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324" r:id="rId3"/>
    <p:sldId id="344" r:id="rId4"/>
    <p:sldId id="326" r:id="rId5"/>
    <p:sldId id="325" r:id="rId6"/>
    <p:sldId id="328" r:id="rId7"/>
    <p:sldId id="327" r:id="rId8"/>
    <p:sldId id="323" r:id="rId9"/>
    <p:sldId id="342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343" r:id="rId41"/>
    <p:sldId id="281" r:id="rId42"/>
    <p:sldId id="282" r:id="rId43"/>
    <p:sldId id="345" r:id="rId44"/>
    <p:sldId id="283" r:id="rId45"/>
    <p:sldId id="284" r:id="rId46"/>
    <p:sldId id="285" r:id="rId47"/>
    <p:sldId id="286" r:id="rId48"/>
    <p:sldId id="287" r:id="rId49"/>
    <p:sldId id="346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47" r:id="rId60"/>
    <p:sldId id="302" r:id="rId61"/>
    <p:sldId id="303" r:id="rId62"/>
    <p:sldId id="304" r:id="rId63"/>
    <p:sldId id="305" r:id="rId64"/>
    <p:sldId id="306" r:id="rId65"/>
    <p:sldId id="385" r:id="rId66"/>
    <p:sldId id="377" r:id="rId67"/>
    <p:sldId id="384" r:id="rId68"/>
    <p:sldId id="308" r:id="rId69"/>
    <p:sldId id="309" r:id="rId70"/>
    <p:sldId id="310" r:id="rId71"/>
    <p:sldId id="311" r:id="rId72"/>
    <p:sldId id="312" r:id="rId73"/>
    <p:sldId id="386" r:id="rId74"/>
    <p:sldId id="313" r:id="rId75"/>
    <p:sldId id="314" r:id="rId76"/>
    <p:sldId id="380" r:id="rId77"/>
    <p:sldId id="381" r:id="rId78"/>
    <p:sldId id="382" r:id="rId79"/>
    <p:sldId id="315" r:id="rId80"/>
    <p:sldId id="383" r:id="rId81"/>
    <p:sldId id="359" r:id="rId82"/>
    <p:sldId id="360" r:id="rId83"/>
    <p:sldId id="361" r:id="rId84"/>
    <p:sldId id="362" r:id="rId85"/>
    <p:sldId id="363" r:id="rId86"/>
    <p:sldId id="390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48" r:id="rId101"/>
    <p:sldId id="389" r:id="rId102"/>
    <p:sldId id="387" r:id="rId103"/>
    <p:sldId id="388" r:id="rId104"/>
    <p:sldId id="318" r:id="rId105"/>
    <p:sldId id="319" r:id="rId106"/>
    <p:sldId id="320" r:id="rId107"/>
    <p:sldId id="321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0" autoAdjust="0"/>
  </p:normalViewPr>
  <p:slideViewPr>
    <p:cSldViewPr>
      <p:cViewPr varScale="1">
        <p:scale>
          <a:sx n="60" d="100"/>
          <a:sy n="60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70D9-6C68-4471-899B-A35B5B712857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559E6-F603-4F7F-ABF0-662954BD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2C71CF-EAF7-4854-A79A-B5716C7A069B}" type="slidenum">
              <a:rPr lang="en-US" altLang="zh-TW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57D777-982A-4E87-A04D-38BA217D80EF}" type="slidenum">
              <a:rPr lang="en-GB"/>
              <a:pPr/>
              <a:t>10</a:t>
            </a:fld>
            <a:endParaRPr lang="en-GB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A7AC37B-111A-4FF7-BB1F-48947DEA87C1}" type="slidenum">
              <a:rPr lang="en-GB" sz="1200"/>
              <a:pPr algn="r">
                <a:lnSpc>
                  <a:spcPct val="100000"/>
                </a:lnSpc>
              </a:pPr>
              <a:t>10</a:t>
            </a:fld>
            <a:endParaRPr lang="en-GB" sz="1200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7F2904-57FF-4063-A37E-86337842F95E}" type="slidenum">
              <a:rPr lang="en-GB"/>
              <a:pPr/>
              <a:t>11</a:t>
            </a:fld>
            <a:endParaRPr lang="en-GB"/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B36708E9-C1E6-4BDD-877F-79D61A399E8A}" type="slidenum">
              <a:rPr lang="en-GB" sz="1200"/>
              <a:pPr algn="r">
                <a:lnSpc>
                  <a:spcPct val="100000"/>
                </a:lnSpc>
              </a:pPr>
              <a:t>11</a:t>
            </a:fld>
            <a:endParaRPr lang="en-GB" sz="1200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Rectangle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B0C0D-567F-4027-890A-95B2EF612B2C}" type="slidenum">
              <a:rPr lang="en-GB"/>
              <a:pPr/>
              <a:t>12</a:t>
            </a:fld>
            <a:endParaRPr lang="en-GB"/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EF8D33E9-C491-4496-AF5C-C1EB537334F4}" type="slidenum">
              <a:rPr lang="en-GB" sz="1200"/>
              <a:pPr algn="r">
                <a:lnSpc>
                  <a:spcPct val="100000"/>
                </a:lnSpc>
              </a:pPr>
              <a:t>12</a:t>
            </a:fld>
            <a:endParaRPr lang="en-GB" sz="1200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Rectangle 7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2D2607-184F-49CC-8F05-C47D85AF8D9F}" type="slidenum">
              <a:rPr lang="en-GB"/>
              <a:pPr/>
              <a:t>13</a:t>
            </a:fld>
            <a:endParaRPr lang="en-GB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7DA1348E-BB17-4652-8368-099AEB7E7DB2}" type="slidenum">
              <a:rPr lang="en-GB" sz="1200"/>
              <a:pPr algn="r">
                <a:lnSpc>
                  <a:spcPct val="100000"/>
                </a:lnSpc>
              </a:pPr>
              <a:t>13</a:t>
            </a:fld>
            <a:endParaRPr lang="en-GB" sz="1200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A64C6F-6A2F-43DB-BD61-0A312D9EDD34}" type="slidenum">
              <a:rPr lang="en-GB"/>
              <a:pPr/>
              <a:t>14</a:t>
            </a:fld>
            <a:endParaRPr lang="en-GB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BDBFA238-F978-429B-AD38-0BCE90B81EE6}" type="slidenum">
              <a:rPr lang="en-GB" sz="1200"/>
              <a:pPr algn="r">
                <a:lnSpc>
                  <a:spcPct val="100000"/>
                </a:lnSpc>
              </a:pPr>
              <a:t>14</a:t>
            </a:fld>
            <a:endParaRPr lang="en-GB" sz="1200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EA1C1-D3C6-44A7-9A6A-966DBE9B8A07}" type="slidenum">
              <a:rPr lang="en-GB"/>
              <a:pPr/>
              <a:t>15</a:t>
            </a:fld>
            <a:endParaRPr lang="en-GB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F619538C-96BE-4BF8-853E-56FE7D0EBDE3}" type="slidenum">
              <a:rPr lang="en-GB" sz="1200"/>
              <a:pPr algn="r">
                <a:lnSpc>
                  <a:spcPct val="100000"/>
                </a:lnSpc>
              </a:pPr>
              <a:t>15</a:t>
            </a:fld>
            <a:endParaRPr lang="en-GB" sz="1200"/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EC751A-2D0B-4324-9F87-41385925604B}" type="slidenum">
              <a:rPr lang="en-GB"/>
              <a:pPr/>
              <a:t>16</a:t>
            </a:fld>
            <a:endParaRPr lang="en-GB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8E4C33D6-29DD-4F7A-ADF0-AFBF48F7C398}" type="slidenum">
              <a:rPr lang="en-GB" sz="1200"/>
              <a:pPr algn="r">
                <a:lnSpc>
                  <a:spcPct val="100000"/>
                </a:lnSpc>
              </a:pPr>
              <a:t>16</a:t>
            </a:fld>
            <a:endParaRPr lang="en-GB" sz="1200"/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05FA51-1A73-4729-876A-03DA98D4DDF3}" type="slidenum">
              <a:rPr lang="en-GB"/>
              <a:pPr/>
              <a:t>17</a:t>
            </a:fld>
            <a:endParaRPr lang="en-GB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81EA0C59-DE48-4779-AAD4-7D44430D6A50}" type="slidenum">
              <a:rPr lang="en-GB" sz="1200"/>
              <a:pPr algn="r">
                <a:lnSpc>
                  <a:spcPct val="100000"/>
                </a:lnSpc>
              </a:pPr>
              <a:t>17</a:t>
            </a:fld>
            <a:endParaRPr lang="en-GB" sz="1200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48066C-FFC9-4E09-845D-F405D8AA29FC}" type="slidenum">
              <a:rPr lang="en-GB"/>
              <a:pPr/>
              <a:t>18</a:t>
            </a:fld>
            <a:endParaRPr lang="en-GB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F149B46-75E3-4102-927F-04116CC6EDA7}" type="slidenum">
              <a:rPr lang="en-GB" sz="1200"/>
              <a:pPr algn="r">
                <a:lnSpc>
                  <a:spcPct val="100000"/>
                </a:lnSpc>
              </a:pPr>
              <a:t>18</a:t>
            </a:fld>
            <a:endParaRPr lang="en-GB" sz="1200"/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83163-D999-40A1-AF66-F5B634197A34}" type="slidenum">
              <a:rPr lang="en-GB"/>
              <a:pPr/>
              <a:t>19</a:t>
            </a:fld>
            <a:endParaRPr lang="en-GB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408B2BD4-8385-4BC1-83C6-9AC660CAAE53}" type="slidenum">
              <a:rPr lang="en-GB" sz="1200"/>
              <a:pPr algn="r">
                <a:lnSpc>
                  <a:spcPct val="100000"/>
                </a:lnSpc>
              </a:pPr>
              <a:t>19</a:t>
            </a:fld>
            <a:endParaRPr lang="en-GB" sz="1200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F7ABC6-3A66-4851-AFEA-ED5232356A08}" type="slidenum">
              <a:rPr lang="en-GB"/>
              <a:pPr/>
              <a:t>2</a:t>
            </a:fld>
            <a:endParaRPr lang="en-GB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DC7564-0B42-4893-8526-ACB3B3B8C7A5}" type="slidenum">
              <a:rPr lang="en-GB"/>
              <a:pPr/>
              <a:t>20</a:t>
            </a:fld>
            <a:endParaRPr lang="en-GB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02AEB1A-AA88-492C-896F-EE393EA7AAD5}" type="slidenum">
              <a:rPr lang="en-GB" sz="1200"/>
              <a:pPr algn="r">
                <a:lnSpc>
                  <a:spcPct val="100000"/>
                </a:lnSpc>
              </a:pPr>
              <a:t>20</a:t>
            </a:fld>
            <a:endParaRPr lang="en-GB" sz="1200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F1073-3577-465B-8B7C-E66EF1AEFA5F}" type="slidenum">
              <a:rPr lang="en-GB"/>
              <a:pPr/>
              <a:t>21</a:t>
            </a:fld>
            <a:endParaRPr lang="en-GB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D588A031-6118-4FEE-B5B0-A46171FC54E3}" type="slidenum">
              <a:rPr lang="en-GB" sz="1200"/>
              <a:pPr algn="r">
                <a:lnSpc>
                  <a:spcPct val="100000"/>
                </a:lnSpc>
              </a:pPr>
              <a:t>21</a:t>
            </a:fld>
            <a:endParaRPr lang="en-GB" sz="1200"/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22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22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ABB6D3-EA6D-446A-9C5C-64317504548C}" type="slidenum">
              <a:rPr lang="en-US" altLang="zh-TW" smtClean="0"/>
              <a:pPr>
                <a:defRPr/>
              </a:pPr>
              <a:t>38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50917-F20C-4533-A9CC-7A7A3728B079}" type="slidenum">
              <a:rPr lang="en-US" altLang="zh-TW" smtClean="0"/>
              <a:pPr>
                <a:defRPr/>
              </a:pPr>
              <a:t>39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38" y="4343693"/>
            <a:ext cx="5031126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15" tIns="48257" rIns="96515" bIns="48257"/>
          <a:lstStyle/>
          <a:p>
            <a:pPr defTabSz="949325"/>
            <a:endParaRPr lang="de-DE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217B4-322C-4C6D-B8C5-880800EE14B8}" type="slidenum">
              <a:rPr lang="en-US" altLang="zh-TW" smtClean="0"/>
              <a:pPr>
                <a:defRPr/>
              </a:pPr>
              <a:t>47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900010-F4B8-4D27-8D00-F2C78F8237DA}" type="slidenum">
              <a:rPr lang="en-US" altLang="zh-TW" smtClean="0"/>
              <a:pPr>
                <a:defRPr/>
              </a:pPr>
              <a:t>48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49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49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59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59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F2C15-E546-4AC4-B61E-883CDE409EAA}" type="slidenum">
              <a:rPr lang="en-US" altLang="zh-TW" smtClean="0"/>
              <a:pPr>
                <a:defRPr/>
              </a:pPr>
              <a:t>3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7DEB6B6-0F03-46BE-A829-C69A4619548E}" type="slidenum">
              <a:rPr lang="en-US" altLang="zh-TW" sz="1200" u="none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2163" y="4343693"/>
            <a:ext cx="4279829" cy="41153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2" tIns="45292" rIns="92202" bIns="45292"/>
          <a:lstStyle/>
          <a:p>
            <a:endParaRPr lang="zh-TW" altLang="zh-TW" smtClean="0"/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2C7E8AC-B59F-4CC4-963A-C0CFC6F8F5E2}" type="slidenum">
              <a:rPr lang="en-US" altLang="zh-TW" sz="1200" u="none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585788"/>
            <a:ext cx="4556125" cy="34178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314" y="4343693"/>
            <a:ext cx="5912456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9325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07" tIns="44361" rIns="90307" bIns="44361"/>
          <a:lstStyle/>
          <a:p>
            <a:endParaRPr lang="en-US" altLang="en-US" smtClean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2BD661-66B9-44E5-AF73-4FC6CFE16B45}" type="slidenum">
              <a:rPr lang="en-GB"/>
              <a:pPr/>
              <a:t>4</a:t>
            </a:fld>
            <a:endParaRPr lang="en-GB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FD5F0699-0B87-40B3-9B73-FCEE00D95288}" type="slidenum">
              <a:rPr lang="en-GB" sz="1200"/>
              <a:pPr algn="r">
                <a:lnSpc>
                  <a:spcPct val="100000"/>
                </a:lnSpc>
              </a:pPr>
              <a:t>4</a:t>
            </a:fld>
            <a:endParaRPr lang="en-GB" sz="1200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06DE2F-67F1-45F9-BEF8-C7728AC1E1FF}" type="slidenum">
              <a:rPr lang="en-GB"/>
              <a:pPr/>
              <a:t>5</a:t>
            </a:fld>
            <a:endParaRPr lang="en-GB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1183978A-27E4-436F-AE38-AB725BACEFE4}" type="slidenum">
              <a:rPr lang="en-GB" sz="1200"/>
              <a:pPr algn="r">
                <a:lnSpc>
                  <a:spcPct val="100000"/>
                </a:lnSpc>
              </a:pPr>
              <a:t>5</a:t>
            </a:fld>
            <a:endParaRPr lang="en-GB" sz="12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100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100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F687CF-F3B7-486D-B9B3-D607CB030801}" type="slidenum">
              <a:rPr lang="en-US" altLang="zh-TW" sz="1200" u="none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101</a:t>
            </a:fld>
            <a:endParaRPr lang="en-US" altLang="zh-TW" sz="1200" u="none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585788"/>
            <a:ext cx="4556125" cy="34178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314" y="4343693"/>
            <a:ext cx="5912456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9325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757717-5261-4BB1-B40E-335B96B9BD0A}" type="slidenum">
              <a:rPr lang="en-GB"/>
              <a:pPr/>
              <a:t>6</a:t>
            </a:fld>
            <a:endParaRPr lang="en-GB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9064B9AF-B2B1-4367-ADA6-388427F39149}" type="slidenum">
              <a:rPr lang="en-GB" sz="1200"/>
              <a:pPr algn="r">
                <a:lnSpc>
                  <a:spcPct val="100000"/>
                </a:lnSpc>
              </a:pPr>
              <a:t>6</a:t>
            </a:fld>
            <a:endParaRPr lang="en-GB" sz="1200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fld id="{16B64189-543E-4511-94BE-739D9A491239}" type="slidenum">
              <a:rPr lang="en-US" altLang="zh-TW" sz="1200" u="none" smtClean="0">
                <a:solidFill>
                  <a:schemeClr val="tx1"/>
                </a:solidFill>
              </a:rPr>
              <a:pPr/>
              <a:t>107</a:t>
            </a:fld>
            <a:endParaRPr lang="en-US" altLang="zh-TW" sz="1200" u="none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832" y="4343693"/>
            <a:ext cx="5034337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AU" altLang="zh-TW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81A21-5FE4-4A80-8263-68C1A65BFD02}" type="slidenum">
              <a:rPr lang="en-GB"/>
              <a:pPr/>
              <a:t>7</a:t>
            </a:fld>
            <a:endParaRPr lang="en-GB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F416BDBE-9ABE-4C7F-8C06-8B2DED0FF0C0}" type="slidenum">
              <a:rPr lang="en-GB" sz="1200"/>
              <a:pPr algn="r">
                <a:lnSpc>
                  <a:spcPct val="100000"/>
                </a:lnSpc>
              </a:pPr>
              <a:t>7</a:t>
            </a:fld>
            <a:endParaRPr lang="en-GB" sz="1200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E30C8B-FB6F-4EB6-B769-C2C435CC70B9}" type="slidenum">
              <a:rPr lang="en-GB"/>
              <a:pPr/>
              <a:t>8</a:t>
            </a:fld>
            <a:endParaRPr lang="en-GB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2657DF5-83D0-4659-AD92-A2EDFE2D6254}" type="slidenum">
              <a:rPr lang="en-GB" sz="1200"/>
              <a:pPr algn="r">
                <a:lnSpc>
                  <a:spcPct val="100000"/>
                </a:lnSpc>
              </a:pPr>
              <a:t>8</a:t>
            </a:fld>
            <a:endParaRPr lang="en-GB" sz="1200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GB" sz="120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GB" sz="120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73C2-2E48-4B85-9F28-3A162732A6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730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D233A-AE17-458D-AE52-5BCDF4584C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10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3E210-08DB-4A47-8CE4-F826ED80A0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046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08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239000" y="64008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0C1A4936-24ED-4C7B-B800-10DC1F26753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3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08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08413" cy="4951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3810000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694113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>
          <a:xfrm>
            <a:off x="7239000" y="64008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455CECE0-4336-438D-8C3D-0EE2E1F7205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9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site/48553" TargetMode="External"/><Relationship Id="rId7" Type="http://schemas.openxmlformats.org/officeDocument/2006/relationships/hyperlink" Target="http://www.top500.org/site/4787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top500.org/site/47347" TargetMode="External"/><Relationship Id="rId5" Type="http://schemas.openxmlformats.org/officeDocument/2006/relationships/hyperlink" Target="http://www.top500.org/site/50313" TargetMode="External"/><Relationship Id="rId4" Type="http://schemas.openxmlformats.org/officeDocument/2006/relationships/hyperlink" Target="http://www.top500.org/site/4976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18" Type="http://schemas.openxmlformats.org/officeDocument/2006/relationships/image" Target="../media/image36.png"/><Relationship Id="rId3" Type="http://schemas.openxmlformats.org/officeDocument/2006/relationships/image" Target="../media/image21.jpe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jpeg"/><Relationship Id="rId25" Type="http://schemas.openxmlformats.org/officeDocument/2006/relationships/image" Target="../media/image43.jpe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jpe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jpe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522D799-E8E7-44A0-991E-F9EDF5B6EBDB}" type="slidenum">
              <a:rPr lang="en-US" altLang="zh-TW" sz="1400" smtClean="0">
                <a:latin typeface="Comic Sans MS" pitchFamily="66" charset="0"/>
              </a:rPr>
              <a:pPr/>
              <a:t>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886200"/>
            <a:ext cx="8001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</a:pP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endParaRPr lang="en-US" sz="4000" b="1" dirty="0">
              <a:solidFill>
                <a:srgbClr val="FF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810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1981200"/>
            <a:ext cx="8001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  <a:defRPr/>
            </a:pPr>
            <a:r>
              <a:rPr lang="en-US" altLang="zh-TW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M</a:t>
            </a:r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lang="en-US" altLang="zh-TW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l</a:t>
            </a:r>
            <a:r>
              <a:rPr lang="en-US" altLang="zh-TW" sz="7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lang="en-US" altLang="zh-TW" sz="7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TW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p</a:t>
            </a:r>
            <a:r>
              <a:rPr lang="en-US" altLang="zh-TW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r</a:t>
            </a:r>
            <a:r>
              <a:rPr lang="en-US" altLang="zh-TW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o</a:t>
            </a:r>
            <a:r>
              <a:rPr lang="en-US" altLang="zh-TW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c</a:t>
            </a:r>
            <a:r>
              <a:rPr lang="en-US" altLang="zh-TW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lang="en-US" altLang="zh-TW" sz="72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s</a:t>
            </a:r>
            <a:r>
              <a:rPr lang="en-US" altLang="zh-TW" sz="7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s</a:t>
            </a:r>
            <a:r>
              <a:rPr lang="en-US" altLang="zh-TW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o</a:t>
            </a:r>
            <a:r>
              <a:rPr lang="en-US" altLang="zh-TW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r</a:t>
            </a:r>
            <a:r>
              <a:rPr lang="en-US" altLang="zh-TW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s</a:t>
            </a:r>
            <a:endParaRPr lang="en-US" altLang="zh-TW" sz="7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F64778-3D3B-4DBB-A8F7-63EEB3E5EE0E}" type="slidenum">
              <a:rPr lang="en-GB"/>
              <a:pPr/>
              <a:t>10</a:t>
            </a:fld>
            <a:endParaRPr lang="en-GB"/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FF3300"/>
                </a:solidFill>
              </a:rPr>
              <a:t>How to exploit TLP?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Execute instructions from multiple threads on a single processor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Coarse-grain, fine-grain, SMT (Simultaneous Multi-Threading)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Execute multiple threads on multiple processors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“Anything that can be threaded today will map efficiently to multi-core”</a:t>
            </a:r>
          </a:p>
        </p:txBody>
      </p:sp>
    </p:spTree>
    <p:extLst>
      <p:ext uri="{BB962C8B-B14F-4D97-AF65-F5344CB8AC3E}">
        <p14:creationId xmlns:p14="http://schemas.microsoft.com/office/powerpoint/2010/main" val="155151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0AA1CED-4D87-41B1-8BE5-7944930C635E}" type="slidenum">
              <a:rPr lang="en-GB"/>
              <a:pPr/>
              <a:t>100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Interconnect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32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B30329B-0D9E-4552-817C-08442C1CD011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101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584578" name="Rectangle 2"/>
          <p:cNvSpPr>
            <a:spLocks noChangeArrowheads="1"/>
          </p:cNvSpPr>
          <p:nvPr/>
        </p:nvSpPr>
        <p:spPr bwMode="auto">
          <a:xfrm>
            <a:off x="2590800" y="4038600"/>
            <a:ext cx="825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4579" name="Rectangle 3"/>
          <p:cNvSpPr>
            <a:spLocks noChangeArrowheads="1"/>
          </p:cNvSpPr>
          <p:nvPr/>
        </p:nvSpPr>
        <p:spPr bwMode="auto">
          <a:xfrm>
            <a:off x="1219200" y="4038600"/>
            <a:ext cx="825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9613" y="190500"/>
            <a:ext cx="7519987" cy="605294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Limits of Bus-Based Shared Memory</a:t>
            </a:r>
          </a:p>
        </p:txBody>
      </p:sp>
      <p:sp>
        <p:nvSpPr>
          <p:cNvPr id="2584581" name="Line 5"/>
          <p:cNvSpPr>
            <a:spLocks noChangeShapeType="1"/>
          </p:cNvSpPr>
          <p:nvPr/>
        </p:nvSpPr>
        <p:spPr bwMode="auto">
          <a:xfrm>
            <a:off x="527050" y="2355850"/>
            <a:ext cx="3124200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582" name="Rectangle 6"/>
          <p:cNvSpPr>
            <a:spLocks noChangeArrowheads="1"/>
          </p:cNvSpPr>
          <p:nvPr/>
        </p:nvSpPr>
        <p:spPr bwMode="auto">
          <a:xfrm>
            <a:off x="685800" y="990600"/>
            <a:ext cx="673100" cy="8255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690563" y="1239838"/>
            <a:ext cx="431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I/O</a:t>
            </a:r>
          </a:p>
        </p:txBody>
      </p:sp>
      <p:sp>
        <p:nvSpPr>
          <p:cNvPr id="2584584" name="Line 8"/>
          <p:cNvSpPr>
            <a:spLocks noChangeShapeType="1"/>
          </p:cNvSpPr>
          <p:nvPr/>
        </p:nvSpPr>
        <p:spPr bwMode="auto">
          <a:xfrm>
            <a:off x="984250" y="18224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585" name="Rectangle 9"/>
          <p:cNvSpPr>
            <a:spLocks noChangeArrowheads="1"/>
          </p:cNvSpPr>
          <p:nvPr/>
        </p:nvSpPr>
        <p:spPr bwMode="auto">
          <a:xfrm>
            <a:off x="1676400" y="990600"/>
            <a:ext cx="673100" cy="8255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1681163" y="1239838"/>
            <a:ext cx="660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MEM</a:t>
            </a:r>
          </a:p>
        </p:txBody>
      </p:sp>
      <p:sp>
        <p:nvSpPr>
          <p:cNvPr id="2584587" name="Line 11"/>
          <p:cNvSpPr>
            <a:spLocks noChangeShapeType="1"/>
          </p:cNvSpPr>
          <p:nvPr/>
        </p:nvSpPr>
        <p:spPr bwMode="auto">
          <a:xfrm>
            <a:off x="1974850" y="18224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588" name="Rectangle 12"/>
          <p:cNvSpPr>
            <a:spLocks noChangeArrowheads="1"/>
          </p:cNvSpPr>
          <p:nvPr/>
        </p:nvSpPr>
        <p:spPr bwMode="auto">
          <a:xfrm>
            <a:off x="3048000" y="990600"/>
            <a:ext cx="673100" cy="8255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3052763" y="1239838"/>
            <a:ext cx="660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MEM</a:t>
            </a:r>
          </a:p>
        </p:txBody>
      </p:sp>
      <p:sp>
        <p:nvSpPr>
          <p:cNvPr id="2584590" name="Line 14"/>
          <p:cNvSpPr>
            <a:spLocks noChangeShapeType="1"/>
          </p:cNvSpPr>
          <p:nvPr/>
        </p:nvSpPr>
        <p:spPr bwMode="auto">
          <a:xfrm>
            <a:off x="3346450" y="18224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591" name="Line 15"/>
          <p:cNvSpPr>
            <a:spLocks noChangeShapeType="1"/>
          </p:cNvSpPr>
          <p:nvPr/>
        </p:nvSpPr>
        <p:spPr bwMode="auto">
          <a:xfrm>
            <a:off x="2813050" y="23558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592" name="Rectangle 16"/>
          <p:cNvSpPr>
            <a:spLocks noChangeArrowheads="1"/>
          </p:cNvSpPr>
          <p:nvPr/>
        </p:nvSpPr>
        <p:spPr bwMode="auto">
          <a:xfrm>
            <a:off x="2286000" y="2895600"/>
            <a:ext cx="1130300" cy="7493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2443163" y="1239838"/>
            <a:ext cx="528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° ° °</a:t>
            </a:r>
          </a:p>
        </p:txBody>
      </p:sp>
      <p:sp>
        <p:nvSpPr>
          <p:cNvPr id="2584594" name="Line 18"/>
          <p:cNvSpPr>
            <a:spLocks noChangeShapeType="1"/>
          </p:cNvSpPr>
          <p:nvPr/>
        </p:nvSpPr>
        <p:spPr bwMode="auto">
          <a:xfrm>
            <a:off x="2965450" y="36512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2597150" y="4135438"/>
            <a:ext cx="787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</a:t>
            </a:r>
          </a:p>
        </p:txBody>
      </p:sp>
      <p:sp>
        <p:nvSpPr>
          <p:cNvPr id="2584596" name="Line 20"/>
          <p:cNvSpPr>
            <a:spLocks noChangeShapeType="1"/>
          </p:cNvSpPr>
          <p:nvPr/>
        </p:nvSpPr>
        <p:spPr bwMode="auto">
          <a:xfrm>
            <a:off x="2660650" y="288925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2368550" y="3297238"/>
            <a:ext cx="9017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cache</a:t>
            </a:r>
          </a:p>
        </p:txBody>
      </p:sp>
      <p:sp>
        <p:nvSpPr>
          <p:cNvPr id="2584598" name="Line 22"/>
          <p:cNvSpPr>
            <a:spLocks noChangeShapeType="1"/>
          </p:cNvSpPr>
          <p:nvPr/>
        </p:nvSpPr>
        <p:spPr bwMode="auto">
          <a:xfrm>
            <a:off x="2279650" y="30416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599" name="Line 23"/>
          <p:cNvSpPr>
            <a:spLocks noChangeShapeType="1"/>
          </p:cNvSpPr>
          <p:nvPr/>
        </p:nvSpPr>
        <p:spPr bwMode="auto">
          <a:xfrm>
            <a:off x="2279650" y="31940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600" name="Line 24"/>
          <p:cNvSpPr>
            <a:spLocks noChangeShapeType="1"/>
          </p:cNvSpPr>
          <p:nvPr/>
        </p:nvSpPr>
        <p:spPr bwMode="auto">
          <a:xfrm>
            <a:off x="1441450" y="23558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601" name="Rectangle 25"/>
          <p:cNvSpPr>
            <a:spLocks noChangeArrowheads="1"/>
          </p:cNvSpPr>
          <p:nvPr/>
        </p:nvSpPr>
        <p:spPr bwMode="auto">
          <a:xfrm>
            <a:off x="914400" y="2895600"/>
            <a:ext cx="1130300" cy="7493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4602" name="Line 26"/>
          <p:cNvSpPr>
            <a:spLocks noChangeShapeType="1"/>
          </p:cNvSpPr>
          <p:nvPr/>
        </p:nvSpPr>
        <p:spPr bwMode="auto">
          <a:xfrm>
            <a:off x="1593850" y="36512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1225550" y="4135438"/>
            <a:ext cx="787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</a:t>
            </a:r>
          </a:p>
        </p:txBody>
      </p:sp>
      <p:sp>
        <p:nvSpPr>
          <p:cNvPr id="2584604" name="Line 28"/>
          <p:cNvSpPr>
            <a:spLocks noChangeShapeType="1"/>
          </p:cNvSpPr>
          <p:nvPr/>
        </p:nvSpPr>
        <p:spPr bwMode="auto">
          <a:xfrm>
            <a:off x="1289050" y="288925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0" name="Rectangle 29"/>
          <p:cNvSpPr>
            <a:spLocks noChangeArrowheads="1"/>
          </p:cNvSpPr>
          <p:nvPr/>
        </p:nvSpPr>
        <p:spPr bwMode="auto">
          <a:xfrm>
            <a:off x="996950" y="3297238"/>
            <a:ext cx="9017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cache</a:t>
            </a:r>
          </a:p>
        </p:txBody>
      </p:sp>
      <p:sp>
        <p:nvSpPr>
          <p:cNvPr id="2584606" name="Line 30"/>
          <p:cNvSpPr>
            <a:spLocks noChangeShapeType="1"/>
          </p:cNvSpPr>
          <p:nvPr/>
        </p:nvSpPr>
        <p:spPr bwMode="auto">
          <a:xfrm>
            <a:off x="908050" y="30416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4607" name="Line 31"/>
          <p:cNvSpPr>
            <a:spLocks noChangeShapeType="1"/>
          </p:cNvSpPr>
          <p:nvPr/>
        </p:nvSpPr>
        <p:spPr bwMode="auto">
          <a:xfrm>
            <a:off x="908050" y="31940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3" name="Rectangle 32"/>
          <p:cNvSpPr>
            <a:spLocks noChangeArrowheads="1"/>
          </p:cNvSpPr>
          <p:nvPr/>
        </p:nvSpPr>
        <p:spPr bwMode="auto">
          <a:xfrm>
            <a:off x="1681163" y="2687638"/>
            <a:ext cx="528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° ° °</a:t>
            </a:r>
          </a:p>
        </p:txBody>
      </p:sp>
      <p:sp>
        <p:nvSpPr>
          <p:cNvPr id="40994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0" y="838200"/>
            <a:ext cx="5168900" cy="5665788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Assume:</a:t>
            </a:r>
          </a:p>
          <a:p>
            <a:pPr marL="203200" indent="-203200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	1 GHz processor</a:t>
            </a:r>
          </a:p>
          <a:p>
            <a:pPr marL="203200" indent="-203200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=&gt; </a:t>
            </a:r>
            <a:r>
              <a:rPr lang="en-US" altLang="zh-TW" sz="2000" smtClean="0">
                <a:ea typeface="新細明體" pitchFamily="18" charset="-120"/>
              </a:rPr>
              <a:t>4 GB/s inst BW per processor (32-bit)</a:t>
            </a:r>
          </a:p>
          <a:p>
            <a:pPr marL="203200" indent="-20320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=&gt;  1.2 GB/s data BW at 30% load-store</a:t>
            </a:r>
          </a:p>
          <a:p>
            <a:pPr marL="203200" indent="-203200">
              <a:buFontTx/>
              <a:buNone/>
            </a:pPr>
            <a:endParaRPr lang="en-US" altLang="zh-TW" sz="2000" smtClean="0">
              <a:ea typeface="新細明體" pitchFamily="18" charset="-120"/>
            </a:endParaRPr>
          </a:p>
          <a:p>
            <a:pPr marL="203200" indent="-203200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Suppose 98% inst hit rate and 95% data hit rate</a:t>
            </a:r>
          </a:p>
          <a:p>
            <a:pPr marL="203200" indent="-203200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=&gt;  </a:t>
            </a:r>
            <a:r>
              <a:rPr lang="en-US" altLang="zh-TW" sz="2000" smtClean="0">
                <a:ea typeface="新細明體" pitchFamily="18" charset="-120"/>
              </a:rPr>
              <a:t>80 MB/s inst BW per processor</a:t>
            </a:r>
          </a:p>
          <a:p>
            <a:pPr marL="203200" indent="-203200"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=&gt; 60 MB/s data BW per processor</a:t>
            </a:r>
          </a:p>
          <a:p>
            <a:pPr marL="203200" indent="-203200">
              <a:buFont typeface="Symbol" pitchFamily="18" charset="2"/>
              <a:buChar char="Þ"/>
            </a:pPr>
            <a:r>
              <a:rPr lang="en-US" altLang="zh-TW" sz="2000" smtClean="0">
                <a:ea typeface="新細明體" pitchFamily="18" charset="-120"/>
              </a:rPr>
              <a:t>140 MB/s combined BW</a:t>
            </a:r>
          </a:p>
          <a:p>
            <a:pPr marL="203200" indent="-203200">
              <a:buFontTx/>
              <a:buNone/>
            </a:pPr>
            <a:endParaRPr lang="en-US" altLang="zh-TW" sz="2000" smtClean="0">
              <a:ea typeface="新細明體" pitchFamily="18" charset="-120"/>
            </a:endParaRPr>
          </a:p>
          <a:p>
            <a:pPr marL="203200" indent="-203200"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Assuming 1 GB/s bus bandwidth</a:t>
            </a:r>
          </a:p>
          <a:p>
            <a:pPr marL="203200" indent="-203200">
              <a:buFontTx/>
              <a:buNone/>
            </a:pPr>
            <a:r>
              <a:rPr lang="en-US" altLang="zh-TW" sz="2400" smtClean="0">
                <a:latin typeface="Symbol" pitchFamily="18" charset="2"/>
                <a:ea typeface="新細明體" pitchFamily="18" charset="-120"/>
              </a:rPr>
              <a:t>\</a:t>
            </a:r>
            <a:r>
              <a:rPr lang="en-US" altLang="zh-TW" sz="2400" smtClean="0">
                <a:ea typeface="新細明體" pitchFamily="18" charset="-120"/>
              </a:rPr>
              <a:t> 8 processors will saturate the memory bus</a:t>
            </a:r>
          </a:p>
        </p:txBody>
      </p:sp>
      <p:sp>
        <p:nvSpPr>
          <p:cNvPr id="40995" name="Rectangle 34"/>
          <p:cNvSpPr>
            <a:spLocks noChangeArrowheads="1"/>
          </p:cNvSpPr>
          <p:nvPr/>
        </p:nvSpPr>
        <p:spPr bwMode="auto">
          <a:xfrm>
            <a:off x="158750" y="3754438"/>
            <a:ext cx="10160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5.2 GB/s</a:t>
            </a:r>
          </a:p>
        </p:txBody>
      </p:sp>
      <p:sp>
        <p:nvSpPr>
          <p:cNvPr id="40996" name="Rectangle 35"/>
          <p:cNvSpPr>
            <a:spLocks noChangeArrowheads="1"/>
          </p:cNvSpPr>
          <p:nvPr/>
        </p:nvSpPr>
        <p:spPr bwMode="auto">
          <a:xfrm>
            <a:off x="233363" y="2535238"/>
            <a:ext cx="10922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140 MB/s</a:t>
            </a:r>
          </a:p>
        </p:txBody>
      </p:sp>
    </p:spTree>
    <p:extLst>
      <p:ext uri="{BB962C8B-B14F-4D97-AF65-F5344CB8AC3E}">
        <p14:creationId xmlns:p14="http://schemas.microsoft.com/office/powerpoint/2010/main" val="420808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527" y="1209675"/>
            <a:ext cx="45529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 smtClean="0"/>
              <a:t>Coherence Protocols:  Extensions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4103811" cy="51117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Shared memory bus and snooping bandwidth is bottleneck for scaling symmetric multiprocessors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Duplicating tags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directory in outermost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crossbars or point-to-point networks with banked memory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6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AMD </a:t>
            </a:r>
            <a:r>
              <a:rPr lang="en-US" dirty="0" err="1" smtClean="0"/>
              <a:t>Opteron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Memory directly connected to each </a:t>
            </a:r>
            <a:r>
              <a:rPr lang="en-US" dirty="0" err="1" smtClean="0"/>
              <a:t>multicore</a:t>
            </a:r>
            <a:r>
              <a:rPr lang="en-US" dirty="0" smtClean="0"/>
              <a:t> chip in NUMA-like organization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Implement coherence protocol using point-to-point links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explicit acknowledgements to order operations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55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58B2C9-4C5A-492E-A1C6-786100671D3F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104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Scalable Shared Memory Architectures</a:t>
            </a:r>
            <a:r>
              <a:rPr lang="en-US" altLang="ko-KR" sz="2800" smtClean="0">
                <a:ea typeface="Gulim" pitchFamily="34" charset="-127"/>
              </a:rPr>
              <a:t> </a:t>
            </a:r>
            <a:r>
              <a:rPr lang="en-US" altLang="ko-KR" sz="2800" smtClean="0">
                <a:solidFill>
                  <a:srgbClr val="0000CC"/>
                </a:solidFill>
                <a:ea typeface="Gulim" pitchFamily="34" charset="-127"/>
              </a:rPr>
              <a:t>Crossbar Switch</a:t>
            </a:r>
          </a:p>
        </p:txBody>
      </p:sp>
      <p:sp>
        <p:nvSpPr>
          <p:cNvPr id="2587651" name="Rectangle 3"/>
          <p:cNvSpPr>
            <a:spLocks noChangeArrowheads="1"/>
          </p:cNvSpPr>
          <p:nvPr/>
        </p:nvSpPr>
        <p:spPr bwMode="auto">
          <a:xfrm>
            <a:off x="3810000" y="1752600"/>
            <a:ext cx="2057400" cy="20574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7652" name="Line 4"/>
          <p:cNvSpPr>
            <a:spLocks noChangeShapeType="1"/>
          </p:cNvSpPr>
          <p:nvPr/>
        </p:nvSpPr>
        <p:spPr bwMode="auto">
          <a:xfrm>
            <a:off x="4038600" y="1752600"/>
            <a:ext cx="0" cy="2057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3" name="Line 5"/>
          <p:cNvSpPr>
            <a:spLocks noChangeShapeType="1"/>
          </p:cNvSpPr>
          <p:nvPr/>
        </p:nvSpPr>
        <p:spPr bwMode="auto">
          <a:xfrm>
            <a:off x="4572000" y="1752600"/>
            <a:ext cx="0" cy="2057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4" name="Line 6"/>
          <p:cNvSpPr>
            <a:spLocks noChangeShapeType="1"/>
          </p:cNvSpPr>
          <p:nvPr/>
        </p:nvSpPr>
        <p:spPr bwMode="auto">
          <a:xfrm>
            <a:off x="5638800" y="1752600"/>
            <a:ext cx="0" cy="2057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5" name="Line 7"/>
          <p:cNvSpPr>
            <a:spLocks noChangeShapeType="1"/>
          </p:cNvSpPr>
          <p:nvPr/>
        </p:nvSpPr>
        <p:spPr bwMode="auto">
          <a:xfrm>
            <a:off x="5105400" y="1752600"/>
            <a:ext cx="0" cy="2057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6" name="Line 8"/>
          <p:cNvSpPr>
            <a:spLocks noChangeShapeType="1"/>
          </p:cNvSpPr>
          <p:nvPr/>
        </p:nvSpPr>
        <p:spPr bwMode="auto">
          <a:xfrm flipH="1">
            <a:off x="3810000" y="1981200"/>
            <a:ext cx="2057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7" name="Line 9"/>
          <p:cNvSpPr>
            <a:spLocks noChangeShapeType="1"/>
          </p:cNvSpPr>
          <p:nvPr/>
        </p:nvSpPr>
        <p:spPr bwMode="auto">
          <a:xfrm flipH="1">
            <a:off x="3810000" y="2514600"/>
            <a:ext cx="2057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8" name="Line 10"/>
          <p:cNvSpPr>
            <a:spLocks noChangeShapeType="1"/>
          </p:cNvSpPr>
          <p:nvPr/>
        </p:nvSpPr>
        <p:spPr bwMode="auto">
          <a:xfrm flipH="1">
            <a:off x="3810000" y="3048000"/>
            <a:ext cx="2057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59" name="Line 11"/>
          <p:cNvSpPr>
            <a:spLocks noChangeShapeType="1"/>
          </p:cNvSpPr>
          <p:nvPr/>
        </p:nvSpPr>
        <p:spPr bwMode="auto">
          <a:xfrm flipH="1">
            <a:off x="3810000" y="3581400"/>
            <a:ext cx="2057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1752600" y="1447800"/>
            <a:ext cx="1143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rgbClr val="000000"/>
                </a:solidFill>
                <a:ea typeface="Gulim" pitchFamily="34" charset="-127"/>
              </a:rPr>
              <a:t>Mem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1752600" y="2133600"/>
            <a:ext cx="1143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rgbClr val="000000"/>
                </a:solidFill>
                <a:ea typeface="Gulim" pitchFamily="34" charset="-127"/>
              </a:rPr>
              <a:t>Mem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1752600" y="2819400"/>
            <a:ext cx="1143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rgbClr val="000000"/>
                </a:solidFill>
                <a:ea typeface="Gulim" pitchFamily="34" charset="-127"/>
              </a:rPr>
              <a:t>Mem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1752600" y="3505200"/>
            <a:ext cx="1143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rgbClr val="000000"/>
                </a:solidFill>
                <a:ea typeface="Gulim" pitchFamily="34" charset="-127"/>
              </a:rPr>
              <a:t>Mem</a:t>
            </a:r>
          </a:p>
        </p:txBody>
      </p:sp>
      <p:sp>
        <p:nvSpPr>
          <p:cNvPr id="2587664" name="Line 16"/>
          <p:cNvSpPr>
            <a:spLocks noChangeShapeType="1"/>
          </p:cNvSpPr>
          <p:nvPr/>
        </p:nvSpPr>
        <p:spPr bwMode="auto">
          <a:xfrm flipH="1" flipV="1">
            <a:off x="2895600" y="1752600"/>
            <a:ext cx="914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65" name="Line 17"/>
          <p:cNvSpPr>
            <a:spLocks noChangeShapeType="1"/>
          </p:cNvSpPr>
          <p:nvPr/>
        </p:nvSpPr>
        <p:spPr bwMode="auto">
          <a:xfrm flipH="1" flipV="1">
            <a:off x="2895600" y="2438400"/>
            <a:ext cx="914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66" name="Line 18"/>
          <p:cNvSpPr>
            <a:spLocks noChangeShapeType="1"/>
          </p:cNvSpPr>
          <p:nvPr/>
        </p:nvSpPr>
        <p:spPr bwMode="auto">
          <a:xfrm flipH="1">
            <a:off x="2895600" y="3048000"/>
            <a:ext cx="914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67" name="Line 19"/>
          <p:cNvSpPr>
            <a:spLocks noChangeShapeType="1"/>
          </p:cNvSpPr>
          <p:nvPr/>
        </p:nvSpPr>
        <p:spPr bwMode="auto">
          <a:xfrm flipH="1">
            <a:off x="2895600" y="3581400"/>
            <a:ext cx="914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68" name="Line 20"/>
          <p:cNvSpPr>
            <a:spLocks noChangeShapeType="1"/>
          </p:cNvSpPr>
          <p:nvPr/>
        </p:nvSpPr>
        <p:spPr bwMode="auto">
          <a:xfrm flipH="1">
            <a:off x="3429000" y="3810000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69" name="Line 21"/>
          <p:cNvSpPr>
            <a:spLocks noChangeShapeType="1"/>
          </p:cNvSpPr>
          <p:nvPr/>
        </p:nvSpPr>
        <p:spPr bwMode="auto">
          <a:xfrm flipH="1">
            <a:off x="4572000" y="3810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70" name="Line 22"/>
          <p:cNvSpPr>
            <a:spLocks noChangeShapeType="1"/>
          </p:cNvSpPr>
          <p:nvPr/>
        </p:nvSpPr>
        <p:spPr bwMode="auto">
          <a:xfrm>
            <a:off x="5105400" y="38100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7671" name="Line 23"/>
          <p:cNvSpPr>
            <a:spLocks noChangeShapeType="1"/>
          </p:cNvSpPr>
          <p:nvPr/>
        </p:nvSpPr>
        <p:spPr bwMode="auto">
          <a:xfrm>
            <a:off x="5638800" y="38100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2971800" y="4648200"/>
            <a:ext cx="9144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chemeClr val="tx1"/>
                </a:solidFill>
                <a:ea typeface="Gulim" pitchFamily="34" charset="-127"/>
              </a:rPr>
              <a:t>Cache</a:t>
            </a:r>
          </a:p>
        </p:txBody>
      </p:sp>
      <p:sp>
        <p:nvSpPr>
          <p:cNvPr id="42010" name="Rectangle 25"/>
          <p:cNvSpPr>
            <a:spLocks noChangeArrowheads="1"/>
          </p:cNvSpPr>
          <p:nvPr/>
        </p:nvSpPr>
        <p:spPr bwMode="auto">
          <a:xfrm>
            <a:off x="2971800" y="5181600"/>
            <a:ext cx="914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chemeClr val="tx1"/>
                </a:solidFill>
                <a:ea typeface="Gulim" pitchFamily="34" charset="-127"/>
              </a:rPr>
              <a:t>P</a:t>
            </a: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5257800" y="4648200"/>
            <a:ext cx="609600" cy="533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rgbClr val="000000"/>
                </a:solidFill>
                <a:ea typeface="Gulim" pitchFamily="34" charset="-127"/>
              </a:rPr>
              <a:t>I/O</a:t>
            </a: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4114800" y="4648200"/>
            <a:ext cx="9144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chemeClr val="tx1"/>
                </a:solidFill>
                <a:ea typeface="Gulim" pitchFamily="34" charset="-127"/>
              </a:rPr>
              <a:t>Cache</a:t>
            </a: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4114800" y="5181600"/>
            <a:ext cx="914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chemeClr val="tx1"/>
                </a:solidFill>
                <a:ea typeface="Gulim" pitchFamily="34" charset="-127"/>
              </a:rPr>
              <a:t>P</a:t>
            </a:r>
          </a:p>
        </p:txBody>
      </p:sp>
      <p:sp>
        <p:nvSpPr>
          <p:cNvPr id="42014" name="Rectangle 29"/>
          <p:cNvSpPr>
            <a:spLocks noChangeArrowheads="1"/>
          </p:cNvSpPr>
          <p:nvPr/>
        </p:nvSpPr>
        <p:spPr bwMode="auto">
          <a:xfrm>
            <a:off x="6096000" y="4648200"/>
            <a:ext cx="609600" cy="533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b="1" u="none">
                <a:solidFill>
                  <a:srgbClr val="000000"/>
                </a:solidFill>
                <a:ea typeface="Gulim" pitchFamily="34" charset="-127"/>
              </a:rPr>
              <a:t>I/O</a:t>
            </a:r>
          </a:p>
        </p:txBody>
      </p:sp>
      <p:sp>
        <p:nvSpPr>
          <p:cNvPr id="2587678" name="Text Box 30"/>
          <p:cNvSpPr txBox="1">
            <a:spLocks noChangeArrowheads="1"/>
          </p:cNvSpPr>
          <p:nvPr/>
        </p:nvSpPr>
        <p:spPr bwMode="auto">
          <a:xfrm>
            <a:off x="6248400" y="12954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Used in SUN entreprise 10000</a:t>
            </a:r>
          </a:p>
        </p:txBody>
      </p:sp>
    </p:spTree>
    <p:extLst>
      <p:ext uri="{BB962C8B-B14F-4D97-AF65-F5344CB8AC3E}">
        <p14:creationId xmlns:p14="http://schemas.microsoft.com/office/powerpoint/2010/main" val="27805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F0BC6F-8507-4BEA-9666-BEDA979D74C3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105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Scalable Shared Memory Architectures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43000"/>
            <a:ext cx="7772400" cy="41148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Used in IBM SP Multiprocessor</a:t>
            </a:r>
          </a:p>
        </p:txBody>
      </p:sp>
      <p:sp>
        <p:nvSpPr>
          <p:cNvPr id="2588676" name="AutoShape 4"/>
          <p:cNvSpPr>
            <a:spLocks noChangeAspect="1" noChangeArrowheads="1" noTextEdit="1"/>
          </p:cNvSpPr>
          <p:nvPr/>
        </p:nvSpPr>
        <p:spPr bwMode="auto">
          <a:xfrm>
            <a:off x="2133600" y="1905000"/>
            <a:ext cx="5189538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677" name="Rectangle 5"/>
          <p:cNvSpPr>
            <a:spLocks noChangeArrowheads="1"/>
          </p:cNvSpPr>
          <p:nvPr/>
        </p:nvSpPr>
        <p:spPr bwMode="auto">
          <a:xfrm>
            <a:off x="2473325" y="2209800"/>
            <a:ext cx="392113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78" name="Rectangle 6"/>
          <p:cNvSpPr>
            <a:spLocks noChangeArrowheads="1"/>
          </p:cNvSpPr>
          <p:nvPr/>
        </p:nvSpPr>
        <p:spPr bwMode="auto">
          <a:xfrm>
            <a:off x="2473325" y="2209800"/>
            <a:ext cx="392113" cy="75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79" name="Rectangle 7"/>
          <p:cNvSpPr>
            <a:spLocks noChangeArrowheads="1"/>
          </p:cNvSpPr>
          <p:nvPr/>
        </p:nvSpPr>
        <p:spPr bwMode="auto">
          <a:xfrm>
            <a:off x="2473325" y="3151188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0" name="Rectangle 8"/>
          <p:cNvSpPr>
            <a:spLocks noChangeArrowheads="1"/>
          </p:cNvSpPr>
          <p:nvPr/>
        </p:nvSpPr>
        <p:spPr bwMode="auto">
          <a:xfrm>
            <a:off x="2473325" y="315118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1" name="Rectangle 9"/>
          <p:cNvSpPr>
            <a:spLocks noChangeArrowheads="1"/>
          </p:cNvSpPr>
          <p:nvPr/>
        </p:nvSpPr>
        <p:spPr bwMode="auto">
          <a:xfrm>
            <a:off x="2473325" y="4094163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2" name="Rectangle 10"/>
          <p:cNvSpPr>
            <a:spLocks noChangeArrowheads="1"/>
          </p:cNvSpPr>
          <p:nvPr/>
        </p:nvSpPr>
        <p:spPr bwMode="auto">
          <a:xfrm>
            <a:off x="2473325" y="4094163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3" name="Rectangle 11"/>
          <p:cNvSpPr>
            <a:spLocks noChangeArrowheads="1"/>
          </p:cNvSpPr>
          <p:nvPr/>
        </p:nvSpPr>
        <p:spPr bwMode="auto">
          <a:xfrm>
            <a:off x="2473325" y="5037138"/>
            <a:ext cx="392113" cy="7540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4" name="Rectangle 12"/>
          <p:cNvSpPr>
            <a:spLocks noChangeArrowheads="1"/>
          </p:cNvSpPr>
          <p:nvPr/>
        </p:nvSpPr>
        <p:spPr bwMode="auto">
          <a:xfrm>
            <a:off x="2473325" y="503713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5" name="Rectangle 13"/>
          <p:cNvSpPr>
            <a:spLocks noChangeArrowheads="1"/>
          </p:cNvSpPr>
          <p:nvPr/>
        </p:nvSpPr>
        <p:spPr bwMode="auto">
          <a:xfrm>
            <a:off x="2676525" y="5303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6" name="Rectangle 14"/>
          <p:cNvSpPr>
            <a:spLocks noChangeArrowheads="1"/>
          </p:cNvSpPr>
          <p:nvPr/>
        </p:nvSpPr>
        <p:spPr bwMode="auto">
          <a:xfrm>
            <a:off x="3649663" y="2209800"/>
            <a:ext cx="392112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7" name="Rectangle 15"/>
          <p:cNvSpPr>
            <a:spLocks noChangeArrowheads="1"/>
          </p:cNvSpPr>
          <p:nvPr/>
        </p:nvSpPr>
        <p:spPr bwMode="auto">
          <a:xfrm>
            <a:off x="3649663" y="2209800"/>
            <a:ext cx="392112" cy="75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8" name="Rectangle 16"/>
          <p:cNvSpPr>
            <a:spLocks noChangeArrowheads="1"/>
          </p:cNvSpPr>
          <p:nvPr/>
        </p:nvSpPr>
        <p:spPr bwMode="auto">
          <a:xfrm>
            <a:off x="3649663" y="3151188"/>
            <a:ext cx="392112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89" name="Rectangle 17"/>
          <p:cNvSpPr>
            <a:spLocks noChangeArrowheads="1"/>
          </p:cNvSpPr>
          <p:nvPr/>
        </p:nvSpPr>
        <p:spPr bwMode="auto">
          <a:xfrm>
            <a:off x="3649663" y="3151188"/>
            <a:ext cx="392112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0" name="Rectangle 18"/>
          <p:cNvSpPr>
            <a:spLocks noChangeArrowheads="1"/>
          </p:cNvSpPr>
          <p:nvPr/>
        </p:nvSpPr>
        <p:spPr bwMode="auto">
          <a:xfrm>
            <a:off x="3649663" y="4094163"/>
            <a:ext cx="392112" cy="7540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1" name="Rectangle 19"/>
          <p:cNvSpPr>
            <a:spLocks noChangeArrowheads="1"/>
          </p:cNvSpPr>
          <p:nvPr/>
        </p:nvSpPr>
        <p:spPr bwMode="auto">
          <a:xfrm>
            <a:off x="3649663" y="4094163"/>
            <a:ext cx="392112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2" name="Rectangle 20"/>
          <p:cNvSpPr>
            <a:spLocks noChangeArrowheads="1"/>
          </p:cNvSpPr>
          <p:nvPr/>
        </p:nvSpPr>
        <p:spPr bwMode="auto">
          <a:xfrm>
            <a:off x="3856038" y="43592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3" name="Rectangle 21"/>
          <p:cNvSpPr>
            <a:spLocks noChangeArrowheads="1"/>
          </p:cNvSpPr>
          <p:nvPr/>
        </p:nvSpPr>
        <p:spPr bwMode="auto">
          <a:xfrm>
            <a:off x="3649663" y="5037138"/>
            <a:ext cx="392112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4" name="Rectangle 22"/>
          <p:cNvSpPr>
            <a:spLocks noChangeArrowheads="1"/>
          </p:cNvSpPr>
          <p:nvPr/>
        </p:nvSpPr>
        <p:spPr bwMode="auto">
          <a:xfrm>
            <a:off x="3649663" y="5037138"/>
            <a:ext cx="392112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5" name="Rectangle 23"/>
          <p:cNvSpPr>
            <a:spLocks noChangeArrowheads="1"/>
          </p:cNvSpPr>
          <p:nvPr/>
        </p:nvSpPr>
        <p:spPr bwMode="auto">
          <a:xfrm>
            <a:off x="4829175" y="2209800"/>
            <a:ext cx="392113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6" name="Rectangle 24"/>
          <p:cNvSpPr>
            <a:spLocks noChangeArrowheads="1"/>
          </p:cNvSpPr>
          <p:nvPr/>
        </p:nvSpPr>
        <p:spPr bwMode="auto">
          <a:xfrm>
            <a:off x="4829175" y="2209800"/>
            <a:ext cx="392113" cy="752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7" name="Rectangle 25"/>
          <p:cNvSpPr>
            <a:spLocks noChangeArrowheads="1"/>
          </p:cNvSpPr>
          <p:nvPr/>
        </p:nvSpPr>
        <p:spPr bwMode="auto">
          <a:xfrm>
            <a:off x="4829175" y="3151188"/>
            <a:ext cx="392113" cy="7540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8" name="Rectangle 26"/>
          <p:cNvSpPr>
            <a:spLocks noChangeArrowheads="1"/>
          </p:cNvSpPr>
          <p:nvPr/>
        </p:nvSpPr>
        <p:spPr bwMode="auto">
          <a:xfrm>
            <a:off x="4829175" y="315118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699" name="Rectangle 27"/>
          <p:cNvSpPr>
            <a:spLocks noChangeArrowheads="1"/>
          </p:cNvSpPr>
          <p:nvPr/>
        </p:nvSpPr>
        <p:spPr bwMode="auto">
          <a:xfrm>
            <a:off x="5030788" y="3419475"/>
            <a:ext cx="714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0" name="Rectangle 28"/>
          <p:cNvSpPr>
            <a:spLocks noChangeArrowheads="1"/>
          </p:cNvSpPr>
          <p:nvPr/>
        </p:nvSpPr>
        <p:spPr bwMode="auto">
          <a:xfrm>
            <a:off x="4829175" y="4094163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1" name="Rectangle 29"/>
          <p:cNvSpPr>
            <a:spLocks noChangeArrowheads="1"/>
          </p:cNvSpPr>
          <p:nvPr/>
        </p:nvSpPr>
        <p:spPr bwMode="auto">
          <a:xfrm>
            <a:off x="4829175" y="4094163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2" name="Rectangle 30"/>
          <p:cNvSpPr>
            <a:spLocks noChangeArrowheads="1"/>
          </p:cNvSpPr>
          <p:nvPr/>
        </p:nvSpPr>
        <p:spPr bwMode="auto">
          <a:xfrm>
            <a:off x="4829175" y="5037138"/>
            <a:ext cx="392113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3" name="Rectangle 31"/>
          <p:cNvSpPr>
            <a:spLocks noChangeArrowheads="1"/>
          </p:cNvSpPr>
          <p:nvPr/>
        </p:nvSpPr>
        <p:spPr bwMode="auto">
          <a:xfrm>
            <a:off x="4829175" y="5037138"/>
            <a:ext cx="392113" cy="754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4" name="Freeform 32"/>
          <p:cNvSpPr>
            <a:spLocks/>
          </p:cNvSpPr>
          <p:nvPr/>
        </p:nvSpPr>
        <p:spPr bwMode="auto">
          <a:xfrm>
            <a:off x="1295400" y="22098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5" name="Freeform 33"/>
          <p:cNvSpPr>
            <a:spLocks/>
          </p:cNvSpPr>
          <p:nvPr/>
        </p:nvSpPr>
        <p:spPr bwMode="auto">
          <a:xfrm>
            <a:off x="1295400" y="22098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6" name="Rectangle 34"/>
          <p:cNvSpPr>
            <a:spLocks noChangeArrowheads="1"/>
          </p:cNvSpPr>
          <p:nvPr/>
        </p:nvSpPr>
        <p:spPr bwMode="auto">
          <a:xfrm>
            <a:off x="1458913" y="2287588"/>
            <a:ext cx="82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7" name="Rectangle 35"/>
          <p:cNvSpPr>
            <a:spLocks noChangeArrowheads="1"/>
          </p:cNvSpPr>
          <p:nvPr/>
        </p:nvSpPr>
        <p:spPr bwMode="auto">
          <a:xfrm>
            <a:off x="1558925" y="24034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8" name="Freeform 36"/>
          <p:cNvSpPr>
            <a:spLocks/>
          </p:cNvSpPr>
          <p:nvPr/>
        </p:nvSpPr>
        <p:spPr bwMode="auto">
          <a:xfrm>
            <a:off x="1295400" y="2587625"/>
            <a:ext cx="392113" cy="3746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29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29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59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59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29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29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59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09" name="Freeform 37"/>
          <p:cNvSpPr>
            <a:spLocks/>
          </p:cNvSpPr>
          <p:nvPr/>
        </p:nvSpPr>
        <p:spPr bwMode="auto">
          <a:xfrm>
            <a:off x="1295400" y="2587625"/>
            <a:ext cx="392113" cy="37465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29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29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59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59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29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29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59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0" name="Rectangle 38"/>
          <p:cNvSpPr>
            <a:spLocks noChangeArrowheads="1"/>
          </p:cNvSpPr>
          <p:nvPr/>
        </p:nvSpPr>
        <p:spPr bwMode="auto">
          <a:xfrm>
            <a:off x="1458913" y="2665413"/>
            <a:ext cx="82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1" name="Rectangle 39"/>
          <p:cNvSpPr>
            <a:spLocks noChangeArrowheads="1"/>
          </p:cNvSpPr>
          <p:nvPr/>
        </p:nvSpPr>
        <p:spPr bwMode="auto">
          <a:xfrm>
            <a:off x="1558925" y="27797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2" name="Freeform 40"/>
          <p:cNvSpPr>
            <a:spLocks/>
          </p:cNvSpPr>
          <p:nvPr/>
        </p:nvSpPr>
        <p:spPr bwMode="auto">
          <a:xfrm>
            <a:off x="1295400" y="315118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3"/>
              </a:cxn>
              <a:cxn ang="0">
                <a:pos x="85" y="0"/>
              </a:cxn>
              <a:cxn ang="0">
                <a:pos x="105" y="3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3"/>
                </a:lnTo>
                <a:lnTo>
                  <a:pt x="85" y="0"/>
                </a:lnTo>
                <a:lnTo>
                  <a:pt x="105" y="3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3" name="Freeform 41"/>
          <p:cNvSpPr>
            <a:spLocks/>
          </p:cNvSpPr>
          <p:nvPr/>
        </p:nvSpPr>
        <p:spPr bwMode="auto">
          <a:xfrm>
            <a:off x="1295400" y="315118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3"/>
              </a:cxn>
              <a:cxn ang="0">
                <a:pos x="85" y="0"/>
              </a:cxn>
              <a:cxn ang="0">
                <a:pos x="105" y="3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3"/>
                </a:lnTo>
                <a:lnTo>
                  <a:pt x="85" y="0"/>
                </a:lnTo>
                <a:lnTo>
                  <a:pt x="105" y="3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4" name="Rectangle 42"/>
          <p:cNvSpPr>
            <a:spLocks noChangeArrowheads="1"/>
          </p:cNvSpPr>
          <p:nvPr/>
        </p:nvSpPr>
        <p:spPr bwMode="auto">
          <a:xfrm>
            <a:off x="1458913" y="3230563"/>
            <a:ext cx="82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5" name="Rectangle 43"/>
          <p:cNvSpPr>
            <a:spLocks noChangeArrowheads="1"/>
          </p:cNvSpPr>
          <p:nvPr/>
        </p:nvSpPr>
        <p:spPr bwMode="auto">
          <a:xfrm>
            <a:off x="1558925" y="33432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2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6" name="Freeform 44"/>
          <p:cNvSpPr>
            <a:spLocks/>
          </p:cNvSpPr>
          <p:nvPr/>
        </p:nvSpPr>
        <p:spPr bwMode="auto">
          <a:xfrm>
            <a:off x="1295400" y="352742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7" name="Freeform 45"/>
          <p:cNvSpPr>
            <a:spLocks/>
          </p:cNvSpPr>
          <p:nvPr/>
        </p:nvSpPr>
        <p:spPr bwMode="auto">
          <a:xfrm>
            <a:off x="1295400" y="352742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3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3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3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3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8" name="Rectangle 46"/>
          <p:cNvSpPr>
            <a:spLocks noChangeArrowheads="1"/>
          </p:cNvSpPr>
          <p:nvPr/>
        </p:nvSpPr>
        <p:spPr bwMode="auto">
          <a:xfrm>
            <a:off x="1458913" y="3608388"/>
            <a:ext cx="82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19" name="Rectangle 47"/>
          <p:cNvSpPr>
            <a:spLocks noChangeArrowheads="1"/>
          </p:cNvSpPr>
          <p:nvPr/>
        </p:nvSpPr>
        <p:spPr bwMode="auto">
          <a:xfrm>
            <a:off x="1558925" y="372110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3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0" name="Freeform 48"/>
          <p:cNvSpPr>
            <a:spLocks/>
          </p:cNvSpPr>
          <p:nvPr/>
        </p:nvSpPr>
        <p:spPr bwMode="auto">
          <a:xfrm>
            <a:off x="1295400" y="4094163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1" name="Freeform 49"/>
          <p:cNvSpPr>
            <a:spLocks/>
          </p:cNvSpPr>
          <p:nvPr/>
        </p:nvSpPr>
        <p:spPr bwMode="auto">
          <a:xfrm>
            <a:off x="1295400" y="4094163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9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9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9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9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2" name="Rectangle 50"/>
          <p:cNvSpPr>
            <a:spLocks noChangeArrowheads="1"/>
          </p:cNvSpPr>
          <p:nvPr/>
        </p:nvSpPr>
        <p:spPr bwMode="auto">
          <a:xfrm>
            <a:off x="1458913" y="4173538"/>
            <a:ext cx="82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3" name="Rectangle 51"/>
          <p:cNvSpPr>
            <a:spLocks noChangeArrowheads="1"/>
          </p:cNvSpPr>
          <p:nvPr/>
        </p:nvSpPr>
        <p:spPr bwMode="auto">
          <a:xfrm>
            <a:off x="1558925" y="42862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4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4" name="Freeform 52"/>
          <p:cNvSpPr>
            <a:spLocks/>
          </p:cNvSpPr>
          <p:nvPr/>
        </p:nvSpPr>
        <p:spPr bwMode="auto">
          <a:xfrm>
            <a:off x="1295400" y="44704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5" name="Freeform 53"/>
          <p:cNvSpPr>
            <a:spLocks/>
          </p:cNvSpPr>
          <p:nvPr/>
        </p:nvSpPr>
        <p:spPr bwMode="auto">
          <a:xfrm>
            <a:off x="1295400" y="4470400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6" name="Rectangle 54"/>
          <p:cNvSpPr>
            <a:spLocks noChangeArrowheads="1"/>
          </p:cNvSpPr>
          <p:nvPr/>
        </p:nvSpPr>
        <p:spPr bwMode="auto">
          <a:xfrm>
            <a:off x="1458913" y="4548188"/>
            <a:ext cx="82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7" name="Rectangle 55"/>
          <p:cNvSpPr>
            <a:spLocks noChangeArrowheads="1"/>
          </p:cNvSpPr>
          <p:nvPr/>
        </p:nvSpPr>
        <p:spPr bwMode="auto">
          <a:xfrm>
            <a:off x="1558925" y="46640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5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8" name="Freeform 56"/>
          <p:cNvSpPr>
            <a:spLocks/>
          </p:cNvSpPr>
          <p:nvPr/>
        </p:nvSpPr>
        <p:spPr bwMode="auto">
          <a:xfrm>
            <a:off x="1295400" y="503713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29" name="Freeform 57"/>
          <p:cNvSpPr>
            <a:spLocks/>
          </p:cNvSpPr>
          <p:nvPr/>
        </p:nvSpPr>
        <p:spPr bwMode="auto">
          <a:xfrm>
            <a:off x="1295400" y="5037138"/>
            <a:ext cx="392113" cy="376237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2"/>
              </a:cxn>
              <a:cxn ang="0">
                <a:pos x="9" y="46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6"/>
              </a:cxn>
              <a:cxn ang="0">
                <a:pos x="169" y="62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3"/>
              </a:cxn>
              <a:cxn ang="0">
                <a:pos x="123" y="152"/>
              </a:cxn>
              <a:cxn ang="0">
                <a:pos x="105" y="158"/>
              </a:cxn>
              <a:cxn ang="0">
                <a:pos x="85" y="160"/>
              </a:cxn>
              <a:cxn ang="0">
                <a:pos x="66" y="158"/>
              </a:cxn>
              <a:cxn ang="0">
                <a:pos x="49" y="152"/>
              </a:cxn>
              <a:cxn ang="0">
                <a:pos x="32" y="143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2"/>
                </a:lnTo>
                <a:lnTo>
                  <a:pt x="9" y="46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6"/>
                </a:lnTo>
                <a:lnTo>
                  <a:pt x="169" y="62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3"/>
                </a:lnTo>
                <a:lnTo>
                  <a:pt x="123" y="152"/>
                </a:lnTo>
                <a:lnTo>
                  <a:pt x="105" y="158"/>
                </a:lnTo>
                <a:lnTo>
                  <a:pt x="85" y="160"/>
                </a:lnTo>
                <a:lnTo>
                  <a:pt x="66" y="158"/>
                </a:lnTo>
                <a:lnTo>
                  <a:pt x="49" y="152"/>
                </a:lnTo>
                <a:lnTo>
                  <a:pt x="32" y="143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0" name="Rectangle 58"/>
          <p:cNvSpPr>
            <a:spLocks noChangeArrowheads="1"/>
          </p:cNvSpPr>
          <p:nvPr/>
        </p:nvSpPr>
        <p:spPr bwMode="auto">
          <a:xfrm>
            <a:off x="1458913" y="5114925"/>
            <a:ext cx="82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1" name="Rectangle 59"/>
          <p:cNvSpPr>
            <a:spLocks noChangeArrowheads="1"/>
          </p:cNvSpPr>
          <p:nvPr/>
        </p:nvSpPr>
        <p:spPr bwMode="auto">
          <a:xfrm>
            <a:off x="1558925" y="5230813"/>
            <a:ext cx="492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6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2" name="Freeform 60"/>
          <p:cNvSpPr>
            <a:spLocks/>
          </p:cNvSpPr>
          <p:nvPr/>
        </p:nvSpPr>
        <p:spPr bwMode="auto">
          <a:xfrm>
            <a:off x="1295400" y="541337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3" name="Freeform 61"/>
          <p:cNvSpPr>
            <a:spLocks/>
          </p:cNvSpPr>
          <p:nvPr/>
        </p:nvSpPr>
        <p:spPr bwMode="auto">
          <a:xfrm>
            <a:off x="1295400" y="5413375"/>
            <a:ext cx="392113" cy="3778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2" y="61"/>
              </a:cxn>
              <a:cxn ang="0">
                <a:pos x="9" y="45"/>
              </a:cxn>
              <a:cxn ang="0">
                <a:pos x="19" y="30"/>
              </a:cxn>
              <a:cxn ang="0">
                <a:pos x="32" y="18"/>
              </a:cxn>
              <a:cxn ang="0">
                <a:pos x="49" y="8"/>
              </a:cxn>
              <a:cxn ang="0">
                <a:pos x="66" y="2"/>
              </a:cxn>
              <a:cxn ang="0">
                <a:pos x="85" y="0"/>
              </a:cxn>
              <a:cxn ang="0">
                <a:pos x="105" y="2"/>
              </a:cxn>
              <a:cxn ang="0">
                <a:pos x="123" y="8"/>
              </a:cxn>
              <a:cxn ang="0">
                <a:pos x="139" y="18"/>
              </a:cxn>
              <a:cxn ang="0">
                <a:pos x="153" y="30"/>
              </a:cxn>
              <a:cxn ang="0">
                <a:pos x="163" y="45"/>
              </a:cxn>
              <a:cxn ang="0">
                <a:pos x="169" y="61"/>
              </a:cxn>
              <a:cxn ang="0">
                <a:pos x="171" y="80"/>
              </a:cxn>
              <a:cxn ang="0">
                <a:pos x="169" y="98"/>
              </a:cxn>
              <a:cxn ang="0">
                <a:pos x="163" y="115"/>
              </a:cxn>
              <a:cxn ang="0">
                <a:pos x="153" y="130"/>
              </a:cxn>
              <a:cxn ang="0">
                <a:pos x="139" y="142"/>
              </a:cxn>
              <a:cxn ang="0">
                <a:pos x="123" y="152"/>
              </a:cxn>
              <a:cxn ang="0">
                <a:pos x="105" y="157"/>
              </a:cxn>
              <a:cxn ang="0">
                <a:pos x="85" y="160"/>
              </a:cxn>
              <a:cxn ang="0">
                <a:pos x="66" y="157"/>
              </a:cxn>
              <a:cxn ang="0">
                <a:pos x="49" y="152"/>
              </a:cxn>
              <a:cxn ang="0">
                <a:pos x="32" y="142"/>
              </a:cxn>
              <a:cxn ang="0">
                <a:pos x="19" y="130"/>
              </a:cxn>
              <a:cxn ang="0">
                <a:pos x="9" y="115"/>
              </a:cxn>
              <a:cxn ang="0">
                <a:pos x="2" y="98"/>
              </a:cxn>
              <a:cxn ang="0">
                <a:pos x="0" y="80"/>
              </a:cxn>
            </a:cxnLst>
            <a:rect l="0" t="0" r="r" b="b"/>
            <a:pathLst>
              <a:path w="171" h="160">
                <a:moveTo>
                  <a:pt x="0" y="80"/>
                </a:moveTo>
                <a:lnTo>
                  <a:pt x="2" y="61"/>
                </a:lnTo>
                <a:lnTo>
                  <a:pt x="9" y="45"/>
                </a:lnTo>
                <a:lnTo>
                  <a:pt x="19" y="30"/>
                </a:lnTo>
                <a:lnTo>
                  <a:pt x="32" y="18"/>
                </a:lnTo>
                <a:lnTo>
                  <a:pt x="49" y="8"/>
                </a:lnTo>
                <a:lnTo>
                  <a:pt x="66" y="2"/>
                </a:lnTo>
                <a:lnTo>
                  <a:pt x="85" y="0"/>
                </a:lnTo>
                <a:lnTo>
                  <a:pt x="105" y="2"/>
                </a:lnTo>
                <a:lnTo>
                  <a:pt x="123" y="8"/>
                </a:lnTo>
                <a:lnTo>
                  <a:pt x="139" y="18"/>
                </a:lnTo>
                <a:lnTo>
                  <a:pt x="153" y="30"/>
                </a:lnTo>
                <a:lnTo>
                  <a:pt x="163" y="45"/>
                </a:lnTo>
                <a:lnTo>
                  <a:pt x="169" y="61"/>
                </a:lnTo>
                <a:lnTo>
                  <a:pt x="171" y="80"/>
                </a:lnTo>
                <a:lnTo>
                  <a:pt x="169" y="98"/>
                </a:lnTo>
                <a:lnTo>
                  <a:pt x="163" y="115"/>
                </a:lnTo>
                <a:lnTo>
                  <a:pt x="153" y="130"/>
                </a:lnTo>
                <a:lnTo>
                  <a:pt x="139" y="142"/>
                </a:lnTo>
                <a:lnTo>
                  <a:pt x="123" y="152"/>
                </a:lnTo>
                <a:lnTo>
                  <a:pt x="105" y="157"/>
                </a:lnTo>
                <a:lnTo>
                  <a:pt x="85" y="160"/>
                </a:lnTo>
                <a:lnTo>
                  <a:pt x="66" y="157"/>
                </a:lnTo>
                <a:lnTo>
                  <a:pt x="49" y="152"/>
                </a:lnTo>
                <a:lnTo>
                  <a:pt x="32" y="142"/>
                </a:lnTo>
                <a:lnTo>
                  <a:pt x="19" y="130"/>
                </a:lnTo>
                <a:lnTo>
                  <a:pt x="9" y="115"/>
                </a:lnTo>
                <a:lnTo>
                  <a:pt x="2" y="98"/>
                </a:lnTo>
                <a:lnTo>
                  <a:pt x="0" y="8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4" name="Rectangle 62"/>
          <p:cNvSpPr>
            <a:spLocks noChangeArrowheads="1"/>
          </p:cNvSpPr>
          <p:nvPr/>
        </p:nvSpPr>
        <p:spPr bwMode="auto">
          <a:xfrm>
            <a:off x="1458913" y="5491163"/>
            <a:ext cx="82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P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5" name="Rectangle 63"/>
          <p:cNvSpPr>
            <a:spLocks noChangeArrowheads="1"/>
          </p:cNvSpPr>
          <p:nvPr/>
        </p:nvSpPr>
        <p:spPr bwMode="auto">
          <a:xfrm>
            <a:off x="1558925" y="56070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7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6" name="Freeform 64"/>
          <p:cNvSpPr>
            <a:spLocks/>
          </p:cNvSpPr>
          <p:nvPr/>
        </p:nvSpPr>
        <p:spPr bwMode="auto">
          <a:xfrm>
            <a:off x="6007100" y="22098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7" name="Freeform 65"/>
          <p:cNvSpPr>
            <a:spLocks/>
          </p:cNvSpPr>
          <p:nvPr/>
        </p:nvSpPr>
        <p:spPr bwMode="auto">
          <a:xfrm>
            <a:off x="6007100" y="22098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8" name="Rectangle 66"/>
          <p:cNvSpPr>
            <a:spLocks noChangeArrowheads="1"/>
          </p:cNvSpPr>
          <p:nvPr/>
        </p:nvSpPr>
        <p:spPr bwMode="auto">
          <a:xfrm>
            <a:off x="6156325" y="2287588"/>
            <a:ext cx="1047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39" name="Rectangle 67"/>
          <p:cNvSpPr>
            <a:spLocks noChangeArrowheads="1"/>
          </p:cNvSpPr>
          <p:nvPr/>
        </p:nvSpPr>
        <p:spPr bwMode="auto">
          <a:xfrm>
            <a:off x="6286500" y="24034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0" name="Freeform 68"/>
          <p:cNvSpPr>
            <a:spLocks/>
          </p:cNvSpPr>
          <p:nvPr/>
        </p:nvSpPr>
        <p:spPr bwMode="auto">
          <a:xfrm>
            <a:off x="6007100" y="2587625"/>
            <a:ext cx="392113" cy="374650"/>
          </a:xfrm>
          <a:custGeom>
            <a:avLst/>
            <a:gdLst/>
            <a:ahLst/>
            <a:cxnLst>
              <a:cxn ang="0">
                <a:pos x="129" y="159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3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3"/>
              </a:cxn>
              <a:cxn ang="0">
                <a:pos x="18" y="152"/>
              </a:cxn>
              <a:cxn ang="0">
                <a:pos x="30" y="157"/>
              </a:cxn>
              <a:cxn ang="0">
                <a:pos x="43" y="159"/>
              </a:cxn>
              <a:cxn ang="0">
                <a:pos x="129" y="159"/>
              </a:cxn>
            </a:cxnLst>
            <a:rect l="0" t="0" r="r" b="b"/>
            <a:pathLst>
              <a:path w="171" h="159">
                <a:moveTo>
                  <a:pt x="129" y="159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3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3"/>
                </a:lnTo>
                <a:lnTo>
                  <a:pt x="18" y="152"/>
                </a:lnTo>
                <a:lnTo>
                  <a:pt x="30" y="157"/>
                </a:lnTo>
                <a:lnTo>
                  <a:pt x="43" y="159"/>
                </a:lnTo>
                <a:lnTo>
                  <a:pt x="129" y="15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1" name="Freeform 69"/>
          <p:cNvSpPr>
            <a:spLocks/>
          </p:cNvSpPr>
          <p:nvPr/>
        </p:nvSpPr>
        <p:spPr bwMode="auto">
          <a:xfrm>
            <a:off x="6007100" y="2587625"/>
            <a:ext cx="392113" cy="374650"/>
          </a:xfrm>
          <a:custGeom>
            <a:avLst/>
            <a:gdLst/>
            <a:ahLst/>
            <a:cxnLst>
              <a:cxn ang="0">
                <a:pos x="129" y="159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3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3"/>
              </a:cxn>
              <a:cxn ang="0">
                <a:pos x="18" y="152"/>
              </a:cxn>
              <a:cxn ang="0">
                <a:pos x="30" y="157"/>
              </a:cxn>
              <a:cxn ang="0">
                <a:pos x="43" y="159"/>
              </a:cxn>
              <a:cxn ang="0">
                <a:pos x="129" y="159"/>
              </a:cxn>
            </a:cxnLst>
            <a:rect l="0" t="0" r="r" b="b"/>
            <a:pathLst>
              <a:path w="171" h="159">
                <a:moveTo>
                  <a:pt x="129" y="159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3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3"/>
                </a:lnTo>
                <a:lnTo>
                  <a:pt x="18" y="152"/>
                </a:lnTo>
                <a:lnTo>
                  <a:pt x="30" y="157"/>
                </a:lnTo>
                <a:lnTo>
                  <a:pt x="43" y="159"/>
                </a:lnTo>
                <a:lnTo>
                  <a:pt x="129" y="15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2" name="Rectangle 70"/>
          <p:cNvSpPr>
            <a:spLocks noChangeArrowheads="1"/>
          </p:cNvSpPr>
          <p:nvPr/>
        </p:nvSpPr>
        <p:spPr bwMode="auto">
          <a:xfrm>
            <a:off x="6156325" y="2665413"/>
            <a:ext cx="10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3" name="Rectangle 71"/>
          <p:cNvSpPr>
            <a:spLocks noChangeArrowheads="1"/>
          </p:cNvSpPr>
          <p:nvPr/>
        </p:nvSpPr>
        <p:spPr bwMode="auto">
          <a:xfrm>
            <a:off x="6286500" y="2779713"/>
            <a:ext cx="49213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4" name="Freeform 72"/>
          <p:cNvSpPr>
            <a:spLocks/>
          </p:cNvSpPr>
          <p:nvPr/>
        </p:nvSpPr>
        <p:spPr bwMode="auto">
          <a:xfrm>
            <a:off x="6007100" y="315118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3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3"/>
              </a:cxn>
              <a:cxn ang="0">
                <a:pos x="129" y="0"/>
              </a:cxn>
              <a:cxn ang="0">
                <a:pos x="43" y="0"/>
              </a:cxn>
              <a:cxn ang="0">
                <a:pos x="30" y="3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3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3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3"/>
                </a:lnTo>
                <a:lnTo>
                  <a:pt x="129" y="0"/>
                </a:lnTo>
                <a:lnTo>
                  <a:pt x="43" y="0"/>
                </a:lnTo>
                <a:lnTo>
                  <a:pt x="30" y="3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3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5" name="Freeform 73"/>
          <p:cNvSpPr>
            <a:spLocks/>
          </p:cNvSpPr>
          <p:nvPr/>
        </p:nvSpPr>
        <p:spPr bwMode="auto">
          <a:xfrm>
            <a:off x="6007100" y="315118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3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3"/>
              </a:cxn>
              <a:cxn ang="0">
                <a:pos x="129" y="0"/>
              </a:cxn>
              <a:cxn ang="0">
                <a:pos x="43" y="0"/>
              </a:cxn>
              <a:cxn ang="0">
                <a:pos x="30" y="3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3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3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3"/>
                </a:lnTo>
                <a:lnTo>
                  <a:pt x="129" y="0"/>
                </a:lnTo>
                <a:lnTo>
                  <a:pt x="43" y="0"/>
                </a:lnTo>
                <a:lnTo>
                  <a:pt x="30" y="3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3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6" name="Rectangle 74"/>
          <p:cNvSpPr>
            <a:spLocks noChangeArrowheads="1"/>
          </p:cNvSpPr>
          <p:nvPr/>
        </p:nvSpPr>
        <p:spPr bwMode="auto">
          <a:xfrm>
            <a:off x="6156325" y="3230563"/>
            <a:ext cx="1047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7" name="Rectangle 75"/>
          <p:cNvSpPr>
            <a:spLocks noChangeArrowheads="1"/>
          </p:cNvSpPr>
          <p:nvPr/>
        </p:nvSpPr>
        <p:spPr bwMode="auto">
          <a:xfrm>
            <a:off x="6286500" y="33432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2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8" name="Freeform 76"/>
          <p:cNvSpPr>
            <a:spLocks/>
          </p:cNvSpPr>
          <p:nvPr/>
        </p:nvSpPr>
        <p:spPr bwMode="auto">
          <a:xfrm>
            <a:off x="6007100" y="352742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49" name="Freeform 77"/>
          <p:cNvSpPr>
            <a:spLocks/>
          </p:cNvSpPr>
          <p:nvPr/>
        </p:nvSpPr>
        <p:spPr bwMode="auto">
          <a:xfrm>
            <a:off x="6007100" y="352742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3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3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3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3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0" name="Rectangle 78"/>
          <p:cNvSpPr>
            <a:spLocks noChangeArrowheads="1"/>
          </p:cNvSpPr>
          <p:nvPr/>
        </p:nvSpPr>
        <p:spPr bwMode="auto">
          <a:xfrm>
            <a:off x="6156325" y="3608388"/>
            <a:ext cx="10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1" name="Rectangle 79"/>
          <p:cNvSpPr>
            <a:spLocks noChangeArrowheads="1"/>
          </p:cNvSpPr>
          <p:nvPr/>
        </p:nvSpPr>
        <p:spPr bwMode="auto">
          <a:xfrm>
            <a:off x="6286500" y="372110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3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2" name="Freeform 80"/>
          <p:cNvSpPr>
            <a:spLocks/>
          </p:cNvSpPr>
          <p:nvPr/>
        </p:nvSpPr>
        <p:spPr bwMode="auto">
          <a:xfrm>
            <a:off x="6007100" y="4094163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3" name="Freeform 81"/>
          <p:cNvSpPr>
            <a:spLocks/>
          </p:cNvSpPr>
          <p:nvPr/>
        </p:nvSpPr>
        <p:spPr bwMode="auto">
          <a:xfrm>
            <a:off x="6007100" y="4094163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1"/>
              </a:cxn>
              <a:cxn ang="0">
                <a:pos x="171" y="41"/>
              </a:cxn>
              <a:cxn ang="0">
                <a:pos x="169" y="28"/>
              </a:cxn>
              <a:cxn ang="0">
                <a:pos x="163" y="17"/>
              </a:cxn>
              <a:cxn ang="0">
                <a:pos x="154" y="8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8"/>
              </a:cxn>
              <a:cxn ang="0">
                <a:pos x="8" y="17"/>
              </a:cxn>
              <a:cxn ang="0">
                <a:pos x="2" y="28"/>
              </a:cxn>
              <a:cxn ang="0">
                <a:pos x="0" y="41"/>
              </a:cxn>
              <a:cxn ang="0">
                <a:pos x="0" y="121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1"/>
                </a:lnTo>
                <a:lnTo>
                  <a:pt x="171" y="41"/>
                </a:lnTo>
                <a:lnTo>
                  <a:pt x="169" y="28"/>
                </a:lnTo>
                <a:lnTo>
                  <a:pt x="163" y="17"/>
                </a:lnTo>
                <a:lnTo>
                  <a:pt x="154" y="8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8"/>
                </a:lnTo>
                <a:lnTo>
                  <a:pt x="8" y="17"/>
                </a:lnTo>
                <a:lnTo>
                  <a:pt x="2" y="28"/>
                </a:lnTo>
                <a:lnTo>
                  <a:pt x="0" y="41"/>
                </a:lnTo>
                <a:lnTo>
                  <a:pt x="0" y="121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4" name="Rectangle 82"/>
          <p:cNvSpPr>
            <a:spLocks noChangeArrowheads="1"/>
          </p:cNvSpPr>
          <p:nvPr/>
        </p:nvSpPr>
        <p:spPr bwMode="auto">
          <a:xfrm>
            <a:off x="6156325" y="4173538"/>
            <a:ext cx="1047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5" name="Rectangle 83"/>
          <p:cNvSpPr>
            <a:spLocks noChangeArrowheads="1"/>
          </p:cNvSpPr>
          <p:nvPr/>
        </p:nvSpPr>
        <p:spPr bwMode="auto">
          <a:xfrm>
            <a:off x="6286500" y="42862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4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6" name="Freeform 84"/>
          <p:cNvSpPr>
            <a:spLocks/>
          </p:cNvSpPr>
          <p:nvPr/>
        </p:nvSpPr>
        <p:spPr bwMode="auto">
          <a:xfrm>
            <a:off x="6007100" y="44704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8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8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8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8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7" name="Freeform 85"/>
          <p:cNvSpPr>
            <a:spLocks/>
          </p:cNvSpPr>
          <p:nvPr/>
        </p:nvSpPr>
        <p:spPr bwMode="auto">
          <a:xfrm>
            <a:off x="6007100" y="4470400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8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8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8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8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8" name="Rectangle 86"/>
          <p:cNvSpPr>
            <a:spLocks noChangeArrowheads="1"/>
          </p:cNvSpPr>
          <p:nvPr/>
        </p:nvSpPr>
        <p:spPr bwMode="auto">
          <a:xfrm>
            <a:off x="6156325" y="4548188"/>
            <a:ext cx="1047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59" name="Rectangle 87"/>
          <p:cNvSpPr>
            <a:spLocks noChangeArrowheads="1"/>
          </p:cNvSpPr>
          <p:nvPr/>
        </p:nvSpPr>
        <p:spPr bwMode="auto">
          <a:xfrm>
            <a:off x="6286500" y="4664075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5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0" name="Freeform 88"/>
          <p:cNvSpPr>
            <a:spLocks/>
          </p:cNvSpPr>
          <p:nvPr/>
        </p:nvSpPr>
        <p:spPr bwMode="auto">
          <a:xfrm>
            <a:off x="6007100" y="503713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1" name="Freeform 89"/>
          <p:cNvSpPr>
            <a:spLocks/>
          </p:cNvSpPr>
          <p:nvPr/>
        </p:nvSpPr>
        <p:spPr bwMode="auto">
          <a:xfrm>
            <a:off x="6007100" y="5037138"/>
            <a:ext cx="392113" cy="376237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8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8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8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8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2" name="Rectangle 90"/>
          <p:cNvSpPr>
            <a:spLocks noChangeArrowheads="1"/>
          </p:cNvSpPr>
          <p:nvPr/>
        </p:nvSpPr>
        <p:spPr bwMode="auto">
          <a:xfrm>
            <a:off x="6156325" y="5114925"/>
            <a:ext cx="104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3" name="Rectangle 91"/>
          <p:cNvSpPr>
            <a:spLocks noChangeArrowheads="1"/>
          </p:cNvSpPr>
          <p:nvPr/>
        </p:nvSpPr>
        <p:spPr bwMode="auto">
          <a:xfrm>
            <a:off x="6286500" y="5230813"/>
            <a:ext cx="492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6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4" name="Freeform 92"/>
          <p:cNvSpPr>
            <a:spLocks/>
          </p:cNvSpPr>
          <p:nvPr/>
        </p:nvSpPr>
        <p:spPr bwMode="auto">
          <a:xfrm>
            <a:off x="6007100" y="541337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5" name="Freeform 93"/>
          <p:cNvSpPr>
            <a:spLocks/>
          </p:cNvSpPr>
          <p:nvPr/>
        </p:nvSpPr>
        <p:spPr bwMode="auto">
          <a:xfrm>
            <a:off x="6007100" y="5413375"/>
            <a:ext cx="392113" cy="377825"/>
          </a:xfrm>
          <a:custGeom>
            <a:avLst/>
            <a:gdLst/>
            <a:ahLst/>
            <a:cxnLst>
              <a:cxn ang="0">
                <a:pos x="129" y="160"/>
              </a:cxn>
              <a:cxn ang="0">
                <a:pos x="141" y="157"/>
              </a:cxn>
              <a:cxn ang="0">
                <a:pos x="154" y="152"/>
              </a:cxn>
              <a:cxn ang="0">
                <a:pos x="163" y="144"/>
              </a:cxn>
              <a:cxn ang="0">
                <a:pos x="169" y="132"/>
              </a:cxn>
              <a:cxn ang="0">
                <a:pos x="171" y="120"/>
              </a:cxn>
              <a:cxn ang="0">
                <a:pos x="171" y="40"/>
              </a:cxn>
              <a:cxn ang="0">
                <a:pos x="169" y="27"/>
              </a:cxn>
              <a:cxn ang="0">
                <a:pos x="163" y="17"/>
              </a:cxn>
              <a:cxn ang="0">
                <a:pos x="154" y="7"/>
              </a:cxn>
              <a:cxn ang="0">
                <a:pos x="141" y="2"/>
              </a:cxn>
              <a:cxn ang="0">
                <a:pos x="129" y="0"/>
              </a:cxn>
              <a:cxn ang="0">
                <a:pos x="43" y="0"/>
              </a:cxn>
              <a:cxn ang="0">
                <a:pos x="30" y="2"/>
              </a:cxn>
              <a:cxn ang="0">
                <a:pos x="18" y="7"/>
              </a:cxn>
              <a:cxn ang="0">
                <a:pos x="8" y="17"/>
              </a:cxn>
              <a:cxn ang="0">
                <a:pos x="2" y="27"/>
              </a:cxn>
              <a:cxn ang="0">
                <a:pos x="0" y="40"/>
              </a:cxn>
              <a:cxn ang="0">
                <a:pos x="0" y="120"/>
              </a:cxn>
              <a:cxn ang="0">
                <a:pos x="2" y="132"/>
              </a:cxn>
              <a:cxn ang="0">
                <a:pos x="8" y="144"/>
              </a:cxn>
              <a:cxn ang="0">
                <a:pos x="18" y="152"/>
              </a:cxn>
              <a:cxn ang="0">
                <a:pos x="30" y="157"/>
              </a:cxn>
              <a:cxn ang="0">
                <a:pos x="43" y="160"/>
              </a:cxn>
              <a:cxn ang="0">
                <a:pos x="129" y="160"/>
              </a:cxn>
            </a:cxnLst>
            <a:rect l="0" t="0" r="r" b="b"/>
            <a:pathLst>
              <a:path w="171" h="160">
                <a:moveTo>
                  <a:pt x="129" y="160"/>
                </a:moveTo>
                <a:lnTo>
                  <a:pt x="141" y="157"/>
                </a:lnTo>
                <a:lnTo>
                  <a:pt x="154" y="152"/>
                </a:lnTo>
                <a:lnTo>
                  <a:pt x="163" y="144"/>
                </a:lnTo>
                <a:lnTo>
                  <a:pt x="169" y="132"/>
                </a:lnTo>
                <a:lnTo>
                  <a:pt x="171" y="120"/>
                </a:lnTo>
                <a:lnTo>
                  <a:pt x="171" y="40"/>
                </a:lnTo>
                <a:lnTo>
                  <a:pt x="169" y="27"/>
                </a:lnTo>
                <a:lnTo>
                  <a:pt x="163" y="17"/>
                </a:lnTo>
                <a:lnTo>
                  <a:pt x="154" y="7"/>
                </a:lnTo>
                <a:lnTo>
                  <a:pt x="141" y="2"/>
                </a:lnTo>
                <a:lnTo>
                  <a:pt x="129" y="0"/>
                </a:lnTo>
                <a:lnTo>
                  <a:pt x="43" y="0"/>
                </a:lnTo>
                <a:lnTo>
                  <a:pt x="30" y="2"/>
                </a:lnTo>
                <a:lnTo>
                  <a:pt x="18" y="7"/>
                </a:lnTo>
                <a:lnTo>
                  <a:pt x="8" y="17"/>
                </a:lnTo>
                <a:lnTo>
                  <a:pt x="2" y="27"/>
                </a:lnTo>
                <a:lnTo>
                  <a:pt x="0" y="40"/>
                </a:lnTo>
                <a:lnTo>
                  <a:pt x="0" y="120"/>
                </a:lnTo>
                <a:lnTo>
                  <a:pt x="2" y="132"/>
                </a:lnTo>
                <a:lnTo>
                  <a:pt x="8" y="144"/>
                </a:lnTo>
                <a:lnTo>
                  <a:pt x="18" y="152"/>
                </a:lnTo>
                <a:lnTo>
                  <a:pt x="30" y="157"/>
                </a:lnTo>
                <a:lnTo>
                  <a:pt x="43" y="160"/>
                </a:lnTo>
                <a:lnTo>
                  <a:pt x="129" y="16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6" name="Rectangle 94"/>
          <p:cNvSpPr>
            <a:spLocks noChangeArrowheads="1"/>
          </p:cNvSpPr>
          <p:nvPr/>
        </p:nvSpPr>
        <p:spPr bwMode="auto">
          <a:xfrm>
            <a:off x="6156325" y="5491163"/>
            <a:ext cx="1047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M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7" name="Rectangle 95"/>
          <p:cNvSpPr>
            <a:spLocks noChangeArrowheads="1"/>
          </p:cNvSpPr>
          <p:nvPr/>
        </p:nvSpPr>
        <p:spPr bwMode="auto">
          <a:xfrm>
            <a:off x="6286500" y="5607050"/>
            <a:ext cx="492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7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7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68" name="Line 96"/>
          <p:cNvSpPr>
            <a:spLocks noChangeShapeType="1"/>
          </p:cNvSpPr>
          <p:nvPr/>
        </p:nvSpPr>
        <p:spPr bwMode="auto">
          <a:xfrm>
            <a:off x="1687513" y="2398713"/>
            <a:ext cx="785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69" name="Line 97"/>
          <p:cNvSpPr>
            <a:spLocks noChangeShapeType="1"/>
          </p:cNvSpPr>
          <p:nvPr/>
        </p:nvSpPr>
        <p:spPr bwMode="auto">
          <a:xfrm>
            <a:off x="2865438" y="2398713"/>
            <a:ext cx="7842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0" name="Line 98"/>
          <p:cNvSpPr>
            <a:spLocks noChangeShapeType="1"/>
          </p:cNvSpPr>
          <p:nvPr/>
        </p:nvSpPr>
        <p:spPr bwMode="auto">
          <a:xfrm>
            <a:off x="4041775" y="2398713"/>
            <a:ext cx="787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1" name="Line 99"/>
          <p:cNvSpPr>
            <a:spLocks noChangeShapeType="1"/>
          </p:cNvSpPr>
          <p:nvPr/>
        </p:nvSpPr>
        <p:spPr bwMode="auto">
          <a:xfrm>
            <a:off x="5221288" y="2398713"/>
            <a:ext cx="785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2" name="Line 100"/>
          <p:cNvSpPr>
            <a:spLocks noChangeShapeType="1"/>
          </p:cNvSpPr>
          <p:nvPr/>
        </p:nvSpPr>
        <p:spPr bwMode="auto">
          <a:xfrm>
            <a:off x="1687513" y="5602288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3" name="Line 101"/>
          <p:cNvSpPr>
            <a:spLocks noChangeShapeType="1"/>
          </p:cNvSpPr>
          <p:nvPr/>
        </p:nvSpPr>
        <p:spPr bwMode="auto">
          <a:xfrm>
            <a:off x="2865438" y="5602288"/>
            <a:ext cx="7842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4" name="Line 102"/>
          <p:cNvSpPr>
            <a:spLocks noChangeShapeType="1"/>
          </p:cNvSpPr>
          <p:nvPr/>
        </p:nvSpPr>
        <p:spPr bwMode="auto">
          <a:xfrm>
            <a:off x="4041775" y="5602288"/>
            <a:ext cx="78740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5" name="Line 103"/>
          <p:cNvSpPr>
            <a:spLocks noChangeShapeType="1"/>
          </p:cNvSpPr>
          <p:nvPr/>
        </p:nvSpPr>
        <p:spPr bwMode="auto">
          <a:xfrm>
            <a:off x="5221288" y="5602288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76" name="Freeform 104"/>
          <p:cNvSpPr>
            <a:spLocks/>
          </p:cNvSpPr>
          <p:nvPr/>
        </p:nvSpPr>
        <p:spPr bwMode="auto">
          <a:xfrm>
            <a:off x="1687513" y="2774950"/>
            <a:ext cx="785812" cy="563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0"/>
              </a:cxn>
              <a:cxn ang="0">
                <a:pos x="257" y="239"/>
              </a:cxn>
              <a:cxn ang="0">
                <a:pos x="342" y="23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85" y="0"/>
                </a:lnTo>
                <a:lnTo>
                  <a:pt x="257" y="239"/>
                </a:lnTo>
                <a:lnTo>
                  <a:pt x="342" y="23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77" name="Freeform 105"/>
          <p:cNvSpPr>
            <a:spLocks/>
          </p:cNvSpPr>
          <p:nvPr/>
        </p:nvSpPr>
        <p:spPr bwMode="auto">
          <a:xfrm>
            <a:off x="2865438" y="2774950"/>
            <a:ext cx="784225" cy="563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239"/>
              </a:cxn>
              <a:cxn ang="0">
                <a:pos x="342" y="239"/>
              </a:cxn>
            </a:cxnLst>
            <a:rect l="0" t="0" r="r" b="b"/>
            <a:pathLst>
              <a:path w="342" h="239">
                <a:moveTo>
                  <a:pt x="0" y="0"/>
                </a:moveTo>
                <a:lnTo>
                  <a:pt x="86" y="0"/>
                </a:lnTo>
                <a:lnTo>
                  <a:pt x="257" y="239"/>
                </a:lnTo>
                <a:lnTo>
                  <a:pt x="342" y="23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78" name="Freeform 106"/>
          <p:cNvSpPr>
            <a:spLocks/>
          </p:cNvSpPr>
          <p:nvPr/>
        </p:nvSpPr>
        <p:spPr bwMode="auto">
          <a:xfrm>
            <a:off x="4041775" y="2774950"/>
            <a:ext cx="787400" cy="563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239"/>
              </a:cxn>
              <a:cxn ang="0">
                <a:pos x="343" y="239"/>
              </a:cxn>
            </a:cxnLst>
            <a:rect l="0" t="0" r="r" b="b"/>
            <a:pathLst>
              <a:path w="343" h="239">
                <a:moveTo>
                  <a:pt x="0" y="0"/>
                </a:moveTo>
                <a:lnTo>
                  <a:pt x="86" y="0"/>
                </a:lnTo>
                <a:lnTo>
                  <a:pt x="257" y="239"/>
                </a:lnTo>
                <a:lnTo>
                  <a:pt x="343" y="239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79" name="Line 107"/>
          <p:cNvSpPr>
            <a:spLocks noChangeShapeType="1"/>
          </p:cNvSpPr>
          <p:nvPr/>
        </p:nvSpPr>
        <p:spPr bwMode="auto">
          <a:xfrm>
            <a:off x="5221288" y="2774950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0" name="Line 108"/>
          <p:cNvSpPr>
            <a:spLocks noChangeShapeType="1"/>
          </p:cNvSpPr>
          <p:nvPr/>
        </p:nvSpPr>
        <p:spPr bwMode="auto">
          <a:xfrm>
            <a:off x="5221288" y="3338513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1" name="Line 109"/>
          <p:cNvSpPr>
            <a:spLocks noChangeShapeType="1"/>
          </p:cNvSpPr>
          <p:nvPr/>
        </p:nvSpPr>
        <p:spPr bwMode="auto">
          <a:xfrm>
            <a:off x="5221288" y="3716338"/>
            <a:ext cx="78581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2" name="Line 110"/>
          <p:cNvSpPr>
            <a:spLocks noChangeShapeType="1"/>
          </p:cNvSpPr>
          <p:nvPr/>
        </p:nvSpPr>
        <p:spPr bwMode="auto">
          <a:xfrm>
            <a:off x="5221288" y="4281488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3" name="Line 111"/>
          <p:cNvSpPr>
            <a:spLocks noChangeShapeType="1"/>
          </p:cNvSpPr>
          <p:nvPr/>
        </p:nvSpPr>
        <p:spPr bwMode="auto">
          <a:xfrm>
            <a:off x="5221288" y="4659313"/>
            <a:ext cx="78581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4" name="Line 112"/>
          <p:cNvSpPr>
            <a:spLocks noChangeShapeType="1"/>
          </p:cNvSpPr>
          <p:nvPr/>
        </p:nvSpPr>
        <p:spPr bwMode="auto">
          <a:xfrm>
            <a:off x="5221288" y="5226050"/>
            <a:ext cx="7858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8785" name="Freeform 113"/>
          <p:cNvSpPr>
            <a:spLocks/>
          </p:cNvSpPr>
          <p:nvPr/>
        </p:nvSpPr>
        <p:spPr bwMode="auto">
          <a:xfrm>
            <a:off x="1687513" y="3338513"/>
            <a:ext cx="785812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0"/>
              </a:cxn>
              <a:cxn ang="0">
                <a:pos x="257" y="400"/>
              </a:cxn>
              <a:cxn ang="0">
                <a:pos x="342" y="400"/>
              </a:cxn>
            </a:cxnLst>
            <a:rect l="0" t="0" r="r" b="b"/>
            <a:pathLst>
              <a:path w="342" h="400">
                <a:moveTo>
                  <a:pt x="0" y="0"/>
                </a:moveTo>
                <a:lnTo>
                  <a:pt x="85" y="0"/>
                </a:lnTo>
                <a:lnTo>
                  <a:pt x="257" y="400"/>
                </a:lnTo>
                <a:lnTo>
                  <a:pt x="342" y="4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6" name="Freeform 114"/>
          <p:cNvSpPr>
            <a:spLocks/>
          </p:cNvSpPr>
          <p:nvPr/>
        </p:nvSpPr>
        <p:spPr bwMode="auto">
          <a:xfrm>
            <a:off x="2865438" y="3338513"/>
            <a:ext cx="784225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400"/>
              </a:cxn>
              <a:cxn ang="0">
                <a:pos x="342" y="400"/>
              </a:cxn>
            </a:cxnLst>
            <a:rect l="0" t="0" r="r" b="b"/>
            <a:pathLst>
              <a:path w="342" h="400">
                <a:moveTo>
                  <a:pt x="0" y="0"/>
                </a:moveTo>
                <a:lnTo>
                  <a:pt x="86" y="0"/>
                </a:lnTo>
                <a:lnTo>
                  <a:pt x="257" y="400"/>
                </a:lnTo>
                <a:lnTo>
                  <a:pt x="342" y="4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7" name="Freeform 115"/>
          <p:cNvSpPr>
            <a:spLocks/>
          </p:cNvSpPr>
          <p:nvPr/>
        </p:nvSpPr>
        <p:spPr bwMode="auto">
          <a:xfrm>
            <a:off x="4041775" y="3338513"/>
            <a:ext cx="787400" cy="942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400"/>
              </a:cxn>
              <a:cxn ang="0">
                <a:pos x="343" y="400"/>
              </a:cxn>
            </a:cxnLst>
            <a:rect l="0" t="0" r="r" b="b"/>
            <a:pathLst>
              <a:path w="343" h="400">
                <a:moveTo>
                  <a:pt x="0" y="0"/>
                </a:moveTo>
                <a:lnTo>
                  <a:pt x="86" y="0"/>
                </a:lnTo>
                <a:lnTo>
                  <a:pt x="257" y="400"/>
                </a:lnTo>
                <a:lnTo>
                  <a:pt x="343" y="40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8" name="Freeform 116"/>
          <p:cNvSpPr>
            <a:spLocks/>
          </p:cNvSpPr>
          <p:nvPr/>
        </p:nvSpPr>
        <p:spPr bwMode="auto">
          <a:xfrm>
            <a:off x="1687513" y="3716338"/>
            <a:ext cx="785812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" y="0"/>
              </a:cxn>
              <a:cxn ang="0">
                <a:pos x="257" y="640"/>
              </a:cxn>
              <a:cxn ang="0">
                <a:pos x="342" y="640"/>
              </a:cxn>
            </a:cxnLst>
            <a:rect l="0" t="0" r="r" b="b"/>
            <a:pathLst>
              <a:path w="342" h="640">
                <a:moveTo>
                  <a:pt x="0" y="0"/>
                </a:moveTo>
                <a:lnTo>
                  <a:pt x="85" y="0"/>
                </a:lnTo>
                <a:lnTo>
                  <a:pt x="257" y="640"/>
                </a:lnTo>
                <a:lnTo>
                  <a:pt x="342" y="64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89" name="Freeform 117"/>
          <p:cNvSpPr>
            <a:spLocks/>
          </p:cNvSpPr>
          <p:nvPr/>
        </p:nvSpPr>
        <p:spPr bwMode="auto">
          <a:xfrm>
            <a:off x="2865438" y="3716338"/>
            <a:ext cx="784225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640"/>
              </a:cxn>
              <a:cxn ang="0">
                <a:pos x="342" y="640"/>
              </a:cxn>
            </a:cxnLst>
            <a:rect l="0" t="0" r="r" b="b"/>
            <a:pathLst>
              <a:path w="342" h="640">
                <a:moveTo>
                  <a:pt x="0" y="0"/>
                </a:moveTo>
                <a:lnTo>
                  <a:pt x="86" y="0"/>
                </a:lnTo>
                <a:lnTo>
                  <a:pt x="257" y="640"/>
                </a:lnTo>
                <a:lnTo>
                  <a:pt x="342" y="64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0" name="Freeform 118"/>
          <p:cNvSpPr>
            <a:spLocks/>
          </p:cNvSpPr>
          <p:nvPr/>
        </p:nvSpPr>
        <p:spPr bwMode="auto">
          <a:xfrm>
            <a:off x="4041775" y="3716338"/>
            <a:ext cx="787400" cy="1509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0"/>
              </a:cxn>
              <a:cxn ang="0">
                <a:pos x="257" y="640"/>
              </a:cxn>
              <a:cxn ang="0">
                <a:pos x="343" y="640"/>
              </a:cxn>
            </a:cxnLst>
            <a:rect l="0" t="0" r="r" b="b"/>
            <a:pathLst>
              <a:path w="343" h="640">
                <a:moveTo>
                  <a:pt x="0" y="0"/>
                </a:moveTo>
                <a:lnTo>
                  <a:pt x="86" y="0"/>
                </a:lnTo>
                <a:lnTo>
                  <a:pt x="257" y="640"/>
                </a:lnTo>
                <a:lnTo>
                  <a:pt x="343" y="64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1" name="Freeform 119"/>
          <p:cNvSpPr>
            <a:spLocks/>
          </p:cNvSpPr>
          <p:nvPr/>
        </p:nvSpPr>
        <p:spPr bwMode="auto">
          <a:xfrm>
            <a:off x="1687513" y="2774950"/>
            <a:ext cx="785812" cy="1506538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85" y="639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639">
                <a:moveTo>
                  <a:pt x="0" y="639"/>
                </a:moveTo>
                <a:lnTo>
                  <a:pt x="85" y="639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2" name="Freeform 120"/>
          <p:cNvSpPr>
            <a:spLocks/>
          </p:cNvSpPr>
          <p:nvPr/>
        </p:nvSpPr>
        <p:spPr bwMode="auto">
          <a:xfrm>
            <a:off x="2865438" y="2774950"/>
            <a:ext cx="784225" cy="1506538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86" y="639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639">
                <a:moveTo>
                  <a:pt x="0" y="639"/>
                </a:moveTo>
                <a:lnTo>
                  <a:pt x="86" y="639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3" name="Freeform 121"/>
          <p:cNvSpPr>
            <a:spLocks/>
          </p:cNvSpPr>
          <p:nvPr/>
        </p:nvSpPr>
        <p:spPr bwMode="auto">
          <a:xfrm>
            <a:off x="4041775" y="2774950"/>
            <a:ext cx="787400" cy="1506538"/>
          </a:xfrm>
          <a:custGeom>
            <a:avLst/>
            <a:gdLst/>
            <a:ahLst/>
            <a:cxnLst>
              <a:cxn ang="0">
                <a:pos x="0" y="639"/>
              </a:cxn>
              <a:cxn ang="0">
                <a:pos x="86" y="639"/>
              </a:cxn>
              <a:cxn ang="0">
                <a:pos x="257" y="0"/>
              </a:cxn>
              <a:cxn ang="0">
                <a:pos x="343" y="0"/>
              </a:cxn>
            </a:cxnLst>
            <a:rect l="0" t="0" r="r" b="b"/>
            <a:pathLst>
              <a:path w="343" h="639">
                <a:moveTo>
                  <a:pt x="0" y="639"/>
                </a:moveTo>
                <a:lnTo>
                  <a:pt x="86" y="639"/>
                </a:lnTo>
                <a:lnTo>
                  <a:pt x="257" y="0"/>
                </a:lnTo>
                <a:lnTo>
                  <a:pt x="34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4" name="Freeform 122"/>
          <p:cNvSpPr>
            <a:spLocks/>
          </p:cNvSpPr>
          <p:nvPr/>
        </p:nvSpPr>
        <p:spPr bwMode="auto">
          <a:xfrm>
            <a:off x="1687513" y="3716338"/>
            <a:ext cx="785812" cy="942975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85" y="40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400">
                <a:moveTo>
                  <a:pt x="0" y="400"/>
                </a:moveTo>
                <a:lnTo>
                  <a:pt x="85" y="40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5" name="Freeform 123"/>
          <p:cNvSpPr>
            <a:spLocks/>
          </p:cNvSpPr>
          <p:nvPr/>
        </p:nvSpPr>
        <p:spPr bwMode="auto">
          <a:xfrm>
            <a:off x="2865438" y="3716338"/>
            <a:ext cx="784225" cy="942975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86" y="40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400">
                <a:moveTo>
                  <a:pt x="0" y="400"/>
                </a:moveTo>
                <a:lnTo>
                  <a:pt x="86" y="40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6" name="Freeform 124"/>
          <p:cNvSpPr>
            <a:spLocks/>
          </p:cNvSpPr>
          <p:nvPr/>
        </p:nvSpPr>
        <p:spPr bwMode="auto">
          <a:xfrm>
            <a:off x="4041775" y="3716338"/>
            <a:ext cx="787400" cy="942975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86" y="400"/>
              </a:cxn>
              <a:cxn ang="0">
                <a:pos x="257" y="0"/>
              </a:cxn>
              <a:cxn ang="0">
                <a:pos x="343" y="0"/>
              </a:cxn>
            </a:cxnLst>
            <a:rect l="0" t="0" r="r" b="b"/>
            <a:pathLst>
              <a:path w="343" h="400">
                <a:moveTo>
                  <a:pt x="0" y="400"/>
                </a:moveTo>
                <a:lnTo>
                  <a:pt x="86" y="400"/>
                </a:lnTo>
                <a:lnTo>
                  <a:pt x="257" y="0"/>
                </a:lnTo>
                <a:lnTo>
                  <a:pt x="34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7" name="Freeform 125"/>
          <p:cNvSpPr>
            <a:spLocks/>
          </p:cNvSpPr>
          <p:nvPr/>
        </p:nvSpPr>
        <p:spPr bwMode="auto">
          <a:xfrm>
            <a:off x="1687513" y="4659313"/>
            <a:ext cx="785812" cy="5667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5" y="24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240">
                <a:moveTo>
                  <a:pt x="0" y="240"/>
                </a:moveTo>
                <a:lnTo>
                  <a:pt x="85" y="24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8" name="Freeform 126"/>
          <p:cNvSpPr>
            <a:spLocks/>
          </p:cNvSpPr>
          <p:nvPr/>
        </p:nvSpPr>
        <p:spPr bwMode="auto">
          <a:xfrm>
            <a:off x="2865438" y="4659313"/>
            <a:ext cx="784225" cy="5667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6" y="240"/>
              </a:cxn>
              <a:cxn ang="0">
                <a:pos x="257" y="0"/>
              </a:cxn>
              <a:cxn ang="0">
                <a:pos x="342" y="0"/>
              </a:cxn>
            </a:cxnLst>
            <a:rect l="0" t="0" r="r" b="b"/>
            <a:pathLst>
              <a:path w="342" h="240">
                <a:moveTo>
                  <a:pt x="0" y="240"/>
                </a:moveTo>
                <a:lnTo>
                  <a:pt x="86" y="240"/>
                </a:lnTo>
                <a:lnTo>
                  <a:pt x="257" y="0"/>
                </a:lnTo>
                <a:lnTo>
                  <a:pt x="34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799" name="Freeform 127"/>
          <p:cNvSpPr>
            <a:spLocks/>
          </p:cNvSpPr>
          <p:nvPr/>
        </p:nvSpPr>
        <p:spPr bwMode="auto">
          <a:xfrm>
            <a:off x="4041775" y="4659313"/>
            <a:ext cx="787400" cy="5667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6" y="240"/>
              </a:cxn>
              <a:cxn ang="0">
                <a:pos x="257" y="0"/>
              </a:cxn>
              <a:cxn ang="0">
                <a:pos x="343" y="0"/>
              </a:cxn>
            </a:cxnLst>
            <a:rect l="0" t="0" r="r" b="b"/>
            <a:pathLst>
              <a:path w="343" h="240">
                <a:moveTo>
                  <a:pt x="0" y="240"/>
                </a:moveTo>
                <a:lnTo>
                  <a:pt x="86" y="240"/>
                </a:lnTo>
                <a:lnTo>
                  <a:pt x="257" y="0"/>
                </a:lnTo>
                <a:lnTo>
                  <a:pt x="343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0" name="Rectangle 128"/>
          <p:cNvSpPr>
            <a:spLocks noChangeArrowheads="1"/>
          </p:cNvSpPr>
          <p:nvPr/>
        </p:nvSpPr>
        <p:spPr bwMode="auto">
          <a:xfrm>
            <a:off x="6630988" y="2287588"/>
            <a:ext cx="209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000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1" name="Rectangle 129"/>
          <p:cNvSpPr>
            <a:spLocks noChangeArrowheads="1"/>
          </p:cNvSpPr>
          <p:nvPr/>
        </p:nvSpPr>
        <p:spPr bwMode="auto">
          <a:xfrm>
            <a:off x="6630988" y="2665413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001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2" name="Rectangle 130"/>
          <p:cNvSpPr>
            <a:spLocks noChangeArrowheads="1"/>
          </p:cNvSpPr>
          <p:nvPr/>
        </p:nvSpPr>
        <p:spPr bwMode="auto">
          <a:xfrm>
            <a:off x="6630988" y="3230563"/>
            <a:ext cx="209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010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3" name="Rectangle 131"/>
          <p:cNvSpPr>
            <a:spLocks noChangeArrowheads="1"/>
          </p:cNvSpPr>
          <p:nvPr/>
        </p:nvSpPr>
        <p:spPr bwMode="auto">
          <a:xfrm>
            <a:off x="6630988" y="3608388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011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4" name="Rectangle 132"/>
          <p:cNvSpPr>
            <a:spLocks noChangeArrowheads="1"/>
          </p:cNvSpPr>
          <p:nvPr/>
        </p:nvSpPr>
        <p:spPr bwMode="auto">
          <a:xfrm>
            <a:off x="6630988" y="4173538"/>
            <a:ext cx="209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100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5" name="Rectangle 133"/>
          <p:cNvSpPr>
            <a:spLocks noChangeArrowheads="1"/>
          </p:cNvSpPr>
          <p:nvPr/>
        </p:nvSpPr>
        <p:spPr bwMode="auto">
          <a:xfrm>
            <a:off x="6630988" y="4548188"/>
            <a:ext cx="209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101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6" name="Rectangle 134"/>
          <p:cNvSpPr>
            <a:spLocks noChangeArrowheads="1"/>
          </p:cNvSpPr>
          <p:nvPr/>
        </p:nvSpPr>
        <p:spPr bwMode="auto">
          <a:xfrm>
            <a:off x="6630988" y="5114925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110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8807" name="Rectangle 135"/>
          <p:cNvSpPr>
            <a:spLocks noChangeArrowheads="1"/>
          </p:cNvSpPr>
          <p:nvPr/>
        </p:nvSpPr>
        <p:spPr bwMode="auto">
          <a:xfrm>
            <a:off x="6630988" y="5491163"/>
            <a:ext cx="20955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1000" u="none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111</a:t>
            </a:r>
            <a:endParaRPr lang="en-US" altLang="zh-TW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91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2101C86-9A0E-4FBF-867C-4379F141B7D9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106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589698" name="Oval 2"/>
          <p:cNvSpPr>
            <a:spLocks noChangeArrowheads="1"/>
          </p:cNvSpPr>
          <p:nvPr/>
        </p:nvSpPr>
        <p:spPr bwMode="auto">
          <a:xfrm>
            <a:off x="3884613" y="3581400"/>
            <a:ext cx="5259387" cy="277336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191375" cy="609600"/>
          </a:xfrm>
        </p:spPr>
        <p:txBody>
          <a:bodyPr/>
          <a:lstStyle/>
          <a:p>
            <a:r>
              <a:rPr lang="en-US" altLang="en-US" sz="2800" b="1" smtClean="0">
                <a:solidFill>
                  <a:srgbClr val="FF3300"/>
                </a:solidFill>
              </a:rPr>
              <a:t>Approaches to Building Parallel Machines</a:t>
            </a: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381000" y="1219200"/>
            <a:ext cx="2057400" cy="2297113"/>
            <a:chOff x="384" y="805"/>
            <a:chExt cx="1296" cy="1447"/>
          </a:xfrm>
        </p:grpSpPr>
        <p:sp>
          <p:nvSpPr>
            <p:cNvPr id="2589701" name="Line 5"/>
            <p:cNvSpPr>
              <a:spLocks noChangeShapeType="1"/>
            </p:cNvSpPr>
            <p:nvPr/>
          </p:nvSpPr>
          <p:spPr bwMode="auto">
            <a:xfrm>
              <a:off x="543" y="1280"/>
              <a:ext cx="3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2" name="Line 6"/>
            <p:cNvSpPr>
              <a:spLocks noChangeShapeType="1"/>
            </p:cNvSpPr>
            <p:nvPr/>
          </p:nvSpPr>
          <p:spPr bwMode="auto">
            <a:xfrm>
              <a:off x="864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3" name="Line 7"/>
            <p:cNvSpPr>
              <a:spLocks noChangeShapeType="1"/>
            </p:cNvSpPr>
            <p:nvPr/>
          </p:nvSpPr>
          <p:spPr bwMode="auto">
            <a:xfrm>
              <a:off x="1182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4" name="Line 8"/>
            <p:cNvSpPr>
              <a:spLocks noChangeShapeType="1"/>
            </p:cNvSpPr>
            <p:nvPr/>
          </p:nvSpPr>
          <p:spPr bwMode="auto">
            <a:xfrm>
              <a:off x="1500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5" name="Line 9"/>
            <p:cNvSpPr>
              <a:spLocks noChangeShapeType="1"/>
            </p:cNvSpPr>
            <p:nvPr/>
          </p:nvSpPr>
          <p:spPr bwMode="auto">
            <a:xfrm>
              <a:off x="546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6" name="Line 10"/>
            <p:cNvSpPr>
              <a:spLocks noChangeShapeType="1"/>
            </p:cNvSpPr>
            <p:nvPr/>
          </p:nvSpPr>
          <p:spPr bwMode="auto">
            <a:xfrm>
              <a:off x="864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7" name="Line 11"/>
            <p:cNvSpPr>
              <a:spLocks noChangeShapeType="1"/>
            </p:cNvSpPr>
            <p:nvPr/>
          </p:nvSpPr>
          <p:spPr bwMode="auto">
            <a:xfrm>
              <a:off x="1182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8" name="Line 12"/>
            <p:cNvSpPr>
              <a:spLocks noChangeShapeType="1"/>
            </p:cNvSpPr>
            <p:nvPr/>
          </p:nvSpPr>
          <p:spPr bwMode="auto">
            <a:xfrm>
              <a:off x="1500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09" name="Freeform 13"/>
            <p:cNvSpPr>
              <a:spLocks/>
            </p:cNvSpPr>
            <p:nvPr/>
          </p:nvSpPr>
          <p:spPr bwMode="auto">
            <a:xfrm>
              <a:off x="384" y="1359"/>
              <a:ext cx="127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241"/>
                </a:cxn>
                <a:cxn ang="0">
                  <a:pos x="3" y="241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275" h="241">
                  <a:moveTo>
                    <a:pt x="0" y="0"/>
                  </a:moveTo>
                  <a:lnTo>
                    <a:pt x="1275" y="3"/>
                  </a:lnTo>
                  <a:lnTo>
                    <a:pt x="1275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0" name="Freeform 14"/>
            <p:cNvSpPr>
              <a:spLocks/>
            </p:cNvSpPr>
            <p:nvPr/>
          </p:nvSpPr>
          <p:spPr bwMode="auto">
            <a:xfrm>
              <a:off x="384" y="1359"/>
              <a:ext cx="127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241"/>
                </a:cxn>
                <a:cxn ang="0">
                  <a:pos x="3" y="241"/>
                </a:cxn>
                <a:cxn ang="0">
                  <a:pos x="3" y="3"/>
                </a:cxn>
              </a:cxnLst>
              <a:rect l="0" t="0" r="r" b="b"/>
              <a:pathLst>
                <a:path w="1275" h="241">
                  <a:moveTo>
                    <a:pt x="0" y="0"/>
                  </a:moveTo>
                  <a:lnTo>
                    <a:pt x="1275" y="3"/>
                  </a:lnTo>
                  <a:lnTo>
                    <a:pt x="1275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1" name="Freeform 15"/>
            <p:cNvSpPr>
              <a:spLocks/>
            </p:cNvSpPr>
            <p:nvPr/>
          </p:nvSpPr>
          <p:spPr bwMode="auto">
            <a:xfrm>
              <a:off x="384" y="1730"/>
              <a:ext cx="1275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0"/>
                </a:cxn>
                <a:cxn ang="0">
                  <a:pos x="1275" y="522"/>
                </a:cxn>
                <a:cxn ang="0">
                  <a:pos x="3" y="522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275" h="522">
                  <a:moveTo>
                    <a:pt x="0" y="0"/>
                  </a:moveTo>
                  <a:lnTo>
                    <a:pt x="1275" y="0"/>
                  </a:lnTo>
                  <a:lnTo>
                    <a:pt x="1275" y="522"/>
                  </a:lnTo>
                  <a:lnTo>
                    <a:pt x="3" y="52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2" name="Freeform 16"/>
            <p:cNvSpPr>
              <a:spLocks/>
            </p:cNvSpPr>
            <p:nvPr/>
          </p:nvSpPr>
          <p:spPr bwMode="auto">
            <a:xfrm>
              <a:off x="384" y="1730"/>
              <a:ext cx="1275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0"/>
                </a:cxn>
                <a:cxn ang="0">
                  <a:pos x="1275" y="522"/>
                </a:cxn>
                <a:cxn ang="0">
                  <a:pos x="3" y="522"/>
                </a:cxn>
                <a:cxn ang="0">
                  <a:pos x="3" y="0"/>
                </a:cxn>
              </a:cxnLst>
              <a:rect l="0" t="0" r="r" b="b"/>
              <a:pathLst>
                <a:path w="1275" h="522">
                  <a:moveTo>
                    <a:pt x="0" y="0"/>
                  </a:moveTo>
                  <a:lnTo>
                    <a:pt x="1275" y="0"/>
                  </a:lnTo>
                  <a:lnTo>
                    <a:pt x="1275" y="522"/>
                  </a:lnTo>
                  <a:lnTo>
                    <a:pt x="3" y="522"/>
                  </a:lnTo>
                  <a:lnTo>
                    <a:pt x="3" y="0"/>
                  </a:lnTo>
                </a:path>
              </a:pathLst>
            </a:custGeom>
            <a:solidFill>
              <a:srgbClr val="CC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3" name="Line 17"/>
            <p:cNvSpPr>
              <a:spLocks noChangeShapeType="1"/>
            </p:cNvSpPr>
            <p:nvPr/>
          </p:nvSpPr>
          <p:spPr bwMode="auto">
            <a:xfrm>
              <a:off x="543" y="1120"/>
              <a:ext cx="3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14" name="Line 18"/>
            <p:cNvSpPr>
              <a:spLocks noChangeShapeType="1"/>
            </p:cNvSpPr>
            <p:nvPr/>
          </p:nvSpPr>
          <p:spPr bwMode="auto">
            <a:xfrm>
              <a:off x="1500" y="1123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15" name="Freeform 19"/>
            <p:cNvSpPr>
              <a:spLocks/>
            </p:cNvSpPr>
            <p:nvPr/>
          </p:nvSpPr>
          <p:spPr bwMode="auto">
            <a:xfrm>
              <a:off x="384" y="1200"/>
              <a:ext cx="1275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82"/>
                </a:cxn>
                <a:cxn ang="0">
                  <a:pos x="3" y="82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275" h="82">
                  <a:moveTo>
                    <a:pt x="0" y="0"/>
                  </a:moveTo>
                  <a:lnTo>
                    <a:pt x="1275" y="3"/>
                  </a:lnTo>
                  <a:lnTo>
                    <a:pt x="1275" y="82"/>
                  </a:lnTo>
                  <a:lnTo>
                    <a:pt x="3" y="82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6" name="Freeform 20"/>
            <p:cNvSpPr>
              <a:spLocks/>
            </p:cNvSpPr>
            <p:nvPr/>
          </p:nvSpPr>
          <p:spPr bwMode="auto">
            <a:xfrm>
              <a:off x="384" y="1200"/>
              <a:ext cx="1296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82"/>
                </a:cxn>
                <a:cxn ang="0">
                  <a:pos x="3" y="82"/>
                </a:cxn>
                <a:cxn ang="0">
                  <a:pos x="3" y="3"/>
                </a:cxn>
              </a:cxnLst>
              <a:rect l="0" t="0" r="r" b="b"/>
              <a:pathLst>
                <a:path w="1275" h="82">
                  <a:moveTo>
                    <a:pt x="0" y="0"/>
                  </a:moveTo>
                  <a:lnTo>
                    <a:pt x="1275" y="3"/>
                  </a:lnTo>
                  <a:lnTo>
                    <a:pt x="1275" y="82"/>
                  </a:lnTo>
                  <a:lnTo>
                    <a:pt x="3" y="82"/>
                  </a:lnTo>
                  <a:lnTo>
                    <a:pt x="3" y="3"/>
                  </a:lnTo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7" name="Freeform 21"/>
            <p:cNvSpPr>
              <a:spLocks/>
            </p:cNvSpPr>
            <p:nvPr/>
          </p:nvSpPr>
          <p:spPr bwMode="auto">
            <a:xfrm>
              <a:off x="387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0" y="209"/>
                </a:cxn>
                <a:cxn ang="0">
                  <a:pos x="300" y="231"/>
                </a:cxn>
                <a:cxn ang="0">
                  <a:pos x="286" y="252"/>
                </a:cxn>
                <a:cxn ang="0">
                  <a:pos x="270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09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29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29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09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0" y="45"/>
                </a:cxn>
                <a:cxn ang="0">
                  <a:pos x="286" y="64"/>
                </a:cxn>
                <a:cxn ang="0">
                  <a:pos x="300" y="85"/>
                </a:cxn>
                <a:cxn ang="0">
                  <a:pos x="310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0" y="209"/>
                  </a:lnTo>
                  <a:lnTo>
                    <a:pt x="300" y="231"/>
                  </a:lnTo>
                  <a:lnTo>
                    <a:pt x="286" y="252"/>
                  </a:lnTo>
                  <a:lnTo>
                    <a:pt x="270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09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29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29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09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0" y="45"/>
                  </a:lnTo>
                  <a:lnTo>
                    <a:pt x="286" y="64"/>
                  </a:lnTo>
                  <a:lnTo>
                    <a:pt x="300" y="85"/>
                  </a:lnTo>
                  <a:lnTo>
                    <a:pt x="310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8" name="Freeform 22"/>
            <p:cNvSpPr>
              <a:spLocks/>
            </p:cNvSpPr>
            <p:nvPr/>
          </p:nvSpPr>
          <p:spPr bwMode="auto">
            <a:xfrm>
              <a:off x="387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3"/>
                </a:cxn>
                <a:cxn ang="0">
                  <a:pos x="310" y="109"/>
                </a:cxn>
                <a:cxn ang="0">
                  <a:pos x="300" y="85"/>
                </a:cxn>
                <a:cxn ang="0">
                  <a:pos x="286" y="64"/>
                </a:cxn>
                <a:cxn ang="0">
                  <a:pos x="270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09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29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29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09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0" y="270"/>
                </a:cxn>
                <a:cxn ang="0">
                  <a:pos x="286" y="252"/>
                </a:cxn>
                <a:cxn ang="0">
                  <a:pos x="300" y="231"/>
                </a:cxn>
                <a:cxn ang="0">
                  <a:pos x="310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3"/>
                  </a:lnTo>
                  <a:lnTo>
                    <a:pt x="310" y="109"/>
                  </a:lnTo>
                  <a:lnTo>
                    <a:pt x="300" y="85"/>
                  </a:lnTo>
                  <a:lnTo>
                    <a:pt x="286" y="64"/>
                  </a:lnTo>
                  <a:lnTo>
                    <a:pt x="270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09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29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29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09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0" y="270"/>
                  </a:lnTo>
                  <a:lnTo>
                    <a:pt x="286" y="252"/>
                  </a:lnTo>
                  <a:lnTo>
                    <a:pt x="300" y="231"/>
                  </a:lnTo>
                  <a:lnTo>
                    <a:pt x="310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solidFill>
              <a:srgbClr val="CCEC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19" name="Freeform 23"/>
            <p:cNvSpPr>
              <a:spLocks/>
            </p:cNvSpPr>
            <p:nvPr/>
          </p:nvSpPr>
          <p:spPr bwMode="auto">
            <a:xfrm>
              <a:off x="1341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0" y="209"/>
                </a:cxn>
                <a:cxn ang="0">
                  <a:pos x="300" y="231"/>
                </a:cxn>
                <a:cxn ang="0">
                  <a:pos x="287" y="252"/>
                </a:cxn>
                <a:cxn ang="0">
                  <a:pos x="271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10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30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30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1" y="45"/>
                </a:cxn>
                <a:cxn ang="0">
                  <a:pos x="287" y="64"/>
                </a:cxn>
                <a:cxn ang="0">
                  <a:pos x="300" y="85"/>
                </a:cxn>
                <a:cxn ang="0">
                  <a:pos x="310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0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0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20" name="Freeform 24"/>
            <p:cNvSpPr>
              <a:spLocks/>
            </p:cNvSpPr>
            <p:nvPr/>
          </p:nvSpPr>
          <p:spPr bwMode="auto">
            <a:xfrm>
              <a:off x="1341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3"/>
                </a:cxn>
                <a:cxn ang="0">
                  <a:pos x="310" y="109"/>
                </a:cxn>
                <a:cxn ang="0">
                  <a:pos x="300" y="85"/>
                </a:cxn>
                <a:cxn ang="0">
                  <a:pos x="287" y="64"/>
                </a:cxn>
                <a:cxn ang="0">
                  <a:pos x="271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30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30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10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1" y="270"/>
                </a:cxn>
                <a:cxn ang="0">
                  <a:pos x="287" y="252"/>
                </a:cxn>
                <a:cxn ang="0">
                  <a:pos x="300" y="231"/>
                </a:cxn>
                <a:cxn ang="0">
                  <a:pos x="310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3"/>
                  </a:lnTo>
                  <a:lnTo>
                    <a:pt x="310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0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44133" name="Rectangle 25"/>
            <p:cNvSpPr>
              <a:spLocks noChangeArrowheads="1"/>
            </p:cNvSpPr>
            <p:nvPr/>
          </p:nvSpPr>
          <p:spPr bwMode="auto">
            <a:xfrm>
              <a:off x="493" y="91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34" name="Rectangle 26"/>
            <p:cNvSpPr>
              <a:spLocks noChangeArrowheads="1"/>
            </p:cNvSpPr>
            <p:nvPr/>
          </p:nvSpPr>
          <p:spPr bwMode="auto">
            <a:xfrm>
              <a:off x="538" y="951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35" name="Rectangle 27"/>
            <p:cNvSpPr>
              <a:spLocks noChangeArrowheads="1"/>
            </p:cNvSpPr>
            <p:nvPr/>
          </p:nvSpPr>
          <p:spPr bwMode="auto">
            <a:xfrm>
              <a:off x="917" y="1081"/>
              <a:ext cx="2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Switch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36" name="Rectangle 28"/>
            <p:cNvSpPr>
              <a:spLocks noChangeArrowheads="1"/>
            </p:cNvSpPr>
            <p:nvPr/>
          </p:nvSpPr>
          <p:spPr bwMode="auto">
            <a:xfrm>
              <a:off x="771" y="1950"/>
              <a:ext cx="5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Main memory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37" name="Rectangle 29"/>
            <p:cNvSpPr>
              <a:spLocks noChangeArrowheads="1"/>
            </p:cNvSpPr>
            <p:nvPr/>
          </p:nvSpPr>
          <p:spPr bwMode="auto">
            <a:xfrm>
              <a:off x="1453" y="91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38" name="Rectangle 30"/>
            <p:cNvSpPr>
              <a:spLocks noChangeArrowheads="1"/>
            </p:cNvSpPr>
            <p:nvPr/>
          </p:nvSpPr>
          <p:spPr bwMode="auto">
            <a:xfrm>
              <a:off x="1495" y="953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39" name="Rectangle 31"/>
            <p:cNvSpPr>
              <a:spLocks noChangeArrowheads="1"/>
            </p:cNvSpPr>
            <p:nvPr/>
          </p:nvSpPr>
          <p:spPr bwMode="auto">
            <a:xfrm>
              <a:off x="790" y="1375"/>
              <a:ext cx="4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(Interleaved)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40" name="Rectangle 32"/>
            <p:cNvSpPr>
              <a:spLocks noChangeArrowheads="1"/>
            </p:cNvSpPr>
            <p:nvPr/>
          </p:nvSpPr>
          <p:spPr bwMode="auto">
            <a:xfrm>
              <a:off x="790" y="1858"/>
              <a:ext cx="4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(Interleaved)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141" name="Rectangle 33"/>
            <p:cNvSpPr>
              <a:spLocks noChangeArrowheads="1"/>
            </p:cNvSpPr>
            <p:nvPr/>
          </p:nvSpPr>
          <p:spPr bwMode="auto">
            <a:xfrm>
              <a:off x="824" y="1449"/>
              <a:ext cx="45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First-level $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89730" name="Freeform 34"/>
            <p:cNvSpPr>
              <a:spLocks/>
            </p:cNvSpPr>
            <p:nvPr/>
          </p:nvSpPr>
          <p:spPr bwMode="auto">
            <a:xfrm>
              <a:off x="809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6"/>
                </a:cxn>
                <a:cxn ang="0">
                  <a:pos x="45" y="29"/>
                </a:cxn>
                <a:cxn ang="0">
                  <a:pos x="42" y="31"/>
                </a:cxn>
                <a:cxn ang="0">
                  <a:pos x="39" y="34"/>
                </a:cxn>
                <a:cxn ang="0">
                  <a:pos x="39" y="37"/>
                </a:cxn>
                <a:cxn ang="0">
                  <a:pos x="37" y="39"/>
                </a:cxn>
                <a:cxn ang="0">
                  <a:pos x="34" y="42"/>
                </a:cxn>
                <a:cxn ang="0">
                  <a:pos x="29" y="42"/>
                </a:cxn>
                <a:cxn ang="0">
                  <a:pos x="26" y="45"/>
                </a:cxn>
                <a:cxn ang="0">
                  <a:pos x="23" y="45"/>
                </a:cxn>
                <a:cxn ang="0">
                  <a:pos x="18" y="45"/>
                </a:cxn>
                <a:cxn ang="0">
                  <a:pos x="15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7" y="37"/>
                </a:cxn>
                <a:cxn ang="0">
                  <a:pos x="5" y="34"/>
                </a:cxn>
                <a:cxn ang="0">
                  <a:pos x="2" y="31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2" y="15"/>
                </a:cxn>
                <a:cxn ang="0">
                  <a:pos x="2" y="13"/>
                </a:cxn>
                <a:cxn ang="0">
                  <a:pos x="5" y="8"/>
                </a:cxn>
                <a:cxn ang="0">
                  <a:pos x="7" y="5"/>
                </a:cxn>
                <a:cxn ang="0">
                  <a:pos x="10" y="5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7" y="5"/>
                </a:cxn>
                <a:cxn ang="0">
                  <a:pos x="39" y="5"/>
                </a:cxn>
                <a:cxn ang="0">
                  <a:pos x="39" y="8"/>
                </a:cxn>
                <a:cxn ang="0">
                  <a:pos x="42" y="13"/>
                </a:cxn>
                <a:cxn ang="0">
                  <a:pos x="45" y="15"/>
                </a:cxn>
                <a:cxn ang="0">
                  <a:pos x="45" y="18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6"/>
                  </a:lnTo>
                  <a:lnTo>
                    <a:pt x="45" y="29"/>
                  </a:lnTo>
                  <a:lnTo>
                    <a:pt x="42" y="31"/>
                  </a:lnTo>
                  <a:lnTo>
                    <a:pt x="39" y="34"/>
                  </a:lnTo>
                  <a:lnTo>
                    <a:pt x="39" y="37"/>
                  </a:lnTo>
                  <a:lnTo>
                    <a:pt x="37" y="39"/>
                  </a:lnTo>
                  <a:lnTo>
                    <a:pt x="34" y="42"/>
                  </a:lnTo>
                  <a:lnTo>
                    <a:pt x="29" y="42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18" y="45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0" y="39"/>
                  </a:lnTo>
                  <a:lnTo>
                    <a:pt x="7" y="37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5" y="8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31" name="Freeform 35"/>
            <p:cNvSpPr>
              <a:spLocks/>
            </p:cNvSpPr>
            <p:nvPr/>
          </p:nvSpPr>
          <p:spPr bwMode="auto">
            <a:xfrm>
              <a:off x="809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8"/>
                </a:cxn>
                <a:cxn ang="0">
                  <a:pos x="45" y="15"/>
                </a:cxn>
                <a:cxn ang="0">
                  <a:pos x="42" y="13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7" y="5"/>
                </a:cxn>
                <a:cxn ang="0">
                  <a:pos x="34" y="2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2" y="29"/>
                </a:cxn>
                <a:cxn ang="0">
                  <a:pos x="2" y="31"/>
                </a:cxn>
                <a:cxn ang="0">
                  <a:pos x="5" y="34"/>
                </a:cxn>
                <a:cxn ang="0">
                  <a:pos x="7" y="37"/>
                </a:cxn>
                <a:cxn ang="0">
                  <a:pos x="10" y="39"/>
                </a:cxn>
                <a:cxn ang="0">
                  <a:pos x="13" y="42"/>
                </a:cxn>
                <a:cxn ang="0">
                  <a:pos x="15" y="42"/>
                </a:cxn>
                <a:cxn ang="0">
                  <a:pos x="1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29" y="42"/>
                </a:cxn>
                <a:cxn ang="0">
                  <a:pos x="34" y="42"/>
                </a:cxn>
                <a:cxn ang="0">
                  <a:pos x="37" y="39"/>
                </a:cxn>
                <a:cxn ang="0">
                  <a:pos x="39" y="37"/>
                </a:cxn>
                <a:cxn ang="0">
                  <a:pos x="39" y="34"/>
                </a:cxn>
                <a:cxn ang="0">
                  <a:pos x="42" y="31"/>
                </a:cxn>
                <a:cxn ang="0">
                  <a:pos x="45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8"/>
                  </a:lnTo>
                  <a:lnTo>
                    <a:pt x="45" y="15"/>
                  </a:lnTo>
                  <a:lnTo>
                    <a:pt x="42" y="13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7" y="5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3" y="42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3" y="45"/>
                  </a:lnTo>
                  <a:lnTo>
                    <a:pt x="26" y="45"/>
                  </a:lnTo>
                  <a:lnTo>
                    <a:pt x="29" y="42"/>
                  </a:lnTo>
                  <a:lnTo>
                    <a:pt x="34" y="42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39" y="34"/>
                  </a:lnTo>
                  <a:lnTo>
                    <a:pt x="42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5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32" name="Freeform 36"/>
            <p:cNvSpPr>
              <a:spLocks/>
            </p:cNvSpPr>
            <p:nvPr/>
          </p:nvSpPr>
          <p:spPr bwMode="auto">
            <a:xfrm>
              <a:off x="991" y="946"/>
              <a:ext cx="46" cy="45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6" y="26"/>
                </a:cxn>
                <a:cxn ang="0">
                  <a:pos x="46" y="29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40" y="37"/>
                </a:cxn>
                <a:cxn ang="0">
                  <a:pos x="38" y="39"/>
                </a:cxn>
                <a:cxn ang="0">
                  <a:pos x="35" y="42"/>
                </a:cxn>
                <a:cxn ang="0">
                  <a:pos x="30" y="42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6" y="42"/>
                </a:cxn>
                <a:cxn ang="0">
                  <a:pos x="14" y="42"/>
                </a:cxn>
                <a:cxn ang="0">
                  <a:pos x="11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31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5"/>
                </a:cxn>
                <a:cxn ang="0">
                  <a:pos x="14" y="2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5" y="2"/>
                </a:cxn>
                <a:cxn ang="0">
                  <a:pos x="38" y="5"/>
                </a:cxn>
                <a:cxn ang="0">
                  <a:pos x="40" y="5"/>
                </a:cxn>
                <a:cxn ang="0">
                  <a:pos x="40" y="8"/>
                </a:cxn>
                <a:cxn ang="0">
                  <a:pos x="43" y="13"/>
                </a:cxn>
                <a:cxn ang="0">
                  <a:pos x="46" y="15"/>
                </a:cxn>
                <a:cxn ang="0">
                  <a:pos x="46" y="18"/>
                </a:cxn>
                <a:cxn ang="0">
                  <a:pos x="46" y="21"/>
                </a:cxn>
              </a:cxnLst>
              <a:rect l="0" t="0" r="r" b="b"/>
              <a:pathLst>
                <a:path w="46" h="45">
                  <a:moveTo>
                    <a:pt x="46" y="21"/>
                  </a:moveTo>
                  <a:lnTo>
                    <a:pt x="46" y="26"/>
                  </a:lnTo>
                  <a:lnTo>
                    <a:pt x="46" y="29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40" y="37"/>
                  </a:lnTo>
                  <a:lnTo>
                    <a:pt x="38" y="39"/>
                  </a:lnTo>
                  <a:lnTo>
                    <a:pt x="35" y="42"/>
                  </a:lnTo>
                  <a:lnTo>
                    <a:pt x="30" y="42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5" y="2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8"/>
                  </a:lnTo>
                  <a:lnTo>
                    <a:pt x="43" y="13"/>
                  </a:lnTo>
                  <a:lnTo>
                    <a:pt x="46" y="15"/>
                  </a:lnTo>
                  <a:lnTo>
                    <a:pt x="46" y="18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33" name="Freeform 37"/>
            <p:cNvSpPr>
              <a:spLocks/>
            </p:cNvSpPr>
            <p:nvPr/>
          </p:nvSpPr>
          <p:spPr bwMode="auto">
            <a:xfrm>
              <a:off x="991" y="946"/>
              <a:ext cx="46" cy="45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6" y="18"/>
                </a:cxn>
                <a:cxn ang="0">
                  <a:pos x="46" y="15"/>
                </a:cxn>
                <a:cxn ang="0">
                  <a:pos x="43" y="13"/>
                </a:cxn>
                <a:cxn ang="0">
                  <a:pos x="40" y="8"/>
                </a:cxn>
                <a:cxn ang="0">
                  <a:pos x="40" y="5"/>
                </a:cxn>
                <a:cxn ang="0">
                  <a:pos x="38" y="5"/>
                </a:cxn>
                <a:cxn ang="0">
                  <a:pos x="35" y="2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6" y="34"/>
                </a:cxn>
                <a:cxn ang="0">
                  <a:pos x="8" y="37"/>
                </a:cxn>
                <a:cxn ang="0">
                  <a:pos x="11" y="39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9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0" y="42"/>
                </a:cxn>
                <a:cxn ang="0">
                  <a:pos x="35" y="42"/>
                </a:cxn>
                <a:cxn ang="0">
                  <a:pos x="38" y="39"/>
                </a:cxn>
                <a:cxn ang="0">
                  <a:pos x="40" y="37"/>
                </a:cxn>
                <a:cxn ang="0">
                  <a:pos x="40" y="34"/>
                </a:cxn>
                <a:cxn ang="0">
                  <a:pos x="43" y="31"/>
                </a:cxn>
                <a:cxn ang="0">
                  <a:pos x="46" y="29"/>
                </a:cxn>
                <a:cxn ang="0">
                  <a:pos x="46" y="26"/>
                </a:cxn>
                <a:cxn ang="0">
                  <a:pos x="46" y="21"/>
                </a:cxn>
                <a:cxn ang="0">
                  <a:pos x="46" y="21"/>
                </a:cxn>
              </a:cxnLst>
              <a:rect l="0" t="0" r="r" b="b"/>
              <a:pathLst>
                <a:path w="46" h="45">
                  <a:moveTo>
                    <a:pt x="46" y="21"/>
                  </a:moveTo>
                  <a:lnTo>
                    <a:pt x="46" y="18"/>
                  </a:lnTo>
                  <a:lnTo>
                    <a:pt x="46" y="15"/>
                  </a:lnTo>
                  <a:lnTo>
                    <a:pt x="43" y="13"/>
                  </a:lnTo>
                  <a:lnTo>
                    <a:pt x="40" y="8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5" y="2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2"/>
                  </a:lnTo>
                  <a:lnTo>
                    <a:pt x="35" y="42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0" y="34"/>
                  </a:lnTo>
                  <a:lnTo>
                    <a:pt x="43" y="31"/>
                  </a:lnTo>
                  <a:lnTo>
                    <a:pt x="46" y="29"/>
                  </a:lnTo>
                  <a:lnTo>
                    <a:pt x="46" y="26"/>
                  </a:lnTo>
                  <a:lnTo>
                    <a:pt x="46" y="21"/>
                  </a:lnTo>
                  <a:lnTo>
                    <a:pt x="46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34" name="Freeform 38"/>
            <p:cNvSpPr>
              <a:spLocks/>
            </p:cNvSpPr>
            <p:nvPr/>
          </p:nvSpPr>
          <p:spPr bwMode="auto">
            <a:xfrm>
              <a:off x="1190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6"/>
                </a:cxn>
                <a:cxn ang="0">
                  <a:pos x="45" y="29"/>
                </a:cxn>
                <a:cxn ang="0">
                  <a:pos x="43" y="31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7" y="39"/>
                </a:cxn>
                <a:cxn ang="0">
                  <a:pos x="35" y="42"/>
                </a:cxn>
                <a:cxn ang="0">
                  <a:pos x="32" y="42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21" y="45"/>
                </a:cxn>
                <a:cxn ang="0">
                  <a:pos x="16" y="42"/>
                </a:cxn>
                <a:cxn ang="0">
                  <a:pos x="14" y="42"/>
                </a:cxn>
                <a:cxn ang="0">
                  <a:pos x="11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31"/>
                </a:cxn>
                <a:cxn ang="0">
                  <a:pos x="3" y="29"/>
                </a:cxn>
                <a:cxn ang="0">
                  <a:pos x="3" y="26"/>
                </a:cxn>
                <a:cxn ang="0">
                  <a:pos x="0" y="21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5"/>
                </a:cxn>
                <a:cxn ang="0">
                  <a:pos x="14" y="2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5" y="2"/>
                </a:cxn>
                <a:cxn ang="0">
                  <a:pos x="37" y="5"/>
                </a:cxn>
                <a:cxn ang="0">
                  <a:pos x="40" y="5"/>
                </a:cxn>
                <a:cxn ang="0">
                  <a:pos x="43" y="8"/>
                </a:cxn>
                <a:cxn ang="0">
                  <a:pos x="43" y="13"/>
                </a:cxn>
                <a:cxn ang="0">
                  <a:pos x="45" y="15"/>
                </a:cxn>
                <a:cxn ang="0">
                  <a:pos x="45" y="18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6"/>
                  </a:lnTo>
                  <a:lnTo>
                    <a:pt x="45" y="29"/>
                  </a:lnTo>
                  <a:lnTo>
                    <a:pt x="43" y="31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7" y="39"/>
                  </a:lnTo>
                  <a:lnTo>
                    <a:pt x="35" y="42"/>
                  </a:lnTo>
                  <a:lnTo>
                    <a:pt x="32" y="42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21" y="45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5" y="2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8"/>
                  </a:lnTo>
                  <a:lnTo>
                    <a:pt x="43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35" name="Freeform 39"/>
            <p:cNvSpPr>
              <a:spLocks/>
            </p:cNvSpPr>
            <p:nvPr/>
          </p:nvSpPr>
          <p:spPr bwMode="auto">
            <a:xfrm>
              <a:off x="1190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8"/>
                </a:cxn>
                <a:cxn ang="0">
                  <a:pos x="45" y="15"/>
                </a:cxn>
                <a:cxn ang="0">
                  <a:pos x="43" y="13"/>
                </a:cxn>
                <a:cxn ang="0">
                  <a:pos x="43" y="8"/>
                </a:cxn>
                <a:cxn ang="0">
                  <a:pos x="40" y="5"/>
                </a:cxn>
                <a:cxn ang="0">
                  <a:pos x="37" y="5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3" y="26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6" y="34"/>
                </a:cxn>
                <a:cxn ang="0">
                  <a:pos x="8" y="37"/>
                </a:cxn>
                <a:cxn ang="0">
                  <a:pos x="11" y="39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21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2" y="42"/>
                </a:cxn>
                <a:cxn ang="0">
                  <a:pos x="35" y="42"/>
                </a:cxn>
                <a:cxn ang="0">
                  <a:pos x="37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31"/>
                </a:cxn>
                <a:cxn ang="0">
                  <a:pos x="45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8"/>
                  </a:lnTo>
                  <a:lnTo>
                    <a:pt x="45" y="15"/>
                  </a:lnTo>
                  <a:lnTo>
                    <a:pt x="43" y="13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7" y="5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3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2" y="42"/>
                  </a:lnTo>
                  <a:lnTo>
                    <a:pt x="35" y="42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5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2589736" name="Freeform 40"/>
          <p:cNvSpPr>
            <a:spLocks/>
          </p:cNvSpPr>
          <p:nvPr/>
        </p:nvSpPr>
        <p:spPr bwMode="auto">
          <a:xfrm>
            <a:off x="5245100" y="4062413"/>
            <a:ext cx="506413" cy="504825"/>
          </a:xfrm>
          <a:custGeom>
            <a:avLst/>
            <a:gdLst/>
            <a:ahLst/>
            <a:cxnLst>
              <a:cxn ang="0">
                <a:pos x="319" y="157"/>
              </a:cxn>
              <a:cxn ang="0">
                <a:pos x="316" y="133"/>
              </a:cxn>
              <a:cxn ang="0">
                <a:pos x="311" y="109"/>
              </a:cxn>
              <a:cxn ang="0">
                <a:pos x="300" y="85"/>
              </a:cxn>
              <a:cxn ang="0">
                <a:pos x="289" y="64"/>
              </a:cxn>
              <a:cxn ang="0">
                <a:pos x="273" y="45"/>
              </a:cxn>
              <a:cxn ang="0">
                <a:pos x="255" y="29"/>
              </a:cxn>
              <a:cxn ang="0">
                <a:pos x="234" y="19"/>
              </a:cxn>
              <a:cxn ang="0">
                <a:pos x="210" y="8"/>
              </a:cxn>
              <a:cxn ang="0">
                <a:pos x="186" y="3"/>
              </a:cxn>
              <a:cxn ang="0">
                <a:pos x="159" y="0"/>
              </a:cxn>
              <a:cxn ang="0">
                <a:pos x="133" y="3"/>
              </a:cxn>
              <a:cxn ang="0">
                <a:pos x="109" y="8"/>
              </a:cxn>
              <a:cxn ang="0">
                <a:pos x="88" y="19"/>
              </a:cxn>
              <a:cxn ang="0">
                <a:pos x="67" y="29"/>
              </a:cxn>
              <a:cxn ang="0">
                <a:pos x="48" y="45"/>
              </a:cxn>
              <a:cxn ang="0">
                <a:pos x="32" y="64"/>
              </a:cxn>
              <a:cxn ang="0">
                <a:pos x="19" y="85"/>
              </a:cxn>
              <a:cxn ang="0">
                <a:pos x="8" y="109"/>
              </a:cxn>
              <a:cxn ang="0">
                <a:pos x="3" y="133"/>
              </a:cxn>
              <a:cxn ang="0">
                <a:pos x="0" y="159"/>
              </a:cxn>
              <a:cxn ang="0">
                <a:pos x="3" y="186"/>
              </a:cxn>
              <a:cxn ang="0">
                <a:pos x="8" y="210"/>
              </a:cxn>
              <a:cxn ang="0">
                <a:pos x="19" y="231"/>
              </a:cxn>
              <a:cxn ang="0">
                <a:pos x="32" y="252"/>
              </a:cxn>
              <a:cxn ang="0">
                <a:pos x="48" y="271"/>
              </a:cxn>
              <a:cxn ang="0">
                <a:pos x="67" y="287"/>
              </a:cxn>
              <a:cxn ang="0">
                <a:pos x="88" y="300"/>
              </a:cxn>
              <a:cxn ang="0">
                <a:pos x="109" y="310"/>
              </a:cxn>
              <a:cxn ang="0">
                <a:pos x="133" y="316"/>
              </a:cxn>
              <a:cxn ang="0">
                <a:pos x="159" y="318"/>
              </a:cxn>
              <a:cxn ang="0">
                <a:pos x="186" y="316"/>
              </a:cxn>
              <a:cxn ang="0">
                <a:pos x="210" y="310"/>
              </a:cxn>
              <a:cxn ang="0">
                <a:pos x="234" y="300"/>
              </a:cxn>
              <a:cxn ang="0">
                <a:pos x="255" y="287"/>
              </a:cxn>
              <a:cxn ang="0">
                <a:pos x="273" y="271"/>
              </a:cxn>
              <a:cxn ang="0">
                <a:pos x="289" y="252"/>
              </a:cxn>
              <a:cxn ang="0">
                <a:pos x="300" y="231"/>
              </a:cxn>
              <a:cxn ang="0">
                <a:pos x="311" y="210"/>
              </a:cxn>
              <a:cxn ang="0">
                <a:pos x="316" y="186"/>
              </a:cxn>
              <a:cxn ang="0">
                <a:pos x="319" y="159"/>
              </a:cxn>
              <a:cxn ang="0">
                <a:pos x="319" y="159"/>
              </a:cxn>
            </a:cxnLst>
            <a:rect l="0" t="0" r="r" b="b"/>
            <a:pathLst>
              <a:path w="319" h="318">
                <a:moveTo>
                  <a:pt x="319" y="157"/>
                </a:moveTo>
                <a:lnTo>
                  <a:pt x="316" y="133"/>
                </a:lnTo>
                <a:lnTo>
                  <a:pt x="311" y="109"/>
                </a:lnTo>
                <a:lnTo>
                  <a:pt x="300" y="85"/>
                </a:lnTo>
                <a:lnTo>
                  <a:pt x="289" y="64"/>
                </a:lnTo>
                <a:lnTo>
                  <a:pt x="273" y="45"/>
                </a:lnTo>
                <a:lnTo>
                  <a:pt x="255" y="29"/>
                </a:lnTo>
                <a:lnTo>
                  <a:pt x="234" y="19"/>
                </a:lnTo>
                <a:lnTo>
                  <a:pt x="210" y="8"/>
                </a:lnTo>
                <a:lnTo>
                  <a:pt x="186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8" y="19"/>
                </a:lnTo>
                <a:lnTo>
                  <a:pt x="67" y="29"/>
                </a:lnTo>
                <a:lnTo>
                  <a:pt x="48" y="45"/>
                </a:lnTo>
                <a:lnTo>
                  <a:pt x="32" y="64"/>
                </a:lnTo>
                <a:lnTo>
                  <a:pt x="19" y="85"/>
                </a:lnTo>
                <a:lnTo>
                  <a:pt x="8" y="109"/>
                </a:lnTo>
                <a:lnTo>
                  <a:pt x="3" y="133"/>
                </a:lnTo>
                <a:lnTo>
                  <a:pt x="0" y="159"/>
                </a:lnTo>
                <a:lnTo>
                  <a:pt x="3" y="186"/>
                </a:lnTo>
                <a:lnTo>
                  <a:pt x="8" y="210"/>
                </a:lnTo>
                <a:lnTo>
                  <a:pt x="19" y="231"/>
                </a:lnTo>
                <a:lnTo>
                  <a:pt x="32" y="252"/>
                </a:lnTo>
                <a:lnTo>
                  <a:pt x="48" y="271"/>
                </a:lnTo>
                <a:lnTo>
                  <a:pt x="67" y="287"/>
                </a:lnTo>
                <a:lnTo>
                  <a:pt x="88" y="300"/>
                </a:lnTo>
                <a:lnTo>
                  <a:pt x="109" y="310"/>
                </a:lnTo>
                <a:lnTo>
                  <a:pt x="133" y="316"/>
                </a:lnTo>
                <a:lnTo>
                  <a:pt x="159" y="318"/>
                </a:lnTo>
                <a:lnTo>
                  <a:pt x="186" y="316"/>
                </a:lnTo>
                <a:lnTo>
                  <a:pt x="210" y="310"/>
                </a:lnTo>
                <a:lnTo>
                  <a:pt x="234" y="300"/>
                </a:lnTo>
                <a:lnTo>
                  <a:pt x="255" y="287"/>
                </a:lnTo>
                <a:lnTo>
                  <a:pt x="273" y="271"/>
                </a:lnTo>
                <a:lnTo>
                  <a:pt x="289" y="252"/>
                </a:lnTo>
                <a:lnTo>
                  <a:pt x="300" y="231"/>
                </a:lnTo>
                <a:lnTo>
                  <a:pt x="311" y="210"/>
                </a:lnTo>
                <a:lnTo>
                  <a:pt x="316" y="186"/>
                </a:lnTo>
                <a:lnTo>
                  <a:pt x="319" y="159"/>
                </a:lnTo>
                <a:lnTo>
                  <a:pt x="319" y="159"/>
                </a:lnTo>
              </a:path>
            </a:pathLst>
          </a:custGeom>
          <a:solidFill>
            <a:srgbClr val="CCEC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37" name="Freeform 41"/>
          <p:cNvSpPr>
            <a:spLocks/>
          </p:cNvSpPr>
          <p:nvPr/>
        </p:nvSpPr>
        <p:spPr bwMode="auto">
          <a:xfrm>
            <a:off x="7988300" y="4062413"/>
            <a:ext cx="504825" cy="504825"/>
          </a:xfrm>
          <a:custGeom>
            <a:avLst/>
            <a:gdLst/>
            <a:ahLst/>
            <a:cxnLst>
              <a:cxn ang="0">
                <a:pos x="318" y="159"/>
              </a:cxn>
              <a:cxn ang="0">
                <a:pos x="316" y="135"/>
              </a:cxn>
              <a:cxn ang="0">
                <a:pos x="311" y="108"/>
              </a:cxn>
              <a:cxn ang="0">
                <a:pos x="300" y="87"/>
              </a:cxn>
              <a:cxn ang="0">
                <a:pos x="289" y="66"/>
              </a:cxn>
              <a:cxn ang="0">
                <a:pos x="273" y="47"/>
              </a:cxn>
              <a:cxn ang="0">
                <a:pos x="255" y="31"/>
              </a:cxn>
              <a:cxn ang="0">
                <a:pos x="234" y="18"/>
              </a:cxn>
              <a:cxn ang="0">
                <a:pos x="210" y="8"/>
              </a:cxn>
              <a:cxn ang="0">
                <a:pos x="186" y="2"/>
              </a:cxn>
              <a:cxn ang="0">
                <a:pos x="159" y="0"/>
              </a:cxn>
              <a:cxn ang="0">
                <a:pos x="133" y="2"/>
              </a:cxn>
              <a:cxn ang="0">
                <a:pos x="109" y="8"/>
              </a:cxn>
              <a:cxn ang="0">
                <a:pos x="88" y="18"/>
              </a:cxn>
              <a:cxn ang="0">
                <a:pos x="67" y="31"/>
              </a:cxn>
              <a:cxn ang="0">
                <a:pos x="48" y="47"/>
              </a:cxn>
              <a:cxn ang="0">
                <a:pos x="32" y="66"/>
              </a:cxn>
              <a:cxn ang="0">
                <a:pos x="19" y="87"/>
              </a:cxn>
              <a:cxn ang="0">
                <a:pos x="8" y="108"/>
              </a:cxn>
              <a:cxn ang="0">
                <a:pos x="3" y="135"/>
              </a:cxn>
              <a:cxn ang="0">
                <a:pos x="0" y="159"/>
              </a:cxn>
              <a:cxn ang="0">
                <a:pos x="3" y="185"/>
              </a:cxn>
              <a:cxn ang="0">
                <a:pos x="8" y="209"/>
              </a:cxn>
              <a:cxn ang="0">
                <a:pos x="19" y="233"/>
              </a:cxn>
              <a:cxn ang="0">
                <a:pos x="32" y="254"/>
              </a:cxn>
              <a:cxn ang="0">
                <a:pos x="48" y="273"/>
              </a:cxn>
              <a:cxn ang="0">
                <a:pos x="67" y="289"/>
              </a:cxn>
              <a:cxn ang="0">
                <a:pos x="88" y="302"/>
              </a:cxn>
              <a:cxn ang="0">
                <a:pos x="109" y="310"/>
              </a:cxn>
              <a:cxn ang="0">
                <a:pos x="133" y="318"/>
              </a:cxn>
              <a:cxn ang="0">
                <a:pos x="159" y="318"/>
              </a:cxn>
              <a:cxn ang="0">
                <a:pos x="186" y="318"/>
              </a:cxn>
              <a:cxn ang="0">
                <a:pos x="210" y="310"/>
              </a:cxn>
              <a:cxn ang="0">
                <a:pos x="234" y="302"/>
              </a:cxn>
              <a:cxn ang="0">
                <a:pos x="255" y="289"/>
              </a:cxn>
              <a:cxn ang="0">
                <a:pos x="273" y="273"/>
              </a:cxn>
              <a:cxn ang="0">
                <a:pos x="289" y="254"/>
              </a:cxn>
              <a:cxn ang="0">
                <a:pos x="300" y="233"/>
              </a:cxn>
              <a:cxn ang="0">
                <a:pos x="311" y="209"/>
              </a:cxn>
              <a:cxn ang="0">
                <a:pos x="316" y="185"/>
              </a:cxn>
              <a:cxn ang="0">
                <a:pos x="318" y="159"/>
              </a:cxn>
              <a:cxn ang="0">
                <a:pos x="318" y="159"/>
              </a:cxn>
            </a:cxnLst>
            <a:rect l="0" t="0" r="r" b="b"/>
            <a:pathLst>
              <a:path w="318" h="318">
                <a:moveTo>
                  <a:pt x="318" y="159"/>
                </a:moveTo>
                <a:lnTo>
                  <a:pt x="316" y="135"/>
                </a:lnTo>
                <a:lnTo>
                  <a:pt x="311" y="108"/>
                </a:lnTo>
                <a:lnTo>
                  <a:pt x="300" y="87"/>
                </a:lnTo>
                <a:lnTo>
                  <a:pt x="289" y="66"/>
                </a:lnTo>
                <a:lnTo>
                  <a:pt x="273" y="47"/>
                </a:lnTo>
                <a:lnTo>
                  <a:pt x="255" y="31"/>
                </a:lnTo>
                <a:lnTo>
                  <a:pt x="234" y="18"/>
                </a:lnTo>
                <a:lnTo>
                  <a:pt x="210" y="8"/>
                </a:lnTo>
                <a:lnTo>
                  <a:pt x="186" y="2"/>
                </a:lnTo>
                <a:lnTo>
                  <a:pt x="159" y="0"/>
                </a:lnTo>
                <a:lnTo>
                  <a:pt x="133" y="2"/>
                </a:lnTo>
                <a:lnTo>
                  <a:pt x="109" y="8"/>
                </a:lnTo>
                <a:lnTo>
                  <a:pt x="88" y="18"/>
                </a:lnTo>
                <a:lnTo>
                  <a:pt x="67" y="31"/>
                </a:lnTo>
                <a:lnTo>
                  <a:pt x="48" y="47"/>
                </a:lnTo>
                <a:lnTo>
                  <a:pt x="32" y="66"/>
                </a:lnTo>
                <a:lnTo>
                  <a:pt x="19" y="87"/>
                </a:lnTo>
                <a:lnTo>
                  <a:pt x="8" y="108"/>
                </a:lnTo>
                <a:lnTo>
                  <a:pt x="3" y="135"/>
                </a:lnTo>
                <a:lnTo>
                  <a:pt x="0" y="159"/>
                </a:lnTo>
                <a:lnTo>
                  <a:pt x="3" y="185"/>
                </a:lnTo>
                <a:lnTo>
                  <a:pt x="8" y="209"/>
                </a:lnTo>
                <a:lnTo>
                  <a:pt x="19" y="233"/>
                </a:lnTo>
                <a:lnTo>
                  <a:pt x="32" y="254"/>
                </a:lnTo>
                <a:lnTo>
                  <a:pt x="48" y="273"/>
                </a:lnTo>
                <a:lnTo>
                  <a:pt x="67" y="289"/>
                </a:lnTo>
                <a:lnTo>
                  <a:pt x="88" y="302"/>
                </a:lnTo>
                <a:lnTo>
                  <a:pt x="109" y="310"/>
                </a:lnTo>
                <a:lnTo>
                  <a:pt x="133" y="318"/>
                </a:lnTo>
                <a:lnTo>
                  <a:pt x="159" y="318"/>
                </a:lnTo>
                <a:lnTo>
                  <a:pt x="186" y="318"/>
                </a:lnTo>
                <a:lnTo>
                  <a:pt x="210" y="310"/>
                </a:lnTo>
                <a:lnTo>
                  <a:pt x="234" y="302"/>
                </a:lnTo>
                <a:lnTo>
                  <a:pt x="255" y="289"/>
                </a:lnTo>
                <a:lnTo>
                  <a:pt x="273" y="273"/>
                </a:lnTo>
                <a:lnTo>
                  <a:pt x="289" y="254"/>
                </a:lnTo>
                <a:lnTo>
                  <a:pt x="300" y="233"/>
                </a:lnTo>
                <a:lnTo>
                  <a:pt x="311" y="209"/>
                </a:lnTo>
                <a:lnTo>
                  <a:pt x="316" y="185"/>
                </a:lnTo>
                <a:lnTo>
                  <a:pt x="318" y="159"/>
                </a:lnTo>
                <a:lnTo>
                  <a:pt x="318" y="159"/>
                </a:lnTo>
              </a:path>
            </a:pathLst>
          </a:custGeom>
          <a:solidFill>
            <a:srgbClr val="CCECFF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38" name="Line 42"/>
          <p:cNvSpPr>
            <a:spLocks noChangeShapeType="1"/>
          </p:cNvSpPr>
          <p:nvPr/>
        </p:nvSpPr>
        <p:spPr bwMode="auto">
          <a:xfrm>
            <a:off x="8181975" y="5018088"/>
            <a:ext cx="1588" cy="315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9739" name="Line 43"/>
          <p:cNvSpPr>
            <a:spLocks noChangeShapeType="1"/>
          </p:cNvSpPr>
          <p:nvPr/>
        </p:nvSpPr>
        <p:spPr bwMode="auto">
          <a:xfrm>
            <a:off x="5518150" y="5022850"/>
            <a:ext cx="1588" cy="315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9740" name="Rectangle 44"/>
          <p:cNvSpPr>
            <a:spLocks noChangeArrowheads="1"/>
          </p:cNvSpPr>
          <p:nvPr/>
        </p:nvSpPr>
        <p:spPr bwMode="auto">
          <a:xfrm>
            <a:off x="4648200" y="5334000"/>
            <a:ext cx="3786188" cy="3778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41" name="Rectangle 45"/>
          <p:cNvSpPr>
            <a:spLocks noChangeArrowheads="1"/>
          </p:cNvSpPr>
          <p:nvPr/>
        </p:nvSpPr>
        <p:spPr bwMode="auto">
          <a:xfrm>
            <a:off x="4648200" y="5334000"/>
            <a:ext cx="3786188" cy="3778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42" name="Line 46"/>
          <p:cNvSpPr>
            <a:spLocks noChangeShapeType="1"/>
          </p:cNvSpPr>
          <p:nvPr/>
        </p:nvSpPr>
        <p:spPr bwMode="auto">
          <a:xfrm>
            <a:off x="5140325" y="5132388"/>
            <a:ext cx="37782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9743" name="Line 47"/>
          <p:cNvSpPr>
            <a:spLocks noChangeShapeType="1"/>
          </p:cNvSpPr>
          <p:nvPr/>
        </p:nvSpPr>
        <p:spPr bwMode="auto">
          <a:xfrm>
            <a:off x="5518150" y="4579938"/>
            <a:ext cx="1588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9744" name="Rectangle 48"/>
          <p:cNvSpPr>
            <a:spLocks noChangeArrowheads="1"/>
          </p:cNvSpPr>
          <p:nvPr/>
        </p:nvSpPr>
        <p:spPr bwMode="auto">
          <a:xfrm>
            <a:off x="5265738" y="4706938"/>
            <a:ext cx="506412" cy="315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45" name="Rectangle 49"/>
          <p:cNvSpPr>
            <a:spLocks noChangeArrowheads="1"/>
          </p:cNvSpPr>
          <p:nvPr/>
        </p:nvSpPr>
        <p:spPr bwMode="auto">
          <a:xfrm>
            <a:off x="5265738" y="4706938"/>
            <a:ext cx="506412" cy="315912"/>
          </a:xfrm>
          <a:prstGeom prst="rect">
            <a:avLst/>
          </a:prstGeom>
          <a:solidFill>
            <a:srgbClr val="FFCCCC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4048" name="Rectangle 50"/>
          <p:cNvSpPr>
            <a:spLocks noChangeArrowheads="1"/>
          </p:cNvSpPr>
          <p:nvPr/>
        </p:nvSpPr>
        <p:spPr bwMode="auto">
          <a:xfrm>
            <a:off x="5446713" y="4244975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4049" name="Rectangle 51"/>
          <p:cNvSpPr>
            <a:spLocks noChangeArrowheads="1"/>
          </p:cNvSpPr>
          <p:nvPr/>
        </p:nvSpPr>
        <p:spPr bwMode="auto">
          <a:xfrm>
            <a:off x="5518150" y="4298950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9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1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4050" name="Rectangle 52"/>
          <p:cNvSpPr>
            <a:spLocks noChangeArrowheads="1"/>
          </p:cNvSpPr>
          <p:nvPr/>
        </p:nvSpPr>
        <p:spPr bwMode="auto">
          <a:xfrm>
            <a:off x="5472113" y="4770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3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$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89749" name="Rectangle 53"/>
          <p:cNvSpPr>
            <a:spLocks noChangeArrowheads="1"/>
          </p:cNvSpPr>
          <p:nvPr/>
        </p:nvSpPr>
        <p:spPr bwMode="auto">
          <a:xfrm>
            <a:off x="4635500" y="4706938"/>
            <a:ext cx="504825" cy="504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50" name="Rectangle 54"/>
          <p:cNvSpPr>
            <a:spLocks noChangeArrowheads="1"/>
          </p:cNvSpPr>
          <p:nvPr/>
        </p:nvSpPr>
        <p:spPr bwMode="auto">
          <a:xfrm>
            <a:off x="4635500" y="4706938"/>
            <a:ext cx="504825" cy="504825"/>
          </a:xfrm>
          <a:prstGeom prst="rect">
            <a:avLst/>
          </a:prstGeom>
          <a:solidFill>
            <a:srgbClr val="CCFFCC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44053" name="Rectangle 55"/>
          <p:cNvSpPr>
            <a:spLocks noChangeArrowheads="1"/>
          </p:cNvSpPr>
          <p:nvPr/>
        </p:nvSpPr>
        <p:spPr bwMode="auto">
          <a:xfrm>
            <a:off x="5805488" y="5426075"/>
            <a:ext cx="2778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Inter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4054" name="Rectangle 56"/>
          <p:cNvSpPr>
            <a:spLocks noChangeArrowheads="1"/>
          </p:cNvSpPr>
          <p:nvPr/>
        </p:nvSpPr>
        <p:spPr bwMode="auto">
          <a:xfrm>
            <a:off x="6083300" y="5426075"/>
            <a:ext cx="1203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connection network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89753" name="Line 57"/>
          <p:cNvSpPr>
            <a:spLocks noChangeShapeType="1"/>
          </p:cNvSpPr>
          <p:nvPr/>
        </p:nvSpPr>
        <p:spPr bwMode="auto">
          <a:xfrm>
            <a:off x="7804150" y="5127625"/>
            <a:ext cx="3778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9754" name="Line 58"/>
          <p:cNvSpPr>
            <a:spLocks noChangeShapeType="1"/>
          </p:cNvSpPr>
          <p:nvPr/>
        </p:nvSpPr>
        <p:spPr bwMode="auto">
          <a:xfrm>
            <a:off x="8181975" y="4576763"/>
            <a:ext cx="1588" cy="12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9755" name="Rectangle 59"/>
          <p:cNvSpPr>
            <a:spLocks noChangeArrowheads="1"/>
          </p:cNvSpPr>
          <p:nvPr/>
        </p:nvSpPr>
        <p:spPr bwMode="auto">
          <a:xfrm>
            <a:off x="7929563" y="4702175"/>
            <a:ext cx="504825" cy="3159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56" name="Rectangle 60"/>
          <p:cNvSpPr>
            <a:spLocks noChangeArrowheads="1"/>
          </p:cNvSpPr>
          <p:nvPr/>
        </p:nvSpPr>
        <p:spPr bwMode="auto">
          <a:xfrm>
            <a:off x="7929563" y="4702175"/>
            <a:ext cx="504825" cy="315913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4059" name="Rectangle 61"/>
          <p:cNvSpPr>
            <a:spLocks noChangeArrowheads="1"/>
          </p:cNvSpPr>
          <p:nvPr/>
        </p:nvSpPr>
        <p:spPr bwMode="auto">
          <a:xfrm>
            <a:off x="8140700" y="4778375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$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89758" name="Rectangle 62"/>
          <p:cNvSpPr>
            <a:spLocks noChangeArrowheads="1"/>
          </p:cNvSpPr>
          <p:nvPr/>
        </p:nvSpPr>
        <p:spPr bwMode="auto">
          <a:xfrm>
            <a:off x="7299325" y="4702175"/>
            <a:ext cx="504825" cy="5048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59" name="Rectangle 63"/>
          <p:cNvSpPr>
            <a:spLocks noChangeArrowheads="1"/>
          </p:cNvSpPr>
          <p:nvPr/>
        </p:nvSpPr>
        <p:spPr bwMode="auto">
          <a:xfrm>
            <a:off x="7299325" y="4702175"/>
            <a:ext cx="504825" cy="5048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4062" name="Rectangle 64"/>
          <p:cNvSpPr>
            <a:spLocks noChangeArrowheads="1"/>
          </p:cNvSpPr>
          <p:nvPr/>
        </p:nvSpPr>
        <p:spPr bwMode="auto">
          <a:xfrm>
            <a:off x="8115300" y="4214813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P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4063" name="Rectangle 65"/>
          <p:cNvSpPr>
            <a:spLocks noChangeArrowheads="1"/>
          </p:cNvSpPr>
          <p:nvPr/>
        </p:nvSpPr>
        <p:spPr bwMode="auto">
          <a:xfrm>
            <a:off x="8181975" y="4273550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9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n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4064" name="Rectangle 66"/>
          <p:cNvSpPr>
            <a:spLocks noChangeArrowheads="1"/>
          </p:cNvSpPr>
          <p:nvPr/>
        </p:nvSpPr>
        <p:spPr bwMode="auto">
          <a:xfrm>
            <a:off x="4732338" y="4879975"/>
            <a:ext cx="3095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Mem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44065" name="Rectangle 67"/>
          <p:cNvSpPr>
            <a:spLocks noChangeArrowheads="1"/>
          </p:cNvSpPr>
          <p:nvPr/>
        </p:nvSpPr>
        <p:spPr bwMode="auto">
          <a:xfrm>
            <a:off x="7396163" y="4887913"/>
            <a:ext cx="3095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100" u="none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Mem</a:t>
            </a:r>
            <a:endParaRPr lang="en-US" altLang="zh-TW" sz="14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89764" name="Freeform 68"/>
          <p:cNvSpPr>
            <a:spLocks/>
          </p:cNvSpPr>
          <p:nvPr/>
        </p:nvSpPr>
        <p:spPr bwMode="auto">
          <a:xfrm>
            <a:off x="6205538" y="4879975"/>
            <a:ext cx="71437" cy="71438"/>
          </a:xfrm>
          <a:custGeom>
            <a:avLst/>
            <a:gdLst/>
            <a:ahLst/>
            <a:cxnLst>
              <a:cxn ang="0">
                <a:pos x="42" y="21"/>
              </a:cxn>
              <a:cxn ang="0">
                <a:pos x="42" y="26"/>
              </a:cxn>
              <a:cxn ang="0">
                <a:pos x="42" y="29"/>
              </a:cxn>
              <a:cxn ang="0">
                <a:pos x="42" y="34"/>
              </a:cxn>
              <a:cxn ang="0">
                <a:pos x="39" y="37"/>
              </a:cxn>
              <a:cxn ang="0">
                <a:pos x="37" y="39"/>
              </a:cxn>
              <a:cxn ang="0">
                <a:pos x="34" y="39"/>
              </a:cxn>
              <a:cxn ang="0">
                <a:pos x="31" y="42"/>
              </a:cxn>
              <a:cxn ang="0">
                <a:pos x="29" y="45"/>
              </a:cxn>
              <a:cxn ang="0">
                <a:pos x="26" y="45"/>
              </a:cxn>
              <a:cxn ang="0">
                <a:pos x="21" y="45"/>
              </a:cxn>
              <a:cxn ang="0">
                <a:pos x="18" y="45"/>
              </a:cxn>
              <a:cxn ang="0">
                <a:pos x="13" y="45"/>
              </a:cxn>
              <a:cxn ang="0">
                <a:pos x="10" y="42"/>
              </a:cxn>
              <a:cxn ang="0">
                <a:pos x="8" y="39"/>
              </a:cxn>
              <a:cxn ang="0">
                <a:pos x="5" y="39"/>
              </a:cxn>
              <a:cxn ang="0">
                <a:pos x="2" y="37"/>
              </a:cxn>
              <a:cxn ang="0">
                <a:pos x="2" y="34"/>
              </a:cxn>
              <a:cxn ang="0">
                <a:pos x="0" y="29"/>
              </a:cxn>
              <a:cxn ang="0">
                <a:pos x="0" y="26"/>
              </a:cxn>
              <a:cxn ang="0">
                <a:pos x="0" y="23"/>
              </a:cxn>
              <a:cxn ang="0">
                <a:pos x="0" y="18"/>
              </a:cxn>
              <a:cxn ang="0">
                <a:pos x="0" y="16"/>
              </a:cxn>
              <a:cxn ang="0">
                <a:pos x="2" y="13"/>
              </a:cxn>
              <a:cxn ang="0">
                <a:pos x="2" y="10"/>
              </a:cxn>
              <a:cxn ang="0">
                <a:pos x="5" y="8"/>
              </a:cxn>
              <a:cxn ang="0">
                <a:pos x="8" y="5"/>
              </a:cxn>
              <a:cxn ang="0">
                <a:pos x="10" y="2"/>
              </a:cxn>
              <a:cxn ang="0">
                <a:pos x="13" y="2"/>
              </a:cxn>
              <a:cxn ang="0">
                <a:pos x="18" y="0"/>
              </a:cxn>
              <a:cxn ang="0">
                <a:pos x="21" y="0"/>
              </a:cxn>
              <a:cxn ang="0">
                <a:pos x="26" y="0"/>
              </a:cxn>
              <a:cxn ang="0">
                <a:pos x="29" y="2"/>
              </a:cxn>
              <a:cxn ang="0">
                <a:pos x="31" y="2"/>
              </a:cxn>
              <a:cxn ang="0">
                <a:pos x="34" y="5"/>
              </a:cxn>
              <a:cxn ang="0">
                <a:pos x="37" y="8"/>
              </a:cxn>
              <a:cxn ang="0">
                <a:pos x="39" y="10"/>
              </a:cxn>
              <a:cxn ang="0">
                <a:pos x="42" y="13"/>
              </a:cxn>
              <a:cxn ang="0">
                <a:pos x="42" y="16"/>
              </a:cxn>
              <a:cxn ang="0">
                <a:pos x="42" y="18"/>
              </a:cxn>
              <a:cxn ang="0">
                <a:pos x="45" y="23"/>
              </a:cxn>
              <a:cxn ang="0">
                <a:pos x="42" y="21"/>
              </a:cxn>
            </a:cxnLst>
            <a:rect l="0" t="0" r="r" b="b"/>
            <a:pathLst>
              <a:path w="45" h="45">
                <a:moveTo>
                  <a:pt x="42" y="21"/>
                </a:moveTo>
                <a:lnTo>
                  <a:pt x="42" y="26"/>
                </a:lnTo>
                <a:lnTo>
                  <a:pt x="42" y="29"/>
                </a:lnTo>
                <a:lnTo>
                  <a:pt x="42" y="34"/>
                </a:lnTo>
                <a:lnTo>
                  <a:pt x="39" y="37"/>
                </a:lnTo>
                <a:lnTo>
                  <a:pt x="37" y="39"/>
                </a:lnTo>
                <a:lnTo>
                  <a:pt x="34" y="39"/>
                </a:lnTo>
                <a:lnTo>
                  <a:pt x="31" y="42"/>
                </a:lnTo>
                <a:lnTo>
                  <a:pt x="29" y="45"/>
                </a:lnTo>
                <a:lnTo>
                  <a:pt x="26" y="45"/>
                </a:lnTo>
                <a:lnTo>
                  <a:pt x="21" y="45"/>
                </a:lnTo>
                <a:lnTo>
                  <a:pt x="18" y="45"/>
                </a:lnTo>
                <a:lnTo>
                  <a:pt x="13" y="45"/>
                </a:lnTo>
                <a:lnTo>
                  <a:pt x="10" y="42"/>
                </a:lnTo>
                <a:lnTo>
                  <a:pt x="8" y="39"/>
                </a:lnTo>
                <a:lnTo>
                  <a:pt x="5" y="39"/>
                </a:lnTo>
                <a:lnTo>
                  <a:pt x="2" y="37"/>
                </a:lnTo>
                <a:lnTo>
                  <a:pt x="2" y="34"/>
                </a:lnTo>
                <a:lnTo>
                  <a:pt x="0" y="29"/>
                </a:lnTo>
                <a:lnTo>
                  <a:pt x="0" y="26"/>
                </a:lnTo>
                <a:lnTo>
                  <a:pt x="0" y="23"/>
                </a:lnTo>
                <a:lnTo>
                  <a:pt x="0" y="18"/>
                </a:lnTo>
                <a:lnTo>
                  <a:pt x="0" y="16"/>
                </a:lnTo>
                <a:lnTo>
                  <a:pt x="2" y="13"/>
                </a:lnTo>
                <a:lnTo>
                  <a:pt x="2" y="10"/>
                </a:lnTo>
                <a:lnTo>
                  <a:pt x="5" y="8"/>
                </a:lnTo>
                <a:lnTo>
                  <a:pt x="8" y="5"/>
                </a:lnTo>
                <a:lnTo>
                  <a:pt x="10" y="2"/>
                </a:lnTo>
                <a:lnTo>
                  <a:pt x="13" y="2"/>
                </a:lnTo>
                <a:lnTo>
                  <a:pt x="18" y="0"/>
                </a:lnTo>
                <a:lnTo>
                  <a:pt x="21" y="0"/>
                </a:lnTo>
                <a:lnTo>
                  <a:pt x="26" y="0"/>
                </a:lnTo>
                <a:lnTo>
                  <a:pt x="29" y="2"/>
                </a:lnTo>
                <a:lnTo>
                  <a:pt x="31" y="2"/>
                </a:lnTo>
                <a:lnTo>
                  <a:pt x="34" y="5"/>
                </a:lnTo>
                <a:lnTo>
                  <a:pt x="37" y="8"/>
                </a:lnTo>
                <a:lnTo>
                  <a:pt x="39" y="10"/>
                </a:lnTo>
                <a:lnTo>
                  <a:pt x="42" y="13"/>
                </a:lnTo>
                <a:lnTo>
                  <a:pt x="42" y="16"/>
                </a:lnTo>
                <a:lnTo>
                  <a:pt x="42" y="18"/>
                </a:lnTo>
                <a:lnTo>
                  <a:pt x="45" y="23"/>
                </a:lnTo>
                <a:lnTo>
                  <a:pt x="42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65" name="Freeform 69"/>
          <p:cNvSpPr>
            <a:spLocks/>
          </p:cNvSpPr>
          <p:nvPr/>
        </p:nvSpPr>
        <p:spPr bwMode="auto">
          <a:xfrm>
            <a:off x="6205538" y="4879975"/>
            <a:ext cx="71437" cy="71438"/>
          </a:xfrm>
          <a:custGeom>
            <a:avLst/>
            <a:gdLst/>
            <a:ahLst/>
            <a:cxnLst>
              <a:cxn ang="0">
                <a:pos x="42" y="21"/>
              </a:cxn>
              <a:cxn ang="0">
                <a:pos x="42" y="18"/>
              </a:cxn>
              <a:cxn ang="0">
                <a:pos x="42" y="16"/>
              </a:cxn>
              <a:cxn ang="0">
                <a:pos x="42" y="13"/>
              </a:cxn>
              <a:cxn ang="0">
                <a:pos x="39" y="10"/>
              </a:cxn>
              <a:cxn ang="0">
                <a:pos x="37" y="8"/>
              </a:cxn>
              <a:cxn ang="0">
                <a:pos x="34" y="5"/>
              </a:cxn>
              <a:cxn ang="0">
                <a:pos x="31" y="2"/>
              </a:cxn>
              <a:cxn ang="0">
                <a:pos x="29" y="2"/>
              </a:cxn>
              <a:cxn ang="0">
                <a:pos x="26" y="0"/>
              </a:cxn>
              <a:cxn ang="0">
                <a:pos x="21" y="0"/>
              </a:cxn>
              <a:cxn ang="0">
                <a:pos x="18" y="0"/>
              </a:cxn>
              <a:cxn ang="0">
                <a:pos x="13" y="2"/>
              </a:cxn>
              <a:cxn ang="0">
                <a:pos x="10" y="2"/>
              </a:cxn>
              <a:cxn ang="0">
                <a:pos x="8" y="5"/>
              </a:cxn>
              <a:cxn ang="0">
                <a:pos x="5" y="8"/>
              </a:cxn>
              <a:cxn ang="0">
                <a:pos x="2" y="10"/>
              </a:cxn>
              <a:cxn ang="0">
                <a:pos x="2" y="13"/>
              </a:cxn>
              <a:cxn ang="0">
                <a:pos x="0" y="16"/>
              </a:cxn>
              <a:cxn ang="0">
                <a:pos x="0" y="18"/>
              </a:cxn>
              <a:cxn ang="0">
                <a:pos x="0" y="23"/>
              </a:cxn>
              <a:cxn ang="0">
                <a:pos x="0" y="26"/>
              </a:cxn>
              <a:cxn ang="0">
                <a:pos x="0" y="29"/>
              </a:cxn>
              <a:cxn ang="0">
                <a:pos x="2" y="34"/>
              </a:cxn>
              <a:cxn ang="0">
                <a:pos x="2" y="37"/>
              </a:cxn>
              <a:cxn ang="0">
                <a:pos x="5" y="39"/>
              </a:cxn>
              <a:cxn ang="0">
                <a:pos x="8" y="39"/>
              </a:cxn>
              <a:cxn ang="0">
                <a:pos x="10" y="42"/>
              </a:cxn>
              <a:cxn ang="0">
                <a:pos x="13" y="45"/>
              </a:cxn>
              <a:cxn ang="0">
                <a:pos x="18" y="45"/>
              </a:cxn>
              <a:cxn ang="0">
                <a:pos x="21" y="45"/>
              </a:cxn>
              <a:cxn ang="0">
                <a:pos x="26" y="45"/>
              </a:cxn>
              <a:cxn ang="0">
                <a:pos x="29" y="45"/>
              </a:cxn>
              <a:cxn ang="0">
                <a:pos x="31" y="42"/>
              </a:cxn>
              <a:cxn ang="0">
                <a:pos x="34" y="39"/>
              </a:cxn>
              <a:cxn ang="0">
                <a:pos x="37" y="39"/>
              </a:cxn>
              <a:cxn ang="0">
                <a:pos x="39" y="37"/>
              </a:cxn>
              <a:cxn ang="0">
                <a:pos x="42" y="34"/>
              </a:cxn>
              <a:cxn ang="0">
                <a:pos x="42" y="29"/>
              </a:cxn>
              <a:cxn ang="0">
                <a:pos x="42" y="26"/>
              </a:cxn>
              <a:cxn ang="0">
                <a:pos x="45" y="23"/>
              </a:cxn>
              <a:cxn ang="0">
                <a:pos x="45" y="23"/>
              </a:cxn>
            </a:cxnLst>
            <a:rect l="0" t="0" r="r" b="b"/>
            <a:pathLst>
              <a:path w="45" h="45">
                <a:moveTo>
                  <a:pt x="42" y="21"/>
                </a:moveTo>
                <a:lnTo>
                  <a:pt x="42" y="18"/>
                </a:lnTo>
                <a:lnTo>
                  <a:pt x="42" y="16"/>
                </a:lnTo>
                <a:lnTo>
                  <a:pt x="42" y="13"/>
                </a:lnTo>
                <a:lnTo>
                  <a:pt x="39" y="10"/>
                </a:lnTo>
                <a:lnTo>
                  <a:pt x="37" y="8"/>
                </a:lnTo>
                <a:lnTo>
                  <a:pt x="34" y="5"/>
                </a:lnTo>
                <a:lnTo>
                  <a:pt x="31" y="2"/>
                </a:lnTo>
                <a:lnTo>
                  <a:pt x="29" y="2"/>
                </a:lnTo>
                <a:lnTo>
                  <a:pt x="26" y="0"/>
                </a:lnTo>
                <a:lnTo>
                  <a:pt x="21" y="0"/>
                </a:lnTo>
                <a:lnTo>
                  <a:pt x="18" y="0"/>
                </a:lnTo>
                <a:lnTo>
                  <a:pt x="13" y="2"/>
                </a:lnTo>
                <a:lnTo>
                  <a:pt x="10" y="2"/>
                </a:lnTo>
                <a:lnTo>
                  <a:pt x="8" y="5"/>
                </a:lnTo>
                <a:lnTo>
                  <a:pt x="5" y="8"/>
                </a:lnTo>
                <a:lnTo>
                  <a:pt x="2" y="10"/>
                </a:lnTo>
                <a:lnTo>
                  <a:pt x="2" y="13"/>
                </a:lnTo>
                <a:lnTo>
                  <a:pt x="0" y="16"/>
                </a:lnTo>
                <a:lnTo>
                  <a:pt x="0" y="18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2" y="34"/>
                </a:lnTo>
                <a:lnTo>
                  <a:pt x="2" y="37"/>
                </a:lnTo>
                <a:lnTo>
                  <a:pt x="5" y="39"/>
                </a:lnTo>
                <a:lnTo>
                  <a:pt x="8" y="39"/>
                </a:lnTo>
                <a:lnTo>
                  <a:pt x="10" y="42"/>
                </a:lnTo>
                <a:lnTo>
                  <a:pt x="13" y="45"/>
                </a:lnTo>
                <a:lnTo>
                  <a:pt x="18" y="45"/>
                </a:lnTo>
                <a:lnTo>
                  <a:pt x="21" y="45"/>
                </a:lnTo>
                <a:lnTo>
                  <a:pt x="26" y="45"/>
                </a:lnTo>
                <a:lnTo>
                  <a:pt x="29" y="45"/>
                </a:lnTo>
                <a:lnTo>
                  <a:pt x="31" y="42"/>
                </a:lnTo>
                <a:lnTo>
                  <a:pt x="34" y="39"/>
                </a:lnTo>
                <a:lnTo>
                  <a:pt x="37" y="39"/>
                </a:lnTo>
                <a:lnTo>
                  <a:pt x="39" y="37"/>
                </a:lnTo>
                <a:lnTo>
                  <a:pt x="42" y="34"/>
                </a:lnTo>
                <a:lnTo>
                  <a:pt x="42" y="29"/>
                </a:lnTo>
                <a:lnTo>
                  <a:pt x="42" y="26"/>
                </a:lnTo>
                <a:lnTo>
                  <a:pt x="45" y="23"/>
                </a:lnTo>
                <a:lnTo>
                  <a:pt x="45" y="23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66" name="Freeform 70"/>
          <p:cNvSpPr>
            <a:spLocks/>
          </p:cNvSpPr>
          <p:nvPr/>
        </p:nvSpPr>
        <p:spPr bwMode="auto">
          <a:xfrm>
            <a:off x="6494463" y="4879975"/>
            <a:ext cx="73025" cy="71438"/>
          </a:xfrm>
          <a:custGeom>
            <a:avLst/>
            <a:gdLst/>
            <a:ahLst/>
            <a:cxnLst>
              <a:cxn ang="0">
                <a:pos x="43" y="21"/>
              </a:cxn>
              <a:cxn ang="0">
                <a:pos x="43" y="26"/>
              </a:cxn>
              <a:cxn ang="0">
                <a:pos x="43" y="29"/>
              </a:cxn>
              <a:cxn ang="0">
                <a:pos x="43" y="34"/>
              </a:cxn>
              <a:cxn ang="0">
                <a:pos x="40" y="37"/>
              </a:cxn>
              <a:cxn ang="0">
                <a:pos x="38" y="39"/>
              </a:cxn>
              <a:cxn ang="0">
                <a:pos x="35" y="39"/>
              </a:cxn>
              <a:cxn ang="0">
                <a:pos x="32" y="42"/>
              </a:cxn>
              <a:cxn ang="0">
                <a:pos x="30" y="45"/>
              </a:cxn>
              <a:cxn ang="0">
                <a:pos x="27" y="45"/>
              </a:cxn>
              <a:cxn ang="0">
                <a:pos x="22" y="45"/>
              </a:cxn>
              <a:cxn ang="0">
                <a:pos x="19" y="45"/>
              </a:cxn>
              <a:cxn ang="0">
                <a:pos x="14" y="45"/>
              </a:cxn>
              <a:cxn ang="0">
                <a:pos x="11" y="42"/>
              </a:cxn>
              <a:cxn ang="0">
                <a:pos x="8" y="39"/>
              </a:cxn>
              <a:cxn ang="0">
                <a:pos x="6" y="39"/>
              </a:cxn>
              <a:cxn ang="0">
                <a:pos x="3" y="37"/>
              </a:cxn>
              <a:cxn ang="0">
                <a:pos x="3" y="34"/>
              </a:cxn>
              <a:cxn ang="0">
                <a:pos x="0" y="29"/>
              </a:cxn>
              <a:cxn ang="0">
                <a:pos x="0" y="26"/>
              </a:cxn>
              <a:cxn ang="0">
                <a:pos x="0" y="23"/>
              </a:cxn>
              <a:cxn ang="0">
                <a:pos x="0" y="18"/>
              </a:cxn>
              <a:cxn ang="0">
                <a:pos x="0" y="16"/>
              </a:cxn>
              <a:cxn ang="0">
                <a:pos x="3" y="13"/>
              </a:cxn>
              <a:cxn ang="0">
                <a:pos x="3" y="10"/>
              </a:cxn>
              <a:cxn ang="0">
                <a:pos x="6" y="8"/>
              </a:cxn>
              <a:cxn ang="0">
                <a:pos x="8" y="5"/>
              </a:cxn>
              <a:cxn ang="0">
                <a:pos x="11" y="2"/>
              </a:cxn>
              <a:cxn ang="0">
                <a:pos x="14" y="2"/>
              </a:cxn>
              <a:cxn ang="0">
                <a:pos x="19" y="0"/>
              </a:cxn>
              <a:cxn ang="0">
                <a:pos x="22" y="0"/>
              </a:cxn>
              <a:cxn ang="0">
                <a:pos x="27" y="0"/>
              </a:cxn>
              <a:cxn ang="0">
                <a:pos x="30" y="2"/>
              </a:cxn>
              <a:cxn ang="0">
                <a:pos x="32" y="2"/>
              </a:cxn>
              <a:cxn ang="0">
                <a:pos x="35" y="5"/>
              </a:cxn>
              <a:cxn ang="0">
                <a:pos x="38" y="8"/>
              </a:cxn>
              <a:cxn ang="0">
                <a:pos x="40" y="10"/>
              </a:cxn>
              <a:cxn ang="0">
                <a:pos x="43" y="13"/>
              </a:cxn>
              <a:cxn ang="0">
                <a:pos x="43" y="16"/>
              </a:cxn>
              <a:cxn ang="0">
                <a:pos x="43" y="18"/>
              </a:cxn>
              <a:cxn ang="0">
                <a:pos x="46" y="23"/>
              </a:cxn>
              <a:cxn ang="0">
                <a:pos x="43" y="21"/>
              </a:cxn>
            </a:cxnLst>
            <a:rect l="0" t="0" r="r" b="b"/>
            <a:pathLst>
              <a:path w="46" h="45">
                <a:moveTo>
                  <a:pt x="43" y="21"/>
                </a:moveTo>
                <a:lnTo>
                  <a:pt x="43" y="26"/>
                </a:lnTo>
                <a:lnTo>
                  <a:pt x="43" y="29"/>
                </a:lnTo>
                <a:lnTo>
                  <a:pt x="43" y="34"/>
                </a:lnTo>
                <a:lnTo>
                  <a:pt x="40" y="37"/>
                </a:lnTo>
                <a:lnTo>
                  <a:pt x="38" y="39"/>
                </a:lnTo>
                <a:lnTo>
                  <a:pt x="35" y="39"/>
                </a:lnTo>
                <a:lnTo>
                  <a:pt x="32" y="42"/>
                </a:lnTo>
                <a:lnTo>
                  <a:pt x="30" y="45"/>
                </a:lnTo>
                <a:lnTo>
                  <a:pt x="27" y="45"/>
                </a:lnTo>
                <a:lnTo>
                  <a:pt x="22" y="45"/>
                </a:lnTo>
                <a:lnTo>
                  <a:pt x="19" y="45"/>
                </a:lnTo>
                <a:lnTo>
                  <a:pt x="14" y="45"/>
                </a:lnTo>
                <a:lnTo>
                  <a:pt x="11" y="42"/>
                </a:lnTo>
                <a:lnTo>
                  <a:pt x="8" y="39"/>
                </a:lnTo>
                <a:lnTo>
                  <a:pt x="6" y="39"/>
                </a:lnTo>
                <a:lnTo>
                  <a:pt x="3" y="37"/>
                </a:lnTo>
                <a:lnTo>
                  <a:pt x="3" y="34"/>
                </a:lnTo>
                <a:lnTo>
                  <a:pt x="0" y="29"/>
                </a:lnTo>
                <a:lnTo>
                  <a:pt x="0" y="26"/>
                </a:lnTo>
                <a:lnTo>
                  <a:pt x="0" y="23"/>
                </a:lnTo>
                <a:lnTo>
                  <a:pt x="0" y="18"/>
                </a:lnTo>
                <a:lnTo>
                  <a:pt x="0" y="16"/>
                </a:lnTo>
                <a:lnTo>
                  <a:pt x="3" y="13"/>
                </a:lnTo>
                <a:lnTo>
                  <a:pt x="3" y="10"/>
                </a:lnTo>
                <a:lnTo>
                  <a:pt x="6" y="8"/>
                </a:lnTo>
                <a:lnTo>
                  <a:pt x="8" y="5"/>
                </a:lnTo>
                <a:lnTo>
                  <a:pt x="11" y="2"/>
                </a:lnTo>
                <a:lnTo>
                  <a:pt x="14" y="2"/>
                </a:lnTo>
                <a:lnTo>
                  <a:pt x="19" y="0"/>
                </a:lnTo>
                <a:lnTo>
                  <a:pt x="22" y="0"/>
                </a:lnTo>
                <a:lnTo>
                  <a:pt x="27" y="0"/>
                </a:lnTo>
                <a:lnTo>
                  <a:pt x="30" y="2"/>
                </a:lnTo>
                <a:lnTo>
                  <a:pt x="32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43" y="13"/>
                </a:lnTo>
                <a:lnTo>
                  <a:pt x="43" y="16"/>
                </a:lnTo>
                <a:lnTo>
                  <a:pt x="43" y="18"/>
                </a:lnTo>
                <a:lnTo>
                  <a:pt x="46" y="2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67" name="Freeform 71"/>
          <p:cNvSpPr>
            <a:spLocks/>
          </p:cNvSpPr>
          <p:nvPr/>
        </p:nvSpPr>
        <p:spPr bwMode="auto">
          <a:xfrm>
            <a:off x="6494463" y="4879975"/>
            <a:ext cx="73025" cy="71438"/>
          </a:xfrm>
          <a:custGeom>
            <a:avLst/>
            <a:gdLst/>
            <a:ahLst/>
            <a:cxnLst>
              <a:cxn ang="0">
                <a:pos x="43" y="21"/>
              </a:cxn>
              <a:cxn ang="0">
                <a:pos x="43" y="18"/>
              </a:cxn>
              <a:cxn ang="0">
                <a:pos x="43" y="16"/>
              </a:cxn>
              <a:cxn ang="0">
                <a:pos x="43" y="13"/>
              </a:cxn>
              <a:cxn ang="0">
                <a:pos x="40" y="10"/>
              </a:cxn>
              <a:cxn ang="0">
                <a:pos x="38" y="8"/>
              </a:cxn>
              <a:cxn ang="0">
                <a:pos x="35" y="5"/>
              </a:cxn>
              <a:cxn ang="0">
                <a:pos x="32" y="2"/>
              </a:cxn>
              <a:cxn ang="0">
                <a:pos x="30" y="2"/>
              </a:cxn>
              <a:cxn ang="0">
                <a:pos x="27" y="0"/>
              </a:cxn>
              <a:cxn ang="0">
                <a:pos x="22" y="0"/>
              </a:cxn>
              <a:cxn ang="0">
                <a:pos x="19" y="0"/>
              </a:cxn>
              <a:cxn ang="0">
                <a:pos x="14" y="2"/>
              </a:cxn>
              <a:cxn ang="0">
                <a:pos x="11" y="2"/>
              </a:cxn>
              <a:cxn ang="0">
                <a:pos x="8" y="5"/>
              </a:cxn>
              <a:cxn ang="0">
                <a:pos x="6" y="8"/>
              </a:cxn>
              <a:cxn ang="0">
                <a:pos x="3" y="10"/>
              </a:cxn>
              <a:cxn ang="0">
                <a:pos x="3" y="13"/>
              </a:cxn>
              <a:cxn ang="0">
                <a:pos x="0" y="16"/>
              </a:cxn>
              <a:cxn ang="0">
                <a:pos x="0" y="18"/>
              </a:cxn>
              <a:cxn ang="0">
                <a:pos x="0" y="23"/>
              </a:cxn>
              <a:cxn ang="0">
                <a:pos x="0" y="26"/>
              </a:cxn>
              <a:cxn ang="0">
                <a:pos x="0" y="29"/>
              </a:cxn>
              <a:cxn ang="0">
                <a:pos x="3" y="34"/>
              </a:cxn>
              <a:cxn ang="0">
                <a:pos x="3" y="37"/>
              </a:cxn>
              <a:cxn ang="0">
                <a:pos x="6" y="39"/>
              </a:cxn>
              <a:cxn ang="0">
                <a:pos x="8" y="39"/>
              </a:cxn>
              <a:cxn ang="0">
                <a:pos x="11" y="42"/>
              </a:cxn>
              <a:cxn ang="0">
                <a:pos x="14" y="45"/>
              </a:cxn>
              <a:cxn ang="0">
                <a:pos x="19" y="45"/>
              </a:cxn>
              <a:cxn ang="0">
                <a:pos x="22" y="45"/>
              </a:cxn>
              <a:cxn ang="0">
                <a:pos x="27" y="45"/>
              </a:cxn>
              <a:cxn ang="0">
                <a:pos x="30" y="45"/>
              </a:cxn>
              <a:cxn ang="0">
                <a:pos x="32" y="42"/>
              </a:cxn>
              <a:cxn ang="0">
                <a:pos x="35" y="39"/>
              </a:cxn>
              <a:cxn ang="0">
                <a:pos x="38" y="39"/>
              </a:cxn>
              <a:cxn ang="0">
                <a:pos x="40" y="37"/>
              </a:cxn>
              <a:cxn ang="0">
                <a:pos x="43" y="34"/>
              </a:cxn>
              <a:cxn ang="0">
                <a:pos x="43" y="29"/>
              </a:cxn>
              <a:cxn ang="0">
                <a:pos x="43" y="26"/>
              </a:cxn>
              <a:cxn ang="0">
                <a:pos x="46" y="23"/>
              </a:cxn>
              <a:cxn ang="0">
                <a:pos x="46" y="23"/>
              </a:cxn>
            </a:cxnLst>
            <a:rect l="0" t="0" r="r" b="b"/>
            <a:pathLst>
              <a:path w="46" h="45">
                <a:moveTo>
                  <a:pt x="43" y="21"/>
                </a:moveTo>
                <a:lnTo>
                  <a:pt x="43" y="18"/>
                </a:lnTo>
                <a:lnTo>
                  <a:pt x="43" y="16"/>
                </a:lnTo>
                <a:lnTo>
                  <a:pt x="43" y="13"/>
                </a:lnTo>
                <a:lnTo>
                  <a:pt x="40" y="10"/>
                </a:lnTo>
                <a:lnTo>
                  <a:pt x="38" y="8"/>
                </a:lnTo>
                <a:lnTo>
                  <a:pt x="35" y="5"/>
                </a:lnTo>
                <a:lnTo>
                  <a:pt x="32" y="2"/>
                </a:lnTo>
                <a:lnTo>
                  <a:pt x="30" y="2"/>
                </a:lnTo>
                <a:lnTo>
                  <a:pt x="27" y="0"/>
                </a:lnTo>
                <a:lnTo>
                  <a:pt x="22" y="0"/>
                </a:lnTo>
                <a:lnTo>
                  <a:pt x="19" y="0"/>
                </a:lnTo>
                <a:lnTo>
                  <a:pt x="14" y="2"/>
                </a:lnTo>
                <a:lnTo>
                  <a:pt x="11" y="2"/>
                </a:lnTo>
                <a:lnTo>
                  <a:pt x="8" y="5"/>
                </a:lnTo>
                <a:lnTo>
                  <a:pt x="6" y="8"/>
                </a:lnTo>
                <a:lnTo>
                  <a:pt x="3" y="10"/>
                </a:lnTo>
                <a:lnTo>
                  <a:pt x="3" y="13"/>
                </a:lnTo>
                <a:lnTo>
                  <a:pt x="0" y="16"/>
                </a:lnTo>
                <a:lnTo>
                  <a:pt x="0" y="18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3" y="34"/>
                </a:lnTo>
                <a:lnTo>
                  <a:pt x="3" y="37"/>
                </a:lnTo>
                <a:lnTo>
                  <a:pt x="6" y="39"/>
                </a:lnTo>
                <a:lnTo>
                  <a:pt x="8" y="39"/>
                </a:lnTo>
                <a:lnTo>
                  <a:pt x="11" y="42"/>
                </a:lnTo>
                <a:lnTo>
                  <a:pt x="14" y="45"/>
                </a:lnTo>
                <a:lnTo>
                  <a:pt x="19" y="45"/>
                </a:lnTo>
                <a:lnTo>
                  <a:pt x="22" y="45"/>
                </a:lnTo>
                <a:lnTo>
                  <a:pt x="27" y="45"/>
                </a:lnTo>
                <a:lnTo>
                  <a:pt x="30" y="45"/>
                </a:lnTo>
                <a:lnTo>
                  <a:pt x="32" y="42"/>
                </a:lnTo>
                <a:lnTo>
                  <a:pt x="35" y="39"/>
                </a:lnTo>
                <a:lnTo>
                  <a:pt x="38" y="39"/>
                </a:lnTo>
                <a:lnTo>
                  <a:pt x="40" y="37"/>
                </a:lnTo>
                <a:lnTo>
                  <a:pt x="43" y="34"/>
                </a:lnTo>
                <a:lnTo>
                  <a:pt x="43" y="29"/>
                </a:lnTo>
                <a:lnTo>
                  <a:pt x="43" y="26"/>
                </a:lnTo>
                <a:lnTo>
                  <a:pt x="46" y="23"/>
                </a:lnTo>
                <a:lnTo>
                  <a:pt x="46" y="23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68" name="Freeform 72"/>
          <p:cNvSpPr>
            <a:spLocks/>
          </p:cNvSpPr>
          <p:nvPr/>
        </p:nvSpPr>
        <p:spPr bwMode="auto">
          <a:xfrm>
            <a:off x="6810375" y="4879975"/>
            <a:ext cx="71438" cy="71438"/>
          </a:xfrm>
          <a:custGeom>
            <a:avLst/>
            <a:gdLst/>
            <a:ahLst/>
            <a:cxnLst>
              <a:cxn ang="0">
                <a:pos x="43" y="21"/>
              </a:cxn>
              <a:cxn ang="0">
                <a:pos x="43" y="26"/>
              </a:cxn>
              <a:cxn ang="0">
                <a:pos x="43" y="29"/>
              </a:cxn>
              <a:cxn ang="0">
                <a:pos x="43" y="34"/>
              </a:cxn>
              <a:cxn ang="0">
                <a:pos x="40" y="37"/>
              </a:cxn>
              <a:cxn ang="0">
                <a:pos x="37" y="39"/>
              </a:cxn>
              <a:cxn ang="0">
                <a:pos x="35" y="39"/>
              </a:cxn>
              <a:cxn ang="0">
                <a:pos x="32" y="42"/>
              </a:cxn>
              <a:cxn ang="0">
                <a:pos x="29" y="45"/>
              </a:cxn>
              <a:cxn ang="0">
                <a:pos x="27" y="45"/>
              </a:cxn>
              <a:cxn ang="0">
                <a:pos x="21" y="45"/>
              </a:cxn>
              <a:cxn ang="0">
                <a:pos x="19" y="45"/>
              </a:cxn>
              <a:cxn ang="0">
                <a:pos x="14" y="45"/>
              </a:cxn>
              <a:cxn ang="0">
                <a:pos x="11" y="42"/>
              </a:cxn>
              <a:cxn ang="0">
                <a:pos x="8" y="39"/>
              </a:cxn>
              <a:cxn ang="0">
                <a:pos x="6" y="39"/>
              </a:cxn>
              <a:cxn ang="0">
                <a:pos x="3" y="37"/>
              </a:cxn>
              <a:cxn ang="0">
                <a:pos x="3" y="34"/>
              </a:cxn>
              <a:cxn ang="0">
                <a:pos x="0" y="29"/>
              </a:cxn>
              <a:cxn ang="0">
                <a:pos x="0" y="26"/>
              </a:cxn>
              <a:cxn ang="0">
                <a:pos x="0" y="23"/>
              </a:cxn>
              <a:cxn ang="0">
                <a:pos x="0" y="18"/>
              </a:cxn>
              <a:cxn ang="0">
                <a:pos x="0" y="16"/>
              </a:cxn>
              <a:cxn ang="0">
                <a:pos x="3" y="13"/>
              </a:cxn>
              <a:cxn ang="0">
                <a:pos x="3" y="10"/>
              </a:cxn>
              <a:cxn ang="0">
                <a:pos x="6" y="8"/>
              </a:cxn>
              <a:cxn ang="0">
                <a:pos x="8" y="5"/>
              </a:cxn>
              <a:cxn ang="0">
                <a:pos x="11" y="2"/>
              </a:cxn>
              <a:cxn ang="0">
                <a:pos x="14" y="2"/>
              </a:cxn>
              <a:cxn ang="0">
                <a:pos x="19" y="0"/>
              </a:cxn>
              <a:cxn ang="0">
                <a:pos x="21" y="0"/>
              </a:cxn>
              <a:cxn ang="0">
                <a:pos x="27" y="0"/>
              </a:cxn>
              <a:cxn ang="0">
                <a:pos x="29" y="2"/>
              </a:cxn>
              <a:cxn ang="0">
                <a:pos x="32" y="2"/>
              </a:cxn>
              <a:cxn ang="0">
                <a:pos x="35" y="5"/>
              </a:cxn>
              <a:cxn ang="0">
                <a:pos x="37" y="8"/>
              </a:cxn>
              <a:cxn ang="0">
                <a:pos x="40" y="10"/>
              </a:cxn>
              <a:cxn ang="0">
                <a:pos x="43" y="13"/>
              </a:cxn>
              <a:cxn ang="0">
                <a:pos x="43" y="16"/>
              </a:cxn>
              <a:cxn ang="0">
                <a:pos x="43" y="18"/>
              </a:cxn>
              <a:cxn ang="0">
                <a:pos x="45" y="23"/>
              </a:cxn>
              <a:cxn ang="0">
                <a:pos x="43" y="21"/>
              </a:cxn>
            </a:cxnLst>
            <a:rect l="0" t="0" r="r" b="b"/>
            <a:pathLst>
              <a:path w="45" h="45">
                <a:moveTo>
                  <a:pt x="43" y="21"/>
                </a:moveTo>
                <a:lnTo>
                  <a:pt x="43" y="26"/>
                </a:lnTo>
                <a:lnTo>
                  <a:pt x="43" y="29"/>
                </a:lnTo>
                <a:lnTo>
                  <a:pt x="43" y="34"/>
                </a:lnTo>
                <a:lnTo>
                  <a:pt x="40" y="37"/>
                </a:lnTo>
                <a:lnTo>
                  <a:pt x="37" y="39"/>
                </a:lnTo>
                <a:lnTo>
                  <a:pt x="35" y="39"/>
                </a:lnTo>
                <a:lnTo>
                  <a:pt x="32" y="42"/>
                </a:lnTo>
                <a:lnTo>
                  <a:pt x="29" y="45"/>
                </a:lnTo>
                <a:lnTo>
                  <a:pt x="27" y="45"/>
                </a:lnTo>
                <a:lnTo>
                  <a:pt x="21" y="45"/>
                </a:lnTo>
                <a:lnTo>
                  <a:pt x="19" y="45"/>
                </a:lnTo>
                <a:lnTo>
                  <a:pt x="14" y="45"/>
                </a:lnTo>
                <a:lnTo>
                  <a:pt x="11" y="42"/>
                </a:lnTo>
                <a:lnTo>
                  <a:pt x="8" y="39"/>
                </a:lnTo>
                <a:lnTo>
                  <a:pt x="6" y="39"/>
                </a:lnTo>
                <a:lnTo>
                  <a:pt x="3" y="37"/>
                </a:lnTo>
                <a:lnTo>
                  <a:pt x="3" y="34"/>
                </a:lnTo>
                <a:lnTo>
                  <a:pt x="0" y="29"/>
                </a:lnTo>
                <a:lnTo>
                  <a:pt x="0" y="26"/>
                </a:lnTo>
                <a:lnTo>
                  <a:pt x="0" y="23"/>
                </a:lnTo>
                <a:lnTo>
                  <a:pt x="0" y="18"/>
                </a:lnTo>
                <a:lnTo>
                  <a:pt x="0" y="16"/>
                </a:lnTo>
                <a:lnTo>
                  <a:pt x="3" y="13"/>
                </a:lnTo>
                <a:lnTo>
                  <a:pt x="3" y="10"/>
                </a:lnTo>
                <a:lnTo>
                  <a:pt x="6" y="8"/>
                </a:lnTo>
                <a:lnTo>
                  <a:pt x="8" y="5"/>
                </a:lnTo>
                <a:lnTo>
                  <a:pt x="11" y="2"/>
                </a:lnTo>
                <a:lnTo>
                  <a:pt x="14" y="2"/>
                </a:lnTo>
                <a:lnTo>
                  <a:pt x="19" y="0"/>
                </a:lnTo>
                <a:lnTo>
                  <a:pt x="21" y="0"/>
                </a:lnTo>
                <a:lnTo>
                  <a:pt x="27" y="0"/>
                </a:lnTo>
                <a:lnTo>
                  <a:pt x="29" y="2"/>
                </a:lnTo>
                <a:lnTo>
                  <a:pt x="32" y="2"/>
                </a:lnTo>
                <a:lnTo>
                  <a:pt x="35" y="5"/>
                </a:lnTo>
                <a:lnTo>
                  <a:pt x="37" y="8"/>
                </a:lnTo>
                <a:lnTo>
                  <a:pt x="40" y="10"/>
                </a:lnTo>
                <a:lnTo>
                  <a:pt x="43" y="13"/>
                </a:lnTo>
                <a:lnTo>
                  <a:pt x="43" y="16"/>
                </a:lnTo>
                <a:lnTo>
                  <a:pt x="43" y="18"/>
                </a:lnTo>
                <a:lnTo>
                  <a:pt x="45" y="2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89769" name="Freeform 73"/>
          <p:cNvSpPr>
            <a:spLocks/>
          </p:cNvSpPr>
          <p:nvPr/>
        </p:nvSpPr>
        <p:spPr bwMode="auto">
          <a:xfrm>
            <a:off x="6810375" y="4879975"/>
            <a:ext cx="71438" cy="71438"/>
          </a:xfrm>
          <a:custGeom>
            <a:avLst/>
            <a:gdLst/>
            <a:ahLst/>
            <a:cxnLst>
              <a:cxn ang="0">
                <a:pos x="43" y="21"/>
              </a:cxn>
              <a:cxn ang="0">
                <a:pos x="43" y="18"/>
              </a:cxn>
              <a:cxn ang="0">
                <a:pos x="43" y="16"/>
              </a:cxn>
              <a:cxn ang="0">
                <a:pos x="43" y="13"/>
              </a:cxn>
              <a:cxn ang="0">
                <a:pos x="40" y="10"/>
              </a:cxn>
              <a:cxn ang="0">
                <a:pos x="37" y="8"/>
              </a:cxn>
              <a:cxn ang="0">
                <a:pos x="35" y="5"/>
              </a:cxn>
              <a:cxn ang="0">
                <a:pos x="32" y="2"/>
              </a:cxn>
              <a:cxn ang="0">
                <a:pos x="29" y="2"/>
              </a:cxn>
              <a:cxn ang="0">
                <a:pos x="27" y="0"/>
              </a:cxn>
              <a:cxn ang="0">
                <a:pos x="21" y="0"/>
              </a:cxn>
              <a:cxn ang="0">
                <a:pos x="19" y="0"/>
              </a:cxn>
              <a:cxn ang="0">
                <a:pos x="14" y="2"/>
              </a:cxn>
              <a:cxn ang="0">
                <a:pos x="11" y="2"/>
              </a:cxn>
              <a:cxn ang="0">
                <a:pos x="8" y="5"/>
              </a:cxn>
              <a:cxn ang="0">
                <a:pos x="6" y="8"/>
              </a:cxn>
              <a:cxn ang="0">
                <a:pos x="3" y="10"/>
              </a:cxn>
              <a:cxn ang="0">
                <a:pos x="3" y="13"/>
              </a:cxn>
              <a:cxn ang="0">
                <a:pos x="0" y="16"/>
              </a:cxn>
              <a:cxn ang="0">
                <a:pos x="0" y="18"/>
              </a:cxn>
              <a:cxn ang="0">
                <a:pos x="0" y="23"/>
              </a:cxn>
              <a:cxn ang="0">
                <a:pos x="0" y="26"/>
              </a:cxn>
              <a:cxn ang="0">
                <a:pos x="0" y="29"/>
              </a:cxn>
              <a:cxn ang="0">
                <a:pos x="3" y="34"/>
              </a:cxn>
              <a:cxn ang="0">
                <a:pos x="3" y="37"/>
              </a:cxn>
              <a:cxn ang="0">
                <a:pos x="6" y="39"/>
              </a:cxn>
              <a:cxn ang="0">
                <a:pos x="8" y="39"/>
              </a:cxn>
              <a:cxn ang="0">
                <a:pos x="11" y="42"/>
              </a:cxn>
              <a:cxn ang="0">
                <a:pos x="14" y="45"/>
              </a:cxn>
              <a:cxn ang="0">
                <a:pos x="19" y="45"/>
              </a:cxn>
              <a:cxn ang="0">
                <a:pos x="21" y="45"/>
              </a:cxn>
              <a:cxn ang="0">
                <a:pos x="27" y="45"/>
              </a:cxn>
              <a:cxn ang="0">
                <a:pos x="29" y="45"/>
              </a:cxn>
              <a:cxn ang="0">
                <a:pos x="32" y="42"/>
              </a:cxn>
              <a:cxn ang="0">
                <a:pos x="35" y="39"/>
              </a:cxn>
              <a:cxn ang="0">
                <a:pos x="37" y="39"/>
              </a:cxn>
              <a:cxn ang="0">
                <a:pos x="40" y="37"/>
              </a:cxn>
              <a:cxn ang="0">
                <a:pos x="43" y="34"/>
              </a:cxn>
              <a:cxn ang="0">
                <a:pos x="43" y="29"/>
              </a:cxn>
              <a:cxn ang="0">
                <a:pos x="43" y="26"/>
              </a:cxn>
              <a:cxn ang="0">
                <a:pos x="45" y="23"/>
              </a:cxn>
              <a:cxn ang="0">
                <a:pos x="45" y="23"/>
              </a:cxn>
            </a:cxnLst>
            <a:rect l="0" t="0" r="r" b="b"/>
            <a:pathLst>
              <a:path w="45" h="45">
                <a:moveTo>
                  <a:pt x="43" y="21"/>
                </a:moveTo>
                <a:lnTo>
                  <a:pt x="43" y="18"/>
                </a:lnTo>
                <a:lnTo>
                  <a:pt x="43" y="16"/>
                </a:lnTo>
                <a:lnTo>
                  <a:pt x="43" y="13"/>
                </a:lnTo>
                <a:lnTo>
                  <a:pt x="40" y="10"/>
                </a:lnTo>
                <a:lnTo>
                  <a:pt x="37" y="8"/>
                </a:lnTo>
                <a:lnTo>
                  <a:pt x="35" y="5"/>
                </a:lnTo>
                <a:lnTo>
                  <a:pt x="32" y="2"/>
                </a:lnTo>
                <a:lnTo>
                  <a:pt x="29" y="2"/>
                </a:lnTo>
                <a:lnTo>
                  <a:pt x="27" y="0"/>
                </a:lnTo>
                <a:lnTo>
                  <a:pt x="21" y="0"/>
                </a:lnTo>
                <a:lnTo>
                  <a:pt x="19" y="0"/>
                </a:lnTo>
                <a:lnTo>
                  <a:pt x="14" y="2"/>
                </a:lnTo>
                <a:lnTo>
                  <a:pt x="11" y="2"/>
                </a:lnTo>
                <a:lnTo>
                  <a:pt x="8" y="5"/>
                </a:lnTo>
                <a:lnTo>
                  <a:pt x="6" y="8"/>
                </a:lnTo>
                <a:lnTo>
                  <a:pt x="3" y="10"/>
                </a:lnTo>
                <a:lnTo>
                  <a:pt x="3" y="13"/>
                </a:lnTo>
                <a:lnTo>
                  <a:pt x="0" y="16"/>
                </a:lnTo>
                <a:lnTo>
                  <a:pt x="0" y="18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3" y="34"/>
                </a:lnTo>
                <a:lnTo>
                  <a:pt x="3" y="37"/>
                </a:lnTo>
                <a:lnTo>
                  <a:pt x="6" y="39"/>
                </a:lnTo>
                <a:lnTo>
                  <a:pt x="8" y="39"/>
                </a:lnTo>
                <a:lnTo>
                  <a:pt x="11" y="42"/>
                </a:lnTo>
                <a:lnTo>
                  <a:pt x="14" y="45"/>
                </a:lnTo>
                <a:lnTo>
                  <a:pt x="19" y="45"/>
                </a:lnTo>
                <a:lnTo>
                  <a:pt x="21" y="45"/>
                </a:lnTo>
                <a:lnTo>
                  <a:pt x="27" y="45"/>
                </a:lnTo>
                <a:lnTo>
                  <a:pt x="29" y="45"/>
                </a:lnTo>
                <a:lnTo>
                  <a:pt x="32" y="42"/>
                </a:lnTo>
                <a:lnTo>
                  <a:pt x="35" y="39"/>
                </a:lnTo>
                <a:lnTo>
                  <a:pt x="37" y="39"/>
                </a:lnTo>
                <a:lnTo>
                  <a:pt x="40" y="37"/>
                </a:lnTo>
                <a:lnTo>
                  <a:pt x="43" y="34"/>
                </a:lnTo>
                <a:lnTo>
                  <a:pt x="43" y="29"/>
                </a:lnTo>
                <a:lnTo>
                  <a:pt x="43" y="26"/>
                </a:lnTo>
                <a:lnTo>
                  <a:pt x="45" y="23"/>
                </a:lnTo>
                <a:lnTo>
                  <a:pt x="45" y="23"/>
                </a:lnTo>
              </a:path>
            </a:pathLst>
          </a:custGeom>
          <a:noFill/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grpSp>
        <p:nvGrpSpPr>
          <p:cNvPr id="44072" name="Group 74"/>
          <p:cNvGrpSpPr>
            <a:grpSpLocks/>
          </p:cNvGrpSpPr>
          <p:nvPr/>
        </p:nvGrpSpPr>
        <p:grpSpPr bwMode="auto">
          <a:xfrm>
            <a:off x="3124200" y="1524000"/>
            <a:ext cx="2647950" cy="2011363"/>
            <a:chOff x="1968" y="1344"/>
            <a:chExt cx="1668" cy="1267"/>
          </a:xfrm>
        </p:grpSpPr>
        <p:sp>
          <p:nvSpPr>
            <p:cNvPr id="2589771" name="Line 75"/>
            <p:cNvSpPr>
              <a:spLocks noChangeShapeType="1"/>
            </p:cNvSpPr>
            <p:nvPr/>
          </p:nvSpPr>
          <p:spPr bwMode="auto">
            <a:xfrm>
              <a:off x="3270" y="2272"/>
              <a:ext cx="2" cy="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72" name="Line 76"/>
            <p:cNvSpPr>
              <a:spLocks noChangeShapeType="1"/>
            </p:cNvSpPr>
            <p:nvPr/>
          </p:nvSpPr>
          <p:spPr bwMode="auto">
            <a:xfrm>
              <a:off x="3429" y="1948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73" name="Line 77"/>
            <p:cNvSpPr>
              <a:spLocks noChangeShapeType="1"/>
            </p:cNvSpPr>
            <p:nvPr/>
          </p:nvSpPr>
          <p:spPr bwMode="auto">
            <a:xfrm>
              <a:off x="2156" y="1940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74" name="Freeform 78"/>
            <p:cNvSpPr>
              <a:spLocks/>
            </p:cNvSpPr>
            <p:nvPr/>
          </p:nvSpPr>
          <p:spPr bwMode="auto">
            <a:xfrm>
              <a:off x="1968" y="2025"/>
              <a:ext cx="1668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8" y="3"/>
                </a:cxn>
                <a:cxn ang="0">
                  <a:pos x="1668" y="241"/>
                </a:cxn>
                <a:cxn ang="0">
                  <a:pos x="3" y="241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75" name="Freeform 79"/>
            <p:cNvSpPr>
              <a:spLocks/>
            </p:cNvSpPr>
            <p:nvPr/>
          </p:nvSpPr>
          <p:spPr bwMode="auto">
            <a:xfrm>
              <a:off x="1968" y="2025"/>
              <a:ext cx="1668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8" y="3"/>
                </a:cxn>
                <a:cxn ang="0">
                  <a:pos x="1668" y="241"/>
                </a:cxn>
                <a:cxn ang="0">
                  <a:pos x="3" y="241"/>
                </a:cxn>
                <a:cxn ang="0">
                  <a:pos x="3" y="3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76" name="Line 80"/>
            <p:cNvSpPr>
              <a:spLocks noChangeShapeType="1"/>
            </p:cNvSpPr>
            <p:nvPr/>
          </p:nvSpPr>
          <p:spPr bwMode="auto">
            <a:xfrm>
              <a:off x="2154" y="1659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77" name="Freeform 81"/>
            <p:cNvSpPr>
              <a:spLocks/>
            </p:cNvSpPr>
            <p:nvPr/>
          </p:nvSpPr>
          <p:spPr bwMode="auto">
            <a:xfrm>
              <a:off x="1997" y="1344"/>
              <a:ext cx="318" cy="318"/>
            </a:xfrm>
            <a:custGeom>
              <a:avLst/>
              <a:gdLst/>
              <a:ahLst/>
              <a:cxnLst>
                <a:cxn ang="0">
                  <a:pos x="316" y="156"/>
                </a:cxn>
                <a:cxn ang="0">
                  <a:pos x="316" y="186"/>
                </a:cxn>
                <a:cxn ang="0">
                  <a:pos x="311" y="209"/>
                </a:cxn>
                <a:cxn ang="0">
                  <a:pos x="300" y="231"/>
                </a:cxn>
                <a:cxn ang="0">
                  <a:pos x="287" y="252"/>
                </a:cxn>
                <a:cxn ang="0">
                  <a:pos x="271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10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30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30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1" y="45"/>
                </a:cxn>
                <a:cxn ang="0">
                  <a:pos x="287" y="64"/>
                </a:cxn>
                <a:cxn ang="0">
                  <a:pos x="300" y="85"/>
                </a:cxn>
                <a:cxn ang="0">
                  <a:pos x="311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6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78" name="Freeform 82"/>
            <p:cNvSpPr>
              <a:spLocks/>
            </p:cNvSpPr>
            <p:nvPr/>
          </p:nvSpPr>
          <p:spPr bwMode="auto">
            <a:xfrm>
              <a:off x="1997" y="1344"/>
              <a:ext cx="318" cy="318"/>
            </a:xfrm>
            <a:custGeom>
              <a:avLst/>
              <a:gdLst/>
              <a:ahLst/>
              <a:cxnLst>
                <a:cxn ang="0">
                  <a:pos x="316" y="156"/>
                </a:cxn>
                <a:cxn ang="0">
                  <a:pos x="316" y="133"/>
                </a:cxn>
                <a:cxn ang="0">
                  <a:pos x="311" y="109"/>
                </a:cxn>
                <a:cxn ang="0">
                  <a:pos x="300" y="85"/>
                </a:cxn>
                <a:cxn ang="0">
                  <a:pos x="287" y="64"/>
                </a:cxn>
                <a:cxn ang="0">
                  <a:pos x="271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30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30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10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1" y="270"/>
                </a:cxn>
                <a:cxn ang="0">
                  <a:pos x="287" y="252"/>
                </a:cxn>
                <a:cxn ang="0">
                  <a:pos x="300" y="231"/>
                </a:cxn>
                <a:cxn ang="0">
                  <a:pos x="311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79" name="Freeform 83"/>
            <p:cNvSpPr>
              <a:spLocks/>
            </p:cNvSpPr>
            <p:nvPr/>
          </p:nvSpPr>
          <p:spPr bwMode="auto">
            <a:xfrm>
              <a:off x="1995" y="1739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3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80" name="Freeform 84"/>
            <p:cNvSpPr>
              <a:spLocks/>
            </p:cNvSpPr>
            <p:nvPr/>
          </p:nvSpPr>
          <p:spPr bwMode="auto">
            <a:xfrm>
              <a:off x="1995" y="1739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3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3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solidFill>
              <a:srgbClr val="FFCC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44087" name="Rectangle 85"/>
            <p:cNvSpPr>
              <a:spLocks noChangeArrowheads="1"/>
            </p:cNvSpPr>
            <p:nvPr/>
          </p:nvSpPr>
          <p:spPr bwMode="auto">
            <a:xfrm>
              <a:off x="2111" y="1450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088" name="Rectangle 86"/>
            <p:cNvSpPr>
              <a:spLocks noChangeArrowheads="1"/>
            </p:cNvSpPr>
            <p:nvPr/>
          </p:nvSpPr>
          <p:spPr bwMode="auto">
            <a:xfrm>
              <a:off x="2154" y="1484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089" name="Rectangle 87"/>
            <p:cNvSpPr>
              <a:spLocks noChangeArrowheads="1"/>
            </p:cNvSpPr>
            <p:nvPr/>
          </p:nvSpPr>
          <p:spPr bwMode="auto">
            <a:xfrm>
              <a:off x="2130" y="178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$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090" name="Rectangle 88"/>
            <p:cNvSpPr>
              <a:spLocks noChangeArrowheads="1"/>
            </p:cNvSpPr>
            <p:nvPr/>
          </p:nvSpPr>
          <p:spPr bwMode="auto">
            <a:xfrm>
              <a:off x="2337" y="2081"/>
              <a:ext cx="17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Inter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091" name="Rectangle 89"/>
            <p:cNvSpPr>
              <a:spLocks noChangeArrowheads="1"/>
            </p:cNvSpPr>
            <p:nvPr/>
          </p:nvSpPr>
          <p:spPr bwMode="auto">
            <a:xfrm>
              <a:off x="2512" y="2081"/>
              <a:ext cx="75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connection network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89786" name="Line 90"/>
            <p:cNvSpPr>
              <a:spLocks noChangeShapeType="1"/>
            </p:cNvSpPr>
            <p:nvPr/>
          </p:nvSpPr>
          <p:spPr bwMode="auto">
            <a:xfrm>
              <a:off x="3429" y="1670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87" name="Freeform 91"/>
            <p:cNvSpPr>
              <a:spLocks/>
            </p:cNvSpPr>
            <p:nvPr/>
          </p:nvSpPr>
          <p:spPr bwMode="auto">
            <a:xfrm>
              <a:off x="3272" y="1352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1" y="209"/>
                </a:cxn>
                <a:cxn ang="0">
                  <a:pos x="300" y="233"/>
                </a:cxn>
                <a:cxn ang="0">
                  <a:pos x="287" y="254"/>
                </a:cxn>
                <a:cxn ang="0">
                  <a:pos x="271" y="273"/>
                </a:cxn>
                <a:cxn ang="0">
                  <a:pos x="252" y="289"/>
                </a:cxn>
                <a:cxn ang="0">
                  <a:pos x="231" y="302"/>
                </a:cxn>
                <a:cxn ang="0">
                  <a:pos x="210" y="310"/>
                </a:cxn>
                <a:cxn ang="0">
                  <a:pos x="183" y="318"/>
                </a:cxn>
                <a:cxn ang="0">
                  <a:pos x="159" y="318"/>
                </a:cxn>
                <a:cxn ang="0">
                  <a:pos x="133" y="318"/>
                </a:cxn>
                <a:cxn ang="0">
                  <a:pos x="109" y="310"/>
                </a:cxn>
                <a:cxn ang="0">
                  <a:pos x="85" y="302"/>
                </a:cxn>
                <a:cxn ang="0">
                  <a:pos x="64" y="289"/>
                </a:cxn>
                <a:cxn ang="0">
                  <a:pos x="45" y="273"/>
                </a:cxn>
                <a:cxn ang="0">
                  <a:pos x="30" y="254"/>
                </a:cxn>
                <a:cxn ang="0">
                  <a:pos x="16" y="233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8" y="109"/>
                </a:cxn>
                <a:cxn ang="0">
                  <a:pos x="16" y="87"/>
                </a:cxn>
                <a:cxn ang="0">
                  <a:pos x="30" y="66"/>
                </a:cxn>
                <a:cxn ang="0">
                  <a:pos x="45" y="48"/>
                </a:cxn>
                <a:cxn ang="0">
                  <a:pos x="64" y="32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32"/>
                </a:cxn>
                <a:cxn ang="0">
                  <a:pos x="271" y="48"/>
                </a:cxn>
                <a:cxn ang="0">
                  <a:pos x="287" y="66"/>
                </a:cxn>
                <a:cxn ang="0">
                  <a:pos x="300" y="87"/>
                </a:cxn>
                <a:cxn ang="0">
                  <a:pos x="311" y="109"/>
                </a:cxn>
                <a:cxn ang="0">
                  <a:pos x="316" y="135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88" name="Freeform 92"/>
            <p:cNvSpPr>
              <a:spLocks/>
            </p:cNvSpPr>
            <p:nvPr/>
          </p:nvSpPr>
          <p:spPr bwMode="auto">
            <a:xfrm>
              <a:off x="3272" y="1352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5"/>
                </a:cxn>
                <a:cxn ang="0">
                  <a:pos x="311" y="109"/>
                </a:cxn>
                <a:cxn ang="0">
                  <a:pos x="300" y="87"/>
                </a:cxn>
                <a:cxn ang="0">
                  <a:pos x="287" y="66"/>
                </a:cxn>
                <a:cxn ang="0">
                  <a:pos x="271" y="48"/>
                </a:cxn>
                <a:cxn ang="0">
                  <a:pos x="252" y="32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32"/>
                </a:cxn>
                <a:cxn ang="0">
                  <a:pos x="45" y="48"/>
                </a:cxn>
                <a:cxn ang="0">
                  <a:pos x="30" y="66"/>
                </a:cxn>
                <a:cxn ang="0">
                  <a:pos x="16" y="87"/>
                </a:cxn>
                <a:cxn ang="0">
                  <a:pos x="8" y="109"/>
                </a:cxn>
                <a:cxn ang="0">
                  <a:pos x="0" y="135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3"/>
                </a:cxn>
                <a:cxn ang="0">
                  <a:pos x="30" y="254"/>
                </a:cxn>
                <a:cxn ang="0">
                  <a:pos x="45" y="273"/>
                </a:cxn>
                <a:cxn ang="0">
                  <a:pos x="64" y="289"/>
                </a:cxn>
                <a:cxn ang="0">
                  <a:pos x="85" y="302"/>
                </a:cxn>
                <a:cxn ang="0">
                  <a:pos x="109" y="310"/>
                </a:cxn>
                <a:cxn ang="0">
                  <a:pos x="133" y="318"/>
                </a:cxn>
                <a:cxn ang="0">
                  <a:pos x="159" y="318"/>
                </a:cxn>
                <a:cxn ang="0">
                  <a:pos x="183" y="318"/>
                </a:cxn>
                <a:cxn ang="0">
                  <a:pos x="210" y="310"/>
                </a:cxn>
                <a:cxn ang="0">
                  <a:pos x="231" y="302"/>
                </a:cxn>
                <a:cxn ang="0">
                  <a:pos x="252" y="289"/>
                </a:cxn>
                <a:cxn ang="0">
                  <a:pos x="271" y="273"/>
                </a:cxn>
                <a:cxn ang="0">
                  <a:pos x="287" y="254"/>
                </a:cxn>
                <a:cxn ang="0">
                  <a:pos x="300" y="233"/>
                </a:cxn>
                <a:cxn ang="0">
                  <a:pos x="311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89" name="Freeform 93"/>
            <p:cNvSpPr>
              <a:spLocks/>
            </p:cNvSpPr>
            <p:nvPr/>
          </p:nvSpPr>
          <p:spPr bwMode="auto">
            <a:xfrm>
              <a:off x="3270" y="1750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90" name="Freeform 94"/>
            <p:cNvSpPr>
              <a:spLocks/>
            </p:cNvSpPr>
            <p:nvPr/>
          </p:nvSpPr>
          <p:spPr bwMode="auto">
            <a:xfrm>
              <a:off x="3270" y="1750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2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solidFill>
              <a:srgbClr val="FFCC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44097" name="Rectangle 95"/>
            <p:cNvSpPr>
              <a:spLocks noChangeArrowheads="1"/>
            </p:cNvSpPr>
            <p:nvPr/>
          </p:nvSpPr>
          <p:spPr bwMode="auto">
            <a:xfrm>
              <a:off x="3405" y="1797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$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098" name="Rectangle 96"/>
            <p:cNvSpPr>
              <a:spLocks noChangeArrowheads="1"/>
            </p:cNvSpPr>
            <p:nvPr/>
          </p:nvSpPr>
          <p:spPr bwMode="auto">
            <a:xfrm>
              <a:off x="3386" y="1445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099" name="Rectangle 97"/>
            <p:cNvSpPr>
              <a:spLocks noChangeArrowheads="1"/>
            </p:cNvSpPr>
            <p:nvPr/>
          </p:nvSpPr>
          <p:spPr bwMode="auto">
            <a:xfrm>
              <a:off x="3431" y="1479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89794" name="Line 98"/>
            <p:cNvSpPr>
              <a:spLocks noChangeShapeType="1"/>
            </p:cNvSpPr>
            <p:nvPr/>
          </p:nvSpPr>
          <p:spPr bwMode="auto">
            <a:xfrm>
              <a:off x="2265" y="2285"/>
              <a:ext cx="1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9795" name="Freeform 99"/>
            <p:cNvSpPr>
              <a:spLocks/>
            </p:cNvSpPr>
            <p:nvPr/>
          </p:nvSpPr>
          <p:spPr bwMode="auto">
            <a:xfrm>
              <a:off x="2114" y="2372"/>
              <a:ext cx="32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26" y="239"/>
                </a:cxn>
                <a:cxn ang="0">
                  <a:pos x="3" y="2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96" name="Freeform 100"/>
            <p:cNvSpPr>
              <a:spLocks/>
            </p:cNvSpPr>
            <p:nvPr/>
          </p:nvSpPr>
          <p:spPr bwMode="auto">
            <a:xfrm>
              <a:off x="2114" y="2372"/>
              <a:ext cx="32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26" y="239"/>
                </a:cxn>
                <a:cxn ang="0">
                  <a:pos x="3" y="239"/>
                </a:cxn>
                <a:cxn ang="0">
                  <a:pos x="3" y="0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solidFill>
              <a:srgbClr val="CC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44103" name="Rectangle 101"/>
            <p:cNvSpPr>
              <a:spLocks noChangeArrowheads="1"/>
            </p:cNvSpPr>
            <p:nvPr/>
          </p:nvSpPr>
          <p:spPr bwMode="auto">
            <a:xfrm>
              <a:off x="2178" y="2439"/>
              <a:ext cx="19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Mem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89798" name="Rectangle 102"/>
            <p:cNvSpPr>
              <a:spLocks noChangeArrowheads="1"/>
            </p:cNvSpPr>
            <p:nvPr/>
          </p:nvSpPr>
          <p:spPr bwMode="auto">
            <a:xfrm>
              <a:off x="3121" y="2359"/>
              <a:ext cx="324" cy="2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799" name="Rectangle 103"/>
            <p:cNvSpPr>
              <a:spLocks noChangeArrowheads="1"/>
            </p:cNvSpPr>
            <p:nvPr/>
          </p:nvSpPr>
          <p:spPr bwMode="auto">
            <a:xfrm>
              <a:off x="3121" y="2359"/>
              <a:ext cx="324" cy="239"/>
            </a:xfrm>
            <a:prstGeom prst="rect">
              <a:avLst/>
            </a:prstGeom>
            <a:solidFill>
              <a:srgbClr val="CC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44106" name="Rectangle 104"/>
            <p:cNvSpPr>
              <a:spLocks noChangeArrowheads="1"/>
            </p:cNvSpPr>
            <p:nvPr/>
          </p:nvSpPr>
          <p:spPr bwMode="auto">
            <a:xfrm>
              <a:off x="3185" y="2426"/>
              <a:ext cx="19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Mem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89801" name="Freeform 105"/>
            <p:cNvSpPr>
              <a:spLocks/>
            </p:cNvSpPr>
            <p:nvPr/>
          </p:nvSpPr>
          <p:spPr bwMode="auto">
            <a:xfrm>
              <a:off x="2557" y="182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27"/>
                </a:cxn>
                <a:cxn ang="0">
                  <a:pos x="42" y="29"/>
                </a:cxn>
                <a:cxn ang="0">
                  <a:pos x="42" y="35"/>
                </a:cxn>
                <a:cxn ang="0">
                  <a:pos x="39" y="37"/>
                </a:cxn>
                <a:cxn ang="0">
                  <a:pos x="37" y="40"/>
                </a:cxn>
                <a:cxn ang="0">
                  <a:pos x="34" y="40"/>
                </a:cxn>
                <a:cxn ang="0">
                  <a:pos x="31" y="43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3" y="45"/>
                </a:cxn>
                <a:cxn ang="0">
                  <a:pos x="10" y="43"/>
                </a:cxn>
                <a:cxn ang="0">
                  <a:pos x="8" y="40"/>
                </a:cxn>
                <a:cxn ang="0">
                  <a:pos x="5" y="40"/>
                </a:cxn>
                <a:cxn ang="0">
                  <a:pos x="2" y="37"/>
                </a:cxn>
                <a:cxn ang="0">
                  <a:pos x="2" y="35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13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3"/>
                </a:cxn>
                <a:cxn ang="0">
                  <a:pos x="31" y="3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1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2" y="19"/>
                </a:cxn>
                <a:cxn ang="0">
                  <a:pos x="45" y="24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802" name="Freeform 106"/>
            <p:cNvSpPr>
              <a:spLocks/>
            </p:cNvSpPr>
            <p:nvPr/>
          </p:nvSpPr>
          <p:spPr bwMode="auto">
            <a:xfrm>
              <a:off x="2557" y="182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1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2" y="37"/>
                </a:cxn>
                <a:cxn ang="0">
                  <a:pos x="5" y="40"/>
                </a:cxn>
                <a:cxn ang="0">
                  <a:pos x="8" y="40"/>
                </a:cxn>
                <a:cxn ang="0">
                  <a:pos x="10" y="43"/>
                </a:cxn>
                <a:cxn ang="0">
                  <a:pos x="13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3"/>
                </a:cxn>
                <a:cxn ang="0">
                  <a:pos x="34" y="40"/>
                </a:cxn>
                <a:cxn ang="0">
                  <a:pos x="37" y="40"/>
                </a:cxn>
                <a:cxn ang="0">
                  <a:pos x="39" y="37"/>
                </a:cxn>
                <a:cxn ang="0">
                  <a:pos x="42" y="35"/>
                </a:cxn>
                <a:cxn ang="0">
                  <a:pos x="42" y="29"/>
                </a:cxn>
                <a:cxn ang="0">
                  <a:pos x="42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803" name="Freeform 107"/>
            <p:cNvSpPr>
              <a:spLocks/>
            </p:cNvSpPr>
            <p:nvPr/>
          </p:nvSpPr>
          <p:spPr bwMode="auto">
            <a:xfrm>
              <a:off x="2740" y="182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5" y="27"/>
                </a:cxn>
                <a:cxn ang="0">
                  <a:pos x="42" y="29"/>
                </a:cxn>
                <a:cxn ang="0">
                  <a:pos x="42" y="35"/>
                </a:cxn>
                <a:cxn ang="0">
                  <a:pos x="39" y="37"/>
                </a:cxn>
                <a:cxn ang="0">
                  <a:pos x="37" y="40"/>
                </a:cxn>
                <a:cxn ang="0">
                  <a:pos x="34" y="40"/>
                </a:cxn>
                <a:cxn ang="0">
                  <a:pos x="31" y="43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5" y="45"/>
                </a:cxn>
                <a:cxn ang="0">
                  <a:pos x="13" y="43"/>
                </a:cxn>
                <a:cxn ang="0">
                  <a:pos x="8" y="40"/>
                </a:cxn>
                <a:cxn ang="0">
                  <a:pos x="5" y="40"/>
                </a:cxn>
                <a:cxn ang="0">
                  <a:pos x="5" y="37"/>
                </a:cxn>
                <a:cxn ang="0">
                  <a:pos x="2" y="35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3" y="3"/>
                </a:cxn>
                <a:cxn ang="0">
                  <a:pos x="15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3"/>
                </a:cxn>
                <a:cxn ang="0">
                  <a:pos x="31" y="3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1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5" y="19"/>
                </a:cxn>
                <a:cxn ang="0">
                  <a:pos x="45" y="24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804" name="Freeform 108"/>
            <p:cNvSpPr>
              <a:spLocks/>
            </p:cNvSpPr>
            <p:nvPr/>
          </p:nvSpPr>
          <p:spPr bwMode="auto">
            <a:xfrm>
              <a:off x="2740" y="182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5" y="19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1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5" y="37"/>
                </a:cxn>
                <a:cxn ang="0">
                  <a:pos x="5" y="40"/>
                </a:cxn>
                <a:cxn ang="0">
                  <a:pos x="8" y="40"/>
                </a:cxn>
                <a:cxn ang="0">
                  <a:pos x="13" y="43"/>
                </a:cxn>
                <a:cxn ang="0">
                  <a:pos x="15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3"/>
                </a:cxn>
                <a:cxn ang="0">
                  <a:pos x="34" y="40"/>
                </a:cxn>
                <a:cxn ang="0">
                  <a:pos x="37" y="40"/>
                </a:cxn>
                <a:cxn ang="0">
                  <a:pos x="39" y="37"/>
                </a:cxn>
                <a:cxn ang="0">
                  <a:pos x="42" y="35"/>
                </a:cxn>
                <a:cxn ang="0">
                  <a:pos x="42" y="29"/>
                </a:cxn>
                <a:cxn ang="0">
                  <a:pos x="45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805" name="Freeform 109"/>
            <p:cNvSpPr>
              <a:spLocks/>
            </p:cNvSpPr>
            <p:nvPr/>
          </p:nvSpPr>
          <p:spPr bwMode="auto">
            <a:xfrm>
              <a:off x="2938" y="1821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7"/>
                </a:cxn>
                <a:cxn ang="0">
                  <a:pos x="45" y="29"/>
                </a:cxn>
                <a:cxn ang="0">
                  <a:pos x="43" y="35"/>
                </a:cxn>
                <a:cxn ang="0">
                  <a:pos x="40" y="37"/>
                </a:cxn>
                <a:cxn ang="0">
                  <a:pos x="40" y="40"/>
                </a:cxn>
                <a:cxn ang="0">
                  <a:pos x="38" y="40"/>
                </a:cxn>
                <a:cxn ang="0">
                  <a:pos x="35" y="43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6" y="45"/>
                </a:cxn>
                <a:cxn ang="0">
                  <a:pos x="14" y="43"/>
                </a:cxn>
                <a:cxn ang="0">
                  <a:pos x="11" y="40"/>
                </a:cxn>
                <a:cxn ang="0">
                  <a:pos x="8" y="40"/>
                </a:cxn>
                <a:cxn ang="0">
                  <a:pos x="6" y="37"/>
                </a:cxn>
                <a:cxn ang="0">
                  <a:pos x="3" y="35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3" y="16"/>
                </a:cxn>
                <a:cxn ang="0">
                  <a:pos x="3" y="13"/>
                </a:cxn>
                <a:cxn ang="0">
                  <a:pos x="6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4" y="3"/>
                </a:cxn>
                <a:cxn ang="0">
                  <a:pos x="16" y="3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38" y="5"/>
                </a:cxn>
                <a:cxn ang="0">
                  <a:pos x="40" y="8"/>
                </a:cxn>
                <a:cxn ang="0">
                  <a:pos x="40" y="11"/>
                </a:cxn>
                <a:cxn ang="0">
                  <a:pos x="43" y="13"/>
                </a:cxn>
                <a:cxn ang="0">
                  <a:pos x="45" y="16"/>
                </a:cxn>
                <a:cxn ang="0">
                  <a:pos x="45" y="19"/>
                </a:cxn>
                <a:cxn ang="0">
                  <a:pos x="45" y="24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9806" name="Freeform 110"/>
            <p:cNvSpPr>
              <a:spLocks/>
            </p:cNvSpPr>
            <p:nvPr/>
          </p:nvSpPr>
          <p:spPr bwMode="auto">
            <a:xfrm>
              <a:off x="2938" y="1821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9"/>
                </a:cxn>
                <a:cxn ang="0">
                  <a:pos x="45" y="16"/>
                </a:cxn>
                <a:cxn ang="0">
                  <a:pos x="43" y="13"/>
                </a:cxn>
                <a:cxn ang="0">
                  <a:pos x="40" y="11"/>
                </a:cxn>
                <a:cxn ang="0">
                  <a:pos x="40" y="8"/>
                </a:cxn>
                <a:cxn ang="0">
                  <a:pos x="38" y="5"/>
                </a:cxn>
                <a:cxn ang="0">
                  <a:pos x="35" y="3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1" y="5"/>
                </a:cxn>
                <a:cxn ang="0">
                  <a:pos x="8" y="8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3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3" y="29"/>
                </a:cxn>
                <a:cxn ang="0">
                  <a:pos x="3" y="35"/>
                </a:cxn>
                <a:cxn ang="0">
                  <a:pos x="6" y="37"/>
                </a:cxn>
                <a:cxn ang="0">
                  <a:pos x="8" y="40"/>
                </a:cxn>
                <a:cxn ang="0">
                  <a:pos x="11" y="40"/>
                </a:cxn>
                <a:cxn ang="0">
                  <a:pos x="14" y="43"/>
                </a:cxn>
                <a:cxn ang="0">
                  <a:pos x="16" y="45"/>
                </a:cxn>
                <a:cxn ang="0">
                  <a:pos x="19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0" y="45"/>
                </a:cxn>
                <a:cxn ang="0">
                  <a:pos x="35" y="43"/>
                </a:cxn>
                <a:cxn ang="0">
                  <a:pos x="38" y="40"/>
                </a:cxn>
                <a:cxn ang="0">
                  <a:pos x="40" y="40"/>
                </a:cxn>
                <a:cxn ang="0">
                  <a:pos x="40" y="37"/>
                </a:cxn>
                <a:cxn ang="0">
                  <a:pos x="43" y="35"/>
                </a:cxn>
                <a:cxn ang="0">
                  <a:pos x="45" y="29"/>
                </a:cxn>
                <a:cxn ang="0">
                  <a:pos x="45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44073" name="Text Box 111"/>
          <p:cNvSpPr txBox="1">
            <a:spLocks noChangeArrowheads="1"/>
          </p:cNvSpPr>
          <p:nvPr/>
        </p:nvSpPr>
        <p:spPr bwMode="auto">
          <a:xfrm>
            <a:off x="822325" y="3843338"/>
            <a:ext cx="13668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Shared Cache</a:t>
            </a:r>
          </a:p>
        </p:txBody>
      </p:sp>
      <p:sp>
        <p:nvSpPr>
          <p:cNvPr id="44074" name="Text Box 112"/>
          <p:cNvSpPr txBox="1">
            <a:spLocks noChangeArrowheads="1"/>
          </p:cNvSpPr>
          <p:nvPr/>
        </p:nvSpPr>
        <p:spPr bwMode="auto">
          <a:xfrm>
            <a:off x="5778500" y="5815013"/>
            <a:ext cx="18494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Distributed Memory</a:t>
            </a:r>
          </a:p>
        </p:txBody>
      </p:sp>
      <p:sp>
        <p:nvSpPr>
          <p:cNvPr id="2589809" name="Line 113"/>
          <p:cNvSpPr>
            <a:spLocks noChangeShapeType="1"/>
          </p:cNvSpPr>
          <p:nvPr/>
        </p:nvSpPr>
        <p:spPr bwMode="auto">
          <a:xfrm>
            <a:off x="2895600" y="1447800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76" name="Text Box 114"/>
          <p:cNvSpPr txBox="1">
            <a:spLocks noChangeArrowheads="1"/>
          </p:cNvSpPr>
          <p:nvPr/>
        </p:nvSpPr>
        <p:spPr bwMode="auto">
          <a:xfrm>
            <a:off x="6080125" y="1481138"/>
            <a:ext cx="6477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6495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762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SimSun" pitchFamily="2" charset="-122"/>
              </a:rPr>
              <a:t>Scales of Multiprocessors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 smtClean="0">
                <a:ea typeface="SimSun" pitchFamily="2" charset="-122"/>
              </a:rPr>
              <a:t>Small size multiprocessors ( &lt; 10 processors)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CN" sz="2000" dirty="0" smtClean="0">
                <a:ea typeface="SimSun" pitchFamily="2" charset="-122"/>
              </a:rPr>
              <a:t>Use shared memory with shared bus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CN" sz="2000" dirty="0" smtClean="0">
                <a:ea typeface="SimSun" pitchFamily="2" charset="-122"/>
              </a:rPr>
              <a:t>Not expensive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CN" sz="2000" dirty="0" smtClean="0">
                <a:ea typeface="SimSun" pitchFamily="2" charset="-122"/>
              </a:rPr>
              <a:t>Commercially available, and highly used as small servers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ko-KR" dirty="0" smtClean="0">
                <a:ea typeface="Gulim" pitchFamily="34" charset="-127"/>
              </a:rPr>
              <a:t>Medium size multiprocessors ( &lt; 64 processors)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ko-KR" sz="2000" dirty="0" smtClean="0">
                <a:ea typeface="Gulim" pitchFamily="34" charset="-127"/>
              </a:rPr>
              <a:t>Use shared memory with crossbar switch 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ko-KR" sz="2000" smtClean="0">
                <a:ea typeface="Gulim" pitchFamily="34" charset="-127"/>
              </a:rPr>
              <a:t>Commercially available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ko-KR" sz="2000" dirty="0" smtClean="0">
                <a:ea typeface="Gulim" pitchFamily="34" charset="-127"/>
              </a:rPr>
              <a:t>Used as high-end servers and computing engines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ko-KR" dirty="0" smtClean="0">
                <a:ea typeface="Gulim" pitchFamily="34" charset="-127"/>
              </a:rPr>
              <a:t>Large size multiprocessors ( &gt; 64 processors)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ko-KR" sz="2000" dirty="0" smtClean="0">
                <a:ea typeface="Gulim" pitchFamily="34" charset="-127"/>
              </a:rPr>
              <a:t>Use distributed memory with custom-made interconnection network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ko-KR" sz="2000" dirty="0" smtClean="0">
                <a:ea typeface="Gulim" pitchFamily="34" charset="-127"/>
              </a:rPr>
              <a:t>Very powerful computing machines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ko-KR" sz="2000" b="1" dirty="0" smtClean="0">
                <a:solidFill>
                  <a:srgbClr val="A50021"/>
                </a:solidFill>
                <a:ea typeface="Gulim" pitchFamily="34" charset="-127"/>
              </a:rPr>
              <a:t>Extremely expensive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870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18476C9-8490-4B67-9D61-F5FC0706BAC8}" type="slidenum">
              <a:rPr lang="en-GB"/>
              <a:pPr/>
              <a:t>11</a:t>
            </a:fld>
            <a:endParaRPr lang="en-GB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3300"/>
                </a:solidFill>
              </a:rPr>
              <a:t>SMT – Simultaneous Multi-Threading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685800" y="1135063"/>
            <a:ext cx="80772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A variation on multithreading that uses the resources of a 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 multiple-issue, dynamically scheduled processor  (superscalar) to exploit both program ILP and </a:t>
            </a:r>
            <a:r>
              <a:rPr lang="en-US" sz="2400" dirty="0">
                <a:solidFill>
                  <a:srgbClr val="FC0128"/>
                </a:solidFill>
                <a:latin typeface="Tahoma" charset="0"/>
              </a:rPr>
              <a:t>thread-level parallelism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  (</a:t>
            </a: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TLP)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With register renaming and dynamic scheduling, multiple </a:t>
            </a:r>
            <a:r>
              <a:rPr lang="en-US" sz="2400" dirty="0" smtClean="0">
                <a:solidFill>
                  <a:srgbClr val="000000"/>
                </a:solidFill>
                <a:latin typeface="Tahoma" charset="0"/>
              </a:rPr>
              <a:t> instructions from independent threads can be issued in one cycle without regard to dependencies among them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Need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separate rename tables (ROBs) for each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thread</a:t>
            </a:r>
            <a:endParaRPr lang="en-US" sz="2400" dirty="0">
              <a:solidFill>
                <a:srgbClr val="000000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Need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the capability to commit from multiple threads (i.e., from </a:t>
            </a:r>
            <a:r>
              <a:rPr lang="en-US" sz="2400" dirty="0">
                <a:solidFill>
                  <a:srgbClr val="000000"/>
                </a:solidFill>
                <a:latin typeface="Tahoma" charset="0"/>
              </a:rPr>
              <a:t> multiple ROBs) in one cycle</a:t>
            </a:r>
          </a:p>
        </p:txBody>
      </p:sp>
    </p:spTree>
    <p:extLst>
      <p:ext uri="{BB962C8B-B14F-4D97-AF65-F5344CB8AC3E}">
        <p14:creationId xmlns:p14="http://schemas.microsoft.com/office/powerpoint/2010/main" val="2639214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87B5E5C-FFB7-4525-A52A-0B4401DFF291}" type="slidenum">
              <a:rPr lang="en-GB"/>
              <a:pPr/>
              <a:t>12</a:t>
            </a:fld>
            <a:endParaRPr lang="en-GB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3300"/>
                </a:solidFill>
              </a:rPr>
              <a:t>TLP a 4-issue superscalar processor</a:t>
            </a:r>
          </a:p>
        </p:txBody>
      </p:sp>
      <p:grpSp>
        <p:nvGrpSpPr>
          <p:cNvPr id="140494" name="Group 206"/>
          <p:cNvGrpSpPr>
            <a:grpSpLocks/>
          </p:cNvGrpSpPr>
          <p:nvPr/>
        </p:nvGrpSpPr>
        <p:grpSpPr bwMode="auto">
          <a:xfrm>
            <a:off x="908050" y="1089025"/>
            <a:ext cx="6770688" cy="4765675"/>
            <a:chOff x="572" y="686"/>
            <a:chExt cx="4265" cy="3002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696" y="686"/>
              <a:ext cx="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870" y="1350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6" name="Freeform 8"/>
            <p:cNvSpPr>
              <a:spLocks/>
            </p:cNvSpPr>
            <p:nvPr/>
          </p:nvSpPr>
          <p:spPr bwMode="auto">
            <a:xfrm>
              <a:off x="870" y="1350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996" y="1350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8" name="Freeform 10"/>
            <p:cNvSpPr>
              <a:spLocks/>
            </p:cNvSpPr>
            <p:nvPr/>
          </p:nvSpPr>
          <p:spPr bwMode="auto">
            <a:xfrm>
              <a:off x="996" y="1350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870" y="1475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0" name="Freeform 12"/>
            <p:cNvSpPr>
              <a:spLocks/>
            </p:cNvSpPr>
            <p:nvPr/>
          </p:nvSpPr>
          <p:spPr bwMode="auto">
            <a:xfrm>
              <a:off x="870" y="1475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870" y="1601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Freeform 14"/>
            <p:cNvSpPr>
              <a:spLocks/>
            </p:cNvSpPr>
            <p:nvPr/>
          </p:nvSpPr>
          <p:spPr bwMode="auto">
            <a:xfrm>
              <a:off x="870" y="1601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996" y="160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4" name="Freeform 16"/>
            <p:cNvSpPr>
              <a:spLocks/>
            </p:cNvSpPr>
            <p:nvPr/>
          </p:nvSpPr>
          <p:spPr bwMode="auto">
            <a:xfrm>
              <a:off x="996" y="1601"/>
              <a:ext cx="83" cy="83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1121" y="160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Freeform 18"/>
            <p:cNvSpPr>
              <a:spLocks/>
            </p:cNvSpPr>
            <p:nvPr/>
          </p:nvSpPr>
          <p:spPr bwMode="auto">
            <a:xfrm>
              <a:off x="1121" y="1601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870" y="1726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8" name="Freeform 20"/>
            <p:cNvSpPr>
              <a:spLocks/>
            </p:cNvSpPr>
            <p:nvPr/>
          </p:nvSpPr>
          <p:spPr bwMode="auto">
            <a:xfrm>
              <a:off x="870" y="1726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996" y="1726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0" name="Freeform 22"/>
            <p:cNvSpPr>
              <a:spLocks/>
            </p:cNvSpPr>
            <p:nvPr/>
          </p:nvSpPr>
          <p:spPr bwMode="auto">
            <a:xfrm>
              <a:off x="996" y="1726"/>
              <a:ext cx="83" cy="83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870" y="1851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2" name="Freeform 24"/>
            <p:cNvSpPr>
              <a:spLocks/>
            </p:cNvSpPr>
            <p:nvPr/>
          </p:nvSpPr>
          <p:spPr bwMode="auto">
            <a:xfrm>
              <a:off x="870" y="1851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3" name="Rectangle 25"/>
            <p:cNvSpPr>
              <a:spLocks noChangeArrowheads="1"/>
            </p:cNvSpPr>
            <p:nvPr/>
          </p:nvSpPr>
          <p:spPr bwMode="auto">
            <a:xfrm>
              <a:off x="996" y="1851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4" name="Freeform 26"/>
            <p:cNvSpPr>
              <a:spLocks/>
            </p:cNvSpPr>
            <p:nvPr/>
          </p:nvSpPr>
          <p:spPr bwMode="auto">
            <a:xfrm>
              <a:off x="996" y="1851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Rectangle 27"/>
            <p:cNvSpPr>
              <a:spLocks noChangeArrowheads="1"/>
            </p:cNvSpPr>
            <p:nvPr/>
          </p:nvSpPr>
          <p:spPr bwMode="auto">
            <a:xfrm>
              <a:off x="1121" y="1851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6" name="Freeform 28"/>
            <p:cNvSpPr>
              <a:spLocks/>
            </p:cNvSpPr>
            <p:nvPr/>
          </p:nvSpPr>
          <p:spPr bwMode="auto">
            <a:xfrm>
              <a:off x="1121" y="185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1246" y="1851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Freeform 30"/>
            <p:cNvSpPr>
              <a:spLocks/>
            </p:cNvSpPr>
            <p:nvPr/>
          </p:nvSpPr>
          <p:spPr bwMode="auto">
            <a:xfrm>
              <a:off x="1246" y="1851"/>
              <a:ext cx="84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Rectangle 31"/>
            <p:cNvSpPr>
              <a:spLocks noChangeArrowheads="1"/>
            </p:cNvSpPr>
            <p:nvPr/>
          </p:nvSpPr>
          <p:spPr bwMode="auto">
            <a:xfrm>
              <a:off x="870" y="2352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0" name="Freeform 32"/>
            <p:cNvSpPr>
              <a:spLocks/>
            </p:cNvSpPr>
            <p:nvPr/>
          </p:nvSpPr>
          <p:spPr bwMode="auto">
            <a:xfrm>
              <a:off x="870" y="2352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1" name="Rectangle 33"/>
            <p:cNvSpPr>
              <a:spLocks noChangeArrowheads="1"/>
            </p:cNvSpPr>
            <p:nvPr/>
          </p:nvSpPr>
          <p:spPr bwMode="auto">
            <a:xfrm>
              <a:off x="870" y="2477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2" name="Freeform 34"/>
            <p:cNvSpPr>
              <a:spLocks/>
            </p:cNvSpPr>
            <p:nvPr/>
          </p:nvSpPr>
          <p:spPr bwMode="auto">
            <a:xfrm>
              <a:off x="870" y="2477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996" y="2477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4" name="Freeform 36"/>
            <p:cNvSpPr>
              <a:spLocks/>
            </p:cNvSpPr>
            <p:nvPr/>
          </p:nvSpPr>
          <p:spPr bwMode="auto">
            <a:xfrm>
              <a:off x="996" y="2477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1497" y="1350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6" name="Freeform 38"/>
            <p:cNvSpPr>
              <a:spLocks/>
            </p:cNvSpPr>
            <p:nvPr/>
          </p:nvSpPr>
          <p:spPr bwMode="auto">
            <a:xfrm>
              <a:off x="1497" y="1350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7" name="Rectangle 39"/>
            <p:cNvSpPr>
              <a:spLocks noChangeArrowheads="1"/>
            </p:cNvSpPr>
            <p:nvPr/>
          </p:nvSpPr>
          <p:spPr bwMode="auto">
            <a:xfrm>
              <a:off x="1622" y="1350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8" name="Freeform 40"/>
            <p:cNvSpPr>
              <a:spLocks/>
            </p:cNvSpPr>
            <p:nvPr/>
          </p:nvSpPr>
          <p:spPr bwMode="auto">
            <a:xfrm>
              <a:off x="1622" y="1350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29" name="Rectangle 41"/>
            <p:cNvSpPr>
              <a:spLocks noChangeArrowheads="1"/>
            </p:cNvSpPr>
            <p:nvPr/>
          </p:nvSpPr>
          <p:spPr bwMode="auto">
            <a:xfrm>
              <a:off x="1747" y="1350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Freeform 42"/>
            <p:cNvSpPr>
              <a:spLocks/>
            </p:cNvSpPr>
            <p:nvPr/>
          </p:nvSpPr>
          <p:spPr bwMode="auto">
            <a:xfrm>
              <a:off x="1747" y="1350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1" name="Rectangle 43"/>
            <p:cNvSpPr>
              <a:spLocks noChangeArrowheads="1"/>
            </p:cNvSpPr>
            <p:nvPr/>
          </p:nvSpPr>
          <p:spPr bwMode="auto">
            <a:xfrm>
              <a:off x="1497" y="1475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2" name="Freeform 44"/>
            <p:cNvSpPr>
              <a:spLocks/>
            </p:cNvSpPr>
            <p:nvPr/>
          </p:nvSpPr>
          <p:spPr bwMode="auto">
            <a:xfrm>
              <a:off x="1497" y="147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3" name="Rectangle 45"/>
            <p:cNvSpPr>
              <a:spLocks noChangeArrowheads="1"/>
            </p:cNvSpPr>
            <p:nvPr/>
          </p:nvSpPr>
          <p:spPr bwMode="auto">
            <a:xfrm>
              <a:off x="1622" y="1475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4" name="Freeform 46"/>
            <p:cNvSpPr>
              <a:spLocks/>
            </p:cNvSpPr>
            <p:nvPr/>
          </p:nvSpPr>
          <p:spPr bwMode="auto">
            <a:xfrm>
              <a:off x="1622" y="147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5" name="Rectangle 47"/>
            <p:cNvSpPr>
              <a:spLocks noChangeArrowheads="1"/>
            </p:cNvSpPr>
            <p:nvPr/>
          </p:nvSpPr>
          <p:spPr bwMode="auto">
            <a:xfrm>
              <a:off x="1497" y="1601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6" name="Freeform 48"/>
            <p:cNvSpPr>
              <a:spLocks/>
            </p:cNvSpPr>
            <p:nvPr/>
          </p:nvSpPr>
          <p:spPr bwMode="auto">
            <a:xfrm>
              <a:off x="1497" y="1601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7" name="Rectangle 49"/>
            <p:cNvSpPr>
              <a:spLocks noChangeArrowheads="1"/>
            </p:cNvSpPr>
            <p:nvPr/>
          </p:nvSpPr>
          <p:spPr bwMode="auto">
            <a:xfrm>
              <a:off x="1497" y="1726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8" name="Freeform 50"/>
            <p:cNvSpPr>
              <a:spLocks/>
            </p:cNvSpPr>
            <p:nvPr/>
          </p:nvSpPr>
          <p:spPr bwMode="auto">
            <a:xfrm>
              <a:off x="1497" y="1726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39" name="Rectangle 51"/>
            <p:cNvSpPr>
              <a:spLocks noChangeArrowheads="1"/>
            </p:cNvSpPr>
            <p:nvPr/>
          </p:nvSpPr>
          <p:spPr bwMode="auto">
            <a:xfrm>
              <a:off x="1497" y="1851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0" name="Freeform 52"/>
            <p:cNvSpPr>
              <a:spLocks/>
            </p:cNvSpPr>
            <p:nvPr/>
          </p:nvSpPr>
          <p:spPr bwMode="auto">
            <a:xfrm>
              <a:off x="1497" y="185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1" name="Rectangle 53"/>
            <p:cNvSpPr>
              <a:spLocks noChangeArrowheads="1"/>
            </p:cNvSpPr>
            <p:nvPr/>
          </p:nvSpPr>
          <p:spPr bwMode="auto">
            <a:xfrm>
              <a:off x="1497" y="2101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2" name="Freeform 54"/>
            <p:cNvSpPr>
              <a:spLocks/>
            </p:cNvSpPr>
            <p:nvPr/>
          </p:nvSpPr>
          <p:spPr bwMode="auto">
            <a:xfrm>
              <a:off x="1497" y="210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3" name="Rectangle 55"/>
            <p:cNvSpPr>
              <a:spLocks noChangeArrowheads="1"/>
            </p:cNvSpPr>
            <p:nvPr/>
          </p:nvSpPr>
          <p:spPr bwMode="auto">
            <a:xfrm>
              <a:off x="1622" y="2101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4" name="Freeform 56"/>
            <p:cNvSpPr>
              <a:spLocks/>
            </p:cNvSpPr>
            <p:nvPr/>
          </p:nvSpPr>
          <p:spPr bwMode="auto">
            <a:xfrm>
              <a:off x="1622" y="2101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5" name="Rectangle 57"/>
            <p:cNvSpPr>
              <a:spLocks noChangeArrowheads="1"/>
            </p:cNvSpPr>
            <p:nvPr/>
          </p:nvSpPr>
          <p:spPr bwMode="auto">
            <a:xfrm>
              <a:off x="1747" y="2101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6" name="Freeform 58"/>
            <p:cNvSpPr>
              <a:spLocks/>
            </p:cNvSpPr>
            <p:nvPr/>
          </p:nvSpPr>
          <p:spPr bwMode="auto">
            <a:xfrm>
              <a:off x="1747" y="2101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7" name="Rectangle 59"/>
            <p:cNvSpPr>
              <a:spLocks noChangeArrowheads="1"/>
            </p:cNvSpPr>
            <p:nvPr/>
          </p:nvSpPr>
          <p:spPr bwMode="auto">
            <a:xfrm>
              <a:off x="1872" y="2101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8" name="Freeform 60"/>
            <p:cNvSpPr>
              <a:spLocks/>
            </p:cNvSpPr>
            <p:nvPr/>
          </p:nvSpPr>
          <p:spPr bwMode="auto">
            <a:xfrm>
              <a:off x="1872" y="2101"/>
              <a:ext cx="84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49" name="Rectangle 61"/>
            <p:cNvSpPr>
              <a:spLocks noChangeArrowheads="1"/>
            </p:cNvSpPr>
            <p:nvPr/>
          </p:nvSpPr>
          <p:spPr bwMode="auto">
            <a:xfrm>
              <a:off x="1497" y="2227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0" name="Freeform 62"/>
            <p:cNvSpPr>
              <a:spLocks/>
            </p:cNvSpPr>
            <p:nvPr/>
          </p:nvSpPr>
          <p:spPr bwMode="auto">
            <a:xfrm>
              <a:off x="1497" y="2227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1" name="Rectangle 63"/>
            <p:cNvSpPr>
              <a:spLocks noChangeArrowheads="1"/>
            </p:cNvSpPr>
            <p:nvPr/>
          </p:nvSpPr>
          <p:spPr bwMode="auto">
            <a:xfrm>
              <a:off x="1622" y="2227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2" name="Freeform 64"/>
            <p:cNvSpPr>
              <a:spLocks/>
            </p:cNvSpPr>
            <p:nvPr/>
          </p:nvSpPr>
          <p:spPr bwMode="auto">
            <a:xfrm>
              <a:off x="1622" y="2227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3" name="Rectangle 65"/>
            <p:cNvSpPr>
              <a:spLocks noChangeArrowheads="1"/>
            </p:cNvSpPr>
            <p:nvPr/>
          </p:nvSpPr>
          <p:spPr bwMode="auto">
            <a:xfrm>
              <a:off x="1497" y="2352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4" name="Freeform 66"/>
            <p:cNvSpPr>
              <a:spLocks/>
            </p:cNvSpPr>
            <p:nvPr/>
          </p:nvSpPr>
          <p:spPr bwMode="auto">
            <a:xfrm>
              <a:off x="1497" y="2352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5" name="Rectangle 67"/>
            <p:cNvSpPr>
              <a:spLocks noChangeArrowheads="1"/>
            </p:cNvSpPr>
            <p:nvPr/>
          </p:nvSpPr>
          <p:spPr bwMode="auto">
            <a:xfrm>
              <a:off x="1622" y="2352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6" name="Freeform 68"/>
            <p:cNvSpPr>
              <a:spLocks/>
            </p:cNvSpPr>
            <p:nvPr/>
          </p:nvSpPr>
          <p:spPr bwMode="auto">
            <a:xfrm>
              <a:off x="1622" y="2352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7" name="Rectangle 69"/>
            <p:cNvSpPr>
              <a:spLocks noChangeArrowheads="1"/>
            </p:cNvSpPr>
            <p:nvPr/>
          </p:nvSpPr>
          <p:spPr bwMode="auto">
            <a:xfrm>
              <a:off x="870" y="2853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8" name="Freeform 70"/>
            <p:cNvSpPr>
              <a:spLocks/>
            </p:cNvSpPr>
            <p:nvPr/>
          </p:nvSpPr>
          <p:spPr bwMode="auto">
            <a:xfrm>
              <a:off x="870" y="2853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59" name="Rectangle 71"/>
            <p:cNvSpPr>
              <a:spLocks noChangeArrowheads="1"/>
            </p:cNvSpPr>
            <p:nvPr/>
          </p:nvSpPr>
          <p:spPr bwMode="auto">
            <a:xfrm>
              <a:off x="996" y="2853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0" name="Freeform 72"/>
            <p:cNvSpPr>
              <a:spLocks/>
            </p:cNvSpPr>
            <p:nvPr/>
          </p:nvSpPr>
          <p:spPr bwMode="auto">
            <a:xfrm>
              <a:off x="996" y="2853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1" name="Rectangle 73"/>
            <p:cNvSpPr>
              <a:spLocks noChangeArrowheads="1"/>
            </p:cNvSpPr>
            <p:nvPr/>
          </p:nvSpPr>
          <p:spPr bwMode="auto">
            <a:xfrm>
              <a:off x="1121" y="2853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2" name="Freeform 74"/>
            <p:cNvSpPr>
              <a:spLocks/>
            </p:cNvSpPr>
            <p:nvPr/>
          </p:nvSpPr>
          <p:spPr bwMode="auto">
            <a:xfrm>
              <a:off x="1121" y="2853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3" name="Rectangle 75"/>
            <p:cNvSpPr>
              <a:spLocks noChangeArrowheads="1"/>
            </p:cNvSpPr>
            <p:nvPr/>
          </p:nvSpPr>
          <p:spPr bwMode="auto">
            <a:xfrm>
              <a:off x="870" y="3229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4" name="Freeform 76"/>
            <p:cNvSpPr>
              <a:spLocks/>
            </p:cNvSpPr>
            <p:nvPr/>
          </p:nvSpPr>
          <p:spPr bwMode="auto">
            <a:xfrm>
              <a:off x="870" y="3229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5" name="Rectangle 77"/>
            <p:cNvSpPr>
              <a:spLocks noChangeArrowheads="1"/>
            </p:cNvSpPr>
            <p:nvPr/>
          </p:nvSpPr>
          <p:spPr bwMode="auto">
            <a:xfrm>
              <a:off x="996" y="3229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6" name="Freeform 78"/>
            <p:cNvSpPr>
              <a:spLocks/>
            </p:cNvSpPr>
            <p:nvPr/>
          </p:nvSpPr>
          <p:spPr bwMode="auto">
            <a:xfrm>
              <a:off x="996" y="3229"/>
              <a:ext cx="83" cy="83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7" name="Rectangle 79"/>
            <p:cNvSpPr>
              <a:spLocks noChangeArrowheads="1"/>
            </p:cNvSpPr>
            <p:nvPr/>
          </p:nvSpPr>
          <p:spPr bwMode="auto">
            <a:xfrm>
              <a:off x="870" y="3354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8" name="Freeform 80"/>
            <p:cNvSpPr>
              <a:spLocks/>
            </p:cNvSpPr>
            <p:nvPr/>
          </p:nvSpPr>
          <p:spPr bwMode="auto">
            <a:xfrm>
              <a:off x="870" y="3354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9" name="Rectangle 81"/>
            <p:cNvSpPr>
              <a:spLocks noChangeArrowheads="1"/>
            </p:cNvSpPr>
            <p:nvPr/>
          </p:nvSpPr>
          <p:spPr bwMode="auto">
            <a:xfrm>
              <a:off x="870" y="3479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0" name="Freeform 82"/>
            <p:cNvSpPr>
              <a:spLocks/>
            </p:cNvSpPr>
            <p:nvPr/>
          </p:nvSpPr>
          <p:spPr bwMode="auto">
            <a:xfrm>
              <a:off x="870" y="347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1" name="Rectangle 83"/>
            <p:cNvSpPr>
              <a:spLocks noChangeArrowheads="1"/>
            </p:cNvSpPr>
            <p:nvPr/>
          </p:nvSpPr>
          <p:spPr bwMode="auto">
            <a:xfrm>
              <a:off x="870" y="3604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2" name="Freeform 84"/>
            <p:cNvSpPr>
              <a:spLocks/>
            </p:cNvSpPr>
            <p:nvPr/>
          </p:nvSpPr>
          <p:spPr bwMode="auto">
            <a:xfrm>
              <a:off x="870" y="3604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3" name="Rectangle 85"/>
            <p:cNvSpPr>
              <a:spLocks noChangeArrowheads="1"/>
            </p:cNvSpPr>
            <p:nvPr/>
          </p:nvSpPr>
          <p:spPr bwMode="auto">
            <a:xfrm>
              <a:off x="996" y="3604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4" name="Freeform 86"/>
            <p:cNvSpPr>
              <a:spLocks/>
            </p:cNvSpPr>
            <p:nvPr/>
          </p:nvSpPr>
          <p:spPr bwMode="auto">
            <a:xfrm>
              <a:off x="996" y="3604"/>
              <a:ext cx="83" cy="84"/>
            </a:xfrm>
            <a:custGeom>
              <a:avLst/>
              <a:gdLst>
                <a:gd name="T0" fmla="*/ 249 w 500"/>
                <a:gd name="T1" fmla="*/ 502 h 502"/>
                <a:gd name="T2" fmla="*/ 0 w 500"/>
                <a:gd name="T3" fmla="*/ 502 h 502"/>
                <a:gd name="T4" fmla="*/ 0 w 500"/>
                <a:gd name="T5" fmla="*/ 0 h 502"/>
                <a:gd name="T6" fmla="*/ 500 w 500"/>
                <a:gd name="T7" fmla="*/ 0 h 502"/>
                <a:gd name="T8" fmla="*/ 500 w 500"/>
                <a:gd name="T9" fmla="*/ 502 h 502"/>
                <a:gd name="T10" fmla="*/ 249 w 500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502">
                  <a:moveTo>
                    <a:pt x="249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0" y="0"/>
                  </a:lnTo>
                  <a:lnTo>
                    <a:pt x="500" y="502"/>
                  </a:lnTo>
                  <a:lnTo>
                    <a:pt x="249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5" name="Rectangle 87"/>
            <p:cNvSpPr>
              <a:spLocks noChangeArrowheads="1"/>
            </p:cNvSpPr>
            <p:nvPr/>
          </p:nvSpPr>
          <p:spPr bwMode="auto">
            <a:xfrm>
              <a:off x="1121" y="3604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6" name="Freeform 88"/>
            <p:cNvSpPr>
              <a:spLocks/>
            </p:cNvSpPr>
            <p:nvPr/>
          </p:nvSpPr>
          <p:spPr bwMode="auto">
            <a:xfrm>
              <a:off x="1121" y="3604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7" name="Rectangle 89"/>
            <p:cNvSpPr>
              <a:spLocks noChangeArrowheads="1"/>
            </p:cNvSpPr>
            <p:nvPr/>
          </p:nvSpPr>
          <p:spPr bwMode="auto">
            <a:xfrm>
              <a:off x="1371" y="2853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8" name="Freeform 90"/>
            <p:cNvSpPr>
              <a:spLocks/>
            </p:cNvSpPr>
            <p:nvPr/>
          </p:nvSpPr>
          <p:spPr bwMode="auto">
            <a:xfrm>
              <a:off x="1371" y="2853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79" name="Rectangle 91"/>
            <p:cNvSpPr>
              <a:spLocks noChangeArrowheads="1"/>
            </p:cNvSpPr>
            <p:nvPr/>
          </p:nvSpPr>
          <p:spPr bwMode="auto">
            <a:xfrm>
              <a:off x="1371" y="3103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0" name="Freeform 92"/>
            <p:cNvSpPr>
              <a:spLocks/>
            </p:cNvSpPr>
            <p:nvPr/>
          </p:nvSpPr>
          <p:spPr bwMode="auto">
            <a:xfrm>
              <a:off x="1371" y="3103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1" name="Rectangle 93"/>
            <p:cNvSpPr>
              <a:spLocks noChangeArrowheads="1"/>
            </p:cNvSpPr>
            <p:nvPr/>
          </p:nvSpPr>
          <p:spPr bwMode="auto">
            <a:xfrm>
              <a:off x="1497" y="3103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2" name="Freeform 94"/>
            <p:cNvSpPr>
              <a:spLocks/>
            </p:cNvSpPr>
            <p:nvPr/>
          </p:nvSpPr>
          <p:spPr bwMode="auto">
            <a:xfrm>
              <a:off x="1497" y="3103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3" name="Rectangle 95"/>
            <p:cNvSpPr>
              <a:spLocks noChangeArrowheads="1"/>
            </p:cNvSpPr>
            <p:nvPr/>
          </p:nvSpPr>
          <p:spPr bwMode="auto">
            <a:xfrm>
              <a:off x="1622" y="3103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4" name="Freeform 96"/>
            <p:cNvSpPr>
              <a:spLocks/>
            </p:cNvSpPr>
            <p:nvPr/>
          </p:nvSpPr>
          <p:spPr bwMode="auto">
            <a:xfrm>
              <a:off x="1622" y="3103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5" name="Rectangle 97"/>
            <p:cNvSpPr>
              <a:spLocks noChangeArrowheads="1"/>
            </p:cNvSpPr>
            <p:nvPr/>
          </p:nvSpPr>
          <p:spPr bwMode="auto">
            <a:xfrm>
              <a:off x="1371" y="3229"/>
              <a:ext cx="84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6" name="Freeform 98"/>
            <p:cNvSpPr>
              <a:spLocks/>
            </p:cNvSpPr>
            <p:nvPr/>
          </p:nvSpPr>
          <p:spPr bwMode="auto">
            <a:xfrm>
              <a:off x="1371" y="3229"/>
              <a:ext cx="84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7" name="Rectangle 99"/>
            <p:cNvSpPr>
              <a:spLocks noChangeArrowheads="1"/>
            </p:cNvSpPr>
            <p:nvPr/>
          </p:nvSpPr>
          <p:spPr bwMode="auto">
            <a:xfrm>
              <a:off x="1497" y="3229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8" name="Freeform 100"/>
            <p:cNvSpPr>
              <a:spLocks/>
            </p:cNvSpPr>
            <p:nvPr/>
          </p:nvSpPr>
          <p:spPr bwMode="auto">
            <a:xfrm>
              <a:off x="1497" y="3229"/>
              <a:ext cx="83" cy="83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89" name="Rectangle 101"/>
            <p:cNvSpPr>
              <a:spLocks noChangeArrowheads="1"/>
            </p:cNvSpPr>
            <p:nvPr/>
          </p:nvSpPr>
          <p:spPr bwMode="auto">
            <a:xfrm>
              <a:off x="1371" y="3354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0" name="Freeform 102"/>
            <p:cNvSpPr>
              <a:spLocks/>
            </p:cNvSpPr>
            <p:nvPr/>
          </p:nvSpPr>
          <p:spPr bwMode="auto">
            <a:xfrm>
              <a:off x="1371" y="3354"/>
              <a:ext cx="84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1" name="Rectangle 103"/>
            <p:cNvSpPr>
              <a:spLocks noChangeArrowheads="1"/>
            </p:cNvSpPr>
            <p:nvPr/>
          </p:nvSpPr>
          <p:spPr bwMode="auto">
            <a:xfrm>
              <a:off x="1497" y="3354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2" name="Freeform 104"/>
            <p:cNvSpPr>
              <a:spLocks/>
            </p:cNvSpPr>
            <p:nvPr/>
          </p:nvSpPr>
          <p:spPr bwMode="auto">
            <a:xfrm>
              <a:off x="1497" y="3354"/>
              <a:ext cx="83" cy="84"/>
            </a:xfrm>
            <a:custGeom>
              <a:avLst/>
              <a:gdLst>
                <a:gd name="T0" fmla="*/ 250 w 501"/>
                <a:gd name="T1" fmla="*/ 502 h 502"/>
                <a:gd name="T2" fmla="*/ 0 w 501"/>
                <a:gd name="T3" fmla="*/ 502 h 502"/>
                <a:gd name="T4" fmla="*/ 0 w 501"/>
                <a:gd name="T5" fmla="*/ 0 h 502"/>
                <a:gd name="T6" fmla="*/ 501 w 501"/>
                <a:gd name="T7" fmla="*/ 0 h 502"/>
                <a:gd name="T8" fmla="*/ 501 w 501"/>
                <a:gd name="T9" fmla="*/ 502 h 502"/>
                <a:gd name="T10" fmla="*/ 250 w 501"/>
                <a:gd name="T11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2">
                  <a:moveTo>
                    <a:pt x="250" y="502"/>
                  </a:moveTo>
                  <a:lnTo>
                    <a:pt x="0" y="502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2"/>
                  </a:lnTo>
                  <a:lnTo>
                    <a:pt x="250" y="502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3" name="Rectangle 105"/>
            <p:cNvSpPr>
              <a:spLocks noChangeArrowheads="1"/>
            </p:cNvSpPr>
            <p:nvPr/>
          </p:nvSpPr>
          <p:spPr bwMode="auto">
            <a:xfrm>
              <a:off x="1371" y="3479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4" name="Freeform 106"/>
            <p:cNvSpPr>
              <a:spLocks/>
            </p:cNvSpPr>
            <p:nvPr/>
          </p:nvSpPr>
          <p:spPr bwMode="auto">
            <a:xfrm>
              <a:off x="1371" y="347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5" name="Rectangle 107"/>
            <p:cNvSpPr>
              <a:spLocks noChangeArrowheads="1"/>
            </p:cNvSpPr>
            <p:nvPr/>
          </p:nvSpPr>
          <p:spPr bwMode="auto">
            <a:xfrm>
              <a:off x="1497" y="3479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6" name="Freeform 108"/>
            <p:cNvSpPr>
              <a:spLocks/>
            </p:cNvSpPr>
            <p:nvPr/>
          </p:nvSpPr>
          <p:spPr bwMode="auto">
            <a:xfrm>
              <a:off x="1497" y="347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7" name="Rectangle 109"/>
            <p:cNvSpPr>
              <a:spLocks noChangeArrowheads="1"/>
            </p:cNvSpPr>
            <p:nvPr/>
          </p:nvSpPr>
          <p:spPr bwMode="auto">
            <a:xfrm>
              <a:off x="1622" y="3479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8" name="Freeform 110"/>
            <p:cNvSpPr>
              <a:spLocks/>
            </p:cNvSpPr>
            <p:nvPr/>
          </p:nvSpPr>
          <p:spPr bwMode="auto">
            <a:xfrm>
              <a:off x="1622" y="347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99" name="Rectangle 111"/>
            <p:cNvSpPr>
              <a:spLocks noChangeArrowheads="1"/>
            </p:cNvSpPr>
            <p:nvPr/>
          </p:nvSpPr>
          <p:spPr bwMode="auto">
            <a:xfrm>
              <a:off x="1747" y="3479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0" name="Freeform 112"/>
            <p:cNvSpPr>
              <a:spLocks/>
            </p:cNvSpPr>
            <p:nvPr/>
          </p:nvSpPr>
          <p:spPr bwMode="auto">
            <a:xfrm>
              <a:off x="1747" y="347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1" name="Rectangle 113"/>
            <p:cNvSpPr>
              <a:spLocks noChangeArrowheads="1"/>
            </p:cNvSpPr>
            <p:nvPr/>
          </p:nvSpPr>
          <p:spPr bwMode="auto">
            <a:xfrm>
              <a:off x="879" y="1218"/>
              <a:ext cx="4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A</a:t>
              </a:r>
              <a:endParaRPr lang="en-US"/>
            </a:p>
          </p:txBody>
        </p:sp>
        <p:sp>
          <p:nvSpPr>
            <p:cNvPr id="140402" name="Rectangle 114"/>
            <p:cNvSpPr>
              <a:spLocks noChangeArrowheads="1"/>
            </p:cNvSpPr>
            <p:nvPr/>
          </p:nvSpPr>
          <p:spPr bwMode="auto">
            <a:xfrm>
              <a:off x="1505" y="1218"/>
              <a:ext cx="44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B</a:t>
              </a:r>
              <a:endParaRPr lang="en-US"/>
            </a:p>
          </p:txBody>
        </p:sp>
        <p:sp>
          <p:nvSpPr>
            <p:cNvPr id="140403" name="Rectangle 115"/>
            <p:cNvSpPr>
              <a:spLocks noChangeArrowheads="1"/>
            </p:cNvSpPr>
            <p:nvPr/>
          </p:nvSpPr>
          <p:spPr bwMode="auto">
            <a:xfrm>
              <a:off x="879" y="2721"/>
              <a:ext cx="4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C</a:t>
              </a:r>
              <a:endParaRPr lang="en-US"/>
            </a:p>
          </p:txBody>
        </p:sp>
        <p:sp>
          <p:nvSpPr>
            <p:cNvPr id="140404" name="Rectangle 116"/>
            <p:cNvSpPr>
              <a:spLocks noChangeArrowheads="1"/>
            </p:cNvSpPr>
            <p:nvPr/>
          </p:nvSpPr>
          <p:spPr bwMode="auto">
            <a:xfrm>
              <a:off x="1380" y="2721"/>
              <a:ext cx="4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Thread D</a:t>
              </a:r>
              <a:endParaRPr lang="en-US"/>
            </a:p>
          </p:txBody>
        </p:sp>
        <p:sp>
          <p:nvSpPr>
            <p:cNvPr id="140405" name="Rectangle 117"/>
            <p:cNvSpPr>
              <a:spLocks noChangeArrowheads="1"/>
            </p:cNvSpPr>
            <p:nvPr/>
          </p:nvSpPr>
          <p:spPr bwMode="auto">
            <a:xfrm rot="5400000">
              <a:off x="484" y="1694"/>
              <a:ext cx="31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FFFF"/>
                  </a:solidFill>
                  <a:latin typeface="Arial" charset="0"/>
                </a:rPr>
                <a:t>Time  </a:t>
              </a:r>
              <a:endParaRPr lang="en-US"/>
            </a:p>
          </p:txBody>
        </p:sp>
        <p:sp>
          <p:nvSpPr>
            <p:cNvPr id="140406" name="Freeform 118"/>
            <p:cNvSpPr>
              <a:spLocks/>
            </p:cNvSpPr>
            <p:nvPr/>
          </p:nvSpPr>
          <p:spPr bwMode="auto">
            <a:xfrm>
              <a:off x="629" y="1882"/>
              <a:ext cx="34" cy="90"/>
            </a:xfrm>
            <a:custGeom>
              <a:avLst/>
              <a:gdLst>
                <a:gd name="T0" fmla="*/ 156 w 205"/>
                <a:gd name="T1" fmla="*/ 469 h 540"/>
                <a:gd name="T2" fmla="*/ 117 w 205"/>
                <a:gd name="T3" fmla="*/ 523 h 540"/>
                <a:gd name="T4" fmla="*/ 96 w 205"/>
                <a:gd name="T5" fmla="*/ 537 h 540"/>
                <a:gd name="T6" fmla="*/ 92 w 205"/>
                <a:gd name="T7" fmla="*/ 530 h 540"/>
                <a:gd name="T8" fmla="*/ 89 w 205"/>
                <a:gd name="T9" fmla="*/ 523 h 540"/>
                <a:gd name="T10" fmla="*/ 84 w 205"/>
                <a:gd name="T11" fmla="*/ 516 h 540"/>
                <a:gd name="T12" fmla="*/ 81 w 205"/>
                <a:gd name="T13" fmla="*/ 509 h 540"/>
                <a:gd name="T14" fmla="*/ 76 w 205"/>
                <a:gd name="T15" fmla="*/ 502 h 540"/>
                <a:gd name="T16" fmla="*/ 71 w 205"/>
                <a:gd name="T17" fmla="*/ 495 h 540"/>
                <a:gd name="T18" fmla="*/ 66 w 205"/>
                <a:gd name="T19" fmla="*/ 489 h 540"/>
                <a:gd name="T20" fmla="*/ 63 w 205"/>
                <a:gd name="T21" fmla="*/ 484 h 540"/>
                <a:gd name="T22" fmla="*/ 57 w 205"/>
                <a:gd name="T23" fmla="*/ 477 h 540"/>
                <a:gd name="T24" fmla="*/ 51 w 205"/>
                <a:gd name="T25" fmla="*/ 470 h 540"/>
                <a:gd name="T26" fmla="*/ 44 w 205"/>
                <a:gd name="T27" fmla="*/ 463 h 540"/>
                <a:gd name="T28" fmla="*/ 37 w 205"/>
                <a:gd name="T29" fmla="*/ 456 h 540"/>
                <a:gd name="T30" fmla="*/ 28 w 205"/>
                <a:gd name="T31" fmla="*/ 447 h 540"/>
                <a:gd name="T32" fmla="*/ 19 w 205"/>
                <a:gd name="T33" fmla="*/ 439 h 540"/>
                <a:gd name="T34" fmla="*/ 9 w 205"/>
                <a:gd name="T35" fmla="*/ 431 h 540"/>
                <a:gd name="T36" fmla="*/ 0 w 205"/>
                <a:gd name="T37" fmla="*/ 421 h 540"/>
                <a:gd name="T38" fmla="*/ 5 w 205"/>
                <a:gd name="T39" fmla="*/ 401 h 540"/>
                <a:gd name="T40" fmla="*/ 18 w 205"/>
                <a:gd name="T41" fmla="*/ 408 h 540"/>
                <a:gd name="T42" fmla="*/ 31 w 205"/>
                <a:gd name="T43" fmla="*/ 414 h 540"/>
                <a:gd name="T44" fmla="*/ 43 w 205"/>
                <a:gd name="T45" fmla="*/ 421 h 540"/>
                <a:gd name="T46" fmla="*/ 54 w 205"/>
                <a:gd name="T47" fmla="*/ 428 h 540"/>
                <a:gd name="T48" fmla="*/ 64 w 205"/>
                <a:gd name="T49" fmla="*/ 436 h 540"/>
                <a:gd name="T50" fmla="*/ 73 w 205"/>
                <a:gd name="T51" fmla="*/ 444 h 540"/>
                <a:gd name="T52" fmla="*/ 83 w 205"/>
                <a:gd name="T53" fmla="*/ 451 h 540"/>
                <a:gd name="T54" fmla="*/ 88 w 205"/>
                <a:gd name="T55" fmla="*/ 456 h 540"/>
                <a:gd name="T56" fmla="*/ 117 w 205"/>
                <a:gd name="T57" fmla="*/ 456 h 540"/>
                <a:gd name="T58" fmla="*/ 123 w 205"/>
                <a:gd name="T59" fmla="*/ 451 h 540"/>
                <a:gd name="T60" fmla="*/ 130 w 205"/>
                <a:gd name="T61" fmla="*/ 446 h 540"/>
                <a:gd name="T62" fmla="*/ 136 w 205"/>
                <a:gd name="T63" fmla="*/ 441 h 540"/>
                <a:gd name="T64" fmla="*/ 141 w 205"/>
                <a:gd name="T65" fmla="*/ 437 h 540"/>
                <a:gd name="T66" fmla="*/ 146 w 205"/>
                <a:gd name="T67" fmla="*/ 433 h 540"/>
                <a:gd name="T68" fmla="*/ 150 w 205"/>
                <a:gd name="T69" fmla="*/ 430 h 540"/>
                <a:gd name="T70" fmla="*/ 155 w 205"/>
                <a:gd name="T71" fmla="*/ 427 h 540"/>
                <a:gd name="T72" fmla="*/ 159 w 205"/>
                <a:gd name="T73" fmla="*/ 425 h 540"/>
                <a:gd name="T74" fmla="*/ 161 w 205"/>
                <a:gd name="T75" fmla="*/ 424 h 540"/>
                <a:gd name="T76" fmla="*/ 165 w 205"/>
                <a:gd name="T77" fmla="*/ 421 h 540"/>
                <a:gd name="T78" fmla="*/ 169 w 205"/>
                <a:gd name="T79" fmla="*/ 418 h 540"/>
                <a:gd name="T80" fmla="*/ 174 w 205"/>
                <a:gd name="T81" fmla="*/ 415 h 540"/>
                <a:gd name="T82" fmla="*/ 180 w 205"/>
                <a:gd name="T83" fmla="*/ 412 h 540"/>
                <a:gd name="T84" fmla="*/ 187 w 205"/>
                <a:gd name="T85" fmla="*/ 408 h 540"/>
                <a:gd name="T86" fmla="*/ 194 w 205"/>
                <a:gd name="T87" fmla="*/ 405 h 540"/>
                <a:gd name="T88" fmla="*/ 202 w 205"/>
                <a:gd name="T89" fmla="*/ 401 h 540"/>
                <a:gd name="T90" fmla="*/ 205 w 205"/>
                <a:gd name="T91" fmla="*/ 42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540">
                  <a:moveTo>
                    <a:pt x="205" y="421"/>
                  </a:moveTo>
                  <a:lnTo>
                    <a:pt x="178" y="446"/>
                  </a:lnTo>
                  <a:lnTo>
                    <a:pt x="156" y="469"/>
                  </a:lnTo>
                  <a:lnTo>
                    <a:pt x="142" y="488"/>
                  </a:lnTo>
                  <a:lnTo>
                    <a:pt x="128" y="505"/>
                  </a:lnTo>
                  <a:lnTo>
                    <a:pt x="117" y="523"/>
                  </a:lnTo>
                  <a:lnTo>
                    <a:pt x="110" y="540"/>
                  </a:lnTo>
                  <a:lnTo>
                    <a:pt x="97" y="540"/>
                  </a:lnTo>
                  <a:lnTo>
                    <a:pt x="96" y="537"/>
                  </a:lnTo>
                  <a:lnTo>
                    <a:pt x="95" y="535"/>
                  </a:lnTo>
                  <a:lnTo>
                    <a:pt x="94" y="533"/>
                  </a:lnTo>
                  <a:lnTo>
                    <a:pt x="92" y="530"/>
                  </a:lnTo>
                  <a:lnTo>
                    <a:pt x="91" y="528"/>
                  </a:lnTo>
                  <a:lnTo>
                    <a:pt x="90" y="525"/>
                  </a:lnTo>
                  <a:lnTo>
                    <a:pt x="89" y="523"/>
                  </a:lnTo>
                  <a:lnTo>
                    <a:pt x="88" y="521"/>
                  </a:lnTo>
                  <a:lnTo>
                    <a:pt x="85" y="518"/>
                  </a:lnTo>
                  <a:lnTo>
                    <a:pt x="84" y="516"/>
                  </a:lnTo>
                  <a:lnTo>
                    <a:pt x="83" y="514"/>
                  </a:lnTo>
                  <a:lnTo>
                    <a:pt x="82" y="511"/>
                  </a:lnTo>
                  <a:lnTo>
                    <a:pt x="81" y="509"/>
                  </a:lnTo>
                  <a:lnTo>
                    <a:pt x="79" y="507"/>
                  </a:lnTo>
                  <a:lnTo>
                    <a:pt x="77" y="504"/>
                  </a:lnTo>
                  <a:lnTo>
                    <a:pt x="76" y="502"/>
                  </a:lnTo>
                  <a:lnTo>
                    <a:pt x="75" y="499"/>
                  </a:lnTo>
                  <a:lnTo>
                    <a:pt x="72" y="497"/>
                  </a:lnTo>
                  <a:lnTo>
                    <a:pt x="71" y="495"/>
                  </a:lnTo>
                  <a:lnTo>
                    <a:pt x="70" y="494"/>
                  </a:lnTo>
                  <a:lnTo>
                    <a:pt x="67" y="491"/>
                  </a:lnTo>
                  <a:lnTo>
                    <a:pt x="66" y="489"/>
                  </a:lnTo>
                  <a:lnTo>
                    <a:pt x="64" y="486"/>
                  </a:lnTo>
                  <a:lnTo>
                    <a:pt x="63" y="484"/>
                  </a:lnTo>
                  <a:lnTo>
                    <a:pt x="63" y="484"/>
                  </a:lnTo>
                  <a:lnTo>
                    <a:pt x="60" y="482"/>
                  </a:lnTo>
                  <a:lnTo>
                    <a:pt x="59" y="479"/>
                  </a:lnTo>
                  <a:lnTo>
                    <a:pt x="57" y="477"/>
                  </a:lnTo>
                  <a:lnTo>
                    <a:pt x="56" y="475"/>
                  </a:lnTo>
                  <a:lnTo>
                    <a:pt x="53" y="472"/>
                  </a:lnTo>
                  <a:lnTo>
                    <a:pt x="51" y="470"/>
                  </a:lnTo>
                  <a:lnTo>
                    <a:pt x="49" y="467"/>
                  </a:lnTo>
                  <a:lnTo>
                    <a:pt x="46" y="465"/>
                  </a:lnTo>
                  <a:lnTo>
                    <a:pt x="44" y="463"/>
                  </a:lnTo>
                  <a:lnTo>
                    <a:pt x="41" y="460"/>
                  </a:lnTo>
                  <a:lnTo>
                    <a:pt x="39" y="458"/>
                  </a:lnTo>
                  <a:lnTo>
                    <a:pt x="37" y="456"/>
                  </a:lnTo>
                  <a:lnTo>
                    <a:pt x="33" y="453"/>
                  </a:lnTo>
                  <a:lnTo>
                    <a:pt x="31" y="450"/>
                  </a:lnTo>
                  <a:lnTo>
                    <a:pt x="28" y="447"/>
                  </a:lnTo>
                  <a:lnTo>
                    <a:pt x="25" y="445"/>
                  </a:lnTo>
                  <a:lnTo>
                    <a:pt x="23" y="441"/>
                  </a:lnTo>
                  <a:lnTo>
                    <a:pt x="19" y="439"/>
                  </a:lnTo>
                  <a:lnTo>
                    <a:pt x="17" y="437"/>
                  </a:lnTo>
                  <a:lnTo>
                    <a:pt x="13" y="433"/>
                  </a:lnTo>
                  <a:lnTo>
                    <a:pt x="9" y="431"/>
                  </a:lnTo>
                  <a:lnTo>
                    <a:pt x="7" y="427"/>
                  </a:lnTo>
                  <a:lnTo>
                    <a:pt x="4" y="42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99"/>
                  </a:lnTo>
                  <a:lnTo>
                    <a:pt x="5" y="401"/>
                  </a:lnTo>
                  <a:lnTo>
                    <a:pt x="9" y="404"/>
                  </a:lnTo>
                  <a:lnTo>
                    <a:pt x="14" y="406"/>
                  </a:lnTo>
                  <a:lnTo>
                    <a:pt x="18" y="408"/>
                  </a:lnTo>
                  <a:lnTo>
                    <a:pt x="23" y="411"/>
                  </a:lnTo>
                  <a:lnTo>
                    <a:pt x="27" y="412"/>
                  </a:lnTo>
                  <a:lnTo>
                    <a:pt x="31" y="414"/>
                  </a:lnTo>
                  <a:lnTo>
                    <a:pt x="36" y="417"/>
                  </a:lnTo>
                  <a:lnTo>
                    <a:pt x="39" y="419"/>
                  </a:lnTo>
                  <a:lnTo>
                    <a:pt x="43" y="421"/>
                  </a:lnTo>
                  <a:lnTo>
                    <a:pt x="46" y="424"/>
                  </a:lnTo>
                  <a:lnTo>
                    <a:pt x="51" y="426"/>
                  </a:lnTo>
                  <a:lnTo>
                    <a:pt x="54" y="428"/>
                  </a:lnTo>
                  <a:lnTo>
                    <a:pt x="58" y="431"/>
                  </a:lnTo>
                  <a:lnTo>
                    <a:pt x="62" y="433"/>
                  </a:lnTo>
                  <a:lnTo>
                    <a:pt x="64" y="436"/>
                  </a:lnTo>
                  <a:lnTo>
                    <a:pt x="67" y="438"/>
                  </a:lnTo>
                  <a:lnTo>
                    <a:pt x="71" y="440"/>
                  </a:lnTo>
                  <a:lnTo>
                    <a:pt x="73" y="444"/>
                  </a:lnTo>
                  <a:lnTo>
                    <a:pt x="77" y="446"/>
                  </a:lnTo>
                  <a:lnTo>
                    <a:pt x="79" y="449"/>
                  </a:lnTo>
                  <a:lnTo>
                    <a:pt x="83" y="451"/>
                  </a:lnTo>
                  <a:lnTo>
                    <a:pt x="85" y="453"/>
                  </a:lnTo>
                  <a:lnTo>
                    <a:pt x="88" y="456"/>
                  </a:lnTo>
                  <a:lnTo>
                    <a:pt x="88" y="456"/>
                  </a:lnTo>
                  <a:lnTo>
                    <a:pt x="88" y="0"/>
                  </a:lnTo>
                  <a:lnTo>
                    <a:pt x="117" y="0"/>
                  </a:lnTo>
                  <a:lnTo>
                    <a:pt x="117" y="456"/>
                  </a:lnTo>
                  <a:lnTo>
                    <a:pt x="120" y="454"/>
                  </a:lnTo>
                  <a:lnTo>
                    <a:pt x="122" y="452"/>
                  </a:lnTo>
                  <a:lnTo>
                    <a:pt x="123" y="451"/>
                  </a:lnTo>
                  <a:lnTo>
                    <a:pt x="125" y="449"/>
                  </a:lnTo>
                  <a:lnTo>
                    <a:pt x="128" y="447"/>
                  </a:lnTo>
                  <a:lnTo>
                    <a:pt x="130" y="446"/>
                  </a:lnTo>
                  <a:lnTo>
                    <a:pt x="131" y="444"/>
                  </a:lnTo>
                  <a:lnTo>
                    <a:pt x="134" y="443"/>
                  </a:lnTo>
                  <a:lnTo>
                    <a:pt x="136" y="441"/>
                  </a:lnTo>
                  <a:lnTo>
                    <a:pt x="137" y="440"/>
                  </a:lnTo>
                  <a:lnTo>
                    <a:pt x="140" y="438"/>
                  </a:lnTo>
                  <a:lnTo>
                    <a:pt x="141" y="437"/>
                  </a:lnTo>
                  <a:lnTo>
                    <a:pt x="143" y="436"/>
                  </a:lnTo>
                  <a:lnTo>
                    <a:pt x="144" y="434"/>
                  </a:lnTo>
                  <a:lnTo>
                    <a:pt x="146" y="433"/>
                  </a:lnTo>
                  <a:lnTo>
                    <a:pt x="148" y="432"/>
                  </a:lnTo>
                  <a:lnTo>
                    <a:pt x="149" y="431"/>
                  </a:lnTo>
                  <a:lnTo>
                    <a:pt x="150" y="430"/>
                  </a:lnTo>
                  <a:lnTo>
                    <a:pt x="152" y="430"/>
                  </a:lnTo>
                  <a:lnTo>
                    <a:pt x="154" y="428"/>
                  </a:lnTo>
                  <a:lnTo>
                    <a:pt x="155" y="427"/>
                  </a:lnTo>
                  <a:lnTo>
                    <a:pt x="156" y="426"/>
                  </a:lnTo>
                  <a:lnTo>
                    <a:pt x="157" y="426"/>
                  </a:lnTo>
                  <a:lnTo>
                    <a:pt x="159" y="425"/>
                  </a:lnTo>
                  <a:lnTo>
                    <a:pt x="159" y="425"/>
                  </a:lnTo>
                  <a:lnTo>
                    <a:pt x="160" y="424"/>
                  </a:lnTo>
                  <a:lnTo>
                    <a:pt x="161" y="424"/>
                  </a:lnTo>
                  <a:lnTo>
                    <a:pt x="162" y="423"/>
                  </a:lnTo>
                  <a:lnTo>
                    <a:pt x="163" y="421"/>
                  </a:lnTo>
                  <a:lnTo>
                    <a:pt x="165" y="421"/>
                  </a:lnTo>
                  <a:lnTo>
                    <a:pt x="166" y="420"/>
                  </a:lnTo>
                  <a:lnTo>
                    <a:pt x="168" y="419"/>
                  </a:lnTo>
                  <a:lnTo>
                    <a:pt x="169" y="418"/>
                  </a:lnTo>
                  <a:lnTo>
                    <a:pt x="170" y="418"/>
                  </a:lnTo>
                  <a:lnTo>
                    <a:pt x="173" y="417"/>
                  </a:lnTo>
                  <a:lnTo>
                    <a:pt x="174" y="415"/>
                  </a:lnTo>
                  <a:lnTo>
                    <a:pt x="176" y="414"/>
                  </a:lnTo>
                  <a:lnTo>
                    <a:pt x="179" y="413"/>
                  </a:lnTo>
                  <a:lnTo>
                    <a:pt x="180" y="412"/>
                  </a:lnTo>
                  <a:lnTo>
                    <a:pt x="182" y="411"/>
                  </a:lnTo>
                  <a:lnTo>
                    <a:pt x="185" y="410"/>
                  </a:lnTo>
                  <a:lnTo>
                    <a:pt x="187" y="408"/>
                  </a:lnTo>
                  <a:lnTo>
                    <a:pt x="189" y="407"/>
                  </a:lnTo>
                  <a:lnTo>
                    <a:pt x="192" y="406"/>
                  </a:lnTo>
                  <a:lnTo>
                    <a:pt x="194" y="405"/>
                  </a:lnTo>
                  <a:lnTo>
                    <a:pt x="196" y="404"/>
                  </a:lnTo>
                  <a:lnTo>
                    <a:pt x="199" y="402"/>
                  </a:lnTo>
                  <a:lnTo>
                    <a:pt x="202" y="401"/>
                  </a:lnTo>
                  <a:lnTo>
                    <a:pt x="205" y="400"/>
                  </a:lnTo>
                  <a:lnTo>
                    <a:pt x="205" y="400"/>
                  </a:lnTo>
                  <a:lnTo>
                    <a:pt x="205" y="42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7" name="Rectangle 119"/>
            <p:cNvSpPr>
              <a:spLocks noChangeArrowheads="1"/>
            </p:cNvSpPr>
            <p:nvPr/>
          </p:nvSpPr>
          <p:spPr bwMode="auto">
            <a:xfrm>
              <a:off x="1338" y="1052"/>
              <a:ext cx="55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Issue slots  </a:t>
              </a:r>
              <a:endParaRPr lang="en-US"/>
            </a:p>
          </p:txBody>
        </p:sp>
        <p:sp>
          <p:nvSpPr>
            <p:cNvPr id="140408" name="Freeform 120"/>
            <p:cNvSpPr>
              <a:spLocks/>
            </p:cNvSpPr>
            <p:nvPr/>
          </p:nvSpPr>
          <p:spPr bwMode="auto">
            <a:xfrm>
              <a:off x="1861" y="1098"/>
              <a:ext cx="90" cy="34"/>
            </a:xfrm>
            <a:custGeom>
              <a:avLst/>
              <a:gdLst>
                <a:gd name="T0" fmla="*/ 421 w 540"/>
                <a:gd name="T1" fmla="*/ 0 h 204"/>
                <a:gd name="T2" fmla="*/ 446 w 540"/>
                <a:gd name="T3" fmla="*/ 27 h 204"/>
                <a:gd name="T4" fmla="*/ 469 w 540"/>
                <a:gd name="T5" fmla="*/ 48 h 204"/>
                <a:gd name="T6" fmla="*/ 488 w 540"/>
                <a:gd name="T7" fmla="*/ 62 h 204"/>
                <a:gd name="T8" fmla="*/ 506 w 540"/>
                <a:gd name="T9" fmla="*/ 77 h 204"/>
                <a:gd name="T10" fmla="*/ 523 w 540"/>
                <a:gd name="T11" fmla="*/ 87 h 204"/>
                <a:gd name="T12" fmla="*/ 540 w 540"/>
                <a:gd name="T13" fmla="*/ 94 h 204"/>
                <a:gd name="T14" fmla="*/ 540 w 540"/>
                <a:gd name="T15" fmla="*/ 107 h 204"/>
                <a:gd name="T16" fmla="*/ 521 w 540"/>
                <a:gd name="T17" fmla="*/ 117 h 204"/>
                <a:gd name="T18" fmla="*/ 502 w 540"/>
                <a:gd name="T19" fmla="*/ 128 h 204"/>
                <a:gd name="T20" fmla="*/ 484 w 540"/>
                <a:gd name="T21" fmla="*/ 142 h 204"/>
                <a:gd name="T22" fmla="*/ 466 w 540"/>
                <a:gd name="T23" fmla="*/ 156 h 204"/>
                <a:gd name="T24" fmla="*/ 446 w 540"/>
                <a:gd name="T25" fmla="*/ 177 h 204"/>
                <a:gd name="T26" fmla="*/ 421 w 540"/>
                <a:gd name="T27" fmla="*/ 204 h 204"/>
                <a:gd name="T28" fmla="*/ 399 w 540"/>
                <a:gd name="T29" fmla="*/ 204 h 204"/>
                <a:gd name="T30" fmla="*/ 401 w 540"/>
                <a:gd name="T31" fmla="*/ 200 h 204"/>
                <a:gd name="T32" fmla="*/ 404 w 540"/>
                <a:gd name="T33" fmla="*/ 195 h 204"/>
                <a:gd name="T34" fmla="*/ 406 w 540"/>
                <a:gd name="T35" fmla="*/ 190 h 204"/>
                <a:gd name="T36" fmla="*/ 408 w 540"/>
                <a:gd name="T37" fmla="*/ 187 h 204"/>
                <a:gd name="T38" fmla="*/ 411 w 540"/>
                <a:gd name="T39" fmla="*/ 182 h 204"/>
                <a:gd name="T40" fmla="*/ 412 w 540"/>
                <a:gd name="T41" fmla="*/ 177 h 204"/>
                <a:gd name="T42" fmla="*/ 414 w 540"/>
                <a:gd name="T43" fmla="*/ 174 h 204"/>
                <a:gd name="T44" fmla="*/ 417 w 540"/>
                <a:gd name="T45" fmla="*/ 169 h 204"/>
                <a:gd name="T46" fmla="*/ 419 w 540"/>
                <a:gd name="T47" fmla="*/ 165 h 204"/>
                <a:gd name="T48" fmla="*/ 421 w 540"/>
                <a:gd name="T49" fmla="*/ 162 h 204"/>
                <a:gd name="T50" fmla="*/ 424 w 540"/>
                <a:gd name="T51" fmla="*/ 158 h 204"/>
                <a:gd name="T52" fmla="*/ 426 w 540"/>
                <a:gd name="T53" fmla="*/ 154 h 204"/>
                <a:gd name="T54" fmla="*/ 429 w 540"/>
                <a:gd name="T55" fmla="*/ 150 h 204"/>
                <a:gd name="T56" fmla="*/ 431 w 540"/>
                <a:gd name="T57" fmla="*/ 146 h 204"/>
                <a:gd name="T58" fmla="*/ 433 w 540"/>
                <a:gd name="T59" fmla="*/ 143 h 204"/>
                <a:gd name="T60" fmla="*/ 436 w 540"/>
                <a:gd name="T61" fmla="*/ 141 h 204"/>
                <a:gd name="T62" fmla="*/ 438 w 540"/>
                <a:gd name="T63" fmla="*/ 137 h 204"/>
                <a:gd name="T64" fmla="*/ 440 w 540"/>
                <a:gd name="T65" fmla="*/ 133 h 204"/>
                <a:gd name="T66" fmla="*/ 444 w 540"/>
                <a:gd name="T67" fmla="*/ 131 h 204"/>
                <a:gd name="T68" fmla="*/ 446 w 540"/>
                <a:gd name="T69" fmla="*/ 128 h 204"/>
                <a:gd name="T70" fmla="*/ 449 w 540"/>
                <a:gd name="T71" fmla="*/ 125 h 204"/>
                <a:gd name="T72" fmla="*/ 451 w 540"/>
                <a:gd name="T73" fmla="*/ 122 h 204"/>
                <a:gd name="T74" fmla="*/ 453 w 540"/>
                <a:gd name="T75" fmla="*/ 119 h 204"/>
                <a:gd name="T76" fmla="*/ 456 w 540"/>
                <a:gd name="T77" fmla="*/ 117 h 204"/>
                <a:gd name="T78" fmla="*/ 456 w 540"/>
                <a:gd name="T79" fmla="*/ 117 h 204"/>
                <a:gd name="T80" fmla="*/ 0 w 540"/>
                <a:gd name="T81" fmla="*/ 117 h 204"/>
                <a:gd name="T82" fmla="*/ 0 w 540"/>
                <a:gd name="T83" fmla="*/ 87 h 204"/>
                <a:gd name="T84" fmla="*/ 456 w 540"/>
                <a:gd name="T85" fmla="*/ 87 h 204"/>
                <a:gd name="T86" fmla="*/ 442 w 540"/>
                <a:gd name="T87" fmla="*/ 70 h 204"/>
                <a:gd name="T88" fmla="*/ 431 w 540"/>
                <a:gd name="T89" fmla="*/ 55 h 204"/>
                <a:gd name="T90" fmla="*/ 425 w 540"/>
                <a:gd name="T91" fmla="*/ 46 h 204"/>
                <a:gd name="T92" fmla="*/ 419 w 540"/>
                <a:gd name="T93" fmla="*/ 38 h 204"/>
                <a:gd name="T94" fmla="*/ 411 w 540"/>
                <a:gd name="T95" fmla="*/ 22 h 204"/>
                <a:gd name="T96" fmla="*/ 400 w 540"/>
                <a:gd name="T97" fmla="*/ 0 h 204"/>
                <a:gd name="T98" fmla="*/ 421 w 540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0" h="204">
                  <a:moveTo>
                    <a:pt x="421" y="0"/>
                  </a:moveTo>
                  <a:lnTo>
                    <a:pt x="446" y="27"/>
                  </a:lnTo>
                  <a:lnTo>
                    <a:pt x="469" y="48"/>
                  </a:lnTo>
                  <a:lnTo>
                    <a:pt x="488" y="62"/>
                  </a:lnTo>
                  <a:lnTo>
                    <a:pt x="506" y="77"/>
                  </a:lnTo>
                  <a:lnTo>
                    <a:pt x="523" y="87"/>
                  </a:lnTo>
                  <a:lnTo>
                    <a:pt x="540" y="94"/>
                  </a:lnTo>
                  <a:lnTo>
                    <a:pt x="540" y="107"/>
                  </a:lnTo>
                  <a:lnTo>
                    <a:pt x="521" y="117"/>
                  </a:lnTo>
                  <a:lnTo>
                    <a:pt x="502" y="128"/>
                  </a:lnTo>
                  <a:lnTo>
                    <a:pt x="484" y="142"/>
                  </a:lnTo>
                  <a:lnTo>
                    <a:pt x="466" y="156"/>
                  </a:lnTo>
                  <a:lnTo>
                    <a:pt x="446" y="177"/>
                  </a:lnTo>
                  <a:lnTo>
                    <a:pt x="421" y="204"/>
                  </a:lnTo>
                  <a:lnTo>
                    <a:pt x="399" y="204"/>
                  </a:lnTo>
                  <a:lnTo>
                    <a:pt x="401" y="200"/>
                  </a:lnTo>
                  <a:lnTo>
                    <a:pt x="404" y="195"/>
                  </a:lnTo>
                  <a:lnTo>
                    <a:pt x="406" y="190"/>
                  </a:lnTo>
                  <a:lnTo>
                    <a:pt x="408" y="187"/>
                  </a:lnTo>
                  <a:lnTo>
                    <a:pt x="411" y="182"/>
                  </a:lnTo>
                  <a:lnTo>
                    <a:pt x="412" y="177"/>
                  </a:lnTo>
                  <a:lnTo>
                    <a:pt x="414" y="174"/>
                  </a:lnTo>
                  <a:lnTo>
                    <a:pt x="417" y="169"/>
                  </a:lnTo>
                  <a:lnTo>
                    <a:pt x="419" y="165"/>
                  </a:lnTo>
                  <a:lnTo>
                    <a:pt x="421" y="162"/>
                  </a:lnTo>
                  <a:lnTo>
                    <a:pt x="424" y="158"/>
                  </a:lnTo>
                  <a:lnTo>
                    <a:pt x="426" y="154"/>
                  </a:lnTo>
                  <a:lnTo>
                    <a:pt x="429" y="150"/>
                  </a:lnTo>
                  <a:lnTo>
                    <a:pt x="431" y="146"/>
                  </a:lnTo>
                  <a:lnTo>
                    <a:pt x="433" y="143"/>
                  </a:lnTo>
                  <a:lnTo>
                    <a:pt x="436" y="141"/>
                  </a:lnTo>
                  <a:lnTo>
                    <a:pt x="438" y="137"/>
                  </a:lnTo>
                  <a:lnTo>
                    <a:pt x="440" y="133"/>
                  </a:lnTo>
                  <a:lnTo>
                    <a:pt x="444" y="131"/>
                  </a:lnTo>
                  <a:lnTo>
                    <a:pt x="446" y="128"/>
                  </a:lnTo>
                  <a:lnTo>
                    <a:pt x="449" y="125"/>
                  </a:lnTo>
                  <a:lnTo>
                    <a:pt x="451" y="122"/>
                  </a:lnTo>
                  <a:lnTo>
                    <a:pt x="453" y="119"/>
                  </a:lnTo>
                  <a:lnTo>
                    <a:pt x="456" y="117"/>
                  </a:lnTo>
                  <a:lnTo>
                    <a:pt x="456" y="117"/>
                  </a:lnTo>
                  <a:lnTo>
                    <a:pt x="0" y="117"/>
                  </a:lnTo>
                  <a:lnTo>
                    <a:pt x="0" y="87"/>
                  </a:lnTo>
                  <a:lnTo>
                    <a:pt x="456" y="87"/>
                  </a:lnTo>
                  <a:lnTo>
                    <a:pt x="442" y="70"/>
                  </a:lnTo>
                  <a:lnTo>
                    <a:pt x="431" y="55"/>
                  </a:lnTo>
                  <a:lnTo>
                    <a:pt x="425" y="46"/>
                  </a:lnTo>
                  <a:lnTo>
                    <a:pt x="419" y="38"/>
                  </a:lnTo>
                  <a:lnTo>
                    <a:pt x="411" y="22"/>
                  </a:lnTo>
                  <a:lnTo>
                    <a:pt x="400" y="0"/>
                  </a:lnTo>
                  <a:lnTo>
                    <a:pt x="42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09" name="Rectangle 121"/>
            <p:cNvSpPr>
              <a:spLocks noChangeArrowheads="1"/>
            </p:cNvSpPr>
            <p:nvPr/>
          </p:nvSpPr>
          <p:spPr bwMode="auto">
            <a:xfrm>
              <a:off x="4511" y="926"/>
              <a:ext cx="24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SMT</a:t>
              </a:r>
              <a:endParaRPr lang="en-US"/>
            </a:p>
          </p:txBody>
        </p:sp>
        <p:sp>
          <p:nvSpPr>
            <p:cNvPr id="140410" name="Rectangle 122"/>
            <p:cNvSpPr>
              <a:spLocks noChangeArrowheads="1"/>
            </p:cNvSpPr>
            <p:nvPr/>
          </p:nvSpPr>
          <p:spPr bwMode="auto">
            <a:xfrm>
              <a:off x="4378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1" name="Freeform 123"/>
            <p:cNvSpPr>
              <a:spLocks/>
            </p:cNvSpPr>
            <p:nvPr/>
          </p:nvSpPr>
          <p:spPr bwMode="auto">
            <a:xfrm>
              <a:off x="4378" y="1058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2" name="Rectangle 124"/>
            <p:cNvSpPr>
              <a:spLocks noChangeArrowheads="1"/>
            </p:cNvSpPr>
            <p:nvPr/>
          </p:nvSpPr>
          <p:spPr bwMode="auto">
            <a:xfrm>
              <a:off x="4503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3" name="Freeform 125"/>
            <p:cNvSpPr>
              <a:spLocks/>
            </p:cNvSpPr>
            <p:nvPr/>
          </p:nvSpPr>
          <p:spPr bwMode="auto">
            <a:xfrm>
              <a:off x="4503" y="1058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4" name="Rectangle 126"/>
            <p:cNvSpPr>
              <a:spLocks noChangeArrowheads="1"/>
            </p:cNvSpPr>
            <p:nvPr/>
          </p:nvSpPr>
          <p:spPr bwMode="auto">
            <a:xfrm>
              <a:off x="4628" y="105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5" name="Freeform 127"/>
            <p:cNvSpPr>
              <a:spLocks/>
            </p:cNvSpPr>
            <p:nvPr/>
          </p:nvSpPr>
          <p:spPr bwMode="auto">
            <a:xfrm>
              <a:off x="4628" y="1058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6" name="Rectangle 128"/>
            <p:cNvSpPr>
              <a:spLocks noChangeArrowheads="1"/>
            </p:cNvSpPr>
            <p:nvPr/>
          </p:nvSpPr>
          <p:spPr bwMode="auto">
            <a:xfrm>
              <a:off x="4754" y="105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7" name="Freeform 129"/>
            <p:cNvSpPr>
              <a:spLocks/>
            </p:cNvSpPr>
            <p:nvPr/>
          </p:nvSpPr>
          <p:spPr bwMode="auto">
            <a:xfrm>
              <a:off x="4754" y="1058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8" name="Rectangle 130"/>
            <p:cNvSpPr>
              <a:spLocks noChangeArrowheads="1"/>
            </p:cNvSpPr>
            <p:nvPr/>
          </p:nvSpPr>
          <p:spPr bwMode="auto">
            <a:xfrm>
              <a:off x="4378" y="118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19" name="Freeform 131"/>
            <p:cNvSpPr>
              <a:spLocks/>
            </p:cNvSpPr>
            <p:nvPr/>
          </p:nvSpPr>
          <p:spPr bwMode="auto">
            <a:xfrm>
              <a:off x="4378" y="1183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0" name="Rectangle 132"/>
            <p:cNvSpPr>
              <a:spLocks noChangeArrowheads="1"/>
            </p:cNvSpPr>
            <p:nvPr/>
          </p:nvSpPr>
          <p:spPr bwMode="auto">
            <a:xfrm>
              <a:off x="4503" y="1183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1" name="Freeform 133"/>
            <p:cNvSpPr>
              <a:spLocks/>
            </p:cNvSpPr>
            <p:nvPr/>
          </p:nvSpPr>
          <p:spPr bwMode="auto">
            <a:xfrm>
              <a:off x="4503" y="1183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2" name="Rectangle 134"/>
            <p:cNvSpPr>
              <a:spLocks noChangeArrowheads="1"/>
            </p:cNvSpPr>
            <p:nvPr/>
          </p:nvSpPr>
          <p:spPr bwMode="auto">
            <a:xfrm>
              <a:off x="4628" y="1183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3" name="Freeform 135"/>
            <p:cNvSpPr>
              <a:spLocks/>
            </p:cNvSpPr>
            <p:nvPr/>
          </p:nvSpPr>
          <p:spPr bwMode="auto">
            <a:xfrm>
              <a:off x="4628" y="1183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4" name="Rectangle 136"/>
            <p:cNvSpPr>
              <a:spLocks noChangeArrowheads="1"/>
            </p:cNvSpPr>
            <p:nvPr/>
          </p:nvSpPr>
          <p:spPr bwMode="auto">
            <a:xfrm>
              <a:off x="4754" y="1183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5" name="Freeform 137"/>
            <p:cNvSpPr>
              <a:spLocks/>
            </p:cNvSpPr>
            <p:nvPr/>
          </p:nvSpPr>
          <p:spPr bwMode="auto">
            <a:xfrm>
              <a:off x="4754" y="1183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6" name="Rectangle 138"/>
            <p:cNvSpPr>
              <a:spLocks noChangeArrowheads="1"/>
            </p:cNvSpPr>
            <p:nvPr/>
          </p:nvSpPr>
          <p:spPr bwMode="auto">
            <a:xfrm>
              <a:off x="4378" y="1308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7" name="Freeform 139"/>
            <p:cNvSpPr>
              <a:spLocks/>
            </p:cNvSpPr>
            <p:nvPr/>
          </p:nvSpPr>
          <p:spPr bwMode="auto">
            <a:xfrm>
              <a:off x="4378" y="1308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8" name="Rectangle 140"/>
            <p:cNvSpPr>
              <a:spLocks noChangeArrowheads="1"/>
            </p:cNvSpPr>
            <p:nvPr/>
          </p:nvSpPr>
          <p:spPr bwMode="auto">
            <a:xfrm>
              <a:off x="4503" y="1308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29" name="Freeform 141"/>
            <p:cNvSpPr>
              <a:spLocks/>
            </p:cNvSpPr>
            <p:nvPr/>
          </p:nvSpPr>
          <p:spPr bwMode="auto">
            <a:xfrm>
              <a:off x="4503" y="1308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0" name="Rectangle 142"/>
            <p:cNvSpPr>
              <a:spLocks noChangeArrowheads="1"/>
            </p:cNvSpPr>
            <p:nvPr/>
          </p:nvSpPr>
          <p:spPr bwMode="auto">
            <a:xfrm>
              <a:off x="4628" y="1308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1" name="Freeform 143"/>
            <p:cNvSpPr>
              <a:spLocks/>
            </p:cNvSpPr>
            <p:nvPr/>
          </p:nvSpPr>
          <p:spPr bwMode="auto">
            <a:xfrm>
              <a:off x="4628" y="1308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2" name="Rectangle 144"/>
            <p:cNvSpPr>
              <a:spLocks noChangeArrowheads="1"/>
            </p:cNvSpPr>
            <p:nvPr/>
          </p:nvSpPr>
          <p:spPr bwMode="auto">
            <a:xfrm>
              <a:off x="4754" y="1308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3" name="Freeform 145"/>
            <p:cNvSpPr>
              <a:spLocks/>
            </p:cNvSpPr>
            <p:nvPr/>
          </p:nvSpPr>
          <p:spPr bwMode="auto">
            <a:xfrm>
              <a:off x="4754" y="1308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4" name="Rectangle 146"/>
            <p:cNvSpPr>
              <a:spLocks noChangeArrowheads="1"/>
            </p:cNvSpPr>
            <p:nvPr/>
          </p:nvSpPr>
          <p:spPr bwMode="auto">
            <a:xfrm>
              <a:off x="4378" y="1433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5" name="Freeform 147"/>
            <p:cNvSpPr>
              <a:spLocks/>
            </p:cNvSpPr>
            <p:nvPr/>
          </p:nvSpPr>
          <p:spPr bwMode="auto">
            <a:xfrm>
              <a:off x="4378" y="1433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6" name="Rectangle 148"/>
            <p:cNvSpPr>
              <a:spLocks noChangeArrowheads="1"/>
            </p:cNvSpPr>
            <p:nvPr/>
          </p:nvSpPr>
          <p:spPr bwMode="auto">
            <a:xfrm>
              <a:off x="4503" y="1433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7" name="Freeform 149"/>
            <p:cNvSpPr>
              <a:spLocks/>
            </p:cNvSpPr>
            <p:nvPr/>
          </p:nvSpPr>
          <p:spPr bwMode="auto">
            <a:xfrm>
              <a:off x="4503" y="1433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8" name="Rectangle 150"/>
            <p:cNvSpPr>
              <a:spLocks noChangeArrowheads="1"/>
            </p:cNvSpPr>
            <p:nvPr/>
          </p:nvSpPr>
          <p:spPr bwMode="auto">
            <a:xfrm>
              <a:off x="4628" y="1433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39" name="Freeform 151"/>
            <p:cNvSpPr>
              <a:spLocks/>
            </p:cNvSpPr>
            <p:nvPr/>
          </p:nvSpPr>
          <p:spPr bwMode="auto">
            <a:xfrm>
              <a:off x="4628" y="1433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0" name="Rectangle 152"/>
            <p:cNvSpPr>
              <a:spLocks noChangeArrowheads="1"/>
            </p:cNvSpPr>
            <p:nvPr/>
          </p:nvSpPr>
          <p:spPr bwMode="auto">
            <a:xfrm>
              <a:off x="4754" y="1433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1" name="Freeform 153"/>
            <p:cNvSpPr>
              <a:spLocks/>
            </p:cNvSpPr>
            <p:nvPr/>
          </p:nvSpPr>
          <p:spPr bwMode="auto">
            <a:xfrm>
              <a:off x="4754" y="1433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2" name="Rectangle 154"/>
            <p:cNvSpPr>
              <a:spLocks noChangeArrowheads="1"/>
            </p:cNvSpPr>
            <p:nvPr/>
          </p:nvSpPr>
          <p:spPr bwMode="auto">
            <a:xfrm>
              <a:off x="3593" y="926"/>
              <a:ext cx="40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Fine MT</a:t>
              </a:r>
              <a:endParaRPr lang="en-US"/>
            </a:p>
          </p:txBody>
        </p:sp>
        <p:sp>
          <p:nvSpPr>
            <p:cNvPr id="140443" name="Rectangle 155"/>
            <p:cNvSpPr>
              <a:spLocks noChangeArrowheads="1"/>
            </p:cNvSpPr>
            <p:nvPr/>
          </p:nvSpPr>
          <p:spPr bwMode="auto">
            <a:xfrm>
              <a:off x="3585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4" name="Freeform 156"/>
            <p:cNvSpPr>
              <a:spLocks/>
            </p:cNvSpPr>
            <p:nvPr/>
          </p:nvSpPr>
          <p:spPr bwMode="auto">
            <a:xfrm>
              <a:off x="3585" y="1058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5" name="Rectangle 157"/>
            <p:cNvSpPr>
              <a:spLocks noChangeArrowheads="1"/>
            </p:cNvSpPr>
            <p:nvPr/>
          </p:nvSpPr>
          <p:spPr bwMode="auto">
            <a:xfrm>
              <a:off x="3710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6" name="Freeform 158"/>
            <p:cNvSpPr>
              <a:spLocks/>
            </p:cNvSpPr>
            <p:nvPr/>
          </p:nvSpPr>
          <p:spPr bwMode="auto">
            <a:xfrm>
              <a:off x="3710" y="1058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7" name="Rectangle 159"/>
            <p:cNvSpPr>
              <a:spLocks noChangeArrowheads="1"/>
            </p:cNvSpPr>
            <p:nvPr/>
          </p:nvSpPr>
          <p:spPr bwMode="auto">
            <a:xfrm>
              <a:off x="3585" y="118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8" name="Freeform 160"/>
            <p:cNvSpPr>
              <a:spLocks/>
            </p:cNvSpPr>
            <p:nvPr/>
          </p:nvSpPr>
          <p:spPr bwMode="auto">
            <a:xfrm>
              <a:off x="3585" y="1183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49" name="Rectangle 161"/>
            <p:cNvSpPr>
              <a:spLocks noChangeArrowheads="1"/>
            </p:cNvSpPr>
            <p:nvPr/>
          </p:nvSpPr>
          <p:spPr bwMode="auto">
            <a:xfrm>
              <a:off x="3710" y="118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0" name="Freeform 162"/>
            <p:cNvSpPr>
              <a:spLocks/>
            </p:cNvSpPr>
            <p:nvPr/>
          </p:nvSpPr>
          <p:spPr bwMode="auto">
            <a:xfrm>
              <a:off x="3710" y="1183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1" name="Rectangle 163"/>
            <p:cNvSpPr>
              <a:spLocks noChangeArrowheads="1"/>
            </p:cNvSpPr>
            <p:nvPr/>
          </p:nvSpPr>
          <p:spPr bwMode="auto">
            <a:xfrm>
              <a:off x="3835" y="1183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2" name="Freeform 164"/>
            <p:cNvSpPr>
              <a:spLocks/>
            </p:cNvSpPr>
            <p:nvPr/>
          </p:nvSpPr>
          <p:spPr bwMode="auto">
            <a:xfrm>
              <a:off x="3835" y="1183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3" name="Rectangle 165"/>
            <p:cNvSpPr>
              <a:spLocks noChangeArrowheads="1"/>
            </p:cNvSpPr>
            <p:nvPr/>
          </p:nvSpPr>
          <p:spPr bwMode="auto">
            <a:xfrm>
              <a:off x="3585" y="1308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4" name="Freeform 166"/>
            <p:cNvSpPr>
              <a:spLocks/>
            </p:cNvSpPr>
            <p:nvPr/>
          </p:nvSpPr>
          <p:spPr bwMode="auto">
            <a:xfrm>
              <a:off x="3585" y="1308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5" name="Rectangle 167"/>
            <p:cNvSpPr>
              <a:spLocks noChangeArrowheads="1"/>
            </p:cNvSpPr>
            <p:nvPr/>
          </p:nvSpPr>
          <p:spPr bwMode="auto">
            <a:xfrm>
              <a:off x="3710" y="1308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6" name="Freeform 168"/>
            <p:cNvSpPr>
              <a:spLocks/>
            </p:cNvSpPr>
            <p:nvPr/>
          </p:nvSpPr>
          <p:spPr bwMode="auto">
            <a:xfrm>
              <a:off x="3710" y="1308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7" name="Rectangle 169"/>
            <p:cNvSpPr>
              <a:spLocks noChangeArrowheads="1"/>
            </p:cNvSpPr>
            <p:nvPr/>
          </p:nvSpPr>
          <p:spPr bwMode="auto">
            <a:xfrm>
              <a:off x="3835" y="1308"/>
              <a:ext cx="84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8" name="Freeform 170"/>
            <p:cNvSpPr>
              <a:spLocks/>
            </p:cNvSpPr>
            <p:nvPr/>
          </p:nvSpPr>
          <p:spPr bwMode="auto">
            <a:xfrm>
              <a:off x="3835" y="1308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59" name="Rectangle 171"/>
            <p:cNvSpPr>
              <a:spLocks noChangeArrowheads="1"/>
            </p:cNvSpPr>
            <p:nvPr/>
          </p:nvSpPr>
          <p:spPr bwMode="auto">
            <a:xfrm>
              <a:off x="3585" y="1433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0" name="Freeform 172"/>
            <p:cNvSpPr>
              <a:spLocks/>
            </p:cNvSpPr>
            <p:nvPr/>
          </p:nvSpPr>
          <p:spPr bwMode="auto">
            <a:xfrm>
              <a:off x="3585" y="1433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1" name="Rectangle 173"/>
            <p:cNvSpPr>
              <a:spLocks noChangeArrowheads="1"/>
            </p:cNvSpPr>
            <p:nvPr/>
          </p:nvSpPr>
          <p:spPr bwMode="auto">
            <a:xfrm>
              <a:off x="3585" y="1559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2" name="Freeform 174"/>
            <p:cNvSpPr>
              <a:spLocks/>
            </p:cNvSpPr>
            <p:nvPr/>
          </p:nvSpPr>
          <p:spPr bwMode="auto">
            <a:xfrm>
              <a:off x="3585" y="1559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3" name="Rectangle 175"/>
            <p:cNvSpPr>
              <a:spLocks noChangeArrowheads="1"/>
            </p:cNvSpPr>
            <p:nvPr/>
          </p:nvSpPr>
          <p:spPr bwMode="auto">
            <a:xfrm>
              <a:off x="3585" y="168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4" name="Freeform 176"/>
            <p:cNvSpPr>
              <a:spLocks/>
            </p:cNvSpPr>
            <p:nvPr/>
          </p:nvSpPr>
          <p:spPr bwMode="auto">
            <a:xfrm>
              <a:off x="3585" y="1684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5" name="Rectangle 177"/>
            <p:cNvSpPr>
              <a:spLocks noChangeArrowheads="1"/>
            </p:cNvSpPr>
            <p:nvPr/>
          </p:nvSpPr>
          <p:spPr bwMode="auto">
            <a:xfrm>
              <a:off x="3710" y="168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6" name="Freeform 178"/>
            <p:cNvSpPr>
              <a:spLocks/>
            </p:cNvSpPr>
            <p:nvPr/>
          </p:nvSpPr>
          <p:spPr bwMode="auto">
            <a:xfrm>
              <a:off x="3710" y="1684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7" name="Rectangle 179"/>
            <p:cNvSpPr>
              <a:spLocks noChangeArrowheads="1"/>
            </p:cNvSpPr>
            <p:nvPr/>
          </p:nvSpPr>
          <p:spPr bwMode="auto">
            <a:xfrm>
              <a:off x="3585" y="1809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8" name="Freeform 180"/>
            <p:cNvSpPr>
              <a:spLocks/>
            </p:cNvSpPr>
            <p:nvPr/>
          </p:nvSpPr>
          <p:spPr bwMode="auto">
            <a:xfrm>
              <a:off x="3585" y="1809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69" name="Rectangle 181"/>
            <p:cNvSpPr>
              <a:spLocks noChangeArrowheads="1"/>
            </p:cNvSpPr>
            <p:nvPr/>
          </p:nvSpPr>
          <p:spPr bwMode="auto">
            <a:xfrm>
              <a:off x="3710" y="1809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0" name="Freeform 182"/>
            <p:cNvSpPr>
              <a:spLocks/>
            </p:cNvSpPr>
            <p:nvPr/>
          </p:nvSpPr>
          <p:spPr bwMode="auto">
            <a:xfrm>
              <a:off x="3710" y="1809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1" name="Rectangle 183"/>
            <p:cNvSpPr>
              <a:spLocks noChangeArrowheads="1"/>
            </p:cNvSpPr>
            <p:nvPr/>
          </p:nvSpPr>
          <p:spPr bwMode="auto">
            <a:xfrm>
              <a:off x="3585" y="1934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2" name="Freeform 184"/>
            <p:cNvSpPr>
              <a:spLocks/>
            </p:cNvSpPr>
            <p:nvPr/>
          </p:nvSpPr>
          <p:spPr bwMode="auto">
            <a:xfrm>
              <a:off x="3585" y="1934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3" name="Rectangle 185"/>
            <p:cNvSpPr>
              <a:spLocks noChangeArrowheads="1"/>
            </p:cNvSpPr>
            <p:nvPr/>
          </p:nvSpPr>
          <p:spPr bwMode="auto">
            <a:xfrm>
              <a:off x="3710" y="1934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4" name="Freeform 186"/>
            <p:cNvSpPr>
              <a:spLocks/>
            </p:cNvSpPr>
            <p:nvPr/>
          </p:nvSpPr>
          <p:spPr bwMode="auto">
            <a:xfrm>
              <a:off x="3710" y="1934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5" name="Rectangle 187"/>
            <p:cNvSpPr>
              <a:spLocks noChangeArrowheads="1"/>
            </p:cNvSpPr>
            <p:nvPr/>
          </p:nvSpPr>
          <p:spPr bwMode="auto">
            <a:xfrm>
              <a:off x="3835" y="1934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6" name="Freeform 188"/>
            <p:cNvSpPr>
              <a:spLocks/>
            </p:cNvSpPr>
            <p:nvPr/>
          </p:nvSpPr>
          <p:spPr bwMode="auto">
            <a:xfrm>
              <a:off x="3835" y="1934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7" name="Rectangle 189"/>
            <p:cNvSpPr>
              <a:spLocks noChangeArrowheads="1"/>
            </p:cNvSpPr>
            <p:nvPr/>
          </p:nvSpPr>
          <p:spPr bwMode="auto">
            <a:xfrm>
              <a:off x="3585" y="2060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8" name="Freeform 190"/>
            <p:cNvSpPr>
              <a:spLocks/>
            </p:cNvSpPr>
            <p:nvPr/>
          </p:nvSpPr>
          <p:spPr bwMode="auto">
            <a:xfrm>
              <a:off x="3585" y="2060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79" name="Rectangle 191"/>
            <p:cNvSpPr>
              <a:spLocks noChangeArrowheads="1"/>
            </p:cNvSpPr>
            <p:nvPr/>
          </p:nvSpPr>
          <p:spPr bwMode="auto">
            <a:xfrm>
              <a:off x="3710" y="2060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0" name="Freeform 192"/>
            <p:cNvSpPr>
              <a:spLocks/>
            </p:cNvSpPr>
            <p:nvPr/>
          </p:nvSpPr>
          <p:spPr bwMode="auto">
            <a:xfrm>
              <a:off x="3710" y="2060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1" name="Rectangle 193"/>
            <p:cNvSpPr>
              <a:spLocks noChangeArrowheads="1"/>
            </p:cNvSpPr>
            <p:nvPr/>
          </p:nvSpPr>
          <p:spPr bwMode="auto">
            <a:xfrm>
              <a:off x="3835" y="2060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2" name="Freeform 194"/>
            <p:cNvSpPr>
              <a:spLocks/>
            </p:cNvSpPr>
            <p:nvPr/>
          </p:nvSpPr>
          <p:spPr bwMode="auto">
            <a:xfrm>
              <a:off x="3835" y="2060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3" name="Rectangle 195"/>
            <p:cNvSpPr>
              <a:spLocks noChangeArrowheads="1"/>
            </p:cNvSpPr>
            <p:nvPr/>
          </p:nvSpPr>
          <p:spPr bwMode="auto">
            <a:xfrm>
              <a:off x="3585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4" name="Freeform 196"/>
            <p:cNvSpPr>
              <a:spLocks/>
            </p:cNvSpPr>
            <p:nvPr/>
          </p:nvSpPr>
          <p:spPr bwMode="auto">
            <a:xfrm>
              <a:off x="3585" y="2185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5" name="Rectangle 197"/>
            <p:cNvSpPr>
              <a:spLocks noChangeArrowheads="1"/>
            </p:cNvSpPr>
            <p:nvPr/>
          </p:nvSpPr>
          <p:spPr bwMode="auto">
            <a:xfrm>
              <a:off x="3585" y="2310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6" name="Freeform 198"/>
            <p:cNvSpPr>
              <a:spLocks/>
            </p:cNvSpPr>
            <p:nvPr/>
          </p:nvSpPr>
          <p:spPr bwMode="auto">
            <a:xfrm>
              <a:off x="3585" y="2310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7" name="Rectangle 199"/>
            <p:cNvSpPr>
              <a:spLocks noChangeArrowheads="1"/>
            </p:cNvSpPr>
            <p:nvPr/>
          </p:nvSpPr>
          <p:spPr bwMode="auto">
            <a:xfrm>
              <a:off x="3585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8" name="Freeform 200"/>
            <p:cNvSpPr>
              <a:spLocks/>
            </p:cNvSpPr>
            <p:nvPr/>
          </p:nvSpPr>
          <p:spPr bwMode="auto">
            <a:xfrm>
              <a:off x="3585" y="2435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89" name="Rectangle 201"/>
            <p:cNvSpPr>
              <a:spLocks noChangeArrowheads="1"/>
            </p:cNvSpPr>
            <p:nvPr/>
          </p:nvSpPr>
          <p:spPr bwMode="auto">
            <a:xfrm>
              <a:off x="3710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0" name="Freeform 202"/>
            <p:cNvSpPr>
              <a:spLocks/>
            </p:cNvSpPr>
            <p:nvPr/>
          </p:nvSpPr>
          <p:spPr bwMode="auto">
            <a:xfrm>
              <a:off x="3710" y="2435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1" name="Rectangle 203"/>
            <p:cNvSpPr>
              <a:spLocks noChangeArrowheads="1"/>
            </p:cNvSpPr>
            <p:nvPr/>
          </p:nvSpPr>
          <p:spPr bwMode="auto">
            <a:xfrm>
              <a:off x="3585" y="256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2" name="Freeform 204"/>
            <p:cNvSpPr>
              <a:spLocks/>
            </p:cNvSpPr>
            <p:nvPr/>
          </p:nvSpPr>
          <p:spPr bwMode="auto">
            <a:xfrm>
              <a:off x="3585" y="2561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3" name="Rectangle 205"/>
            <p:cNvSpPr>
              <a:spLocks noChangeArrowheads="1"/>
            </p:cNvSpPr>
            <p:nvPr/>
          </p:nvSpPr>
          <p:spPr bwMode="auto">
            <a:xfrm>
              <a:off x="3710" y="256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695" name="Group 407"/>
          <p:cNvGrpSpPr>
            <a:grpSpLocks/>
          </p:cNvGrpSpPr>
          <p:nvPr/>
        </p:nvGrpSpPr>
        <p:grpSpPr bwMode="auto">
          <a:xfrm>
            <a:off x="4298950" y="1470025"/>
            <a:ext cx="3379788" cy="5113338"/>
            <a:chOff x="2708" y="926"/>
            <a:chExt cx="2129" cy="3221"/>
          </a:xfrm>
        </p:grpSpPr>
        <p:sp>
          <p:nvSpPr>
            <p:cNvPr id="140495" name="Freeform 207"/>
            <p:cNvSpPr>
              <a:spLocks/>
            </p:cNvSpPr>
            <p:nvPr/>
          </p:nvSpPr>
          <p:spPr bwMode="auto">
            <a:xfrm>
              <a:off x="3710" y="2561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6" name="Rectangle 208"/>
            <p:cNvSpPr>
              <a:spLocks noChangeArrowheads="1"/>
            </p:cNvSpPr>
            <p:nvPr/>
          </p:nvSpPr>
          <p:spPr bwMode="auto">
            <a:xfrm>
              <a:off x="3585" y="2686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7" name="Freeform 209"/>
            <p:cNvSpPr>
              <a:spLocks/>
            </p:cNvSpPr>
            <p:nvPr/>
          </p:nvSpPr>
          <p:spPr bwMode="auto">
            <a:xfrm>
              <a:off x="3585" y="2686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8" name="Rectangle 210"/>
            <p:cNvSpPr>
              <a:spLocks noChangeArrowheads="1"/>
            </p:cNvSpPr>
            <p:nvPr/>
          </p:nvSpPr>
          <p:spPr bwMode="auto">
            <a:xfrm>
              <a:off x="3585" y="2811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499" name="Freeform 211"/>
            <p:cNvSpPr>
              <a:spLocks/>
            </p:cNvSpPr>
            <p:nvPr/>
          </p:nvSpPr>
          <p:spPr bwMode="auto">
            <a:xfrm>
              <a:off x="3585" y="2811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0" name="Rectangle 212"/>
            <p:cNvSpPr>
              <a:spLocks noChangeArrowheads="1"/>
            </p:cNvSpPr>
            <p:nvPr/>
          </p:nvSpPr>
          <p:spPr bwMode="auto">
            <a:xfrm>
              <a:off x="3585" y="2936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1" name="Freeform 213"/>
            <p:cNvSpPr>
              <a:spLocks/>
            </p:cNvSpPr>
            <p:nvPr/>
          </p:nvSpPr>
          <p:spPr bwMode="auto">
            <a:xfrm>
              <a:off x="3585" y="2936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2" name="Rectangle 214"/>
            <p:cNvSpPr>
              <a:spLocks noChangeArrowheads="1"/>
            </p:cNvSpPr>
            <p:nvPr/>
          </p:nvSpPr>
          <p:spPr bwMode="auto">
            <a:xfrm>
              <a:off x="3710" y="2936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3" name="Freeform 215"/>
            <p:cNvSpPr>
              <a:spLocks/>
            </p:cNvSpPr>
            <p:nvPr/>
          </p:nvSpPr>
          <p:spPr bwMode="auto">
            <a:xfrm>
              <a:off x="3710" y="2936"/>
              <a:ext cx="83" cy="84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4" name="Rectangle 216"/>
            <p:cNvSpPr>
              <a:spLocks noChangeArrowheads="1"/>
            </p:cNvSpPr>
            <p:nvPr/>
          </p:nvSpPr>
          <p:spPr bwMode="auto">
            <a:xfrm>
              <a:off x="3585" y="3062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5" name="Freeform 217"/>
            <p:cNvSpPr>
              <a:spLocks/>
            </p:cNvSpPr>
            <p:nvPr/>
          </p:nvSpPr>
          <p:spPr bwMode="auto">
            <a:xfrm>
              <a:off x="3585" y="3062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6" name="Rectangle 218"/>
            <p:cNvSpPr>
              <a:spLocks noChangeArrowheads="1"/>
            </p:cNvSpPr>
            <p:nvPr/>
          </p:nvSpPr>
          <p:spPr bwMode="auto">
            <a:xfrm>
              <a:off x="3710" y="3062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7" name="Freeform 219"/>
            <p:cNvSpPr>
              <a:spLocks/>
            </p:cNvSpPr>
            <p:nvPr/>
          </p:nvSpPr>
          <p:spPr bwMode="auto">
            <a:xfrm>
              <a:off x="3710" y="3062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8" name="Rectangle 220"/>
            <p:cNvSpPr>
              <a:spLocks noChangeArrowheads="1"/>
            </p:cNvSpPr>
            <p:nvPr/>
          </p:nvSpPr>
          <p:spPr bwMode="auto">
            <a:xfrm>
              <a:off x="3835" y="3062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09" name="Freeform 221"/>
            <p:cNvSpPr>
              <a:spLocks/>
            </p:cNvSpPr>
            <p:nvPr/>
          </p:nvSpPr>
          <p:spPr bwMode="auto">
            <a:xfrm>
              <a:off x="3835" y="3062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0" name="Rectangle 222"/>
            <p:cNvSpPr>
              <a:spLocks noChangeArrowheads="1"/>
            </p:cNvSpPr>
            <p:nvPr/>
          </p:nvSpPr>
          <p:spPr bwMode="auto">
            <a:xfrm>
              <a:off x="3960" y="3062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1" name="Freeform 223"/>
            <p:cNvSpPr>
              <a:spLocks/>
            </p:cNvSpPr>
            <p:nvPr/>
          </p:nvSpPr>
          <p:spPr bwMode="auto">
            <a:xfrm>
              <a:off x="3960" y="3062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2" name="Rectangle 224"/>
            <p:cNvSpPr>
              <a:spLocks noChangeArrowheads="1"/>
            </p:cNvSpPr>
            <p:nvPr/>
          </p:nvSpPr>
          <p:spPr bwMode="auto">
            <a:xfrm>
              <a:off x="3585" y="3187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3" name="Freeform 225"/>
            <p:cNvSpPr>
              <a:spLocks/>
            </p:cNvSpPr>
            <p:nvPr/>
          </p:nvSpPr>
          <p:spPr bwMode="auto">
            <a:xfrm>
              <a:off x="3585" y="3187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4" name="Rectangle 226"/>
            <p:cNvSpPr>
              <a:spLocks noChangeArrowheads="1"/>
            </p:cNvSpPr>
            <p:nvPr/>
          </p:nvSpPr>
          <p:spPr bwMode="auto">
            <a:xfrm>
              <a:off x="3585" y="3312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5" name="Freeform 227"/>
            <p:cNvSpPr>
              <a:spLocks/>
            </p:cNvSpPr>
            <p:nvPr/>
          </p:nvSpPr>
          <p:spPr bwMode="auto">
            <a:xfrm>
              <a:off x="3585" y="3312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6" name="Rectangle 228"/>
            <p:cNvSpPr>
              <a:spLocks noChangeArrowheads="1"/>
            </p:cNvSpPr>
            <p:nvPr/>
          </p:nvSpPr>
          <p:spPr bwMode="auto">
            <a:xfrm>
              <a:off x="3710" y="3312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7" name="Freeform 229"/>
            <p:cNvSpPr>
              <a:spLocks/>
            </p:cNvSpPr>
            <p:nvPr/>
          </p:nvSpPr>
          <p:spPr bwMode="auto">
            <a:xfrm>
              <a:off x="3710" y="3312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8" name="Rectangle 230"/>
            <p:cNvSpPr>
              <a:spLocks noChangeArrowheads="1"/>
            </p:cNvSpPr>
            <p:nvPr/>
          </p:nvSpPr>
          <p:spPr bwMode="auto">
            <a:xfrm>
              <a:off x="3835" y="3312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19" name="Freeform 231"/>
            <p:cNvSpPr>
              <a:spLocks/>
            </p:cNvSpPr>
            <p:nvPr/>
          </p:nvSpPr>
          <p:spPr bwMode="auto">
            <a:xfrm>
              <a:off x="3835" y="3312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0" name="Rectangle 232"/>
            <p:cNvSpPr>
              <a:spLocks noChangeArrowheads="1"/>
            </p:cNvSpPr>
            <p:nvPr/>
          </p:nvSpPr>
          <p:spPr bwMode="auto">
            <a:xfrm>
              <a:off x="3585" y="3437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1" name="Freeform 233"/>
            <p:cNvSpPr>
              <a:spLocks/>
            </p:cNvSpPr>
            <p:nvPr/>
          </p:nvSpPr>
          <p:spPr bwMode="auto">
            <a:xfrm>
              <a:off x="3585" y="3437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2" name="Rectangle 234"/>
            <p:cNvSpPr>
              <a:spLocks noChangeArrowheads="1"/>
            </p:cNvSpPr>
            <p:nvPr/>
          </p:nvSpPr>
          <p:spPr bwMode="auto">
            <a:xfrm>
              <a:off x="3710" y="3437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3" name="Freeform 235"/>
            <p:cNvSpPr>
              <a:spLocks/>
            </p:cNvSpPr>
            <p:nvPr/>
          </p:nvSpPr>
          <p:spPr bwMode="auto">
            <a:xfrm>
              <a:off x="3710" y="3437"/>
              <a:ext cx="83" cy="84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4" name="Rectangle 236"/>
            <p:cNvSpPr>
              <a:spLocks noChangeArrowheads="1"/>
            </p:cNvSpPr>
            <p:nvPr/>
          </p:nvSpPr>
          <p:spPr bwMode="auto">
            <a:xfrm>
              <a:off x="3835" y="3437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5" name="Freeform 237"/>
            <p:cNvSpPr>
              <a:spLocks/>
            </p:cNvSpPr>
            <p:nvPr/>
          </p:nvSpPr>
          <p:spPr bwMode="auto">
            <a:xfrm>
              <a:off x="3835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6" name="Rectangle 238"/>
            <p:cNvSpPr>
              <a:spLocks noChangeArrowheads="1"/>
            </p:cNvSpPr>
            <p:nvPr/>
          </p:nvSpPr>
          <p:spPr bwMode="auto">
            <a:xfrm>
              <a:off x="3960" y="3437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7" name="Freeform 239"/>
            <p:cNvSpPr>
              <a:spLocks/>
            </p:cNvSpPr>
            <p:nvPr/>
          </p:nvSpPr>
          <p:spPr bwMode="auto">
            <a:xfrm>
              <a:off x="3960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8" name="Rectangle 240"/>
            <p:cNvSpPr>
              <a:spLocks noChangeArrowheads="1"/>
            </p:cNvSpPr>
            <p:nvPr/>
          </p:nvSpPr>
          <p:spPr bwMode="auto">
            <a:xfrm>
              <a:off x="3585" y="356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29" name="Freeform 241"/>
            <p:cNvSpPr>
              <a:spLocks/>
            </p:cNvSpPr>
            <p:nvPr/>
          </p:nvSpPr>
          <p:spPr bwMode="auto">
            <a:xfrm>
              <a:off x="3585" y="3563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0" name="Rectangle 242"/>
            <p:cNvSpPr>
              <a:spLocks noChangeArrowheads="1"/>
            </p:cNvSpPr>
            <p:nvPr/>
          </p:nvSpPr>
          <p:spPr bwMode="auto">
            <a:xfrm>
              <a:off x="3585" y="368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1" name="Freeform 243"/>
            <p:cNvSpPr>
              <a:spLocks/>
            </p:cNvSpPr>
            <p:nvPr/>
          </p:nvSpPr>
          <p:spPr bwMode="auto">
            <a:xfrm>
              <a:off x="3585" y="3688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2" name="Rectangle 244"/>
            <p:cNvSpPr>
              <a:spLocks noChangeArrowheads="1"/>
            </p:cNvSpPr>
            <p:nvPr/>
          </p:nvSpPr>
          <p:spPr bwMode="auto">
            <a:xfrm>
              <a:off x="3710" y="368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3" name="Freeform 245"/>
            <p:cNvSpPr>
              <a:spLocks/>
            </p:cNvSpPr>
            <p:nvPr/>
          </p:nvSpPr>
          <p:spPr bwMode="auto">
            <a:xfrm>
              <a:off x="3710" y="3688"/>
              <a:ext cx="83" cy="83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4" name="Rectangle 246"/>
            <p:cNvSpPr>
              <a:spLocks noChangeArrowheads="1"/>
            </p:cNvSpPr>
            <p:nvPr/>
          </p:nvSpPr>
          <p:spPr bwMode="auto">
            <a:xfrm>
              <a:off x="3835" y="368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5" name="Freeform 247"/>
            <p:cNvSpPr>
              <a:spLocks/>
            </p:cNvSpPr>
            <p:nvPr/>
          </p:nvSpPr>
          <p:spPr bwMode="auto">
            <a:xfrm>
              <a:off x="3835" y="3688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6" name="Rectangle 248"/>
            <p:cNvSpPr>
              <a:spLocks noChangeArrowheads="1"/>
            </p:cNvSpPr>
            <p:nvPr/>
          </p:nvSpPr>
          <p:spPr bwMode="auto">
            <a:xfrm>
              <a:off x="3960" y="368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7" name="Freeform 249"/>
            <p:cNvSpPr>
              <a:spLocks/>
            </p:cNvSpPr>
            <p:nvPr/>
          </p:nvSpPr>
          <p:spPr bwMode="auto">
            <a:xfrm>
              <a:off x="3960" y="3688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8" name="Rectangle 250"/>
            <p:cNvSpPr>
              <a:spLocks noChangeArrowheads="1"/>
            </p:cNvSpPr>
            <p:nvPr/>
          </p:nvSpPr>
          <p:spPr bwMode="auto">
            <a:xfrm>
              <a:off x="3585" y="381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39" name="Freeform 251"/>
            <p:cNvSpPr>
              <a:spLocks/>
            </p:cNvSpPr>
            <p:nvPr/>
          </p:nvSpPr>
          <p:spPr bwMode="auto">
            <a:xfrm>
              <a:off x="3585" y="3813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0" name="Rectangle 252"/>
            <p:cNvSpPr>
              <a:spLocks noChangeArrowheads="1"/>
            </p:cNvSpPr>
            <p:nvPr/>
          </p:nvSpPr>
          <p:spPr bwMode="auto">
            <a:xfrm>
              <a:off x="3710" y="381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1" name="Freeform 253"/>
            <p:cNvSpPr>
              <a:spLocks/>
            </p:cNvSpPr>
            <p:nvPr/>
          </p:nvSpPr>
          <p:spPr bwMode="auto">
            <a:xfrm>
              <a:off x="3710" y="3813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2" name="Rectangle 254"/>
            <p:cNvSpPr>
              <a:spLocks noChangeArrowheads="1"/>
            </p:cNvSpPr>
            <p:nvPr/>
          </p:nvSpPr>
          <p:spPr bwMode="auto">
            <a:xfrm>
              <a:off x="3585" y="3938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3" name="Freeform 255"/>
            <p:cNvSpPr>
              <a:spLocks/>
            </p:cNvSpPr>
            <p:nvPr/>
          </p:nvSpPr>
          <p:spPr bwMode="auto">
            <a:xfrm>
              <a:off x="3585" y="3938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4" name="Rectangle 256"/>
            <p:cNvSpPr>
              <a:spLocks noChangeArrowheads="1"/>
            </p:cNvSpPr>
            <p:nvPr/>
          </p:nvSpPr>
          <p:spPr bwMode="auto">
            <a:xfrm>
              <a:off x="3710" y="3938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5" name="Freeform 257"/>
            <p:cNvSpPr>
              <a:spLocks/>
            </p:cNvSpPr>
            <p:nvPr/>
          </p:nvSpPr>
          <p:spPr bwMode="auto">
            <a:xfrm>
              <a:off x="3710" y="3938"/>
              <a:ext cx="83" cy="84"/>
            </a:xfrm>
            <a:custGeom>
              <a:avLst/>
              <a:gdLst>
                <a:gd name="T0" fmla="*/ 251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1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6" name="Rectangle 258"/>
            <p:cNvSpPr>
              <a:spLocks noChangeArrowheads="1"/>
            </p:cNvSpPr>
            <p:nvPr/>
          </p:nvSpPr>
          <p:spPr bwMode="auto">
            <a:xfrm>
              <a:off x="3585" y="406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7" name="Freeform 259"/>
            <p:cNvSpPr>
              <a:spLocks/>
            </p:cNvSpPr>
            <p:nvPr/>
          </p:nvSpPr>
          <p:spPr bwMode="auto">
            <a:xfrm>
              <a:off x="3585" y="4064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8" name="Rectangle 260"/>
            <p:cNvSpPr>
              <a:spLocks noChangeArrowheads="1"/>
            </p:cNvSpPr>
            <p:nvPr/>
          </p:nvSpPr>
          <p:spPr bwMode="auto">
            <a:xfrm>
              <a:off x="3710" y="406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49" name="Freeform 261"/>
            <p:cNvSpPr>
              <a:spLocks/>
            </p:cNvSpPr>
            <p:nvPr/>
          </p:nvSpPr>
          <p:spPr bwMode="auto">
            <a:xfrm>
              <a:off x="3710" y="4064"/>
              <a:ext cx="83" cy="83"/>
            </a:xfrm>
            <a:custGeom>
              <a:avLst/>
              <a:gdLst>
                <a:gd name="T0" fmla="*/ 251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1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0" name="Rectangle 262"/>
            <p:cNvSpPr>
              <a:spLocks noChangeArrowheads="1"/>
            </p:cNvSpPr>
            <p:nvPr/>
          </p:nvSpPr>
          <p:spPr bwMode="auto">
            <a:xfrm>
              <a:off x="4754" y="1559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1" name="Freeform 263"/>
            <p:cNvSpPr>
              <a:spLocks/>
            </p:cNvSpPr>
            <p:nvPr/>
          </p:nvSpPr>
          <p:spPr bwMode="auto">
            <a:xfrm>
              <a:off x="4754" y="1559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2" name="Rectangle 264"/>
            <p:cNvSpPr>
              <a:spLocks noChangeArrowheads="1"/>
            </p:cNvSpPr>
            <p:nvPr/>
          </p:nvSpPr>
          <p:spPr bwMode="auto">
            <a:xfrm>
              <a:off x="4378" y="1684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3" name="Freeform 265"/>
            <p:cNvSpPr>
              <a:spLocks/>
            </p:cNvSpPr>
            <p:nvPr/>
          </p:nvSpPr>
          <p:spPr bwMode="auto">
            <a:xfrm>
              <a:off x="4378" y="1684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4" name="Rectangle 266"/>
            <p:cNvSpPr>
              <a:spLocks noChangeArrowheads="1"/>
            </p:cNvSpPr>
            <p:nvPr/>
          </p:nvSpPr>
          <p:spPr bwMode="auto">
            <a:xfrm>
              <a:off x="4378" y="1559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5" name="Freeform 267"/>
            <p:cNvSpPr>
              <a:spLocks/>
            </p:cNvSpPr>
            <p:nvPr/>
          </p:nvSpPr>
          <p:spPr bwMode="auto">
            <a:xfrm>
              <a:off x="4378" y="1559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6" name="Rectangle 268"/>
            <p:cNvSpPr>
              <a:spLocks noChangeArrowheads="1"/>
            </p:cNvSpPr>
            <p:nvPr/>
          </p:nvSpPr>
          <p:spPr bwMode="auto">
            <a:xfrm>
              <a:off x="4503" y="1559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7" name="Freeform 269"/>
            <p:cNvSpPr>
              <a:spLocks/>
            </p:cNvSpPr>
            <p:nvPr/>
          </p:nvSpPr>
          <p:spPr bwMode="auto">
            <a:xfrm>
              <a:off x="4503" y="1559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8" name="Rectangle 270"/>
            <p:cNvSpPr>
              <a:spLocks noChangeArrowheads="1"/>
            </p:cNvSpPr>
            <p:nvPr/>
          </p:nvSpPr>
          <p:spPr bwMode="auto">
            <a:xfrm>
              <a:off x="4628" y="1559"/>
              <a:ext cx="84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59" name="Freeform 271"/>
            <p:cNvSpPr>
              <a:spLocks/>
            </p:cNvSpPr>
            <p:nvPr/>
          </p:nvSpPr>
          <p:spPr bwMode="auto">
            <a:xfrm>
              <a:off x="4628" y="1559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0" name="Rectangle 272"/>
            <p:cNvSpPr>
              <a:spLocks noChangeArrowheads="1"/>
            </p:cNvSpPr>
            <p:nvPr/>
          </p:nvSpPr>
          <p:spPr bwMode="auto">
            <a:xfrm>
              <a:off x="4503" y="1684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1" name="Freeform 273"/>
            <p:cNvSpPr>
              <a:spLocks/>
            </p:cNvSpPr>
            <p:nvPr/>
          </p:nvSpPr>
          <p:spPr bwMode="auto">
            <a:xfrm>
              <a:off x="4503" y="1684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2" name="Rectangle 274"/>
            <p:cNvSpPr>
              <a:spLocks noChangeArrowheads="1"/>
            </p:cNvSpPr>
            <p:nvPr/>
          </p:nvSpPr>
          <p:spPr bwMode="auto">
            <a:xfrm>
              <a:off x="4628" y="1684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3" name="Freeform 275"/>
            <p:cNvSpPr>
              <a:spLocks/>
            </p:cNvSpPr>
            <p:nvPr/>
          </p:nvSpPr>
          <p:spPr bwMode="auto">
            <a:xfrm>
              <a:off x="4628" y="1684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4" name="Rectangle 276"/>
            <p:cNvSpPr>
              <a:spLocks noChangeArrowheads="1"/>
            </p:cNvSpPr>
            <p:nvPr/>
          </p:nvSpPr>
          <p:spPr bwMode="auto">
            <a:xfrm>
              <a:off x="4754" y="1684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5" name="Freeform 277"/>
            <p:cNvSpPr>
              <a:spLocks/>
            </p:cNvSpPr>
            <p:nvPr/>
          </p:nvSpPr>
          <p:spPr bwMode="auto">
            <a:xfrm>
              <a:off x="4754" y="1684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6" name="Rectangle 278"/>
            <p:cNvSpPr>
              <a:spLocks noChangeArrowheads="1"/>
            </p:cNvSpPr>
            <p:nvPr/>
          </p:nvSpPr>
          <p:spPr bwMode="auto">
            <a:xfrm>
              <a:off x="4754" y="1809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7" name="Freeform 279"/>
            <p:cNvSpPr>
              <a:spLocks/>
            </p:cNvSpPr>
            <p:nvPr/>
          </p:nvSpPr>
          <p:spPr bwMode="auto">
            <a:xfrm>
              <a:off x="4754" y="180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8" name="Rectangle 280"/>
            <p:cNvSpPr>
              <a:spLocks noChangeArrowheads="1"/>
            </p:cNvSpPr>
            <p:nvPr/>
          </p:nvSpPr>
          <p:spPr bwMode="auto">
            <a:xfrm>
              <a:off x="4378" y="1934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69" name="Freeform 281"/>
            <p:cNvSpPr>
              <a:spLocks/>
            </p:cNvSpPr>
            <p:nvPr/>
          </p:nvSpPr>
          <p:spPr bwMode="auto">
            <a:xfrm>
              <a:off x="4378" y="1934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0" name="Rectangle 282"/>
            <p:cNvSpPr>
              <a:spLocks noChangeArrowheads="1"/>
            </p:cNvSpPr>
            <p:nvPr/>
          </p:nvSpPr>
          <p:spPr bwMode="auto">
            <a:xfrm>
              <a:off x="4503" y="1934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1" name="Freeform 283"/>
            <p:cNvSpPr>
              <a:spLocks/>
            </p:cNvSpPr>
            <p:nvPr/>
          </p:nvSpPr>
          <p:spPr bwMode="auto">
            <a:xfrm>
              <a:off x="4503" y="1934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2" name="Rectangle 284"/>
            <p:cNvSpPr>
              <a:spLocks noChangeArrowheads="1"/>
            </p:cNvSpPr>
            <p:nvPr/>
          </p:nvSpPr>
          <p:spPr bwMode="auto">
            <a:xfrm>
              <a:off x="4628" y="1934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3" name="Freeform 285"/>
            <p:cNvSpPr>
              <a:spLocks/>
            </p:cNvSpPr>
            <p:nvPr/>
          </p:nvSpPr>
          <p:spPr bwMode="auto">
            <a:xfrm>
              <a:off x="4628" y="1934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4" name="Rectangle 286"/>
            <p:cNvSpPr>
              <a:spLocks noChangeArrowheads="1"/>
            </p:cNvSpPr>
            <p:nvPr/>
          </p:nvSpPr>
          <p:spPr bwMode="auto">
            <a:xfrm>
              <a:off x="4754" y="1934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5" name="Freeform 287"/>
            <p:cNvSpPr>
              <a:spLocks/>
            </p:cNvSpPr>
            <p:nvPr/>
          </p:nvSpPr>
          <p:spPr bwMode="auto">
            <a:xfrm>
              <a:off x="4754" y="1934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6" name="Rectangle 288"/>
            <p:cNvSpPr>
              <a:spLocks noChangeArrowheads="1"/>
            </p:cNvSpPr>
            <p:nvPr/>
          </p:nvSpPr>
          <p:spPr bwMode="auto">
            <a:xfrm>
              <a:off x="4378" y="1809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7" name="Freeform 289"/>
            <p:cNvSpPr>
              <a:spLocks/>
            </p:cNvSpPr>
            <p:nvPr/>
          </p:nvSpPr>
          <p:spPr bwMode="auto">
            <a:xfrm>
              <a:off x="4378" y="180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8" name="Rectangle 290"/>
            <p:cNvSpPr>
              <a:spLocks noChangeArrowheads="1"/>
            </p:cNvSpPr>
            <p:nvPr/>
          </p:nvSpPr>
          <p:spPr bwMode="auto">
            <a:xfrm>
              <a:off x="4503" y="1809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79" name="Freeform 291"/>
            <p:cNvSpPr>
              <a:spLocks/>
            </p:cNvSpPr>
            <p:nvPr/>
          </p:nvSpPr>
          <p:spPr bwMode="auto">
            <a:xfrm>
              <a:off x="4503" y="1809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0" name="Rectangle 292"/>
            <p:cNvSpPr>
              <a:spLocks noChangeArrowheads="1"/>
            </p:cNvSpPr>
            <p:nvPr/>
          </p:nvSpPr>
          <p:spPr bwMode="auto">
            <a:xfrm>
              <a:off x="4628" y="1809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1" name="Freeform 293"/>
            <p:cNvSpPr>
              <a:spLocks/>
            </p:cNvSpPr>
            <p:nvPr/>
          </p:nvSpPr>
          <p:spPr bwMode="auto">
            <a:xfrm>
              <a:off x="4628" y="180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2" name="Rectangle 294"/>
            <p:cNvSpPr>
              <a:spLocks noChangeArrowheads="1"/>
            </p:cNvSpPr>
            <p:nvPr/>
          </p:nvSpPr>
          <p:spPr bwMode="auto">
            <a:xfrm>
              <a:off x="4378" y="2060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3" name="Freeform 295"/>
            <p:cNvSpPr>
              <a:spLocks/>
            </p:cNvSpPr>
            <p:nvPr/>
          </p:nvSpPr>
          <p:spPr bwMode="auto">
            <a:xfrm>
              <a:off x="4378" y="2060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4" name="Rectangle 296"/>
            <p:cNvSpPr>
              <a:spLocks noChangeArrowheads="1"/>
            </p:cNvSpPr>
            <p:nvPr/>
          </p:nvSpPr>
          <p:spPr bwMode="auto">
            <a:xfrm>
              <a:off x="4503" y="2060"/>
              <a:ext cx="83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5" name="Freeform 297"/>
            <p:cNvSpPr>
              <a:spLocks/>
            </p:cNvSpPr>
            <p:nvPr/>
          </p:nvSpPr>
          <p:spPr bwMode="auto">
            <a:xfrm>
              <a:off x="4503" y="2060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6" name="Rectangle 298"/>
            <p:cNvSpPr>
              <a:spLocks noChangeArrowheads="1"/>
            </p:cNvSpPr>
            <p:nvPr/>
          </p:nvSpPr>
          <p:spPr bwMode="auto">
            <a:xfrm>
              <a:off x="4628" y="2060"/>
              <a:ext cx="84" cy="8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7" name="Freeform 299"/>
            <p:cNvSpPr>
              <a:spLocks/>
            </p:cNvSpPr>
            <p:nvPr/>
          </p:nvSpPr>
          <p:spPr bwMode="auto">
            <a:xfrm>
              <a:off x="4628" y="2060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8" name="Rectangle 300"/>
            <p:cNvSpPr>
              <a:spLocks noChangeArrowheads="1"/>
            </p:cNvSpPr>
            <p:nvPr/>
          </p:nvSpPr>
          <p:spPr bwMode="auto">
            <a:xfrm>
              <a:off x="4754" y="2435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89" name="Freeform 301"/>
            <p:cNvSpPr>
              <a:spLocks/>
            </p:cNvSpPr>
            <p:nvPr/>
          </p:nvSpPr>
          <p:spPr bwMode="auto">
            <a:xfrm>
              <a:off x="4754" y="243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0" name="Rectangle 302"/>
            <p:cNvSpPr>
              <a:spLocks noChangeArrowheads="1"/>
            </p:cNvSpPr>
            <p:nvPr/>
          </p:nvSpPr>
          <p:spPr bwMode="auto">
            <a:xfrm>
              <a:off x="4378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1" name="Freeform 303"/>
            <p:cNvSpPr>
              <a:spLocks/>
            </p:cNvSpPr>
            <p:nvPr/>
          </p:nvSpPr>
          <p:spPr bwMode="auto">
            <a:xfrm>
              <a:off x="4378" y="2185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2" name="Rectangle 304"/>
            <p:cNvSpPr>
              <a:spLocks noChangeArrowheads="1"/>
            </p:cNvSpPr>
            <p:nvPr/>
          </p:nvSpPr>
          <p:spPr bwMode="auto">
            <a:xfrm>
              <a:off x="4503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3" name="Freeform 305"/>
            <p:cNvSpPr>
              <a:spLocks/>
            </p:cNvSpPr>
            <p:nvPr/>
          </p:nvSpPr>
          <p:spPr bwMode="auto">
            <a:xfrm>
              <a:off x="4503" y="2185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4" name="Rectangle 306"/>
            <p:cNvSpPr>
              <a:spLocks noChangeArrowheads="1"/>
            </p:cNvSpPr>
            <p:nvPr/>
          </p:nvSpPr>
          <p:spPr bwMode="auto">
            <a:xfrm>
              <a:off x="4628" y="2185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5" name="Freeform 307"/>
            <p:cNvSpPr>
              <a:spLocks/>
            </p:cNvSpPr>
            <p:nvPr/>
          </p:nvSpPr>
          <p:spPr bwMode="auto">
            <a:xfrm>
              <a:off x="4628" y="2185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6" name="Rectangle 308"/>
            <p:cNvSpPr>
              <a:spLocks noChangeArrowheads="1"/>
            </p:cNvSpPr>
            <p:nvPr/>
          </p:nvSpPr>
          <p:spPr bwMode="auto">
            <a:xfrm>
              <a:off x="4628" y="2435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7" name="Freeform 309"/>
            <p:cNvSpPr>
              <a:spLocks/>
            </p:cNvSpPr>
            <p:nvPr/>
          </p:nvSpPr>
          <p:spPr bwMode="auto">
            <a:xfrm>
              <a:off x="4628" y="2435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Rectangle 310"/>
            <p:cNvSpPr>
              <a:spLocks noChangeArrowheads="1"/>
            </p:cNvSpPr>
            <p:nvPr/>
          </p:nvSpPr>
          <p:spPr bwMode="auto">
            <a:xfrm>
              <a:off x="4754" y="2060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>
              <a:off x="4754" y="2060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Rectangle 312"/>
            <p:cNvSpPr>
              <a:spLocks noChangeArrowheads="1"/>
            </p:cNvSpPr>
            <p:nvPr/>
          </p:nvSpPr>
          <p:spPr bwMode="auto">
            <a:xfrm>
              <a:off x="4378" y="2561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>
              <a:off x="4378" y="2561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2" name="Rectangle 314"/>
            <p:cNvSpPr>
              <a:spLocks noChangeArrowheads="1"/>
            </p:cNvSpPr>
            <p:nvPr/>
          </p:nvSpPr>
          <p:spPr bwMode="auto">
            <a:xfrm>
              <a:off x="4754" y="2185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3" name="Freeform 315"/>
            <p:cNvSpPr>
              <a:spLocks/>
            </p:cNvSpPr>
            <p:nvPr/>
          </p:nvSpPr>
          <p:spPr bwMode="auto">
            <a:xfrm>
              <a:off x="4754" y="2185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4" name="Rectangle 316"/>
            <p:cNvSpPr>
              <a:spLocks noChangeArrowheads="1"/>
            </p:cNvSpPr>
            <p:nvPr/>
          </p:nvSpPr>
          <p:spPr bwMode="auto">
            <a:xfrm>
              <a:off x="4378" y="2310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5" name="Freeform 317"/>
            <p:cNvSpPr>
              <a:spLocks/>
            </p:cNvSpPr>
            <p:nvPr/>
          </p:nvSpPr>
          <p:spPr bwMode="auto">
            <a:xfrm>
              <a:off x="4378" y="2310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6" name="Rectangle 318"/>
            <p:cNvSpPr>
              <a:spLocks noChangeArrowheads="1"/>
            </p:cNvSpPr>
            <p:nvPr/>
          </p:nvSpPr>
          <p:spPr bwMode="auto">
            <a:xfrm>
              <a:off x="4503" y="2310"/>
              <a:ext cx="83" cy="84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7" name="Freeform 319"/>
            <p:cNvSpPr>
              <a:spLocks/>
            </p:cNvSpPr>
            <p:nvPr/>
          </p:nvSpPr>
          <p:spPr bwMode="auto">
            <a:xfrm>
              <a:off x="4503" y="2310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8" name="Rectangle 320"/>
            <p:cNvSpPr>
              <a:spLocks noChangeArrowheads="1"/>
            </p:cNvSpPr>
            <p:nvPr/>
          </p:nvSpPr>
          <p:spPr bwMode="auto">
            <a:xfrm>
              <a:off x="4628" y="2310"/>
              <a:ext cx="84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09" name="Freeform 321"/>
            <p:cNvSpPr>
              <a:spLocks/>
            </p:cNvSpPr>
            <p:nvPr/>
          </p:nvSpPr>
          <p:spPr bwMode="auto">
            <a:xfrm>
              <a:off x="4628" y="2310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0" name="Rectangle 322"/>
            <p:cNvSpPr>
              <a:spLocks noChangeArrowheads="1"/>
            </p:cNvSpPr>
            <p:nvPr/>
          </p:nvSpPr>
          <p:spPr bwMode="auto">
            <a:xfrm>
              <a:off x="4754" y="2310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1" name="Freeform 323"/>
            <p:cNvSpPr>
              <a:spLocks/>
            </p:cNvSpPr>
            <p:nvPr/>
          </p:nvSpPr>
          <p:spPr bwMode="auto">
            <a:xfrm>
              <a:off x="4754" y="2310"/>
              <a:ext cx="83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2" name="Rectangle 324"/>
            <p:cNvSpPr>
              <a:spLocks noChangeArrowheads="1"/>
            </p:cNvSpPr>
            <p:nvPr/>
          </p:nvSpPr>
          <p:spPr bwMode="auto">
            <a:xfrm>
              <a:off x="4378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3" name="Freeform 325"/>
            <p:cNvSpPr>
              <a:spLocks/>
            </p:cNvSpPr>
            <p:nvPr/>
          </p:nvSpPr>
          <p:spPr bwMode="auto">
            <a:xfrm>
              <a:off x="4378" y="243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4" name="Rectangle 326"/>
            <p:cNvSpPr>
              <a:spLocks noChangeArrowheads="1"/>
            </p:cNvSpPr>
            <p:nvPr/>
          </p:nvSpPr>
          <p:spPr bwMode="auto">
            <a:xfrm>
              <a:off x="4503" y="2435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5" name="Freeform 327"/>
            <p:cNvSpPr>
              <a:spLocks/>
            </p:cNvSpPr>
            <p:nvPr/>
          </p:nvSpPr>
          <p:spPr bwMode="auto">
            <a:xfrm>
              <a:off x="4503" y="2435"/>
              <a:ext cx="83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6" name="Rectangle 328"/>
            <p:cNvSpPr>
              <a:spLocks noChangeArrowheads="1"/>
            </p:cNvSpPr>
            <p:nvPr/>
          </p:nvSpPr>
          <p:spPr bwMode="auto">
            <a:xfrm>
              <a:off x="4503" y="2561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7" name="Freeform 329"/>
            <p:cNvSpPr>
              <a:spLocks/>
            </p:cNvSpPr>
            <p:nvPr/>
          </p:nvSpPr>
          <p:spPr bwMode="auto">
            <a:xfrm>
              <a:off x="4503" y="2561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8" name="Rectangle 330"/>
            <p:cNvSpPr>
              <a:spLocks noChangeArrowheads="1"/>
            </p:cNvSpPr>
            <p:nvPr/>
          </p:nvSpPr>
          <p:spPr bwMode="auto">
            <a:xfrm>
              <a:off x="4628" y="2561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19" name="Freeform 331"/>
            <p:cNvSpPr>
              <a:spLocks/>
            </p:cNvSpPr>
            <p:nvPr/>
          </p:nvSpPr>
          <p:spPr bwMode="auto">
            <a:xfrm>
              <a:off x="4628" y="2561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0" name="Rectangle 332"/>
            <p:cNvSpPr>
              <a:spLocks noChangeArrowheads="1"/>
            </p:cNvSpPr>
            <p:nvPr/>
          </p:nvSpPr>
          <p:spPr bwMode="auto">
            <a:xfrm>
              <a:off x="4754" y="2561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1" name="Freeform 333"/>
            <p:cNvSpPr>
              <a:spLocks/>
            </p:cNvSpPr>
            <p:nvPr/>
          </p:nvSpPr>
          <p:spPr bwMode="auto">
            <a:xfrm>
              <a:off x="4754" y="2561"/>
              <a:ext cx="83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2" name="Rectangle 334"/>
            <p:cNvSpPr>
              <a:spLocks noChangeArrowheads="1"/>
            </p:cNvSpPr>
            <p:nvPr/>
          </p:nvSpPr>
          <p:spPr bwMode="auto">
            <a:xfrm>
              <a:off x="4378" y="2686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3" name="Freeform 335"/>
            <p:cNvSpPr>
              <a:spLocks/>
            </p:cNvSpPr>
            <p:nvPr/>
          </p:nvSpPr>
          <p:spPr bwMode="auto">
            <a:xfrm>
              <a:off x="4378" y="2686"/>
              <a:ext cx="83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4" name="Rectangle 336"/>
            <p:cNvSpPr>
              <a:spLocks noChangeArrowheads="1"/>
            </p:cNvSpPr>
            <p:nvPr/>
          </p:nvSpPr>
          <p:spPr bwMode="auto">
            <a:xfrm>
              <a:off x="2758" y="926"/>
              <a:ext cx="52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Coarse MT</a:t>
              </a:r>
              <a:endParaRPr lang="en-US"/>
            </a:p>
          </p:txBody>
        </p:sp>
        <p:sp>
          <p:nvSpPr>
            <p:cNvPr id="140625" name="Rectangle 337"/>
            <p:cNvSpPr>
              <a:spLocks noChangeArrowheads="1"/>
            </p:cNvSpPr>
            <p:nvPr/>
          </p:nvSpPr>
          <p:spPr bwMode="auto">
            <a:xfrm>
              <a:off x="2708" y="1058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6" name="Freeform 338"/>
            <p:cNvSpPr>
              <a:spLocks/>
            </p:cNvSpPr>
            <p:nvPr/>
          </p:nvSpPr>
          <p:spPr bwMode="auto">
            <a:xfrm>
              <a:off x="2708" y="1058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7" name="Rectangle 339"/>
            <p:cNvSpPr>
              <a:spLocks noChangeArrowheads="1"/>
            </p:cNvSpPr>
            <p:nvPr/>
          </p:nvSpPr>
          <p:spPr bwMode="auto">
            <a:xfrm>
              <a:off x="2833" y="1058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8" name="Freeform 340"/>
            <p:cNvSpPr>
              <a:spLocks/>
            </p:cNvSpPr>
            <p:nvPr/>
          </p:nvSpPr>
          <p:spPr bwMode="auto">
            <a:xfrm>
              <a:off x="2833" y="1058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29" name="Rectangle 341"/>
            <p:cNvSpPr>
              <a:spLocks noChangeArrowheads="1"/>
            </p:cNvSpPr>
            <p:nvPr/>
          </p:nvSpPr>
          <p:spPr bwMode="auto">
            <a:xfrm>
              <a:off x="2708" y="1183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0" name="Freeform 342"/>
            <p:cNvSpPr>
              <a:spLocks/>
            </p:cNvSpPr>
            <p:nvPr/>
          </p:nvSpPr>
          <p:spPr bwMode="auto">
            <a:xfrm>
              <a:off x="2708" y="1183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1" name="Rectangle 343"/>
            <p:cNvSpPr>
              <a:spLocks noChangeArrowheads="1"/>
            </p:cNvSpPr>
            <p:nvPr/>
          </p:nvSpPr>
          <p:spPr bwMode="auto">
            <a:xfrm>
              <a:off x="2708" y="1308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2" name="Freeform 344"/>
            <p:cNvSpPr>
              <a:spLocks/>
            </p:cNvSpPr>
            <p:nvPr/>
          </p:nvSpPr>
          <p:spPr bwMode="auto">
            <a:xfrm>
              <a:off x="2708" y="1308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3" name="Rectangle 345"/>
            <p:cNvSpPr>
              <a:spLocks noChangeArrowheads="1"/>
            </p:cNvSpPr>
            <p:nvPr/>
          </p:nvSpPr>
          <p:spPr bwMode="auto">
            <a:xfrm>
              <a:off x="2833" y="1308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4" name="Freeform 346"/>
            <p:cNvSpPr>
              <a:spLocks/>
            </p:cNvSpPr>
            <p:nvPr/>
          </p:nvSpPr>
          <p:spPr bwMode="auto">
            <a:xfrm>
              <a:off x="2833" y="1308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5" name="Rectangle 347"/>
            <p:cNvSpPr>
              <a:spLocks noChangeArrowheads="1"/>
            </p:cNvSpPr>
            <p:nvPr/>
          </p:nvSpPr>
          <p:spPr bwMode="auto">
            <a:xfrm>
              <a:off x="2958" y="1308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6" name="Freeform 348"/>
            <p:cNvSpPr>
              <a:spLocks/>
            </p:cNvSpPr>
            <p:nvPr/>
          </p:nvSpPr>
          <p:spPr bwMode="auto">
            <a:xfrm>
              <a:off x="2958" y="1308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7" name="Rectangle 349"/>
            <p:cNvSpPr>
              <a:spLocks noChangeArrowheads="1"/>
            </p:cNvSpPr>
            <p:nvPr/>
          </p:nvSpPr>
          <p:spPr bwMode="auto">
            <a:xfrm>
              <a:off x="2708" y="1433"/>
              <a:ext cx="83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8" name="Freeform 350"/>
            <p:cNvSpPr>
              <a:spLocks/>
            </p:cNvSpPr>
            <p:nvPr/>
          </p:nvSpPr>
          <p:spPr bwMode="auto">
            <a:xfrm>
              <a:off x="2708" y="1433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39" name="Rectangle 351"/>
            <p:cNvSpPr>
              <a:spLocks noChangeArrowheads="1"/>
            </p:cNvSpPr>
            <p:nvPr/>
          </p:nvSpPr>
          <p:spPr bwMode="auto">
            <a:xfrm>
              <a:off x="2833" y="1433"/>
              <a:ext cx="84" cy="84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0" name="Freeform 352"/>
            <p:cNvSpPr>
              <a:spLocks/>
            </p:cNvSpPr>
            <p:nvPr/>
          </p:nvSpPr>
          <p:spPr bwMode="auto">
            <a:xfrm>
              <a:off x="2833" y="1433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1" name="Rectangle 353"/>
            <p:cNvSpPr>
              <a:spLocks noChangeArrowheads="1"/>
            </p:cNvSpPr>
            <p:nvPr/>
          </p:nvSpPr>
          <p:spPr bwMode="auto">
            <a:xfrm>
              <a:off x="2708" y="1559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2" name="Freeform 354"/>
            <p:cNvSpPr>
              <a:spLocks/>
            </p:cNvSpPr>
            <p:nvPr/>
          </p:nvSpPr>
          <p:spPr bwMode="auto">
            <a:xfrm>
              <a:off x="2708" y="1559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3" name="Rectangle 355"/>
            <p:cNvSpPr>
              <a:spLocks noChangeArrowheads="1"/>
            </p:cNvSpPr>
            <p:nvPr/>
          </p:nvSpPr>
          <p:spPr bwMode="auto">
            <a:xfrm>
              <a:off x="2833" y="1559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4" name="Freeform 356"/>
            <p:cNvSpPr>
              <a:spLocks/>
            </p:cNvSpPr>
            <p:nvPr/>
          </p:nvSpPr>
          <p:spPr bwMode="auto">
            <a:xfrm>
              <a:off x="2833" y="1559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5" name="Rectangle 357"/>
            <p:cNvSpPr>
              <a:spLocks noChangeArrowheads="1"/>
            </p:cNvSpPr>
            <p:nvPr/>
          </p:nvSpPr>
          <p:spPr bwMode="auto">
            <a:xfrm>
              <a:off x="2958" y="1559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6" name="Freeform 358"/>
            <p:cNvSpPr>
              <a:spLocks/>
            </p:cNvSpPr>
            <p:nvPr/>
          </p:nvSpPr>
          <p:spPr bwMode="auto">
            <a:xfrm>
              <a:off x="2958" y="1559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7" name="Rectangle 359"/>
            <p:cNvSpPr>
              <a:spLocks noChangeArrowheads="1"/>
            </p:cNvSpPr>
            <p:nvPr/>
          </p:nvSpPr>
          <p:spPr bwMode="auto">
            <a:xfrm>
              <a:off x="3083" y="1559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8" name="Freeform 360"/>
            <p:cNvSpPr>
              <a:spLocks/>
            </p:cNvSpPr>
            <p:nvPr/>
          </p:nvSpPr>
          <p:spPr bwMode="auto">
            <a:xfrm>
              <a:off x="3083" y="1559"/>
              <a:ext cx="84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49" name="Rectangle 361"/>
            <p:cNvSpPr>
              <a:spLocks noChangeArrowheads="1"/>
            </p:cNvSpPr>
            <p:nvPr/>
          </p:nvSpPr>
          <p:spPr bwMode="auto">
            <a:xfrm>
              <a:off x="2708" y="1809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0" name="Freeform 362"/>
            <p:cNvSpPr>
              <a:spLocks/>
            </p:cNvSpPr>
            <p:nvPr/>
          </p:nvSpPr>
          <p:spPr bwMode="auto">
            <a:xfrm>
              <a:off x="2708" y="1809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1" name="Rectangle 363"/>
            <p:cNvSpPr>
              <a:spLocks noChangeArrowheads="1"/>
            </p:cNvSpPr>
            <p:nvPr/>
          </p:nvSpPr>
          <p:spPr bwMode="auto">
            <a:xfrm>
              <a:off x="2833" y="1809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2" name="Freeform 364"/>
            <p:cNvSpPr>
              <a:spLocks/>
            </p:cNvSpPr>
            <p:nvPr/>
          </p:nvSpPr>
          <p:spPr bwMode="auto">
            <a:xfrm>
              <a:off x="2833" y="1809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3" name="Rectangle 365"/>
            <p:cNvSpPr>
              <a:spLocks noChangeArrowheads="1"/>
            </p:cNvSpPr>
            <p:nvPr/>
          </p:nvSpPr>
          <p:spPr bwMode="auto">
            <a:xfrm>
              <a:off x="2958" y="1809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4" name="Freeform 366"/>
            <p:cNvSpPr>
              <a:spLocks/>
            </p:cNvSpPr>
            <p:nvPr/>
          </p:nvSpPr>
          <p:spPr bwMode="auto">
            <a:xfrm>
              <a:off x="2958" y="1809"/>
              <a:ext cx="84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5" name="Rectangle 367"/>
            <p:cNvSpPr>
              <a:spLocks noChangeArrowheads="1"/>
            </p:cNvSpPr>
            <p:nvPr/>
          </p:nvSpPr>
          <p:spPr bwMode="auto">
            <a:xfrm>
              <a:off x="2708" y="1934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6" name="Freeform 368"/>
            <p:cNvSpPr>
              <a:spLocks/>
            </p:cNvSpPr>
            <p:nvPr/>
          </p:nvSpPr>
          <p:spPr bwMode="auto">
            <a:xfrm>
              <a:off x="2708" y="1934"/>
              <a:ext cx="83" cy="84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7" name="Rectangle 369"/>
            <p:cNvSpPr>
              <a:spLocks noChangeArrowheads="1"/>
            </p:cNvSpPr>
            <p:nvPr/>
          </p:nvSpPr>
          <p:spPr bwMode="auto">
            <a:xfrm>
              <a:off x="2833" y="1934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8" name="Freeform 370"/>
            <p:cNvSpPr>
              <a:spLocks/>
            </p:cNvSpPr>
            <p:nvPr/>
          </p:nvSpPr>
          <p:spPr bwMode="auto">
            <a:xfrm>
              <a:off x="2833" y="1934"/>
              <a:ext cx="84" cy="84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59" name="Rectangle 371"/>
            <p:cNvSpPr>
              <a:spLocks noChangeArrowheads="1"/>
            </p:cNvSpPr>
            <p:nvPr/>
          </p:nvSpPr>
          <p:spPr bwMode="auto">
            <a:xfrm>
              <a:off x="2708" y="2060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0" name="Freeform 372"/>
            <p:cNvSpPr>
              <a:spLocks/>
            </p:cNvSpPr>
            <p:nvPr/>
          </p:nvSpPr>
          <p:spPr bwMode="auto">
            <a:xfrm>
              <a:off x="2708" y="2060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1" name="Rectangle 373"/>
            <p:cNvSpPr>
              <a:spLocks noChangeArrowheads="1"/>
            </p:cNvSpPr>
            <p:nvPr/>
          </p:nvSpPr>
          <p:spPr bwMode="auto">
            <a:xfrm>
              <a:off x="2708" y="2185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2" name="Freeform 374"/>
            <p:cNvSpPr>
              <a:spLocks/>
            </p:cNvSpPr>
            <p:nvPr/>
          </p:nvSpPr>
          <p:spPr bwMode="auto">
            <a:xfrm>
              <a:off x="2708" y="2185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3" name="Rectangle 375"/>
            <p:cNvSpPr>
              <a:spLocks noChangeArrowheads="1"/>
            </p:cNvSpPr>
            <p:nvPr/>
          </p:nvSpPr>
          <p:spPr bwMode="auto">
            <a:xfrm>
              <a:off x="2708" y="2561"/>
              <a:ext cx="83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4" name="Freeform 376"/>
            <p:cNvSpPr>
              <a:spLocks/>
            </p:cNvSpPr>
            <p:nvPr/>
          </p:nvSpPr>
          <p:spPr bwMode="auto">
            <a:xfrm>
              <a:off x="2708" y="2561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5" name="Rectangle 377"/>
            <p:cNvSpPr>
              <a:spLocks noChangeArrowheads="1"/>
            </p:cNvSpPr>
            <p:nvPr/>
          </p:nvSpPr>
          <p:spPr bwMode="auto">
            <a:xfrm>
              <a:off x="2833" y="2561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6" name="Freeform 378"/>
            <p:cNvSpPr>
              <a:spLocks/>
            </p:cNvSpPr>
            <p:nvPr/>
          </p:nvSpPr>
          <p:spPr bwMode="auto">
            <a:xfrm>
              <a:off x="2833" y="2561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7" name="Rectangle 379"/>
            <p:cNvSpPr>
              <a:spLocks noChangeArrowheads="1"/>
            </p:cNvSpPr>
            <p:nvPr/>
          </p:nvSpPr>
          <p:spPr bwMode="auto">
            <a:xfrm>
              <a:off x="2958" y="2561"/>
              <a:ext cx="84" cy="83"/>
            </a:xfrm>
            <a:prstGeom prst="rect">
              <a:avLst/>
            </a:prstGeom>
            <a:solidFill>
              <a:srgbClr val="00D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8" name="Freeform 380"/>
            <p:cNvSpPr>
              <a:spLocks/>
            </p:cNvSpPr>
            <p:nvPr/>
          </p:nvSpPr>
          <p:spPr bwMode="auto">
            <a:xfrm>
              <a:off x="2958" y="2561"/>
              <a:ext cx="84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DFC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69" name="Rectangle 381"/>
            <p:cNvSpPr>
              <a:spLocks noChangeArrowheads="1"/>
            </p:cNvSpPr>
            <p:nvPr/>
          </p:nvSpPr>
          <p:spPr bwMode="auto">
            <a:xfrm>
              <a:off x="2708" y="2811"/>
              <a:ext cx="83" cy="84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0" name="Freeform 382"/>
            <p:cNvSpPr>
              <a:spLocks/>
            </p:cNvSpPr>
            <p:nvPr/>
          </p:nvSpPr>
          <p:spPr bwMode="auto">
            <a:xfrm>
              <a:off x="2708" y="2811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CC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1" name="Rectangle 383"/>
            <p:cNvSpPr>
              <a:spLocks noChangeArrowheads="1"/>
            </p:cNvSpPr>
            <p:nvPr/>
          </p:nvSpPr>
          <p:spPr bwMode="auto">
            <a:xfrm>
              <a:off x="2708" y="3062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2" name="Freeform 384"/>
            <p:cNvSpPr>
              <a:spLocks/>
            </p:cNvSpPr>
            <p:nvPr/>
          </p:nvSpPr>
          <p:spPr bwMode="auto">
            <a:xfrm>
              <a:off x="2708" y="3062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3" name="Rectangle 385"/>
            <p:cNvSpPr>
              <a:spLocks noChangeArrowheads="1"/>
            </p:cNvSpPr>
            <p:nvPr/>
          </p:nvSpPr>
          <p:spPr bwMode="auto">
            <a:xfrm>
              <a:off x="2708" y="3187"/>
              <a:ext cx="83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4" name="Freeform 386"/>
            <p:cNvSpPr>
              <a:spLocks/>
            </p:cNvSpPr>
            <p:nvPr/>
          </p:nvSpPr>
          <p:spPr bwMode="auto">
            <a:xfrm>
              <a:off x="2708" y="3187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5" name="Rectangle 387"/>
            <p:cNvSpPr>
              <a:spLocks noChangeArrowheads="1"/>
            </p:cNvSpPr>
            <p:nvPr/>
          </p:nvSpPr>
          <p:spPr bwMode="auto">
            <a:xfrm>
              <a:off x="2833" y="3187"/>
              <a:ext cx="84" cy="83"/>
            </a:xfrm>
            <a:prstGeom prst="rect">
              <a:avLst/>
            </a:pr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6" name="Freeform 388"/>
            <p:cNvSpPr>
              <a:spLocks/>
            </p:cNvSpPr>
            <p:nvPr/>
          </p:nvSpPr>
          <p:spPr bwMode="auto">
            <a:xfrm>
              <a:off x="2833" y="3187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63DE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7" name="Rectangle 389"/>
            <p:cNvSpPr>
              <a:spLocks noChangeArrowheads="1"/>
            </p:cNvSpPr>
            <p:nvPr/>
          </p:nvSpPr>
          <p:spPr bwMode="auto">
            <a:xfrm>
              <a:off x="2708" y="3437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8" name="Freeform 390"/>
            <p:cNvSpPr>
              <a:spLocks/>
            </p:cNvSpPr>
            <p:nvPr/>
          </p:nvSpPr>
          <p:spPr bwMode="auto">
            <a:xfrm>
              <a:off x="2708" y="3437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79" name="Rectangle 391"/>
            <p:cNvSpPr>
              <a:spLocks noChangeArrowheads="1"/>
            </p:cNvSpPr>
            <p:nvPr/>
          </p:nvSpPr>
          <p:spPr bwMode="auto">
            <a:xfrm>
              <a:off x="2833" y="3437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0" name="Freeform 392"/>
            <p:cNvSpPr>
              <a:spLocks/>
            </p:cNvSpPr>
            <p:nvPr/>
          </p:nvSpPr>
          <p:spPr bwMode="auto">
            <a:xfrm>
              <a:off x="2833" y="3437"/>
              <a:ext cx="84" cy="84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1" name="Rectangle 393"/>
            <p:cNvSpPr>
              <a:spLocks noChangeArrowheads="1"/>
            </p:cNvSpPr>
            <p:nvPr/>
          </p:nvSpPr>
          <p:spPr bwMode="auto">
            <a:xfrm>
              <a:off x="2958" y="3437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2" name="Freeform 394"/>
            <p:cNvSpPr>
              <a:spLocks/>
            </p:cNvSpPr>
            <p:nvPr/>
          </p:nvSpPr>
          <p:spPr bwMode="auto">
            <a:xfrm>
              <a:off x="2958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3" name="Rectangle 395"/>
            <p:cNvSpPr>
              <a:spLocks noChangeArrowheads="1"/>
            </p:cNvSpPr>
            <p:nvPr/>
          </p:nvSpPr>
          <p:spPr bwMode="auto">
            <a:xfrm>
              <a:off x="3083" y="3437"/>
              <a:ext cx="84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4" name="Freeform 396"/>
            <p:cNvSpPr>
              <a:spLocks/>
            </p:cNvSpPr>
            <p:nvPr/>
          </p:nvSpPr>
          <p:spPr bwMode="auto">
            <a:xfrm>
              <a:off x="3083" y="3437"/>
              <a:ext cx="84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5" name="Rectangle 397"/>
            <p:cNvSpPr>
              <a:spLocks noChangeArrowheads="1"/>
            </p:cNvSpPr>
            <p:nvPr/>
          </p:nvSpPr>
          <p:spPr bwMode="auto">
            <a:xfrm>
              <a:off x="2708" y="3563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6" name="Freeform 398"/>
            <p:cNvSpPr>
              <a:spLocks/>
            </p:cNvSpPr>
            <p:nvPr/>
          </p:nvSpPr>
          <p:spPr bwMode="auto">
            <a:xfrm>
              <a:off x="2708" y="3563"/>
              <a:ext cx="83" cy="83"/>
            </a:xfrm>
            <a:custGeom>
              <a:avLst/>
              <a:gdLst>
                <a:gd name="T0" fmla="*/ 251 w 502"/>
                <a:gd name="T1" fmla="*/ 501 h 501"/>
                <a:gd name="T2" fmla="*/ 0 w 502"/>
                <a:gd name="T3" fmla="*/ 501 h 501"/>
                <a:gd name="T4" fmla="*/ 0 w 502"/>
                <a:gd name="T5" fmla="*/ 0 h 501"/>
                <a:gd name="T6" fmla="*/ 502 w 502"/>
                <a:gd name="T7" fmla="*/ 0 h 501"/>
                <a:gd name="T8" fmla="*/ 502 w 502"/>
                <a:gd name="T9" fmla="*/ 501 h 501"/>
                <a:gd name="T10" fmla="*/ 251 w 502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1">
                  <a:moveTo>
                    <a:pt x="251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1"/>
                  </a:lnTo>
                  <a:lnTo>
                    <a:pt x="251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7" name="Rectangle 399"/>
            <p:cNvSpPr>
              <a:spLocks noChangeArrowheads="1"/>
            </p:cNvSpPr>
            <p:nvPr/>
          </p:nvSpPr>
          <p:spPr bwMode="auto">
            <a:xfrm>
              <a:off x="2833" y="3563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8" name="Freeform 400"/>
            <p:cNvSpPr>
              <a:spLocks/>
            </p:cNvSpPr>
            <p:nvPr/>
          </p:nvSpPr>
          <p:spPr bwMode="auto">
            <a:xfrm>
              <a:off x="2833" y="3563"/>
              <a:ext cx="84" cy="83"/>
            </a:xfrm>
            <a:custGeom>
              <a:avLst/>
              <a:gdLst>
                <a:gd name="T0" fmla="*/ 250 w 501"/>
                <a:gd name="T1" fmla="*/ 501 h 501"/>
                <a:gd name="T2" fmla="*/ 0 w 501"/>
                <a:gd name="T3" fmla="*/ 501 h 501"/>
                <a:gd name="T4" fmla="*/ 0 w 501"/>
                <a:gd name="T5" fmla="*/ 0 h 501"/>
                <a:gd name="T6" fmla="*/ 501 w 501"/>
                <a:gd name="T7" fmla="*/ 0 h 501"/>
                <a:gd name="T8" fmla="*/ 501 w 501"/>
                <a:gd name="T9" fmla="*/ 501 h 501"/>
                <a:gd name="T10" fmla="*/ 250 w 501"/>
                <a:gd name="T1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1">
                  <a:moveTo>
                    <a:pt x="250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1"/>
                  </a:lnTo>
                  <a:lnTo>
                    <a:pt x="250" y="501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89" name="Rectangle 401"/>
            <p:cNvSpPr>
              <a:spLocks noChangeArrowheads="1"/>
            </p:cNvSpPr>
            <p:nvPr/>
          </p:nvSpPr>
          <p:spPr bwMode="auto">
            <a:xfrm>
              <a:off x="2708" y="3688"/>
              <a:ext cx="83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0" name="Freeform 402"/>
            <p:cNvSpPr>
              <a:spLocks/>
            </p:cNvSpPr>
            <p:nvPr/>
          </p:nvSpPr>
          <p:spPr bwMode="auto">
            <a:xfrm>
              <a:off x="2708" y="3688"/>
              <a:ext cx="83" cy="83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1" name="Rectangle 403"/>
            <p:cNvSpPr>
              <a:spLocks noChangeArrowheads="1"/>
            </p:cNvSpPr>
            <p:nvPr/>
          </p:nvSpPr>
          <p:spPr bwMode="auto">
            <a:xfrm>
              <a:off x="2833" y="3688"/>
              <a:ext cx="84" cy="8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2" name="Freeform 404"/>
            <p:cNvSpPr>
              <a:spLocks/>
            </p:cNvSpPr>
            <p:nvPr/>
          </p:nvSpPr>
          <p:spPr bwMode="auto">
            <a:xfrm>
              <a:off x="2833" y="3688"/>
              <a:ext cx="84" cy="83"/>
            </a:xfrm>
            <a:custGeom>
              <a:avLst/>
              <a:gdLst>
                <a:gd name="T0" fmla="*/ 250 w 501"/>
                <a:gd name="T1" fmla="*/ 500 h 500"/>
                <a:gd name="T2" fmla="*/ 0 w 501"/>
                <a:gd name="T3" fmla="*/ 500 h 500"/>
                <a:gd name="T4" fmla="*/ 0 w 501"/>
                <a:gd name="T5" fmla="*/ 0 h 500"/>
                <a:gd name="T6" fmla="*/ 501 w 501"/>
                <a:gd name="T7" fmla="*/ 0 h 500"/>
                <a:gd name="T8" fmla="*/ 501 w 501"/>
                <a:gd name="T9" fmla="*/ 500 h 500"/>
                <a:gd name="T10" fmla="*/ 250 w 501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500">
                  <a:moveTo>
                    <a:pt x="250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1" y="0"/>
                  </a:lnTo>
                  <a:lnTo>
                    <a:pt x="501" y="500"/>
                  </a:lnTo>
                  <a:lnTo>
                    <a:pt x="250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3" name="Rectangle 405"/>
            <p:cNvSpPr>
              <a:spLocks noChangeArrowheads="1"/>
            </p:cNvSpPr>
            <p:nvPr/>
          </p:nvSpPr>
          <p:spPr bwMode="auto">
            <a:xfrm>
              <a:off x="2708" y="2310"/>
              <a:ext cx="83" cy="8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694" name="Freeform 406"/>
            <p:cNvSpPr>
              <a:spLocks/>
            </p:cNvSpPr>
            <p:nvPr/>
          </p:nvSpPr>
          <p:spPr bwMode="auto">
            <a:xfrm>
              <a:off x="2708" y="2310"/>
              <a:ext cx="83" cy="84"/>
            </a:xfrm>
            <a:custGeom>
              <a:avLst/>
              <a:gdLst>
                <a:gd name="T0" fmla="*/ 251 w 502"/>
                <a:gd name="T1" fmla="*/ 500 h 500"/>
                <a:gd name="T2" fmla="*/ 0 w 502"/>
                <a:gd name="T3" fmla="*/ 500 h 500"/>
                <a:gd name="T4" fmla="*/ 0 w 502"/>
                <a:gd name="T5" fmla="*/ 0 h 500"/>
                <a:gd name="T6" fmla="*/ 502 w 502"/>
                <a:gd name="T7" fmla="*/ 0 h 500"/>
                <a:gd name="T8" fmla="*/ 502 w 502"/>
                <a:gd name="T9" fmla="*/ 500 h 500"/>
                <a:gd name="T10" fmla="*/ 251 w 502"/>
                <a:gd name="T11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00">
                  <a:moveTo>
                    <a:pt x="25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502" y="0"/>
                  </a:lnTo>
                  <a:lnTo>
                    <a:pt x="502" y="500"/>
                  </a:lnTo>
                  <a:lnTo>
                    <a:pt x="251" y="500"/>
                  </a:lnTo>
                </a:path>
              </a:pathLst>
            </a:custGeom>
            <a:noFill/>
            <a:ln w="0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696" name="Rectangle 408"/>
          <p:cNvSpPr>
            <a:spLocks noChangeArrowheads="1"/>
          </p:cNvSpPr>
          <p:nvPr/>
        </p:nvSpPr>
        <p:spPr bwMode="auto">
          <a:xfrm>
            <a:off x="4298950" y="6251575"/>
            <a:ext cx="131763" cy="133350"/>
          </a:xfrm>
          <a:prstGeom prst="rect">
            <a:avLst/>
          </a:prstGeom>
          <a:solidFill>
            <a:srgbClr val="00DF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697" name="Freeform 409"/>
          <p:cNvSpPr>
            <a:spLocks/>
          </p:cNvSpPr>
          <p:nvPr/>
        </p:nvSpPr>
        <p:spPr bwMode="auto">
          <a:xfrm>
            <a:off x="4298950" y="6251575"/>
            <a:ext cx="131763" cy="133350"/>
          </a:xfrm>
          <a:custGeom>
            <a:avLst/>
            <a:gdLst>
              <a:gd name="T0" fmla="*/ 251 w 502"/>
              <a:gd name="T1" fmla="*/ 500 h 500"/>
              <a:gd name="T2" fmla="*/ 0 w 502"/>
              <a:gd name="T3" fmla="*/ 500 h 500"/>
              <a:gd name="T4" fmla="*/ 0 w 502"/>
              <a:gd name="T5" fmla="*/ 0 h 500"/>
              <a:gd name="T6" fmla="*/ 502 w 502"/>
              <a:gd name="T7" fmla="*/ 0 h 500"/>
              <a:gd name="T8" fmla="*/ 502 w 502"/>
              <a:gd name="T9" fmla="*/ 500 h 500"/>
              <a:gd name="T10" fmla="*/ 251 w 502"/>
              <a:gd name="T11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0">
                <a:moveTo>
                  <a:pt x="251" y="500"/>
                </a:moveTo>
                <a:lnTo>
                  <a:pt x="0" y="500"/>
                </a:lnTo>
                <a:lnTo>
                  <a:pt x="0" y="0"/>
                </a:lnTo>
                <a:lnTo>
                  <a:pt x="502" y="0"/>
                </a:lnTo>
                <a:lnTo>
                  <a:pt x="502" y="500"/>
                </a:lnTo>
                <a:lnTo>
                  <a:pt x="251" y="500"/>
                </a:lnTo>
              </a:path>
            </a:pathLst>
          </a:custGeom>
          <a:noFill/>
          <a:ln w="0">
            <a:solidFill>
              <a:srgbClr val="00DFC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698" name="Rectangle 410"/>
          <p:cNvSpPr>
            <a:spLocks noChangeArrowheads="1"/>
          </p:cNvSpPr>
          <p:nvPr/>
        </p:nvSpPr>
        <p:spPr bwMode="auto">
          <a:xfrm>
            <a:off x="4497388" y="6251575"/>
            <a:ext cx="133350" cy="133350"/>
          </a:xfrm>
          <a:prstGeom prst="rect">
            <a:avLst/>
          </a:prstGeom>
          <a:solidFill>
            <a:srgbClr val="00DF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699" name="Freeform 411"/>
          <p:cNvSpPr>
            <a:spLocks/>
          </p:cNvSpPr>
          <p:nvPr/>
        </p:nvSpPr>
        <p:spPr bwMode="auto">
          <a:xfrm>
            <a:off x="4497388" y="6251575"/>
            <a:ext cx="133350" cy="133350"/>
          </a:xfrm>
          <a:custGeom>
            <a:avLst/>
            <a:gdLst>
              <a:gd name="T0" fmla="*/ 250 w 501"/>
              <a:gd name="T1" fmla="*/ 500 h 500"/>
              <a:gd name="T2" fmla="*/ 0 w 501"/>
              <a:gd name="T3" fmla="*/ 500 h 500"/>
              <a:gd name="T4" fmla="*/ 0 w 501"/>
              <a:gd name="T5" fmla="*/ 0 h 500"/>
              <a:gd name="T6" fmla="*/ 501 w 501"/>
              <a:gd name="T7" fmla="*/ 0 h 500"/>
              <a:gd name="T8" fmla="*/ 501 w 501"/>
              <a:gd name="T9" fmla="*/ 500 h 500"/>
              <a:gd name="T10" fmla="*/ 250 w 501"/>
              <a:gd name="T11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0">
                <a:moveTo>
                  <a:pt x="250" y="500"/>
                </a:moveTo>
                <a:lnTo>
                  <a:pt x="0" y="500"/>
                </a:lnTo>
                <a:lnTo>
                  <a:pt x="0" y="0"/>
                </a:lnTo>
                <a:lnTo>
                  <a:pt x="501" y="0"/>
                </a:lnTo>
                <a:lnTo>
                  <a:pt x="501" y="500"/>
                </a:lnTo>
                <a:lnTo>
                  <a:pt x="250" y="500"/>
                </a:lnTo>
              </a:path>
            </a:pathLst>
          </a:custGeom>
          <a:noFill/>
          <a:ln w="0">
            <a:solidFill>
              <a:srgbClr val="00DFC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700" name="Rectangle 412"/>
          <p:cNvSpPr>
            <a:spLocks noChangeArrowheads="1"/>
          </p:cNvSpPr>
          <p:nvPr/>
        </p:nvSpPr>
        <p:spPr bwMode="auto">
          <a:xfrm>
            <a:off x="4298950" y="6451600"/>
            <a:ext cx="131763" cy="131763"/>
          </a:xfrm>
          <a:prstGeom prst="rect">
            <a:avLst/>
          </a:prstGeom>
          <a:solidFill>
            <a:srgbClr val="00DF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701" name="Freeform 413"/>
          <p:cNvSpPr>
            <a:spLocks/>
          </p:cNvSpPr>
          <p:nvPr/>
        </p:nvSpPr>
        <p:spPr bwMode="auto">
          <a:xfrm>
            <a:off x="4298950" y="6451600"/>
            <a:ext cx="131763" cy="131763"/>
          </a:xfrm>
          <a:custGeom>
            <a:avLst/>
            <a:gdLst>
              <a:gd name="T0" fmla="*/ 251 w 502"/>
              <a:gd name="T1" fmla="*/ 501 h 501"/>
              <a:gd name="T2" fmla="*/ 0 w 502"/>
              <a:gd name="T3" fmla="*/ 501 h 501"/>
              <a:gd name="T4" fmla="*/ 0 w 502"/>
              <a:gd name="T5" fmla="*/ 0 h 501"/>
              <a:gd name="T6" fmla="*/ 502 w 502"/>
              <a:gd name="T7" fmla="*/ 0 h 501"/>
              <a:gd name="T8" fmla="*/ 502 w 502"/>
              <a:gd name="T9" fmla="*/ 501 h 501"/>
              <a:gd name="T10" fmla="*/ 251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251" y="501"/>
                </a:moveTo>
                <a:lnTo>
                  <a:pt x="0" y="501"/>
                </a:lnTo>
                <a:lnTo>
                  <a:pt x="0" y="0"/>
                </a:lnTo>
                <a:lnTo>
                  <a:pt x="502" y="0"/>
                </a:lnTo>
                <a:lnTo>
                  <a:pt x="502" y="501"/>
                </a:lnTo>
                <a:lnTo>
                  <a:pt x="251" y="501"/>
                </a:lnTo>
              </a:path>
            </a:pathLst>
          </a:custGeom>
          <a:noFill/>
          <a:ln w="0">
            <a:solidFill>
              <a:srgbClr val="00DFC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7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BBC9A69-BF20-4C9D-B3F0-3BAB1D6B2341}" type="slidenum">
              <a:rPr lang="en-GB"/>
              <a:pPr/>
              <a:t>13</a:t>
            </a:fld>
            <a:endParaRPr lang="en-GB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3300"/>
                </a:solidFill>
              </a:rPr>
              <a:t>Core 2 Duo Microarchitecture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635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9781131-9A8E-4F2F-BC27-0E8794BDA610}" type="slidenum">
              <a:rPr lang="en-GB"/>
              <a:pPr/>
              <a:t>14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895600" y="2057400"/>
            <a:ext cx="1828800" cy="43306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Integer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057400"/>
            <a:ext cx="2209800" cy="428625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 dirty="0">
                <a:latin typeface="Arial" charset="0"/>
              </a:rPr>
              <a:t>Floating Point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349" name="Freeform 29"/>
          <p:cNvSpPr>
            <a:spLocks/>
          </p:cNvSpPr>
          <p:nvPr/>
        </p:nvSpPr>
        <p:spPr bwMode="auto">
          <a:xfrm>
            <a:off x="4940300" y="1600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5108575" y="60198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1: floating point</a:t>
            </a:r>
          </a:p>
        </p:txBody>
      </p:sp>
      <p:sp>
        <p:nvSpPr>
          <p:cNvPr id="56351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 lIns="91440" tIns="45720" rIns="91440" bIns="45720"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Without SMT, only a single thread can run at any given time</a:t>
            </a:r>
          </a:p>
        </p:txBody>
      </p:sp>
    </p:spTree>
    <p:extLst>
      <p:ext uri="{BB962C8B-B14F-4D97-AF65-F5344CB8AC3E}">
        <p14:creationId xmlns:p14="http://schemas.microsoft.com/office/powerpoint/2010/main" val="1283838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1D684BE-ACD4-4ECA-8B09-8B2B0364CAD2}" type="slidenum">
              <a:rPr lang="en-GB"/>
              <a:pPr/>
              <a:t>15</a:t>
            </a:fld>
            <a:endParaRPr lang="en-GB"/>
          </a:p>
        </p:txBody>
      </p:sp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Without SMT, only a single thread can run at any given time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895600" y="2057400"/>
            <a:ext cx="1828800" cy="428625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Integer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876800" y="2057400"/>
            <a:ext cx="2209800" cy="43306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374" name="Freeform 30"/>
          <p:cNvSpPr>
            <a:spLocks/>
          </p:cNvSpPr>
          <p:nvPr/>
        </p:nvSpPr>
        <p:spPr bwMode="auto">
          <a:xfrm>
            <a:off x="3429000" y="15240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3433763" y="6019800"/>
            <a:ext cx="18907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2:</a:t>
            </a:r>
            <a:br>
              <a:rPr lang="en-GB" sz="1800">
                <a:solidFill>
                  <a:srgbClr val="FF3300"/>
                </a:solidFill>
                <a:latin typeface="Arial" charset="0"/>
              </a:rPr>
            </a:br>
            <a:r>
              <a:rPr lang="en-GB" sz="1800">
                <a:solidFill>
                  <a:srgbClr val="FF3300"/>
                </a:solidFill>
                <a:latin typeface="Arial" charset="0"/>
              </a:rPr>
              <a:t>integer operation</a:t>
            </a:r>
          </a:p>
        </p:txBody>
      </p:sp>
    </p:spTree>
    <p:extLst>
      <p:ext uri="{BB962C8B-B14F-4D97-AF65-F5344CB8AC3E}">
        <p14:creationId xmlns:p14="http://schemas.microsoft.com/office/powerpoint/2010/main" val="415710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11F62A5-2018-47EA-B387-C5CFEADBDFB8}" type="slidenum">
              <a:rPr lang="en-GB"/>
              <a:pPr/>
              <a:t>16</a:t>
            </a:fld>
            <a:endParaRPr lang="en-GB"/>
          </a:p>
        </p:txBody>
      </p:sp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SMT processor: both threads can run concurrently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895600" y="2057400"/>
            <a:ext cx="1828800" cy="428625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Integer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876800" y="2057400"/>
            <a:ext cx="2209800" cy="428625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Floating Point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398" name="Freeform 30"/>
          <p:cNvSpPr>
            <a:spLocks/>
          </p:cNvSpPr>
          <p:nvPr/>
        </p:nvSpPr>
        <p:spPr bwMode="auto">
          <a:xfrm>
            <a:off x="3429000" y="15240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Freeform 31"/>
          <p:cNvSpPr>
            <a:spLocks/>
          </p:cNvSpPr>
          <p:nvPr/>
        </p:nvSpPr>
        <p:spPr bwMode="auto">
          <a:xfrm>
            <a:off x="4940300" y="1600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5108575" y="60198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1: floating point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3433763" y="6019800"/>
            <a:ext cx="18907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2:</a:t>
            </a:r>
            <a:br>
              <a:rPr lang="en-GB" sz="1800">
                <a:solidFill>
                  <a:srgbClr val="FF3300"/>
                </a:solidFill>
                <a:latin typeface="Arial" charset="0"/>
              </a:rPr>
            </a:br>
            <a:r>
              <a:rPr lang="en-GB" sz="1800">
                <a:solidFill>
                  <a:srgbClr val="FF3300"/>
                </a:solidFill>
                <a:latin typeface="Arial" charset="0"/>
              </a:rPr>
              <a:t>integer operation</a:t>
            </a:r>
          </a:p>
        </p:txBody>
      </p:sp>
    </p:spTree>
    <p:extLst>
      <p:ext uri="{BB962C8B-B14F-4D97-AF65-F5344CB8AC3E}">
        <p14:creationId xmlns:p14="http://schemas.microsoft.com/office/powerpoint/2010/main" val="3431237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8F305B7-B71E-4990-8FC7-A14042CDA132}" type="slidenum">
              <a:rPr lang="en-GB"/>
              <a:pPr/>
              <a:t>17</a:t>
            </a:fld>
            <a:endParaRPr lang="en-GB"/>
          </a:p>
        </p:txBody>
      </p:sp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But: Can’t simultaneously use  the same functional unit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051300" y="54102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359275" y="48768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29088" y="4343400"/>
            <a:ext cx="1487487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054475" y="38100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132263" y="32766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178300" y="27432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895600" y="2057400"/>
            <a:ext cx="1828800" cy="428625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Integer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876800" y="2057400"/>
            <a:ext cx="2209800" cy="43306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824288" y="14478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959475" y="4343400"/>
            <a:ext cx="146416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ROM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136900" y="4343400"/>
            <a:ext cx="627063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 rot="16200000">
            <a:off x="953957" y="32900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 rot="16200000">
            <a:off x="1875698" y="5299851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362200" y="5638800"/>
            <a:ext cx="16764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 flipV="1">
            <a:off x="4876800" y="5256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4876800" y="4722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3781425" y="4552950"/>
            <a:ext cx="3381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5629275" y="4543425"/>
            <a:ext cx="3048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V="1">
            <a:off x="4876800" y="4189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4876800" y="3656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800600" y="3122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43434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5334000" y="2513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V="1">
            <a:off x="43434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V="1">
            <a:off x="5334000" y="18272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2209800" y="1676400"/>
            <a:ext cx="16002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2203450" y="1676400"/>
            <a:ext cx="7938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422" name="Freeform 30"/>
          <p:cNvSpPr>
            <a:spLocks/>
          </p:cNvSpPr>
          <p:nvPr/>
        </p:nvSpPr>
        <p:spPr bwMode="auto">
          <a:xfrm>
            <a:off x="3276600" y="14478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430588" y="60198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1</a:t>
            </a:r>
          </a:p>
        </p:txBody>
      </p:sp>
      <p:sp>
        <p:nvSpPr>
          <p:cNvPr id="59424" name="Freeform 32"/>
          <p:cNvSpPr>
            <a:spLocks/>
          </p:cNvSpPr>
          <p:nvPr/>
        </p:nvSpPr>
        <p:spPr bwMode="auto">
          <a:xfrm>
            <a:off x="3657600" y="14478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573588" y="60198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943600" y="4876800"/>
            <a:ext cx="2971800" cy="17700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200">
                <a:latin typeface="Arial" charset="0"/>
              </a:rPr>
              <a:t>This scenario is</a:t>
            </a:r>
            <a:br>
              <a:rPr lang="en-GB" sz="2200">
                <a:latin typeface="Arial" charset="0"/>
              </a:rPr>
            </a:br>
            <a:r>
              <a:rPr lang="en-GB" sz="2200">
                <a:latin typeface="Arial" charset="0"/>
              </a:rPr>
              <a:t>impossible with SMT</a:t>
            </a:r>
            <a:br>
              <a:rPr lang="en-GB" sz="2200">
                <a:latin typeface="Arial" charset="0"/>
              </a:rPr>
            </a:br>
            <a:r>
              <a:rPr lang="en-GB" sz="2200">
                <a:latin typeface="Arial" charset="0"/>
              </a:rPr>
              <a:t>on a single core</a:t>
            </a:r>
            <a:br>
              <a:rPr lang="en-GB" sz="2200">
                <a:latin typeface="Arial" charset="0"/>
              </a:rPr>
            </a:br>
            <a:r>
              <a:rPr lang="en-GB" sz="2200">
                <a:latin typeface="Arial" charset="0"/>
              </a:rPr>
              <a:t>(assuming a single integer unit)</a:t>
            </a:r>
            <a:r>
              <a:rPr lang="ar-SA" sz="2200">
                <a:latin typeface="Arial" charset="0"/>
                <a:cs typeface="Arial" charset="0"/>
              </a:rPr>
              <a:t>‏</a:t>
            </a:r>
            <a:endParaRPr lang="en-GB" sz="2200">
              <a:latin typeface="Arial" charset="0"/>
            </a:endParaRP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3811588" y="6324600"/>
            <a:ext cx="156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3299274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DAC283E-6665-409F-A28A-1DA353599F0D}" type="slidenum">
              <a:rPr lang="en-GB"/>
              <a:pPr/>
              <a:t>18</a:t>
            </a:fld>
            <a:endParaRPr lang="en-GB"/>
          </a:p>
        </p:txBody>
      </p:sp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8255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Multi-core: </a:t>
            </a:r>
            <a:br>
              <a:rPr lang="en-GB" sz="2400" b="1">
                <a:solidFill>
                  <a:srgbClr val="FF3300"/>
                </a:solidFill>
              </a:rPr>
            </a:br>
            <a:r>
              <a:rPr lang="en-GB" sz="2400" b="1">
                <a:solidFill>
                  <a:srgbClr val="FF3300"/>
                </a:solidFill>
              </a:rPr>
              <a:t>threads can run on separate cores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6113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9192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383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6144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922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906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1779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413000" y="2362200"/>
            <a:ext cx="1776413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4605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798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1557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 rot="16200000">
            <a:off x="-358906" y="3536138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 rot="16200000">
            <a:off x="5040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9890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24130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24130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17303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33512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24130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24130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V="1">
            <a:off x="23653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V="1">
            <a:off x="20796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 flipV="1">
            <a:off x="26971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 flipV="1">
            <a:off x="20796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V="1">
            <a:off x="26971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7508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>
            <a:off x="7461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59547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2626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62817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9578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60356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60340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5213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756400" y="2362200"/>
            <a:ext cx="1776413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Floating Point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8039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79232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54991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 rot="16200000">
            <a:off x="3924169" y="35948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 rot="16200000">
            <a:off x="48474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53324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 flipV="1">
            <a:off x="67564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 flipV="1">
            <a:off x="67564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0737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76946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7564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7564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7087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4230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70405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4230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70405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>
            <a:off x="50942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H="1">
            <a:off x="50895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4" name="Freeform 58"/>
          <p:cNvSpPr>
            <a:spLocks/>
          </p:cNvSpPr>
          <p:nvPr/>
        </p:nvSpPr>
        <p:spPr bwMode="auto">
          <a:xfrm>
            <a:off x="1092200" y="1766888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5" name="Freeform 59"/>
          <p:cNvSpPr>
            <a:spLocks/>
          </p:cNvSpPr>
          <p:nvPr/>
        </p:nvSpPr>
        <p:spPr bwMode="auto">
          <a:xfrm>
            <a:off x="5257800" y="17526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6" name="Text Box 60"/>
          <p:cNvSpPr txBox="1">
            <a:spLocks noChangeArrowheads="1"/>
          </p:cNvSpPr>
          <p:nvPr/>
        </p:nvSpPr>
        <p:spPr bwMode="auto">
          <a:xfrm>
            <a:off x="1550988" y="6338888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1</a:t>
            </a:r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5868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</a:t>
            </a:r>
          </a:p>
        </p:txBody>
      </p:sp>
      <p:sp>
        <p:nvSpPr>
          <p:cNvPr id="60478" name="Rectangle 62"/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479" name="Rectangle 63"/>
          <p:cNvSpPr>
            <a:spLocks noChangeArrowheads="1"/>
          </p:cNvSpPr>
          <p:nvPr/>
        </p:nvSpPr>
        <p:spPr bwMode="auto">
          <a:xfrm>
            <a:off x="47244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12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08AAB99-2D28-4860-AE34-4481B76E96A7}" type="slidenum">
              <a:rPr lang="en-GB"/>
              <a:pPr/>
              <a:t>19</a:t>
            </a:fld>
            <a:endParaRPr lang="en-GB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6113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9192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9383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6144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6922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6906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177925" y="2362200"/>
            <a:ext cx="1139825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Integer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4130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4605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5798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11557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 rot="16200000">
            <a:off x="-360493" y="353772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 rot="16200000">
            <a:off x="5040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9890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V="1">
            <a:off x="24130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V="1">
            <a:off x="24130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17303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33512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V="1">
            <a:off x="24130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24130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V="1">
            <a:off x="23653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V="1">
            <a:off x="20796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26971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V="1">
            <a:off x="20796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V="1">
            <a:off x="26971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7508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7461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9547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62626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62817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59578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60356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60340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5521325" y="2362200"/>
            <a:ext cx="1139825" cy="3984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Integer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67564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58039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79232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54991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 rot="16200000">
            <a:off x="3924169" y="35948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 rot="16200000">
            <a:off x="48474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53324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67564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67564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60737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76946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V="1">
            <a:off x="67564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67564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V="1">
            <a:off x="67087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V="1">
            <a:off x="64230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 flipV="1">
            <a:off x="70405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 flipV="1">
            <a:off x="64230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 flipV="1">
            <a:off x="70405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0942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 flipH="1">
            <a:off x="50895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97" name="Freeform 57"/>
          <p:cNvSpPr>
            <a:spLocks/>
          </p:cNvSpPr>
          <p:nvPr/>
        </p:nvSpPr>
        <p:spPr bwMode="auto">
          <a:xfrm>
            <a:off x="2497138" y="1854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Freeform 58"/>
          <p:cNvSpPr>
            <a:spLocks/>
          </p:cNvSpPr>
          <p:nvPr/>
        </p:nvSpPr>
        <p:spPr bwMode="auto">
          <a:xfrm>
            <a:off x="6934200" y="18288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Text Box 59"/>
          <p:cNvSpPr txBox="1">
            <a:spLocks noChangeArrowheads="1"/>
          </p:cNvSpPr>
          <p:nvPr/>
        </p:nvSpPr>
        <p:spPr bwMode="auto">
          <a:xfrm>
            <a:off x="2422525" y="63500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3</a:t>
            </a:r>
          </a:p>
        </p:txBody>
      </p:sp>
      <p:sp>
        <p:nvSpPr>
          <p:cNvPr id="61500" name="Text Box 60"/>
          <p:cNvSpPr txBox="1">
            <a:spLocks noChangeArrowheads="1"/>
          </p:cNvSpPr>
          <p:nvPr/>
        </p:nvSpPr>
        <p:spPr bwMode="auto">
          <a:xfrm>
            <a:off x="7011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4</a:t>
            </a:r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7244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3" name="Rectangle 63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8255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Multi-core: </a:t>
            </a:r>
            <a:br>
              <a:rPr lang="en-GB" sz="2400" b="1">
                <a:solidFill>
                  <a:srgbClr val="FF3300"/>
                </a:solidFill>
              </a:rPr>
            </a:br>
            <a:r>
              <a:rPr lang="en-GB" sz="2400" b="1">
                <a:solidFill>
                  <a:srgbClr val="FF3300"/>
                </a:solidFill>
              </a:rPr>
              <a:t>threads can run on separate cores</a:t>
            </a:r>
          </a:p>
        </p:txBody>
      </p:sp>
    </p:spTree>
    <p:extLst>
      <p:ext uri="{BB962C8B-B14F-4D97-AF65-F5344CB8AC3E}">
        <p14:creationId xmlns:p14="http://schemas.microsoft.com/office/powerpoint/2010/main" val="2674475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27E2779-358E-4C09-AEF5-E7A711D8B193}" type="slidenum">
              <a:rPr lang="en-GB"/>
              <a:pPr/>
              <a:t>2</a:t>
            </a:fld>
            <a:endParaRPr lang="en-GB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444875" y="3190875"/>
            <a:ext cx="1868488" cy="8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955800"/>
            <a:ext cx="12382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467475" y="1905000"/>
            <a:ext cx="1938338" cy="1055688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436938" y="1993900"/>
            <a:ext cx="2378075" cy="88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655638" y="44451"/>
            <a:ext cx="7661275" cy="86995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FF0000"/>
                </a:solidFill>
              </a:rPr>
              <a:t>Multi-Core Technology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5400" y="1174750"/>
            <a:ext cx="92313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284163" indent="-284163">
              <a:lnSpc>
                <a:spcPct val="75000"/>
              </a:lnSpc>
              <a:spcBef>
                <a:spcPts val="450"/>
              </a:spcBef>
              <a:tabLst>
                <a:tab pos="2841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000000"/>
                </a:solidFill>
              </a:rPr>
              <a:t>           	2004			2005 			2007</a:t>
            </a:r>
          </a:p>
          <a:p>
            <a:pPr marL="284163" indent="-284163">
              <a:lnSpc>
                <a:spcPct val="75000"/>
              </a:lnSpc>
              <a:spcBef>
                <a:spcPts val="450"/>
              </a:spcBef>
              <a:tabLst>
                <a:tab pos="2841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solidFill>
                  <a:srgbClr val="000000"/>
                </a:solidFill>
              </a:rPr>
              <a:t>         	Single Core 		Dual Core		</a:t>
            </a:r>
            <a:r>
              <a:rPr lang="en-GB" sz="1800" dirty="0" smtClean="0">
                <a:solidFill>
                  <a:srgbClr val="000000"/>
                </a:solidFill>
              </a:rPr>
              <a:t>	Multi-Core</a:t>
            </a: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806950" y="2300288"/>
            <a:ext cx="963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+ Cache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527550" y="3381375"/>
            <a:ext cx="788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+ </a:t>
            </a:r>
          </a:p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Cache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557338" y="1903413"/>
            <a:ext cx="8651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800" b="1">
                <a:latin typeface="Arial" charset="0"/>
              </a:rPr>
              <a:t>Cache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062038" y="2587625"/>
            <a:ext cx="700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800" b="1">
                <a:latin typeface="Arial" charset="0"/>
              </a:rPr>
              <a:t>Core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378575" y="1876425"/>
            <a:ext cx="198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4 or more cores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7351713" y="2555875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+ Cache</a:t>
            </a:r>
          </a:p>
        </p:txBody>
      </p:sp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2" r="42180"/>
          <a:stretch>
            <a:fillRect/>
          </a:stretch>
        </p:blipFill>
        <p:spPr bwMode="auto">
          <a:xfrm>
            <a:off x="4198938" y="2192338"/>
            <a:ext cx="577850" cy="54133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082" r="42180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2" r="42180"/>
          <a:stretch>
            <a:fillRect/>
          </a:stretch>
        </p:blipFill>
        <p:spPr bwMode="auto">
          <a:xfrm>
            <a:off x="3554413" y="2176463"/>
            <a:ext cx="590550" cy="55245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082" r="42180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2" r="42180"/>
          <a:stretch>
            <a:fillRect/>
          </a:stretch>
        </p:blipFill>
        <p:spPr bwMode="auto">
          <a:xfrm>
            <a:off x="6600825" y="2578100"/>
            <a:ext cx="347663" cy="300038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082" r="42180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2" r="42180"/>
          <a:stretch>
            <a:fillRect/>
          </a:stretch>
        </p:blipFill>
        <p:spPr bwMode="auto">
          <a:xfrm>
            <a:off x="6981825" y="2573338"/>
            <a:ext cx="330200" cy="309562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082" r="42180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2" r="42180"/>
          <a:stretch>
            <a:fillRect/>
          </a:stretch>
        </p:blipFill>
        <p:spPr bwMode="auto">
          <a:xfrm>
            <a:off x="6610350" y="2227263"/>
            <a:ext cx="319088" cy="300037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082" r="42180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7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2" r="42180"/>
          <a:stretch>
            <a:fillRect/>
          </a:stretch>
        </p:blipFill>
        <p:spPr bwMode="auto">
          <a:xfrm>
            <a:off x="6972300" y="2224088"/>
            <a:ext cx="330200" cy="296862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6082" r="42180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7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3224213"/>
            <a:ext cx="7715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201738" y="3589338"/>
            <a:ext cx="700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800" b="1">
                <a:latin typeface="Arial" charset="0"/>
              </a:rPr>
              <a:t>Core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758950" y="3348038"/>
            <a:ext cx="7143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400" b="1">
                <a:latin typeface="Arial" charset="0"/>
              </a:rPr>
              <a:t>Cache</a:t>
            </a:r>
          </a:p>
        </p:txBody>
      </p:sp>
      <p:pic>
        <p:nvPicPr>
          <p:cNvPr id="49174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9"/>
          <a:stretch>
            <a:fillRect/>
          </a:stretch>
        </p:blipFill>
        <p:spPr bwMode="auto">
          <a:xfrm>
            <a:off x="3541713" y="3297238"/>
            <a:ext cx="473075" cy="7096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32289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75" name="Picture 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9"/>
          <a:stretch>
            <a:fillRect/>
          </a:stretch>
        </p:blipFill>
        <p:spPr bwMode="auto">
          <a:xfrm>
            <a:off x="4048125" y="3294063"/>
            <a:ext cx="473075" cy="7223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32289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462713" y="3168650"/>
            <a:ext cx="1938337" cy="1055688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9177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9"/>
          <a:stretch>
            <a:fillRect/>
          </a:stretch>
        </p:blipFill>
        <p:spPr bwMode="auto">
          <a:xfrm>
            <a:off x="6604000" y="3540125"/>
            <a:ext cx="379413" cy="5794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32289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6289675" y="3151188"/>
            <a:ext cx="224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2 or more cores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7377113" y="3756025"/>
            <a:ext cx="1098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Font typeface="Arial" charset="0"/>
              <a:buNone/>
            </a:pPr>
            <a:r>
              <a:rPr lang="en-GB" sz="1600" b="1">
                <a:latin typeface="Arial" charset="0"/>
              </a:rPr>
              <a:t>+ Cache</a:t>
            </a:r>
          </a:p>
        </p:txBody>
      </p:sp>
      <p:pic>
        <p:nvPicPr>
          <p:cNvPr id="49180" name="Picture 2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9"/>
          <a:stretch>
            <a:fillRect/>
          </a:stretch>
        </p:blipFill>
        <p:spPr bwMode="auto">
          <a:xfrm>
            <a:off x="7031038" y="3548063"/>
            <a:ext cx="396875" cy="5794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32289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81" name="AutoShape 29"/>
          <p:cNvSpPr>
            <a:spLocks noChangeArrowheads="1"/>
          </p:cNvSpPr>
          <p:nvPr/>
        </p:nvSpPr>
        <p:spPr bwMode="auto">
          <a:xfrm>
            <a:off x="8093075" y="1817688"/>
            <a:ext cx="1189038" cy="900112"/>
          </a:xfrm>
          <a:prstGeom prst="irregularSeal2">
            <a:avLst/>
          </a:prstGeom>
          <a:solidFill>
            <a:srgbClr val="3FC161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 rot="20580000">
            <a:off x="8135938" y="2020888"/>
            <a:ext cx="110648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GB" sz="1800">
                <a:latin typeface="Arial" charset="0"/>
              </a:rPr>
              <a:t>2X more </a:t>
            </a:r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GB" sz="1800">
                <a:latin typeface="Arial" charset="0"/>
              </a:rPr>
              <a:t>cores</a:t>
            </a:r>
          </a:p>
        </p:txBody>
      </p:sp>
      <p:pic>
        <p:nvPicPr>
          <p:cNvPr id="4918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175000"/>
            <a:ext cx="731838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84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990725"/>
            <a:ext cx="728663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8250" y="4251781"/>
            <a:ext cx="2303562" cy="259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051844" y="5250584"/>
            <a:ext cx="1797844" cy="30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lnSpc>
                <a:spcPct val="75000"/>
              </a:lnSpc>
              <a:spcBef>
                <a:spcPts val="450"/>
              </a:spcBef>
              <a:tabLst>
                <a:tab pos="2841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2010 Many </a:t>
            </a:r>
            <a:r>
              <a:rPr lang="en-GB" dirty="0">
                <a:solidFill>
                  <a:srgbClr val="000000"/>
                </a:solidFill>
              </a:rPr>
              <a:t>Core </a:t>
            </a:r>
          </a:p>
        </p:txBody>
      </p:sp>
    </p:spTree>
    <p:extLst>
      <p:ext uri="{BB962C8B-B14F-4D97-AF65-F5344CB8AC3E}">
        <p14:creationId xmlns:p14="http://schemas.microsoft.com/office/powerpoint/2010/main" val="1881682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393918A-6D27-41E1-82E6-61E47B6CB834}" type="slidenum">
              <a:rPr lang="en-GB"/>
              <a:pPr/>
              <a:t>20</a:t>
            </a:fld>
            <a:endParaRPr lang="en-GB"/>
          </a:p>
        </p:txBody>
      </p:sp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Combining Multi-core and SMT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Cores can be SMT-enabled (or not)</a:t>
            </a:r>
            <a:r>
              <a:rPr lang="ar-SA">
                <a:cs typeface="Times New Roman" pitchFamily="18" charset="0"/>
              </a:rPr>
              <a:t>‏</a:t>
            </a:r>
            <a:endParaRPr lang="en-GB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different combinations: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Single-core, non-SMT: standard uniprocessor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Single-core, with SMT 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Multi-core, non-SMT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Multi-core, with SMT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number of SMT threads:</a:t>
            </a:r>
            <a:br>
              <a:rPr lang="en-GB"/>
            </a:br>
            <a:r>
              <a:rPr lang="en-GB"/>
              <a:t>2, 4, or sometimes 8 simultaneous threads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Intel calls them “hyper-threads” </a:t>
            </a:r>
          </a:p>
        </p:txBody>
      </p:sp>
    </p:spTree>
    <p:extLst>
      <p:ext uri="{BB962C8B-B14F-4D97-AF65-F5344CB8AC3E}">
        <p14:creationId xmlns:p14="http://schemas.microsoft.com/office/powerpoint/2010/main" val="320217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A32886-2452-4825-93F2-2FCDF5949359}" type="slidenum">
              <a:rPr lang="en-GB"/>
              <a:pPr/>
              <a:t>21</a:t>
            </a:fld>
            <a:endParaRPr lang="en-GB"/>
          </a:p>
        </p:txBody>
      </p:sp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solidFill>
                  <a:srgbClr val="FF3300"/>
                </a:solidFill>
              </a:rPr>
              <a:t>SMT Dual-core: all four threads can run concurrently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6113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9192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383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144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6922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6906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1779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4130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4605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5798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1557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 rot="16200000">
            <a:off x="-384306" y="3561538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 rot="16200000">
            <a:off x="5040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9890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24130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24130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17303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33512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V="1">
            <a:off x="24130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24130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V="1">
            <a:off x="23653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V="1">
            <a:off x="20796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V="1">
            <a:off x="26971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V="1">
            <a:off x="20796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V="1">
            <a:off x="26971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7508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7461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5954713" y="5715000"/>
            <a:ext cx="1695450" cy="3683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 and I-TLB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6262688" y="5181600"/>
            <a:ext cx="1053791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Decoder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6281738" y="4672013"/>
            <a:ext cx="1412875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Trace Cache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957888" y="4114800"/>
            <a:ext cx="161804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Rename/Alloc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6035675" y="3581400"/>
            <a:ext cx="1425688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Uop queues</a:t>
            </a: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6034088" y="3048000"/>
            <a:ext cx="1335920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Schedulers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521325" y="2362200"/>
            <a:ext cx="1139825" cy="398463"/>
          </a:xfrm>
          <a:prstGeom prst="rect">
            <a:avLst/>
          </a:prstGeom>
          <a:noFill/>
          <a:ln w="255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Integer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6756400" y="2362200"/>
            <a:ext cx="1776413" cy="398463"/>
          </a:xfrm>
          <a:prstGeom prst="rect">
            <a:avLst/>
          </a:prstGeom>
          <a:noFill/>
          <a:ln w="2556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Font typeface="Arial" charset="0"/>
              <a:buNone/>
            </a:pPr>
            <a:r>
              <a:rPr lang="en-GB" sz="2000">
                <a:latin typeface="Arial" charset="0"/>
              </a:rPr>
              <a:t>Floating Point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5803900" y="1752600"/>
            <a:ext cx="214383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L1 D-Cache D-TLB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7923213" y="4672013"/>
            <a:ext cx="838200" cy="58695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uCode 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ROM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5499100" y="4672013"/>
            <a:ext cx="579303" cy="34073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BTB</a:t>
            </a: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 rot="16200000">
            <a:off x="3924169" y="3594876"/>
            <a:ext cx="2425962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L2 Cache and Control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 rot="16200000">
            <a:off x="4847499" y="5603063"/>
            <a:ext cx="579303" cy="3715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B2B2B2"/>
              </a:buClr>
              <a:buFont typeface="Arial" charset="0"/>
              <a:buNone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Bus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5332413" y="5943600"/>
            <a:ext cx="58737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6756400" y="55610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756400" y="50276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6073775" y="4857750"/>
            <a:ext cx="209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694613" y="4876800"/>
            <a:ext cx="18891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 flipV="1">
            <a:off x="6756400" y="44942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 flipV="1">
            <a:off x="6756400" y="39608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 flipV="1">
            <a:off x="6708775" y="3427413"/>
            <a:ext cx="1588" cy="1555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 flipV="1">
            <a:off x="6423025" y="28178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 flipV="1">
            <a:off x="7040563" y="28178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 flipV="1">
            <a:off x="6423025" y="2132013"/>
            <a:ext cx="1588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 flipV="1">
            <a:off x="7040563" y="213201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094288" y="1981200"/>
            <a:ext cx="6953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 flipH="1">
            <a:off x="5089525" y="1981200"/>
            <a:ext cx="6350" cy="5810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6" name="Freeform 58"/>
          <p:cNvSpPr>
            <a:spLocks/>
          </p:cNvSpPr>
          <p:nvPr/>
        </p:nvSpPr>
        <p:spPr bwMode="auto">
          <a:xfrm>
            <a:off x="973138" y="17272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7" name="Freeform 59"/>
          <p:cNvSpPr>
            <a:spLocks/>
          </p:cNvSpPr>
          <p:nvPr/>
        </p:nvSpPr>
        <p:spPr bwMode="auto">
          <a:xfrm>
            <a:off x="2497138" y="18034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8" name="Freeform 60"/>
          <p:cNvSpPr>
            <a:spLocks/>
          </p:cNvSpPr>
          <p:nvPr/>
        </p:nvSpPr>
        <p:spPr bwMode="auto">
          <a:xfrm>
            <a:off x="6934200" y="18288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49" name="Freeform 61"/>
          <p:cNvSpPr>
            <a:spLocks/>
          </p:cNvSpPr>
          <p:nvPr/>
        </p:nvSpPr>
        <p:spPr bwMode="auto">
          <a:xfrm>
            <a:off x="5257800" y="17526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1431925" y="62992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1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2422525" y="62992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3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5868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3300"/>
              </a:buClr>
              <a:buFont typeface="Arial" charset="0"/>
              <a:buNone/>
            </a:pPr>
            <a:r>
              <a:rPr lang="en-GB" sz="1800">
                <a:solidFill>
                  <a:srgbClr val="FF3300"/>
                </a:solidFill>
                <a:latin typeface="Arial" charset="0"/>
              </a:rPr>
              <a:t>Thread 2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7011988" y="6324600"/>
            <a:ext cx="1095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FF"/>
              </a:buClr>
              <a:buFont typeface="Arial" charset="0"/>
              <a:buNone/>
            </a:pPr>
            <a:r>
              <a:rPr lang="en-GB" sz="1800">
                <a:solidFill>
                  <a:srgbClr val="0000FF"/>
                </a:solidFill>
                <a:latin typeface="Arial" charset="0"/>
              </a:rPr>
              <a:t>Thread 4</a:t>
            </a:r>
          </a:p>
        </p:txBody>
      </p:sp>
      <p:sp>
        <p:nvSpPr>
          <p:cNvPr id="63554" name="Rectangle 66"/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lnSpc>
                <a:spcPct val="100000"/>
              </a:lnSpc>
              <a:buFont typeface="ヒラギノ角ゴ Pro W3" pitchFamily="1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55" name="Rectangle 67"/>
          <p:cNvSpPr>
            <a:spLocks noChangeArrowheads="1"/>
          </p:cNvSpPr>
          <p:nvPr/>
        </p:nvSpPr>
        <p:spPr bwMode="auto">
          <a:xfrm>
            <a:off x="4800600" y="1600200"/>
            <a:ext cx="4191000" cy="47244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02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0AA1CED-4D87-41B1-8BE5-7944930C635E}" type="slidenum">
              <a:rPr lang="en-GB"/>
              <a:pPr/>
              <a:t>22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FF3300"/>
                </a:solidFill>
              </a:rPr>
              <a:t/>
            </a:r>
            <a:br>
              <a:rPr lang="en-GB" sz="4000" b="1" dirty="0" smtClean="0">
                <a:solidFill>
                  <a:srgbClr val="FF3300"/>
                </a:solidFill>
              </a:rPr>
            </a:br>
            <a:r>
              <a:rPr lang="en-US" altLang="zh-TW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High-Performance Computing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54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0074165-ADB2-4968-8D9A-4005884DD38C}" type="slidenum">
              <a:rPr lang="en-US" altLang="zh-TW" sz="1400" smtClean="0">
                <a:latin typeface="Comic Sans MS" pitchFamily="66" charset="0"/>
              </a:rPr>
              <a:pPr/>
              <a:t>23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077200" cy="5181600"/>
          </a:xfrm>
        </p:spPr>
        <p:txBody>
          <a:bodyPr lIns="90488" tIns="44450" rIns="90488" bIns="44450"/>
          <a:lstStyle/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We have looked at various ways of increasing a single processor performance (Excluding VLSI techniques):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Pipelining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ILP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Superscalars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Out-of-order execution (Scoreboarding, Tomasulo)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VLIW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Cache (L1, L2, L3)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Interleaved memories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Compilers (Loop unrolling, branch prediction, etc.)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RAID</a:t>
            </a:r>
          </a:p>
          <a:p>
            <a:pPr marL="1676400" lvl="3" indent="-304800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1800" smtClean="0">
                <a:ea typeface="新細明體" pitchFamily="18" charset="-120"/>
              </a:rPr>
              <a:t>Etc …</a:t>
            </a:r>
          </a:p>
          <a:p>
            <a:pPr marL="533400" indent="-533400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smtClean="0">
                <a:ea typeface="新細明體" pitchFamily="18" charset="-120"/>
              </a:rPr>
              <a:t>However, quite often even the best microprocessors are not fast enough for certain applications !!!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Processor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9535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0D1ACA3-7D9E-419D-AA28-0A4239821786}" type="slidenum">
              <a:rPr lang="en-US" altLang="zh-TW" sz="1400" smtClean="0">
                <a:latin typeface="Comic Sans MS" pitchFamily="66" charset="0"/>
              </a:rPr>
              <a:pPr/>
              <a:t>24</a:t>
            </a:fld>
            <a:endParaRPr lang="en-US" altLang="zh-TW" sz="1400" smtClean="0">
              <a:latin typeface="Comic Sans MS" pitchFamily="66" charset="0"/>
            </a:endParaRPr>
          </a:p>
        </p:txBody>
      </p:sp>
      <p:pic>
        <p:nvPicPr>
          <p:cNvPr id="6147" name="Picture 2" descr="0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01050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00CC"/>
                </a:solidFill>
              </a:rPr>
              <a:t>Example:</a:t>
            </a:r>
            <a:r>
              <a:rPr lang="en-US" altLang="en-US" b="1" smtClean="0">
                <a:solidFill>
                  <a:srgbClr val="FF3300"/>
                </a:solidFill>
              </a:rPr>
              <a:t> How far will ILP go?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5257800"/>
            <a:ext cx="7620000" cy="990600"/>
          </a:xfrm>
        </p:spPr>
        <p:txBody>
          <a:bodyPr/>
          <a:lstStyle/>
          <a:p>
            <a:pPr marL="285750" indent="-285750">
              <a:lnSpc>
                <a:spcPts val="2200"/>
              </a:lnSpc>
              <a:spcBef>
                <a:spcPts val="1100"/>
              </a:spcBef>
            </a:pPr>
            <a:r>
              <a:rPr lang="en-US" altLang="en-US" sz="2600" smtClean="0"/>
              <a:t>Infinite resources and fetch bandwidth, perfect branch prediction and renaming </a:t>
            </a:r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5297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F082CA8-C411-4E5E-AADF-9E71300ACE2F}" type="slidenum">
              <a:rPr lang="en-US" altLang="zh-TW" sz="1400" smtClean="0">
                <a:latin typeface="Comic Sans MS" pitchFamily="66" charset="0"/>
              </a:rPr>
              <a:pPr/>
              <a:t>25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"/>
            <a:ext cx="8382000" cy="788988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SimSun" pitchFamily="2" charset="-122"/>
              </a:rPr>
              <a:t>When Do We Need High Performance Computing?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7620000" cy="4419600"/>
          </a:xfrm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Case1</a:t>
            </a: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 lvl="1" algn="l">
              <a:spcBef>
                <a:spcPct val="65000"/>
              </a:spcBef>
              <a:buFontTx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To do a time-consuming operation in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less time</a:t>
            </a:r>
          </a:p>
          <a:p>
            <a:pPr lvl="2" algn="l">
              <a:spcBef>
                <a:spcPct val="65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I am an aircraft engineer</a:t>
            </a:r>
          </a:p>
          <a:p>
            <a:pPr lvl="2" algn="l">
              <a:spcBef>
                <a:spcPct val="65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I need to run a simulation to test the stability of the wings at high speed</a:t>
            </a:r>
          </a:p>
          <a:p>
            <a:pPr lvl="2" algn="l">
              <a:spcBef>
                <a:spcPct val="65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I’d rather have the result in 5 minutes than in 5 days so that I can complete the aircraft final design sooner.</a:t>
            </a:r>
          </a:p>
        </p:txBody>
      </p:sp>
    </p:spTree>
    <p:extLst>
      <p:ext uri="{BB962C8B-B14F-4D97-AF65-F5344CB8AC3E}">
        <p14:creationId xmlns:p14="http://schemas.microsoft.com/office/powerpoint/2010/main" val="27860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D55DA74-04B6-419A-999D-766E3207E48D}" type="slidenum">
              <a:rPr lang="en-US" altLang="zh-TW" sz="1400" smtClean="0">
                <a:latin typeface="Comic Sans MS" pitchFamily="66" charset="0"/>
              </a:rPr>
              <a:pPr/>
              <a:t>26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59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24000"/>
            <a:ext cx="7620000" cy="4495800"/>
          </a:xfrm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Case 2</a:t>
            </a: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 lvl="1" algn="l">
              <a:spcBef>
                <a:spcPct val="50000"/>
              </a:spcBef>
              <a:buFontTx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To do a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high number of operations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per seconds</a:t>
            </a:r>
          </a:p>
          <a:p>
            <a:pPr lvl="2" algn="l">
              <a:spcBef>
                <a:spcPct val="50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I am an engineer of Amazon.com</a:t>
            </a:r>
          </a:p>
          <a:p>
            <a:pPr lvl="2" algn="l">
              <a:spcBef>
                <a:spcPct val="50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My Web server gets 10,000 hits per seconds</a:t>
            </a:r>
          </a:p>
          <a:p>
            <a:pPr lvl="2" algn="l">
              <a:spcBef>
                <a:spcPct val="50000"/>
              </a:spcBef>
              <a:buFontTx/>
              <a:buChar char="•"/>
              <a:defRPr/>
            </a:pPr>
            <a:r>
              <a:rPr lang="en-US" altLang="zh-CN" sz="2200" dirty="0">
                <a:solidFill>
                  <a:schemeClr val="tx1"/>
                </a:solidFill>
                <a:ea typeface="SimSun" pitchFamily="2" charset="-122"/>
              </a:rPr>
              <a:t> I’d like my Web server and my databases to handle 10,000 transactions per seconds so that customers do not experience bad delays</a:t>
            </a:r>
          </a:p>
          <a:p>
            <a:pPr lvl="3" algn="l">
              <a:spcBef>
                <a:spcPct val="50000"/>
              </a:spcBef>
              <a:buFontTx/>
              <a:buChar char="–"/>
              <a:defRPr/>
            </a:pPr>
            <a:r>
              <a:rPr lang="en-US" altLang="zh-CN" sz="1800" dirty="0">
                <a:solidFill>
                  <a:schemeClr val="tx1"/>
                </a:solidFill>
                <a:ea typeface="SimSun" pitchFamily="2" charset="-122"/>
              </a:rPr>
              <a:t>Amazon does “process” several </a:t>
            </a:r>
            <a:r>
              <a:rPr lang="en-US" altLang="zh-CN" sz="1800" dirty="0" err="1">
                <a:solidFill>
                  <a:schemeClr val="tx1"/>
                </a:solidFill>
                <a:ea typeface="SimSun" pitchFamily="2" charset="-122"/>
              </a:rPr>
              <a:t>GBytes</a:t>
            </a:r>
            <a:r>
              <a:rPr lang="en-US" altLang="zh-CN" sz="1800" dirty="0">
                <a:solidFill>
                  <a:schemeClr val="tx1"/>
                </a:solidFill>
                <a:ea typeface="SimSun" pitchFamily="2" charset="-122"/>
              </a:rPr>
              <a:t> of data per seconds</a:t>
            </a:r>
          </a:p>
          <a:p>
            <a:pPr lvl="2" algn="l">
              <a:spcBef>
                <a:spcPct val="50000"/>
              </a:spcBef>
              <a:defRPr/>
            </a:pPr>
            <a:endParaRPr lang="en-US" altLang="zh-CN" sz="18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"/>
            <a:ext cx="8382000" cy="788988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SimSun" pitchFamily="2" charset="-122"/>
              </a:rPr>
              <a:t>When Do We Need High Performance Computing?</a:t>
            </a:r>
          </a:p>
        </p:txBody>
      </p:sp>
    </p:spTree>
    <p:extLst>
      <p:ext uri="{BB962C8B-B14F-4D97-AF65-F5344CB8AC3E}">
        <p14:creationId xmlns:p14="http://schemas.microsoft.com/office/powerpoint/2010/main" val="23876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E14580E-B90E-4C31-8FA6-1B5319E6E537}" type="slidenum">
              <a:rPr lang="en-US" altLang="zh-TW" sz="1400" smtClean="0">
                <a:latin typeface="Comic Sans MS" pitchFamily="66" charset="0"/>
              </a:rPr>
              <a:pPr/>
              <a:t>27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42227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The need for High-Performance Computers</a:t>
            </a:r>
            <a:b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</a:br>
            <a:r>
              <a:rPr lang="en-US" altLang="zh-TW" sz="2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some examples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40325"/>
          </a:xfrm>
        </p:spPr>
        <p:txBody>
          <a:bodyPr>
            <a:normAutofit lnSpcReduction="10000"/>
          </a:bodyPr>
          <a:lstStyle/>
          <a:p>
            <a:pPr marL="203200" indent="-203200"/>
            <a:r>
              <a:rPr lang="en-US" altLang="zh-TW" smtClean="0">
                <a:ea typeface="新細明體" pitchFamily="18" charset="-120"/>
              </a:rPr>
              <a:t>Automotive design:</a:t>
            </a:r>
          </a:p>
          <a:p>
            <a:pPr marL="685800" lvl="1" indent="-190500"/>
            <a:r>
              <a:rPr lang="en-US" altLang="zh-TW" sz="2200" smtClean="0">
                <a:ea typeface="新細明體" pitchFamily="18" charset="-120"/>
              </a:rPr>
              <a:t>Major automotive companies use large systems (500+ CPUs) for:</a:t>
            </a:r>
          </a:p>
          <a:p>
            <a:pPr marL="1084263" lvl="2" indent="-169863"/>
            <a:r>
              <a:rPr lang="en-US" altLang="zh-TW" smtClean="0">
                <a:ea typeface="新細明體" pitchFamily="18" charset="-120"/>
              </a:rPr>
              <a:t>CAD-CAM, crash testing, structural integrity and aerodynamics.</a:t>
            </a:r>
          </a:p>
          <a:p>
            <a:pPr marL="685800" lvl="1" indent="-190500"/>
            <a:r>
              <a:rPr lang="en-US" altLang="zh-TW" sz="2200" smtClean="0">
                <a:ea typeface="新細明體" pitchFamily="18" charset="-120"/>
              </a:rPr>
              <a:t>Savings: approx. $1 billion per company per year.</a:t>
            </a:r>
          </a:p>
          <a:p>
            <a:pPr marL="203200" indent="-203200"/>
            <a:r>
              <a:rPr lang="en-US" altLang="zh-TW" smtClean="0">
                <a:ea typeface="新細明體" pitchFamily="18" charset="-120"/>
              </a:rPr>
              <a:t>Semiconductor industry:</a:t>
            </a:r>
          </a:p>
          <a:p>
            <a:pPr marL="685800" lvl="1" indent="-190500"/>
            <a:r>
              <a:rPr lang="en-US" altLang="zh-TW" sz="2200" smtClean="0">
                <a:ea typeface="新細明體" pitchFamily="18" charset="-120"/>
              </a:rPr>
              <a:t>Semiconductor firms use large systems (500+ CPUs) for</a:t>
            </a:r>
          </a:p>
          <a:p>
            <a:pPr marL="1084263" lvl="2" indent="-169863"/>
            <a:r>
              <a:rPr lang="en-US" altLang="zh-TW" smtClean="0">
                <a:ea typeface="新細明體" pitchFamily="18" charset="-120"/>
              </a:rPr>
              <a:t>device electronics simulation and logic validation </a:t>
            </a:r>
          </a:p>
          <a:p>
            <a:pPr marL="685800" lvl="1" indent="-190500"/>
            <a:r>
              <a:rPr lang="en-US" altLang="zh-TW" sz="2200" smtClean="0">
                <a:ea typeface="新細明體" pitchFamily="18" charset="-120"/>
              </a:rPr>
              <a:t>Savings: approx. $1 billion per company per year.</a:t>
            </a:r>
          </a:p>
          <a:p>
            <a:pPr marL="203200" indent="-203200"/>
            <a:r>
              <a:rPr lang="en-US" altLang="zh-TW" smtClean="0">
                <a:ea typeface="新細明體" pitchFamily="18" charset="-120"/>
              </a:rPr>
              <a:t>Airlines:</a:t>
            </a:r>
          </a:p>
          <a:p>
            <a:pPr marL="685800" lvl="1" indent="-190500"/>
            <a:r>
              <a:rPr lang="en-US" altLang="zh-TW" sz="2200" smtClean="0">
                <a:ea typeface="新細明體" pitchFamily="18" charset="-120"/>
              </a:rPr>
              <a:t>System-wide logistics optimization systems on parallel systems.</a:t>
            </a:r>
          </a:p>
          <a:p>
            <a:pPr marL="685800" lvl="1" indent="-190500"/>
            <a:r>
              <a:rPr lang="en-US" altLang="zh-TW" sz="2200" smtClean="0">
                <a:ea typeface="新細明體" pitchFamily="18" charset="-120"/>
              </a:rPr>
              <a:t>Savings: approx. $100 million per airline per year.</a:t>
            </a:r>
          </a:p>
        </p:txBody>
      </p:sp>
    </p:spTree>
    <p:extLst>
      <p:ext uri="{BB962C8B-B14F-4D97-AF65-F5344CB8AC3E}">
        <p14:creationId xmlns:p14="http://schemas.microsoft.com/office/powerpoint/2010/main" val="30799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39FB839-DC1A-4313-B3A7-C431650C0C9A}" type="slidenum">
              <a:rPr lang="en-US" altLang="zh-TW" sz="1400" smtClean="0">
                <a:latin typeface="Comic Sans MS" pitchFamily="66" charset="0"/>
              </a:rPr>
              <a:pPr/>
              <a:t>28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55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nhardFashion BT" pitchFamily="82" charset="0"/>
              </a:rPr>
              <a:t>Grand Challenges</a:t>
            </a:r>
          </a:p>
        </p:txBody>
      </p:sp>
      <p:sp>
        <p:nvSpPr>
          <p:cNvPr id="2554883" name="Line 3"/>
          <p:cNvSpPr>
            <a:spLocks noChangeShapeType="1"/>
          </p:cNvSpPr>
          <p:nvPr/>
        </p:nvSpPr>
        <p:spPr bwMode="auto">
          <a:xfrm>
            <a:off x="1692275" y="131921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84" name="Line 4"/>
          <p:cNvSpPr>
            <a:spLocks noChangeShapeType="1"/>
          </p:cNvSpPr>
          <p:nvPr/>
        </p:nvSpPr>
        <p:spPr bwMode="auto">
          <a:xfrm>
            <a:off x="1692275" y="4519613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85" name="Line 5"/>
          <p:cNvSpPr>
            <a:spLocks noChangeShapeType="1"/>
          </p:cNvSpPr>
          <p:nvPr/>
        </p:nvSpPr>
        <p:spPr bwMode="auto">
          <a:xfrm>
            <a:off x="1692275" y="40624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86" name="Line 6"/>
          <p:cNvSpPr>
            <a:spLocks noChangeShapeType="1"/>
          </p:cNvSpPr>
          <p:nvPr/>
        </p:nvSpPr>
        <p:spPr bwMode="auto">
          <a:xfrm>
            <a:off x="1692275" y="36052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87" name="Line 7"/>
          <p:cNvSpPr>
            <a:spLocks noChangeShapeType="1"/>
          </p:cNvSpPr>
          <p:nvPr/>
        </p:nvSpPr>
        <p:spPr bwMode="auto">
          <a:xfrm>
            <a:off x="1692275" y="31480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88" name="Line 8"/>
          <p:cNvSpPr>
            <a:spLocks noChangeShapeType="1"/>
          </p:cNvSpPr>
          <p:nvPr/>
        </p:nvSpPr>
        <p:spPr bwMode="auto">
          <a:xfrm>
            <a:off x="1692275" y="26146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89" name="Line 9"/>
          <p:cNvSpPr>
            <a:spLocks noChangeShapeType="1"/>
          </p:cNvSpPr>
          <p:nvPr/>
        </p:nvSpPr>
        <p:spPr bwMode="auto">
          <a:xfrm>
            <a:off x="1692275" y="17002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90" name="Line 10"/>
          <p:cNvSpPr>
            <a:spLocks noChangeShapeType="1"/>
          </p:cNvSpPr>
          <p:nvPr/>
        </p:nvSpPr>
        <p:spPr bwMode="auto">
          <a:xfrm>
            <a:off x="1692275" y="21574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798513" y="3962400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latin typeface="Comic Sans MS" pitchFamily="66" charset="0"/>
              </a:rPr>
              <a:t>10 MB</a:t>
            </a:r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762000" y="3429000"/>
            <a:ext cx="981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latin typeface="Comic Sans MS" pitchFamily="66" charset="0"/>
              </a:rPr>
              <a:t>100 MB</a:t>
            </a: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800100" y="2971800"/>
            <a:ext cx="65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latin typeface="Comic Sans MS" pitchFamily="66" charset="0"/>
              </a:rPr>
              <a:t>1 GB</a:t>
            </a:r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42950" y="2438400"/>
            <a:ext cx="795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latin typeface="Comic Sans MS" pitchFamily="66" charset="0"/>
              </a:rPr>
              <a:t>10 GB</a:t>
            </a: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762000" y="1981200"/>
            <a:ext cx="935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latin typeface="Comic Sans MS" pitchFamily="66" charset="0"/>
              </a:rPr>
              <a:t>100 GB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817563" y="1524000"/>
            <a:ext cx="65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latin typeface="Comic Sans MS" pitchFamily="66" charset="0"/>
              </a:rPr>
              <a:t>1 TB</a:t>
            </a:r>
          </a:p>
        </p:txBody>
      </p:sp>
      <p:sp>
        <p:nvSpPr>
          <p:cNvPr id="2554897" name="Line 17"/>
          <p:cNvSpPr>
            <a:spLocks noChangeShapeType="1"/>
          </p:cNvSpPr>
          <p:nvPr/>
        </p:nvSpPr>
        <p:spPr bwMode="auto">
          <a:xfrm flipV="1">
            <a:off x="2759075" y="43672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98" name="Line 18"/>
          <p:cNvSpPr>
            <a:spLocks noChangeShapeType="1"/>
          </p:cNvSpPr>
          <p:nvPr/>
        </p:nvSpPr>
        <p:spPr bwMode="auto">
          <a:xfrm flipV="1">
            <a:off x="3825875" y="43672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899" name="Line 19"/>
          <p:cNvSpPr>
            <a:spLocks noChangeShapeType="1"/>
          </p:cNvSpPr>
          <p:nvPr/>
        </p:nvSpPr>
        <p:spPr bwMode="auto">
          <a:xfrm flipV="1">
            <a:off x="4892675" y="43672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900" name="Line 20"/>
          <p:cNvSpPr>
            <a:spLocks noChangeShapeType="1"/>
          </p:cNvSpPr>
          <p:nvPr/>
        </p:nvSpPr>
        <p:spPr bwMode="auto">
          <a:xfrm flipV="1">
            <a:off x="6950075" y="43672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554901" name="Line 21"/>
          <p:cNvSpPr>
            <a:spLocks noChangeShapeType="1"/>
          </p:cNvSpPr>
          <p:nvPr/>
        </p:nvSpPr>
        <p:spPr bwMode="auto">
          <a:xfrm flipV="1">
            <a:off x="5959475" y="4367213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1676400" y="4648200"/>
            <a:ext cx="140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600" b="0">
                <a:latin typeface="Comic Sans MS" pitchFamily="66" charset="0"/>
              </a:rPr>
              <a:t>100 MFLOPS</a:t>
            </a:r>
          </a:p>
        </p:txBody>
      </p:sp>
      <p:sp>
        <p:nvSpPr>
          <p:cNvPr id="10264" name="Rectangle 23"/>
          <p:cNvSpPr>
            <a:spLocks noChangeArrowheads="1"/>
          </p:cNvSpPr>
          <p:nvPr/>
        </p:nvSpPr>
        <p:spPr bwMode="auto">
          <a:xfrm>
            <a:off x="3124200" y="4648200"/>
            <a:ext cx="1128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600" b="0">
                <a:latin typeface="Comic Sans MS" pitchFamily="66" charset="0"/>
              </a:rPr>
              <a:t>1</a:t>
            </a:r>
            <a:r>
              <a:rPr lang="en-AU" altLang="zh-TW" sz="1800" b="0">
                <a:latin typeface="Comic Sans MS" pitchFamily="66" charset="0"/>
              </a:rPr>
              <a:t> </a:t>
            </a:r>
            <a:r>
              <a:rPr lang="en-AU" altLang="zh-TW" sz="1600" b="0">
                <a:latin typeface="Comic Sans MS" pitchFamily="66" charset="0"/>
              </a:rPr>
              <a:t>GFLOPS</a:t>
            </a:r>
          </a:p>
        </p:txBody>
      </p: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4267200" y="4648200"/>
            <a:ext cx="124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600" b="0">
                <a:latin typeface="Comic Sans MS" pitchFamily="66" charset="0"/>
              </a:rPr>
              <a:t>10 GFLOPS</a:t>
            </a:r>
          </a:p>
        </p:txBody>
      </p:sp>
      <p:sp>
        <p:nvSpPr>
          <p:cNvPr id="10266" name="Rectangle 25"/>
          <p:cNvSpPr>
            <a:spLocks noChangeArrowheads="1"/>
          </p:cNvSpPr>
          <p:nvPr/>
        </p:nvSpPr>
        <p:spPr bwMode="auto">
          <a:xfrm>
            <a:off x="5486400" y="4648200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600" b="0">
                <a:latin typeface="Comic Sans MS" pitchFamily="66" charset="0"/>
              </a:rPr>
              <a:t>100 GFLOPS</a:t>
            </a:r>
          </a:p>
        </p:txBody>
      </p:sp>
      <p:sp>
        <p:nvSpPr>
          <p:cNvPr id="10267" name="Rectangle 26"/>
          <p:cNvSpPr>
            <a:spLocks noChangeArrowheads="1"/>
          </p:cNvSpPr>
          <p:nvPr/>
        </p:nvSpPr>
        <p:spPr bwMode="auto">
          <a:xfrm>
            <a:off x="6934200" y="4648200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600" b="0">
                <a:latin typeface="Comic Sans MS" pitchFamily="66" charset="0"/>
              </a:rPr>
              <a:t>1 TFLOPS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828800" y="2209800"/>
            <a:ext cx="6724650" cy="2165350"/>
            <a:chOff x="1084" y="1953"/>
            <a:chExt cx="4236" cy="1364"/>
          </a:xfrm>
        </p:grpSpPr>
        <p:sp>
          <p:nvSpPr>
            <p:cNvPr id="2554908" name="Rectangle 28"/>
            <p:cNvSpPr>
              <a:spLocks noChangeArrowheads="1"/>
            </p:cNvSpPr>
            <p:nvPr/>
          </p:nvSpPr>
          <p:spPr bwMode="auto">
            <a:xfrm>
              <a:off x="2538" y="2260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09" name="Rectangle 29"/>
            <p:cNvSpPr>
              <a:spLocks noChangeArrowheads="1"/>
            </p:cNvSpPr>
            <p:nvPr/>
          </p:nvSpPr>
          <p:spPr bwMode="auto">
            <a:xfrm>
              <a:off x="2538" y="2548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10" name="Rectangle 30"/>
            <p:cNvSpPr>
              <a:spLocks noChangeArrowheads="1"/>
            </p:cNvSpPr>
            <p:nvPr/>
          </p:nvSpPr>
          <p:spPr bwMode="auto">
            <a:xfrm>
              <a:off x="2346" y="2836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11" name="Rectangle 31"/>
            <p:cNvSpPr>
              <a:spLocks noChangeArrowheads="1"/>
            </p:cNvSpPr>
            <p:nvPr/>
          </p:nvSpPr>
          <p:spPr bwMode="auto">
            <a:xfrm>
              <a:off x="1962" y="3076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12" name="Rectangle 32"/>
            <p:cNvSpPr>
              <a:spLocks noChangeArrowheads="1"/>
            </p:cNvSpPr>
            <p:nvPr/>
          </p:nvSpPr>
          <p:spPr bwMode="auto">
            <a:xfrm>
              <a:off x="1626" y="2836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13" name="Rectangle 33"/>
            <p:cNvSpPr>
              <a:spLocks noChangeArrowheads="1"/>
            </p:cNvSpPr>
            <p:nvPr/>
          </p:nvSpPr>
          <p:spPr bwMode="auto">
            <a:xfrm>
              <a:off x="1290" y="3124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277" name="Rectangle 34"/>
            <p:cNvSpPr>
              <a:spLocks noChangeArrowheads="1"/>
            </p:cNvSpPr>
            <p:nvPr/>
          </p:nvSpPr>
          <p:spPr bwMode="auto">
            <a:xfrm>
              <a:off x="1084" y="2913"/>
              <a:ext cx="7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2D airfoil</a:t>
              </a:r>
            </a:p>
          </p:txBody>
        </p:sp>
        <p:sp>
          <p:nvSpPr>
            <p:cNvPr id="10278" name="Rectangle 35"/>
            <p:cNvSpPr>
              <a:spLocks noChangeArrowheads="1"/>
            </p:cNvSpPr>
            <p:nvPr/>
          </p:nvSpPr>
          <p:spPr bwMode="auto">
            <a:xfrm>
              <a:off x="1420" y="2433"/>
              <a:ext cx="6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48-hour</a:t>
              </a:r>
            </a:p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weather</a:t>
              </a:r>
            </a:p>
          </p:txBody>
        </p:sp>
        <p:sp>
          <p:nvSpPr>
            <p:cNvPr id="10279" name="Rectangle 36"/>
            <p:cNvSpPr>
              <a:spLocks noChangeArrowheads="1"/>
            </p:cNvSpPr>
            <p:nvPr/>
          </p:nvSpPr>
          <p:spPr bwMode="auto">
            <a:xfrm>
              <a:off x="1996" y="2913"/>
              <a:ext cx="93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oil reservoir</a:t>
              </a:r>
            </a:p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modelling</a:t>
              </a:r>
            </a:p>
          </p:txBody>
        </p:sp>
        <p:sp>
          <p:nvSpPr>
            <p:cNvPr id="10280" name="Rectangle 37"/>
            <p:cNvSpPr>
              <a:spLocks noChangeArrowheads="1"/>
            </p:cNvSpPr>
            <p:nvPr/>
          </p:nvSpPr>
          <p:spPr bwMode="auto">
            <a:xfrm>
              <a:off x="2380" y="2721"/>
              <a:ext cx="14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3D plasma modelling</a:t>
              </a:r>
            </a:p>
          </p:txBody>
        </p:sp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>
              <a:off x="2572" y="2385"/>
              <a:ext cx="6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72-hour</a:t>
              </a:r>
            </a:p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weather</a:t>
              </a:r>
            </a:p>
          </p:txBody>
        </p:sp>
        <p:sp>
          <p:nvSpPr>
            <p:cNvPr id="10282" name="Rectangle 39"/>
            <p:cNvSpPr>
              <a:spLocks noChangeArrowheads="1"/>
            </p:cNvSpPr>
            <p:nvPr/>
          </p:nvSpPr>
          <p:spPr bwMode="auto">
            <a:xfrm>
              <a:off x="2044" y="2049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vehicle dynamics</a:t>
              </a:r>
            </a:p>
          </p:txBody>
        </p:sp>
        <p:sp>
          <p:nvSpPr>
            <p:cNvPr id="2554920" name="Rectangle 40"/>
            <p:cNvSpPr>
              <a:spLocks noChangeArrowheads="1"/>
            </p:cNvSpPr>
            <p:nvPr/>
          </p:nvSpPr>
          <p:spPr bwMode="auto">
            <a:xfrm>
              <a:off x="3690" y="2020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21" name="Rectangle 41"/>
            <p:cNvSpPr>
              <a:spLocks noChangeArrowheads="1"/>
            </p:cNvSpPr>
            <p:nvPr/>
          </p:nvSpPr>
          <p:spPr bwMode="auto">
            <a:xfrm>
              <a:off x="3690" y="2212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554922" name="Rectangle 42"/>
            <p:cNvSpPr>
              <a:spLocks noChangeArrowheads="1"/>
            </p:cNvSpPr>
            <p:nvPr/>
          </p:nvSpPr>
          <p:spPr bwMode="auto">
            <a:xfrm>
              <a:off x="3690" y="2692"/>
              <a:ext cx="40" cy="40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286" name="Rectangle 43"/>
            <p:cNvSpPr>
              <a:spLocks noChangeArrowheads="1"/>
            </p:cNvSpPr>
            <p:nvPr/>
          </p:nvSpPr>
          <p:spPr bwMode="auto">
            <a:xfrm>
              <a:off x="3724" y="2577"/>
              <a:ext cx="1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chemical dynamics</a:t>
              </a:r>
            </a:p>
          </p:txBody>
        </p:sp>
        <p:sp>
          <p:nvSpPr>
            <p:cNvPr id="10287" name="Rectangle 44"/>
            <p:cNvSpPr>
              <a:spLocks noChangeArrowheads="1"/>
            </p:cNvSpPr>
            <p:nvPr/>
          </p:nvSpPr>
          <p:spPr bwMode="auto">
            <a:xfrm>
              <a:off x="3724" y="2145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pharmaceutical design</a:t>
              </a:r>
            </a:p>
          </p:txBody>
        </p:sp>
        <p:sp>
          <p:nvSpPr>
            <p:cNvPr id="10288" name="Rectangle 45"/>
            <p:cNvSpPr>
              <a:spLocks noChangeArrowheads="1"/>
            </p:cNvSpPr>
            <p:nvPr/>
          </p:nvSpPr>
          <p:spPr bwMode="auto">
            <a:xfrm>
              <a:off x="3724" y="1953"/>
              <a:ext cx="1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AU" altLang="zh-TW" sz="1800" b="0">
                  <a:latin typeface="Comic Sans MS" pitchFamily="66" charset="0"/>
                </a:rPr>
                <a:t>structural biology</a:t>
              </a:r>
            </a:p>
          </p:txBody>
        </p:sp>
      </p:grpSp>
      <p:sp>
        <p:nvSpPr>
          <p:cNvPr id="10269" name="Rectangle 46"/>
          <p:cNvSpPr>
            <a:spLocks noChangeArrowheads="1"/>
          </p:cNvSpPr>
          <p:nvPr/>
        </p:nvSpPr>
        <p:spPr bwMode="auto">
          <a:xfrm>
            <a:off x="2667000" y="5105400"/>
            <a:ext cx="4618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solidFill>
                  <a:srgbClr val="063DE8"/>
                </a:solidFill>
                <a:latin typeface="Comic Sans MS" pitchFamily="66" charset="0"/>
              </a:rPr>
              <a:t>Computational Performance Requirements</a:t>
            </a:r>
          </a:p>
        </p:txBody>
      </p:sp>
      <p:sp>
        <p:nvSpPr>
          <p:cNvPr id="10270" name="Rectangle 47"/>
          <p:cNvSpPr>
            <a:spLocks noChangeArrowheads="1"/>
          </p:cNvSpPr>
          <p:nvPr/>
        </p:nvSpPr>
        <p:spPr bwMode="auto">
          <a:xfrm rot="-5400000">
            <a:off x="-681831" y="3045619"/>
            <a:ext cx="255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AU" altLang="zh-TW" sz="1800" b="0">
                <a:solidFill>
                  <a:srgbClr val="063DE8"/>
                </a:solidFill>
                <a:latin typeface="Comic Sans MS" pitchFamily="66" charset="0"/>
              </a:rPr>
              <a:t>Storage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588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8241880-A638-4CD9-A3F3-8EF307D39E86}" type="slidenum">
              <a:rPr lang="en-US" altLang="zh-TW" sz="1400" smtClean="0">
                <a:latin typeface="Comic Sans MS" pitchFamily="66" charset="0"/>
              </a:rPr>
              <a:pPr/>
              <a:t>29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59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hardFashion BT" pitchFamily="82" charset="0"/>
              </a:rPr>
              <a:t>Weather Forecasting</a:t>
            </a:r>
          </a:p>
        </p:txBody>
      </p:sp>
      <p:pic>
        <p:nvPicPr>
          <p:cNvPr id="11268" name="Picture 9" descr="world_with_grid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1321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89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791200" cy="5334000"/>
          </a:xfrm>
        </p:spPr>
        <p:txBody>
          <a:bodyPr/>
          <a:lstStyle/>
          <a:p>
            <a:pPr>
              <a:spcBef>
                <a:spcPct val="35000"/>
              </a:spcBef>
              <a:defRPr/>
            </a:pPr>
            <a:r>
              <a:rPr lang="en-US" altLang="en-US" sz="2100"/>
              <a:t>Suppose the whole global atmosphere divided into cells of size 1 km </a:t>
            </a:r>
            <a:r>
              <a:rPr lang="en-US" altLang="en-US" sz="2100">
                <a:sym typeface="Symbol" pitchFamily="18" charset="2"/>
              </a:rPr>
              <a:t></a:t>
            </a:r>
            <a:r>
              <a:rPr lang="en-US" altLang="en-US" sz="2100"/>
              <a:t> 1 km </a:t>
            </a:r>
            <a:r>
              <a:rPr lang="en-US" altLang="en-US" sz="2100">
                <a:sym typeface="Symbol" pitchFamily="18" charset="2"/>
              </a:rPr>
              <a:t></a:t>
            </a:r>
            <a:r>
              <a:rPr lang="en-US" altLang="en-US" sz="2100"/>
              <a:t> 1 km to a height of 10 km (10 cells high) - about 5 </a:t>
            </a:r>
            <a:r>
              <a:rPr lang="en-US" altLang="en-US" sz="2100">
                <a:sym typeface="Symbol" pitchFamily="18" charset="2"/>
              </a:rPr>
              <a:t></a:t>
            </a:r>
            <a:r>
              <a:rPr lang="en-US" altLang="en-US" sz="2100"/>
              <a:t> 10</a:t>
            </a:r>
            <a:r>
              <a:rPr lang="en-US" altLang="en-US" sz="2100" baseline="30000"/>
              <a:t>8</a:t>
            </a:r>
            <a:r>
              <a:rPr lang="en-US" altLang="en-US" sz="2100"/>
              <a:t> cells.</a:t>
            </a:r>
          </a:p>
          <a:p>
            <a:pPr>
              <a:spcBef>
                <a:spcPct val="35000"/>
              </a:spcBef>
              <a:defRPr/>
            </a:pPr>
            <a:r>
              <a:rPr lang="en-US" altLang="en-US" sz="2100"/>
              <a:t>Suppose each cell calculation requires 200 floating point operations. In one time step, 10</a:t>
            </a:r>
            <a:r>
              <a:rPr lang="en-US" altLang="en-US" sz="2100" baseline="30000"/>
              <a:t>11</a:t>
            </a:r>
            <a:r>
              <a:rPr lang="en-US" altLang="en-US" sz="2100"/>
              <a:t> floating point operations are necessary.</a:t>
            </a:r>
          </a:p>
          <a:p>
            <a:pPr>
              <a:spcBef>
                <a:spcPct val="35000"/>
              </a:spcBef>
              <a:defRPr/>
            </a:pPr>
            <a:r>
              <a:rPr lang="en-US" altLang="en-US" sz="2100"/>
              <a:t>To forecast the weather over 7 days using 1-minute intervals, a computer operating at 1Gflops (10</a:t>
            </a:r>
            <a:r>
              <a:rPr lang="en-US" altLang="en-US" sz="2100" baseline="30000"/>
              <a:t>9</a:t>
            </a:r>
            <a:r>
              <a:rPr lang="en-US" altLang="en-US" sz="2100"/>
              <a:t> floating point operations/s) – </a:t>
            </a:r>
            <a:r>
              <a:rPr lang="en-US" altLang="en-US" sz="21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similar to the Pentium 4</a:t>
            </a:r>
            <a:r>
              <a:rPr lang="en-US" altLang="en-US" sz="2100"/>
              <a:t> - takes 10</a:t>
            </a:r>
            <a:r>
              <a:rPr lang="en-US" altLang="en-US" sz="2100" baseline="30000"/>
              <a:t>6</a:t>
            </a:r>
            <a:r>
              <a:rPr lang="en-US" altLang="en-US" sz="2100"/>
              <a:t> seconds or over 10 days.</a:t>
            </a:r>
          </a:p>
          <a:p>
            <a:pPr>
              <a:spcBef>
                <a:spcPct val="35000"/>
              </a:spcBef>
              <a:defRPr/>
            </a:pPr>
            <a:r>
              <a:rPr lang="en-US" altLang="en-US" sz="2100"/>
              <a:t>To perform calculation in 5 minutes requires a computer operating at 3.4 Tflops (3.4 </a:t>
            </a:r>
            <a:r>
              <a:rPr lang="en-US" altLang="en-US" sz="2100">
                <a:sym typeface="Symbol" pitchFamily="18" charset="2"/>
              </a:rPr>
              <a:t></a:t>
            </a:r>
            <a:r>
              <a:rPr lang="en-US" altLang="en-US" sz="2100"/>
              <a:t> 10</a:t>
            </a:r>
            <a:r>
              <a:rPr lang="en-US" altLang="en-US" sz="2100" baseline="30000"/>
              <a:t>12 </a:t>
            </a:r>
            <a:r>
              <a:rPr lang="en-US" altLang="en-US" sz="2100"/>
              <a:t>floating point operations/sec). </a:t>
            </a:r>
          </a:p>
        </p:txBody>
      </p:sp>
    </p:spTree>
    <p:extLst>
      <p:ext uri="{BB962C8B-B14F-4D97-AF65-F5344CB8AC3E}">
        <p14:creationId xmlns:p14="http://schemas.microsoft.com/office/powerpoint/2010/main" val="12458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AE75CD5-C17E-4860-83DA-3B999B385D28}" type="slidenum">
              <a:rPr lang="en-US" altLang="zh-TW" sz="1400" smtClean="0">
                <a:latin typeface="Comic Sans MS" pitchFamily="66" charset="0"/>
              </a:rPr>
              <a:pPr/>
              <a:t>3</a:t>
            </a:fld>
            <a:endParaRPr lang="en-US" altLang="zh-TW" sz="1400" smtClean="0">
              <a:latin typeface="Comic Sans MS" pitchFamily="66" charset="0"/>
            </a:endParaRPr>
          </a:p>
        </p:txBody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0" y="1447800"/>
            <a:ext cx="7315200" cy="4770438"/>
            <a:chOff x="480" y="864"/>
            <a:chExt cx="4608" cy="3005"/>
          </a:xfrm>
        </p:grpSpPr>
        <p:sp>
          <p:nvSpPr>
            <p:cNvPr id="2618371" name="Rectangle 3"/>
            <p:cNvSpPr>
              <a:spLocks noChangeArrowheads="1"/>
            </p:cNvSpPr>
            <p:nvPr/>
          </p:nvSpPr>
          <p:spPr bwMode="auto">
            <a:xfrm>
              <a:off x="1440" y="864"/>
              <a:ext cx="3648" cy="2592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372" name="Line 4"/>
            <p:cNvSpPr>
              <a:spLocks noChangeShapeType="1"/>
            </p:cNvSpPr>
            <p:nvPr/>
          </p:nvSpPr>
          <p:spPr bwMode="auto">
            <a:xfrm>
              <a:off x="1440" y="3456"/>
              <a:ext cx="3600" cy="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3" name="Line 5"/>
            <p:cNvSpPr>
              <a:spLocks noChangeShapeType="1"/>
            </p:cNvSpPr>
            <p:nvPr/>
          </p:nvSpPr>
          <p:spPr bwMode="auto">
            <a:xfrm flipV="1">
              <a:off x="1440" y="864"/>
              <a:ext cx="0" cy="2592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4" name="Line 6"/>
            <p:cNvSpPr>
              <a:spLocks noChangeShapeType="1"/>
            </p:cNvSpPr>
            <p:nvPr/>
          </p:nvSpPr>
          <p:spPr bwMode="auto">
            <a:xfrm>
              <a:off x="1728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5" name="Line 7"/>
            <p:cNvSpPr>
              <a:spLocks noChangeShapeType="1"/>
            </p:cNvSpPr>
            <p:nvPr/>
          </p:nvSpPr>
          <p:spPr bwMode="auto">
            <a:xfrm>
              <a:off x="2016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6" name="Line 8"/>
            <p:cNvSpPr>
              <a:spLocks noChangeShapeType="1"/>
            </p:cNvSpPr>
            <p:nvPr/>
          </p:nvSpPr>
          <p:spPr bwMode="auto">
            <a:xfrm>
              <a:off x="2304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7" name="Line 9"/>
            <p:cNvSpPr>
              <a:spLocks noChangeShapeType="1"/>
            </p:cNvSpPr>
            <p:nvPr/>
          </p:nvSpPr>
          <p:spPr bwMode="auto">
            <a:xfrm>
              <a:off x="2592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8" name="Line 10"/>
            <p:cNvSpPr>
              <a:spLocks noChangeShapeType="1"/>
            </p:cNvSpPr>
            <p:nvPr/>
          </p:nvSpPr>
          <p:spPr bwMode="auto">
            <a:xfrm>
              <a:off x="2880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79" name="Line 11"/>
            <p:cNvSpPr>
              <a:spLocks noChangeShapeType="1"/>
            </p:cNvSpPr>
            <p:nvPr/>
          </p:nvSpPr>
          <p:spPr bwMode="auto">
            <a:xfrm>
              <a:off x="3168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0" name="Line 12"/>
            <p:cNvSpPr>
              <a:spLocks noChangeShapeType="1"/>
            </p:cNvSpPr>
            <p:nvPr/>
          </p:nvSpPr>
          <p:spPr bwMode="auto">
            <a:xfrm>
              <a:off x="3456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1" name="Line 13"/>
            <p:cNvSpPr>
              <a:spLocks noChangeShapeType="1"/>
            </p:cNvSpPr>
            <p:nvPr/>
          </p:nvSpPr>
          <p:spPr bwMode="auto">
            <a:xfrm>
              <a:off x="3744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2" name="Line 14"/>
            <p:cNvSpPr>
              <a:spLocks noChangeShapeType="1"/>
            </p:cNvSpPr>
            <p:nvPr/>
          </p:nvSpPr>
          <p:spPr bwMode="auto">
            <a:xfrm>
              <a:off x="4032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3" name="Line 15"/>
            <p:cNvSpPr>
              <a:spLocks noChangeShapeType="1"/>
            </p:cNvSpPr>
            <p:nvPr/>
          </p:nvSpPr>
          <p:spPr bwMode="auto">
            <a:xfrm>
              <a:off x="4320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4" name="Line 16"/>
            <p:cNvSpPr>
              <a:spLocks noChangeShapeType="1"/>
            </p:cNvSpPr>
            <p:nvPr/>
          </p:nvSpPr>
          <p:spPr bwMode="auto">
            <a:xfrm>
              <a:off x="4608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5" name="Line 17"/>
            <p:cNvSpPr>
              <a:spLocks noChangeShapeType="1"/>
            </p:cNvSpPr>
            <p:nvPr/>
          </p:nvSpPr>
          <p:spPr bwMode="auto">
            <a:xfrm>
              <a:off x="4896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6" name="Line 18"/>
            <p:cNvSpPr>
              <a:spLocks noChangeShapeType="1"/>
            </p:cNvSpPr>
            <p:nvPr/>
          </p:nvSpPr>
          <p:spPr bwMode="auto">
            <a:xfrm>
              <a:off x="1296" y="3024"/>
              <a:ext cx="288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7" name="Line 19"/>
            <p:cNvSpPr>
              <a:spLocks noChangeShapeType="1"/>
            </p:cNvSpPr>
            <p:nvPr/>
          </p:nvSpPr>
          <p:spPr bwMode="auto">
            <a:xfrm>
              <a:off x="1296" y="2400"/>
              <a:ext cx="288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88" name="Line 20"/>
            <p:cNvSpPr>
              <a:spLocks noChangeShapeType="1"/>
            </p:cNvSpPr>
            <p:nvPr/>
          </p:nvSpPr>
          <p:spPr bwMode="auto">
            <a:xfrm>
              <a:off x="1296" y="1728"/>
              <a:ext cx="288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5937" name="Text Box 21"/>
            <p:cNvSpPr txBox="1">
              <a:spLocks noChangeArrowheads="1"/>
            </p:cNvSpPr>
            <p:nvPr/>
          </p:nvSpPr>
          <p:spPr bwMode="auto">
            <a:xfrm>
              <a:off x="1056" y="2304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35938" name="Text Box 22"/>
            <p:cNvSpPr txBox="1">
              <a:spLocks noChangeArrowheads="1"/>
            </p:cNvSpPr>
            <p:nvPr/>
          </p:nvSpPr>
          <p:spPr bwMode="auto">
            <a:xfrm>
              <a:off x="1056" y="1632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100</a:t>
              </a:r>
            </a:p>
          </p:txBody>
        </p:sp>
        <p:sp>
          <p:nvSpPr>
            <p:cNvPr id="35939" name="Text Box 23"/>
            <p:cNvSpPr txBox="1">
              <a:spLocks noChangeArrowheads="1"/>
            </p:cNvSpPr>
            <p:nvPr/>
          </p:nvSpPr>
          <p:spPr bwMode="auto">
            <a:xfrm>
              <a:off x="1104" y="292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5940" name="Text Box 24"/>
            <p:cNvSpPr txBox="1">
              <a:spLocks noChangeArrowheads="1"/>
            </p:cNvSpPr>
            <p:nvPr/>
          </p:nvSpPr>
          <p:spPr bwMode="auto">
            <a:xfrm>
              <a:off x="1584" y="3696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2003</a:t>
              </a:r>
            </a:p>
          </p:txBody>
        </p:sp>
        <p:sp>
          <p:nvSpPr>
            <p:cNvPr id="35941" name="Text Box 25"/>
            <p:cNvSpPr txBox="1">
              <a:spLocks noChangeArrowheads="1"/>
            </p:cNvSpPr>
            <p:nvPr/>
          </p:nvSpPr>
          <p:spPr bwMode="auto">
            <a:xfrm>
              <a:off x="2160" y="3696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2005</a:t>
              </a:r>
            </a:p>
          </p:txBody>
        </p:sp>
        <p:sp>
          <p:nvSpPr>
            <p:cNvPr id="35942" name="Text Box 26"/>
            <p:cNvSpPr txBox="1">
              <a:spLocks noChangeArrowheads="1"/>
            </p:cNvSpPr>
            <p:nvPr/>
          </p:nvSpPr>
          <p:spPr bwMode="auto">
            <a:xfrm>
              <a:off x="2736" y="3696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2007</a:t>
              </a:r>
            </a:p>
          </p:txBody>
        </p:sp>
        <p:sp>
          <p:nvSpPr>
            <p:cNvPr id="35943" name="Text Box 27"/>
            <p:cNvSpPr txBox="1">
              <a:spLocks noChangeArrowheads="1"/>
            </p:cNvSpPr>
            <p:nvPr/>
          </p:nvSpPr>
          <p:spPr bwMode="auto">
            <a:xfrm>
              <a:off x="3312" y="3696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2009</a:t>
              </a:r>
            </a:p>
          </p:txBody>
        </p:sp>
        <p:sp>
          <p:nvSpPr>
            <p:cNvPr id="35944" name="Text Box 28"/>
            <p:cNvSpPr txBox="1">
              <a:spLocks noChangeArrowheads="1"/>
            </p:cNvSpPr>
            <p:nvPr/>
          </p:nvSpPr>
          <p:spPr bwMode="auto">
            <a:xfrm>
              <a:off x="3888" y="3696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2011</a:t>
              </a:r>
            </a:p>
          </p:txBody>
        </p:sp>
        <p:sp>
          <p:nvSpPr>
            <p:cNvPr id="35945" name="Text Box 29"/>
            <p:cNvSpPr txBox="1">
              <a:spLocks noChangeArrowheads="1"/>
            </p:cNvSpPr>
            <p:nvPr/>
          </p:nvSpPr>
          <p:spPr bwMode="auto">
            <a:xfrm>
              <a:off x="4464" y="3696"/>
              <a:ext cx="3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CC3300"/>
                  </a:solidFill>
                  <a:latin typeface="Arial" pitchFamily="34" charset="0"/>
                </a:rPr>
                <a:t>2013</a:t>
              </a:r>
            </a:p>
          </p:txBody>
        </p:sp>
        <p:sp>
          <p:nvSpPr>
            <p:cNvPr id="2618398" name="Line 30"/>
            <p:cNvSpPr>
              <a:spLocks noChangeShapeType="1"/>
            </p:cNvSpPr>
            <p:nvPr/>
          </p:nvSpPr>
          <p:spPr bwMode="auto">
            <a:xfrm>
              <a:off x="1728" y="3024"/>
              <a:ext cx="864" cy="0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399" name="Line 31"/>
            <p:cNvSpPr>
              <a:spLocks noChangeShapeType="1"/>
            </p:cNvSpPr>
            <p:nvPr/>
          </p:nvSpPr>
          <p:spPr bwMode="auto">
            <a:xfrm flipV="1">
              <a:off x="2352" y="2112"/>
              <a:ext cx="1968" cy="768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8400" name="Line 32"/>
            <p:cNvSpPr>
              <a:spLocks noChangeShapeType="1"/>
            </p:cNvSpPr>
            <p:nvPr/>
          </p:nvSpPr>
          <p:spPr bwMode="auto">
            <a:xfrm flipV="1">
              <a:off x="3744" y="1296"/>
              <a:ext cx="1152" cy="816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5949" name="Text Box 33"/>
            <p:cNvSpPr txBox="1">
              <a:spLocks noChangeArrowheads="1"/>
            </p:cNvSpPr>
            <p:nvPr/>
          </p:nvSpPr>
          <p:spPr bwMode="auto">
            <a:xfrm>
              <a:off x="480" y="2544"/>
              <a:ext cx="88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latin typeface="Arial" pitchFamily="34" charset="0"/>
                </a:rPr>
                <a:t>Increasing HW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latin typeface="Arial" pitchFamily="34" charset="0"/>
                </a:rPr>
                <a:t>Threads</a:t>
              </a:r>
            </a:p>
          </p:txBody>
        </p:sp>
        <p:sp>
          <p:nvSpPr>
            <p:cNvPr id="35950" name="Text Box 34"/>
            <p:cNvSpPr txBox="1">
              <a:spLocks noChangeArrowheads="1"/>
            </p:cNvSpPr>
            <p:nvPr/>
          </p:nvSpPr>
          <p:spPr bwMode="auto">
            <a:xfrm>
              <a:off x="1920" y="2751"/>
              <a:ext cx="1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1" lang="en-US" altLang="zh-TW" sz="1600">
                  <a:solidFill>
                    <a:srgbClr val="CC3300"/>
                  </a:solidFill>
                  <a:latin typeface="Arial" pitchFamily="34" charset="0"/>
                </a:rPr>
                <a:t>HT</a:t>
              </a:r>
            </a:p>
          </p:txBody>
        </p:sp>
        <p:sp>
          <p:nvSpPr>
            <p:cNvPr id="35951" name="Text Box 35"/>
            <p:cNvSpPr txBox="1">
              <a:spLocks noChangeArrowheads="1"/>
            </p:cNvSpPr>
            <p:nvPr/>
          </p:nvSpPr>
          <p:spPr bwMode="auto">
            <a:xfrm>
              <a:off x="2064" y="1968"/>
              <a:ext cx="113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solidFill>
                    <a:srgbClr val="CC3300"/>
                  </a:solidFill>
                  <a:latin typeface="Arial" pitchFamily="34" charset="0"/>
                </a:rPr>
                <a:t>Multi-core Era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solidFill>
                    <a:schemeClr val="hlink"/>
                  </a:solidFill>
                  <a:latin typeface="Arial" pitchFamily="34" charset="0"/>
                </a:rPr>
                <a:t>Scalar and Parallel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solidFill>
                    <a:schemeClr val="hlink"/>
                  </a:solidFill>
                  <a:latin typeface="Arial" pitchFamily="34" charset="0"/>
                </a:rPr>
                <a:t>Applications</a:t>
              </a:r>
            </a:p>
          </p:txBody>
        </p:sp>
        <p:sp>
          <p:nvSpPr>
            <p:cNvPr id="35952" name="Text Box 36"/>
            <p:cNvSpPr txBox="1">
              <a:spLocks noChangeArrowheads="1"/>
            </p:cNvSpPr>
            <p:nvPr/>
          </p:nvSpPr>
          <p:spPr bwMode="auto">
            <a:xfrm>
              <a:off x="3168" y="1152"/>
              <a:ext cx="1097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solidFill>
                    <a:srgbClr val="CC3300"/>
                  </a:solidFill>
                  <a:latin typeface="Arial" pitchFamily="34" charset="0"/>
                </a:rPr>
                <a:t>Many-core Era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solidFill>
                    <a:schemeClr val="hlink"/>
                  </a:solidFill>
                  <a:latin typeface="Arial" pitchFamily="34" charset="0"/>
                </a:rPr>
                <a:t>Massively Parallel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sz="1600">
                  <a:solidFill>
                    <a:schemeClr val="hlink"/>
                  </a:solidFill>
                  <a:latin typeface="Arial" pitchFamily="34" charset="0"/>
                </a:rPr>
                <a:t>Applications</a:t>
              </a:r>
            </a:p>
          </p:txBody>
        </p:sp>
        <p:sp>
          <p:nvSpPr>
            <p:cNvPr id="2618405" name="AutoShape 37"/>
            <p:cNvSpPr>
              <a:spLocks noChangeArrowheads="1"/>
            </p:cNvSpPr>
            <p:nvPr/>
          </p:nvSpPr>
          <p:spPr bwMode="auto">
            <a:xfrm>
              <a:off x="720" y="1776"/>
              <a:ext cx="192" cy="624"/>
            </a:xfrm>
            <a:prstGeom prst="upArrow">
              <a:avLst>
                <a:gd name="adj1" fmla="val 50000"/>
                <a:gd name="adj2" fmla="val 81250"/>
              </a:avLst>
            </a:prstGeom>
            <a:solidFill>
              <a:srgbClr val="FFFFCC"/>
            </a:solidFill>
            <a:ln w="12700" cap="sq">
              <a:solidFill>
                <a:srgbClr val="0033CC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5844" name="Group 38"/>
          <p:cNvGrpSpPr>
            <a:grpSpLocks/>
          </p:cNvGrpSpPr>
          <p:nvPr/>
        </p:nvGrpSpPr>
        <p:grpSpPr bwMode="auto">
          <a:xfrm>
            <a:off x="1905000" y="4876800"/>
            <a:ext cx="914400" cy="609600"/>
            <a:chOff x="384" y="3072"/>
            <a:chExt cx="864" cy="768"/>
          </a:xfrm>
        </p:grpSpPr>
        <p:sp>
          <p:nvSpPr>
            <p:cNvPr id="2618407" name="AutoShape 39"/>
            <p:cNvSpPr>
              <a:spLocks noChangeArrowheads="1"/>
            </p:cNvSpPr>
            <p:nvPr/>
          </p:nvSpPr>
          <p:spPr bwMode="auto">
            <a:xfrm>
              <a:off x="384" y="3072"/>
              <a:ext cx="864" cy="76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08" name="Line 40"/>
            <p:cNvSpPr>
              <a:spLocks noChangeShapeType="1"/>
            </p:cNvSpPr>
            <p:nvPr/>
          </p:nvSpPr>
          <p:spPr bwMode="auto">
            <a:xfrm flipV="1">
              <a:off x="480" y="3168"/>
              <a:ext cx="672" cy="576"/>
            </a:xfrm>
            <a:prstGeom prst="line">
              <a:avLst/>
            </a:prstGeom>
            <a:noFill/>
            <a:ln w="76200" cap="sq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35845" name="Group 41"/>
          <p:cNvGrpSpPr>
            <a:grpSpLocks/>
          </p:cNvGrpSpPr>
          <p:nvPr/>
        </p:nvGrpSpPr>
        <p:grpSpPr bwMode="auto">
          <a:xfrm>
            <a:off x="2819400" y="4267200"/>
            <a:ext cx="1371600" cy="533400"/>
            <a:chOff x="1536" y="2832"/>
            <a:chExt cx="1248" cy="576"/>
          </a:xfrm>
        </p:grpSpPr>
        <p:sp>
          <p:nvSpPr>
            <p:cNvPr id="2618410" name="AutoShape 42"/>
            <p:cNvSpPr>
              <a:spLocks noChangeArrowheads="1"/>
            </p:cNvSpPr>
            <p:nvPr/>
          </p:nvSpPr>
          <p:spPr bwMode="auto">
            <a:xfrm>
              <a:off x="1536" y="2832"/>
              <a:ext cx="1248" cy="576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1" name="AutoShape 43"/>
            <p:cNvSpPr>
              <a:spLocks noChangeArrowheads="1"/>
            </p:cNvSpPr>
            <p:nvPr/>
          </p:nvSpPr>
          <p:spPr bwMode="auto">
            <a:xfrm>
              <a:off x="1631" y="2928"/>
              <a:ext cx="529" cy="432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2" name="AutoShape 44"/>
            <p:cNvSpPr>
              <a:spLocks noChangeArrowheads="1"/>
            </p:cNvSpPr>
            <p:nvPr/>
          </p:nvSpPr>
          <p:spPr bwMode="auto">
            <a:xfrm>
              <a:off x="2160" y="2928"/>
              <a:ext cx="529" cy="432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5846" name="Group 45"/>
          <p:cNvGrpSpPr>
            <a:grpSpLocks/>
          </p:cNvGrpSpPr>
          <p:nvPr/>
        </p:nvGrpSpPr>
        <p:grpSpPr bwMode="auto">
          <a:xfrm>
            <a:off x="4724400" y="3733800"/>
            <a:ext cx="1828800" cy="762000"/>
            <a:chOff x="3600" y="2784"/>
            <a:chExt cx="864" cy="768"/>
          </a:xfrm>
        </p:grpSpPr>
        <p:sp>
          <p:nvSpPr>
            <p:cNvPr id="2618414" name="AutoShape 46"/>
            <p:cNvSpPr>
              <a:spLocks noChangeArrowheads="1"/>
            </p:cNvSpPr>
            <p:nvPr/>
          </p:nvSpPr>
          <p:spPr bwMode="auto">
            <a:xfrm>
              <a:off x="3600" y="2784"/>
              <a:ext cx="864" cy="384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5" name="AutoShape 47"/>
            <p:cNvSpPr>
              <a:spLocks noChangeArrowheads="1"/>
            </p:cNvSpPr>
            <p:nvPr/>
          </p:nvSpPr>
          <p:spPr bwMode="auto">
            <a:xfrm>
              <a:off x="4032" y="2832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6" name="AutoShape 48"/>
            <p:cNvSpPr>
              <a:spLocks noChangeArrowheads="1"/>
            </p:cNvSpPr>
            <p:nvPr/>
          </p:nvSpPr>
          <p:spPr bwMode="auto">
            <a:xfrm>
              <a:off x="3648" y="2832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7" name="AutoShape 49"/>
            <p:cNvSpPr>
              <a:spLocks noChangeArrowheads="1"/>
            </p:cNvSpPr>
            <p:nvPr/>
          </p:nvSpPr>
          <p:spPr bwMode="auto">
            <a:xfrm>
              <a:off x="3600" y="3168"/>
              <a:ext cx="864" cy="384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8" name="AutoShape 50"/>
            <p:cNvSpPr>
              <a:spLocks noChangeArrowheads="1"/>
            </p:cNvSpPr>
            <p:nvPr/>
          </p:nvSpPr>
          <p:spPr bwMode="auto">
            <a:xfrm>
              <a:off x="4032" y="3216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8419" name="AutoShape 51"/>
            <p:cNvSpPr>
              <a:spLocks noChangeArrowheads="1"/>
            </p:cNvSpPr>
            <p:nvPr/>
          </p:nvSpPr>
          <p:spPr bwMode="auto">
            <a:xfrm>
              <a:off x="3648" y="3216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5847" name="Group 52"/>
          <p:cNvGrpSpPr>
            <a:grpSpLocks/>
          </p:cNvGrpSpPr>
          <p:nvPr/>
        </p:nvGrpSpPr>
        <p:grpSpPr bwMode="auto">
          <a:xfrm>
            <a:off x="6934200" y="2286000"/>
            <a:ext cx="1828800" cy="762000"/>
            <a:chOff x="1968" y="768"/>
            <a:chExt cx="2448" cy="960"/>
          </a:xfrm>
        </p:grpSpPr>
        <p:grpSp>
          <p:nvGrpSpPr>
            <p:cNvPr id="35850" name="Group 53"/>
            <p:cNvGrpSpPr>
              <a:grpSpLocks/>
            </p:cNvGrpSpPr>
            <p:nvPr/>
          </p:nvGrpSpPr>
          <p:grpSpPr bwMode="auto">
            <a:xfrm>
              <a:off x="1968" y="768"/>
              <a:ext cx="1248" cy="960"/>
              <a:chOff x="2544" y="912"/>
              <a:chExt cx="1248" cy="960"/>
            </a:xfrm>
          </p:grpSpPr>
          <p:grpSp>
            <p:nvGrpSpPr>
              <p:cNvPr id="35880" name="Group 54"/>
              <p:cNvGrpSpPr>
                <a:grpSpLocks/>
              </p:cNvGrpSpPr>
              <p:nvPr/>
            </p:nvGrpSpPr>
            <p:grpSpPr bwMode="auto">
              <a:xfrm>
                <a:off x="2544" y="912"/>
                <a:ext cx="672" cy="480"/>
                <a:chOff x="3600" y="2784"/>
                <a:chExt cx="864" cy="768"/>
              </a:xfrm>
            </p:grpSpPr>
            <p:sp>
              <p:nvSpPr>
                <p:cNvPr id="2618423" name="AutoShape 5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24" name="AutoShape 56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25" name="AutoShape 57"/>
                <p:cNvSpPr>
                  <a:spLocks noChangeArrowheads="1"/>
                </p:cNvSpPr>
                <p:nvPr/>
              </p:nvSpPr>
              <p:spPr bwMode="auto">
                <a:xfrm>
                  <a:off x="3649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26" name="AutoShape 58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27" name="AutoShape 59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28" name="AutoShape 60"/>
                <p:cNvSpPr>
                  <a:spLocks noChangeArrowheads="1"/>
                </p:cNvSpPr>
                <p:nvPr/>
              </p:nvSpPr>
              <p:spPr bwMode="auto">
                <a:xfrm>
                  <a:off x="3649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35881" name="Group 61"/>
              <p:cNvGrpSpPr>
                <a:grpSpLocks/>
              </p:cNvGrpSpPr>
              <p:nvPr/>
            </p:nvGrpSpPr>
            <p:grpSpPr bwMode="auto">
              <a:xfrm>
                <a:off x="3120" y="912"/>
                <a:ext cx="672" cy="480"/>
                <a:chOff x="3600" y="2784"/>
                <a:chExt cx="864" cy="768"/>
              </a:xfrm>
            </p:grpSpPr>
            <p:sp>
              <p:nvSpPr>
                <p:cNvPr id="2618430" name="AutoShape 6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1" name="AutoShape 63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2" name="AutoShape 64"/>
                <p:cNvSpPr>
                  <a:spLocks noChangeArrowheads="1"/>
                </p:cNvSpPr>
                <p:nvPr/>
              </p:nvSpPr>
              <p:spPr bwMode="auto">
                <a:xfrm>
                  <a:off x="3649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3" name="AutoShape 65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4" name="AutoShape 66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5" name="AutoShape 67"/>
                <p:cNvSpPr>
                  <a:spLocks noChangeArrowheads="1"/>
                </p:cNvSpPr>
                <p:nvPr/>
              </p:nvSpPr>
              <p:spPr bwMode="auto">
                <a:xfrm>
                  <a:off x="3649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35882" name="Group 68"/>
              <p:cNvGrpSpPr>
                <a:grpSpLocks/>
              </p:cNvGrpSpPr>
              <p:nvPr/>
            </p:nvGrpSpPr>
            <p:grpSpPr bwMode="auto">
              <a:xfrm>
                <a:off x="2544" y="1392"/>
                <a:ext cx="672" cy="480"/>
                <a:chOff x="3600" y="2784"/>
                <a:chExt cx="864" cy="768"/>
              </a:xfrm>
            </p:grpSpPr>
            <p:sp>
              <p:nvSpPr>
                <p:cNvPr id="2618437" name="AutoShape 6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8" name="AutoShape 70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39" name="AutoShape 71"/>
                <p:cNvSpPr>
                  <a:spLocks noChangeArrowheads="1"/>
                </p:cNvSpPr>
                <p:nvPr/>
              </p:nvSpPr>
              <p:spPr bwMode="auto">
                <a:xfrm>
                  <a:off x="3649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0" name="AutoShape 72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1" name="AutoShape 73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2" name="AutoShape 74"/>
                <p:cNvSpPr>
                  <a:spLocks noChangeArrowheads="1"/>
                </p:cNvSpPr>
                <p:nvPr/>
              </p:nvSpPr>
              <p:spPr bwMode="auto">
                <a:xfrm>
                  <a:off x="3649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35883" name="Group 75"/>
              <p:cNvGrpSpPr>
                <a:grpSpLocks/>
              </p:cNvGrpSpPr>
              <p:nvPr/>
            </p:nvGrpSpPr>
            <p:grpSpPr bwMode="auto">
              <a:xfrm>
                <a:off x="3120" y="1392"/>
                <a:ext cx="672" cy="480"/>
                <a:chOff x="3600" y="2784"/>
                <a:chExt cx="864" cy="768"/>
              </a:xfrm>
            </p:grpSpPr>
            <p:sp>
              <p:nvSpPr>
                <p:cNvPr id="2618444" name="AutoShape 7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5" name="AutoShape 77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6" name="AutoShape 78"/>
                <p:cNvSpPr>
                  <a:spLocks noChangeArrowheads="1"/>
                </p:cNvSpPr>
                <p:nvPr/>
              </p:nvSpPr>
              <p:spPr bwMode="auto">
                <a:xfrm>
                  <a:off x="3649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7" name="AutoShape 79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8" name="AutoShape 80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49" name="AutoShape 81"/>
                <p:cNvSpPr>
                  <a:spLocks noChangeArrowheads="1"/>
                </p:cNvSpPr>
                <p:nvPr/>
              </p:nvSpPr>
              <p:spPr bwMode="auto">
                <a:xfrm>
                  <a:off x="3649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851" name="Group 82"/>
            <p:cNvGrpSpPr>
              <a:grpSpLocks/>
            </p:cNvGrpSpPr>
            <p:nvPr/>
          </p:nvGrpSpPr>
          <p:grpSpPr bwMode="auto">
            <a:xfrm>
              <a:off x="3168" y="768"/>
              <a:ext cx="1248" cy="960"/>
              <a:chOff x="2544" y="912"/>
              <a:chExt cx="1248" cy="960"/>
            </a:xfrm>
          </p:grpSpPr>
          <p:grpSp>
            <p:nvGrpSpPr>
              <p:cNvPr id="35852" name="Group 83"/>
              <p:cNvGrpSpPr>
                <a:grpSpLocks/>
              </p:cNvGrpSpPr>
              <p:nvPr/>
            </p:nvGrpSpPr>
            <p:grpSpPr bwMode="auto">
              <a:xfrm>
                <a:off x="2544" y="912"/>
                <a:ext cx="672" cy="480"/>
                <a:chOff x="3600" y="2784"/>
                <a:chExt cx="864" cy="768"/>
              </a:xfrm>
            </p:grpSpPr>
            <p:sp>
              <p:nvSpPr>
                <p:cNvPr id="2618452" name="AutoShape 84"/>
                <p:cNvSpPr>
                  <a:spLocks noChangeArrowheads="1"/>
                </p:cNvSpPr>
                <p:nvPr/>
              </p:nvSpPr>
              <p:spPr bwMode="auto">
                <a:xfrm>
                  <a:off x="3601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53" name="AutoShape 85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54" name="AutoShape 86"/>
                <p:cNvSpPr>
                  <a:spLocks noChangeArrowheads="1"/>
                </p:cNvSpPr>
                <p:nvPr/>
              </p:nvSpPr>
              <p:spPr bwMode="auto">
                <a:xfrm>
                  <a:off x="3650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55" name="AutoShape 87"/>
                <p:cNvSpPr>
                  <a:spLocks noChangeArrowheads="1"/>
                </p:cNvSpPr>
                <p:nvPr/>
              </p:nvSpPr>
              <p:spPr bwMode="auto">
                <a:xfrm>
                  <a:off x="3601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56" name="AutoShape 88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57" name="AutoShape 89"/>
                <p:cNvSpPr>
                  <a:spLocks noChangeArrowheads="1"/>
                </p:cNvSpPr>
                <p:nvPr/>
              </p:nvSpPr>
              <p:spPr bwMode="auto">
                <a:xfrm>
                  <a:off x="3650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35853" name="Group 90"/>
              <p:cNvGrpSpPr>
                <a:grpSpLocks/>
              </p:cNvGrpSpPr>
              <p:nvPr/>
            </p:nvGrpSpPr>
            <p:grpSpPr bwMode="auto">
              <a:xfrm>
                <a:off x="3120" y="912"/>
                <a:ext cx="672" cy="480"/>
                <a:chOff x="3600" y="2784"/>
                <a:chExt cx="864" cy="768"/>
              </a:xfrm>
            </p:grpSpPr>
            <p:sp>
              <p:nvSpPr>
                <p:cNvPr id="2618459" name="AutoShape 91"/>
                <p:cNvSpPr>
                  <a:spLocks noChangeArrowheads="1"/>
                </p:cNvSpPr>
                <p:nvPr/>
              </p:nvSpPr>
              <p:spPr bwMode="auto">
                <a:xfrm>
                  <a:off x="3601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0" name="AutoShape 92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1" name="AutoShape 93"/>
                <p:cNvSpPr>
                  <a:spLocks noChangeArrowheads="1"/>
                </p:cNvSpPr>
                <p:nvPr/>
              </p:nvSpPr>
              <p:spPr bwMode="auto">
                <a:xfrm>
                  <a:off x="3650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2" name="AutoShape 94"/>
                <p:cNvSpPr>
                  <a:spLocks noChangeArrowheads="1"/>
                </p:cNvSpPr>
                <p:nvPr/>
              </p:nvSpPr>
              <p:spPr bwMode="auto">
                <a:xfrm>
                  <a:off x="3601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3" name="AutoShape 95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4" name="AutoShape 96"/>
                <p:cNvSpPr>
                  <a:spLocks noChangeArrowheads="1"/>
                </p:cNvSpPr>
                <p:nvPr/>
              </p:nvSpPr>
              <p:spPr bwMode="auto">
                <a:xfrm>
                  <a:off x="3650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35854" name="Group 97"/>
              <p:cNvGrpSpPr>
                <a:grpSpLocks/>
              </p:cNvGrpSpPr>
              <p:nvPr/>
            </p:nvGrpSpPr>
            <p:grpSpPr bwMode="auto">
              <a:xfrm>
                <a:off x="2544" y="1392"/>
                <a:ext cx="672" cy="480"/>
                <a:chOff x="3600" y="2784"/>
                <a:chExt cx="864" cy="768"/>
              </a:xfrm>
            </p:grpSpPr>
            <p:sp>
              <p:nvSpPr>
                <p:cNvPr id="2618466" name="AutoShape 98"/>
                <p:cNvSpPr>
                  <a:spLocks noChangeArrowheads="1"/>
                </p:cNvSpPr>
                <p:nvPr/>
              </p:nvSpPr>
              <p:spPr bwMode="auto">
                <a:xfrm>
                  <a:off x="3601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7" name="AutoShape 99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8" name="AutoShape 100"/>
                <p:cNvSpPr>
                  <a:spLocks noChangeArrowheads="1"/>
                </p:cNvSpPr>
                <p:nvPr/>
              </p:nvSpPr>
              <p:spPr bwMode="auto">
                <a:xfrm>
                  <a:off x="3650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69" name="AutoShape 101"/>
                <p:cNvSpPr>
                  <a:spLocks noChangeArrowheads="1"/>
                </p:cNvSpPr>
                <p:nvPr/>
              </p:nvSpPr>
              <p:spPr bwMode="auto">
                <a:xfrm>
                  <a:off x="3601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0" name="AutoShape 102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1" name="AutoShape 103"/>
                <p:cNvSpPr>
                  <a:spLocks noChangeArrowheads="1"/>
                </p:cNvSpPr>
                <p:nvPr/>
              </p:nvSpPr>
              <p:spPr bwMode="auto">
                <a:xfrm>
                  <a:off x="3650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35855" name="Group 104"/>
              <p:cNvGrpSpPr>
                <a:grpSpLocks/>
              </p:cNvGrpSpPr>
              <p:nvPr/>
            </p:nvGrpSpPr>
            <p:grpSpPr bwMode="auto">
              <a:xfrm>
                <a:off x="3120" y="1392"/>
                <a:ext cx="672" cy="480"/>
                <a:chOff x="3600" y="2784"/>
                <a:chExt cx="864" cy="768"/>
              </a:xfrm>
            </p:grpSpPr>
            <p:sp>
              <p:nvSpPr>
                <p:cNvPr id="2618473" name="AutoShape 105"/>
                <p:cNvSpPr>
                  <a:spLocks noChangeArrowheads="1"/>
                </p:cNvSpPr>
                <p:nvPr/>
              </p:nvSpPr>
              <p:spPr bwMode="auto">
                <a:xfrm>
                  <a:off x="3601" y="2784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4" name="AutoShape 106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5" name="AutoShape 107"/>
                <p:cNvSpPr>
                  <a:spLocks noChangeArrowheads="1"/>
                </p:cNvSpPr>
                <p:nvPr/>
              </p:nvSpPr>
              <p:spPr bwMode="auto">
                <a:xfrm>
                  <a:off x="3650" y="2832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6" name="AutoShape 108"/>
                <p:cNvSpPr>
                  <a:spLocks noChangeArrowheads="1"/>
                </p:cNvSpPr>
                <p:nvPr/>
              </p:nvSpPr>
              <p:spPr bwMode="auto">
                <a:xfrm>
                  <a:off x="3601" y="3168"/>
                  <a:ext cx="863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7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8478" name="AutoShape 110"/>
                <p:cNvSpPr>
                  <a:spLocks noChangeArrowheads="1"/>
                </p:cNvSpPr>
                <p:nvPr/>
              </p:nvSpPr>
              <p:spPr bwMode="auto">
                <a:xfrm>
                  <a:off x="3650" y="3216"/>
                  <a:ext cx="383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35848" name="Text Box 111"/>
          <p:cNvSpPr txBox="1">
            <a:spLocks noChangeArrowheads="1"/>
          </p:cNvSpPr>
          <p:nvPr/>
        </p:nvSpPr>
        <p:spPr bwMode="auto">
          <a:xfrm>
            <a:off x="609600" y="533400"/>
            <a:ext cx="8023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3200">
                <a:solidFill>
                  <a:srgbClr val="FF3300"/>
                </a:solidFill>
                <a:latin typeface="Arial" pitchFamily="34" charset="0"/>
              </a:rPr>
              <a:t>Multiprocessing within a chip: Many-Core</a:t>
            </a:r>
          </a:p>
        </p:txBody>
      </p:sp>
      <p:sp>
        <p:nvSpPr>
          <p:cNvPr id="2618480" name="Text Box 112"/>
          <p:cNvSpPr txBox="1">
            <a:spLocks noChangeArrowheads="1"/>
          </p:cNvSpPr>
          <p:nvPr/>
        </p:nvSpPr>
        <p:spPr bwMode="auto">
          <a:xfrm>
            <a:off x="7010400" y="3581400"/>
            <a:ext cx="1905000" cy="1473200"/>
          </a:xfrm>
          <a:prstGeom prst="rect">
            <a:avLst/>
          </a:prstGeom>
          <a:noFill/>
          <a:ln w="12700" cap="sq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en-US" altLang="zh-TW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Intel predicts 100’s of cores on a chip in 2015</a:t>
            </a:r>
          </a:p>
        </p:txBody>
      </p:sp>
    </p:spTree>
    <p:extLst>
      <p:ext uri="{BB962C8B-B14F-4D97-AF65-F5344CB8AC3E}">
        <p14:creationId xmlns:p14="http://schemas.microsoft.com/office/powerpoint/2010/main" val="82170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7158066-8A37-41BF-9B8A-70767FC6A7AC}" type="slidenum">
              <a:rPr lang="en-US" altLang="zh-TW" sz="1400" smtClean="0">
                <a:latin typeface="Comic Sans MS" pitchFamily="66" charset="0"/>
              </a:rPr>
              <a:pPr/>
              <a:t>30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Multiprocessing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534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TW" sz="3000" dirty="0" smtClean="0">
                <a:ea typeface="新細明體" pitchFamily="18" charset="-120"/>
              </a:rPr>
              <a:t>Multiprocessing (Parallel Processing): </a:t>
            </a:r>
            <a:r>
              <a:rPr lang="en-US" altLang="zh-TW" sz="3000" i="1" u="sng" dirty="0" smtClean="0">
                <a:solidFill>
                  <a:schemeClr val="accent2"/>
                </a:solidFill>
                <a:ea typeface="新細明體" pitchFamily="18" charset="-120"/>
              </a:rPr>
              <a:t>Concurrent</a:t>
            </a:r>
            <a:r>
              <a:rPr lang="en-US" altLang="zh-TW" sz="3000" dirty="0" smtClean="0">
                <a:ea typeface="新細明體" pitchFamily="18" charset="-120"/>
              </a:rPr>
              <a:t> execution of tasks (programs) using </a:t>
            </a:r>
            <a:r>
              <a:rPr lang="en-US" altLang="zh-TW" sz="3000" i="1" u="sng" dirty="0" smtClean="0">
                <a:solidFill>
                  <a:schemeClr val="accent2"/>
                </a:solidFill>
                <a:ea typeface="新細明體" pitchFamily="18" charset="-120"/>
              </a:rPr>
              <a:t>multiple computing, memory and interconnection resources</a:t>
            </a:r>
            <a:r>
              <a:rPr lang="en-US" altLang="zh-TW" sz="3000" dirty="0" smtClean="0">
                <a:solidFill>
                  <a:schemeClr val="accent2"/>
                </a:solidFill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Use multiple resources to solve problems faster</a:t>
            </a:r>
          </a:p>
          <a:p>
            <a:pPr lvl="1">
              <a:lnSpc>
                <a:spcPct val="90000"/>
              </a:lnSpc>
              <a:spcBef>
                <a:spcPct val="55000"/>
              </a:spcBef>
              <a:buFontTx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en-US" sz="3000" dirty="0" smtClean="0"/>
              <a:t>Provides alternative to faster clock for performance</a:t>
            </a:r>
          </a:p>
          <a:p>
            <a:pPr lvl="1">
              <a:lnSpc>
                <a:spcPct val="120000"/>
              </a:lnSpc>
            </a:pPr>
            <a:r>
              <a:rPr lang="en-US" altLang="en-US" sz="2600" i="1" dirty="0" smtClean="0">
                <a:solidFill>
                  <a:srgbClr val="A50021"/>
                </a:solidFill>
              </a:rPr>
              <a:t>Assuming a doubling of effective processor performance every 2 years, 1024-Processor system (assuming linear performance gain) can get you the performance that it would take 20 years for a single-processor system to deliver</a:t>
            </a:r>
            <a:endParaRPr lang="en-US" altLang="zh-TW" sz="3500" i="1" dirty="0" smtClean="0">
              <a:solidFill>
                <a:srgbClr val="A50021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TW" dirty="0" smtClean="0">
                <a:ea typeface="新細明體" pitchFamily="18" charset="-120"/>
              </a:rPr>
              <a:t>Using multiple processors to solve a single problem</a:t>
            </a:r>
          </a:p>
          <a:p>
            <a:pPr lvl="1">
              <a:lnSpc>
                <a:spcPct val="90000"/>
              </a:lnSpc>
              <a:spcBef>
                <a:spcPct val="55000"/>
              </a:spcBef>
            </a:pPr>
            <a:r>
              <a:rPr lang="en-US" altLang="zh-TW" dirty="0" smtClean="0">
                <a:ea typeface="新細明體" pitchFamily="18" charset="-120"/>
              </a:rPr>
              <a:t>Divide problem into many small pieces</a:t>
            </a:r>
          </a:p>
          <a:p>
            <a:pPr lvl="1">
              <a:lnSpc>
                <a:spcPct val="90000"/>
              </a:lnSpc>
              <a:spcBef>
                <a:spcPct val="55000"/>
              </a:spcBef>
            </a:pPr>
            <a:r>
              <a:rPr lang="en-US" altLang="zh-TW" dirty="0" smtClean="0">
                <a:ea typeface="新細明體" pitchFamily="18" charset="-120"/>
              </a:rPr>
              <a:t>Distribute these small problems to be solved by multiple processors simultaneously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Monotype Sorts"/>
              <a:buChar char="à"/>
            </a:pP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9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84B07A3-A554-42A2-8A35-1762F9DAC755}" type="slidenum">
              <a:rPr lang="en-US" altLang="zh-TW" sz="1400" smtClean="0">
                <a:latin typeface="Comic Sans MS" pitchFamily="66" charset="0"/>
              </a:rPr>
              <a:pPr/>
              <a:t>31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Multiprocessing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534400" cy="228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For the last 30+ years multiprocessing has been seen as the best way to produce orders of magnitude performance gains.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 smtClean="0">
                <a:ea typeface="新細明體" pitchFamily="18" charset="-120"/>
              </a:rPr>
              <a:t>Double the number of processors, get (theoretically) double performance (less than 2 times the cost).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It turns out that the ability to develop and deliver software for multiprocessing systems induces impediment to wide adoption.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1638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9125"/>
            <a:ext cx="8305800" cy="2889250"/>
          </a:xfrm>
        </p:spPr>
      </p:pic>
    </p:spTree>
    <p:extLst>
      <p:ext uri="{BB962C8B-B14F-4D97-AF65-F5344CB8AC3E}">
        <p14:creationId xmlns:p14="http://schemas.microsoft.com/office/powerpoint/2010/main" val="27203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D2CF97F-E499-4C9A-81AC-D91A7C60A2A7}" type="slidenum">
              <a:rPr lang="en-US" altLang="zh-TW" sz="1400" smtClean="0">
                <a:latin typeface="Comic Sans MS" pitchFamily="66" charset="0"/>
              </a:rPr>
              <a:pPr/>
              <a:t>32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Amdahl’s Law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A parallel program has a sequential part (e.g., I/O) and a parallel part</a:t>
            </a: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T</a:t>
            </a:r>
            <a:r>
              <a:rPr lang="en-US" altLang="zh-TW" sz="2000" baseline="-25000" smtClean="0">
                <a:ea typeface="新細明體" pitchFamily="18" charset="-120"/>
              </a:rPr>
              <a:t>1</a:t>
            </a:r>
            <a:r>
              <a:rPr lang="en-US" altLang="zh-TW" sz="2000" smtClean="0">
                <a:ea typeface="新細明體" pitchFamily="18" charset="-120"/>
              </a:rPr>
              <a:t> = </a:t>
            </a:r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000" smtClean="0">
                <a:ea typeface="新細明體" pitchFamily="18" charset="-120"/>
              </a:rPr>
              <a:t>T</a:t>
            </a:r>
            <a:r>
              <a:rPr lang="en-US" altLang="zh-TW" sz="2000" baseline="-25000" smtClean="0">
                <a:ea typeface="新細明體" pitchFamily="18" charset="-120"/>
              </a:rPr>
              <a:t>1</a:t>
            </a:r>
            <a:r>
              <a:rPr lang="en-US" altLang="zh-TW" sz="2000" smtClean="0">
                <a:ea typeface="新細明體" pitchFamily="18" charset="-120"/>
              </a:rPr>
              <a:t> + (1-</a:t>
            </a:r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000" smtClean="0">
                <a:ea typeface="新細明體" pitchFamily="18" charset="-120"/>
              </a:rPr>
              <a:t>)T</a:t>
            </a:r>
            <a:r>
              <a:rPr lang="en-US" altLang="zh-TW" sz="2000" baseline="-25000" smtClean="0">
                <a:ea typeface="新細明體" pitchFamily="18" charset="-120"/>
              </a:rPr>
              <a:t>1</a:t>
            </a:r>
            <a:endParaRPr lang="en-US" altLang="zh-TW" sz="2000" smtClean="0">
              <a:ea typeface="新細明體" pitchFamily="18" charset="-120"/>
            </a:endParaRPr>
          </a:p>
          <a:p>
            <a:pPr lvl="1"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T</a:t>
            </a:r>
            <a:r>
              <a:rPr lang="en-US" altLang="zh-TW" sz="2000" baseline="-25000" smtClean="0">
                <a:ea typeface="新細明體" pitchFamily="18" charset="-120"/>
              </a:rPr>
              <a:t>p</a:t>
            </a:r>
            <a:r>
              <a:rPr lang="en-US" altLang="zh-TW" sz="2000" smtClean="0">
                <a:ea typeface="新細明體" pitchFamily="18" charset="-120"/>
              </a:rPr>
              <a:t> = </a:t>
            </a:r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000" smtClean="0">
                <a:ea typeface="新細明體" pitchFamily="18" charset="-120"/>
              </a:rPr>
              <a:t>T</a:t>
            </a:r>
            <a:r>
              <a:rPr lang="en-US" altLang="zh-TW" sz="2000" baseline="-25000" smtClean="0">
                <a:ea typeface="新細明體" pitchFamily="18" charset="-120"/>
              </a:rPr>
              <a:t>1</a:t>
            </a:r>
            <a:r>
              <a:rPr lang="en-US" altLang="zh-TW" sz="2000" smtClean="0">
                <a:ea typeface="新細明體" pitchFamily="18" charset="-120"/>
              </a:rPr>
              <a:t> + (1-</a:t>
            </a:r>
            <a:r>
              <a:rPr lang="en-US" altLang="zh-TW" sz="20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000" smtClean="0">
                <a:ea typeface="新細明體" pitchFamily="18" charset="-120"/>
              </a:rPr>
              <a:t>)T</a:t>
            </a:r>
            <a:r>
              <a:rPr lang="en-US" altLang="zh-TW" sz="2000" baseline="-25000" smtClean="0">
                <a:ea typeface="新細明體" pitchFamily="18" charset="-120"/>
              </a:rPr>
              <a:t>1</a:t>
            </a:r>
            <a:r>
              <a:rPr lang="en-US" altLang="zh-TW" sz="2000" smtClean="0">
                <a:ea typeface="新細明體" pitchFamily="18" charset="-120"/>
              </a:rPr>
              <a:t> / p</a:t>
            </a:r>
          </a:p>
          <a:p>
            <a:pPr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Therefore: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  	     Speedup(p) = 1 / (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400" smtClean="0">
                <a:ea typeface="新細明體" pitchFamily="18" charset="-120"/>
              </a:rPr>
              <a:t> + (1-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400" smtClean="0">
                <a:ea typeface="新細明體" pitchFamily="18" charset="-120"/>
              </a:rPr>
              <a:t>)/p)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				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= p / ( p + 1 - )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2400" smtClean="0">
                <a:ea typeface="新細明體" pitchFamily="18" charset="-120"/>
              </a:rPr>
              <a:t>				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z="2400" smtClean="0">
                <a:ea typeface="新細明體" pitchFamily="18" charset="-120"/>
              </a:rPr>
              <a:t> 1 /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</a:t>
            </a:r>
            <a:endParaRPr lang="en-US" altLang="zh-TW" sz="2400" smtClean="0">
              <a:ea typeface="新細明體" pitchFamily="18" charset="-120"/>
            </a:endParaRPr>
          </a:p>
          <a:p>
            <a:pPr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Example: if a code is 10% sequential (i.e., </a:t>
            </a:r>
            <a:r>
              <a:rPr lang="en-US" altLang="zh-TW" sz="24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2400" smtClean="0">
                <a:ea typeface="新細明體" pitchFamily="18" charset="-120"/>
              </a:rPr>
              <a:t> = .10), the speedup will always be lower than 1 + 90/10 = 10, no matter how many processors are used!</a:t>
            </a:r>
          </a:p>
        </p:txBody>
      </p:sp>
    </p:spTree>
    <p:extLst>
      <p:ext uri="{BB962C8B-B14F-4D97-AF65-F5344CB8AC3E}">
        <p14:creationId xmlns:p14="http://schemas.microsoft.com/office/powerpoint/2010/main" val="29814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58238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8D799ED-FA2A-4644-8ECE-27DEC524BF82}" type="slidenum">
              <a:rPr lang="en-US" altLang="zh-TW" sz="1400" smtClean="0">
                <a:latin typeface="Comic Sans MS" pitchFamily="66" charset="0"/>
              </a:rPr>
              <a:pPr/>
              <a:t>34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Amdahl's Law is pessimistic (in this case)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Let s be the serial part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Let p be the part that can be parallelized n ways </a:t>
            </a:r>
          </a:p>
          <a:p>
            <a:pPr lvl="1">
              <a:spcBef>
                <a:spcPct val="4000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Serial: 		SSPPPPPP </a:t>
            </a:r>
          </a:p>
          <a:p>
            <a:pPr lvl="1">
              <a:spcBef>
                <a:spcPct val="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6 processors:	SSP</a:t>
            </a:r>
          </a:p>
          <a:p>
            <a:pPr lvl="1">
              <a:spcBef>
                <a:spcPct val="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			  P</a:t>
            </a:r>
          </a:p>
          <a:p>
            <a:pPr lvl="1">
              <a:spcBef>
                <a:spcPct val="0"/>
              </a:spcBef>
            </a:pPr>
            <a:r>
              <a:rPr lang="en-US" altLang="zh-TW" sz="1600" dirty="0" smtClean="0">
                <a:latin typeface="Courier New" pitchFamily="49" charset="0"/>
                <a:ea typeface="新細明體" pitchFamily="18" charset="-120"/>
              </a:rPr>
              <a:t>			  P</a:t>
            </a:r>
            <a:endParaRPr lang="en-US" altLang="zh-TW" sz="1600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Speedup = 8/3 = 2.67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T(n) = 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As n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 </a:t>
            </a:r>
            <a:r>
              <a:rPr lang="en-US" altLang="zh-TW" dirty="0" smtClean="0">
                <a:ea typeface="新細明體" pitchFamily="18" charset="-120"/>
              </a:rPr>
              <a:t>, T(n)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US" altLang="zh-TW" dirty="0" smtClean="0">
                <a:ea typeface="新細明體" pitchFamily="18" charset="-120"/>
              </a:rPr>
              <a:t>Pessimistic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FF3300"/>
                </a:solidFill>
                <a:ea typeface="新細明體" pitchFamily="18" charset="-120"/>
              </a:rPr>
              <a:t>Performance Potential Using Multiple Processors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454592" y="4083050"/>
            <a:ext cx="74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1" lang="en-US" altLang="zh-TW" sz="1800" b="0" dirty="0">
                <a:latin typeface="Helvetica"/>
              </a:rPr>
              <a:t>1</a:t>
            </a:r>
          </a:p>
          <a:p>
            <a:pPr algn="ctr"/>
            <a:r>
              <a:rPr kumimoji="1" lang="en-US" altLang="zh-TW" sz="1800" b="0" dirty="0" err="1">
                <a:latin typeface="Helvetica"/>
              </a:rPr>
              <a:t>s+p</a:t>
            </a:r>
            <a:r>
              <a:rPr kumimoji="1" lang="en-US" altLang="zh-TW" sz="1800" b="0" dirty="0">
                <a:latin typeface="Helvetica"/>
              </a:rPr>
              <a:t>/n</a:t>
            </a:r>
            <a:endParaRPr kumimoji="1" lang="en-US" altLang="zh-TW" sz="1800" b="0" dirty="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030663" y="4556125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1" lang="en-US" altLang="zh-TW" sz="1800" b="0">
                <a:latin typeface="Helvetica"/>
              </a:rPr>
              <a:t>1</a:t>
            </a:r>
          </a:p>
          <a:p>
            <a:pPr algn="ctr"/>
            <a:r>
              <a:rPr kumimoji="1" lang="en-US" altLang="zh-TW" sz="1800" b="0">
                <a:latin typeface="Helvetica"/>
              </a:rPr>
              <a:t>s</a:t>
            </a:r>
            <a:endParaRPr kumimoji="1" lang="en-US" altLang="zh-TW" sz="1800" b="0"/>
          </a:p>
        </p:txBody>
      </p:sp>
      <p:sp>
        <p:nvSpPr>
          <p:cNvPr id="2499590" name="Line 6"/>
          <p:cNvSpPr>
            <a:spLocks noChangeShapeType="1"/>
          </p:cNvSpPr>
          <p:nvPr/>
        </p:nvSpPr>
        <p:spPr bwMode="auto">
          <a:xfrm>
            <a:off x="2606992" y="4419600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499591" name="Line 7"/>
          <p:cNvSpPr>
            <a:spLocks noChangeShapeType="1"/>
          </p:cNvSpPr>
          <p:nvPr/>
        </p:nvSpPr>
        <p:spPr bwMode="auto">
          <a:xfrm>
            <a:off x="4114800" y="4876800"/>
            <a:ext cx="14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5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4EB687-FE72-4711-8F9E-5A352F54B777}" type="slidenum">
              <a:rPr lang="en-US" altLang="zh-TW" sz="1400" smtClean="0">
                <a:latin typeface="Comic Sans MS" pitchFamily="66" charset="0"/>
              </a:rPr>
              <a:pPr/>
              <a:t>35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607107" name="Rectangle 3"/>
          <p:cNvSpPr>
            <a:spLocks noChangeArrowheads="1"/>
          </p:cNvSpPr>
          <p:nvPr/>
        </p:nvSpPr>
        <p:spPr bwMode="auto">
          <a:xfrm>
            <a:off x="1219200" y="1143000"/>
            <a:ext cx="6550025" cy="3949700"/>
          </a:xfrm>
          <a:prstGeom prst="rect">
            <a:avLst/>
          </a:prstGeom>
          <a:solidFill>
            <a:srgbClr val="0099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07108" name="Line 4"/>
          <p:cNvSpPr>
            <a:spLocks noChangeShapeType="1"/>
          </p:cNvSpPr>
          <p:nvPr/>
        </p:nvSpPr>
        <p:spPr bwMode="auto">
          <a:xfrm>
            <a:off x="1219200" y="4294188"/>
            <a:ext cx="65500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09" name="Line 5"/>
          <p:cNvSpPr>
            <a:spLocks noChangeShapeType="1"/>
          </p:cNvSpPr>
          <p:nvPr/>
        </p:nvSpPr>
        <p:spPr bwMode="auto">
          <a:xfrm>
            <a:off x="1219200" y="3517900"/>
            <a:ext cx="65500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0" name="Line 6"/>
          <p:cNvSpPr>
            <a:spLocks noChangeShapeType="1"/>
          </p:cNvSpPr>
          <p:nvPr/>
        </p:nvSpPr>
        <p:spPr bwMode="auto">
          <a:xfrm>
            <a:off x="1219200" y="1941513"/>
            <a:ext cx="6550025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1" name="Line 7"/>
          <p:cNvSpPr>
            <a:spLocks noChangeShapeType="1"/>
          </p:cNvSpPr>
          <p:nvPr/>
        </p:nvSpPr>
        <p:spPr bwMode="auto">
          <a:xfrm>
            <a:off x="1219200" y="2743200"/>
            <a:ext cx="655320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2" name="Line 8"/>
          <p:cNvSpPr>
            <a:spLocks noChangeShapeType="1"/>
          </p:cNvSpPr>
          <p:nvPr/>
        </p:nvSpPr>
        <p:spPr bwMode="auto">
          <a:xfrm>
            <a:off x="1536700" y="1985963"/>
            <a:ext cx="657225" cy="153193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3" name="Line 9"/>
          <p:cNvSpPr>
            <a:spLocks noChangeShapeType="1"/>
          </p:cNvSpPr>
          <p:nvPr/>
        </p:nvSpPr>
        <p:spPr bwMode="auto">
          <a:xfrm>
            <a:off x="2193925" y="3517900"/>
            <a:ext cx="657225" cy="798513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4" name="Line 10"/>
          <p:cNvSpPr>
            <a:spLocks noChangeShapeType="1"/>
          </p:cNvSpPr>
          <p:nvPr/>
        </p:nvSpPr>
        <p:spPr bwMode="auto">
          <a:xfrm>
            <a:off x="2851150" y="4316413"/>
            <a:ext cx="657225" cy="24447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5" name="Line 11"/>
          <p:cNvSpPr>
            <a:spLocks noChangeShapeType="1"/>
          </p:cNvSpPr>
          <p:nvPr/>
        </p:nvSpPr>
        <p:spPr bwMode="auto">
          <a:xfrm>
            <a:off x="3508375" y="4560888"/>
            <a:ext cx="657225" cy="131762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6" name="Line 12"/>
          <p:cNvSpPr>
            <a:spLocks noChangeShapeType="1"/>
          </p:cNvSpPr>
          <p:nvPr/>
        </p:nvSpPr>
        <p:spPr bwMode="auto">
          <a:xfrm>
            <a:off x="4165600" y="4692650"/>
            <a:ext cx="657225" cy="889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7" name="Line 13"/>
          <p:cNvSpPr>
            <a:spLocks noChangeShapeType="1"/>
          </p:cNvSpPr>
          <p:nvPr/>
        </p:nvSpPr>
        <p:spPr bwMode="auto">
          <a:xfrm>
            <a:off x="4822825" y="4781550"/>
            <a:ext cx="657225" cy="444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8" name="Line 14"/>
          <p:cNvSpPr>
            <a:spLocks noChangeShapeType="1"/>
          </p:cNvSpPr>
          <p:nvPr/>
        </p:nvSpPr>
        <p:spPr bwMode="auto">
          <a:xfrm>
            <a:off x="5480050" y="4826000"/>
            <a:ext cx="657225" cy="4445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19" name="Line 15"/>
          <p:cNvSpPr>
            <a:spLocks noChangeShapeType="1"/>
          </p:cNvSpPr>
          <p:nvPr/>
        </p:nvSpPr>
        <p:spPr bwMode="auto">
          <a:xfrm>
            <a:off x="6137275" y="4870450"/>
            <a:ext cx="657225" cy="222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0" name="Line 16"/>
          <p:cNvSpPr>
            <a:spLocks noChangeShapeType="1"/>
          </p:cNvSpPr>
          <p:nvPr/>
        </p:nvSpPr>
        <p:spPr bwMode="auto">
          <a:xfrm>
            <a:off x="6794500" y="4892675"/>
            <a:ext cx="655638" cy="2222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1" name="Line 17"/>
          <p:cNvSpPr>
            <a:spLocks noChangeShapeType="1"/>
          </p:cNvSpPr>
          <p:nvPr/>
        </p:nvSpPr>
        <p:spPr bwMode="auto">
          <a:xfrm>
            <a:off x="1536700" y="3651250"/>
            <a:ext cx="657225" cy="4206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2" name="Line 18"/>
          <p:cNvSpPr>
            <a:spLocks noChangeShapeType="1"/>
          </p:cNvSpPr>
          <p:nvPr/>
        </p:nvSpPr>
        <p:spPr bwMode="auto">
          <a:xfrm>
            <a:off x="2193925" y="4071938"/>
            <a:ext cx="657225" cy="4000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3" name="Line 19"/>
          <p:cNvSpPr>
            <a:spLocks noChangeShapeType="1"/>
          </p:cNvSpPr>
          <p:nvPr/>
        </p:nvSpPr>
        <p:spPr bwMode="auto">
          <a:xfrm>
            <a:off x="2851150" y="4471988"/>
            <a:ext cx="657225" cy="1555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4" name="Line 20"/>
          <p:cNvSpPr>
            <a:spLocks noChangeShapeType="1"/>
          </p:cNvSpPr>
          <p:nvPr/>
        </p:nvSpPr>
        <p:spPr bwMode="auto">
          <a:xfrm>
            <a:off x="3508375" y="4627563"/>
            <a:ext cx="657225" cy="1095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5" name="Line 21"/>
          <p:cNvSpPr>
            <a:spLocks noChangeShapeType="1"/>
          </p:cNvSpPr>
          <p:nvPr/>
        </p:nvSpPr>
        <p:spPr bwMode="auto">
          <a:xfrm>
            <a:off x="4165600" y="4737100"/>
            <a:ext cx="657225" cy="666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6" name="Line 22"/>
          <p:cNvSpPr>
            <a:spLocks noChangeShapeType="1"/>
          </p:cNvSpPr>
          <p:nvPr/>
        </p:nvSpPr>
        <p:spPr bwMode="auto">
          <a:xfrm>
            <a:off x="4822825" y="4803775"/>
            <a:ext cx="657225" cy="444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7" name="Line 23"/>
          <p:cNvSpPr>
            <a:spLocks noChangeShapeType="1"/>
          </p:cNvSpPr>
          <p:nvPr/>
        </p:nvSpPr>
        <p:spPr bwMode="auto">
          <a:xfrm>
            <a:off x="5480050" y="4848225"/>
            <a:ext cx="657225" cy="22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8" name="Line 24"/>
          <p:cNvSpPr>
            <a:spLocks noChangeShapeType="1"/>
          </p:cNvSpPr>
          <p:nvPr/>
        </p:nvSpPr>
        <p:spPr bwMode="auto">
          <a:xfrm>
            <a:off x="6137275" y="4870450"/>
            <a:ext cx="657225" cy="22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29" name="Line 25"/>
          <p:cNvSpPr>
            <a:spLocks noChangeShapeType="1"/>
          </p:cNvSpPr>
          <p:nvPr/>
        </p:nvSpPr>
        <p:spPr bwMode="auto">
          <a:xfrm>
            <a:off x="6794500" y="4892675"/>
            <a:ext cx="655638" cy="22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0" name="Line 26"/>
          <p:cNvSpPr>
            <a:spLocks noChangeShapeType="1"/>
          </p:cNvSpPr>
          <p:nvPr/>
        </p:nvSpPr>
        <p:spPr bwMode="auto">
          <a:xfrm>
            <a:off x="1536700" y="4538663"/>
            <a:ext cx="657225" cy="66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1" name="Line 27"/>
          <p:cNvSpPr>
            <a:spLocks noChangeShapeType="1"/>
          </p:cNvSpPr>
          <p:nvPr/>
        </p:nvSpPr>
        <p:spPr bwMode="auto">
          <a:xfrm>
            <a:off x="2193925" y="4605338"/>
            <a:ext cx="657225" cy="873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2" name="Line 28"/>
          <p:cNvSpPr>
            <a:spLocks noChangeShapeType="1"/>
          </p:cNvSpPr>
          <p:nvPr/>
        </p:nvSpPr>
        <p:spPr bwMode="auto">
          <a:xfrm>
            <a:off x="2851150" y="4692650"/>
            <a:ext cx="657225" cy="66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3" name="Line 29"/>
          <p:cNvSpPr>
            <a:spLocks noChangeShapeType="1"/>
          </p:cNvSpPr>
          <p:nvPr/>
        </p:nvSpPr>
        <p:spPr bwMode="auto">
          <a:xfrm>
            <a:off x="3508375" y="4759325"/>
            <a:ext cx="657225" cy="444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4" name="Line 30"/>
          <p:cNvSpPr>
            <a:spLocks noChangeShapeType="1"/>
          </p:cNvSpPr>
          <p:nvPr/>
        </p:nvSpPr>
        <p:spPr bwMode="auto">
          <a:xfrm>
            <a:off x="4165600" y="4803775"/>
            <a:ext cx="657225" cy="444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5" name="Line 31"/>
          <p:cNvSpPr>
            <a:spLocks noChangeShapeType="1"/>
          </p:cNvSpPr>
          <p:nvPr/>
        </p:nvSpPr>
        <p:spPr bwMode="auto">
          <a:xfrm>
            <a:off x="4822825" y="4848225"/>
            <a:ext cx="657225" cy="222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6" name="Line 32"/>
          <p:cNvSpPr>
            <a:spLocks noChangeShapeType="1"/>
          </p:cNvSpPr>
          <p:nvPr/>
        </p:nvSpPr>
        <p:spPr bwMode="auto">
          <a:xfrm>
            <a:off x="5480050" y="4870450"/>
            <a:ext cx="657225" cy="222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7" name="Line 33"/>
          <p:cNvSpPr>
            <a:spLocks noChangeShapeType="1"/>
          </p:cNvSpPr>
          <p:nvPr/>
        </p:nvSpPr>
        <p:spPr bwMode="auto">
          <a:xfrm>
            <a:off x="6137275" y="4892675"/>
            <a:ext cx="657225" cy="222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8" name="Line 34"/>
          <p:cNvSpPr>
            <a:spLocks noChangeShapeType="1"/>
          </p:cNvSpPr>
          <p:nvPr/>
        </p:nvSpPr>
        <p:spPr bwMode="auto">
          <a:xfrm>
            <a:off x="6794500" y="4914900"/>
            <a:ext cx="655638" cy="47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39" name="Line 35"/>
          <p:cNvSpPr>
            <a:spLocks noChangeShapeType="1"/>
          </p:cNvSpPr>
          <p:nvPr/>
        </p:nvSpPr>
        <p:spPr bwMode="auto">
          <a:xfrm>
            <a:off x="1219200" y="5105400"/>
            <a:ext cx="65420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0" name="Line 36"/>
          <p:cNvSpPr>
            <a:spLocks noChangeShapeType="1"/>
          </p:cNvSpPr>
          <p:nvPr/>
        </p:nvSpPr>
        <p:spPr bwMode="auto">
          <a:xfrm flipV="1">
            <a:off x="1801813" y="51085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1" name="Line 37"/>
          <p:cNvSpPr>
            <a:spLocks noChangeShapeType="1"/>
          </p:cNvSpPr>
          <p:nvPr/>
        </p:nvSpPr>
        <p:spPr bwMode="auto">
          <a:xfrm flipV="1">
            <a:off x="2390775" y="51085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2" name="Line 38"/>
          <p:cNvSpPr>
            <a:spLocks noChangeShapeType="1"/>
          </p:cNvSpPr>
          <p:nvPr/>
        </p:nvSpPr>
        <p:spPr bwMode="auto">
          <a:xfrm flipV="1">
            <a:off x="2987675" y="51085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3" name="Line 39"/>
          <p:cNvSpPr>
            <a:spLocks noChangeShapeType="1"/>
          </p:cNvSpPr>
          <p:nvPr/>
        </p:nvSpPr>
        <p:spPr bwMode="auto">
          <a:xfrm flipV="1">
            <a:off x="3586163" y="51085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4" name="Line 40"/>
          <p:cNvSpPr>
            <a:spLocks noChangeShapeType="1"/>
          </p:cNvSpPr>
          <p:nvPr/>
        </p:nvSpPr>
        <p:spPr bwMode="auto">
          <a:xfrm flipV="1">
            <a:off x="4175125" y="51085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5" name="Line 41"/>
          <p:cNvSpPr>
            <a:spLocks noChangeShapeType="1"/>
          </p:cNvSpPr>
          <p:nvPr/>
        </p:nvSpPr>
        <p:spPr bwMode="auto">
          <a:xfrm flipV="1">
            <a:off x="4773613" y="51085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6" name="Line 42"/>
          <p:cNvSpPr>
            <a:spLocks noChangeShapeType="1"/>
          </p:cNvSpPr>
          <p:nvPr/>
        </p:nvSpPr>
        <p:spPr bwMode="auto">
          <a:xfrm flipV="1">
            <a:off x="5362575" y="51085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7" name="Line 43"/>
          <p:cNvSpPr>
            <a:spLocks noChangeShapeType="1"/>
          </p:cNvSpPr>
          <p:nvPr/>
        </p:nvSpPr>
        <p:spPr bwMode="auto">
          <a:xfrm flipV="1">
            <a:off x="5959475" y="51085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8" name="Line 44"/>
          <p:cNvSpPr>
            <a:spLocks noChangeShapeType="1"/>
          </p:cNvSpPr>
          <p:nvPr/>
        </p:nvSpPr>
        <p:spPr bwMode="auto">
          <a:xfrm flipV="1">
            <a:off x="6557963" y="51085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49" name="Line 45"/>
          <p:cNvSpPr>
            <a:spLocks noChangeShapeType="1"/>
          </p:cNvSpPr>
          <p:nvPr/>
        </p:nvSpPr>
        <p:spPr bwMode="auto">
          <a:xfrm flipV="1">
            <a:off x="7146925" y="5108575"/>
            <a:ext cx="1588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50" name="Line 46"/>
          <p:cNvSpPr>
            <a:spLocks noChangeShapeType="1"/>
          </p:cNvSpPr>
          <p:nvPr/>
        </p:nvSpPr>
        <p:spPr bwMode="auto">
          <a:xfrm flipV="1">
            <a:off x="7745413" y="5108575"/>
            <a:ext cx="1587" cy="34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1919288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10%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2517775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20%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3114675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30%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3705225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40%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4302125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50%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4900613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60%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5489575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70%</a:t>
            </a: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6086475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80%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6684963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90%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7239000" y="52578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99%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685800" y="48006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0</a:t>
            </a:r>
            <a:endParaRPr kumimoji="1" lang="en-US" altLang="zh-TW" sz="1800"/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685800" y="4114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5</a:t>
            </a:r>
            <a:endParaRPr kumimoji="1" lang="en-US" altLang="zh-TW" sz="1800"/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609600" y="3389313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10</a:t>
            </a:r>
            <a:endParaRPr kumimoji="1" lang="en-US" altLang="zh-TW" sz="1800"/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609600" y="26257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15</a:t>
            </a:r>
            <a:endParaRPr kumimoji="1" lang="en-US" altLang="zh-TW" sz="1800"/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623888" y="180975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20</a:t>
            </a:r>
            <a:endParaRPr kumimoji="1" lang="en-US" altLang="zh-TW" sz="1800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609600" y="10668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latin typeface="Arial" pitchFamily="34" charset="0"/>
              </a:rPr>
              <a:t>25</a:t>
            </a:r>
            <a:endParaRPr kumimoji="1" lang="en-US" altLang="zh-TW" sz="1800"/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381000" y="762000"/>
            <a:ext cx="96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>
                <a:solidFill>
                  <a:srgbClr val="800000"/>
                </a:solidFill>
                <a:latin typeface="Arial" pitchFamily="34" charset="0"/>
              </a:rPr>
              <a:t>Speedup</a:t>
            </a:r>
            <a:endParaRPr kumimoji="1" lang="en-US" altLang="zh-TW" sz="1800" b="0">
              <a:solidFill>
                <a:srgbClr val="800000"/>
              </a:solidFill>
            </a:endParaRP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3581400" y="5638800"/>
            <a:ext cx="985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2000">
                <a:solidFill>
                  <a:srgbClr val="800000"/>
                </a:solidFill>
                <a:latin typeface="Arial" pitchFamily="34" charset="0"/>
              </a:rPr>
              <a:t>% Serial</a:t>
            </a:r>
            <a:endParaRPr kumimoji="1" lang="en-US" altLang="zh-TW" sz="2000" b="0">
              <a:solidFill>
                <a:srgbClr val="800000"/>
              </a:solidFill>
            </a:endParaRPr>
          </a:p>
        </p:txBody>
      </p:sp>
      <p:sp>
        <p:nvSpPr>
          <p:cNvPr id="2607169" name="Rectangle 65"/>
          <p:cNvSpPr>
            <a:spLocks noChangeArrowheads="1"/>
          </p:cNvSpPr>
          <p:nvPr/>
        </p:nvSpPr>
        <p:spPr bwMode="auto">
          <a:xfrm>
            <a:off x="5029200" y="2590800"/>
            <a:ext cx="1905000" cy="990600"/>
          </a:xfrm>
          <a:prstGeom prst="rect">
            <a:avLst/>
          </a:prstGeom>
          <a:solidFill>
            <a:srgbClr val="0099FF"/>
          </a:solidFill>
          <a:ln w="28575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07170" name="Line 66"/>
          <p:cNvSpPr>
            <a:spLocks noChangeShapeType="1"/>
          </p:cNvSpPr>
          <p:nvPr/>
        </p:nvSpPr>
        <p:spPr bwMode="auto">
          <a:xfrm>
            <a:off x="5181600" y="2895600"/>
            <a:ext cx="457200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71" name="Line 67"/>
          <p:cNvSpPr>
            <a:spLocks noChangeShapeType="1"/>
          </p:cNvSpPr>
          <p:nvPr/>
        </p:nvSpPr>
        <p:spPr bwMode="auto">
          <a:xfrm>
            <a:off x="5181600" y="3124200"/>
            <a:ext cx="4572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607172" name="Line 68"/>
          <p:cNvSpPr>
            <a:spLocks noChangeShapeType="1"/>
          </p:cNvSpPr>
          <p:nvPr/>
        </p:nvSpPr>
        <p:spPr bwMode="auto">
          <a:xfrm>
            <a:off x="5181600" y="3352800"/>
            <a:ext cx="457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5715000" y="2743200"/>
            <a:ext cx="1047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600">
                <a:solidFill>
                  <a:schemeClr val="accent2"/>
                </a:solidFill>
                <a:latin typeface="Arial" pitchFamily="34" charset="0"/>
              </a:rPr>
              <a:t>1000 CPUs</a:t>
            </a:r>
            <a:endParaRPr kumimoji="1" lang="en-US" altLang="zh-TW" sz="1600">
              <a:solidFill>
                <a:schemeClr val="accent2"/>
              </a:solidFill>
            </a:endParaRP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5715000" y="2971800"/>
            <a:ext cx="822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600">
                <a:solidFill>
                  <a:schemeClr val="accent2"/>
                </a:solidFill>
                <a:latin typeface="Arial" pitchFamily="34" charset="0"/>
              </a:rPr>
              <a:t>16 CPUs</a:t>
            </a:r>
            <a:endParaRPr kumimoji="1" lang="en-US" altLang="zh-TW" sz="1600">
              <a:solidFill>
                <a:schemeClr val="accent2"/>
              </a:solidFill>
            </a:endParaRP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5791200" y="3200400"/>
            <a:ext cx="709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600">
                <a:solidFill>
                  <a:schemeClr val="accent2"/>
                </a:solidFill>
                <a:latin typeface="Arial" pitchFamily="34" charset="0"/>
              </a:rPr>
              <a:t>4 CPUs</a:t>
            </a:r>
            <a:endParaRPr kumimoji="1" lang="en-US" altLang="zh-TW" sz="1600">
              <a:solidFill>
                <a:schemeClr val="accent2"/>
              </a:solidFill>
            </a:endParaRP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2895600" y="304800"/>
            <a:ext cx="38100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3200">
                <a:solidFill>
                  <a:srgbClr val="FF3300"/>
                </a:solidFill>
                <a:latin typeface="Arial" pitchFamily="34" charset="0"/>
              </a:rPr>
              <a:t>Amdahl’s Law</a:t>
            </a:r>
            <a:endParaRPr kumimoji="1" lang="en-US" altLang="zh-TW" sz="3200" b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9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03C3FC7-DE3F-47F2-BB7B-7EA28BE85684}" type="slidenum">
              <a:rPr lang="en-US" altLang="zh-TW" sz="1400" smtClean="0">
                <a:latin typeface="Comic Sans MS" pitchFamily="66" charset="0"/>
              </a:rPr>
              <a:pPr/>
              <a:t>36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Example</a:t>
            </a:r>
          </a:p>
        </p:txBody>
      </p:sp>
      <p:pic>
        <p:nvPicPr>
          <p:cNvPr id="21508" name="Picture 3" descr="\special{ps: gsave 0.7 0.7 scale}\epsfysize=.5\textheight\epsfbox{amdahl.eps}&#10;\special{ps: grestore}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00200"/>
            <a:ext cx="6781800" cy="4419600"/>
          </a:xfrm>
        </p:spPr>
      </p:pic>
    </p:spTree>
    <p:extLst>
      <p:ext uri="{BB962C8B-B14F-4D97-AF65-F5344CB8AC3E}">
        <p14:creationId xmlns:p14="http://schemas.microsoft.com/office/powerpoint/2010/main" val="1485443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25DCFCD-BD7E-4F24-8C9C-C21CE08E0D6A}" type="slidenum">
              <a:rPr lang="en-US" altLang="zh-TW" sz="1400" smtClean="0">
                <a:latin typeface="Comic Sans MS" pitchFamily="66" charset="0"/>
              </a:rPr>
              <a:pPr/>
              <a:t>37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Performance Potential: Another view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200" smtClean="0">
                <a:ea typeface="新細明體" pitchFamily="18" charset="-120"/>
              </a:rPr>
              <a:t>Gustafson view (more widely adopted for multiprocessors) </a:t>
            </a:r>
          </a:p>
          <a:p>
            <a:pPr lvl="1">
              <a:lnSpc>
                <a:spcPct val="80000"/>
              </a:lnSpc>
            </a:pPr>
            <a:r>
              <a:rPr lang="en-US" altLang="zh-TW" sz="2200" smtClean="0">
                <a:ea typeface="新細明體" pitchFamily="18" charset="-120"/>
              </a:rPr>
              <a:t>Parallel portion increases as the problem size increases 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smtClean="0">
                <a:ea typeface="新細明體" pitchFamily="18" charset="-120"/>
              </a:rPr>
              <a:t>Serial time fixed (at s) 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smtClean="0">
                <a:ea typeface="新細明體" pitchFamily="18" charset="-120"/>
              </a:rPr>
              <a:t>Parallel time proportional to problem size (true most of the time)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smtClean="0">
                <a:ea typeface="新細明體" pitchFamily="18" charset="-120"/>
              </a:rPr>
              <a:t>Gustafson’s Law: Speedup(N) = N - </a:t>
            </a:r>
            <a:r>
              <a:rPr lang="en-US" altLang="zh-TW" sz="1800" smtClean="0">
                <a:ea typeface="新細明體" pitchFamily="18" charset="-120"/>
                <a:sym typeface="Symbol" pitchFamily="18" charset="2"/>
              </a:rPr>
              <a:t>(N-1)</a:t>
            </a:r>
            <a:endParaRPr lang="en-US" altLang="zh-TW" sz="1800" smtClean="0">
              <a:ea typeface="新細明體" pitchFamily="18" charset="-120"/>
            </a:endParaRPr>
          </a:p>
          <a:p>
            <a:pPr marL="1543050" lvl="3">
              <a:lnSpc>
                <a:spcPct val="80000"/>
              </a:lnSpc>
            </a:pPr>
            <a:r>
              <a:rPr lang="en-US" altLang="zh-TW" sz="1400" smtClean="0">
                <a:ea typeface="新細明體" pitchFamily="18" charset="-120"/>
              </a:rPr>
              <a:t>N: number of processors, </a:t>
            </a:r>
            <a:r>
              <a:rPr lang="en-US" altLang="zh-TW" sz="1400" smtClean="0">
                <a:ea typeface="新細明體" pitchFamily="18" charset="-120"/>
                <a:sym typeface="Symbol" pitchFamily="18" charset="2"/>
              </a:rPr>
              <a:t></a:t>
            </a:r>
            <a:r>
              <a:rPr lang="en-US" altLang="zh-TW" sz="1400" smtClean="0">
                <a:ea typeface="新細明體" pitchFamily="18" charset="-120"/>
              </a:rPr>
              <a:t> </a:t>
            </a:r>
            <a:r>
              <a:rPr lang="en-US" altLang="zh-TW" sz="1400" smtClean="0">
                <a:ea typeface="新細明體" pitchFamily="18" charset="-120"/>
                <a:sym typeface="Symbol" pitchFamily="18" charset="2"/>
              </a:rPr>
              <a:t>: weight of non-parallelizable part</a:t>
            </a:r>
            <a:endParaRPr lang="en-US" altLang="zh-TW" sz="140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Old Serial:	SSPPPPPP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6 processors:	SSPPPPPP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			  PPPPPP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Hypothetical Serial:</a:t>
            </a:r>
            <a:endParaRPr lang="en-US" altLang="zh-TW" sz="180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Courier New" pitchFamily="49" charset="0"/>
                <a:ea typeface="新細明體" pitchFamily="18" charset="-120"/>
              </a:rPr>
              <a:t>	SSPPPPPP PPPPPP PPPPPP PPPPPP PPPPPP PPPPPP </a:t>
            </a:r>
            <a:endParaRPr lang="en-US" altLang="zh-TW" sz="2500" smtClean="0"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200" smtClean="0">
                <a:ea typeface="新細明體" pitchFamily="18" charset="-120"/>
              </a:rPr>
              <a:t>Speedup(6) = (8+5*6)/8 = 4.75</a:t>
            </a:r>
          </a:p>
          <a:p>
            <a:pPr marL="1085850" lvl="2">
              <a:lnSpc>
                <a:spcPct val="80000"/>
              </a:lnSpc>
            </a:pPr>
            <a:r>
              <a:rPr lang="en-US" altLang="zh-TW" sz="1800" smtClean="0">
                <a:ea typeface="新細明體" pitchFamily="18" charset="-120"/>
                <a:sym typeface="Symbol" pitchFamily="18" charset="2"/>
              </a:rPr>
              <a:t> =? in this calculation?</a:t>
            </a:r>
            <a:endParaRPr lang="en-US" altLang="zh-TW" smtClean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200" smtClean="0">
                <a:ea typeface="新細明體" pitchFamily="18" charset="-120"/>
              </a:rPr>
              <a:t>Speedup(N) = N(1-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) + </a:t>
            </a:r>
            <a:r>
              <a:rPr lang="en-US" altLang="zh-TW" sz="2200" smtClean="0">
                <a:ea typeface="新細明體" pitchFamily="18" charset="-120"/>
              </a:rPr>
              <a:t>; Speedup'(</a:t>
            </a:r>
            <a:r>
              <a:rPr lang="en-US" altLang="zh-TW" sz="2200" smtClean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sz="2200" smtClean="0">
                <a:ea typeface="新細明體" pitchFamily="18" charset="-120"/>
              </a:rPr>
              <a:t>) </a:t>
            </a:r>
            <a:r>
              <a:rPr lang="en-US" altLang="zh-TW" sz="2200" smtClean="0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 sz="2200" smtClean="0">
                <a:ea typeface="新細明體" pitchFamily="18" charset="-120"/>
              </a:rPr>
              <a:t> </a:t>
            </a:r>
            <a:r>
              <a:rPr lang="en-US" altLang="zh-TW" sz="2200" smtClean="0">
                <a:ea typeface="新細明體" pitchFamily="18" charset="-120"/>
                <a:sym typeface="Symbol" pitchFamily="18" charset="2"/>
              </a:rPr>
              <a:t></a:t>
            </a:r>
            <a:r>
              <a:rPr lang="en-US" altLang="zh-TW" sz="2200" smtClean="0">
                <a:ea typeface="新細明體" pitchFamily="18" charset="-120"/>
              </a:rPr>
              <a:t>!!!! </a:t>
            </a:r>
          </a:p>
        </p:txBody>
      </p:sp>
    </p:spTree>
    <p:extLst>
      <p:ext uri="{BB962C8B-B14F-4D97-AF65-F5344CB8AC3E}">
        <p14:creationId xmlns:p14="http://schemas.microsoft.com/office/powerpoint/2010/main" val="39244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7025047-5C1E-4DD3-A4C7-AE17DA96086E}" type="slidenum">
              <a:rPr lang="en-US" altLang="zh-TW" sz="1400" smtClean="0">
                <a:latin typeface="Comic Sans MS" pitchFamily="66" charset="0"/>
              </a:rPr>
              <a:pPr/>
              <a:t>38</a:t>
            </a:fld>
            <a:endParaRPr lang="en-US" altLang="zh-TW" sz="1400" smtClean="0">
              <a:latin typeface="Comic Sans MS" pitchFamily="66" charset="0"/>
            </a:endParaRPr>
          </a:p>
        </p:txBody>
      </p: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152400" y="990600"/>
            <a:ext cx="7607300" cy="5105400"/>
            <a:chOff x="96" y="624"/>
            <a:chExt cx="4792" cy="3216"/>
          </a:xfrm>
        </p:grpSpPr>
        <p:sp>
          <p:nvSpPr>
            <p:cNvPr id="2608131" name="Rectangle 3"/>
            <p:cNvSpPr>
              <a:spLocks noChangeArrowheads="1"/>
            </p:cNvSpPr>
            <p:nvPr/>
          </p:nvSpPr>
          <p:spPr bwMode="auto">
            <a:xfrm>
              <a:off x="766" y="849"/>
              <a:ext cx="4121" cy="2465"/>
            </a:xfrm>
            <a:prstGeom prst="rect">
              <a:avLst/>
            </a:prstGeom>
            <a:solidFill>
              <a:srgbClr val="00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08132" name="Line 4"/>
            <p:cNvSpPr>
              <a:spLocks noChangeShapeType="1"/>
            </p:cNvSpPr>
            <p:nvPr/>
          </p:nvSpPr>
          <p:spPr bwMode="auto">
            <a:xfrm>
              <a:off x="766" y="290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3" name="Line 5"/>
            <p:cNvSpPr>
              <a:spLocks noChangeShapeType="1"/>
            </p:cNvSpPr>
            <p:nvPr/>
          </p:nvSpPr>
          <p:spPr bwMode="auto">
            <a:xfrm>
              <a:off x="766" y="249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4" name="Line 6"/>
            <p:cNvSpPr>
              <a:spLocks noChangeShapeType="1"/>
            </p:cNvSpPr>
            <p:nvPr/>
          </p:nvSpPr>
          <p:spPr bwMode="auto">
            <a:xfrm>
              <a:off x="766" y="208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5" name="Line 7"/>
            <p:cNvSpPr>
              <a:spLocks noChangeShapeType="1"/>
            </p:cNvSpPr>
            <p:nvPr/>
          </p:nvSpPr>
          <p:spPr bwMode="auto">
            <a:xfrm>
              <a:off x="766" y="1669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6" name="Line 8"/>
            <p:cNvSpPr>
              <a:spLocks noChangeShapeType="1"/>
            </p:cNvSpPr>
            <p:nvPr/>
          </p:nvSpPr>
          <p:spPr bwMode="auto">
            <a:xfrm>
              <a:off x="766" y="1259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7" name="Line 9"/>
            <p:cNvSpPr>
              <a:spLocks noChangeShapeType="1"/>
            </p:cNvSpPr>
            <p:nvPr/>
          </p:nvSpPr>
          <p:spPr bwMode="auto">
            <a:xfrm>
              <a:off x="766" y="849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8" name="Line 10"/>
            <p:cNvSpPr>
              <a:spLocks noChangeShapeType="1"/>
            </p:cNvSpPr>
            <p:nvPr/>
          </p:nvSpPr>
          <p:spPr bwMode="auto">
            <a:xfrm>
              <a:off x="766" y="849"/>
              <a:ext cx="1" cy="24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39" name="Line 11"/>
            <p:cNvSpPr>
              <a:spLocks noChangeShapeType="1"/>
            </p:cNvSpPr>
            <p:nvPr/>
          </p:nvSpPr>
          <p:spPr bwMode="auto">
            <a:xfrm>
              <a:off x="849" y="3302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0" name="Line 12"/>
            <p:cNvSpPr>
              <a:spLocks noChangeShapeType="1"/>
            </p:cNvSpPr>
            <p:nvPr/>
          </p:nvSpPr>
          <p:spPr bwMode="auto">
            <a:xfrm>
              <a:off x="744" y="849"/>
              <a:ext cx="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1" name="Line 13"/>
            <p:cNvSpPr>
              <a:spLocks noChangeShapeType="1"/>
            </p:cNvSpPr>
            <p:nvPr/>
          </p:nvSpPr>
          <p:spPr bwMode="auto">
            <a:xfrm>
              <a:off x="766" y="3314"/>
              <a:ext cx="41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2" name="Line 14"/>
            <p:cNvSpPr>
              <a:spLocks noChangeShapeType="1"/>
            </p:cNvSpPr>
            <p:nvPr/>
          </p:nvSpPr>
          <p:spPr bwMode="auto">
            <a:xfrm flipV="1">
              <a:off x="871" y="3302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3" name="Line 15"/>
            <p:cNvSpPr>
              <a:spLocks noChangeShapeType="1"/>
            </p:cNvSpPr>
            <p:nvPr/>
          </p:nvSpPr>
          <p:spPr bwMode="auto">
            <a:xfrm flipV="1">
              <a:off x="1143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4" name="Line 16"/>
            <p:cNvSpPr>
              <a:spLocks noChangeShapeType="1"/>
            </p:cNvSpPr>
            <p:nvPr/>
          </p:nvSpPr>
          <p:spPr bwMode="auto">
            <a:xfrm flipV="1">
              <a:off x="1514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5" name="Line 17"/>
            <p:cNvSpPr>
              <a:spLocks noChangeShapeType="1"/>
            </p:cNvSpPr>
            <p:nvPr/>
          </p:nvSpPr>
          <p:spPr bwMode="auto">
            <a:xfrm flipV="1">
              <a:off x="1890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6" name="Line 18"/>
            <p:cNvSpPr>
              <a:spLocks noChangeShapeType="1"/>
            </p:cNvSpPr>
            <p:nvPr/>
          </p:nvSpPr>
          <p:spPr bwMode="auto">
            <a:xfrm flipV="1">
              <a:off x="2267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7" name="Line 19"/>
            <p:cNvSpPr>
              <a:spLocks noChangeShapeType="1"/>
            </p:cNvSpPr>
            <p:nvPr/>
          </p:nvSpPr>
          <p:spPr bwMode="auto">
            <a:xfrm flipV="1">
              <a:off x="2638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8" name="Line 20"/>
            <p:cNvSpPr>
              <a:spLocks noChangeShapeType="1"/>
            </p:cNvSpPr>
            <p:nvPr/>
          </p:nvSpPr>
          <p:spPr bwMode="auto">
            <a:xfrm flipV="1">
              <a:off x="3015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49" name="Line 21"/>
            <p:cNvSpPr>
              <a:spLocks noChangeShapeType="1"/>
            </p:cNvSpPr>
            <p:nvPr/>
          </p:nvSpPr>
          <p:spPr bwMode="auto">
            <a:xfrm flipV="1">
              <a:off x="3386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50" name="Line 22"/>
            <p:cNvSpPr>
              <a:spLocks noChangeShapeType="1"/>
            </p:cNvSpPr>
            <p:nvPr/>
          </p:nvSpPr>
          <p:spPr bwMode="auto">
            <a:xfrm flipV="1">
              <a:off x="3762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51" name="Line 23"/>
            <p:cNvSpPr>
              <a:spLocks noChangeShapeType="1"/>
            </p:cNvSpPr>
            <p:nvPr/>
          </p:nvSpPr>
          <p:spPr bwMode="auto">
            <a:xfrm flipV="1">
              <a:off x="4139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52" name="Line 24"/>
            <p:cNvSpPr>
              <a:spLocks noChangeShapeType="1"/>
            </p:cNvSpPr>
            <p:nvPr/>
          </p:nvSpPr>
          <p:spPr bwMode="auto">
            <a:xfrm flipV="1">
              <a:off x="4510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53" name="Line 25"/>
            <p:cNvSpPr>
              <a:spLocks noChangeShapeType="1"/>
            </p:cNvSpPr>
            <p:nvPr/>
          </p:nvSpPr>
          <p:spPr bwMode="auto">
            <a:xfrm flipV="1">
              <a:off x="4887" y="3314"/>
              <a:ext cx="1" cy="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08154" name="Freeform 26"/>
            <p:cNvSpPr>
              <a:spLocks/>
            </p:cNvSpPr>
            <p:nvPr/>
          </p:nvSpPr>
          <p:spPr bwMode="auto">
            <a:xfrm>
              <a:off x="954" y="1259"/>
              <a:ext cx="3744" cy="2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37"/>
                </a:cxn>
                <a:cxn ang="0">
                  <a:pos x="135" y="74"/>
                </a:cxn>
                <a:cxn ang="0">
                  <a:pos x="203" y="110"/>
                </a:cxn>
                <a:cxn ang="0">
                  <a:pos x="270" y="147"/>
                </a:cxn>
                <a:cxn ang="0">
                  <a:pos x="338" y="184"/>
                </a:cxn>
                <a:cxn ang="0">
                  <a:pos x="406" y="220"/>
                </a:cxn>
                <a:cxn ang="0">
                  <a:pos x="473" y="257"/>
                </a:cxn>
                <a:cxn ang="0">
                  <a:pos x="541" y="294"/>
                </a:cxn>
                <a:cxn ang="0">
                  <a:pos x="609" y="331"/>
                </a:cxn>
                <a:cxn ang="0">
                  <a:pos x="676" y="364"/>
                </a:cxn>
              </a:cxnLst>
              <a:rect l="0" t="0" r="r" b="b"/>
              <a:pathLst>
                <a:path w="676" h="364">
                  <a:moveTo>
                    <a:pt x="0" y="0"/>
                  </a:moveTo>
                  <a:lnTo>
                    <a:pt x="67" y="37"/>
                  </a:lnTo>
                  <a:lnTo>
                    <a:pt x="135" y="74"/>
                  </a:lnTo>
                  <a:lnTo>
                    <a:pt x="203" y="110"/>
                  </a:lnTo>
                  <a:lnTo>
                    <a:pt x="270" y="147"/>
                  </a:lnTo>
                  <a:lnTo>
                    <a:pt x="338" y="184"/>
                  </a:lnTo>
                  <a:lnTo>
                    <a:pt x="406" y="220"/>
                  </a:lnTo>
                  <a:lnTo>
                    <a:pt x="473" y="257"/>
                  </a:lnTo>
                  <a:lnTo>
                    <a:pt x="541" y="294"/>
                  </a:lnTo>
                  <a:lnTo>
                    <a:pt x="609" y="331"/>
                  </a:lnTo>
                  <a:lnTo>
                    <a:pt x="676" y="364"/>
                  </a:lnTo>
                </a:path>
              </a:pathLst>
            </a:custGeom>
            <a:noFill/>
            <a:ln w="57150" cmpd="sng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08155" name="Freeform 27"/>
            <p:cNvSpPr>
              <a:spLocks/>
            </p:cNvSpPr>
            <p:nvPr/>
          </p:nvSpPr>
          <p:spPr bwMode="auto">
            <a:xfrm>
              <a:off x="954" y="1259"/>
              <a:ext cx="3744" cy="2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337"/>
                </a:cxn>
                <a:cxn ang="0">
                  <a:pos x="135" y="353"/>
                </a:cxn>
                <a:cxn ang="0">
                  <a:pos x="203" y="359"/>
                </a:cxn>
                <a:cxn ang="0">
                  <a:pos x="270" y="362"/>
                </a:cxn>
                <a:cxn ang="0">
                  <a:pos x="338" y="364"/>
                </a:cxn>
                <a:cxn ang="0">
                  <a:pos x="406" y="365"/>
                </a:cxn>
                <a:cxn ang="0">
                  <a:pos x="473" y="366"/>
                </a:cxn>
                <a:cxn ang="0">
                  <a:pos x="541" y="366"/>
                </a:cxn>
                <a:cxn ang="0">
                  <a:pos x="609" y="367"/>
                </a:cxn>
                <a:cxn ang="0">
                  <a:pos x="676" y="367"/>
                </a:cxn>
              </a:cxnLst>
              <a:rect l="0" t="0" r="r" b="b"/>
              <a:pathLst>
                <a:path w="676" h="367">
                  <a:moveTo>
                    <a:pt x="0" y="0"/>
                  </a:moveTo>
                  <a:lnTo>
                    <a:pt x="67" y="337"/>
                  </a:lnTo>
                  <a:lnTo>
                    <a:pt x="135" y="353"/>
                  </a:lnTo>
                  <a:lnTo>
                    <a:pt x="203" y="359"/>
                  </a:lnTo>
                  <a:lnTo>
                    <a:pt x="270" y="362"/>
                  </a:lnTo>
                  <a:lnTo>
                    <a:pt x="338" y="364"/>
                  </a:lnTo>
                  <a:lnTo>
                    <a:pt x="406" y="365"/>
                  </a:lnTo>
                  <a:lnTo>
                    <a:pt x="473" y="366"/>
                  </a:lnTo>
                  <a:lnTo>
                    <a:pt x="541" y="366"/>
                  </a:lnTo>
                  <a:lnTo>
                    <a:pt x="609" y="367"/>
                  </a:lnTo>
                  <a:lnTo>
                    <a:pt x="676" y="367"/>
                  </a:lnTo>
                </a:path>
              </a:pathLst>
            </a:custGeom>
            <a:noFill/>
            <a:ln w="57150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81" name="Rectangle 28"/>
            <p:cNvSpPr>
              <a:spLocks noChangeArrowheads="1"/>
            </p:cNvSpPr>
            <p:nvPr/>
          </p:nvSpPr>
          <p:spPr bwMode="auto">
            <a:xfrm>
              <a:off x="471" y="324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0</a:t>
              </a:r>
              <a:endParaRPr kumimoji="1"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23582" name="Rectangle 29"/>
            <p:cNvSpPr>
              <a:spLocks noChangeArrowheads="1"/>
            </p:cNvSpPr>
            <p:nvPr/>
          </p:nvSpPr>
          <p:spPr bwMode="auto">
            <a:xfrm>
              <a:off x="432" y="2832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20</a:t>
              </a:r>
              <a:endParaRPr kumimoji="1"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432" y="242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40</a:t>
              </a:r>
              <a:endParaRPr kumimoji="1"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432" y="2013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60</a:t>
              </a:r>
              <a:endParaRPr kumimoji="1"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23585" name="Rectangle 32"/>
            <p:cNvSpPr>
              <a:spLocks noChangeArrowheads="1"/>
            </p:cNvSpPr>
            <p:nvPr/>
          </p:nvSpPr>
          <p:spPr bwMode="auto">
            <a:xfrm>
              <a:off x="441" y="1620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80</a:t>
              </a:r>
              <a:endParaRPr kumimoji="1"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23586" name="Rectangle 33"/>
            <p:cNvSpPr>
              <a:spLocks noChangeArrowheads="1"/>
            </p:cNvSpPr>
            <p:nvPr/>
          </p:nvSpPr>
          <p:spPr bwMode="auto">
            <a:xfrm>
              <a:off x="393" y="1188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100</a:t>
              </a:r>
              <a:endParaRPr kumimoji="1" lang="en-US" altLang="zh-TW" sz="1800">
                <a:solidFill>
                  <a:schemeClr val="hlink"/>
                </a:solidFill>
              </a:endParaRPr>
            </a:p>
          </p:txBody>
        </p:sp>
        <p:sp>
          <p:nvSpPr>
            <p:cNvPr id="23587" name="Rectangle 34"/>
            <p:cNvSpPr>
              <a:spLocks noChangeArrowheads="1"/>
            </p:cNvSpPr>
            <p:nvPr/>
          </p:nvSpPr>
          <p:spPr bwMode="auto">
            <a:xfrm>
              <a:off x="1167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10%</a:t>
              </a:r>
            </a:p>
          </p:txBody>
        </p:sp>
        <p:sp>
          <p:nvSpPr>
            <p:cNvPr id="23588" name="Rectangle 35"/>
            <p:cNvSpPr>
              <a:spLocks noChangeArrowheads="1"/>
            </p:cNvSpPr>
            <p:nvPr/>
          </p:nvSpPr>
          <p:spPr bwMode="auto">
            <a:xfrm>
              <a:off x="1544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20%</a:t>
              </a:r>
            </a:p>
          </p:txBody>
        </p:sp>
        <p:sp>
          <p:nvSpPr>
            <p:cNvPr id="23589" name="Rectangle 36"/>
            <p:cNvSpPr>
              <a:spLocks noChangeArrowheads="1"/>
            </p:cNvSpPr>
            <p:nvPr/>
          </p:nvSpPr>
          <p:spPr bwMode="auto">
            <a:xfrm>
              <a:off x="1920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30%</a:t>
              </a:r>
            </a:p>
          </p:txBody>
        </p:sp>
        <p:sp>
          <p:nvSpPr>
            <p:cNvPr id="23590" name="Rectangle 37"/>
            <p:cNvSpPr>
              <a:spLocks noChangeArrowheads="1"/>
            </p:cNvSpPr>
            <p:nvPr/>
          </p:nvSpPr>
          <p:spPr bwMode="auto">
            <a:xfrm>
              <a:off x="2292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40%</a:t>
              </a:r>
            </a:p>
          </p:txBody>
        </p:sp>
        <p:sp>
          <p:nvSpPr>
            <p:cNvPr id="23591" name="Rectangle 38"/>
            <p:cNvSpPr>
              <a:spLocks noChangeArrowheads="1"/>
            </p:cNvSpPr>
            <p:nvPr/>
          </p:nvSpPr>
          <p:spPr bwMode="auto">
            <a:xfrm>
              <a:off x="2668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50%</a:t>
              </a:r>
            </a:p>
          </p:txBody>
        </p:sp>
        <p:sp>
          <p:nvSpPr>
            <p:cNvPr id="23592" name="Rectangle 39"/>
            <p:cNvSpPr>
              <a:spLocks noChangeArrowheads="1"/>
            </p:cNvSpPr>
            <p:nvPr/>
          </p:nvSpPr>
          <p:spPr bwMode="auto">
            <a:xfrm>
              <a:off x="3045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60%</a:t>
              </a:r>
            </a:p>
          </p:txBody>
        </p:sp>
        <p:sp>
          <p:nvSpPr>
            <p:cNvPr id="23593" name="Rectangle 40"/>
            <p:cNvSpPr>
              <a:spLocks noChangeArrowheads="1"/>
            </p:cNvSpPr>
            <p:nvPr/>
          </p:nvSpPr>
          <p:spPr bwMode="auto">
            <a:xfrm>
              <a:off x="3416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70%</a:t>
              </a:r>
            </a:p>
          </p:txBody>
        </p:sp>
        <p:sp>
          <p:nvSpPr>
            <p:cNvPr id="23594" name="Rectangle 41"/>
            <p:cNvSpPr>
              <a:spLocks noChangeArrowheads="1"/>
            </p:cNvSpPr>
            <p:nvPr/>
          </p:nvSpPr>
          <p:spPr bwMode="auto">
            <a:xfrm>
              <a:off x="3792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80%</a:t>
              </a:r>
            </a:p>
          </p:txBody>
        </p:sp>
        <p:sp>
          <p:nvSpPr>
            <p:cNvPr id="23595" name="Rectangle 42"/>
            <p:cNvSpPr>
              <a:spLocks noChangeArrowheads="1"/>
            </p:cNvSpPr>
            <p:nvPr/>
          </p:nvSpPr>
          <p:spPr bwMode="auto">
            <a:xfrm>
              <a:off x="4169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90%</a:t>
              </a:r>
            </a:p>
          </p:txBody>
        </p:sp>
        <p:sp>
          <p:nvSpPr>
            <p:cNvPr id="23596" name="Rectangle 43"/>
            <p:cNvSpPr>
              <a:spLocks noChangeArrowheads="1"/>
            </p:cNvSpPr>
            <p:nvPr/>
          </p:nvSpPr>
          <p:spPr bwMode="auto">
            <a:xfrm>
              <a:off x="4518" y="340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chemeClr val="hlink"/>
                  </a:solidFill>
                  <a:latin typeface="Arial" pitchFamily="34" charset="0"/>
                </a:rPr>
                <a:t>99%</a:t>
              </a:r>
            </a:p>
          </p:txBody>
        </p:sp>
        <p:sp>
          <p:nvSpPr>
            <p:cNvPr id="23597" name="Rectangle 44"/>
            <p:cNvSpPr>
              <a:spLocks noChangeArrowheads="1"/>
            </p:cNvSpPr>
            <p:nvPr/>
          </p:nvSpPr>
          <p:spPr bwMode="auto">
            <a:xfrm>
              <a:off x="2208" y="3648"/>
              <a:ext cx="6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>
                  <a:solidFill>
                    <a:srgbClr val="800000"/>
                  </a:solidFill>
                  <a:latin typeface="Arial" pitchFamily="34" charset="0"/>
                </a:rPr>
                <a:t>% Serial</a:t>
              </a:r>
              <a:endParaRPr kumimoji="1" lang="en-US" altLang="zh-TW" sz="2000" b="0">
                <a:solidFill>
                  <a:srgbClr val="800000"/>
                </a:solidFill>
              </a:endParaRPr>
            </a:p>
          </p:txBody>
        </p:sp>
        <p:sp>
          <p:nvSpPr>
            <p:cNvPr id="23598" name="Rectangle 45"/>
            <p:cNvSpPr>
              <a:spLocks noChangeArrowheads="1"/>
            </p:cNvSpPr>
            <p:nvPr/>
          </p:nvSpPr>
          <p:spPr bwMode="auto">
            <a:xfrm>
              <a:off x="96" y="768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1800">
                  <a:solidFill>
                    <a:srgbClr val="800000"/>
                  </a:solidFill>
                  <a:latin typeface="Arial" pitchFamily="34" charset="0"/>
                </a:rPr>
                <a:t>Speedup</a:t>
              </a:r>
              <a:endParaRPr kumimoji="1" lang="en-US" altLang="zh-TW" sz="1800" b="0">
                <a:solidFill>
                  <a:srgbClr val="800000"/>
                </a:solidFill>
              </a:endParaRPr>
            </a:p>
          </p:txBody>
        </p:sp>
        <p:sp>
          <p:nvSpPr>
            <p:cNvPr id="23599" name="Rectangle 46"/>
            <p:cNvSpPr>
              <a:spLocks noChangeArrowheads="1"/>
            </p:cNvSpPr>
            <p:nvPr/>
          </p:nvSpPr>
          <p:spPr bwMode="auto">
            <a:xfrm>
              <a:off x="2736" y="1824"/>
              <a:ext cx="1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>
                  <a:solidFill>
                    <a:srgbClr val="FF00FF"/>
                  </a:solidFill>
                  <a:latin typeface="Arial" pitchFamily="34" charset="0"/>
                </a:rPr>
                <a:t>Gustafson-Barsis</a:t>
              </a:r>
              <a:endParaRPr kumimoji="1" lang="en-US" altLang="zh-TW" sz="2000" b="0">
                <a:solidFill>
                  <a:srgbClr val="FF00FF"/>
                </a:solidFill>
                <a:latin typeface="Arial" pitchFamily="34" charset="0"/>
              </a:endParaRPr>
            </a:p>
          </p:txBody>
        </p:sp>
        <p:sp>
          <p:nvSpPr>
            <p:cNvPr id="23600" name="Rectangle 47"/>
            <p:cNvSpPr>
              <a:spLocks noChangeArrowheads="1"/>
            </p:cNvSpPr>
            <p:nvPr/>
          </p:nvSpPr>
          <p:spPr bwMode="auto">
            <a:xfrm>
              <a:off x="1248" y="2208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>
                  <a:solidFill>
                    <a:srgbClr val="FFFF00"/>
                  </a:solidFill>
                  <a:latin typeface="Arial" pitchFamily="34" charset="0"/>
                </a:rPr>
                <a:t>Amdhal</a:t>
              </a:r>
              <a:endParaRPr kumimoji="1" lang="en-US" altLang="zh-TW" sz="2000" b="0">
                <a:solidFill>
                  <a:srgbClr val="FFFF00"/>
                </a:solidFill>
                <a:latin typeface="Arial" pitchFamily="34" charset="0"/>
              </a:endParaRPr>
            </a:p>
          </p:txBody>
        </p:sp>
        <p:sp>
          <p:nvSpPr>
            <p:cNvPr id="23601" name="Rectangle 48"/>
            <p:cNvSpPr>
              <a:spLocks noChangeArrowheads="1"/>
            </p:cNvSpPr>
            <p:nvPr/>
          </p:nvSpPr>
          <p:spPr bwMode="auto">
            <a:xfrm>
              <a:off x="1488" y="624"/>
              <a:ext cx="22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kumimoji="1" lang="en-US" altLang="zh-TW" sz="2000">
                  <a:solidFill>
                    <a:srgbClr val="0000FF"/>
                  </a:solidFill>
                  <a:latin typeface="Arial" pitchFamily="34" charset="0"/>
                </a:rPr>
                <a:t>Amdahl vs. Gustafson-Barsis</a:t>
              </a:r>
              <a:endParaRPr kumimoji="1" lang="en-US" altLang="zh-TW" sz="2000" b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836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AACCBB32-2975-4A9A-BEF9-02E8A651BFA8}" type="slidenum">
              <a:rPr lang="en-US" altLang="zh-TW" sz="1400" smtClean="0">
                <a:latin typeface="Comic Sans MS" pitchFamily="66" charset="0"/>
              </a:rPr>
              <a:pPr/>
              <a:t>39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TOP 5 Most computers in the world – must be multiprocessors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</a:br>
            <a:endParaRPr lang="en-US" altLang="zh-TW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新細明體" pitchFamily="18" charset="-120"/>
            </a:endParaRPr>
          </a:p>
        </p:txBody>
      </p:sp>
      <p:sp>
        <p:nvSpPr>
          <p:cNvPr id="2599939" name="Text Box 3"/>
          <p:cNvSpPr txBox="1">
            <a:spLocks noChangeArrowheads="1"/>
          </p:cNvSpPr>
          <p:nvPr/>
        </p:nvSpPr>
        <p:spPr bwMode="auto">
          <a:xfrm>
            <a:off x="1752600" y="59436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http://www.top500.org/</a:t>
            </a:r>
          </a:p>
        </p:txBody>
      </p:sp>
      <p:graphicFrame>
        <p:nvGraphicFramePr>
          <p:cNvPr id="2600083" name="Group 1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22385"/>
              </p:ext>
            </p:extLst>
          </p:nvPr>
        </p:nvGraphicFramePr>
        <p:xfrm>
          <a:off x="152401" y="1295400"/>
          <a:ext cx="4229098" cy="4474528"/>
        </p:xfrm>
        <a:graphic>
          <a:graphicData uri="http://schemas.openxmlformats.org/drawingml/2006/table">
            <a:tbl>
              <a:tblPr/>
              <a:tblGrid>
                <a:gridCol w="358397"/>
                <a:gridCol w="962331"/>
                <a:gridCol w="637187"/>
                <a:gridCol w="1566333"/>
                <a:gridCol w="7048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Country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# of cores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Manufacturer, Model, Architecture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Rmax</a:t>
                      </a: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TFlops</a:t>
                      </a: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DOE/NNSA/LANL, USA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129600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IBM, </a:t>
                      </a:r>
                      <a:r>
                        <a:rPr kumimoji="0" lang="en-US" altLang="zh-TW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BladeCenter</a:t>
                      </a: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QS22/LS21 Cluster, </a:t>
                      </a:r>
                      <a:r>
                        <a:rPr kumimoji="0" lang="en-US" altLang="zh-TW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PowerXCell</a:t>
                      </a: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8i 3.2 </a:t>
                      </a:r>
                      <a:r>
                        <a:rPr kumimoji="0" lang="en-US" altLang="zh-TW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Ghz</a:t>
                      </a: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/ Opteron DC 1.8 GHz , Voltaire </a:t>
                      </a:r>
                      <a:r>
                        <a:rPr kumimoji="0" lang="en-US" altLang="zh-TW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Infiniband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1105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Oak Ridge National Laboratory, USA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150152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Cray XT5 QC 2.3 GHz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1059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NASA/Ames Research Center/NAS, USA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51200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SGI Altix ICE 8200EX, Xeon QC 3.0/2.66 GHz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487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DOE/NNSA/LLNL, USA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212992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IBM, eServer Blue Gene Solution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478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Argonne National Laboratory, USA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163840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IBM, Blue Gene/P Solution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450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220011"/>
              </p:ext>
            </p:extLst>
          </p:nvPr>
        </p:nvGraphicFramePr>
        <p:xfrm>
          <a:off x="4419600" y="1295400"/>
          <a:ext cx="4572002" cy="4505843"/>
        </p:xfrm>
        <a:graphic>
          <a:graphicData uri="http://schemas.openxmlformats.org/drawingml/2006/table">
            <a:tbl>
              <a:tblPr/>
              <a:tblGrid>
                <a:gridCol w="1117961"/>
                <a:gridCol w="634639"/>
                <a:gridCol w="1960403"/>
                <a:gridCol w="858999"/>
              </a:tblGrid>
              <a:tr h="657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Site/Country/Year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# of cores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Manufacturer, Model, Architecture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Rmax</a:t>
                      </a: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TFlops</a:t>
                      </a:r>
                      <a:r>
                        <a:rPr kumimoji="0" lang="en-US" altLang="zh-TW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)</a:t>
                      </a:r>
                      <a:endParaRPr kumimoji="0" lang="en-US" altLang="zh-TW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5569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DOE/SC/Oak Ridge National Laboratory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560640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Titan - Cray XK7 , Opteron 6274 16C 2.200GHz, Cray Gemini interconnect, NVIDIA K20x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17590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3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DOE/NNSA/LLNL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1572864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Sequoia - </a:t>
                      </a:r>
                      <a:r>
                        <a:rPr lang="en-US" sz="1200" b="1" dirty="0" err="1" smtClean="0">
                          <a:latin typeface="Arial" pitchFamily="34" charset="0"/>
                          <a:cs typeface="Arial" pitchFamily="34" charset="0"/>
                        </a:rPr>
                        <a:t>BlueGene</a:t>
                      </a:r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/Q, Power BQC 16C 1.60 GHz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16324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8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  <a:hlinkClick r:id="rId5"/>
                        </a:rPr>
                        <a:t>RIKEN Advanced Institute for Computational Science (AICS)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705024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K computer, SPARC64 </a:t>
                      </a:r>
                      <a:r>
                        <a:rPr lang="en-US" sz="1200" b="1" dirty="0" err="1" smtClean="0">
                          <a:latin typeface="Arial" pitchFamily="34" charset="0"/>
                          <a:cs typeface="Arial" pitchFamily="34" charset="0"/>
                        </a:rPr>
                        <a:t>VIIIfx</a:t>
                      </a:r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 2.0GHz, Tofu interconnect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10510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7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  <a:hlinkClick r:id="rId6"/>
                        </a:rPr>
                        <a:t>DOE/SC/Argonne National Laboratory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786432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Mira - </a:t>
                      </a:r>
                      <a:r>
                        <a:rPr lang="en-US" sz="1200" b="1" dirty="0" err="1" smtClean="0">
                          <a:latin typeface="Arial" pitchFamily="34" charset="0"/>
                          <a:cs typeface="Arial" pitchFamily="34" charset="0"/>
                        </a:rPr>
                        <a:t>BlueGene</a:t>
                      </a:r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/Q, Power BQC 16C 1.60GHz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8162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34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Forschungszentrum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Juelich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 (FZJ)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393216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JUQUEEN - </a:t>
                      </a:r>
                      <a:r>
                        <a:rPr lang="en-US" sz="1200" b="1" dirty="0" err="1" smtClean="0">
                          <a:latin typeface="Arial" pitchFamily="34" charset="0"/>
                          <a:cs typeface="Arial" pitchFamily="34" charset="0"/>
                        </a:rPr>
                        <a:t>BlueGene</a:t>
                      </a:r>
                      <a:r>
                        <a:rPr lang="en-US" sz="1200" b="1" dirty="0" smtClean="0">
                          <a:latin typeface="Arial" pitchFamily="34" charset="0"/>
                          <a:cs typeface="Arial" pitchFamily="34" charset="0"/>
                        </a:rPr>
                        <a:t>/Q, Power BQC 16C 1.600GHz, Custom Interconnect</a:t>
                      </a:r>
                      <a:endParaRPr lang="en-US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4141</a:t>
                      </a:r>
                    </a:p>
                  </a:txBody>
                  <a:tcPr marL="9525" marR="9525" marT="9525" marB="0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7206" y="838200"/>
            <a:ext cx="525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62400" y="835742"/>
            <a:ext cx="525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Nov. 2012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75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C869130-9DD5-44D2-BFBA-DF80D372E925}" type="slidenum">
              <a:rPr lang="en-GB"/>
              <a:pPr/>
              <a:t>4</a:t>
            </a:fld>
            <a:endParaRPr lang="en-GB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3300"/>
                </a:solidFill>
              </a:rPr>
              <a:t>Instruction-level parallelism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Parallelism at the machine-instruction level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processor can re-order, pipeline instructions, split them into microinstructions, do aggressive branch prediction, etc.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Instruction-level parallelism enabled rapid increases in processor speeds over the last 15 years</a:t>
            </a:r>
          </a:p>
        </p:txBody>
      </p:sp>
    </p:spTree>
    <p:extLst>
      <p:ext uri="{BB962C8B-B14F-4D97-AF65-F5344CB8AC3E}">
        <p14:creationId xmlns:p14="http://schemas.microsoft.com/office/powerpoint/2010/main" val="4125682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A Few Types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918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Share single memory with uniform memory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Processors connected via direct (switched) and non-direct (multi-hop) interconnection networks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0530" y="908720"/>
            <a:ext cx="3380035" cy="284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094" y="4005064"/>
            <a:ext cx="4326906" cy="20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4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2222301-9052-49F2-9FCE-28FFF97338A8}" type="slidenum">
              <a:rPr lang="en-US" altLang="zh-TW" sz="1400" smtClean="0">
                <a:latin typeface="Comic Sans MS" pitchFamily="66" charset="0"/>
              </a:rPr>
              <a:pPr/>
              <a:t>41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334000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en-US" altLang="zh-TW" i="1" dirty="0" smtClean="0">
                <a:solidFill>
                  <a:srgbClr val="0000FF"/>
                </a:solidFill>
                <a:ea typeface="新細明體" pitchFamily="18" charset="-120"/>
              </a:rPr>
              <a:t>SISD</a:t>
            </a:r>
            <a:r>
              <a:rPr lang="en-US" altLang="zh-TW" dirty="0" smtClean="0">
                <a:ea typeface="新細明體" pitchFamily="18" charset="-120"/>
              </a:rPr>
              <a:t> (Single Instruction, Single Data): 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Typical uniprocessor systems that we’ve studied throughout this course.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Uniprocessor systems can time share and still be SISD.</a:t>
            </a:r>
          </a:p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en-US" altLang="zh-TW" i="1" dirty="0" smtClean="0">
                <a:solidFill>
                  <a:srgbClr val="0000FF"/>
                </a:solidFill>
                <a:ea typeface="新細明體" pitchFamily="18" charset="-120"/>
              </a:rPr>
              <a:t>SIMD</a:t>
            </a:r>
            <a:r>
              <a:rPr lang="en-US" altLang="zh-TW" dirty="0" smtClean="0">
                <a:ea typeface="新細明體" pitchFamily="18" charset="-120"/>
              </a:rPr>
              <a:t> (Single Instruction, Multiple Data): 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Multiple processors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simultaneously</a:t>
            </a:r>
            <a:r>
              <a:rPr lang="en-US" altLang="zh-TW" dirty="0" smtClean="0">
                <a:ea typeface="新細明體" pitchFamily="18" charset="-120"/>
              </a:rPr>
              <a:t> executing the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same instruction</a:t>
            </a:r>
            <a:r>
              <a:rPr lang="en-US" altLang="zh-TW" dirty="0" smtClean="0">
                <a:ea typeface="新細明體" pitchFamily="18" charset="-120"/>
              </a:rPr>
              <a:t> on different data.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Specialized applications (e.g., image processing).</a:t>
            </a:r>
          </a:p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en-US" altLang="zh-TW" i="1" dirty="0" smtClean="0">
                <a:solidFill>
                  <a:srgbClr val="0000FF"/>
                </a:solidFill>
                <a:ea typeface="新細明體" pitchFamily="18" charset="-120"/>
              </a:rPr>
              <a:t>MIMD</a:t>
            </a:r>
            <a:r>
              <a:rPr lang="en-US" altLang="zh-TW" dirty="0" smtClean="0">
                <a:ea typeface="新細明體" pitchFamily="18" charset="-120"/>
              </a:rPr>
              <a:t> (Multiple Instruction, Multiple Data): 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Multiple processors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autonomously</a:t>
            </a:r>
            <a:r>
              <a:rPr lang="en-US" altLang="zh-TW" dirty="0" smtClean="0">
                <a:ea typeface="新細明體" pitchFamily="18" charset="-120"/>
              </a:rPr>
              <a:t> executing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different instructions on different data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 smtClean="0">
                <a:ea typeface="新細明體" pitchFamily="18" charset="-120"/>
              </a:rPr>
              <a:t>Keep in mind that the processors are working together to solve a single problem.</a:t>
            </a:r>
          </a:p>
          <a:p>
            <a:pPr marL="685800" lvl="1" indent="-228600">
              <a:lnSpc>
                <a:spcPct val="90000"/>
              </a:lnSpc>
              <a:spcBef>
                <a:spcPct val="25000"/>
              </a:spcBef>
            </a:pPr>
            <a:r>
              <a:rPr lang="en-US" altLang="zh-TW" dirty="0">
                <a:ea typeface="新細明體" pitchFamily="18" charset="-120"/>
              </a:rPr>
              <a:t>This is a more general form of multiprocessing, and can be used in numerous </a:t>
            </a:r>
            <a:r>
              <a:rPr lang="en-US" altLang="zh-TW" dirty="0" smtClean="0">
                <a:ea typeface="新細明體" pitchFamily="18" charset="-120"/>
              </a:rPr>
              <a:t>applications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Flynn’s Taxonomy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492659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4C3EABF-88D0-4318-BFF4-F2D08A53D2BA}" type="slidenum">
              <a:rPr lang="en-US" altLang="zh-TW" sz="1400" smtClean="0">
                <a:latin typeface="Comic Sans MS" pitchFamily="66" charset="0"/>
              </a:rPr>
              <a:pPr/>
              <a:t>42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5410200" cy="609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SIMD Systems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1905000" y="4191000"/>
            <a:ext cx="1219200" cy="914400"/>
            <a:chOff x="768" y="2064"/>
            <a:chExt cx="768" cy="576"/>
          </a:xfrm>
        </p:grpSpPr>
        <p:sp>
          <p:nvSpPr>
            <p:cNvPr id="29758" name="Rectangle 4"/>
            <p:cNvSpPr>
              <a:spLocks noChangeArrowheads="1"/>
            </p:cNvSpPr>
            <p:nvPr/>
          </p:nvSpPr>
          <p:spPr bwMode="auto">
            <a:xfrm>
              <a:off x="768" y="2064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 dirty="0">
                  <a:solidFill>
                    <a:srgbClr val="FFFF00"/>
                  </a:solidFill>
                  <a:latin typeface="Tahoma" pitchFamily="34" charset="0"/>
                </a:rPr>
                <a:t>Processor</a:t>
              </a:r>
            </a:p>
          </p:txBody>
        </p:sp>
        <p:sp>
          <p:nvSpPr>
            <p:cNvPr id="29759" name="Rectangle 5"/>
            <p:cNvSpPr>
              <a:spLocks noChangeArrowheads="1"/>
            </p:cNvSpPr>
            <p:nvPr/>
          </p:nvSpPr>
          <p:spPr bwMode="auto">
            <a:xfrm>
              <a:off x="768" y="2352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 dirty="0">
                  <a:solidFill>
                    <a:srgbClr val="FFFF00"/>
                  </a:solidFill>
                  <a:latin typeface="Tahoma" pitchFamily="34" charset="0"/>
                </a:rPr>
                <a:t>Memory</a:t>
              </a:r>
            </a:p>
          </p:txBody>
        </p:sp>
      </p:grpSp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4648200" y="1981200"/>
            <a:ext cx="3581400" cy="609600"/>
            <a:chOff x="2352" y="1440"/>
            <a:chExt cx="2256" cy="384"/>
          </a:xfrm>
        </p:grpSpPr>
        <p:grpSp>
          <p:nvGrpSpPr>
            <p:cNvPr id="29746" name="Group 7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56" name="Rectangle 8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7" name="Rectangle 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47" name="Group 10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54" name="Rectangle 11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5" name="Rectangle 1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48" name="Group 13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52" name="Rectangle 1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3" name="Rectangle 1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49" name="Group 16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50" name="Rectangle 1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51" name="Rectangle 1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grpSp>
        <p:nvGrpSpPr>
          <p:cNvPr id="29702" name="Group 19"/>
          <p:cNvGrpSpPr>
            <a:grpSpLocks/>
          </p:cNvGrpSpPr>
          <p:nvPr/>
        </p:nvGrpSpPr>
        <p:grpSpPr bwMode="auto">
          <a:xfrm>
            <a:off x="4648200" y="2819400"/>
            <a:ext cx="3581400" cy="609600"/>
            <a:chOff x="2352" y="1440"/>
            <a:chExt cx="2256" cy="384"/>
          </a:xfrm>
        </p:grpSpPr>
        <p:grpSp>
          <p:nvGrpSpPr>
            <p:cNvPr id="29734" name="Group 20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44" name="Rectangle 21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45" name="Rectangle 2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35" name="Group 23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42" name="Rectangle 2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43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36" name="Group 26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40" name="Rectangle 2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41" name="Rectangle 2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37" name="Group 29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38" name="Rectangle 3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39" name="Rectangle 3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grpSp>
        <p:nvGrpSpPr>
          <p:cNvPr id="29703" name="Group 32"/>
          <p:cNvGrpSpPr>
            <a:grpSpLocks/>
          </p:cNvGrpSpPr>
          <p:nvPr/>
        </p:nvGrpSpPr>
        <p:grpSpPr bwMode="auto">
          <a:xfrm>
            <a:off x="4648200" y="3733800"/>
            <a:ext cx="3581400" cy="609600"/>
            <a:chOff x="2352" y="1440"/>
            <a:chExt cx="2256" cy="384"/>
          </a:xfrm>
        </p:grpSpPr>
        <p:grpSp>
          <p:nvGrpSpPr>
            <p:cNvPr id="29722" name="Group 33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32" name="Rectangle 3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33" name="Rectangle 3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23" name="Group 36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30" name="Rectangle 3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31" name="Rectangle 3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24" name="Group 39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28" name="Rectangle 4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29" name="Rectangle 4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25" name="Group 42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26" name="Rectangle 43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27" name="Rectangle 4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grpSp>
        <p:nvGrpSpPr>
          <p:cNvPr id="29704" name="Group 45"/>
          <p:cNvGrpSpPr>
            <a:grpSpLocks/>
          </p:cNvGrpSpPr>
          <p:nvPr/>
        </p:nvGrpSpPr>
        <p:grpSpPr bwMode="auto">
          <a:xfrm>
            <a:off x="4648200" y="4648200"/>
            <a:ext cx="3581400" cy="609600"/>
            <a:chOff x="2352" y="1440"/>
            <a:chExt cx="2256" cy="384"/>
          </a:xfrm>
        </p:grpSpPr>
        <p:grpSp>
          <p:nvGrpSpPr>
            <p:cNvPr id="29710" name="Group 46"/>
            <p:cNvGrpSpPr>
              <a:grpSpLocks/>
            </p:cNvGrpSpPr>
            <p:nvPr/>
          </p:nvGrpSpPr>
          <p:grpSpPr bwMode="auto">
            <a:xfrm>
              <a:off x="2976" y="1440"/>
              <a:ext cx="384" cy="384"/>
              <a:chOff x="3024" y="1440"/>
              <a:chExt cx="384" cy="384"/>
            </a:xfrm>
          </p:grpSpPr>
          <p:sp>
            <p:nvSpPr>
              <p:cNvPr id="29720" name="Rectangle 47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21" name="Rectangle 4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11" name="Group 49"/>
            <p:cNvGrpSpPr>
              <a:grpSpLocks/>
            </p:cNvGrpSpPr>
            <p:nvPr/>
          </p:nvGrpSpPr>
          <p:grpSpPr bwMode="auto">
            <a:xfrm>
              <a:off x="3600" y="1440"/>
              <a:ext cx="384" cy="384"/>
              <a:chOff x="3024" y="1440"/>
              <a:chExt cx="384" cy="384"/>
            </a:xfrm>
          </p:grpSpPr>
          <p:sp>
            <p:nvSpPr>
              <p:cNvPr id="29718" name="Rectangle 5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19" name="Rectangle 5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12" name="Group 52"/>
            <p:cNvGrpSpPr>
              <a:grpSpLocks/>
            </p:cNvGrpSpPr>
            <p:nvPr/>
          </p:nvGrpSpPr>
          <p:grpSpPr bwMode="auto">
            <a:xfrm>
              <a:off x="2352" y="1440"/>
              <a:ext cx="384" cy="384"/>
              <a:chOff x="3024" y="1440"/>
              <a:chExt cx="384" cy="384"/>
            </a:xfrm>
          </p:grpSpPr>
          <p:sp>
            <p:nvSpPr>
              <p:cNvPr id="29716" name="Rectangle 53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17" name="Rectangle 5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29713" name="Group 55"/>
            <p:cNvGrpSpPr>
              <a:grpSpLocks/>
            </p:cNvGrpSpPr>
            <p:nvPr/>
          </p:nvGrpSpPr>
          <p:grpSpPr bwMode="auto">
            <a:xfrm>
              <a:off x="4224" y="1440"/>
              <a:ext cx="384" cy="384"/>
              <a:chOff x="3024" y="1440"/>
              <a:chExt cx="384" cy="384"/>
            </a:xfrm>
          </p:grpSpPr>
          <p:sp>
            <p:nvSpPr>
              <p:cNvPr id="29714" name="Rectangle 56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9715" name="Rectangle 57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</p:grpSp>
      </p:grpSp>
      <p:sp>
        <p:nvSpPr>
          <p:cNvPr id="2610234" name="Rectangle 58"/>
          <p:cNvSpPr>
            <a:spLocks noChangeArrowheads="1"/>
          </p:cNvSpPr>
          <p:nvPr/>
        </p:nvSpPr>
        <p:spPr bwMode="auto">
          <a:xfrm>
            <a:off x="4114800" y="1828800"/>
            <a:ext cx="4724400" cy="41910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6" name="Text Box 59"/>
          <p:cNvSpPr txBox="1">
            <a:spLocks noChangeArrowheads="1"/>
          </p:cNvSpPr>
          <p:nvPr/>
        </p:nvSpPr>
        <p:spPr bwMode="auto">
          <a:xfrm>
            <a:off x="1143000" y="5410200"/>
            <a:ext cx="291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>
                <a:solidFill>
                  <a:srgbClr val="800000"/>
                </a:solidFill>
                <a:latin typeface="Tahoma" pitchFamily="34" charset="0"/>
              </a:rPr>
              <a:t>von Neumann Computer</a:t>
            </a:r>
          </a:p>
        </p:txBody>
      </p:sp>
      <p:sp>
        <p:nvSpPr>
          <p:cNvPr id="2610236" name="Line 60"/>
          <p:cNvSpPr>
            <a:spLocks noChangeShapeType="1"/>
          </p:cNvSpPr>
          <p:nvPr/>
        </p:nvSpPr>
        <p:spPr bwMode="auto">
          <a:xfrm flipV="1">
            <a:off x="3108325" y="4648200"/>
            <a:ext cx="1006475" cy="63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9708" name="Text Box 61"/>
          <p:cNvSpPr txBox="1">
            <a:spLocks noChangeArrowheads="1"/>
          </p:cNvSpPr>
          <p:nvPr/>
        </p:nvSpPr>
        <p:spPr bwMode="auto">
          <a:xfrm>
            <a:off x="4708525" y="5492750"/>
            <a:ext cx="366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b="0">
                <a:solidFill>
                  <a:srgbClr val="FF0000"/>
                </a:solidFill>
                <a:latin typeface="Tahoma" pitchFamily="34" charset="0"/>
              </a:rPr>
              <a:t>Some Interconnection Network</a:t>
            </a:r>
          </a:p>
        </p:txBody>
      </p:sp>
      <p:sp>
        <p:nvSpPr>
          <p:cNvPr id="29709" name="Text Box 62"/>
          <p:cNvSpPr txBox="1">
            <a:spLocks noChangeArrowheads="1"/>
          </p:cNvSpPr>
          <p:nvPr/>
        </p:nvSpPr>
        <p:spPr bwMode="auto">
          <a:xfrm>
            <a:off x="228600" y="2209800"/>
            <a:ext cx="3633788" cy="1254125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b="0">
                <a:solidFill>
                  <a:srgbClr val="990033"/>
                </a:solidFill>
              </a:rPr>
              <a:t>One control unit</a:t>
            </a:r>
          </a:p>
          <a:p>
            <a:pPr>
              <a:spcBef>
                <a:spcPct val="20000"/>
              </a:spcBef>
            </a:pPr>
            <a:r>
              <a:rPr kumimoji="1" lang="en-US" altLang="zh-TW" b="0">
                <a:solidFill>
                  <a:srgbClr val="990033"/>
                </a:solidFill>
              </a:rPr>
              <a:t>Lockstep</a:t>
            </a:r>
          </a:p>
          <a:p>
            <a:pPr>
              <a:spcBef>
                <a:spcPct val="20000"/>
              </a:spcBef>
            </a:pPr>
            <a:r>
              <a:rPr kumimoji="1" lang="en-US" altLang="zh-TW" b="0">
                <a:solidFill>
                  <a:srgbClr val="990033"/>
                </a:solidFill>
              </a:rPr>
              <a:t>All Ps do the same or nothing</a:t>
            </a:r>
          </a:p>
        </p:txBody>
      </p:sp>
    </p:spTree>
    <p:extLst>
      <p:ext uri="{BB962C8B-B14F-4D97-AF65-F5344CB8AC3E}">
        <p14:creationId xmlns:p14="http://schemas.microsoft.com/office/powerpoint/2010/main" val="23384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156C158-EAC5-4865-8401-3F3853B63945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105400"/>
            <a:ext cx="7967663" cy="1257300"/>
          </a:xfrm>
        </p:spPr>
        <p:txBody>
          <a:bodyPr lIns="90488" tIns="44450" rIns="90488" bIns="44450"/>
          <a:lstStyle/>
          <a:p>
            <a:pPr marL="0" indent="0">
              <a:spcBef>
                <a:spcPct val="70000"/>
              </a:spcBef>
              <a:buFontTx/>
              <a:buNone/>
            </a:pPr>
            <a:r>
              <a:rPr lang="en-US" altLang="zh-TW" sz="2000" smtClean="0">
                <a:ea typeface="新細明體" pitchFamily="18" charset="-120"/>
              </a:rPr>
              <a:t>Unlike SIMD, MIMD computer works asynchronously.</a:t>
            </a:r>
          </a:p>
          <a:p>
            <a:pPr marL="1314450" lvl="2">
              <a:spcBef>
                <a:spcPct val="45000"/>
              </a:spcBef>
            </a:pPr>
            <a:r>
              <a:rPr lang="en-US" altLang="zh-TW" sz="1600" smtClean="0">
                <a:ea typeface="新細明體" pitchFamily="18" charset="-120"/>
              </a:rPr>
              <a:t>	Shared memory (tightly coupled) MIMD</a:t>
            </a:r>
          </a:p>
          <a:p>
            <a:pPr marL="1314450" lvl="2">
              <a:lnSpc>
                <a:spcPct val="105000"/>
              </a:lnSpc>
              <a:spcBef>
                <a:spcPct val="45000"/>
              </a:spcBef>
            </a:pPr>
            <a:r>
              <a:rPr lang="en-US" altLang="zh-TW" sz="1600" smtClean="0">
                <a:ea typeface="新細明體" pitchFamily="18" charset="-120"/>
              </a:rPr>
              <a:t>	Distributed memory (loosely coupled) MIMD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6781800" cy="762000"/>
          </a:xfrm>
        </p:spPr>
        <p:txBody>
          <a:bodyPr lIns="90488" tIns="44450" rIns="90488" bIns="44450"/>
          <a:lstStyle/>
          <a:p>
            <a:pPr>
              <a:tabLst>
                <a:tab pos="4229100" algn="l"/>
              </a:tabLst>
            </a:pPr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MIMD Architecture</a:t>
            </a:r>
          </a:p>
        </p:txBody>
      </p:sp>
      <p:grpSp>
        <p:nvGrpSpPr>
          <p:cNvPr id="24581" name="Group 10"/>
          <p:cNvGrpSpPr>
            <a:grpSpLocks/>
          </p:cNvGrpSpPr>
          <p:nvPr/>
        </p:nvGrpSpPr>
        <p:grpSpPr bwMode="auto">
          <a:xfrm>
            <a:off x="2016125" y="4171950"/>
            <a:ext cx="3228975" cy="563563"/>
            <a:chOff x="828" y="2568"/>
            <a:chExt cx="2034" cy="355"/>
          </a:xfrm>
        </p:grpSpPr>
        <p:sp>
          <p:nvSpPr>
            <p:cNvPr id="2575371" name="Freeform 11"/>
            <p:cNvSpPr>
              <a:spLocks/>
            </p:cNvSpPr>
            <p:nvPr/>
          </p:nvSpPr>
          <p:spPr bwMode="auto">
            <a:xfrm>
              <a:off x="919" y="2568"/>
              <a:ext cx="194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1210" y="263"/>
                </a:cxn>
                <a:cxn ang="0">
                  <a:pos x="1210" y="335"/>
                </a:cxn>
                <a:cxn ang="0">
                  <a:pos x="1942" y="168"/>
                </a:cxn>
                <a:cxn ang="0">
                  <a:pos x="1210" y="0"/>
                </a:cxn>
                <a:cxn ang="0">
                  <a:pos x="1210" y="74"/>
                </a:cxn>
                <a:cxn ang="0">
                  <a:pos x="0" y="74"/>
                </a:cxn>
              </a:cxnLst>
              <a:rect l="0" t="0" r="r" b="b"/>
              <a:pathLst>
                <a:path w="1943" h="336">
                  <a:moveTo>
                    <a:pt x="0" y="74"/>
                  </a:moveTo>
                  <a:lnTo>
                    <a:pt x="0" y="263"/>
                  </a:lnTo>
                  <a:lnTo>
                    <a:pt x="1210" y="263"/>
                  </a:lnTo>
                  <a:lnTo>
                    <a:pt x="1210" y="335"/>
                  </a:lnTo>
                  <a:lnTo>
                    <a:pt x="1942" y="168"/>
                  </a:lnTo>
                  <a:lnTo>
                    <a:pt x="1210" y="0"/>
                  </a:lnTo>
                  <a:lnTo>
                    <a:pt x="121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2" name="Freeform 12"/>
            <p:cNvSpPr>
              <a:spLocks/>
            </p:cNvSpPr>
            <p:nvPr/>
          </p:nvSpPr>
          <p:spPr bwMode="auto">
            <a:xfrm>
              <a:off x="829" y="2830"/>
              <a:ext cx="1302" cy="22"/>
            </a:xfrm>
            <a:custGeom>
              <a:avLst/>
              <a:gdLst/>
              <a:ahLst/>
              <a:cxnLst>
                <a:cxn ang="0">
                  <a:pos x="1213" y="21"/>
                </a:cxn>
                <a:cxn ang="0">
                  <a:pos x="1301" y="0"/>
                </a:cxn>
                <a:cxn ang="0">
                  <a:pos x="85" y="0"/>
                </a:cxn>
                <a:cxn ang="0">
                  <a:pos x="0" y="21"/>
                </a:cxn>
                <a:cxn ang="0">
                  <a:pos x="1213" y="21"/>
                </a:cxn>
              </a:cxnLst>
              <a:rect l="0" t="0" r="r" b="b"/>
              <a:pathLst>
                <a:path w="1302" h="22">
                  <a:moveTo>
                    <a:pt x="1213" y="21"/>
                  </a:moveTo>
                  <a:lnTo>
                    <a:pt x="1301" y="0"/>
                  </a:lnTo>
                  <a:lnTo>
                    <a:pt x="85" y="0"/>
                  </a:lnTo>
                  <a:lnTo>
                    <a:pt x="0" y="21"/>
                  </a:lnTo>
                  <a:lnTo>
                    <a:pt x="1213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3" name="Freeform 13"/>
            <p:cNvSpPr>
              <a:spLocks/>
            </p:cNvSpPr>
            <p:nvPr/>
          </p:nvSpPr>
          <p:spPr bwMode="auto">
            <a:xfrm>
              <a:off x="2042" y="2830"/>
              <a:ext cx="88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7" y="0"/>
                </a:cxn>
                <a:cxn ang="0">
                  <a:pos x="87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88" h="93">
                  <a:moveTo>
                    <a:pt x="0" y="21"/>
                  </a:moveTo>
                  <a:lnTo>
                    <a:pt x="87" y="0"/>
                  </a:lnTo>
                  <a:lnTo>
                    <a:pt x="87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4" name="Freeform 14"/>
            <p:cNvSpPr>
              <a:spLocks/>
            </p:cNvSpPr>
            <p:nvPr/>
          </p:nvSpPr>
          <p:spPr bwMode="auto">
            <a:xfrm>
              <a:off x="828" y="2642"/>
              <a:ext cx="92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91" y="0"/>
                </a:cxn>
                <a:cxn ang="0">
                  <a:pos x="91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92" h="210">
                  <a:moveTo>
                    <a:pt x="0" y="22"/>
                  </a:moveTo>
                  <a:lnTo>
                    <a:pt x="91" y="0"/>
                  </a:lnTo>
                  <a:lnTo>
                    <a:pt x="91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5" name="Freeform 15"/>
            <p:cNvSpPr>
              <a:spLocks/>
            </p:cNvSpPr>
            <p:nvPr/>
          </p:nvSpPr>
          <p:spPr bwMode="auto">
            <a:xfrm>
              <a:off x="2042" y="2568"/>
              <a:ext cx="88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87" y="74"/>
                </a:cxn>
                <a:cxn ang="0">
                  <a:pos x="87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88" h="75">
                  <a:moveTo>
                    <a:pt x="0" y="74"/>
                  </a:moveTo>
                  <a:lnTo>
                    <a:pt x="87" y="74"/>
                  </a:lnTo>
                  <a:lnTo>
                    <a:pt x="87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2" name="Group 16"/>
          <p:cNvGrpSpPr>
            <a:grpSpLocks/>
          </p:cNvGrpSpPr>
          <p:nvPr/>
        </p:nvGrpSpPr>
        <p:grpSpPr bwMode="auto">
          <a:xfrm>
            <a:off x="2035175" y="2419350"/>
            <a:ext cx="935038" cy="563563"/>
            <a:chOff x="840" y="1464"/>
            <a:chExt cx="589" cy="355"/>
          </a:xfrm>
        </p:grpSpPr>
        <p:sp>
          <p:nvSpPr>
            <p:cNvPr id="2575377" name="Freeform 17"/>
            <p:cNvSpPr>
              <a:spLocks/>
            </p:cNvSpPr>
            <p:nvPr/>
          </p:nvSpPr>
          <p:spPr bwMode="auto">
            <a:xfrm>
              <a:off x="866" y="1464"/>
              <a:ext cx="56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350" y="263"/>
                </a:cxn>
                <a:cxn ang="0">
                  <a:pos x="350" y="335"/>
                </a:cxn>
                <a:cxn ang="0">
                  <a:pos x="562" y="168"/>
                </a:cxn>
                <a:cxn ang="0">
                  <a:pos x="350" y="0"/>
                </a:cxn>
                <a:cxn ang="0">
                  <a:pos x="350" y="74"/>
                </a:cxn>
                <a:cxn ang="0">
                  <a:pos x="0" y="74"/>
                </a:cxn>
              </a:cxnLst>
              <a:rect l="0" t="0" r="r" b="b"/>
              <a:pathLst>
                <a:path w="563" h="336">
                  <a:moveTo>
                    <a:pt x="0" y="74"/>
                  </a:moveTo>
                  <a:lnTo>
                    <a:pt x="0" y="263"/>
                  </a:lnTo>
                  <a:lnTo>
                    <a:pt x="350" y="263"/>
                  </a:lnTo>
                  <a:lnTo>
                    <a:pt x="350" y="335"/>
                  </a:lnTo>
                  <a:lnTo>
                    <a:pt x="562" y="168"/>
                  </a:lnTo>
                  <a:lnTo>
                    <a:pt x="350" y="0"/>
                  </a:lnTo>
                  <a:lnTo>
                    <a:pt x="35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8" name="Freeform 18"/>
            <p:cNvSpPr>
              <a:spLocks/>
            </p:cNvSpPr>
            <p:nvPr/>
          </p:nvSpPr>
          <p:spPr bwMode="auto">
            <a:xfrm>
              <a:off x="841" y="1726"/>
              <a:ext cx="376" cy="22"/>
            </a:xfrm>
            <a:custGeom>
              <a:avLst/>
              <a:gdLst/>
              <a:ahLst/>
              <a:cxnLst>
                <a:cxn ang="0">
                  <a:pos x="350" y="21"/>
                </a:cxn>
                <a:cxn ang="0">
                  <a:pos x="375" y="0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350" y="21"/>
                </a:cxn>
              </a:cxnLst>
              <a:rect l="0" t="0" r="r" b="b"/>
              <a:pathLst>
                <a:path w="376" h="22">
                  <a:moveTo>
                    <a:pt x="350" y="21"/>
                  </a:moveTo>
                  <a:lnTo>
                    <a:pt x="375" y="0"/>
                  </a:lnTo>
                  <a:lnTo>
                    <a:pt x="25" y="0"/>
                  </a:lnTo>
                  <a:lnTo>
                    <a:pt x="0" y="21"/>
                  </a:lnTo>
                  <a:lnTo>
                    <a:pt x="350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79" name="Freeform 19"/>
            <p:cNvSpPr>
              <a:spLocks/>
            </p:cNvSpPr>
            <p:nvPr/>
          </p:nvSpPr>
          <p:spPr bwMode="auto">
            <a:xfrm>
              <a:off x="1191" y="1726"/>
              <a:ext cx="2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26" h="93">
                  <a:moveTo>
                    <a:pt x="0" y="21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0" name="Freeform 20"/>
            <p:cNvSpPr>
              <a:spLocks/>
            </p:cNvSpPr>
            <p:nvPr/>
          </p:nvSpPr>
          <p:spPr bwMode="auto">
            <a:xfrm>
              <a:off x="840" y="1538"/>
              <a:ext cx="27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6" y="0"/>
                </a:cxn>
                <a:cxn ang="0">
                  <a:pos x="26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27" h="210">
                  <a:moveTo>
                    <a:pt x="0" y="22"/>
                  </a:moveTo>
                  <a:lnTo>
                    <a:pt x="26" y="0"/>
                  </a:lnTo>
                  <a:lnTo>
                    <a:pt x="26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1" name="Freeform 21"/>
            <p:cNvSpPr>
              <a:spLocks/>
            </p:cNvSpPr>
            <p:nvPr/>
          </p:nvSpPr>
          <p:spPr bwMode="auto">
            <a:xfrm>
              <a:off x="1191" y="1464"/>
              <a:ext cx="2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5" y="74"/>
                </a:cxn>
                <a:cxn ang="0">
                  <a:pos x="2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26" h="75">
                  <a:moveTo>
                    <a:pt x="0" y="74"/>
                  </a:moveTo>
                  <a:lnTo>
                    <a:pt x="25" y="74"/>
                  </a:lnTo>
                  <a:lnTo>
                    <a:pt x="2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3" name="Group 22"/>
          <p:cNvGrpSpPr>
            <a:grpSpLocks/>
          </p:cNvGrpSpPr>
          <p:nvPr/>
        </p:nvGrpSpPr>
        <p:grpSpPr bwMode="auto">
          <a:xfrm>
            <a:off x="2035175" y="3314700"/>
            <a:ext cx="2047875" cy="563563"/>
            <a:chOff x="840" y="2028"/>
            <a:chExt cx="1290" cy="355"/>
          </a:xfrm>
        </p:grpSpPr>
        <p:sp>
          <p:nvSpPr>
            <p:cNvPr id="2575383" name="Freeform 23"/>
            <p:cNvSpPr>
              <a:spLocks/>
            </p:cNvSpPr>
            <p:nvPr/>
          </p:nvSpPr>
          <p:spPr bwMode="auto">
            <a:xfrm>
              <a:off x="898" y="2028"/>
              <a:ext cx="1232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767" y="263"/>
                </a:cxn>
                <a:cxn ang="0">
                  <a:pos x="767" y="335"/>
                </a:cxn>
                <a:cxn ang="0">
                  <a:pos x="1231" y="168"/>
                </a:cxn>
                <a:cxn ang="0">
                  <a:pos x="767" y="0"/>
                </a:cxn>
                <a:cxn ang="0">
                  <a:pos x="767" y="74"/>
                </a:cxn>
                <a:cxn ang="0">
                  <a:pos x="0" y="74"/>
                </a:cxn>
              </a:cxnLst>
              <a:rect l="0" t="0" r="r" b="b"/>
              <a:pathLst>
                <a:path w="1232" h="336">
                  <a:moveTo>
                    <a:pt x="0" y="74"/>
                  </a:moveTo>
                  <a:lnTo>
                    <a:pt x="0" y="263"/>
                  </a:lnTo>
                  <a:lnTo>
                    <a:pt x="767" y="263"/>
                  </a:lnTo>
                  <a:lnTo>
                    <a:pt x="767" y="335"/>
                  </a:lnTo>
                  <a:lnTo>
                    <a:pt x="1231" y="168"/>
                  </a:lnTo>
                  <a:lnTo>
                    <a:pt x="767" y="0"/>
                  </a:lnTo>
                  <a:lnTo>
                    <a:pt x="767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4" name="Freeform 24"/>
            <p:cNvSpPr>
              <a:spLocks/>
            </p:cNvSpPr>
            <p:nvPr/>
          </p:nvSpPr>
          <p:spPr bwMode="auto">
            <a:xfrm>
              <a:off x="841" y="2290"/>
              <a:ext cx="826" cy="22"/>
            </a:xfrm>
            <a:custGeom>
              <a:avLst/>
              <a:gdLst/>
              <a:ahLst/>
              <a:cxnLst>
                <a:cxn ang="0">
                  <a:pos x="769" y="21"/>
                </a:cxn>
                <a:cxn ang="0">
                  <a:pos x="825" y="0"/>
                </a:cxn>
                <a:cxn ang="0">
                  <a:pos x="54" y="0"/>
                </a:cxn>
                <a:cxn ang="0">
                  <a:pos x="0" y="21"/>
                </a:cxn>
                <a:cxn ang="0">
                  <a:pos x="769" y="21"/>
                </a:cxn>
              </a:cxnLst>
              <a:rect l="0" t="0" r="r" b="b"/>
              <a:pathLst>
                <a:path w="826" h="22">
                  <a:moveTo>
                    <a:pt x="769" y="21"/>
                  </a:moveTo>
                  <a:lnTo>
                    <a:pt x="825" y="0"/>
                  </a:lnTo>
                  <a:lnTo>
                    <a:pt x="54" y="0"/>
                  </a:lnTo>
                  <a:lnTo>
                    <a:pt x="0" y="21"/>
                  </a:lnTo>
                  <a:lnTo>
                    <a:pt x="769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5" name="Freeform 25"/>
            <p:cNvSpPr>
              <a:spLocks/>
            </p:cNvSpPr>
            <p:nvPr/>
          </p:nvSpPr>
          <p:spPr bwMode="auto">
            <a:xfrm>
              <a:off x="1610" y="2290"/>
              <a:ext cx="5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5" y="0"/>
                </a:cxn>
                <a:cxn ang="0">
                  <a:pos x="5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56" h="93">
                  <a:moveTo>
                    <a:pt x="0" y="21"/>
                  </a:moveTo>
                  <a:lnTo>
                    <a:pt x="55" y="0"/>
                  </a:lnTo>
                  <a:lnTo>
                    <a:pt x="5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6" name="Freeform 26"/>
            <p:cNvSpPr>
              <a:spLocks/>
            </p:cNvSpPr>
            <p:nvPr/>
          </p:nvSpPr>
          <p:spPr bwMode="auto">
            <a:xfrm>
              <a:off x="840" y="2102"/>
              <a:ext cx="59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8" y="0"/>
                </a:cxn>
                <a:cxn ang="0">
                  <a:pos x="58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59" h="210">
                  <a:moveTo>
                    <a:pt x="0" y="22"/>
                  </a:moveTo>
                  <a:lnTo>
                    <a:pt x="58" y="0"/>
                  </a:lnTo>
                  <a:lnTo>
                    <a:pt x="58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87" name="Freeform 27"/>
            <p:cNvSpPr>
              <a:spLocks/>
            </p:cNvSpPr>
            <p:nvPr/>
          </p:nvSpPr>
          <p:spPr bwMode="auto">
            <a:xfrm>
              <a:off x="1610" y="2028"/>
              <a:ext cx="5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5" y="74"/>
                </a:cxn>
                <a:cxn ang="0">
                  <a:pos x="5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56" h="75">
                  <a:moveTo>
                    <a:pt x="0" y="74"/>
                  </a:moveTo>
                  <a:lnTo>
                    <a:pt x="55" y="74"/>
                  </a:lnTo>
                  <a:lnTo>
                    <a:pt x="5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3863975" y="2176463"/>
            <a:ext cx="3335338" cy="454025"/>
            <a:chOff x="1992" y="1311"/>
            <a:chExt cx="2101" cy="286"/>
          </a:xfrm>
        </p:grpSpPr>
        <p:sp>
          <p:nvSpPr>
            <p:cNvPr id="2575389" name="Freeform 29"/>
            <p:cNvSpPr>
              <a:spLocks/>
            </p:cNvSpPr>
            <p:nvPr/>
          </p:nvSpPr>
          <p:spPr bwMode="auto">
            <a:xfrm>
              <a:off x="2085" y="1311"/>
              <a:ext cx="2008" cy="271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212"/>
                </a:cxn>
                <a:cxn ang="0">
                  <a:pos x="1250" y="212"/>
                </a:cxn>
                <a:cxn ang="0">
                  <a:pos x="1250" y="270"/>
                </a:cxn>
                <a:cxn ang="0">
                  <a:pos x="2007" y="135"/>
                </a:cxn>
                <a:cxn ang="0">
                  <a:pos x="1250" y="0"/>
                </a:cxn>
                <a:cxn ang="0">
                  <a:pos x="1250" y="60"/>
                </a:cxn>
                <a:cxn ang="0">
                  <a:pos x="0" y="60"/>
                </a:cxn>
              </a:cxnLst>
              <a:rect l="0" t="0" r="r" b="b"/>
              <a:pathLst>
                <a:path w="2008" h="271">
                  <a:moveTo>
                    <a:pt x="0" y="60"/>
                  </a:moveTo>
                  <a:lnTo>
                    <a:pt x="0" y="212"/>
                  </a:lnTo>
                  <a:lnTo>
                    <a:pt x="1250" y="212"/>
                  </a:lnTo>
                  <a:lnTo>
                    <a:pt x="1250" y="270"/>
                  </a:lnTo>
                  <a:lnTo>
                    <a:pt x="2007" y="135"/>
                  </a:lnTo>
                  <a:lnTo>
                    <a:pt x="1250" y="0"/>
                  </a:lnTo>
                  <a:lnTo>
                    <a:pt x="1250" y="60"/>
                  </a:lnTo>
                  <a:lnTo>
                    <a:pt x="0" y="60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0" name="Freeform 30"/>
            <p:cNvSpPr>
              <a:spLocks/>
            </p:cNvSpPr>
            <p:nvPr/>
          </p:nvSpPr>
          <p:spPr bwMode="auto">
            <a:xfrm>
              <a:off x="1995" y="1522"/>
              <a:ext cx="1341" cy="18"/>
            </a:xfrm>
            <a:custGeom>
              <a:avLst/>
              <a:gdLst/>
              <a:ahLst/>
              <a:cxnLst>
                <a:cxn ang="0">
                  <a:pos x="1249" y="17"/>
                </a:cxn>
                <a:cxn ang="0">
                  <a:pos x="1340" y="0"/>
                </a:cxn>
                <a:cxn ang="0">
                  <a:pos x="88" y="0"/>
                </a:cxn>
                <a:cxn ang="0">
                  <a:pos x="0" y="17"/>
                </a:cxn>
                <a:cxn ang="0">
                  <a:pos x="1249" y="17"/>
                </a:cxn>
              </a:cxnLst>
              <a:rect l="0" t="0" r="r" b="b"/>
              <a:pathLst>
                <a:path w="1341" h="18">
                  <a:moveTo>
                    <a:pt x="1249" y="17"/>
                  </a:moveTo>
                  <a:lnTo>
                    <a:pt x="1340" y="0"/>
                  </a:lnTo>
                  <a:lnTo>
                    <a:pt x="88" y="0"/>
                  </a:lnTo>
                  <a:lnTo>
                    <a:pt x="0" y="17"/>
                  </a:lnTo>
                  <a:lnTo>
                    <a:pt x="1249" y="17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1" name="Freeform 31"/>
            <p:cNvSpPr>
              <a:spLocks/>
            </p:cNvSpPr>
            <p:nvPr/>
          </p:nvSpPr>
          <p:spPr bwMode="auto">
            <a:xfrm>
              <a:off x="3244" y="1522"/>
              <a:ext cx="92" cy="7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1" y="0"/>
                </a:cxn>
                <a:cxn ang="0">
                  <a:pos x="91" y="58"/>
                </a:cxn>
                <a:cxn ang="0">
                  <a:pos x="0" y="74"/>
                </a:cxn>
                <a:cxn ang="0">
                  <a:pos x="0" y="17"/>
                </a:cxn>
              </a:cxnLst>
              <a:rect l="0" t="0" r="r" b="b"/>
              <a:pathLst>
                <a:path w="92" h="75">
                  <a:moveTo>
                    <a:pt x="0" y="17"/>
                  </a:moveTo>
                  <a:lnTo>
                    <a:pt x="91" y="0"/>
                  </a:lnTo>
                  <a:lnTo>
                    <a:pt x="91" y="58"/>
                  </a:lnTo>
                  <a:lnTo>
                    <a:pt x="0" y="74"/>
                  </a:lnTo>
                  <a:lnTo>
                    <a:pt x="0" y="17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2" name="Freeform 32"/>
            <p:cNvSpPr>
              <a:spLocks/>
            </p:cNvSpPr>
            <p:nvPr/>
          </p:nvSpPr>
          <p:spPr bwMode="auto">
            <a:xfrm>
              <a:off x="1992" y="1371"/>
              <a:ext cx="94" cy="16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3" y="0"/>
                </a:cxn>
                <a:cxn ang="0">
                  <a:pos x="93" y="151"/>
                </a:cxn>
                <a:cxn ang="0">
                  <a:pos x="0" y="168"/>
                </a:cxn>
                <a:cxn ang="0">
                  <a:pos x="0" y="18"/>
                </a:cxn>
              </a:cxnLst>
              <a:rect l="0" t="0" r="r" b="b"/>
              <a:pathLst>
                <a:path w="94" h="169">
                  <a:moveTo>
                    <a:pt x="0" y="18"/>
                  </a:moveTo>
                  <a:lnTo>
                    <a:pt x="93" y="0"/>
                  </a:lnTo>
                  <a:lnTo>
                    <a:pt x="93" y="151"/>
                  </a:lnTo>
                  <a:lnTo>
                    <a:pt x="0" y="168"/>
                  </a:lnTo>
                  <a:lnTo>
                    <a:pt x="0" y="18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3" name="Freeform 33"/>
            <p:cNvSpPr>
              <a:spLocks/>
            </p:cNvSpPr>
            <p:nvPr/>
          </p:nvSpPr>
          <p:spPr bwMode="auto">
            <a:xfrm>
              <a:off x="3244" y="1311"/>
              <a:ext cx="92" cy="61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91" y="60"/>
                </a:cxn>
                <a:cxn ang="0">
                  <a:pos x="91" y="0"/>
                </a:cxn>
                <a:cxn ang="0">
                  <a:pos x="0" y="16"/>
                </a:cxn>
                <a:cxn ang="0">
                  <a:pos x="0" y="60"/>
                </a:cxn>
              </a:cxnLst>
              <a:rect l="0" t="0" r="r" b="b"/>
              <a:pathLst>
                <a:path w="92" h="61">
                  <a:moveTo>
                    <a:pt x="0" y="60"/>
                  </a:moveTo>
                  <a:lnTo>
                    <a:pt x="91" y="60"/>
                  </a:lnTo>
                  <a:lnTo>
                    <a:pt x="91" y="0"/>
                  </a:lnTo>
                  <a:lnTo>
                    <a:pt x="0" y="16"/>
                  </a:lnTo>
                  <a:lnTo>
                    <a:pt x="0" y="60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5" name="Group 34"/>
          <p:cNvGrpSpPr>
            <a:grpSpLocks/>
          </p:cNvGrpSpPr>
          <p:nvPr/>
        </p:nvGrpSpPr>
        <p:grpSpPr bwMode="auto">
          <a:xfrm>
            <a:off x="6264275" y="4019550"/>
            <a:ext cx="935038" cy="563563"/>
            <a:chOff x="3504" y="2472"/>
            <a:chExt cx="589" cy="355"/>
          </a:xfrm>
        </p:grpSpPr>
        <p:sp>
          <p:nvSpPr>
            <p:cNvPr id="2575395" name="Freeform 35"/>
            <p:cNvSpPr>
              <a:spLocks/>
            </p:cNvSpPr>
            <p:nvPr/>
          </p:nvSpPr>
          <p:spPr bwMode="auto">
            <a:xfrm>
              <a:off x="3530" y="2472"/>
              <a:ext cx="563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350" y="263"/>
                </a:cxn>
                <a:cxn ang="0">
                  <a:pos x="350" y="335"/>
                </a:cxn>
                <a:cxn ang="0">
                  <a:pos x="562" y="168"/>
                </a:cxn>
                <a:cxn ang="0">
                  <a:pos x="350" y="0"/>
                </a:cxn>
                <a:cxn ang="0">
                  <a:pos x="350" y="74"/>
                </a:cxn>
                <a:cxn ang="0">
                  <a:pos x="0" y="74"/>
                </a:cxn>
              </a:cxnLst>
              <a:rect l="0" t="0" r="r" b="b"/>
              <a:pathLst>
                <a:path w="563" h="336">
                  <a:moveTo>
                    <a:pt x="0" y="74"/>
                  </a:moveTo>
                  <a:lnTo>
                    <a:pt x="0" y="263"/>
                  </a:lnTo>
                  <a:lnTo>
                    <a:pt x="350" y="263"/>
                  </a:lnTo>
                  <a:lnTo>
                    <a:pt x="350" y="335"/>
                  </a:lnTo>
                  <a:lnTo>
                    <a:pt x="562" y="168"/>
                  </a:lnTo>
                  <a:lnTo>
                    <a:pt x="350" y="0"/>
                  </a:lnTo>
                  <a:lnTo>
                    <a:pt x="350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6" name="Freeform 36"/>
            <p:cNvSpPr>
              <a:spLocks/>
            </p:cNvSpPr>
            <p:nvPr/>
          </p:nvSpPr>
          <p:spPr bwMode="auto">
            <a:xfrm>
              <a:off x="3505" y="2734"/>
              <a:ext cx="376" cy="22"/>
            </a:xfrm>
            <a:custGeom>
              <a:avLst/>
              <a:gdLst/>
              <a:ahLst/>
              <a:cxnLst>
                <a:cxn ang="0">
                  <a:pos x="350" y="21"/>
                </a:cxn>
                <a:cxn ang="0">
                  <a:pos x="375" y="0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350" y="21"/>
                </a:cxn>
              </a:cxnLst>
              <a:rect l="0" t="0" r="r" b="b"/>
              <a:pathLst>
                <a:path w="376" h="22">
                  <a:moveTo>
                    <a:pt x="350" y="21"/>
                  </a:moveTo>
                  <a:lnTo>
                    <a:pt x="375" y="0"/>
                  </a:lnTo>
                  <a:lnTo>
                    <a:pt x="25" y="0"/>
                  </a:lnTo>
                  <a:lnTo>
                    <a:pt x="0" y="21"/>
                  </a:lnTo>
                  <a:lnTo>
                    <a:pt x="350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7" name="Freeform 37"/>
            <p:cNvSpPr>
              <a:spLocks/>
            </p:cNvSpPr>
            <p:nvPr/>
          </p:nvSpPr>
          <p:spPr bwMode="auto">
            <a:xfrm>
              <a:off x="3855" y="2734"/>
              <a:ext cx="26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26" h="93">
                  <a:moveTo>
                    <a:pt x="0" y="21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8" name="Freeform 38"/>
            <p:cNvSpPr>
              <a:spLocks/>
            </p:cNvSpPr>
            <p:nvPr/>
          </p:nvSpPr>
          <p:spPr bwMode="auto">
            <a:xfrm>
              <a:off x="3504" y="2546"/>
              <a:ext cx="27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6" y="0"/>
                </a:cxn>
                <a:cxn ang="0">
                  <a:pos x="26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27" h="210">
                  <a:moveTo>
                    <a:pt x="0" y="22"/>
                  </a:moveTo>
                  <a:lnTo>
                    <a:pt x="26" y="0"/>
                  </a:lnTo>
                  <a:lnTo>
                    <a:pt x="26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399" name="Freeform 39"/>
            <p:cNvSpPr>
              <a:spLocks/>
            </p:cNvSpPr>
            <p:nvPr/>
          </p:nvSpPr>
          <p:spPr bwMode="auto">
            <a:xfrm>
              <a:off x="3855" y="2472"/>
              <a:ext cx="26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5" y="74"/>
                </a:cxn>
                <a:cxn ang="0">
                  <a:pos x="25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26" h="75">
                  <a:moveTo>
                    <a:pt x="0" y="74"/>
                  </a:moveTo>
                  <a:lnTo>
                    <a:pt x="25" y="74"/>
                  </a:lnTo>
                  <a:lnTo>
                    <a:pt x="25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6" name="Group 40"/>
          <p:cNvGrpSpPr>
            <a:grpSpLocks/>
          </p:cNvGrpSpPr>
          <p:nvPr/>
        </p:nvGrpSpPr>
        <p:grpSpPr bwMode="auto">
          <a:xfrm>
            <a:off x="5045075" y="3033713"/>
            <a:ext cx="2154238" cy="563562"/>
            <a:chOff x="2736" y="1851"/>
            <a:chExt cx="1357" cy="355"/>
          </a:xfrm>
        </p:grpSpPr>
        <p:sp>
          <p:nvSpPr>
            <p:cNvPr id="2575401" name="Freeform 41"/>
            <p:cNvSpPr>
              <a:spLocks/>
            </p:cNvSpPr>
            <p:nvPr/>
          </p:nvSpPr>
          <p:spPr bwMode="auto">
            <a:xfrm>
              <a:off x="2796" y="1851"/>
              <a:ext cx="1297" cy="33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263"/>
                </a:cxn>
                <a:cxn ang="0">
                  <a:pos x="807" y="263"/>
                </a:cxn>
                <a:cxn ang="0">
                  <a:pos x="807" y="335"/>
                </a:cxn>
                <a:cxn ang="0">
                  <a:pos x="1296" y="168"/>
                </a:cxn>
                <a:cxn ang="0">
                  <a:pos x="807" y="0"/>
                </a:cxn>
                <a:cxn ang="0">
                  <a:pos x="807" y="74"/>
                </a:cxn>
                <a:cxn ang="0">
                  <a:pos x="0" y="74"/>
                </a:cxn>
              </a:cxnLst>
              <a:rect l="0" t="0" r="r" b="b"/>
              <a:pathLst>
                <a:path w="1297" h="336">
                  <a:moveTo>
                    <a:pt x="0" y="74"/>
                  </a:moveTo>
                  <a:lnTo>
                    <a:pt x="0" y="263"/>
                  </a:lnTo>
                  <a:lnTo>
                    <a:pt x="807" y="263"/>
                  </a:lnTo>
                  <a:lnTo>
                    <a:pt x="807" y="335"/>
                  </a:lnTo>
                  <a:lnTo>
                    <a:pt x="1296" y="168"/>
                  </a:lnTo>
                  <a:lnTo>
                    <a:pt x="807" y="0"/>
                  </a:lnTo>
                  <a:lnTo>
                    <a:pt x="807" y="74"/>
                  </a:lnTo>
                  <a:lnTo>
                    <a:pt x="0" y="7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2" name="Freeform 42"/>
            <p:cNvSpPr>
              <a:spLocks/>
            </p:cNvSpPr>
            <p:nvPr/>
          </p:nvSpPr>
          <p:spPr bwMode="auto">
            <a:xfrm>
              <a:off x="2738" y="2113"/>
              <a:ext cx="866" cy="22"/>
            </a:xfrm>
            <a:custGeom>
              <a:avLst/>
              <a:gdLst/>
              <a:ahLst/>
              <a:cxnLst>
                <a:cxn ang="0">
                  <a:pos x="806" y="21"/>
                </a:cxn>
                <a:cxn ang="0">
                  <a:pos x="865" y="0"/>
                </a:cxn>
                <a:cxn ang="0">
                  <a:pos x="57" y="0"/>
                </a:cxn>
                <a:cxn ang="0">
                  <a:pos x="0" y="21"/>
                </a:cxn>
                <a:cxn ang="0">
                  <a:pos x="806" y="21"/>
                </a:cxn>
              </a:cxnLst>
              <a:rect l="0" t="0" r="r" b="b"/>
              <a:pathLst>
                <a:path w="866" h="22">
                  <a:moveTo>
                    <a:pt x="806" y="21"/>
                  </a:moveTo>
                  <a:lnTo>
                    <a:pt x="865" y="0"/>
                  </a:lnTo>
                  <a:lnTo>
                    <a:pt x="57" y="0"/>
                  </a:lnTo>
                  <a:lnTo>
                    <a:pt x="0" y="21"/>
                  </a:lnTo>
                  <a:lnTo>
                    <a:pt x="806" y="21"/>
                  </a:lnTo>
                </a:path>
              </a:pathLst>
            </a:custGeom>
            <a:solidFill>
              <a:srgbClr val="804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3" name="Freeform 43"/>
            <p:cNvSpPr>
              <a:spLocks/>
            </p:cNvSpPr>
            <p:nvPr/>
          </p:nvSpPr>
          <p:spPr bwMode="auto">
            <a:xfrm>
              <a:off x="3545" y="2113"/>
              <a:ext cx="59" cy="9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58" y="0"/>
                </a:cxn>
                <a:cxn ang="0">
                  <a:pos x="58" y="72"/>
                </a:cxn>
                <a:cxn ang="0">
                  <a:pos x="0" y="92"/>
                </a:cxn>
                <a:cxn ang="0">
                  <a:pos x="0" y="21"/>
                </a:cxn>
              </a:cxnLst>
              <a:rect l="0" t="0" r="r" b="b"/>
              <a:pathLst>
                <a:path w="59" h="93">
                  <a:moveTo>
                    <a:pt x="0" y="21"/>
                  </a:moveTo>
                  <a:lnTo>
                    <a:pt x="58" y="0"/>
                  </a:lnTo>
                  <a:lnTo>
                    <a:pt x="58" y="72"/>
                  </a:lnTo>
                  <a:lnTo>
                    <a:pt x="0" y="92"/>
                  </a:lnTo>
                  <a:lnTo>
                    <a:pt x="0" y="21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4" name="Freeform 44"/>
            <p:cNvSpPr>
              <a:spLocks/>
            </p:cNvSpPr>
            <p:nvPr/>
          </p:nvSpPr>
          <p:spPr bwMode="auto">
            <a:xfrm>
              <a:off x="2736" y="1925"/>
              <a:ext cx="61" cy="21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0"/>
                </a:cxn>
                <a:cxn ang="0">
                  <a:pos x="60" y="188"/>
                </a:cxn>
                <a:cxn ang="0">
                  <a:pos x="0" y="209"/>
                </a:cxn>
                <a:cxn ang="0">
                  <a:pos x="0" y="22"/>
                </a:cxn>
              </a:cxnLst>
              <a:rect l="0" t="0" r="r" b="b"/>
              <a:pathLst>
                <a:path w="61" h="210">
                  <a:moveTo>
                    <a:pt x="0" y="22"/>
                  </a:moveTo>
                  <a:lnTo>
                    <a:pt x="60" y="0"/>
                  </a:lnTo>
                  <a:lnTo>
                    <a:pt x="60" y="188"/>
                  </a:lnTo>
                  <a:lnTo>
                    <a:pt x="0" y="209"/>
                  </a:lnTo>
                  <a:lnTo>
                    <a:pt x="0" y="22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5" name="Freeform 45"/>
            <p:cNvSpPr>
              <a:spLocks/>
            </p:cNvSpPr>
            <p:nvPr/>
          </p:nvSpPr>
          <p:spPr bwMode="auto">
            <a:xfrm>
              <a:off x="3545" y="1851"/>
              <a:ext cx="59" cy="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58" y="74"/>
                </a:cxn>
                <a:cxn ang="0">
                  <a:pos x="58" y="0"/>
                </a:cxn>
                <a:cxn ang="0">
                  <a:pos x="0" y="20"/>
                </a:cxn>
                <a:cxn ang="0">
                  <a:pos x="0" y="74"/>
                </a:cxn>
              </a:cxnLst>
              <a:rect l="0" t="0" r="r" b="b"/>
              <a:pathLst>
                <a:path w="59" h="75">
                  <a:moveTo>
                    <a:pt x="0" y="74"/>
                  </a:moveTo>
                  <a:lnTo>
                    <a:pt x="58" y="74"/>
                  </a:lnTo>
                  <a:lnTo>
                    <a:pt x="58" y="0"/>
                  </a:lnTo>
                  <a:lnTo>
                    <a:pt x="0" y="20"/>
                  </a:lnTo>
                  <a:lnTo>
                    <a:pt x="0" y="74"/>
                  </a:lnTo>
                </a:path>
              </a:pathLst>
            </a:custGeom>
            <a:solidFill>
              <a:srgbClr val="C06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7" name="Group 46"/>
          <p:cNvGrpSpPr>
            <a:grpSpLocks/>
          </p:cNvGrpSpPr>
          <p:nvPr/>
        </p:nvGrpSpPr>
        <p:grpSpPr bwMode="auto">
          <a:xfrm>
            <a:off x="2968625" y="1971675"/>
            <a:ext cx="1087438" cy="1173163"/>
            <a:chOff x="1428" y="1182"/>
            <a:chExt cx="685" cy="739"/>
          </a:xfrm>
        </p:grpSpPr>
        <p:sp>
          <p:nvSpPr>
            <p:cNvPr id="2575407" name="Freeform 47"/>
            <p:cNvSpPr>
              <a:spLocks/>
            </p:cNvSpPr>
            <p:nvPr/>
          </p:nvSpPr>
          <p:spPr bwMode="auto">
            <a:xfrm>
              <a:off x="1428" y="1297"/>
              <a:ext cx="53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5" y="0"/>
                </a:cxn>
                <a:cxn ang="0">
                  <a:pos x="535" y="623"/>
                </a:cxn>
                <a:cxn ang="0">
                  <a:pos x="0" y="623"/>
                </a:cxn>
                <a:cxn ang="0">
                  <a:pos x="0" y="0"/>
                </a:cxn>
              </a:cxnLst>
              <a:rect l="0" t="0" r="r" b="b"/>
              <a:pathLst>
                <a:path w="536" h="624">
                  <a:moveTo>
                    <a:pt x="0" y="0"/>
                  </a:moveTo>
                  <a:lnTo>
                    <a:pt x="535" y="0"/>
                  </a:lnTo>
                  <a:lnTo>
                    <a:pt x="535" y="623"/>
                  </a:lnTo>
                  <a:lnTo>
                    <a:pt x="0" y="623"/>
                  </a:lnTo>
                  <a:lnTo>
                    <a:pt x="0" y="0"/>
                  </a:lnTo>
                </a:path>
              </a:pathLst>
            </a:custGeom>
            <a:solidFill>
              <a:srgbClr val="9F3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8" name="Freeform 48"/>
            <p:cNvSpPr>
              <a:spLocks/>
            </p:cNvSpPr>
            <p:nvPr/>
          </p:nvSpPr>
          <p:spPr bwMode="auto">
            <a:xfrm>
              <a:off x="1428" y="1182"/>
              <a:ext cx="685" cy="10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36" y="101"/>
                </a:cxn>
                <a:cxn ang="0">
                  <a:pos x="684" y="0"/>
                </a:cxn>
                <a:cxn ang="0">
                  <a:pos x="146" y="0"/>
                </a:cxn>
                <a:cxn ang="0">
                  <a:pos x="0" y="101"/>
                </a:cxn>
              </a:cxnLst>
              <a:rect l="0" t="0" r="r" b="b"/>
              <a:pathLst>
                <a:path w="685" h="102">
                  <a:moveTo>
                    <a:pt x="0" y="101"/>
                  </a:moveTo>
                  <a:lnTo>
                    <a:pt x="536" y="101"/>
                  </a:lnTo>
                  <a:lnTo>
                    <a:pt x="684" y="0"/>
                  </a:lnTo>
                  <a:lnTo>
                    <a:pt x="146" y="0"/>
                  </a:lnTo>
                  <a:lnTo>
                    <a:pt x="0" y="101"/>
                  </a:lnTo>
                </a:path>
              </a:pathLst>
            </a:custGeom>
            <a:solidFill>
              <a:srgbClr val="BF5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09" name="Freeform 49"/>
            <p:cNvSpPr>
              <a:spLocks/>
            </p:cNvSpPr>
            <p:nvPr/>
          </p:nvSpPr>
          <p:spPr bwMode="auto">
            <a:xfrm>
              <a:off x="1973" y="1182"/>
              <a:ext cx="140" cy="739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14"/>
                </a:cxn>
                <a:cxn ang="0">
                  <a:pos x="0" y="738"/>
                </a:cxn>
                <a:cxn ang="0">
                  <a:pos x="139" y="566"/>
                </a:cxn>
                <a:cxn ang="0">
                  <a:pos x="139" y="0"/>
                </a:cxn>
              </a:cxnLst>
              <a:rect l="0" t="0" r="r" b="b"/>
              <a:pathLst>
                <a:path w="140" h="739">
                  <a:moveTo>
                    <a:pt x="139" y="0"/>
                  </a:moveTo>
                  <a:lnTo>
                    <a:pt x="0" y="114"/>
                  </a:lnTo>
                  <a:lnTo>
                    <a:pt x="0" y="738"/>
                  </a:lnTo>
                  <a:lnTo>
                    <a:pt x="139" y="566"/>
                  </a:lnTo>
                  <a:lnTo>
                    <a:pt x="139" y="0"/>
                  </a:lnTo>
                </a:path>
              </a:pathLst>
            </a:custGeom>
            <a:solidFill>
              <a:srgbClr val="7F00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8" name="Group 50"/>
          <p:cNvGrpSpPr>
            <a:grpSpLocks/>
          </p:cNvGrpSpPr>
          <p:nvPr/>
        </p:nvGrpSpPr>
        <p:grpSpPr bwMode="auto">
          <a:xfrm>
            <a:off x="4049713" y="2857500"/>
            <a:ext cx="1149350" cy="1176338"/>
            <a:chOff x="2109" y="1740"/>
            <a:chExt cx="724" cy="741"/>
          </a:xfrm>
        </p:grpSpPr>
        <p:sp>
          <p:nvSpPr>
            <p:cNvPr id="2575411" name="Freeform 51"/>
            <p:cNvSpPr>
              <a:spLocks/>
            </p:cNvSpPr>
            <p:nvPr/>
          </p:nvSpPr>
          <p:spPr bwMode="auto">
            <a:xfrm>
              <a:off x="2109" y="1856"/>
              <a:ext cx="566" cy="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5" y="0"/>
                </a:cxn>
                <a:cxn ang="0">
                  <a:pos x="565" y="624"/>
                </a:cxn>
                <a:cxn ang="0">
                  <a:pos x="0" y="624"/>
                </a:cxn>
                <a:cxn ang="0">
                  <a:pos x="0" y="0"/>
                </a:cxn>
              </a:cxnLst>
              <a:rect l="0" t="0" r="r" b="b"/>
              <a:pathLst>
                <a:path w="566" h="625">
                  <a:moveTo>
                    <a:pt x="0" y="0"/>
                  </a:moveTo>
                  <a:lnTo>
                    <a:pt x="565" y="0"/>
                  </a:lnTo>
                  <a:lnTo>
                    <a:pt x="565" y="624"/>
                  </a:lnTo>
                  <a:lnTo>
                    <a:pt x="0" y="624"/>
                  </a:lnTo>
                  <a:lnTo>
                    <a:pt x="0" y="0"/>
                  </a:lnTo>
                </a:path>
              </a:pathLst>
            </a:custGeom>
            <a:solidFill>
              <a:srgbClr val="FF00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2" name="Freeform 52"/>
            <p:cNvSpPr>
              <a:spLocks/>
            </p:cNvSpPr>
            <p:nvPr/>
          </p:nvSpPr>
          <p:spPr bwMode="auto">
            <a:xfrm>
              <a:off x="2109" y="1740"/>
              <a:ext cx="724" cy="103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567" y="102"/>
                </a:cxn>
                <a:cxn ang="0">
                  <a:pos x="723" y="0"/>
                </a:cxn>
                <a:cxn ang="0">
                  <a:pos x="155" y="0"/>
                </a:cxn>
                <a:cxn ang="0">
                  <a:pos x="0" y="102"/>
                </a:cxn>
              </a:cxnLst>
              <a:rect l="0" t="0" r="r" b="b"/>
              <a:pathLst>
                <a:path w="724" h="103">
                  <a:moveTo>
                    <a:pt x="0" y="102"/>
                  </a:moveTo>
                  <a:lnTo>
                    <a:pt x="567" y="102"/>
                  </a:lnTo>
                  <a:lnTo>
                    <a:pt x="723" y="0"/>
                  </a:lnTo>
                  <a:lnTo>
                    <a:pt x="155" y="0"/>
                  </a:lnTo>
                  <a:lnTo>
                    <a:pt x="0" y="102"/>
                  </a:lnTo>
                </a:path>
              </a:pathLst>
            </a:custGeom>
            <a:solidFill>
              <a:srgbClr val="FF9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3" name="Freeform 53"/>
            <p:cNvSpPr>
              <a:spLocks/>
            </p:cNvSpPr>
            <p:nvPr/>
          </p:nvSpPr>
          <p:spPr bwMode="auto">
            <a:xfrm>
              <a:off x="2686" y="1740"/>
              <a:ext cx="147" cy="741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14"/>
                </a:cxn>
                <a:cxn ang="0">
                  <a:pos x="0" y="740"/>
                </a:cxn>
                <a:cxn ang="0">
                  <a:pos x="146" y="569"/>
                </a:cxn>
                <a:cxn ang="0">
                  <a:pos x="146" y="0"/>
                </a:cxn>
              </a:cxnLst>
              <a:rect l="0" t="0" r="r" b="b"/>
              <a:pathLst>
                <a:path w="147" h="741">
                  <a:moveTo>
                    <a:pt x="146" y="0"/>
                  </a:moveTo>
                  <a:lnTo>
                    <a:pt x="0" y="114"/>
                  </a:lnTo>
                  <a:lnTo>
                    <a:pt x="0" y="740"/>
                  </a:lnTo>
                  <a:lnTo>
                    <a:pt x="146" y="569"/>
                  </a:lnTo>
                  <a:lnTo>
                    <a:pt x="146" y="0"/>
                  </a:lnTo>
                </a:path>
              </a:pathLst>
            </a:custGeom>
            <a:solidFill>
              <a:srgbClr val="80008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grpSp>
        <p:nvGrpSpPr>
          <p:cNvPr id="24589" name="Group 54"/>
          <p:cNvGrpSpPr>
            <a:grpSpLocks/>
          </p:cNvGrpSpPr>
          <p:nvPr/>
        </p:nvGrpSpPr>
        <p:grpSpPr bwMode="auto">
          <a:xfrm>
            <a:off x="5257800" y="3581400"/>
            <a:ext cx="1160463" cy="1220788"/>
            <a:chOff x="2870" y="2196"/>
            <a:chExt cx="731" cy="769"/>
          </a:xfrm>
        </p:grpSpPr>
        <p:sp>
          <p:nvSpPr>
            <p:cNvPr id="2575415" name="Freeform 55"/>
            <p:cNvSpPr>
              <a:spLocks/>
            </p:cNvSpPr>
            <p:nvPr/>
          </p:nvSpPr>
          <p:spPr bwMode="auto">
            <a:xfrm>
              <a:off x="2870" y="2317"/>
              <a:ext cx="572" cy="6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1" y="0"/>
                </a:cxn>
                <a:cxn ang="0">
                  <a:pos x="571" y="647"/>
                </a:cxn>
                <a:cxn ang="0">
                  <a:pos x="0" y="647"/>
                </a:cxn>
                <a:cxn ang="0">
                  <a:pos x="0" y="0"/>
                </a:cxn>
              </a:cxnLst>
              <a:rect l="0" t="0" r="r" b="b"/>
              <a:pathLst>
                <a:path w="572" h="648">
                  <a:moveTo>
                    <a:pt x="0" y="0"/>
                  </a:moveTo>
                  <a:lnTo>
                    <a:pt x="571" y="0"/>
                  </a:lnTo>
                  <a:lnTo>
                    <a:pt x="571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008080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6" name="Freeform 56"/>
            <p:cNvSpPr>
              <a:spLocks/>
            </p:cNvSpPr>
            <p:nvPr/>
          </p:nvSpPr>
          <p:spPr bwMode="auto">
            <a:xfrm>
              <a:off x="2870" y="2196"/>
              <a:ext cx="731" cy="108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573" y="107"/>
                </a:cxn>
                <a:cxn ang="0">
                  <a:pos x="730" y="0"/>
                </a:cxn>
                <a:cxn ang="0">
                  <a:pos x="157" y="0"/>
                </a:cxn>
                <a:cxn ang="0">
                  <a:pos x="0" y="107"/>
                </a:cxn>
              </a:cxnLst>
              <a:rect l="0" t="0" r="r" b="b"/>
              <a:pathLst>
                <a:path w="731" h="108">
                  <a:moveTo>
                    <a:pt x="0" y="107"/>
                  </a:moveTo>
                  <a:lnTo>
                    <a:pt x="573" y="107"/>
                  </a:lnTo>
                  <a:lnTo>
                    <a:pt x="730" y="0"/>
                  </a:lnTo>
                  <a:lnTo>
                    <a:pt x="157" y="0"/>
                  </a:lnTo>
                  <a:lnTo>
                    <a:pt x="0" y="107"/>
                  </a:lnTo>
                </a:path>
              </a:pathLst>
            </a:custGeom>
            <a:solidFill>
              <a:srgbClr val="00DFBF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75417" name="Freeform 57"/>
            <p:cNvSpPr>
              <a:spLocks/>
            </p:cNvSpPr>
            <p:nvPr/>
          </p:nvSpPr>
          <p:spPr bwMode="auto">
            <a:xfrm>
              <a:off x="3454" y="2196"/>
              <a:ext cx="147" cy="769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19"/>
                </a:cxn>
                <a:cxn ang="0">
                  <a:pos x="0" y="768"/>
                </a:cxn>
                <a:cxn ang="0">
                  <a:pos x="146" y="590"/>
                </a:cxn>
                <a:cxn ang="0">
                  <a:pos x="146" y="0"/>
                </a:cxn>
              </a:cxnLst>
              <a:rect l="0" t="0" r="r" b="b"/>
              <a:pathLst>
                <a:path w="147" h="769">
                  <a:moveTo>
                    <a:pt x="146" y="0"/>
                  </a:moveTo>
                  <a:lnTo>
                    <a:pt x="0" y="119"/>
                  </a:lnTo>
                  <a:lnTo>
                    <a:pt x="0" y="768"/>
                  </a:lnTo>
                  <a:lnTo>
                    <a:pt x="146" y="590"/>
                  </a:lnTo>
                  <a:lnTo>
                    <a:pt x="146" y="0"/>
                  </a:lnTo>
                </a:path>
              </a:pathLst>
            </a:custGeom>
            <a:solidFill>
              <a:srgbClr val="005F5F"/>
            </a:solidFill>
            <a:ln w="12700" cap="rnd" cmpd="sng">
              <a:solidFill>
                <a:srgbClr val="0096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24590" name="Rectangle 58"/>
          <p:cNvSpPr>
            <a:spLocks noChangeArrowheads="1"/>
          </p:cNvSpPr>
          <p:nvPr/>
        </p:nvSpPr>
        <p:spPr bwMode="auto">
          <a:xfrm>
            <a:off x="2913063" y="2379663"/>
            <a:ext cx="102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u="none">
                <a:solidFill>
                  <a:schemeClr val="accent2"/>
                </a:solidFill>
                <a:ea typeface="新細明體" pitchFamily="18" charset="-120"/>
              </a:rPr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none">
                <a:solidFill>
                  <a:schemeClr val="accent2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24591" name="Rectangle 59"/>
          <p:cNvSpPr>
            <a:spLocks noChangeArrowheads="1"/>
          </p:cNvSpPr>
          <p:nvPr/>
        </p:nvSpPr>
        <p:spPr bwMode="auto">
          <a:xfrm>
            <a:off x="3995738" y="3255963"/>
            <a:ext cx="102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u="none">
                <a:solidFill>
                  <a:schemeClr val="accent2"/>
                </a:solidFill>
                <a:ea typeface="新細明體" pitchFamily="18" charset="-120"/>
              </a:rPr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none">
                <a:solidFill>
                  <a:schemeClr val="accent2"/>
                </a:solidFill>
                <a:ea typeface="新細明體" pitchFamily="18" charset="-120"/>
              </a:rPr>
              <a:t>B</a:t>
            </a:r>
          </a:p>
        </p:txBody>
      </p:sp>
      <p:sp>
        <p:nvSpPr>
          <p:cNvPr id="24592" name="Rectangle 60"/>
          <p:cNvSpPr>
            <a:spLocks noChangeArrowheads="1"/>
          </p:cNvSpPr>
          <p:nvPr/>
        </p:nvSpPr>
        <p:spPr bwMode="auto">
          <a:xfrm>
            <a:off x="5214938" y="4017963"/>
            <a:ext cx="10287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u="none">
                <a:solidFill>
                  <a:schemeClr val="accent2"/>
                </a:solidFill>
                <a:ea typeface="新細明體" pitchFamily="18" charset="-120"/>
              </a:rPr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b="1" u="none">
                <a:solidFill>
                  <a:schemeClr val="accent2"/>
                </a:solidFill>
                <a:ea typeface="新細明體" pitchFamily="18" charset="-120"/>
              </a:rPr>
              <a:t>C</a:t>
            </a:r>
          </a:p>
        </p:txBody>
      </p:sp>
      <p:sp>
        <p:nvSpPr>
          <p:cNvPr id="24593" name="Rectangle 61"/>
          <p:cNvSpPr>
            <a:spLocks noChangeArrowheads="1"/>
          </p:cNvSpPr>
          <p:nvPr/>
        </p:nvSpPr>
        <p:spPr bwMode="auto">
          <a:xfrm>
            <a:off x="762000" y="2357438"/>
            <a:ext cx="125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Input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A</a:t>
            </a:r>
          </a:p>
        </p:txBody>
      </p:sp>
      <p:sp>
        <p:nvSpPr>
          <p:cNvPr id="24594" name="Rectangle 62"/>
          <p:cNvSpPr>
            <a:spLocks noChangeArrowheads="1"/>
          </p:cNvSpPr>
          <p:nvPr/>
        </p:nvSpPr>
        <p:spPr bwMode="auto">
          <a:xfrm>
            <a:off x="742950" y="3271838"/>
            <a:ext cx="125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Input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B</a:t>
            </a:r>
          </a:p>
        </p:txBody>
      </p:sp>
      <p:sp>
        <p:nvSpPr>
          <p:cNvPr id="24595" name="Rectangle 63"/>
          <p:cNvSpPr>
            <a:spLocks noChangeArrowheads="1"/>
          </p:cNvSpPr>
          <p:nvPr/>
        </p:nvSpPr>
        <p:spPr bwMode="auto">
          <a:xfrm>
            <a:off x="742950" y="4148138"/>
            <a:ext cx="125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Input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C</a:t>
            </a:r>
          </a:p>
        </p:txBody>
      </p:sp>
      <p:sp>
        <p:nvSpPr>
          <p:cNvPr id="24596" name="Rectangle 64"/>
          <p:cNvSpPr>
            <a:spLocks noChangeArrowheads="1"/>
          </p:cNvSpPr>
          <p:nvPr/>
        </p:nvSpPr>
        <p:spPr bwMode="auto">
          <a:xfrm>
            <a:off x="7216775" y="2147888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A</a:t>
            </a:r>
          </a:p>
        </p:txBody>
      </p:sp>
      <p:sp>
        <p:nvSpPr>
          <p:cNvPr id="24597" name="Rectangle 65"/>
          <p:cNvSpPr>
            <a:spLocks noChangeArrowheads="1"/>
          </p:cNvSpPr>
          <p:nvPr/>
        </p:nvSpPr>
        <p:spPr bwMode="auto">
          <a:xfrm>
            <a:off x="7197725" y="3062288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B</a:t>
            </a:r>
          </a:p>
        </p:txBody>
      </p:sp>
      <p:sp>
        <p:nvSpPr>
          <p:cNvPr id="24598" name="Rectangle 66"/>
          <p:cNvSpPr>
            <a:spLocks noChangeArrowheads="1"/>
          </p:cNvSpPr>
          <p:nvPr/>
        </p:nvSpPr>
        <p:spPr bwMode="auto">
          <a:xfrm>
            <a:off x="7197725" y="3938588"/>
            <a:ext cx="1419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Data Output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C</a:t>
            </a:r>
          </a:p>
        </p:txBody>
      </p:sp>
      <p:sp>
        <p:nvSpPr>
          <p:cNvPr id="2575427" name="Freeform 67"/>
          <p:cNvSpPr>
            <a:spLocks/>
          </p:cNvSpPr>
          <p:nvPr/>
        </p:nvSpPr>
        <p:spPr bwMode="auto">
          <a:xfrm>
            <a:off x="5424488" y="1533525"/>
            <a:ext cx="460375" cy="2111375"/>
          </a:xfrm>
          <a:custGeom>
            <a:avLst/>
            <a:gdLst/>
            <a:ahLst/>
            <a:cxnLst>
              <a:cxn ang="0">
                <a:pos x="289" y="855"/>
              </a:cxn>
              <a:cxn ang="0">
                <a:pos x="211" y="855"/>
              </a:cxn>
              <a:cxn ang="0">
                <a:pos x="211" y="0"/>
              </a:cxn>
              <a:cxn ang="0">
                <a:pos x="77" y="0"/>
              </a:cxn>
              <a:cxn ang="0">
                <a:pos x="77" y="855"/>
              </a:cxn>
              <a:cxn ang="0">
                <a:pos x="0" y="855"/>
              </a:cxn>
              <a:cxn ang="0">
                <a:pos x="144" y="1329"/>
              </a:cxn>
              <a:cxn ang="0">
                <a:pos x="289" y="855"/>
              </a:cxn>
            </a:cxnLst>
            <a:rect l="0" t="0" r="r" b="b"/>
            <a:pathLst>
              <a:path w="290" h="1330">
                <a:moveTo>
                  <a:pt x="289" y="855"/>
                </a:moveTo>
                <a:lnTo>
                  <a:pt x="211" y="855"/>
                </a:lnTo>
                <a:lnTo>
                  <a:pt x="211" y="0"/>
                </a:lnTo>
                <a:lnTo>
                  <a:pt x="77" y="0"/>
                </a:lnTo>
                <a:lnTo>
                  <a:pt x="77" y="855"/>
                </a:lnTo>
                <a:lnTo>
                  <a:pt x="0" y="855"/>
                </a:lnTo>
                <a:lnTo>
                  <a:pt x="144" y="1329"/>
                </a:lnTo>
                <a:lnTo>
                  <a:pt x="289" y="85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75428" name="Freeform 68"/>
          <p:cNvSpPr>
            <a:spLocks/>
          </p:cNvSpPr>
          <p:nvPr/>
        </p:nvSpPr>
        <p:spPr bwMode="auto">
          <a:xfrm>
            <a:off x="4321175" y="1504950"/>
            <a:ext cx="477838" cy="1411288"/>
          </a:xfrm>
          <a:custGeom>
            <a:avLst/>
            <a:gdLst/>
            <a:ahLst/>
            <a:cxnLst>
              <a:cxn ang="0">
                <a:pos x="300" y="571"/>
              </a:cxn>
              <a:cxn ang="0">
                <a:pos x="219" y="571"/>
              </a:cxn>
              <a:cxn ang="0">
                <a:pos x="219" y="0"/>
              </a:cxn>
              <a:cxn ang="0">
                <a:pos x="80" y="0"/>
              </a:cxn>
              <a:cxn ang="0">
                <a:pos x="80" y="571"/>
              </a:cxn>
              <a:cxn ang="0">
                <a:pos x="0" y="571"/>
              </a:cxn>
              <a:cxn ang="0">
                <a:pos x="150" y="888"/>
              </a:cxn>
              <a:cxn ang="0">
                <a:pos x="300" y="571"/>
              </a:cxn>
            </a:cxnLst>
            <a:rect l="0" t="0" r="r" b="b"/>
            <a:pathLst>
              <a:path w="301" h="889">
                <a:moveTo>
                  <a:pt x="300" y="571"/>
                </a:moveTo>
                <a:lnTo>
                  <a:pt x="219" y="571"/>
                </a:lnTo>
                <a:lnTo>
                  <a:pt x="219" y="0"/>
                </a:lnTo>
                <a:lnTo>
                  <a:pt x="80" y="0"/>
                </a:lnTo>
                <a:lnTo>
                  <a:pt x="80" y="571"/>
                </a:lnTo>
                <a:lnTo>
                  <a:pt x="0" y="571"/>
                </a:lnTo>
                <a:lnTo>
                  <a:pt x="150" y="888"/>
                </a:lnTo>
                <a:lnTo>
                  <a:pt x="300" y="571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75429" name="Freeform 69"/>
          <p:cNvSpPr>
            <a:spLocks/>
          </p:cNvSpPr>
          <p:nvPr/>
        </p:nvSpPr>
        <p:spPr bwMode="auto">
          <a:xfrm>
            <a:off x="3273425" y="1485900"/>
            <a:ext cx="515938" cy="557213"/>
          </a:xfrm>
          <a:custGeom>
            <a:avLst/>
            <a:gdLst/>
            <a:ahLst/>
            <a:cxnLst>
              <a:cxn ang="0">
                <a:pos x="324" y="225"/>
              </a:cxn>
              <a:cxn ang="0">
                <a:pos x="237" y="225"/>
              </a:cxn>
              <a:cxn ang="0">
                <a:pos x="237" y="0"/>
              </a:cxn>
              <a:cxn ang="0">
                <a:pos x="87" y="0"/>
              </a:cxn>
              <a:cxn ang="0">
                <a:pos x="87" y="225"/>
              </a:cxn>
              <a:cxn ang="0">
                <a:pos x="0" y="225"/>
              </a:cxn>
              <a:cxn ang="0">
                <a:pos x="162" y="350"/>
              </a:cxn>
              <a:cxn ang="0">
                <a:pos x="324" y="225"/>
              </a:cxn>
            </a:cxnLst>
            <a:rect l="0" t="0" r="r" b="b"/>
            <a:pathLst>
              <a:path w="325" h="351">
                <a:moveTo>
                  <a:pt x="324" y="225"/>
                </a:moveTo>
                <a:lnTo>
                  <a:pt x="237" y="225"/>
                </a:lnTo>
                <a:lnTo>
                  <a:pt x="237" y="0"/>
                </a:lnTo>
                <a:lnTo>
                  <a:pt x="87" y="0"/>
                </a:lnTo>
                <a:lnTo>
                  <a:pt x="87" y="225"/>
                </a:lnTo>
                <a:lnTo>
                  <a:pt x="0" y="225"/>
                </a:lnTo>
                <a:lnTo>
                  <a:pt x="162" y="350"/>
                </a:lnTo>
                <a:lnTo>
                  <a:pt x="324" y="22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4602" name="Rectangle 70"/>
          <p:cNvSpPr>
            <a:spLocks noChangeArrowheads="1"/>
          </p:cNvSpPr>
          <p:nvPr/>
        </p:nvSpPr>
        <p:spPr bwMode="auto">
          <a:xfrm>
            <a:off x="2817813" y="901700"/>
            <a:ext cx="127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 A</a:t>
            </a:r>
          </a:p>
        </p:txBody>
      </p:sp>
      <p:sp>
        <p:nvSpPr>
          <p:cNvPr id="24603" name="Rectangle 71"/>
          <p:cNvSpPr>
            <a:spLocks noChangeArrowheads="1"/>
          </p:cNvSpPr>
          <p:nvPr/>
        </p:nvSpPr>
        <p:spPr bwMode="auto">
          <a:xfrm>
            <a:off x="3998913" y="939800"/>
            <a:ext cx="127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B</a:t>
            </a:r>
          </a:p>
        </p:txBody>
      </p:sp>
      <p:sp>
        <p:nvSpPr>
          <p:cNvPr id="24604" name="Rectangle 72"/>
          <p:cNvSpPr>
            <a:spLocks noChangeArrowheads="1"/>
          </p:cNvSpPr>
          <p:nvPr/>
        </p:nvSpPr>
        <p:spPr bwMode="auto">
          <a:xfrm>
            <a:off x="5180013" y="915988"/>
            <a:ext cx="1273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ea typeface="新細明體" pitchFamily="18" charset="-120"/>
              </a:rPr>
              <a:t>Stream C</a:t>
            </a:r>
          </a:p>
        </p:txBody>
      </p:sp>
    </p:spTree>
    <p:extLst>
      <p:ext uri="{BB962C8B-B14F-4D97-AF65-F5344CB8AC3E}">
        <p14:creationId xmlns:p14="http://schemas.microsoft.com/office/powerpoint/2010/main" val="3614468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E9B69C5-4522-4C93-8C9E-5FC5A44DCD73}" type="slidenum">
              <a:rPr lang="en-US" altLang="zh-TW" sz="1400" smtClean="0">
                <a:latin typeface="Comic Sans MS" pitchFamily="66" charset="0"/>
              </a:rPr>
              <a:pPr/>
              <a:t>44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64770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MIMD Shared Memory Systems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457200" y="1790700"/>
            <a:ext cx="4419600" cy="2516188"/>
            <a:chOff x="1056" y="1610"/>
            <a:chExt cx="3024" cy="1742"/>
          </a:xfrm>
        </p:grpSpPr>
        <p:sp>
          <p:nvSpPr>
            <p:cNvPr id="30836" name="Rectangle 4"/>
            <p:cNvSpPr>
              <a:spLocks noChangeArrowheads="1"/>
            </p:cNvSpPr>
            <p:nvPr/>
          </p:nvSpPr>
          <p:spPr bwMode="auto">
            <a:xfrm>
              <a:off x="1056" y="2186"/>
              <a:ext cx="3024" cy="4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 b="0" dirty="0">
                  <a:solidFill>
                    <a:srgbClr val="FFFF00"/>
                  </a:solidFill>
                </a:rPr>
                <a:t>Interconnection Networks</a:t>
              </a:r>
            </a:p>
          </p:txBody>
        </p:sp>
        <p:grpSp>
          <p:nvGrpSpPr>
            <p:cNvPr id="30837" name="Group 5"/>
            <p:cNvGrpSpPr>
              <a:grpSpLocks/>
            </p:cNvGrpSpPr>
            <p:nvPr/>
          </p:nvGrpSpPr>
          <p:grpSpPr bwMode="auto">
            <a:xfrm>
              <a:off x="1152" y="1610"/>
              <a:ext cx="318" cy="576"/>
              <a:chOff x="1776" y="1344"/>
              <a:chExt cx="318" cy="576"/>
            </a:xfrm>
          </p:grpSpPr>
          <p:sp>
            <p:nvSpPr>
              <p:cNvPr id="30877" name="Text Box 7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08" name="Line 8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38" name="Group 9"/>
            <p:cNvGrpSpPr>
              <a:grpSpLocks/>
            </p:cNvGrpSpPr>
            <p:nvPr/>
          </p:nvGrpSpPr>
          <p:grpSpPr bwMode="auto">
            <a:xfrm>
              <a:off x="1670" y="1610"/>
              <a:ext cx="318" cy="576"/>
              <a:chOff x="1776" y="1344"/>
              <a:chExt cx="318" cy="576"/>
            </a:xfrm>
          </p:grpSpPr>
          <p:sp>
            <p:nvSpPr>
              <p:cNvPr id="30875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12" name="Line 12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39" name="Group 13"/>
            <p:cNvGrpSpPr>
              <a:grpSpLocks/>
            </p:cNvGrpSpPr>
            <p:nvPr/>
          </p:nvGrpSpPr>
          <p:grpSpPr bwMode="auto">
            <a:xfrm>
              <a:off x="2246" y="1610"/>
              <a:ext cx="319" cy="576"/>
              <a:chOff x="1776" y="1344"/>
              <a:chExt cx="319" cy="576"/>
            </a:xfrm>
          </p:grpSpPr>
          <p:sp>
            <p:nvSpPr>
              <p:cNvPr id="30873" name="Text Box 15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9" cy="3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16" name="Line 16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0" name="Group 17"/>
            <p:cNvGrpSpPr>
              <a:grpSpLocks/>
            </p:cNvGrpSpPr>
            <p:nvPr/>
          </p:nvGrpSpPr>
          <p:grpSpPr bwMode="auto">
            <a:xfrm>
              <a:off x="3734" y="1610"/>
              <a:ext cx="318" cy="576"/>
              <a:chOff x="1776" y="1344"/>
              <a:chExt cx="318" cy="576"/>
            </a:xfrm>
          </p:grpSpPr>
          <p:sp>
            <p:nvSpPr>
              <p:cNvPr id="30871" name="Text Box 19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18" cy="3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1220" name="Line 20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1" name="Group 21"/>
            <p:cNvGrpSpPr>
              <a:grpSpLocks/>
            </p:cNvGrpSpPr>
            <p:nvPr/>
          </p:nvGrpSpPr>
          <p:grpSpPr bwMode="auto">
            <a:xfrm>
              <a:off x="2880" y="1894"/>
              <a:ext cx="480" cy="52"/>
              <a:chOff x="3504" y="1628"/>
              <a:chExt cx="480" cy="52"/>
            </a:xfrm>
          </p:grpSpPr>
          <p:sp>
            <p:nvSpPr>
              <p:cNvPr id="2611222" name="Oval 2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23" name="Oval 23"/>
              <p:cNvSpPr>
                <a:spLocks noChangeArrowheads="1"/>
              </p:cNvSpPr>
              <p:nvPr/>
            </p:nvSpPr>
            <p:spPr bwMode="auto">
              <a:xfrm>
                <a:off x="3648" y="1630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24" name="Oval 24"/>
              <p:cNvSpPr>
                <a:spLocks noChangeArrowheads="1"/>
              </p:cNvSpPr>
              <p:nvPr/>
            </p:nvSpPr>
            <p:spPr bwMode="auto">
              <a:xfrm>
                <a:off x="3792" y="1630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25" name="Oval 25"/>
              <p:cNvSpPr>
                <a:spLocks noChangeArrowheads="1"/>
              </p:cNvSpPr>
              <p:nvPr/>
            </p:nvSpPr>
            <p:spPr bwMode="auto">
              <a:xfrm>
                <a:off x="3936" y="1628"/>
                <a:ext cx="48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0842" name="Group 26"/>
            <p:cNvGrpSpPr>
              <a:grpSpLocks/>
            </p:cNvGrpSpPr>
            <p:nvPr/>
          </p:nvGrpSpPr>
          <p:grpSpPr bwMode="auto">
            <a:xfrm>
              <a:off x="1211" y="2666"/>
              <a:ext cx="287" cy="684"/>
              <a:chOff x="1835" y="2400"/>
              <a:chExt cx="287" cy="684"/>
            </a:xfrm>
          </p:grpSpPr>
          <p:sp>
            <p:nvSpPr>
              <p:cNvPr id="2611227" name="Oval 27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87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65" name="Text Box 28"/>
              <p:cNvSpPr txBox="1">
                <a:spLocks noChangeArrowheads="1"/>
              </p:cNvSpPr>
              <p:nvPr/>
            </p:nvSpPr>
            <p:spPr bwMode="auto">
              <a:xfrm>
                <a:off x="1864" y="2761"/>
                <a:ext cx="24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29" name="Line 29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3" name="Group 30"/>
            <p:cNvGrpSpPr>
              <a:grpSpLocks/>
            </p:cNvGrpSpPr>
            <p:nvPr/>
          </p:nvGrpSpPr>
          <p:grpSpPr bwMode="auto">
            <a:xfrm>
              <a:off x="1632" y="2666"/>
              <a:ext cx="287" cy="684"/>
              <a:chOff x="1835" y="2400"/>
              <a:chExt cx="287" cy="684"/>
            </a:xfrm>
          </p:grpSpPr>
          <p:sp>
            <p:nvSpPr>
              <p:cNvPr id="2611231" name="Oval 31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9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62" name="Text Box 32"/>
              <p:cNvSpPr txBox="1">
                <a:spLocks noChangeArrowheads="1"/>
              </p:cNvSpPr>
              <p:nvPr/>
            </p:nvSpPr>
            <p:spPr bwMode="auto">
              <a:xfrm>
                <a:off x="1863" y="2761"/>
                <a:ext cx="24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33" name="Line 33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4" name="Group 34"/>
            <p:cNvGrpSpPr>
              <a:grpSpLocks/>
            </p:cNvGrpSpPr>
            <p:nvPr/>
          </p:nvGrpSpPr>
          <p:grpSpPr bwMode="auto">
            <a:xfrm>
              <a:off x="2016" y="2666"/>
              <a:ext cx="287" cy="684"/>
              <a:chOff x="1835" y="2400"/>
              <a:chExt cx="287" cy="684"/>
            </a:xfrm>
          </p:grpSpPr>
          <p:sp>
            <p:nvSpPr>
              <p:cNvPr id="2611235" name="Oval 35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87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59" name="Text Box 36"/>
              <p:cNvSpPr txBox="1">
                <a:spLocks noChangeArrowheads="1"/>
              </p:cNvSpPr>
              <p:nvPr/>
            </p:nvSpPr>
            <p:spPr bwMode="auto">
              <a:xfrm>
                <a:off x="1862" y="2761"/>
                <a:ext cx="249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37" name="Line 37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5" name="Group 38"/>
            <p:cNvGrpSpPr>
              <a:grpSpLocks/>
            </p:cNvGrpSpPr>
            <p:nvPr/>
          </p:nvGrpSpPr>
          <p:grpSpPr bwMode="auto">
            <a:xfrm>
              <a:off x="2400" y="2666"/>
              <a:ext cx="287" cy="686"/>
              <a:chOff x="1835" y="2400"/>
              <a:chExt cx="287" cy="686"/>
            </a:xfrm>
          </p:grpSpPr>
          <p:sp>
            <p:nvSpPr>
              <p:cNvPr id="2611239" name="Oval 39"/>
              <p:cNvSpPr>
                <a:spLocks noChangeArrowheads="1"/>
              </p:cNvSpPr>
              <p:nvPr/>
            </p:nvSpPr>
            <p:spPr bwMode="auto">
              <a:xfrm>
                <a:off x="1835" y="2762"/>
                <a:ext cx="29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56" name="Text Box 40"/>
              <p:cNvSpPr txBox="1">
                <a:spLocks noChangeArrowheads="1"/>
              </p:cNvSpPr>
              <p:nvPr/>
            </p:nvSpPr>
            <p:spPr bwMode="auto">
              <a:xfrm>
                <a:off x="1862" y="2762"/>
                <a:ext cx="248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41" name="Line 41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6" name="Group 42"/>
            <p:cNvGrpSpPr>
              <a:grpSpLocks/>
            </p:cNvGrpSpPr>
            <p:nvPr/>
          </p:nvGrpSpPr>
          <p:grpSpPr bwMode="auto">
            <a:xfrm>
              <a:off x="3692" y="2666"/>
              <a:ext cx="291" cy="684"/>
              <a:chOff x="1831" y="2400"/>
              <a:chExt cx="291" cy="684"/>
            </a:xfrm>
          </p:grpSpPr>
          <p:sp>
            <p:nvSpPr>
              <p:cNvPr id="2611243" name="Oval 43"/>
              <p:cNvSpPr>
                <a:spLocks noChangeArrowheads="1"/>
              </p:cNvSpPr>
              <p:nvPr/>
            </p:nvSpPr>
            <p:spPr bwMode="auto">
              <a:xfrm>
                <a:off x="1831" y="2762"/>
                <a:ext cx="291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0853" name="Text Box 44"/>
              <p:cNvSpPr txBox="1">
                <a:spLocks noChangeArrowheads="1"/>
              </p:cNvSpPr>
              <p:nvPr/>
            </p:nvSpPr>
            <p:spPr bwMode="auto">
              <a:xfrm>
                <a:off x="1862" y="2761"/>
                <a:ext cx="24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2611245" name="Line 45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847" name="Group 46"/>
            <p:cNvGrpSpPr>
              <a:grpSpLocks/>
            </p:cNvGrpSpPr>
            <p:nvPr/>
          </p:nvGrpSpPr>
          <p:grpSpPr bwMode="auto">
            <a:xfrm>
              <a:off x="2928" y="3098"/>
              <a:ext cx="480" cy="52"/>
              <a:chOff x="3504" y="1628"/>
              <a:chExt cx="480" cy="52"/>
            </a:xfrm>
          </p:grpSpPr>
          <p:sp>
            <p:nvSpPr>
              <p:cNvPr id="2611247" name="Oval 47"/>
              <p:cNvSpPr>
                <a:spLocks noChangeArrowheads="1"/>
              </p:cNvSpPr>
              <p:nvPr/>
            </p:nvSpPr>
            <p:spPr bwMode="auto">
              <a:xfrm>
                <a:off x="3504" y="1634"/>
                <a:ext cx="48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48" name="Oval 48"/>
              <p:cNvSpPr>
                <a:spLocks noChangeArrowheads="1"/>
              </p:cNvSpPr>
              <p:nvPr/>
            </p:nvSpPr>
            <p:spPr bwMode="auto">
              <a:xfrm>
                <a:off x="3648" y="1630"/>
                <a:ext cx="48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49" name="Oval 49"/>
              <p:cNvSpPr>
                <a:spLocks noChangeArrowheads="1"/>
              </p:cNvSpPr>
              <p:nvPr/>
            </p:nvSpPr>
            <p:spPr bwMode="auto">
              <a:xfrm>
                <a:off x="3788" y="1630"/>
                <a:ext cx="50" cy="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250" name="Oval 50"/>
              <p:cNvSpPr>
                <a:spLocks noChangeArrowheads="1"/>
              </p:cNvSpPr>
              <p:nvPr/>
            </p:nvSpPr>
            <p:spPr bwMode="auto">
              <a:xfrm>
                <a:off x="3936" y="1628"/>
                <a:ext cx="48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30725" name="Group 51"/>
          <p:cNvGrpSpPr>
            <a:grpSpLocks/>
          </p:cNvGrpSpPr>
          <p:nvPr/>
        </p:nvGrpSpPr>
        <p:grpSpPr bwMode="auto">
          <a:xfrm>
            <a:off x="5562600" y="3962400"/>
            <a:ext cx="3235325" cy="2141538"/>
            <a:chOff x="2832" y="1776"/>
            <a:chExt cx="2316" cy="2003"/>
          </a:xfrm>
        </p:grpSpPr>
        <p:sp>
          <p:nvSpPr>
            <p:cNvPr id="2611252" name="Oval 52"/>
            <p:cNvSpPr>
              <a:spLocks noChangeArrowheads="1"/>
            </p:cNvSpPr>
            <p:nvPr/>
          </p:nvSpPr>
          <p:spPr bwMode="auto">
            <a:xfrm>
              <a:off x="2832" y="17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5" name="Text Box 53"/>
            <p:cNvSpPr txBox="1">
              <a:spLocks noChangeArrowheads="1"/>
            </p:cNvSpPr>
            <p:nvPr/>
          </p:nvSpPr>
          <p:spPr bwMode="auto">
            <a:xfrm>
              <a:off x="2832" y="1818"/>
              <a:ext cx="25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56" name="Text Box 55"/>
            <p:cNvSpPr txBox="1">
              <a:spLocks noChangeArrowheads="1"/>
            </p:cNvSpPr>
            <p:nvPr/>
          </p:nvSpPr>
          <p:spPr bwMode="auto">
            <a:xfrm>
              <a:off x="3268" y="1776"/>
              <a:ext cx="28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56" name="Line 56"/>
            <p:cNvSpPr>
              <a:spLocks noChangeShapeType="1"/>
            </p:cNvSpPr>
            <p:nvPr/>
          </p:nvSpPr>
          <p:spPr bwMode="auto">
            <a:xfrm>
              <a:off x="3120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257" name="Oval 57"/>
            <p:cNvSpPr>
              <a:spLocks noChangeArrowheads="1"/>
            </p:cNvSpPr>
            <p:nvPr/>
          </p:nvSpPr>
          <p:spPr bwMode="auto">
            <a:xfrm>
              <a:off x="2832" y="22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9" name="Text Box 58"/>
            <p:cNvSpPr txBox="1">
              <a:spLocks noChangeArrowheads="1"/>
            </p:cNvSpPr>
            <p:nvPr/>
          </p:nvSpPr>
          <p:spPr bwMode="auto">
            <a:xfrm>
              <a:off x="2832" y="2250"/>
              <a:ext cx="25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60" name="Text Box 60"/>
            <p:cNvSpPr txBox="1">
              <a:spLocks noChangeArrowheads="1"/>
            </p:cNvSpPr>
            <p:nvPr/>
          </p:nvSpPr>
          <p:spPr bwMode="auto">
            <a:xfrm>
              <a:off x="3268" y="2208"/>
              <a:ext cx="28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61" name="Line 61"/>
            <p:cNvSpPr>
              <a:spLocks noChangeShapeType="1"/>
            </p:cNvSpPr>
            <p:nvPr/>
          </p:nvSpPr>
          <p:spPr bwMode="auto">
            <a:xfrm>
              <a:off x="3120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262" name="Oval 62"/>
            <p:cNvSpPr>
              <a:spLocks noChangeArrowheads="1"/>
            </p:cNvSpPr>
            <p:nvPr/>
          </p:nvSpPr>
          <p:spPr bwMode="auto">
            <a:xfrm>
              <a:off x="2832" y="259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3" name="Text Box 63"/>
            <p:cNvSpPr txBox="1">
              <a:spLocks noChangeArrowheads="1"/>
            </p:cNvSpPr>
            <p:nvPr/>
          </p:nvSpPr>
          <p:spPr bwMode="auto">
            <a:xfrm>
              <a:off x="2832" y="2634"/>
              <a:ext cx="25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64" name="Text Box 65"/>
            <p:cNvSpPr txBox="1">
              <a:spLocks noChangeArrowheads="1"/>
            </p:cNvSpPr>
            <p:nvPr/>
          </p:nvSpPr>
          <p:spPr bwMode="auto">
            <a:xfrm>
              <a:off x="3268" y="2593"/>
              <a:ext cx="288" cy="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66" name="Line 66"/>
            <p:cNvSpPr>
              <a:spLocks noChangeShapeType="1"/>
            </p:cNvSpPr>
            <p:nvPr/>
          </p:nvSpPr>
          <p:spPr bwMode="auto">
            <a:xfrm>
              <a:off x="3120" y="273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267" name="Oval 67"/>
            <p:cNvSpPr>
              <a:spLocks noChangeArrowheads="1"/>
            </p:cNvSpPr>
            <p:nvPr/>
          </p:nvSpPr>
          <p:spPr bwMode="auto">
            <a:xfrm>
              <a:off x="2832" y="3025"/>
              <a:ext cx="288" cy="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7" name="Text Box 68"/>
            <p:cNvSpPr txBox="1">
              <a:spLocks noChangeArrowheads="1"/>
            </p:cNvSpPr>
            <p:nvPr/>
          </p:nvSpPr>
          <p:spPr bwMode="auto">
            <a:xfrm>
              <a:off x="2832" y="3066"/>
              <a:ext cx="25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P</a:t>
              </a:r>
            </a:p>
          </p:txBody>
        </p:sp>
        <p:sp>
          <p:nvSpPr>
            <p:cNvPr id="30768" name="Text Box 70"/>
            <p:cNvSpPr txBox="1">
              <a:spLocks noChangeArrowheads="1"/>
            </p:cNvSpPr>
            <p:nvPr/>
          </p:nvSpPr>
          <p:spPr bwMode="auto">
            <a:xfrm>
              <a:off x="3268" y="3025"/>
              <a:ext cx="288" cy="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</a:rPr>
                <a:t> C</a:t>
              </a:r>
            </a:p>
          </p:txBody>
        </p:sp>
        <p:sp>
          <p:nvSpPr>
            <p:cNvPr id="2611271" name="Line 71"/>
            <p:cNvSpPr>
              <a:spLocks noChangeShapeType="1"/>
            </p:cNvSpPr>
            <p:nvPr/>
          </p:nvSpPr>
          <p:spPr bwMode="auto">
            <a:xfrm>
              <a:off x="3120" y="316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0770" name="Text Box 74"/>
            <p:cNvSpPr txBox="1">
              <a:spLocks noChangeArrowheads="1"/>
            </p:cNvSpPr>
            <p:nvPr/>
          </p:nvSpPr>
          <p:spPr bwMode="auto">
            <a:xfrm>
              <a:off x="3746" y="3455"/>
              <a:ext cx="23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0771" name="Text Box 77"/>
            <p:cNvSpPr txBox="1">
              <a:spLocks noChangeArrowheads="1"/>
            </p:cNvSpPr>
            <p:nvPr/>
          </p:nvSpPr>
          <p:spPr bwMode="auto">
            <a:xfrm>
              <a:off x="4127" y="3455"/>
              <a:ext cx="195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0772" name="Text Box 80"/>
            <p:cNvSpPr txBox="1">
              <a:spLocks noChangeArrowheads="1"/>
            </p:cNvSpPr>
            <p:nvPr/>
          </p:nvSpPr>
          <p:spPr bwMode="auto">
            <a:xfrm>
              <a:off x="4572" y="3455"/>
              <a:ext cx="192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0773" name="Text Box 83"/>
            <p:cNvSpPr txBox="1">
              <a:spLocks noChangeArrowheads="1"/>
            </p:cNvSpPr>
            <p:nvPr/>
          </p:nvSpPr>
          <p:spPr bwMode="auto">
            <a:xfrm>
              <a:off x="4946" y="3455"/>
              <a:ext cx="192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 b="0">
                  <a:solidFill>
                    <a:srgbClr val="800000"/>
                  </a:solidFill>
                  <a:latin typeface="Tahoma" pitchFamily="34" charset="0"/>
                </a:rPr>
                <a:t>M</a:t>
              </a:r>
            </a:p>
          </p:txBody>
        </p:sp>
        <p:grpSp>
          <p:nvGrpSpPr>
            <p:cNvPr id="30774" name="Group 84"/>
            <p:cNvGrpSpPr>
              <a:grpSpLocks/>
            </p:cNvGrpSpPr>
            <p:nvPr/>
          </p:nvGrpSpPr>
          <p:grpSpPr bwMode="auto">
            <a:xfrm>
              <a:off x="3816" y="1843"/>
              <a:ext cx="504" cy="1402"/>
              <a:chOff x="1272" y="1891"/>
              <a:chExt cx="504" cy="1402"/>
            </a:xfrm>
          </p:grpSpPr>
          <p:grpSp>
            <p:nvGrpSpPr>
              <p:cNvPr id="30812" name="Group 85"/>
              <p:cNvGrpSpPr>
                <a:grpSpLocks/>
              </p:cNvGrpSpPr>
              <p:nvPr/>
            </p:nvGrpSpPr>
            <p:grpSpPr bwMode="auto">
              <a:xfrm>
                <a:off x="1272" y="1891"/>
                <a:ext cx="144" cy="1402"/>
                <a:chOff x="1272" y="1920"/>
                <a:chExt cx="144" cy="1402"/>
              </a:xfrm>
            </p:grpSpPr>
            <p:grpSp>
              <p:nvGrpSpPr>
                <p:cNvPr id="30827" name="Group 86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28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88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8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828" name="Group 90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29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18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345" y="206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294" name="Line 94"/>
                <p:cNvSpPr>
                  <a:spLocks noChangeShapeType="1"/>
                </p:cNvSpPr>
                <p:nvPr/>
              </p:nvSpPr>
              <p:spPr bwMode="auto">
                <a:xfrm>
                  <a:off x="1345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30813" name="Group 95"/>
              <p:cNvGrpSpPr>
                <a:grpSpLocks/>
              </p:cNvGrpSpPr>
              <p:nvPr/>
            </p:nvGrpSpPr>
            <p:grpSpPr bwMode="auto">
              <a:xfrm>
                <a:off x="1632" y="1891"/>
                <a:ext cx="144" cy="1402"/>
                <a:chOff x="1272" y="1920"/>
                <a:chExt cx="144" cy="1402"/>
              </a:xfrm>
            </p:grpSpPr>
            <p:grpSp>
              <p:nvGrpSpPr>
                <p:cNvPr id="30818" name="Group 96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2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299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819" name="Group 100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0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1918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235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0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304" name="Line 104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05" name="Line 105"/>
              <p:cNvSpPr>
                <a:spLocks noChangeShapeType="1"/>
              </p:cNvSpPr>
              <p:nvPr/>
            </p:nvSpPr>
            <p:spPr bwMode="auto">
              <a:xfrm>
                <a:off x="1416" y="1978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06" name="Line 106"/>
              <p:cNvSpPr>
                <a:spLocks noChangeShapeType="1"/>
              </p:cNvSpPr>
              <p:nvPr/>
            </p:nvSpPr>
            <p:spPr bwMode="auto">
              <a:xfrm>
                <a:off x="1416" y="2400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07" name="Line 107"/>
              <p:cNvSpPr>
                <a:spLocks noChangeShapeType="1"/>
              </p:cNvSpPr>
              <p:nvPr/>
            </p:nvSpPr>
            <p:spPr bwMode="auto">
              <a:xfrm>
                <a:off x="1416" y="2797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08" name="Line 108"/>
              <p:cNvSpPr>
                <a:spLocks noChangeShapeType="1"/>
              </p:cNvSpPr>
              <p:nvPr/>
            </p:nvSpPr>
            <p:spPr bwMode="auto">
              <a:xfrm>
                <a:off x="1416" y="3214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775" name="Group 109"/>
            <p:cNvGrpSpPr>
              <a:grpSpLocks/>
            </p:cNvGrpSpPr>
            <p:nvPr/>
          </p:nvGrpSpPr>
          <p:grpSpPr bwMode="auto">
            <a:xfrm>
              <a:off x="4644" y="1841"/>
              <a:ext cx="504" cy="1402"/>
              <a:chOff x="1272" y="1891"/>
              <a:chExt cx="504" cy="1402"/>
            </a:xfrm>
          </p:grpSpPr>
          <p:grpSp>
            <p:nvGrpSpPr>
              <p:cNvPr id="30788" name="Group 110"/>
              <p:cNvGrpSpPr>
                <a:grpSpLocks/>
              </p:cNvGrpSpPr>
              <p:nvPr/>
            </p:nvGrpSpPr>
            <p:grpSpPr bwMode="auto">
              <a:xfrm>
                <a:off x="1272" y="1891"/>
                <a:ext cx="144" cy="1402"/>
                <a:chOff x="1272" y="1920"/>
                <a:chExt cx="144" cy="1402"/>
              </a:xfrm>
            </p:grpSpPr>
            <p:grpSp>
              <p:nvGrpSpPr>
                <p:cNvPr id="30803" name="Group 111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804" name="Group 115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1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276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1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319" name="Line 119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30789" name="Group 120"/>
              <p:cNvGrpSpPr>
                <a:grpSpLocks/>
              </p:cNvGrpSpPr>
              <p:nvPr/>
            </p:nvGrpSpPr>
            <p:grpSpPr bwMode="auto">
              <a:xfrm>
                <a:off x="1632" y="1891"/>
                <a:ext cx="144" cy="1402"/>
                <a:chOff x="1272" y="1920"/>
                <a:chExt cx="144" cy="1402"/>
              </a:xfrm>
            </p:grpSpPr>
            <p:grpSp>
              <p:nvGrpSpPr>
                <p:cNvPr id="30794" name="Group 121"/>
                <p:cNvGrpSpPr>
                  <a:grpSpLocks/>
                </p:cNvGrpSpPr>
                <p:nvPr/>
              </p:nvGrpSpPr>
              <p:grpSpPr bwMode="auto">
                <a:xfrm>
                  <a:off x="1272" y="1920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grpSp>
              <p:nvGrpSpPr>
                <p:cNvPr id="30795" name="Group 125"/>
                <p:cNvGrpSpPr>
                  <a:grpSpLocks/>
                </p:cNvGrpSpPr>
                <p:nvPr/>
              </p:nvGrpSpPr>
              <p:grpSpPr bwMode="auto">
                <a:xfrm>
                  <a:off x="1272" y="2746"/>
                  <a:ext cx="144" cy="576"/>
                  <a:chOff x="1272" y="1920"/>
                  <a:chExt cx="144" cy="576"/>
                </a:xfrm>
              </p:grpSpPr>
              <p:sp>
                <p:nvSpPr>
                  <p:cNvPr id="26113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920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2352"/>
                    <a:ext cx="144" cy="14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2611328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eaLnBrk="0" hangingPunct="0">
                      <a:defRPr/>
                    </a:pPr>
                    <a:endParaRPr lang="zh-TW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+mn-ea"/>
                    </a:endParaRPr>
                  </a:p>
                </p:txBody>
              </p:sp>
            </p:grpSp>
            <p:sp>
              <p:nvSpPr>
                <p:cNvPr id="2611329" name="Line 129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0" cy="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30" name="Line 130"/>
              <p:cNvSpPr>
                <a:spLocks noChangeShapeType="1"/>
              </p:cNvSpPr>
              <p:nvPr/>
            </p:nvSpPr>
            <p:spPr bwMode="auto">
              <a:xfrm>
                <a:off x="1417" y="1979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31" name="Line 131"/>
              <p:cNvSpPr>
                <a:spLocks noChangeShapeType="1"/>
              </p:cNvSpPr>
              <p:nvPr/>
            </p:nvSpPr>
            <p:spPr bwMode="auto">
              <a:xfrm>
                <a:off x="1417" y="2401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32" name="Line 132"/>
              <p:cNvSpPr>
                <a:spLocks noChangeShapeType="1"/>
              </p:cNvSpPr>
              <p:nvPr/>
            </p:nvSpPr>
            <p:spPr bwMode="auto">
              <a:xfrm>
                <a:off x="1417" y="2797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1333" name="Line 133"/>
              <p:cNvSpPr>
                <a:spLocks noChangeShapeType="1"/>
              </p:cNvSpPr>
              <p:nvPr/>
            </p:nvSpPr>
            <p:spPr bwMode="auto">
              <a:xfrm>
                <a:off x="1417" y="3216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1334" name="Line 134"/>
            <p:cNvSpPr>
              <a:spLocks noChangeShapeType="1"/>
            </p:cNvSpPr>
            <p:nvPr/>
          </p:nvSpPr>
          <p:spPr bwMode="auto">
            <a:xfrm>
              <a:off x="4320" y="1927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5" name="Line 135"/>
            <p:cNvSpPr>
              <a:spLocks noChangeShapeType="1"/>
            </p:cNvSpPr>
            <p:nvPr/>
          </p:nvSpPr>
          <p:spPr bwMode="auto">
            <a:xfrm>
              <a:off x="4320" y="2351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6" name="Line 136"/>
            <p:cNvSpPr>
              <a:spLocks noChangeShapeType="1"/>
            </p:cNvSpPr>
            <p:nvPr/>
          </p:nvSpPr>
          <p:spPr bwMode="auto">
            <a:xfrm>
              <a:off x="4320" y="2747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7" name="Line 137"/>
            <p:cNvSpPr>
              <a:spLocks noChangeShapeType="1"/>
            </p:cNvSpPr>
            <p:nvPr/>
          </p:nvSpPr>
          <p:spPr bwMode="auto">
            <a:xfrm>
              <a:off x="4320" y="3167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8" name="Line 138"/>
            <p:cNvSpPr>
              <a:spLocks noChangeShapeType="1"/>
            </p:cNvSpPr>
            <p:nvPr/>
          </p:nvSpPr>
          <p:spPr bwMode="auto">
            <a:xfrm flipH="1">
              <a:off x="3552" y="1920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39" name="Line 139"/>
            <p:cNvSpPr>
              <a:spLocks noChangeShapeType="1"/>
            </p:cNvSpPr>
            <p:nvPr/>
          </p:nvSpPr>
          <p:spPr bwMode="auto">
            <a:xfrm flipH="1">
              <a:off x="3552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0" name="Line 140"/>
            <p:cNvSpPr>
              <a:spLocks noChangeShapeType="1"/>
            </p:cNvSpPr>
            <p:nvPr/>
          </p:nvSpPr>
          <p:spPr bwMode="auto">
            <a:xfrm flipH="1">
              <a:off x="3552" y="273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1" name="Line 141"/>
            <p:cNvSpPr>
              <a:spLocks noChangeShapeType="1"/>
            </p:cNvSpPr>
            <p:nvPr/>
          </p:nvSpPr>
          <p:spPr bwMode="auto">
            <a:xfrm flipH="1">
              <a:off x="3552" y="316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2" name="Line 142"/>
            <p:cNvSpPr>
              <a:spLocks noChangeShapeType="1"/>
            </p:cNvSpPr>
            <p:nvPr/>
          </p:nvSpPr>
          <p:spPr bwMode="auto">
            <a:xfrm>
              <a:off x="388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3" name="Line 143"/>
            <p:cNvSpPr>
              <a:spLocks noChangeShapeType="1"/>
            </p:cNvSpPr>
            <p:nvPr/>
          </p:nvSpPr>
          <p:spPr bwMode="auto">
            <a:xfrm>
              <a:off x="422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4" name="Line 144"/>
            <p:cNvSpPr>
              <a:spLocks noChangeShapeType="1"/>
            </p:cNvSpPr>
            <p:nvPr/>
          </p:nvSpPr>
          <p:spPr bwMode="auto">
            <a:xfrm>
              <a:off x="4704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45" name="Line 145"/>
            <p:cNvSpPr>
              <a:spLocks noChangeShapeType="1"/>
            </p:cNvSpPr>
            <p:nvPr/>
          </p:nvSpPr>
          <p:spPr bwMode="auto">
            <a:xfrm>
              <a:off x="5088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grpSp>
        <p:nvGrpSpPr>
          <p:cNvPr id="30726" name="Group 146"/>
          <p:cNvGrpSpPr>
            <a:grpSpLocks/>
          </p:cNvGrpSpPr>
          <p:nvPr/>
        </p:nvGrpSpPr>
        <p:grpSpPr bwMode="auto">
          <a:xfrm>
            <a:off x="5638800" y="1677988"/>
            <a:ext cx="2971800" cy="1862137"/>
            <a:chOff x="384" y="1833"/>
            <a:chExt cx="2064" cy="1357"/>
          </a:xfrm>
        </p:grpSpPr>
        <p:sp>
          <p:nvSpPr>
            <p:cNvPr id="30728" name="Text Box 148"/>
            <p:cNvSpPr txBox="1">
              <a:spLocks noChangeArrowheads="1"/>
            </p:cNvSpPr>
            <p:nvPr/>
          </p:nvSpPr>
          <p:spPr bwMode="auto">
            <a:xfrm>
              <a:off x="816" y="1833"/>
              <a:ext cx="1265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800000"/>
                  </a:solidFill>
                </a:rPr>
                <a:t>Global Memory</a:t>
              </a:r>
            </a:p>
          </p:txBody>
        </p:sp>
        <p:grpSp>
          <p:nvGrpSpPr>
            <p:cNvPr id="30729" name="Group 149"/>
            <p:cNvGrpSpPr>
              <a:grpSpLocks/>
            </p:cNvGrpSpPr>
            <p:nvPr/>
          </p:nvGrpSpPr>
          <p:grpSpPr bwMode="auto">
            <a:xfrm>
              <a:off x="1392" y="2745"/>
              <a:ext cx="480" cy="52"/>
              <a:chOff x="3504" y="1628"/>
              <a:chExt cx="480" cy="52"/>
            </a:xfrm>
          </p:grpSpPr>
          <p:sp>
            <p:nvSpPr>
              <p:cNvPr id="2611350" name="Oval 150"/>
              <p:cNvSpPr>
                <a:spLocks noChangeArrowheads="1"/>
              </p:cNvSpPr>
              <p:nvPr/>
            </p:nvSpPr>
            <p:spPr bwMode="auto">
              <a:xfrm>
                <a:off x="3504" y="1631"/>
                <a:ext cx="50" cy="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351" name="Oval 151"/>
              <p:cNvSpPr>
                <a:spLocks noChangeArrowheads="1"/>
              </p:cNvSpPr>
              <p:nvPr/>
            </p:nvSpPr>
            <p:spPr bwMode="auto">
              <a:xfrm>
                <a:off x="3648" y="1631"/>
                <a:ext cx="46" cy="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352" name="Oval 152"/>
              <p:cNvSpPr>
                <a:spLocks noChangeArrowheads="1"/>
              </p:cNvSpPr>
              <p:nvPr/>
            </p:nvSpPr>
            <p:spPr bwMode="auto">
              <a:xfrm>
                <a:off x="3794" y="1631"/>
                <a:ext cx="46" cy="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11353" name="Oval 153"/>
              <p:cNvSpPr>
                <a:spLocks noChangeArrowheads="1"/>
              </p:cNvSpPr>
              <p:nvPr/>
            </p:nvSpPr>
            <p:spPr bwMode="auto">
              <a:xfrm>
                <a:off x="3936" y="1628"/>
                <a:ext cx="53" cy="4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0730" name="Group 154"/>
            <p:cNvGrpSpPr>
              <a:grpSpLocks/>
            </p:cNvGrpSpPr>
            <p:nvPr/>
          </p:nvGrpSpPr>
          <p:grpSpPr bwMode="auto">
            <a:xfrm>
              <a:off x="384" y="2313"/>
              <a:ext cx="318" cy="877"/>
              <a:chOff x="1440" y="2160"/>
              <a:chExt cx="318" cy="877"/>
            </a:xfrm>
          </p:grpSpPr>
          <p:grpSp>
            <p:nvGrpSpPr>
              <p:cNvPr id="30745" name="Group 155"/>
              <p:cNvGrpSpPr>
                <a:grpSpLocks/>
              </p:cNvGrpSpPr>
              <p:nvPr/>
            </p:nvGrpSpPr>
            <p:grpSpPr bwMode="auto">
              <a:xfrm>
                <a:off x="1440" y="2383"/>
                <a:ext cx="318" cy="654"/>
                <a:chOff x="1488" y="2592"/>
                <a:chExt cx="318" cy="654"/>
              </a:xfrm>
            </p:grpSpPr>
            <p:sp>
              <p:nvSpPr>
                <p:cNvPr id="30747" name="Oval 156"/>
                <p:cNvSpPr>
                  <a:spLocks noChangeArrowheads="1"/>
                </p:cNvSpPr>
                <p:nvPr/>
              </p:nvSpPr>
              <p:spPr bwMode="auto">
                <a:xfrm>
                  <a:off x="1516" y="2958"/>
                  <a:ext cx="290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TW" sz="2000" b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30748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1488" y="2592"/>
                  <a:ext cx="296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0">
                      <a:solidFill>
                        <a:srgbClr val="800000"/>
                      </a:solidFill>
                    </a:rPr>
                    <a:t> C</a:t>
                  </a:r>
                </a:p>
              </p:txBody>
            </p:sp>
            <p:sp>
              <p:nvSpPr>
                <p:cNvPr id="2611360" name="Line 160"/>
                <p:cNvSpPr>
                  <a:spLocks noChangeShapeType="1"/>
                </p:cNvSpPr>
                <p:nvPr/>
              </p:nvSpPr>
              <p:spPr bwMode="auto">
                <a:xfrm>
                  <a:off x="1631" y="2832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61" name="Line 161"/>
              <p:cNvSpPr>
                <a:spLocks noChangeShapeType="1"/>
              </p:cNvSpPr>
              <p:nvPr/>
            </p:nvSpPr>
            <p:spPr bwMode="auto">
              <a:xfrm>
                <a:off x="1583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0731" name="Group 162"/>
            <p:cNvGrpSpPr>
              <a:grpSpLocks/>
            </p:cNvGrpSpPr>
            <p:nvPr/>
          </p:nvGrpSpPr>
          <p:grpSpPr bwMode="auto">
            <a:xfrm>
              <a:off x="864" y="2313"/>
              <a:ext cx="314" cy="877"/>
              <a:chOff x="1440" y="2160"/>
              <a:chExt cx="314" cy="877"/>
            </a:xfrm>
          </p:grpSpPr>
          <p:grpSp>
            <p:nvGrpSpPr>
              <p:cNvPr id="30740" name="Group 163"/>
              <p:cNvGrpSpPr>
                <a:grpSpLocks/>
              </p:cNvGrpSpPr>
              <p:nvPr/>
            </p:nvGrpSpPr>
            <p:grpSpPr bwMode="auto">
              <a:xfrm>
                <a:off x="1440" y="2383"/>
                <a:ext cx="314" cy="654"/>
                <a:chOff x="1488" y="2592"/>
                <a:chExt cx="314" cy="654"/>
              </a:xfrm>
            </p:grpSpPr>
            <p:sp>
              <p:nvSpPr>
                <p:cNvPr id="30742" name="Oval 164"/>
                <p:cNvSpPr>
                  <a:spLocks noChangeArrowheads="1"/>
                </p:cNvSpPr>
                <p:nvPr/>
              </p:nvSpPr>
              <p:spPr bwMode="auto">
                <a:xfrm>
                  <a:off x="1515" y="2958"/>
                  <a:ext cx="287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TW" b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30743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488" y="2592"/>
                  <a:ext cx="296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0">
                      <a:solidFill>
                        <a:srgbClr val="800000"/>
                      </a:solidFill>
                    </a:rPr>
                    <a:t> C</a:t>
                  </a:r>
                </a:p>
              </p:txBody>
            </p:sp>
            <p:sp>
              <p:nvSpPr>
                <p:cNvPr id="2611368" name="Line 168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69" name="Line 169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1370" name="Line 170"/>
            <p:cNvSpPr>
              <a:spLocks noChangeShapeType="1"/>
            </p:cNvSpPr>
            <p:nvPr/>
          </p:nvSpPr>
          <p:spPr bwMode="auto">
            <a:xfrm>
              <a:off x="433" y="2304"/>
              <a:ext cx="20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1371" name="Line 171"/>
            <p:cNvSpPr>
              <a:spLocks noChangeShapeType="1"/>
            </p:cNvSpPr>
            <p:nvPr/>
          </p:nvSpPr>
          <p:spPr bwMode="auto">
            <a:xfrm>
              <a:off x="1392" y="212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30734" name="Group 172"/>
            <p:cNvGrpSpPr>
              <a:grpSpLocks/>
            </p:cNvGrpSpPr>
            <p:nvPr/>
          </p:nvGrpSpPr>
          <p:grpSpPr bwMode="auto">
            <a:xfrm>
              <a:off x="2112" y="2313"/>
              <a:ext cx="314" cy="877"/>
              <a:chOff x="1440" y="2160"/>
              <a:chExt cx="314" cy="877"/>
            </a:xfrm>
          </p:grpSpPr>
          <p:grpSp>
            <p:nvGrpSpPr>
              <p:cNvPr id="30735" name="Group 173"/>
              <p:cNvGrpSpPr>
                <a:grpSpLocks/>
              </p:cNvGrpSpPr>
              <p:nvPr/>
            </p:nvGrpSpPr>
            <p:grpSpPr bwMode="auto">
              <a:xfrm>
                <a:off x="1440" y="2383"/>
                <a:ext cx="314" cy="654"/>
                <a:chOff x="1488" y="2592"/>
                <a:chExt cx="314" cy="654"/>
              </a:xfrm>
            </p:grpSpPr>
            <p:sp>
              <p:nvSpPr>
                <p:cNvPr id="30737" name="Oval 174"/>
                <p:cNvSpPr>
                  <a:spLocks noChangeArrowheads="1"/>
                </p:cNvSpPr>
                <p:nvPr/>
              </p:nvSpPr>
              <p:spPr bwMode="auto">
                <a:xfrm>
                  <a:off x="1515" y="2958"/>
                  <a:ext cx="287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TW" b="0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30738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488" y="2592"/>
                  <a:ext cx="296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0">
                      <a:solidFill>
                        <a:srgbClr val="800000"/>
                      </a:solidFill>
                    </a:rPr>
                    <a:t> C</a:t>
                  </a:r>
                </a:p>
              </p:txBody>
            </p:sp>
            <p:sp>
              <p:nvSpPr>
                <p:cNvPr id="2611378" name="Line 178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2611379" name="Line 179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</p:grpSp>
      <p:sp>
        <p:nvSpPr>
          <p:cNvPr id="30727" name="Text Box 180"/>
          <p:cNvSpPr txBox="1">
            <a:spLocks noChangeArrowheads="1"/>
          </p:cNvSpPr>
          <p:nvPr/>
        </p:nvSpPr>
        <p:spPr bwMode="auto">
          <a:xfrm>
            <a:off x="381000" y="4648200"/>
            <a:ext cx="3962400" cy="1046163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One global memory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Cache Coherence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All Ps have equal access to memory</a:t>
            </a:r>
            <a:endParaRPr kumimoji="1" lang="en-US" altLang="zh-TW" b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649EF32-EBD7-4097-8363-E4903551DBE2}" type="slidenum">
              <a:rPr lang="en-US" altLang="zh-TW" sz="1400" smtClean="0">
                <a:latin typeface="Comic Sans MS" pitchFamily="66" charset="0"/>
              </a:rPr>
              <a:pPr/>
              <a:t>45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324600" cy="5334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Cache Coherent NUMA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1524000" y="1752600"/>
            <a:ext cx="5029200" cy="3276600"/>
            <a:chOff x="720" y="1392"/>
            <a:chExt cx="3168" cy="2502"/>
          </a:xfrm>
        </p:grpSpPr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1632" y="2736"/>
              <a:ext cx="1728" cy="1158"/>
              <a:chOff x="336" y="1783"/>
              <a:chExt cx="1728" cy="1158"/>
            </a:xfrm>
          </p:grpSpPr>
          <p:sp>
            <p:nvSpPr>
              <p:cNvPr id="2612229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36" y="1783"/>
                <a:ext cx="1728" cy="115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1788" name="Text Box 6"/>
              <p:cNvSpPr txBox="1">
                <a:spLocks noChangeArrowheads="1"/>
              </p:cNvSpPr>
              <p:nvPr/>
            </p:nvSpPr>
            <p:spPr bwMode="auto">
              <a:xfrm>
                <a:off x="480" y="2123"/>
                <a:ext cx="1584" cy="543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000">
                    <a:solidFill>
                      <a:srgbClr val="006600"/>
                    </a:solidFill>
                    <a:latin typeface="Tahoma" pitchFamily="34" charset="0"/>
                  </a:rPr>
                  <a:t>Interconnection Network</a:t>
                </a:r>
              </a:p>
            </p:txBody>
          </p:sp>
        </p:grpSp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720" y="1392"/>
              <a:ext cx="384" cy="1056"/>
              <a:chOff x="720" y="1392"/>
              <a:chExt cx="384" cy="1056"/>
            </a:xfrm>
          </p:grpSpPr>
          <p:sp>
            <p:nvSpPr>
              <p:cNvPr id="31781" name="Rectangle 8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82" name="Rectangle 9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83" name="Oval 10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35" name="Line 11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36" name="Line 12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37" name="Rectangle 13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1752" name="Group 14"/>
            <p:cNvGrpSpPr>
              <a:grpSpLocks/>
            </p:cNvGrpSpPr>
            <p:nvPr/>
          </p:nvGrpSpPr>
          <p:grpSpPr bwMode="auto">
            <a:xfrm>
              <a:off x="1248" y="1392"/>
              <a:ext cx="384" cy="1056"/>
              <a:chOff x="720" y="1392"/>
              <a:chExt cx="384" cy="1056"/>
            </a:xfrm>
          </p:grpSpPr>
          <p:sp>
            <p:nvSpPr>
              <p:cNvPr id="31775" name="Rectangle 15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76" name="Rectangle 16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77" name="Oval 17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42" name="Line 18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43" name="Line 19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44" name="Rectangle 20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31753" name="Group 21"/>
            <p:cNvGrpSpPr>
              <a:grpSpLocks/>
            </p:cNvGrpSpPr>
            <p:nvPr/>
          </p:nvGrpSpPr>
          <p:grpSpPr bwMode="auto">
            <a:xfrm>
              <a:off x="3504" y="1392"/>
              <a:ext cx="384" cy="1056"/>
              <a:chOff x="720" y="1392"/>
              <a:chExt cx="384" cy="1056"/>
            </a:xfrm>
          </p:grpSpPr>
          <p:sp>
            <p:nvSpPr>
              <p:cNvPr id="31769" name="Rectangle 22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70" name="Rectangle 23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71" name="Oval 24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49" name="Line 25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50" name="Line 26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51" name="Rectangle 27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12252" name="Oval 28"/>
            <p:cNvSpPr>
              <a:spLocks noChangeArrowheads="1"/>
            </p:cNvSpPr>
            <p:nvPr/>
          </p:nvSpPr>
          <p:spPr bwMode="auto">
            <a:xfrm>
              <a:off x="2784" y="1921"/>
              <a:ext cx="48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2253" name="Oval 29"/>
            <p:cNvSpPr>
              <a:spLocks noChangeArrowheads="1"/>
            </p:cNvSpPr>
            <p:nvPr/>
          </p:nvSpPr>
          <p:spPr bwMode="auto">
            <a:xfrm>
              <a:off x="2928" y="191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2254" name="Oval 30"/>
            <p:cNvSpPr>
              <a:spLocks noChangeArrowheads="1"/>
            </p:cNvSpPr>
            <p:nvPr/>
          </p:nvSpPr>
          <p:spPr bwMode="auto">
            <a:xfrm>
              <a:off x="3072" y="191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2255" name="Oval 31"/>
            <p:cNvSpPr>
              <a:spLocks noChangeArrowheads="1"/>
            </p:cNvSpPr>
            <p:nvPr/>
          </p:nvSpPr>
          <p:spPr bwMode="auto">
            <a:xfrm>
              <a:off x="3216" y="19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58" name="Group 32"/>
            <p:cNvGrpSpPr>
              <a:grpSpLocks/>
            </p:cNvGrpSpPr>
            <p:nvPr/>
          </p:nvGrpSpPr>
          <p:grpSpPr bwMode="auto">
            <a:xfrm>
              <a:off x="1872" y="1392"/>
              <a:ext cx="384" cy="1056"/>
              <a:chOff x="720" y="1392"/>
              <a:chExt cx="384" cy="1056"/>
            </a:xfrm>
          </p:grpSpPr>
          <p:sp>
            <p:nvSpPr>
              <p:cNvPr id="31763" name="Rectangle 33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8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31764" name="Rectangle 34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31765" name="Oval 35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000" b="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12260" name="Line 3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61" name="Line 3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2262" name="Rectangle 38"/>
              <p:cNvSpPr>
                <a:spLocks noChangeArrowheads="1"/>
              </p:cNvSpPr>
              <p:nvPr/>
            </p:nvSpPr>
            <p:spPr bwMode="auto">
              <a:xfrm>
                <a:off x="720" y="1392"/>
                <a:ext cx="384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12263" name="Line 39"/>
            <p:cNvSpPr>
              <a:spLocks noChangeShapeType="1"/>
            </p:cNvSpPr>
            <p:nvPr/>
          </p:nvSpPr>
          <p:spPr bwMode="auto">
            <a:xfrm>
              <a:off x="912" y="2448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2264" name="Line 40"/>
            <p:cNvSpPr>
              <a:spLocks noChangeShapeType="1"/>
            </p:cNvSpPr>
            <p:nvPr/>
          </p:nvSpPr>
          <p:spPr bwMode="auto">
            <a:xfrm>
              <a:off x="1440" y="2448"/>
              <a:ext cx="480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2265" name="Line 41"/>
            <p:cNvSpPr>
              <a:spLocks noChangeShapeType="1"/>
            </p:cNvSpPr>
            <p:nvPr/>
          </p:nvSpPr>
          <p:spPr bwMode="auto">
            <a:xfrm>
              <a:off x="2064" y="244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2266" name="Line 42"/>
            <p:cNvSpPr>
              <a:spLocks noChangeShapeType="1"/>
            </p:cNvSpPr>
            <p:nvPr/>
          </p:nvSpPr>
          <p:spPr bwMode="auto">
            <a:xfrm flipH="1">
              <a:off x="3024" y="244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2438400" y="5334000"/>
            <a:ext cx="4038600" cy="682625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Each P has part of the shared memory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Non uniform memory access</a:t>
            </a:r>
          </a:p>
        </p:txBody>
      </p:sp>
    </p:spTree>
    <p:extLst>
      <p:ext uri="{BB962C8B-B14F-4D97-AF65-F5344CB8AC3E}">
        <p14:creationId xmlns:p14="http://schemas.microsoft.com/office/powerpoint/2010/main" val="15292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4FEE9D0-6FDA-4978-A64E-2A61FEA05587}" type="slidenum">
              <a:rPr lang="en-US" altLang="zh-TW" sz="1400" smtClean="0">
                <a:latin typeface="Comic Sans MS" pitchFamily="66" charset="0"/>
              </a:rPr>
              <a:pPr/>
              <a:t>46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010400" cy="685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MIMD Distributed Memory Systems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914400" y="1676400"/>
            <a:ext cx="4572000" cy="2667000"/>
            <a:chOff x="1505" y="1702"/>
            <a:chExt cx="3034" cy="1732"/>
          </a:xfrm>
        </p:grpSpPr>
        <p:sp>
          <p:nvSpPr>
            <p:cNvPr id="32835" name="Rectangle 4"/>
            <p:cNvSpPr>
              <a:spLocks noChangeArrowheads="1"/>
            </p:cNvSpPr>
            <p:nvPr/>
          </p:nvSpPr>
          <p:spPr bwMode="auto">
            <a:xfrm>
              <a:off x="1515" y="2954"/>
              <a:ext cx="3024" cy="480"/>
            </a:xfrm>
            <a:prstGeom prst="rect">
              <a:avLst/>
            </a:prstGeom>
            <a:solidFill>
              <a:srgbClr val="FFBE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 b="0">
                  <a:solidFill>
                    <a:srgbClr val="006600"/>
                  </a:solidFill>
                </a:rPr>
                <a:t>Interconnection Networks</a:t>
              </a:r>
            </a:p>
          </p:txBody>
        </p:sp>
        <p:grpSp>
          <p:nvGrpSpPr>
            <p:cNvPr id="32836" name="Group 5"/>
            <p:cNvGrpSpPr>
              <a:grpSpLocks/>
            </p:cNvGrpSpPr>
            <p:nvPr/>
          </p:nvGrpSpPr>
          <p:grpSpPr bwMode="auto">
            <a:xfrm>
              <a:off x="1505" y="1702"/>
              <a:ext cx="384" cy="602"/>
              <a:chOff x="1738" y="1318"/>
              <a:chExt cx="384" cy="602"/>
            </a:xfrm>
          </p:grpSpPr>
          <p:sp>
            <p:nvSpPr>
              <p:cNvPr id="2613254" name="Rectangle 6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8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62" name="Text Box 7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08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56" name="Line 8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2837" name="Group 9"/>
            <p:cNvGrpSpPr>
              <a:grpSpLocks/>
            </p:cNvGrpSpPr>
            <p:nvPr/>
          </p:nvGrpSpPr>
          <p:grpSpPr bwMode="auto">
            <a:xfrm>
              <a:off x="2023" y="1702"/>
              <a:ext cx="384" cy="602"/>
              <a:chOff x="1738" y="1318"/>
              <a:chExt cx="384" cy="602"/>
            </a:xfrm>
          </p:grpSpPr>
          <p:sp>
            <p:nvSpPr>
              <p:cNvPr id="2613258" name="Rectangle 10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7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59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09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60" name="Line 12"/>
              <p:cNvSpPr>
                <a:spLocks noChangeShapeType="1"/>
              </p:cNvSpPr>
              <p:nvPr/>
            </p:nvSpPr>
            <p:spPr bwMode="auto">
              <a:xfrm>
                <a:off x="1921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2838" name="Group 13"/>
            <p:cNvGrpSpPr>
              <a:grpSpLocks/>
            </p:cNvGrpSpPr>
            <p:nvPr/>
          </p:nvGrpSpPr>
          <p:grpSpPr bwMode="auto">
            <a:xfrm>
              <a:off x="2599" y="1702"/>
              <a:ext cx="384" cy="602"/>
              <a:chOff x="1738" y="1318"/>
              <a:chExt cx="384" cy="602"/>
            </a:xfrm>
          </p:grpSpPr>
          <p:sp>
            <p:nvSpPr>
              <p:cNvPr id="2613262" name="Rectangle 14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8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56" name="Text Box 15"/>
              <p:cNvSpPr txBox="1">
                <a:spLocks noChangeArrowheads="1"/>
              </p:cNvSpPr>
              <p:nvPr/>
            </p:nvSpPr>
            <p:spPr bwMode="auto">
              <a:xfrm>
                <a:off x="1775" y="1344"/>
                <a:ext cx="308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64" name="Line 16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2839" name="Group 17"/>
            <p:cNvGrpSpPr>
              <a:grpSpLocks/>
            </p:cNvGrpSpPr>
            <p:nvPr/>
          </p:nvGrpSpPr>
          <p:grpSpPr bwMode="auto">
            <a:xfrm>
              <a:off x="4087" y="1702"/>
              <a:ext cx="384" cy="602"/>
              <a:chOff x="1738" y="1318"/>
              <a:chExt cx="384" cy="602"/>
            </a:xfrm>
          </p:grpSpPr>
          <p:sp>
            <p:nvSpPr>
              <p:cNvPr id="2613266" name="Rectangle 18"/>
              <p:cNvSpPr>
                <a:spLocks noChangeArrowheads="1"/>
              </p:cNvSpPr>
              <p:nvPr/>
            </p:nvSpPr>
            <p:spPr bwMode="auto">
              <a:xfrm>
                <a:off x="1738" y="1318"/>
                <a:ext cx="379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2853" name="Text Box 19"/>
              <p:cNvSpPr txBox="1">
                <a:spLocks noChangeArrowheads="1"/>
              </p:cNvSpPr>
              <p:nvPr/>
            </p:nvSpPr>
            <p:spPr bwMode="auto">
              <a:xfrm>
                <a:off x="1776" y="1344"/>
                <a:ext cx="309" cy="3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2613268" name="Line 20"/>
              <p:cNvSpPr>
                <a:spLocks noChangeShapeType="1"/>
              </p:cNvSpPr>
              <p:nvPr/>
            </p:nvSpPr>
            <p:spPr bwMode="auto">
              <a:xfrm>
                <a:off x="1920" y="1654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3269" name="Oval 21"/>
            <p:cNvSpPr>
              <a:spLocks noChangeArrowheads="1"/>
            </p:cNvSpPr>
            <p:nvPr/>
          </p:nvSpPr>
          <p:spPr bwMode="auto">
            <a:xfrm>
              <a:off x="1547" y="2304"/>
              <a:ext cx="2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71" name="Line 23"/>
            <p:cNvSpPr>
              <a:spLocks noChangeShapeType="1"/>
            </p:cNvSpPr>
            <p:nvPr/>
          </p:nvSpPr>
          <p:spPr bwMode="auto">
            <a:xfrm>
              <a:off x="1687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72" name="Oval 24"/>
            <p:cNvSpPr>
              <a:spLocks noChangeArrowheads="1"/>
            </p:cNvSpPr>
            <p:nvPr/>
          </p:nvSpPr>
          <p:spPr bwMode="auto">
            <a:xfrm>
              <a:off x="2061" y="2304"/>
              <a:ext cx="287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74" name="Line 26"/>
            <p:cNvSpPr>
              <a:spLocks noChangeShapeType="1"/>
            </p:cNvSpPr>
            <p:nvPr/>
          </p:nvSpPr>
          <p:spPr bwMode="auto">
            <a:xfrm>
              <a:off x="2201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75" name="Oval 27"/>
            <p:cNvSpPr>
              <a:spLocks noChangeArrowheads="1"/>
            </p:cNvSpPr>
            <p:nvPr/>
          </p:nvSpPr>
          <p:spPr bwMode="auto">
            <a:xfrm>
              <a:off x="2642" y="2304"/>
              <a:ext cx="2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77" name="Line 29"/>
            <p:cNvSpPr>
              <a:spLocks noChangeShapeType="1"/>
            </p:cNvSpPr>
            <p:nvPr/>
          </p:nvSpPr>
          <p:spPr bwMode="auto">
            <a:xfrm>
              <a:off x="2782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78" name="Oval 30"/>
            <p:cNvSpPr>
              <a:spLocks noChangeArrowheads="1"/>
            </p:cNvSpPr>
            <p:nvPr/>
          </p:nvSpPr>
          <p:spPr bwMode="auto">
            <a:xfrm>
              <a:off x="4118" y="2304"/>
              <a:ext cx="2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endPara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0" name="Line 32"/>
            <p:cNvSpPr>
              <a:spLocks noChangeShapeType="1"/>
            </p:cNvSpPr>
            <p:nvPr/>
          </p:nvSpPr>
          <p:spPr bwMode="auto">
            <a:xfrm>
              <a:off x="4258" y="2592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81" name="Oval 33"/>
            <p:cNvSpPr>
              <a:spLocks noChangeArrowheads="1"/>
            </p:cNvSpPr>
            <p:nvPr/>
          </p:nvSpPr>
          <p:spPr bwMode="auto">
            <a:xfrm>
              <a:off x="3350" y="2378"/>
              <a:ext cx="48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2" name="Oval 34"/>
            <p:cNvSpPr>
              <a:spLocks noChangeArrowheads="1"/>
            </p:cNvSpPr>
            <p:nvPr/>
          </p:nvSpPr>
          <p:spPr bwMode="auto">
            <a:xfrm>
              <a:off x="3494" y="2376"/>
              <a:ext cx="48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3" name="Oval 35"/>
            <p:cNvSpPr>
              <a:spLocks noChangeArrowheads="1"/>
            </p:cNvSpPr>
            <p:nvPr/>
          </p:nvSpPr>
          <p:spPr bwMode="auto">
            <a:xfrm>
              <a:off x="3638" y="2376"/>
              <a:ext cx="43" cy="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84" name="Oval 36"/>
            <p:cNvSpPr>
              <a:spLocks noChangeArrowheads="1"/>
            </p:cNvSpPr>
            <p:nvPr/>
          </p:nvSpPr>
          <p:spPr bwMode="auto">
            <a:xfrm>
              <a:off x="3782" y="2374"/>
              <a:ext cx="48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2773" name="Group 37"/>
          <p:cNvGrpSpPr>
            <a:grpSpLocks/>
          </p:cNvGrpSpPr>
          <p:nvPr/>
        </p:nvGrpSpPr>
        <p:grpSpPr bwMode="auto">
          <a:xfrm>
            <a:off x="5715000" y="3581400"/>
            <a:ext cx="3052763" cy="2417763"/>
            <a:chOff x="2064" y="1488"/>
            <a:chExt cx="1923" cy="1523"/>
          </a:xfrm>
        </p:grpSpPr>
        <p:sp>
          <p:nvSpPr>
            <p:cNvPr id="2613286" name="Freeform 38"/>
            <p:cNvSpPr>
              <a:spLocks/>
            </p:cNvSpPr>
            <p:nvPr/>
          </p:nvSpPr>
          <p:spPr bwMode="auto">
            <a:xfrm>
              <a:off x="2362" y="1488"/>
              <a:ext cx="1059" cy="272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304" y="0"/>
                </a:cxn>
                <a:cxn ang="0">
                  <a:pos x="4608" y="720"/>
                </a:cxn>
              </a:cxnLst>
              <a:rect l="0" t="0" r="r" b="b"/>
              <a:pathLst>
                <a:path w="4608" h="720">
                  <a:moveTo>
                    <a:pt x="0" y="720"/>
                  </a:moveTo>
                  <a:cubicBezTo>
                    <a:pt x="768" y="360"/>
                    <a:pt x="1536" y="0"/>
                    <a:pt x="2304" y="0"/>
                  </a:cubicBezTo>
                  <a:cubicBezTo>
                    <a:pt x="3072" y="0"/>
                    <a:pt x="3840" y="360"/>
                    <a:pt x="4608" y="72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795" name="Rectangle 39"/>
            <p:cNvSpPr>
              <a:spLocks noChangeArrowheads="1"/>
            </p:cNvSpPr>
            <p:nvPr/>
          </p:nvSpPr>
          <p:spPr bwMode="auto">
            <a:xfrm>
              <a:off x="2329" y="1814"/>
              <a:ext cx="496" cy="814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800" b="0"/>
                <a:t>1110    1111</a:t>
              </a:r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endParaRPr lang="en-US" altLang="zh-TW" sz="800" b="0"/>
            </a:p>
            <a:p>
              <a:pPr eaLnBrk="0" hangingPunct="0"/>
              <a:r>
                <a:rPr lang="en-US" altLang="zh-TW" sz="800" b="0"/>
                <a:t>1010     1011</a:t>
              </a:r>
            </a:p>
          </p:txBody>
        </p:sp>
        <p:sp>
          <p:nvSpPr>
            <p:cNvPr id="32796" name="Rectangle 40"/>
            <p:cNvSpPr>
              <a:spLocks noChangeArrowheads="1"/>
            </p:cNvSpPr>
            <p:nvPr/>
          </p:nvSpPr>
          <p:spPr bwMode="auto">
            <a:xfrm>
              <a:off x="3454" y="1814"/>
              <a:ext cx="497" cy="814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900" b="0"/>
                <a:t>0110   0111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0010   0011</a:t>
              </a:r>
            </a:p>
          </p:txBody>
        </p:sp>
        <p:sp>
          <p:nvSpPr>
            <p:cNvPr id="32797" name="Rectangle 41"/>
            <p:cNvSpPr>
              <a:spLocks noChangeArrowheads="1"/>
            </p:cNvSpPr>
            <p:nvPr/>
          </p:nvSpPr>
          <p:spPr bwMode="auto">
            <a:xfrm>
              <a:off x="2097" y="2194"/>
              <a:ext cx="497" cy="815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900" b="0"/>
                <a:t>1100   1101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   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1000   1001</a:t>
              </a:r>
            </a:p>
          </p:txBody>
        </p:sp>
        <p:sp>
          <p:nvSpPr>
            <p:cNvPr id="32798" name="Rectangle 42"/>
            <p:cNvSpPr>
              <a:spLocks noChangeArrowheads="1"/>
            </p:cNvSpPr>
            <p:nvPr/>
          </p:nvSpPr>
          <p:spPr bwMode="auto">
            <a:xfrm>
              <a:off x="3256" y="2194"/>
              <a:ext cx="496" cy="815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r>
                <a:rPr lang="en-US" altLang="zh-TW" sz="900" b="0"/>
                <a:t>0100   0101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 </a:t>
              </a:r>
            </a:p>
            <a:p>
              <a:pPr eaLnBrk="0" hangingPunct="0"/>
              <a:endParaRPr lang="en-US" altLang="zh-TW" sz="900" b="0"/>
            </a:p>
            <a:p>
              <a:pPr eaLnBrk="0" hangingPunct="0"/>
              <a:r>
                <a:rPr lang="en-US" altLang="zh-TW" sz="900" b="0"/>
                <a:t>0000   0001</a:t>
              </a:r>
            </a:p>
          </p:txBody>
        </p:sp>
        <p:sp>
          <p:nvSpPr>
            <p:cNvPr id="2613291" name="Line 43"/>
            <p:cNvSpPr>
              <a:spLocks noChangeShapeType="1"/>
            </p:cNvSpPr>
            <p:nvPr/>
          </p:nvSpPr>
          <p:spPr bwMode="auto">
            <a:xfrm>
              <a:off x="3454" y="2194"/>
              <a:ext cx="0" cy="434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92" name="Line 44"/>
            <p:cNvSpPr>
              <a:spLocks noChangeShapeType="1"/>
            </p:cNvSpPr>
            <p:nvPr/>
          </p:nvSpPr>
          <p:spPr bwMode="auto">
            <a:xfrm>
              <a:off x="2329" y="2194"/>
              <a:ext cx="0" cy="434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293" name="Oval 45"/>
            <p:cNvSpPr>
              <a:spLocks noChangeArrowheads="1"/>
            </p:cNvSpPr>
            <p:nvPr/>
          </p:nvSpPr>
          <p:spPr bwMode="auto">
            <a:xfrm>
              <a:off x="3918" y="176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4" name="Oval 46"/>
            <p:cNvSpPr>
              <a:spLocks noChangeArrowheads="1"/>
            </p:cNvSpPr>
            <p:nvPr/>
          </p:nvSpPr>
          <p:spPr bwMode="auto">
            <a:xfrm>
              <a:off x="3421" y="176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2803" name="Oval 47"/>
            <p:cNvSpPr>
              <a:spLocks noChangeArrowheads="1"/>
            </p:cNvSpPr>
            <p:nvPr/>
          </p:nvSpPr>
          <p:spPr bwMode="auto">
            <a:xfrm>
              <a:off x="3719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altLang="zh-TW" sz="900" b="0"/>
            </a:p>
          </p:txBody>
        </p:sp>
        <p:sp>
          <p:nvSpPr>
            <p:cNvPr id="2613296" name="Oval 48"/>
            <p:cNvSpPr>
              <a:spLocks noChangeArrowheads="1"/>
            </p:cNvSpPr>
            <p:nvPr/>
          </p:nvSpPr>
          <p:spPr bwMode="auto">
            <a:xfrm>
              <a:off x="3223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7" name="Oval 49"/>
            <p:cNvSpPr>
              <a:spLocks noChangeArrowheads="1"/>
            </p:cNvSpPr>
            <p:nvPr/>
          </p:nvSpPr>
          <p:spPr bwMode="auto">
            <a:xfrm>
              <a:off x="3719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8" name="Oval 50"/>
            <p:cNvSpPr>
              <a:spLocks noChangeArrowheads="1"/>
            </p:cNvSpPr>
            <p:nvPr/>
          </p:nvSpPr>
          <p:spPr bwMode="auto">
            <a:xfrm>
              <a:off x="3918" y="2548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299" name="Oval 51"/>
            <p:cNvSpPr>
              <a:spLocks noChangeArrowheads="1"/>
            </p:cNvSpPr>
            <p:nvPr/>
          </p:nvSpPr>
          <p:spPr bwMode="auto">
            <a:xfrm>
              <a:off x="3421" y="2548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0" name="Oval 52"/>
            <p:cNvSpPr>
              <a:spLocks noChangeArrowheads="1"/>
            </p:cNvSpPr>
            <p:nvPr/>
          </p:nvSpPr>
          <p:spPr bwMode="auto">
            <a:xfrm>
              <a:off x="3223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1" name="Oval 53"/>
            <p:cNvSpPr>
              <a:spLocks noChangeArrowheads="1"/>
            </p:cNvSpPr>
            <p:nvPr/>
          </p:nvSpPr>
          <p:spPr bwMode="auto">
            <a:xfrm>
              <a:off x="2792" y="1760"/>
              <a:ext cx="67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2" name="Oval 54"/>
            <p:cNvSpPr>
              <a:spLocks noChangeArrowheads="1"/>
            </p:cNvSpPr>
            <p:nvPr/>
          </p:nvSpPr>
          <p:spPr bwMode="auto">
            <a:xfrm>
              <a:off x="2792" y="2548"/>
              <a:ext cx="67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3" name="Oval 55"/>
            <p:cNvSpPr>
              <a:spLocks noChangeArrowheads="1"/>
            </p:cNvSpPr>
            <p:nvPr/>
          </p:nvSpPr>
          <p:spPr bwMode="auto">
            <a:xfrm>
              <a:off x="2561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4" name="Oval 56"/>
            <p:cNvSpPr>
              <a:spLocks noChangeArrowheads="1"/>
            </p:cNvSpPr>
            <p:nvPr/>
          </p:nvSpPr>
          <p:spPr bwMode="auto">
            <a:xfrm>
              <a:off x="2296" y="2548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5" name="Oval 57"/>
            <p:cNvSpPr>
              <a:spLocks noChangeArrowheads="1"/>
            </p:cNvSpPr>
            <p:nvPr/>
          </p:nvSpPr>
          <p:spPr bwMode="auto">
            <a:xfrm>
              <a:off x="2064" y="2902"/>
              <a:ext cx="66" cy="10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06" name="Line 58"/>
            <p:cNvSpPr>
              <a:spLocks noChangeShapeType="1"/>
            </p:cNvSpPr>
            <p:nvPr/>
          </p:nvSpPr>
          <p:spPr bwMode="auto">
            <a:xfrm flipH="1">
              <a:off x="3785" y="1868"/>
              <a:ext cx="133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07" name="Line 59"/>
            <p:cNvSpPr>
              <a:spLocks noChangeShapeType="1"/>
            </p:cNvSpPr>
            <p:nvPr/>
          </p:nvSpPr>
          <p:spPr bwMode="auto">
            <a:xfrm flipH="1">
              <a:off x="3289" y="1868"/>
              <a:ext cx="132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08" name="Line 60"/>
            <p:cNvSpPr>
              <a:spLocks noChangeShapeType="1"/>
            </p:cNvSpPr>
            <p:nvPr/>
          </p:nvSpPr>
          <p:spPr bwMode="auto">
            <a:xfrm flipH="1">
              <a:off x="3785" y="2657"/>
              <a:ext cx="133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09" name="Line 61"/>
            <p:cNvSpPr>
              <a:spLocks noChangeShapeType="1"/>
            </p:cNvSpPr>
            <p:nvPr/>
          </p:nvSpPr>
          <p:spPr bwMode="auto">
            <a:xfrm flipH="1">
              <a:off x="3289" y="2657"/>
              <a:ext cx="132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0" name="Line 62"/>
            <p:cNvSpPr>
              <a:spLocks noChangeShapeType="1"/>
            </p:cNvSpPr>
            <p:nvPr/>
          </p:nvSpPr>
          <p:spPr bwMode="auto">
            <a:xfrm flipH="1">
              <a:off x="2627" y="2657"/>
              <a:ext cx="165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1" name="Line 63"/>
            <p:cNvSpPr>
              <a:spLocks noChangeShapeType="1"/>
            </p:cNvSpPr>
            <p:nvPr/>
          </p:nvSpPr>
          <p:spPr bwMode="auto">
            <a:xfrm flipH="1">
              <a:off x="2130" y="2657"/>
              <a:ext cx="166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2" name="Oval 64"/>
            <p:cNvSpPr>
              <a:spLocks noChangeArrowheads="1"/>
            </p:cNvSpPr>
            <p:nvPr/>
          </p:nvSpPr>
          <p:spPr bwMode="auto">
            <a:xfrm>
              <a:off x="2561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3" name="Oval 65"/>
            <p:cNvSpPr>
              <a:spLocks noChangeArrowheads="1"/>
            </p:cNvSpPr>
            <p:nvPr/>
          </p:nvSpPr>
          <p:spPr bwMode="auto">
            <a:xfrm>
              <a:off x="2064" y="2140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4" name="Line 66"/>
            <p:cNvSpPr>
              <a:spLocks noChangeShapeType="1"/>
            </p:cNvSpPr>
            <p:nvPr/>
          </p:nvSpPr>
          <p:spPr bwMode="auto">
            <a:xfrm flipH="1">
              <a:off x="2627" y="1868"/>
              <a:ext cx="165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5" name="Line 67"/>
            <p:cNvSpPr>
              <a:spLocks noChangeShapeType="1"/>
            </p:cNvSpPr>
            <p:nvPr/>
          </p:nvSpPr>
          <p:spPr bwMode="auto">
            <a:xfrm flipH="1">
              <a:off x="2130" y="1868"/>
              <a:ext cx="166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16" name="Freeform 68"/>
            <p:cNvSpPr>
              <a:spLocks/>
            </p:cNvSpPr>
            <p:nvPr/>
          </p:nvSpPr>
          <p:spPr bwMode="auto">
            <a:xfrm>
              <a:off x="2928" y="1632"/>
              <a:ext cx="1059" cy="217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2304" y="0"/>
                </a:cxn>
                <a:cxn ang="0">
                  <a:pos x="4608" y="576"/>
                </a:cxn>
              </a:cxnLst>
              <a:rect l="0" t="0" r="r" b="b"/>
              <a:pathLst>
                <a:path w="4608" h="576">
                  <a:moveTo>
                    <a:pt x="0" y="576"/>
                  </a:moveTo>
                  <a:cubicBezTo>
                    <a:pt x="768" y="288"/>
                    <a:pt x="1536" y="0"/>
                    <a:pt x="2304" y="0"/>
                  </a:cubicBezTo>
                  <a:cubicBezTo>
                    <a:pt x="3072" y="0"/>
                    <a:pt x="3840" y="288"/>
                    <a:pt x="4608" y="576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7" name="Freeform 69"/>
            <p:cNvSpPr>
              <a:spLocks/>
            </p:cNvSpPr>
            <p:nvPr/>
          </p:nvSpPr>
          <p:spPr bwMode="auto">
            <a:xfrm>
              <a:off x="2130" y="1913"/>
              <a:ext cx="1093" cy="281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2448" y="24"/>
                </a:cxn>
                <a:cxn ang="0">
                  <a:pos x="4752" y="600"/>
                </a:cxn>
              </a:cxnLst>
              <a:rect l="0" t="0" r="r" b="b"/>
              <a:pathLst>
                <a:path w="4752" h="744">
                  <a:moveTo>
                    <a:pt x="0" y="744"/>
                  </a:moveTo>
                  <a:cubicBezTo>
                    <a:pt x="828" y="396"/>
                    <a:pt x="1656" y="48"/>
                    <a:pt x="2448" y="24"/>
                  </a:cubicBezTo>
                  <a:cubicBezTo>
                    <a:pt x="3240" y="0"/>
                    <a:pt x="3996" y="300"/>
                    <a:pt x="4752" y="60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8" name="Freeform 70"/>
            <p:cNvSpPr>
              <a:spLocks/>
            </p:cNvSpPr>
            <p:nvPr/>
          </p:nvSpPr>
          <p:spPr bwMode="auto">
            <a:xfrm>
              <a:off x="2627" y="1977"/>
              <a:ext cx="1092" cy="217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2448" y="0"/>
                </a:cxn>
                <a:cxn ang="0">
                  <a:pos x="4752" y="576"/>
                </a:cxn>
              </a:cxnLst>
              <a:rect l="0" t="0" r="r" b="b"/>
              <a:pathLst>
                <a:path w="4752" h="576">
                  <a:moveTo>
                    <a:pt x="0" y="576"/>
                  </a:moveTo>
                  <a:cubicBezTo>
                    <a:pt x="828" y="288"/>
                    <a:pt x="1656" y="0"/>
                    <a:pt x="2448" y="0"/>
                  </a:cubicBezTo>
                  <a:cubicBezTo>
                    <a:pt x="3240" y="0"/>
                    <a:pt x="3996" y="288"/>
                    <a:pt x="4752" y="576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19" name="Freeform 71"/>
            <p:cNvSpPr>
              <a:spLocks/>
            </p:cNvSpPr>
            <p:nvPr/>
          </p:nvSpPr>
          <p:spPr bwMode="auto">
            <a:xfrm>
              <a:off x="2362" y="2376"/>
              <a:ext cx="1059" cy="227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2592" y="24"/>
                </a:cxn>
                <a:cxn ang="0">
                  <a:pos x="4608" y="600"/>
                </a:cxn>
              </a:cxnLst>
              <a:rect l="0" t="0" r="r" b="b"/>
              <a:pathLst>
                <a:path w="4608" h="600">
                  <a:moveTo>
                    <a:pt x="0" y="456"/>
                  </a:moveTo>
                  <a:cubicBezTo>
                    <a:pt x="912" y="228"/>
                    <a:pt x="1824" y="0"/>
                    <a:pt x="2592" y="24"/>
                  </a:cubicBezTo>
                  <a:cubicBezTo>
                    <a:pt x="3360" y="48"/>
                    <a:pt x="3984" y="324"/>
                    <a:pt x="4608" y="60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0" name="Freeform 72"/>
            <p:cNvSpPr>
              <a:spLocks/>
            </p:cNvSpPr>
            <p:nvPr/>
          </p:nvSpPr>
          <p:spPr bwMode="auto">
            <a:xfrm>
              <a:off x="2859" y="2385"/>
              <a:ext cx="1059" cy="16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160" y="0"/>
                </a:cxn>
                <a:cxn ang="0">
                  <a:pos x="4608" y="432"/>
                </a:cxn>
              </a:cxnLst>
              <a:rect l="0" t="0" r="r" b="b"/>
              <a:pathLst>
                <a:path w="4608" h="432">
                  <a:moveTo>
                    <a:pt x="0" y="432"/>
                  </a:moveTo>
                  <a:cubicBezTo>
                    <a:pt x="696" y="216"/>
                    <a:pt x="1392" y="0"/>
                    <a:pt x="2160" y="0"/>
                  </a:cubicBezTo>
                  <a:cubicBezTo>
                    <a:pt x="2928" y="0"/>
                    <a:pt x="4200" y="360"/>
                    <a:pt x="4608" y="432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1" name="Freeform 73"/>
            <p:cNvSpPr>
              <a:spLocks/>
            </p:cNvSpPr>
            <p:nvPr/>
          </p:nvSpPr>
          <p:spPr bwMode="auto">
            <a:xfrm>
              <a:off x="2130" y="2657"/>
              <a:ext cx="1093" cy="272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2304" y="0"/>
                </a:cxn>
                <a:cxn ang="0">
                  <a:pos x="4752" y="720"/>
                </a:cxn>
              </a:cxnLst>
              <a:rect l="0" t="0" r="r" b="b"/>
              <a:pathLst>
                <a:path w="4752" h="720">
                  <a:moveTo>
                    <a:pt x="0" y="720"/>
                  </a:moveTo>
                  <a:cubicBezTo>
                    <a:pt x="756" y="360"/>
                    <a:pt x="1512" y="0"/>
                    <a:pt x="2304" y="0"/>
                  </a:cubicBezTo>
                  <a:cubicBezTo>
                    <a:pt x="3096" y="0"/>
                    <a:pt x="3924" y="360"/>
                    <a:pt x="4752" y="720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2" name="Freeform 74"/>
            <p:cNvSpPr>
              <a:spLocks/>
            </p:cNvSpPr>
            <p:nvPr/>
          </p:nvSpPr>
          <p:spPr bwMode="auto">
            <a:xfrm>
              <a:off x="2627" y="2648"/>
              <a:ext cx="1092" cy="335"/>
            </a:xfrm>
            <a:custGeom>
              <a:avLst/>
              <a:gdLst/>
              <a:ahLst/>
              <a:cxnLst>
                <a:cxn ang="0">
                  <a:pos x="0" y="888"/>
                </a:cxn>
                <a:cxn ang="0">
                  <a:pos x="2304" y="24"/>
                </a:cxn>
                <a:cxn ang="0">
                  <a:pos x="4752" y="744"/>
                </a:cxn>
              </a:cxnLst>
              <a:rect l="0" t="0" r="r" b="b"/>
              <a:pathLst>
                <a:path w="4752" h="888">
                  <a:moveTo>
                    <a:pt x="0" y="888"/>
                  </a:moveTo>
                  <a:cubicBezTo>
                    <a:pt x="756" y="468"/>
                    <a:pt x="1512" y="48"/>
                    <a:pt x="2304" y="24"/>
                  </a:cubicBezTo>
                  <a:cubicBezTo>
                    <a:pt x="3096" y="0"/>
                    <a:pt x="3924" y="372"/>
                    <a:pt x="4752" y="744"/>
                  </a:cubicBezTo>
                </a:path>
              </a:pathLst>
            </a:custGeom>
            <a:noFill/>
            <a:ln w="19050" cmpd="sng">
              <a:solidFill>
                <a:srgbClr val="006666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23" name="Line 75"/>
            <p:cNvSpPr>
              <a:spLocks noChangeShapeType="1"/>
            </p:cNvSpPr>
            <p:nvPr/>
          </p:nvSpPr>
          <p:spPr bwMode="auto">
            <a:xfrm>
              <a:off x="2825" y="1891"/>
              <a:ext cx="0" cy="706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4" name="Line 76"/>
            <p:cNvSpPr>
              <a:spLocks noChangeShapeType="1"/>
            </p:cNvSpPr>
            <p:nvPr/>
          </p:nvSpPr>
          <p:spPr bwMode="auto">
            <a:xfrm>
              <a:off x="3951" y="1891"/>
              <a:ext cx="0" cy="65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5" name="Line 77"/>
            <p:cNvSpPr>
              <a:spLocks noChangeShapeType="1"/>
            </p:cNvSpPr>
            <p:nvPr/>
          </p:nvSpPr>
          <p:spPr bwMode="auto">
            <a:xfrm>
              <a:off x="3752" y="2252"/>
              <a:ext cx="0" cy="65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6" name="Oval 78"/>
            <p:cNvSpPr>
              <a:spLocks noChangeArrowheads="1"/>
            </p:cNvSpPr>
            <p:nvPr/>
          </p:nvSpPr>
          <p:spPr bwMode="auto">
            <a:xfrm>
              <a:off x="2285" y="1787"/>
              <a:ext cx="66" cy="10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TW" alt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2774" name="Group 79"/>
          <p:cNvGrpSpPr>
            <a:grpSpLocks/>
          </p:cNvGrpSpPr>
          <p:nvPr/>
        </p:nvGrpSpPr>
        <p:grpSpPr bwMode="auto">
          <a:xfrm>
            <a:off x="6477000" y="1752600"/>
            <a:ext cx="2087563" cy="1606550"/>
            <a:chOff x="2016" y="9013"/>
            <a:chExt cx="2736" cy="2304"/>
          </a:xfrm>
        </p:grpSpPr>
        <p:sp>
          <p:nvSpPr>
            <p:cNvPr id="2613328" name="Line 80"/>
            <p:cNvSpPr>
              <a:spLocks noChangeShapeType="1"/>
            </p:cNvSpPr>
            <p:nvPr/>
          </p:nvSpPr>
          <p:spPr bwMode="auto">
            <a:xfrm>
              <a:off x="2016" y="9443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29" name="Line 81"/>
            <p:cNvSpPr>
              <a:spLocks noChangeShapeType="1"/>
            </p:cNvSpPr>
            <p:nvPr/>
          </p:nvSpPr>
          <p:spPr bwMode="auto">
            <a:xfrm>
              <a:off x="2016" y="10165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0" name="Line 82"/>
            <p:cNvSpPr>
              <a:spLocks noChangeShapeType="1"/>
            </p:cNvSpPr>
            <p:nvPr/>
          </p:nvSpPr>
          <p:spPr bwMode="auto">
            <a:xfrm>
              <a:off x="2016" y="1088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1" name="Line 83"/>
            <p:cNvSpPr>
              <a:spLocks noChangeShapeType="1"/>
            </p:cNvSpPr>
            <p:nvPr/>
          </p:nvSpPr>
          <p:spPr bwMode="auto">
            <a:xfrm>
              <a:off x="2449" y="9013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2" name="Line 84"/>
            <p:cNvSpPr>
              <a:spLocks noChangeShapeType="1"/>
            </p:cNvSpPr>
            <p:nvPr/>
          </p:nvSpPr>
          <p:spPr bwMode="auto">
            <a:xfrm>
              <a:off x="3312" y="9013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3" name="Line 85"/>
            <p:cNvSpPr>
              <a:spLocks noChangeShapeType="1"/>
            </p:cNvSpPr>
            <p:nvPr/>
          </p:nvSpPr>
          <p:spPr bwMode="auto">
            <a:xfrm>
              <a:off x="4176" y="9013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3334" name="Oval 86"/>
            <p:cNvSpPr>
              <a:spLocks noChangeArrowheads="1"/>
            </p:cNvSpPr>
            <p:nvPr/>
          </p:nvSpPr>
          <p:spPr bwMode="auto">
            <a:xfrm>
              <a:off x="2303" y="9302"/>
              <a:ext cx="289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5" name="Oval 87"/>
            <p:cNvSpPr>
              <a:spLocks noChangeArrowheads="1"/>
            </p:cNvSpPr>
            <p:nvPr/>
          </p:nvSpPr>
          <p:spPr bwMode="auto">
            <a:xfrm>
              <a:off x="3169" y="9302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6" name="Oval 88"/>
            <p:cNvSpPr>
              <a:spLocks noChangeArrowheads="1"/>
            </p:cNvSpPr>
            <p:nvPr/>
          </p:nvSpPr>
          <p:spPr bwMode="auto">
            <a:xfrm>
              <a:off x="4032" y="9302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7" name="Oval 89"/>
            <p:cNvSpPr>
              <a:spLocks noChangeArrowheads="1"/>
            </p:cNvSpPr>
            <p:nvPr/>
          </p:nvSpPr>
          <p:spPr bwMode="auto">
            <a:xfrm>
              <a:off x="2303" y="10019"/>
              <a:ext cx="289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8" name="Oval 90"/>
            <p:cNvSpPr>
              <a:spLocks noChangeArrowheads="1"/>
            </p:cNvSpPr>
            <p:nvPr/>
          </p:nvSpPr>
          <p:spPr bwMode="auto">
            <a:xfrm>
              <a:off x="3169" y="10019"/>
              <a:ext cx="287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39" name="Oval 91"/>
            <p:cNvSpPr>
              <a:spLocks noChangeArrowheads="1"/>
            </p:cNvSpPr>
            <p:nvPr/>
          </p:nvSpPr>
          <p:spPr bwMode="auto">
            <a:xfrm>
              <a:off x="4032" y="10019"/>
              <a:ext cx="287" cy="2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40" name="Oval 92"/>
            <p:cNvSpPr>
              <a:spLocks noChangeArrowheads="1"/>
            </p:cNvSpPr>
            <p:nvPr/>
          </p:nvSpPr>
          <p:spPr bwMode="auto">
            <a:xfrm>
              <a:off x="2303" y="10741"/>
              <a:ext cx="289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41" name="Oval 93"/>
            <p:cNvSpPr>
              <a:spLocks noChangeArrowheads="1"/>
            </p:cNvSpPr>
            <p:nvPr/>
          </p:nvSpPr>
          <p:spPr bwMode="auto">
            <a:xfrm>
              <a:off x="3169" y="10741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13342" name="Oval 94"/>
            <p:cNvSpPr>
              <a:spLocks noChangeArrowheads="1"/>
            </p:cNvSpPr>
            <p:nvPr/>
          </p:nvSpPr>
          <p:spPr bwMode="auto">
            <a:xfrm>
              <a:off x="4032" y="10741"/>
              <a:ext cx="287" cy="2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2775" name="Group 95"/>
          <p:cNvGrpSpPr>
            <a:grpSpLocks/>
          </p:cNvGrpSpPr>
          <p:nvPr/>
        </p:nvGrpSpPr>
        <p:grpSpPr bwMode="auto">
          <a:xfrm>
            <a:off x="2667000" y="4724400"/>
            <a:ext cx="2514600" cy="1219200"/>
            <a:chOff x="336" y="1783"/>
            <a:chExt cx="1728" cy="1158"/>
          </a:xfrm>
        </p:grpSpPr>
        <p:sp>
          <p:nvSpPr>
            <p:cNvPr id="2613344" name="Cloud"/>
            <p:cNvSpPr>
              <a:spLocks noChangeAspect="1" noEditPoints="1" noChangeArrowheads="1"/>
            </p:cNvSpPr>
            <p:nvPr/>
          </p:nvSpPr>
          <p:spPr bwMode="auto">
            <a:xfrm>
              <a:off x="336" y="1783"/>
              <a:ext cx="1728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2778" name="Text Box 97"/>
            <p:cNvSpPr txBox="1">
              <a:spLocks noChangeArrowheads="1"/>
            </p:cNvSpPr>
            <p:nvPr/>
          </p:nvSpPr>
          <p:spPr bwMode="auto">
            <a:xfrm>
              <a:off x="480" y="2122"/>
              <a:ext cx="1584" cy="3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rgbClr val="006600"/>
                  </a:solidFill>
                  <a:latin typeface="Tahoma" pitchFamily="34" charset="0"/>
                </a:rPr>
                <a:t>LAN/WAN</a:t>
              </a:r>
            </a:p>
          </p:txBody>
        </p:sp>
      </p:grpSp>
      <p:sp>
        <p:nvSpPr>
          <p:cNvPr id="32776" name="Rectangle 98"/>
          <p:cNvSpPr>
            <a:spLocks noChangeArrowheads="1"/>
          </p:cNvSpPr>
          <p:nvPr/>
        </p:nvSpPr>
        <p:spPr bwMode="auto">
          <a:xfrm>
            <a:off x="304800" y="4876800"/>
            <a:ext cx="2286000" cy="1047750"/>
          </a:xfrm>
          <a:prstGeom prst="rect">
            <a:avLst/>
          </a:prstGeom>
          <a:noFill/>
          <a:ln w="12700" cap="sq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No shared memory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Message Passing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altLang="zh-TW" sz="2000" b="0">
                <a:solidFill>
                  <a:srgbClr val="990033"/>
                </a:solidFill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8586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B492D28-9EB8-4516-B6D4-FC22E0060F5C}" type="slidenum">
              <a:rPr lang="en-US" altLang="zh-TW" sz="1400" smtClean="0">
                <a:latin typeface="Comic Sans MS" pitchFamily="66" charset="0"/>
              </a:rPr>
              <a:pPr/>
              <a:t>47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4876800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Cluster Architecture</a:t>
            </a: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533400" y="1600200"/>
            <a:ext cx="6248400" cy="4495800"/>
            <a:chOff x="720" y="1012"/>
            <a:chExt cx="4272" cy="2849"/>
          </a:xfrm>
        </p:grpSpPr>
        <p:sp>
          <p:nvSpPr>
            <p:cNvPr id="2614276" name="Rectangle 4"/>
            <p:cNvSpPr>
              <a:spLocks noChangeArrowheads="1"/>
            </p:cNvSpPr>
            <p:nvPr/>
          </p:nvSpPr>
          <p:spPr bwMode="auto">
            <a:xfrm>
              <a:off x="4033" y="1824"/>
              <a:ext cx="959" cy="10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4277" name="Rectangle 5"/>
            <p:cNvSpPr>
              <a:spLocks noChangeArrowheads="1"/>
            </p:cNvSpPr>
            <p:nvPr/>
          </p:nvSpPr>
          <p:spPr bwMode="auto">
            <a:xfrm>
              <a:off x="1872" y="1824"/>
              <a:ext cx="965" cy="10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614278" name="Rectangle 6"/>
            <p:cNvSpPr>
              <a:spLocks noChangeArrowheads="1"/>
            </p:cNvSpPr>
            <p:nvPr/>
          </p:nvSpPr>
          <p:spPr bwMode="auto">
            <a:xfrm>
              <a:off x="720" y="1824"/>
              <a:ext cx="959" cy="105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02" name="Text Box 7"/>
            <p:cNvSpPr txBox="1">
              <a:spLocks noChangeArrowheads="1"/>
            </p:cNvSpPr>
            <p:nvPr/>
          </p:nvSpPr>
          <p:spPr bwMode="auto">
            <a:xfrm>
              <a:off x="837" y="1492"/>
              <a:ext cx="133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zh-TW" sz="2000" b="0">
                <a:latin typeface="Tahoma" pitchFamily="34" charset="0"/>
              </a:endParaRP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768" y="192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768" y="230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3805" name="Oval 10"/>
            <p:cNvSpPr>
              <a:spLocks noChangeArrowheads="1"/>
            </p:cNvSpPr>
            <p:nvPr/>
          </p:nvSpPr>
          <p:spPr bwMode="auto">
            <a:xfrm>
              <a:off x="768" y="259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P</a:t>
              </a:r>
            </a:p>
          </p:txBody>
        </p:sp>
        <p:sp>
          <p:nvSpPr>
            <p:cNvPr id="2614283" name="Line 11"/>
            <p:cNvSpPr>
              <a:spLocks noChangeShapeType="1"/>
            </p:cNvSpPr>
            <p:nvPr/>
          </p:nvSpPr>
          <p:spPr bwMode="auto">
            <a:xfrm>
              <a:off x="912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84" name="Line 12"/>
            <p:cNvSpPr>
              <a:spLocks noChangeShapeType="1"/>
            </p:cNvSpPr>
            <p:nvPr/>
          </p:nvSpPr>
          <p:spPr bwMode="auto">
            <a:xfrm>
              <a:off x="912" y="24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85" name="Line 13"/>
            <p:cNvSpPr>
              <a:spLocks noChangeShapeType="1"/>
            </p:cNvSpPr>
            <p:nvPr/>
          </p:nvSpPr>
          <p:spPr bwMode="auto">
            <a:xfrm>
              <a:off x="912" y="2208"/>
              <a:ext cx="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09" name="AutoShape 14"/>
            <p:cNvSpPr>
              <a:spLocks noChangeArrowheads="1"/>
            </p:cNvSpPr>
            <p:nvPr/>
          </p:nvSpPr>
          <p:spPr bwMode="auto">
            <a:xfrm>
              <a:off x="1248" y="2016"/>
              <a:ext cx="384" cy="336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I/O</a:t>
              </a:r>
            </a:p>
          </p:txBody>
        </p:sp>
        <p:sp>
          <p:nvSpPr>
            <p:cNvPr id="33810" name="Rectangle 15"/>
            <p:cNvSpPr>
              <a:spLocks noChangeArrowheads="1"/>
            </p:cNvSpPr>
            <p:nvPr/>
          </p:nvSpPr>
          <p:spPr bwMode="auto">
            <a:xfrm>
              <a:off x="720" y="1632"/>
              <a:ext cx="960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zh-TW" altLang="zh-TW" sz="3200" b="0">
                <a:solidFill>
                  <a:srgbClr val="FFFF00"/>
                </a:solidFill>
              </a:endParaRPr>
            </a:p>
          </p:txBody>
        </p:sp>
        <p:sp>
          <p:nvSpPr>
            <p:cNvPr id="33811" name="Text Box 16"/>
            <p:cNvSpPr txBox="1">
              <a:spLocks noChangeArrowheads="1"/>
            </p:cNvSpPr>
            <p:nvPr/>
          </p:nvSpPr>
          <p:spPr bwMode="auto">
            <a:xfrm>
              <a:off x="961" y="1584"/>
              <a:ext cx="3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OS</a:t>
              </a:r>
            </a:p>
          </p:txBody>
        </p:sp>
        <p:sp>
          <p:nvSpPr>
            <p:cNvPr id="33812" name="Rectangle 17"/>
            <p:cNvSpPr>
              <a:spLocks noChangeArrowheads="1"/>
            </p:cNvSpPr>
            <p:nvPr/>
          </p:nvSpPr>
          <p:spPr bwMode="auto">
            <a:xfrm>
              <a:off x="1920" y="192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3813" name="Rectangle 18"/>
            <p:cNvSpPr>
              <a:spLocks noChangeArrowheads="1"/>
            </p:cNvSpPr>
            <p:nvPr/>
          </p:nvSpPr>
          <p:spPr bwMode="auto">
            <a:xfrm>
              <a:off x="1920" y="230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3814" name="Oval 19"/>
            <p:cNvSpPr>
              <a:spLocks noChangeArrowheads="1"/>
            </p:cNvSpPr>
            <p:nvPr/>
          </p:nvSpPr>
          <p:spPr bwMode="auto">
            <a:xfrm>
              <a:off x="1920" y="259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P</a:t>
              </a:r>
            </a:p>
          </p:txBody>
        </p:sp>
        <p:sp>
          <p:nvSpPr>
            <p:cNvPr id="2614292" name="Line 20"/>
            <p:cNvSpPr>
              <a:spLocks noChangeShapeType="1"/>
            </p:cNvSpPr>
            <p:nvPr/>
          </p:nvSpPr>
          <p:spPr bwMode="auto">
            <a:xfrm>
              <a:off x="206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93" name="Line 21"/>
            <p:cNvSpPr>
              <a:spLocks noChangeShapeType="1"/>
            </p:cNvSpPr>
            <p:nvPr/>
          </p:nvSpPr>
          <p:spPr bwMode="auto">
            <a:xfrm>
              <a:off x="2064" y="24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294" name="Line 22"/>
            <p:cNvSpPr>
              <a:spLocks noChangeShapeType="1"/>
            </p:cNvSpPr>
            <p:nvPr/>
          </p:nvSpPr>
          <p:spPr bwMode="auto">
            <a:xfrm>
              <a:off x="2064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18" name="AutoShape 23"/>
            <p:cNvSpPr>
              <a:spLocks noChangeArrowheads="1"/>
            </p:cNvSpPr>
            <p:nvPr/>
          </p:nvSpPr>
          <p:spPr bwMode="auto">
            <a:xfrm>
              <a:off x="2400" y="2016"/>
              <a:ext cx="384" cy="336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I/O</a:t>
              </a:r>
            </a:p>
          </p:txBody>
        </p:sp>
        <p:sp>
          <p:nvSpPr>
            <p:cNvPr id="33819" name="Rectangle 24"/>
            <p:cNvSpPr>
              <a:spLocks noChangeArrowheads="1"/>
            </p:cNvSpPr>
            <p:nvPr/>
          </p:nvSpPr>
          <p:spPr bwMode="auto">
            <a:xfrm>
              <a:off x="1872" y="1632"/>
              <a:ext cx="960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zh-TW" altLang="zh-TW" sz="3200" b="0">
                <a:solidFill>
                  <a:schemeClr val="bg2"/>
                </a:solidFill>
              </a:endParaRPr>
            </a:p>
          </p:txBody>
        </p:sp>
        <p:sp>
          <p:nvSpPr>
            <p:cNvPr id="33820" name="Text Box 25"/>
            <p:cNvSpPr txBox="1">
              <a:spLocks noChangeArrowheads="1"/>
            </p:cNvSpPr>
            <p:nvPr/>
          </p:nvSpPr>
          <p:spPr bwMode="auto">
            <a:xfrm>
              <a:off x="2113" y="1584"/>
              <a:ext cx="38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OS</a:t>
              </a:r>
            </a:p>
          </p:txBody>
        </p:sp>
        <p:sp>
          <p:nvSpPr>
            <p:cNvPr id="33821" name="Rectangle 26"/>
            <p:cNvSpPr>
              <a:spLocks noChangeArrowheads="1"/>
            </p:cNvSpPr>
            <p:nvPr/>
          </p:nvSpPr>
          <p:spPr bwMode="auto">
            <a:xfrm>
              <a:off x="4080" y="192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M</a:t>
              </a:r>
            </a:p>
          </p:txBody>
        </p:sp>
        <p:sp>
          <p:nvSpPr>
            <p:cNvPr id="33822" name="Rectangle 27"/>
            <p:cNvSpPr>
              <a:spLocks noChangeArrowheads="1"/>
            </p:cNvSpPr>
            <p:nvPr/>
          </p:nvSpPr>
          <p:spPr bwMode="auto">
            <a:xfrm>
              <a:off x="4080" y="230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3823" name="Oval 28"/>
            <p:cNvSpPr>
              <a:spLocks noChangeArrowheads="1"/>
            </p:cNvSpPr>
            <p:nvPr/>
          </p:nvSpPr>
          <p:spPr bwMode="auto">
            <a:xfrm>
              <a:off x="4080" y="259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P</a:t>
              </a:r>
            </a:p>
          </p:txBody>
        </p:sp>
        <p:sp>
          <p:nvSpPr>
            <p:cNvPr id="2614301" name="Line 29"/>
            <p:cNvSpPr>
              <a:spLocks noChangeShapeType="1"/>
            </p:cNvSpPr>
            <p:nvPr/>
          </p:nvSpPr>
          <p:spPr bwMode="auto">
            <a:xfrm>
              <a:off x="4224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02" name="Line 30"/>
            <p:cNvSpPr>
              <a:spLocks noChangeShapeType="1"/>
            </p:cNvSpPr>
            <p:nvPr/>
          </p:nvSpPr>
          <p:spPr bwMode="auto">
            <a:xfrm>
              <a:off x="4224" y="244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03" name="Line 31"/>
            <p:cNvSpPr>
              <a:spLocks noChangeShapeType="1"/>
            </p:cNvSpPr>
            <p:nvPr/>
          </p:nvSpPr>
          <p:spPr bwMode="auto">
            <a:xfrm>
              <a:off x="4224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3827" name="AutoShape 32"/>
            <p:cNvSpPr>
              <a:spLocks noChangeArrowheads="1"/>
            </p:cNvSpPr>
            <p:nvPr/>
          </p:nvSpPr>
          <p:spPr bwMode="auto">
            <a:xfrm>
              <a:off x="4560" y="2016"/>
              <a:ext cx="384" cy="336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I/O</a:t>
              </a:r>
            </a:p>
          </p:txBody>
        </p:sp>
        <p:sp>
          <p:nvSpPr>
            <p:cNvPr id="2614305" name="Rectangle 33"/>
            <p:cNvSpPr>
              <a:spLocks noChangeArrowheads="1"/>
            </p:cNvSpPr>
            <p:nvPr/>
          </p:nvSpPr>
          <p:spPr bwMode="auto">
            <a:xfrm>
              <a:off x="4033" y="1632"/>
              <a:ext cx="959" cy="192"/>
            </a:xfrm>
            <a:prstGeom prst="rect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29" name="Text Box 34"/>
            <p:cNvSpPr txBox="1">
              <a:spLocks noChangeArrowheads="1"/>
            </p:cNvSpPr>
            <p:nvPr/>
          </p:nvSpPr>
          <p:spPr bwMode="auto">
            <a:xfrm>
              <a:off x="4272" y="1584"/>
              <a:ext cx="38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rgbClr val="FFFF00"/>
                  </a:solidFill>
                  <a:latin typeface="Tahoma" pitchFamily="34" charset="0"/>
                </a:rPr>
                <a:t>OS</a:t>
              </a:r>
            </a:p>
          </p:txBody>
        </p:sp>
        <p:sp>
          <p:nvSpPr>
            <p:cNvPr id="2614307" name="Rectangle 35"/>
            <p:cNvSpPr>
              <a:spLocks noChangeArrowheads="1"/>
            </p:cNvSpPr>
            <p:nvPr/>
          </p:nvSpPr>
          <p:spPr bwMode="auto">
            <a:xfrm>
              <a:off x="720" y="1344"/>
              <a:ext cx="4224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31" name="Rectangle 36"/>
            <p:cNvSpPr>
              <a:spLocks noChangeArrowheads="1"/>
            </p:cNvSpPr>
            <p:nvPr/>
          </p:nvSpPr>
          <p:spPr bwMode="auto">
            <a:xfrm>
              <a:off x="720" y="1056"/>
              <a:ext cx="4224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endParaRPr kumimoji="1" lang="zh-TW" altLang="zh-TW" sz="3200" b="0">
                <a:solidFill>
                  <a:schemeClr val="hlink"/>
                </a:solidFill>
              </a:endParaRPr>
            </a:p>
          </p:txBody>
        </p:sp>
        <p:sp>
          <p:nvSpPr>
            <p:cNvPr id="33832" name="Text Box 37"/>
            <p:cNvSpPr txBox="1">
              <a:spLocks noChangeArrowheads="1"/>
            </p:cNvSpPr>
            <p:nvPr/>
          </p:nvSpPr>
          <p:spPr bwMode="auto">
            <a:xfrm>
              <a:off x="2113" y="1296"/>
              <a:ext cx="10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solidFill>
                    <a:schemeClr val="hlink"/>
                  </a:solidFill>
                  <a:latin typeface="Tahoma" pitchFamily="34" charset="0"/>
                </a:rPr>
                <a:t>Middleware</a:t>
              </a:r>
            </a:p>
          </p:txBody>
        </p:sp>
        <p:sp>
          <p:nvSpPr>
            <p:cNvPr id="33833" name="Text Box 38"/>
            <p:cNvSpPr txBox="1">
              <a:spLocks noChangeArrowheads="1"/>
            </p:cNvSpPr>
            <p:nvPr/>
          </p:nvSpPr>
          <p:spPr bwMode="auto">
            <a:xfrm>
              <a:off x="1958" y="1012"/>
              <a:ext cx="218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b="0">
                  <a:latin typeface="Tahoma" pitchFamily="34" charset="0"/>
                </a:rPr>
                <a:t>Programming Environment</a:t>
              </a:r>
            </a:p>
          </p:txBody>
        </p:sp>
        <p:sp>
          <p:nvSpPr>
            <p:cNvPr id="2614311" name="Cloud"/>
            <p:cNvSpPr>
              <a:spLocks noChangeAspect="1" noEditPoints="1" noChangeArrowheads="1"/>
            </p:cNvSpPr>
            <p:nvPr/>
          </p:nvSpPr>
          <p:spPr bwMode="auto">
            <a:xfrm>
              <a:off x="1968" y="2976"/>
              <a:ext cx="1536" cy="88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3835" name="Text Box 40"/>
            <p:cNvSpPr txBox="1">
              <a:spLocks noChangeArrowheads="1"/>
            </p:cNvSpPr>
            <p:nvPr/>
          </p:nvSpPr>
          <p:spPr bwMode="auto">
            <a:xfrm>
              <a:off x="2017" y="3216"/>
              <a:ext cx="143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solidFill>
                    <a:schemeClr val="bg1"/>
                  </a:solidFill>
                  <a:latin typeface="Tahoma" pitchFamily="34" charset="0"/>
                </a:rPr>
                <a:t>Interconnection Network</a:t>
              </a:r>
            </a:p>
          </p:txBody>
        </p:sp>
        <p:sp>
          <p:nvSpPr>
            <p:cNvPr id="2614313" name="Line 41"/>
            <p:cNvSpPr>
              <a:spLocks noChangeShapeType="1"/>
            </p:cNvSpPr>
            <p:nvPr/>
          </p:nvSpPr>
          <p:spPr bwMode="auto">
            <a:xfrm>
              <a:off x="1200" y="2880"/>
              <a:ext cx="913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14" name="Line 42"/>
            <p:cNvSpPr>
              <a:spLocks noChangeShapeType="1"/>
            </p:cNvSpPr>
            <p:nvPr/>
          </p:nvSpPr>
          <p:spPr bwMode="auto">
            <a:xfrm>
              <a:off x="2352" y="2880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4315" name="Line 43"/>
            <p:cNvSpPr>
              <a:spLocks noChangeShapeType="1"/>
            </p:cNvSpPr>
            <p:nvPr/>
          </p:nvSpPr>
          <p:spPr bwMode="auto">
            <a:xfrm flipH="1">
              <a:off x="3456" y="2880"/>
              <a:ext cx="110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pic>
        <p:nvPicPr>
          <p:cNvPr id="33797" name="Picture 44" descr="A home-built Beowulf 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67000"/>
            <a:ext cx="1828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45"/>
          <p:cNvSpPr txBox="1">
            <a:spLocks noChangeArrowheads="1"/>
          </p:cNvSpPr>
          <p:nvPr/>
        </p:nvSpPr>
        <p:spPr bwMode="auto">
          <a:xfrm>
            <a:off x="7391400" y="52578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TW" sz="2000" b="0">
                <a:solidFill>
                  <a:srgbClr val="663300"/>
                </a:solidFill>
                <a:latin typeface="Arial" pitchFamily="34" charset="0"/>
              </a:rPr>
              <a:t>Home cluster</a:t>
            </a:r>
          </a:p>
        </p:txBody>
      </p:sp>
    </p:spTree>
    <p:extLst>
      <p:ext uri="{BB962C8B-B14F-4D97-AF65-F5344CB8AC3E}">
        <p14:creationId xmlns:p14="http://schemas.microsoft.com/office/powerpoint/2010/main" val="8363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137E898-D27F-45FC-8D90-9AEB5922E095}" type="slidenum">
              <a:rPr lang="en-US" altLang="zh-TW" sz="1400" smtClean="0">
                <a:latin typeface="Comic Sans MS" pitchFamily="66" charset="0"/>
              </a:rPr>
              <a:pPr/>
              <a:t>48</a:t>
            </a:fld>
            <a:endParaRPr lang="en-US" altLang="zh-TW" sz="1400" smtClean="0">
              <a:latin typeface="Comic Sans MS" pitchFamily="66" charset="0"/>
            </a:endParaRPr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609600" y="1295400"/>
            <a:ext cx="6172200" cy="5334000"/>
            <a:chOff x="96" y="768"/>
            <a:chExt cx="3888" cy="3360"/>
          </a:xfrm>
        </p:grpSpPr>
        <p:pic>
          <p:nvPicPr>
            <p:cNvPr id="34823" name="Picture 3" descr="supercompu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768"/>
              <a:ext cx="1440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6324" name="Cloud"/>
            <p:cNvSpPr>
              <a:spLocks noChangeAspect="1" noEditPoints="1" noChangeArrowheads="1"/>
            </p:cNvSpPr>
            <p:nvPr/>
          </p:nvSpPr>
          <p:spPr bwMode="auto">
            <a:xfrm>
              <a:off x="1344" y="1968"/>
              <a:ext cx="1440" cy="69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0" hangingPunct="0">
                <a:spcBef>
                  <a:spcPct val="20000"/>
                </a:spcBef>
                <a:defRPr/>
              </a:pPr>
              <a:r>
                <a:rPr kumimoji="1" lang="en-US" altLang="zh-TW" b="0">
                  <a:solidFill>
                    <a:srgbClr val="663300"/>
                  </a:solidFill>
                  <a:latin typeface="Arial" charset="0"/>
                </a:rPr>
                <a:t>Internet</a:t>
              </a:r>
            </a:p>
          </p:txBody>
        </p:sp>
        <p:grpSp>
          <p:nvGrpSpPr>
            <p:cNvPr id="34825" name="Group 5"/>
            <p:cNvGrpSpPr>
              <a:grpSpLocks/>
            </p:cNvGrpSpPr>
            <p:nvPr/>
          </p:nvGrpSpPr>
          <p:grpSpPr bwMode="auto">
            <a:xfrm>
              <a:off x="96" y="1008"/>
              <a:ext cx="1248" cy="1104"/>
              <a:chOff x="0" y="1152"/>
              <a:chExt cx="1248" cy="1104"/>
            </a:xfrm>
          </p:grpSpPr>
          <p:grpSp>
            <p:nvGrpSpPr>
              <p:cNvPr id="34956" name="Group 6"/>
              <p:cNvGrpSpPr>
                <a:grpSpLocks/>
              </p:cNvGrpSpPr>
              <p:nvPr/>
            </p:nvGrpSpPr>
            <p:grpSpPr bwMode="auto">
              <a:xfrm>
                <a:off x="672" y="1632"/>
                <a:ext cx="576" cy="384"/>
                <a:chOff x="2522" y="1897"/>
                <a:chExt cx="1973" cy="1127"/>
              </a:xfrm>
            </p:grpSpPr>
            <p:pic>
              <p:nvPicPr>
                <p:cNvPr id="34997" name="Picture 7" descr="Server and XML Web Service s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8" y="1897"/>
                  <a:ext cx="331" cy="5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8" name="Picture 8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9" name="Picture 9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675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0" name="Picture 10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31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1" name="Picture 11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950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2" name="Picture 12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59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3" name="Picture 13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2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4" name="Picture 14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1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5" name="Picture 15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6" name="Picture 16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7" name="Picture 17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8" name="Picture 18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09" name="Picture 19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4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10" name="Picture 20" descr="Server s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3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011" name="Picture 21" descr="Message Bus s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2" y="240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16342" name="Line 22"/>
              <p:cNvSpPr>
                <a:spLocks noChangeShapeType="1"/>
              </p:cNvSpPr>
              <p:nvPr/>
            </p:nvSpPr>
            <p:spPr bwMode="auto">
              <a:xfrm flipH="1" flipV="1">
                <a:off x="0" y="1584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958" name="Group 23"/>
              <p:cNvGrpSpPr>
                <a:grpSpLocks/>
              </p:cNvGrpSpPr>
              <p:nvPr/>
            </p:nvGrpSpPr>
            <p:grpSpPr bwMode="auto">
              <a:xfrm>
                <a:off x="864" y="1152"/>
                <a:ext cx="288" cy="375"/>
                <a:chOff x="1632" y="2832"/>
                <a:chExt cx="192" cy="375"/>
              </a:xfrm>
            </p:grpSpPr>
            <p:pic>
              <p:nvPicPr>
                <p:cNvPr id="34983" name="Picture 24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2" y="3027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4" name="Picture 25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5" name="Picture 26" descr="Message Bus sm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4" y="2961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6" name="Picture 27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09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7" name="Picture 28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4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8" name="Picture 29" descr="Message Bus s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9" y="2961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89" name="Picture 30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632" y="2832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0" name="Picture 31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656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1" name="Picture 32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678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2" name="Picture 33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02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3" name="Picture 34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27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4" name="Picture 35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51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5" name="Picture 36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73" y="2832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96" name="Picture 37" descr="Server sm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798" y="2832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959" name="Group 38"/>
              <p:cNvGrpSpPr>
                <a:grpSpLocks/>
              </p:cNvGrpSpPr>
              <p:nvPr/>
            </p:nvGrpSpPr>
            <p:grpSpPr bwMode="auto">
              <a:xfrm>
                <a:off x="144" y="1200"/>
                <a:ext cx="576" cy="288"/>
                <a:chOff x="336" y="672"/>
                <a:chExt cx="576" cy="288"/>
              </a:xfrm>
            </p:grpSpPr>
            <p:pic>
              <p:nvPicPr>
                <p:cNvPr id="34965" name="Picture 39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791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6" name="Picture 40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95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7" name="Picture 41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98" y="789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8" name="Picture 42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2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69" name="Picture 43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7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0" name="Picture 44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1" name="Picture 45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" y="841"/>
                  <a:ext cx="72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2" name="Picture 46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3" name="Picture 47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4" name="Picture 48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5" name="Picture 49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6" name="Picture 50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7" name="Picture 51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0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78" name="Picture 52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" y="774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16373" name="AutoShape 53"/>
                <p:cNvSpPr>
                  <a:spLocks noChangeArrowheads="1"/>
                </p:cNvSpPr>
                <p:nvPr/>
              </p:nvSpPr>
              <p:spPr bwMode="auto">
                <a:xfrm>
                  <a:off x="493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374" name="AutoShape 54"/>
                <p:cNvSpPr>
                  <a:spLocks noChangeArrowheads="1"/>
                </p:cNvSpPr>
                <p:nvPr/>
              </p:nvSpPr>
              <p:spPr bwMode="auto">
                <a:xfrm>
                  <a:off x="650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375" name="AutoShape 55"/>
                <p:cNvSpPr>
                  <a:spLocks noChangeArrowheads="1"/>
                </p:cNvSpPr>
                <p:nvPr/>
              </p:nvSpPr>
              <p:spPr bwMode="auto">
                <a:xfrm>
                  <a:off x="807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376" name="AutoShape 56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pic>
            <p:nvPicPr>
              <p:cNvPr id="34960" name="Picture 57" descr="cray-1-supercomputer-1976-2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32"/>
                <a:ext cx="624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378" name="Line 58"/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379" name="Line 5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380" name="Line 60"/>
              <p:cNvSpPr>
                <a:spLocks noChangeShapeType="1"/>
              </p:cNvSpPr>
              <p:nvPr/>
            </p:nvSpPr>
            <p:spPr bwMode="auto">
              <a:xfrm>
                <a:off x="480" y="144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381" name="Line 61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4826" name="Group 62"/>
            <p:cNvGrpSpPr>
              <a:grpSpLocks/>
            </p:cNvGrpSpPr>
            <p:nvPr/>
          </p:nvGrpSpPr>
          <p:grpSpPr bwMode="auto">
            <a:xfrm>
              <a:off x="3216" y="1632"/>
              <a:ext cx="768" cy="1088"/>
              <a:chOff x="96" y="2736"/>
              <a:chExt cx="768" cy="1088"/>
            </a:xfrm>
          </p:grpSpPr>
          <p:pic>
            <p:nvPicPr>
              <p:cNvPr id="34934" name="Picture 63" descr="desktop_v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832"/>
                <a:ext cx="182" cy="18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935" name="Group 64"/>
              <p:cNvGrpSpPr>
                <a:grpSpLocks/>
              </p:cNvGrpSpPr>
              <p:nvPr/>
            </p:nvGrpSpPr>
            <p:grpSpPr bwMode="auto">
              <a:xfrm>
                <a:off x="96" y="2736"/>
                <a:ext cx="480" cy="336"/>
                <a:chOff x="2522" y="1897"/>
                <a:chExt cx="1973" cy="1127"/>
              </a:xfrm>
            </p:grpSpPr>
            <p:pic>
              <p:nvPicPr>
                <p:cNvPr id="34941" name="Picture 65" descr="Server and XML Web Service sm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8" y="1897"/>
                  <a:ext cx="331" cy="5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2" name="Picture 66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38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3" name="Picture 67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675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4" name="Picture 68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331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5" name="Picture 69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950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6" name="Picture 70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592" y="245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7" name="Picture 71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2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8" name="Picture 72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1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49" name="Picture 73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0" name="Picture 74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1" name="Picture 75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8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2" name="Picture 76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7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3" name="Picture 77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74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4" name="Picture 78" descr="Server sm"/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3" y="2625"/>
                  <a:ext cx="272" cy="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55" name="Picture 79" descr="Message Bus sm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2" y="2400"/>
                  <a:ext cx="363" cy="1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4936" name="Picture 80" descr="47KCcray_secondary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216"/>
                <a:ext cx="624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01" name="Line 81"/>
              <p:cNvSpPr>
                <a:spLocks noChangeShapeType="1"/>
              </p:cNvSpPr>
              <p:nvPr/>
            </p:nvSpPr>
            <p:spPr bwMode="auto">
              <a:xfrm>
                <a:off x="96" y="3168"/>
                <a:ext cx="768" cy="0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2" name="Line 82"/>
              <p:cNvSpPr>
                <a:spLocks noChangeShapeType="1"/>
              </p:cNvSpPr>
              <p:nvPr/>
            </p:nvSpPr>
            <p:spPr bwMode="auto">
              <a:xfrm>
                <a:off x="336" y="302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3" name="Line 83"/>
              <p:cNvSpPr>
                <a:spLocks noChangeShapeType="1"/>
              </p:cNvSpPr>
              <p:nvPr/>
            </p:nvSpPr>
            <p:spPr bwMode="auto">
              <a:xfrm>
                <a:off x="768" y="2976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4" name="Line 84"/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4827" name="Group 85"/>
            <p:cNvGrpSpPr>
              <a:grpSpLocks/>
            </p:cNvGrpSpPr>
            <p:nvPr/>
          </p:nvGrpSpPr>
          <p:grpSpPr bwMode="auto">
            <a:xfrm>
              <a:off x="1824" y="2928"/>
              <a:ext cx="1597" cy="1200"/>
              <a:chOff x="1824" y="2928"/>
              <a:chExt cx="1597" cy="1200"/>
            </a:xfrm>
          </p:grpSpPr>
          <p:sp>
            <p:nvSpPr>
              <p:cNvPr id="2616406" name="Line 86"/>
              <p:cNvSpPr>
                <a:spLocks noChangeShapeType="1"/>
              </p:cNvSpPr>
              <p:nvPr/>
            </p:nvSpPr>
            <p:spPr bwMode="auto">
              <a:xfrm>
                <a:off x="3421" y="3859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07" name="Line 87"/>
              <p:cNvSpPr>
                <a:spLocks noChangeShapeType="1"/>
              </p:cNvSpPr>
              <p:nvPr/>
            </p:nvSpPr>
            <p:spPr bwMode="auto">
              <a:xfrm>
                <a:off x="2448" y="3264"/>
                <a:ext cx="0" cy="161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873" name="Group 88"/>
              <p:cNvGrpSpPr>
                <a:grpSpLocks/>
              </p:cNvGrpSpPr>
              <p:nvPr/>
            </p:nvGrpSpPr>
            <p:grpSpPr bwMode="auto">
              <a:xfrm>
                <a:off x="2064" y="2928"/>
                <a:ext cx="205" cy="375"/>
                <a:chOff x="1926" y="2751"/>
                <a:chExt cx="205" cy="375"/>
              </a:xfrm>
            </p:grpSpPr>
            <p:pic>
              <p:nvPicPr>
                <p:cNvPr id="34920" name="Picture 89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6" y="2946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1" name="Picture 90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7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2" name="Picture 91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" y="2880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3" name="Picture 92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1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4" name="Picture 93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5" name="Picture 94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6" name="Picture 9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39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7" name="Picture 9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63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8" name="Picture 9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85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29" name="Picture 98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09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0" name="Picture 99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34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1" name="Picture 10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58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2" name="Picture 10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80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33" name="Picture 10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05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874" name="Group 103"/>
              <p:cNvGrpSpPr>
                <a:grpSpLocks/>
              </p:cNvGrpSpPr>
              <p:nvPr/>
            </p:nvGrpSpPr>
            <p:grpSpPr bwMode="auto">
              <a:xfrm>
                <a:off x="2352" y="2928"/>
                <a:ext cx="192" cy="372"/>
                <a:chOff x="2198" y="2736"/>
                <a:chExt cx="192" cy="372"/>
              </a:xfrm>
            </p:grpSpPr>
            <p:pic>
              <p:nvPicPr>
                <p:cNvPr id="34906" name="Picture 104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8" y="2928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7" name="Picture 105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6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8" name="Picture 106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" y="2865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9" name="Picture 107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0" name="Picture 108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0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1" name="Picture 109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2" name="Picture 11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98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3" name="Picture 11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22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4" name="Picture 11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44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5" name="Picture 113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68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6" name="Picture 114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93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7" name="Picture 11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17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8" name="Picture 11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39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19" name="Picture 11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64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16438" name="Line 118"/>
              <p:cNvSpPr>
                <a:spLocks noChangeShapeType="1"/>
              </p:cNvSpPr>
              <p:nvPr/>
            </p:nvSpPr>
            <p:spPr bwMode="auto">
              <a:xfrm>
                <a:off x="3072" y="403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39" name="Line 119"/>
              <p:cNvSpPr>
                <a:spLocks noChangeShapeType="1"/>
              </p:cNvSpPr>
              <p:nvPr/>
            </p:nvSpPr>
            <p:spPr bwMode="auto">
              <a:xfrm flipV="1">
                <a:off x="2976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40" name="Line 120"/>
              <p:cNvSpPr>
                <a:spLocks noChangeShapeType="1"/>
              </p:cNvSpPr>
              <p:nvPr/>
            </p:nvSpPr>
            <p:spPr bwMode="auto">
              <a:xfrm flipV="1">
                <a:off x="2304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pic>
            <p:nvPicPr>
              <p:cNvPr id="34878" name="Picture 121" descr="supercomputer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" y="3504"/>
                <a:ext cx="624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42" name="Line 122"/>
              <p:cNvSpPr>
                <a:spLocks noChangeShapeType="1"/>
              </p:cNvSpPr>
              <p:nvPr/>
            </p:nvSpPr>
            <p:spPr bwMode="auto">
              <a:xfrm flipH="1" flipV="1">
                <a:off x="2016" y="3408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880" name="Group 123"/>
              <p:cNvGrpSpPr>
                <a:grpSpLocks/>
              </p:cNvGrpSpPr>
              <p:nvPr/>
            </p:nvGrpSpPr>
            <p:grpSpPr bwMode="auto">
              <a:xfrm>
                <a:off x="2640" y="3024"/>
                <a:ext cx="576" cy="288"/>
                <a:chOff x="336" y="672"/>
                <a:chExt cx="576" cy="288"/>
              </a:xfrm>
            </p:grpSpPr>
            <p:pic>
              <p:nvPicPr>
                <p:cNvPr id="34888" name="Picture 124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791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89" name="Picture 125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695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0" name="Picture 126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98" y="789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1" name="Picture 127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2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2" name="Picture 128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407" y="789"/>
                  <a:ext cx="9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3" name="Picture 129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4" name="Picture 130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" y="841"/>
                  <a:ext cx="72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5" name="Picture 131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6" name="Picture 132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7" name="Picture 133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7" y="841"/>
                  <a:ext cx="73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8" name="Picture 134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99" name="Picture 135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0" name="Picture 136" descr="Server sm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0" y="841"/>
                  <a:ext cx="72" cy="119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901" name="Picture 137" descr="Message Bus sm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" y="774"/>
                  <a:ext cx="97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16458" name="AutoShape 138"/>
                <p:cNvSpPr>
                  <a:spLocks noChangeArrowheads="1"/>
                </p:cNvSpPr>
                <p:nvPr/>
              </p:nvSpPr>
              <p:spPr bwMode="auto">
                <a:xfrm>
                  <a:off x="493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459" name="AutoShape 139"/>
                <p:cNvSpPr>
                  <a:spLocks noChangeArrowheads="1"/>
                </p:cNvSpPr>
                <p:nvPr/>
              </p:nvSpPr>
              <p:spPr bwMode="auto">
                <a:xfrm>
                  <a:off x="650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460" name="AutoShape 140"/>
                <p:cNvSpPr>
                  <a:spLocks noChangeArrowheads="1"/>
                </p:cNvSpPr>
                <p:nvPr/>
              </p:nvSpPr>
              <p:spPr bwMode="auto">
                <a:xfrm>
                  <a:off x="807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2616461" name="AutoShape 141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05" cy="96"/>
                </a:xfrm>
                <a:prstGeom prst="can">
                  <a:avLst>
                    <a:gd name="adj" fmla="val 25000"/>
                  </a:avLst>
                </a:prstGeom>
                <a:solidFill>
                  <a:srgbClr val="FFFF66"/>
                </a:solidFill>
                <a:ln w="9525">
                  <a:solidFill>
                    <a:srgbClr val="996633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endParaRPr lang="zh-TW" alt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pic>
            <p:nvPicPr>
              <p:cNvPr id="34881" name="Picture 142" descr="supercomputer-hp-cluster-4000-bg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37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82" name="Picture 143" descr="sc20_rack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" y="3504"/>
                <a:ext cx="36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64" name="Line 144"/>
              <p:cNvSpPr>
                <a:spLocks noChangeShapeType="1"/>
              </p:cNvSpPr>
              <p:nvPr/>
            </p:nvSpPr>
            <p:spPr bwMode="auto">
              <a:xfrm>
                <a:off x="2112" y="340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5" name="Line 145"/>
              <p:cNvSpPr>
                <a:spLocks noChangeShapeType="1"/>
              </p:cNvSpPr>
              <p:nvPr/>
            </p:nvSpPr>
            <p:spPr bwMode="auto">
              <a:xfrm>
                <a:off x="2592" y="340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6" name="Line 146"/>
              <p:cNvSpPr>
                <a:spLocks noChangeShapeType="1"/>
              </p:cNvSpPr>
              <p:nvPr/>
            </p:nvSpPr>
            <p:spPr bwMode="auto">
              <a:xfrm>
                <a:off x="3024" y="340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7" name="Line 147"/>
              <p:cNvSpPr>
                <a:spLocks noChangeShapeType="1"/>
              </p:cNvSpPr>
              <p:nvPr/>
            </p:nvSpPr>
            <p:spPr bwMode="auto">
              <a:xfrm>
                <a:off x="2976" y="3312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468" name="Line 148"/>
              <p:cNvSpPr>
                <a:spLocks noChangeShapeType="1"/>
              </p:cNvSpPr>
              <p:nvPr/>
            </p:nvSpPr>
            <p:spPr bwMode="auto">
              <a:xfrm>
                <a:off x="2160" y="3264"/>
                <a:ext cx="0" cy="161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45720" tIns="0" rIns="45720" bIns="0" anchor="ctr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34828" name="Group 149"/>
            <p:cNvGrpSpPr>
              <a:grpSpLocks/>
            </p:cNvGrpSpPr>
            <p:nvPr/>
          </p:nvGrpSpPr>
          <p:grpSpPr bwMode="auto">
            <a:xfrm>
              <a:off x="96" y="2688"/>
              <a:ext cx="1056" cy="1151"/>
              <a:chOff x="96" y="2688"/>
              <a:chExt cx="1056" cy="1151"/>
            </a:xfrm>
          </p:grpSpPr>
          <p:pic>
            <p:nvPicPr>
              <p:cNvPr id="34834" name="Picture 150" descr="3800rack1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360"/>
                <a:ext cx="912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35" name="Picture 151" descr="SAN_cluster_lr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2688"/>
                <a:ext cx="528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6472" name="Line 152"/>
              <p:cNvSpPr>
                <a:spLocks noChangeShapeType="1"/>
              </p:cNvSpPr>
              <p:nvPr/>
            </p:nvSpPr>
            <p:spPr bwMode="auto">
              <a:xfrm>
                <a:off x="192" y="326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grpSp>
            <p:nvGrpSpPr>
              <p:cNvPr id="34837" name="Group 153"/>
              <p:cNvGrpSpPr>
                <a:grpSpLocks/>
              </p:cNvGrpSpPr>
              <p:nvPr/>
            </p:nvGrpSpPr>
            <p:grpSpPr bwMode="auto">
              <a:xfrm>
                <a:off x="720" y="2784"/>
                <a:ext cx="205" cy="375"/>
                <a:chOff x="1926" y="2751"/>
                <a:chExt cx="205" cy="375"/>
              </a:xfrm>
            </p:grpSpPr>
            <p:pic>
              <p:nvPicPr>
                <p:cNvPr id="34857" name="Picture 154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6" y="2946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8" name="Picture 155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7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9" name="Picture 156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" y="2880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0" name="Picture 157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1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1" name="Picture 158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2" name="Picture 159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46" y="2880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3" name="Picture 16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39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4" name="Picture 16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63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5" name="Picture 16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1985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6" name="Picture 163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09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7" name="Picture 164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34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8" name="Picture 16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58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69" name="Picture 16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080" y="2751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70" name="Picture 16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05" y="2751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4838" name="Group 168"/>
              <p:cNvGrpSpPr>
                <a:grpSpLocks/>
              </p:cNvGrpSpPr>
              <p:nvPr/>
            </p:nvGrpSpPr>
            <p:grpSpPr bwMode="auto">
              <a:xfrm>
                <a:off x="960" y="2784"/>
                <a:ext cx="192" cy="372"/>
                <a:chOff x="2198" y="2736"/>
                <a:chExt cx="192" cy="372"/>
              </a:xfrm>
            </p:grpSpPr>
            <p:pic>
              <p:nvPicPr>
                <p:cNvPr id="34843" name="Picture 169" descr="desktop_v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8" y="2928"/>
                  <a:ext cx="182" cy="18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4" name="Picture 170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6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5" name="Picture 171" descr="Message Bus sm"/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" y="2865"/>
                  <a:ext cx="3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6" name="Picture 172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7" name="Picture 173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0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8" name="Picture 174" descr="Message Bus sm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5" y="2865"/>
                  <a:ext cx="35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49" name="Picture 175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198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0" name="Picture 176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22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1" name="Picture 177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44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2" name="Picture 178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68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3" name="Picture 179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293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4" name="Picture 180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17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5" name="Picture 181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39" y="2736"/>
                  <a:ext cx="2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56" name="Picture 182" descr="Server sm"/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2364" y="2736"/>
                  <a:ext cx="26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16503" name="Line 183"/>
              <p:cNvSpPr>
                <a:spLocks noChangeShapeType="1"/>
              </p:cNvSpPr>
              <p:nvPr/>
            </p:nvSpPr>
            <p:spPr bwMode="auto">
              <a:xfrm>
                <a:off x="1056" y="312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504" name="Line 18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505" name="Line 185"/>
              <p:cNvSpPr>
                <a:spLocks noChangeShapeType="1"/>
              </p:cNvSpPr>
              <p:nvPr/>
            </p:nvSpPr>
            <p:spPr bwMode="auto">
              <a:xfrm>
                <a:off x="624" y="326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2616506" name="Line 186"/>
              <p:cNvSpPr>
                <a:spLocks noChangeShapeType="1"/>
              </p:cNvSpPr>
              <p:nvPr/>
            </p:nvSpPr>
            <p:spPr bwMode="auto">
              <a:xfrm>
                <a:off x="288" y="3168"/>
                <a:ext cx="0" cy="96"/>
              </a:xfrm>
              <a:prstGeom prst="line">
                <a:avLst/>
              </a:prstGeom>
              <a:noFill/>
              <a:ln w="12700" cap="sq">
                <a:solidFill>
                  <a:srgbClr val="6633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 eaLnBrk="0" hangingPunct="0"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2616507" name="Line 187"/>
            <p:cNvSpPr>
              <a:spLocks noChangeShapeType="1"/>
            </p:cNvSpPr>
            <p:nvPr/>
          </p:nvSpPr>
          <p:spPr bwMode="auto">
            <a:xfrm flipV="1">
              <a:off x="1152" y="2640"/>
              <a:ext cx="528" cy="62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08" name="Line 188"/>
            <p:cNvSpPr>
              <a:spLocks noChangeShapeType="1"/>
            </p:cNvSpPr>
            <p:nvPr/>
          </p:nvSpPr>
          <p:spPr bwMode="auto">
            <a:xfrm>
              <a:off x="1344" y="1440"/>
              <a:ext cx="480" cy="62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09" name="Line 189"/>
            <p:cNvSpPr>
              <a:spLocks noChangeShapeType="1"/>
            </p:cNvSpPr>
            <p:nvPr/>
          </p:nvSpPr>
          <p:spPr bwMode="auto">
            <a:xfrm flipH="1" flipV="1">
              <a:off x="2496" y="2544"/>
              <a:ext cx="144" cy="864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10" name="Line 190"/>
            <p:cNvSpPr>
              <a:spLocks noChangeShapeType="1"/>
            </p:cNvSpPr>
            <p:nvPr/>
          </p:nvSpPr>
          <p:spPr bwMode="auto">
            <a:xfrm flipH="1">
              <a:off x="2784" y="2064"/>
              <a:ext cx="480" cy="336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616511" name="Line 191"/>
            <p:cNvSpPr>
              <a:spLocks noChangeShapeType="1"/>
            </p:cNvSpPr>
            <p:nvPr/>
          </p:nvSpPr>
          <p:spPr bwMode="auto">
            <a:xfrm flipH="1">
              <a:off x="2448" y="1392"/>
              <a:ext cx="192" cy="576"/>
            </a:xfrm>
            <a:prstGeom prst="line">
              <a:avLst/>
            </a:prstGeom>
            <a:noFill/>
            <a:ln w="12700" cap="sq">
              <a:solidFill>
                <a:srgbClr val="6633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4820" name="Rectangle 192"/>
          <p:cNvSpPr>
            <a:spLocks noGrp="1" noChangeArrowheads="1"/>
          </p:cNvSpPr>
          <p:nvPr>
            <p:ph type="title"/>
          </p:nvPr>
        </p:nvSpPr>
        <p:spPr>
          <a:xfrm>
            <a:off x="4191000" y="457200"/>
            <a:ext cx="1524000" cy="427038"/>
          </a:xfrm>
        </p:spPr>
        <p:txBody>
          <a:bodyPr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Grids</a:t>
            </a:r>
          </a:p>
        </p:txBody>
      </p:sp>
      <p:sp>
        <p:nvSpPr>
          <p:cNvPr id="34821" name="Rectangle 193"/>
          <p:cNvSpPr>
            <a:spLocks noChangeArrowheads="1"/>
          </p:cNvSpPr>
          <p:nvPr/>
        </p:nvSpPr>
        <p:spPr bwMode="auto">
          <a:xfrm>
            <a:off x="6324600" y="4572000"/>
            <a:ext cx="2514600" cy="1111250"/>
          </a:xfrm>
          <a:prstGeom prst="rect">
            <a:avLst/>
          </a:prstGeom>
          <a:noFill/>
          <a:ln w="12700" cap="sq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 b="0">
                <a:solidFill>
                  <a:srgbClr val="800000"/>
                </a:solidFill>
                <a:latin typeface="Arial" pitchFamily="34" charset="0"/>
              </a:rPr>
              <a:t>Dependable, consistent, pervasive, and inexpensive access to high end computing.</a:t>
            </a:r>
          </a:p>
        </p:txBody>
      </p:sp>
      <p:sp>
        <p:nvSpPr>
          <p:cNvPr id="34822" name="Rectangle 194"/>
          <p:cNvSpPr>
            <a:spLocks noChangeArrowheads="1"/>
          </p:cNvSpPr>
          <p:nvPr/>
        </p:nvSpPr>
        <p:spPr bwMode="auto">
          <a:xfrm>
            <a:off x="6172200" y="1828800"/>
            <a:ext cx="2514600" cy="561975"/>
          </a:xfrm>
          <a:prstGeom prst="rect">
            <a:avLst/>
          </a:prstGeom>
          <a:noFill/>
          <a:ln w="12700" cap="sq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en-US" altLang="zh-TW" sz="1800" b="0">
                <a:solidFill>
                  <a:srgbClr val="800000"/>
                </a:solidFill>
                <a:latin typeface="Arial" pitchFamily="34" charset="0"/>
              </a:rPr>
              <a:t>Geographically distributed platforms.</a:t>
            </a:r>
          </a:p>
        </p:txBody>
      </p:sp>
    </p:spTree>
    <p:extLst>
      <p:ext uri="{BB962C8B-B14F-4D97-AF65-F5344CB8AC3E}">
        <p14:creationId xmlns:p14="http://schemas.microsoft.com/office/powerpoint/2010/main" val="37828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0AA1CED-4D87-41B1-8BE5-7944930C635E}" type="slidenum">
              <a:rPr lang="en-GB"/>
              <a:pPr/>
              <a:t>49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SIMD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89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43F1C87-FAA2-440F-8780-3C6B092E084C}" type="slidenum">
              <a:rPr lang="en-GB"/>
              <a:pPr/>
              <a:t>5</a:t>
            </a:fld>
            <a:endParaRPr lang="en-GB"/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3300"/>
                </a:solidFill>
              </a:rPr>
              <a:t>Why multi-core ?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4648200"/>
          </a:xfrm>
          <a:ln/>
        </p:spPr>
        <p:txBody>
          <a:bodyPr>
            <a:noAutofit/>
          </a:bodyPr>
          <a:lstStyle/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Difficult to make single-core clock frequencies even higher </a:t>
            </a:r>
          </a:p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Deeply pipelined circuits: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Heat problems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Clock problems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Efficiency (Stall) problems</a:t>
            </a:r>
          </a:p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Doubling issue rates above today’s 3-6 instructions per clock, say to 6 to 12 instructions, is extremely difficult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issue 3 or 4 data memory accesses per cycle, 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rename and access more than 20 registers per cycle, and </a:t>
            </a:r>
          </a:p>
          <a:p>
            <a:pPr lvl="1"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fetch 12 to 24 instructions per cycle. </a:t>
            </a:r>
          </a:p>
          <a:p>
            <a:pPr>
              <a:spcBef>
                <a:spcPts val="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Many new applications are multithreaded </a:t>
            </a:r>
          </a:p>
          <a:p>
            <a:pPr marL="0" indent="0">
              <a:spcBef>
                <a:spcPts val="563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 smtClean="0">
                <a:solidFill>
                  <a:srgbClr val="333300"/>
                </a:solidFill>
              </a:rPr>
              <a:t>A general </a:t>
            </a:r>
            <a:r>
              <a:rPr lang="en-GB" sz="2400" i="1" dirty="0">
                <a:solidFill>
                  <a:srgbClr val="333300"/>
                </a:solidFill>
              </a:rPr>
              <a:t>trend in computer architecture </a:t>
            </a:r>
            <a:r>
              <a:rPr lang="en-GB" sz="2400" i="1" dirty="0" smtClean="0">
                <a:solidFill>
                  <a:srgbClr val="333300"/>
                </a:solidFill>
              </a:rPr>
              <a:t>is to shift </a:t>
            </a:r>
            <a:r>
              <a:rPr lang="en-GB" sz="2400" i="1" dirty="0">
                <a:solidFill>
                  <a:srgbClr val="333300"/>
                </a:solidFill>
              </a:rPr>
              <a:t>towards more </a:t>
            </a:r>
            <a:r>
              <a:rPr lang="en-GB" sz="2400" i="1" dirty="0" smtClean="0">
                <a:solidFill>
                  <a:srgbClr val="333300"/>
                </a:solidFill>
              </a:rPr>
              <a:t>parallelism</a:t>
            </a:r>
            <a:r>
              <a:rPr lang="en-GB" sz="2400" i="1" dirty="0">
                <a:solidFill>
                  <a:srgbClr val="333300"/>
                </a:solidFill>
              </a:rPr>
              <a:t> </a:t>
            </a:r>
            <a:r>
              <a:rPr lang="en-GB" sz="2400" i="1" dirty="0" smtClean="0">
                <a:solidFill>
                  <a:srgbClr val="333300"/>
                </a:solidFill>
              </a:rPr>
              <a:t>through more processors or processor cores</a:t>
            </a:r>
            <a:endParaRPr lang="en-GB" sz="2400" i="1" dirty="0">
              <a:solidFill>
                <a:srgbClr val="333300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35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F646059-D762-4ED7-8EF7-6B03BD4F3C24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 lIns="90488" tIns="44450" rIns="90488" bIns="44450"/>
          <a:lstStyle/>
          <a:p>
            <a:pPr marL="285750" indent="-285750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0800" y="914400"/>
          <a:ext cx="62484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3" imgW="7196760" imgH="5601240" progId="">
                  <p:embed/>
                </p:oleObj>
              </mc:Choice>
              <mc:Fallback>
                <p:oleObj name="VISIO" r:id="rId3" imgW="7196760" imgH="56012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14400"/>
                        <a:ext cx="62484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44" name="Text Box 4"/>
          <p:cNvSpPr txBox="1">
            <a:spLocks noChangeArrowheads="1"/>
          </p:cNvSpPr>
          <p:nvPr/>
        </p:nvSpPr>
        <p:spPr bwMode="auto">
          <a:xfrm>
            <a:off x="1219200" y="3048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sz="3200" b="1" u="none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SIMD Parallel Computing</a:t>
            </a:r>
          </a:p>
        </p:txBody>
      </p:sp>
      <p:sp>
        <p:nvSpPr>
          <p:cNvPr id="2519045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2514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It can be a stand-alone multiprocessor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Or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TW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Embedded in a single processor for specific applications (MMX)</a:t>
            </a:r>
          </a:p>
        </p:txBody>
      </p:sp>
    </p:spTree>
    <p:extLst>
      <p:ext uri="{BB962C8B-B14F-4D97-AF65-F5344CB8AC3E}">
        <p14:creationId xmlns:p14="http://schemas.microsoft.com/office/powerpoint/2010/main" val="3066855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AEBC0CE-413D-4393-B005-2E7C64B77EBE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SIMD Applications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077200" cy="4953000"/>
          </a:xfrm>
        </p:spPr>
        <p:txBody>
          <a:bodyPr/>
          <a:lstStyle/>
          <a:p>
            <a:pPr lvl="1">
              <a:spcBef>
                <a:spcPct val="50000"/>
              </a:spcBef>
            </a:pPr>
            <a:r>
              <a:rPr lang="en-US" altLang="zh-TW" sz="2800" dirty="0" smtClean="0">
                <a:ea typeface="新細明體" pitchFamily="18" charset="-120"/>
              </a:rPr>
              <a:t>Database, image processing, and signal processing.</a:t>
            </a:r>
          </a:p>
          <a:p>
            <a:pPr lvl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Image processing maps very naturally onto SIMD systems.</a:t>
            </a:r>
          </a:p>
          <a:p>
            <a:pPr lvl="2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Each processor (Execution unit) performs operations on a single pixel or neighborhood of pixels.</a:t>
            </a:r>
          </a:p>
          <a:p>
            <a:pPr lvl="2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The operations performed are fairly straightforward and simple.</a:t>
            </a:r>
          </a:p>
          <a:p>
            <a:pPr lvl="2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Data could be streamed into the system and operated on in real-time or close to real-time.</a:t>
            </a:r>
          </a:p>
        </p:txBody>
      </p:sp>
    </p:spTree>
    <p:extLst>
      <p:ext uri="{BB962C8B-B14F-4D97-AF65-F5344CB8AC3E}">
        <p14:creationId xmlns:p14="http://schemas.microsoft.com/office/powerpoint/2010/main" val="10340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C6B1B53-85D9-4E46-B4F3-407B4448544C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76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SIMD Operations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609600"/>
            <a:ext cx="8077200" cy="4953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Image processing on SIMD systems.</a:t>
            </a:r>
          </a:p>
          <a:p>
            <a:pPr lvl="1"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Sequential pixel operations take a very long time to perform.</a:t>
            </a:r>
          </a:p>
          <a:p>
            <a:pPr lvl="2">
              <a:spcBef>
                <a:spcPct val="35000"/>
              </a:spcBef>
            </a:pPr>
            <a:r>
              <a:rPr lang="en-US" altLang="zh-TW" dirty="0" smtClean="0">
                <a:ea typeface="新細明體" pitchFamily="18" charset="-120"/>
              </a:rPr>
              <a:t>A 512x512 image would require 262,144 iterations through a sequential loop with each loop executing 10 instructions. That translates to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2,621,440 clock cycles</a:t>
            </a:r>
            <a:r>
              <a:rPr lang="en-US" altLang="zh-TW" dirty="0" smtClean="0">
                <a:ea typeface="新細明體" pitchFamily="18" charset="-120"/>
              </a:rPr>
              <a:t> (if each instruction is a single cycle) plus loop overhead.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676400" y="4357687"/>
            <a:ext cx="2133600" cy="1981200"/>
            <a:chOff x="1824" y="2640"/>
            <a:chExt cx="1344" cy="1248"/>
          </a:xfrm>
        </p:grpSpPr>
        <p:sp>
          <p:nvSpPr>
            <p:cNvPr id="2521093" name="Rectangle 5"/>
            <p:cNvSpPr>
              <a:spLocks noChangeArrowheads="1"/>
            </p:cNvSpPr>
            <p:nvPr/>
          </p:nvSpPr>
          <p:spPr bwMode="auto">
            <a:xfrm>
              <a:off x="1824" y="2640"/>
              <a:ext cx="1344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21094" name="Line 6"/>
            <p:cNvSpPr>
              <a:spLocks noChangeShapeType="1"/>
            </p:cNvSpPr>
            <p:nvPr/>
          </p:nvSpPr>
          <p:spPr bwMode="auto">
            <a:xfrm>
              <a:off x="1824" y="273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095" name="Line 7"/>
            <p:cNvSpPr>
              <a:spLocks noChangeShapeType="1"/>
            </p:cNvSpPr>
            <p:nvPr/>
          </p:nvSpPr>
          <p:spPr bwMode="auto">
            <a:xfrm>
              <a:off x="1824" y="28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096" name="Line 8"/>
            <p:cNvSpPr>
              <a:spLocks noChangeShapeType="1"/>
            </p:cNvSpPr>
            <p:nvPr/>
          </p:nvSpPr>
          <p:spPr bwMode="auto">
            <a:xfrm>
              <a:off x="1824" y="292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097" name="Line 9"/>
            <p:cNvSpPr>
              <a:spLocks noChangeShapeType="1"/>
            </p:cNvSpPr>
            <p:nvPr/>
          </p:nvSpPr>
          <p:spPr bwMode="auto">
            <a:xfrm>
              <a:off x="1824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098" name="Line 10"/>
            <p:cNvSpPr>
              <a:spLocks noChangeShapeType="1"/>
            </p:cNvSpPr>
            <p:nvPr/>
          </p:nvSpPr>
          <p:spPr bwMode="auto">
            <a:xfrm>
              <a:off x="1824" y="312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099" name="Line 11"/>
            <p:cNvSpPr>
              <a:spLocks noChangeShapeType="1"/>
            </p:cNvSpPr>
            <p:nvPr/>
          </p:nvSpPr>
          <p:spPr bwMode="auto">
            <a:xfrm>
              <a:off x="1824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0" name="Line 12"/>
            <p:cNvSpPr>
              <a:spLocks noChangeShapeType="1"/>
            </p:cNvSpPr>
            <p:nvPr/>
          </p:nvSpPr>
          <p:spPr bwMode="auto">
            <a:xfrm>
              <a:off x="1824" y="33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1" name="Line 13"/>
            <p:cNvSpPr>
              <a:spLocks noChangeShapeType="1"/>
            </p:cNvSpPr>
            <p:nvPr/>
          </p:nvSpPr>
          <p:spPr bwMode="auto">
            <a:xfrm>
              <a:off x="1824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2" name="Line 14"/>
            <p:cNvSpPr>
              <a:spLocks noChangeShapeType="1"/>
            </p:cNvSpPr>
            <p:nvPr/>
          </p:nvSpPr>
          <p:spPr bwMode="auto">
            <a:xfrm>
              <a:off x="1824" y="35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3" name="Line 15"/>
            <p:cNvSpPr>
              <a:spLocks noChangeShapeType="1"/>
            </p:cNvSpPr>
            <p:nvPr/>
          </p:nvSpPr>
          <p:spPr bwMode="auto">
            <a:xfrm>
              <a:off x="1824" y="36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4" name="Line 16"/>
            <p:cNvSpPr>
              <a:spLocks noChangeShapeType="1"/>
            </p:cNvSpPr>
            <p:nvPr/>
          </p:nvSpPr>
          <p:spPr bwMode="auto">
            <a:xfrm>
              <a:off x="1824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5" name="Line 17"/>
            <p:cNvSpPr>
              <a:spLocks noChangeShapeType="1"/>
            </p:cNvSpPr>
            <p:nvPr/>
          </p:nvSpPr>
          <p:spPr bwMode="auto">
            <a:xfrm flipV="1">
              <a:off x="1824" y="37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6" name="Line 18"/>
            <p:cNvSpPr>
              <a:spLocks noChangeShapeType="1"/>
            </p:cNvSpPr>
            <p:nvPr/>
          </p:nvSpPr>
          <p:spPr bwMode="auto">
            <a:xfrm>
              <a:off x="1920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7" name="Line 19"/>
            <p:cNvSpPr>
              <a:spLocks noChangeShapeType="1"/>
            </p:cNvSpPr>
            <p:nvPr/>
          </p:nvSpPr>
          <p:spPr bwMode="auto">
            <a:xfrm>
              <a:off x="2016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8" name="Line 20"/>
            <p:cNvSpPr>
              <a:spLocks noChangeShapeType="1"/>
            </p:cNvSpPr>
            <p:nvPr/>
          </p:nvSpPr>
          <p:spPr bwMode="auto">
            <a:xfrm>
              <a:off x="2112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09" name="Line 21"/>
            <p:cNvSpPr>
              <a:spLocks noChangeShapeType="1"/>
            </p:cNvSpPr>
            <p:nvPr/>
          </p:nvSpPr>
          <p:spPr bwMode="auto">
            <a:xfrm>
              <a:off x="2208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0" name="Line 22"/>
            <p:cNvSpPr>
              <a:spLocks noChangeShapeType="1"/>
            </p:cNvSpPr>
            <p:nvPr/>
          </p:nvSpPr>
          <p:spPr bwMode="auto">
            <a:xfrm>
              <a:off x="2304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1" name="Line 23"/>
            <p:cNvSpPr>
              <a:spLocks noChangeShapeType="1"/>
            </p:cNvSpPr>
            <p:nvPr/>
          </p:nvSpPr>
          <p:spPr bwMode="auto">
            <a:xfrm>
              <a:off x="2400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2" name="Line 24"/>
            <p:cNvSpPr>
              <a:spLocks noChangeShapeType="1"/>
            </p:cNvSpPr>
            <p:nvPr/>
          </p:nvSpPr>
          <p:spPr bwMode="auto">
            <a:xfrm>
              <a:off x="2496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3" name="Line 25"/>
            <p:cNvSpPr>
              <a:spLocks noChangeShapeType="1"/>
            </p:cNvSpPr>
            <p:nvPr/>
          </p:nvSpPr>
          <p:spPr bwMode="auto">
            <a:xfrm>
              <a:off x="2592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4" name="Line 26"/>
            <p:cNvSpPr>
              <a:spLocks noChangeShapeType="1"/>
            </p:cNvSpPr>
            <p:nvPr/>
          </p:nvSpPr>
          <p:spPr bwMode="auto">
            <a:xfrm>
              <a:off x="2688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5" name="Line 27"/>
            <p:cNvSpPr>
              <a:spLocks noChangeShapeType="1"/>
            </p:cNvSpPr>
            <p:nvPr/>
          </p:nvSpPr>
          <p:spPr bwMode="auto">
            <a:xfrm>
              <a:off x="2784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6" name="Line 28"/>
            <p:cNvSpPr>
              <a:spLocks noChangeShapeType="1"/>
            </p:cNvSpPr>
            <p:nvPr/>
          </p:nvSpPr>
          <p:spPr bwMode="auto">
            <a:xfrm>
              <a:off x="2880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7" name="Line 29"/>
            <p:cNvSpPr>
              <a:spLocks noChangeShapeType="1"/>
            </p:cNvSpPr>
            <p:nvPr/>
          </p:nvSpPr>
          <p:spPr bwMode="auto">
            <a:xfrm>
              <a:off x="2976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1118" name="Line 30"/>
            <p:cNvSpPr>
              <a:spLocks noChangeShapeType="1"/>
            </p:cNvSpPr>
            <p:nvPr/>
          </p:nvSpPr>
          <p:spPr bwMode="auto">
            <a:xfrm>
              <a:off x="3072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21119" name="AutoShape 31"/>
          <p:cNvSpPr>
            <a:spLocks noChangeArrowheads="1"/>
          </p:cNvSpPr>
          <p:nvPr/>
        </p:nvSpPr>
        <p:spPr bwMode="auto">
          <a:xfrm>
            <a:off x="17526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0" name="AutoShape 32"/>
          <p:cNvSpPr>
            <a:spLocks noChangeArrowheads="1"/>
          </p:cNvSpPr>
          <p:nvPr/>
        </p:nvSpPr>
        <p:spPr bwMode="auto">
          <a:xfrm>
            <a:off x="19050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1" name="AutoShape 33"/>
          <p:cNvSpPr>
            <a:spLocks noChangeArrowheads="1"/>
          </p:cNvSpPr>
          <p:nvPr/>
        </p:nvSpPr>
        <p:spPr bwMode="auto">
          <a:xfrm>
            <a:off x="20574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2" name="AutoShape 34"/>
          <p:cNvSpPr>
            <a:spLocks noChangeArrowheads="1"/>
          </p:cNvSpPr>
          <p:nvPr/>
        </p:nvSpPr>
        <p:spPr bwMode="auto">
          <a:xfrm>
            <a:off x="22098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3" name="AutoShape 35"/>
          <p:cNvSpPr>
            <a:spLocks noChangeArrowheads="1"/>
          </p:cNvSpPr>
          <p:nvPr/>
        </p:nvSpPr>
        <p:spPr bwMode="auto">
          <a:xfrm>
            <a:off x="23622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4" name="AutoShape 36"/>
          <p:cNvSpPr>
            <a:spLocks noChangeArrowheads="1"/>
          </p:cNvSpPr>
          <p:nvPr/>
        </p:nvSpPr>
        <p:spPr bwMode="auto">
          <a:xfrm>
            <a:off x="25146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5" name="AutoShape 37"/>
          <p:cNvSpPr>
            <a:spLocks noChangeArrowheads="1"/>
          </p:cNvSpPr>
          <p:nvPr/>
        </p:nvSpPr>
        <p:spPr bwMode="auto">
          <a:xfrm>
            <a:off x="26670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6" name="AutoShape 38"/>
          <p:cNvSpPr>
            <a:spLocks noChangeArrowheads="1"/>
          </p:cNvSpPr>
          <p:nvPr/>
        </p:nvSpPr>
        <p:spPr bwMode="auto">
          <a:xfrm>
            <a:off x="28194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7" name="AutoShape 39"/>
          <p:cNvSpPr>
            <a:spLocks noChangeArrowheads="1"/>
          </p:cNvSpPr>
          <p:nvPr/>
        </p:nvSpPr>
        <p:spPr bwMode="auto">
          <a:xfrm>
            <a:off x="29718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8" name="AutoShape 40"/>
          <p:cNvSpPr>
            <a:spLocks noChangeArrowheads="1"/>
          </p:cNvSpPr>
          <p:nvPr/>
        </p:nvSpPr>
        <p:spPr bwMode="auto">
          <a:xfrm>
            <a:off x="31242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29" name="AutoShape 41"/>
          <p:cNvSpPr>
            <a:spLocks noChangeArrowheads="1"/>
          </p:cNvSpPr>
          <p:nvPr/>
        </p:nvSpPr>
        <p:spPr bwMode="auto">
          <a:xfrm>
            <a:off x="32766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30" name="AutoShape 42"/>
          <p:cNvSpPr>
            <a:spLocks noChangeArrowheads="1"/>
          </p:cNvSpPr>
          <p:nvPr/>
        </p:nvSpPr>
        <p:spPr bwMode="auto">
          <a:xfrm>
            <a:off x="34290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1131" name="AutoShape 43"/>
          <p:cNvSpPr>
            <a:spLocks noChangeArrowheads="1"/>
          </p:cNvSpPr>
          <p:nvPr/>
        </p:nvSpPr>
        <p:spPr bwMode="auto">
          <a:xfrm>
            <a:off x="3581400" y="4281487"/>
            <a:ext cx="152400" cy="1524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16403" name="Text Box 44"/>
          <p:cNvSpPr txBox="1">
            <a:spLocks noChangeArrowheads="1"/>
          </p:cNvSpPr>
          <p:nvPr/>
        </p:nvSpPr>
        <p:spPr bwMode="auto">
          <a:xfrm>
            <a:off x="1981200" y="6338887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ea typeface="新細明體" pitchFamily="18" charset="-120"/>
              </a:rPr>
              <a:t>512x512 image</a:t>
            </a:r>
          </a:p>
        </p:txBody>
      </p:sp>
      <p:sp>
        <p:nvSpPr>
          <p:cNvPr id="16404" name="Text Box 45"/>
          <p:cNvSpPr txBox="1">
            <a:spLocks noChangeArrowheads="1"/>
          </p:cNvSpPr>
          <p:nvPr/>
        </p:nvSpPr>
        <p:spPr bwMode="auto">
          <a:xfrm>
            <a:off x="5105400" y="4572000"/>
            <a:ext cx="32607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Each pixel is operated 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sequentially one after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another.</a:t>
            </a:r>
          </a:p>
        </p:txBody>
      </p:sp>
    </p:spTree>
    <p:extLst>
      <p:ext uri="{BB962C8B-B14F-4D97-AF65-F5344CB8AC3E}">
        <p14:creationId xmlns:p14="http://schemas.microsoft.com/office/powerpoint/2010/main" val="19235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06839F-0D1D-4300-88F2-5F12BD057217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SIMD Operations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952500"/>
            <a:ext cx="8077200" cy="5257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Image processing on SIMD systems.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On a SIMD system with 64x64 processors (e.g., very simple ALUs) the same operations would take 640 cycles, where each processor operates on an 8x8 set of pixels plus loop overhead.</a:t>
            </a:r>
          </a:p>
        </p:txBody>
      </p:sp>
      <p:sp>
        <p:nvSpPr>
          <p:cNvPr id="2522116" name="Rectangle 4"/>
          <p:cNvSpPr>
            <a:spLocks noChangeArrowheads="1"/>
          </p:cNvSpPr>
          <p:nvPr/>
        </p:nvSpPr>
        <p:spPr bwMode="auto">
          <a:xfrm>
            <a:off x="1143000" y="3276600"/>
            <a:ext cx="21336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17" name="Line 5"/>
          <p:cNvSpPr>
            <a:spLocks noChangeShapeType="1"/>
          </p:cNvSpPr>
          <p:nvPr/>
        </p:nvSpPr>
        <p:spPr bwMode="auto">
          <a:xfrm>
            <a:off x="1143000" y="3581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18" name="Line 6"/>
          <p:cNvSpPr>
            <a:spLocks noChangeShapeType="1"/>
          </p:cNvSpPr>
          <p:nvPr/>
        </p:nvSpPr>
        <p:spPr bwMode="auto">
          <a:xfrm>
            <a:off x="11430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19" name="Line 7"/>
          <p:cNvSpPr>
            <a:spLocks noChangeShapeType="1"/>
          </p:cNvSpPr>
          <p:nvPr/>
        </p:nvSpPr>
        <p:spPr bwMode="auto">
          <a:xfrm>
            <a:off x="1143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0" name="Line 8"/>
          <p:cNvSpPr>
            <a:spLocks noChangeShapeType="1"/>
          </p:cNvSpPr>
          <p:nvPr/>
        </p:nvSpPr>
        <p:spPr bwMode="auto">
          <a:xfrm>
            <a:off x="11430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1" name="Line 9"/>
          <p:cNvSpPr>
            <a:spLocks noChangeShapeType="1"/>
          </p:cNvSpPr>
          <p:nvPr/>
        </p:nvSpPr>
        <p:spPr bwMode="auto">
          <a:xfrm>
            <a:off x="1143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2" name="Line 10"/>
          <p:cNvSpPr>
            <a:spLocks noChangeShapeType="1"/>
          </p:cNvSpPr>
          <p:nvPr/>
        </p:nvSpPr>
        <p:spPr bwMode="auto">
          <a:xfrm flipV="1">
            <a:off x="1143000" y="5105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3" name="Line 11"/>
          <p:cNvSpPr>
            <a:spLocks noChangeShapeType="1"/>
          </p:cNvSpPr>
          <p:nvPr/>
        </p:nvSpPr>
        <p:spPr bwMode="auto">
          <a:xfrm>
            <a:off x="14478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4" name="Line 12"/>
          <p:cNvSpPr>
            <a:spLocks noChangeShapeType="1"/>
          </p:cNvSpPr>
          <p:nvPr/>
        </p:nvSpPr>
        <p:spPr bwMode="auto">
          <a:xfrm>
            <a:off x="17526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5" name="Line 13"/>
          <p:cNvSpPr>
            <a:spLocks noChangeShapeType="1"/>
          </p:cNvSpPr>
          <p:nvPr/>
        </p:nvSpPr>
        <p:spPr bwMode="auto">
          <a:xfrm>
            <a:off x="20574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6" name="Line 14"/>
          <p:cNvSpPr>
            <a:spLocks noChangeShapeType="1"/>
          </p:cNvSpPr>
          <p:nvPr/>
        </p:nvSpPr>
        <p:spPr bwMode="auto">
          <a:xfrm>
            <a:off x="23622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7" name="Line 15"/>
          <p:cNvSpPr>
            <a:spLocks noChangeShapeType="1"/>
          </p:cNvSpPr>
          <p:nvPr/>
        </p:nvSpPr>
        <p:spPr bwMode="auto">
          <a:xfrm>
            <a:off x="26670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28" name="Line 16"/>
          <p:cNvSpPr>
            <a:spLocks noChangeShapeType="1"/>
          </p:cNvSpPr>
          <p:nvPr/>
        </p:nvSpPr>
        <p:spPr bwMode="auto">
          <a:xfrm>
            <a:off x="29718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1447800" y="52578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ea typeface="新細明體" pitchFamily="18" charset="-120"/>
              </a:rPr>
              <a:t>512x512 image</a:t>
            </a:r>
          </a:p>
        </p:txBody>
      </p:sp>
      <p:sp>
        <p:nvSpPr>
          <p:cNvPr id="2522130" name="Rectangle 18"/>
          <p:cNvSpPr>
            <a:spLocks noChangeArrowheads="1"/>
          </p:cNvSpPr>
          <p:nvPr/>
        </p:nvSpPr>
        <p:spPr bwMode="auto">
          <a:xfrm>
            <a:off x="1143000" y="3276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1" name="Rectangle 19"/>
          <p:cNvSpPr>
            <a:spLocks noChangeArrowheads="1"/>
          </p:cNvSpPr>
          <p:nvPr/>
        </p:nvSpPr>
        <p:spPr bwMode="auto">
          <a:xfrm>
            <a:off x="1752600" y="3276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2" name="Rectangle 20"/>
          <p:cNvSpPr>
            <a:spLocks noChangeArrowheads="1"/>
          </p:cNvSpPr>
          <p:nvPr/>
        </p:nvSpPr>
        <p:spPr bwMode="auto">
          <a:xfrm>
            <a:off x="2362200" y="3276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3" name="Rectangle 21"/>
          <p:cNvSpPr>
            <a:spLocks noChangeArrowheads="1"/>
          </p:cNvSpPr>
          <p:nvPr/>
        </p:nvSpPr>
        <p:spPr bwMode="auto">
          <a:xfrm>
            <a:off x="2971800" y="3276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4" name="Rectangle 22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5" name="Rectangle 23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6" name="Rectangle 24"/>
          <p:cNvSpPr>
            <a:spLocks noChangeArrowheads="1"/>
          </p:cNvSpPr>
          <p:nvPr/>
        </p:nvSpPr>
        <p:spPr bwMode="auto">
          <a:xfrm>
            <a:off x="2667000" y="35814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7" name="Rectangle 25"/>
          <p:cNvSpPr>
            <a:spLocks noChangeArrowheads="1"/>
          </p:cNvSpPr>
          <p:nvPr/>
        </p:nvSpPr>
        <p:spPr bwMode="auto">
          <a:xfrm>
            <a:off x="1143000" y="38862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8" name="Rectangle 26"/>
          <p:cNvSpPr>
            <a:spLocks noChangeArrowheads="1"/>
          </p:cNvSpPr>
          <p:nvPr/>
        </p:nvSpPr>
        <p:spPr bwMode="auto">
          <a:xfrm>
            <a:off x="1752600" y="38862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39" name="Rectangle 27"/>
          <p:cNvSpPr>
            <a:spLocks noChangeArrowheads="1"/>
          </p:cNvSpPr>
          <p:nvPr/>
        </p:nvSpPr>
        <p:spPr bwMode="auto">
          <a:xfrm>
            <a:off x="2362200" y="38862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0" name="Rectangle 28"/>
          <p:cNvSpPr>
            <a:spLocks noChangeArrowheads="1"/>
          </p:cNvSpPr>
          <p:nvPr/>
        </p:nvSpPr>
        <p:spPr bwMode="auto">
          <a:xfrm>
            <a:off x="2971800" y="38862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1" name="Rectangle 29"/>
          <p:cNvSpPr>
            <a:spLocks noChangeArrowheads="1"/>
          </p:cNvSpPr>
          <p:nvPr/>
        </p:nvSpPr>
        <p:spPr bwMode="auto">
          <a:xfrm>
            <a:off x="1447800" y="41910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2" name="Rectangle 30"/>
          <p:cNvSpPr>
            <a:spLocks noChangeArrowheads="1"/>
          </p:cNvSpPr>
          <p:nvPr/>
        </p:nvSpPr>
        <p:spPr bwMode="auto">
          <a:xfrm>
            <a:off x="2057400" y="41910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3" name="Rectangle 31"/>
          <p:cNvSpPr>
            <a:spLocks noChangeArrowheads="1"/>
          </p:cNvSpPr>
          <p:nvPr/>
        </p:nvSpPr>
        <p:spPr bwMode="auto">
          <a:xfrm>
            <a:off x="2667000" y="41910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4" name="Rectangle 32"/>
          <p:cNvSpPr>
            <a:spLocks noChangeArrowheads="1"/>
          </p:cNvSpPr>
          <p:nvPr/>
        </p:nvSpPr>
        <p:spPr bwMode="auto">
          <a:xfrm>
            <a:off x="1143000" y="44958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5" name="Rectangle 33"/>
          <p:cNvSpPr>
            <a:spLocks noChangeArrowheads="1"/>
          </p:cNvSpPr>
          <p:nvPr/>
        </p:nvSpPr>
        <p:spPr bwMode="auto">
          <a:xfrm>
            <a:off x="1752600" y="44958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6" name="Rectangle 34"/>
          <p:cNvSpPr>
            <a:spLocks noChangeArrowheads="1"/>
          </p:cNvSpPr>
          <p:nvPr/>
        </p:nvSpPr>
        <p:spPr bwMode="auto">
          <a:xfrm>
            <a:off x="2362200" y="44958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7" name="Rectangle 35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8" name="Rectangle 36"/>
          <p:cNvSpPr>
            <a:spLocks noChangeArrowheads="1"/>
          </p:cNvSpPr>
          <p:nvPr/>
        </p:nvSpPr>
        <p:spPr bwMode="auto">
          <a:xfrm>
            <a:off x="1447800" y="4800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49" name="Rectangle 37"/>
          <p:cNvSpPr>
            <a:spLocks noChangeArrowheads="1"/>
          </p:cNvSpPr>
          <p:nvPr/>
        </p:nvSpPr>
        <p:spPr bwMode="auto">
          <a:xfrm>
            <a:off x="2057400" y="4800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50" name="Rectangle 38"/>
          <p:cNvSpPr>
            <a:spLocks noChangeArrowheads="1"/>
          </p:cNvSpPr>
          <p:nvPr/>
        </p:nvSpPr>
        <p:spPr bwMode="auto">
          <a:xfrm>
            <a:off x="2667000" y="4800600"/>
            <a:ext cx="3048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51" name="Rectangle 39"/>
          <p:cNvSpPr>
            <a:spLocks noChangeArrowheads="1"/>
          </p:cNvSpPr>
          <p:nvPr/>
        </p:nvSpPr>
        <p:spPr bwMode="auto">
          <a:xfrm>
            <a:off x="1143000" y="5105400"/>
            <a:ext cx="3048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52" name="Rectangle 40"/>
          <p:cNvSpPr>
            <a:spLocks noChangeArrowheads="1"/>
          </p:cNvSpPr>
          <p:nvPr/>
        </p:nvSpPr>
        <p:spPr bwMode="auto">
          <a:xfrm>
            <a:off x="1752600" y="5105400"/>
            <a:ext cx="3048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53" name="Rectangle 41"/>
          <p:cNvSpPr>
            <a:spLocks noChangeArrowheads="1"/>
          </p:cNvSpPr>
          <p:nvPr/>
        </p:nvSpPr>
        <p:spPr bwMode="auto">
          <a:xfrm>
            <a:off x="2362200" y="5105400"/>
            <a:ext cx="3048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54" name="Rectangle 42"/>
          <p:cNvSpPr>
            <a:spLocks noChangeArrowheads="1"/>
          </p:cNvSpPr>
          <p:nvPr/>
        </p:nvSpPr>
        <p:spPr bwMode="auto">
          <a:xfrm>
            <a:off x="2971800" y="5105400"/>
            <a:ext cx="3048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2155" name="Line 43"/>
          <p:cNvSpPr>
            <a:spLocks noChangeShapeType="1"/>
          </p:cNvSpPr>
          <p:nvPr/>
        </p:nvSpPr>
        <p:spPr bwMode="auto">
          <a:xfrm>
            <a:off x="11430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56" name="Line 44"/>
          <p:cNvSpPr>
            <a:spLocks noChangeShapeType="1"/>
          </p:cNvSpPr>
          <p:nvPr/>
        </p:nvSpPr>
        <p:spPr bwMode="auto">
          <a:xfrm>
            <a:off x="1143000" y="3733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57" name="Line 45"/>
          <p:cNvSpPr>
            <a:spLocks noChangeShapeType="1"/>
          </p:cNvSpPr>
          <p:nvPr/>
        </p:nvSpPr>
        <p:spPr bwMode="auto">
          <a:xfrm>
            <a:off x="11430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58" name="Line 46"/>
          <p:cNvSpPr>
            <a:spLocks noChangeShapeType="1"/>
          </p:cNvSpPr>
          <p:nvPr/>
        </p:nvSpPr>
        <p:spPr bwMode="auto">
          <a:xfrm>
            <a:off x="11430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59" name="Line 47"/>
          <p:cNvSpPr>
            <a:spLocks noChangeShapeType="1"/>
          </p:cNvSpPr>
          <p:nvPr/>
        </p:nvSpPr>
        <p:spPr bwMode="auto">
          <a:xfrm>
            <a:off x="1143000" y="4648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0" name="Line 48"/>
          <p:cNvSpPr>
            <a:spLocks noChangeShapeType="1"/>
          </p:cNvSpPr>
          <p:nvPr/>
        </p:nvSpPr>
        <p:spPr bwMode="auto">
          <a:xfrm>
            <a:off x="11430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1" name="Line 49"/>
          <p:cNvSpPr>
            <a:spLocks noChangeShapeType="1"/>
          </p:cNvSpPr>
          <p:nvPr/>
        </p:nvSpPr>
        <p:spPr bwMode="auto">
          <a:xfrm>
            <a:off x="12954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2" name="Line 50"/>
          <p:cNvSpPr>
            <a:spLocks noChangeShapeType="1"/>
          </p:cNvSpPr>
          <p:nvPr/>
        </p:nvSpPr>
        <p:spPr bwMode="auto">
          <a:xfrm>
            <a:off x="16002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3" name="Line 51"/>
          <p:cNvSpPr>
            <a:spLocks noChangeShapeType="1"/>
          </p:cNvSpPr>
          <p:nvPr/>
        </p:nvSpPr>
        <p:spPr bwMode="auto">
          <a:xfrm>
            <a:off x="19050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4" name="Line 52"/>
          <p:cNvSpPr>
            <a:spLocks noChangeShapeType="1"/>
          </p:cNvSpPr>
          <p:nvPr/>
        </p:nvSpPr>
        <p:spPr bwMode="auto">
          <a:xfrm>
            <a:off x="22098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5" name="Line 53"/>
          <p:cNvSpPr>
            <a:spLocks noChangeShapeType="1"/>
          </p:cNvSpPr>
          <p:nvPr/>
        </p:nvSpPr>
        <p:spPr bwMode="auto">
          <a:xfrm>
            <a:off x="25146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6" name="Line 54"/>
          <p:cNvSpPr>
            <a:spLocks noChangeShapeType="1"/>
          </p:cNvSpPr>
          <p:nvPr/>
        </p:nvSpPr>
        <p:spPr bwMode="auto">
          <a:xfrm>
            <a:off x="28194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2167" name="Line 55"/>
          <p:cNvSpPr>
            <a:spLocks noChangeShapeType="1"/>
          </p:cNvSpPr>
          <p:nvPr/>
        </p:nvSpPr>
        <p:spPr bwMode="auto">
          <a:xfrm>
            <a:off x="3124200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65" name="Text Box 56"/>
          <p:cNvSpPr txBox="1">
            <a:spLocks noChangeArrowheads="1"/>
          </p:cNvSpPr>
          <p:nvPr/>
        </p:nvSpPr>
        <p:spPr bwMode="auto">
          <a:xfrm>
            <a:off x="4953000" y="3124200"/>
            <a:ext cx="3508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Each processor operates 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an 8x8 set of pixels </a:t>
            </a:r>
            <a:r>
              <a:rPr lang="en-US" altLang="zh-TW" sz="2400" u="none">
                <a:ea typeface="新細明體" pitchFamily="18" charset="-120"/>
              </a:rPr>
              <a:t>in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ea typeface="新細明體" pitchFamily="18" charset="-120"/>
              </a:rPr>
              <a:t>parallel</a:t>
            </a: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17466" name="Text Box 57"/>
          <p:cNvSpPr txBox="1">
            <a:spLocks noChangeArrowheads="1"/>
          </p:cNvSpPr>
          <p:nvPr/>
        </p:nvSpPr>
        <p:spPr bwMode="auto">
          <a:xfrm>
            <a:off x="4953000" y="4419600"/>
            <a:ext cx="3573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Speedup due to parallelism: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ea typeface="新細明體" pitchFamily="18" charset="-120"/>
              </a:rPr>
              <a:t>2,621,440/640 = 4096</a:t>
            </a: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=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64x64 (number of proc.)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loop overhead ignored.</a:t>
            </a:r>
          </a:p>
        </p:txBody>
      </p:sp>
    </p:spTree>
    <p:extLst>
      <p:ext uri="{BB962C8B-B14F-4D97-AF65-F5344CB8AC3E}">
        <p14:creationId xmlns:p14="http://schemas.microsoft.com/office/powerpoint/2010/main" val="35984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7C9504-4716-4201-9C22-5FC1B0F84100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SIMD Operations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Image processing on SIMD systems.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On a SIMD system with 512x512 processors (which is not unreasonable on SIMD machines) the same operation would take 10 cycles.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1295400" y="3124200"/>
            <a:ext cx="2133600" cy="1981200"/>
            <a:chOff x="1824" y="2640"/>
            <a:chExt cx="1344" cy="1248"/>
          </a:xfrm>
        </p:grpSpPr>
        <p:sp>
          <p:nvSpPr>
            <p:cNvPr id="2523141" name="Rectangle 5"/>
            <p:cNvSpPr>
              <a:spLocks noChangeArrowheads="1"/>
            </p:cNvSpPr>
            <p:nvPr/>
          </p:nvSpPr>
          <p:spPr bwMode="auto">
            <a:xfrm>
              <a:off x="1824" y="2640"/>
              <a:ext cx="1344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23142" name="Line 6"/>
            <p:cNvSpPr>
              <a:spLocks noChangeShapeType="1"/>
            </p:cNvSpPr>
            <p:nvPr/>
          </p:nvSpPr>
          <p:spPr bwMode="auto">
            <a:xfrm>
              <a:off x="1824" y="273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3" name="Line 7"/>
            <p:cNvSpPr>
              <a:spLocks noChangeShapeType="1"/>
            </p:cNvSpPr>
            <p:nvPr/>
          </p:nvSpPr>
          <p:spPr bwMode="auto">
            <a:xfrm>
              <a:off x="1824" y="28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4" name="Line 8"/>
            <p:cNvSpPr>
              <a:spLocks noChangeShapeType="1"/>
            </p:cNvSpPr>
            <p:nvPr/>
          </p:nvSpPr>
          <p:spPr bwMode="auto">
            <a:xfrm>
              <a:off x="1824" y="292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5" name="Line 9"/>
            <p:cNvSpPr>
              <a:spLocks noChangeShapeType="1"/>
            </p:cNvSpPr>
            <p:nvPr/>
          </p:nvSpPr>
          <p:spPr bwMode="auto">
            <a:xfrm>
              <a:off x="1824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6" name="Line 10"/>
            <p:cNvSpPr>
              <a:spLocks noChangeShapeType="1"/>
            </p:cNvSpPr>
            <p:nvPr/>
          </p:nvSpPr>
          <p:spPr bwMode="auto">
            <a:xfrm>
              <a:off x="1824" y="312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7" name="Line 11"/>
            <p:cNvSpPr>
              <a:spLocks noChangeShapeType="1"/>
            </p:cNvSpPr>
            <p:nvPr/>
          </p:nvSpPr>
          <p:spPr bwMode="auto">
            <a:xfrm>
              <a:off x="1824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8" name="Line 12"/>
            <p:cNvSpPr>
              <a:spLocks noChangeShapeType="1"/>
            </p:cNvSpPr>
            <p:nvPr/>
          </p:nvSpPr>
          <p:spPr bwMode="auto">
            <a:xfrm>
              <a:off x="1824" y="33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49" name="Line 13"/>
            <p:cNvSpPr>
              <a:spLocks noChangeShapeType="1"/>
            </p:cNvSpPr>
            <p:nvPr/>
          </p:nvSpPr>
          <p:spPr bwMode="auto">
            <a:xfrm>
              <a:off x="1824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0" name="Line 14"/>
            <p:cNvSpPr>
              <a:spLocks noChangeShapeType="1"/>
            </p:cNvSpPr>
            <p:nvPr/>
          </p:nvSpPr>
          <p:spPr bwMode="auto">
            <a:xfrm>
              <a:off x="1824" y="35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1" name="Line 15"/>
            <p:cNvSpPr>
              <a:spLocks noChangeShapeType="1"/>
            </p:cNvSpPr>
            <p:nvPr/>
          </p:nvSpPr>
          <p:spPr bwMode="auto">
            <a:xfrm>
              <a:off x="1824" y="36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2" name="Line 16"/>
            <p:cNvSpPr>
              <a:spLocks noChangeShapeType="1"/>
            </p:cNvSpPr>
            <p:nvPr/>
          </p:nvSpPr>
          <p:spPr bwMode="auto">
            <a:xfrm>
              <a:off x="1824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3" name="Line 17"/>
            <p:cNvSpPr>
              <a:spLocks noChangeShapeType="1"/>
            </p:cNvSpPr>
            <p:nvPr/>
          </p:nvSpPr>
          <p:spPr bwMode="auto">
            <a:xfrm flipV="1">
              <a:off x="1824" y="37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4" name="Line 18"/>
            <p:cNvSpPr>
              <a:spLocks noChangeShapeType="1"/>
            </p:cNvSpPr>
            <p:nvPr/>
          </p:nvSpPr>
          <p:spPr bwMode="auto">
            <a:xfrm>
              <a:off x="1920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5" name="Line 19"/>
            <p:cNvSpPr>
              <a:spLocks noChangeShapeType="1"/>
            </p:cNvSpPr>
            <p:nvPr/>
          </p:nvSpPr>
          <p:spPr bwMode="auto">
            <a:xfrm>
              <a:off x="2016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6" name="Line 20"/>
            <p:cNvSpPr>
              <a:spLocks noChangeShapeType="1"/>
            </p:cNvSpPr>
            <p:nvPr/>
          </p:nvSpPr>
          <p:spPr bwMode="auto">
            <a:xfrm>
              <a:off x="2112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7" name="Line 21"/>
            <p:cNvSpPr>
              <a:spLocks noChangeShapeType="1"/>
            </p:cNvSpPr>
            <p:nvPr/>
          </p:nvSpPr>
          <p:spPr bwMode="auto">
            <a:xfrm>
              <a:off x="2208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8" name="Line 22"/>
            <p:cNvSpPr>
              <a:spLocks noChangeShapeType="1"/>
            </p:cNvSpPr>
            <p:nvPr/>
          </p:nvSpPr>
          <p:spPr bwMode="auto">
            <a:xfrm>
              <a:off x="2304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59" name="Line 23"/>
            <p:cNvSpPr>
              <a:spLocks noChangeShapeType="1"/>
            </p:cNvSpPr>
            <p:nvPr/>
          </p:nvSpPr>
          <p:spPr bwMode="auto">
            <a:xfrm>
              <a:off x="2400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0" name="Line 24"/>
            <p:cNvSpPr>
              <a:spLocks noChangeShapeType="1"/>
            </p:cNvSpPr>
            <p:nvPr/>
          </p:nvSpPr>
          <p:spPr bwMode="auto">
            <a:xfrm>
              <a:off x="2496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1" name="Line 25"/>
            <p:cNvSpPr>
              <a:spLocks noChangeShapeType="1"/>
            </p:cNvSpPr>
            <p:nvPr/>
          </p:nvSpPr>
          <p:spPr bwMode="auto">
            <a:xfrm>
              <a:off x="2592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2" name="Line 26"/>
            <p:cNvSpPr>
              <a:spLocks noChangeShapeType="1"/>
            </p:cNvSpPr>
            <p:nvPr/>
          </p:nvSpPr>
          <p:spPr bwMode="auto">
            <a:xfrm>
              <a:off x="2688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3" name="Line 27"/>
            <p:cNvSpPr>
              <a:spLocks noChangeShapeType="1"/>
            </p:cNvSpPr>
            <p:nvPr/>
          </p:nvSpPr>
          <p:spPr bwMode="auto">
            <a:xfrm>
              <a:off x="2784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4" name="Line 28"/>
            <p:cNvSpPr>
              <a:spLocks noChangeShapeType="1"/>
            </p:cNvSpPr>
            <p:nvPr/>
          </p:nvSpPr>
          <p:spPr bwMode="auto">
            <a:xfrm>
              <a:off x="2880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5" name="Line 29"/>
            <p:cNvSpPr>
              <a:spLocks noChangeShapeType="1"/>
            </p:cNvSpPr>
            <p:nvPr/>
          </p:nvSpPr>
          <p:spPr bwMode="auto">
            <a:xfrm>
              <a:off x="2976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3166" name="Line 30"/>
            <p:cNvSpPr>
              <a:spLocks noChangeShapeType="1"/>
            </p:cNvSpPr>
            <p:nvPr/>
          </p:nvSpPr>
          <p:spPr bwMode="auto">
            <a:xfrm>
              <a:off x="3072" y="26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38" name="Text Box 31"/>
          <p:cNvSpPr txBox="1">
            <a:spLocks noChangeArrowheads="1"/>
          </p:cNvSpPr>
          <p:nvPr/>
        </p:nvSpPr>
        <p:spPr bwMode="auto">
          <a:xfrm>
            <a:off x="1600200" y="5181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ea typeface="新細明體" pitchFamily="18" charset="-120"/>
              </a:rPr>
              <a:t>512x512 image</a:t>
            </a:r>
          </a:p>
        </p:txBody>
      </p:sp>
      <p:sp>
        <p:nvSpPr>
          <p:cNvPr id="2523168" name="Rectangle 32"/>
          <p:cNvSpPr>
            <a:spLocks noChangeArrowheads="1"/>
          </p:cNvSpPr>
          <p:nvPr/>
        </p:nvSpPr>
        <p:spPr bwMode="auto">
          <a:xfrm>
            <a:off x="12954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69" name="Rectangle 33"/>
          <p:cNvSpPr>
            <a:spLocks noChangeArrowheads="1"/>
          </p:cNvSpPr>
          <p:nvPr/>
        </p:nvSpPr>
        <p:spPr bwMode="auto">
          <a:xfrm>
            <a:off x="14478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0" name="Rectangle 34"/>
          <p:cNvSpPr>
            <a:spLocks noChangeArrowheads="1"/>
          </p:cNvSpPr>
          <p:nvPr/>
        </p:nvSpPr>
        <p:spPr bwMode="auto">
          <a:xfrm>
            <a:off x="16002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1" name="Rectangle 35"/>
          <p:cNvSpPr>
            <a:spLocks noChangeArrowheads="1"/>
          </p:cNvSpPr>
          <p:nvPr/>
        </p:nvSpPr>
        <p:spPr bwMode="auto">
          <a:xfrm>
            <a:off x="17526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2" name="Rectangle 36"/>
          <p:cNvSpPr>
            <a:spLocks noChangeArrowheads="1"/>
          </p:cNvSpPr>
          <p:nvPr/>
        </p:nvSpPr>
        <p:spPr bwMode="auto">
          <a:xfrm>
            <a:off x="19050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3" name="Rectangle 37"/>
          <p:cNvSpPr>
            <a:spLocks noChangeArrowheads="1"/>
          </p:cNvSpPr>
          <p:nvPr/>
        </p:nvSpPr>
        <p:spPr bwMode="auto">
          <a:xfrm>
            <a:off x="20574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4" name="Rectangle 38"/>
          <p:cNvSpPr>
            <a:spLocks noChangeArrowheads="1"/>
          </p:cNvSpPr>
          <p:nvPr/>
        </p:nvSpPr>
        <p:spPr bwMode="auto">
          <a:xfrm>
            <a:off x="22098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5" name="Rectangle 39"/>
          <p:cNvSpPr>
            <a:spLocks noChangeArrowheads="1"/>
          </p:cNvSpPr>
          <p:nvPr/>
        </p:nvSpPr>
        <p:spPr bwMode="auto">
          <a:xfrm>
            <a:off x="23622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6" name="Rectangle 40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7" name="Rectangle 41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8" name="Rectangle 42"/>
          <p:cNvSpPr>
            <a:spLocks noChangeArrowheads="1"/>
          </p:cNvSpPr>
          <p:nvPr/>
        </p:nvSpPr>
        <p:spPr bwMode="auto">
          <a:xfrm>
            <a:off x="28194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79" name="Rectangle 43"/>
          <p:cNvSpPr>
            <a:spLocks noChangeArrowheads="1"/>
          </p:cNvSpPr>
          <p:nvPr/>
        </p:nvSpPr>
        <p:spPr bwMode="auto">
          <a:xfrm>
            <a:off x="29718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0" name="Rectangle 44"/>
          <p:cNvSpPr>
            <a:spLocks noChangeArrowheads="1"/>
          </p:cNvSpPr>
          <p:nvPr/>
        </p:nvSpPr>
        <p:spPr bwMode="auto">
          <a:xfrm>
            <a:off x="31242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1" name="Rectangle 45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2" name="Rectangle 46"/>
          <p:cNvSpPr>
            <a:spLocks noChangeArrowheads="1"/>
          </p:cNvSpPr>
          <p:nvPr/>
        </p:nvSpPr>
        <p:spPr bwMode="auto">
          <a:xfrm>
            <a:off x="17526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3" name="Rectangle 47"/>
          <p:cNvSpPr>
            <a:spLocks noChangeArrowheads="1"/>
          </p:cNvSpPr>
          <p:nvPr/>
        </p:nvSpPr>
        <p:spPr bwMode="auto">
          <a:xfrm>
            <a:off x="19050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4" name="Rectangle 48"/>
          <p:cNvSpPr>
            <a:spLocks noChangeArrowheads="1"/>
          </p:cNvSpPr>
          <p:nvPr/>
        </p:nvSpPr>
        <p:spPr bwMode="auto">
          <a:xfrm>
            <a:off x="20574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5" name="Rectangle 49"/>
          <p:cNvSpPr>
            <a:spLocks noChangeArrowheads="1"/>
          </p:cNvSpPr>
          <p:nvPr/>
        </p:nvSpPr>
        <p:spPr bwMode="auto">
          <a:xfrm>
            <a:off x="22098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6" name="Rectangle 50"/>
          <p:cNvSpPr>
            <a:spLocks noChangeArrowheads="1"/>
          </p:cNvSpPr>
          <p:nvPr/>
        </p:nvSpPr>
        <p:spPr bwMode="auto">
          <a:xfrm>
            <a:off x="23622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7" name="Rectangle 51"/>
          <p:cNvSpPr>
            <a:spLocks noChangeArrowheads="1"/>
          </p:cNvSpPr>
          <p:nvPr/>
        </p:nvSpPr>
        <p:spPr bwMode="auto">
          <a:xfrm>
            <a:off x="25146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8" name="Rectangle 52"/>
          <p:cNvSpPr>
            <a:spLocks noChangeArrowheads="1"/>
          </p:cNvSpPr>
          <p:nvPr/>
        </p:nvSpPr>
        <p:spPr bwMode="auto">
          <a:xfrm>
            <a:off x="26670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89" name="Rectangle 53"/>
          <p:cNvSpPr>
            <a:spLocks noChangeArrowheads="1"/>
          </p:cNvSpPr>
          <p:nvPr/>
        </p:nvSpPr>
        <p:spPr bwMode="auto">
          <a:xfrm>
            <a:off x="28194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0" name="Rectangle 54"/>
          <p:cNvSpPr>
            <a:spLocks noChangeArrowheads="1"/>
          </p:cNvSpPr>
          <p:nvPr/>
        </p:nvSpPr>
        <p:spPr bwMode="auto">
          <a:xfrm>
            <a:off x="29718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1" name="Rectangle 55"/>
          <p:cNvSpPr>
            <a:spLocks noChangeArrowheads="1"/>
          </p:cNvSpPr>
          <p:nvPr/>
        </p:nvSpPr>
        <p:spPr bwMode="auto">
          <a:xfrm>
            <a:off x="31242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2" name="Rectangle 56"/>
          <p:cNvSpPr>
            <a:spLocks noChangeArrowheads="1"/>
          </p:cNvSpPr>
          <p:nvPr/>
        </p:nvSpPr>
        <p:spPr bwMode="auto">
          <a:xfrm>
            <a:off x="32766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3" name="Rectangle 57"/>
          <p:cNvSpPr>
            <a:spLocks noChangeArrowheads="1"/>
          </p:cNvSpPr>
          <p:nvPr/>
        </p:nvSpPr>
        <p:spPr bwMode="auto">
          <a:xfrm>
            <a:off x="19050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4" name="Rectangle 58"/>
          <p:cNvSpPr>
            <a:spLocks noChangeArrowheads="1"/>
          </p:cNvSpPr>
          <p:nvPr/>
        </p:nvSpPr>
        <p:spPr bwMode="auto">
          <a:xfrm>
            <a:off x="20574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5" name="Rectangle 59"/>
          <p:cNvSpPr>
            <a:spLocks noChangeArrowheads="1"/>
          </p:cNvSpPr>
          <p:nvPr/>
        </p:nvSpPr>
        <p:spPr bwMode="auto">
          <a:xfrm>
            <a:off x="22098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6" name="Rectangle 60"/>
          <p:cNvSpPr>
            <a:spLocks noChangeArrowheads="1"/>
          </p:cNvSpPr>
          <p:nvPr/>
        </p:nvSpPr>
        <p:spPr bwMode="auto">
          <a:xfrm>
            <a:off x="23622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7" name="Rectangle 61"/>
          <p:cNvSpPr>
            <a:spLocks noChangeArrowheads="1"/>
          </p:cNvSpPr>
          <p:nvPr/>
        </p:nvSpPr>
        <p:spPr bwMode="auto">
          <a:xfrm>
            <a:off x="25146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8" name="Rectangle 62"/>
          <p:cNvSpPr>
            <a:spLocks noChangeArrowheads="1"/>
          </p:cNvSpPr>
          <p:nvPr/>
        </p:nvSpPr>
        <p:spPr bwMode="auto">
          <a:xfrm>
            <a:off x="26670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199" name="Rectangle 63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0" name="Rectangle 64"/>
          <p:cNvSpPr>
            <a:spLocks noChangeArrowheads="1"/>
          </p:cNvSpPr>
          <p:nvPr/>
        </p:nvSpPr>
        <p:spPr bwMode="auto">
          <a:xfrm>
            <a:off x="29718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1" name="Rectangle 65"/>
          <p:cNvSpPr>
            <a:spLocks noChangeArrowheads="1"/>
          </p:cNvSpPr>
          <p:nvPr/>
        </p:nvSpPr>
        <p:spPr bwMode="auto">
          <a:xfrm>
            <a:off x="31242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2" name="Rectangle 66"/>
          <p:cNvSpPr>
            <a:spLocks noChangeArrowheads="1"/>
          </p:cNvSpPr>
          <p:nvPr/>
        </p:nvSpPr>
        <p:spPr bwMode="auto">
          <a:xfrm>
            <a:off x="32766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3" name="Rectangle 67"/>
          <p:cNvSpPr>
            <a:spLocks noChangeArrowheads="1"/>
          </p:cNvSpPr>
          <p:nvPr/>
        </p:nvSpPr>
        <p:spPr bwMode="auto">
          <a:xfrm>
            <a:off x="22098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4" name="Rectangle 68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5" name="Rectangle 69"/>
          <p:cNvSpPr>
            <a:spLocks noChangeArrowheads="1"/>
          </p:cNvSpPr>
          <p:nvPr/>
        </p:nvSpPr>
        <p:spPr bwMode="auto">
          <a:xfrm>
            <a:off x="25146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6" name="Rectangle 70"/>
          <p:cNvSpPr>
            <a:spLocks noChangeArrowheads="1"/>
          </p:cNvSpPr>
          <p:nvPr/>
        </p:nvSpPr>
        <p:spPr bwMode="auto">
          <a:xfrm>
            <a:off x="26670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7" name="Rectangle 71"/>
          <p:cNvSpPr>
            <a:spLocks noChangeArrowheads="1"/>
          </p:cNvSpPr>
          <p:nvPr/>
        </p:nvSpPr>
        <p:spPr bwMode="auto">
          <a:xfrm>
            <a:off x="28194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8" name="Rectangle 72"/>
          <p:cNvSpPr>
            <a:spLocks noChangeArrowheads="1"/>
          </p:cNvSpPr>
          <p:nvPr/>
        </p:nvSpPr>
        <p:spPr bwMode="auto">
          <a:xfrm>
            <a:off x="29718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09" name="Rectangle 73"/>
          <p:cNvSpPr>
            <a:spLocks noChangeArrowheads="1"/>
          </p:cNvSpPr>
          <p:nvPr/>
        </p:nvSpPr>
        <p:spPr bwMode="auto">
          <a:xfrm>
            <a:off x="31242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0" name="Rectangle 74"/>
          <p:cNvSpPr>
            <a:spLocks noChangeArrowheads="1"/>
          </p:cNvSpPr>
          <p:nvPr/>
        </p:nvSpPr>
        <p:spPr bwMode="auto">
          <a:xfrm>
            <a:off x="32766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1" name="Rectangle 75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2" name="Rectangle 76"/>
          <p:cNvSpPr>
            <a:spLocks noChangeArrowheads="1"/>
          </p:cNvSpPr>
          <p:nvPr/>
        </p:nvSpPr>
        <p:spPr bwMode="auto">
          <a:xfrm>
            <a:off x="26670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3" name="Rectangle 77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4" name="Rectangle 78"/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5" name="Rectangle 79"/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6" name="Rectangle 80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7" name="Rectangle 81"/>
          <p:cNvSpPr>
            <a:spLocks noChangeArrowheads="1"/>
          </p:cNvSpPr>
          <p:nvPr/>
        </p:nvSpPr>
        <p:spPr bwMode="auto">
          <a:xfrm>
            <a:off x="28194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8" name="Rectangle 82"/>
          <p:cNvSpPr>
            <a:spLocks noChangeArrowheads="1"/>
          </p:cNvSpPr>
          <p:nvPr/>
        </p:nvSpPr>
        <p:spPr bwMode="auto">
          <a:xfrm>
            <a:off x="29718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19" name="Rectangle 83"/>
          <p:cNvSpPr>
            <a:spLocks noChangeArrowheads="1"/>
          </p:cNvSpPr>
          <p:nvPr/>
        </p:nvSpPr>
        <p:spPr bwMode="auto">
          <a:xfrm>
            <a:off x="31242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0" name="Rectangle 84"/>
          <p:cNvSpPr>
            <a:spLocks noChangeArrowheads="1"/>
          </p:cNvSpPr>
          <p:nvPr/>
        </p:nvSpPr>
        <p:spPr bwMode="auto">
          <a:xfrm>
            <a:off x="32766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1" name="Rectangle 85"/>
          <p:cNvSpPr>
            <a:spLocks noChangeArrowheads="1"/>
          </p:cNvSpPr>
          <p:nvPr/>
        </p:nvSpPr>
        <p:spPr bwMode="auto">
          <a:xfrm>
            <a:off x="3124200" y="3124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2" name="Rectangle 86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3" name="Rectangle 87"/>
          <p:cNvSpPr>
            <a:spLocks noChangeArrowheads="1"/>
          </p:cNvSpPr>
          <p:nvPr/>
        </p:nvSpPr>
        <p:spPr bwMode="auto">
          <a:xfrm>
            <a:off x="1295400" y="3429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4" name="Rectangle 88"/>
          <p:cNvSpPr>
            <a:spLocks noChangeArrowheads="1"/>
          </p:cNvSpPr>
          <p:nvPr/>
        </p:nvSpPr>
        <p:spPr bwMode="auto">
          <a:xfrm>
            <a:off x="1447800" y="3581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5" name="Rectangle 89"/>
          <p:cNvSpPr>
            <a:spLocks noChangeArrowheads="1"/>
          </p:cNvSpPr>
          <p:nvPr/>
        </p:nvSpPr>
        <p:spPr bwMode="auto">
          <a:xfrm>
            <a:off x="16002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6" name="Rectangle 90"/>
          <p:cNvSpPr>
            <a:spLocks noChangeArrowheads="1"/>
          </p:cNvSpPr>
          <p:nvPr/>
        </p:nvSpPr>
        <p:spPr bwMode="auto">
          <a:xfrm>
            <a:off x="17526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7" name="Rectangle 91"/>
          <p:cNvSpPr>
            <a:spLocks noChangeArrowheads="1"/>
          </p:cNvSpPr>
          <p:nvPr/>
        </p:nvSpPr>
        <p:spPr bwMode="auto">
          <a:xfrm>
            <a:off x="19050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8" name="Rectangle 92"/>
          <p:cNvSpPr>
            <a:spLocks noChangeArrowheads="1"/>
          </p:cNvSpPr>
          <p:nvPr/>
        </p:nvSpPr>
        <p:spPr bwMode="auto">
          <a:xfrm>
            <a:off x="20574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29" name="Rectangle 93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0" name="Rectangle 94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1" name="Rectangle 95"/>
          <p:cNvSpPr>
            <a:spLocks noChangeArrowheads="1"/>
          </p:cNvSpPr>
          <p:nvPr/>
        </p:nvSpPr>
        <p:spPr bwMode="auto">
          <a:xfrm>
            <a:off x="25146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2" name="Rectangle 96"/>
          <p:cNvSpPr>
            <a:spLocks noChangeArrowheads="1"/>
          </p:cNvSpPr>
          <p:nvPr/>
        </p:nvSpPr>
        <p:spPr bwMode="auto">
          <a:xfrm>
            <a:off x="26670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3" name="Rectangle 97"/>
          <p:cNvSpPr>
            <a:spLocks noChangeArrowheads="1"/>
          </p:cNvSpPr>
          <p:nvPr/>
        </p:nvSpPr>
        <p:spPr bwMode="auto">
          <a:xfrm>
            <a:off x="28194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4" name="Rectangle 98"/>
          <p:cNvSpPr>
            <a:spLocks noChangeArrowheads="1"/>
          </p:cNvSpPr>
          <p:nvPr/>
        </p:nvSpPr>
        <p:spPr bwMode="auto">
          <a:xfrm>
            <a:off x="1295400" y="3733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5" name="Rectangle 99"/>
          <p:cNvSpPr>
            <a:spLocks noChangeArrowheads="1"/>
          </p:cNvSpPr>
          <p:nvPr/>
        </p:nvSpPr>
        <p:spPr bwMode="auto">
          <a:xfrm>
            <a:off x="1447800" y="3886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6" name="Rectangle 100"/>
          <p:cNvSpPr>
            <a:spLocks noChangeArrowheads="1"/>
          </p:cNvSpPr>
          <p:nvPr/>
        </p:nvSpPr>
        <p:spPr bwMode="auto">
          <a:xfrm>
            <a:off x="16002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7" name="Rectangle 101"/>
          <p:cNvSpPr>
            <a:spLocks noChangeArrowheads="1"/>
          </p:cNvSpPr>
          <p:nvPr/>
        </p:nvSpPr>
        <p:spPr bwMode="auto">
          <a:xfrm>
            <a:off x="17526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8" name="Rectangle 102"/>
          <p:cNvSpPr>
            <a:spLocks noChangeArrowheads="1"/>
          </p:cNvSpPr>
          <p:nvPr/>
        </p:nvSpPr>
        <p:spPr bwMode="auto">
          <a:xfrm>
            <a:off x="19050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39" name="Rectangle 103"/>
          <p:cNvSpPr>
            <a:spLocks noChangeArrowheads="1"/>
          </p:cNvSpPr>
          <p:nvPr/>
        </p:nvSpPr>
        <p:spPr bwMode="auto">
          <a:xfrm>
            <a:off x="20574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0" name="Rectangle 104"/>
          <p:cNvSpPr>
            <a:spLocks noChangeArrowheads="1"/>
          </p:cNvSpPr>
          <p:nvPr/>
        </p:nvSpPr>
        <p:spPr bwMode="auto">
          <a:xfrm>
            <a:off x="22098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1" name="Rectangle 105"/>
          <p:cNvSpPr>
            <a:spLocks noChangeArrowheads="1"/>
          </p:cNvSpPr>
          <p:nvPr/>
        </p:nvSpPr>
        <p:spPr bwMode="auto">
          <a:xfrm>
            <a:off x="23622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2" name="Rectangle 106"/>
          <p:cNvSpPr>
            <a:spLocks noChangeArrowheads="1"/>
          </p:cNvSpPr>
          <p:nvPr/>
        </p:nvSpPr>
        <p:spPr bwMode="auto">
          <a:xfrm>
            <a:off x="25146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3" name="Rectangle 107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4" name="Rectangle 108"/>
          <p:cNvSpPr>
            <a:spLocks noChangeArrowheads="1"/>
          </p:cNvSpPr>
          <p:nvPr/>
        </p:nvSpPr>
        <p:spPr bwMode="auto">
          <a:xfrm>
            <a:off x="1447800" y="4191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5" name="Rectangle 109"/>
          <p:cNvSpPr>
            <a:spLocks noChangeArrowheads="1"/>
          </p:cNvSpPr>
          <p:nvPr/>
        </p:nvSpPr>
        <p:spPr bwMode="auto">
          <a:xfrm>
            <a:off x="16002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6" name="Rectangle 110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7" name="Rectangle 111"/>
          <p:cNvSpPr>
            <a:spLocks noChangeArrowheads="1"/>
          </p:cNvSpPr>
          <p:nvPr/>
        </p:nvSpPr>
        <p:spPr bwMode="auto">
          <a:xfrm>
            <a:off x="19050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8" name="Rectangle 112"/>
          <p:cNvSpPr>
            <a:spLocks noChangeArrowheads="1"/>
          </p:cNvSpPr>
          <p:nvPr/>
        </p:nvSpPr>
        <p:spPr bwMode="auto">
          <a:xfrm>
            <a:off x="20574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49" name="Rectangle 113"/>
          <p:cNvSpPr>
            <a:spLocks noChangeArrowheads="1"/>
          </p:cNvSpPr>
          <p:nvPr/>
        </p:nvSpPr>
        <p:spPr bwMode="auto">
          <a:xfrm>
            <a:off x="22098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0" name="Rectangle 114"/>
          <p:cNvSpPr>
            <a:spLocks noChangeArrowheads="1"/>
          </p:cNvSpPr>
          <p:nvPr/>
        </p:nvSpPr>
        <p:spPr bwMode="auto">
          <a:xfrm>
            <a:off x="1295400" y="43434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1" name="Rectangle 115"/>
          <p:cNvSpPr>
            <a:spLocks noChangeArrowheads="1"/>
          </p:cNvSpPr>
          <p:nvPr/>
        </p:nvSpPr>
        <p:spPr bwMode="auto">
          <a:xfrm>
            <a:off x="1447800" y="44958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2" name="Rectangle 116"/>
          <p:cNvSpPr>
            <a:spLocks noChangeArrowheads="1"/>
          </p:cNvSpPr>
          <p:nvPr/>
        </p:nvSpPr>
        <p:spPr bwMode="auto">
          <a:xfrm>
            <a:off x="16002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3" name="Rectangle 117"/>
          <p:cNvSpPr>
            <a:spLocks noChangeArrowheads="1"/>
          </p:cNvSpPr>
          <p:nvPr/>
        </p:nvSpPr>
        <p:spPr bwMode="auto">
          <a:xfrm>
            <a:off x="17526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4" name="Rectangle 118"/>
          <p:cNvSpPr>
            <a:spLocks noChangeArrowheads="1"/>
          </p:cNvSpPr>
          <p:nvPr/>
        </p:nvSpPr>
        <p:spPr bwMode="auto">
          <a:xfrm>
            <a:off x="19050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5" name="Rectangle 119"/>
          <p:cNvSpPr>
            <a:spLocks noChangeArrowheads="1"/>
          </p:cNvSpPr>
          <p:nvPr/>
        </p:nvSpPr>
        <p:spPr bwMode="auto">
          <a:xfrm>
            <a:off x="1295400" y="46482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6" name="Rectangle 120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7" name="Rectangle 121"/>
          <p:cNvSpPr>
            <a:spLocks noChangeArrowheads="1"/>
          </p:cNvSpPr>
          <p:nvPr/>
        </p:nvSpPr>
        <p:spPr bwMode="auto">
          <a:xfrm>
            <a:off x="16002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23258" name="Rectangle 122"/>
          <p:cNvSpPr>
            <a:spLocks noChangeArrowheads="1"/>
          </p:cNvSpPr>
          <p:nvPr/>
        </p:nvSpPr>
        <p:spPr bwMode="auto">
          <a:xfrm>
            <a:off x="1295400" y="4953000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18530" name="Text Box 123"/>
          <p:cNvSpPr txBox="1">
            <a:spLocks noChangeArrowheads="1"/>
          </p:cNvSpPr>
          <p:nvPr/>
        </p:nvSpPr>
        <p:spPr bwMode="auto">
          <a:xfrm>
            <a:off x="4953000" y="3124200"/>
            <a:ext cx="3508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Each processor operates 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a single pixel </a:t>
            </a:r>
            <a:r>
              <a:rPr lang="en-US" altLang="zh-TW" sz="2400" u="none">
                <a:ea typeface="新細明體" pitchFamily="18" charset="-120"/>
              </a:rPr>
              <a:t>in parallel</a:t>
            </a: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18531" name="Text Box 124"/>
          <p:cNvSpPr txBox="1">
            <a:spLocks noChangeArrowheads="1"/>
          </p:cNvSpPr>
          <p:nvPr/>
        </p:nvSpPr>
        <p:spPr bwMode="auto">
          <a:xfrm>
            <a:off x="4953000" y="4343400"/>
            <a:ext cx="35861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Speedup due to parallelism: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ea typeface="新細明體" pitchFamily="18" charset="-120"/>
              </a:rPr>
              <a:t>2,621,440/10 = 262,144</a:t>
            </a: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=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512x512 (number of proc.)!</a:t>
            </a:r>
          </a:p>
        </p:txBody>
      </p:sp>
      <p:sp>
        <p:nvSpPr>
          <p:cNvPr id="18532" name="Text Box 125"/>
          <p:cNvSpPr txBox="1">
            <a:spLocks noChangeArrowheads="1"/>
          </p:cNvSpPr>
          <p:nvPr/>
        </p:nvSpPr>
        <p:spPr bwMode="auto">
          <a:xfrm>
            <a:off x="4953000" y="5670550"/>
            <a:ext cx="328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ea typeface="新細明體" pitchFamily="18" charset="-120"/>
              </a:rPr>
              <a:t>Notice no loop overhead!</a:t>
            </a:r>
          </a:p>
        </p:txBody>
      </p:sp>
    </p:spTree>
    <p:extLst>
      <p:ext uri="{BB962C8B-B14F-4D97-AF65-F5344CB8AC3E}">
        <p14:creationId xmlns:p14="http://schemas.microsoft.com/office/powerpoint/2010/main" val="37240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7382FF6-2A5E-4537-BF14-DE9EE9F1AF4A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Pentium MMX </a:t>
            </a:r>
            <a:b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</a:br>
            <a:r>
              <a:rPr lang="en-US" altLang="zh-TW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MultiMedia</a:t>
            </a: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 </a:t>
            </a:r>
            <a:r>
              <a:rPr lang="en-US" altLang="zh-TW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eXtentions</a:t>
            </a:r>
            <a:endParaRPr lang="en-US" altLang="zh-TW" sz="36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新細明體" pitchFamily="18" charset="-12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4343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57 new instructions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Eight 64-bit wide MMX registers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First available in 1997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Supported on: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Intel Pentium-MMX, Pentium II, Pentium III, Pentium IV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AMD K6, K6-2, K6-3, K7 (and later) 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Cyrix M2, MMX-enhanced MediaGX, Jalapeno (and later)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2400" smtClean="0">
                <a:ea typeface="新細明體" pitchFamily="18" charset="-120"/>
              </a:rPr>
              <a:t>Gives a large speedup in many multimedia applications </a:t>
            </a:r>
          </a:p>
        </p:txBody>
      </p:sp>
      <p:pic>
        <p:nvPicPr>
          <p:cNvPr id="19461" name="Picture 4" descr="Mmxre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905000"/>
            <a:ext cx="3286125" cy="3194050"/>
          </a:xfrm>
        </p:spPr>
      </p:pic>
    </p:spTree>
    <p:extLst>
      <p:ext uri="{BB962C8B-B14F-4D97-AF65-F5344CB8AC3E}">
        <p14:creationId xmlns:p14="http://schemas.microsoft.com/office/powerpoint/2010/main" val="29282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068BA82-0ACA-4CC0-A45D-E5A99FF473A9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新細明體" pitchFamily="18" charset="-120"/>
              </a:rPr>
              <a:t>MMX SIMD Operations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143000"/>
            <a:ext cx="4648200" cy="5410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zh-TW" sz="1800" smtClean="0">
                <a:ea typeface="新細明體" pitchFamily="18" charset="-120"/>
              </a:rPr>
              <a:t>Example: consider an image pixel </a:t>
            </a:r>
            <a:br>
              <a:rPr lang="en-US" altLang="zh-TW" sz="1800" smtClean="0">
                <a:ea typeface="新細明體" pitchFamily="18" charset="-120"/>
              </a:rPr>
            </a:br>
            <a:r>
              <a:rPr lang="en-US" altLang="zh-TW" sz="1800" smtClean="0">
                <a:ea typeface="新細明體" pitchFamily="18" charset="-120"/>
              </a:rPr>
              <a:t>data  represented as bytes.</a:t>
            </a:r>
          </a:p>
          <a:p>
            <a:pPr lvl="1">
              <a:spcBef>
                <a:spcPct val="35000"/>
              </a:spcBef>
            </a:pPr>
            <a:r>
              <a:rPr lang="en-US" altLang="zh-TW" sz="1600" smtClean="0">
                <a:ea typeface="新細明體" pitchFamily="18" charset="-120"/>
              </a:rPr>
              <a:t>with MMX, eight of these pixels can be packed together in a 64-bit quantity and moved into an MMX register</a:t>
            </a:r>
          </a:p>
          <a:p>
            <a:pPr lvl="1">
              <a:spcBef>
                <a:spcPct val="35000"/>
              </a:spcBef>
            </a:pPr>
            <a:r>
              <a:rPr lang="en-US" altLang="zh-TW" sz="1600" smtClean="0">
                <a:ea typeface="新細明體" pitchFamily="18" charset="-120"/>
              </a:rPr>
              <a:t>MMX instruction performs the arithmetic or logical operation on all eight elements in parallel  </a:t>
            </a:r>
          </a:p>
          <a:p>
            <a:pPr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PADD(B/W/D): Addition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1800" smtClean="0">
                <a:solidFill>
                  <a:srgbClr val="000099"/>
                </a:solidFill>
                <a:ea typeface="新細明體" pitchFamily="18" charset="-120"/>
              </a:rPr>
              <a:t>PADDB MM1,  MM2</a:t>
            </a:r>
            <a:r>
              <a:rPr lang="en-US" altLang="zh-TW" sz="2000" smtClean="0">
                <a:ea typeface="新細明體" pitchFamily="18" charset="-120"/>
              </a:rPr>
              <a:t>  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1600" smtClean="0">
                <a:ea typeface="新細明體" pitchFamily="18" charset="-120"/>
              </a:rPr>
              <a:t>adds 64-bit contents of MM2 to MM1, 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1600" smtClean="0">
                <a:ea typeface="新細明體" pitchFamily="18" charset="-120"/>
              </a:rPr>
              <a:t>byte-by-byte  any carries generated </a:t>
            </a:r>
          </a:p>
          <a:p>
            <a:pPr>
              <a:spcBef>
                <a:spcPct val="35000"/>
              </a:spcBef>
              <a:buFontTx/>
              <a:buNone/>
            </a:pPr>
            <a:r>
              <a:rPr lang="en-US" altLang="zh-TW" sz="1600" smtClean="0">
                <a:ea typeface="新細明體" pitchFamily="18" charset="-120"/>
              </a:rPr>
              <a:t>are dropped, e.g., byte A0h + 70h = 10h</a:t>
            </a:r>
          </a:p>
          <a:p>
            <a:pPr>
              <a:spcBef>
                <a:spcPct val="35000"/>
              </a:spcBef>
            </a:pPr>
            <a:r>
              <a:rPr lang="en-US" altLang="zh-TW" sz="2000" smtClean="0">
                <a:ea typeface="新細明體" pitchFamily="18" charset="-120"/>
              </a:rPr>
              <a:t>PSUB(B/W/D): Subtraction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029200" y="3886200"/>
            <a:ext cx="3981450" cy="1809750"/>
            <a:chOff x="1200" y="1512"/>
            <a:chExt cx="3312" cy="1320"/>
          </a:xfrm>
        </p:grpSpPr>
        <p:sp>
          <p:nvSpPr>
            <p:cNvPr id="2526214" name="Rectangle 6"/>
            <p:cNvSpPr>
              <a:spLocks noChangeArrowheads="1"/>
            </p:cNvSpPr>
            <p:nvPr/>
          </p:nvSpPr>
          <p:spPr bwMode="auto">
            <a:xfrm>
              <a:off x="1200" y="1512"/>
              <a:ext cx="3312" cy="132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pic>
          <p:nvPicPr>
            <p:cNvPr id="20488" name="Picture 7" descr="Mmx-a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" y="1671"/>
              <a:ext cx="297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486" name="Picture 8" descr="Image1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219200"/>
            <a:ext cx="3810000" cy="1828800"/>
          </a:xfrm>
        </p:spPr>
      </p:pic>
    </p:spTree>
    <p:extLst>
      <p:ext uri="{BB962C8B-B14F-4D97-AF65-F5344CB8AC3E}">
        <p14:creationId xmlns:p14="http://schemas.microsoft.com/office/powerpoint/2010/main" val="534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DA2B330-169A-41B4-BCE5-6FEB2BA59C6D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MMX: Image Dissolve Using Alpha Blending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en-US" altLang="zh-TW" sz="2200" b="1" smtClean="0">
                <a:solidFill>
                  <a:srgbClr val="0000FF"/>
                </a:solidFill>
                <a:ea typeface="新細明體" pitchFamily="18" charset="-120"/>
              </a:rPr>
              <a:t>Example:</a:t>
            </a:r>
            <a:r>
              <a:rPr lang="en-US" altLang="zh-TW" sz="2200" smtClean="0">
                <a:ea typeface="新細明體" pitchFamily="18" charset="-120"/>
              </a:rPr>
              <a:t> MMX instructions speed up image composition</a:t>
            </a:r>
          </a:p>
          <a:p>
            <a:r>
              <a:rPr lang="en-US" altLang="zh-TW" sz="2200" smtClean="0">
                <a:ea typeface="新細明體" pitchFamily="18" charset="-120"/>
              </a:rPr>
              <a:t>A flower will dissolve a swan</a:t>
            </a:r>
          </a:p>
          <a:p>
            <a:r>
              <a:rPr lang="en-US" altLang="zh-TW" sz="2200" smtClean="0">
                <a:ea typeface="新細明體" pitchFamily="18" charset="-120"/>
              </a:rPr>
              <a:t>Alpha (a standard scheme) determines the intensity of the flower</a:t>
            </a:r>
          </a:p>
          <a:p>
            <a:r>
              <a:rPr lang="en-US" altLang="zh-TW" sz="2200" smtClean="0">
                <a:ea typeface="新細明體" pitchFamily="18" charset="-120"/>
              </a:rPr>
              <a:t>The full intensity, the flower’s 8-bit alpha value is FFh,  or 255</a:t>
            </a:r>
          </a:p>
          <a:p>
            <a:r>
              <a:rPr lang="en-US" altLang="zh-TW" sz="2200" smtClean="0">
                <a:ea typeface="新細明體" pitchFamily="18" charset="-120"/>
              </a:rPr>
              <a:t>The equation below calculates each pixel: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99"/>
                </a:solidFill>
                <a:ea typeface="新細明體" pitchFamily="18" charset="-120"/>
              </a:rPr>
              <a:t>Result_pixel =Flower_pixel *(alpha/255) + Swan_pixel * [1-(alpha/255)]</a:t>
            </a:r>
          </a:p>
          <a:p>
            <a:pPr>
              <a:buFontTx/>
              <a:buNone/>
            </a:pPr>
            <a:r>
              <a:rPr lang="en-US" altLang="zh-TW" sz="2000" smtClean="0">
                <a:solidFill>
                  <a:srgbClr val="000099"/>
                </a:solidFill>
                <a:ea typeface="新細明體" pitchFamily="18" charset="-120"/>
              </a:rPr>
              <a:t>For alpha 230, the resulting pixel is 90% flower and 10% swan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125913"/>
            <a:ext cx="76152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8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3E2035C-FFDB-4E48-9EBF-CC0FE2B2B805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105400"/>
          </a:xfrm>
        </p:spPr>
        <p:txBody>
          <a:bodyPr lIns="90488" tIns="44450" rIns="90488" bIns="44450">
            <a:normAutofit lnSpcReduction="10000"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Traditional vector computers are typical SIMD systems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In the late 80s and early 90s, many SIMD machines were commercially available (e.g., Connection machine has 64K ALUs, and </a:t>
            </a:r>
            <a:r>
              <a:rPr lang="en-US" altLang="zh-TW" dirty="0" err="1" smtClean="0">
                <a:ea typeface="新細明體" pitchFamily="18" charset="-120"/>
              </a:rPr>
              <a:t>MasPar</a:t>
            </a:r>
            <a:r>
              <a:rPr lang="en-US" altLang="zh-TW" dirty="0" smtClean="0">
                <a:ea typeface="新細明體" pitchFamily="18" charset="-120"/>
              </a:rPr>
              <a:t> has 16K ALUs)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GPU revives the SIMD computation, and is widely used in high-performance computers</a:t>
            </a:r>
          </a:p>
          <a:p>
            <a:pPr marL="285750" indent="-285750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SPMD—Single Program, Multiple Data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381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3600" b="1" smtClean="0">
                <a:solidFill>
                  <a:srgbClr val="FF3300"/>
                </a:solidFill>
                <a:ea typeface="新細明體" pitchFamily="18" charset="-120"/>
              </a:rPr>
              <a:t>SIMD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68060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0AA1CED-4D87-41B1-8BE5-7944930C635E}" type="slidenum">
              <a:rPr lang="en-GB"/>
              <a:pPr/>
              <a:t>59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Cache Coherence</a:t>
            </a: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33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713F62E-6A0D-47D1-A6F9-53CF585FD649}" type="slidenum">
              <a:rPr lang="en-GB"/>
              <a:pPr/>
              <a:t>6</a:t>
            </a:fld>
            <a:endParaRPr lang="en-GB"/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7772400" cy="947738"/>
          </a:xfrm>
          <a:ln/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3300"/>
                </a:solidFill>
              </a:rPr>
              <a:t>What applications benefit </a:t>
            </a:r>
            <a:br>
              <a:rPr lang="en-GB" sz="2800">
                <a:solidFill>
                  <a:srgbClr val="FF3300"/>
                </a:solidFill>
              </a:rPr>
            </a:br>
            <a:r>
              <a:rPr lang="en-GB" sz="2800">
                <a:solidFill>
                  <a:srgbClr val="FF3300"/>
                </a:solidFill>
              </a:rPr>
              <a:t>from multi-core?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5110163" cy="4953000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Database servers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Web servers (Web commerce)</a:t>
            </a:r>
            <a:r>
              <a:rPr lang="ar-SA" sz="2400">
                <a:cs typeface="Times New Roman" pitchFamily="18" charset="0"/>
              </a:rPr>
              <a:t>‏</a:t>
            </a:r>
            <a:endParaRPr lang="en-GB" sz="240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Multimedia applications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Scientific applications, CAD/CAM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In general, applications with </a:t>
            </a:r>
            <a:br>
              <a:rPr lang="en-GB" sz="2400"/>
            </a:br>
            <a:r>
              <a:rPr lang="en-GB" sz="2400" i="1"/>
              <a:t>Thread-level parallelism</a:t>
            </a:r>
            <a:br>
              <a:rPr lang="en-GB" sz="2400" i="1"/>
            </a:br>
            <a:r>
              <a:rPr lang="en-GB" sz="2400"/>
              <a:t>(as opposed to instruction-level parallelism)</a:t>
            </a:r>
            <a:r>
              <a:rPr lang="ar-SA" sz="2400">
                <a:cs typeface="Times New Roman" pitchFamily="18" charset="0"/>
              </a:rPr>
              <a:t>‏</a:t>
            </a:r>
            <a:endParaRPr lang="en-GB" sz="2400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691188" y="1357313"/>
          <a:ext cx="2009775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r:id="rId4" imgW="5082927" imgH="5219512" progId="">
                  <p:embed/>
                </p:oleObj>
              </mc:Choice>
              <mc:Fallback>
                <p:oleObj r:id="rId4" imgW="5082927" imgH="52195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357313"/>
                        <a:ext cx="2009775" cy="239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5638800" y="4191000"/>
          <a:ext cx="34290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r:id="rId6" imgW="9912195" imgH="5775610" progId="">
                  <p:embed/>
                </p:oleObj>
              </mc:Choice>
              <mc:Fallback>
                <p:oleObj r:id="rId6" imgW="9912195" imgH="577561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3429000" cy="1998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854950" y="2286000"/>
            <a:ext cx="1289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charset="0"/>
              <a:buNone/>
            </a:pPr>
            <a:r>
              <a:rPr lang="en-GB" sz="1800">
                <a:latin typeface="Arial" charset="0"/>
              </a:rPr>
              <a:t>Each can run on its</a:t>
            </a:r>
            <a:br>
              <a:rPr lang="en-GB" sz="1800">
                <a:latin typeface="Arial" charset="0"/>
              </a:rPr>
            </a:br>
            <a:r>
              <a:rPr lang="en-GB" sz="1800">
                <a:latin typeface="Arial" charset="0"/>
              </a:rPr>
              <a:t>own core </a:t>
            </a:r>
            <a:br>
              <a:rPr lang="en-GB" sz="1800">
                <a:latin typeface="Arial" charset="0"/>
              </a:rPr>
            </a:br>
            <a:endParaRPr lang="en-GB" sz="1800">
              <a:latin typeface="Arial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H="1">
            <a:off x="8151813" y="3200400"/>
            <a:ext cx="307975" cy="914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Freeform 7"/>
          <p:cNvSpPr>
            <a:spLocks/>
          </p:cNvSpPr>
          <p:nvPr/>
        </p:nvSpPr>
        <p:spPr bwMode="auto">
          <a:xfrm>
            <a:off x="8077200" y="2057400"/>
            <a:ext cx="546100" cy="266700"/>
          </a:xfrm>
          <a:custGeom>
            <a:avLst/>
            <a:gdLst>
              <a:gd name="T0" fmla="*/ 336 w 344"/>
              <a:gd name="T1" fmla="*/ 168 h 168"/>
              <a:gd name="T2" fmla="*/ 288 w 344"/>
              <a:gd name="T3" fmla="*/ 24 h 168"/>
              <a:gd name="T4" fmla="*/ 0 w 344"/>
              <a:gd name="T5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168">
                <a:moveTo>
                  <a:pt x="336" y="168"/>
                </a:moveTo>
                <a:cubicBezTo>
                  <a:pt x="340" y="108"/>
                  <a:pt x="344" y="48"/>
                  <a:pt x="288" y="24"/>
                </a:cubicBezTo>
                <a:cubicBezTo>
                  <a:pt x="232" y="0"/>
                  <a:pt x="116" y="12"/>
                  <a:pt x="0" y="2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5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9010DEA-1B24-4AB0-B55F-102C4156445F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143000" y="4191000"/>
            <a:ext cx="1003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Memory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752600" y="5334000"/>
            <a:ext cx="1778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Disk &amp; other IO</a:t>
            </a:r>
          </a:p>
        </p:txBody>
      </p:sp>
      <p:sp>
        <p:nvSpPr>
          <p:cNvPr id="2504708" name="Rectangle 4"/>
          <p:cNvSpPr>
            <a:spLocks noChangeArrowheads="1"/>
          </p:cNvSpPr>
          <p:nvPr/>
        </p:nvSpPr>
        <p:spPr bwMode="auto">
          <a:xfrm>
            <a:off x="304800" y="4111625"/>
            <a:ext cx="2870200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09" name="Rectangle 5"/>
          <p:cNvSpPr>
            <a:spLocks noChangeArrowheads="1"/>
          </p:cNvSpPr>
          <p:nvPr/>
        </p:nvSpPr>
        <p:spPr bwMode="auto">
          <a:xfrm>
            <a:off x="914400" y="5257800"/>
            <a:ext cx="3937000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10" name="Line 6"/>
          <p:cNvSpPr>
            <a:spLocks noChangeShapeType="1"/>
          </p:cNvSpPr>
          <p:nvPr/>
        </p:nvSpPr>
        <p:spPr bwMode="auto">
          <a:xfrm>
            <a:off x="3886200" y="3314700"/>
            <a:ext cx="0" cy="5715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11" name="Line 7"/>
          <p:cNvSpPr>
            <a:spLocks noChangeShapeType="1"/>
          </p:cNvSpPr>
          <p:nvPr/>
        </p:nvSpPr>
        <p:spPr bwMode="auto">
          <a:xfrm>
            <a:off x="4343400" y="4800600"/>
            <a:ext cx="0" cy="47783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Shared Memory Multiprocessor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8580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15" name="Rectangle 11"/>
          <p:cNvSpPr>
            <a:spLocks noChangeArrowheads="1"/>
          </p:cNvSpPr>
          <p:nvPr/>
        </p:nvSpPr>
        <p:spPr bwMode="auto">
          <a:xfrm>
            <a:off x="73152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3152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5025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18" name="Rectangle 14"/>
          <p:cNvSpPr>
            <a:spLocks noChangeArrowheads="1"/>
          </p:cNvSpPr>
          <p:nvPr/>
        </p:nvSpPr>
        <p:spPr bwMode="auto">
          <a:xfrm>
            <a:off x="71310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19" name="Line 15"/>
          <p:cNvSpPr>
            <a:spLocks noChangeShapeType="1"/>
          </p:cNvSpPr>
          <p:nvPr/>
        </p:nvSpPr>
        <p:spPr bwMode="auto">
          <a:xfrm>
            <a:off x="79248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2390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3810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23" name="Rectangle 19"/>
          <p:cNvSpPr>
            <a:spLocks noChangeArrowheads="1"/>
          </p:cNvSpPr>
          <p:nvPr/>
        </p:nvSpPr>
        <p:spPr bwMode="auto">
          <a:xfrm>
            <a:off x="8382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8382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10255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26" name="Rectangle 22"/>
          <p:cNvSpPr>
            <a:spLocks noChangeArrowheads="1"/>
          </p:cNvSpPr>
          <p:nvPr/>
        </p:nvSpPr>
        <p:spPr bwMode="auto">
          <a:xfrm>
            <a:off x="6540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27" name="Line 23"/>
          <p:cNvSpPr>
            <a:spLocks noChangeShapeType="1"/>
          </p:cNvSpPr>
          <p:nvPr/>
        </p:nvSpPr>
        <p:spPr bwMode="auto">
          <a:xfrm>
            <a:off x="14478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7620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25146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31" name="Rectangle 27"/>
          <p:cNvSpPr>
            <a:spLocks noChangeArrowheads="1"/>
          </p:cNvSpPr>
          <p:nvPr/>
        </p:nvSpPr>
        <p:spPr bwMode="auto">
          <a:xfrm>
            <a:off x="29718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29718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27" name="Rectangle 29"/>
          <p:cNvSpPr>
            <a:spLocks noChangeArrowheads="1"/>
          </p:cNvSpPr>
          <p:nvPr/>
        </p:nvSpPr>
        <p:spPr bwMode="auto">
          <a:xfrm>
            <a:off x="31591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34" name="Rectangle 30"/>
          <p:cNvSpPr>
            <a:spLocks noChangeArrowheads="1"/>
          </p:cNvSpPr>
          <p:nvPr/>
        </p:nvSpPr>
        <p:spPr bwMode="auto">
          <a:xfrm>
            <a:off x="27876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35" name="Line 31"/>
          <p:cNvSpPr>
            <a:spLocks noChangeShapeType="1"/>
          </p:cNvSpPr>
          <p:nvPr/>
        </p:nvSpPr>
        <p:spPr bwMode="auto">
          <a:xfrm>
            <a:off x="35814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28956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631" name="Rectangle 34"/>
          <p:cNvSpPr>
            <a:spLocks noChangeArrowheads="1"/>
          </p:cNvSpPr>
          <p:nvPr/>
        </p:nvSpPr>
        <p:spPr bwMode="auto">
          <a:xfrm>
            <a:off x="4724400" y="1524000"/>
            <a:ext cx="1981200" cy="1905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TW" altLang="zh-TW" sz="18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2504739" name="Rectangle 35"/>
          <p:cNvSpPr>
            <a:spLocks noChangeArrowheads="1"/>
          </p:cNvSpPr>
          <p:nvPr/>
        </p:nvSpPr>
        <p:spPr bwMode="auto">
          <a:xfrm>
            <a:off x="5181600" y="1981200"/>
            <a:ext cx="1246188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633" name="Rectangle 36"/>
          <p:cNvSpPr>
            <a:spLocks noChangeArrowheads="1"/>
          </p:cNvSpPr>
          <p:nvPr/>
        </p:nvSpPr>
        <p:spPr bwMode="auto">
          <a:xfrm>
            <a:off x="5181600" y="2057400"/>
            <a:ext cx="1168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Registers</a:t>
            </a:r>
          </a:p>
        </p:txBody>
      </p:sp>
      <p:sp>
        <p:nvSpPr>
          <p:cNvPr id="25634" name="Rectangle 37"/>
          <p:cNvSpPr>
            <a:spLocks noChangeArrowheads="1"/>
          </p:cNvSpPr>
          <p:nvPr/>
        </p:nvSpPr>
        <p:spPr bwMode="auto">
          <a:xfrm>
            <a:off x="5368925" y="3003550"/>
            <a:ext cx="939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Caches</a:t>
            </a:r>
          </a:p>
        </p:txBody>
      </p:sp>
      <p:sp>
        <p:nvSpPr>
          <p:cNvPr id="2504742" name="Rectangle 38"/>
          <p:cNvSpPr>
            <a:spLocks noChangeArrowheads="1"/>
          </p:cNvSpPr>
          <p:nvPr/>
        </p:nvSpPr>
        <p:spPr bwMode="auto">
          <a:xfrm>
            <a:off x="4997450" y="2924175"/>
            <a:ext cx="1589088" cy="455613"/>
          </a:xfrm>
          <a:prstGeom prst="rect">
            <a:avLst/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43" name="Line 39"/>
          <p:cNvSpPr>
            <a:spLocks noChangeShapeType="1"/>
          </p:cNvSpPr>
          <p:nvPr/>
        </p:nvSpPr>
        <p:spPr bwMode="auto">
          <a:xfrm>
            <a:off x="5791200" y="2433638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37" name="Text Box 40"/>
          <p:cNvSpPr txBox="1">
            <a:spLocks noChangeArrowheads="1"/>
          </p:cNvSpPr>
          <p:nvPr/>
        </p:nvSpPr>
        <p:spPr bwMode="auto">
          <a:xfrm>
            <a:off x="51054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Processor</a:t>
            </a:r>
          </a:p>
        </p:txBody>
      </p:sp>
      <p:sp>
        <p:nvSpPr>
          <p:cNvPr id="2504745" name="Line 41"/>
          <p:cNvSpPr>
            <a:spLocks noChangeShapeType="1"/>
          </p:cNvSpPr>
          <p:nvPr/>
        </p:nvSpPr>
        <p:spPr bwMode="auto">
          <a:xfrm>
            <a:off x="1447800" y="3429000"/>
            <a:ext cx="0" cy="47783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6" name="Line 42"/>
          <p:cNvSpPr>
            <a:spLocks noChangeShapeType="1"/>
          </p:cNvSpPr>
          <p:nvPr/>
        </p:nvSpPr>
        <p:spPr bwMode="auto">
          <a:xfrm>
            <a:off x="5791200" y="3352800"/>
            <a:ext cx="0" cy="533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7" name="Line 43"/>
          <p:cNvSpPr>
            <a:spLocks noChangeShapeType="1"/>
          </p:cNvSpPr>
          <p:nvPr/>
        </p:nvSpPr>
        <p:spPr bwMode="auto">
          <a:xfrm>
            <a:off x="7924800" y="3352800"/>
            <a:ext cx="0" cy="533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8" name="Line 44"/>
          <p:cNvSpPr>
            <a:spLocks noChangeShapeType="1"/>
          </p:cNvSpPr>
          <p:nvPr/>
        </p:nvSpPr>
        <p:spPr bwMode="auto">
          <a:xfrm>
            <a:off x="1447800" y="3886200"/>
            <a:ext cx="65532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4749" name="AutoShape 45"/>
          <p:cNvSpPr>
            <a:spLocks noChangeArrowheads="1"/>
          </p:cNvSpPr>
          <p:nvPr/>
        </p:nvSpPr>
        <p:spPr bwMode="auto">
          <a:xfrm>
            <a:off x="3810000" y="3886200"/>
            <a:ext cx="990600" cy="914400"/>
          </a:xfrm>
          <a:prstGeom prst="diamond">
            <a:avLst/>
          </a:prstGeom>
          <a:solidFill>
            <a:srgbClr val="CCECF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04750" name="Line 46"/>
          <p:cNvSpPr>
            <a:spLocks noChangeShapeType="1"/>
          </p:cNvSpPr>
          <p:nvPr/>
        </p:nvSpPr>
        <p:spPr bwMode="auto">
          <a:xfrm flipH="1">
            <a:off x="3124200" y="4343400"/>
            <a:ext cx="6858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44" name="Text Box 47"/>
          <p:cNvSpPr txBox="1">
            <a:spLocks noChangeArrowheads="1"/>
          </p:cNvSpPr>
          <p:nvPr/>
        </p:nvSpPr>
        <p:spPr bwMode="auto">
          <a:xfrm>
            <a:off x="4784725" y="41513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Interconnect</a:t>
            </a:r>
          </a:p>
        </p:txBody>
      </p:sp>
      <p:sp>
        <p:nvSpPr>
          <p:cNvPr id="25645" name="Text Box 48"/>
          <p:cNvSpPr txBox="1">
            <a:spLocks noChangeArrowheads="1"/>
          </p:cNvSpPr>
          <p:nvPr/>
        </p:nvSpPr>
        <p:spPr bwMode="auto">
          <a:xfrm>
            <a:off x="5943600" y="4419600"/>
            <a:ext cx="29718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Memory: centralized with </a:t>
            </a:r>
            <a:r>
              <a:rPr lang="en-US" altLang="zh-TW" sz="16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Uniform Memory Access time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(“</a:t>
            </a:r>
            <a:r>
              <a:rPr lang="en-US" altLang="zh-TW" sz="1600" b="1">
                <a:solidFill>
                  <a:srgbClr val="0000CC"/>
                </a:solidFill>
                <a:latin typeface="Arial" charset="0"/>
                <a:ea typeface="新細明體" pitchFamily="18" charset="-120"/>
              </a:rPr>
              <a:t>uma</a:t>
            </a: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”) and bus interconnect, I/O</a:t>
            </a: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TW" sz="1600" b="1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Examples: Sun Enterprise 6000, SGI Challenge, Intel SystemPro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TW" sz="1600" b="1" u="none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3361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BFEF34F-6E78-40D4-8089-39EBB4C46346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Gulim" pitchFamily="34" charset="-127"/>
              </a:rPr>
              <a:t>Shared Memory Programming Model</a:t>
            </a:r>
          </a:p>
        </p:txBody>
      </p:sp>
      <p:sp>
        <p:nvSpPr>
          <p:cNvPr id="2543619" name="Rectangle 3"/>
          <p:cNvSpPr>
            <a:spLocks noChangeArrowheads="1"/>
          </p:cNvSpPr>
          <p:nvPr/>
        </p:nvSpPr>
        <p:spPr bwMode="auto">
          <a:xfrm>
            <a:off x="1295400" y="2438400"/>
            <a:ext cx="6781800" cy="2743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1752600" y="2606675"/>
            <a:ext cx="1676400" cy="9906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Process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3962400"/>
            <a:ext cx="6324600" cy="990600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prstShdw prst="shdw17" dist="17961" dir="2700000">
              <a:srgbClr val="00007A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kumimoji="1" lang="zh-TW" altLang="zh-TW" b="1" u="none">
              <a:solidFill>
                <a:schemeClr val="bg2"/>
              </a:solidFill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867400" y="2606675"/>
            <a:ext cx="1676400" cy="9906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Process</a:t>
            </a:r>
          </a:p>
        </p:txBody>
      </p:sp>
      <p:sp>
        <p:nvSpPr>
          <p:cNvPr id="2543623" name="Line 7"/>
          <p:cNvSpPr>
            <a:spLocks noChangeShapeType="1"/>
          </p:cNvSpPr>
          <p:nvPr/>
        </p:nvSpPr>
        <p:spPr bwMode="auto">
          <a:xfrm>
            <a:off x="2590800" y="3597275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3624" name="Line 8"/>
          <p:cNvSpPr>
            <a:spLocks noChangeShapeType="1"/>
          </p:cNvSpPr>
          <p:nvPr/>
        </p:nvSpPr>
        <p:spPr bwMode="auto">
          <a:xfrm>
            <a:off x="6705600" y="3597275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165600" y="2117725"/>
            <a:ext cx="995363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u="none" dirty="0">
                <a:solidFill>
                  <a:srgbClr val="002060"/>
                </a:solidFill>
                <a:latin typeface="Georgia" pitchFamily="18" charset="0"/>
                <a:ea typeface="Gulim" pitchFamily="34" charset="-127"/>
              </a:rPr>
              <a:t>System</a:t>
            </a:r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4038600" y="41910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b="1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X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2590800" y="3581400"/>
            <a:ext cx="1182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b="1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load(X)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6729413" y="3581400"/>
            <a:ext cx="1284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b="1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store(X)</a:t>
            </a:r>
          </a:p>
        </p:txBody>
      </p:sp>
      <p:sp>
        <p:nvSpPr>
          <p:cNvPr id="2543629" name="Line 13"/>
          <p:cNvSpPr>
            <a:spLocks noChangeShapeType="1"/>
          </p:cNvSpPr>
          <p:nvPr/>
        </p:nvSpPr>
        <p:spPr bwMode="auto">
          <a:xfrm>
            <a:off x="2362200" y="3581400"/>
            <a:ext cx="0" cy="838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3630" name="Line 14"/>
          <p:cNvSpPr>
            <a:spLocks noChangeShapeType="1"/>
          </p:cNvSpPr>
          <p:nvPr/>
        </p:nvSpPr>
        <p:spPr bwMode="auto">
          <a:xfrm>
            <a:off x="2362200" y="4419600"/>
            <a:ext cx="1676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3631" name="Line 15"/>
          <p:cNvSpPr>
            <a:spLocks noChangeShapeType="1"/>
          </p:cNvSpPr>
          <p:nvPr/>
        </p:nvSpPr>
        <p:spPr bwMode="auto">
          <a:xfrm>
            <a:off x="5334000" y="4419600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3632" name="Line 16"/>
          <p:cNvSpPr>
            <a:spLocks noChangeShapeType="1"/>
          </p:cNvSpPr>
          <p:nvPr/>
        </p:nvSpPr>
        <p:spPr bwMode="auto">
          <a:xfrm>
            <a:off x="6477000" y="3581400"/>
            <a:ext cx="0" cy="838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1295400" y="1447800"/>
            <a:ext cx="280988" cy="304800"/>
          </a:xfrm>
          <a:prstGeom prst="ellipse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TW" altLang="zh-TW" u="none">
              <a:solidFill>
                <a:schemeClr val="tx1"/>
              </a:solidFill>
              <a:latin typeface="Georgia" pitchFamily="18" charset="0"/>
              <a:ea typeface="Gulim" pitchFamily="34" charset="-127"/>
            </a:endParaRPr>
          </a:p>
        </p:txBody>
      </p:sp>
      <p:sp>
        <p:nvSpPr>
          <p:cNvPr id="2543634" name="Rectangle 18"/>
          <p:cNvSpPr>
            <a:spLocks noChangeArrowheads="1"/>
          </p:cNvSpPr>
          <p:nvPr/>
        </p:nvSpPr>
        <p:spPr bwMode="auto">
          <a:xfrm>
            <a:off x="3352800" y="1447800"/>
            <a:ext cx="280988" cy="304800"/>
          </a:xfrm>
          <a:prstGeom prst="rect">
            <a:avLst/>
          </a:prstGeom>
          <a:solidFill>
            <a:schemeClr val="accent2"/>
          </a:solidFill>
          <a:ln w="28575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1547813" y="1420813"/>
            <a:ext cx="127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Processor</a:t>
            </a:r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3629025" y="1420813"/>
            <a:ext cx="113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u="none">
                <a:solidFill>
                  <a:schemeClr val="tx1"/>
                </a:solidFill>
                <a:latin typeface="Georgia" pitchFamily="18" charset="0"/>
                <a:ea typeface="Gulim" pitchFamily="34" charset="-127"/>
              </a:rPr>
              <a:t>Memory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3581400" y="4572000"/>
            <a:ext cx="224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b="1" u="none">
                <a:solidFill>
                  <a:schemeClr val="accent1"/>
                </a:solidFill>
                <a:latin typeface="Georgia" pitchFamily="18" charset="0"/>
                <a:ea typeface="Gulim" pitchFamily="34" charset="-127"/>
              </a:rPr>
              <a:t>Shared variable</a:t>
            </a:r>
          </a:p>
        </p:txBody>
      </p:sp>
    </p:spTree>
    <p:extLst>
      <p:ext uri="{BB962C8B-B14F-4D97-AF65-F5344CB8AC3E}">
        <p14:creationId xmlns:p14="http://schemas.microsoft.com/office/powerpoint/2010/main" val="18061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5670E-8D98-4EAB-B7ED-0F4A8EA55045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460625" y="2743200"/>
            <a:ext cx="2057400" cy="20574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TW" altLang="zh-TW" u="none">
              <a:solidFill>
                <a:srgbClr val="000000"/>
              </a:solidFill>
              <a:ea typeface="Gulim" pitchFamily="34" charset="-127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460625" y="4800600"/>
            <a:ext cx="2057400" cy="838200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TW" altLang="zh-TW" u="none">
              <a:solidFill>
                <a:srgbClr val="000000"/>
              </a:solidFill>
              <a:ea typeface="Gulim" pitchFamily="34" charset="-127"/>
            </a:endParaRPr>
          </a:p>
        </p:txBody>
      </p:sp>
      <p:sp>
        <p:nvSpPr>
          <p:cNvPr id="2541572" name="Rectangle 4"/>
          <p:cNvSpPr>
            <a:spLocks noChangeArrowheads="1"/>
          </p:cNvSpPr>
          <p:nvPr/>
        </p:nvSpPr>
        <p:spPr bwMode="auto">
          <a:xfrm>
            <a:off x="2613025" y="2895600"/>
            <a:ext cx="10668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851025" y="3429000"/>
            <a:ext cx="2057400" cy="2219325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TW" altLang="zh-TW" u="none">
              <a:solidFill>
                <a:srgbClr val="000000"/>
              </a:solidFill>
              <a:ea typeface="Gulim" pitchFamily="34" charset="-127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851025" y="5648325"/>
            <a:ext cx="2057400" cy="904875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TW" altLang="zh-TW" u="none">
              <a:solidFill>
                <a:srgbClr val="000000"/>
              </a:solidFill>
              <a:ea typeface="Gulim" pitchFamily="34" charset="-127"/>
            </a:endParaRPr>
          </a:p>
        </p:txBody>
      </p:sp>
      <p:sp>
        <p:nvSpPr>
          <p:cNvPr id="2541575" name="Rectangle 7"/>
          <p:cNvSpPr>
            <a:spLocks noChangeArrowheads="1"/>
          </p:cNvSpPr>
          <p:nvPr/>
        </p:nvSpPr>
        <p:spPr bwMode="auto">
          <a:xfrm>
            <a:off x="2003425" y="3594100"/>
            <a:ext cx="1066800" cy="492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1622425" y="3581400"/>
            <a:ext cx="2057400" cy="2219325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TW" altLang="zh-TW" u="none">
              <a:solidFill>
                <a:srgbClr val="000000"/>
              </a:solidFill>
              <a:ea typeface="Gulim" pitchFamily="34" charset="-127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1622425" y="5800725"/>
            <a:ext cx="2057400" cy="904875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TW" altLang="zh-TW" u="none">
              <a:solidFill>
                <a:srgbClr val="000000"/>
              </a:solidFill>
              <a:ea typeface="Gulim" pitchFamily="34" charset="-127"/>
            </a:endParaRPr>
          </a:p>
        </p:txBody>
      </p:sp>
      <p:sp>
        <p:nvSpPr>
          <p:cNvPr id="2541578" name="Rectangle 10"/>
          <p:cNvSpPr>
            <a:spLocks noChangeArrowheads="1"/>
          </p:cNvSpPr>
          <p:nvPr/>
        </p:nvSpPr>
        <p:spPr bwMode="auto">
          <a:xfrm>
            <a:off x="1774825" y="3746500"/>
            <a:ext cx="1066800" cy="492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7660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rgbClr val="FF3300"/>
                </a:solidFill>
                <a:ea typeface="Gulim" pitchFamily="34" charset="-127"/>
              </a:rPr>
              <a:t>Shared Memory Model</a:t>
            </a: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2816225" y="25939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</a:t>
            </a:r>
            <a:endParaRPr kumimoji="1" lang="en-US" altLang="ko-KR" u="none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3592513" y="25939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</a:t>
            </a:r>
            <a:endParaRPr kumimoji="1" lang="en-US" altLang="ko-KR" u="none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4271963" y="25939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</a:t>
            </a:r>
            <a:endParaRPr kumimoji="1" lang="en-US" altLang="ko-KR" u="none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4660900" y="2593975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</a:t>
            </a:r>
            <a:endParaRPr kumimoji="1" lang="en-US" altLang="ko-KR" u="none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762000" y="1219200"/>
            <a:ext cx="41322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chemeClr val="tx1"/>
                </a:solidFill>
                <a:ea typeface="Gulim" pitchFamily="34" charset="-127"/>
              </a:rPr>
              <a:t>Virtual address spaces for a collection of processes communicating via shared addresses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5486400" y="1447800"/>
            <a:ext cx="343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chemeClr val="tx1"/>
                </a:solidFill>
                <a:ea typeface="Gulim" pitchFamily="34" charset="-127"/>
              </a:rPr>
              <a:t>Machine physical address space</a:t>
            </a:r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1393825" y="3733800"/>
            <a:ext cx="2057400" cy="20574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u="none">
              <a:solidFill>
                <a:srgbClr val="000000"/>
              </a:solidFill>
              <a:ea typeface="Gulim" pitchFamily="34" charset="-127"/>
            </a:endParaRP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u="none">
              <a:solidFill>
                <a:srgbClr val="000000"/>
              </a:solidFill>
              <a:ea typeface="Gulim" pitchFamily="34" charset="-127"/>
            </a:endParaRP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Shared portion of address space</a:t>
            </a:r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1393825" y="5791200"/>
            <a:ext cx="2057400" cy="838200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Private portion of address space</a:t>
            </a:r>
          </a:p>
        </p:txBody>
      </p:sp>
      <p:sp>
        <p:nvSpPr>
          <p:cNvPr id="2541588" name="Rectangle 20"/>
          <p:cNvSpPr>
            <a:spLocks noChangeArrowheads="1"/>
          </p:cNvSpPr>
          <p:nvPr/>
        </p:nvSpPr>
        <p:spPr bwMode="auto">
          <a:xfrm>
            <a:off x="1546225" y="3886200"/>
            <a:ext cx="10668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6629400" y="2362200"/>
            <a:ext cx="2057400" cy="685800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Pn private</a:t>
            </a:r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6629400" y="3048000"/>
            <a:ext cx="2057400" cy="1600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u="none">
              <a:solidFill>
                <a:srgbClr val="000000"/>
              </a:solidFill>
              <a:ea typeface="Gulim" pitchFamily="34" charset="-127"/>
            </a:endParaRP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u="none">
              <a:solidFill>
                <a:srgbClr val="000000"/>
              </a:solidFill>
              <a:ea typeface="Gulim" pitchFamily="34" charset="-127"/>
            </a:endParaRP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Common physical addresses</a:t>
            </a:r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6629400" y="4648200"/>
            <a:ext cx="2057400" cy="685800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P</a:t>
            </a:r>
            <a:r>
              <a:rPr kumimoji="1" lang="en-US" altLang="ko-KR" sz="1200" u="none">
                <a:solidFill>
                  <a:srgbClr val="000000"/>
                </a:solidFill>
                <a:ea typeface="Gulim" pitchFamily="34" charset="-127"/>
              </a:rPr>
              <a:t>2</a:t>
            </a: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private</a:t>
            </a:r>
          </a:p>
        </p:txBody>
      </p:sp>
      <p:sp>
        <p:nvSpPr>
          <p:cNvPr id="27673" name="Rectangle 24"/>
          <p:cNvSpPr>
            <a:spLocks noChangeArrowheads="1"/>
          </p:cNvSpPr>
          <p:nvPr/>
        </p:nvSpPr>
        <p:spPr bwMode="auto">
          <a:xfrm>
            <a:off x="6629400" y="5334000"/>
            <a:ext cx="2057400" cy="609600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P</a:t>
            </a:r>
            <a:r>
              <a:rPr kumimoji="1" lang="en-US" altLang="ko-KR" sz="1200" u="none">
                <a:solidFill>
                  <a:srgbClr val="000000"/>
                </a:solidFill>
                <a:ea typeface="Gulim" pitchFamily="34" charset="-127"/>
              </a:rPr>
              <a:t>1</a:t>
            </a: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private</a:t>
            </a:r>
          </a:p>
        </p:txBody>
      </p:sp>
      <p:sp>
        <p:nvSpPr>
          <p:cNvPr id="27674" name="Rectangle 25"/>
          <p:cNvSpPr>
            <a:spLocks noChangeArrowheads="1"/>
          </p:cNvSpPr>
          <p:nvPr/>
        </p:nvSpPr>
        <p:spPr bwMode="auto">
          <a:xfrm>
            <a:off x="6629400" y="5943600"/>
            <a:ext cx="2057400" cy="609600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P</a:t>
            </a:r>
            <a:r>
              <a:rPr kumimoji="1" lang="en-US" altLang="ko-KR" sz="1200" u="none">
                <a:solidFill>
                  <a:srgbClr val="000000"/>
                </a:solidFill>
                <a:ea typeface="Gulim" pitchFamily="34" charset="-127"/>
              </a:rPr>
              <a:t>0</a:t>
            </a:r>
            <a:r>
              <a:rPr kumimoji="1" lang="en-US" altLang="ko-KR" u="none">
                <a:solidFill>
                  <a:srgbClr val="000000"/>
                </a:solidFill>
                <a:ea typeface="Gulim" pitchFamily="34" charset="-127"/>
              </a:rPr>
              <a:t> private</a:t>
            </a:r>
          </a:p>
        </p:txBody>
      </p:sp>
      <p:sp>
        <p:nvSpPr>
          <p:cNvPr id="2541594" name="Rectangle 26"/>
          <p:cNvSpPr>
            <a:spLocks noChangeArrowheads="1"/>
          </p:cNvSpPr>
          <p:nvPr/>
        </p:nvSpPr>
        <p:spPr bwMode="auto">
          <a:xfrm>
            <a:off x="6781800" y="3200400"/>
            <a:ext cx="10668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</p:txBody>
      </p:sp>
      <p:sp>
        <p:nvSpPr>
          <p:cNvPr id="2541595" name="Line 27"/>
          <p:cNvSpPr>
            <a:spLocks noChangeShapeType="1"/>
          </p:cNvSpPr>
          <p:nvPr/>
        </p:nvSpPr>
        <p:spPr bwMode="auto">
          <a:xfrm>
            <a:off x="4495800" y="29718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596" name="Line 28"/>
          <p:cNvSpPr>
            <a:spLocks noChangeShapeType="1"/>
          </p:cNvSpPr>
          <p:nvPr/>
        </p:nvSpPr>
        <p:spPr bwMode="auto">
          <a:xfrm flipV="1">
            <a:off x="3886200" y="3429000"/>
            <a:ext cx="2743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597" name="Line 29"/>
          <p:cNvSpPr>
            <a:spLocks noChangeShapeType="1"/>
          </p:cNvSpPr>
          <p:nvPr/>
        </p:nvSpPr>
        <p:spPr bwMode="auto">
          <a:xfrm flipV="1">
            <a:off x="3657600" y="3657600"/>
            <a:ext cx="2971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598" name="Line 30"/>
          <p:cNvSpPr>
            <a:spLocks noChangeShapeType="1"/>
          </p:cNvSpPr>
          <p:nvPr/>
        </p:nvSpPr>
        <p:spPr bwMode="auto">
          <a:xfrm flipV="1">
            <a:off x="3429000" y="3886200"/>
            <a:ext cx="3200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599" name="Line 31"/>
          <p:cNvSpPr>
            <a:spLocks noChangeShapeType="1"/>
          </p:cNvSpPr>
          <p:nvPr/>
        </p:nvSpPr>
        <p:spPr bwMode="auto">
          <a:xfrm flipV="1">
            <a:off x="4495800" y="2667000"/>
            <a:ext cx="21336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600" name="Line 32"/>
          <p:cNvSpPr>
            <a:spLocks noChangeShapeType="1"/>
          </p:cNvSpPr>
          <p:nvPr/>
        </p:nvSpPr>
        <p:spPr bwMode="auto">
          <a:xfrm flipV="1">
            <a:off x="3886200" y="5029200"/>
            <a:ext cx="2743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601" name="Line 33"/>
          <p:cNvSpPr>
            <a:spLocks noChangeShapeType="1"/>
          </p:cNvSpPr>
          <p:nvPr/>
        </p:nvSpPr>
        <p:spPr bwMode="auto">
          <a:xfrm flipV="1">
            <a:off x="3657600" y="5638800"/>
            <a:ext cx="2971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602" name="Line 34"/>
          <p:cNvSpPr>
            <a:spLocks noChangeShapeType="1"/>
          </p:cNvSpPr>
          <p:nvPr/>
        </p:nvSpPr>
        <p:spPr bwMode="auto">
          <a:xfrm>
            <a:off x="3429000" y="6172200"/>
            <a:ext cx="3200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603" name="Line 35"/>
          <p:cNvSpPr>
            <a:spLocks noChangeShapeType="1"/>
          </p:cNvSpPr>
          <p:nvPr/>
        </p:nvSpPr>
        <p:spPr bwMode="auto">
          <a:xfrm>
            <a:off x="914400" y="4114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1604" name="Line 36"/>
          <p:cNvSpPr>
            <a:spLocks noChangeShapeType="1"/>
          </p:cNvSpPr>
          <p:nvPr/>
        </p:nvSpPr>
        <p:spPr bwMode="auto">
          <a:xfrm>
            <a:off x="1981200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86" name="Text Box 37"/>
          <p:cNvSpPr txBox="1">
            <a:spLocks noChangeArrowheads="1"/>
          </p:cNvSpPr>
          <p:nvPr/>
        </p:nvSpPr>
        <p:spPr bwMode="auto">
          <a:xfrm>
            <a:off x="417513" y="3581400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2400" b="1" u="none">
                <a:solidFill>
                  <a:schemeClr val="tx1"/>
                </a:solidFill>
                <a:ea typeface="Gulim" pitchFamily="34" charset="-127"/>
              </a:rPr>
              <a:t>Store</a:t>
            </a:r>
          </a:p>
        </p:txBody>
      </p:sp>
      <p:sp>
        <p:nvSpPr>
          <p:cNvPr id="27687" name="Text Box 38"/>
          <p:cNvSpPr txBox="1">
            <a:spLocks noChangeArrowheads="1"/>
          </p:cNvSpPr>
          <p:nvPr/>
        </p:nvSpPr>
        <p:spPr bwMode="auto">
          <a:xfrm>
            <a:off x="1524000" y="25908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2400" b="1" u="none">
                <a:solidFill>
                  <a:schemeClr val="tx1"/>
                </a:solidFill>
                <a:ea typeface="Gulim" pitchFamily="34" charset="-127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9800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F84E508-5B12-4671-8A5F-6AB2D7789611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Cache Coherence Problem</a:t>
            </a:r>
          </a:p>
        </p:txBody>
      </p:sp>
      <p:sp>
        <p:nvSpPr>
          <p:cNvPr id="257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978400"/>
            <a:ext cx="7772400" cy="111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Processor 3 does not see the value written by processor 0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175125" y="43434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6389" name="Text Box 5"/>
          <p:cNvSpPr txBox="1">
            <a:spLocks noChangeArrowheads="1"/>
          </p:cNvSpPr>
          <p:nvPr/>
        </p:nvSpPr>
        <p:spPr bwMode="auto">
          <a:xfrm>
            <a:off x="974725" y="20177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457200" y="1905000"/>
            <a:ext cx="7543800" cy="2895600"/>
            <a:chOff x="288" y="1200"/>
            <a:chExt cx="4752" cy="1824"/>
          </a:xfrm>
        </p:grpSpPr>
        <p:grpSp>
          <p:nvGrpSpPr>
            <p:cNvPr id="28685" name="Group 7"/>
            <p:cNvGrpSpPr>
              <a:grpSpLocks/>
            </p:cNvGrpSpPr>
            <p:nvPr/>
          </p:nvGrpSpPr>
          <p:grpSpPr bwMode="auto">
            <a:xfrm>
              <a:off x="288" y="1200"/>
              <a:ext cx="4752" cy="1824"/>
              <a:chOff x="288" y="1200"/>
              <a:chExt cx="4752" cy="1824"/>
            </a:xfrm>
          </p:grpSpPr>
          <p:sp>
            <p:nvSpPr>
              <p:cNvPr id="2576392" name="Rectangle 8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393" name="Rectangle 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11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394" name="Rectangle 10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693" name="Text Box 11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694" name="Text Box 12"/>
              <p:cNvSpPr txBox="1">
                <a:spLocks noChangeArrowheads="1"/>
              </p:cNvSpPr>
              <p:nvPr/>
            </p:nvSpPr>
            <p:spPr bwMode="auto">
              <a:xfrm>
                <a:off x="1968" y="268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MEM</a:t>
                </a:r>
              </a:p>
            </p:txBody>
          </p:sp>
          <p:sp>
            <p:nvSpPr>
              <p:cNvPr id="28695" name="Text Box 13"/>
              <p:cNvSpPr txBox="1">
                <a:spLocks noChangeArrowheads="1"/>
              </p:cNvSpPr>
              <p:nvPr/>
            </p:nvSpPr>
            <p:spPr bwMode="auto">
              <a:xfrm>
                <a:off x="288" y="1296"/>
                <a:ext cx="3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P0</a:t>
                </a:r>
              </a:p>
            </p:txBody>
          </p:sp>
          <p:sp>
            <p:nvSpPr>
              <p:cNvPr id="2576398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399" name="Line 15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00" name="Line 1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01" name="Rectangle 17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402" name="Rectangle 18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701" name="Text Box 1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70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P1</a:t>
                </a:r>
              </a:p>
            </p:txBody>
          </p:sp>
          <p:sp>
            <p:nvSpPr>
              <p:cNvPr id="2576405" name="Line 21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06" name="Rectangl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407" name="Rectangle 2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706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707" name="Text Box 25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P2</a:t>
                </a:r>
              </a:p>
            </p:txBody>
          </p:sp>
          <p:sp>
            <p:nvSpPr>
              <p:cNvPr id="2576410" name="Line 2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6411" name="Rectangle 27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6412" name="Rectangle 28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8711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8712" name="Text Box 30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P3</a:t>
                </a:r>
              </a:p>
            </p:txBody>
          </p:sp>
          <p:sp>
            <p:nvSpPr>
              <p:cNvPr id="2576415" name="Line 31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76416" name="Line 3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6417" name="Line 33"/>
            <p:cNvSpPr>
              <a:spLocks noChangeShapeType="1"/>
            </p:cNvSpPr>
            <p:nvPr/>
          </p:nvSpPr>
          <p:spPr bwMode="auto">
            <a:xfrm flipV="1">
              <a:off x="22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6418" name="Line 34"/>
            <p:cNvSpPr>
              <a:spLocks noChangeShapeType="1"/>
            </p:cNvSpPr>
            <p:nvPr/>
          </p:nvSpPr>
          <p:spPr bwMode="auto">
            <a:xfrm flipV="1">
              <a:off x="331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6419" name="Line 35"/>
            <p:cNvSpPr>
              <a:spLocks noChangeShapeType="1"/>
            </p:cNvSpPr>
            <p:nvPr/>
          </p:nvSpPr>
          <p:spPr bwMode="auto">
            <a:xfrm flipV="1">
              <a:off x="46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76420" name="Text Box 36"/>
          <p:cNvSpPr txBox="1">
            <a:spLocks noChangeArrowheads="1"/>
          </p:cNvSpPr>
          <p:nvPr/>
        </p:nvSpPr>
        <p:spPr bwMode="auto">
          <a:xfrm>
            <a:off x="426720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6421" name="Text Box 37"/>
          <p:cNvSpPr txBox="1">
            <a:spLocks noChangeArrowheads="1"/>
          </p:cNvSpPr>
          <p:nvPr/>
        </p:nvSpPr>
        <p:spPr bwMode="auto">
          <a:xfrm>
            <a:off x="10668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X:17</a:t>
            </a:r>
          </a:p>
        </p:txBody>
      </p:sp>
      <p:sp>
        <p:nvSpPr>
          <p:cNvPr id="2576422" name="Text Box 38"/>
          <p:cNvSpPr txBox="1">
            <a:spLocks noChangeArrowheads="1"/>
          </p:cNvSpPr>
          <p:nvPr/>
        </p:nvSpPr>
        <p:spPr bwMode="auto">
          <a:xfrm>
            <a:off x="971550" y="19812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W: X = 17</a:t>
            </a:r>
          </a:p>
        </p:txBody>
      </p:sp>
      <p:sp>
        <p:nvSpPr>
          <p:cNvPr id="2576423" name="Text Box 39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sp>
        <p:nvSpPr>
          <p:cNvPr id="2576424" name="Text Box 40"/>
          <p:cNvSpPr txBox="1">
            <a:spLocks noChangeArrowheads="1"/>
          </p:cNvSpPr>
          <p:nvPr/>
        </p:nvSpPr>
        <p:spPr bwMode="auto">
          <a:xfrm>
            <a:off x="498475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</p:spTree>
    <p:extLst>
      <p:ext uri="{BB962C8B-B14F-4D97-AF65-F5344CB8AC3E}">
        <p14:creationId xmlns:p14="http://schemas.microsoft.com/office/powerpoint/2010/main" val="33967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7066 1.11111E-6 C -0.24723 1.11111E-6 -0.3415 -0.02986 -0.3415 -0.05417 L -0.3415 -0.10833 " pathEditMode="relative" rAng="16200000" ptsTypes="FfFF">
                                      <p:cBhvr>
                                        <p:cTn id="15" dur="2000" fill="hold"/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9 L 0.11389 -0.00069 C 0.16493 -0.00069 0.22743 -0.03171 0.22743 -0.0574 L 0.22743 -0.1155 " pathEditMode="relative" rAng="16200000" ptsTypes="FfFF">
                                      <p:cBhvr>
                                        <p:cTn id="40" dur="2000" fill="hold"/>
                                        <p:tgtEl>
                                          <p:spTgt spid="2576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57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6387" grpId="0" build="p"/>
      <p:bldP spid="2576389" grpId="0"/>
      <p:bldP spid="2576389" grpId="1"/>
      <p:bldP spid="2576420" grpId="0"/>
      <p:bldP spid="2576420" grpId="1"/>
      <p:bldP spid="2576420" grpId="2"/>
      <p:bldP spid="2576421" grpId="0"/>
      <p:bldP spid="2576422" grpId="0"/>
      <p:bldP spid="2576422" grpId="1"/>
      <p:bldP spid="2576423" grpId="0"/>
      <p:bldP spid="2576423" grpId="1"/>
      <p:bldP spid="2576424" grpId="0"/>
      <p:bldP spid="2576424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E95D24A-B0C0-4CDA-95C8-E9250DAAEF6B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FF3300"/>
                </a:solidFill>
                <a:ea typeface="新細明體" pitchFamily="18" charset="-120"/>
              </a:rPr>
              <a:t>Write Through does not help</a:t>
            </a:r>
          </a:p>
        </p:txBody>
      </p:sp>
      <p:sp>
        <p:nvSpPr>
          <p:cNvPr id="257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062538"/>
            <a:ext cx="7772400" cy="1033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Processor 3 sees 42 in cache (does not get the correct value (17) from memory.</a:t>
            </a:r>
          </a:p>
        </p:txBody>
      </p:sp>
      <p:sp>
        <p:nvSpPr>
          <p:cNvPr id="2577412" name="Text Box 4"/>
          <p:cNvSpPr txBox="1">
            <a:spLocks noChangeArrowheads="1"/>
          </p:cNvSpPr>
          <p:nvPr/>
        </p:nvSpPr>
        <p:spPr bwMode="auto">
          <a:xfrm>
            <a:off x="4175125" y="43434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7413" name="Text Box 5"/>
          <p:cNvSpPr txBox="1">
            <a:spLocks noChangeArrowheads="1"/>
          </p:cNvSpPr>
          <p:nvPr/>
        </p:nvSpPr>
        <p:spPr bwMode="auto">
          <a:xfrm>
            <a:off x="974725" y="20177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533400" y="1905000"/>
            <a:ext cx="7467600" cy="2895600"/>
            <a:chOff x="336" y="1200"/>
            <a:chExt cx="4704" cy="1824"/>
          </a:xfrm>
        </p:grpSpPr>
        <p:grpSp>
          <p:nvGrpSpPr>
            <p:cNvPr id="29711" name="Group 7"/>
            <p:cNvGrpSpPr>
              <a:grpSpLocks/>
            </p:cNvGrpSpPr>
            <p:nvPr/>
          </p:nvGrpSpPr>
          <p:grpSpPr bwMode="auto">
            <a:xfrm>
              <a:off x="336" y="1200"/>
              <a:ext cx="4704" cy="1824"/>
              <a:chOff x="336" y="1200"/>
              <a:chExt cx="4704" cy="1824"/>
            </a:xfrm>
          </p:grpSpPr>
          <p:sp>
            <p:nvSpPr>
              <p:cNvPr id="2577416" name="Rectangle 8"/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17" name="Rectangle 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110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18" name="Rectangle 10"/>
              <p:cNvSpPr>
                <a:spLocks noChangeArrowheads="1"/>
              </p:cNvSpPr>
              <p:nvPr/>
            </p:nvSpPr>
            <p:spPr bwMode="auto">
              <a:xfrm>
                <a:off x="624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19" name="Text Box 11"/>
              <p:cNvSpPr txBox="1">
                <a:spLocks noChangeArrowheads="1"/>
              </p:cNvSpPr>
              <p:nvPr/>
            </p:nvSpPr>
            <p:spPr bwMode="auto">
              <a:xfrm>
                <a:off x="432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20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MEM</a:t>
                </a:r>
              </a:p>
            </p:txBody>
          </p:sp>
          <p:sp>
            <p:nvSpPr>
              <p:cNvPr id="29721" name="Text Box 13"/>
              <p:cNvSpPr txBox="1">
                <a:spLocks noChangeArrowheads="1"/>
              </p:cNvSpPr>
              <p:nvPr/>
            </p:nvSpPr>
            <p:spPr bwMode="auto">
              <a:xfrm>
                <a:off x="336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P0</a:t>
                </a:r>
              </a:p>
            </p:txBody>
          </p:sp>
          <p:sp>
            <p:nvSpPr>
              <p:cNvPr id="2577422" name="Line 14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23" name="Line 15"/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24" name="Line 1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25" name="Rectangle 17"/>
              <p:cNvSpPr>
                <a:spLocks noChangeArrowheads="1"/>
              </p:cNvSpPr>
              <p:nvPr/>
            </p:nvSpPr>
            <p:spPr bwMode="auto">
              <a:xfrm>
                <a:off x="1872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26" name="Rectangle 18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27" name="Text Box 1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2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P1</a:t>
                </a:r>
              </a:p>
            </p:txBody>
          </p:sp>
          <p:sp>
            <p:nvSpPr>
              <p:cNvPr id="2577429" name="Line 21"/>
              <p:cNvSpPr>
                <a:spLocks noChangeShapeType="1"/>
              </p:cNvSpPr>
              <p:nvPr/>
            </p:nvSpPr>
            <p:spPr bwMode="auto">
              <a:xfrm flipV="1">
                <a:off x="220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30" name="Rectangle 22"/>
              <p:cNvSpPr>
                <a:spLocks noChangeArrowheads="1"/>
              </p:cNvSpPr>
              <p:nvPr/>
            </p:nvSpPr>
            <p:spPr bwMode="auto">
              <a:xfrm>
                <a:off x="2976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31" name="Rectangle 23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32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33" name="Text Box 25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P2</a:t>
                </a:r>
              </a:p>
            </p:txBody>
          </p:sp>
          <p:sp>
            <p:nvSpPr>
              <p:cNvPr id="2577434" name="Line 2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77435" name="Rectangle 27"/>
              <p:cNvSpPr>
                <a:spLocks noChangeArrowheads="1"/>
              </p:cNvSpPr>
              <p:nvPr/>
            </p:nvSpPr>
            <p:spPr bwMode="auto">
              <a:xfrm>
                <a:off x="4320" y="120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577436" name="Rectangle 28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pitchFamily="18" charset="-120"/>
                </a:endParaRPr>
              </a:p>
            </p:txBody>
          </p:sp>
          <p:sp>
            <p:nvSpPr>
              <p:cNvPr id="29737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87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$</a:t>
                </a:r>
              </a:p>
            </p:txBody>
          </p:sp>
          <p:sp>
            <p:nvSpPr>
              <p:cNvPr id="29738" name="Text Box 30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u="sng">
                    <a:solidFill>
                      <a:srgbClr val="0000FF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rPr>
                  <a:t>P3</a:t>
                </a:r>
              </a:p>
            </p:txBody>
          </p:sp>
          <p:sp>
            <p:nvSpPr>
              <p:cNvPr id="2577439" name="Line 31"/>
              <p:cNvSpPr>
                <a:spLocks noChangeShapeType="1"/>
              </p:cNvSpPr>
              <p:nvPr/>
            </p:nvSpPr>
            <p:spPr bwMode="auto">
              <a:xfrm flipV="1">
                <a:off x="4656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TW" altLang="en-US" sz="2400" b="1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77440" name="Line 3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7441" name="Line 33"/>
            <p:cNvSpPr>
              <a:spLocks noChangeShapeType="1"/>
            </p:cNvSpPr>
            <p:nvPr/>
          </p:nvSpPr>
          <p:spPr bwMode="auto">
            <a:xfrm flipV="1">
              <a:off x="2208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7442" name="Line 34"/>
            <p:cNvSpPr>
              <a:spLocks noChangeShapeType="1"/>
            </p:cNvSpPr>
            <p:nvPr/>
          </p:nvSpPr>
          <p:spPr bwMode="auto">
            <a:xfrm flipV="1">
              <a:off x="331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77443" name="Line 35"/>
            <p:cNvSpPr>
              <a:spLocks noChangeShapeType="1"/>
            </p:cNvSpPr>
            <p:nvPr/>
          </p:nvSpPr>
          <p:spPr bwMode="auto">
            <a:xfrm flipV="1">
              <a:off x="4656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77444" name="Text Box 36"/>
          <p:cNvSpPr txBox="1">
            <a:spLocks noChangeArrowheads="1"/>
          </p:cNvSpPr>
          <p:nvPr/>
        </p:nvSpPr>
        <p:spPr bwMode="auto">
          <a:xfrm>
            <a:off x="426720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7445" name="Text Box 37"/>
          <p:cNvSpPr txBox="1">
            <a:spLocks noChangeArrowheads="1"/>
          </p:cNvSpPr>
          <p:nvPr/>
        </p:nvSpPr>
        <p:spPr bwMode="auto">
          <a:xfrm>
            <a:off x="10668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X:17</a:t>
            </a:r>
          </a:p>
        </p:txBody>
      </p:sp>
      <p:sp>
        <p:nvSpPr>
          <p:cNvPr id="2577446" name="Text Box 38"/>
          <p:cNvSpPr txBox="1">
            <a:spLocks noChangeArrowheads="1"/>
          </p:cNvSpPr>
          <p:nvPr/>
        </p:nvSpPr>
        <p:spPr bwMode="auto">
          <a:xfrm>
            <a:off x="971550" y="19812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W: X = 17</a:t>
            </a:r>
          </a:p>
        </p:txBody>
      </p:sp>
      <p:sp>
        <p:nvSpPr>
          <p:cNvPr id="2577447" name="Text Box 39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  <p:sp>
        <p:nvSpPr>
          <p:cNvPr id="2577448" name="Text Box 40"/>
          <p:cNvSpPr txBox="1">
            <a:spLocks noChangeArrowheads="1"/>
          </p:cNvSpPr>
          <p:nvPr/>
        </p:nvSpPr>
        <p:spPr bwMode="auto">
          <a:xfrm>
            <a:off x="4984750" y="37338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X:42</a:t>
            </a:r>
          </a:p>
        </p:txBody>
      </p:sp>
      <p:sp>
        <p:nvSpPr>
          <p:cNvPr id="2577449" name="Text Box 41"/>
          <p:cNvSpPr txBox="1">
            <a:spLocks noChangeArrowheads="1"/>
          </p:cNvSpPr>
          <p:nvPr/>
        </p:nvSpPr>
        <p:spPr bwMode="auto">
          <a:xfrm>
            <a:off x="1219200" y="336708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X:17</a:t>
            </a:r>
          </a:p>
        </p:txBody>
      </p:sp>
      <p:sp>
        <p:nvSpPr>
          <p:cNvPr id="2577450" name="Text Box 42"/>
          <p:cNvSpPr txBox="1">
            <a:spLocks noChangeArrowheads="1"/>
          </p:cNvSpPr>
          <p:nvPr/>
        </p:nvSpPr>
        <p:spPr bwMode="auto">
          <a:xfrm>
            <a:off x="7086600" y="19954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R: X</a:t>
            </a:r>
          </a:p>
        </p:txBody>
      </p:sp>
    </p:spTree>
    <p:extLst>
      <p:ext uri="{BB962C8B-B14F-4D97-AF65-F5344CB8AC3E}">
        <p14:creationId xmlns:p14="http://schemas.microsoft.com/office/powerpoint/2010/main" val="41884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7066 1.11111E-6 C -0.24723 1.11111E-6 -0.3415 -0.02986 -0.3415 -0.05417 L -0.3415 -0.10833 " pathEditMode="relative" rAng="16200000" ptsTypes="FfFF">
                                      <p:cBhvr>
                                        <p:cTn id="15" dur="2000" fill="hold"/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9 L 0.11389 -0.00069 C 0.16493 -0.00069 0.22743 -0.03171 0.22743 -0.0574 L 0.22743 -0.1155 " pathEditMode="relative" rAng="16200000" ptsTypes="FfFF">
                                      <p:cBhvr>
                                        <p:cTn id="28" dur="2000" fill="hold"/>
                                        <p:tgtEl>
                                          <p:spTgt spid="2577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2.77778E-6 0.06898 C 2.77778E-6 0.09977 0.08646 0.13797 0.15712 0.13797 L 0.31423 0.13797 " pathEditMode="relative" rAng="0" ptsTypes="FfFF">
                                      <p:cBhvr>
                                        <p:cTn id="45" dur="2000" fill="hold"/>
                                        <p:tgtEl>
                                          <p:spTgt spid="257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6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7411" grpId="0" build="p"/>
      <p:bldP spid="2577412" grpId="0"/>
      <p:bldP spid="2577413" grpId="0"/>
      <p:bldP spid="2577413" grpId="1"/>
      <p:bldP spid="2577444" grpId="0"/>
      <p:bldP spid="2577444" grpId="1"/>
      <p:bldP spid="2577444" grpId="2"/>
      <p:bldP spid="2577445" grpId="0"/>
      <p:bldP spid="2577446" grpId="0"/>
      <p:bldP spid="2577446" grpId="1"/>
      <p:bldP spid="2577447" grpId="0"/>
      <p:bldP spid="2577447" grpId="1"/>
      <p:bldP spid="2577448" grpId="0"/>
      <p:bldP spid="2577448" grpId="1"/>
      <p:bldP spid="2577449" grpId="0"/>
      <p:bldP spid="2577449" grpId="1"/>
      <p:bldP spid="257745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B64798-299B-4A87-8734-B1163FBE4732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45488" cy="422275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Why Don’t Processors </a:t>
            </a:r>
            <a:r>
              <a:rPr lang="en-US" altLang="zh-TW" b="1" dirty="0" smtClean="0">
                <a:solidFill>
                  <a:srgbClr val="FF3300"/>
                </a:solidFill>
                <a:ea typeface="新細明體" pitchFamily="18" charset="-120"/>
              </a:rPr>
              <a:t>Share Cache</a:t>
            </a:r>
            <a:endParaRPr lang="en-US" altLang="zh-TW" b="1" dirty="0" smtClean="0">
              <a:solidFill>
                <a:srgbClr val="FF3300"/>
              </a:solidFill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848600" cy="4876800"/>
          </a:xfrm>
        </p:spPr>
        <p:txBody>
          <a:bodyPr lIns="90488" tIns="44450" rIns="90488" bIns="44450"/>
          <a:lstStyle/>
          <a:p>
            <a:pPr marL="203200" indent="-203200">
              <a:buFontTx/>
              <a:buNone/>
            </a:pPr>
            <a:r>
              <a:rPr lang="en-US" altLang="zh-TW" sz="3200" smtClean="0">
                <a:ea typeface="新細明體" pitchFamily="18" charset="-120"/>
              </a:rPr>
              <a:t>Advantages</a:t>
            </a:r>
          </a:p>
          <a:p>
            <a:pPr marL="203200" indent="-203200"/>
            <a:r>
              <a:rPr lang="en-US" altLang="zh-TW" smtClean="0">
                <a:ea typeface="新細明體" pitchFamily="18" charset="-120"/>
              </a:rPr>
              <a:t>Cache placement identical to single cache</a:t>
            </a:r>
          </a:p>
          <a:p>
            <a:pPr marL="685800" lvl="1" indent="-190500"/>
            <a:r>
              <a:rPr lang="en-US" altLang="zh-TW" smtClean="0">
                <a:ea typeface="新細明體" pitchFamily="18" charset="-120"/>
              </a:rPr>
              <a:t>only one copy of any cached block</a:t>
            </a:r>
          </a:p>
          <a:p>
            <a:pPr marL="203200" indent="-203200">
              <a:buFontTx/>
              <a:buNone/>
            </a:pPr>
            <a:r>
              <a:rPr lang="en-US" altLang="zh-TW" sz="3200" smtClean="0">
                <a:ea typeface="新細明體" pitchFamily="18" charset="-120"/>
              </a:rPr>
              <a:t>Disadvantages</a:t>
            </a:r>
          </a:p>
          <a:p>
            <a:pPr marL="203200" indent="-203200"/>
            <a:r>
              <a:rPr lang="en-US" altLang="zh-TW" smtClean="0">
                <a:ea typeface="新細明體" pitchFamily="18" charset="-120"/>
              </a:rPr>
              <a:t>Bandwidth limitation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419600" y="2362200"/>
            <a:ext cx="3124200" cy="4144963"/>
            <a:chOff x="0" y="480"/>
            <a:chExt cx="1968" cy="2611"/>
          </a:xfrm>
        </p:grpSpPr>
        <p:sp>
          <p:nvSpPr>
            <p:cNvPr id="2532358" name="Oval 6"/>
            <p:cNvSpPr>
              <a:spLocks noChangeArrowheads="1"/>
            </p:cNvSpPr>
            <p:nvPr/>
          </p:nvSpPr>
          <p:spPr bwMode="auto">
            <a:xfrm>
              <a:off x="0" y="480"/>
              <a:ext cx="1968" cy="235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59" name="Line 7"/>
            <p:cNvSpPr>
              <a:spLocks noChangeShapeType="1"/>
            </p:cNvSpPr>
            <p:nvPr/>
          </p:nvSpPr>
          <p:spPr bwMode="auto">
            <a:xfrm>
              <a:off x="543" y="1280"/>
              <a:ext cx="3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0" name="Line 8"/>
            <p:cNvSpPr>
              <a:spLocks noChangeShapeType="1"/>
            </p:cNvSpPr>
            <p:nvPr/>
          </p:nvSpPr>
          <p:spPr bwMode="auto">
            <a:xfrm>
              <a:off x="864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1" name="Line 9"/>
            <p:cNvSpPr>
              <a:spLocks noChangeShapeType="1"/>
            </p:cNvSpPr>
            <p:nvPr/>
          </p:nvSpPr>
          <p:spPr bwMode="auto">
            <a:xfrm>
              <a:off x="1182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2" name="Line 10"/>
            <p:cNvSpPr>
              <a:spLocks noChangeShapeType="1"/>
            </p:cNvSpPr>
            <p:nvPr/>
          </p:nvSpPr>
          <p:spPr bwMode="auto">
            <a:xfrm>
              <a:off x="1500" y="128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3" name="Line 11"/>
            <p:cNvSpPr>
              <a:spLocks noChangeShapeType="1"/>
            </p:cNvSpPr>
            <p:nvPr/>
          </p:nvSpPr>
          <p:spPr bwMode="auto">
            <a:xfrm>
              <a:off x="546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4" name="Line 12"/>
            <p:cNvSpPr>
              <a:spLocks noChangeShapeType="1"/>
            </p:cNvSpPr>
            <p:nvPr/>
          </p:nvSpPr>
          <p:spPr bwMode="auto">
            <a:xfrm>
              <a:off x="864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5" name="Line 13"/>
            <p:cNvSpPr>
              <a:spLocks noChangeShapeType="1"/>
            </p:cNvSpPr>
            <p:nvPr/>
          </p:nvSpPr>
          <p:spPr bwMode="auto">
            <a:xfrm>
              <a:off x="1182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6" name="Line 14"/>
            <p:cNvSpPr>
              <a:spLocks noChangeShapeType="1"/>
            </p:cNvSpPr>
            <p:nvPr/>
          </p:nvSpPr>
          <p:spPr bwMode="auto">
            <a:xfrm>
              <a:off x="1500" y="1600"/>
              <a:ext cx="1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67" name="Freeform 15"/>
            <p:cNvSpPr>
              <a:spLocks/>
            </p:cNvSpPr>
            <p:nvPr/>
          </p:nvSpPr>
          <p:spPr bwMode="auto">
            <a:xfrm>
              <a:off x="384" y="1359"/>
              <a:ext cx="127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241"/>
                </a:cxn>
                <a:cxn ang="0">
                  <a:pos x="3" y="241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275" h="241">
                  <a:moveTo>
                    <a:pt x="0" y="0"/>
                  </a:moveTo>
                  <a:lnTo>
                    <a:pt x="1275" y="3"/>
                  </a:lnTo>
                  <a:lnTo>
                    <a:pt x="1275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68" name="Freeform 16"/>
            <p:cNvSpPr>
              <a:spLocks/>
            </p:cNvSpPr>
            <p:nvPr/>
          </p:nvSpPr>
          <p:spPr bwMode="auto">
            <a:xfrm>
              <a:off x="384" y="1359"/>
              <a:ext cx="127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241"/>
                </a:cxn>
                <a:cxn ang="0">
                  <a:pos x="3" y="241"/>
                </a:cxn>
                <a:cxn ang="0">
                  <a:pos x="3" y="3"/>
                </a:cxn>
              </a:cxnLst>
              <a:rect l="0" t="0" r="r" b="b"/>
              <a:pathLst>
                <a:path w="1275" h="241">
                  <a:moveTo>
                    <a:pt x="0" y="0"/>
                  </a:moveTo>
                  <a:lnTo>
                    <a:pt x="1275" y="3"/>
                  </a:lnTo>
                  <a:lnTo>
                    <a:pt x="1275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69" name="Freeform 17"/>
            <p:cNvSpPr>
              <a:spLocks/>
            </p:cNvSpPr>
            <p:nvPr/>
          </p:nvSpPr>
          <p:spPr bwMode="auto">
            <a:xfrm>
              <a:off x="384" y="1730"/>
              <a:ext cx="1275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0"/>
                </a:cxn>
                <a:cxn ang="0">
                  <a:pos x="1275" y="522"/>
                </a:cxn>
                <a:cxn ang="0">
                  <a:pos x="3" y="522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275" h="522">
                  <a:moveTo>
                    <a:pt x="0" y="0"/>
                  </a:moveTo>
                  <a:lnTo>
                    <a:pt x="1275" y="0"/>
                  </a:lnTo>
                  <a:lnTo>
                    <a:pt x="1275" y="522"/>
                  </a:lnTo>
                  <a:lnTo>
                    <a:pt x="3" y="52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0" name="Freeform 18"/>
            <p:cNvSpPr>
              <a:spLocks/>
            </p:cNvSpPr>
            <p:nvPr/>
          </p:nvSpPr>
          <p:spPr bwMode="auto">
            <a:xfrm>
              <a:off x="384" y="1730"/>
              <a:ext cx="1275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0"/>
                </a:cxn>
                <a:cxn ang="0">
                  <a:pos x="1275" y="522"/>
                </a:cxn>
                <a:cxn ang="0">
                  <a:pos x="3" y="522"/>
                </a:cxn>
                <a:cxn ang="0">
                  <a:pos x="3" y="0"/>
                </a:cxn>
              </a:cxnLst>
              <a:rect l="0" t="0" r="r" b="b"/>
              <a:pathLst>
                <a:path w="1275" h="522">
                  <a:moveTo>
                    <a:pt x="0" y="0"/>
                  </a:moveTo>
                  <a:lnTo>
                    <a:pt x="1275" y="0"/>
                  </a:lnTo>
                  <a:lnTo>
                    <a:pt x="1275" y="522"/>
                  </a:lnTo>
                  <a:lnTo>
                    <a:pt x="3" y="522"/>
                  </a:lnTo>
                  <a:lnTo>
                    <a:pt x="3" y="0"/>
                  </a:lnTo>
                </a:path>
              </a:pathLst>
            </a:custGeom>
            <a:solidFill>
              <a:srgbClr val="CC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1" name="Line 19"/>
            <p:cNvSpPr>
              <a:spLocks noChangeShapeType="1"/>
            </p:cNvSpPr>
            <p:nvPr/>
          </p:nvSpPr>
          <p:spPr bwMode="auto">
            <a:xfrm>
              <a:off x="543" y="1120"/>
              <a:ext cx="3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72" name="Line 20"/>
            <p:cNvSpPr>
              <a:spLocks noChangeShapeType="1"/>
            </p:cNvSpPr>
            <p:nvPr/>
          </p:nvSpPr>
          <p:spPr bwMode="auto">
            <a:xfrm>
              <a:off x="1500" y="1123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32373" name="Freeform 21"/>
            <p:cNvSpPr>
              <a:spLocks/>
            </p:cNvSpPr>
            <p:nvPr/>
          </p:nvSpPr>
          <p:spPr bwMode="auto">
            <a:xfrm>
              <a:off x="384" y="1200"/>
              <a:ext cx="1275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82"/>
                </a:cxn>
                <a:cxn ang="0">
                  <a:pos x="3" y="82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275" h="82">
                  <a:moveTo>
                    <a:pt x="0" y="0"/>
                  </a:moveTo>
                  <a:lnTo>
                    <a:pt x="1275" y="3"/>
                  </a:lnTo>
                  <a:lnTo>
                    <a:pt x="1275" y="82"/>
                  </a:lnTo>
                  <a:lnTo>
                    <a:pt x="3" y="82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4" name="Freeform 22"/>
            <p:cNvSpPr>
              <a:spLocks/>
            </p:cNvSpPr>
            <p:nvPr/>
          </p:nvSpPr>
          <p:spPr bwMode="auto">
            <a:xfrm>
              <a:off x="384" y="1200"/>
              <a:ext cx="1296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5" y="3"/>
                </a:cxn>
                <a:cxn ang="0">
                  <a:pos x="1275" y="82"/>
                </a:cxn>
                <a:cxn ang="0">
                  <a:pos x="3" y="82"/>
                </a:cxn>
                <a:cxn ang="0">
                  <a:pos x="3" y="3"/>
                </a:cxn>
              </a:cxnLst>
              <a:rect l="0" t="0" r="r" b="b"/>
              <a:pathLst>
                <a:path w="1275" h="82">
                  <a:moveTo>
                    <a:pt x="0" y="0"/>
                  </a:moveTo>
                  <a:lnTo>
                    <a:pt x="1275" y="3"/>
                  </a:lnTo>
                  <a:lnTo>
                    <a:pt x="1275" y="82"/>
                  </a:lnTo>
                  <a:lnTo>
                    <a:pt x="3" y="82"/>
                  </a:lnTo>
                  <a:lnTo>
                    <a:pt x="3" y="3"/>
                  </a:lnTo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5" name="Freeform 23"/>
            <p:cNvSpPr>
              <a:spLocks/>
            </p:cNvSpPr>
            <p:nvPr/>
          </p:nvSpPr>
          <p:spPr bwMode="auto">
            <a:xfrm>
              <a:off x="387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0" y="209"/>
                </a:cxn>
                <a:cxn ang="0">
                  <a:pos x="300" y="231"/>
                </a:cxn>
                <a:cxn ang="0">
                  <a:pos x="286" y="252"/>
                </a:cxn>
                <a:cxn ang="0">
                  <a:pos x="270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09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29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29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09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0" y="45"/>
                </a:cxn>
                <a:cxn ang="0">
                  <a:pos x="286" y="64"/>
                </a:cxn>
                <a:cxn ang="0">
                  <a:pos x="300" y="85"/>
                </a:cxn>
                <a:cxn ang="0">
                  <a:pos x="310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0" y="209"/>
                  </a:lnTo>
                  <a:lnTo>
                    <a:pt x="300" y="231"/>
                  </a:lnTo>
                  <a:lnTo>
                    <a:pt x="286" y="252"/>
                  </a:lnTo>
                  <a:lnTo>
                    <a:pt x="270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09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29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29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09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0" y="45"/>
                  </a:lnTo>
                  <a:lnTo>
                    <a:pt x="286" y="64"/>
                  </a:lnTo>
                  <a:lnTo>
                    <a:pt x="300" y="85"/>
                  </a:lnTo>
                  <a:lnTo>
                    <a:pt x="310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6" name="Freeform 24"/>
            <p:cNvSpPr>
              <a:spLocks/>
            </p:cNvSpPr>
            <p:nvPr/>
          </p:nvSpPr>
          <p:spPr bwMode="auto">
            <a:xfrm>
              <a:off x="387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3"/>
                </a:cxn>
                <a:cxn ang="0">
                  <a:pos x="310" y="109"/>
                </a:cxn>
                <a:cxn ang="0">
                  <a:pos x="300" y="85"/>
                </a:cxn>
                <a:cxn ang="0">
                  <a:pos x="286" y="64"/>
                </a:cxn>
                <a:cxn ang="0">
                  <a:pos x="270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09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29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29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09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0" y="270"/>
                </a:cxn>
                <a:cxn ang="0">
                  <a:pos x="286" y="252"/>
                </a:cxn>
                <a:cxn ang="0">
                  <a:pos x="300" y="231"/>
                </a:cxn>
                <a:cxn ang="0">
                  <a:pos x="310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3"/>
                  </a:lnTo>
                  <a:lnTo>
                    <a:pt x="310" y="109"/>
                  </a:lnTo>
                  <a:lnTo>
                    <a:pt x="300" y="85"/>
                  </a:lnTo>
                  <a:lnTo>
                    <a:pt x="286" y="64"/>
                  </a:lnTo>
                  <a:lnTo>
                    <a:pt x="270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09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29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29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09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0" y="270"/>
                  </a:lnTo>
                  <a:lnTo>
                    <a:pt x="286" y="252"/>
                  </a:lnTo>
                  <a:lnTo>
                    <a:pt x="300" y="231"/>
                  </a:lnTo>
                  <a:lnTo>
                    <a:pt x="310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solidFill>
              <a:srgbClr val="CCECFF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7" name="Freeform 25"/>
            <p:cNvSpPr>
              <a:spLocks/>
            </p:cNvSpPr>
            <p:nvPr/>
          </p:nvSpPr>
          <p:spPr bwMode="auto">
            <a:xfrm>
              <a:off x="1341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0" y="209"/>
                </a:cxn>
                <a:cxn ang="0">
                  <a:pos x="300" y="231"/>
                </a:cxn>
                <a:cxn ang="0">
                  <a:pos x="287" y="252"/>
                </a:cxn>
                <a:cxn ang="0">
                  <a:pos x="271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10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30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30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1" y="45"/>
                </a:cxn>
                <a:cxn ang="0">
                  <a:pos x="287" y="64"/>
                </a:cxn>
                <a:cxn ang="0">
                  <a:pos x="300" y="85"/>
                </a:cxn>
                <a:cxn ang="0">
                  <a:pos x="310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0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0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78" name="Freeform 26"/>
            <p:cNvSpPr>
              <a:spLocks/>
            </p:cNvSpPr>
            <p:nvPr/>
          </p:nvSpPr>
          <p:spPr bwMode="auto">
            <a:xfrm>
              <a:off x="1341" y="805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3"/>
                </a:cxn>
                <a:cxn ang="0">
                  <a:pos x="310" y="109"/>
                </a:cxn>
                <a:cxn ang="0">
                  <a:pos x="300" y="85"/>
                </a:cxn>
                <a:cxn ang="0">
                  <a:pos x="287" y="64"/>
                </a:cxn>
                <a:cxn ang="0">
                  <a:pos x="271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30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30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10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1" y="270"/>
                </a:cxn>
                <a:cxn ang="0">
                  <a:pos x="287" y="252"/>
                </a:cxn>
                <a:cxn ang="0">
                  <a:pos x="300" y="231"/>
                </a:cxn>
                <a:cxn ang="0">
                  <a:pos x="310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3"/>
                  </a:lnTo>
                  <a:lnTo>
                    <a:pt x="310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0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493" y="91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38" y="951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1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917" y="1081"/>
              <a:ext cx="2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Switch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771" y="1950"/>
              <a:ext cx="5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Main memory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453" y="917"/>
              <a:ext cx="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P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1495" y="953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9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790" y="1375"/>
              <a:ext cx="4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(Interleaved)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790" y="1858"/>
              <a:ext cx="4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(Interleaved)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824" y="1449"/>
              <a:ext cx="45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100" u="none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First-level $</a:t>
              </a:r>
              <a:endParaRPr lang="en-US" altLang="zh-TW" sz="1400" b="1" u="none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32388" name="Freeform 36"/>
            <p:cNvSpPr>
              <a:spLocks/>
            </p:cNvSpPr>
            <p:nvPr/>
          </p:nvSpPr>
          <p:spPr bwMode="auto">
            <a:xfrm>
              <a:off x="809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6"/>
                </a:cxn>
                <a:cxn ang="0">
                  <a:pos x="45" y="29"/>
                </a:cxn>
                <a:cxn ang="0">
                  <a:pos x="42" y="31"/>
                </a:cxn>
                <a:cxn ang="0">
                  <a:pos x="39" y="34"/>
                </a:cxn>
                <a:cxn ang="0">
                  <a:pos x="39" y="37"/>
                </a:cxn>
                <a:cxn ang="0">
                  <a:pos x="37" y="39"/>
                </a:cxn>
                <a:cxn ang="0">
                  <a:pos x="34" y="42"/>
                </a:cxn>
                <a:cxn ang="0">
                  <a:pos x="29" y="42"/>
                </a:cxn>
                <a:cxn ang="0">
                  <a:pos x="26" y="45"/>
                </a:cxn>
                <a:cxn ang="0">
                  <a:pos x="23" y="45"/>
                </a:cxn>
                <a:cxn ang="0">
                  <a:pos x="18" y="45"/>
                </a:cxn>
                <a:cxn ang="0">
                  <a:pos x="15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7" y="37"/>
                </a:cxn>
                <a:cxn ang="0">
                  <a:pos x="5" y="34"/>
                </a:cxn>
                <a:cxn ang="0">
                  <a:pos x="2" y="31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2" y="15"/>
                </a:cxn>
                <a:cxn ang="0">
                  <a:pos x="2" y="13"/>
                </a:cxn>
                <a:cxn ang="0">
                  <a:pos x="5" y="8"/>
                </a:cxn>
                <a:cxn ang="0">
                  <a:pos x="7" y="5"/>
                </a:cxn>
                <a:cxn ang="0">
                  <a:pos x="10" y="5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7" y="5"/>
                </a:cxn>
                <a:cxn ang="0">
                  <a:pos x="39" y="5"/>
                </a:cxn>
                <a:cxn ang="0">
                  <a:pos x="39" y="8"/>
                </a:cxn>
                <a:cxn ang="0">
                  <a:pos x="42" y="13"/>
                </a:cxn>
                <a:cxn ang="0">
                  <a:pos x="45" y="15"/>
                </a:cxn>
                <a:cxn ang="0">
                  <a:pos x="45" y="18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6"/>
                  </a:lnTo>
                  <a:lnTo>
                    <a:pt x="45" y="29"/>
                  </a:lnTo>
                  <a:lnTo>
                    <a:pt x="42" y="31"/>
                  </a:lnTo>
                  <a:lnTo>
                    <a:pt x="39" y="34"/>
                  </a:lnTo>
                  <a:lnTo>
                    <a:pt x="39" y="37"/>
                  </a:lnTo>
                  <a:lnTo>
                    <a:pt x="37" y="39"/>
                  </a:lnTo>
                  <a:lnTo>
                    <a:pt x="34" y="42"/>
                  </a:lnTo>
                  <a:lnTo>
                    <a:pt x="29" y="42"/>
                  </a:lnTo>
                  <a:lnTo>
                    <a:pt x="26" y="45"/>
                  </a:lnTo>
                  <a:lnTo>
                    <a:pt x="23" y="45"/>
                  </a:lnTo>
                  <a:lnTo>
                    <a:pt x="18" y="45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0" y="39"/>
                  </a:lnTo>
                  <a:lnTo>
                    <a:pt x="7" y="37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5" y="8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89" name="Freeform 37"/>
            <p:cNvSpPr>
              <a:spLocks/>
            </p:cNvSpPr>
            <p:nvPr/>
          </p:nvSpPr>
          <p:spPr bwMode="auto">
            <a:xfrm>
              <a:off x="809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8"/>
                </a:cxn>
                <a:cxn ang="0">
                  <a:pos x="45" y="15"/>
                </a:cxn>
                <a:cxn ang="0">
                  <a:pos x="42" y="13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7" y="5"/>
                </a:cxn>
                <a:cxn ang="0">
                  <a:pos x="34" y="2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10" y="5"/>
                </a:cxn>
                <a:cxn ang="0">
                  <a:pos x="7" y="5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2" y="29"/>
                </a:cxn>
                <a:cxn ang="0">
                  <a:pos x="2" y="31"/>
                </a:cxn>
                <a:cxn ang="0">
                  <a:pos x="5" y="34"/>
                </a:cxn>
                <a:cxn ang="0">
                  <a:pos x="7" y="37"/>
                </a:cxn>
                <a:cxn ang="0">
                  <a:pos x="10" y="39"/>
                </a:cxn>
                <a:cxn ang="0">
                  <a:pos x="13" y="42"/>
                </a:cxn>
                <a:cxn ang="0">
                  <a:pos x="15" y="42"/>
                </a:cxn>
                <a:cxn ang="0">
                  <a:pos x="18" y="45"/>
                </a:cxn>
                <a:cxn ang="0">
                  <a:pos x="23" y="45"/>
                </a:cxn>
                <a:cxn ang="0">
                  <a:pos x="26" y="45"/>
                </a:cxn>
                <a:cxn ang="0">
                  <a:pos x="29" y="42"/>
                </a:cxn>
                <a:cxn ang="0">
                  <a:pos x="34" y="42"/>
                </a:cxn>
                <a:cxn ang="0">
                  <a:pos x="37" y="39"/>
                </a:cxn>
                <a:cxn ang="0">
                  <a:pos x="39" y="37"/>
                </a:cxn>
                <a:cxn ang="0">
                  <a:pos x="39" y="34"/>
                </a:cxn>
                <a:cxn ang="0">
                  <a:pos x="42" y="31"/>
                </a:cxn>
                <a:cxn ang="0">
                  <a:pos x="45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8"/>
                  </a:lnTo>
                  <a:lnTo>
                    <a:pt x="45" y="15"/>
                  </a:lnTo>
                  <a:lnTo>
                    <a:pt x="42" y="13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7" y="5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5" y="34"/>
                  </a:lnTo>
                  <a:lnTo>
                    <a:pt x="7" y="37"/>
                  </a:lnTo>
                  <a:lnTo>
                    <a:pt x="10" y="39"/>
                  </a:lnTo>
                  <a:lnTo>
                    <a:pt x="13" y="42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3" y="45"/>
                  </a:lnTo>
                  <a:lnTo>
                    <a:pt x="26" y="45"/>
                  </a:lnTo>
                  <a:lnTo>
                    <a:pt x="29" y="42"/>
                  </a:lnTo>
                  <a:lnTo>
                    <a:pt x="34" y="42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39" y="34"/>
                  </a:lnTo>
                  <a:lnTo>
                    <a:pt x="42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5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0" name="Freeform 38"/>
            <p:cNvSpPr>
              <a:spLocks/>
            </p:cNvSpPr>
            <p:nvPr/>
          </p:nvSpPr>
          <p:spPr bwMode="auto">
            <a:xfrm>
              <a:off x="991" y="946"/>
              <a:ext cx="46" cy="45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6" y="26"/>
                </a:cxn>
                <a:cxn ang="0">
                  <a:pos x="46" y="29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40" y="37"/>
                </a:cxn>
                <a:cxn ang="0">
                  <a:pos x="38" y="39"/>
                </a:cxn>
                <a:cxn ang="0">
                  <a:pos x="35" y="42"/>
                </a:cxn>
                <a:cxn ang="0">
                  <a:pos x="30" y="42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6" y="42"/>
                </a:cxn>
                <a:cxn ang="0">
                  <a:pos x="14" y="42"/>
                </a:cxn>
                <a:cxn ang="0">
                  <a:pos x="11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31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5"/>
                </a:cxn>
                <a:cxn ang="0">
                  <a:pos x="14" y="2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5" y="2"/>
                </a:cxn>
                <a:cxn ang="0">
                  <a:pos x="38" y="5"/>
                </a:cxn>
                <a:cxn ang="0">
                  <a:pos x="40" y="5"/>
                </a:cxn>
                <a:cxn ang="0">
                  <a:pos x="40" y="8"/>
                </a:cxn>
                <a:cxn ang="0">
                  <a:pos x="43" y="13"/>
                </a:cxn>
                <a:cxn ang="0">
                  <a:pos x="46" y="15"/>
                </a:cxn>
                <a:cxn ang="0">
                  <a:pos x="46" y="18"/>
                </a:cxn>
                <a:cxn ang="0">
                  <a:pos x="46" y="21"/>
                </a:cxn>
              </a:cxnLst>
              <a:rect l="0" t="0" r="r" b="b"/>
              <a:pathLst>
                <a:path w="46" h="45">
                  <a:moveTo>
                    <a:pt x="46" y="21"/>
                  </a:moveTo>
                  <a:lnTo>
                    <a:pt x="46" y="26"/>
                  </a:lnTo>
                  <a:lnTo>
                    <a:pt x="46" y="29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40" y="37"/>
                  </a:lnTo>
                  <a:lnTo>
                    <a:pt x="38" y="39"/>
                  </a:lnTo>
                  <a:lnTo>
                    <a:pt x="35" y="42"/>
                  </a:lnTo>
                  <a:lnTo>
                    <a:pt x="30" y="42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5" y="2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8"/>
                  </a:lnTo>
                  <a:lnTo>
                    <a:pt x="43" y="13"/>
                  </a:lnTo>
                  <a:lnTo>
                    <a:pt x="46" y="15"/>
                  </a:lnTo>
                  <a:lnTo>
                    <a:pt x="46" y="18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1" name="Freeform 39"/>
            <p:cNvSpPr>
              <a:spLocks/>
            </p:cNvSpPr>
            <p:nvPr/>
          </p:nvSpPr>
          <p:spPr bwMode="auto">
            <a:xfrm>
              <a:off x="991" y="946"/>
              <a:ext cx="46" cy="45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6" y="18"/>
                </a:cxn>
                <a:cxn ang="0">
                  <a:pos x="46" y="15"/>
                </a:cxn>
                <a:cxn ang="0">
                  <a:pos x="43" y="13"/>
                </a:cxn>
                <a:cxn ang="0">
                  <a:pos x="40" y="8"/>
                </a:cxn>
                <a:cxn ang="0">
                  <a:pos x="40" y="5"/>
                </a:cxn>
                <a:cxn ang="0">
                  <a:pos x="38" y="5"/>
                </a:cxn>
                <a:cxn ang="0">
                  <a:pos x="35" y="2"/>
                </a:cxn>
                <a:cxn ang="0">
                  <a:pos x="30" y="0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6" y="34"/>
                </a:cxn>
                <a:cxn ang="0">
                  <a:pos x="8" y="37"/>
                </a:cxn>
                <a:cxn ang="0">
                  <a:pos x="11" y="39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19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0" y="42"/>
                </a:cxn>
                <a:cxn ang="0">
                  <a:pos x="35" y="42"/>
                </a:cxn>
                <a:cxn ang="0">
                  <a:pos x="38" y="39"/>
                </a:cxn>
                <a:cxn ang="0">
                  <a:pos x="40" y="37"/>
                </a:cxn>
                <a:cxn ang="0">
                  <a:pos x="40" y="34"/>
                </a:cxn>
                <a:cxn ang="0">
                  <a:pos x="43" y="31"/>
                </a:cxn>
                <a:cxn ang="0">
                  <a:pos x="46" y="29"/>
                </a:cxn>
                <a:cxn ang="0">
                  <a:pos x="46" y="26"/>
                </a:cxn>
                <a:cxn ang="0">
                  <a:pos x="46" y="21"/>
                </a:cxn>
                <a:cxn ang="0">
                  <a:pos x="46" y="21"/>
                </a:cxn>
              </a:cxnLst>
              <a:rect l="0" t="0" r="r" b="b"/>
              <a:pathLst>
                <a:path w="46" h="45">
                  <a:moveTo>
                    <a:pt x="46" y="21"/>
                  </a:moveTo>
                  <a:lnTo>
                    <a:pt x="46" y="18"/>
                  </a:lnTo>
                  <a:lnTo>
                    <a:pt x="46" y="15"/>
                  </a:lnTo>
                  <a:lnTo>
                    <a:pt x="43" y="13"/>
                  </a:lnTo>
                  <a:lnTo>
                    <a:pt x="40" y="8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5" y="2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2"/>
                  </a:lnTo>
                  <a:lnTo>
                    <a:pt x="35" y="42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0" y="34"/>
                  </a:lnTo>
                  <a:lnTo>
                    <a:pt x="43" y="31"/>
                  </a:lnTo>
                  <a:lnTo>
                    <a:pt x="46" y="29"/>
                  </a:lnTo>
                  <a:lnTo>
                    <a:pt x="46" y="26"/>
                  </a:lnTo>
                  <a:lnTo>
                    <a:pt x="46" y="21"/>
                  </a:lnTo>
                  <a:lnTo>
                    <a:pt x="46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2" name="Freeform 40"/>
            <p:cNvSpPr>
              <a:spLocks/>
            </p:cNvSpPr>
            <p:nvPr/>
          </p:nvSpPr>
          <p:spPr bwMode="auto">
            <a:xfrm>
              <a:off x="1190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6"/>
                </a:cxn>
                <a:cxn ang="0">
                  <a:pos x="45" y="29"/>
                </a:cxn>
                <a:cxn ang="0">
                  <a:pos x="43" y="31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7" y="39"/>
                </a:cxn>
                <a:cxn ang="0">
                  <a:pos x="35" y="42"/>
                </a:cxn>
                <a:cxn ang="0">
                  <a:pos x="32" y="42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21" y="45"/>
                </a:cxn>
                <a:cxn ang="0">
                  <a:pos x="16" y="42"/>
                </a:cxn>
                <a:cxn ang="0">
                  <a:pos x="14" y="42"/>
                </a:cxn>
                <a:cxn ang="0">
                  <a:pos x="11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31"/>
                </a:cxn>
                <a:cxn ang="0">
                  <a:pos x="3" y="29"/>
                </a:cxn>
                <a:cxn ang="0">
                  <a:pos x="3" y="26"/>
                </a:cxn>
                <a:cxn ang="0">
                  <a:pos x="0" y="21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5"/>
                </a:cxn>
                <a:cxn ang="0">
                  <a:pos x="14" y="2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5" y="2"/>
                </a:cxn>
                <a:cxn ang="0">
                  <a:pos x="37" y="5"/>
                </a:cxn>
                <a:cxn ang="0">
                  <a:pos x="40" y="5"/>
                </a:cxn>
                <a:cxn ang="0">
                  <a:pos x="43" y="8"/>
                </a:cxn>
                <a:cxn ang="0">
                  <a:pos x="43" y="13"/>
                </a:cxn>
                <a:cxn ang="0">
                  <a:pos x="45" y="15"/>
                </a:cxn>
                <a:cxn ang="0">
                  <a:pos x="45" y="18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6"/>
                  </a:lnTo>
                  <a:lnTo>
                    <a:pt x="45" y="29"/>
                  </a:lnTo>
                  <a:lnTo>
                    <a:pt x="43" y="31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7" y="39"/>
                  </a:lnTo>
                  <a:lnTo>
                    <a:pt x="35" y="42"/>
                  </a:lnTo>
                  <a:lnTo>
                    <a:pt x="32" y="42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21" y="45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5" y="2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8"/>
                  </a:lnTo>
                  <a:lnTo>
                    <a:pt x="43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32393" name="Freeform 41"/>
            <p:cNvSpPr>
              <a:spLocks/>
            </p:cNvSpPr>
            <p:nvPr/>
          </p:nvSpPr>
          <p:spPr bwMode="auto">
            <a:xfrm>
              <a:off x="1190" y="946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8"/>
                </a:cxn>
                <a:cxn ang="0">
                  <a:pos x="45" y="15"/>
                </a:cxn>
                <a:cxn ang="0">
                  <a:pos x="43" y="13"/>
                </a:cxn>
                <a:cxn ang="0">
                  <a:pos x="43" y="8"/>
                </a:cxn>
                <a:cxn ang="0">
                  <a:pos x="40" y="5"/>
                </a:cxn>
                <a:cxn ang="0">
                  <a:pos x="37" y="5"/>
                </a:cxn>
                <a:cxn ang="0">
                  <a:pos x="35" y="2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3" y="26"/>
                </a:cxn>
                <a:cxn ang="0">
                  <a:pos x="3" y="29"/>
                </a:cxn>
                <a:cxn ang="0">
                  <a:pos x="3" y="31"/>
                </a:cxn>
                <a:cxn ang="0">
                  <a:pos x="6" y="34"/>
                </a:cxn>
                <a:cxn ang="0">
                  <a:pos x="8" y="37"/>
                </a:cxn>
                <a:cxn ang="0">
                  <a:pos x="11" y="39"/>
                </a:cxn>
                <a:cxn ang="0">
                  <a:pos x="14" y="42"/>
                </a:cxn>
                <a:cxn ang="0">
                  <a:pos x="16" y="42"/>
                </a:cxn>
                <a:cxn ang="0">
                  <a:pos x="21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2" y="42"/>
                </a:cxn>
                <a:cxn ang="0">
                  <a:pos x="35" y="42"/>
                </a:cxn>
                <a:cxn ang="0">
                  <a:pos x="37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31"/>
                </a:cxn>
                <a:cxn ang="0">
                  <a:pos x="45" y="29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8"/>
                  </a:lnTo>
                  <a:lnTo>
                    <a:pt x="45" y="15"/>
                  </a:lnTo>
                  <a:lnTo>
                    <a:pt x="43" y="13"/>
                  </a:lnTo>
                  <a:lnTo>
                    <a:pt x="43" y="8"/>
                  </a:lnTo>
                  <a:lnTo>
                    <a:pt x="40" y="5"/>
                  </a:lnTo>
                  <a:lnTo>
                    <a:pt x="37" y="5"/>
                  </a:lnTo>
                  <a:lnTo>
                    <a:pt x="35" y="2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3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6" y="34"/>
                  </a:lnTo>
                  <a:lnTo>
                    <a:pt x="8" y="37"/>
                  </a:lnTo>
                  <a:lnTo>
                    <a:pt x="11" y="39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2" y="42"/>
                  </a:lnTo>
                  <a:lnTo>
                    <a:pt x="35" y="42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1"/>
                  </a:lnTo>
                  <a:lnTo>
                    <a:pt x="45" y="21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30762" name="Text Box 42"/>
            <p:cNvSpPr txBox="1">
              <a:spLocks noChangeArrowheads="1"/>
            </p:cNvSpPr>
            <p:nvPr/>
          </p:nvSpPr>
          <p:spPr bwMode="auto">
            <a:xfrm>
              <a:off x="576" y="2928"/>
              <a:ext cx="86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1pPr>
              <a:lvl2pPr marL="742950" indent="-28575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2pPr>
              <a:lvl3pPr marL="1143000" indent="-22860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3pPr>
              <a:lvl4pPr marL="1600200" indent="-22860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4pPr>
              <a:lvl5pPr marL="2057400" indent="-228600"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sng">
                  <a:solidFill>
                    <a:srgbClr val="0000FF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b="1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Shared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047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reads by any processor must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processor writes location A followed by location B, any processor that sees the new value of B must also see the new value of A</a:t>
            </a:r>
          </a:p>
        </p:txBody>
      </p:sp>
    </p:spTree>
    <p:extLst>
      <p:ext uri="{BB962C8B-B14F-4D97-AF65-F5344CB8AC3E}">
        <p14:creationId xmlns:p14="http://schemas.microsoft.com/office/powerpoint/2010/main" val="562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Migration</a:t>
            </a:r>
            <a:r>
              <a:rPr lang="en-US" dirty="0" smtClea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Replication</a:t>
            </a:r>
            <a:r>
              <a:rPr lang="en-US" dirty="0" smtClea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8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EFD5354-A506-4BD3-A561-FB3D4CCA5A20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68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zh-TW" sz="2800" b="1" smtClean="0">
                <a:solidFill>
                  <a:srgbClr val="FF3300"/>
                </a:solidFill>
                <a:ea typeface="新細明體" pitchFamily="18" charset="-120"/>
              </a:rPr>
              <a:t>Distributed Cache: Snoopy Cache-Coherence Protocols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3657600"/>
            <a:ext cx="8534400" cy="2438400"/>
          </a:xfrm>
        </p:spPr>
        <p:txBody>
          <a:bodyPr lIns="90488" tIns="44450" rIns="90488" bIns="44450"/>
          <a:lstStyle/>
          <a:p>
            <a:pPr marL="203200" indent="-203200"/>
            <a:r>
              <a:rPr lang="en-US" altLang="zh-TW" smtClean="0">
                <a:ea typeface="新細明體" pitchFamily="18" charset="-120"/>
              </a:rPr>
              <a:t>Bus is a broadcast medium &amp; caches know what they have</a:t>
            </a:r>
          </a:p>
          <a:p>
            <a:pPr marL="685800" lvl="1" indent="-190500"/>
            <a:r>
              <a:rPr lang="en-US" altLang="zh-TW" smtClean="0">
                <a:ea typeface="新細明體" pitchFamily="18" charset="-120"/>
              </a:rPr>
              <a:t>bus protocol: arbitration, command/addr, data</a:t>
            </a:r>
          </a:p>
          <a:p>
            <a:pPr marL="685800" lvl="1" indent="-190500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=&gt; Every device observes every transaction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838200" y="914400"/>
            <a:ext cx="1420813" cy="727075"/>
            <a:chOff x="788" y="927"/>
            <a:chExt cx="895" cy="458"/>
          </a:xfrm>
        </p:grpSpPr>
        <p:sp>
          <p:nvSpPr>
            <p:cNvPr id="2581509" name="Rectangle 5"/>
            <p:cNvSpPr>
              <a:spLocks noChangeArrowheads="1"/>
            </p:cNvSpPr>
            <p:nvPr/>
          </p:nvSpPr>
          <p:spPr bwMode="auto">
            <a:xfrm>
              <a:off x="788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1510" name="Rectangle 6"/>
            <p:cNvSpPr>
              <a:spLocks noChangeArrowheads="1"/>
            </p:cNvSpPr>
            <p:nvPr/>
          </p:nvSpPr>
          <p:spPr bwMode="auto">
            <a:xfrm>
              <a:off x="932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2581511" name="Rectangle 7"/>
            <p:cNvSpPr>
              <a:spLocks noChangeArrowheads="1"/>
            </p:cNvSpPr>
            <p:nvPr/>
          </p:nvSpPr>
          <p:spPr bwMode="auto">
            <a:xfrm>
              <a:off x="1076" y="1252"/>
              <a:ext cx="520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endParaRPr>
            </a:p>
          </p:txBody>
        </p:sp>
        <p:sp>
          <p:nvSpPr>
            <p:cNvPr id="31755" name="Rectangle 8"/>
            <p:cNvSpPr>
              <a:spLocks noChangeArrowheads="1"/>
            </p:cNvSpPr>
            <p:nvPr/>
          </p:nvSpPr>
          <p:spPr bwMode="auto">
            <a:xfrm>
              <a:off x="1159" y="927"/>
              <a:ext cx="52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State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Address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400" u="none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2581513" name="Line 9"/>
            <p:cNvSpPr>
              <a:spLocks noChangeShapeType="1"/>
            </p:cNvSpPr>
            <p:nvPr/>
          </p:nvSpPr>
          <p:spPr bwMode="auto">
            <a:xfrm flipH="1">
              <a:off x="1020" y="1156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81514" name="Line 10"/>
            <p:cNvSpPr>
              <a:spLocks noChangeShapeType="1"/>
            </p:cNvSpPr>
            <p:nvPr/>
          </p:nvSpPr>
          <p:spPr bwMode="auto">
            <a:xfrm flipH="1">
              <a:off x="876" y="1012"/>
              <a:ext cx="296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TW" altLang="en-US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1750" name="Picture 11" descr="0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6170613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2" descr="CA4HYF0D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828800"/>
            <a:ext cx="977900" cy="1346200"/>
          </a:xfrm>
        </p:spPr>
      </p:pic>
    </p:spTree>
    <p:extLst>
      <p:ext uri="{BB962C8B-B14F-4D97-AF65-F5344CB8AC3E}">
        <p14:creationId xmlns:p14="http://schemas.microsoft.com/office/powerpoint/2010/main" val="347794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0CF680-D1D0-476C-8CA4-EF42107F7189}" type="slidenum">
              <a:rPr lang="en-US" altLang="zh-TW" sz="1400" b="1" u="none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69</a:t>
            </a:fld>
            <a:endParaRPr lang="en-US" altLang="zh-TW" sz="1400" b="1" u="none">
              <a:solidFill>
                <a:schemeClr val="tx1"/>
              </a:solidFill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rgbClr val="FF3300"/>
                </a:solidFill>
                <a:ea typeface="Gulim" pitchFamily="34" charset="-127"/>
              </a:rPr>
              <a:t>Snooping Cache Coherency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6675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 descr="CA4HYF0D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81200"/>
            <a:ext cx="977900" cy="1346200"/>
          </a:xfrm>
          <a:solidFill>
            <a:srgbClr val="FF3300"/>
          </a:solidFill>
        </p:spPr>
      </p:pic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228600" y="4495800"/>
            <a:ext cx="8686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Cache Controller “snoops” all transactions on the shared bus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A transaction is a </a:t>
            </a:r>
            <a:r>
              <a:rPr lang="en-US" altLang="zh-TW" sz="2400">
                <a:solidFill>
                  <a:schemeClr val="tx1"/>
                </a:solidFill>
                <a:ea typeface="新細明體" pitchFamily="18" charset="-120"/>
              </a:rPr>
              <a:t>relevant transaction</a:t>
            </a: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 if it involves a cache block currently contained in this cache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TW" u="none">
                <a:solidFill>
                  <a:schemeClr val="tx1"/>
                </a:solidFill>
                <a:ea typeface="新細明體" pitchFamily="18" charset="-120"/>
              </a:rPr>
              <a:t> take action to ensure coherence (invalidate, update, or supply value)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zh-TW" u="none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48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709F1B-49D3-4CC4-A79F-6DE36251AAD0}" type="slidenum">
              <a:rPr lang="en-GB"/>
              <a:pPr/>
              <a:t>7</a:t>
            </a:fld>
            <a:endParaRPr lang="en-GB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3300"/>
                </a:solidFill>
              </a:rPr>
              <a:t>Thread-level parallelism (TLP)</a:t>
            </a:r>
            <a:r>
              <a:rPr lang="ar-SA">
                <a:solidFill>
                  <a:srgbClr val="FF3300"/>
                </a:solidFill>
                <a:cs typeface="Times New Roman" pitchFamily="18" charset="0"/>
              </a:rPr>
              <a:t>‏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876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This is parallelism on a more coarse scale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Server can serve each client in a separate thread (Web server, database server)</a:t>
            </a:r>
            <a:r>
              <a:rPr lang="ar-SA">
                <a:cs typeface="Times New Roman" pitchFamily="18" charset="0"/>
              </a:rPr>
              <a:t>‏</a:t>
            </a:r>
            <a:endParaRPr lang="en-GB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computer game can do AI, graphics, and sound in three separate threads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Single-core superscalar processors cannot fully exploit TLP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Multi-core architectures are the next step in processor evolution: explicitly exploiting TLP</a:t>
            </a:r>
          </a:p>
        </p:txBody>
      </p:sp>
    </p:spTree>
    <p:extLst>
      <p:ext uri="{BB962C8B-B14F-4D97-AF65-F5344CB8AC3E}">
        <p14:creationId xmlns:p14="http://schemas.microsoft.com/office/powerpoint/2010/main" val="2207679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09600" y="152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3600" b="1" u="none">
                <a:solidFill>
                  <a:srgbClr val="FF3300"/>
                </a:solidFill>
                <a:ea typeface="新細明體" pitchFamily="18" charset="-120"/>
              </a:rPr>
              <a:t>Hardware Cache Coherence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buFontTx/>
              <a:buChar char="•"/>
            </a:pPr>
            <a:r>
              <a:rPr lang="en-US" altLang="zh-TW" sz="3200" b="1" u="none">
                <a:solidFill>
                  <a:srgbClr val="0000CC"/>
                </a:solidFill>
                <a:ea typeface="新細明體" pitchFamily="18" charset="-120"/>
              </a:rPr>
              <a:t>write-invalidate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altLang="zh-TW" sz="3200" u="none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lnSpc>
                <a:spcPct val="100000"/>
              </a:lnSpc>
              <a:buFontTx/>
              <a:buChar char="•"/>
            </a:pPr>
            <a:r>
              <a:rPr lang="en-US" altLang="zh-TW" sz="3200" b="1" u="none">
                <a:solidFill>
                  <a:srgbClr val="0000CC"/>
                </a:solidFill>
                <a:ea typeface="新細明體" pitchFamily="18" charset="-120"/>
              </a:rPr>
              <a:t>write-update</a:t>
            </a:r>
            <a:r>
              <a:rPr lang="en-US" altLang="zh-TW" sz="3200" u="none">
                <a:solidFill>
                  <a:schemeClr val="tx1"/>
                </a:solidFill>
                <a:ea typeface="新細明體" pitchFamily="18" charset="-120"/>
              </a:rPr>
              <a:t> (also called distributed write)</a:t>
            </a:r>
          </a:p>
        </p:txBody>
      </p:sp>
      <p:sp>
        <p:nvSpPr>
          <p:cNvPr id="2583556" name="Oval 4"/>
          <p:cNvSpPr>
            <a:spLocks noChangeArrowheads="1"/>
          </p:cNvSpPr>
          <p:nvPr/>
        </p:nvSpPr>
        <p:spPr bwMode="auto">
          <a:xfrm>
            <a:off x="3816350" y="2841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7" name="Rectangle 5"/>
          <p:cNvSpPr>
            <a:spLocks noChangeArrowheads="1"/>
          </p:cNvSpPr>
          <p:nvPr/>
        </p:nvSpPr>
        <p:spPr bwMode="auto">
          <a:xfrm>
            <a:off x="3740150" y="2536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8" name="Oval 6"/>
          <p:cNvSpPr>
            <a:spLocks noChangeArrowheads="1"/>
          </p:cNvSpPr>
          <p:nvPr/>
        </p:nvSpPr>
        <p:spPr bwMode="auto">
          <a:xfrm>
            <a:off x="1758950" y="2841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59" name="Rectangle 7"/>
          <p:cNvSpPr>
            <a:spLocks noChangeArrowheads="1"/>
          </p:cNvSpPr>
          <p:nvPr/>
        </p:nvSpPr>
        <p:spPr bwMode="auto">
          <a:xfrm>
            <a:off x="1682750" y="2536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0" name="Rectangle 8"/>
          <p:cNvSpPr>
            <a:spLocks noChangeArrowheads="1"/>
          </p:cNvSpPr>
          <p:nvPr/>
        </p:nvSpPr>
        <p:spPr bwMode="auto">
          <a:xfrm>
            <a:off x="1889125" y="2438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</a:t>
            </a:r>
          </a:p>
        </p:txBody>
      </p:sp>
      <p:sp>
        <p:nvSpPr>
          <p:cNvPr id="2583561" name="Rectangle 9"/>
          <p:cNvSpPr>
            <a:spLocks noChangeArrowheads="1"/>
          </p:cNvSpPr>
          <p:nvPr/>
        </p:nvSpPr>
        <p:spPr bwMode="auto">
          <a:xfrm>
            <a:off x="669925" y="1600200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invalidate --&gt;</a:t>
            </a:r>
          </a:p>
        </p:txBody>
      </p:sp>
      <p:sp>
        <p:nvSpPr>
          <p:cNvPr id="2583562" name="Rectangle 10"/>
          <p:cNvSpPr>
            <a:spLocks noChangeArrowheads="1"/>
          </p:cNvSpPr>
          <p:nvPr/>
        </p:nvSpPr>
        <p:spPr bwMode="auto">
          <a:xfrm>
            <a:off x="3794125" y="24384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Inv</a:t>
            </a:r>
          </a:p>
        </p:txBody>
      </p:sp>
      <p:sp>
        <p:nvSpPr>
          <p:cNvPr id="2583563" name="Oval 11"/>
          <p:cNvSpPr>
            <a:spLocks noChangeArrowheads="1"/>
          </p:cNvSpPr>
          <p:nvPr/>
        </p:nvSpPr>
        <p:spPr bwMode="auto">
          <a:xfrm>
            <a:off x="6711950" y="2841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4" name="Rectangle 12"/>
          <p:cNvSpPr>
            <a:spLocks noChangeArrowheads="1"/>
          </p:cNvSpPr>
          <p:nvPr/>
        </p:nvSpPr>
        <p:spPr bwMode="auto">
          <a:xfrm>
            <a:off x="6635750" y="2536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65" name="Rectangle 13"/>
          <p:cNvSpPr>
            <a:spLocks noChangeArrowheads="1"/>
          </p:cNvSpPr>
          <p:nvPr/>
        </p:nvSpPr>
        <p:spPr bwMode="auto">
          <a:xfrm>
            <a:off x="6765925" y="2438400"/>
            <a:ext cx="123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Inv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394325" y="2895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. . . . . </a:t>
            </a:r>
          </a:p>
        </p:txBody>
      </p:sp>
      <p:sp>
        <p:nvSpPr>
          <p:cNvPr id="2583567" name="Line 15"/>
          <p:cNvSpPr>
            <a:spLocks noChangeShapeType="1"/>
          </p:cNvSpPr>
          <p:nvPr/>
        </p:nvSpPr>
        <p:spPr bwMode="auto">
          <a:xfrm>
            <a:off x="1295400" y="2073275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68" name="Line 16"/>
          <p:cNvSpPr>
            <a:spLocks noChangeShapeType="1"/>
          </p:cNvSpPr>
          <p:nvPr/>
        </p:nvSpPr>
        <p:spPr bwMode="auto">
          <a:xfrm>
            <a:off x="2286000" y="2073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69" name="Line 17"/>
          <p:cNvSpPr>
            <a:spLocks noChangeShapeType="1"/>
          </p:cNvSpPr>
          <p:nvPr/>
        </p:nvSpPr>
        <p:spPr bwMode="auto">
          <a:xfrm>
            <a:off x="4419600" y="2073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0" name="Line 18"/>
          <p:cNvSpPr>
            <a:spLocks noChangeShapeType="1"/>
          </p:cNvSpPr>
          <p:nvPr/>
        </p:nvSpPr>
        <p:spPr bwMode="auto">
          <a:xfrm>
            <a:off x="7315200" y="2073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1" name="Rectangle 19"/>
          <p:cNvSpPr>
            <a:spLocks noChangeArrowheads="1"/>
          </p:cNvSpPr>
          <p:nvPr/>
        </p:nvSpPr>
        <p:spPr bwMode="auto">
          <a:xfrm>
            <a:off x="3359150" y="1546225"/>
            <a:ext cx="2120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870325" y="15240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2583573" name="Line 21"/>
          <p:cNvSpPr>
            <a:spLocks noChangeShapeType="1"/>
          </p:cNvSpPr>
          <p:nvPr/>
        </p:nvSpPr>
        <p:spPr bwMode="auto">
          <a:xfrm>
            <a:off x="4419600" y="1920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75" name="Oval 23"/>
          <p:cNvSpPr>
            <a:spLocks noChangeArrowheads="1"/>
          </p:cNvSpPr>
          <p:nvPr/>
        </p:nvSpPr>
        <p:spPr bwMode="auto">
          <a:xfrm>
            <a:off x="3511550" y="5508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6" name="Rectangle 24"/>
          <p:cNvSpPr>
            <a:spLocks noChangeArrowheads="1"/>
          </p:cNvSpPr>
          <p:nvPr/>
        </p:nvSpPr>
        <p:spPr bwMode="auto">
          <a:xfrm>
            <a:off x="3435350" y="5203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7" name="Oval 25"/>
          <p:cNvSpPr>
            <a:spLocks noChangeArrowheads="1"/>
          </p:cNvSpPr>
          <p:nvPr/>
        </p:nvSpPr>
        <p:spPr bwMode="auto">
          <a:xfrm>
            <a:off x="1454150" y="55086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8" name="Rectangle 26"/>
          <p:cNvSpPr>
            <a:spLocks noChangeArrowheads="1"/>
          </p:cNvSpPr>
          <p:nvPr/>
        </p:nvSpPr>
        <p:spPr bwMode="auto">
          <a:xfrm>
            <a:off x="1377950" y="52038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79" name="Rectangle 27"/>
          <p:cNvSpPr>
            <a:spLocks noChangeArrowheads="1"/>
          </p:cNvSpPr>
          <p:nvPr/>
        </p:nvSpPr>
        <p:spPr bwMode="auto">
          <a:xfrm>
            <a:off x="1660525" y="5181600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 </a:t>
            </a:r>
          </a:p>
        </p:txBody>
      </p:sp>
      <p:sp>
        <p:nvSpPr>
          <p:cNvPr id="2583580" name="Rectangle 28"/>
          <p:cNvSpPr>
            <a:spLocks noChangeArrowheads="1"/>
          </p:cNvSpPr>
          <p:nvPr/>
        </p:nvSpPr>
        <p:spPr bwMode="auto">
          <a:xfrm>
            <a:off x="669925" y="4343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update --&gt; </a:t>
            </a:r>
          </a:p>
        </p:txBody>
      </p:sp>
      <p:sp>
        <p:nvSpPr>
          <p:cNvPr id="2583581" name="Rectangle 29"/>
          <p:cNvSpPr>
            <a:spLocks noChangeArrowheads="1"/>
          </p:cNvSpPr>
          <p:nvPr/>
        </p:nvSpPr>
        <p:spPr bwMode="auto">
          <a:xfrm>
            <a:off x="3641725" y="5105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</a:t>
            </a:r>
          </a:p>
        </p:txBody>
      </p:sp>
      <p:sp>
        <p:nvSpPr>
          <p:cNvPr id="2583582" name="Oval 30"/>
          <p:cNvSpPr>
            <a:spLocks noChangeArrowheads="1"/>
          </p:cNvSpPr>
          <p:nvPr/>
        </p:nvSpPr>
        <p:spPr bwMode="auto">
          <a:xfrm>
            <a:off x="6407150" y="5432425"/>
            <a:ext cx="1282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TW" sz="2400" b="1" u="none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</a:t>
            </a: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83" name="Rectangle 31"/>
          <p:cNvSpPr>
            <a:spLocks noChangeArrowheads="1"/>
          </p:cNvSpPr>
          <p:nvPr/>
        </p:nvSpPr>
        <p:spPr bwMode="auto">
          <a:xfrm>
            <a:off x="6330950" y="5127625"/>
            <a:ext cx="13589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583584" name="Rectangle 32"/>
          <p:cNvSpPr>
            <a:spLocks noChangeArrowheads="1"/>
          </p:cNvSpPr>
          <p:nvPr/>
        </p:nvSpPr>
        <p:spPr bwMode="auto">
          <a:xfrm>
            <a:off x="6461125" y="5105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X -&gt; X’</a:t>
            </a:r>
          </a:p>
        </p:txBody>
      </p:sp>
      <p:sp>
        <p:nvSpPr>
          <p:cNvPr id="33824" name="Rectangle 33"/>
          <p:cNvSpPr>
            <a:spLocks noChangeArrowheads="1"/>
          </p:cNvSpPr>
          <p:nvPr/>
        </p:nvSpPr>
        <p:spPr bwMode="auto">
          <a:xfrm>
            <a:off x="5089525" y="5562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. . . . . </a:t>
            </a:r>
          </a:p>
        </p:txBody>
      </p:sp>
      <p:sp>
        <p:nvSpPr>
          <p:cNvPr id="2583586" name="Line 34"/>
          <p:cNvSpPr>
            <a:spLocks noChangeShapeType="1"/>
          </p:cNvSpPr>
          <p:nvPr/>
        </p:nvSpPr>
        <p:spPr bwMode="auto">
          <a:xfrm>
            <a:off x="990600" y="4740275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7" name="Line 35"/>
          <p:cNvSpPr>
            <a:spLocks noChangeShapeType="1"/>
          </p:cNvSpPr>
          <p:nvPr/>
        </p:nvSpPr>
        <p:spPr bwMode="auto">
          <a:xfrm>
            <a:off x="1981200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8" name="Line 36"/>
          <p:cNvSpPr>
            <a:spLocks noChangeShapeType="1"/>
          </p:cNvSpPr>
          <p:nvPr/>
        </p:nvSpPr>
        <p:spPr bwMode="auto">
          <a:xfrm>
            <a:off x="4114800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89" name="Line 37"/>
          <p:cNvSpPr>
            <a:spLocks noChangeShapeType="1"/>
          </p:cNvSpPr>
          <p:nvPr/>
        </p:nvSpPr>
        <p:spPr bwMode="auto">
          <a:xfrm>
            <a:off x="7010400" y="47402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3590" name="Rectangle 38"/>
          <p:cNvSpPr>
            <a:spLocks noChangeArrowheads="1"/>
          </p:cNvSpPr>
          <p:nvPr/>
        </p:nvSpPr>
        <p:spPr bwMode="auto">
          <a:xfrm>
            <a:off x="3054350" y="4213225"/>
            <a:ext cx="2120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3830" name="Rectangle 39"/>
          <p:cNvSpPr>
            <a:spLocks noChangeArrowheads="1"/>
          </p:cNvSpPr>
          <p:nvPr/>
        </p:nvSpPr>
        <p:spPr bwMode="auto">
          <a:xfrm>
            <a:off x="3565525" y="41910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chemeClr val="tx1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2583592" name="Line 40"/>
          <p:cNvSpPr>
            <a:spLocks noChangeShapeType="1"/>
          </p:cNvSpPr>
          <p:nvPr/>
        </p:nvSpPr>
        <p:spPr bwMode="auto">
          <a:xfrm>
            <a:off x="4114800" y="4587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TW" altLang="en-US" sz="2400" b="1" u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8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8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8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8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8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8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8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8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560" grpId="0" autoUpdateAnimBg="0"/>
      <p:bldP spid="2583561" grpId="0" autoUpdateAnimBg="0"/>
      <p:bldP spid="2583562" grpId="0" autoUpdateAnimBg="0"/>
      <p:bldP spid="2583565" grpId="0" autoUpdateAnimBg="0"/>
      <p:bldP spid="2583579" grpId="0" autoUpdateAnimBg="0"/>
      <p:bldP spid="2583580" grpId="0" autoUpdateAnimBg="0"/>
      <p:bldP spid="2583581" grpId="0" autoUpdateAnimBg="0"/>
      <p:bldP spid="2583584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 Example Snoopy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562850" cy="5105400"/>
          </a:xfrm>
          <a:noFill/>
        </p:spPr>
        <p:txBody>
          <a:bodyPr/>
          <a:lstStyle/>
          <a:p>
            <a:r>
              <a:rPr lang="en-US" altLang="en-US" smtClean="0"/>
              <a:t>Invalidation protocol, write-back cache</a:t>
            </a:r>
          </a:p>
          <a:p>
            <a:pPr lvl="1"/>
            <a:r>
              <a:rPr lang="en-US" altLang="en-US" smtClean="0"/>
              <a:t>“invalidate” request on memory bus</a:t>
            </a:r>
          </a:p>
          <a:p>
            <a:r>
              <a:rPr lang="en-US" altLang="en-US" smtClean="0"/>
              <a:t>Each cache block is in one state (track these):</a:t>
            </a:r>
          </a:p>
          <a:p>
            <a:pPr lvl="1"/>
            <a:r>
              <a:rPr lang="en-US" altLang="en-US" u="sng" smtClean="0">
                <a:solidFill>
                  <a:srgbClr val="0000FF"/>
                </a:solidFill>
              </a:rPr>
              <a:t>Shared</a:t>
            </a:r>
            <a:r>
              <a:rPr lang="en-US" altLang="en-US" smtClean="0"/>
              <a:t> : multiple caches potentially have copies of the block; the block can be read</a:t>
            </a:r>
          </a:p>
          <a:p>
            <a:pPr lvl="1"/>
            <a:r>
              <a:rPr lang="en-US" altLang="en-US" smtClean="0"/>
              <a:t>OR </a:t>
            </a:r>
            <a:r>
              <a:rPr lang="en-US" altLang="en-US" u="sng" smtClean="0">
                <a:solidFill>
                  <a:srgbClr val="0000FF"/>
                </a:solidFill>
              </a:rPr>
              <a:t>Modified</a:t>
            </a:r>
            <a:r>
              <a:rPr lang="en-US" altLang="en-US" smtClean="0"/>
              <a:t> : this cache has the only copy of the block; the block is writeable and dirty</a:t>
            </a:r>
          </a:p>
          <a:p>
            <a:pPr lvl="1"/>
            <a:r>
              <a:rPr lang="en-US" altLang="en-US" smtClean="0"/>
              <a:t>OR </a:t>
            </a:r>
            <a:r>
              <a:rPr lang="en-US" altLang="en-US" u="sng" smtClean="0">
                <a:solidFill>
                  <a:srgbClr val="0000FF"/>
                </a:solidFill>
              </a:rPr>
              <a:t>Invalid</a:t>
            </a:r>
            <a:r>
              <a:rPr lang="en-US" altLang="en-US" smtClean="0"/>
              <a:t> : the block contains no valid data</a:t>
            </a:r>
          </a:p>
        </p:txBody>
      </p:sp>
    </p:spTree>
    <p:extLst>
      <p:ext uri="{BB962C8B-B14F-4D97-AF65-F5344CB8AC3E}">
        <p14:creationId xmlns:p14="http://schemas.microsoft.com/office/powerpoint/2010/main" val="562215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 Example Snoopy Protocol</a:t>
            </a:r>
          </a:p>
        </p:txBody>
      </p:sp>
      <p:graphicFrame>
        <p:nvGraphicFramePr>
          <p:cNvPr id="96384" name="Group 128"/>
          <p:cNvGraphicFramePr>
            <a:graphicFrameLocks noGrp="1"/>
          </p:cNvGraphicFramePr>
          <p:nvPr/>
        </p:nvGraphicFramePr>
        <p:xfrm>
          <a:off x="304800" y="1981200"/>
          <a:ext cx="8534400" cy="3048000"/>
        </p:xfrm>
        <a:graphic>
          <a:graphicData uri="http://schemas.openxmlformats.org/drawingml/2006/table">
            <a:tbl>
              <a:tblPr/>
              <a:tblGrid>
                <a:gridCol w="1066800"/>
                <a:gridCol w="1295400"/>
                <a:gridCol w="1447800"/>
                <a:gridCol w="1524000"/>
                <a:gridCol w="3200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Shared, modified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hit in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Place read miss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Place read miss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Modified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back block, then place read miss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5" name="Text Box 104"/>
          <p:cNvSpPr txBox="1">
            <a:spLocks noChangeArrowheads="1"/>
          </p:cNvSpPr>
          <p:nvPr/>
        </p:nvSpPr>
        <p:spPr bwMode="auto">
          <a:xfrm>
            <a:off x="0" y="1600200"/>
            <a:ext cx="891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u="none">
                <a:ea typeface="新細明體" pitchFamily="18" charset="-120"/>
              </a:rPr>
              <a:t>Source  Request        State of block   Cache action    Function and explanation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4191000" y="2819400"/>
            <a:ext cx="4495800" cy="533400"/>
            <a:chOff x="2640" y="1776"/>
            <a:chExt cx="2832" cy="336"/>
          </a:xfrm>
        </p:grpSpPr>
        <p:sp>
          <p:nvSpPr>
            <p:cNvPr id="35886" name="Rectangle 112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887" name="Rectangle 113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4191000" y="3581400"/>
            <a:ext cx="4495800" cy="533400"/>
            <a:chOff x="2640" y="1776"/>
            <a:chExt cx="2832" cy="336"/>
          </a:xfrm>
        </p:grpSpPr>
        <p:sp>
          <p:nvSpPr>
            <p:cNvPr id="35884" name="Rectangle 117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885" name="Rectangle 118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4191000" y="4343400"/>
            <a:ext cx="4495800" cy="533400"/>
            <a:chOff x="2640" y="1776"/>
            <a:chExt cx="2832" cy="336"/>
          </a:xfrm>
        </p:grpSpPr>
        <p:sp>
          <p:nvSpPr>
            <p:cNvPr id="35882" name="Rectangle 120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883" name="Rectangle 121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4191000" y="2057400"/>
            <a:ext cx="4495800" cy="533400"/>
            <a:chOff x="2640" y="1776"/>
            <a:chExt cx="2832" cy="336"/>
          </a:xfrm>
        </p:grpSpPr>
        <p:sp>
          <p:nvSpPr>
            <p:cNvPr id="35880" name="Rectangle 126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881" name="Rectangle 127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003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update all copies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58" y="2924944"/>
            <a:ext cx="8243598" cy="226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 Example Snoopy Protocol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/>
        </p:nvGraphicFramePr>
        <p:xfrm>
          <a:off x="304800" y="1981200"/>
          <a:ext cx="8534400" cy="3810000"/>
        </p:xfrm>
        <a:graphic>
          <a:graphicData uri="http://schemas.openxmlformats.org/drawingml/2006/table">
            <a:tbl>
              <a:tblPr/>
              <a:tblGrid>
                <a:gridCol w="990600"/>
                <a:gridCol w="1371600"/>
                <a:gridCol w="1447800"/>
                <a:gridCol w="1524000"/>
                <a:gridCol w="3200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Modified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data in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Coherence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Place invalidate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Place write miss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Place write miss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CPU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Modified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back block, then place write miss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191000" y="2819400"/>
            <a:ext cx="4495800" cy="533400"/>
            <a:chOff x="2640" y="1776"/>
            <a:chExt cx="2832" cy="336"/>
          </a:xfrm>
        </p:grpSpPr>
        <p:sp>
          <p:nvSpPr>
            <p:cNvPr id="36919" name="Rectangle 43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920" name="Rectangle 44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191000" y="3581400"/>
            <a:ext cx="4495800" cy="533400"/>
            <a:chOff x="2640" y="1776"/>
            <a:chExt cx="2832" cy="336"/>
          </a:xfrm>
        </p:grpSpPr>
        <p:sp>
          <p:nvSpPr>
            <p:cNvPr id="36917" name="Rectangle 46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918" name="Rectangle 47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4343400"/>
            <a:ext cx="4495800" cy="533400"/>
            <a:chOff x="2640" y="1776"/>
            <a:chExt cx="2832" cy="336"/>
          </a:xfrm>
        </p:grpSpPr>
        <p:sp>
          <p:nvSpPr>
            <p:cNvPr id="36915" name="Rectangle 49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916" name="Rectangle 50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191000" y="5105400"/>
            <a:ext cx="4495800" cy="533400"/>
            <a:chOff x="2640" y="1776"/>
            <a:chExt cx="2832" cy="336"/>
          </a:xfrm>
        </p:grpSpPr>
        <p:sp>
          <p:nvSpPr>
            <p:cNvPr id="36913" name="Rectangle 52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914" name="Rectangle 53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191000" y="2057400"/>
            <a:ext cx="4495800" cy="533400"/>
            <a:chOff x="2640" y="1776"/>
            <a:chExt cx="2832" cy="336"/>
          </a:xfrm>
        </p:grpSpPr>
        <p:sp>
          <p:nvSpPr>
            <p:cNvPr id="36911" name="Rectangle 55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912" name="Rectangle 56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6910" name="Text Box 104"/>
          <p:cNvSpPr txBox="1">
            <a:spLocks noChangeArrowheads="1"/>
          </p:cNvSpPr>
          <p:nvPr/>
        </p:nvSpPr>
        <p:spPr bwMode="auto">
          <a:xfrm>
            <a:off x="0" y="1600200"/>
            <a:ext cx="891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u="none">
                <a:ea typeface="新細明體" pitchFamily="18" charset="-120"/>
              </a:rPr>
              <a:t>Source  Request       State of block   Cache action    Function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9376170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An Example Snoopy Protocol</a:t>
            </a:r>
          </a:p>
        </p:txBody>
      </p:sp>
      <p:graphicFrame>
        <p:nvGraphicFramePr>
          <p:cNvPr id="99331" name="Group 3"/>
          <p:cNvGraphicFramePr>
            <a:graphicFrameLocks noGrp="1"/>
          </p:cNvGraphicFramePr>
          <p:nvPr/>
        </p:nvGraphicFramePr>
        <p:xfrm>
          <a:off x="304800" y="1981200"/>
          <a:ext cx="8534400" cy="3810000"/>
        </p:xfrm>
        <a:graphic>
          <a:graphicData uri="http://schemas.openxmlformats.org/drawingml/2006/table">
            <a:tbl>
              <a:tblPr/>
              <a:tblGrid>
                <a:gridCol w="1066800"/>
                <a:gridCol w="1295400"/>
                <a:gridCol w="1447800"/>
                <a:gridCol w="1524000"/>
                <a:gridCol w="3200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Bus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Allow memory to service the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Bus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Modified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Coherence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Place cache block on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Bus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Invalidate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Coherence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Invalidate the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Bus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Coherence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Invalidate the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Modified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back block, invalidate the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191000" y="2819400"/>
            <a:ext cx="4495800" cy="533400"/>
            <a:chOff x="2640" y="1776"/>
            <a:chExt cx="2832" cy="336"/>
          </a:xfrm>
        </p:grpSpPr>
        <p:sp>
          <p:nvSpPr>
            <p:cNvPr id="37943" name="Rectangle 43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44" name="Rectangle 44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191000" y="3581400"/>
            <a:ext cx="4495800" cy="533400"/>
            <a:chOff x="2640" y="1776"/>
            <a:chExt cx="2832" cy="336"/>
          </a:xfrm>
        </p:grpSpPr>
        <p:sp>
          <p:nvSpPr>
            <p:cNvPr id="37941" name="Rectangle 46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42" name="Rectangle 47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4343400"/>
            <a:ext cx="4495800" cy="533400"/>
            <a:chOff x="2640" y="1776"/>
            <a:chExt cx="2832" cy="336"/>
          </a:xfrm>
        </p:grpSpPr>
        <p:sp>
          <p:nvSpPr>
            <p:cNvPr id="37939" name="Rectangle 49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40" name="Rectangle 50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191000" y="5105400"/>
            <a:ext cx="4495800" cy="533400"/>
            <a:chOff x="2640" y="1776"/>
            <a:chExt cx="2832" cy="336"/>
          </a:xfrm>
        </p:grpSpPr>
        <p:sp>
          <p:nvSpPr>
            <p:cNvPr id="37937" name="Rectangle 52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38" name="Rectangle 53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191000" y="2057400"/>
            <a:ext cx="4495800" cy="533400"/>
            <a:chOff x="2640" y="1776"/>
            <a:chExt cx="2832" cy="336"/>
          </a:xfrm>
        </p:grpSpPr>
        <p:sp>
          <p:nvSpPr>
            <p:cNvPr id="37935" name="Rectangle 55"/>
            <p:cNvSpPr>
              <a:spLocks noChangeArrowheads="1"/>
            </p:cNvSpPr>
            <p:nvPr/>
          </p:nvSpPr>
          <p:spPr bwMode="auto">
            <a:xfrm>
              <a:off x="3600" y="1776"/>
              <a:ext cx="1872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36" name="Rectangle 56"/>
            <p:cNvSpPr>
              <a:spLocks noChangeArrowheads="1"/>
            </p:cNvSpPr>
            <p:nvPr/>
          </p:nvSpPr>
          <p:spPr bwMode="auto">
            <a:xfrm>
              <a:off x="2640" y="1776"/>
              <a:ext cx="864" cy="336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7934" name="Text Box 104"/>
          <p:cNvSpPr txBox="1">
            <a:spLocks noChangeArrowheads="1"/>
          </p:cNvSpPr>
          <p:nvPr/>
        </p:nvSpPr>
        <p:spPr bwMode="auto">
          <a:xfrm>
            <a:off x="0" y="1600200"/>
            <a:ext cx="891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>
              <a:defRPr sz="2000" u="sng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sng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u="none">
                <a:ea typeface="新細明體" pitchFamily="18" charset="-120"/>
              </a:rPr>
              <a:t>Source  Request       State of block   Cache action    Function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1821934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Locating an item when a read miss occurs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write-back cache, the updated value must be sent to the requesting processor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lines marked as shared or exclusive/modified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writes to shared lines need an invalidate broadcast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After this, the line is marked as exclusive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3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Snoopy Coherence Protocols</a:t>
            </a:r>
            <a:endParaRPr lang="en-A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29" y="836990"/>
            <a:ext cx="7509271" cy="54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9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8"/>
            <a:ext cx="836121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49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Snoopy-Cache State Machine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5850"/>
            <a:ext cx="3619500" cy="97155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smtClean="0"/>
              <a:t>State machine</a:t>
            </a:r>
            <a:br>
              <a:rPr lang="en-US" altLang="en-US" sz="1600" dirty="0" smtClean="0"/>
            </a:br>
            <a:r>
              <a:rPr lang="en-US" altLang="en-US" sz="1600" dirty="0" smtClean="0"/>
              <a:t>for </a:t>
            </a:r>
            <a:r>
              <a:rPr lang="en-US" altLang="en-US" sz="1600" i="1" u="sng" dirty="0" smtClean="0">
                <a:solidFill>
                  <a:schemeClr val="hlink"/>
                </a:solidFill>
              </a:rPr>
              <a:t>CPU</a:t>
            </a:r>
            <a:r>
              <a:rPr lang="en-US" altLang="en-US" sz="1600" dirty="0" smtClean="0"/>
              <a:t> requests</a:t>
            </a:r>
            <a:br>
              <a:rPr lang="en-US" altLang="en-US" sz="1600" dirty="0" smtClean="0"/>
            </a:br>
            <a:r>
              <a:rPr lang="en-US" altLang="en-US" sz="1600" dirty="0" smtClean="0"/>
              <a:t>for each </a:t>
            </a:r>
            <a:br>
              <a:rPr lang="en-US" altLang="en-US" sz="1600" dirty="0" smtClean="0"/>
            </a:br>
            <a:r>
              <a:rPr lang="en-US" altLang="en-US" sz="1600" u="sng" dirty="0" smtClean="0">
                <a:solidFill>
                  <a:srgbClr val="990099"/>
                </a:solidFill>
              </a:rPr>
              <a:t>cache block 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</a:rPr>
              <a:t>and</a:t>
            </a:r>
            <a:br>
              <a:rPr lang="en-US" altLang="en-US" sz="28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1600" dirty="0" smtClean="0"/>
              <a:t>for </a:t>
            </a:r>
            <a:r>
              <a:rPr lang="en-US" altLang="en-US" sz="1600" i="1" u="sng" dirty="0" smtClean="0">
                <a:solidFill>
                  <a:srgbClr val="0FEFEA"/>
                </a:solidFill>
              </a:rPr>
              <a:t>bus</a:t>
            </a:r>
            <a:r>
              <a:rPr lang="en-US" altLang="en-US" sz="1600" dirty="0" smtClean="0"/>
              <a:t> requests</a:t>
            </a:r>
            <a:br>
              <a:rPr lang="en-US" altLang="en-US" sz="1600" dirty="0" smtClean="0"/>
            </a:br>
            <a:r>
              <a:rPr lang="en-US" altLang="en-US" sz="1600" dirty="0" smtClean="0"/>
              <a:t> for each </a:t>
            </a:r>
            <a:br>
              <a:rPr lang="en-US" altLang="en-US" sz="1600" dirty="0" smtClean="0"/>
            </a:br>
            <a:r>
              <a:rPr lang="en-US" altLang="en-US" sz="1600" u="sng" dirty="0" smtClean="0">
                <a:solidFill>
                  <a:schemeClr val="accent2"/>
                </a:solidFill>
              </a:rPr>
              <a:t>cache block</a:t>
            </a:r>
          </a:p>
        </p:txBody>
      </p:sp>
      <p:grpSp>
        <p:nvGrpSpPr>
          <p:cNvPr id="38916" name="Group 41"/>
          <p:cNvGrpSpPr>
            <a:grpSpLocks/>
          </p:cNvGrpSpPr>
          <p:nvPr/>
        </p:nvGrpSpPr>
        <p:grpSpPr bwMode="auto">
          <a:xfrm>
            <a:off x="1905000" y="990600"/>
            <a:ext cx="7239000" cy="5638800"/>
            <a:chOff x="1905000" y="990600"/>
            <a:chExt cx="7239000" cy="5638800"/>
          </a:xfrm>
        </p:grpSpPr>
        <p:sp>
          <p:nvSpPr>
            <p:cNvPr id="38917" name="Rectangle 11"/>
            <p:cNvSpPr>
              <a:spLocks noChangeArrowheads="1"/>
            </p:cNvSpPr>
            <p:nvPr/>
          </p:nvSpPr>
          <p:spPr bwMode="auto">
            <a:xfrm>
              <a:off x="4648200" y="2212975"/>
              <a:ext cx="19589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read miss on bus</a:t>
              </a:r>
            </a:p>
          </p:txBody>
        </p:sp>
        <p:sp>
          <p:nvSpPr>
            <p:cNvPr id="38918" name="Rectangle 4"/>
            <p:cNvSpPr>
              <a:spLocks noChangeArrowheads="1"/>
            </p:cNvSpPr>
            <p:nvPr/>
          </p:nvSpPr>
          <p:spPr bwMode="auto">
            <a:xfrm>
              <a:off x="2800350" y="1047750"/>
              <a:ext cx="63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3509963" y="1863725"/>
              <a:ext cx="6651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Invalid</a:t>
              </a:r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6748463" y="1692275"/>
              <a:ext cx="128905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Shared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(read only)</a:t>
              </a:r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3276600" y="5105400"/>
              <a:ext cx="1389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Exclusive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(modified)</a:t>
              </a:r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4800600" y="1981200"/>
              <a:ext cx="966788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</a:t>
              </a:r>
            </a:p>
          </p:txBody>
        </p:sp>
        <p:sp>
          <p:nvSpPr>
            <p:cNvPr id="38923" name="Rectangle 9"/>
            <p:cNvSpPr>
              <a:spLocks noChangeArrowheads="1"/>
            </p:cNvSpPr>
            <p:nvPr/>
          </p:nvSpPr>
          <p:spPr bwMode="auto">
            <a:xfrm>
              <a:off x="4114800" y="2590800"/>
              <a:ext cx="1365250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miss</a:t>
              </a:r>
            </a:p>
          </p:txBody>
        </p:sp>
        <p:sp>
          <p:nvSpPr>
            <p:cNvPr id="38924" name="Rectangle 10"/>
            <p:cNvSpPr>
              <a:spLocks noChangeArrowheads="1"/>
            </p:cNvSpPr>
            <p:nvPr/>
          </p:nvSpPr>
          <p:spPr bwMode="auto">
            <a:xfrm>
              <a:off x="7239000" y="1066800"/>
              <a:ext cx="11969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hit</a:t>
              </a:r>
            </a:p>
          </p:txBody>
        </p:sp>
        <p:sp>
          <p:nvSpPr>
            <p:cNvPr id="38925" name="Rectangle 12"/>
            <p:cNvSpPr>
              <a:spLocks noChangeArrowheads="1"/>
            </p:cNvSpPr>
            <p:nvPr/>
          </p:nvSpPr>
          <p:spPr bwMode="auto">
            <a:xfrm>
              <a:off x="3962400" y="2819400"/>
              <a:ext cx="10636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Write </a:t>
              </a:r>
              <a:b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</a:b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Miss on bus</a:t>
              </a:r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 rot="-2831434">
              <a:off x="4261644" y="3102769"/>
              <a:ext cx="1965325" cy="63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 block, Place read miss on bus</a:t>
              </a: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 rot="-2781933">
              <a:off x="5275263" y="4173537"/>
              <a:ext cx="19431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 Write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Write Miss on Bus</a:t>
              </a:r>
            </a:p>
          </p:txBody>
        </p:sp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7770813" y="2819400"/>
              <a:ext cx="1373187" cy="636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read miss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on bus</a:t>
              </a:r>
            </a:p>
          </p:txBody>
        </p:sp>
        <p:sp>
          <p:nvSpPr>
            <p:cNvPr id="38929" name="Rectangle 16"/>
            <p:cNvSpPr>
              <a:spLocks noChangeArrowheads="1"/>
            </p:cNvSpPr>
            <p:nvPr/>
          </p:nvSpPr>
          <p:spPr bwMode="auto">
            <a:xfrm>
              <a:off x="5105400" y="5791200"/>
              <a:ext cx="1909763" cy="636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Miss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 data,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write miss on bus</a:t>
              </a: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1905000" y="5334000"/>
              <a:ext cx="1206500" cy="454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hit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Read hit</a:t>
              </a:r>
            </a:p>
          </p:txBody>
        </p:sp>
        <p:sp>
          <p:nvSpPr>
            <p:cNvPr id="38931" name="Oval 20"/>
            <p:cNvSpPr>
              <a:spLocks noChangeArrowheads="1"/>
            </p:cNvSpPr>
            <p:nvPr/>
          </p:nvSpPr>
          <p:spPr bwMode="auto">
            <a:xfrm>
              <a:off x="3270250" y="1365250"/>
              <a:ext cx="1403350" cy="134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32" name="Oval 21"/>
            <p:cNvSpPr>
              <a:spLocks noChangeArrowheads="1"/>
            </p:cNvSpPr>
            <p:nvPr/>
          </p:nvSpPr>
          <p:spPr bwMode="auto">
            <a:xfrm>
              <a:off x="6661150" y="1365250"/>
              <a:ext cx="1403350" cy="134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33" name="Oval 22"/>
            <p:cNvSpPr>
              <a:spLocks noChangeArrowheads="1"/>
            </p:cNvSpPr>
            <p:nvPr/>
          </p:nvSpPr>
          <p:spPr bwMode="auto">
            <a:xfrm>
              <a:off x="3270250" y="4851400"/>
              <a:ext cx="1403350" cy="134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TW" altLang="en-US" sz="1200" b="1" u="none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8934" name="Line 23"/>
            <p:cNvSpPr>
              <a:spLocks noChangeShapeType="1"/>
            </p:cNvSpPr>
            <p:nvPr/>
          </p:nvSpPr>
          <p:spPr bwMode="auto">
            <a:xfrm>
              <a:off x="4648200" y="2209800"/>
              <a:ext cx="200025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24"/>
            <p:cNvSpPr>
              <a:spLocks noChangeShapeType="1"/>
            </p:cNvSpPr>
            <p:nvPr/>
          </p:nvSpPr>
          <p:spPr bwMode="auto">
            <a:xfrm>
              <a:off x="3943350" y="2705100"/>
              <a:ext cx="0" cy="21145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5"/>
            <p:cNvSpPr>
              <a:spLocks noChangeShapeType="1"/>
            </p:cNvSpPr>
            <p:nvPr/>
          </p:nvSpPr>
          <p:spPr bwMode="auto">
            <a:xfrm flipV="1">
              <a:off x="4267200" y="2438400"/>
              <a:ext cx="2381250" cy="24384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26"/>
            <p:cNvSpPr>
              <a:spLocks noChangeShapeType="1"/>
            </p:cNvSpPr>
            <p:nvPr/>
          </p:nvSpPr>
          <p:spPr bwMode="auto">
            <a:xfrm flipV="1">
              <a:off x="4648200" y="2895600"/>
              <a:ext cx="2495550" cy="25336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Rectangle 34"/>
            <p:cNvSpPr>
              <a:spLocks noChangeArrowheads="1"/>
            </p:cNvSpPr>
            <p:nvPr/>
          </p:nvSpPr>
          <p:spPr bwMode="auto">
            <a:xfrm>
              <a:off x="2755900" y="3657600"/>
              <a:ext cx="9906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Block</a:t>
              </a:r>
            </a:p>
          </p:txBody>
        </p:sp>
        <p:sp>
          <p:nvSpPr>
            <p:cNvPr id="38939" name="Rectangle 35"/>
            <p:cNvSpPr>
              <a:spLocks noChangeArrowheads="1"/>
            </p:cNvSpPr>
            <p:nvPr/>
          </p:nvSpPr>
          <p:spPr bwMode="auto">
            <a:xfrm>
              <a:off x="2451100" y="3352800"/>
              <a:ext cx="13747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 Write miss</a:t>
              </a:r>
            </a:p>
          </p:txBody>
        </p:sp>
        <p:sp>
          <p:nvSpPr>
            <p:cNvPr id="38940" name="Line 36"/>
            <p:cNvSpPr>
              <a:spLocks noChangeShapeType="1"/>
            </p:cNvSpPr>
            <p:nvPr/>
          </p:nvSpPr>
          <p:spPr bwMode="auto">
            <a:xfrm flipV="1">
              <a:off x="4724400" y="2743200"/>
              <a:ext cx="2770188" cy="28194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Rectangle 37"/>
            <p:cNvSpPr>
              <a:spLocks noChangeArrowheads="1"/>
            </p:cNvSpPr>
            <p:nvPr/>
          </p:nvSpPr>
          <p:spPr bwMode="auto">
            <a:xfrm rot="-2714351">
              <a:off x="4441032" y="4244181"/>
              <a:ext cx="129540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Bus:Read miss </a:t>
              </a:r>
            </a:p>
          </p:txBody>
        </p:sp>
        <p:sp>
          <p:nvSpPr>
            <p:cNvPr id="38942" name="Rectangle 38"/>
            <p:cNvSpPr>
              <a:spLocks noChangeArrowheads="1"/>
            </p:cNvSpPr>
            <p:nvPr/>
          </p:nvSpPr>
          <p:spPr bwMode="auto">
            <a:xfrm rot="-2812673">
              <a:off x="5310982" y="3223418"/>
              <a:ext cx="15367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Write Back Block</a:t>
              </a:r>
            </a:p>
          </p:txBody>
        </p:sp>
        <p:sp>
          <p:nvSpPr>
            <p:cNvPr id="38943" name="Freeform 39"/>
            <p:cNvSpPr>
              <a:spLocks/>
            </p:cNvSpPr>
            <p:nvPr/>
          </p:nvSpPr>
          <p:spPr bwMode="auto">
            <a:xfrm>
              <a:off x="6629400" y="990600"/>
              <a:ext cx="609600" cy="457200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4" name="Freeform 40"/>
            <p:cNvSpPr>
              <a:spLocks/>
            </p:cNvSpPr>
            <p:nvPr/>
          </p:nvSpPr>
          <p:spPr bwMode="auto">
            <a:xfrm rot="10559316">
              <a:off x="7924800" y="2057400"/>
              <a:ext cx="609600" cy="720725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5" name="Freeform 41"/>
            <p:cNvSpPr>
              <a:spLocks/>
            </p:cNvSpPr>
            <p:nvPr/>
          </p:nvSpPr>
          <p:spPr bwMode="auto">
            <a:xfrm>
              <a:off x="2819400" y="4648200"/>
              <a:ext cx="711200" cy="685800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6" name="Freeform 42"/>
            <p:cNvSpPr>
              <a:spLocks/>
            </p:cNvSpPr>
            <p:nvPr/>
          </p:nvSpPr>
          <p:spPr bwMode="auto">
            <a:xfrm rot="-9242798">
              <a:off x="4267200" y="5943600"/>
              <a:ext cx="787400" cy="685800"/>
            </a:xfrm>
            <a:custGeom>
              <a:avLst/>
              <a:gdLst>
                <a:gd name="T0" fmla="*/ 2147483647 w 664"/>
                <a:gd name="T1" fmla="*/ 2147483647 h 664"/>
                <a:gd name="T2" fmla="*/ 2147483647 w 664"/>
                <a:gd name="T3" fmla="*/ 2147483647 h 664"/>
                <a:gd name="T4" fmla="*/ 2147483647 w 664"/>
                <a:gd name="T5" fmla="*/ 2147483647 h 664"/>
                <a:gd name="T6" fmla="*/ 2147483647 w 664"/>
                <a:gd name="T7" fmla="*/ 2147483647 h 664"/>
                <a:gd name="T8" fmla="*/ 2147483647 w 664"/>
                <a:gd name="T9" fmla="*/ 2147483647 h 664"/>
                <a:gd name="T10" fmla="*/ 2147483647 w 664"/>
                <a:gd name="T11" fmla="*/ 2147483647 h 664"/>
                <a:gd name="T12" fmla="*/ 2147483647 w 664"/>
                <a:gd name="T13" fmla="*/ 2147483647 h 664"/>
                <a:gd name="T14" fmla="*/ 2147483647 w 664"/>
                <a:gd name="T15" fmla="*/ 2147483647 h 664"/>
                <a:gd name="T16" fmla="*/ 2147483647 w 664"/>
                <a:gd name="T17" fmla="*/ 2147483647 h 6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4"/>
                <a:gd name="T28" fmla="*/ 0 h 664"/>
                <a:gd name="T29" fmla="*/ 664 w 664"/>
                <a:gd name="T30" fmla="*/ 664 h 6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4" h="664">
                  <a:moveTo>
                    <a:pt x="400" y="592"/>
                  </a:moveTo>
                  <a:cubicBezTo>
                    <a:pt x="312" y="628"/>
                    <a:pt x="224" y="664"/>
                    <a:pt x="160" y="640"/>
                  </a:cubicBezTo>
                  <a:cubicBezTo>
                    <a:pt x="96" y="616"/>
                    <a:pt x="32" y="528"/>
                    <a:pt x="16" y="448"/>
                  </a:cubicBezTo>
                  <a:cubicBezTo>
                    <a:pt x="0" y="368"/>
                    <a:pt x="16" y="232"/>
                    <a:pt x="64" y="160"/>
                  </a:cubicBezTo>
                  <a:cubicBezTo>
                    <a:pt x="112" y="88"/>
                    <a:pt x="224" y="32"/>
                    <a:pt x="304" y="16"/>
                  </a:cubicBezTo>
                  <a:cubicBezTo>
                    <a:pt x="384" y="0"/>
                    <a:pt x="488" y="32"/>
                    <a:pt x="544" y="64"/>
                  </a:cubicBezTo>
                  <a:cubicBezTo>
                    <a:pt x="600" y="96"/>
                    <a:pt x="624" y="168"/>
                    <a:pt x="640" y="208"/>
                  </a:cubicBezTo>
                  <a:cubicBezTo>
                    <a:pt x="656" y="248"/>
                    <a:pt x="640" y="280"/>
                    <a:pt x="640" y="304"/>
                  </a:cubicBezTo>
                  <a:cubicBezTo>
                    <a:pt x="640" y="328"/>
                    <a:pt x="664" y="352"/>
                    <a:pt x="640" y="352"/>
                  </a:cubicBez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947" name="Rectangle 13"/>
            <p:cNvSpPr>
              <a:spLocks noChangeArrowheads="1"/>
            </p:cNvSpPr>
            <p:nvPr/>
          </p:nvSpPr>
          <p:spPr bwMode="auto">
            <a:xfrm>
              <a:off x="4953000" y="1676400"/>
              <a:ext cx="1265238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 Invalidate</a:t>
              </a:r>
            </a:p>
          </p:txBody>
        </p:sp>
        <p:sp>
          <p:nvSpPr>
            <p:cNvPr id="38948" name="Line 25"/>
            <p:cNvSpPr>
              <a:spLocks noChangeShapeType="1"/>
            </p:cNvSpPr>
            <p:nvPr/>
          </p:nvSpPr>
          <p:spPr bwMode="auto">
            <a:xfrm flipV="1">
              <a:off x="4572000" y="2667000"/>
              <a:ext cx="2381250" cy="243840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Rectangle 14"/>
            <p:cNvSpPr>
              <a:spLocks noChangeArrowheads="1"/>
            </p:cNvSpPr>
            <p:nvPr/>
          </p:nvSpPr>
          <p:spPr bwMode="auto">
            <a:xfrm rot="-2760616">
              <a:off x="4464050" y="3714750"/>
              <a:ext cx="3116263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FF3300"/>
                  </a:solidFill>
                  <a:latin typeface="Arial" charset="0"/>
                </a:rPr>
                <a:t>CPU: Write hit </a:t>
              </a:r>
              <a:r>
                <a:rPr lang="en-US" altLang="en-US" sz="1200" b="1" u="none">
                  <a:solidFill>
                    <a:schemeClr val="tx1"/>
                  </a:solidFill>
                  <a:latin typeface="Arial" charset="0"/>
                </a:rPr>
                <a:t>Place invalidate on Bus</a:t>
              </a:r>
            </a:p>
          </p:txBody>
        </p:sp>
        <p:sp>
          <p:nvSpPr>
            <p:cNvPr id="38950" name="Rectangle 35"/>
            <p:cNvSpPr>
              <a:spLocks noChangeArrowheads="1"/>
            </p:cNvSpPr>
            <p:nvPr/>
          </p:nvSpPr>
          <p:spPr bwMode="auto">
            <a:xfrm>
              <a:off x="4876800" y="1328737"/>
              <a:ext cx="13747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u="none">
                  <a:solidFill>
                    <a:srgbClr val="000099"/>
                  </a:solidFill>
                  <a:latin typeface="Arial" charset="0"/>
                </a:rPr>
                <a:t>Bus: Write miss</a:t>
              </a:r>
            </a:p>
          </p:txBody>
        </p:sp>
        <p:sp>
          <p:nvSpPr>
            <p:cNvPr id="38951" name="Line 32"/>
            <p:cNvSpPr>
              <a:spLocks noChangeShapeType="1"/>
            </p:cNvSpPr>
            <p:nvPr/>
          </p:nvSpPr>
          <p:spPr bwMode="auto">
            <a:xfrm>
              <a:off x="4648200" y="1600200"/>
              <a:ext cx="1981200" cy="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24"/>
            <p:cNvSpPr>
              <a:spLocks noChangeShapeType="1"/>
            </p:cNvSpPr>
            <p:nvPr/>
          </p:nvSpPr>
          <p:spPr bwMode="auto">
            <a:xfrm>
              <a:off x="3702050" y="2730500"/>
              <a:ext cx="0" cy="211455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32"/>
            <p:cNvSpPr>
              <a:spLocks noChangeShapeType="1"/>
            </p:cNvSpPr>
            <p:nvPr/>
          </p:nvSpPr>
          <p:spPr bwMode="auto">
            <a:xfrm>
              <a:off x="4635500" y="1917700"/>
              <a:ext cx="1981200" cy="0"/>
            </a:xfrm>
            <a:prstGeom prst="line">
              <a:avLst/>
            </a:prstGeom>
            <a:noFill/>
            <a:ln w="3175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03532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0AA1CED-4D87-41B1-8BE5-7944930C635E}" type="slidenum">
              <a:rPr lang="en-GB"/>
              <a:pPr/>
              <a:t>8</a:t>
            </a:fld>
            <a:endParaRPr lang="en-GB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47002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FF3300"/>
                </a:solidFill>
              </a:rPr>
              <a:t/>
            </a:r>
            <a:br>
              <a:rPr lang="en-GB" sz="4000" b="1" dirty="0" smtClean="0">
                <a:solidFill>
                  <a:srgbClr val="FF3300"/>
                </a:solidFill>
              </a:rPr>
            </a:br>
            <a:r>
              <a:rPr lang="en-US" altLang="zh-TW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  <a:cs typeface="Times New Roman" pitchFamily="18" charset="0"/>
              </a:rPr>
              <a:t>Thread-Level Parallelism</a:t>
            </a:r>
            <a:r>
              <a:rPr lang="en-GB" sz="4000" b="1" dirty="0" smtClean="0">
                <a:solidFill>
                  <a:srgbClr val="FF3300"/>
                </a:solidFill>
              </a:rPr>
              <a:t/>
            </a:r>
            <a:br>
              <a:rPr lang="en-GB" sz="4000" b="1" dirty="0" smtClean="0">
                <a:solidFill>
                  <a:srgbClr val="FF3300"/>
                </a:solidFill>
              </a:rPr>
            </a:br>
            <a:endParaRPr lang="en-GB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66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Complications for the basic MSI protocol: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Operations are not atomic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detect miss, acquire bus, receive a response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Creates possibility of deadlock and races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solution:  processor that sends invalidate can hold bus until other processors receive the invalidate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Extensions: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exclusive state to indicate clean block in only one cache (MESI protocol)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Prevents needing to write invalidate on a write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Owned state</a:t>
            </a:r>
          </a:p>
        </p:txBody>
      </p:sp>
    </p:spTree>
    <p:extLst>
      <p:ext uri="{BB962C8B-B14F-4D97-AF65-F5344CB8AC3E}">
        <p14:creationId xmlns:p14="http://schemas.microsoft.com/office/powerpoint/2010/main" val="2356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Coherence influences cache miss rate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Coherence misses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True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Write to shared block (transmission of invalidation)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invalidated block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False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unmodified word in an invalidated block</a:t>
            </a:r>
          </a:p>
        </p:txBody>
      </p:sp>
    </p:spTree>
    <p:extLst>
      <p:ext uri="{BB962C8B-B14F-4D97-AF65-F5344CB8AC3E}">
        <p14:creationId xmlns:p14="http://schemas.microsoft.com/office/powerpoint/2010/main" val="170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517" y="908720"/>
            <a:ext cx="6676032" cy="514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69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11472"/>
            <a:ext cx="5256584" cy="53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98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073" y="908720"/>
            <a:ext cx="5245199" cy="52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6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052736"/>
            <a:ext cx="5370934" cy="49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61950"/>
            <a:ext cx="7886700" cy="1143000"/>
          </a:xfrm>
          <a:noFill/>
        </p:spPr>
        <p:txBody>
          <a:bodyPr/>
          <a:lstStyle/>
          <a:p>
            <a:r>
              <a:rPr lang="en-US" altLang="en-US" dirty="0" smtClean="0"/>
              <a:t>Revisit: </a:t>
            </a:r>
            <a:r>
              <a:rPr lang="en-US" altLang="en-US" dirty="0" smtClean="0"/>
              <a:t>Coherency </a:t>
            </a:r>
            <a:r>
              <a:rPr lang="en-US" altLang="en-US" dirty="0" smtClean="0"/>
              <a:t>Solutions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524000"/>
            <a:ext cx="8572500" cy="4724400"/>
          </a:xfrm>
          <a:noFill/>
        </p:spPr>
        <p:txBody>
          <a:bodyPr/>
          <a:lstStyle/>
          <a:p>
            <a:r>
              <a:rPr lang="en-US" altLang="en-US" sz="2400" dirty="0" smtClean="0"/>
              <a:t>Snooping Solution (Snoopy Bus):</a:t>
            </a:r>
          </a:p>
          <a:p>
            <a:pPr lvl="1"/>
            <a:r>
              <a:rPr lang="en-US" altLang="en-US" sz="2000" dirty="0" smtClean="0"/>
              <a:t>Send all requests for data to all caches</a:t>
            </a:r>
          </a:p>
          <a:p>
            <a:pPr lvl="1"/>
            <a:r>
              <a:rPr lang="en-US" altLang="en-US" sz="2000" dirty="0" smtClean="0"/>
              <a:t>Requires broadcast, works well with bus (natural broadcast medium)</a:t>
            </a:r>
          </a:p>
          <a:p>
            <a:pPr lvl="1"/>
            <a:r>
              <a:rPr lang="en-US" altLang="en-US" sz="2000" dirty="0" smtClean="0"/>
              <a:t>Dominates for small scale machines (most of the market)</a:t>
            </a:r>
          </a:p>
          <a:p>
            <a:r>
              <a:rPr lang="en-US" altLang="en-US" sz="2400" dirty="0" smtClean="0"/>
              <a:t>Directory-Based Schemes</a:t>
            </a:r>
          </a:p>
          <a:p>
            <a:pPr lvl="1"/>
            <a:r>
              <a:rPr lang="en-US" altLang="en-US" sz="2000" dirty="0" smtClean="0"/>
              <a:t>Keep track of what is being shared in 1 centralized place (logically)</a:t>
            </a:r>
          </a:p>
          <a:p>
            <a:pPr lvl="1"/>
            <a:r>
              <a:rPr lang="en-US" altLang="en-US" sz="2000" dirty="0" smtClean="0"/>
              <a:t>Send point-to-point requests to processors via network</a:t>
            </a:r>
          </a:p>
          <a:p>
            <a:pPr lvl="1"/>
            <a:r>
              <a:rPr lang="en-US" altLang="en-US" sz="2000" dirty="0" smtClean="0"/>
              <a:t>Scales better than Snooping</a:t>
            </a:r>
          </a:p>
        </p:txBody>
      </p:sp>
    </p:spTree>
    <p:extLst>
      <p:ext uri="{BB962C8B-B14F-4D97-AF65-F5344CB8AC3E}">
        <p14:creationId xmlns:p14="http://schemas.microsoft.com/office/powerpoint/2010/main" val="534256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203" y="3683124"/>
            <a:ext cx="4779441" cy="254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68362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Directory keeps track of every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Which caches have each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Dirty status of each block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 in shared L3 cache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Keep bit vector of size = # cores for each block in L3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 scalable beyond shared L3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 in a distributed fashion:</a:t>
            </a:r>
          </a:p>
        </p:txBody>
      </p:sp>
    </p:spTree>
    <p:extLst>
      <p:ext uri="{BB962C8B-B14F-4D97-AF65-F5344CB8AC3E}">
        <p14:creationId xmlns:p14="http://schemas.microsoft.com/office/powerpoint/2010/main" val="19866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each block, maintain state: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or more nodes have the block cached, value in memory is up-to-date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Set of node IDs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Uncached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Exactly one node has a copy of the cache block, value in memory is out-of-date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Owner node ID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Directory maintains block states and sends invalidation messages</a:t>
            </a:r>
          </a:p>
        </p:txBody>
      </p:sp>
    </p:spTree>
    <p:extLst>
      <p:ext uri="{BB962C8B-B14F-4D97-AF65-F5344CB8AC3E}">
        <p14:creationId xmlns:p14="http://schemas.microsoft.com/office/powerpoint/2010/main" val="8293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Messages</a:t>
            </a:r>
            <a:endParaRPr lang="en-A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78" y="1090836"/>
            <a:ext cx="8181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5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processors, need </a:t>
            </a:r>
            <a:r>
              <a:rPr lang="en-US" i="1" dirty="0" smtClean="0"/>
              <a:t>n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Threads can be used for data-level parallelism, but the overheads may outweigh the benefit</a:t>
            </a:r>
          </a:p>
        </p:txBody>
      </p:sp>
    </p:spTree>
    <p:extLst>
      <p:ext uri="{BB962C8B-B14F-4D97-AF65-F5344CB8AC3E}">
        <p14:creationId xmlns:p14="http://schemas.microsoft.com/office/powerpoint/2010/main" val="60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59301"/>
            <a:ext cx="5437782" cy="513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3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uncached</a:t>
            </a:r>
            <a:r>
              <a:rPr lang="en-US" dirty="0" smtClean="0"/>
              <a:t>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Requesting node is sent the requested data and is made the only sharing node, block is now shared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and becomes the sharing node, block is now exclusive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shared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from memory, node is added to sharing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value, all nodes in the sharing set are sent invalidate messages, sharing set only contains requesting node, block is now exclusive</a:t>
            </a:r>
          </a:p>
        </p:txBody>
      </p:sp>
    </p:spTree>
    <p:extLst>
      <p:ext uri="{BB962C8B-B14F-4D97-AF65-F5344CB8AC3E}">
        <p14:creationId xmlns:p14="http://schemas.microsoft.com/office/powerpoint/2010/main" val="38379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042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exclusive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owner is sent a data fetch message, block becomes shared, owner sends data to the directory, data written back to memory, sharers set contains old owner and requestor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write back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 becomes </a:t>
            </a:r>
            <a:r>
              <a:rPr lang="en-US" dirty="0" err="1" smtClean="0"/>
              <a:t>uncached</a:t>
            </a:r>
            <a:r>
              <a:rPr lang="en-US" dirty="0" smtClean="0"/>
              <a:t>, sharer set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is sent to old owner to invalidate and send the value to the directory, requestor becomes new owner, block remains exclusive</a:t>
            </a:r>
          </a:p>
        </p:txBody>
      </p:sp>
    </p:spTree>
    <p:extLst>
      <p:ext uri="{BB962C8B-B14F-4D97-AF65-F5344CB8AC3E}">
        <p14:creationId xmlns:p14="http://schemas.microsoft.com/office/powerpoint/2010/main" val="40411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building blocks: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Atomic exchange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Swaps register with memory 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Test-and-set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Sets under condition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Fetch-and-increment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Reads original value from memory and increments it in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Requires memory read and write in uninterruptable instruction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load linked/store conditional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the contents of the memory location specified by the load linked are changed before the store conditional to the same address, the store conditional fails</a:t>
            </a:r>
          </a:p>
        </p:txBody>
      </p:sp>
    </p:spTree>
    <p:extLst>
      <p:ext uri="{BB962C8B-B14F-4D97-AF65-F5344CB8AC3E}">
        <p14:creationId xmlns:p14="http://schemas.microsoft.com/office/powerpoint/2010/main" val="18277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Spin 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no coherence: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000" dirty="0" smtClean="0"/>
              <a:t>DADDUI	R2,R0,#1</a:t>
            </a:r>
          </a:p>
          <a:p>
            <a:pPr>
              <a:buNone/>
            </a:pPr>
            <a:r>
              <a:rPr lang="en-US" sz="2000" dirty="0" err="1" smtClean="0"/>
              <a:t>lockit</a:t>
            </a:r>
            <a:r>
              <a:rPr lang="en-US" sz="2000" dirty="0" smtClean="0"/>
              <a:t>:		EXCH		R2,0(R1)	;atomic exchange</a:t>
            </a:r>
          </a:p>
          <a:p>
            <a:pPr>
              <a:buNone/>
            </a:pPr>
            <a:r>
              <a:rPr lang="en-US" sz="2000" dirty="0" smtClean="0"/>
              <a:t>			BNEZ		R2,lockit	;already locked?</a:t>
            </a:r>
          </a:p>
          <a:p>
            <a:endParaRPr lang="en-US" sz="2000" dirty="0" smtClean="0"/>
          </a:p>
          <a:p>
            <a:pPr lvl="1"/>
            <a:r>
              <a:rPr lang="en-US" dirty="0" smtClean="0"/>
              <a:t>If coherence:</a:t>
            </a:r>
          </a:p>
          <a:p>
            <a:pPr>
              <a:buNone/>
            </a:pPr>
            <a:r>
              <a:rPr lang="en-US" sz="2000" dirty="0" err="1" smtClean="0"/>
              <a:t>lockit</a:t>
            </a:r>
            <a:r>
              <a:rPr lang="en-US" sz="2000" dirty="0" smtClean="0"/>
              <a:t>:		LD 		R2,0(R1)	;load of lock</a:t>
            </a:r>
          </a:p>
          <a:p>
            <a:pPr>
              <a:buNone/>
            </a:pPr>
            <a:r>
              <a:rPr lang="en-US" sz="2000" dirty="0" smtClean="0"/>
              <a:t>			BNEZ		R2,lockit	;not available-spin</a:t>
            </a:r>
          </a:p>
          <a:p>
            <a:pPr>
              <a:buNone/>
            </a:pPr>
            <a:r>
              <a:rPr lang="en-US" sz="2000" dirty="0" smtClean="0"/>
              <a:t>			DADDUI	R2,R0,#1	;load locked value</a:t>
            </a:r>
          </a:p>
          <a:p>
            <a:pPr>
              <a:buNone/>
            </a:pPr>
            <a:r>
              <a:rPr lang="en-US" sz="2000" dirty="0" smtClean="0"/>
              <a:t>			EXCH		R2,0(R1)	;swap</a:t>
            </a:r>
          </a:p>
          <a:p>
            <a:pPr>
              <a:buNone/>
            </a:pPr>
            <a:r>
              <a:rPr lang="en-US" sz="2000" dirty="0" smtClean="0"/>
              <a:t>			BNEZ		R2,lockit	;branch if lock wasn’t 0</a:t>
            </a:r>
          </a:p>
        </p:txBody>
      </p:sp>
    </p:spTree>
    <p:extLst>
      <p:ext uri="{BB962C8B-B14F-4D97-AF65-F5344CB8AC3E}">
        <p14:creationId xmlns:p14="http://schemas.microsoft.com/office/powerpoint/2010/main" val="11419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8229600" cy="868362"/>
          </a:xfrm>
        </p:spPr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067" y="1036637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Advantage of this scheme:  reduces memory traffic</a:t>
            </a:r>
            <a:endParaRPr lang="en-US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65627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63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Models of Memory Consistency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1: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(B==0)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2: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(A==0)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be impossible for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both if-statements to be evaluated as true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 invalidate?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consistency: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000" kern="0" baseline="0" dirty="0" smtClean="0">
                <a:solidFill>
                  <a:srgbClr val="003399"/>
                </a:solidFill>
                <a:latin typeface="+mn-lt"/>
              </a:rPr>
              <a:t>Result</a:t>
            </a: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 of execution should be the same as long as: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each processor were kept in order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different processors were arbitrarily interleaved</a:t>
            </a:r>
            <a:endParaRPr lang="en-US" sz="1600" kern="0" dirty="0" smtClean="0">
              <a:solidFill>
                <a:srgbClr val="00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4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implement, delay completion of all memory accesses until all invalidations caused by the access are completed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performance!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Alternatives: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Program-enforced synchronization to force write on processor to occur before read on the other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synchronization object for A and another for B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“Unlock” after write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“Lock” after read</a:t>
            </a:r>
          </a:p>
        </p:txBody>
      </p:sp>
    </p:spTree>
    <p:extLst>
      <p:ext uri="{BB962C8B-B14F-4D97-AF65-F5344CB8AC3E}">
        <p14:creationId xmlns:p14="http://schemas.microsoft.com/office/powerpoint/2010/main" val="27813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Rules: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X → 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Operation X must complete before operation Y is done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Sequential consistency 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R → W, R → R, W → R, W → W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“Total store ordering”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“Partial store order”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R → W and R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“Weak ordering” and “release consistency”</a:t>
            </a:r>
          </a:p>
        </p:txBody>
      </p:sp>
    </p:spTree>
    <p:extLst>
      <p:ext uri="{BB962C8B-B14F-4D97-AF65-F5344CB8AC3E}">
        <p14:creationId xmlns:p14="http://schemas.microsoft.com/office/powerpoint/2010/main" val="30858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Consistency model is multiprocessor specific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Programmers will often implement explicit synchronization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Speculation gives much of the performance advantage of relaxed models with sequential 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 idea:  if an invalidation arrives for a result that has not been committed, use speculation recovery</a:t>
            </a:r>
          </a:p>
        </p:txBody>
      </p:sp>
    </p:spTree>
    <p:extLst>
      <p:ext uri="{BB962C8B-B14F-4D97-AF65-F5344CB8AC3E}">
        <p14:creationId xmlns:p14="http://schemas.microsoft.com/office/powerpoint/2010/main" val="30990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5639</Words>
  <Application>Microsoft Office PowerPoint</Application>
  <PresentationFormat>On-screen Show (4:3)</PresentationFormat>
  <Paragraphs>1601</Paragraphs>
  <Slides>107</Slides>
  <Notes>62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9" baseType="lpstr">
      <vt:lpstr>Office Theme</vt:lpstr>
      <vt:lpstr>VISIO</vt:lpstr>
      <vt:lpstr>PowerPoint Presentation</vt:lpstr>
      <vt:lpstr>Multi-Core Technology</vt:lpstr>
      <vt:lpstr>PowerPoint Presentation</vt:lpstr>
      <vt:lpstr>Instruction-level parallelism</vt:lpstr>
      <vt:lpstr>Why multi-core ?</vt:lpstr>
      <vt:lpstr>What applications benefit  from multi-core?</vt:lpstr>
      <vt:lpstr>Thread-level parallelism (TLP)‏</vt:lpstr>
      <vt:lpstr> Thread-Level Parallelism </vt:lpstr>
      <vt:lpstr>Introduction</vt:lpstr>
      <vt:lpstr>How to exploit TLP?</vt:lpstr>
      <vt:lpstr>SMT – Simultaneous Multi-Threading</vt:lpstr>
      <vt:lpstr>TLP a 4-issue superscalar processor</vt:lpstr>
      <vt:lpstr>Core 2 Duo Microarchitecture</vt:lpstr>
      <vt:lpstr>Without SMT, only a single thread can run at any given time</vt:lpstr>
      <vt:lpstr>Without SMT, only a single thread can run at any given time</vt:lpstr>
      <vt:lpstr>SMT processor: both threads can run concurrently</vt:lpstr>
      <vt:lpstr>But: Can’t simultaneously use  the same functional unit</vt:lpstr>
      <vt:lpstr>Multi-core:  threads can run on separate cores</vt:lpstr>
      <vt:lpstr>Multi-core:  threads can run on separate cores</vt:lpstr>
      <vt:lpstr>Combining Multi-core and SMT</vt:lpstr>
      <vt:lpstr>SMT Dual-core: all four threads can run concurrently</vt:lpstr>
      <vt:lpstr> High-Performance Computing</vt:lpstr>
      <vt:lpstr>Processor Performance</vt:lpstr>
      <vt:lpstr>Example: How far will ILP go?</vt:lpstr>
      <vt:lpstr>When Do We Need High Performance Computing?</vt:lpstr>
      <vt:lpstr>When Do We Need High Performance Computing?</vt:lpstr>
      <vt:lpstr>The need for High-Performance Computers some examples</vt:lpstr>
      <vt:lpstr>Grand Challenges</vt:lpstr>
      <vt:lpstr>Weather Forecasting</vt:lpstr>
      <vt:lpstr>Multiprocessing</vt:lpstr>
      <vt:lpstr>Multiprocessing</vt:lpstr>
      <vt:lpstr>Amdahl’s Law</vt:lpstr>
      <vt:lpstr>PowerPoint Presentation</vt:lpstr>
      <vt:lpstr>Performance Potential Using Multiple Processors</vt:lpstr>
      <vt:lpstr>PowerPoint Presentation</vt:lpstr>
      <vt:lpstr>Example</vt:lpstr>
      <vt:lpstr>Performance Potential: Another view</vt:lpstr>
      <vt:lpstr>PowerPoint Presentation</vt:lpstr>
      <vt:lpstr>TOP 5 Most computers in the world – must be multiprocessors </vt:lpstr>
      <vt:lpstr>A Few Types</vt:lpstr>
      <vt:lpstr>Flynn’s Taxonomy of Computing</vt:lpstr>
      <vt:lpstr>SIMD Systems</vt:lpstr>
      <vt:lpstr>MIMD Architecture</vt:lpstr>
      <vt:lpstr>MIMD Shared Memory Systems</vt:lpstr>
      <vt:lpstr>Cache Coherent NUMA</vt:lpstr>
      <vt:lpstr>MIMD Distributed Memory Systems</vt:lpstr>
      <vt:lpstr>Cluster Architecture</vt:lpstr>
      <vt:lpstr>Grids</vt:lpstr>
      <vt:lpstr>SIMD</vt:lpstr>
      <vt:lpstr>PowerPoint Presentation</vt:lpstr>
      <vt:lpstr>SIMD Applications</vt:lpstr>
      <vt:lpstr>SIMD Operations</vt:lpstr>
      <vt:lpstr>SIMD Operations</vt:lpstr>
      <vt:lpstr>SIMD Operations</vt:lpstr>
      <vt:lpstr>Pentium MMX  MultiMedia eXtentions</vt:lpstr>
      <vt:lpstr>MMX SIMD Operations</vt:lpstr>
      <vt:lpstr>MMX: Image Dissolve Using Alpha Blending</vt:lpstr>
      <vt:lpstr>SIMD Multiprocessing</vt:lpstr>
      <vt:lpstr>Cache Coherence</vt:lpstr>
      <vt:lpstr>Shared Memory Multiprocessor</vt:lpstr>
      <vt:lpstr>Shared Memory Programming Model</vt:lpstr>
      <vt:lpstr>Shared Memory Model</vt:lpstr>
      <vt:lpstr>Cache Coherence Problem</vt:lpstr>
      <vt:lpstr>Write Through does not help</vt:lpstr>
      <vt:lpstr>Why Don’t Processors Share Cache</vt:lpstr>
      <vt:lpstr>Cache Coherence</vt:lpstr>
      <vt:lpstr>Enforcing Coherence</vt:lpstr>
      <vt:lpstr>Distributed Cache: Snoopy Cache-Coherence Protocols</vt:lpstr>
      <vt:lpstr>Snooping Cache Coherency</vt:lpstr>
      <vt:lpstr>PowerPoint Presentation</vt:lpstr>
      <vt:lpstr>An Example Snoopy Protocol</vt:lpstr>
      <vt:lpstr>An Example Snoopy Protocol</vt:lpstr>
      <vt:lpstr>Snoopy Coherence Protocols</vt:lpstr>
      <vt:lpstr>An Example Snoopy Protocol</vt:lpstr>
      <vt:lpstr>An Example Snoopy Protocol</vt:lpstr>
      <vt:lpstr>Snoopy Coherence Protocols</vt:lpstr>
      <vt:lpstr>Snoopy Coherence Protocols</vt:lpstr>
      <vt:lpstr>Snoopy Coherence Protocols</vt:lpstr>
      <vt:lpstr>Snoopy-Cache State Machine </vt:lpstr>
      <vt:lpstr>Snoopy Coherence Protocols</vt:lpstr>
      <vt:lpstr>Performance</vt:lpstr>
      <vt:lpstr>Performance Study:  Commercial Workload</vt:lpstr>
      <vt:lpstr>Performance Study:  Commercial Workload</vt:lpstr>
      <vt:lpstr>Performance Study:  Commercial Workload</vt:lpstr>
      <vt:lpstr>Performance Study:  Commercial Workload</vt:lpstr>
      <vt:lpstr>Revisit: Coherency Solutions</vt:lpstr>
      <vt:lpstr>Directory Protocols</vt:lpstr>
      <vt:lpstr>Directory Protocols</vt:lpstr>
      <vt:lpstr>Messages</vt:lpstr>
      <vt:lpstr>Directory Protocols</vt:lpstr>
      <vt:lpstr>Directory Protocols</vt:lpstr>
      <vt:lpstr>Directory Protocols</vt:lpstr>
      <vt:lpstr>Synchronization</vt:lpstr>
      <vt:lpstr>Implementing Locks</vt:lpstr>
      <vt:lpstr>Implementing Locks</vt:lpstr>
      <vt:lpstr>Models of Memory Consistency</vt:lpstr>
      <vt:lpstr>Implementing Locks</vt:lpstr>
      <vt:lpstr>Relaxed Consistency Models</vt:lpstr>
      <vt:lpstr>Relaxed Consistency Models</vt:lpstr>
      <vt:lpstr>Interconnect</vt:lpstr>
      <vt:lpstr>Limits of Bus-Based Shared Memory</vt:lpstr>
      <vt:lpstr>Coherence Protocols:  Extensions</vt:lpstr>
      <vt:lpstr>Coherence Protocols</vt:lpstr>
      <vt:lpstr>Scalable Shared Memory Architectures Crossbar Switch</vt:lpstr>
      <vt:lpstr>Scalable Shared Memory Architectures</vt:lpstr>
      <vt:lpstr>Approaches to Building Parallel Machines</vt:lpstr>
      <vt:lpstr>Scales of Multiprocessors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Multiprocessors -  Parallel Computing</dc:title>
  <dc:creator>lingu</dc:creator>
  <cp:lastModifiedBy>l</cp:lastModifiedBy>
  <cp:revision>57</cp:revision>
  <dcterms:created xsi:type="dcterms:W3CDTF">2006-08-16T00:00:00Z</dcterms:created>
  <dcterms:modified xsi:type="dcterms:W3CDTF">2012-11-21T10:30:00Z</dcterms:modified>
</cp:coreProperties>
</file>