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17" r:id="rId2"/>
    <p:sldId id="347" r:id="rId3"/>
    <p:sldId id="352" r:id="rId4"/>
    <p:sldId id="353" r:id="rId5"/>
    <p:sldId id="354" r:id="rId6"/>
    <p:sldId id="355" r:id="rId7"/>
    <p:sldId id="356" r:id="rId8"/>
    <p:sldId id="35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49" r:id="rId28"/>
    <p:sldId id="337" r:id="rId29"/>
    <p:sldId id="338" r:id="rId30"/>
    <p:sldId id="339" r:id="rId31"/>
    <p:sldId id="340" r:id="rId32"/>
    <p:sldId id="341" r:id="rId33"/>
    <p:sldId id="342" r:id="rId34"/>
    <p:sldId id="343" r:id="rId35"/>
    <p:sldId id="344" r:id="rId36"/>
    <p:sldId id="345" r:id="rId37"/>
    <p:sldId id="346" r:id="rId38"/>
    <p:sldId id="256"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69" r:id="rId52"/>
    <p:sldId id="270" r:id="rId53"/>
    <p:sldId id="271" r:id="rId54"/>
    <p:sldId id="272" r:id="rId55"/>
    <p:sldId id="273"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35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6" autoAdjust="0"/>
  </p:normalViewPr>
  <p:slideViewPr>
    <p:cSldViewPr>
      <p:cViewPr varScale="1">
        <p:scale>
          <a:sx n="67" d="100"/>
          <a:sy n="67" d="100"/>
        </p:scale>
        <p:origin x="-9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A5057-E5BB-44AB-87DD-9ED63E588729}" type="datetimeFigureOut">
              <a:rPr lang="en-US" smtClean="0"/>
              <a:t>10/6/2012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1ABF7-DB98-4B52-B127-9CA4981BE6BE}" type="slidenum">
              <a:rPr lang="en-US" smtClean="0"/>
              <a:t>‹#›</a:t>
            </a:fld>
            <a:endParaRPr lang="en-US"/>
          </a:p>
        </p:txBody>
      </p:sp>
    </p:spTree>
    <p:extLst>
      <p:ext uri="{BB962C8B-B14F-4D97-AF65-F5344CB8AC3E}">
        <p14:creationId xmlns:p14="http://schemas.microsoft.com/office/powerpoint/2010/main" val="359261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1EC78-BF37-4EB9-8CB5-49068685A2FE}" type="slidenum">
              <a:rPr lang="en-US"/>
              <a:pPr/>
              <a:t>1</a:t>
            </a:fld>
            <a:endParaRPr lang="en-US"/>
          </a:p>
        </p:txBody>
      </p:sp>
      <p:sp>
        <p:nvSpPr>
          <p:cNvPr id="2323458" name="Rectangle 2"/>
          <p:cNvSpPr>
            <a:spLocks noGrp="1" noRot="1" noChangeAspect="1" noChangeArrowheads="1" noTextEdit="1"/>
          </p:cNvSpPr>
          <p:nvPr>
            <p:ph type="sldImg"/>
          </p:nvPr>
        </p:nvSpPr>
        <p:spPr>
          <a:ln/>
        </p:spPr>
      </p:sp>
      <p:sp>
        <p:nvSpPr>
          <p:cNvPr id="23234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8D2AA-4BC9-42D6-A3E6-C9E575CADA4F}" type="slidenum">
              <a:rPr lang="en-US"/>
              <a:pPr/>
              <a:t>24</a:t>
            </a:fld>
            <a:endParaRPr lang="en-US"/>
          </a:p>
        </p:txBody>
      </p:sp>
      <p:sp>
        <p:nvSpPr>
          <p:cNvPr id="2286594" name="Rectangle 2"/>
          <p:cNvSpPr>
            <a:spLocks noGrp="1" noChangeArrowheads="1"/>
          </p:cNvSpPr>
          <p:nvPr>
            <p:ph type="body" idx="1"/>
          </p:nvPr>
        </p:nvSpPr>
        <p:spPr>
          <a:xfrm>
            <a:off x="912813" y="4343400"/>
            <a:ext cx="5032375"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2016" tIns="45201" rIns="92016" bIns="45201"/>
          <a:lstStyle/>
          <a:p>
            <a:endParaRPr lang="en-US" dirty="0"/>
          </a:p>
        </p:txBody>
      </p:sp>
      <p:sp>
        <p:nvSpPr>
          <p:cNvPr id="2286595" name="Rectangle 3"/>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5E45D-D8EF-427D-B76A-68EEE1814F6B}" type="slidenum">
              <a:rPr lang="en-US"/>
              <a:pPr/>
              <a:t>25</a:t>
            </a:fld>
            <a:endParaRPr lang="en-US"/>
          </a:p>
        </p:txBody>
      </p:sp>
      <p:sp>
        <p:nvSpPr>
          <p:cNvPr id="2288642" name="Rectangle 2"/>
          <p:cNvSpPr>
            <a:spLocks noGrp="1" noChangeArrowheads="1"/>
          </p:cNvSpPr>
          <p:nvPr>
            <p:ph type="body" idx="1"/>
          </p:nvPr>
        </p:nvSpPr>
        <p:spPr>
          <a:xfrm>
            <a:off x="912813" y="4343400"/>
            <a:ext cx="5032375"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2016" tIns="45201" rIns="92016" bIns="45201"/>
          <a:lstStyle/>
          <a:p>
            <a:endParaRPr lang="en-US" dirty="0"/>
          </a:p>
        </p:txBody>
      </p:sp>
      <p:sp>
        <p:nvSpPr>
          <p:cNvPr id="2288643" name="Rectangle 3"/>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39AD7-C71D-4E5E-A035-887CB12E216B}" type="slidenum">
              <a:rPr lang="en-US"/>
              <a:pPr/>
              <a:t>27</a:t>
            </a:fld>
            <a:endParaRPr lang="en-US"/>
          </a:p>
        </p:txBody>
      </p:sp>
      <p:sp>
        <p:nvSpPr>
          <p:cNvPr id="2291714" name="Rectangle 2"/>
          <p:cNvSpPr>
            <a:spLocks noGrp="1" noRot="1" noChangeAspect="1" noChangeArrowheads="1" noTextEdit="1"/>
          </p:cNvSpPr>
          <p:nvPr>
            <p:ph type="sldImg"/>
          </p:nvPr>
        </p:nvSpPr>
        <p:spPr>
          <a:ln/>
        </p:spPr>
      </p:sp>
      <p:sp>
        <p:nvSpPr>
          <p:cNvPr id="22917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202E2-2A3C-467C-8437-F0283FD70F9E}" type="slidenum">
              <a:rPr lang="en-US"/>
              <a:pPr/>
              <a:t>34</a:t>
            </a:fld>
            <a:endParaRPr lang="en-US"/>
          </a:p>
        </p:txBody>
      </p:sp>
      <p:sp>
        <p:nvSpPr>
          <p:cNvPr id="2299906" name="Rectangle 2"/>
          <p:cNvSpPr>
            <a:spLocks noGrp="1" noChangeArrowheads="1"/>
          </p:cNvSpPr>
          <p:nvPr>
            <p:ph type="body" idx="1"/>
          </p:nvPr>
        </p:nvSpPr>
        <p:spPr>
          <a:xfrm>
            <a:off x="914400" y="4343400"/>
            <a:ext cx="5029200" cy="4116388"/>
          </a:xfrm>
          <a:ln/>
          <a:extLst>
            <a:ext uri="{91240B29-F687-4F45-9708-019B960494DF}">
              <a14:hiddenLine xmlns:a14="http://schemas.microsoft.com/office/drawing/2010/main" w="12700">
                <a:solidFill>
                  <a:schemeClr val="tx1"/>
                </a:solidFill>
                <a:miter lim="800000"/>
                <a:headEnd/>
                <a:tailEnd/>
              </a14:hiddenLine>
            </a:ext>
          </a:extLst>
        </p:spPr>
        <p:txBody>
          <a:bodyPr lIns="90475" tIns="44445" rIns="90475" bIns="44445"/>
          <a:lstStyle/>
          <a:p>
            <a:endParaRPr lang="en-US"/>
          </a:p>
        </p:txBody>
      </p:sp>
      <p:sp>
        <p:nvSpPr>
          <p:cNvPr id="2299907" name="Rectangle 3"/>
          <p:cNvSpPr>
            <a:spLocks noGrp="1" noRot="1" noChangeAspect="1" noChangeArrowheads="1" noTextEdit="1"/>
          </p:cNvSpPr>
          <p:nvPr>
            <p:ph type="sldImg"/>
          </p:nvPr>
        </p:nvSpPr>
        <p:spPr>
          <a:xfrm>
            <a:off x="1150938" y="690563"/>
            <a:ext cx="4557712" cy="3417887"/>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29F3B-968D-4888-AD4D-DAFDE97CA608}" type="slidenum">
              <a:rPr lang="en-US"/>
              <a:pPr/>
              <a:t>35</a:t>
            </a:fld>
            <a:endParaRPr lang="en-US"/>
          </a:p>
        </p:txBody>
      </p:sp>
      <p:sp>
        <p:nvSpPr>
          <p:cNvPr id="2301954" name="Rectangle 2"/>
          <p:cNvSpPr>
            <a:spLocks noGrp="1" noChangeArrowheads="1"/>
          </p:cNvSpPr>
          <p:nvPr>
            <p:ph type="body" idx="1"/>
          </p:nvPr>
        </p:nvSpPr>
        <p:spPr>
          <a:xfrm>
            <a:off x="914400" y="4343400"/>
            <a:ext cx="5029200" cy="4116388"/>
          </a:xfrm>
          <a:ln/>
          <a:extLst>
            <a:ext uri="{91240B29-F687-4F45-9708-019B960494DF}">
              <a14:hiddenLine xmlns:a14="http://schemas.microsoft.com/office/drawing/2010/main" w="12700">
                <a:solidFill>
                  <a:schemeClr val="tx1"/>
                </a:solidFill>
                <a:miter lim="800000"/>
                <a:headEnd/>
                <a:tailEnd/>
              </a14:hiddenLine>
            </a:ext>
          </a:extLst>
        </p:spPr>
        <p:txBody>
          <a:bodyPr lIns="90475" tIns="44445" rIns="90475" bIns="44445"/>
          <a:lstStyle/>
          <a:p>
            <a:endParaRPr lang="en-US"/>
          </a:p>
        </p:txBody>
      </p:sp>
      <p:sp>
        <p:nvSpPr>
          <p:cNvPr id="2301955" name="Rectangle 3"/>
          <p:cNvSpPr>
            <a:spLocks noGrp="1" noRot="1" noChangeAspect="1" noChangeArrowheads="1" noTextEdit="1"/>
          </p:cNvSpPr>
          <p:nvPr>
            <p:ph type="sldImg"/>
          </p:nvPr>
        </p:nvSpPr>
        <p:spPr>
          <a:xfrm>
            <a:off x="1150938" y="690563"/>
            <a:ext cx="4557712" cy="3417887"/>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095CA66-CE87-44B8-B0D8-487A5E4B285E}" type="slidenum">
              <a:rPr lang="en-GB"/>
              <a:pPr/>
              <a:t>38</a:t>
            </a:fld>
            <a:endParaRPr lang="en-GB"/>
          </a:p>
        </p:txBody>
      </p:sp>
      <p:sp>
        <p:nvSpPr>
          <p:cNvPr id="7065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658"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ts val="450"/>
              </a:spcBef>
            </a:pPr>
            <a:endParaRPr lang="en-GB" dirty="0">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9D04482-BCC4-4F9C-BB85-8C89DEC6E978}" type="slidenum">
              <a:rPr lang="en-GB"/>
              <a:pPr/>
              <a:t>39</a:t>
            </a:fld>
            <a:endParaRPr lang="en-GB"/>
          </a:p>
        </p:txBody>
      </p:sp>
      <p:sp>
        <p:nvSpPr>
          <p:cNvPr id="716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895BBF-D048-450A-A45E-2D2AB8322D0A}" type="slidenum">
              <a:rPr lang="en-GB"/>
              <a:pPr/>
              <a:t>40</a:t>
            </a:fld>
            <a:endParaRPr lang="en-GB"/>
          </a:p>
        </p:txBody>
      </p:sp>
      <p:sp>
        <p:nvSpPr>
          <p:cNvPr id="727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99E50E-862E-4ABD-8734-5B33D6FD28BF}" type="slidenum">
              <a:rPr lang="en-GB"/>
              <a:pPr/>
              <a:t>41</a:t>
            </a:fld>
            <a:endParaRPr lang="en-GB"/>
          </a:p>
        </p:txBody>
      </p:sp>
      <p:sp>
        <p:nvSpPr>
          <p:cNvPr id="737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411F7C7-F090-40A2-9661-41C7A257CBA0}" type="slidenum">
              <a:rPr lang="en-GB"/>
              <a:pPr/>
              <a:t>42</a:t>
            </a:fld>
            <a:endParaRPr lang="en-GB"/>
          </a:p>
        </p:txBody>
      </p:sp>
      <p:sp>
        <p:nvSpPr>
          <p:cNvPr id="819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1C1653-C26C-4132-A03D-1B7C889CAB8B}" type="slidenum">
              <a:rPr lang="en-US"/>
              <a:pPr/>
              <a:t>3</a:t>
            </a:fld>
            <a:endParaRPr lang="en-US"/>
          </a:p>
        </p:txBody>
      </p:sp>
      <p:sp>
        <p:nvSpPr>
          <p:cNvPr id="2506754" name="Rectangle 2"/>
          <p:cNvSpPr>
            <a:spLocks noGrp="1" noRot="1" noChangeAspect="1" noChangeArrowheads="1" noTextEdit="1"/>
          </p:cNvSpPr>
          <p:nvPr>
            <p:ph type="sldImg"/>
          </p:nvPr>
        </p:nvSpPr>
        <p:spPr>
          <a:xfrm>
            <a:off x="1146175" y="695325"/>
            <a:ext cx="4567238" cy="3424238"/>
          </a:xfrm>
          <a:ln w="12700" cap="flat">
            <a:solidFill>
              <a:schemeClr val="tx1"/>
            </a:solidFill>
          </a:ln>
          <a:extLst>
            <a:ext uri="{909E8E84-426E-40DD-AFC4-6F175D3DCCD1}">
              <a14:hiddenFill xmlns:a14="http://schemas.microsoft.com/office/drawing/2010/main">
                <a:noFill/>
              </a14:hiddenFill>
            </a:ext>
          </a:extLst>
        </p:spPr>
      </p:sp>
      <p:sp>
        <p:nvSpPr>
          <p:cNvPr id="2506755" name="Rectangle 3"/>
          <p:cNvSpPr>
            <a:spLocks noGrp="1" noChangeArrowheads="1"/>
          </p:cNvSpPr>
          <p:nvPr>
            <p:ph type="body" idx="1"/>
          </p:nvPr>
        </p:nvSpPr>
        <p:spPr>
          <a:xfrm>
            <a:off x="912813" y="4351338"/>
            <a:ext cx="5032375" cy="4114800"/>
          </a:xfrm>
          <a:ln/>
        </p:spPr>
        <p:txBody>
          <a:bodyPr lIns="136525" tIns="68263" rIns="136525" bIns="68263"/>
          <a:lstStyle/>
          <a:p>
            <a:pPr marL="34925" defTabSz="1474788"/>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44C4A69-8E08-4C26-BCC8-E7FBF4C968D9}" type="slidenum">
              <a:rPr lang="en-GB"/>
              <a:pPr/>
              <a:t>43</a:t>
            </a:fld>
            <a:endParaRPr lang="en-GB"/>
          </a:p>
        </p:txBody>
      </p:sp>
      <p:sp>
        <p:nvSpPr>
          <p:cNvPr id="839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00D7051-BEE4-462A-AF98-F1E252D9FB3E}" type="slidenum">
              <a:rPr lang="en-GB"/>
              <a:pPr/>
              <a:t>44</a:t>
            </a:fld>
            <a:endParaRPr lang="en-GB"/>
          </a:p>
        </p:txBody>
      </p:sp>
      <p:sp>
        <p:nvSpPr>
          <p:cNvPr id="829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E5F58BF-CD98-4DF4-B8EF-8E0CCE9B83B4}" type="slidenum">
              <a:rPr lang="en-GB"/>
              <a:pPr/>
              <a:t>45</a:t>
            </a:fld>
            <a:endParaRPr lang="en-GB"/>
          </a:p>
        </p:txBody>
      </p:sp>
      <p:sp>
        <p:nvSpPr>
          <p:cNvPr id="747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4FF241-C66F-4F75-837A-370353117F05}" type="slidenum">
              <a:rPr lang="en-GB"/>
              <a:pPr/>
              <a:t>46</a:t>
            </a:fld>
            <a:endParaRPr lang="en-GB"/>
          </a:p>
        </p:txBody>
      </p:sp>
      <p:sp>
        <p:nvSpPr>
          <p:cNvPr id="757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F2718BC0-98C4-4534-BF82-282228ABE765}" type="slidenum">
              <a:rPr lang="en-GB"/>
              <a:pPr/>
              <a:t>47</a:t>
            </a:fld>
            <a:endParaRPr lang="en-GB"/>
          </a:p>
        </p:txBody>
      </p:sp>
      <p:sp>
        <p:nvSpPr>
          <p:cNvPr id="76801" name="Text Box 1"/>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fld id="{D4E2F16F-097D-4D90-B1A3-42EA2CB227A9}" type="slidenum">
              <a:rPr lang="en-GB" sz="1200"/>
              <a:pPr algn="r">
                <a:lnSpc>
                  <a:spcPct val="100000"/>
                </a:lnSpc>
              </a:pPr>
              <a:t>47</a:t>
            </a:fld>
            <a:endParaRPr lang="en-GB" sz="1200"/>
          </a:p>
        </p:txBody>
      </p:sp>
      <p:sp>
        <p:nvSpPr>
          <p:cNvPr id="76802" name="Text Box 2"/>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7680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76804" name="Text Box 4"/>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endParaRPr lang="en-GB" sz="1200"/>
          </a:p>
        </p:txBody>
      </p:sp>
      <p:sp>
        <p:nvSpPr>
          <p:cNvPr id="76805" name="Text Box 5"/>
          <p:cNvSpPr txBox="1">
            <a:spLocks noChangeArrowheads="1"/>
          </p:cNvSpPr>
          <p:nvPr/>
        </p:nvSpPr>
        <p:spPr bwMode="auto">
          <a:xfrm>
            <a:off x="1152525" y="692150"/>
            <a:ext cx="4552950" cy="34147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806" name="Rectangle 6"/>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D4377D8D-1CBA-4D08-B66A-99DB7BEE1B11}" type="slidenum">
              <a:rPr lang="en-GB"/>
              <a:pPr/>
              <a:t>48</a:t>
            </a:fld>
            <a:endParaRPr lang="en-GB"/>
          </a:p>
        </p:txBody>
      </p:sp>
      <p:sp>
        <p:nvSpPr>
          <p:cNvPr id="77825" name="Text Box 1"/>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fld id="{3BD48169-B59A-420F-875D-53B3EA0E7400}" type="slidenum">
              <a:rPr lang="en-GB" sz="1200"/>
              <a:pPr algn="r">
                <a:lnSpc>
                  <a:spcPct val="100000"/>
                </a:lnSpc>
              </a:pPr>
              <a:t>48</a:t>
            </a:fld>
            <a:endParaRPr lang="en-GB" sz="1200"/>
          </a:p>
        </p:txBody>
      </p:sp>
      <p:sp>
        <p:nvSpPr>
          <p:cNvPr id="77826" name="Text Box 2"/>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7782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77828" name="Text Box 4"/>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endParaRPr lang="en-GB" sz="1200"/>
          </a:p>
        </p:txBody>
      </p:sp>
      <p:sp>
        <p:nvSpPr>
          <p:cNvPr id="77829" name="Text Box 5"/>
          <p:cNvSpPr txBox="1">
            <a:spLocks noChangeArrowheads="1"/>
          </p:cNvSpPr>
          <p:nvPr/>
        </p:nvSpPr>
        <p:spPr bwMode="auto">
          <a:xfrm>
            <a:off x="1152525" y="692150"/>
            <a:ext cx="4552950" cy="34147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830" name="Rectangle 6"/>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011849E-7193-40C7-868F-FA558B892C2B}" type="slidenum">
              <a:rPr lang="en-GB"/>
              <a:pPr/>
              <a:t>49</a:t>
            </a:fld>
            <a:endParaRPr lang="en-GB"/>
          </a:p>
        </p:txBody>
      </p:sp>
      <p:sp>
        <p:nvSpPr>
          <p:cNvPr id="788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786FE2E-EAEC-4950-A2EA-81ADB1C569CD}" type="slidenum">
              <a:rPr lang="en-GB"/>
              <a:pPr/>
              <a:t>50</a:t>
            </a:fld>
            <a:endParaRPr lang="en-GB"/>
          </a:p>
        </p:txBody>
      </p:sp>
      <p:sp>
        <p:nvSpPr>
          <p:cNvPr id="798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BD366939-EC5D-445F-A855-2626FF412881}" type="slidenum">
              <a:rPr lang="en-GB"/>
              <a:pPr/>
              <a:t>51</a:t>
            </a:fld>
            <a:endParaRPr lang="en-GB"/>
          </a:p>
        </p:txBody>
      </p:sp>
      <p:sp>
        <p:nvSpPr>
          <p:cNvPr id="80897" name="Text Box 1"/>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fld id="{8E09871A-9FA1-4873-B0E9-BE12F4282492}" type="slidenum">
              <a:rPr lang="en-GB" sz="1200"/>
              <a:pPr algn="r">
                <a:lnSpc>
                  <a:spcPct val="100000"/>
                </a:lnSpc>
              </a:pPr>
              <a:t>51</a:t>
            </a:fld>
            <a:endParaRPr lang="en-GB" sz="1200"/>
          </a:p>
        </p:txBody>
      </p:sp>
      <p:sp>
        <p:nvSpPr>
          <p:cNvPr id="80898" name="Text Box 2"/>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8089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80900" name="Text Box 4"/>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endParaRPr lang="en-GB" sz="1200"/>
          </a:p>
        </p:txBody>
      </p:sp>
      <p:sp>
        <p:nvSpPr>
          <p:cNvPr id="80901" name="Text Box 5"/>
          <p:cNvSpPr txBox="1">
            <a:spLocks noChangeArrowheads="1"/>
          </p:cNvSpPr>
          <p:nvPr/>
        </p:nvSpPr>
        <p:spPr bwMode="auto">
          <a:xfrm>
            <a:off x="1152525" y="692150"/>
            <a:ext cx="4552950" cy="34147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902" name="Rectangle 6"/>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96776B6-4FF1-468D-B778-B7207F27FAE1}" type="slidenum">
              <a:rPr lang="en-GB"/>
              <a:pPr/>
              <a:t>52</a:t>
            </a:fld>
            <a:endParaRPr lang="en-GB"/>
          </a:p>
        </p:txBody>
      </p:sp>
      <p:sp>
        <p:nvSpPr>
          <p:cNvPr id="8499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994"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ts val="450"/>
              </a:spcBef>
            </a:pPr>
            <a:endParaRPr lang="en-GB"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88D36-28D6-4635-8935-2362260B2E6C}" type="slidenum">
              <a:rPr lang="en-US"/>
              <a:pPr/>
              <a:t>4</a:t>
            </a:fld>
            <a:endParaRPr lang="en-US"/>
          </a:p>
        </p:txBody>
      </p:sp>
      <p:sp>
        <p:nvSpPr>
          <p:cNvPr id="2508802" name="Rectangle 2"/>
          <p:cNvSpPr>
            <a:spLocks noGrp="1" noRot="1" noChangeAspect="1" noChangeArrowheads="1" noTextEdit="1"/>
          </p:cNvSpPr>
          <p:nvPr>
            <p:ph type="sldImg"/>
          </p:nvPr>
        </p:nvSpPr>
        <p:spPr>
          <a:xfrm>
            <a:off x="1146175" y="695325"/>
            <a:ext cx="4567238" cy="3424238"/>
          </a:xfrm>
          <a:ln w="12700" cap="flat">
            <a:solidFill>
              <a:schemeClr val="tx1"/>
            </a:solidFill>
          </a:ln>
          <a:extLst>
            <a:ext uri="{909E8E84-426E-40DD-AFC4-6F175D3DCCD1}">
              <a14:hiddenFill xmlns:a14="http://schemas.microsoft.com/office/drawing/2010/main">
                <a:noFill/>
              </a14:hiddenFill>
            </a:ext>
          </a:extLst>
        </p:spPr>
      </p:sp>
      <p:sp>
        <p:nvSpPr>
          <p:cNvPr id="2508803" name="Rectangle 3"/>
          <p:cNvSpPr>
            <a:spLocks noGrp="1" noChangeArrowheads="1"/>
          </p:cNvSpPr>
          <p:nvPr>
            <p:ph type="body" idx="1"/>
          </p:nvPr>
        </p:nvSpPr>
        <p:spPr>
          <a:xfrm>
            <a:off x="912813" y="4351338"/>
            <a:ext cx="5032375" cy="4114800"/>
          </a:xfrm>
          <a:ln/>
        </p:spPr>
        <p:txBody>
          <a:bodyPr lIns="136525" tIns="68263" rIns="136525" bIns="68263"/>
          <a:lstStyle/>
          <a:p>
            <a:pPr marL="34925" defTabSz="1474788"/>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1040E6-4417-4652-B172-C3B58F8C69AE}" type="slidenum">
              <a:rPr lang="en-GB"/>
              <a:pPr/>
              <a:t>53</a:t>
            </a:fld>
            <a:endParaRPr lang="en-GB"/>
          </a:p>
        </p:txBody>
      </p:sp>
      <p:sp>
        <p:nvSpPr>
          <p:cNvPr id="860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97D3C091-7316-4160-A67F-B53BE768F4E6}" type="slidenum">
              <a:rPr lang="en-GB"/>
              <a:pPr/>
              <a:t>54</a:t>
            </a:fld>
            <a:endParaRPr lang="en-GB"/>
          </a:p>
        </p:txBody>
      </p:sp>
      <p:sp>
        <p:nvSpPr>
          <p:cNvPr id="87041" name="Text Box 1"/>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fld id="{69F10B85-D62F-4AA6-89AC-9C0350FC04BF}" type="slidenum">
              <a:rPr lang="en-GB" sz="1200"/>
              <a:pPr algn="r">
                <a:lnSpc>
                  <a:spcPct val="100000"/>
                </a:lnSpc>
              </a:pPr>
              <a:t>54</a:t>
            </a:fld>
            <a:endParaRPr lang="en-GB" sz="1200"/>
          </a:p>
        </p:txBody>
      </p:sp>
      <p:sp>
        <p:nvSpPr>
          <p:cNvPr id="87042" name="Text Box 2"/>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8704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endParaRPr lang="en-GB" sz="1200"/>
          </a:p>
        </p:txBody>
      </p:sp>
      <p:sp>
        <p:nvSpPr>
          <p:cNvPr id="87044" name="Text Box 4"/>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r">
              <a:lnSpc>
                <a:spcPct val="100000"/>
              </a:lnSpc>
            </a:pPr>
            <a:endParaRPr lang="en-GB" sz="1200"/>
          </a:p>
        </p:txBody>
      </p:sp>
      <p:sp>
        <p:nvSpPr>
          <p:cNvPr id="87045" name="Text Box 5"/>
          <p:cNvSpPr txBox="1">
            <a:spLocks noChangeArrowheads="1"/>
          </p:cNvSpPr>
          <p:nvPr/>
        </p:nvSpPr>
        <p:spPr bwMode="auto">
          <a:xfrm>
            <a:off x="1104900" y="666750"/>
            <a:ext cx="4648200" cy="3486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046" name="Text Box 6"/>
          <p:cNvSpPr txBox="1">
            <a:spLocks noGrp="1" noChangeArrowheads="1"/>
          </p:cNvSpPr>
          <p:nvPr>
            <p:ph type="body"/>
          </p:nvPr>
        </p:nvSpPr>
        <p:spPr bwMode="auto">
          <a:xfrm>
            <a:off x="903288" y="4375150"/>
            <a:ext cx="5427662" cy="4078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marL="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lvl="1" indent="0">
              <a:spcBef>
                <a:spcPts val="450"/>
              </a:spcBef>
            </a:pPr>
            <a:r>
              <a:rPr lang="en-GB" dirty="0" smtClean="0">
                <a:ea typeface="SimSun" pitchFamily="2" charset="-122"/>
              </a:rPr>
              <a:t>out-of-order </a:t>
            </a:r>
            <a:r>
              <a:rPr lang="en-GB" dirty="0">
                <a:ea typeface="SimSun" pitchFamily="2" charset="-122"/>
              </a:rPr>
              <a:t>speculative pipelining w/ register renaming &amp; reorder </a:t>
            </a:r>
            <a:r>
              <a:rPr lang="en-GB" dirty="0" smtClean="0">
                <a:ea typeface="SimSun" pitchFamily="2" charset="-122"/>
              </a:rPr>
              <a:t>buffer</a:t>
            </a:r>
            <a:endParaRPr lang="en-GB" dirty="0">
              <a:ea typeface="SimSun"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CA246C-4040-4FE9-8672-9DFB07E27BFF}" type="slidenum">
              <a:rPr lang="en-GB"/>
              <a:pPr/>
              <a:t>55</a:t>
            </a:fld>
            <a:endParaRPr lang="en-GB"/>
          </a:p>
        </p:txBody>
      </p:sp>
      <p:sp>
        <p:nvSpPr>
          <p:cNvPr id="880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11664E6-59ED-4FD8-BA9C-D2289BAA2FFE}" type="slidenum">
              <a:rPr lang="en-GB"/>
              <a:pPr/>
              <a:t>56</a:t>
            </a:fld>
            <a:endParaRPr lang="en-GB"/>
          </a:p>
        </p:txBody>
      </p:sp>
      <p:sp>
        <p:nvSpPr>
          <p:cNvPr id="890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87A9F1-9EBB-4790-9321-2C8BBC523F27}" type="slidenum">
              <a:rPr lang="en-GB"/>
              <a:pPr/>
              <a:t>57</a:t>
            </a:fld>
            <a:endParaRPr lang="en-GB"/>
          </a:p>
        </p:txBody>
      </p:sp>
      <p:sp>
        <p:nvSpPr>
          <p:cNvPr id="901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40BC791-01A0-4372-B1F6-6454DDD202AF}" type="slidenum">
              <a:rPr lang="en-GB"/>
              <a:pPr/>
              <a:t>58</a:t>
            </a:fld>
            <a:endParaRPr lang="en-GB"/>
          </a:p>
        </p:txBody>
      </p:sp>
      <p:sp>
        <p:nvSpPr>
          <p:cNvPr id="911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7166874-DE7F-4822-A301-C96117684386}" type="slidenum">
              <a:rPr lang="en-GB"/>
              <a:pPr/>
              <a:t>59</a:t>
            </a:fld>
            <a:endParaRPr lang="en-GB"/>
          </a:p>
        </p:txBody>
      </p:sp>
      <p:sp>
        <p:nvSpPr>
          <p:cNvPr id="921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97C290-1821-4D7C-B376-CD2916359197}" type="slidenum">
              <a:rPr lang="en-GB"/>
              <a:pPr/>
              <a:t>60</a:t>
            </a:fld>
            <a:endParaRPr lang="en-GB"/>
          </a:p>
        </p:txBody>
      </p:sp>
      <p:sp>
        <p:nvSpPr>
          <p:cNvPr id="931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D67DEA6-793F-4C3B-B2BF-C602BE9D63EF}" type="slidenum">
              <a:rPr lang="en-GB"/>
              <a:pPr/>
              <a:t>61</a:t>
            </a:fld>
            <a:endParaRPr lang="en-GB"/>
          </a:p>
        </p:txBody>
      </p:sp>
      <p:sp>
        <p:nvSpPr>
          <p:cNvPr id="942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2E6081-7749-4190-B7E4-9F7986E5D4FC}" type="slidenum">
              <a:rPr lang="en-GB"/>
              <a:pPr/>
              <a:t>62</a:t>
            </a:fld>
            <a:endParaRPr lang="en-GB"/>
          </a:p>
        </p:txBody>
      </p:sp>
      <p:sp>
        <p:nvSpPr>
          <p:cNvPr id="952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E825C-DF12-4204-A0C0-398C42925BBA}" type="slidenum">
              <a:rPr lang="en-US"/>
              <a:pPr/>
              <a:t>5</a:t>
            </a:fld>
            <a:endParaRPr lang="en-US"/>
          </a:p>
        </p:txBody>
      </p:sp>
      <p:sp>
        <p:nvSpPr>
          <p:cNvPr id="2510850" name="Rectangle 2"/>
          <p:cNvSpPr>
            <a:spLocks noGrp="1" noRot="1" noChangeAspect="1" noChangeArrowheads="1" noTextEdit="1"/>
          </p:cNvSpPr>
          <p:nvPr>
            <p:ph type="sldImg"/>
          </p:nvPr>
        </p:nvSpPr>
        <p:spPr>
          <a:xfrm>
            <a:off x="1146175" y="695325"/>
            <a:ext cx="4567238" cy="3424238"/>
          </a:xfrm>
          <a:ln w="12700" cap="flat">
            <a:solidFill>
              <a:schemeClr val="tx1"/>
            </a:solidFill>
          </a:ln>
          <a:extLst>
            <a:ext uri="{909E8E84-426E-40DD-AFC4-6F175D3DCCD1}">
              <a14:hiddenFill xmlns:a14="http://schemas.microsoft.com/office/drawing/2010/main">
                <a:noFill/>
              </a14:hiddenFill>
            </a:ext>
          </a:extLst>
        </p:spPr>
      </p:sp>
      <p:sp>
        <p:nvSpPr>
          <p:cNvPr id="2510851" name="Rectangle 3"/>
          <p:cNvSpPr>
            <a:spLocks noGrp="1" noChangeArrowheads="1"/>
          </p:cNvSpPr>
          <p:nvPr>
            <p:ph type="body" idx="1"/>
          </p:nvPr>
        </p:nvSpPr>
        <p:spPr>
          <a:xfrm>
            <a:off x="912813" y="4351338"/>
            <a:ext cx="5032375" cy="4114800"/>
          </a:xfrm>
          <a:ln/>
        </p:spPr>
        <p:txBody>
          <a:bodyPr lIns="136525" tIns="68263" rIns="136525" bIns="68263"/>
          <a:lstStyle/>
          <a:p>
            <a:pPr marL="34925" defTabSz="1474788"/>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745E961-BFE7-4235-AD7D-A8D4E6A16A06}" type="slidenum">
              <a:rPr lang="en-GB"/>
              <a:pPr/>
              <a:t>63</a:t>
            </a:fld>
            <a:endParaRPr lang="en-GB"/>
          </a:p>
        </p:txBody>
      </p:sp>
      <p:sp>
        <p:nvSpPr>
          <p:cNvPr id="962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C9C97CC-5C42-4681-8636-C12FD9C11165}" type="slidenum">
              <a:rPr lang="en-GB"/>
              <a:pPr/>
              <a:t>64</a:t>
            </a:fld>
            <a:endParaRPr lang="en-GB"/>
          </a:p>
        </p:txBody>
      </p:sp>
      <p:sp>
        <p:nvSpPr>
          <p:cNvPr id="972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2F747E2-FDE1-4076-B7C4-BD050DA72729}" type="slidenum">
              <a:rPr lang="en-GB"/>
              <a:pPr/>
              <a:t>65</a:t>
            </a:fld>
            <a:endParaRPr lang="en-GB"/>
          </a:p>
        </p:txBody>
      </p:sp>
      <p:sp>
        <p:nvSpPr>
          <p:cNvPr id="983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857D4C0-0348-497A-B338-614581EB5F23}" type="slidenum">
              <a:rPr lang="en-GB"/>
              <a:pPr/>
              <a:t>66</a:t>
            </a:fld>
            <a:endParaRPr lang="en-GB"/>
          </a:p>
        </p:txBody>
      </p:sp>
      <p:sp>
        <p:nvSpPr>
          <p:cNvPr id="993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5E4DB2-7EB7-4091-BF99-A7B474B9E348}" type="slidenum">
              <a:rPr lang="en-GB"/>
              <a:pPr/>
              <a:t>67</a:t>
            </a:fld>
            <a:endParaRPr lang="en-GB"/>
          </a:p>
        </p:txBody>
      </p:sp>
      <p:sp>
        <p:nvSpPr>
          <p:cNvPr id="1003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0970432-DA56-47E5-89C9-C41EA8160D06}" type="slidenum">
              <a:rPr lang="en-GB"/>
              <a:pPr/>
              <a:t>68</a:t>
            </a:fld>
            <a:endParaRPr lang="en-GB"/>
          </a:p>
        </p:txBody>
      </p:sp>
      <p:sp>
        <p:nvSpPr>
          <p:cNvPr id="1013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37C0C6D-5405-46A9-848C-568302228A55}" type="slidenum">
              <a:rPr lang="en-GB"/>
              <a:pPr/>
              <a:t>69</a:t>
            </a:fld>
            <a:endParaRPr lang="en-GB"/>
          </a:p>
        </p:txBody>
      </p:sp>
      <p:sp>
        <p:nvSpPr>
          <p:cNvPr id="1024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4B653-DC8B-48F8-9C57-C36776A647E4}" type="slidenum">
              <a:rPr lang="en-US"/>
              <a:pPr/>
              <a:t>6</a:t>
            </a:fld>
            <a:endParaRPr lang="en-US"/>
          </a:p>
        </p:txBody>
      </p:sp>
      <p:sp>
        <p:nvSpPr>
          <p:cNvPr id="2512898" name="Rectangle 2"/>
          <p:cNvSpPr>
            <a:spLocks noGrp="1" noRot="1" noChangeAspect="1" noChangeArrowheads="1" noTextEdit="1"/>
          </p:cNvSpPr>
          <p:nvPr>
            <p:ph type="sldImg"/>
          </p:nvPr>
        </p:nvSpPr>
        <p:spPr>
          <a:xfrm>
            <a:off x="1146175" y="695325"/>
            <a:ext cx="4567238" cy="3424238"/>
          </a:xfrm>
          <a:ln w="12700" cap="flat">
            <a:solidFill>
              <a:schemeClr val="tx1"/>
            </a:solidFill>
          </a:ln>
          <a:extLst>
            <a:ext uri="{909E8E84-426E-40DD-AFC4-6F175D3DCCD1}">
              <a14:hiddenFill xmlns:a14="http://schemas.microsoft.com/office/drawing/2010/main">
                <a:noFill/>
              </a14:hiddenFill>
            </a:ext>
          </a:extLst>
        </p:spPr>
      </p:sp>
      <p:sp>
        <p:nvSpPr>
          <p:cNvPr id="2512899" name="Rectangle 3"/>
          <p:cNvSpPr>
            <a:spLocks noGrp="1" noChangeArrowheads="1"/>
          </p:cNvSpPr>
          <p:nvPr>
            <p:ph type="body" idx="1"/>
          </p:nvPr>
        </p:nvSpPr>
        <p:spPr>
          <a:xfrm>
            <a:off x="912813" y="4351338"/>
            <a:ext cx="5032375" cy="4114800"/>
          </a:xfrm>
          <a:ln/>
        </p:spPr>
        <p:txBody>
          <a:bodyPr lIns="136525" tIns="68263" rIns="136525" bIns="68263"/>
          <a:lstStyle/>
          <a:p>
            <a:pPr marL="34925" defTabSz="1474788"/>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29FD3-B858-4805-88DD-327DCD4455A2}" type="slidenum">
              <a:rPr lang="en-US"/>
              <a:pPr/>
              <a:t>7</a:t>
            </a:fld>
            <a:endParaRPr lang="en-US"/>
          </a:p>
        </p:txBody>
      </p:sp>
      <p:sp>
        <p:nvSpPr>
          <p:cNvPr id="2514946" name="Rectangle 2"/>
          <p:cNvSpPr>
            <a:spLocks noGrp="1" noRot="1" noChangeAspect="1" noChangeArrowheads="1" noTextEdit="1"/>
          </p:cNvSpPr>
          <p:nvPr>
            <p:ph type="sldImg"/>
          </p:nvPr>
        </p:nvSpPr>
        <p:spPr>
          <a:xfrm>
            <a:off x="1146175" y="695325"/>
            <a:ext cx="4567238" cy="3424238"/>
          </a:xfrm>
          <a:ln w="12700" cap="flat">
            <a:solidFill>
              <a:schemeClr val="tx1"/>
            </a:solidFill>
          </a:ln>
          <a:extLst>
            <a:ext uri="{909E8E84-426E-40DD-AFC4-6F175D3DCCD1}">
              <a14:hiddenFill xmlns:a14="http://schemas.microsoft.com/office/drawing/2010/main">
                <a:noFill/>
              </a14:hiddenFill>
            </a:ext>
          </a:extLst>
        </p:spPr>
      </p:sp>
      <p:sp>
        <p:nvSpPr>
          <p:cNvPr id="2514947" name="Rectangle 3"/>
          <p:cNvSpPr>
            <a:spLocks noGrp="1" noChangeArrowheads="1"/>
          </p:cNvSpPr>
          <p:nvPr>
            <p:ph type="body" idx="1"/>
          </p:nvPr>
        </p:nvSpPr>
        <p:spPr>
          <a:xfrm>
            <a:off x="912813" y="4351338"/>
            <a:ext cx="5032375" cy="4114800"/>
          </a:xfrm>
          <a:ln/>
        </p:spPr>
        <p:txBody>
          <a:bodyPr lIns="136525" tIns="68263" rIns="136525" bIns="68263"/>
          <a:lstStyle/>
          <a:p>
            <a:pPr marL="34925" defTabSz="1474788"/>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DD63E-7920-4698-B78A-BFC1B3C4E3B4}" type="slidenum">
              <a:rPr lang="en-US"/>
              <a:pPr/>
              <a:t>9</a:t>
            </a:fld>
            <a:endParaRPr lang="en-US"/>
          </a:p>
        </p:txBody>
      </p:sp>
      <p:sp>
        <p:nvSpPr>
          <p:cNvPr id="2356226" name="Rectangle 2"/>
          <p:cNvSpPr>
            <a:spLocks noGrp="1" noRot="1" noChangeAspect="1" noChangeArrowheads="1" noTextEdit="1"/>
          </p:cNvSpPr>
          <p:nvPr>
            <p:ph type="sldImg"/>
          </p:nvPr>
        </p:nvSpPr>
        <p:spPr>
          <a:ln/>
        </p:spPr>
      </p:sp>
      <p:sp>
        <p:nvSpPr>
          <p:cNvPr id="23562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B378-AC91-4675-BA2C-8CBF2A59B74C}" type="slidenum">
              <a:rPr lang="en-US"/>
              <a:pPr/>
              <a:t>18</a:t>
            </a:fld>
            <a:endParaRPr lang="en-US"/>
          </a:p>
        </p:txBody>
      </p:sp>
      <p:sp>
        <p:nvSpPr>
          <p:cNvPr id="2271234" name="Rectangle 2"/>
          <p:cNvSpPr>
            <a:spLocks noGrp="1" noRot="1" noChangeAspect="1" noChangeArrowheads="1" noTextEdit="1"/>
          </p:cNvSpPr>
          <p:nvPr>
            <p:ph type="sldImg"/>
          </p:nvPr>
        </p:nvSpPr>
        <p:spPr>
          <a:xfrm>
            <a:off x="1149350" y="690563"/>
            <a:ext cx="4557713" cy="3417887"/>
          </a:xfrm>
          <a:ln/>
        </p:spPr>
      </p:sp>
      <p:sp>
        <p:nvSpPr>
          <p:cNvPr id="2271235" name="Rectangle 3"/>
          <p:cNvSpPr>
            <a:spLocks noGrp="1" noChangeArrowheads="1"/>
          </p:cNvSpPr>
          <p:nvPr>
            <p:ph type="body" idx="1"/>
          </p:nvPr>
        </p:nvSpPr>
        <p:spPr>
          <a:xfrm>
            <a:off x="912813" y="4344988"/>
            <a:ext cx="5030787" cy="4113212"/>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DA2AA-B816-4B94-A001-34D050E6F14F}" type="slidenum">
              <a:rPr lang="en-US"/>
              <a:pPr/>
              <a:t>23</a:t>
            </a:fld>
            <a:endParaRPr lang="en-US"/>
          </a:p>
        </p:txBody>
      </p:sp>
      <p:sp>
        <p:nvSpPr>
          <p:cNvPr id="2284546" name="Rectangle 2"/>
          <p:cNvSpPr>
            <a:spLocks noGrp="1" noRot="1" noChangeAspect="1" noChangeArrowheads="1" noTextEdit="1"/>
          </p:cNvSpPr>
          <p:nvPr>
            <p:ph type="sldImg"/>
          </p:nvPr>
        </p:nvSpPr>
        <p:spPr>
          <a:ln/>
        </p:spPr>
      </p:sp>
      <p:sp>
        <p:nvSpPr>
          <p:cNvPr id="228454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0813" cy="608013"/>
          </a:xfrm>
        </p:spPr>
        <p:txBody>
          <a:bodyPr/>
          <a:lstStyle/>
          <a:p>
            <a:r>
              <a:rPr lang="en-US" smtClean="0"/>
              <a:t>Click to edit Master title style</a:t>
            </a:r>
            <a:endParaRPr lang="en-US"/>
          </a:p>
        </p:txBody>
      </p:sp>
      <p:sp>
        <p:nvSpPr>
          <p:cNvPr id="3" name="Slide Number Placeholder 2"/>
          <p:cNvSpPr>
            <a:spLocks noGrp="1"/>
          </p:cNvSpPr>
          <p:nvPr>
            <p:ph type="sldNum" idx="10"/>
          </p:nvPr>
        </p:nvSpPr>
        <p:spPr>
          <a:xfrm>
            <a:off x="7239000" y="6400800"/>
            <a:ext cx="1903413" cy="455613"/>
          </a:xfrm>
        </p:spPr>
        <p:txBody>
          <a:bodyPr/>
          <a:lstStyle>
            <a:lvl1pPr>
              <a:defRPr/>
            </a:lvl1pPr>
          </a:lstStyle>
          <a:p>
            <a:fld id="{0C1A4936-24ED-4C7B-B800-10DC1F26753F}" type="slidenum">
              <a:rPr lang="en-GB"/>
              <a:pPr/>
              <a:t>‹#›</a:t>
            </a:fld>
            <a:endParaRPr lang="en-GB"/>
          </a:p>
        </p:txBody>
      </p:sp>
    </p:spTree>
    <p:extLst>
      <p:ext uri="{BB962C8B-B14F-4D97-AF65-F5344CB8AC3E}">
        <p14:creationId xmlns:p14="http://schemas.microsoft.com/office/powerpoint/2010/main" val="242651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6400800"/>
            <a:ext cx="1905000" cy="457200"/>
          </a:xfrm>
        </p:spPr>
        <p:txBody>
          <a:bodyPr/>
          <a:lstStyle>
            <a:lvl1pPr>
              <a:defRPr/>
            </a:lvl1pPr>
          </a:lstStyle>
          <a:p>
            <a:fld id="{ED7C3A25-4220-4E4B-AA8A-D0B550D8BA6C}" type="slidenum">
              <a:rPr lang="en-US"/>
              <a:pPr/>
              <a:t>‹#›</a:t>
            </a:fld>
            <a:endParaRPr lang="en-US"/>
          </a:p>
        </p:txBody>
      </p:sp>
    </p:spTree>
    <p:extLst>
      <p:ext uri="{BB962C8B-B14F-4D97-AF65-F5344CB8AC3E}">
        <p14:creationId xmlns:p14="http://schemas.microsoft.com/office/powerpoint/2010/main" val="69556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096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143000"/>
            <a:ext cx="7772400" cy="4953000"/>
          </a:xfrm>
        </p:spPr>
        <p:txBody>
          <a:bodyPr/>
          <a:lstStyle/>
          <a:p>
            <a:endParaRPr lang="en-US"/>
          </a:p>
        </p:txBody>
      </p:sp>
      <p:sp>
        <p:nvSpPr>
          <p:cNvPr id="4" name="Slide Number Placeholder 3"/>
          <p:cNvSpPr>
            <a:spLocks noGrp="1"/>
          </p:cNvSpPr>
          <p:nvPr>
            <p:ph type="sldNum" sz="quarter" idx="10"/>
          </p:nvPr>
        </p:nvSpPr>
        <p:spPr>
          <a:xfrm>
            <a:off x="7239000" y="6400800"/>
            <a:ext cx="1905000" cy="457200"/>
          </a:xfrm>
        </p:spPr>
        <p:txBody>
          <a:bodyPr/>
          <a:lstStyle>
            <a:lvl1pPr>
              <a:defRPr/>
            </a:lvl1pPr>
          </a:lstStyle>
          <a:p>
            <a:fld id="{BD477682-9EE4-4BE2-8E2F-5FAE536500B7}" type="slidenum">
              <a:rPr lang="en-US"/>
              <a:pPr/>
              <a:t>‹#›</a:t>
            </a:fld>
            <a:endParaRPr lang="en-US"/>
          </a:p>
        </p:txBody>
      </p:sp>
    </p:spTree>
    <p:extLst>
      <p:ext uri="{BB962C8B-B14F-4D97-AF65-F5344CB8AC3E}">
        <p14:creationId xmlns:p14="http://schemas.microsoft.com/office/powerpoint/2010/main" val="11361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EEA6EBC4-A0A9-4737-B404-D77705432D4F}" type="slidenum">
              <a:rPr lang="en-US"/>
              <a:pPr/>
              <a:t>1</a:t>
            </a:fld>
            <a:endParaRPr lang="en-US"/>
          </a:p>
        </p:txBody>
      </p:sp>
      <p:sp>
        <p:nvSpPr>
          <p:cNvPr id="2322434" name="Rectangle 2"/>
          <p:cNvSpPr>
            <a:spLocks noGrp="1" noChangeArrowheads="1"/>
          </p:cNvSpPr>
          <p:nvPr>
            <p:ph type="ctrTitle"/>
          </p:nvPr>
        </p:nvSpPr>
        <p:spPr>
          <a:xfrm>
            <a:off x="609600" y="1600200"/>
            <a:ext cx="8001000" cy="4419600"/>
          </a:xfrm>
          <a:noFill/>
          <a:extLst>
            <a:ext uri="{909E8E84-426E-40DD-AFC4-6F175D3DCCD1}">
              <a14:hiddenFill xmlns:a14="http://schemas.microsoft.com/office/drawing/2010/main">
                <a:solidFill>
                  <a:srgbClr val="00FFFF"/>
                </a:solidFill>
              </a14:hiddenFill>
            </a:ext>
          </a:extLst>
        </p:spPr>
        <p:txBody>
          <a:bodyPr>
            <a:normAutofit fontScale="90000"/>
          </a:bodyPr>
          <a:lstStyle/>
          <a:p>
            <a:pPr>
              <a:spcBef>
                <a:spcPct val="150000"/>
              </a:spcBef>
            </a:pPr>
            <a:r>
              <a:rPr lang="en-US" sz="5400" b="1" dirty="0" smtClean="0">
                <a:solidFill>
                  <a:srgbClr val="FF0000"/>
                </a:solidFill>
                <a:effectLst>
                  <a:outerShdw blurRad="38100" dist="38100" dir="2700000" algn="tl">
                    <a:srgbClr val="C0C0C0"/>
                  </a:outerShdw>
                </a:effectLst>
                <a:latin typeface="Arial Rounded MT Bold" pitchFamily="34" charset="0"/>
                <a:cs typeface="Times New Roman" pitchFamily="18" charset="0"/>
              </a:rPr>
              <a:t>Pipelining</a:t>
            </a:r>
            <a:r>
              <a:rPr lang="en-US" sz="6000" b="1" dirty="0">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6000" b="1" dirty="0">
                <a:solidFill>
                  <a:srgbClr val="FF0000"/>
                </a:solidFill>
                <a:effectLst>
                  <a:outerShdw blurRad="38100" dist="38100" dir="2700000" algn="tl">
                    <a:srgbClr val="C0C0C0"/>
                  </a:outerShdw>
                </a:effectLst>
                <a:latin typeface="Comic Sans MS" pitchFamily="66" charset="0"/>
                <a:cs typeface="Times New Roman" pitchFamily="18" charset="0"/>
              </a:rPr>
            </a:br>
            <a: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br>
            <a:r>
              <a:rPr lang="en-US" sz="3600" dirty="0" smtClean="0">
                <a:solidFill>
                  <a:srgbClr val="0000FF"/>
                </a:solidFill>
                <a:latin typeface="Helvetica" pitchFamily="34" charset="0"/>
                <a:cs typeface="Times New Roman" pitchFamily="18" charset="0"/>
              </a:rPr>
              <a:t>Exploiting instruction</a:t>
            </a:r>
            <a:r>
              <a:rPr lang="en-US" sz="3600" dirty="0" smtClean="0">
                <a:solidFill>
                  <a:srgbClr val="0000FF"/>
                </a:solidFill>
                <a:latin typeface="Helvetica" pitchFamily="34" charset="0"/>
                <a:cs typeface="Times New Roman" pitchFamily="18" charset="0"/>
              </a:rPr>
              <a:t>-Level Parallelism</a:t>
            </a:r>
            <a:br>
              <a:rPr lang="en-US" sz="3600" dirty="0" smtClean="0">
                <a:solidFill>
                  <a:srgbClr val="0000FF"/>
                </a:solidFill>
                <a:latin typeface="Helvetica" pitchFamily="34" charset="0"/>
                <a:cs typeface="Times New Roman" pitchFamily="18" charset="0"/>
              </a:rPr>
            </a:br>
            <a:r>
              <a:rPr lang="en-US" sz="3600" dirty="0" smtClean="0">
                <a:solidFill>
                  <a:srgbClr val="0000FF"/>
                </a:solidFill>
                <a:latin typeface="Helvetica" pitchFamily="34" charset="0"/>
                <a:cs typeface="Times New Roman" pitchFamily="18" charset="0"/>
              </a:rPr>
              <a:t/>
            </a:r>
            <a:br>
              <a:rPr lang="en-US" sz="3600" dirty="0" smtClean="0">
                <a:solidFill>
                  <a:srgbClr val="0000FF"/>
                </a:solidFill>
                <a:latin typeface="Helvetica" pitchFamily="34" charset="0"/>
                <a:cs typeface="Times New Roman" pitchFamily="18" charset="0"/>
              </a:rPr>
            </a:br>
            <a:r>
              <a:rPr lang="en-US" sz="4000" b="1" dirty="0">
                <a:solidFill>
                  <a:srgbClr val="FF0000"/>
                </a:solidFill>
                <a:latin typeface="Helvetica" pitchFamily="34" charset="0"/>
                <a:cs typeface="Times New Roman" pitchFamily="18" charset="0"/>
              </a:rPr>
              <a:t/>
            </a:r>
            <a:br>
              <a:rPr lang="en-US" sz="4000" b="1" dirty="0">
                <a:solidFill>
                  <a:srgbClr val="FF0000"/>
                </a:solidFill>
                <a:latin typeface="Helvetica" pitchFamily="34" charset="0"/>
                <a:cs typeface="Times New Roman" pitchFamily="18" charset="0"/>
              </a:rPr>
            </a:br>
            <a:r>
              <a:rPr lang="en-US" sz="4000" b="1" dirty="0">
                <a:solidFill>
                  <a:schemeClr val="tx1">
                    <a:lumMod val="75000"/>
                    <a:lumOff val="25000"/>
                  </a:schemeClr>
                </a:solidFill>
                <a:latin typeface="IrisUPC" pitchFamily="34" charset="-34"/>
                <a:cs typeface="IrisUPC" pitchFamily="34" charset="-34"/>
              </a:rPr>
              <a:t>Lin </a:t>
            </a:r>
            <a:r>
              <a:rPr lang="en-US" sz="4000" b="1" dirty="0" err="1">
                <a:solidFill>
                  <a:schemeClr val="tx1">
                    <a:lumMod val="75000"/>
                    <a:lumOff val="25000"/>
                  </a:schemeClr>
                </a:solidFill>
                <a:latin typeface="IrisUPC" pitchFamily="34" charset="-34"/>
                <a:cs typeface="IrisUPC" pitchFamily="34" charset="-34"/>
              </a:rPr>
              <a:t>Gu</a:t>
            </a:r>
            <a:r>
              <a:rPr lang="en-US" sz="4000" b="1" dirty="0">
                <a:solidFill>
                  <a:schemeClr val="tx1">
                    <a:lumMod val="75000"/>
                    <a:lumOff val="25000"/>
                  </a:schemeClr>
                </a:solidFill>
                <a:latin typeface="IrisUPC" pitchFamily="34" charset="-34"/>
                <a:cs typeface="IrisUPC" pitchFamily="34" charset="-34"/>
              </a:rPr>
              <a:t/>
            </a:r>
            <a:br>
              <a:rPr lang="en-US" sz="4000" b="1" dirty="0">
                <a:solidFill>
                  <a:schemeClr val="tx1">
                    <a:lumMod val="75000"/>
                    <a:lumOff val="25000"/>
                  </a:schemeClr>
                </a:solidFill>
                <a:latin typeface="IrisUPC" pitchFamily="34" charset="-34"/>
                <a:cs typeface="IrisUPC" pitchFamily="34" charset="-34"/>
              </a:rPr>
            </a:br>
            <a:r>
              <a:rPr lang="en-US" sz="4000" b="1" dirty="0">
                <a:solidFill>
                  <a:schemeClr val="tx1">
                    <a:lumMod val="75000"/>
                    <a:lumOff val="25000"/>
                  </a:schemeClr>
                </a:solidFill>
                <a:latin typeface="IrisUPC" pitchFamily="34" charset="-34"/>
                <a:cs typeface="IrisUPC" pitchFamily="34" charset="-34"/>
              </a:rPr>
              <a:t>CSE, HKUST</a:t>
            </a:r>
            <a:endParaRPr lang="en-US" sz="4000" b="1" dirty="0">
              <a:solidFill>
                <a:srgbClr val="FF0000"/>
              </a:solidFill>
              <a:latin typeface="Helvetica" pitchFamily="34" charset="0"/>
              <a:cs typeface="Times New Roman" pitchFamily="18" charset="0"/>
            </a:endParaRPr>
          </a:p>
        </p:txBody>
      </p:sp>
      <p:sp>
        <p:nvSpPr>
          <p:cNvPr id="2" name="Rectangle 1"/>
          <p:cNvSpPr/>
          <p:nvPr/>
        </p:nvSpPr>
        <p:spPr>
          <a:xfrm>
            <a:off x="1752600" y="381000"/>
            <a:ext cx="5562600" cy="830997"/>
          </a:xfrm>
          <a:prstGeom prst="rect">
            <a:avLst/>
          </a:prstGeom>
        </p:spPr>
        <p:txBody>
          <a:bodyPr wrap="square">
            <a:spAutoFit/>
          </a:bodyPr>
          <a:lstStyle/>
          <a:p>
            <a:pPr algn="ctr"/>
            <a:r>
              <a:rPr lang="en-US" sz="2400" dirty="0">
                <a:solidFill>
                  <a:schemeClr val="tx1">
                    <a:lumMod val="65000"/>
                    <a:lumOff val="35000"/>
                  </a:schemeClr>
                </a:solidFill>
                <a:latin typeface="Constantia" pitchFamily="18" charset="0"/>
                <a:cs typeface="Times New Roman" pitchFamily="18" charset="0"/>
              </a:rPr>
              <a:t>COMP4611: Design and Analysis of Computer Architectures</a:t>
            </a:r>
            <a:endParaRPr lang="en-US" sz="2400" dirty="0"/>
          </a:p>
        </p:txBody>
      </p:sp>
    </p:spTree>
    <p:extLst>
      <p:ext uri="{BB962C8B-B14F-4D97-AF65-F5344CB8AC3E}">
        <p14:creationId xmlns:p14="http://schemas.microsoft.com/office/powerpoint/2010/main" val="2543387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7614F6-A49F-48FD-8086-1CFBCD9EB6DD}" type="slidenum">
              <a:rPr lang="en-US"/>
              <a:pPr/>
              <a:t>10</a:t>
            </a:fld>
            <a:endParaRPr lang="en-US"/>
          </a:p>
        </p:txBody>
      </p:sp>
      <p:sp>
        <p:nvSpPr>
          <p:cNvPr id="2262018" name="Rectangle 1026"/>
          <p:cNvSpPr>
            <a:spLocks noGrp="1" noChangeArrowheads="1"/>
          </p:cNvSpPr>
          <p:nvPr>
            <p:ph type="title"/>
          </p:nvPr>
        </p:nvSpPr>
        <p:spPr>
          <a:xfrm>
            <a:off x="457200" y="304800"/>
            <a:ext cx="8458200" cy="533400"/>
          </a:xfrm>
          <a:noFill/>
          <a:ln/>
        </p:spPr>
        <p:txBody>
          <a:bodyPr lIns="92075" tIns="46038" rIns="92075" bIns="46038">
            <a:noAutofit/>
          </a:bodyPr>
          <a:lstStyle/>
          <a:p>
            <a:r>
              <a:rPr lang="en-US" sz="3600" dirty="0" err="1">
                <a:solidFill>
                  <a:srgbClr val="002060"/>
                </a:solidFill>
                <a:effectLst>
                  <a:outerShdw blurRad="38100" dist="38100" dir="2700000" algn="tl">
                    <a:srgbClr val="C0C0C0"/>
                  </a:outerShdw>
                </a:effectLst>
                <a:latin typeface="Monotype Corsiva" pitchFamily="66" charset="0"/>
              </a:rPr>
              <a:t>Multicycle</a:t>
            </a:r>
            <a:r>
              <a:rPr lang="en-US" sz="3600" dirty="0">
                <a:solidFill>
                  <a:srgbClr val="002060"/>
                </a:solidFill>
                <a:effectLst>
                  <a:outerShdw blurRad="38100" dist="38100" dir="2700000" algn="tl">
                    <a:srgbClr val="C0C0C0"/>
                  </a:outerShdw>
                </a:effectLst>
                <a:latin typeface="Monotype Corsiva" pitchFamily="66" charset="0"/>
              </a:rPr>
              <a:t> Operations in the EX Stage</a:t>
            </a:r>
            <a:endParaRPr lang="en-US" sz="3600" dirty="0">
              <a:solidFill>
                <a:srgbClr val="002060"/>
              </a:solidFill>
              <a:latin typeface="Monotype Corsiva" pitchFamily="66" charset="0"/>
            </a:endParaRPr>
          </a:p>
        </p:txBody>
      </p:sp>
      <p:sp>
        <p:nvSpPr>
          <p:cNvPr id="2262019" name="Rectangle 1027"/>
          <p:cNvSpPr>
            <a:spLocks noGrp="1" noChangeArrowheads="1"/>
          </p:cNvSpPr>
          <p:nvPr>
            <p:ph type="body" idx="1"/>
          </p:nvPr>
        </p:nvSpPr>
        <p:spPr>
          <a:xfrm>
            <a:off x="381000" y="1295400"/>
            <a:ext cx="8496300" cy="4787900"/>
          </a:xfrm>
          <a:noFill/>
          <a:ln/>
        </p:spPr>
        <p:txBody>
          <a:bodyPr lIns="92075" tIns="46038" rIns="92075" bIns="46038"/>
          <a:lstStyle/>
          <a:p>
            <a:pPr>
              <a:lnSpc>
                <a:spcPct val="95000"/>
              </a:lnSpc>
            </a:pPr>
            <a:r>
              <a:rPr lang="en-US" sz="2400" dirty="0"/>
              <a:t>Completion of MIPS EX stage floating point arithmetic operations in one or two cycles is impractical since it requires:</a:t>
            </a:r>
          </a:p>
          <a:p>
            <a:endParaRPr lang="en-US" sz="400" dirty="0"/>
          </a:p>
          <a:p>
            <a:pPr lvl="2">
              <a:spcBef>
                <a:spcPct val="0"/>
              </a:spcBef>
            </a:pPr>
            <a:r>
              <a:rPr lang="en-US" dirty="0"/>
              <a:t>A much longer CPU clock cycle, and/or</a:t>
            </a:r>
          </a:p>
          <a:p>
            <a:pPr lvl="2">
              <a:spcBef>
                <a:spcPct val="0"/>
              </a:spcBef>
            </a:pPr>
            <a:r>
              <a:rPr lang="en-US" dirty="0"/>
              <a:t>An enormous amount of logic.</a:t>
            </a:r>
          </a:p>
          <a:p>
            <a:r>
              <a:rPr lang="en-US" sz="2400" dirty="0"/>
              <a:t>Instead, the floating-point pipeline will allow for a longer latency. </a:t>
            </a:r>
          </a:p>
          <a:p>
            <a:pPr>
              <a:lnSpc>
                <a:spcPct val="95000"/>
              </a:lnSpc>
            </a:pPr>
            <a:r>
              <a:rPr lang="en-US" sz="2400" dirty="0"/>
              <a:t>Floating-point operations have the same pipeline stages as the integer instructions with the following differences:</a:t>
            </a:r>
          </a:p>
          <a:p>
            <a:endParaRPr lang="en-US" sz="400" dirty="0"/>
          </a:p>
          <a:p>
            <a:pPr lvl="1"/>
            <a:r>
              <a:rPr lang="en-US" sz="1800" b="1" dirty="0"/>
              <a:t>The EX cycle may be repeated many times as needed.</a:t>
            </a:r>
          </a:p>
          <a:p>
            <a:pPr lvl="1"/>
            <a:r>
              <a:rPr lang="en-US" sz="1800" b="1" dirty="0"/>
              <a:t>There may be multiple floating-point functional units.</a:t>
            </a:r>
          </a:p>
          <a:p>
            <a:pPr lvl="1">
              <a:lnSpc>
                <a:spcPct val="95000"/>
              </a:lnSpc>
            </a:pPr>
            <a:r>
              <a:rPr lang="en-US" sz="1800" b="1" dirty="0"/>
              <a:t>A stall will occur if the instruction to be issued causes either a structural hazard for the functional unit or </a:t>
            </a:r>
            <a:r>
              <a:rPr lang="en-US" sz="1800" b="1" dirty="0" smtClean="0"/>
              <a:t>a </a:t>
            </a:r>
            <a:r>
              <a:rPr lang="en-US" sz="1800" b="1" dirty="0"/>
              <a:t>data hazard.</a:t>
            </a:r>
          </a:p>
          <a:p>
            <a:pPr lvl="1"/>
            <a:endParaRPr lang="en-US" sz="300" b="1" dirty="0"/>
          </a:p>
          <a:p>
            <a:pPr lvl="1"/>
            <a:endParaRPr lang="en-US" sz="300" b="1" dirty="0"/>
          </a:p>
        </p:txBody>
      </p:sp>
    </p:spTree>
    <p:extLst>
      <p:ext uri="{BB962C8B-B14F-4D97-AF65-F5344CB8AC3E}">
        <p14:creationId xmlns:p14="http://schemas.microsoft.com/office/powerpoint/2010/main" val="124166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A7FCF909-8DD7-40EC-B211-895C39A86390}" type="slidenum">
              <a:rPr lang="en-US"/>
              <a:pPr/>
              <a:t>11</a:t>
            </a:fld>
            <a:endParaRPr lang="en-US"/>
          </a:p>
        </p:txBody>
      </p:sp>
      <p:sp>
        <p:nvSpPr>
          <p:cNvPr id="2263042" name="Text Box 1026"/>
          <p:cNvSpPr txBox="1">
            <a:spLocks noChangeArrowheads="1"/>
          </p:cNvSpPr>
          <p:nvPr/>
        </p:nvSpPr>
        <p:spPr bwMode="auto">
          <a:xfrm>
            <a:off x="593725" y="417513"/>
            <a:ext cx="184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sz="1200" b="0">
              <a:effectLst/>
            </a:endParaRPr>
          </a:p>
        </p:txBody>
      </p:sp>
      <p:sp>
        <p:nvSpPr>
          <p:cNvPr id="2263043" name="Text Box 1027"/>
          <p:cNvSpPr txBox="1">
            <a:spLocks noChangeArrowheads="1"/>
          </p:cNvSpPr>
          <p:nvPr/>
        </p:nvSpPr>
        <p:spPr bwMode="auto">
          <a:xfrm>
            <a:off x="0" y="28977"/>
            <a:ext cx="48006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500" dirty="0">
                <a:effectLst>
                  <a:outerShdw blurRad="38100" dist="38100" dir="2700000" algn="tl">
                    <a:srgbClr val="C0C0C0"/>
                  </a:outerShdw>
                </a:effectLst>
              </a:rPr>
              <a:t>Extending The MIPS Pipeline to Handle Floating-Point </a:t>
            </a:r>
          </a:p>
          <a:p>
            <a:pPr algn="l"/>
            <a:endParaRPr lang="en-US" sz="2500" dirty="0">
              <a:effectLst>
                <a:outerShdw blurRad="38100" dist="38100" dir="2700000" algn="tl">
                  <a:srgbClr val="C0C0C0"/>
                </a:outerShdw>
              </a:effectLst>
            </a:endParaRPr>
          </a:p>
          <a:p>
            <a:pPr algn="l"/>
            <a:r>
              <a:rPr lang="en-US" sz="2500" dirty="0">
                <a:effectLst>
                  <a:outerShdw blurRad="38100" dist="38100" dir="2700000" algn="tl">
                    <a:srgbClr val="C0C0C0"/>
                  </a:outerShdw>
                </a:effectLst>
              </a:rPr>
              <a:t>Operations:</a:t>
            </a:r>
            <a:r>
              <a:rPr lang="en-US" dirty="0">
                <a:effectLst>
                  <a:outerShdw blurRad="38100" dist="38100" dir="2700000" algn="tl">
                    <a:srgbClr val="C0C0C0"/>
                  </a:outerShdw>
                </a:effectLst>
              </a:rPr>
              <a:t> </a:t>
            </a:r>
          </a:p>
          <a:p>
            <a:pPr algn="l"/>
            <a:endParaRPr lang="en-US" sz="400" dirty="0">
              <a:effectLst>
                <a:outerShdw blurRad="38100" dist="38100" dir="2700000" algn="tl">
                  <a:srgbClr val="C0C0C0"/>
                </a:outerShdw>
              </a:effectLst>
            </a:endParaRPr>
          </a:p>
          <a:p>
            <a:pPr algn="l"/>
            <a:endParaRPr lang="en-US" sz="400" dirty="0">
              <a:effectLst>
                <a:outerShdw blurRad="38100" dist="38100" dir="2700000" algn="tl">
                  <a:srgbClr val="C0C0C0"/>
                </a:outerShdw>
              </a:effectLst>
            </a:endParaRPr>
          </a:p>
          <a:p>
            <a:pPr algn="l"/>
            <a:endParaRPr lang="en-US" sz="300" dirty="0">
              <a:effectLst>
                <a:outerShdw blurRad="38100" dist="38100" dir="2700000" algn="tl">
                  <a:srgbClr val="C0C0C0"/>
                </a:outerShdw>
              </a:effectLst>
            </a:endParaRPr>
          </a:p>
          <a:p>
            <a:pPr algn="l"/>
            <a:r>
              <a:rPr lang="en-US" dirty="0">
                <a:effectLst>
                  <a:outerShdw blurRad="38100" dist="38100" dir="2700000" algn="tl">
                    <a:srgbClr val="C0C0C0"/>
                  </a:outerShdw>
                </a:effectLst>
              </a:rPr>
              <a:t>    </a:t>
            </a:r>
            <a:r>
              <a:rPr lang="en-US" sz="2500" dirty="0">
                <a:effectLst>
                  <a:outerShdw blurRad="38100" dist="38100" dir="2700000" algn="tl">
                    <a:srgbClr val="C0C0C0"/>
                  </a:outerShdw>
                </a:effectLst>
              </a:rPr>
              <a:t>Adding Non-Pipelined Floating Point Units</a:t>
            </a:r>
          </a:p>
          <a:p>
            <a:pPr algn="l"/>
            <a:endParaRPr lang="en-US" sz="2500" b="0" dirty="0">
              <a:effectLst/>
            </a:endParaRPr>
          </a:p>
        </p:txBody>
      </p:sp>
      <p:sp>
        <p:nvSpPr>
          <p:cNvPr id="2263044" name="Rectangle 1028"/>
          <p:cNvSpPr>
            <a:spLocks noChangeArrowheads="1"/>
          </p:cNvSpPr>
          <p:nvPr/>
        </p:nvSpPr>
        <p:spPr bwMode="auto">
          <a:xfrm>
            <a:off x="7620000" y="6343749"/>
            <a:ext cx="13420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dirty="0">
                <a:effectLst/>
              </a:rPr>
              <a:t>(In  Appendix </a:t>
            </a:r>
            <a:r>
              <a:rPr lang="en-US" sz="1400" dirty="0" smtClean="0">
                <a:effectLst/>
              </a:rPr>
              <a:t>C)</a:t>
            </a:r>
            <a:endParaRPr lang="en-US" sz="1400" dirty="0">
              <a:effectLst/>
            </a:endParaRPr>
          </a:p>
        </p:txBody>
      </p:sp>
      <p:grpSp>
        <p:nvGrpSpPr>
          <p:cNvPr id="2263045" name="Group 1029"/>
          <p:cNvGrpSpPr>
            <a:grpSpLocks/>
          </p:cNvGrpSpPr>
          <p:nvPr/>
        </p:nvGrpSpPr>
        <p:grpSpPr bwMode="auto">
          <a:xfrm>
            <a:off x="3048000" y="1782126"/>
            <a:ext cx="6096000" cy="4466273"/>
            <a:chOff x="2688" y="528"/>
            <a:chExt cx="2976" cy="2339"/>
          </a:xfrm>
        </p:grpSpPr>
        <p:pic>
          <p:nvPicPr>
            <p:cNvPr id="2263046" name="Picture 1030"/>
            <p:cNvPicPr>
              <a:picLocks noChangeAspect="1" noChangeArrowheads="1"/>
            </p:cNvPicPr>
            <p:nvPr/>
          </p:nvPicPr>
          <p:blipFill>
            <a:blip r:embed="rId2">
              <a:extLst>
                <a:ext uri="{28A0092B-C50C-407E-A947-70E740481C1C}">
                  <a14:useLocalDpi xmlns:a14="http://schemas.microsoft.com/office/drawing/2010/main" val="0"/>
                </a:ext>
              </a:extLst>
            </a:blip>
            <a:srcRect l="27338" t="39339" r="30577" b="51752"/>
            <a:stretch>
              <a:fillRect/>
            </a:stretch>
          </p:blipFill>
          <p:spPr bwMode="auto">
            <a:xfrm>
              <a:off x="2688" y="1296"/>
              <a:ext cx="297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47" name="Picture 1031"/>
            <p:cNvPicPr>
              <a:picLocks noChangeAspect="1" noChangeArrowheads="1"/>
            </p:cNvPicPr>
            <p:nvPr/>
          </p:nvPicPr>
          <p:blipFill>
            <a:blip r:embed="rId2">
              <a:extLst>
                <a:ext uri="{28A0092B-C50C-407E-A947-70E740481C1C}">
                  <a14:useLocalDpi xmlns:a14="http://schemas.microsoft.com/office/drawing/2010/main" val="0"/>
                </a:ext>
              </a:extLst>
            </a:blip>
            <a:srcRect l="37520" t="30952" r="43474" b="43509"/>
            <a:stretch>
              <a:fillRect/>
            </a:stretch>
          </p:blipFill>
          <p:spPr bwMode="auto">
            <a:xfrm>
              <a:off x="3408" y="528"/>
              <a:ext cx="1344" cy="2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63358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0F1316E-5780-4A3D-A673-08008C89839A}" type="slidenum">
              <a:rPr lang="en-US"/>
              <a:pPr/>
              <a:t>12</a:t>
            </a:fld>
            <a:endParaRPr lang="en-US"/>
          </a:p>
        </p:txBody>
      </p:sp>
      <p:sp>
        <p:nvSpPr>
          <p:cNvPr id="2264066" name="Text Box 1026"/>
          <p:cNvSpPr txBox="1">
            <a:spLocks noChangeArrowheads="1"/>
          </p:cNvSpPr>
          <p:nvPr/>
        </p:nvSpPr>
        <p:spPr bwMode="auto">
          <a:xfrm>
            <a:off x="593725" y="417513"/>
            <a:ext cx="184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sz="1200" b="0">
              <a:effectLst/>
            </a:endParaRPr>
          </a:p>
        </p:txBody>
      </p:sp>
      <p:sp>
        <p:nvSpPr>
          <p:cNvPr id="2264067" name="Text Box 1027"/>
          <p:cNvSpPr txBox="1">
            <a:spLocks noChangeArrowheads="1"/>
          </p:cNvSpPr>
          <p:nvPr/>
        </p:nvSpPr>
        <p:spPr bwMode="auto">
          <a:xfrm>
            <a:off x="596900" y="304800"/>
            <a:ext cx="76327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500">
                <a:effectLst>
                  <a:outerShdw blurRad="38100" dist="38100" dir="2700000" algn="tl">
                    <a:srgbClr val="C0C0C0"/>
                  </a:outerShdw>
                </a:effectLst>
              </a:rPr>
              <a:t>The extended pipeline system with some pipelined functional units and some unpipelined functional units</a:t>
            </a:r>
          </a:p>
        </p:txBody>
      </p:sp>
      <p:sp>
        <p:nvSpPr>
          <p:cNvPr id="2264068" name="Rectangle 1028"/>
          <p:cNvSpPr>
            <a:spLocks noChangeArrowheads="1"/>
          </p:cNvSpPr>
          <p:nvPr/>
        </p:nvSpPr>
        <p:spPr bwMode="auto">
          <a:xfrm>
            <a:off x="7411441" y="6371314"/>
            <a:ext cx="13420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dirty="0">
                <a:effectLst/>
              </a:rPr>
              <a:t>(In  Appendix </a:t>
            </a:r>
            <a:r>
              <a:rPr lang="en-US" sz="1400" dirty="0" smtClean="0">
                <a:effectLst/>
              </a:rPr>
              <a:t>C)</a:t>
            </a:r>
            <a:endParaRPr lang="en-US" sz="1400" dirty="0">
              <a:effectLst/>
            </a:endParaRPr>
          </a:p>
        </p:txBody>
      </p:sp>
      <p:pic>
        <p:nvPicPr>
          <p:cNvPr id="2264069" name="Picture 10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524875"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348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B295E6F-7EC4-4EDE-B3C2-3CE1AF8468DC}" type="slidenum">
              <a:rPr lang="en-US"/>
              <a:pPr/>
              <a:t>13</a:t>
            </a:fld>
            <a:endParaRPr lang="en-US"/>
          </a:p>
        </p:txBody>
      </p:sp>
      <p:sp>
        <p:nvSpPr>
          <p:cNvPr id="2265090" name="Rectangle 1026"/>
          <p:cNvSpPr>
            <a:spLocks noGrp="1" noChangeArrowheads="1"/>
          </p:cNvSpPr>
          <p:nvPr>
            <p:ph type="title"/>
          </p:nvPr>
        </p:nvSpPr>
        <p:spPr>
          <a:xfrm>
            <a:off x="457200" y="228600"/>
            <a:ext cx="8458200" cy="762000"/>
          </a:xfrm>
          <a:noFill/>
          <a:ln/>
        </p:spPr>
        <p:txBody>
          <a:bodyPr lIns="92075" tIns="46038" rIns="92075" bIns="46038">
            <a:normAutofit/>
          </a:bodyPr>
          <a:lstStyle/>
          <a:p>
            <a:r>
              <a:rPr lang="en-US" sz="3600" dirty="0">
                <a:solidFill>
                  <a:srgbClr val="002060"/>
                </a:solidFill>
                <a:effectLst>
                  <a:outerShdw blurRad="38100" dist="38100" dir="2700000" algn="tl">
                    <a:srgbClr val="C0C0C0"/>
                  </a:outerShdw>
                </a:effectLst>
                <a:latin typeface="Monotype Corsiva" pitchFamily="66" charset="0"/>
              </a:rPr>
              <a:t>Floating Point/</a:t>
            </a:r>
            <a:r>
              <a:rPr lang="en-US" sz="3600" dirty="0" err="1">
                <a:solidFill>
                  <a:srgbClr val="002060"/>
                </a:solidFill>
                <a:effectLst>
                  <a:outerShdw blurRad="38100" dist="38100" dir="2700000" algn="tl">
                    <a:srgbClr val="C0C0C0"/>
                  </a:outerShdw>
                </a:effectLst>
                <a:latin typeface="Monotype Corsiva" pitchFamily="66" charset="0"/>
              </a:rPr>
              <a:t>Multicycle</a:t>
            </a:r>
            <a:r>
              <a:rPr lang="en-US" sz="3600" dirty="0">
                <a:solidFill>
                  <a:srgbClr val="002060"/>
                </a:solidFill>
                <a:effectLst>
                  <a:outerShdw blurRad="38100" dist="38100" dir="2700000" algn="tl">
                    <a:srgbClr val="C0C0C0"/>
                  </a:outerShdw>
                </a:effectLst>
                <a:latin typeface="Monotype Corsiva" pitchFamily="66" charset="0"/>
              </a:rPr>
              <a:t> Pipelining in MIPS</a:t>
            </a:r>
            <a:endParaRPr lang="en-US" sz="3600" dirty="0">
              <a:solidFill>
                <a:srgbClr val="002060"/>
              </a:solidFill>
              <a:latin typeface="Monotype Corsiva" pitchFamily="66" charset="0"/>
            </a:endParaRPr>
          </a:p>
        </p:txBody>
      </p:sp>
      <p:sp>
        <p:nvSpPr>
          <p:cNvPr id="2265091" name="Rectangle 1027"/>
          <p:cNvSpPr>
            <a:spLocks noGrp="1" noChangeArrowheads="1"/>
          </p:cNvSpPr>
          <p:nvPr>
            <p:ph type="body" idx="1"/>
          </p:nvPr>
        </p:nvSpPr>
        <p:spPr>
          <a:xfrm>
            <a:off x="381000" y="1143000"/>
            <a:ext cx="8496300" cy="4940300"/>
          </a:xfrm>
          <a:noFill/>
          <a:ln/>
        </p:spPr>
        <p:txBody>
          <a:bodyPr lIns="92075" tIns="46038" rIns="92075" bIns="46038"/>
          <a:lstStyle/>
          <a:p>
            <a:pPr lvl="1"/>
            <a:endParaRPr lang="en-US" sz="400" b="1" dirty="0"/>
          </a:p>
          <a:p>
            <a:pPr lvl="1"/>
            <a:endParaRPr lang="en-US" sz="400" b="1" dirty="0"/>
          </a:p>
          <a:p>
            <a:pPr>
              <a:lnSpc>
                <a:spcPct val="95000"/>
              </a:lnSpc>
              <a:buClr>
                <a:schemeClr val="tx1"/>
              </a:buClr>
            </a:pPr>
            <a:r>
              <a:rPr lang="en-US" i="1" dirty="0">
                <a:solidFill>
                  <a:srgbClr val="0000CC"/>
                </a:solidFill>
              </a:rPr>
              <a:t>The latency</a:t>
            </a:r>
            <a:r>
              <a:rPr lang="en-US" dirty="0"/>
              <a:t> of functional units is defined as the number of intervening cycles between an instruction producing the result and the instruction that uses the result (usually equals stall cycles with forwarding used).</a:t>
            </a:r>
          </a:p>
          <a:p>
            <a:pPr>
              <a:lnSpc>
                <a:spcPct val="95000"/>
              </a:lnSpc>
              <a:buClr>
                <a:schemeClr val="tx1"/>
              </a:buClr>
            </a:pPr>
            <a:endParaRPr lang="en-US" sz="500" dirty="0"/>
          </a:p>
          <a:p>
            <a:pPr>
              <a:lnSpc>
                <a:spcPct val="95000"/>
              </a:lnSpc>
              <a:buClr>
                <a:schemeClr val="tx1"/>
              </a:buClr>
            </a:pPr>
            <a:r>
              <a:rPr lang="en-US" i="1" dirty="0">
                <a:solidFill>
                  <a:srgbClr val="0000CC"/>
                </a:solidFill>
              </a:rPr>
              <a:t>The initiation</a:t>
            </a:r>
            <a:r>
              <a:rPr lang="en-US" dirty="0"/>
              <a:t> or repeat interval is the number of cycles that must elapse between issuing an instruction of a given type.</a:t>
            </a:r>
          </a:p>
        </p:txBody>
      </p:sp>
    </p:spTree>
    <p:extLst>
      <p:ext uri="{BB962C8B-B14F-4D97-AF65-F5344CB8AC3E}">
        <p14:creationId xmlns:p14="http://schemas.microsoft.com/office/powerpoint/2010/main" val="158736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A0AC2EBC-A4AD-4589-8BC6-B01DA1980465}" type="slidenum">
              <a:rPr lang="en-US"/>
              <a:pPr/>
              <a:t>14</a:t>
            </a:fld>
            <a:endParaRPr lang="en-US"/>
          </a:p>
        </p:txBody>
      </p:sp>
      <p:pic>
        <p:nvPicPr>
          <p:cNvPr id="2266114" name="Picture 10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50950"/>
            <a:ext cx="8524875"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66115" name="Text Box 1027"/>
          <p:cNvSpPr txBox="1">
            <a:spLocks noChangeArrowheads="1"/>
          </p:cNvSpPr>
          <p:nvPr/>
        </p:nvSpPr>
        <p:spPr bwMode="auto">
          <a:xfrm>
            <a:off x="463550" y="173038"/>
            <a:ext cx="82296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sz="2700" dirty="0">
                <a:solidFill>
                  <a:srgbClr val="002060"/>
                </a:solidFill>
                <a:effectLst>
                  <a:outerShdw blurRad="38100" dist="38100" dir="2700000" algn="tl">
                    <a:srgbClr val="C0C0C0"/>
                  </a:outerShdw>
                </a:effectLst>
                <a:latin typeface="Monotype Corsiva" pitchFamily="66" charset="0"/>
              </a:rPr>
              <a:t>Extending The MIPS Pipeline:  </a:t>
            </a:r>
          </a:p>
          <a:p>
            <a:pPr>
              <a:lnSpc>
                <a:spcPct val="90000"/>
              </a:lnSpc>
            </a:pPr>
            <a:r>
              <a:rPr lang="en-US" sz="2700" dirty="0">
                <a:solidFill>
                  <a:srgbClr val="002060"/>
                </a:solidFill>
                <a:effectLst>
                  <a:outerShdw blurRad="38100" dist="38100" dir="2700000" algn="tl">
                    <a:srgbClr val="C0C0C0"/>
                  </a:outerShdw>
                </a:effectLst>
                <a:latin typeface="Monotype Corsiva" pitchFamily="66" charset="0"/>
              </a:rPr>
              <a:t> Multiple Outstanding Floating Point Operations</a:t>
            </a:r>
          </a:p>
        </p:txBody>
      </p:sp>
      <p:sp>
        <p:nvSpPr>
          <p:cNvPr id="2266116" name="Text Box 1028"/>
          <p:cNvSpPr txBox="1">
            <a:spLocks noChangeArrowheads="1"/>
          </p:cNvSpPr>
          <p:nvPr/>
        </p:nvSpPr>
        <p:spPr bwMode="auto">
          <a:xfrm>
            <a:off x="6096000" y="1066800"/>
            <a:ext cx="18303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Latency = 0</a:t>
            </a:r>
          </a:p>
          <a:p>
            <a:pPr algn="l"/>
            <a:r>
              <a:rPr lang="en-US" sz="1400">
                <a:effectLst/>
              </a:rPr>
              <a:t>Initiation Interval = 1</a:t>
            </a:r>
          </a:p>
        </p:txBody>
      </p:sp>
      <p:sp>
        <p:nvSpPr>
          <p:cNvPr id="2266117" name="Text Box 1029"/>
          <p:cNvSpPr txBox="1">
            <a:spLocks noChangeArrowheads="1"/>
          </p:cNvSpPr>
          <p:nvPr/>
        </p:nvSpPr>
        <p:spPr bwMode="auto">
          <a:xfrm>
            <a:off x="762000" y="4648200"/>
            <a:ext cx="19812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effectLst/>
              </a:rPr>
              <a:t>Latency = 3</a:t>
            </a:r>
          </a:p>
          <a:p>
            <a:pPr algn="l"/>
            <a:r>
              <a:rPr lang="en-US" sz="1400">
                <a:effectLst/>
              </a:rPr>
              <a:t>Initiation Interval = 1</a:t>
            </a:r>
          </a:p>
          <a:p>
            <a:pPr algn="l"/>
            <a:r>
              <a:rPr lang="en-US" sz="1400">
                <a:effectLst/>
              </a:rPr>
              <a:t>Pipelined</a:t>
            </a:r>
          </a:p>
        </p:txBody>
      </p:sp>
      <p:sp>
        <p:nvSpPr>
          <p:cNvPr id="2266118" name="Text Box 1030"/>
          <p:cNvSpPr txBox="1">
            <a:spLocks noChangeArrowheads="1"/>
          </p:cNvSpPr>
          <p:nvPr/>
        </p:nvSpPr>
        <p:spPr bwMode="auto">
          <a:xfrm>
            <a:off x="533400" y="1104900"/>
            <a:ext cx="18303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Latency = 6</a:t>
            </a:r>
          </a:p>
          <a:p>
            <a:pPr algn="l"/>
            <a:r>
              <a:rPr lang="en-US" sz="1400">
                <a:effectLst/>
              </a:rPr>
              <a:t>Initiation Interval = 1</a:t>
            </a:r>
          </a:p>
          <a:p>
            <a:pPr algn="l"/>
            <a:r>
              <a:rPr lang="en-US" sz="1400">
                <a:effectLst/>
              </a:rPr>
              <a:t>Pipelined</a:t>
            </a:r>
          </a:p>
        </p:txBody>
      </p:sp>
      <p:sp>
        <p:nvSpPr>
          <p:cNvPr id="2266119" name="Text Box 1031"/>
          <p:cNvSpPr txBox="1">
            <a:spLocks noChangeArrowheads="1"/>
          </p:cNvSpPr>
          <p:nvPr/>
        </p:nvSpPr>
        <p:spPr bwMode="auto">
          <a:xfrm>
            <a:off x="6629400" y="4953000"/>
            <a:ext cx="19192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Latency = 24</a:t>
            </a:r>
          </a:p>
          <a:p>
            <a:pPr algn="l"/>
            <a:r>
              <a:rPr lang="en-US" sz="1400">
                <a:effectLst/>
              </a:rPr>
              <a:t>Initiation Interval = 25</a:t>
            </a:r>
          </a:p>
          <a:p>
            <a:pPr algn="l"/>
            <a:r>
              <a:rPr lang="en-US" sz="1400">
                <a:effectLst/>
              </a:rPr>
              <a:t>Non-pipelined</a:t>
            </a:r>
          </a:p>
        </p:txBody>
      </p:sp>
      <p:sp>
        <p:nvSpPr>
          <p:cNvPr id="2266120" name="Line 1032"/>
          <p:cNvSpPr>
            <a:spLocks noChangeShapeType="1"/>
          </p:cNvSpPr>
          <p:nvPr/>
        </p:nvSpPr>
        <p:spPr bwMode="auto">
          <a:xfrm flipH="1" flipV="1">
            <a:off x="1371600" y="1752600"/>
            <a:ext cx="2438400" cy="457200"/>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121" name="Text Box 1033"/>
          <p:cNvSpPr txBox="1">
            <a:spLocks noChangeArrowheads="1"/>
          </p:cNvSpPr>
          <p:nvPr/>
        </p:nvSpPr>
        <p:spPr bwMode="auto">
          <a:xfrm>
            <a:off x="3740150" y="1111250"/>
            <a:ext cx="1252538"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effectLst/>
              </a:rPr>
              <a:t>Integer Unit</a:t>
            </a:r>
          </a:p>
        </p:txBody>
      </p:sp>
      <p:sp>
        <p:nvSpPr>
          <p:cNvPr id="2266122" name="Text Box 1034"/>
          <p:cNvSpPr txBox="1">
            <a:spLocks noChangeArrowheads="1"/>
          </p:cNvSpPr>
          <p:nvPr/>
        </p:nvSpPr>
        <p:spPr bwMode="auto">
          <a:xfrm>
            <a:off x="2667000" y="2286000"/>
            <a:ext cx="3357563"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effectLst/>
              </a:rPr>
              <a:t>Floating Point (FP)/Integer Multiply</a:t>
            </a:r>
          </a:p>
        </p:txBody>
      </p:sp>
      <p:sp>
        <p:nvSpPr>
          <p:cNvPr id="2266123" name="Text Box 1035"/>
          <p:cNvSpPr txBox="1">
            <a:spLocks noChangeArrowheads="1"/>
          </p:cNvSpPr>
          <p:nvPr/>
        </p:nvSpPr>
        <p:spPr bwMode="auto">
          <a:xfrm>
            <a:off x="3594100" y="4524375"/>
            <a:ext cx="1828800"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effectLst/>
              </a:rPr>
              <a:t>FP/Integer Divider</a:t>
            </a:r>
          </a:p>
        </p:txBody>
      </p:sp>
      <p:sp>
        <p:nvSpPr>
          <p:cNvPr id="2266124" name="Text Box 1036"/>
          <p:cNvSpPr txBox="1">
            <a:spLocks noChangeArrowheads="1"/>
          </p:cNvSpPr>
          <p:nvPr/>
        </p:nvSpPr>
        <p:spPr bwMode="auto">
          <a:xfrm>
            <a:off x="552450" y="3230563"/>
            <a:ext cx="438150" cy="3968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0000CC"/>
                </a:solidFill>
                <a:effectLst/>
              </a:rPr>
              <a:t>IF</a:t>
            </a:r>
          </a:p>
        </p:txBody>
      </p:sp>
      <p:sp>
        <p:nvSpPr>
          <p:cNvPr id="2266125" name="Text Box 1037"/>
          <p:cNvSpPr txBox="1">
            <a:spLocks noChangeArrowheads="1"/>
          </p:cNvSpPr>
          <p:nvPr/>
        </p:nvSpPr>
        <p:spPr bwMode="auto">
          <a:xfrm>
            <a:off x="1222375" y="3230563"/>
            <a:ext cx="466725" cy="3968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0000CC"/>
                </a:solidFill>
                <a:effectLst/>
              </a:rPr>
              <a:t>ID</a:t>
            </a:r>
          </a:p>
        </p:txBody>
      </p:sp>
      <p:sp>
        <p:nvSpPr>
          <p:cNvPr id="2266126" name="Text Box 1038"/>
          <p:cNvSpPr txBox="1">
            <a:spLocks noChangeArrowheads="1"/>
          </p:cNvSpPr>
          <p:nvPr/>
        </p:nvSpPr>
        <p:spPr bwMode="auto">
          <a:xfrm>
            <a:off x="8121650" y="3276600"/>
            <a:ext cx="608013" cy="3968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0000CC"/>
                </a:solidFill>
                <a:effectLst/>
              </a:rPr>
              <a:t>WB</a:t>
            </a:r>
          </a:p>
        </p:txBody>
      </p:sp>
      <p:sp>
        <p:nvSpPr>
          <p:cNvPr id="2266127" name="Text Box 1039"/>
          <p:cNvSpPr txBox="1">
            <a:spLocks noChangeArrowheads="1"/>
          </p:cNvSpPr>
          <p:nvPr/>
        </p:nvSpPr>
        <p:spPr bwMode="auto">
          <a:xfrm>
            <a:off x="7407275" y="3313113"/>
            <a:ext cx="669925" cy="320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500">
                <a:solidFill>
                  <a:srgbClr val="0000CC"/>
                </a:solidFill>
                <a:effectLst/>
              </a:rPr>
              <a:t>MEM</a:t>
            </a:r>
            <a:endParaRPr lang="en-US" sz="2000">
              <a:solidFill>
                <a:srgbClr val="0000CC"/>
              </a:solidFill>
              <a:effectLst/>
            </a:endParaRPr>
          </a:p>
        </p:txBody>
      </p:sp>
      <p:sp>
        <p:nvSpPr>
          <p:cNvPr id="2266128" name="Line 1040"/>
          <p:cNvSpPr>
            <a:spLocks noChangeShapeType="1"/>
          </p:cNvSpPr>
          <p:nvPr/>
        </p:nvSpPr>
        <p:spPr bwMode="auto">
          <a:xfrm flipH="1">
            <a:off x="1676400" y="4267200"/>
            <a:ext cx="1752600" cy="3556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129" name="Text Box 1041"/>
          <p:cNvSpPr txBox="1">
            <a:spLocks noChangeArrowheads="1"/>
          </p:cNvSpPr>
          <p:nvPr/>
        </p:nvSpPr>
        <p:spPr bwMode="auto">
          <a:xfrm>
            <a:off x="3962400" y="3460750"/>
            <a:ext cx="1081088" cy="304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effectLst/>
              </a:rPr>
              <a:t>FP Adder</a:t>
            </a:r>
          </a:p>
        </p:txBody>
      </p:sp>
      <p:sp>
        <p:nvSpPr>
          <p:cNvPr id="2266130" name="Text Box 1042"/>
          <p:cNvSpPr txBox="1">
            <a:spLocks noChangeArrowheads="1"/>
          </p:cNvSpPr>
          <p:nvPr/>
        </p:nvSpPr>
        <p:spPr bwMode="auto">
          <a:xfrm>
            <a:off x="6248400" y="3124200"/>
            <a:ext cx="538163" cy="3968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0000CC"/>
                </a:solidFill>
                <a:effectLst/>
              </a:rPr>
              <a:t>EX</a:t>
            </a:r>
          </a:p>
        </p:txBody>
      </p:sp>
      <p:sp>
        <p:nvSpPr>
          <p:cNvPr id="2266131" name="Line 1043"/>
          <p:cNvSpPr>
            <a:spLocks noChangeShapeType="1"/>
          </p:cNvSpPr>
          <p:nvPr/>
        </p:nvSpPr>
        <p:spPr bwMode="auto">
          <a:xfrm flipH="1">
            <a:off x="5867400" y="5257800"/>
            <a:ext cx="7620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132" name="Line 1044"/>
          <p:cNvSpPr>
            <a:spLocks noChangeShapeType="1"/>
          </p:cNvSpPr>
          <p:nvPr/>
        </p:nvSpPr>
        <p:spPr bwMode="auto">
          <a:xfrm flipV="1">
            <a:off x="4813300" y="1447800"/>
            <a:ext cx="1295400" cy="152400"/>
          </a:xfrm>
          <a:prstGeom prst="line">
            <a:avLst/>
          </a:prstGeom>
          <a:noFill/>
          <a:ln w="57150">
            <a:solidFill>
              <a:srgbClr val="0000FF"/>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133" name="Text Box 1045"/>
          <p:cNvSpPr txBox="1">
            <a:spLocks noChangeArrowheads="1"/>
          </p:cNvSpPr>
          <p:nvPr/>
        </p:nvSpPr>
        <p:spPr bwMode="auto">
          <a:xfrm>
            <a:off x="7162800" y="1600200"/>
            <a:ext cx="1760538"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300">
                <a:effectLst/>
              </a:rPr>
              <a:t>Hazards:</a:t>
            </a:r>
          </a:p>
          <a:p>
            <a:pPr algn="l"/>
            <a:r>
              <a:rPr lang="en-US" sz="1300">
                <a:effectLst/>
              </a:rPr>
              <a:t>RAW, WAW  possible</a:t>
            </a:r>
          </a:p>
          <a:p>
            <a:pPr algn="l"/>
            <a:r>
              <a:rPr lang="en-US" sz="1300">
                <a:effectLst/>
              </a:rPr>
              <a:t>WAR  Not Possible</a:t>
            </a:r>
          </a:p>
          <a:p>
            <a:pPr algn="l"/>
            <a:r>
              <a:rPr lang="en-US" sz="1300">
                <a:effectLst/>
              </a:rPr>
              <a:t>Structural:  Possible</a:t>
            </a:r>
          </a:p>
          <a:p>
            <a:pPr algn="l"/>
            <a:r>
              <a:rPr lang="en-US" sz="1300">
                <a:effectLst/>
              </a:rPr>
              <a:t>Control:  Possible</a:t>
            </a:r>
          </a:p>
        </p:txBody>
      </p:sp>
      <p:sp>
        <p:nvSpPr>
          <p:cNvPr id="2266134" name="Rectangle 1046"/>
          <p:cNvSpPr>
            <a:spLocks noChangeArrowheads="1"/>
          </p:cNvSpPr>
          <p:nvPr/>
        </p:nvSpPr>
        <p:spPr bwMode="auto">
          <a:xfrm>
            <a:off x="7162800" y="1593850"/>
            <a:ext cx="1752600" cy="1066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9702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1D365503-0BF8-4819-916C-066A8FBE2C4D}" type="slidenum">
              <a:rPr lang="en-US"/>
              <a:pPr/>
              <a:t>15</a:t>
            </a:fld>
            <a:endParaRPr lang="en-US" dirty="0"/>
          </a:p>
        </p:txBody>
      </p:sp>
      <p:sp>
        <p:nvSpPr>
          <p:cNvPr id="2267138" name="Rectangle 2"/>
          <p:cNvSpPr>
            <a:spLocks noGrp="1" noChangeArrowheads="1"/>
          </p:cNvSpPr>
          <p:nvPr>
            <p:ph type="title"/>
          </p:nvPr>
        </p:nvSpPr>
        <p:spPr>
          <a:xfrm>
            <a:off x="644236" y="152400"/>
            <a:ext cx="8077200" cy="762000"/>
          </a:xfrm>
        </p:spPr>
        <p:txBody>
          <a:bodyPr>
            <a:noAutofit/>
          </a:bodyPr>
          <a:lstStyle/>
          <a:p>
            <a:r>
              <a:rPr lang="en-US" sz="3200" dirty="0">
                <a:solidFill>
                  <a:srgbClr val="002060"/>
                </a:solidFill>
                <a:effectLst>
                  <a:outerShdw blurRad="38100" dist="38100" dir="2700000" algn="tl">
                    <a:srgbClr val="C0C0C0"/>
                  </a:outerShdw>
                </a:effectLst>
                <a:latin typeface="Monotype Corsiva" pitchFamily="66" charset="0"/>
              </a:rPr>
              <a:t>Latencies and Initiation Intervals For </a:t>
            </a:r>
            <a:br>
              <a:rPr lang="en-US" sz="3200" dirty="0">
                <a:solidFill>
                  <a:srgbClr val="002060"/>
                </a:solidFill>
                <a:effectLst>
                  <a:outerShdw blurRad="38100" dist="38100" dir="2700000" algn="tl">
                    <a:srgbClr val="C0C0C0"/>
                  </a:outerShdw>
                </a:effectLst>
                <a:latin typeface="Monotype Corsiva" pitchFamily="66" charset="0"/>
              </a:rPr>
            </a:br>
            <a:r>
              <a:rPr lang="en-US" sz="3200" dirty="0">
                <a:solidFill>
                  <a:srgbClr val="002060"/>
                </a:solidFill>
                <a:effectLst>
                  <a:outerShdw blurRad="38100" dist="38100" dir="2700000" algn="tl">
                    <a:srgbClr val="C0C0C0"/>
                  </a:outerShdw>
                </a:effectLst>
                <a:latin typeface="Monotype Corsiva" pitchFamily="66" charset="0"/>
              </a:rPr>
              <a:t>Functional Units</a:t>
            </a:r>
            <a:endParaRPr lang="en-US" sz="4800" dirty="0">
              <a:solidFill>
                <a:srgbClr val="002060"/>
              </a:solidFill>
              <a:latin typeface="Monotype Corsiva" pitchFamily="66" charset="0"/>
            </a:endParaRPr>
          </a:p>
        </p:txBody>
      </p:sp>
      <p:sp>
        <p:nvSpPr>
          <p:cNvPr id="2267139" name="Rectangle 3"/>
          <p:cNvSpPr>
            <a:spLocks noGrp="1" noChangeArrowheads="1"/>
          </p:cNvSpPr>
          <p:nvPr>
            <p:ph type="body" idx="1"/>
          </p:nvPr>
        </p:nvSpPr>
        <p:spPr>
          <a:xfrm>
            <a:off x="760413" y="1524000"/>
            <a:ext cx="7623175" cy="4419600"/>
          </a:xfrm>
        </p:spPr>
        <p:txBody>
          <a:bodyPr/>
          <a:lstStyle/>
          <a:p>
            <a:pPr>
              <a:buFontTx/>
              <a:buNone/>
            </a:pPr>
            <a:r>
              <a:rPr lang="en-US" sz="2400"/>
              <a:t>Functional Unit	     Latency	        Initiation Interval</a:t>
            </a:r>
          </a:p>
          <a:p>
            <a:pPr>
              <a:buFontTx/>
              <a:buNone/>
            </a:pPr>
            <a:endParaRPr lang="en-US" sz="400"/>
          </a:p>
          <a:p>
            <a:pPr>
              <a:buFontTx/>
              <a:buNone/>
            </a:pPr>
            <a:endParaRPr lang="en-US" sz="400"/>
          </a:p>
          <a:p>
            <a:pPr>
              <a:buFontTx/>
              <a:buNone/>
            </a:pPr>
            <a:endParaRPr lang="en-US" sz="200"/>
          </a:p>
          <a:p>
            <a:pPr>
              <a:buFontTx/>
              <a:buNone/>
            </a:pPr>
            <a:r>
              <a:rPr lang="en-US" sz="2400"/>
              <a:t>Integer ALU			0			1</a:t>
            </a:r>
          </a:p>
          <a:p>
            <a:pPr>
              <a:buFontTx/>
              <a:buNone/>
            </a:pPr>
            <a:endParaRPr lang="en-US" sz="700"/>
          </a:p>
          <a:p>
            <a:pPr>
              <a:buFontTx/>
              <a:buNone/>
            </a:pPr>
            <a:r>
              <a:rPr lang="en-US" sz="2400"/>
              <a:t>Data Memory			1			1</a:t>
            </a:r>
          </a:p>
          <a:p>
            <a:pPr>
              <a:spcBef>
                <a:spcPct val="0"/>
              </a:spcBef>
              <a:buFontTx/>
              <a:buNone/>
            </a:pPr>
            <a:r>
              <a:rPr lang="en-US" sz="1800"/>
              <a:t>(Integer and FP Loads)</a:t>
            </a:r>
          </a:p>
          <a:p>
            <a:pPr>
              <a:buFontTx/>
              <a:buNone/>
            </a:pPr>
            <a:endParaRPr lang="en-US" sz="700"/>
          </a:p>
          <a:p>
            <a:pPr>
              <a:buFontTx/>
              <a:buNone/>
            </a:pPr>
            <a:r>
              <a:rPr lang="en-US" sz="2400"/>
              <a:t>FP add				3			1</a:t>
            </a:r>
          </a:p>
          <a:p>
            <a:pPr>
              <a:buFontTx/>
              <a:buNone/>
            </a:pPr>
            <a:endParaRPr lang="en-US" sz="800"/>
          </a:p>
          <a:p>
            <a:pPr>
              <a:buFontTx/>
              <a:buNone/>
            </a:pPr>
            <a:r>
              <a:rPr lang="en-US" sz="2400"/>
              <a:t>FP multiply			6			1</a:t>
            </a:r>
          </a:p>
          <a:p>
            <a:pPr>
              <a:buFontTx/>
              <a:buNone/>
            </a:pPr>
            <a:r>
              <a:rPr lang="en-US" sz="1800"/>
              <a:t>(also integer multiply)</a:t>
            </a:r>
          </a:p>
          <a:p>
            <a:pPr>
              <a:buFontTx/>
              <a:buNone/>
            </a:pPr>
            <a:endParaRPr lang="en-US" sz="700"/>
          </a:p>
          <a:p>
            <a:pPr>
              <a:buFontTx/>
              <a:buNone/>
            </a:pPr>
            <a:r>
              <a:rPr lang="en-US" sz="2400"/>
              <a:t>FP divide			24			25</a:t>
            </a:r>
          </a:p>
          <a:p>
            <a:pPr>
              <a:buFontTx/>
              <a:buNone/>
            </a:pPr>
            <a:r>
              <a:rPr lang="en-US" sz="1800"/>
              <a:t>(also integer divide)</a:t>
            </a:r>
            <a:r>
              <a:rPr lang="en-US" sz="2400"/>
              <a:t>		</a:t>
            </a:r>
          </a:p>
          <a:p>
            <a:pPr>
              <a:buFontTx/>
              <a:buNone/>
            </a:pPr>
            <a:endParaRPr lang="en-US" sz="2400"/>
          </a:p>
        </p:txBody>
      </p:sp>
      <p:sp>
        <p:nvSpPr>
          <p:cNvPr id="2267140" name="Rectangle 4"/>
          <p:cNvSpPr>
            <a:spLocks noChangeArrowheads="1"/>
          </p:cNvSpPr>
          <p:nvPr/>
        </p:nvSpPr>
        <p:spPr bwMode="auto">
          <a:xfrm>
            <a:off x="609600" y="1295400"/>
            <a:ext cx="8001000" cy="457200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7141" name="Line 5"/>
          <p:cNvSpPr>
            <a:spLocks noChangeShapeType="1"/>
          </p:cNvSpPr>
          <p:nvPr/>
        </p:nvSpPr>
        <p:spPr bwMode="auto">
          <a:xfrm>
            <a:off x="838200" y="2133600"/>
            <a:ext cx="762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7142" name="Line 6"/>
          <p:cNvSpPr>
            <a:spLocks noChangeShapeType="1"/>
          </p:cNvSpPr>
          <p:nvPr/>
        </p:nvSpPr>
        <p:spPr bwMode="auto">
          <a:xfrm>
            <a:off x="762000" y="2667000"/>
            <a:ext cx="762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7143" name="Line 7"/>
          <p:cNvSpPr>
            <a:spLocks noChangeShapeType="1"/>
          </p:cNvSpPr>
          <p:nvPr/>
        </p:nvSpPr>
        <p:spPr bwMode="auto">
          <a:xfrm>
            <a:off x="762000" y="3505200"/>
            <a:ext cx="762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7144" name="Line 8"/>
          <p:cNvSpPr>
            <a:spLocks noChangeShapeType="1"/>
          </p:cNvSpPr>
          <p:nvPr/>
        </p:nvSpPr>
        <p:spPr bwMode="auto">
          <a:xfrm>
            <a:off x="749300" y="4081463"/>
            <a:ext cx="762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7145" name="Line 9"/>
          <p:cNvSpPr>
            <a:spLocks noChangeShapeType="1"/>
          </p:cNvSpPr>
          <p:nvPr/>
        </p:nvSpPr>
        <p:spPr bwMode="auto">
          <a:xfrm>
            <a:off x="760413" y="4997450"/>
            <a:ext cx="762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7146" name="Text Box 10"/>
          <p:cNvSpPr txBox="1">
            <a:spLocks noChangeArrowheads="1"/>
          </p:cNvSpPr>
          <p:nvPr/>
        </p:nvSpPr>
        <p:spPr bwMode="auto">
          <a:xfrm>
            <a:off x="2667000" y="5943600"/>
            <a:ext cx="54038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500" dirty="0">
                <a:effectLst/>
              </a:rPr>
              <a:t>Latency usually equals stall cycles when  full forwarding is used</a:t>
            </a:r>
            <a:r>
              <a:rPr lang="en-US" sz="1400" dirty="0">
                <a:effectLst/>
              </a:rPr>
              <a:t> </a:t>
            </a:r>
          </a:p>
        </p:txBody>
      </p:sp>
    </p:spTree>
    <p:extLst>
      <p:ext uri="{BB962C8B-B14F-4D97-AF65-F5344CB8AC3E}">
        <p14:creationId xmlns:p14="http://schemas.microsoft.com/office/powerpoint/2010/main" val="1399193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B79AE0-52FF-45A3-8B30-5B850EED6B54}" type="slidenum">
              <a:rPr lang="en-US"/>
              <a:pPr/>
              <a:t>16</a:t>
            </a:fld>
            <a:endParaRPr lang="en-US"/>
          </a:p>
        </p:txBody>
      </p:sp>
      <p:sp>
        <p:nvSpPr>
          <p:cNvPr id="2268162" name="Rectangle 2"/>
          <p:cNvSpPr>
            <a:spLocks noGrp="1" noChangeArrowheads="1"/>
          </p:cNvSpPr>
          <p:nvPr>
            <p:ph type="title"/>
          </p:nvPr>
        </p:nvSpPr>
        <p:spPr>
          <a:xfrm>
            <a:off x="660400" y="152400"/>
            <a:ext cx="8077200" cy="533400"/>
          </a:xfrm>
        </p:spPr>
        <p:txBody>
          <a:bodyPr>
            <a:normAutofit fontScale="90000"/>
          </a:bodyPr>
          <a:lstStyle/>
          <a:p>
            <a:r>
              <a:rPr lang="en-US" sz="3600" dirty="0">
                <a:solidFill>
                  <a:srgbClr val="002060"/>
                </a:solidFill>
                <a:effectLst>
                  <a:outerShdw blurRad="38100" dist="38100" dir="2700000" algn="tl">
                    <a:srgbClr val="C0C0C0"/>
                  </a:outerShdw>
                </a:effectLst>
                <a:latin typeface="Monotype Corsiva" pitchFamily="66" charset="0"/>
              </a:rPr>
              <a:t>Pipeline Characteristics With FP</a:t>
            </a:r>
            <a:endParaRPr lang="en-US" sz="3600" dirty="0">
              <a:solidFill>
                <a:srgbClr val="002060"/>
              </a:solidFill>
              <a:latin typeface="Monotype Corsiva" pitchFamily="66" charset="0"/>
            </a:endParaRPr>
          </a:p>
        </p:txBody>
      </p:sp>
      <p:sp>
        <p:nvSpPr>
          <p:cNvPr id="2268163" name="Rectangle 3"/>
          <p:cNvSpPr>
            <a:spLocks noGrp="1" noChangeArrowheads="1"/>
          </p:cNvSpPr>
          <p:nvPr>
            <p:ph type="body" idx="1"/>
          </p:nvPr>
        </p:nvSpPr>
        <p:spPr>
          <a:xfrm>
            <a:off x="838200" y="990600"/>
            <a:ext cx="7734300" cy="5181600"/>
          </a:xfrm>
        </p:spPr>
        <p:txBody>
          <a:bodyPr/>
          <a:lstStyle/>
          <a:p>
            <a:pPr>
              <a:lnSpc>
                <a:spcPct val="90000"/>
              </a:lnSpc>
            </a:pPr>
            <a:r>
              <a:rPr lang="en-US" sz="2400"/>
              <a:t>Instructions are still processed in-order in IF, ID, EX at the rate of  one instruction per cycle, ideally.</a:t>
            </a:r>
          </a:p>
          <a:p>
            <a:pPr>
              <a:lnSpc>
                <a:spcPct val="90000"/>
              </a:lnSpc>
            </a:pPr>
            <a:r>
              <a:rPr lang="en-US" sz="2400"/>
              <a:t>Longer RAW hazard stalls likely due to long FP latencies.</a:t>
            </a:r>
          </a:p>
          <a:p>
            <a:pPr>
              <a:lnSpc>
                <a:spcPct val="90000"/>
              </a:lnSpc>
            </a:pPr>
            <a:r>
              <a:rPr lang="en-US" sz="2400"/>
              <a:t>Structural hazards possible due to varying instruction times and FP latencies: </a:t>
            </a:r>
          </a:p>
          <a:p>
            <a:pPr lvl="1">
              <a:lnSpc>
                <a:spcPct val="90000"/>
              </a:lnSpc>
            </a:pPr>
            <a:r>
              <a:rPr lang="en-US" sz="1800" b="1"/>
              <a:t>FP unit may not be available; divide in this case.</a:t>
            </a:r>
          </a:p>
          <a:p>
            <a:pPr lvl="1">
              <a:lnSpc>
                <a:spcPct val="90000"/>
              </a:lnSpc>
            </a:pPr>
            <a:r>
              <a:rPr lang="en-US" sz="1800" b="1"/>
              <a:t>MEM, WB reached by several instructions simultaneously.</a:t>
            </a:r>
          </a:p>
          <a:p>
            <a:pPr lvl="1">
              <a:lnSpc>
                <a:spcPct val="90000"/>
              </a:lnSpc>
            </a:pPr>
            <a:endParaRPr lang="en-US" sz="200" b="1"/>
          </a:p>
          <a:p>
            <a:pPr>
              <a:lnSpc>
                <a:spcPct val="90000"/>
              </a:lnSpc>
            </a:pPr>
            <a:r>
              <a:rPr lang="en-US" sz="2400"/>
              <a:t>WAW hazards can occur since it is possible for instructions to reach WB out-of-order.</a:t>
            </a:r>
          </a:p>
          <a:p>
            <a:pPr>
              <a:lnSpc>
                <a:spcPct val="90000"/>
              </a:lnSpc>
            </a:pPr>
            <a:r>
              <a:rPr lang="en-US" sz="2400"/>
              <a:t>WAR hazards impossible, since register reads occur in-order in ID.</a:t>
            </a:r>
          </a:p>
          <a:p>
            <a:pPr>
              <a:lnSpc>
                <a:spcPct val="90000"/>
              </a:lnSpc>
            </a:pPr>
            <a:r>
              <a:rPr lang="en-US" sz="2400"/>
              <a:t>Instructions are allowed to complete out-of-order requiring special measures to enforce precise exceptions.</a:t>
            </a:r>
            <a:r>
              <a:rPr lang="en-US" sz="2600"/>
              <a:t> </a:t>
            </a:r>
          </a:p>
        </p:txBody>
      </p:sp>
    </p:spTree>
    <p:extLst>
      <p:ext uri="{BB962C8B-B14F-4D97-AF65-F5344CB8AC3E}">
        <p14:creationId xmlns:p14="http://schemas.microsoft.com/office/powerpoint/2010/main" val="3463284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3"/>
          <p:cNvSpPr>
            <a:spLocks noGrp="1"/>
          </p:cNvSpPr>
          <p:nvPr>
            <p:ph type="sldNum" sz="quarter" idx="10"/>
          </p:nvPr>
        </p:nvSpPr>
        <p:spPr/>
        <p:txBody>
          <a:bodyPr/>
          <a:lstStyle/>
          <a:p>
            <a:fld id="{8AFF1D81-BD47-46A3-B8DB-5446147B2C6C}" type="slidenum">
              <a:rPr lang="en-US"/>
              <a:pPr/>
              <a:t>17</a:t>
            </a:fld>
            <a:endParaRPr lang="en-US"/>
          </a:p>
        </p:txBody>
      </p:sp>
      <p:sp>
        <p:nvSpPr>
          <p:cNvPr id="2269186" name="Rectangle 2"/>
          <p:cNvSpPr>
            <a:spLocks noGrp="1" noChangeArrowheads="1"/>
          </p:cNvSpPr>
          <p:nvPr>
            <p:ph type="title"/>
          </p:nvPr>
        </p:nvSpPr>
        <p:spPr>
          <a:xfrm>
            <a:off x="279400" y="152400"/>
            <a:ext cx="8559800" cy="4318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FF"/>
                </a:solidFill>
                <a:miter lim="800000"/>
                <a:headEnd/>
                <a:tailEnd/>
              </a14:hiddenLine>
            </a:ext>
          </a:extLst>
        </p:spPr>
        <p:txBody>
          <a:bodyPr>
            <a:noAutofit/>
          </a:bodyPr>
          <a:lstStyle/>
          <a:p>
            <a:r>
              <a:rPr lang="en-US" sz="3600" dirty="0">
                <a:solidFill>
                  <a:srgbClr val="002060"/>
                </a:solidFill>
                <a:effectLst>
                  <a:outerShdw blurRad="38100" dist="38100" dir="2700000" algn="tl">
                    <a:srgbClr val="C0C0C0"/>
                  </a:outerShdw>
                </a:effectLst>
                <a:latin typeface="Monotype Corsiva" pitchFamily="66" charset="0"/>
              </a:rPr>
              <a:t>FP Operations Pipeline </a:t>
            </a:r>
            <a:r>
              <a:rPr lang="en-US" sz="3600" dirty="0" smtClean="0">
                <a:solidFill>
                  <a:srgbClr val="002060"/>
                </a:solidFill>
                <a:effectLst>
                  <a:outerShdw blurRad="38100" dist="38100" dir="2700000" algn="tl">
                    <a:srgbClr val="C0C0C0"/>
                  </a:outerShdw>
                </a:effectLst>
                <a:latin typeface="Monotype Corsiva" pitchFamily="66" charset="0"/>
              </a:rPr>
              <a:t>Timing</a:t>
            </a:r>
            <a:endParaRPr lang="en-US" sz="3600" dirty="0">
              <a:solidFill>
                <a:srgbClr val="002060"/>
              </a:solidFill>
              <a:latin typeface="Monotype Corsiva" pitchFamily="66" charset="0"/>
            </a:endParaRPr>
          </a:p>
        </p:txBody>
      </p:sp>
      <p:sp>
        <p:nvSpPr>
          <p:cNvPr id="2269187" name="Text Box 3"/>
          <p:cNvSpPr txBox="1">
            <a:spLocks noChangeArrowheads="1"/>
          </p:cNvSpPr>
          <p:nvPr/>
        </p:nvSpPr>
        <p:spPr bwMode="auto">
          <a:xfrm>
            <a:off x="533400" y="5791200"/>
            <a:ext cx="459422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effectLst/>
              </a:rPr>
              <a:t>All above instructions are assumed independent</a:t>
            </a:r>
            <a:endParaRPr lang="en-US" sz="1400">
              <a:effectLst/>
            </a:endParaRPr>
          </a:p>
        </p:txBody>
      </p:sp>
      <p:grpSp>
        <p:nvGrpSpPr>
          <p:cNvPr id="2269188" name="Group 4"/>
          <p:cNvGrpSpPr>
            <a:grpSpLocks/>
          </p:cNvGrpSpPr>
          <p:nvPr/>
        </p:nvGrpSpPr>
        <p:grpSpPr bwMode="auto">
          <a:xfrm>
            <a:off x="457200" y="819150"/>
            <a:ext cx="7934325" cy="5178425"/>
            <a:chOff x="288" y="516"/>
            <a:chExt cx="4998" cy="3262"/>
          </a:xfrm>
        </p:grpSpPr>
        <p:grpSp>
          <p:nvGrpSpPr>
            <p:cNvPr id="2269189" name="Group 5"/>
            <p:cNvGrpSpPr>
              <a:grpSpLocks/>
            </p:cNvGrpSpPr>
            <p:nvPr/>
          </p:nvGrpSpPr>
          <p:grpSpPr bwMode="auto">
            <a:xfrm>
              <a:off x="1008" y="848"/>
              <a:ext cx="4278" cy="449"/>
              <a:chOff x="912" y="720"/>
              <a:chExt cx="3168" cy="336"/>
            </a:xfrm>
          </p:grpSpPr>
          <p:grpSp>
            <p:nvGrpSpPr>
              <p:cNvPr id="2269190" name="Group 6"/>
              <p:cNvGrpSpPr>
                <a:grpSpLocks/>
              </p:cNvGrpSpPr>
              <p:nvPr/>
            </p:nvGrpSpPr>
            <p:grpSpPr bwMode="auto">
              <a:xfrm>
                <a:off x="912" y="720"/>
                <a:ext cx="2304" cy="336"/>
                <a:chOff x="2640" y="2880"/>
                <a:chExt cx="2304" cy="336"/>
              </a:xfrm>
            </p:grpSpPr>
            <p:grpSp>
              <p:nvGrpSpPr>
                <p:cNvPr id="2269191" name="Group 7"/>
                <p:cNvGrpSpPr>
                  <a:grpSpLocks/>
                </p:cNvGrpSpPr>
                <p:nvPr/>
              </p:nvGrpSpPr>
              <p:grpSpPr bwMode="auto">
                <a:xfrm>
                  <a:off x="3792" y="2880"/>
                  <a:ext cx="1152" cy="336"/>
                  <a:chOff x="2208" y="2784"/>
                  <a:chExt cx="1152" cy="336"/>
                </a:xfrm>
              </p:grpSpPr>
              <p:grpSp>
                <p:nvGrpSpPr>
                  <p:cNvPr id="2269192" name="Group 8"/>
                  <p:cNvGrpSpPr>
                    <a:grpSpLocks/>
                  </p:cNvGrpSpPr>
                  <p:nvPr/>
                </p:nvGrpSpPr>
                <p:grpSpPr bwMode="auto">
                  <a:xfrm>
                    <a:off x="2208" y="2784"/>
                    <a:ext cx="576" cy="336"/>
                    <a:chOff x="1200" y="2688"/>
                    <a:chExt cx="576" cy="336"/>
                  </a:xfrm>
                </p:grpSpPr>
                <p:sp>
                  <p:nvSpPr>
                    <p:cNvPr id="2269193" name="Rectangle 9"/>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194" name="Rectangle 10"/>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195" name="Group 11"/>
                  <p:cNvGrpSpPr>
                    <a:grpSpLocks/>
                  </p:cNvGrpSpPr>
                  <p:nvPr/>
                </p:nvGrpSpPr>
                <p:grpSpPr bwMode="auto">
                  <a:xfrm>
                    <a:off x="2784" y="2784"/>
                    <a:ext cx="576" cy="336"/>
                    <a:chOff x="1200" y="2688"/>
                    <a:chExt cx="576" cy="336"/>
                  </a:xfrm>
                </p:grpSpPr>
                <p:sp>
                  <p:nvSpPr>
                    <p:cNvPr id="2269196" name="Rectangle 12"/>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197" name="Rectangle 13"/>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69198" name="Group 14"/>
                <p:cNvGrpSpPr>
                  <a:grpSpLocks/>
                </p:cNvGrpSpPr>
                <p:nvPr/>
              </p:nvGrpSpPr>
              <p:grpSpPr bwMode="auto">
                <a:xfrm>
                  <a:off x="2640" y="2880"/>
                  <a:ext cx="1152" cy="336"/>
                  <a:chOff x="2208" y="2784"/>
                  <a:chExt cx="1152" cy="336"/>
                </a:xfrm>
              </p:grpSpPr>
              <p:grpSp>
                <p:nvGrpSpPr>
                  <p:cNvPr id="2269199" name="Group 15"/>
                  <p:cNvGrpSpPr>
                    <a:grpSpLocks/>
                  </p:cNvGrpSpPr>
                  <p:nvPr/>
                </p:nvGrpSpPr>
                <p:grpSpPr bwMode="auto">
                  <a:xfrm>
                    <a:off x="2208" y="2784"/>
                    <a:ext cx="576" cy="336"/>
                    <a:chOff x="1200" y="2688"/>
                    <a:chExt cx="576" cy="336"/>
                  </a:xfrm>
                </p:grpSpPr>
                <p:sp>
                  <p:nvSpPr>
                    <p:cNvPr id="2269200" name="Rectangle 16"/>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01" name="Rectangle 17"/>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02" name="Group 18"/>
                  <p:cNvGrpSpPr>
                    <a:grpSpLocks/>
                  </p:cNvGrpSpPr>
                  <p:nvPr/>
                </p:nvGrpSpPr>
                <p:grpSpPr bwMode="auto">
                  <a:xfrm>
                    <a:off x="2784" y="2784"/>
                    <a:ext cx="576" cy="336"/>
                    <a:chOff x="1200" y="2688"/>
                    <a:chExt cx="576" cy="336"/>
                  </a:xfrm>
                </p:grpSpPr>
                <p:sp>
                  <p:nvSpPr>
                    <p:cNvPr id="2269203" name="Rectangle 19"/>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04" name="Rectangle 20"/>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2269205" name="Group 21"/>
              <p:cNvGrpSpPr>
                <a:grpSpLocks/>
              </p:cNvGrpSpPr>
              <p:nvPr/>
            </p:nvGrpSpPr>
            <p:grpSpPr bwMode="auto">
              <a:xfrm>
                <a:off x="3504" y="720"/>
                <a:ext cx="576" cy="336"/>
                <a:chOff x="1200" y="2688"/>
                <a:chExt cx="576" cy="336"/>
              </a:xfrm>
            </p:grpSpPr>
            <p:sp>
              <p:nvSpPr>
                <p:cNvPr id="2269206" name="Rectangle 22"/>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07" name="Rectangle 23"/>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69208" name="Rectangle 24"/>
              <p:cNvSpPr>
                <a:spLocks noChangeArrowheads="1"/>
              </p:cNvSpPr>
              <p:nvPr/>
            </p:nvSpPr>
            <p:spPr bwMode="auto">
              <a:xfrm>
                <a:off x="3216" y="72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09" name="Group 25"/>
            <p:cNvGrpSpPr>
              <a:grpSpLocks/>
            </p:cNvGrpSpPr>
            <p:nvPr/>
          </p:nvGrpSpPr>
          <p:grpSpPr bwMode="auto">
            <a:xfrm>
              <a:off x="1392" y="562"/>
              <a:ext cx="3888" cy="3216"/>
              <a:chOff x="1392" y="432"/>
              <a:chExt cx="3888" cy="3216"/>
            </a:xfrm>
          </p:grpSpPr>
          <p:sp>
            <p:nvSpPr>
              <p:cNvPr id="2269210" name="Line 26"/>
              <p:cNvSpPr>
                <a:spLocks noChangeShapeType="1"/>
              </p:cNvSpPr>
              <p:nvPr/>
            </p:nvSpPr>
            <p:spPr bwMode="auto">
              <a:xfrm>
                <a:off x="1392"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1" name="Line 27"/>
              <p:cNvSpPr>
                <a:spLocks noChangeShapeType="1"/>
              </p:cNvSpPr>
              <p:nvPr/>
            </p:nvSpPr>
            <p:spPr bwMode="auto">
              <a:xfrm>
                <a:off x="3724"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2" name="Line 28"/>
              <p:cNvSpPr>
                <a:spLocks noChangeShapeType="1"/>
              </p:cNvSpPr>
              <p:nvPr/>
            </p:nvSpPr>
            <p:spPr bwMode="auto">
              <a:xfrm>
                <a:off x="4118"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3" name="Line 29"/>
              <p:cNvSpPr>
                <a:spLocks noChangeShapeType="1"/>
              </p:cNvSpPr>
              <p:nvPr/>
            </p:nvSpPr>
            <p:spPr bwMode="auto">
              <a:xfrm>
                <a:off x="4512"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4" name="Line 30"/>
              <p:cNvSpPr>
                <a:spLocks noChangeShapeType="1"/>
              </p:cNvSpPr>
              <p:nvPr/>
            </p:nvSpPr>
            <p:spPr bwMode="auto">
              <a:xfrm>
                <a:off x="4896"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5" name="Line 31"/>
              <p:cNvSpPr>
                <a:spLocks noChangeShapeType="1"/>
              </p:cNvSpPr>
              <p:nvPr/>
            </p:nvSpPr>
            <p:spPr bwMode="auto">
              <a:xfrm>
                <a:off x="2544"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6" name="Line 32"/>
              <p:cNvSpPr>
                <a:spLocks noChangeShapeType="1"/>
              </p:cNvSpPr>
              <p:nvPr/>
            </p:nvSpPr>
            <p:spPr bwMode="auto">
              <a:xfrm>
                <a:off x="2948"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7" name="Line 33"/>
              <p:cNvSpPr>
                <a:spLocks noChangeShapeType="1"/>
              </p:cNvSpPr>
              <p:nvPr/>
            </p:nvSpPr>
            <p:spPr bwMode="auto">
              <a:xfrm>
                <a:off x="3332"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8" name="Line 34"/>
              <p:cNvSpPr>
                <a:spLocks noChangeShapeType="1"/>
              </p:cNvSpPr>
              <p:nvPr/>
            </p:nvSpPr>
            <p:spPr bwMode="auto">
              <a:xfrm>
                <a:off x="1776"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19" name="Line 35"/>
              <p:cNvSpPr>
                <a:spLocks noChangeShapeType="1"/>
              </p:cNvSpPr>
              <p:nvPr/>
            </p:nvSpPr>
            <p:spPr bwMode="auto">
              <a:xfrm>
                <a:off x="2160"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20" name="Line 36"/>
              <p:cNvSpPr>
                <a:spLocks noChangeShapeType="1"/>
              </p:cNvSpPr>
              <p:nvPr/>
            </p:nvSpPr>
            <p:spPr bwMode="auto">
              <a:xfrm>
                <a:off x="5280"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21" name="Group 37"/>
            <p:cNvGrpSpPr>
              <a:grpSpLocks/>
            </p:cNvGrpSpPr>
            <p:nvPr/>
          </p:nvGrpSpPr>
          <p:grpSpPr bwMode="auto">
            <a:xfrm>
              <a:off x="1392" y="1568"/>
              <a:ext cx="3109" cy="449"/>
              <a:chOff x="1392" y="1568"/>
              <a:chExt cx="3109" cy="449"/>
            </a:xfrm>
          </p:grpSpPr>
          <p:grpSp>
            <p:nvGrpSpPr>
              <p:cNvPr id="2269222" name="Group 38"/>
              <p:cNvGrpSpPr>
                <a:grpSpLocks/>
              </p:cNvGrpSpPr>
              <p:nvPr/>
            </p:nvGrpSpPr>
            <p:grpSpPr bwMode="auto">
              <a:xfrm>
                <a:off x="1392" y="1568"/>
                <a:ext cx="3109" cy="449"/>
                <a:chOff x="2256" y="1536"/>
                <a:chExt cx="2304" cy="336"/>
              </a:xfrm>
            </p:grpSpPr>
            <p:grpSp>
              <p:nvGrpSpPr>
                <p:cNvPr id="2269223" name="Group 39"/>
                <p:cNvGrpSpPr>
                  <a:grpSpLocks/>
                </p:cNvGrpSpPr>
                <p:nvPr/>
              </p:nvGrpSpPr>
              <p:grpSpPr bwMode="auto">
                <a:xfrm>
                  <a:off x="3408" y="1536"/>
                  <a:ext cx="1152" cy="336"/>
                  <a:chOff x="2208" y="2784"/>
                  <a:chExt cx="1152" cy="336"/>
                </a:xfrm>
              </p:grpSpPr>
              <p:grpSp>
                <p:nvGrpSpPr>
                  <p:cNvPr id="2269224" name="Group 40"/>
                  <p:cNvGrpSpPr>
                    <a:grpSpLocks/>
                  </p:cNvGrpSpPr>
                  <p:nvPr/>
                </p:nvGrpSpPr>
                <p:grpSpPr bwMode="auto">
                  <a:xfrm>
                    <a:off x="2208" y="2784"/>
                    <a:ext cx="576" cy="336"/>
                    <a:chOff x="1200" y="2688"/>
                    <a:chExt cx="576" cy="336"/>
                  </a:xfrm>
                </p:grpSpPr>
                <p:sp>
                  <p:nvSpPr>
                    <p:cNvPr id="2269225" name="Rectangle 41"/>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26" name="Rectangle 42"/>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27" name="Group 43"/>
                  <p:cNvGrpSpPr>
                    <a:grpSpLocks/>
                  </p:cNvGrpSpPr>
                  <p:nvPr/>
                </p:nvGrpSpPr>
                <p:grpSpPr bwMode="auto">
                  <a:xfrm>
                    <a:off x="2784" y="2784"/>
                    <a:ext cx="576" cy="336"/>
                    <a:chOff x="1200" y="2688"/>
                    <a:chExt cx="576" cy="336"/>
                  </a:xfrm>
                </p:grpSpPr>
                <p:sp>
                  <p:nvSpPr>
                    <p:cNvPr id="2269228" name="Rectangle 44"/>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29" name="Rectangle 45"/>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69230" name="Group 46"/>
                <p:cNvGrpSpPr>
                  <a:grpSpLocks/>
                </p:cNvGrpSpPr>
                <p:nvPr/>
              </p:nvGrpSpPr>
              <p:grpSpPr bwMode="auto">
                <a:xfrm>
                  <a:off x="2256" y="1536"/>
                  <a:ext cx="1152" cy="336"/>
                  <a:chOff x="2208" y="2784"/>
                  <a:chExt cx="1152" cy="336"/>
                </a:xfrm>
              </p:grpSpPr>
              <p:grpSp>
                <p:nvGrpSpPr>
                  <p:cNvPr id="2269231" name="Group 47"/>
                  <p:cNvGrpSpPr>
                    <a:grpSpLocks/>
                  </p:cNvGrpSpPr>
                  <p:nvPr/>
                </p:nvGrpSpPr>
                <p:grpSpPr bwMode="auto">
                  <a:xfrm>
                    <a:off x="2208" y="2784"/>
                    <a:ext cx="576" cy="336"/>
                    <a:chOff x="1200" y="2688"/>
                    <a:chExt cx="576" cy="336"/>
                  </a:xfrm>
                </p:grpSpPr>
                <p:sp>
                  <p:nvSpPr>
                    <p:cNvPr id="2269232" name="Rectangle 48"/>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33" name="Rectangle 49"/>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34" name="Group 50"/>
                  <p:cNvGrpSpPr>
                    <a:grpSpLocks/>
                  </p:cNvGrpSpPr>
                  <p:nvPr/>
                </p:nvGrpSpPr>
                <p:grpSpPr bwMode="auto">
                  <a:xfrm>
                    <a:off x="2784" y="2784"/>
                    <a:ext cx="576" cy="336"/>
                    <a:chOff x="1200" y="2688"/>
                    <a:chExt cx="576" cy="336"/>
                  </a:xfrm>
                </p:grpSpPr>
                <p:sp>
                  <p:nvSpPr>
                    <p:cNvPr id="2269235" name="Rectangle 51"/>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36" name="Rectangle 52"/>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269237" name="Text Box 53"/>
              <p:cNvSpPr txBox="1">
                <a:spLocks noChangeArrowheads="1"/>
              </p:cNvSpPr>
              <p:nvPr/>
            </p:nvSpPr>
            <p:spPr bwMode="auto">
              <a:xfrm>
                <a:off x="1468" y="1685"/>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69238" name="Text Box 54"/>
              <p:cNvSpPr txBox="1">
                <a:spLocks noChangeArrowheads="1"/>
              </p:cNvSpPr>
              <p:nvPr/>
            </p:nvSpPr>
            <p:spPr bwMode="auto">
              <a:xfrm>
                <a:off x="1824" y="1685"/>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69239" name="Text Box 55"/>
              <p:cNvSpPr txBox="1">
                <a:spLocks noChangeArrowheads="1"/>
              </p:cNvSpPr>
              <p:nvPr/>
            </p:nvSpPr>
            <p:spPr bwMode="auto">
              <a:xfrm>
                <a:off x="2208" y="168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A1</a:t>
                </a:r>
                <a:endParaRPr lang="en-US" sz="1700">
                  <a:effectLst/>
                </a:endParaRPr>
              </a:p>
            </p:txBody>
          </p:sp>
          <p:sp>
            <p:nvSpPr>
              <p:cNvPr id="2269240" name="Text Box 56"/>
              <p:cNvSpPr txBox="1">
                <a:spLocks noChangeArrowheads="1"/>
              </p:cNvSpPr>
              <p:nvPr/>
            </p:nvSpPr>
            <p:spPr bwMode="auto">
              <a:xfrm>
                <a:off x="3388" y="168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A4</a:t>
                </a:r>
                <a:endParaRPr lang="en-US" sz="1700">
                  <a:effectLst/>
                </a:endParaRPr>
              </a:p>
            </p:txBody>
          </p:sp>
          <p:sp>
            <p:nvSpPr>
              <p:cNvPr id="2269241" name="Text Box 57"/>
              <p:cNvSpPr txBox="1">
                <a:spLocks noChangeArrowheads="1"/>
              </p:cNvSpPr>
              <p:nvPr/>
            </p:nvSpPr>
            <p:spPr bwMode="auto">
              <a:xfrm>
                <a:off x="2976" y="168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A3</a:t>
                </a:r>
                <a:endParaRPr lang="en-US" sz="1700">
                  <a:effectLst/>
                </a:endParaRPr>
              </a:p>
            </p:txBody>
          </p:sp>
          <p:sp>
            <p:nvSpPr>
              <p:cNvPr id="2269242" name="Text Box 58"/>
              <p:cNvSpPr txBox="1">
                <a:spLocks noChangeArrowheads="1"/>
              </p:cNvSpPr>
              <p:nvPr/>
            </p:nvSpPr>
            <p:spPr bwMode="auto">
              <a:xfrm>
                <a:off x="2592" y="168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A2</a:t>
                </a:r>
                <a:endParaRPr lang="en-US" sz="1700">
                  <a:effectLst/>
                </a:endParaRPr>
              </a:p>
            </p:txBody>
          </p:sp>
          <p:sp>
            <p:nvSpPr>
              <p:cNvPr id="2269243" name="Text Box 59"/>
              <p:cNvSpPr txBox="1">
                <a:spLocks noChangeArrowheads="1"/>
              </p:cNvSpPr>
              <p:nvPr/>
            </p:nvSpPr>
            <p:spPr bwMode="auto">
              <a:xfrm>
                <a:off x="3706" y="1705"/>
                <a:ext cx="4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69244" name="Text Box 60"/>
              <p:cNvSpPr txBox="1">
                <a:spLocks noChangeArrowheads="1"/>
              </p:cNvSpPr>
              <p:nvPr/>
            </p:nvSpPr>
            <p:spPr bwMode="auto">
              <a:xfrm>
                <a:off x="4106" y="1685"/>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69245" name="Group 61"/>
            <p:cNvGrpSpPr>
              <a:grpSpLocks/>
            </p:cNvGrpSpPr>
            <p:nvPr/>
          </p:nvGrpSpPr>
          <p:grpSpPr bwMode="auto">
            <a:xfrm>
              <a:off x="1046" y="948"/>
              <a:ext cx="4206" cy="231"/>
              <a:chOff x="1046" y="948"/>
              <a:chExt cx="4206" cy="231"/>
            </a:xfrm>
          </p:grpSpPr>
          <p:sp>
            <p:nvSpPr>
              <p:cNvPr id="2269246" name="Text Box 62"/>
              <p:cNvSpPr txBox="1">
                <a:spLocks noChangeArrowheads="1"/>
              </p:cNvSpPr>
              <p:nvPr/>
            </p:nvSpPr>
            <p:spPr bwMode="auto">
              <a:xfrm>
                <a:off x="1046" y="94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69247" name="Text Box 63"/>
              <p:cNvSpPr txBox="1">
                <a:spLocks noChangeArrowheads="1"/>
              </p:cNvSpPr>
              <p:nvPr/>
            </p:nvSpPr>
            <p:spPr bwMode="auto">
              <a:xfrm>
                <a:off x="1440" y="94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69248" name="Text Box 64"/>
              <p:cNvSpPr txBox="1">
                <a:spLocks noChangeArrowheads="1"/>
              </p:cNvSpPr>
              <p:nvPr/>
            </p:nvSpPr>
            <p:spPr bwMode="auto">
              <a:xfrm>
                <a:off x="1836"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M1</a:t>
                </a:r>
                <a:endParaRPr lang="en-US" sz="1700">
                  <a:effectLst/>
                </a:endParaRPr>
              </a:p>
            </p:txBody>
          </p:sp>
          <p:sp>
            <p:nvSpPr>
              <p:cNvPr id="2269249" name="Text Box 65"/>
              <p:cNvSpPr txBox="1">
                <a:spLocks noChangeArrowheads="1"/>
              </p:cNvSpPr>
              <p:nvPr/>
            </p:nvSpPr>
            <p:spPr bwMode="auto">
              <a:xfrm>
                <a:off x="3756"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M6</a:t>
                </a:r>
                <a:endParaRPr lang="en-US" sz="1700">
                  <a:effectLst/>
                </a:endParaRPr>
              </a:p>
            </p:txBody>
          </p:sp>
          <p:sp>
            <p:nvSpPr>
              <p:cNvPr id="2269250" name="Text Box 66"/>
              <p:cNvSpPr txBox="1">
                <a:spLocks noChangeArrowheads="1"/>
              </p:cNvSpPr>
              <p:nvPr/>
            </p:nvSpPr>
            <p:spPr bwMode="auto">
              <a:xfrm>
                <a:off x="4172"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M7</a:t>
                </a:r>
                <a:endParaRPr lang="en-US" sz="1700">
                  <a:effectLst/>
                </a:endParaRPr>
              </a:p>
            </p:txBody>
          </p:sp>
          <p:sp>
            <p:nvSpPr>
              <p:cNvPr id="2269251" name="Text Box 67"/>
              <p:cNvSpPr txBox="1">
                <a:spLocks noChangeArrowheads="1"/>
              </p:cNvSpPr>
              <p:nvPr/>
            </p:nvSpPr>
            <p:spPr bwMode="auto">
              <a:xfrm>
                <a:off x="2172"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M2</a:t>
                </a:r>
                <a:endParaRPr lang="en-US" sz="1700">
                  <a:effectLst/>
                </a:endParaRPr>
              </a:p>
            </p:txBody>
          </p:sp>
          <p:sp>
            <p:nvSpPr>
              <p:cNvPr id="2269252" name="Text Box 68"/>
              <p:cNvSpPr txBox="1">
                <a:spLocks noChangeArrowheads="1"/>
              </p:cNvSpPr>
              <p:nvPr/>
            </p:nvSpPr>
            <p:spPr bwMode="auto">
              <a:xfrm>
                <a:off x="2604"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M3</a:t>
                </a:r>
                <a:endParaRPr lang="en-US" sz="1700">
                  <a:effectLst/>
                </a:endParaRPr>
              </a:p>
            </p:txBody>
          </p:sp>
          <p:sp>
            <p:nvSpPr>
              <p:cNvPr id="2269253" name="Text Box 69"/>
              <p:cNvSpPr txBox="1">
                <a:spLocks noChangeArrowheads="1"/>
              </p:cNvSpPr>
              <p:nvPr/>
            </p:nvSpPr>
            <p:spPr bwMode="auto">
              <a:xfrm>
                <a:off x="2988"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M4</a:t>
                </a:r>
                <a:endParaRPr lang="en-US" sz="1700">
                  <a:effectLst/>
                </a:endParaRPr>
              </a:p>
            </p:txBody>
          </p:sp>
          <p:sp>
            <p:nvSpPr>
              <p:cNvPr id="2269254" name="Text Box 70"/>
              <p:cNvSpPr txBox="1">
                <a:spLocks noChangeArrowheads="1"/>
              </p:cNvSpPr>
              <p:nvPr/>
            </p:nvSpPr>
            <p:spPr bwMode="auto">
              <a:xfrm>
                <a:off x="3372" y="948"/>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M5</a:t>
                </a:r>
                <a:endParaRPr lang="en-US" sz="1700">
                  <a:effectLst/>
                </a:endParaRPr>
              </a:p>
            </p:txBody>
          </p:sp>
          <p:sp>
            <p:nvSpPr>
              <p:cNvPr id="2269255" name="Text Box 71"/>
              <p:cNvSpPr txBox="1">
                <a:spLocks noChangeArrowheads="1"/>
              </p:cNvSpPr>
              <p:nvPr/>
            </p:nvSpPr>
            <p:spPr bwMode="auto">
              <a:xfrm>
                <a:off x="4512" y="968"/>
                <a:ext cx="4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69256" name="Text Box 72"/>
              <p:cNvSpPr txBox="1">
                <a:spLocks noChangeArrowheads="1"/>
              </p:cNvSpPr>
              <p:nvPr/>
            </p:nvSpPr>
            <p:spPr bwMode="auto">
              <a:xfrm>
                <a:off x="4896" y="948"/>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69257" name="Group 73"/>
            <p:cNvGrpSpPr>
              <a:grpSpLocks/>
            </p:cNvGrpSpPr>
            <p:nvPr/>
          </p:nvGrpSpPr>
          <p:grpSpPr bwMode="auto">
            <a:xfrm>
              <a:off x="1778" y="2270"/>
              <a:ext cx="1946" cy="449"/>
              <a:chOff x="2168" y="2270"/>
              <a:chExt cx="1946" cy="449"/>
            </a:xfrm>
          </p:grpSpPr>
          <p:grpSp>
            <p:nvGrpSpPr>
              <p:cNvPr id="2269258" name="Group 74"/>
              <p:cNvGrpSpPr>
                <a:grpSpLocks/>
              </p:cNvGrpSpPr>
              <p:nvPr/>
            </p:nvGrpSpPr>
            <p:grpSpPr bwMode="auto">
              <a:xfrm>
                <a:off x="2168" y="2270"/>
                <a:ext cx="1946" cy="449"/>
                <a:chOff x="2304" y="2160"/>
                <a:chExt cx="1440" cy="336"/>
              </a:xfrm>
            </p:grpSpPr>
            <p:grpSp>
              <p:nvGrpSpPr>
                <p:cNvPr id="2269259" name="Group 75"/>
                <p:cNvGrpSpPr>
                  <a:grpSpLocks/>
                </p:cNvGrpSpPr>
                <p:nvPr/>
              </p:nvGrpSpPr>
              <p:grpSpPr bwMode="auto">
                <a:xfrm>
                  <a:off x="2304" y="2160"/>
                  <a:ext cx="1152" cy="336"/>
                  <a:chOff x="2208" y="2784"/>
                  <a:chExt cx="1152" cy="336"/>
                </a:xfrm>
              </p:grpSpPr>
              <p:grpSp>
                <p:nvGrpSpPr>
                  <p:cNvPr id="2269260" name="Group 76"/>
                  <p:cNvGrpSpPr>
                    <a:grpSpLocks/>
                  </p:cNvGrpSpPr>
                  <p:nvPr/>
                </p:nvGrpSpPr>
                <p:grpSpPr bwMode="auto">
                  <a:xfrm>
                    <a:off x="2208" y="2784"/>
                    <a:ext cx="576" cy="336"/>
                    <a:chOff x="1200" y="2688"/>
                    <a:chExt cx="576" cy="336"/>
                  </a:xfrm>
                </p:grpSpPr>
                <p:sp>
                  <p:nvSpPr>
                    <p:cNvPr id="2269261" name="Rectangle 77"/>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62" name="Rectangle 78"/>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63" name="Group 79"/>
                  <p:cNvGrpSpPr>
                    <a:grpSpLocks/>
                  </p:cNvGrpSpPr>
                  <p:nvPr/>
                </p:nvGrpSpPr>
                <p:grpSpPr bwMode="auto">
                  <a:xfrm>
                    <a:off x="2784" y="2784"/>
                    <a:ext cx="576" cy="336"/>
                    <a:chOff x="1200" y="2688"/>
                    <a:chExt cx="576" cy="336"/>
                  </a:xfrm>
                </p:grpSpPr>
                <p:sp>
                  <p:nvSpPr>
                    <p:cNvPr id="2269264" name="Rectangle 80"/>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65" name="Rectangle 81"/>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69266" name="Rectangle 82"/>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69267" name="Text Box 83"/>
              <p:cNvSpPr txBox="1">
                <a:spLocks noChangeArrowheads="1"/>
              </p:cNvSpPr>
              <p:nvPr/>
            </p:nvSpPr>
            <p:spPr bwMode="auto">
              <a:xfrm>
                <a:off x="2236" y="2357"/>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69268" name="Text Box 84"/>
              <p:cNvSpPr txBox="1">
                <a:spLocks noChangeArrowheads="1"/>
              </p:cNvSpPr>
              <p:nvPr/>
            </p:nvSpPr>
            <p:spPr bwMode="auto">
              <a:xfrm>
                <a:off x="2604" y="235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69269" name="Text Box 85"/>
              <p:cNvSpPr txBox="1">
                <a:spLocks noChangeArrowheads="1"/>
              </p:cNvSpPr>
              <p:nvPr/>
            </p:nvSpPr>
            <p:spPr bwMode="auto">
              <a:xfrm>
                <a:off x="3312" y="2376"/>
                <a:ext cx="4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69270" name="Text Box 86"/>
              <p:cNvSpPr txBox="1">
                <a:spLocks noChangeArrowheads="1"/>
              </p:cNvSpPr>
              <p:nvPr/>
            </p:nvSpPr>
            <p:spPr bwMode="auto">
              <a:xfrm>
                <a:off x="2976" y="2356"/>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69271" name="Text Box 87"/>
              <p:cNvSpPr txBox="1">
                <a:spLocks noChangeArrowheads="1"/>
              </p:cNvSpPr>
              <p:nvPr/>
            </p:nvSpPr>
            <p:spPr bwMode="auto">
              <a:xfrm>
                <a:off x="3696" y="2356"/>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69272" name="Group 88"/>
            <p:cNvGrpSpPr>
              <a:grpSpLocks/>
            </p:cNvGrpSpPr>
            <p:nvPr/>
          </p:nvGrpSpPr>
          <p:grpSpPr bwMode="auto">
            <a:xfrm>
              <a:off x="2170" y="3008"/>
              <a:ext cx="1946" cy="449"/>
              <a:chOff x="2564" y="3008"/>
              <a:chExt cx="1946" cy="449"/>
            </a:xfrm>
          </p:grpSpPr>
          <p:grpSp>
            <p:nvGrpSpPr>
              <p:cNvPr id="2269273" name="Group 89"/>
              <p:cNvGrpSpPr>
                <a:grpSpLocks/>
              </p:cNvGrpSpPr>
              <p:nvPr/>
            </p:nvGrpSpPr>
            <p:grpSpPr bwMode="auto">
              <a:xfrm>
                <a:off x="2564" y="3008"/>
                <a:ext cx="1946" cy="449"/>
                <a:chOff x="2304" y="2160"/>
                <a:chExt cx="1440" cy="336"/>
              </a:xfrm>
            </p:grpSpPr>
            <p:grpSp>
              <p:nvGrpSpPr>
                <p:cNvPr id="2269274" name="Group 90"/>
                <p:cNvGrpSpPr>
                  <a:grpSpLocks/>
                </p:cNvGrpSpPr>
                <p:nvPr/>
              </p:nvGrpSpPr>
              <p:grpSpPr bwMode="auto">
                <a:xfrm>
                  <a:off x="2304" y="2160"/>
                  <a:ext cx="1152" cy="336"/>
                  <a:chOff x="2208" y="2784"/>
                  <a:chExt cx="1152" cy="336"/>
                </a:xfrm>
              </p:grpSpPr>
              <p:grpSp>
                <p:nvGrpSpPr>
                  <p:cNvPr id="2269275" name="Group 91"/>
                  <p:cNvGrpSpPr>
                    <a:grpSpLocks/>
                  </p:cNvGrpSpPr>
                  <p:nvPr/>
                </p:nvGrpSpPr>
                <p:grpSpPr bwMode="auto">
                  <a:xfrm>
                    <a:off x="2208" y="2784"/>
                    <a:ext cx="576" cy="336"/>
                    <a:chOff x="1200" y="2688"/>
                    <a:chExt cx="576" cy="336"/>
                  </a:xfrm>
                </p:grpSpPr>
                <p:sp>
                  <p:nvSpPr>
                    <p:cNvPr id="2269276" name="Rectangle 92"/>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77" name="Rectangle 93"/>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9278" name="Group 94"/>
                  <p:cNvGrpSpPr>
                    <a:grpSpLocks/>
                  </p:cNvGrpSpPr>
                  <p:nvPr/>
                </p:nvGrpSpPr>
                <p:grpSpPr bwMode="auto">
                  <a:xfrm>
                    <a:off x="2784" y="2784"/>
                    <a:ext cx="576" cy="336"/>
                    <a:chOff x="1200" y="2688"/>
                    <a:chExt cx="576" cy="336"/>
                  </a:xfrm>
                </p:grpSpPr>
                <p:sp>
                  <p:nvSpPr>
                    <p:cNvPr id="2269279" name="Rectangle 95"/>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9280" name="Rectangle 96"/>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69281" name="Rectangle 97"/>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69282" name="Text Box 98"/>
              <p:cNvSpPr txBox="1">
                <a:spLocks noChangeArrowheads="1"/>
              </p:cNvSpPr>
              <p:nvPr/>
            </p:nvSpPr>
            <p:spPr bwMode="auto">
              <a:xfrm>
                <a:off x="2640" y="3119"/>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69283" name="Text Box 99"/>
              <p:cNvSpPr txBox="1">
                <a:spLocks noChangeArrowheads="1"/>
              </p:cNvSpPr>
              <p:nvPr/>
            </p:nvSpPr>
            <p:spPr bwMode="auto">
              <a:xfrm>
                <a:off x="3024" y="311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69284" name="Text Box 100"/>
              <p:cNvSpPr txBox="1">
                <a:spLocks noChangeArrowheads="1"/>
              </p:cNvSpPr>
              <p:nvPr/>
            </p:nvSpPr>
            <p:spPr bwMode="auto">
              <a:xfrm>
                <a:off x="3716" y="3138"/>
                <a:ext cx="4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endParaRPr lang="en-US" sz="1400">
                  <a:solidFill>
                    <a:schemeClr val="hlink"/>
                  </a:solidFill>
                  <a:effectLst/>
                </a:endParaRPr>
              </a:p>
            </p:txBody>
          </p:sp>
          <p:sp>
            <p:nvSpPr>
              <p:cNvPr id="2269285" name="Text Box 101"/>
              <p:cNvSpPr txBox="1">
                <a:spLocks noChangeArrowheads="1"/>
              </p:cNvSpPr>
              <p:nvPr/>
            </p:nvSpPr>
            <p:spPr bwMode="auto">
              <a:xfrm>
                <a:off x="3380" y="3119"/>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69286" name="Text Box 102"/>
              <p:cNvSpPr txBox="1">
                <a:spLocks noChangeArrowheads="1"/>
              </p:cNvSpPr>
              <p:nvPr/>
            </p:nvSpPr>
            <p:spPr bwMode="auto">
              <a:xfrm>
                <a:off x="4132" y="3119"/>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sp>
          <p:nvSpPr>
            <p:cNvPr id="2269287" name="Text Box 103"/>
            <p:cNvSpPr txBox="1">
              <a:spLocks noChangeArrowheads="1"/>
            </p:cNvSpPr>
            <p:nvPr/>
          </p:nvSpPr>
          <p:spPr bwMode="auto">
            <a:xfrm>
              <a:off x="288" y="960"/>
              <a:ext cx="56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effectLst/>
                </a:rPr>
                <a:t>MUL.D</a:t>
              </a:r>
            </a:p>
          </p:txBody>
        </p:sp>
        <p:sp>
          <p:nvSpPr>
            <p:cNvPr id="2269288" name="Text Box 104"/>
            <p:cNvSpPr txBox="1">
              <a:spLocks noChangeArrowheads="1"/>
            </p:cNvSpPr>
            <p:nvPr/>
          </p:nvSpPr>
          <p:spPr bwMode="auto">
            <a:xfrm>
              <a:off x="605" y="2352"/>
              <a:ext cx="33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effectLst/>
                </a:rPr>
                <a:t>L.D</a:t>
              </a:r>
            </a:p>
          </p:txBody>
        </p:sp>
        <p:sp>
          <p:nvSpPr>
            <p:cNvPr id="2269289" name="Text Box 105"/>
            <p:cNvSpPr txBox="1">
              <a:spLocks noChangeArrowheads="1"/>
            </p:cNvSpPr>
            <p:nvPr/>
          </p:nvSpPr>
          <p:spPr bwMode="auto">
            <a:xfrm>
              <a:off x="402" y="1680"/>
              <a:ext cx="542"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effectLst/>
                </a:rPr>
                <a:t>ADD.D</a:t>
              </a:r>
            </a:p>
          </p:txBody>
        </p:sp>
        <p:sp>
          <p:nvSpPr>
            <p:cNvPr id="2269290" name="Text Box 106"/>
            <p:cNvSpPr txBox="1">
              <a:spLocks noChangeArrowheads="1"/>
            </p:cNvSpPr>
            <p:nvPr/>
          </p:nvSpPr>
          <p:spPr bwMode="auto">
            <a:xfrm>
              <a:off x="620" y="3120"/>
              <a:ext cx="32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effectLst/>
                </a:rPr>
                <a:t>S.D</a:t>
              </a:r>
            </a:p>
          </p:txBody>
        </p:sp>
        <p:grpSp>
          <p:nvGrpSpPr>
            <p:cNvPr id="2269291" name="Group 107"/>
            <p:cNvGrpSpPr>
              <a:grpSpLocks/>
            </p:cNvGrpSpPr>
            <p:nvPr/>
          </p:nvGrpSpPr>
          <p:grpSpPr bwMode="auto">
            <a:xfrm>
              <a:off x="1056" y="516"/>
              <a:ext cx="4224" cy="184"/>
              <a:chOff x="1046" y="984"/>
              <a:chExt cx="4224" cy="184"/>
            </a:xfrm>
          </p:grpSpPr>
          <p:sp>
            <p:nvSpPr>
              <p:cNvPr id="2269292" name="Text Box 108"/>
              <p:cNvSpPr txBox="1">
                <a:spLocks noChangeArrowheads="1"/>
              </p:cNvSpPr>
              <p:nvPr/>
            </p:nvSpPr>
            <p:spPr bwMode="auto">
              <a:xfrm>
                <a:off x="1046"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1</a:t>
                </a:r>
              </a:p>
            </p:txBody>
          </p:sp>
          <p:sp>
            <p:nvSpPr>
              <p:cNvPr id="2269293" name="Text Box 109"/>
              <p:cNvSpPr txBox="1">
                <a:spLocks noChangeArrowheads="1"/>
              </p:cNvSpPr>
              <p:nvPr/>
            </p:nvSpPr>
            <p:spPr bwMode="auto">
              <a:xfrm>
                <a:off x="1440"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2</a:t>
                </a:r>
              </a:p>
            </p:txBody>
          </p:sp>
          <p:sp>
            <p:nvSpPr>
              <p:cNvPr id="2269294" name="Text Box 110"/>
              <p:cNvSpPr txBox="1">
                <a:spLocks noChangeArrowheads="1"/>
              </p:cNvSpPr>
              <p:nvPr/>
            </p:nvSpPr>
            <p:spPr bwMode="auto">
              <a:xfrm>
                <a:off x="1836"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3</a:t>
                </a:r>
              </a:p>
            </p:txBody>
          </p:sp>
          <p:sp>
            <p:nvSpPr>
              <p:cNvPr id="2269295" name="Text Box 111"/>
              <p:cNvSpPr txBox="1">
                <a:spLocks noChangeArrowheads="1"/>
              </p:cNvSpPr>
              <p:nvPr/>
            </p:nvSpPr>
            <p:spPr bwMode="auto">
              <a:xfrm>
                <a:off x="3756"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8</a:t>
                </a:r>
              </a:p>
            </p:txBody>
          </p:sp>
          <p:sp>
            <p:nvSpPr>
              <p:cNvPr id="2269296" name="Text Box 112"/>
              <p:cNvSpPr txBox="1">
                <a:spLocks noChangeArrowheads="1"/>
              </p:cNvSpPr>
              <p:nvPr/>
            </p:nvSpPr>
            <p:spPr bwMode="auto">
              <a:xfrm>
                <a:off x="4172"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9</a:t>
                </a:r>
              </a:p>
            </p:txBody>
          </p:sp>
          <p:sp>
            <p:nvSpPr>
              <p:cNvPr id="2269297" name="Text Box 113"/>
              <p:cNvSpPr txBox="1">
                <a:spLocks noChangeArrowheads="1"/>
              </p:cNvSpPr>
              <p:nvPr/>
            </p:nvSpPr>
            <p:spPr bwMode="auto">
              <a:xfrm>
                <a:off x="2172"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4</a:t>
                </a:r>
              </a:p>
            </p:txBody>
          </p:sp>
          <p:sp>
            <p:nvSpPr>
              <p:cNvPr id="2269298" name="Text Box 114"/>
              <p:cNvSpPr txBox="1">
                <a:spLocks noChangeArrowheads="1"/>
              </p:cNvSpPr>
              <p:nvPr/>
            </p:nvSpPr>
            <p:spPr bwMode="auto">
              <a:xfrm>
                <a:off x="2604"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5</a:t>
                </a:r>
              </a:p>
            </p:txBody>
          </p:sp>
          <p:sp>
            <p:nvSpPr>
              <p:cNvPr id="2269299" name="Text Box 115"/>
              <p:cNvSpPr txBox="1">
                <a:spLocks noChangeArrowheads="1"/>
              </p:cNvSpPr>
              <p:nvPr/>
            </p:nvSpPr>
            <p:spPr bwMode="auto">
              <a:xfrm>
                <a:off x="2988"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6</a:t>
                </a:r>
              </a:p>
            </p:txBody>
          </p:sp>
          <p:sp>
            <p:nvSpPr>
              <p:cNvPr id="2269300" name="Text Box 116"/>
              <p:cNvSpPr txBox="1">
                <a:spLocks noChangeArrowheads="1"/>
              </p:cNvSpPr>
              <p:nvPr/>
            </p:nvSpPr>
            <p:spPr bwMode="auto">
              <a:xfrm>
                <a:off x="3372" y="995"/>
                <a:ext cx="3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7</a:t>
                </a:r>
              </a:p>
            </p:txBody>
          </p:sp>
          <p:sp>
            <p:nvSpPr>
              <p:cNvPr id="2269301" name="Text Box 117"/>
              <p:cNvSpPr txBox="1">
                <a:spLocks noChangeArrowheads="1"/>
              </p:cNvSpPr>
              <p:nvPr/>
            </p:nvSpPr>
            <p:spPr bwMode="auto">
              <a:xfrm>
                <a:off x="4512" y="984"/>
                <a:ext cx="37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10</a:t>
                </a:r>
              </a:p>
            </p:txBody>
          </p:sp>
          <p:sp>
            <p:nvSpPr>
              <p:cNvPr id="2269302" name="Text Box 118"/>
              <p:cNvSpPr txBox="1">
                <a:spLocks noChangeArrowheads="1"/>
              </p:cNvSpPr>
              <p:nvPr/>
            </p:nvSpPr>
            <p:spPr bwMode="auto">
              <a:xfrm>
                <a:off x="4896" y="995"/>
                <a:ext cx="37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11</a:t>
                </a:r>
              </a:p>
            </p:txBody>
          </p:sp>
        </p:grpSp>
      </p:grpSp>
    </p:spTree>
    <p:extLst>
      <p:ext uri="{BB962C8B-B14F-4D97-AF65-F5344CB8AC3E}">
        <p14:creationId xmlns:p14="http://schemas.microsoft.com/office/powerpoint/2010/main" val="1239800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lide Number Placeholder 3"/>
          <p:cNvSpPr>
            <a:spLocks noGrp="1"/>
          </p:cNvSpPr>
          <p:nvPr>
            <p:ph type="sldNum" sz="quarter" idx="10"/>
          </p:nvPr>
        </p:nvSpPr>
        <p:spPr/>
        <p:txBody>
          <a:bodyPr/>
          <a:lstStyle/>
          <a:p>
            <a:fld id="{4CEF55A0-6A1C-4CB3-BD7C-A874A0E2B6E4}" type="slidenum">
              <a:rPr lang="en-US"/>
              <a:pPr/>
              <a:t>18</a:t>
            </a:fld>
            <a:endParaRPr lang="en-US"/>
          </a:p>
        </p:txBody>
      </p:sp>
      <p:sp>
        <p:nvSpPr>
          <p:cNvPr id="2270210" name="Rectangle 2"/>
          <p:cNvSpPr>
            <a:spLocks noGrp="1" noChangeArrowheads="1"/>
          </p:cNvSpPr>
          <p:nvPr>
            <p:ph type="title"/>
          </p:nvPr>
        </p:nvSpPr>
        <p:spPr>
          <a:xfrm>
            <a:off x="687387" y="55562"/>
            <a:ext cx="7772400" cy="782638"/>
          </a:xfrm>
        </p:spPr>
        <p:txBody>
          <a:bodyPr>
            <a:noAutofit/>
          </a:bodyPr>
          <a:lstStyle/>
          <a:p>
            <a:r>
              <a:rPr lang="en-US" sz="2800" dirty="0">
                <a:solidFill>
                  <a:srgbClr val="002060"/>
                </a:solidFill>
                <a:effectLst>
                  <a:outerShdw blurRad="38100" dist="38100" dir="2700000" algn="tl">
                    <a:srgbClr val="C0C0C0"/>
                  </a:outerShdw>
                </a:effectLst>
                <a:latin typeface="Monotype Corsiva" pitchFamily="66" charset="0"/>
              </a:rPr>
              <a:t>FP </a:t>
            </a:r>
            <a:r>
              <a:rPr lang="en-US" sz="2800" dirty="0" smtClean="0">
                <a:solidFill>
                  <a:srgbClr val="002060"/>
                </a:solidFill>
                <a:effectLst>
                  <a:outerShdw blurRad="38100" dist="38100" dir="2700000" algn="tl">
                    <a:srgbClr val="C0C0C0"/>
                  </a:outerShdw>
                </a:effectLst>
                <a:latin typeface="Monotype Corsiva" pitchFamily="66" charset="0"/>
              </a:rPr>
              <a:t>RAW </a:t>
            </a:r>
            <a:r>
              <a:rPr lang="en-US" sz="2800" dirty="0">
                <a:solidFill>
                  <a:srgbClr val="002060"/>
                </a:solidFill>
                <a:effectLst>
                  <a:outerShdw blurRad="38100" dist="38100" dir="2700000" algn="tl">
                    <a:srgbClr val="C0C0C0"/>
                  </a:outerShdw>
                </a:effectLst>
                <a:latin typeface="Monotype Corsiva" pitchFamily="66" charset="0"/>
              </a:rPr>
              <a:t>Hazard </a:t>
            </a:r>
            <a:r>
              <a:rPr lang="en-US" sz="2800" dirty="0" smtClean="0">
                <a:solidFill>
                  <a:srgbClr val="002060"/>
                </a:solidFill>
                <a:effectLst>
                  <a:outerShdw blurRad="38100" dist="38100" dir="2700000" algn="tl">
                    <a:srgbClr val="C0C0C0"/>
                  </a:outerShdw>
                </a:effectLst>
                <a:latin typeface="Monotype Corsiva" pitchFamily="66" charset="0"/>
              </a:rPr>
              <a:t>and Stalls </a:t>
            </a:r>
            <a:br>
              <a:rPr lang="en-US" sz="2800" dirty="0" smtClean="0">
                <a:solidFill>
                  <a:srgbClr val="002060"/>
                </a:solidFill>
                <a:effectLst>
                  <a:outerShdw blurRad="38100" dist="38100" dir="2700000" algn="tl">
                    <a:srgbClr val="C0C0C0"/>
                  </a:outerShdw>
                </a:effectLst>
                <a:latin typeface="Monotype Corsiva" pitchFamily="66" charset="0"/>
              </a:rPr>
            </a:br>
            <a:r>
              <a:rPr lang="en-US" sz="2800" dirty="0" smtClean="0">
                <a:solidFill>
                  <a:srgbClr val="002060"/>
                </a:solidFill>
                <a:effectLst>
                  <a:outerShdw blurRad="38100" dist="38100" dir="2700000" algn="tl">
                    <a:srgbClr val="C0C0C0"/>
                  </a:outerShdw>
                </a:effectLst>
                <a:latin typeface="Monotype Corsiva" pitchFamily="66" charset="0"/>
              </a:rPr>
              <a:t>(</a:t>
            </a:r>
            <a:r>
              <a:rPr lang="en-US" sz="2800" dirty="0">
                <a:solidFill>
                  <a:srgbClr val="002060"/>
                </a:solidFill>
                <a:effectLst>
                  <a:outerShdw blurRad="38100" dist="38100" dir="2700000" algn="tl">
                    <a:srgbClr val="C0C0C0"/>
                  </a:outerShdw>
                </a:effectLst>
                <a:latin typeface="Monotype Corsiva" pitchFamily="66" charset="0"/>
              </a:rPr>
              <a:t>with full data forwarding in place)</a:t>
            </a:r>
            <a:endParaRPr lang="en-US" sz="2800" dirty="0">
              <a:solidFill>
                <a:srgbClr val="002060"/>
              </a:solidFill>
              <a:latin typeface="Monotype Corsiva" pitchFamily="66" charset="0"/>
            </a:endParaRPr>
          </a:p>
        </p:txBody>
      </p:sp>
      <p:grpSp>
        <p:nvGrpSpPr>
          <p:cNvPr id="2270211" name="Group 3"/>
          <p:cNvGrpSpPr>
            <a:grpSpLocks/>
          </p:cNvGrpSpPr>
          <p:nvPr/>
        </p:nvGrpSpPr>
        <p:grpSpPr bwMode="auto">
          <a:xfrm>
            <a:off x="1104900" y="1597025"/>
            <a:ext cx="7927975" cy="3635375"/>
            <a:chOff x="688" y="958"/>
            <a:chExt cx="4994" cy="2290"/>
          </a:xfrm>
        </p:grpSpPr>
        <p:sp>
          <p:nvSpPr>
            <p:cNvPr id="2270212" name="Line 4"/>
            <p:cNvSpPr>
              <a:spLocks noChangeAspect="1" noChangeShapeType="1"/>
            </p:cNvSpPr>
            <p:nvPr/>
          </p:nvSpPr>
          <p:spPr bwMode="auto">
            <a:xfrm>
              <a:off x="967"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3" name="Line 5"/>
            <p:cNvSpPr>
              <a:spLocks noChangeAspect="1" noChangeShapeType="1"/>
            </p:cNvSpPr>
            <p:nvPr/>
          </p:nvSpPr>
          <p:spPr bwMode="auto">
            <a:xfrm>
              <a:off x="2598"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4" name="Line 6"/>
            <p:cNvSpPr>
              <a:spLocks noChangeAspect="1" noChangeShapeType="1"/>
            </p:cNvSpPr>
            <p:nvPr/>
          </p:nvSpPr>
          <p:spPr bwMode="auto">
            <a:xfrm>
              <a:off x="2874"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5" name="Line 7"/>
            <p:cNvSpPr>
              <a:spLocks noChangeAspect="1" noChangeShapeType="1"/>
            </p:cNvSpPr>
            <p:nvPr/>
          </p:nvSpPr>
          <p:spPr bwMode="auto">
            <a:xfrm>
              <a:off x="3150"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6" name="Line 8"/>
            <p:cNvSpPr>
              <a:spLocks noChangeAspect="1" noChangeShapeType="1"/>
            </p:cNvSpPr>
            <p:nvPr/>
          </p:nvSpPr>
          <p:spPr bwMode="auto">
            <a:xfrm>
              <a:off x="1773"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7" name="Line 9"/>
            <p:cNvSpPr>
              <a:spLocks noChangeAspect="1" noChangeShapeType="1"/>
            </p:cNvSpPr>
            <p:nvPr/>
          </p:nvSpPr>
          <p:spPr bwMode="auto">
            <a:xfrm>
              <a:off x="2056"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8" name="Line 10"/>
            <p:cNvSpPr>
              <a:spLocks noChangeAspect="1" noChangeShapeType="1"/>
            </p:cNvSpPr>
            <p:nvPr/>
          </p:nvSpPr>
          <p:spPr bwMode="auto">
            <a:xfrm>
              <a:off x="2324"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19" name="Line 11"/>
            <p:cNvSpPr>
              <a:spLocks noChangeAspect="1" noChangeShapeType="1"/>
            </p:cNvSpPr>
            <p:nvPr/>
          </p:nvSpPr>
          <p:spPr bwMode="auto">
            <a:xfrm>
              <a:off x="1236" y="960"/>
              <a:ext cx="0" cy="225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20" name="Line 12"/>
            <p:cNvSpPr>
              <a:spLocks noChangeAspect="1" noChangeShapeType="1"/>
            </p:cNvSpPr>
            <p:nvPr/>
          </p:nvSpPr>
          <p:spPr bwMode="auto">
            <a:xfrm>
              <a:off x="1504"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70221" name="Group 13"/>
            <p:cNvGrpSpPr>
              <a:grpSpLocks/>
            </p:cNvGrpSpPr>
            <p:nvPr/>
          </p:nvGrpSpPr>
          <p:grpSpPr bwMode="auto">
            <a:xfrm>
              <a:off x="3418" y="967"/>
              <a:ext cx="269" cy="2249"/>
              <a:chOff x="3890" y="967"/>
              <a:chExt cx="269" cy="2249"/>
            </a:xfrm>
          </p:grpSpPr>
          <p:sp>
            <p:nvSpPr>
              <p:cNvPr id="2270222" name="Line 14"/>
              <p:cNvSpPr>
                <a:spLocks noChangeAspect="1" noChangeShapeType="1"/>
              </p:cNvSpPr>
              <p:nvPr/>
            </p:nvSpPr>
            <p:spPr bwMode="auto">
              <a:xfrm>
                <a:off x="3890"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23" name="Line 15"/>
              <p:cNvSpPr>
                <a:spLocks noChangeAspect="1" noChangeShapeType="1"/>
              </p:cNvSpPr>
              <p:nvPr/>
            </p:nvSpPr>
            <p:spPr bwMode="auto">
              <a:xfrm>
                <a:off x="4159"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0224" name="Group 16"/>
            <p:cNvGrpSpPr>
              <a:grpSpLocks/>
            </p:cNvGrpSpPr>
            <p:nvPr/>
          </p:nvGrpSpPr>
          <p:grpSpPr bwMode="auto">
            <a:xfrm>
              <a:off x="1792" y="2646"/>
              <a:ext cx="280" cy="314"/>
              <a:chOff x="1952" y="2646"/>
              <a:chExt cx="280" cy="314"/>
            </a:xfrm>
          </p:grpSpPr>
          <p:sp>
            <p:nvSpPr>
              <p:cNvPr id="2270225" name="Rectangle 17"/>
              <p:cNvSpPr>
                <a:spLocks noChangeAspect="1" noChangeArrowheads="1"/>
              </p:cNvSpPr>
              <p:nvPr/>
            </p:nvSpPr>
            <p:spPr bwMode="auto">
              <a:xfrm>
                <a:off x="1952" y="2646"/>
                <a:ext cx="273"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26" name="Text Box 18"/>
              <p:cNvSpPr txBox="1">
                <a:spLocks noChangeAspect="1" noChangeArrowheads="1"/>
              </p:cNvSpPr>
              <p:nvPr/>
            </p:nvSpPr>
            <p:spPr bwMode="auto">
              <a:xfrm>
                <a:off x="2004" y="2755"/>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IF</a:t>
                </a:r>
              </a:p>
            </p:txBody>
          </p:sp>
        </p:grpSp>
        <p:grpSp>
          <p:nvGrpSpPr>
            <p:cNvPr id="2270227" name="Group 19"/>
            <p:cNvGrpSpPr>
              <a:grpSpLocks/>
            </p:cNvGrpSpPr>
            <p:nvPr/>
          </p:nvGrpSpPr>
          <p:grpSpPr bwMode="auto">
            <a:xfrm>
              <a:off x="5040" y="2646"/>
              <a:ext cx="321" cy="314"/>
              <a:chOff x="4926" y="2646"/>
              <a:chExt cx="321" cy="314"/>
            </a:xfrm>
          </p:grpSpPr>
          <p:sp>
            <p:nvSpPr>
              <p:cNvPr id="2270228" name="Rectangle 20"/>
              <p:cNvSpPr>
                <a:spLocks noChangeAspect="1" noChangeArrowheads="1"/>
              </p:cNvSpPr>
              <p:nvPr/>
            </p:nvSpPr>
            <p:spPr bwMode="auto">
              <a:xfrm>
                <a:off x="4944" y="2646"/>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29" name="Text Box 21"/>
              <p:cNvSpPr txBox="1">
                <a:spLocks noChangeAspect="1" noChangeArrowheads="1"/>
              </p:cNvSpPr>
              <p:nvPr/>
            </p:nvSpPr>
            <p:spPr bwMode="auto">
              <a:xfrm>
                <a:off x="4926" y="2769"/>
                <a:ext cx="32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effectLst/>
                  </a:rPr>
                  <a:t>MEM</a:t>
                </a:r>
                <a:endParaRPr lang="en-US" sz="1400">
                  <a:solidFill>
                    <a:schemeClr val="hlink"/>
                  </a:solidFill>
                  <a:effectLst/>
                </a:endParaRPr>
              </a:p>
            </p:txBody>
          </p:sp>
        </p:grpSp>
        <p:grpSp>
          <p:nvGrpSpPr>
            <p:cNvPr id="2270230" name="Group 22"/>
            <p:cNvGrpSpPr>
              <a:grpSpLocks/>
            </p:cNvGrpSpPr>
            <p:nvPr/>
          </p:nvGrpSpPr>
          <p:grpSpPr bwMode="auto">
            <a:xfrm>
              <a:off x="3680" y="2646"/>
              <a:ext cx="570" cy="314"/>
              <a:chOff x="2225" y="2646"/>
              <a:chExt cx="570" cy="314"/>
            </a:xfrm>
          </p:grpSpPr>
          <p:sp>
            <p:nvSpPr>
              <p:cNvPr id="2270231" name="Rectangle 23"/>
              <p:cNvSpPr>
                <a:spLocks noChangeAspect="1" noChangeArrowheads="1"/>
              </p:cNvSpPr>
              <p:nvPr/>
            </p:nvSpPr>
            <p:spPr bwMode="auto">
              <a:xfrm>
                <a:off x="2225" y="2646"/>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32" name="Rectangle 24"/>
              <p:cNvSpPr>
                <a:spLocks noChangeAspect="1" noChangeArrowheads="1"/>
              </p:cNvSpPr>
              <p:nvPr/>
            </p:nvSpPr>
            <p:spPr bwMode="auto">
              <a:xfrm>
                <a:off x="2497" y="2646"/>
                <a:ext cx="273"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33" name="Text Box 25"/>
              <p:cNvSpPr txBox="1">
                <a:spLocks noChangeAspect="1" noChangeArrowheads="1"/>
              </p:cNvSpPr>
              <p:nvPr/>
            </p:nvSpPr>
            <p:spPr bwMode="auto">
              <a:xfrm>
                <a:off x="2274" y="2755"/>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ID</a:t>
                </a:r>
              </a:p>
            </p:txBody>
          </p:sp>
          <p:sp>
            <p:nvSpPr>
              <p:cNvPr id="2270234" name="Text Box 26"/>
              <p:cNvSpPr txBox="1">
                <a:spLocks noChangeAspect="1" noChangeArrowheads="1"/>
              </p:cNvSpPr>
              <p:nvPr/>
            </p:nvSpPr>
            <p:spPr bwMode="auto">
              <a:xfrm>
                <a:off x="2523" y="2755"/>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EX</a:t>
                </a:r>
              </a:p>
            </p:txBody>
          </p:sp>
        </p:grpSp>
        <p:grpSp>
          <p:nvGrpSpPr>
            <p:cNvPr id="2270235" name="Group 27"/>
            <p:cNvGrpSpPr>
              <a:grpSpLocks/>
            </p:cNvGrpSpPr>
            <p:nvPr/>
          </p:nvGrpSpPr>
          <p:grpSpPr bwMode="auto">
            <a:xfrm>
              <a:off x="5330" y="2648"/>
              <a:ext cx="310" cy="314"/>
              <a:chOff x="5210" y="2646"/>
              <a:chExt cx="310" cy="314"/>
            </a:xfrm>
          </p:grpSpPr>
          <p:sp>
            <p:nvSpPr>
              <p:cNvPr id="2270236" name="Rectangle 28"/>
              <p:cNvSpPr>
                <a:spLocks noChangeAspect="1" noChangeArrowheads="1"/>
              </p:cNvSpPr>
              <p:nvPr/>
            </p:nvSpPr>
            <p:spPr bwMode="auto">
              <a:xfrm>
                <a:off x="5210" y="2646"/>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37" name="Text Box 29"/>
              <p:cNvSpPr txBox="1">
                <a:spLocks noChangeAspect="1" noChangeArrowheads="1"/>
              </p:cNvSpPr>
              <p:nvPr/>
            </p:nvSpPr>
            <p:spPr bwMode="auto">
              <a:xfrm>
                <a:off x="5217" y="2755"/>
                <a:ext cx="3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WB</a:t>
                </a:r>
              </a:p>
            </p:txBody>
          </p:sp>
        </p:grpSp>
        <p:sp>
          <p:nvSpPr>
            <p:cNvPr id="2270238" name="Rectangle 30"/>
            <p:cNvSpPr>
              <a:spLocks noChangeAspect="1" noChangeArrowheads="1"/>
            </p:cNvSpPr>
            <p:nvPr/>
          </p:nvSpPr>
          <p:spPr bwMode="auto">
            <a:xfrm>
              <a:off x="1243"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39" name="Rectangle 31"/>
            <p:cNvSpPr>
              <a:spLocks noChangeAspect="1" noChangeArrowheads="1"/>
            </p:cNvSpPr>
            <p:nvPr/>
          </p:nvSpPr>
          <p:spPr bwMode="auto">
            <a:xfrm>
              <a:off x="971"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0" name="Text Box 32"/>
            <p:cNvSpPr txBox="1">
              <a:spLocks noChangeAspect="1" noChangeArrowheads="1"/>
            </p:cNvSpPr>
            <p:nvPr/>
          </p:nvSpPr>
          <p:spPr bwMode="auto">
            <a:xfrm>
              <a:off x="997" y="1733"/>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IF</a:t>
              </a:r>
            </a:p>
          </p:txBody>
        </p:sp>
        <p:sp>
          <p:nvSpPr>
            <p:cNvPr id="2270241" name="Text Box 33"/>
            <p:cNvSpPr txBox="1">
              <a:spLocks noChangeAspect="1" noChangeArrowheads="1"/>
            </p:cNvSpPr>
            <p:nvPr/>
          </p:nvSpPr>
          <p:spPr bwMode="auto">
            <a:xfrm>
              <a:off x="1273" y="1733"/>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ID</a:t>
              </a:r>
            </a:p>
          </p:txBody>
        </p:sp>
        <p:grpSp>
          <p:nvGrpSpPr>
            <p:cNvPr id="2270242" name="Group 34"/>
            <p:cNvGrpSpPr>
              <a:grpSpLocks/>
            </p:cNvGrpSpPr>
            <p:nvPr/>
          </p:nvGrpSpPr>
          <p:grpSpPr bwMode="auto">
            <a:xfrm>
              <a:off x="1787" y="1632"/>
              <a:ext cx="2477" cy="314"/>
              <a:chOff x="1675" y="1632"/>
              <a:chExt cx="2477" cy="314"/>
            </a:xfrm>
          </p:grpSpPr>
          <p:sp>
            <p:nvSpPr>
              <p:cNvPr id="2270243" name="Rectangle 35"/>
              <p:cNvSpPr>
                <a:spLocks noChangeAspect="1" noChangeArrowheads="1"/>
              </p:cNvSpPr>
              <p:nvPr/>
            </p:nvSpPr>
            <p:spPr bwMode="auto">
              <a:xfrm>
                <a:off x="2491"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4" name="Rectangle 36"/>
              <p:cNvSpPr>
                <a:spLocks noChangeAspect="1" noChangeArrowheads="1"/>
              </p:cNvSpPr>
              <p:nvPr/>
            </p:nvSpPr>
            <p:spPr bwMode="auto">
              <a:xfrm>
                <a:off x="2219"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5" name="Rectangle 37"/>
              <p:cNvSpPr>
                <a:spLocks noChangeAspect="1" noChangeArrowheads="1"/>
              </p:cNvSpPr>
              <p:nvPr/>
            </p:nvSpPr>
            <p:spPr bwMode="auto">
              <a:xfrm>
                <a:off x="3035"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6" name="Rectangle 38"/>
              <p:cNvSpPr>
                <a:spLocks noChangeAspect="1" noChangeArrowheads="1"/>
              </p:cNvSpPr>
              <p:nvPr/>
            </p:nvSpPr>
            <p:spPr bwMode="auto">
              <a:xfrm>
                <a:off x="2763"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7" name="Rectangle 39"/>
              <p:cNvSpPr>
                <a:spLocks noChangeAspect="1" noChangeArrowheads="1"/>
              </p:cNvSpPr>
              <p:nvPr/>
            </p:nvSpPr>
            <p:spPr bwMode="auto">
              <a:xfrm>
                <a:off x="1947"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8" name="Rectangle 40"/>
              <p:cNvSpPr>
                <a:spLocks noChangeAspect="1" noChangeArrowheads="1"/>
              </p:cNvSpPr>
              <p:nvPr/>
            </p:nvSpPr>
            <p:spPr bwMode="auto">
              <a:xfrm>
                <a:off x="1675"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49" name="Rectangle 41"/>
              <p:cNvSpPr>
                <a:spLocks noChangeAspect="1" noChangeArrowheads="1"/>
              </p:cNvSpPr>
              <p:nvPr/>
            </p:nvSpPr>
            <p:spPr bwMode="auto">
              <a:xfrm>
                <a:off x="3851"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50" name="Rectangle 42"/>
              <p:cNvSpPr>
                <a:spLocks noChangeAspect="1" noChangeArrowheads="1"/>
              </p:cNvSpPr>
              <p:nvPr/>
            </p:nvSpPr>
            <p:spPr bwMode="auto">
              <a:xfrm>
                <a:off x="3579"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51" name="Rectangle 43"/>
              <p:cNvSpPr>
                <a:spLocks noChangeAspect="1" noChangeArrowheads="1"/>
              </p:cNvSpPr>
              <p:nvPr/>
            </p:nvSpPr>
            <p:spPr bwMode="auto">
              <a:xfrm>
                <a:off x="3307" y="1632"/>
                <a:ext cx="272" cy="31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52" name="Text Box 44"/>
              <p:cNvSpPr txBox="1">
                <a:spLocks noChangeAspect="1" noChangeArrowheads="1"/>
              </p:cNvSpPr>
              <p:nvPr/>
            </p:nvSpPr>
            <p:spPr bwMode="auto">
              <a:xfrm>
                <a:off x="1709"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M1</a:t>
                </a:r>
              </a:p>
            </p:txBody>
          </p:sp>
          <p:sp>
            <p:nvSpPr>
              <p:cNvPr id="2270253" name="Text Box 45"/>
              <p:cNvSpPr txBox="1">
                <a:spLocks noChangeAspect="1" noChangeArrowheads="1"/>
              </p:cNvSpPr>
              <p:nvPr/>
            </p:nvSpPr>
            <p:spPr bwMode="auto">
              <a:xfrm>
                <a:off x="3052"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M6</a:t>
                </a:r>
              </a:p>
            </p:txBody>
          </p:sp>
          <p:sp>
            <p:nvSpPr>
              <p:cNvPr id="2270254" name="Text Box 46"/>
              <p:cNvSpPr txBox="1">
                <a:spLocks noChangeAspect="1" noChangeArrowheads="1"/>
              </p:cNvSpPr>
              <p:nvPr/>
            </p:nvSpPr>
            <p:spPr bwMode="auto">
              <a:xfrm>
                <a:off x="3343"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M7</a:t>
                </a:r>
              </a:p>
            </p:txBody>
          </p:sp>
          <p:sp>
            <p:nvSpPr>
              <p:cNvPr id="2270255" name="Text Box 47"/>
              <p:cNvSpPr txBox="1">
                <a:spLocks noChangeAspect="1" noChangeArrowheads="1"/>
              </p:cNvSpPr>
              <p:nvPr/>
            </p:nvSpPr>
            <p:spPr bwMode="auto">
              <a:xfrm>
                <a:off x="1944"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M2</a:t>
                </a:r>
              </a:p>
            </p:txBody>
          </p:sp>
          <p:sp>
            <p:nvSpPr>
              <p:cNvPr id="2270256" name="Text Box 48"/>
              <p:cNvSpPr txBox="1">
                <a:spLocks noChangeAspect="1" noChangeArrowheads="1"/>
              </p:cNvSpPr>
              <p:nvPr/>
            </p:nvSpPr>
            <p:spPr bwMode="auto">
              <a:xfrm>
                <a:off x="2246"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M3</a:t>
                </a:r>
              </a:p>
            </p:txBody>
          </p:sp>
          <p:sp>
            <p:nvSpPr>
              <p:cNvPr id="2270257" name="Text Box 49"/>
              <p:cNvSpPr txBox="1">
                <a:spLocks noChangeAspect="1" noChangeArrowheads="1"/>
              </p:cNvSpPr>
              <p:nvPr/>
            </p:nvSpPr>
            <p:spPr bwMode="auto">
              <a:xfrm>
                <a:off x="2515"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M4</a:t>
                </a:r>
              </a:p>
            </p:txBody>
          </p:sp>
          <p:sp>
            <p:nvSpPr>
              <p:cNvPr id="2270258" name="Text Box 50"/>
              <p:cNvSpPr txBox="1">
                <a:spLocks noChangeAspect="1" noChangeArrowheads="1"/>
              </p:cNvSpPr>
              <p:nvPr/>
            </p:nvSpPr>
            <p:spPr bwMode="auto">
              <a:xfrm>
                <a:off x="2783" y="1733"/>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M5</a:t>
                </a:r>
              </a:p>
            </p:txBody>
          </p:sp>
          <p:sp>
            <p:nvSpPr>
              <p:cNvPr id="2270259" name="Text Box 51"/>
              <p:cNvSpPr txBox="1">
                <a:spLocks noChangeAspect="1" noChangeArrowheads="1"/>
              </p:cNvSpPr>
              <p:nvPr/>
            </p:nvSpPr>
            <p:spPr bwMode="auto">
              <a:xfrm>
                <a:off x="3581" y="1747"/>
                <a:ext cx="32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effectLst/>
                  </a:rPr>
                  <a:t>MEM</a:t>
                </a:r>
              </a:p>
            </p:txBody>
          </p:sp>
          <p:sp>
            <p:nvSpPr>
              <p:cNvPr id="2270260" name="Text Box 52"/>
              <p:cNvSpPr txBox="1">
                <a:spLocks noChangeAspect="1" noChangeArrowheads="1"/>
              </p:cNvSpPr>
              <p:nvPr/>
            </p:nvSpPr>
            <p:spPr bwMode="auto">
              <a:xfrm>
                <a:off x="3849" y="1733"/>
                <a:ext cx="3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WB</a:t>
                </a:r>
              </a:p>
            </p:txBody>
          </p:sp>
        </p:grpSp>
        <p:grpSp>
          <p:nvGrpSpPr>
            <p:cNvPr id="2270261" name="Group 53"/>
            <p:cNvGrpSpPr>
              <a:grpSpLocks/>
            </p:cNvGrpSpPr>
            <p:nvPr/>
          </p:nvGrpSpPr>
          <p:grpSpPr bwMode="auto">
            <a:xfrm>
              <a:off x="1231" y="2120"/>
              <a:ext cx="281" cy="313"/>
              <a:chOff x="1391" y="2120"/>
              <a:chExt cx="281" cy="313"/>
            </a:xfrm>
          </p:grpSpPr>
          <p:sp>
            <p:nvSpPr>
              <p:cNvPr id="2270262" name="Rectangle 54"/>
              <p:cNvSpPr>
                <a:spLocks noChangeAspect="1" noChangeArrowheads="1"/>
              </p:cNvSpPr>
              <p:nvPr/>
            </p:nvSpPr>
            <p:spPr bwMode="auto">
              <a:xfrm>
                <a:off x="1391" y="2120"/>
                <a:ext cx="272" cy="313"/>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63" name="Text Box 55"/>
              <p:cNvSpPr txBox="1">
                <a:spLocks noChangeAspect="1" noChangeArrowheads="1"/>
              </p:cNvSpPr>
              <p:nvPr/>
            </p:nvSpPr>
            <p:spPr bwMode="auto">
              <a:xfrm>
                <a:off x="1444" y="2234"/>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IF</a:t>
                </a:r>
              </a:p>
            </p:txBody>
          </p:sp>
        </p:grpSp>
        <p:grpSp>
          <p:nvGrpSpPr>
            <p:cNvPr id="2270264" name="Group 56"/>
            <p:cNvGrpSpPr>
              <a:grpSpLocks/>
            </p:cNvGrpSpPr>
            <p:nvPr/>
          </p:nvGrpSpPr>
          <p:grpSpPr bwMode="auto">
            <a:xfrm>
              <a:off x="1792" y="2120"/>
              <a:ext cx="272" cy="313"/>
              <a:chOff x="1663" y="2120"/>
              <a:chExt cx="272" cy="313"/>
            </a:xfrm>
          </p:grpSpPr>
          <p:sp>
            <p:nvSpPr>
              <p:cNvPr id="2270265" name="Rectangle 57"/>
              <p:cNvSpPr>
                <a:spLocks noChangeAspect="1" noChangeArrowheads="1"/>
              </p:cNvSpPr>
              <p:nvPr/>
            </p:nvSpPr>
            <p:spPr bwMode="auto">
              <a:xfrm>
                <a:off x="1663" y="2120"/>
                <a:ext cx="272" cy="313"/>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66" name="Text Box 58"/>
              <p:cNvSpPr txBox="1">
                <a:spLocks noChangeAspect="1" noChangeArrowheads="1"/>
              </p:cNvSpPr>
              <p:nvPr/>
            </p:nvSpPr>
            <p:spPr bwMode="auto">
              <a:xfrm>
                <a:off x="1693" y="2234"/>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ID</a:t>
                </a:r>
              </a:p>
            </p:txBody>
          </p:sp>
        </p:grpSp>
        <p:grpSp>
          <p:nvGrpSpPr>
            <p:cNvPr id="2270267" name="Group 59"/>
            <p:cNvGrpSpPr>
              <a:grpSpLocks/>
            </p:cNvGrpSpPr>
            <p:nvPr/>
          </p:nvGrpSpPr>
          <p:grpSpPr bwMode="auto">
            <a:xfrm>
              <a:off x="3704" y="2120"/>
              <a:ext cx="1657" cy="313"/>
              <a:chOff x="1935" y="2120"/>
              <a:chExt cx="1657" cy="313"/>
            </a:xfrm>
          </p:grpSpPr>
          <p:grpSp>
            <p:nvGrpSpPr>
              <p:cNvPr id="2270268" name="Group 60"/>
              <p:cNvGrpSpPr>
                <a:grpSpLocks noChangeAspect="1"/>
              </p:cNvGrpSpPr>
              <p:nvPr/>
            </p:nvGrpSpPr>
            <p:grpSpPr bwMode="auto">
              <a:xfrm>
                <a:off x="2479" y="2120"/>
                <a:ext cx="544" cy="313"/>
                <a:chOff x="1200" y="2688"/>
                <a:chExt cx="576" cy="336"/>
              </a:xfrm>
            </p:grpSpPr>
            <p:sp>
              <p:nvSpPr>
                <p:cNvPr id="2270269" name="Rectangle 61"/>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70" name="Rectangle 62"/>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0271" name="Group 63"/>
              <p:cNvGrpSpPr>
                <a:grpSpLocks noChangeAspect="1"/>
              </p:cNvGrpSpPr>
              <p:nvPr/>
            </p:nvGrpSpPr>
            <p:grpSpPr bwMode="auto">
              <a:xfrm>
                <a:off x="3023" y="2120"/>
                <a:ext cx="543" cy="313"/>
                <a:chOff x="1200" y="2688"/>
                <a:chExt cx="576" cy="336"/>
              </a:xfrm>
            </p:grpSpPr>
            <p:sp>
              <p:nvSpPr>
                <p:cNvPr id="2270272" name="Rectangle 64"/>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73" name="Rectangle 65"/>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0274" name="Group 66"/>
              <p:cNvGrpSpPr>
                <a:grpSpLocks noChangeAspect="1"/>
              </p:cNvGrpSpPr>
              <p:nvPr/>
            </p:nvGrpSpPr>
            <p:grpSpPr bwMode="auto">
              <a:xfrm>
                <a:off x="1935" y="2120"/>
                <a:ext cx="544" cy="313"/>
                <a:chOff x="1200" y="2688"/>
                <a:chExt cx="576" cy="336"/>
              </a:xfrm>
            </p:grpSpPr>
            <p:sp>
              <p:nvSpPr>
                <p:cNvPr id="2270275" name="Rectangle 67"/>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76" name="Rectangle 68"/>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0277" name="Text Box 69"/>
              <p:cNvSpPr txBox="1">
                <a:spLocks noChangeAspect="1" noChangeArrowheads="1"/>
              </p:cNvSpPr>
              <p:nvPr/>
            </p:nvSpPr>
            <p:spPr bwMode="auto">
              <a:xfrm>
                <a:off x="1962" y="2234"/>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A1</a:t>
                </a:r>
              </a:p>
            </p:txBody>
          </p:sp>
          <p:sp>
            <p:nvSpPr>
              <p:cNvPr id="2270278" name="Text Box 70"/>
              <p:cNvSpPr txBox="1">
                <a:spLocks noChangeAspect="1" noChangeArrowheads="1"/>
              </p:cNvSpPr>
              <p:nvPr/>
            </p:nvSpPr>
            <p:spPr bwMode="auto">
              <a:xfrm>
                <a:off x="2787" y="2234"/>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A4</a:t>
                </a:r>
              </a:p>
            </p:txBody>
          </p:sp>
          <p:sp>
            <p:nvSpPr>
              <p:cNvPr id="2270279" name="Text Box 71"/>
              <p:cNvSpPr txBox="1">
                <a:spLocks noChangeAspect="1" noChangeArrowheads="1"/>
              </p:cNvSpPr>
              <p:nvPr/>
            </p:nvSpPr>
            <p:spPr bwMode="auto">
              <a:xfrm>
                <a:off x="2499" y="2234"/>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A3</a:t>
                </a:r>
              </a:p>
            </p:txBody>
          </p:sp>
          <p:sp>
            <p:nvSpPr>
              <p:cNvPr id="2270280" name="Text Box 72"/>
              <p:cNvSpPr txBox="1">
                <a:spLocks noChangeAspect="1" noChangeArrowheads="1"/>
              </p:cNvSpPr>
              <p:nvPr/>
            </p:nvSpPr>
            <p:spPr bwMode="auto">
              <a:xfrm>
                <a:off x="2230" y="2234"/>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A2</a:t>
                </a:r>
              </a:p>
            </p:txBody>
          </p:sp>
          <p:sp>
            <p:nvSpPr>
              <p:cNvPr id="2270281" name="Text Box 73"/>
              <p:cNvSpPr txBox="1">
                <a:spLocks noChangeAspect="1" noChangeArrowheads="1"/>
              </p:cNvSpPr>
              <p:nvPr/>
            </p:nvSpPr>
            <p:spPr bwMode="auto">
              <a:xfrm>
                <a:off x="3009" y="2248"/>
                <a:ext cx="32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effectLst/>
                  </a:rPr>
                  <a:t>MEM</a:t>
                </a:r>
              </a:p>
            </p:txBody>
          </p:sp>
          <p:sp>
            <p:nvSpPr>
              <p:cNvPr id="2270282" name="Text Box 74"/>
              <p:cNvSpPr txBox="1">
                <a:spLocks noChangeAspect="1" noChangeArrowheads="1"/>
              </p:cNvSpPr>
              <p:nvPr/>
            </p:nvSpPr>
            <p:spPr bwMode="auto">
              <a:xfrm>
                <a:off x="3289" y="2234"/>
                <a:ext cx="3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WB</a:t>
                </a:r>
              </a:p>
            </p:txBody>
          </p:sp>
        </p:grpSp>
        <p:sp>
          <p:nvSpPr>
            <p:cNvPr id="2270283" name="Text Box 75"/>
            <p:cNvSpPr txBox="1">
              <a:spLocks noChangeAspect="1" noChangeArrowheads="1"/>
            </p:cNvSpPr>
            <p:nvPr/>
          </p:nvSpPr>
          <p:spPr bwMode="auto">
            <a:xfrm>
              <a:off x="732"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1</a:t>
              </a:r>
            </a:p>
          </p:txBody>
        </p:sp>
        <p:sp>
          <p:nvSpPr>
            <p:cNvPr id="2270284" name="Text Box 76"/>
            <p:cNvSpPr txBox="1">
              <a:spLocks noChangeAspect="1" noChangeArrowheads="1"/>
            </p:cNvSpPr>
            <p:nvPr/>
          </p:nvSpPr>
          <p:spPr bwMode="auto">
            <a:xfrm>
              <a:off x="1008"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2</a:t>
              </a:r>
            </a:p>
          </p:txBody>
        </p:sp>
        <p:sp>
          <p:nvSpPr>
            <p:cNvPr id="2270285" name="Text Box 77"/>
            <p:cNvSpPr txBox="1">
              <a:spLocks noChangeAspect="1" noChangeArrowheads="1"/>
            </p:cNvSpPr>
            <p:nvPr/>
          </p:nvSpPr>
          <p:spPr bwMode="auto">
            <a:xfrm>
              <a:off x="1284"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3</a:t>
              </a:r>
            </a:p>
          </p:txBody>
        </p:sp>
        <p:sp>
          <p:nvSpPr>
            <p:cNvPr id="2270286" name="Text Box 78"/>
            <p:cNvSpPr txBox="1">
              <a:spLocks noChangeAspect="1" noChangeArrowheads="1"/>
            </p:cNvSpPr>
            <p:nvPr/>
          </p:nvSpPr>
          <p:spPr bwMode="auto">
            <a:xfrm>
              <a:off x="2627"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8</a:t>
              </a:r>
            </a:p>
          </p:txBody>
        </p:sp>
        <p:sp>
          <p:nvSpPr>
            <p:cNvPr id="2270287" name="Text Box 79"/>
            <p:cNvSpPr txBox="1">
              <a:spLocks noChangeAspect="1" noChangeArrowheads="1"/>
            </p:cNvSpPr>
            <p:nvPr/>
          </p:nvSpPr>
          <p:spPr bwMode="auto">
            <a:xfrm>
              <a:off x="2918"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9</a:t>
              </a:r>
            </a:p>
          </p:txBody>
        </p:sp>
        <p:sp>
          <p:nvSpPr>
            <p:cNvPr id="2270288" name="Text Box 80"/>
            <p:cNvSpPr txBox="1">
              <a:spLocks noChangeAspect="1" noChangeArrowheads="1"/>
            </p:cNvSpPr>
            <p:nvPr/>
          </p:nvSpPr>
          <p:spPr bwMode="auto">
            <a:xfrm>
              <a:off x="1519"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4</a:t>
              </a:r>
            </a:p>
          </p:txBody>
        </p:sp>
        <p:sp>
          <p:nvSpPr>
            <p:cNvPr id="2270289" name="Text Box 81"/>
            <p:cNvSpPr txBox="1">
              <a:spLocks noChangeAspect="1" noChangeArrowheads="1"/>
            </p:cNvSpPr>
            <p:nvPr/>
          </p:nvSpPr>
          <p:spPr bwMode="auto">
            <a:xfrm>
              <a:off x="1822"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5</a:t>
              </a:r>
            </a:p>
          </p:txBody>
        </p:sp>
        <p:sp>
          <p:nvSpPr>
            <p:cNvPr id="2270290" name="Text Box 82"/>
            <p:cNvSpPr txBox="1">
              <a:spLocks noChangeAspect="1" noChangeArrowheads="1"/>
            </p:cNvSpPr>
            <p:nvPr/>
          </p:nvSpPr>
          <p:spPr bwMode="auto">
            <a:xfrm>
              <a:off x="2090"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6</a:t>
              </a:r>
            </a:p>
          </p:txBody>
        </p:sp>
        <p:sp>
          <p:nvSpPr>
            <p:cNvPr id="2270291" name="Text Box 83"/>
            <p:cNvSpPr txBox="1">
              <a:spLocks noChangeAspect="1" noChangeArrowheads="1"/>
            </p:cNvSpPr>
            <p:nvPr/>
          </p:nvSpPr>
          <p:spPr bwMode="auto">
            <a:xfrm>
              <a:off x="2359" y="966"/>
              <a:ext cx="27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7</a:t>
              </a:r>
            </a:p>
          </p:txBody>
        </p:sp>
        <p:sp>
          <p:nvSpPr>
            <p:cNvPr id="2270292" name="Text Box 84"/>
            <p:cNvSpPr txBox="1">
              <a:spLocks noChangeAspect="1" noChangeArrowheads="1"/>
            </p:cNvSpPr>
            <p:nvPr/>
          </p:nvSpPr>
          <p:spPr bwMode="auto">
            <a:xfrm>
              <a:off x="3155" y="958"/>
              <a:ext cx="31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10</a:t>
              </a:r>
            </a:p>
          </p:txBody>
        </p:sp>
        <p:sp>
          <p:nvSpPr>
            <p:cNvPr id="2270293" name="Text Box 85"/>
            <p:cNvSpPr txBox="1">
              <a:spLocks noChangeAspect="1" noChangeArrowheads="1"/>
            </p:cNvSpPr>
            <p:nvPr/>
          </p:nvSpPr>
          <p:spPr bwMode="auto">
            <a:xfrm>
              <a:off x="3424" y="966"/>
              <a:ext cx="225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effectLst/>
                </a:rPr>
                <a:t>CC 11     CC12    </a:t>
              </a:r>
              <a:r>
                <a:rPr lang="en-US" sz="600">
                  <a:effectLst/>
                </a:rPr>
                <a:t>  </a:t>
              </a:r>
              <a:r>
                <a:rPr lang="en-US" sz="900">
                  <a:effectLst/>
                </a:rPr>
                <a:t>CC13   </a:t>
              </a:r>
              <a:r>
                <a:rPr lang="en-US" sz="400">
                  <a:effectLst/>
                </a:rPr>
                <a:t>    </a:t>
              </a:r>
              <a:r>
                <a:rPr lang="en-US" sz="900">
                  <a:effectLst/>
                </a:rPr>
                <a:t>CC14     CC15  </a:t>
              </a:r>
              <a:r>
                <a:rPr lang="en-US" sz="700">
                  <a:effectLst/>
                </a:rPr>
                <a:t>   </a:t>
              </a:r>
              <a:r>
                <a:rPr lang="en-US" sz="900">
                  <a:effectLst/>
                </a:rPr>
                <a:t>  CC16  </a:t>
              </a:r>
              <a:r>
                <a:rPr lang="en-US" sz="500">
                  <a:effectLst/>
                </a:rPr>
                <a:t> </a:t>
              </a:r>
              <a:r>
                <a:rPr lang="en-US" sz="400">
                  <a:effectLst/>
                </a:rPr>
                <a:t>    </a:t>
              </a:r>
              <a:r>
                <a:rPr lang="en-US" sz="900">
                  <a:effectLst/>
                </a:rPr>
                <a:t>CC17     CC18    </a:t>
              </a:r>
            </a:p>
          </p:txBody>
        </p:sp>
        <p:grpSp>
          <p:nvGrpSpPr>
            <p:cNvPr id="2270294" name="Group 86"/>
            <p:cNvGrpSpPr>
              <a:grpSpLocks/>
            </p:cNvGrpSpPr>
            <p:nvPr/>
          </p:nvGrpSpPr>
          <p:grpSpPr bwMode="auto">
            <a:xfrm>
              <a:off x="3960" y="991"/>
              <a:ext cx="269" cy="2249"/>
              <a:chOff x="3890" y="967"/>
              <a:chExt cx="269" cy="2249"/>
            </a:xfrm>
          </p:grpSpPr>
          <p:sp>
            <p:nvSpPr>
              <p:cNvPr id="2270295" name="Line 87"/>
              <p:cNvSpPr>
                <a:spLocks noChangeAspect="1" noChangeShapeType="1"/>
              </p:cNvSpPr>
              <p:nvPr/>
            </p:nvSpPr>
            <p:spPr bwMode="auto">
              <a:xfrm>
                <a:off x="3890"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96" name="Line 88"/>
              <p:cNvSpPr>
                <a:spLocks noChangeAspect="1" noChangeShapeType="1"/>
              </p:cNvSpPr>
              <p:nvPr/>
            </p:nvSpPr>
            <p:spPr bwMode="auto">
              <a:xfrm>
                <a:off x="4159"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0297" name="Group 89"/>
            <p:cNvGrpSpPr>
              <a:grpSpLocks/>
            </p:cNvGrpSpPr>
            <p:nvPr/>
          </p:nvGrpSpPr>
          <p:grpSpPr bwMode="auto">
            <a:xfrm>
              <a:off x="4507" y="991"/>
              <a:ext cx="269" cy="2249"/>
              <a:chOff x="3890" y="967"/>
              <a:chExt cx="269" cy="2249"/>
            </a:xfrm>
          </p:grpSpPr>
          <p:sp>
            <p:nvSpPr>
              <p:cNvPr id="2270298" name="Line 90"/>
              <p:cNvSpPr>
                <a:spLocks noChangeAspect="1" noChangeShapeType="1"/>
              </p:cNvSpPr>
              <p:nvPr/>
            </p:nvSpPr>
            <p:spPr bwMode="auto">
              <a:xfrm>
                <a:off x="3890"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299" name="Line 91"/>
              <p:cNvSpPr>
                <a:spLocks noChangeAspect="1" noChangeShapeType="1"/>
              </p:cNvSpPr>
              <p:nvPr/>
            </p:nvSpPr>
            <p:spPr bwMode="auto">
              <a:xfrm>
                <a:off x="4159" y="967"/>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0300" name="Line 92"/>
            <p:cNvSpPr>
              <a:spLocks noChangeAspect="1" noChangeShapeType="1"/>
            </p:cNvSpPr>
            <p:nvPr/>
          </p:nvSpPr>
          <p:spPr bwMode="auto">
            <a:xfrm>
              <a:off x="5056" y="983"/>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01" name="Line 93"/>
            <p:cNvSpPr>
              <a:spLocks noChangeAspect="1" noChangeShapeType="1"/>
            </p:cNvSpPr>
            <p:nvPr/>
          </p:nvSpPr>
          <p:spPr bwMode="auto">
            <a:xfrm>
              <a:off x="5336" y="999"/>
              <a:ext cx="0" cy="224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70302" name="Group 94"/>
            <p:cNvGrpSpPr>
              <a:grpSpLocks noChangeAspect="1"/>
            </p:cNvGrpSpPr>
            <p:nvPr/>
          </p:nvGrpSpPr>
          <p:grpSpPr bwMode="auto">
            <a:xfrm>
              <a:off x="688" y="1192"/>
              <a:ext cx="1400" cy="314"/>
              <a:chOff x="2564" y="3008"/>
              <a:chExt cx="2001" cy="449"/>
            </a:xfrm>
          </p:grpSpPr>
          <p:grpSp>
            <p:nvGrpSpPr>
              <p:cNvPr id="2270303" name="Group 95"/>
              <p:cNvGrpSpPr>
                <a:grpSpLocks noChangeAspect="1"/>
              </p:cNvGrpSpPr>
              <p:nvPr/>
            </p:nvGrpSpPr>
            <p:grpSpPr bwMode="auto">
              <a:xfrm>
                <a:off x="2564" y="3008"/>
                <a:ext cx="1946" cy="449"/>
                <a:chOff x="2304" y="2160"/>
                <a:chExt cx="1440" cy="336"/>
              </a:xfrm>
            </p:grpSpPr>
            <p:grpSp>
              <p:nvGrpSpPr>
                <p:cNvPr id="2270304" name="Group 96"/>
                <p:cNvGrpSpPr>
                  <a:grpSpLocks noChangeAspect="1"/>
                </p:cNvGrpSpPr>
                <p:nvPr/>
              </p:nvGrpSpPr>
              <p:grpSpPr bwMode="auto">
                <a:xfrm>
                  <a:off x="2304" y="2160"/>
                  <a:ext cx="1152" cy="336"/>
                  <a:chOff x="2208" y="2784"/>
                  <a:chExt cx="1152" cy="336"/>
                </a:xfrm>
              </p:grpSpPr>
              <p:grpSp>
                <p:nvGrpSpPr>
                  <p:cNvPr id="2270305" name="Group 97"/>
                  <p:cNvGrpSpPr>
                    <a:grpSpLocks noChangeAspect="1"/>
                  </p:cNvGrpSpPr>
                  <p:nvPr/>
                </p:nvGrpSpPr>
                <p:grpSpPr bwMode="auto">
                  <a:xfrm>
                    <a:off x="2208" y="2784"/>
                    <a:ext cx="576" cy="336"/>
                    <a:chOff x="1200" y="2688"/>
                    <a:chExt cx="576" cy="336"/>
                  </a:xfrm>
                </p:grpSpPr>
                <p:sp>
                  <p:nvSpPr>
                    <p:cNvPr id="2270306" name="Rectangle 98"/>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07" name="Rectangle 99"/>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0308" name="Group 100"/>
                  <p:cNvGrpSpPr>
                    <a:grpSpLocks noChangeAspect="1"/>
                  </p:cNvGrpSpPr>
                  <p:nvPr/>
                </p:nvGrpSpPr>
                <p:grpSpPr bwMode="auto">
                  <a:xfrm>
                    <a:off x="2784" y="2784"/>
                    <a:ext cx="576" cy="336"/>
                    <a:chOff x="1200" y="2688"/>
                    <a:chExt cx="576" cy="336"/>
                  </a:xfrm>
                </p:grpSpPr>
                <p:sp>
                  <p:nvSpPr>
                    <p:cNvPr id="2270309" name="Rectangle 101"/>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10" name="Rectangle 102"/>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70311" name="Rectangle 103"/>
                <p:cNvSpPr>
                  <a:spLocks noChangeAspect="1"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0312" name="Text Box 104"/>
              <p:cNvSpPr txBox="1">
                <a:spLocks noChangeAspect="1" noChangeArrowheads="1"/>
              </p:cNvSpPr>
              <p:nvPr/>
            </p:nvSpPr>
            <p:spPr bwMode="auto">
              <a:xfrm>
                <a:off x="2638" y="3164"/>
                <a:ext cx="326"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IF</a:t>
                </a:r>
              </a:p>
            </p:txBody>
          </p:sp>
          <p:sp>
            <p:nvSpPr>
              <p:cNvPr id="2270313" name="Text Box 105"/>
              <p:cNvSpPr txBox="1">
                <a:spLocks noChangeAspect="1" noChangeArrowheads="1"/>
              </p:cNvSpPr>
              <p:nvPr/>
            </p:nvSpPr>
            <p:spPr bwMode="auto">
              <a:xfrm>
                <a:off x="3024" y="3164"/>
                <a:ext cx="34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ID</a:t>
                </a:r>
              </a:p>
            </p:txBody>
          </p:sp>
          <p:sp>
            <p:nvSpPr>
              <p:cNvPr id="2270314" name="Text Box 106"/>
              <p:cNvSpPr txBox="1">
                <a:spLocks noChangeAspect="1" noChangeArrowheads="1"/>
              </p:cNvSpPr>
              <p:nvPr/>
            </p:nvSpPr>
            <p:spPr bwMode="auto">
              <a:xfrm>
                <a:off x="3716" y="3184"/>
                <a:ext cx="45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effectLst/>
                  </a:rPr>
                  <a:t>MEM</a:t>
                </a:r>
                <a:endParaRPr lang="en-US" sz="1400">
                  <a:solidFill>
                    <a:schemeClr val="hlink"/>
                  </a:solidFill>
                  <a:effectLst/>
                </a:endParaRPr>
              </a:p>
            </p:txBody>
          </p:sp>
          <p:sp>
            <p:nvSpPr>
              <p:cNvPr id="2270315" name="Text Box 107"/>
              <p:cNvSpPr txBox="1">
                <a:spLocks noChangeAspect="1" noChangeArrowheads="1"/>
              </p:cNvSpPr>
              <p:nvPr/>
            </p:nvSpPr>
            <p:spPr bwMode="auto">
              <a:xfrm>
                <a:off x="3380" y="3164"/>
                <a:ext cx="38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EX</a:t>
                </a:r>
              </a:p>
            </p:txBody>
          </p:sp>
          <p:sp>
            <p:nvSpPr>
              <p:cNvPr id="2270316" name="Text Box 108"/>
              <p:cNvSpPr txBox="1">
                <a:spLocks noChangeAspect="1" noChangeArrowheads="1"/>
              </p:cNvSpPr>
              <p:nvPr/>
            </p:nvSpPr>
            <p:spPr bwMode="auto">
              <a:xfrm>
                <a:off x="4132" y="3164"/>
                <a:ext cx="433"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WB</a:t>
                </a:r>
              </a:p>
            </p:txBody>
          </p:sp>
        </p:grpSp>
        <p:grpSp>
          <p:nvGrpSpPr>
            <p:cNvPr id="2270317" name="Group 109"/>
            <p:cNvGrpSpPr>
              <a:grpSpLocks/>
            </p:cNvGrpSpPr>
            <p:nvPr/>
          </p:nvGrpSpPr>
          <p:grpSpPr bwMode="auto">
            <a:xfrm>
              <a:off x="1464" y="1632"/>
              <a:ext cx="314" cy="314"/>
              <a:chOff x="2374" y="3478"/>
              <a:chExt cx="314" cy="314"/>
            </a:xfrm>
          </p:grpSpPr>
          <p:sp>
            <p:nvSpPr>
              <p:cNvPr id="2270318" name="Rectangle 110"/>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19" name="Text Box 111"/>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dirty="0">
                    <a:solidFill>
                      <a:schemeClr val="bg1">
                        <a:lumMod val="85000"/>
                      </a:schemeClr>
                    </a:solidFill>
                    <a:effectLst/>
                  </a:rPr>
                  <a:t>STALL</a:t>
                </a:r>
              </a:p>
            </p:txBody>
          </p:sp>
        </p:grpSp>
        <p:grpSp>
          <p:nvGrpSpPr>
            <p:cNvPr id="2270320" name="Group 112"/>
            <p:cNvGrpSpPr>
              <a:grpSpLocks/>
            </p:cNvGrpSpPr>
            <p:nvPr/>
          </p:nvGrpSpPr>
          <p:grpSpPr bwMode="auto">
            <a:xfrm>
              <a:off x="1472" y="2120"/>
              <a:ext cx="314" cy="314"/>
              <a:chOff x="2374" y="3478"/>
              <a:chExt cx="314" cy="314"/>
            </a:xfrm>
          </p:grpSpPr>
          <p:sp>
            <p:nvSpPr>
              <p:cNvPr id="2270321" name="Rectangle 113"/>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22" name="Text Box 114"/>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23" name="Group 115"/>
            <p:cNvGrpSpPr>
              <a:grpSpLocks/>
            </p:cNvGrpSpPr>
            <p:nvPr/>
          </p:nvGrpSpPr>
          <p:grpSpPr bwMode="auto">
            <a:xfrm>
              <a:off x="2024" y="2120"/>
              <a:ext cx="1666" cy="314"/>
              <a:chOff x="2184" y="2120"/>
              <a:chExt cx="1666" cy="314"/>
            </a:xfrm>
          </p:grpSpPr>
          <p:grpSp>
            <p:nvGrpSpPr>
              <p:cNvPr id="2270324" name="Group 116"/>
              <p:cNvGrpSpPr>
                <a:grpSpLocks/>
              </p:cNvGrpSpPr>
              <p:nvPr/>
            </p:nvGrpSpPr>
            <p:grpSpPr bwMode="auto">
              <a:xfrm>
                <a:off x="2446" y="2120"/>
                <a:ext cx="314" cy="314"/>
                <a:chOff x="2374" y="3478"/>
                <a:chExt cx="314" cy="314"/>
              </a:xfrm>
            </p:grpSpPr>
            <p:sp>
              <p:nvSpPr>
                <p:cNvPr id="2270325" name="Rectangle 117"/>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26" name="Text Box 118"/>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27" name="Group 119"/>
              <p:cNvGrpSpPr>
                <a:grpSpLocks/>
              </p:cNvGrpSpPr>
              <p:nvPr/>
            </p:nvGrpSpPr>
            <p:grpSpPr bwMode="auto">
              <a:xfrm>
                <a:off x="2702" y="2120"/>
                <a:ext cx="314" cy="314"/>
                <a:chOff x="2374" y="3478"/>
                <a:chExt cx="314" cy="314"/>
              </a:xfrm>
            </p:grpSpPr>
            <p:sp>
              <p:nvSpPr>
                <p:cNvPr id="2270328" name="Rectangle 120"/>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29" name="Text Box 121"/>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30" name="Group 122"/>
              <p:cNvGrpSpPr>
                <a:grpSpLocks/>
              </p:cNvGrpSpPr>
              <p:nvPr/>
            </p:nvGrpSpPr>
            <p:grpSpPr bwMode="auto">
              <a:xfrm>
                <a:off x="2976" y="2120"/>
                <a:ext cx="314" cy="314"/>
                <a:chOff x="2374" y="3478"/>
                <a:chExt cx="314" cy="314"/>
              </a:xfrm>
            </p:grpSpPr>
            <p:sp>
              <p:nvSpPr>
                <p:cNvPr id="2270331" name="Rectangle 123"/>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32" name="Text Box 124"/>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33" name="Group 125"/>
              <p:cNvGrpSpPr>
                <a:grpSpLocks/>
              </p:cNvGrpSpPr>
              <p:nvPr/>
            </p:nvGrpSpPr>
            <p:grpSpPr bwMode="auto">
              <a:xfrm>
                <a:off x="2184" y="2120"/>
                <a:ext cx="314" cy="314"/>
                <a:chOff x="2374" y="3478"/>
                <a:chExt cx="314" cy="314"/>
              </a:xfrm>
            </p:grpSpPr>
            <p:sp>
              <p:nvSpPr>
                <p:cNvPr id="2270334" name="Rectangle 126"/>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35" name="Text Box 127"/>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36" name="Group 128"/>
              <p:cNvGrpSpPr>
                <a:grpSpLocks/>
              </p:cNvGrpSpPr>
              <p:nvPr/>
            </p:nvGrpSpPr>
            <p:grpSpPr bwMode="auto">
              <a:xfrm>
                <a:off x="3256" y="2120"/>
                <a:ext cx="314" cy="314"/>
                <a:chOff x="2374" y="3478"/>
                <a:chExt cx="314" cy="314"/>
              </a:xfrm>
            </p:grpSpPr>
            <p:sp>
              <p:nvSpPr>
                <p:cNvPr id="2270337" name="Rectangle 129"/>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38" name="Text Box 130"/>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39" name="Group 131"/>
              <p:cNvGrpSpPr>
                <a:grpSpLocks/>
              </p:cNvGrpSpPr>
              <p:nvPr/>
            </p:nvGrpSpPr>
            <p:grpSpPr bwMode="auto">
              <a:xfrm>
                <a:off x="3536" y="2120"/>
                <a:ext cx="314" cy="314"/>
                <a:chOff x="2374" y="3478"/>
                <a:chExt cx="314" cy="314"/>
              </a:xfrm>
            </p:grpSpPr>
            <p:sp>
              <p:nvSpPr>
                <p:cNvPr id="2270340" name="Rectangle 132"/>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41" name="Text Box 133"/>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grpSp>
          <p:nvGrpSpPr>
            <p:cNvPr id="2270342" name="Group 134"/>
            <p:cNvGrpSpPr>
              <a:grpSpLocks/>
            </p:cNvGrpSpPr>
            <p:nvPr/>
          </p:nvGrpSpPr>
          <p:grpSpPr bwMode="auto">
            <a:xfrm>
              <a:off x="2286" y="2646"/>
              <a:ext cx="314" cy="314"/>
              <a:chOff x="2374" y="3478"/>
              <a:chExt cx="314" cy="314"/>
            </a:xfrm>
          </p:grpSpPr>
          <p:sp>
            <p:nvSpPr>
              <p:cNvPr id="2270343" name="Rectangle 135"/>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44" name="Text Box 136"/>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45" name="Group 137"/>
            <p:cNvGrpSpPr>
              <a:grpSpLocks/>
            </p:cNvGrpSpPr>
            <p:nvPr/>
          </p:nvGrpSpPr>
          <p:grpSpPr bwMode="auto">
            <a:xfrm>
              <a:off x="2542" y="2646"/>
              <a:ext cx="314" cy="314"/>
              <a:chOff x="2374" y="3478"/>
              <a:chExt cx="314" cy="314"/>
            </a:xfrm>
          </p:grpSpPr>
          <p:sp>
            <p:nvSpPr>
              <p:cNvPr id="2270346" name="Rectangle 138"/>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47" name="Text Box 139"/>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48" name="Group 140"/>
            <p:cNvGrpSpPr>
              <a:grpSpLocks/>
            </p:cNvGrpSpPr>
            <p:nvPr/>
          </p:nvGrpSpPr>
          <p:grpSpPr bwMode="auto">
            <a:xfrm>
              <a:off x="2024" y="2646"/>
              <a:ext cx="314" cy="314"/>
              <a:chOff x="2374" y="3478"/>
              <a:chExt cx="314" cy="314"/>
            </a:xfrm>
          </p:grpSpPr>
          <p:sp>
            <p:nvSpPr>
              <p:cNvPr id="2270349" name="Rectangle 141"/>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50" name="Text Box 142"/>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51" name="Group 143"/>
            <p:cNvGrpSpPr>
              <a:grpSpLocks/>
            </p:cNvGrpSpPr>
            <p:nvPr/>
          </p:nvGrpSpPr>
          <p:grpSpPr bwMode="auto">
            <a:xfrm>
              <a:off x="2816" y="2646"/>
              <a:ext cx="874" cy="314"/>
              <a:chOff x="2976" y="2646"/>
              <a:chExt cx="874" cy="314"/>
            </a:xfrm>
          </p:grpSpPr>
          <p:grpSp>
            <p:nvGrpSpPr>
              <p:cNvPr id="2270352" name="Group 144"/>
              <p:cNvGrpSpPr>
                <a:grpSpLocks/>
              </p:cNvGrpSpPr>
              <p:nvPr/>
            </p:nvGrpSpPr>
            <p:grpSpPr bwMode="auto">
              <a:xfrm>
                <a:off x="2976" y="2646"/>
                <a:ext cx="314" cy="314"/>
                <a:chOff x="2374" y="3478"/>
                <a:chExt cx="314" cy="314"/>
              </a:xfrm>
            </p:grpSpPr>
            <p:sp>
              <p:nvSpPr>
                <p:cNvPr id="2270353" name="Rectangle 145"/>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54" name="Text Box 146"/>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55" name="Group 147"/>
              <p:cNvGrpSpPr>
                <a:grpSpLocks/>
              </p:cNvGrpSpPr>
              <p:nvPr/>
            </p:nvGrpSpPr>
            <p:grpSpPr bwMode="auto">
              <a:xfrm>
                <a:off x="3256" y="2646"/>
                <a:ext cx="314" cy="314"/>
                <a:chOff x="2374" y="3478"/>
                <a:chExt cx="314" cy="314"/>
              </a:xfrm>
            </p:grpSpPr>
            <p:sp>
              <p:nvSpPr>
                <p:cNvPr id="2270356" name="Rectangle 148"/>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57" name="Text Box 149"/>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58" name="Group 150"/>
              <p:cNvGrpSpPr>
                <a:grpSpLocks/>
              </p:cNvGrpSpPr>
              <p:nvPr/>
            </p:nvGrpSpPr>
            <p:grpSpPr bwMode="auto">
              <a:xfrm>
                <a:off x="3536" y="2646"/>
                <a:ext cx="314" cy="314"/>
                <a:chOff x="2374" y="3478"/>
                <a:chExt cx="314" cy="314"/>
              </a:xfrm>
            </p:grpSpPr>
            <p:sp>
              <p:nvSpPr>
                <p:cNvPr id="2270359" name="Rectangle 151"/>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60" name="Text Box 152"/>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grpSp>
          <p:nvGrpSpPr>
            <p:cNvPr id="2270361" name="Group 153"/>
            <p:cNvGrpSpPr>
              <a:grpSpLocks/>
            </p:cNvGrpSpPr>
            <p:nvPr/>
          </p:nvGrpSpPr>
          <p:grpSpPr bwMode="auto">
            <a:xfrm>
              <a:off x="4192" y="2648"/>
              <a:ext cx="874" cy="314"/>
              <a:chOff x="2976" y="2646"/>
              <a:chExt cx="874" cy="314"/>
            </a:xfrm>
          </p:grpSpPr>
          <p:grpSp>
            <p:nvGrpSpPr>
              <p:cNvPr id="2270362" name="Group 154"/>
              <p:cNvGrpSpPr>
                <a:grpSpLocks/>
              </p:cNvGrpSpPr>
              <p:nvPr/>
            </p:nvGrpSpPr>
            <p:grpSpPr bwMode="auto">
              <a:xfrm>
                <a:off x="2976" y="2646"/>
                <a:ext cx="314" cy="314"/>
                <a:chOff x="2374" y="3478"/>
                <a:chExt cx="314" cy="314"/>
              </a:xfrm>
            </p:grpSpPr>
            <p:sp>
              <p:nvSpPr>
                <p:cNvPr id="2270363" name="Rectangle 155"/>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64" name="Text Box 156"/>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65" name="Group 157"/>
              <p:cNvGrpSpPr>
                <a:grpSpLocks/>
              </p:cNvGrpSpPr>
              <p:nvPr/>
            </p:nvGrpSpPr>
            <p:grpSpPr bwMode="auto">
              <a:xfrm>
                <a:off x="3256" y="2646"/>
                <a:ext cx="314" cy="314"/>
                <a:chOff x="2374" y="3478"/>
                <a:chExt cx="314" cy="314"/>
              </a:xfrm>
            </p:grpSpPr>
            <p:sp>
              <p:nvSpPr>
                <p:cNvPr id="2270366" name="Rectangle 158"/>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67" name="Text Box 159"/>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nvGrpSpPr>
              <p:cNvPr id="2270368" name="Group 160"/>
              <p:cNvGrpSpPr>
                <a:grpSpLocks/>
              </p:cNvGrpSpPr>
              <p:nvPr/>
            </p:nvGrpSpPr>
            <p:grpSpPr bwMode="auto">
              <a:xfrm>
                <a:off x="3536" y="2646"/>
                <a:ext cx="314" cy="314"/>
                <a:chOff x="2374" y="3478"/>
                <a:chExt cx="314" cy="314"/>
              </a:xfrm>
            </p:grpSpPr>
            <p:sp>
              <p:nvSpPr>
                <p:cNvPr id="2270369" name="Rectangle 161"/>
                <p:cNvSpPr>
                  <a:spLocks noChangeAspect="1" noChangeArrowheads="1"/>
                </p:cNvSpPr>
                <p:nvPr/>
              </p:nvSpPr>
              <p:spPr bwMode="auto">
                <a:xfrm>
                  <a:off x="2416" y="3478"/>
                  <a:ext cx="272" cy="314"/>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70" name="Text Box 162"/>
                <p:cNvSpPr txBox="1">
                  <a:spLocks noChangeAspect="1" noChangeArrowheads="1"/>
                </p:cNvSpPr>
                <p:nvPr/>
              </p:nvSpPr>
              <p:spPr bwMode="auto">
                <a:xfrm>
                  <a:off x="2374" y="3578"/>
                  <a:ext cx="28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347F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a:solidFill>
                        <a:schemeClr val="bg1">
                          <a:lumMod val="85000"/>
                        </a:schemeClr>
                      </a:solidFill>
                      <a:effectLst/>
                    </a:rPr>
                    <a:t>STALL</a:t>
                  </a:r>
                </a:p>
              </p:txBody>
            </p:sp>
          </p:grpSp>
        </p:grpSp>
      </p:grpSp>
      <p:sp>
        <p:nvSpPr>
          <p:cNvPr id="2270371" name="Text Box 163"/>
          <p:cNvSpPr txBox="1">
            <a:spLocks noChangeArrowheads="1"/>
          </p:cNvSpPr>
          <p:nvPr/>
        </p:nvSpPr>
        <p:spPr bwMode="auto">
          <a:xfrm>
            <a:off x="304800" y="1738313"/>
            <a:ext cx="933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effectLst/>
              </a:rPr>
              <a:t>L.D F4, 0(R2)</a:t>
            </a:r>
          </a:p>
        </p:txBody>
      </p:sp>
      <p:sp>
        <p:nvSpPr>
          <p:cNvPr id="2270372" name="Text Box 164"/>
          <p:cNvSpPr txBox="1">
            <a:spLocks noChangeArrowheads="1"/>
          </p:cNvSpPr>
          <p:nvPr/>
        </p:nvSpPr>
        <p:spPr bwMode="auto">
          <a:xfrm>
            <a:off x="263525" y="2841625"/>
            <a:ext cx="12890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100">
                <a:effectLst/>
              </a:rPr>
              <a:t>MUL.D F0, F4, F6</a:t>
            </a:r>
          </a:p>
        </p:txBody>
      </p:sp>
      <p:sp>
        <p:nvSpPr>
          <p:cNvPr id="2270373" name="Text Box 165"/>
          <p:cNvSpPr txBox="1">
            <a:spLocks noChangeArrowheads="1"/>
          </p:cNvSpPr>
          <p:nvPr/>
        </p:nvSpPr>
        <p:spPr bwMode="auto">
          <a:xfrm>
            <a:off x="255588" y="3541713"/>
            <a:ext cx="13604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ADD.D F2, F0, F8</a:t>
            </a:r>
          </a:p>
        </p:txBody>
      </p:sp>
      <p:sp>
        <p:nvSpPr>
          <p:cNvPr id="2270374" name="Text Box 166"/>
          <p:cNvSpPr txBox="1">
            <a:spLocks noChangeArrowheads="1"/>
          </p:cNvSpPr>
          <p:nvPr/>
        </p:nvSpPr>
        <p:spPr bwMode="auto">
          <a:xfrm>
            <a:off x="365125" y="4456113"/>
            <a:ext cx="1063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S.D F2, 0(R2)</a:t>
            </a:r>
          </a:p>
        </p:txBody>
      </p:sp>
      <p:sp>
        <p:nvSpPr>
          <p:cNvPr id="2270375" name="Line 167"/>
          <p:cNvSpPr>
            <a:spLocks noChangeShapeType="1"/>
          </p:cNvSpPr>
          <p:nvPr/>
        </p:nvSpPr>
        <p:spPr bwMode="auto">
          <a:xfrm>
            <a:off x="5791200" y="3200400"/>
            <a:ext cx="228600" cy="152400"/>
          </a:xfrm>
          <a:prstGeom prst="line">
            <a:avLst/>
          </a:prstGeom>
          <a:noFill/>
          <a:ln w="12700">
            <a:solidFill>
              <a:srgbClr val="0347F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76" name="Line 168"/>
          <p:cNvSpPr>
            <a:spLocks noChangeShapeType="1"/>
          </p:cNvSpPr>
          <p:nvPr/>
        </p:nvSpPr>
        <p:spPr bwMode="auto">
          <a:xfrm>
            <a:off x="2743200" y="2438400"/>
            <a:ext cx="228600" cy="152400"/>
          </a:xfrm>
          <a:prstGeom prst="line">
            <a:avLst/>
          </a:prstGeom>
          <a:noFill/>
          <a:ln w="12700">
            <a:solidFill>
              <a:srgbClr val="0347F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77" name="Line 169"/>
          <p:cNvSpPr>
            <a:spLocks noChangeShapeType="1"/>
          </p:cNvSpPr>
          <p:nvPr/>
        </p:nvSpPr>
        <p:spPr bwMode="auto">
          <a:xfrm>
            <a:off x="7543800" y="4038600"/>
            <a:ext cx="609600" cy="152400"/>
          </a:xfrm>
          <a:prstGeom prst="line">
            <a:avLst/>
          </a:prstGeom>
          <a:noFill/>
          <a:ln w="12700">
            <a:solidFill>
              <a:srgbClr val="0347F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78" name="Text Box 170"/>
          <p:cNvSpPr txBox="1">
            <a:spLocks noChangeArrowheads="1"/>
          </p:cNvSpPr>
          <p:nvPr/>
        </p:nvSpPr>
        <p:spPr bwMode="auto">
          <a:xfrm>
            <a:off x="7239000" y="5410200"/>
            <a:ext cx="15351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Third stall due</a:t>
            </a:r>
          </a:p>
          <a:p>
            <a:pPr algn="l"/>
            <a:r>
              <a:rPr lang="en-US" sz="1200">
                <a:effectLst/>
              </a:rPr>
              <a:t>to structural hazard </a:t>
            </a:r>
          </a:p>
          <a:p>
            <a:pPr algn="l"/>
            <a:r>
              <a:rPr lang="en-US" sz="1200">
                <a:effectLst/>
              </a:rPr>
              <a:t>in MEM stage</a:t>
            </a:r>
          </a:p>
        </p:txBody>
      </p:sp>
      <p:sp>
        <p:nvSpPr>
          <p:cNvPr id="2270379" name="Line 171"/>
          <p:cNvSpPr>
            <a:spLocks noChangeShapeType="1"/>
          </p:cNvSpPr>
          <p:nvPr/>
        </p:nvSpPr>
        <p:spPr bwMode="auto">
          <a:xfrm flipH="1">
            <a:off x="7772400" y="4648200"/>
            <a:ext cx="76200" cy="7620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80" name="Line 172"/>
          <p:cNvSpPr>
            <a:spLocks noChangeShapeType="1"/>
          </p:cNvSpPr>
          <p:nvPr/>
        </p:nvSpPr>
        <p:spPr bwMode="auto">
          <a:xfrm flipH="1">
            <a:off x="1600200" y="3886200"/>
            <a:ext cx="1981200" cy="1905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0381" name="Text Box 173"/>
          <p:cNvSpPr txBox="1">
            <a:spLocks noChangeArrowheads="1"/>
          </p:cNvSpPr>
          <p:nvPr/>
        </p:nvSpPr>
        <p:spPr bwMode="auto">
          <a:xfrm>
            <a:off x="762000" y="5791200"/>
            <a:ext cx="40465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6 stall cycles which equals latency of FP add functional unit</a:t>
            </a:r>
          </a:p>
        </p:txBody>
      </p:sp>
    </p:spTree>
    <p:extLst>
      <p:ext uri="{BB962C8B-B14F-4D97-AF65-F5344CB8AC3E}">
        <p14:creationId xmlns:p14="http://schemas.microsoft.com/office/powerpoint/2010/main" val="45212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0AA284F-5903-4EDE-84E2-C47B873D4A58}" type="slidenum">
              <a:rPr lang="en-US"/>
              <a:pPr/>
              <a:t>19</a:t>
            </a:fld>
            <a:endParaRPr lang="en-US"/>
          </a:p>
        </p:txBody>
      </p:sp>
      <p:sp>
        <p:nvSpPr>
          <p:cNvPr id="2272258" name="Rectangle 2"/>
          <p:cNvSpPr>
            <a:spLocks noGrp="1" noChangeArrowheads="1"/>
          </p:cNvSpPr>
          <p:nvPr>
            <p:ph type="title"/>
          </p:nvPr>
        </p:nvSpPr>
        <p:spPr>
          <a:xfrm>
            <a:off x="660400" y="152400"/>
            <a:ext cx="7874000" cy="533400"/>
          </a:xfrm>
        </p:spPr>
        <p:txBody>
          <a:bodyPr>
            <a:noAutofit/>
          </a:bodyPr>
          <a:lstStyle/>
          <a:p>
            <a:r>
              <a:rPr lang="en-US" altLang="zh-TW" sz="3600" dirty="0">
                <a:solidFill>
                  <a:srgbClr val="002060"/>
                </a:solidFill>
                <a:effectLst>
                  <a:outerShdw blurRad="38100" dist="38100" dir="2700000" algn="tl">
                    <a:srgbClr val="C0C0C0"/>
                  </a:outerShdw>
                </a:effectLst>
                <a:latin typeface="Monotype Corsiva" pitchFamily="66" charset="0"/>
                <a:ea typeface="PMingLiU" pitchFamily="18" charset="-120"/>
              </a:rPr>
              <a:t>Dealing with RAW</a:t>
            </a:r>
            <a:endParaRPr lang="en-US" sz="2800" dirty="0">
              <a:solidFill>
                <a:srgbClr val="002060"/>
              </a:solidFill>
              <a:effectLst>
                <a:outerShdw blurRad="38100" dist="38100" dir="2700000" algn="tl">
                  <a:srgbClr val="C0C0C0"/>
                </a:outerShdw>
              </a:effectLst>
              <a:latin typeface="Monotype Corsiva" pitchFamily="66" charset="0"/>
            </a:endParaRPr>
          </a:p>
        </p:txBody>
      </p:sp>
      <p:sp>
        <p:nvSpPr>
          <p:cNvPr id="2272259" name="Rectangle 3"/>
          <p:cNvSpPr>
            <a:spLocks noGrp="1" noChangeArrowheads="1"/>
          </p:cNvSpPr>
          <p:nvPr>
            <p:ph type="body" idx="1"/>
          </p:nvPr>
        </p:nvSpPr>
        <p:spPr>
          <a:xfrm>
            <a:off x="685800" y="1143000"/>
            <a:ext cx="7886700" cy="4419600"/>
          </a:xfrm>
        </p:spPr>
        <p:txBody>
          <a:bodyPr/>
          <a:lstStyle/>
          <a:p>
            <a:pPr marL="0" indent="0">
              <a:spcBef>
                <a:spcPct val="35000"/>
              </a:spcBef>
              <a:buSzPct val="165000"/>
              <a:buNone/>
            </a:pPr>
            <a:r>
              <a:rPr lang="en-US" altLang="zh-TW" dirty="0">
                <a:latin typeface="Comic Sans MS" pitchFamily="66" charset="0"/>
                <a:ea typeface="PMingLiU" pitchFamily="18" charset="-120"/>
              </a:rPr>
              <a:t>Longer latency pipes cause the frequency of RAW stalls to go up.</a:t>
            </a:r>
          </a:p>
          <a:p>
            <a:pPr>
              <a:spcBef>
                <a:spcPct val="35000"/>
              </a:spcBef>
              <a:buSzPct val="165000"/>
            </a:pPr>
            <a:r>
              <a:rPr lang="en-US" altLang="zh-TW" dirty="0">
                <a:latin typeface="Comic Sans MS" pitchFamily="66" charset="0"/>
                <a:ea typeface="PMingLiU" pitchFamily="18" charset="-120"/>
              </a:rPr>
              <a:t>More complicated forwarding</a:t>
            </a:r>
          </a:p>
          <a:p>
            <a:pPr>
              <a:spcBef>
                <a:spcPct val="35000"/>
              </a:spcBef>
              <a:buSzPct val="165000"/>
            </a:pPr>
            <a:r>
              <a:rPr lang="en-US" altLang="zh-TW" dirty="0">
                <a:latin typeface="Comic Sans MS" pitchFamily="66" charset="0"/>
                <a:ea typeface="PMingLiU" pitchFamily="18" charset="-120"/>
              </a:rPr>
              <a:t>Frequent compiler scheduling</a:t>
            </a:r>
          </a:p>
          <a:p>
            <a:pPr>
              <a:spcBef>
                <a:spcPct val="35000"/>
              </a:spcBef>
              <a:buSzPct val="165000"/>
            </a:pPr>
            <a:r>
              <a:rPr lang="en-US" altLang="zh-TW" dirty="0">
                <a:latin typeface="Comic Sans MS" pitchFamily="66" charset="0"/>
                <a:ea typeface="PMingLiU" pitchFamily="18" charset="-120"/>
              </a:rPr>
              <a:t>More advanced techniques to be covered later</a:t>
            </a:r>
          </a:p>
        </p:txBody>
      </p:sp>
    </p:spTree>
    <p:extLst>
      <p:ext uri="{BB962C8B-B14F-4D97-AF65-F5344CB8AC3E}">
        <p14:creationId xmlns:p14="http://schemas.microsoft.com/office/powerpoint/2010/main" val="219970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7822428-F9A1-4DE3-A82E-6D1C920E1CA0}" type="slidenum">
              <a:rPr lang="en-US"/>
              <a:pPr/>
              <a:t>2</a:t>
            </a:fld>
            <a:endParaRPr lang="en-US"/>
          </a:p>
        </p:txBody>
      </p:sp>
      <p:sp>
        <p:nvSpPr>
          <p:cNvPr id="2292738" name="Rectangle 2"/>
          <p:cNvSpPr>
            <a:spLocks noGrp="1" noChangeArrowheads="1"/>
          </p:cNvSpPr>
          <p:nvPr>
            <p:ph type="title"/>
          </p:nvPr>
        </p:nvSpPr>
        <p:spPr>
          <a:xfrm>
            <a:off x="419100" y="152400"/>
            <a:ext cx="8382000" cy="838200"/>
          </a:xfrm>
          <a:noFill/>
          <a:ln/>
        </p:spPr>
        <p:txBody>
          <a:bodyPr lIns="92075" tIns="46038" rIns="92075" bIns="46038">
            <a:noAutofit/>
          </a:bodyPr>
          <a:lstStyle/>
          <a:p>
            <a:pPr>
              <a:lnSpc>
                <a:spcPct val="90000"/>
              </a:lnSpc>
            </a:pPr>
            <a:r>
              <a:rPr lang="en-US" sz="3600" dirty="0" smtClean="0">
                <a:solidFill>
                  <a:srgbClr val="002060"/>
                </a:solidFill>
                <a:effectLst>
                  <a:outerShdw blurRad="38100" dist="38100" dir="2700000" algn="tl">
                    <a:srgbClr val="C0C0C0"/>
                  </a:outerShdw>
                </a:effectLst>
                <a:latin typeface="Monotype Corsiva" pitchFamily="66" charset="0"/>
              </a:rPr>
              <a:t>Instruction-Level </a:t>
            </a:r>
            <a:r>
              <a:rPr lang="en-US" sz="3600" dirty="0">
                <a:solidFill>
                  <a:srgbClr val="002060"/>
                </a:solidFill>
                <a:effectLst>
                  <a:outerShdw blurRad="38100" dist="38100" dir="2700000" algn="tl">
                    <a:srgbClr val="C0C0C0"/>
                  </a:outerShdw>
                </a:effectLst>
                <a:latin typeface="Monotype Corsiva" pitchFamily="66" charset="0"/>
              </a:rPr>
              <a:t>Parallelism (ILP) </a:t>
            </a:r>
          </a:p>
        </p:txBody>
      </p:sp>
      <p:sp>
        <p:nvSpPr>
          <p:cNvPr id="2292739" name="Rectangle 3"/>
          <p:cNvSpPr>
            <a:spLocks noGrp="1" noChangeArrowheads="1"/>
          </p:cNvSpPr>
          <p:nvPr>
            <p:ph type="body" idx="1"/>
          </p:nvPr>
        </p:nvSpPr>
        <p:spPr>
          <a:xfrm>
            <a:off x="381000" y="1143000"/>
            <a:ext cx="8534400" cy="5260975"/>
          </a:xfrm>
          <a:noFill/>
          <a:ln/>
        </p:spPr>
        <p:txBody>
          <a:bodyPr lIns="92075" tIns="46038" rIns="92075" bIns="46038">
            <a:normAutofit/>
          </a:bodyPr>
          <a:lstStyle/>
          <a:p>
            <a:pPr>
              <a:lnSpc>
                <a:spcPct val="90000"/>
              </a:lnSpc>
            </a:pPr>
            <a:r>
              <a:rPr lang="en-US" sz="2800" dirty="0"/>
              <a:t>Pipelining increases performance by overlapping the execution of independent </a:t>
            </a:r>
            <a:r>
              <a:rPr lang="en-US" sz="2800" dirty="0" smtClean="0"/>
              <a:t>instructions or independent operations in instructions—Instruction-Level Parallelism</a:t>
            </a:r>
            <a:endParaRPr lang="en-US" sz="2800" dirty="0"/>
          </a:p>
          <a:p>
            <a:pPr>
              <a:lnSpc>
                <a:spcPct val="90000"/>
              </a:lnSpc>
              <a:buFontTx/>
              <a:buNone/>
            </a:pPr>
            <a:endParaRPr lang="en-US" sz="500" dirty="0"/>
          </a:p>
          <a:p>
            <a:pPr>
              <a:lnSpc>
                <a:spcPct val="90000"/>
              </a:lnSpc>
            </a:pPr>
            <a:r>
              <a:rPr lang="en-US" sz="2800" dirty="0"/>
              <a:t>The CPI of a </a:t>
            </a:r>
            <a:r>
              <a:rPr lang="en-US" sz="2800" dirty="0" smtClean="0"/>
              <a:t>pipeline </a:t>
            </a:r>
            <a:r>
              <a:rPr lang="en-US" sz="2800" dirty="0"/>
              <a:t>is given by</a:t>
            </a:r>
            <a:r>
              <a:rPr lang="en-US" sz="2800" dirty="0" smtClean="0"/>
              <a:t>:</a:t>
            </a:r>
            <a:endParaRPr lang="en-US" sz="900" dirty="0"/>
          </a:p>
          <a:p>
            <a:pPr>
              <a:lnSpc>
                <a:spcPct val="90000"/>
              </a:lnSpc>
              <a:buFontTx/>
              <a:buNone/>
            </a:pPr>
            <a:r>
              <a:rPr lang="en-US" sz="2800" dirty="0"/>
              <a:t>     </a:t>
            </a:r>
            <a:r>
              <a:rPr lang="en-US" sz="2000" dirty="0">
                <a:solidFill>
                  <a:srgbClr val="0000CC"/>
                </a:solidFill>
              </a:rPr>
              <a:t>Pipeline CPI  =  Ideal Pipeline CPI +  Structural Stalls  +  RAW Stalls</a:t>
            </a:r>
          </a:p>
          <a:p>
            <a:pPr>
              <a:lnSpc>
                <a:spcPct val="90000"/>
              </a:lnSpc>
              <a:buFontTx/>
              <a:buNone/>
            </a:pPr>
            <a:r>
              <a:rPr lang="en-US" sz="2000" dirty="0">
                <a:solidFill>
                  <a:srgbClr val="0000CC"/>
                </a:solidFill>
              </a:rPr>
              <a:t>                                     +  WAR Stalls  +  WAW Stalls  +  Control </a:t>
            </a:r>
            <a:r>
              <a:rPr lang="en-US" sz="2000" dirty="0" smtClean="0">
                <a:solidFill>
                  <a:srgbClr val="0000CC"/>
                </a:solidFill>
              </a:rPr>
              <a:t>Stalls</a:t>
            </a:r>
            <a:endParaRPr lang="en-US" sz="400" dirty="0"/>
          </a:p>
          <a:p>
            <a:pPr>
              <a:lnSpc>
                <a:spcPct val="90000"/>
              </a:lnSpc>
            </a:pPr>
            <a:r>
              <a:rPr lang="en-US" sz="2800" dirty="0" smtClean="0"/>
              <a:t>The </a:t>
            </a:r>
            <a:r>
              <a:rPr lang="en-US" sz="2800" dirty="0"/>
              <a:t>amount of parallelism in </a:t>
            </a:r>
            <a:r>
              <a:rPr lang="en-US" sz="2800" dirty="0" smtClean="0"/>
              <a:t>an instruction sequence </a:t>
            </a:r>
            <a:r>
              <a:rPr lang="en-US" sz="2800" dirty="0"/>
              <a:t>is limited by </a:t>
            </a:r>
            <a:r>
              <a:rPr lang="en-US" sz="2800" dirty="0" smtClean="0"/>
              <a:t>the hardware resources and the dependence among instructions.</a:t>
            </a:r>
            <a:endParaRPr lang="en-US" sz="2800" dirty="0"/>
          </a:p>
        </p:txBody>
      </p:sp>
      <p:sp>
        <p:nvSpPr>
          <p:cNvPr id="2292740" name="Rectangle 4"/>
          <p:cNvSpPr>
            <a:spLocks noChangeArrowheads="1"/>
          </p:cNvSpPr>
          <p:nvPr/>
        </p:nvSpPr>
        <p:spPr bwMode="auto">
          <a:xfrm>
            <a:off x="762000" y="3314700"/>
            <a:ext cx="7696200" cy="838200"/>
          </a:xfrm>
          <a:prstGeom prst="rect">
            <a:avLst/>
          </a:prstGeom>
          <a:noFill/>
          <a:ln w="28575">
            <a:solidFill>
              <a:srgbClr val="A5002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5350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lide Number Placeholder 3"/>
          <p:cNvSpPr>
            <a:spLocks noGrp="1"/>
          </p:cNvSpPr>
          <p:nvPr>
            <p:ph type="sldNum" sz="quarter" idx="10"/>
          </p:nvPr>
        </p:nvSpPr>
        <p:spPr/>
        <p:txBody>
          <a:bodyPr/>
          <a:lstStyle/>
          <a:p>
            <a:fld id="{C3B4DA92-38DD-4D51-89DD-24B6894790CE}" type="slidenum">
              <a:rPr lang="en-US"/>
              <a:pPr/>
              <a:t>20</a:t>
            </a:fld>
            <a:endParaRPr lang="en-US"/>
          </a:p>
        </p:txBody>
      </p:sp>
      <p:sp>
        <p:nvSpPr>
          <p:cNvPr id="2273282" name="Rectangle 2"/>
          <p:cNvSpPr>
            <a:spLocks noGrp="1" noChangeArrowheads="1"/>
          </p:cNvSpPr>
          <p:nvPr>
            <p:ph type="title"/>
          </p:nvPr>
        </p:nvSpPr>
        <p:spPr>
          <a:xfrm>
            <a:off x="685800" y="76200"/>
            <a:ext cx="7924800" cy="457200"/>
          </a:xfrm>
        </p:spPr>
        <p:txBody>
          <a:bodyPr>
            <a:normAutofit fontScale="90000"/>
          </a:bodyPr>
          <a:lstStyle/>
          <a:p>
            <a:r>
              <a:rPr lang="en-US" dirty="0">
                <a:solidFill>
                  <a:srgbClr val="002060"/>
                </a:solidFill>
                <a:effectLst>
                  <a:outerShdw blurRad="38100" dist="38100" dir="2700000" algn="tl">
                    <a:srgbClr val="C0C0C0"/>
                  </a:outerShdw>
                </a:effectLst>
                <a:latin typeface="Monotype Corsiva" pitchFamily="66" charset="0"/>
              </a:rPr>
              <a:t>FP Code Structural  Hazards Example</a:t>
            </a:r>
          </a:p>
        </p:txBody>
      </p:sp>
      <p:grpSp>
        <p:nvGrpSpPr>
          <p:cNvPr id="2273283" name="Group 3"/>
          <p:cNvGrpSpPr>
            <a:grpSpLocks/>
          </p:cNvGrpSpPr>
          <p:nvPr/>
        </p:nvGrpSpPr>
        <p:grpSpPr bwMode="auto">
          <a:xfrm>
            <a:off x="2541588" y="647700"/>
            <a:ext cx="5553075" cy="5521325"/>
            <a:chOff x="1392" y="432"/>
            <a:chExt cx="3888" cy="3216"/>
          </a:xfrm>
        </p:grpSpPr>
        <p:sp>
          <p:nvSpPr>
            <p:cNvPr id="2273284" name="Line 4"/>
            <p:cNvSpPr>
              <a:spLocks noChangeShapeType="1"/>
            </p:cNvSpPr>
            <p:nvPr/>
          </p:nvSpPr>
          <p:spPr bwMode="auto">
            <a:xfrm>
              <a:off x="1392"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85" name="Line 5"/>
            <p:cNvSpPr>
              <a:spLocks noChangeShapeType="1"/>
            </p:cNvSpPr>
            <p:nvPr/>
          </p:nvSpPr>
          <p:spPr bwMode="auto">
            <a:xfrm>
              <a:off x="3724"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86" name="Line 6"/>
            <p:cNvSpPr>
              <a:spLocks noChangeShapeType="1"/>
            </p:cNvSpPr>
            <p:nvPr/>
          </p:nvSpPr>
          <p:spPr bwMode="auto">
            <a:xfrm>
              <a:off x="4118"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87" name="Line 7"/>
            <p:cNvSpPr>
              <a:spLocks noChangeShapeType="1"/>
            </p:cNvSpPr>
            <p:nvPr/>
          </p:nvSpPr>
          <p:spPr bwMode="auto">
            <a:xfrm>
              <a:off x="4512"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88" name="Line 8"/>
            <p:cNvSpPr>
              <a:spLocks noChangeShapeType="1"/>
            </p:cNvSpPr>
            <p:nvPr/>
          </p:nvSpPr>
          <p:spPr bwMode="auto">
            <a:xfrm>
              <a:off x="4896"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89" name="Line 9"/>
            <p:cNvSpPr>
              <a:spLocks noChangeShapeType="1"/>
            </p:cNvSpPr>
            <p:nvPr/>
          </p:nvSpPr>
          <p:spPr bwMode="auto">
            <a:xfrm>
              <a:off x="2544"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90" name="Line 10"/>
            <p:cNvSpPr>
              <a:spLocks noChangeShapeType="1"/>
            </p:cNvSpPr>
            <p:nvPr/>
          </p:nvSpPr>
          <p:spPr bwMode="auto">
            <a:xfrm>
              <a:off x="2948"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91" name="Line 11"/>
            <p:cNvSpPr>
              <a:spLocks noChangeShapeType="1"/>
            </p:cNvSpPr>
            <p:nvPr/>
          </p:nvSpPr>
          <p:spPr bwMode="auto">
            <a:xfrm>
              <a:off x="3332"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92" name="Line 12"/>
            <p:cNvSpPr>
              <a:spLocks noChangeShapeType="1"/>
            </p:cNvSpPr>
            <p:nvPr/>
          </p:nvSpPr>
          <p:spPr bwMode="auto">
            <a:xfrm>
              <a:off x="1776"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93" name="Line 13"/>
            <p:cNvSpPr>
              <a:spLocks noChangeShapeType="1"/>
            </p:cNvSpPr>
            <p:nvPr/>
          </p:nvSpPr>
          <p:spPr bwMode="auto">
            <a:xfrm>
              <a:off x="2160"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294" name="Line 14"/>
            <p:cNvSpPr>
              <a:spLocks noChangeShapeType="1"/>
            </p:cNvSpPr>
            <p:nvPr/>
          </p:nvSpPr>
          <p:spPr bwMode="auto">
            <a:xfrm>
              <a:off x="5280" y="432"/>
              <a:ext cx="0" cy="321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295" name="Group 15"/>
          <p:cNvGrpSpPr>
            <a:grpSpLocks/>
          </p:cNvGrpSpPr>
          <p:nvPr/>
        </p:nvGrpSpPr>
        <p:grpSpPr bwMode="auto">
          <a:xfrm>
            <a:off x="3659188" y="3225800"/>
            <a:ext cx="4443412" cy="576263"/>
            <a:chOff x="1392" y="1568"/>
            <a:chExt cx="3111" cy="449"/>
          </a:xfrm>
        </p:grpSpPr>
        <p:grpSp>
          <p:nvGrpSpPr>
            <p:cNvPr id="2273296" name="Group 16"/>
            <p:cNvGrpSpPr>
              <a:grpSpLocks/>
            </p:cNvGrpSpPr>
            <p:nvPr/>
          </p:nvGrpSpPr>
          <p:grpSpPr bwMode="auto">
            <a:xfrm>
              <a:off x="1392" y="1568"/>
              <a:ext cx="3109" cy="449"/>
              <a:chOff x="2256" y="1536"/>
              <a:chExt cx="2304" cy="336"/>
            </a:xfrm>
          </p:grpSpPr>
          <p:grpSp>
            <p:nvGrpSpPr>
              <p:cNvPr id="2273297" name="Group 17"/>
              <p:cNvGrpSpPr>
                <a:grpSpLocks/>
              </p:cNvGrpSpPr>
              <p:nvPr/>
            </p:nvGrpSpPr>
            <p:grpSpPr bwMode="auto">
              <a:xfrm>
                <a:off x="3408" y="1536"/>
                <a:ext cx="1152" cy="336"/>
                <a:chOff x="2208" y="2784"/>
                <a:chExt cx="1152" cy="336"/>
              </a:xfrm>
            </p:grpSpPr>
            <p:grpSp>
              <p:nvGrpSpPr>
                <p:cNvPr id="2273298" name="Group 18"/>
                <p:cNvGrpSpPr>
                  <a:grpSpLocks/>
                </p:cNvGrpSpPr>
                <p:nvPr/>
              </p:nvGrpSpPr>
              <p:grpSpPr bwMode="auto">
                <a:xfrm>
                  <a:off x="2208" y="2784"/>
                  <a:ext cx="576" cy="336"/>
                  <a:chOff x="1200" y="2688"/>
                  <a:chExt cx="576" cy="336"/>
                </a:xfrm>
              </p:grpSpPr>
              <p:sp>
                <p:nvSpPr>
                  <p:cNvPr id="2273299" name="Rectangle 19"/>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00" name="Rectangle 20"/>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01" name="Group 21"/>
                <p:cNvGrpSpPr>
                  <a:grpSpLocks/>
                </p:cNvGrpSpPr>
                <p:nvPr/>
              </p:nvGrpSpPr>
              <p:grpSpPr bwMode="auto">
                <a:xfrm>
                  <a:off x="2784" y="2784"/>
                  <a:ext cx="576" cy="336"/>
                  <a:chOff x="1200" y="2688"/>
                  <a:chExt cx="576" cy="336"/>
                </a:xfrm>
              </p:grpSpPr>
              <p:sp>
                <p:nvSpPr>
                  <p:cNvPr id="2273302" name="Rectangle 22"/>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03" name="Rectangle 23"/>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73304" name="Group 24"/>
              <p:cNvGrpSpPr>
                <a:grpSpLocks/>
              </p:cNvGrpSpPr>
              <p:nvPr/>
            </p:nvGrpSpPr>
            <p:grpSpPr bwMode="auto">
              <a:xfrm>
                <a:off x="2256" y="1536"/>
                <a:ext cx="1152" cy="336"/>
                <a:chOff x="2208" y="2784"/>
                <a:chExt cx="1152" cy="336"/>
              </a:xfrm>
            </p:grpSpPr>
            <p:grpSp>
              <p:nvGrpSpPr>
                <p:cNvPr id="2273305" name="Group 25"/>
                <p:cNvGrpSpPr>
                  <a:grpSpLocks/>
                </p:cNvGrpSpPr>
                <p:nvPr/>
              </p:nvGrpSpPr>
              <p:grpSpPr bwMode="auto">
                <a:xfrm>
                  <a:off x="2208" y="2784"/>
                  <a:ext cx="576" cy="336"/>
                  <a:chOff x="1200" y="2688"/>
                  <a:chExt cx="576" cy="336"/>
                </a:xfrm>
              </p:grpSpPr>
              <p:sp>
                <p:nvSpPr>
                  <p:cNvPr id="2273306" name="Rectangle 26"/>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07" name="Rectangle 27"/>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08" name="Group 28"/>
                <p:cNvGrpSpPr>
                  <a:grpSpLocks/>
                </p:cNvGrpSpPr>
                <p:nvPr/>
              </p:nvGrpSpPr>
              <p:grpSpPr bwMode="auto">
                <a:xfrm>
                  <a:off x="2784" y="2784"/>
                  <a:ext cx="576" cy="336"/>
                  <a:chOff x="1200" y="2688"/>
                  <a:chExt cx="576" cy="336"/>
                </a:xfrm>
              </p:grpSpPr>
              <p:sp>
                <p:nvSpPr>
                  <p:cNvPr id="2273309" name="Rectangle 29"/>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10" name="Rectangle 30"/>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273311" name="Text Box 31"/>
            <p:cNvSpPr txBox="1">
              <a:spLocks noChangeArrowheads="1"/>
            </p:cNvSpPr>
            <p:nvPr/>
          </p:nvSpPr>
          <p:spPr bwMode="auto">
            <a:xfrm>
              <a:off x="1466" y="1686"/>
              <a:ext cx="28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312" name="Text Box 32"/>
            <p:cNvSpPr txBox="1">
              <a:spLocks noChangeArrowheads="1"/>
            </p:cNvSpPr>
            <p:nvPr/>
          </p:nvSpPr>
          <p:spPr bwMode="auto">
            <a:xfrm>
              <a:off x="1824" y="1686"/>
              <a:ext cx="307"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313" name="Text Box 33"/>
            <p:cNvSpPr txBox="1">
              <a:spLocks noChangeArrowheads="1"/>
            </p:cNvSpPr>
            <p:nvPr/>
          </p:nvSpPr>
          <p:spPr bwMode="auto">
            <a:xfrm>
              <a:off x="2208" y="1686"/>
              <a:ext cx="32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A1</a:t>
              </a:r>
              <a:endParaRPr lang="en-US" sz="1700">
                <a:effectLst/>
              </a:endParaRPr>
            </a:p>
          </p:txBody>
        </p:sp>
        <p:sp>
          <p:nvSpPr>
            <p:cNvPr id="2273314" name="Text Box 34"/>
            <p:cNvSpPr txBox="1">
              <a:spLocks noChangeArrowheads="1"/>
            </p:cNvSpPr>
            <p:nvPr/>
          </p:nvSpPr>
          <p:spPr bwMode="auto">
            <a:xfrm>
              <a:off x="3388" y="1686"/>
              <a:ext cx="325"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A4</a:t>
              </a:r>
              <a:endParaRPr lang="en-US" sz="1700">
                <a:effectLst/>
              </a:endParaRPr>
            </a:p>
          </p:txBody>
        </p:sp>
        <p:sp>
          <p:nvSpPr>
            <p:cNvPr id="2273315" name="Text Box 35"/>
            <p:cNvSpPr txBox="1">
              <a:spLocks noChangeArrowheads="1"/>
            </p:cNvSpPr>
            <p:nvPr/>
          </p:nvSpPr>
          <p:spPr bwMode="auto">
            <a:xfrm>
              <a:off x="2977" y="1686"/>
              <a:ext cx="325"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A3</a:t>
              </a:r>
              <a:endParaRPr lang="en-US" sz="1700">
                <a:effectLst/>
              </a:endParaRPr>
            </a:p>
          </p:txBody>
        </p:sp>
        <p:sp>
          <p:nvSpPr>
            <p:cNvPr id="2273316" name="Text Box 36"/>
            <p:cNvSpPr txBox="1">
              <a:spLocks noChangeArrowheads="1"/>
            </p:cNvSpPr>
            <p:nvPr/>
          </p:nvSpPr>
          <p:spPr bwMode="auto">
            <a:xfrm>
              <a:off x="2592" y="1686"/>
              <a:ext cx="325"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A2</a:t>
              </a:r>
              <a:endParaRPr lang="en-US" sz="1700">
                <a:effectLst/>
              </a:endParaRPr>
            </a:p>
          </p:txBody>
        </p:sp>
        <p:sp>
          <p:nvSpPr>
            <p:cNvPr id="2273317" name="Text Box 37"/>
            <p:cNvSpPr txBox="1">
              <a:spLocks noChangeArrowheads="1"/>
            </p:cNvSpPr>
            <p:nvPr/>
          </p:nvSpPr>
          <p:spPr bwMode="auto">
            <a:xfrm>
              <a:off x="3707" y="1705"/>
              <a:ext cx="44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73318" name="Text Box 38"/>
            <p:cNvSpPr txBox="1">
              <a:spLocks noChangeArrowheads="1"/>
            </p:cNvSpPr>
            <p:nvPr/>
          </p:nvSpPr>
          <p:spPr bwMode="auto">
            <a:xfrm>
              <a:off x="4107" y="1686"/>
              <a:ext cx="39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73319" name="Group 39"/>
          <p:cNvGrpSpPr>
            <a:grpSpLocks/>
          </p:cNvGrpSpPr>
          <p:nvPr/>
        </p:nvGrpSpPr>
        <p:grpSpPr bwMode="auto">
          <a:xfrm>
            <a:off x="1981200" y="1020763"/>
            <a:ext cx="6118225" cy="576262"/>
            <a:chOff x="1240" y="747"/>
            <a:chExt cx="3854" cy="404"/>
          </a:xfrm>
        </p:grpSpPr>
        <p:grpSp>
          <p:nvGrpSpPr>
            <p:cNvPr id="2273320" name="Group 40"/>
            <p:cNvGrpSpPr>
              <a:grpSpLocks noChangeAspect="1"/>
            </p:cNvGrpSpPr>
            <p:nvPr/>
          </p:nvGrpSpPr>
          <p:grpSpPr bwMode="auto">
            <a:xfrm>
              <a:off x="1240" y="747"/>
              <a:ext cx="3849" cy="404"/>
              <a:chOff x="912" y="720"/>
              <a:chExt cx="3168" cy="336"/>
            </a:xfrm>
          </p:grpSpPr>
          <p:grpSp>
            <p:nvGrpSpPr>
              <p:cNvPr id="2273321" name="Group 41"/>
              <p:cNvGrpSpPr>
                <a:grpSpLocks noChangeAspect="1"/>
              </p:cNvGrpSpPr>
              <p:nvPr/>
            </p:nvGrpSpPr>
            <p:grpSpPr bwMode="auto">
              <a:xfrm>
                <a:off x="912" y="720"/>
                <a:ext cx="2304" cy="336"/>
                <a:chOff x="2640" y="2880"/>
                <a:chExt cx="2304" cy="336"/>
              </a:xfrm>
            </p:grpSpPr>
            <p:grpSp>
              <p:nvGrpSpPr>
                <p:cNvPr id="2273322" name="Group 42"/>
                <p:cNvGrpSpPr>
                  <a:grpSpLocks noChangeAspect="1"/>
                </p:cNvGrpSpPr>
                <p:nvPr/>
              </p:nvGrpSpPr>
              <p:grpSpPr bwMode="auto">
                <a:xfrm>
                  <a:off x="3792" y="2880"/>
                  <a:ext cx="1152" cy="336"/>
                  <a:chOff x="2208" y="2784"/>
                  <a:chExt cx="1152" cy="336"/>
                </a:xfrm>
              </p:grpSpPr>
              <p:grpSp>
                <p:nvGrpSpPr>
                  <p:cNvPr id="2273323" name="Group 43"/>
                  <p:cNvGrpSpPr>
                    <a:grpSpLocks noChangeAspect="1"/>
                  </p:cNvGrpSpPr>
                  <p:nvPr/>
                </p:nvGrpSpPr>
                <p:grpSpPr bwMode="auto">
                  <a:xfrm>
                    <a:off x="2208" y="2784"/>
                    <a:ext cx="576" cy="336"/>
                    <a:chOff x="1200" y="2688"/>
                    <a:chExt cx="576" cy="336"/>
                  </a:xfrm>
                </p:grpSpPr>
                <p:sp>
                  <p:nvSpPr>
                    <p:cNvPr id="2273324" name="Rectangle 44"/>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25" name="Rectangle 45"/>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26" name="Group 46"/>
                  <p:cNvGrpSpPr>
                    <a:grpSpLocks noChangeAspect="1"/>
                  </p:cNvGrpSpPr>
                  <p:nvPr/>
                </p:nvGrpSpPr>
                <p:grpSpPr bwMode="auto">
                  <a:xfrm>
                    <a:off x="2784" y="2784"/>
                    <a:ext cx="576" cy="336"/>
                    <a:chOff x="1200" y="2688"/>
                    <a:chExt cx="576" cy="336"/>
                  </a:xfrm>
                </p:grpSpPr>
                <p:sp>
                  <p:nvSpPr>
                    <p:cNvPr id="2273327" name="Rectangle 47"/>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28" name="Rectangle 48"/>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73329" name="Group 49"/>
                <p:cNvGrpSpPr>
                  <a:grpSpLocks noChangeAspect="1"/>
                </p:cNvGrpSpPr>
                <p:nvPr/>
              </p:nvGrpSpPr>
              <p:grpSpPr bwMode="auto">
                <a:xfrm>
                  <a:off x="2640" y="2880"/>
                  <a:ext cx="1152" cy="336"/>
                  <a:chOff x="2208" y="2784"/>
                  <a:chExt cx="1152" cy="336"/>
                </a:xfrm>
              </p:grpSpPr>
              <p:grpSp>
                <p:nvGrpSpPr>
                  <p:cNvPr id="2273330" name="Group 50"/>
                  <p:cNvGrpSpPr>
                    <a:grpSpLocks noChangeAspect="1"/>
                  </p:cNvGrpSpPr>
                  <p:nvPr/>
                </p:nvGrpSpPr>
                <p:grpSpPr bwMode="auto">
                  <a:xfrm>
                    <a:off x="2208" y="2784"/>
                    <a:ext cx="576" cy="336"/>
                    <a:chOff x="1200" y="2688"/>
                    <a:chExt cx="576" cy="336"/>
                  </a:xfrm>
                </p:grpSpPr>
                <p:sp>
                  <p:nvSpPr>
                    <p:cNvPr id="2273331" name="Rectangle 51"/>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2" name="Rectangle 52"/>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33" name="Group 53"/>
                  <p:cNvGrpSpPr>
                    <a:grpSpLocks noChangeAspect="1"/>
                  </p:cNvGrpSpPr>
                  <p:nvPr/>
                </p:nvGrpSpPr>
                <p:grpSpPr bwMode="auto">
                  <a:xfrm>
                    <a:off x="2784" y="2784"/>
                    <a:ext cx="576" cy="336"/>
                    <a:chOff x="1200" y="2688"/>
                    <a:chExt cx="576" cy="336"/>
                  </a:xfrm>
                </p:grpSpPr>
                <p:sp>
                  <p:nvSpPr>
                    <p:cNvPr id="2273334" name="Rectangle 54"/>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5" name="Rectangle 55"/>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2273336" name="Group 56"/>
              <p:cNvGrpSpPr>
                <a:grpSpLocks noChangeAspect="1"/>
              </p:cNvGrpSpPr>
              <p:nvPr/>
            </p:nvGrpSpPr>
            <p:grpSpPr bwMode="auto">
              <a:xfrm>
                <a:off x="3504" y="720"/>
                <a:ext cx="576" cy="336"/>
                <a:chOff x="1200" y="2688"/>
                <a:chExt cx="576" cy="336"/>
              </a:xfrm>
            </p:grpSpPr>
            <p:sp>
              <p:nvSpPr>
                <p:cNvPr id="2273337" name="Rectangle 57"/>
                <p:cNvSpPr>
                  <a:spLocks noChangeAspect="1"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8" name="Rectangle 58"/>
                <p:cNvSpPr>
                  <a:spLocks noChangeAspect="1"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339" name="Rectangle 59"/>
              <p:cNvSpPr>
                <a:spLocks noChangeAspect="1" noChangeArrowheads="1"/>
              </p:cNvSpPr>
              <p:nvPr/>
            </p:nvSpPr>
            <p:spPr bwMode="auto">
              <a:xfrm>
                <a:off x="3216" y="72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40" name="Group 60"/>
            <p:cNvGrpSpPr>
              <a:grpSpLocks noChangeAspect="1"/>
            </p:cNvGrpSpPr>
            <p:nvPr/>
          </p:nvGrpSpPr>
          <p:grpSpPr bwMode="auto">
            <a:xfrm>
              <a:off x="1274" y="845"/>
              <a:ext cx="3820" cy="257"/>
              <a:chOff x="1046" y="948"/>
              <a:chExt cx="4246" cy="286"/>
            </a:xfrm>
          </p:grpSpPr>
          <p:sp>
            <p:nvSpPr>
              <p:cNvPr id="2273341" name="Text Box 61"/>
              <p:cNvSpPr txBox="1">
                <a:spLocks noChangeAspect="1" noChangeArrowheads="1"/>
              </p:cNvSpPr>
              <p:nvPr/>
            </p:nvSpPr>
            <p:spPr bwMode="auto">
              <a:xfrm>
                <a:off x="1046" y="948"/>
                <a:ext cx="28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342" name="Text Box 62"/>
              <p:cNvSpPr txBox="1">
                <a:spLocks noChangeAspect="1" noChangeArrowheads="1"/>
              </p:cNvSpPr>
              <p:nvPr/>
            </p:nvSpPr>
            <p:spPr bwMode="auto">
              <a:xfrm>
                <a:off x="1439" y="948"/>
                <a:ext cx="30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343" name="Text Box 63"/>
              <p:cNvSpPr txBox="1">
                <a:spLocks noChangeAspect="1" noChangeArrowheads="1"/>
              </p:cNvSpPr>
              <p:nvPr/>
            </p:nvSpPr>
            <p:spPr bwMode="auto">
              <a:xfrm>
                <a:off x="1836" y="948"/>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M1</a:t>
                </a:r>
                <a:endParaRPr lang="en-US" sz="1700">
                  <a:effectLst/>
                </a:endParaRPr>
              </a:p>
            </p:txBody>
          </p:sp>
          <p:sp>
            <p:nvSpPr>
              <p:cNvPr id="2273344" name="Text Box 64"/>
              <p:cNvSpPr txBox="1">
                <a:spLocks noChangeAspect="1" noChangeArrowheads="1"/>
              </p:cNvSpPr>
              <p:nvPr/>
            </p:nvSpPr>
            <p:spPr bwMode="auto">
              <a:xfrm>
                <a:off x="3756" y="948"/>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M6</a:t>
                </a:r>
                <a:endParaRPr lang="en-US" sz="1700">
                  <a:effectLst/>
                </a:endParaRPr>
              </a:p>
            </p:txBody>
          </p:sp>
          <p:sp>
            <p:nvSpPr>
              <p:cNvPr id="2273345" name="Text Box 65"/>
              <p:cNvSpPr txBox="1">
                <a:spLocks noChangeAspect="1" noChangeArrowheads="1"/>
              </p:cNvSpPr>
              <p:nvPr/>
            </p:nvSpPr>
            <p:spPr bwMode="auto">
              <a:xfrm>
                <a:off x="4172" y="948"/>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M7</a:t>
                </a:r>
                <a:endParaRPr lang="en-US" sz="1700">
                  <a:effectLst/>
                </a:endParaRPr>
              </a:p>
            </p:txBody>
          </p:sp>
          <p:sp>
            <p:nvSpPr>
              <p:cNvPr id="2273346" name="Text Box 66"/>
              <p:cNvSpPr txBox="1">
                <a:spLocks noChangeAspect="1" noChangeArrowheads="1"/>
              </p:cNvSpPr>
              <p:nvPr/>
            </p:nvSpPr>
            <p:spPr bwMode="auto">
              <a:xfrm>
                <a:off x="2172" y="948"/>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M2</a:t>
                </a:r>
                <a:endParaRPr lang="en-US" sz="1700">
                  <a:effectLst/>
                </a:endParaRPr>
              </a:p>
            </p:txBody>
          </p:sp>
          <p:sp>
            <p:nvSpPr>
              <p:cNvPr id="2273347" name="Text Box 67"/>
              <p:cNvSpPr txBox="1">
                <a:spLocks noChangeAspect="1" noChangeArrowheads="1"/>
              </p:cNvSpPr>
              <p:nvPr/>
            </p:nvSpPr>
            <p:spPr bwMode="auto">
              <a:xfrm>
                <a:off x="2604" y="948"/>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M3</a:t>
                </a:r>
                <a:endParaRPr lang="en-US" sz="1700">
                  <a:effectLst/>
                </a:endParaRPr>
              </a:p>
            </p:txBody>
          </p:sp>
          <p:sp>
            <p:nvSpPr>
              <p:cNvPr id="2273348" name="Text Box 68"/>
              <p:cNvSpPr txBox="1">
                <a:spLocks noChangeAspect="1" noChangeArrowheads="1"/>
              </p:cNvSpPr>
              <p:nvPr/>
            </p:nvSpPr>
            <p:spPr bwMode="auto">
              <a:xfrm>
                <a:off x="2988" y="948"/>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M4</a:t>
                </a:r>
                <a:endParaRPr lang="en-US" sz="1700">
                  <a:effectLst/>
                </a:endParaRPr>
              </a:p>
            </p:txBody>
          </p:sp>
          <p:sp>
            <p:nvSpPr>
              <p:cNvPr id="2273349" name="Text Box 69"/>
              <p:cNvSpPr txBox="1">
                <a:spLocks noChangeAspect="1" noChangeArrowheads="1"/>
              </p:cNvSpPr>
              <p:nvPr/>
            </p:nvSpPr>
            <p:spPr bwMode="auto">
              <a:xfrm>
                <a:off x="3372" y="948"/>
                <a:ext cx="36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M5</a:t>
                </a:r>
                <a:endParaRPr lang="en-US" sz="1700">
                  <a:effectLst/>
                </a:endParaRPr>
              </a:p>
            </p:txBody>
          </p:sp>
          <p:sp>
            <p:nvSpPr>
              <p:cNvPr id="2273350" name="Text Box 70"/>
              <p:cNvSpPr txBox="1">
                <a:spLocks noChangeAspect="1" noChangeArrowheads="1"/>
              </p:cNvSpPr>
              <p:nvPr/>
            </p:nvSpPr>
            <p:spPr bwMode="auto">
              <a:xfrm>
                <a:off x="4512" y="968"/>
                <a:ext cx="4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73351" name="Text Box 71"/>
              <p:cNvSpPr txBox="1">
                <a:spLocks noChangeAspect="1" noChangeArrowheads="1"/>
              </p:cNvSpPr>
              <p:nvPr/>
            </p:nvSpPr>
            <p:spPr bwMode="auto">
              <a:xfrm>
                <a:off x="4896" y="948"/>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grpSp>
        <p:nvGrpSpPr>
          <p:cNvPr id="2273352" name="Group 72"/>
          <p:cNvGrpSpPr>
            <a:grpSpLocks/>
          </p:cNvGrpSpPr>
          <p:nvPr/>
        </p:nvGrpSpPr>
        <p:grpSpPr bwMode="auto">
          <a:xfrm>
            <a:off x="3094038" y="2479675"/>
            <a:ext cx="2778125" cy="576263"/>
            <a:chOff x="2168" y="2270"/>
            <a:chExt cx="1946" cy="449"/>
          </a:xfrm>
        </p:grpSpPr>
        <p:grpSp>
          <p:nvGrpSpPr>
            <p:cNvPr id="2273353" name="Group 73"/>
            <p:cNvGrpSpPr>
              <a:grpSpLocks/>
            </p:cNvGrpSpPr>
            <p:nvPr/>
          </p:nvGrpSpPr>
          <p:grpSpPr bwMode="auto">
            <a:xfrm>
              <a:off x="2168" y="2270"/>
              <a:ext cx="1946" cy="449"/>
              <a:chOff x="2304" y="2160"/>
              <a:chExt cx="1440" cy="336"/>
            </a:xfrm>
          </p:grpSpPr>
          <p:grpSp>
            <p:nvGrpSpPr>
              <p:cNvPr id="2273354" name="Group 74"/>
              <p:cNvGrpSpPr>
                <a:grpSpLocks/>
              </p:cNvGrpSpPr>
              <p:nvPr/>
            </p:nvGrpSpPr>
            <p:grpSpPr bwMode="auto">
              <a:xfrm>
                <a:off x="2304" y="2160"/>
                <a:ext cx="1152" cy="336"/>
                <a:chOff x="2208" y="2784"/>
                <a:chExt cx="1152" cy="336"/>
              </a:xfrm>
            </p:grpSpPr>
            <p:grpSp>
              <p:nvGrpSpPr>
                <p:cNvPr id="2273355" name="Group 75"/>
                <p:cNvGrpSpPr>
                  <a:grpSpLocks/>
                </p:cNvGrpSpPr>
                <p:nvPr/>
              </p:nvGrpSpPr>
              <p:grpSpPr bwMode="auto">
                <a:xfrm>
                  <a:off x="2208" y="2784"/>
                  <a:ext cx="576" cy="336"/>
                  <a:chOff x="1200" y="2688"/>
                  <a:chExt cx="576" cy="336"/>
                </a:xfrm>
              </p:grpSpPr>
              <p:sp>
                <p:nvSpPr>
                  <p:cNvPr id="2273356" name="Rectangle 76"/>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57" name="Rectangle 77"/>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58" name="Group 78"/>
                <p:cNvGrpSpPr>
                  <a:grpSpLocks/>
                </p:cNvGrpSpPr>
                <p:nvPr/>
              </p:nvGrpSpPr>
              <p:grpSpPr bwMode="auto">
                <a:xfrm>
                  <a:off x="2784" y="2784"/>
                  <a:ext cx="576" cy="336"/>
                  <a:chOff x="1200" y="2688"/>
                  <a:chExt cx="576" cy="336"/>
                </a:xfrm>
              </p:grpSpPr>
              <p:sp>
                <p:nvSpPr>
                  <p:cNvPr id="2273359" name="Rectangle 79"/>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60" name="Rectangle 80"/>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73361" name="Rectangle 81"/>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362" name="Text Box 82"/>
            <p:cNvSpPr txBox="1">
              <a:spLocks noChangeArrowheads="1"/>
            </p:cNvSpPr>
            <p:nvPr/>
          </p:nvSpPr>
          <p:spPr bwMode="auto">
            <a:xfrm>
              <a:off x="2236" y="2357"/>
              <a:ext cx="28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363" name="Text Box 83"/>
            <p:cNvSpPr txBox="1">
              <a:spLocks noChangeArrowheads="1"/>
            </p:cNvSpPr>
            <p:nvPr/>
          </p:nvSpPr>
          <p:spPr bwMode="auto">
            <a:xfrm>
              <a:off x="2604" y="2357"/>
              <a:ext cx="307"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364" name="Text Box 84"/>
            <p:cNvSpPr txBox="1">
              <a:spLocks noChangeArrowheads="1"/>
            </p:cNvSpPr>
            <p:nvPr/>
          </p:nvSpPr>
          <p:spPr bwMode="auto">
            <a:xfrm>
              <a:off x="3312" y="2374"/>
              <a:ext cx="4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73365" name="Text Box 85"/>
            <p:cNvSpPr txBox="1">
              <a:spLocks noChangeArrowheads="1"/>
            </p:cNvSpPr>
            <p:nvPr/>
          </p:nvSpPr>
          <p:spPr bwMode="auto">
            <a:xfrm>
              <a:off x="2978" y="2354"/>
              <a:ext cx="35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73366" name="Text Box 86"/>
            <p:cNvSpPr txBox="1">
              <a:spLocks noChangeArrowheads="1"/>
            </p:cNvSpPr>
            <p:nvPr/>
          </p:nvSpPr>
          <p:spPr bwMode="auto">
            <a:xfrm>
              <a:off x="3697" y="2354"/>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73367" name="Group 87"/>
          <p:cNvGrpSpPr>
            <a:grpSpLocks/>
          </p:cNvGrpSpPr>
          <p:nvPr/>
        </p:nvGrpSpPr>
        <p:grpSpPr bwMode="auto">
          <a:xfrm>
            <a:off x="4211638" y="3952875"/>
            <a:ext cx="2805112" cy="576263"/>
            <a:chOff x="2564" y="3008"/>
            <a:chExt cx="1964" cy="449"/>
          </a:xfrm>
        </p:grpSpPr>
        <p:grpSp>
          <p:nvGrpSpPr>
            <p:cNvPr id="2273368" name="Group 88"/>
            <p:cNvGrpSpPr>
              <a:grpSpLocks/>
            </p:cNvGrpSpPr>
            <p:nvPr/>
          </p:nvGrpSpPr>
          <p:grpSpPr bwMode="auto">
            <a:xfrm>
              <a:off x="2564" y="3008"/>
              <a:ext cx="1946" cy="449"/>
              <a:chOff x="2304" y="2160"/>
              <a:chExt cx="1440" cy="336"/>
            </a:xfrm>
          </p:grpSpPr>
          <p:grpSp>
            <p:nvGrpSpPr>
              <p:cNvPr id="2273369" name="Group 89"/>
              <p:cNvGrpSpPr>
                <a:grpSpLocks/>
              </p:cNvGrpSpPr>
              <p:nvPr/>
            </p:nvGrpSpPr>
            <p:grpSpPr bwMode="auto">
              <a:xfrm>
                <a:off x="2304" y="2160"/>
                <a:ext cx="1152" cy="336"/>
                <a:chOff x="2208" y="2784"/>
                <a:chExt cx="1152" cy="336"/>
              </a:xfrm>
            </p:grpSpPr>
            <p:grpSp>
              <p:nvGrpSpPr>
                <p:cNvPr id="2273370" name="Group 90"/>
                <p:cNvGrpSpPr>
                  <a:grpSpLocks/>
                </p:cNvGrpSpPr>
                <p:nvPr/>
              </p:nvGrpSpPr>
              <p:grpSpPr bwMode="auto">
                <a:xfrm>
                  <a:off x="2208" y="2784"/>
                  <a:ext cx="576" cy="336"/>
                  <a:chOff x="1200" y="2688"/>
                  <a:chExt cx="576" cy="336"/>
                </a:xfrm>
              </p:grpSpPr>
              <p:sp>
                <p:nvSpPr>
                  <p:cNvPr id="2273371" name="Rectangle 91"/>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72" name="Rectangle 92"/>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373" name="Group 93"/>
                <p:cNvGrpSpPr>
                  <a:grpSpLocks/>
                </p:cNvGrpSpPr>
                <p:nvPr/>
              </p:nvGrpSpPr>
              <p:grpSpPr bwMode="auto">
                <a:xfrm>
                  <a:off x="2784" y="2784"/>
                  <a:ext cx="576" cy="336"/>
                  <a:chOff x="1200" y="2688"/>
                  <a:chExt cx="576" cy="336"/>
                </a:xfrm>
              </p:grpSpPr>
              <p:sp>
                <p:nvSpPr>
                  <p:cNvPr id="2273374" name="Rectangle 94"/>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75" name="Rectangle 95"/>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73376" name="Rectangle 96"/>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377" name="Text Box 97"/>
            <p:cNvSpPr txBox="1">
              <a:spLocks noChangeArrowheads="1"/>
            </p:cNvSpPr>
            <p:nvPr/>
          </p:nvSpPr>
          <p:spPr bwMode="auto">
            <a:xfrm>
              <a:off x="2638" y="3119"/>
              <a:ext cx="28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378" name="Text Box 98"/>
            <p:cNvSpPr txBox="1">
              <a:spLocks noChangeArrowheads="1"/>
            </p:cNvSpPr>
            <p:nvPr/>
          </p:nvSpPr>
          <p:spPr bwMode="auto">
            <a:xfrm>
              <a:off x="3024" y="3119"/>
              <a:ext cx="30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379" name="Text Box 99"/>
            <p:cNvSpPr txBox="1">
              <a:spLocks noChangeArrowheads="1"/>
            </p:cNvSpPr>
            <p:nvPr/>
          </p:nvSpPr>
          <p:spPr bwMode="auto">
            <a:xfrm>
              <a:off x="3716" y="3138"/>
              <a:ext cx="44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endParaRPr lang="en-US" sz="1400">
                <a:solidFill>
                  <a:schemeClr val="hlink"/>
                </a:solidFill>
                <a:effectLst/>
              </a:endParaRPr>
            </a:p>
          </p:txBody>
        </p:sp>
        <p:sp>
          <p:nvSpPr>
            <p:cNvPr id="2273380" name="Text Box 100"/>
            <p:cNvSpPr txBox="1">
              <a:spLocks noChangeArrowheads="1"/>
            </p:cNvSpPr>
            <p:nvPr/>
          </p:nvSpPr>
          <p:spPr bwMode="auto">
            <a:xfrm>
              <a:off x="3380" y="3119"/>
              <a:ext cx="35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73381" name="Text Box 101"/>
            <p:cNvSpPr txBox="1">
              <a:spLocks noChangeArrowheads="1"/>
            </p:cNvSpPr>
            <p:nvPr/>
          </p:nvSpPr>
          <p:spPr bwMode="auto">
            <a:xfrm>
              <a:off x="4132" y="3119"/>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sp>
        <p:nvSpPr>
          <p:cNvPr id="2273382" name="Text Box 102"/>
          <p:cNvSpPr txBox="1">
            <a:spLocks noChangeAspect="1" noChangeArrowheads="1"/>
          </p:cNvSpPr>
          <p:nvPr/>
        </p:nvSpPr>
        <p:spPr bwMode="auto">
          <a:xfrm>
            <a:off x="414338" y="1176338"/>
            <a:ext cx="15970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300">
                <a:effectLst/>
              </a:rPr>
              <a:t>MULTD  F0, F4, F6</a:t>
            </a:r>
          </a:p>
        </p:txBody>
      </p:sp>
      <p:sp>
        <p:nvSpPr>
          <p:cNvPr id="2273383" name="Text Box 103"/>
          <p:cNvSpPr txBox="1">
            <a:spLocks noChangeAspect="1" noChangeArrowheads="1"/>
          </p:cNvSpPr>
          <p:nvPr/>
        </p:nvSpPr>
        <p:spPr bwMode="auto">
          <a:xfrm>
            <a:off x="854075" y="5572125"/>
            <a:ext cx="115728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300">
                <a:effectLst/>
              </a:rPr>
              <a:t>LD  F2, 0(R2)</a:t>
            </a:r>
          </a:p>
        </p:txBody>
      </p:sp>
      <p:sp>
        <p:nvSpPr>
          <p:cNvPr id="2273384" name="Text Box 104"/>
          <p:cNvSpPr txBox="1">
            <a:spLocks noChangeAspect="1" noChangeArrowheads="1"/>
          </p:cNvSpPr>
          <p:nvPr/>
        </p:nvSpPr>
        <p:spPr bwMode="auto">
          <a:xfrm>
            <a:off x="550863" y="3375025"/>
            <a:ext cx="14605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300">
                <a:effectLst/>
              </a:rPr>
              <a:t>ADDD  F2, F4, F6</a:t>
            </a:r>
          </a:p>
        </p:txBody>
      </p:sp>
      <p:grpSp>
        <p:nvGrpSpPr>
          <p:cNvPr id="2273385" name="Group 105"/>
          <p:cNvGrpSpPr>
            <a:grpSpLocks noChangeAspect="1"/>
          </p:cNvGrpSpPr>
          <p:nvPr/>
        </p:nvGrpSpPr>
        <p:grpSpPr bwMode="auto">
          <a:xfrm>
            <a:off x="2062163" y="685800"/>
            <a:ext cx="6092825" cy="290513"/>
            <a:chOff x="1046" y="984"/>
            <a:chExt cx="4266" cy="203"/>
          </a:xfrm>
        </p:grpSpPr>
        <p:sp>
          <p:nvSpPr>
            <p:cNvPr id="2273386" name="Text Box 106"/>
            <p:cNvSpPr txBox="1">
              <a:spLocks noChangeAspect="1" noChangeArrowheads="1"/>
            </p:cNvSpPr>
            <p:nvPr/>
          </p:nvSpPr>
          <p:spPr bwMode="auto">
            <a:xfrm>
              <a:off x="1046" y="995"/>
              <a:ext cx="3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1</a:t>
              </a:r>
            </a:p>
          </p:txBody>
        </p:sp>
        <p:sp>
          <p:nvSpPr>
            <p:cNvPr id="2273387" name="Text Box 107"/>
            <p:cNvSpPr txBox="1">
              <a:spLocks noChangeAspect="1" noChangeArrowheads="1"/>
            </p:cNvSpPr>
            <p:nvPr/>
          </p:nvSpPr>
          <p:spPr bwMode="auto">
            <a:xfrm>
              <a:off x="1441" y="995"/>
              <a:ext cx="3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2</a:t>
              </a:r>
            </a:p>
          </p:txBody>
        </p:sp>
        <p:sp>
          <p:nvSpPr>
            <p:cNvPr id="2273388" name="Text Box 108"/>
            <p:cNvSpPr txBox="1">
              <a:spLocks noChangeAspect="1" noChangeArrowheads="1"/>
            </p:cNvSpPr>
            <p:nvPr/>
          </p:nvSpPr>
          <p:spPr bwMode="auto">
            <a:xfrm>
              <a:off x="1836" y="995"/>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3</a:t>
              </a:r>
            </a:p>
          </p:txBody>
        </p:sp>
        <p:sp>
          <p:nvSpPr>
            <p:cNvPr id="2273389" name="Text Box 109"/>
            <p:cNvSpPr txBox="1">
              <a:spLocks noChangeAspect="1" noChangeArrowheads="1"/>
            </p:cNvSpPr>
            <p:nvPr/>
          </p:nvSpPr>
          <p:spPr bwMode="auto">
            <a:xfrm>
              <a:off x="3757" y="995"/>
              <a:ext cx="3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8</a:t>
              </a:r>
            </a:p>
          </p:txBody>
        </p:sp>
        <p:sp>
          <p:nvSpPr>
            <p:cNvPr id="2273390" name="Text Box 110"/>
            <p:cNvSpPr txBox="1">
              <a:spLocks noChangeAspect="1" noChangeArrowheads="1"/>
            </p:cNvSpPr>
            <p:nvPr/>
          </p:nvSpPr>
          <p:spPr bwMode="auto">
            <a:xfrm>
              <a:off x="4173" y="995"/>
              <a:ext cx="3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9</a:t>
              </a:r>
            </a:p>
          </p:txBody>
        </p:sp>
        <p:sp>
          <p:nvSpPr>
            <p:cNvPr id="2273391" name="Text Box 111"/>
            <p:cNvSpPr txBox="1">
              <a:spLocks noChangeAspect="1" noChangeArrowheads="1"/>
            </p:cNvSpPr>
            <p:nvPr/>
          </p:nvSpPr>
          <p:spPr bwMode="auto">
            <a:xfrm>
              <a:off x="2172" y="995"/>
              <a:ext cx="3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4</a:t>
              </a:r>
            </a:p>
          </p:txBody>
        </p:sp>
        <p:sp>
          <p:nvSpPr>
            <p:cNvPr id="2273392" name="Text Box 112"/>
            <p:cNvSpPr txBox="1">
              <a:spLocks noChangeAspect="1" noChangeArrowheads="1"/>
            </p:cNvSpPr>
            <p:nvPr/>
          </p:nvSpPr>
          <p:spPr bwMode="auto">
            <a:xfrm>
              <a:off x="2604" y="995"/>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5</a:t>
              </a:r>
            </a:p>
          </p:txBody>
        </p:sp>
        <p:sp>
          <p:nvSpPr>
            <p:cNvPr id="2273393" name="Text Box 113"/>
            <p:cNvSpPr txBox="1">
              <a:spLocks noChangeAspect="1" noChangeArrowheads="1"/>
            </p:cNvSpPr>
            <p:nvPr/>
          </p:nvSpPr>
          <p:spPr bwMode="auto">
            <a:xfrm>
              <a:off x="2989" y="995"/>
              <a:ext cx="3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6</a:t>
              </a:r>
            </a:p>
          </p:txBody>
        </p:sp>
        <p:sp>
          <p:nvSpPr>
            <p:cNvPr id="2273394" name="Text Box 114"/>
            <p:cNvSpPr txBox="1">
              <a:spLocks noChangeAspect="1" noChangeArrowheads="1"/>
            </p:cNvSpPr>
            <p:nvPr/>
          </p:nvSpPr>
          <p:spPr bwMode="auto">
            <a:xfrm>
              <a:off x="3372" y="995"/>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7</a:t>
              </a:r>
            </a:p>
          </p:txBody>
        </p:sp>
        <p:sp>
          <p:nvSpPr>
            <p:cNvPr id="2273395" name="Text Box 115"/>
            <p:cNvSpPr txBox="1">
              <a:spLocks noChangeAspect="1" noChangeArrowheads="1"/>
            </p:cNvSpPr>
            <p:nvPr/>
          </p:nvSpPr>
          <p:spPr bwMode="auto">
            <a:xfrm>
              <a:off x="4513" y="984"/>
              <a:ext cx="4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10</a:t>
              </a:r>
            </a:p>
          </p:txBody>
        </p:sp>
        <p:sp>
          <p:nvSpPr>
            <p:cNvPr id="2273396" name="Text Box 116"/>
            <p:cNvSpPr txBox="1">
              <a:spLocks noChangeAspect="1" noChangeArrowheads="1"/>
            </p:cNvSpPr>
            <p:nvPr/>
          </p:nvSpPr>
          <p:spPr bwMode="auto">
            <a:xfrm>
              <a:off x="4896" y="995"/>
              <a:ext cx="4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CC 11</a:t>
              </a:r>
            </a:p>
          </p:txBody>
        </p:sp>
      </p:grpSp>
      <p:grpSp>
        <p:nvGrpSpPr>
          <p:cNvPr id="2273397" name="Group 117"/>
          <p:cNvGrpSpPr>
            <a:grpSpLocks/>
          </p:cNvGrpSpPr>
          <p:nvPr/>
        </p:nvGrpSpPr>
        <p:grpSpPr bwMode="auto">
          <a:xfrm>
            <a:off x="2540000" y="1733550"/>
            <a:ext cx="2778125" cy="576263"/>
            <a:chOff x="2168" y="2270"/>
            <a:chExt cx="1946" cy="449"/>
          </a:xfrm>
        </p:grpSpPr>
        <p:grpSp>
          <p:nvGrpSpPr>
            <p:cNvPr id="2273398" name="Group 118"/>
            <p:cNvGrpSpPr>
              <a:grpSpLocks/>
            </p:cNvGrpSpPr>
            <p:nvPr/>
          </p:nvGrpSpPr>
          <p:grpSpPr bwMode="auto">
            <a:xfrm>
              <a:off x="2168" y="2270"/>
              <a:ext cx="1946" cy="449"/>
              <a:chOff x="2304" y="2160"/>
              <a:chExt cx="1440" cy="336"/>
            </a:xfrm>
          </p:grpSpPr>
          <p:grpSp>
            <p:nvGrpSpPr>
              <p:cNvPr id="2273399" name="Group 119"/>
              <p:cNvGrpSpPr>
                <a:grpSpLocks/>
              </p:cNvGrpSpPr>
              <p:nvPr/>
            </p:nvGrpSpPr>
            <p:grpSpPr bwMode="auto">
              <a:xfrm>
                <a:off x="2304" y="2160"/>
                <a:ext cx="1152" cy="336"/>
                <a:chOff x="2208" y="2784"/>
                <a:chExt cx="1152" cy="336"/>
              </a:xfrm>
            </p:grpSpPr>
            <p:grpSp>
              <p:nvGrpSpPr>
                <p:cNvPr id="2273400" name="Group 120"/>
                <p:cNvGrpSpPr>
                  <a:grpSpLocks/>
                </p:cNvGrpSpPr>
                <p:nvPr/>
              </p:nvGrpSpPr>
              <p:grpSpPr bwMode="auto">
                <a:xfrm>
                  <a:off x="2208" y="2784"/>
                  <a:ext cx="576" cy="336"/>
                  <a:chOff x="1200" y="2688"/>
                  <a:chExt cx="576" cy="336"/>
                </a:xfrm>
              </p:grpSpPr>
              <p:sp>
                <p:nvSpPr>
                  <p:cNvPr id="2273401" name="Rectangle 121"/>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02" name="Rectangle 122"/>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403" name="Group 123"/>
                <p:cNvGrpSpPr>
                  <a:grpSpLocks/>
                </p:cNvGrpSpPr>
                <p:nvPr/>
              </p:nvGrpSpPr>
              <p:grpSpPr bwMode="auto">
                <a:xfrm>
                  <a:off x="2784" y="2784"/>
                  <a:ext cx="576" cy="336"/>
                  <a:chOff x="1200" y="2688"/>
                  <a:chExt cx="576" cy="336"/>
                </a:xfrm>
              </p:grpSpPr>
              <p:sp>
                <p:nvSpPr>
                  <p:cNvPr id="2273404" name="Rectangle 124"/>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05" name="Rectangle 125"/>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73406" name="Rectangle 126"/>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407" name="Text Box 127"/>
            <p:cNvSpPr txBox="1">
              <a:spLocks noChangeArrowheads="1"/>
            </p:cNvSpPr>
            <p:nvPr/>
          </p:nvSpPr>
          <p:spPr bwMode="auto">
            <a:xfrm>
              <a:off x="2236" y="2357"/>
              <a:ext cx="28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408" name="Text Box 128"/>
            <p:cNvSpPr txBox="1">
              <a:spLocks noChangeArrowheads="1"/>
            </p:cNvSpPr>
            <p:nvPr/>
          </p:nvSpPr>
          <p:spPr bwMode="auto">
            <a:xfrm>
              <a:off x="2604" y="2357"/>
              <a:ext cx="307"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409" name="Text Box 129"/>
            <p:cNvSpPr txBox="1">
              <a:spLocks noChangeArrowheads="1"/>
            </p:cNvSpPr>
            <p:nvPr/>
          </p:nvSpPr>
          <p:spPr bwMode="auto">
            <a:xfrm>
              <a:off x="3312" y="2374"/>
              <a:ext cx="4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p>
          </p:txBody>
        </p:sp>
        <p:sp>
          <p:nvSpPr>
            <p:cNvPr id="2273410" name="Text Box 130"/>
            <p:cNvSpPr txBox="1">
              <a:spLocks noChangeArrowheads="1"/>
            </p:cNvSpPr>
            <p:nvPr/>
          </p:nvSpPr>
          <p:spPr bwMode="auto">
            <a:xfrm>
              <a:off x="2978" y="2354"/>
              <a:ext cx="35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73411" name="Text Box 131"/>
            <p:cNvSpPr txBox="1">
              <a:spLocks noChangeArrowheads="1"/>
            </p:cNvSpPr>
            <p:nvPr/>
          </p:nvSpPr>
          <p:spPr bwMode="auto">
            <a:xfrm>
              <a:off x="3697" y="2354"/>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73412" name="Group 132"/>
          <p:cNvGrpSpPr>
            <a:grpSpLocks/>
          </p:cNvGrpSpPr>
          <p:nvPr/>
        </p:nvGrpSpPr>
        <p:grpSpPr bwMode="auto">
          <a:xfrm>
            <a:off x="4776788" y="4668838"/>
            <a:ext cx="2805112" cy="576262"/>
            <a:chOff x="2564" y="3008"/>
            <a:chExt cx="1964" cy="449"/>
          </a:xfrm>
        </p:grpSpPr>
        <p:grpSp>
          <p:nvGrpSpPr>
            <p:cNvPr id="2273413" name="Group 133"/>
            <p:cNvGrpSpPr>
              <a:grpSpLocks/>
            </p:cNvGrpSpPr>
            <p:nvPr/>
          </p:nvGrpSpPr>
          <p:grpSpPr bwMode="auto">
            <a:xfrm>
              <a:off x="2564" y="3008"/>
              <a:ext cx="1946" cy="449"/>
              <a:chOff x="2304" y="2160"/>
              <a:chExt cx="1440" cy="336"/>
            </a:xfrm>
          </p:grpSpPr>
          <p:grpSp>
            <p:nvGrpSpPr>
              <p:cNvPr id="2273414" name="Group 134"/>
              <p:cNvGrpSpPr>
                <a:grpSpLocks/>
              </p:cNvGrpSpPr>
              <p:nvPr/>
            </p:nvGrpSpPr>
            <p:grpSpPr bwMode="auto">
              <a:xfrm>
                <a:off x="2304" y="2160"/>
                <a:ext cx="1152" cy="336"/>
                <a:chOff x="2208" y="2784"/>
                <a:chExt cx="1152" cy="336"/>
              </a:xfrm>
            </p:grpSpPr>
            <p:grpSp>
              <p:nvGrpSpPr>
                <p:cNvPr id="2273415" name="Group 135"/>
                <p:cNvGrpSpPr>
                  <a:grpSpLocks/>
                </p:cNvGrpSpPr>
                <p:nvPr/>
              </p:nvGrpSpPr>
              <p:grpSpPr bwMode="auto">
                <a:xfrm>
                  <a:off x="2208" y="2784"/>
                  <a:ext cx="576" cy="336"/>
                  <a:chOff x="1200" y="2688"/>
                  <a:chExt cx="576" cy="336"/>
                </a:xfrm>
              </p:grpSpPr>
              <p:sp>
                <p:nvSpPr>
                  <p:cNvPr id="2273416" name="Rectangle 136"/>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17" name="Rectangle 137"/>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418" name="Group 138"/>
                <p:cNvGrpSpPr>
                  <a:grpSpLocks/>
                </p:cNvGrpSpPr>
                <p:nvPr/>
              </p:nvGrpSpPr>
              <p:grpSpPr bwMode="auto">
                <a:xfrm>
                  <a:off x="2784" y="2784"/>
                  <a:ext cx="576" cy="336"/>
                  <a:chOff x="1200" y="2688"/>
                  <a:chExt cx="576" cy="336"/>
                </a:xfrm>
              </p:grpSpPr>
              <p:sp>
                <p:nvSpPr>
                  <p:cNvPr id="2273419" name="Rectangle 139"/>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20" name="Rectangle 140"/>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73421" name="Rectangle 141"/>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422" name="Text Box 142"/>
            <p:cNvSpPr txBox="1">
              <a:spLocks noChangeArrowheads="1"/>
            </p:cNvSpPr>
            <p:nvPr/>
          </p:nvSpPr>
          <p:spPr bwMode="auto">
            <a:xfrm>
              <a:off x="2638" y="3119"/>
              <a:ext cx="28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423" name="Text Box 143"/>
            <p:cNvSpPr txBox="1">
              <a:spLocks noChangeArrowheads="1"/>
            </p:cNvSpPr>
            <p:nvPr/>
          </p:nvSpPr>
          <p:spPr bwMode="auto">
            <a:xfrm>
              <a:off x="3024" y="3119"/>
              <a:ext cx="30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424" name="Text Box 144"/>
            <p:cNvSpPr txBox="1">
              <a:spLocks noChangeArrowheads="1"/>
            </p:cNvSpPr>
            <p:nvPr/>
          </p:nvSpPr>
          <p:spPr bwMode="auto">
            <a:xfrm>
              <a:off x="3716" y="3138"/>
              <a:ext cx="44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endParaRPr lang="en-US" sz="1400">
                <a:solidFill>
                  <a:schemeClr val="hlink"/>
                </a:solidFill>
                <a:effectLst/>
              </a:endParaRPr>
            </a:p>
          </p:txBody>
        </p:sp>
        <p:sp>
          <p:nvSpPr>
            <p:cNvPr id="2273425" name="Text Box 145"/>
            <p:cNvSpPr txBox="1">
              <a:spLocks noChangeArrowheads="1"/>
            </p:cNvSpPr>
            <p:nvPr/>
          </p:nvSpPr>
          <p:spPr bwMode="auto">
            <a:xfrm>
              <a:off x="3380" y="3119"/>
              <a:ext cx="35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73426" name="Text Box 146"/>
            <p:cNvSpPr txBox="1">
              <a:spLocks noChangeArrowheads="1"/>
            </p:cNvSpPr>
            <p:nvPr/>
          </p:nvSpPr>
          <p:spPr bwMode="auto">
            <a:xfrm>
              <a:off x="4132" y="3119"/>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grpSp>
        <p:nvGrpSpPr>
          <p:cNvPr id="2273427" name="Group 147"/>
          <p:cNvGrpSpPr>
            <a:grpSpLocks/>
          </p:cNvGrpSpPr>
          <p:nvPr/>
        </p:nvGrpSpPr>
        <p:grpSpPr bwMode="auto">
          <a:xfrm>
            <a:off x="5335588" y="5416550"/>
            <a:ext cx="2805112" cy="576263"/>
            <a:chOff x="2564" y="3008"/>
            <a:chExt cx="1964" cy="449"/>
          </a:xfrm>
        </p:grpSpPr>
        <p:grpSp>
          <p:nvGrpSpPr>
            <p:cNvPr id="2273428" name="Group 148"/>
            <p:cNvGrpSpPr>
              <a:grpSpLocks/>
            </p:cNvGrpSpPr>
            <p:nvPr/>
          </p:nvGrpSpPr>
          <p:grpSpPr bwMode="auto">
            <a:xfrm>
              <a:off x="2564" y="3008"/>
              <a:ext cx="1946" cy="449"/>
              <a:chOff x="2304" y="2160"/>
              <a:chExt cx="1440" cy="336"/>
            </a:xfrm>
          </p:grpSpPr>
          <p:grpSp>
            <p:nvGrpSpPr>
              <p:cNvPr id="2273429" name="Group 149"/>
              <p:cNvGrpSpPr>
                <a:grpSpLocks/>
              </p:cNvGrpSpPr>
              <p:nvPr/>
            </p:nvGrpSpPr>
            <p:grpSpPr bwMode="auto">
              <a:xfrm>
                <a:off x="2304" y="2160"/>
                <a:ext cx="1152" cy="336"/>
                <a:chOff x="2208" y="2784"/>
                <a:chExt cx="1152" cy="336"/>
              </a:xfrm>
            </p:grpSpPr>
            <p:grpSp>
              <p:nvGrpSpPr>
                <p:cNvPr id="2273430" name="Group 150"/>
                <p:cNvGrpSpPr>
                  <a:grpSpLocks/>
                </p:cNvGrpSpPr>
                <p:nvPr/>
              </p:nvGrpSpPr>
              <p:grpSpPr bwMode="auto">
                <a:xfrm>
                  <a:off x="2208" y="2784"/>
                  <a:ext cx="576" cy="336"/>
                  <a:chOff x="1200" y="2688"/>
                  <a:chExt cx="576" cy="336"/>
                </a:xfrm>
              </p:grpSpPr>
              <p:sp>
                <p:nvSpPr>
                  <p:cNvPr id="2273431" name="Rectangle 151"/>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32" name="Rectangle 152"/>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73433" name="Group 153"/>
                <p:cNvGrpSpPr>
                  <a:grpSpLocks/>
                </p:cNvGrpSpPr>
                <p:nvPr/>
              </p:nvGrpSpPr>
              <p:grpSpPr bwMode="auto">
                <a:xfrm>
                  <a:off x="2784" y="2784"/>
                  <a:ext cx="576" cy="336"/>
                  <a:chOff x="1200" y="2688"/>
                  <a:chExt cx="576" cy="336"/>
                </a:xfrm>
              </p:grpSpPr>
              <p:sp>
                <p:nvSpPr>
                  <p:cNvPr id="2273434" name="Rectangle 154"/>
                  <p:cNvSpPr>
                    <a:spLocks noChangeArrowheads="1"/>
                  </p:cNvSpPr>
                  <p:nvPr/>
                </p:nvSpPr>
                <p:spPr bwMode="auto">
                  <a:xfrm>
                    <a:off x="1488"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35" name="Rectangle 155"/>
                  <p:cNvSpPr>
                    <a:spLocks noChangeArrowheads="1"/>
                  </p:cNvSpPr>
                  <p:nvPr/>
                </p:nvSpPr>
                <p:spPr bwMode="auto">
                  <a:xfrm>
                    <a:off x="1200" y="2688"/>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73436" name="Rectangle 156"/>
              <p:cNvSpPr>
                <a:spLocks noChangeArrowheads="1"/>
              </p:cNvSpPr>
              <p:nvPr/>
            </p:nvSpPr>
            <p:spPr bwMode="auto">
              <a:xfrm>
                <a:off x="3456" y="2160"/>
                <a:ext cx="288" cy="33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437" name="Text Box 157"/>
            <p:cNvSpPr txBox="1">
              <a:spLocks noChangeArrowheads="1"/>
            </p:cNvSpPr>
            <p:nvPr/>
          </p:nvSpPr>
          <p:spPr bwMode="auto">
            <a:xfrm>
              <a:off x="2638" y="3119"/>
              <a:ext cx="28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IF</a:t>
              </a:r>
              <a:endParaRPr lang="en-US" sz="1700">
                <a:effectLst/>
              </a:endParaRPr>
            </a:p>
          </p:txBody>
        </p:sp>
        <p:sp>
          <p:nvSpPr>
            <p:cNvPr id="2273438" name="Text Box 158"/>
            <p:cNvSpPr txBox="1">
              <a:spLocks noChangeArrowheads="1"/>
            </p:cNvSpPr>
            <p:nvPr/>
          </p:nvSpPr>
          <p:spPr bwMode="auto">
            <a:xfrm>
              <a:off x="3024" y="3119"/>
              <a:ext cx="30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ID</a:t>
              </a:r>
              <a:endParaRPr lang="en-US" sz="1700">
                <a:effectLst/>
              </a:endParaRPr>
            </a:p>
          </p:txBody>
        </p:sp>
        <p:sp>
          <p:nvSpPr>
            <p:cNvPr id="2273439" name="Text Box 159"/>
            <p:cNvSpPr txBox="1">
              <a:spLocks noChangeArrowheads="1"/>
            </p:cNvSpPr>
            <p:nvPr/>
          </p:nvSpPr>
          <p:spPr bwMode="auto">
            <a:xfrm>
              <a:off x="3716" y="3138"/>
              <a:ext cx="44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MEM</a:t>
              </a:r>
              <a:endParaRPr lang="en-US" sz="1400">
                <a:solidFill>
                  <a:schemeClr val="hlink"/>
                </a:solidFill>
                <a:effectLst/>
              </a:endParaRPr>
            </a:p>
          </p:txBody>
        </p:sp>
        <p:sp>
          <p:nvSpPr>
            <p:cNvPr id="2273440" name="Text Box 160"/>
            <p:cNvSpPr txBox="1">
              <a:spLocks noChangeArrowheads="1"/>
            </p:cNvSpPr>
            <p:nvPr/>
          </p:nvSpPr>
          <p:spPr bwMode="auto">
            <a:xfrm>
              <a:off x="3380" y="3119"/>
              <a:ext cx="35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EX</a:t>
              </a:r>
              <a:endParaRPr lang="en-US" sz="1700">
                <a:effectLst/>
              </a:endParaRPr>
            </a:p>
          </p:txBody>
        </p:sp>
        <p:sp>
          <p:nvSpPr>
            <p:cNvPr id="2273441" name="Text Box 161"/>
            <p:cNvSpPr txBox="1">
              <a:spLocks noChangeArrowheads="1"/>
            </p:cNvSpPr>
            <p:nvPr/>
          </p:nvSpPr>
          <p:spPr bwMode="auto">
            <a:xfrm>
              <a:off x="4132" y="3119"/>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WB</a:t>
              </a:r>
              <a:endParaRPr lang="en-US" sz="1700">
                <a:effectLst/>
              </a:endParaRPr>
            </a:p>
          </p:txBody>
        </p:sp>
      </p:grpSp>
      <p:sp>
        <p:nvSpPr>
          <p:cNvPr id="2273442" name="Text Box 162"/>
          <p:cNvSpPr txBox="1">
            <a:spLocks noChangeArrowheads="1"/>
          </p:cNvSpPr>
          <p:nvPr/>
        </p:nvSpPr>
        <p:spPr bwMode="auto">
          <a:xfrm>
            <a:off x="690563" y="1927225"/>
            <a:ext cx="1320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  </a:t>
            </a:r>
            <a:r>
              <a:rPr lang="en-US" sz="1300">
                <a:effectLst/>
              </a:rPr>
              <a:t>.  .   .   (integer)</a:t>
            </a:r>
          </a:p>
        </p:txBody>
      </p:sp>
      <p:sp>
        <p:nvSpPr>
          <p:cNvPr id="2273443" name="Text Box 163"/>
          <p:cNvSpPr txBox="1">
            <a:spLocks noChangeArrowheads="1"/>
          </p:cNvSpPr>
          <p:nvPr/>
        </p:nvSpPr>
        <p:spPr bwMode="auto">
          <a:xfrm>
            <a:off x="690563" y="2678113"/>
            <a:ext cx="13208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  </a:t>
            </a:r>
            <a:r>
              <a:rPr lang="en-US" sz="1300">
                <a:effectLst/>
              </a:rPr>
              <a:t>.  .   .   (integer)</a:t>
            </a:r>
          </a:p>
        </p:txBody>
      </p:sp>
      <p:sp>
        <p:nvSpPr>
          <p:cNvPr id="2273444" name="Text Box 164"/>
          <p:cNvSpPr txBox="1">
            <a:spLocks noChangeArrowheads="1"/>
          </p:cNvSpPr>
          <p:nvPr/>
        </p:nvSpPr>
        <p:spPr bwMode="auto">
          <a:xfrm>
            <a:off x="690563" y="4786313"/>
            <a:ext cx="13208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  </a:t>
            </a:r>
            <a:r>
              <a:rPr lang="en-US" sz="1300">
                <a:effectLst/>
              </a:rPr>
              <a:t>.  .   .   (integer)</a:t>
            </a:r>
          </a:p>
        </p:txBody>
      </p:sp>
      <p:sp>
        <p:nvSpPr>
          <p:cNvPr id="2273445" name="Text Box 165"/>
          <p:cNvSpPr txBox="1">
            <a:spLocks noChangeArrowheads="1"/>
          </p:cNvSpPr>
          <p:nvPr/>
        </p:nvSpPr>
        <p:spPr bwMode="auto">
          <a:xfrm>
            <a:off x="690563" y="4117975"/>
            <a:ext cx="1320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effectLst/>
              </a:rPr>
              <a:t>  </a:t>
            </a:r>
            <a:r>
              <a:rPr lang="en-US" sz="1300">
                <a:effectLst/>
              </a:rPr>
              <a:t>.  .   .   (integer)</a:t>
            </a:r>
          </a:p>
        </p:txBody>
      </p:sp>
      <p:sp>
        <p:nvSpPr>
          <p:cNvPr id="2273446" name="Line 166"/>
          <p:cNvSpPr>
            <a:spLocks noChangeShapeType="1"/>
          </p:cNvSpPr>
          <p:nvPr/>
        </p:nvSpPr>
        <p:spPr bwMode="auto">
          <a:xfrm>
            <a:off x="8229600" y="1219200"/>
            <a:ext cx="381000" cy="2286000"/>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47" name="Line 167"/>
          <p:cNvSpPr>
            <a:spLocks noChangeShapeType="1"/>
          </p:cNvSpPr>
          <p:nvPr/>
        </p:nvSpPr>
        <p:spPr bwMode="auto">
          <a:xfrm flipH="1">
            <a:off x="8229600" y="3505200"/>
            <a:ext cx="3810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48" name="Line 168"/>
          <p:cNvSpPr>
            <a:spLocks noChangeShapeType="1"/>
          </p:cNvSpPr>
          <p:nvPr/>
        </p:nvSpPr>
        <p:spPr bwMode="auto">
          <a:xfrm flipH="1">
            <a:off x="8305800" y="3505200"/>
            <a:ext cx="304800" cy="22860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79066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E20B879-54AF-4E43-967D-A58B0BC43A6B}" type="slidenum">
              <a:rPr lang="en-US"/>
              <a:pPr/>
              <a:t>21</a:t>
            </a:fld>
            <a:endParaRPr lang="en-US"/>
          </a:p>
        </p:txBody>
      </p:sp>
      <p:pic>
        <p:nvPicPr>
          <p:cNvPr id="227430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876800"/>
            <a:ext cx="48672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74306" name="Rectangle 2"/>
          <p:cNvSpPr>
            <a:spLocks noGrp="1" noChangeArrowheads="1"/>
          </p:cNvSpPr>
          <p:nvPr>
            <p:ph type="title"/>
          </p:nvPr>
        </p:nvSpPr>
        <p:spPr>
          <a:xfrm>
            <a:off x="660400" y="152400"/>
            <a:ext cx="7950200" cy="533400"/>
          </a:xfrm>
        </p:spPr>
        <p:txBody>
          <a:bodyPr>
            <a:noAutofit/>
          </a:bodyPr>
          <a:lstStyle/>
          <a:p>
            <a:r>
              <a:rPr lang="en-US" altLang="zh-TW" sz="3600" dirty="0">
                <a:solidFill>
                  <a:srgbClr val="002060"/>
                </a:solidFill>
                <a:effectLst>
                  <a:outerShdw blurRad="38100" dist="38100" dir="2700000" algn="tl">
                    <a:srgbClr val="000000">
                      <a:alpha val="43137"/>
                    </a:srgbClr>
                  </a:outerShdw>
                </a:effectLst>
                <a:latin typeface="Monotype Corsiva" pitchFamily="66" charset="0"/>
                <a:ea typeface="PMingLiU" pitchFamily="18" charset="-120"/>
              </a:rPr>
              <a:t>Dealing with Structural Hazards</a:t>
            </a:r>
            <a:endParaRPr lang="en-US" sz="2800" dirty="0">
              <a:solidFill>
                <a:srgbClr val="002060"/>
              </a:solidFill>
              <a:effectLst>
                <a:outerShdw blurRad="38100" dist="38100" dir="2700000" algn="tl">
                  <a:srgbClr val="000000">
                    <a:alpha val="43137"/>
                  </a:srgbClr>
                </a:outerShdw>
              </a:effectLst>
              <a:latin typeface="Monotype Corsiva" pitchFamily="66" charset="0"/>
            </a:endParaRPr>
          </a:p>
        </p:txBody>
      </p:sp>
      <p:sp>
        <p:nvSpPr>
          <p:cNvPr id="2274307" name="Rectangle 3"/>
          <p:cNvSpPr>
            <a:spLocks noGrp="1" noChangeArrowheads="1"/>
          </p:cNvSpPr>
          <p:nvPr>
            <p:ph type="body" idx="1"/>
          </p:nvPr>
        </p:nvSpPr>
        <p:spPr>
          <a:xfrm>
            <a:off x="152400" y="762000"/>
            <a:ext cx="8686800" cy="5181600"/>
          </a:xfrm>
        </p:spPr>
        <p:txBody>
          <a:bodyPr/>
          <a:lstStyle/>
          <a:p>
            <a:pPr>
              <a:spcBef>
                <a:spcPct val="50000"/>
              </a:spcBef>
            </a:pPr>
            <a:r>
              <a:rPr lang="en-US" altLang="zh-TW" sz="2400" dirty="0">
                <a:latin typeface="Arial" pitchFamily="34" charset="0"/>
                <a:ea typeface="PMingLiU" pitchFamily="18" charset="-120"/>
                <a:cs typeface="Arial" pitchFamily="34" charset="0"/>
              </a:rPr>
              <a:t>Option 1: Track the use of the write port; stall instruction in ID if there is a collision.</a:t>
            </a:r>
          </a:p>
          <a:p>
            <a:pPr lvl="1">
              <a:spcBef>
                <a:spcPct val="50000"/>
              </a:spcBef>
              <a:buFontTx/>
              <a:buChar char="+"/>
            </a:pPr>
            <a:r>
              <a:rPr lang="en-US" altLang="zh-TW" sz="2000" dirty="0">
                <a:latin typeface="Arial" pitchFamily="34" charset="0"/>
                <a:ea typeface="PMingLiU" pitchFamily="18" charset="-120"/>
                <a:cs typeface="Arial" pitchFamily="34" charset="0"/>
              </a:rPr>
              <a:t>Maintain the property of stalling instruction only in ID.</a:t>
            </a:r>
          </a:p>
          <a:p>
            <a:pPr lvl="1">
              <a:spcBef>
                <a:spcPct val="50000"/>
              </a:spcBef>
            </a:pPr>
            <a:r>
              <a:rPr lang="en-US" altLang="zh-TW" sz="2000" dirty="0">
                <a:latin typeface="Arial" pitchFamily="34" charset="0"/>
                <a:ea typeface="PMingLiU" pitchFamily="18" charset="-120"/>
                <a:cs typeface="Arial" pitchFamily="34" charset="0"/>
              </a:rPr>
              <a:t>Extra HW (e.g., write conflict logic).</a:t>
            </a:r>
            <a:endParaRPr lang="en-US" altLang="zh-TW" dirty="0">
              <a:latin typeface="Arial" pitchFamily="34" charset="0"/>
              <a:ea typeface="PMingLiU" pitchFamily="18" charset="-120"/>
              <a:cs typeface="Arial" pitchFamily="34" charset="0"/>
            </a:endParaRPr>
          </a:p>
          <a:p>
            <a:pPr>
              <a:spcBef>
                <a:spcPct val="50000"/>
              </a:spcBef>
            </a:pPr>
            <a:r>
              <a:rPr lang="en-US" altLang="zh-TW" sz="2400" dirty="0">
                <a:latin typeface="Arial" pitchFamily="34" charset="0"/>
                <a:ea typeface="PMingLiU" pitchFamily="18" charset="-120"/>
                <a:cs typeface="Arial" pitchFamily="34" charset="0"/>
              </a:rPr>
              <a:t>Option 2: Stall a conflict instruction at </a:t>
            </a:r>
            <a:r>
              <a:rPr lang="en-US" altLang="zh-TW" sz="2400" dirty="0" smtClean="0">
                <a:latin typeface="Arial" pitchFamily="34" charset="0"/>
                <a:ea typeface="PMingLiU" pitchFamily="18" charset="-120"/>
                <a:cs typeface="Arial" pitchFamily="34" charset="0"/>
              </a:rPr>
              <a:t>MEM/WB </a:t>
            </a:r>
            <a:r>
              <a:rPr lang="en-US" altLang="zh-TW" sz="2400" dirty="0">
                <a:latin typeface="Arial" pitchFamily="34" charset="0"/>
                <a:ea typeface="PMingLiU" pitchFamily="18" charset="-120"/>
                <a:cs typeface="Arial" pitchFamily="34" charset="0"/>
              </a:rPr>
              <a:t>entry</a:t>
            </a:r>
            <a:r>
              <a:rPr lang="en-US" altLang="zh-TW" dirty="0">
                <a:latin typeface="Arial" pitchFamily="34" charset="0"/>
                <a:ea typeface="PMingLiU" pitchFamily="18" charset="-120"/>
                <a:cs typeface="Arial" pitchFamily="34" charset="0"/>
              </a:rPr>
              <a:t>.</a:t>
            </a:r>
          </a:p>
          <a:p>
            <a:pPr lvl="1">
              <a:spcBef>
                <a:spcPct val="50000"/>
              </a:spcBef>
              <a:buFontTx/>
              <a:buChar char="+"/>
            </a:pPr>
            <a:r>
              <a:rPr lang="en-US" altLang="zh-TW" sz="2000" dirty="0">
                <a:latin typeface="Arial" pitchFamily="34" charset="0"/>
                <a:ea typeface="PMingLiU" pitchFamily="18" charset="-120"/>
                <a:cs typeface="Arial" pitchFamily="34" charset="0"/>
              </a:rPr>
              <a:t>Flexible in choose a instruction to be stalled (give priority to the longest latency).</a:t>
            </a:r>
          </a:p>
          <a:p>
            <a:pPr lvl="1">
              <a:spcBef>
                <a:spcPct val="50000"/>
              </a:spcBef>
            </a:pPr>
            <a:r>
              <a:rPr lang="en-US" altLang="zh-TW" sz="2000" dirty="0">
                <a:latin typeface="Arial" pitchFamily="34" charset="0"/>
                <a:ea typeface="PMingLiU" pitchFamily="18" charset="-120"/>
                <a:cs typeface="Arial" pitchFamily="34" charset="0"/>
              </a:rPr>
              <a:t>Complicates pipeline </a:t>
            </a:r>
            <a:r>
              <a:rPr lang="en-US" altLang="zh-TW" sz="2000" dirty="0" smtClean="0">
                <a:latin typeface="Arial" pitchFamily="34" charset="0"/>
                <a:ea typeface="PMingLiU" pitchFamily="18" charset="-120"/>
                <a:cs typeface="Arial" pitchFamily="34" charset="0"/>
              </a:rPr>
              <a:t>control (stalls can arise from two places).</a:t>
            </a:r>
          </a:p>
          <a:p>
            <a:pPr lvl="2">
              <a:spcBef>
                <a:spcPct val="50000"/>
              </a:spcBef>
            </a:pPr>
            <a:r>
              <a:rPr lang="en-US" altLang="zh-TW" sz="1600" dirty="0" smtClean="0">
                <a:latin typeface="Arial" pitchFamily="34" charset="0"/>
                <a:ea typeface="PMingLiU" pitchFamily="18" charset="-120"/>
                <a:cs typeface="Arial" pitchFamily="34" charset="0"/>
              </a:rPr>
              <a:t>Stalling at the entrance of MEM would probably cause EX, </a:t>
            </a:r>
            <a:r>
              <a:rPr lang="en-US" altLang="zh-TW" sz="1600" dirty="0" err="1" smtClean="0">
                <a:latin typeface="Arial" pitchFamily="34" charset="0"/>
                <a:ea typeface="PMingLiU" pitchFamily="18" charset="-120"/>
                <a:cs typeface="Arial" pitchFamily="34" charset="0"/>
              </a:rPr>
              <a:t>Mx</a:t>
            </a:r>
            <a:r>
              <a:rPr lang="en-US" altLang="zh-TW" sz="1600" dirty="0" smtClean="0">
                <a:latin typeface="Arial" pitchFamily="34" charset="0"/>
                <a:ea typeface="PMingLiU" pitchFamily="18" charset="-120"/>
                <a:cs typeface="Arial" pitchFamily="34" charset="0"/>
              </a:rPr>
              <a:t>, Ax, DIV to back up</a:t>
            </a:r>
            <a:endParaRPr lang="en-US" altLang="zh-TW" sz="1600" dirty="0">
              <a:latin typeface="Arial" pitchFamily="34" charset="0"/>
              <a:ea typeface="PMingLiU" pitchFamily="18" charset="-120"/>
              <a:cs typeface="Arial" pitchFamily="34" charset="0"/>
            </a:endParaRPr>
          </a:p>
        </p:txBody>
      </p:sp>
    </p:spTree>
    <p:extLst>
      <p:ext uri="{BB962C8B-B14F-4D97-AF65-F5344CB8AC3E}">
        <p14:creationId xmlns:p14="http://schemas.microsoft.com/office/powerpoint/2010/main" val="2517382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6C11B9A-17FD-4FF9-B1E2-C3D3336D325F}" type="slidenum">
              <a:rPr lang="en-US"/>
              <a:pPr/>
              <a:t>22</a:t>
            </a:fld>
            <a:endParaRPr lang="en-US"/>
          </a:p>
        </p:txBody>
      </p:sp>
      <p:sp>
        <p:nvSpPr>
          <p:cNvPr id="2275330" name="Rectangle 2"/>
          <p:cNvSpPr>
            <a:spLocks noGrp="1" noChangeArrowheads="1"/>
          </p:cNvSpPr>
          <p:nvPr>
            <p:ph type="title"/>
          </p:nvPr>
        </p:nvSpPr>
        <p:spPr>
          <a:xfrm>
            <a:off x="708025" y="152401"/>
            <a:ext cx="7772400" cy="533400"/>
          </a:xfrm>
        </p:spPr>
        <p:txBody>
          <a:bodyPr>
            <a:normAutofit fontScale="90000"/>
          </a:bodyPr>
          <a:lstStyle/>
          <a:p>
            <a:r>
              <a:rPr lang="en-US" altLang="zh-TW" sz="3600" dirty="0">
                <a:solidFill>
                  <a:srgbClr val="002060"/>
                </a:solidFill>
                <a:effectLst>
                  <a:outerShdw blurRad="38100" dist="38100" dir="2700000" algn="tl">
                    <a:srgbClr val="C0C0C0"/>
                  </a:outerShdw>
                </a:effectLst>
                <a:latin typeface="Monotype Corsiva" pitchFamily="66" charset="0"/>
                <a:ea typeface="PMingLiU" pitchFamily="18" charset="-120"/>
              </a:rPr>
              <a:t>Dealing with WAW Hazards</a:t>
            </a:r>
          </a:p>
        </p:txBody>
      </p:sp>
      <p:sp>
        <p:nvSpPr>
          <p:cNvPr id="2275331" name="Rectangle 3"/>
          <p:cNvSpPr>
            <a:spLocks noGrp="1" noChangeArrowheads="1"/>
          </p:cNvSpPr>
          <p:nvPr>
            <p:ph type="body" idx="1"/>
          </p:nvPr>
        </p:nvSpPr>
        <p:spPr>
          <a:xfrm>
            <a:off x="681038" y="3946525"/>
            <a:ext cx="7772400" cy="1068388"/>
          </a:xfrm>
        </p:spPr>
        <p:txBody>
          <a:bodyPr/>
          <a:lstStyle/>
          <a:p>
            <a:r>
              <a:rPr lang="en-US" altLang="zh-TW" sz="2400">
                <a:ea typeface="PMingLiU" pitchFamily="18" charset="-120"/>
              </a:rPr>
              <a:t>Option 1: Delay LD until ADDD enter MEM</a:t>
            </a:r>
            <a:endParaRPr lang="en-US" altLang="zh-TW">
              <a:ea typeface="PMingLiU" pitchFamily="18" charset="-120"/>
            </a:endParaRPr>
          </a:p>
          <a:p>
            <a:r>
              <a:rPr lang="en-US" altLang="zh-TW" sz="2400">
                <a:ea typeface="PMingLiU" pitchFamily="18" charset="-120"/>
              </a:rPr>
              <a:t>Option 2: Stamp out the result of ADDD.</a:t>
            </a:r>
            <a:endParaRPr lang="en-US" altLang="zh-TW">
              <a:ea typeface="PMingLiU" pitchFamily="18" charset="-120"/>
            </a:endParaRPr>
          </a:p>
        </p:txBody>
      </p:sp>
      <p:graphicFrame>
        <p:nvGraphicFramePr>
          <p:cNvPr id="2275332" name="Object 4"/>
          <p:cNvGraphicFramePr>
            <a:graphicFrameLocks noChangeAspect="1"/>
          </p:cNvGraphicFramePr>
          <p:nvPr/>
        </p:nvGraphicFramePr>
        <p:xfrm>
          <a:off x="665163" y="1774825"/>
          <a:ext cx="6767512" cy="1731963"/>
        </p:xfrm>
        <a:graphic>
          <a:graphicData uri="http://schemas.openxmlformats.org/presentationml/2006/ole">
            <mc:AlternateContent xmlns:mc="http://schemas.openxmlformats.org/markup-compatibility/2006">
              <mc:Choice xmlns:v="urn:schemas-microsoft-com:vml" Requires="v">
                <p:oleObj spid="_x0000_s2081" name="Worksheet" r:id="rId3" imgW="6867751" imgH="1762607" progId="Excel.Sheet.8">
                  <p:embed/>
                </p:oleObj>
              </mc:Choice>
              <mc:Fallback>
                <p:oleObj name="Worksheet" r:id="rId3" imgW="6867751" imgH="17626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1774825"/>
                        <a:ext cx="6767512" cy="173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5333" name="Oval 5"/>
          <p:cNvSpPr>
            <a:spLocks noChangeArrowheads="1"/>
          </p:cNvSpPr>
          <p:nvPr/>
        </p:nvSpPr>
        <p:spPr bwMode="auto">
          <a:xfrm>
            <a:off x="6980238" y="2749550"/>
            <a:ext cx="403225" cy="347663"/>
          </a:xfrm>
          <a:prstGeom prst="ellipse">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5334" name="Oval 6"/>
          <p:cNvSpPr>
            <a:spLocks noChangeArrowheads="1"/>
          </p:cNvSpPr>
          <p:nvPr/>
        </p:nvSpPr>
        <p:spPr bwMode="auto">
          <a:xfrm>
            <a:off x="6454775" y="3219450"/>
            <a:ext cx="403225" cy="347663"/>
          </a:xfrm>
          <a:prstGeom prst="ellipse">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5335" name="Freeform 7"/>
          <p:cNvSpPr>
            <a:spLocks/>
          </p:cNvSpPr>
          <p:nvPr/>
        </p:nvSpPr>
        <p:spPr bwMode="auto">
          <a:xfrm>
            <a:off x="6899275" y="2973388"/>
            <a:ext cx="820738" cy="476250"/>
          </a:xfrm>
          <a:custGeom>
            <a:avLst/>
            <a:gdLst>
              <a:gd name="T0" fmla="*/ 326 w 517"/>
              <a:gd name="T1" fmla="*/ 0 h 300"/>
              <a:gd name="T2" fmla="*/ 463 w 517"/>
              <a:gd name="T3" fmla="*/ 209 h 300"/>
              <a:gd name="T4" fmla="*/ 0 w 517"/>
              <a:gd name="T5" fmla="*/ 300 h 300"/>
            </a:gdLst>
            <a:ahLst/>
            <a:cxnLst>
              <a:cxn ang="0">
                <a:pos x="T0" y="T1"/>
              </a:cxn>
              <a:cxn ang="0">
                <a:pos x="T2" y="T3"/>
              </a:cxn>
              <a:cxn ang="0">
                <a:pos x="T4" y="T5"/>
              </a:cxn>
            </a:cxnLst>
            <a:rect l="0" t="0" r="r" b="b"/>
            <a:pathLst>
              <a:path w="517" h="300">
                <a:moveTo>
                  <a:pt x="326" y="0"/>
                </a:moveTo>
                <a:cubicBezTo>
                  <a:pt x="349" y="35"/>
                  <a:pt x="517" y="159"/>
                  <a:pt x="463" y="209"/>
                </a:cubicBezTo>
                <a:cubicBezTo>
                  <a:pt x="409" y="259"/>
                  <a:pt x="96" y="281"/>
                  <a:pt x="0" y="300"/>
                </a:cubicBezTo>
              </a:path>
            </a:pathLst>
          </a:custGeom>
          <a:noFill/>
          <a:ln w="28575" cmpd="sng">
            <a:solidFill>
              <a:srgbClr val="000099"/>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5336" name="Text Box 8"/>
          <p:cNvSpPr txBox="1">
            <a:spLocks noChangeArrowheads="1"/>
          </p:cNvSpPr>
          <p:nvPr/>
        </p:nvSpPr>
        <p:spPr bwMode="auto">
          <a:xfrm>
            <a:off x="7629525" y="2873375"/>
            <a:ext cx="8509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WAW</a:t>
            </a:r>
          </a:p>
          <a:p>
            <a:pPr algn="l"/>
            <a:r>
              <a:rPr lang="en-US" altLang="zh-TW" sz="1600" b="0">
                <a:effectLst/>
                <a:ea typeface="PMingLiU" pitchFamily="18" charset="-120"/>
              </a:rPr>
              <a:t>Hazards</a:t>
            </a:r>
            <a:endParaRPr lang="en-US" altLang="zh-TW" b="0">
              <a:effectLst/>
              <a:ea typeface="PMingLiU" pitchFamily="18" charset="-120"/>
            </a:endParaRPr>
          </a:p>
        </p:txBody>
      </p:sp>
    </p:spTree>
    <p:extLst>
      <p:ext uri="{BB962C8B-B14F-4D97-AF65-F5344CB8AC3E}">
        <p14:creationId xmlns:p14="http://schemas.microsoft.com/office/powerpoint/2010/main" val="2338503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12A4274-842A-45EE-BE58-6A0B7E88AFA7}" type="slidenum">
              <a:rPr lang="en-US"/>
              <a:pPr/>
              <a:t>23</a:t>
            </a:fld>
            <a:endParaRPr lang="en-US"/>
          </a:p>
        </p:txBody>
      </p:sp>
      <p:sp>
        <p:nvSpPr>
          <p:cNvPr id="2283522" name="Rectangle 2"/>
          <p:cNvSpPr>
            <a:spLocks noGrp="1" noChangeArrowheads="1"/>
          </p:cNvSpPr>
          <p:nvPr>
            <p:ph type="ctrTitle"/>
          </p:nvPr>
        </p:nvSpPr>
        <p:spPr>
          <a:xfrm>
            <a:off x="609600" y="381000"/>
            <a:ext cx="8001000" cy="56388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5400" b="1" u="sng">
                <a:solidFill>
                  <a:srgbClr val="0000FF"/>
                </a:solidFill>
                <a:latin typeface="Helvetica" pitchFamily="34" charset="0"/>
                <a:cs typeface="Times New Roman" pitchFamily="18" charset="0"/>
              </a:rPr>
              <a:t/>
            </a:r>
            <a:br>
              <a:rPr lang="en-US" sz="5400" b="1" u="sng">
                <a:solidFill>
                  <a:srgbClr val="0000FF"/>
                </a:solidFill>
                <a:latin typeface="Helvetica" pitchFamily="34" charset="0"/>
                <a:cs typeface="Times New Roman" pitchFamily="18" charset="0"/>
              </a:rPr>
            </a:br>
            <a:r>
              <a:rPr lang="en-US" sz="5400" b="1">
                <a:solidFill>
                  <a:srgbClr val="000099"/>
                </a:solidFill>
                <a:effectLst>
                  <a:outerShdw blurRad="38100" dist="38100" dir="2700000" algn="tl">
                    <a:srgbClr val="C0C0C0"/>
                  </a:outerShdw>
                </a:effectLst>
                <a:latin typeface="Comic Sans MS" pitchFamily="66" charset="0"/>
                <a:cs typeface="Times New Roman" pitchFamily="18" charset="0"/>
              </a:rPr>
              <a:t>Deeper pipelines</a:t>
            </a:r>
            <a:r>
              <a:rPr lang="en-US" sz="5400" b="1">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5400" b="1">
                <a:solidFill>
                  <a:srgbClr val="FF0000"/>
                </a:solidFill>
                <a:effectLst>
                  <a:outerShdw blurRad="38100" dist="38100" dir="2700000" algn="tl">
                    <a:srgbClr val="C0C0C0"/>
                  </a:outerShdw>
                </a:effectLst>
                <a:latin typeface="Comic Sans MS" pitchFamily="66" charset="0"/>
                <a:cs typeface="Times New Roman" pitchFamily="18" charset="0"/>
              </a:rPr>
            </a:br>
            <a:r>
              <a:rPr lang="en-US" sz="5400" b="1">
                <a:solidFill>
                  <a:srgbClr val="FF0000"/>
                </a:solidFill>
                <a:latin typeface="Helvetica" pitchFamily="34" charset="0"/>
                <a:cs typeface="Times New Roman" pitchFamily="18" charset="0"/>
              </a:rPr>
              <a:t/>
            </a:r>
            <a:br>
              <a:rPr lang="en-US" sz="5400" b="1">
                <a:solidFill>
                  <a:srgbClr val="FF0000"/>
                </a:solidFill>
                <a:latin typeface="Helvetica" pitchFamily="34" charset="0"/>
                <a:cs typeface="Times New Roman" pitchFamily="18" charset="0"/>
              </a:rPr>
            </a:br>
            <a:endParaRPr lang="en-US" sz="5400" b="1">
              <a:solidFill>
                <a:srgbClr val="000000"/>
              </a:solidFill>
              <a:latin typeface="Times" pitchFamily="18" charset="0"/>
              <a:cs typeface="Times New Roman" pitchFamily="18" charset="0"/>
            </a:endParaRPr>
          </a:p>
        </p:txBody>
      </p:sp>
    </p:spTree>
    <p:extLst>
      <p:ext uri="{BB962C8B-B14F-4D97-AF65-F5344CB8AC3E}">
        <p14:creationId xmlns:p14="http://schemas.microsoft.com/office/powerpoint/2010/main" val="3278509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203E745-98D2-473C-9145-B6A0CD9B2E46}" type="slidenum">
              <a:rPr lang="en-US"/>
              <a:pPr/>
              <a:t>24</a:t>
            </a:fld>
            <a:endParaRPr lang="en-US"/>
          </a:p>
        </p:txBody>
      </p:sp>
      <p:sp>
        <p:nvSpPr>
          <p:cNvPr id="2285570" name="Rectangle 2"/>
          <p:cNvSpPr>
            <a:spLocks noGrp="1" noChangeArrowheads="1"/>
          </p:cNvSpPr>
          <p:nvPr>
            <p:ph type="title"/>
          </p:nvPr>
        </p:nvSpPr>
        <p:spPr>
          <a:xfrm>
            <a:off x="685800" y="228600"/>
            <a:ext cx="777240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r>
              <a:rPr lang="en-US" sz="3200" dirty="0" err="1">
                <a:solidFill>
                  <a:srgbClr val="002060"/>
                </a:solidFill>
                <a:effectLst>
                  <a:outerShdw blurRad="38100" dist="38100" dir="2700000" algn="tl">
                    <a:srgbClr val="000000">
                      <a:alpha val="43137"/>
                    </a:srgbClr>
                  </a:outerShdw>
                </a:effectLst>
                <a:latin typeface="Monotype Corsiva" pitchFamily="66" charset="0"/>
              </a:rPr>
              <a:t>Superpipelining</a:t>
            </a:r>
            <a:r>
              <a:rPr lang="en-US" sz="3200" dirty="0">
                <a:solidFill>
                  <a:srgbClr val="002060"/>
                </a:solidFill>
                <a:effectLst>
                  <a:outerShdw blurRad="38100" dist="38100" dir="2700000" algn="tl">
                    <a:srgbClr val="000000">
                      <a:alpha val="43137"/>
                    </a:srgbClr>
                  </a:outerShdw>
                </a:effectLst>
                <a:latin typeface="Monotype Corsiva" pitchFamily="66" charset="0"/>
              </a:rPr>
              <a:t>: MIPS R4000 Integer pipeline</a:t>
            </a:r>
          </a:p>
        </p:txBody>
      </p:sp>
      <p:sp>
        <p:nvSpPr>
          <p:cNvPr id="2285571" name="Rectangle 3"/>
          <p:cNvSpPr>
            <a:spLocks noGrp="1" noChangeArrowheads="1"/>
          </p:cNvSpPr>
          <p:nvPr>
            <p:ph type="body" sz="half" idx="1"/>
          </p:nvPr>
        </p:nvSpPr>
        <p:spPr>
          <a:xfrm>
            <a:off x="685800" y="1143000"/>
            <a:ext cx="6934200" cy="495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03200" indent="-203200"/>
            <a:r>
              <a:rPr lang="en-US" sz="2400" dirty="0"/>
              <a:t>8 Stage Pipeline:</a:t>
            </a:r>
          </a:p>
          <a:p>
            <a:pPr marL="203200" indent="-203200"/>
            <a:endParaRPr lang="en-US" sz="2400" dirty="0"/>
          </a:p>
          <a:p>
            <a:pPr marL="203200" indent="-203200"/>
            <a:endParaRPr lang="en-US" sz="2400" dirty="0"/>
          </a:p>
          <a:p>
            <a:pPr marL="203200" indent="-203200"/>
            <a:endParaRPr lang="en-US" sz="2400" dirty="0"/>
          </a:p>
          <a:p>
            <a:pPr marL="203200" indent="-203200"/>
            <a:endParaRPr lang="en-US" sz="2400" dirty="0"/>
          </a:p>
          <a:p>
            <a:pPr marL="685800" lvl="1" indent="-190500"/>
            <a:r>
              <a:rPr lang="en-US" sz="2000" dirty="0"/>
              <a:t>IF–first half of fetching of instruction; PC selection happens here as well as initiation of instruction cache access.</a:t>
            </a:r>
          </a:p>
          <a:p>
            <a:pPr marL="685800" lvl="1" indent="-190500"/>
            <a:r>
              <a:rPr lang="en-US" sz="2000" dirty="0">
                <a:solidFill>
                  <a:schemeClr val="accent2"/>
                </a:solidFill>
              </a:rPr>
              <a:t>IS–second half of access to instruction cache. </a:t>
            </a:r>
          </a:p>
          <a:p>
            <a:pPr marL="685800" lvl="1" indent="-190500"/>
            <a:r>
              <a:rPr lang="en-US" sz="2000" dirty="0"/>
              <a:t>RF–instruction decode and register fetch, hazard checking and also instruction cache hit detection</a:t>
            </a:r>
          </a:p>
        </p:txBody>
      </p:sp>
      <p:pic>
        <p:nvPicPr>
          <p:cNvPr id="228557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371600" y="1676400"/>
            <a:ext cx="6858000" cy="1484313"/>
          </a:xfrm>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2414881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550DB14-16EA-42D3-A6EF-437862E2326C}" type="slidenum">
              <a:rPr lang="en-US"/>
              <a:pPr/>
              <a:t>25</a:t>
            </a:fld>
            <a:endParaRPr lang="en-US"/>
          </a:p>
        </p:txBody>
      </p:sp>
      <p:sp>
        <p:nvSpPr>
          <p:cNvPr id="2287618" name="Rectangle 2"/>
          <p:cNvSpPr>
            <a:spLocks noGrp="1" noChangeArrowheads="1"/>
          </p:cNvSpPr>
          <p:nvPr>
            <p:ph type="title"/>
          </p:nvPr>
        </p:nvSpPr>
        <p:spPr>
          <a:xfrm>
            <a:off x="457200" y="152400"/>
            <a:ext cx="76390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r>
              <a:rPr lang="en-US" sz="3200" dirty="0" err="1">
                <a:solidFill>
                  <a:srgbClr val="002060"/>
                </a:solidFill>
                <a:effectLst>
                  <a:outerShdw blurRad="38100" dist="38100" dir="2700000" algn="tl">
                    <a:srgbClr val="000000">
                      <a:alpha val="43137"/>
                    </a:srgbClr>
                  </a:outerShdw>
                </a:effectLst>
                <a:latin typeface="Monotype Corsiva" pitchFamily="66" charset="0"/>
              </a:rPr>
              <a:t>Superpipelining</a:t>
            </a:r>
            <a:r>
              <a:rPr lang="en-US" sz="3200" dirty="0">
                <a:solidFill>
                  <a:srgbClr val="002060"/>
                </a:solidFill>
                <a:effectLst>
                  <a:outerShdw blurRad="38100" dist="38100" dir="2700000" algn="tl">
                    <a:srgbClr val="000000">
                      <a:alpha val="43137"/>
                    </a:srgbClr>
                  </a:outerShdw>
                </a:effectLst>
                <a:latin typeface="Monotype Corsiva" pitchFamily="66" charset="0"/>
              </a:rPr>
              <a:t>: MIPS R4000 Integer pipeline</a:t>
            </a:r>
          </a:p>
        </p:txBody>
      </p:sp>
      <p:sp>
        <p:nvSpPr>
          <p:cNvPr id="2287619" name="Rectangle 3"/>
          <p:cNvSpPr>
            <a:spLocks noGrp="1" noChangeArrowheads="1"/>
          </p:cNvSpPr>
          <p:nvPr>
            <p:ph type="body" idx="1"/>
          </p:nvPr>
        </p:nvSpPr>
        <p:spPr>
          <a:xfrm>
            <a:off x="762000" y="1981200"/>
            <a:ext cx="805815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77500" lnSpcReduction="20000"/>
          </a:bodyPr>
          <a:lstStyle/>
          <a:p>
            <a:pPr marL="203200" indent="-203200"/>
            <a:r>
              <a:rPr lang="en-US" dirty="0"/>
              <a:t>8 Stage Pipeline:</a:t>
            </a:r>
          </a:p>
          <a:p>
            <a:pPr marL="685800" lvl="1" indent="-190500"/>
            <a:r>
              <a:rPr lang="en-US" dirty="0"/>
              <a:t>EX–execution, which includes effective address calculation, ALU operation, and branch target computation and condition evaluation.</a:t>
            </a:r>
          </a:p>
          <a:p>
            <a:pPr marL="685800" lvl="1" indent="-190500"/>
            <a:r>
              <a:rPr lang="en-US" dirty="0"/>
              <a:t>DF–data fetch, first half of access to data cache.</a:t>
            </a:r>
          </a:p>
          <a:p>
            <a:pPr marL="685800" lvl="1" indent="-190500"/>
            <a:r>
              <a:rPr lang="en-US" dirty="0">
                <a:solidFill>
                  <a:schemeClr val="accent2"/>
                </a:solidFill>
              </a:rPr>
              <a:t>DS–second half of access to data cache.</a:t>
            </a:r>
          </a:p>
          <a:p>
            <a:pPr marL="685800" lvl="1" indent="-190500"/>
            <a:r>
              <a:rPr lang="en-US" dirty="0">
                <a:solidFill>
                  <a:schemeClr val="accent2"/>
                </a:solidFill>
              </a:rPr>
              <a:t>TC–tag check, determine whether the data cache access hit.</a:t>
            </a:r>
          </a:p>
          <a:p>
            <a:pPr marL="685800" lvl="1" indent="-190500"/>
            <a:r>
              <a:rPr lang="en-US" dirty="0"/>
              <a:t>WB–write back for loads and register-register operations.</a:t>
            </a:r>
          </a:p>
          <a:p>
            <a:pPr marL="203200" indent="-203200"/>
            <a:r>
              <a:rPr lang="en-US" dirty="0"/>
              <a:t>8 Stages: </a:t>
            </a:r>
            <a:r>
              <a:rPr lang="en-US" dirty="0">
                <a:solidFill>
                  <a:schemeClr val="accent2"/>
                </a:solidFill>
              </a:rPr>
              <a:t>How many </a:t>
            </a:r>
            <a:r>
              <a:rPr lang="en-US" dirty="0" smtClean="0">
                <a:solidFill>
                  <a:schemeClr val="accent2"/>
                </a:solidFill>
              </a:rPr>
              <a:t>delayed branch slots does the pipeline need?</a:t>
            </a:r>
          </a:p>
          <a:p>
            <a:pPr marL="603250" lvl="1" indent="-203200"/>
            <a:r>
              <a:rPr lang="en-US" dirty="0" smtClean="0"/>
              <a:t>3 slots (branch outcome decided at EX)</a:t>
            </a:r>
          </a:p>
          <a:p>
            <a:pPr marL="603250" lvl="1" indent="-203200"/>
            <a:r>
              <a:rPr lang="en-US" dirty="0" smtClean="0"/>
              <a:t>1 delayed slot instruction plus 2 predict-not-taken instructions</a:t>
            </a:r>
            <a:endParaRPr lang="en-US" dirty="0"/>
          </a:p>
        </p:txBody>
      </p:sp>
      <p:pic>
        <p:nvPicPr>
          <p:cNvPr id="22876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57275"/>
            <a:ext cx="59436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63258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7F9E1821-099D-4187-B9F7-A9CE50012DE1}" type="slidenum">
              <a:rPr lang="en-US"/>
              <a:pPr/>
              <a:t>26</a:t>
            </a:fld>
            <a:endParaRPr lang="en-US"/>
          </a:p>
        </p:txBody>
      </p:sp>
      <p:sp>
        <p:nvSpPr>
          <p:cNvPr id="2289666" name="Rectangle 2"/>
          <p:cNvSpPr>
            <a:spLocks noGrp="1" noChangeArrowheads="1"/>
          </p:cNvSpPr>
          <p:nvPr>
            <p:ph type="title"/>
          </p:nvPr>
        </p:nvSpPr>
        <p:spPr>
          <a:xfrm>
            <a:off x="838200" y="76200"/>
            <a:ext cx="7315200" cy="5207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r>
              <a:rPr lang="en-US" sz="3600" dirty="0">
                <a:solidFill>
                  <a:srgbClr val="002060"/>
                </a:solidFill>
                <a:effectLst>
                  <a:outerShdw blurRad="38100" dist="38100" dir="2700000" algn="tl">
                    <a:srgbClr val="000000">
                      <a:alpha val="43137"/>
                    </a:srgbClr>
                  </a:outerShdw>
                </a:effectLst>
                <a:latin typeface="Monotype Corsiva" pitchFamily="66" charset="0"/>
              </a:rPr>
              <a:t>Stalls in MIPS R4000</a:t>
            </a:r>
          </a:p>
        </p:txBody>
      </p:sp>
      <p:sp>
        <p:nvSpPr>
          <p:cNvPr id="2289667" name="Rectangle 3"/>
          <p:cNvSpPr>
            <a:spLocks noChangeArrowheads="1"/>
          </p:cNvSpPr>
          <p:nvPr/>
        </p:nvSpPr>
        <p:spPr bwMode="auto">
          <a:xfrm>
            <a:off x="2836863" y="1704975"/>
            <a:ext cx="396875" cy="376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IF</a:t>
            </a:r>
          </a:p>
        </p:txBody>
      </p:sp>
      <p:sp>
        <p:nvSpPr>
          <p:cNvPr id="2289668" name="Rectangle 4"/>
          <p:cNvSpPr>
            <a:spLocks noChangeArrowheads="1"/>
          </p:cNvSpPr>
          <p:nvPr/>
        </p:nvSpPr>
        <p:spPr bwMode="auto">
          <a:xfrm>
            <a:off x="3503613" y="1704975"/>
            <a:ext cx="409575" cy="65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69" name="Rectangle 5"/>
          <p:cNvSpPr>
            <a:spLocks noChangeArrowheads="1"/>
          </p:cNvSpPr>
          <p:nvPr/>
        </p:nvSpPr>
        <p:spPr bwMode="auto">
          <a:xfrm>
            <a:off x="4170363" y="1704975"/>
            <a:ext cx="498475" cy="925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70" name="Rectangle 6"/>
          <p:cNvSpPr>
            <a:spLocks noChangeArrowheads="1"/>
          </p:cNvSpPr>
          <p:nvPr/>
        </p:nvSpPr>
        <p:spPr bwMode="auto">
          <a:xfrm>
            <a:off x="4875213" y="1704975"/>
            <a:ext cx="498475" cy="1200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71" name="Rectangle 7"/>
          <p:cNvSpPr>
            <a:spLocks noChangeArrowheads="1"/>
          </p:cNvSpPr>
          <p:nvPr/>
        </p:nvSpPr>
        <p:spPr bwMode="auto">
          <a:xfrm>
            <a:off x="5541963" y="1704975"/>
            <a:ext cx="498475" cy="1474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72" name="Rectangle 8"/>
          <p:cNvSpPr>
            <a:spLocks noChangeArrowheads="1"/>
          </p:cNvSpPr>
          <p:nvPr/>
        </p:nvSpPr>
        <p:spPr bwMode="auto">
          <a:xfrm>
            <a:off x="6246813" y="1704975"/>
            <a:ext cx="511175" cy="174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DS</a:t>
            </a:r>
          </a:p>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73" name="Rectangle 9"/>
          <p:cNvSpPr>
            <a:spLocks noChangeArrowheads="1"/>
          </p:cNvSpPr>
          <p:nvPr/>
        </p:nvSpPr>
        <p:spPr bwMode="auto">
          <a:xfrm>
            <a:off x="6913563" y="1704975"/>
            <a:ext cx="511175" cy="2024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TC</a:t>
            </a:r>
          </a:p>
          <a:p>
            <a:pPr algn="l"/>
            <a:r>
              <a:rPr lang="en-US" sz="1800" b="0">
                <a:effectLst/>
                <a:latin typeface="Comic Sans MS" pitchFamily="66" charset="0"/>
              </a:rPr>
              <a:t>DS</a:t>
            </a:r>
          </a:p>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74" name="Rectangle 10"/>
          <p:cNvSpPr>
            <a:spLocks noChangeArrowheads="1"/>
          </p:cNvSpPr>
          <p:nvPr/>
        </p:nvSpPr>
        <p:spPr bwMode="auto">
          <a:xfrm>
            <a:off x="7618413" y="1704975"/>
            <a:ext cx="561975" cy="2298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WB</a:t>
            </a:r>
          </a:p>
          <a:p>
            <a:pPr algn="l"/>
            <a:r>
              <a:rPr lang="en-US" sz="1800" b="0">
                <a:effectLst/>
                <a:latin typeface="Comic Sans MS" pitchFamily="66" charset="0"/>
              </a:rPr>
              <a:t>TC</a:t>
            </a:r>
          </a:p>
          <a:p>
            <a:pPr algn="l"/>
            <a:r>
              <a:rPr lang="en-US" sz="1800" b="0">
                <a:effectLst/>
                <a:latin typeface="Comic Sans MS" pitchFamily="66" charset="0"/>
              </a:rPr>
              <a:t>DS</a:t>
            </a:r>
          </a:p>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75" name="Line 11"/>
          <p:cNvSpPr>
            <a:spLocks noChangeShapeType="1"/>
          </p:cNvSpPr>
          <p:nvPr/>
        </p:nvSpPr>
        <p:spPr bwMode="auto">
          <a:xfrm>
            <a:off x="6661150" y="1993900"/>
            <a:ext cx="29845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9676" name="Rectangle 12"/>
          <p:cNvSpPr>
            <a:spLocks noChangeArrowheads="1"/>
          </p:cNvSpPr>
          <p:nvPr/>
        </p:nvSpPr>
        <p:spPr bwMode="auto">
          <a:xfrm>
            <a:off x="6311900" y="1739900"/>
            <a:ext cx="330200" cy="25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9677" name="Rectangle 13"/>
          <p:cNvSpPr>
            <a:spLocks noChangeArrowheads="1"/>
          </p:cNvSpPr>
          <p:nvPr/>
        </p:nvSpPr>
        <p:spPr bwMode="auto">
          <a:xfrm>
            <a:off x="6959600" y="2578100"/>
            <a:ext cx="406400" cy="234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9678" name="Rectangle 14"/>
          <p:cNvSpPr>
            <a:spLocks noChangeArrowheads="1"/>
          </p:cNvSpPr>
          <p:nvPr/>
        </p:nvSpPr>
        <p:spPr bwMode="auto">
          <a:xfrm>
            <a:off x="493713" y="1743075"/>
            <a:ext cx="1639887" cy="668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2000">
                <a:solidFill>
                  <a:schemeClr val="accent2"/>
                </a:solidFill>
                <a:effectLst/>
                <a:latin typeface="Comic Sans MS" pitchFamily="66" charset="0"/>
              </a:rPr>
              <a:t>TWO</a:t>
            </a:r>
            <a:r>
              <a:rPr lang="en-US" sz="1800">
                <a:effectLst/>
                <a:latin typeface="Comic Sans MS" pitchFamily="66" charset="0"/>
              </a:rPr>
              <a:t> Cycle</a:t>
            </a:r>
          </a:p>
          <a:p>
            <a:pPr algn="l"/>
            <a:r>
              <a:rPr lang="en-US" sz="1800">
                <a:effectLst/>
                <a:latin typeface="Comic Sans MS" pitchFamily="66" charset="0"/>
              </a:rPr>
              <a:t>Load Latency</a:t>
            </a:r>
          </a:p>
        </p:txBody>
      </p:sp>
      <p:sp>
        <p:nvSpPr>
          <p:cNvPr id="2289679" name="Rectangle 15"/>
          <p:cNvSpPr>
            <a:spLocks noChangeArrowheads="1"/>
          </p:cNvSpPr>
          <p:nvPr/>
        </p:nvSpPr>
        <p:spPr bwMode="auto">
          <a:xfrm>
            <a:off x="2798763" y="4067175"/>
            <a:ext cx="396875" cy="376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IF</a:t>
            </a:r>
          </a:p>
        </p:txBody>
      </p:sp>
      <p:sp>
        <p:nvSpPr>
          <p:cNvPr id="2289680" name="Rectangle 16"/>
          <p:cNvSpPr>
            <a:spLocks noChangeArrowheads="1"/>
          </p:cNvSpPr>
          <p:nvPr/>
        </p:nvSpPr>
        <p:spPr bwMode="auto">
          <a:xfrm>
            <a:off x="3465513" y="4067175"/>
            <a:ext cx="409575" cy="65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1" name="Rectangle 17"/>
          <p:cNvSpPr>
            <a:spLocks noChangeArrowheads="1"/>
          </p:cNvSpPr>
          <p:nvPr/>
        </p:nvSpPr>
        <p:spPr bwMode="auto">
          <a:xfrm>
            <a:off x="4132263" y="4067175"/>
            <a:ext cx="498475" cy="925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2" name="Rectangle 18"/>
          <p:cNvSpPr>
            <a:spLocks noChangeArrowheads="1"/>
          </p:cNvSpPr>
          <p:nvPr/>
        </p:nvSpPr>
        <p:spPr bwMode="auto">
          <a:xfrm>
            <a:off x="4837113" y="4067175"/>
            <a:ext cx="498475" cy="1200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3" name="Rectangle 19"/>
          <p:cNvSpPr>
            <a:spLocks noChangeArrowheads="1"/>
          </p:cNvSpPr>
          <p:nvPr/>
        </p:nvSpPr>
        <p:spPr bwMode="auto">
          <a:xfrm>
            <a:off x="5503863" y="4067175"/>
            <a:ext cx="498475" cy="1474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4" name="Rectangle 20"/>
          <p:cNvSpPr>
            <a:spLocks noChangeArrowheads="1"/>
          </p:cNvSpPr>
          <p:nvPr/>
        </p:nvSpPr>
        <p:spPr bwMode="auto">
          <a:xfrm>
            <a:off x="6208713" y="4067175"/>
            <a:ext cx="511175" cy="174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DS</a:t>
            </a:r>
          </a:p>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5" name="Rectangle 21"/>
          <p:cNvSpPr>
            <a:spLocks noChangeArrowheads="1"/>
          </p:cNvSpPr>
          <p:nvPr/>
        </p:nvSpPr>
        <p:spPr bwMode="auto">
          <a:xfrm>
            <a:off x="6875463" y="4067175"/>
            <a:ext cx="511175" cy="2024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TC</a:t>
            </a:r>
          </a:p>
          <a:p>
            <a:pPr algn="l"/>
            <a:r>
              <a:rPr lang="en-US" sz="1800" b="0">
                <a:effectLst/>
                <a:latin typeface="Comic Sans MS" pitchFamily="66" charset="0"/>
              </a:rPr>
              <a:t>DS</a:t>
            </a:r>
          </a:p>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6" name="Rectangle 22"/>
          <p:cNvSpPr>
            <a:spLocks noChangeArrowheads="1"/>
          </p:cNvSpPr>
          <p:nvPr/>
        </p:nvSpPr>
        <p:spPr bwMode="auto">
          <a:xfrm>
            <a:off x="7580313" y="4067175"/>
            <a:ext cx="561975" cy="2298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WB</a:t>
            </a:r>
          </a:p>
          <a:p>
            <a:pPr algn="l"/>
            <a:r>
              <a:rPr lang="en-US" sz="1800" b="0">
                <a:effectLst/>
                <a:latin typeface="Comic Sans MS" pitchFamily="66" charset="0"/>
              </a:rPr>
              <a:t>TC</a:t>
            </a:r>
          </a:p>
          <a:p>
            <a:pPr algn="l"/>
            <a:r>
              <a:rPr lang="en-US" sz="1800" b="0">
                <a:effectLst/>
                <a:latin typeface="Comic Sans MS" pitchFamily="66" charset="0"/>
              </a:rPr>
              <a:t>DS</a:t>
            </a:r>
          </a:p>
          <a:p>
            <a:pPr algn="l"/>
            <a:r>
              <a:rPr lang="en-US" sz="1800" b="0">
                <a:effectLst/>
                <a:latin typeface="Comic Sans MS" pitchFamily="66" charset="0"/>
              </a:rPr>
              <a:t>DF</a:t>
            </a:r>
          </a:p>
          <a:p>
            <a:pPr algn="l"/>
            <a:r>
              <a:rPr lang="en-US" sz="1800" b="0">
                <a:effectLst/>
                <a:latin typeface="Comic Sans MS" pitchFamily="66" charset="0"/>
              </a:rPr>
              <a:t>EX</a:t>
            </a:r>
          </a:p>
          <a:p>
            <a:pPr algn="l"/>
            <a:r>
              <a:rPr lang="en-US" sz="1800" b="0">
                <a:effectLst/>
                <a:latin typeface="Comic Sans MS" pitchFamily="66" charset="0"/>
              </a:rPr>
              <a:t>RF</a:t>
            </a:r>
          </a:p>
          <a:p>
            <a:pPr algn="l"/>
            <a:r>
              <a:rPr lang="en-US" sz="1800" b="0">
                <a:effectLst/>
                <a:latin typeface="Comic Sans MS" pitchFamily="66" charset="0"/>
              </a:rPr>
              <a:t>IS</a:t>
            </a:r>
          </a:p>
          <a:p>
            <a:pPr algn="l"/>
            <a:r>
              <a:rPr lang="en-US" sz="1800" b="0">
                <a:effectLst/>
                <a:latin typeface="Comic Sans MS" pitchFamily="66" charset="0"/>
              </a:rPr>
              <a:t>IF</a:t>
            </a:r>
          </a:p>
        </p:txBody>
      </p:sp>
      <p:sp>
        <p:nvSpPr>
          <p:cNvPr id="2289687" name="Line 23"/>
          <p:cNvSpPr>
            <a:spLocks noChangeShapeType="1"/>
          </p:cNvSpPr>
          <p:nvPr/>
        </p:nvSpPr>
        <p:spPr bwMode="auto">
          <a:xfrm>
            <a:off x="5251450" y="4375150"/>
            <a:ext cx="203200" cy="8318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9688" name="Rectangle 24"/>
          <p:cNvSpPr>
            <a:spLocks noChangeArrowheads="1"/>
          </p:cNvSpPr>
          <p:nvPr/>
        </p:nvSpPr>
        <p:spPr bwMode="auto">
          <a:xfrm>
            <a:off x="4921250" y="4083050"/>
            <a:ext cx="330200" cy="25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9689" name="Rectangle 25"/>
          <p:cNvSpPr>
            <a:spLocks noChangeArrowheads="1"/>
          </p:cNvSpPr>
          <p:nvPr/>
        </p:nvSpPr>
        <p:spPr bwMode="auto">
          <a:xfrm>
            <a:off x="5492750" y="5226050"/>
            <a:ext cx="406400" cy="234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9690" name="Rectangle 26"/>
          <p:cNvSpPr>
            <a:spLocks noChangeArrowheads="1"/>
          </p:cNvSpPr>
          <p:nvPr/>
        </p:nvSpPr>
        <p:spPr bwMode="auto">
          <a:xfrm>
            <a:off x="455613" y="4105275"/>
            <a:ext cx="1881187" cy="668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2000">
                <a:solidFill>
                  <a:schemeClr val="accent2"/>
                </a:solidFill>
                <a:effectLst/>
                <a:latin typeface="Comic Sans MS" pitchFamily="66" charset="0"/>
              </a:rPr>
              <a:t>THREE</a:t>
            </a:r>
            <a:r>
              <a:rPr lang="en-US" sz="1800">
                <a:effectLst/>
                <a:latin typeface="Comic Sans MS" pitchFamily="66" charset="0"/>
              </a:rPr>
              <a:t> Cycle</a:t>
            </a:r>
          </a:p>
          <a:p>
            <a:pPr algn="l"/>
            <a:r>
              <a:rPr lang="en-US" sz="1800">
                <a:effectLst/>
                <a:latin typeface="Comic Sans MS" pitchFamily="66" charset="0"/>
              </a:rPr>
              <a:t>Branch Latency</a:t>
            </a:r>
          </a:p>
        </p:txBody>
      </p:sp>
      <p:sp>
        <p:nvSpPr>
          <p:cNvPr id="2289691" name="Rectangle 27"/>
          <p:cNvSpPr>
            <a:spLocks noChangeArrowheads="1"/>
          </p:cNvSpPr>
          <p:nvPr/>
        </p:nvSpPr>
        <p:spPr bwMode="auto">
          <a:xfrm>
            <a:off x="436563" y="4695825"/>
            <a:ext cx="2352675" cy="65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b="0">
                <a:effectLst/>
                <a:latin typeface="Comic Sans MS" pitchFamily="66" charset="0"/>
              </a:rPr>
              <a:t>(conditions evaluated</a:t>
            </a:r>
          </a:p>
          <a:p>
            <a:pPr algn="l"/>
            <a:r>
              <a:rPr lang="en-US" sz="1800" b="0">
                <a:effectLst/>
                <a:latin typeface="Comic Sans MS" pitchFamily="66" charset="0"/>
              </a:rPr>
              <a:t> during EX phase)</a:t>
            </a:r>
          </a:p>
        </p:txBody>
      </p:sp>
      <p:sp>
        <p:nvSpPr>
          <p:cNvPr id="2289692" name="Rectangle 28"/>
          <p:cNvSpPr>
            <a:spLocks noChangeArrowheads="1"/>
          </p:cNvSpPr>
          <p:nvPr/>
        </p:nvSpPr>
        <p:spPr bwMode="auto">
          <a:xfrm>
            <a:off x="455613" y="5324475"/>
            <a:ext cx="3549047" cy="6437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sz="1800" dirty="0">
                <a:effectLst/>
                <a:latin typeface="Comic Sans MS" pitchFamily="66" charset="0"/>
              </a:rPr>
              <a:t>Delay slot plus two </a:t>
            </a:r>
            <a:r>
              <a:rPr lang="en-US" sz="1800" dirty="0" smtClean="0">
                <a:effectLst/>
                <a:latin typeface="Comic Sans MS" pitchFamily="66" charset="0"/>
              </a:rPr>
              <a:t>instructions</a:t>
            </a:r>
            <a:endParaRPr lang="en-US" sz="1800" dirty="0">
              <a:effectLst/>
              <a:latin typeface="Comic Sans MS" pitchFamily="66" charset="0"/>
            </a:endParaRPr>
          </a:p>
          <a:p>
            <a:pPr algn="l"/>
            <a:r>
              <a:rPr lang="en-US" sz="1800" dirty="0" smtClean="0">
                <a:effectLst/>
                <a:latin typeface="Comic Sans MS" pitchFamily="66" charset="0"/>
              </a:rPr>
              <a:t>from the not-taken branch</a:t>
            </a:r>
            <a:endParaRPr lang="en-US" sz="1800" dirty="0">
              <a:effectLst/>
              <a:latin typeface="Comic Sans MS" pitchFamily="66" charset="0"/>
            </a:endParaRPr>
          </a:p>
        </p:txBody>
      </p:sp>
    </p:spTree>
    <p:extLst>
      <p:ext uri="{BB962C8B-B14F-4D97-AF65-F5344CB8AC3E}">
        <p14:creationId xmlns:p14="http://schemas.microsoft.com/office/powerpoint/2010/main" val="5667102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9E0C4FC-9DAB-4F53-8BF0-BBD0B7F7194F}" type="slidenum">
              <a:rPr lang="en-US"/>
              <a:pPr/>
              <a:t>27</a:t>
            </a:fld>
            <a:endParaRPr lang="en-US"/>
          </a:p>
        </p:txBody>
      </p:sp>
      <p:sp>
        <p:nvSpPr>
          <p:cNvPr id="2290690" name="Rectangle 2"/>
          <p:cNvSpPr>
            <a:spLocks noGrp="1" noChangeArrowheads="1"/>
          </p:cNvSpPr>
          <p:nvPr>
            <p:ph type="ctrTitle"/>
          </p:nvPr>
        </p:nvSpPr>
        <p:spPr>
          <a:xfrm>
            <a:off x="609600" y="381000"/>
            <a:ext cx="8001000" cy="56388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3600" b="1" u="sng" dirty="0">
                <a:solidFill>
                  <a:srgbClr val="0000FF"/>
                </a:solidFill>
                <a:latin typeface="Helvetica" pitchFamily="34" charset="0"/>
                <a:cs typeface="Times New Roman" pitchFamily="18" charset="0"/>
              </a:rPr>
              <a:t/>
            </a:r>
            <a:br>
              <a:rPr lang="en-US" sz="3600" b="1" u="sng" dirty="0">
                <a:solidFill>
                  <a:srgbClr val="0000FF"/>
                </a:solidFill>
                <a:latin typeface="Helvetica" pitchFamily="34" charset="0"/>
                <a:cs typeface="Times New Roman" pitchFamily="18" charset="0"/>
              </a:rPr>
            </a:br>
            <a:r>
              <a:rPr lang="en-US" sz="4000" b="1" dirty="0">
                <a:solidFill>
                  <a:srgbClr val="0070C0"/>
                </a:solidFill>
                <a:latin typeface="Arial Rounded MT Bold" pitchFamily="34" charset="0"/>
                <a:cs typeface="Times New Roman" pitchFamily="18" charset="0"/>
              </a:rPr>
              <a:t>Instruction Level </a:t>
            </a:r>
            <a:r>
              <a:rPr lang="en-US" sz="4000" b="1" dirty="0" smtClean="0">
                <a:solidFill>
                  <a:srgbClr val="0070C0"/>
                </a:solidFill>
                <a:latin typeface="Arial Rounded MT Bold" pitchFamily="34" charset="0"/>
                <a:cs typeface="Times New Roman" pitchFamily="18" charset="0"/>
              </a:rPr>
              <a:t>Parallelism</a:t>
            </a:r>
            <a:br>
              <a:rPr lang="en-US" sz="4000" b="1" dirty="0" smtClean="0">
                <a:solidFill>
                  <a:srgbClr val="0070C0"/>
                </a:solidFill>
                <a:latin typeface="Arial Rounded MT Bold" pitchFamily="34" charset="0"/>
                <a:cs typeface="Times New Roman" pitchFamily="18" charset="0"/>
              </a:rPr>
            </a:br>
            <a:r>
              <a:rPr lang="en-US" sz="1800" b="1" u="sng" dirty="0" smtClean="0">
                <a:solidFill>
                  <a:srgbClr val="0070C0"/>
                </a:solidFill>
                <a:latin typeface="Arial Rounded MT Bold" pitchFamily="34" charset="0"/>
                <a:cs typeface="Times New Roman" pitchFamily="18" charset="0"/>
              </a:rPr>
              <a:t> </a:t>
            </a:r>
            <a:r>
              <a:rPr lang="en-US" sz="4000" b="1" dirty="0" smtClean="0">
                <a:solidFill>
                  <a:srgbClr val="0070C0"/>
                </a:solidFill>
                <a:effectLst>
                  <a:outerShdw blurRad="38100" dist="38100" dir="2700000" algn="tl">
                    <a:srgbClr val="C0C0C0"/>
                  </a:outerShdw>
                </a:effectLst>
                <a:latin typeface="Arial Rounded MT Bold" pitchFamily="34" charset="0"/>
                <a:cs typeface="Times New Roman" pitchFamily="18" charset="0"/>
              </a:rPr>
              <a:t> </a:t>
            </a:r>
            <a:r>
              <a:rPr lang="en-US" sz="6600" b="1" dirty="0">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6600" b="1" dirty="0">
                <a:solidFill>
                  <a:srgbClr val="FF0000"/>
                </a:solidFill>
                <a:effectLst>
                  <a:outerShdw blurRad="38100" dist="38100" dir="2700000" algn="tl">
                    <a:srgbClr val="C0C0C0"/>
                  </a:outerShdw>
                </a:effectLst>
                <a:latin typeface="Comic Sans MS" pitchFamily="66" charset="0"/>
                <a:cs typeface="Times New Roman" pitchFamily="18" charset="0"/>
              </a:rPr>
            </a:br>
            <a:r>
              <a:rPr lang="en-US" b="1" dirty="0">
                <a:solidFill>
                  <a:schemeClr val="accent2"/>
                </a:solidFill>
                <a:effectLst>
                  <a:outerShdw blurRad="38100" dist="38100" dir="2700000" algn="tl">
                    <a:srgbClr val="C0C0C0"/>
                  </a:outerShdw>
                </a:effectLst>
                <a:latin typeface="Comic Sans MS" pitchFamily="66" charset="0"/>
                <a:cs typeface="Times New Roman" pitchFamily="18" charset="0"/>
              </a:rPr>
              <a:t>Loop </a:t>
            </a:r>
            <a:r>
              <a:rPr lang="en-US" b="1" dirty="0" smtClean="0">
                <a:solidFill>
                  <a:schemeClr val="accent2"/>
                </a:solidFill>
                <a:effectLst>
                  <a:outerShdw blurRad="38100" dist="38100" dir="2700000" algn="tl">
                    <a:srgbClr val="C0C0C0"/>
                  </a:outerShdw>
                </a:effectLst>
                <a:latin typeface="Comic Sans MS" pitchFamily="66" charset="0"/>
                <a:cs typeface="Times New Roman" pitchFamily="18" charset="0"/>
              </a:rPr>
              <a:t>Unrolling</a:t>
            </a:r>
            <a:r>
              <a:rPr lang="en-US" sz="5400" b="1" dirty="0">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5400" b="1" dirty="0">
                <a:solidFill>
                  <a:srgbClr val="FF0000"/>
                </a:solidFill>
                <a:effectLst>
                  <a:outerShdw blurRad="38100" dist="38100" dir="2700000" algn="tl">
                    <a:srgbClr val="C0C0C0"/>
                  </a:outerShdw>
                </a:effectLst>
                <a:latin typeface="Comic Sans MS" pitchFamily="66" charset="0"/>
                <a:cs typeface="Times New Roman" pitchFamily="18" charset="0"/>
              </a:rPr>
            </a:br>
            <a:r>
              <a:rPr lang="en-US" sz="3600" b="1" dirty="0">
                <a:solidFill>
                  <a:srgbClr val="FF0000"/>
                </a:solidFill>
                <a:latin typeface="Helvetica" pitchFamily="34" charset="0"/>
                <a:cs typeface="Times New Roman" pitchFamily="18" charset="0"/>
              </a:rPr>
              <a:t/>
            </a:r>
            <a:br>
              <a:rPr lang="en-US" sz="3600" b="1" dirty="0">
                <a:solidFill>
                  <a:srgbClr val="FF0000"/>
                </a:solidFill>
                <a:latin typeface="Helvetica" pitchFamily="34" charset="0"/>
                <a:cs typeface="Times New Roman" pitchFamily="18" charset="0"/>
              </a:rPr>
            </a:br>
            <a:endParaRPr lang="en-US" sz="3600" b="1" dirty="0">
              <a:solidFill>
                <a:srgbClr val="000000"/>
              </a:solidFill>
              <a:latin typeface="Times" pitchFamily="18" charset="0"/>
              <a:cs typeface="Times New Roman" pitchFamily="18" charset="0"/>
            </a:endParaRPr>
          </a:p>
        </p:txBody>
      </p:sp>
    </p:spTree>
    <p:extLst>
      <p:ext uri="{BB962C8B-B14F-4D97-AF65-F5344CB8AC3E}">
        <p14:creationId xmlns:p14="http://schemas.microsoft.com/office/powerpoint/2010/main" val="3395977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7822428-F9A1-4DE3-A82E-6D1C920E1CA0}" type="slidenum">
              <a:rPr lang="en-US"/>
              <a:pPr/>
              <a:t>28</a:t>
            </a:fld>
            <a:endParaRPr lang="en-US"/>
          </a:p>
        </p:txBody>
      </p:sp>
      <p:sp>
        <p:nvSpPr>
          <p:cNvPr id="2292738" name="Rectangle 2"/>
          <p:cNvSpPr>
            <a:spLocks noGrp="1" noChangeArrowheads="1"/>
          </p:cNvSpPr>
          <p:nvPr>
            <p:ph type="title"/>
          </p:nvPr>
        </p:nvSpPr>
        <p:spPr>
          <a:xfrm>
            <a:off x="419100" y="152400"/>
            <a:ext cx="8382000" cy="838200"/>
          </a:xfrm>
          <a:noFill/>
          <a:ln/>
        </p:spPr>
        <p:txBody>
          <a:bodyPr lIns="92075" tIns="46038" rIns="92075" bIns="46038">
            <a:noAutofit/>
          </a:bodyPr>
          <a:lstStyle/>
          <a:p>
            <a:pPr>
              <a:lnSpc>
                <a:spcPct val="90000"/>
              </a:lnSpc>
            </a:pPr>
            <a:r>
              <a:rPr lang="en-US" sz="2800" dirty="0">
                <a:solidFill>
                  <a:srgbClr val="002060"/>
                </a:solidFill>
                <a:effectLst>
                  <a:outerShdw blurRad="38100" dist="38100" dir="2700000" algn="tl">
                    <a:srgbClr val="C0C0C0"/>
                  </a:outerShdw>
                </a:effectLst>
                <a:latin typeface="Monotype Corsiva" pitchFamily="66" charset="0"/>
              </a:rPr>
              <a:t>Pipelining and Exploiting </a:t>
            </a:r>
            <a:r>
              <a:rPr lang="en-US" sz="2800" dirty="0" smtClean="0">
                <a:solidFill>
                  <a:srgbClr val="002060"/>
                </a:solidFill>
                <a:effectLst>
                  <a:outerShdw blurRad="38100" dist="38100" dir="2700000" algn="tl">
                    <a:srgbClr val="C0C0C0"/>
                  </a:outerShdw>
                </a:effectLst>
                <a:latin typeface="Monotype Corsiva" pitchFamily="66" charset="0"/>
              </a:rPr>
              <a:t>Instruction-Level </a:t>
            </a:r>
            <a:r>
              <a:rPr lang="en-US" sz="2800" dirty="0">
                <a:solidFill>
                  <a:srgbClr val="002060"/>
                </a:solidFill>
                <a:effectLst>
                  <a:outerShdw blurRad="38100" dist="38100" dir="2700000" algn="tl">
                    <a:srgbClr val="C0C0C0"/>
                  </a:outerShdw>
                </a:effectLst>
                <a:latin typeface="Monotype Corsiva" pitchFamily="66" charset="0"/>
              </a:rPr>
              <a:t>Parallelism (ILP) </a:t>
            </a:r>
          </a:p>
        </p:txBody>
      </p:sp>
      <p:sp>
        <p:nvSpPr>
          <p:cNvPr id="2292739" name="Rectangle 3"/>
          <p:cNvSpPr>
            <a:spLocks noGrp="1" noChangeArrowheads="1"/>
          </p:cNvSpPr>
          <p:nvPr>
            <p:ph type="body" idx="1"/>
          </p:nvPr>
        </p:nvSpPr>
        <p:spPr>
          <a:xfrm>
            <a:off x="381000" y="1143000"/>
            <a:ext cx="8534400" cy="5260975"/>
          </a:xfrm>
          <a:noFill/>
          <a:ln/>
        </p:spPr>
        <p:txBody>
          <a:bodyPr lIns="92075" tIns="46038" rIns="92075" bIns="46038"/>
          <a:lstStyle/>
          <a:p>
            <a:pPr>
              <a:lnSpc>
                <a:spcPct val="90000"/>
              </a:lnSpc>
              <a:buFontTx/>
              <a:buNone/>
            </a:pPr>
            <a:endParaRPr lang="en-US" sz="800" dirty="0"/>
          </a:p>
          <a:p>
            <a:pPr>
              <a:lnSpc>
                <a:spcPct val="90000"/>
              </a:lnSpc>
              <a:buFontTx/>
              <a:buNone/>
            </a:pPr>
            <a:endParaRPr lang="en-US" sz="800" dirty="0">
              <a:solidFill>
                <a:srgbClr val="0000CC"/>
              </a:solidFill>
            </a:endParaRPr>
          </a:p>
          <a:p>
            <a:pPr>
              <a:lnSpc>
                <a:spcPct val="90000"/>
              </a:lnSpc>
            </a:pPr>
            <a:r>
              <a:rPr lang="en-US" sz="2400" b="1" i="1" dirty="0">
                <a:solidFill>
                  <a:srgbClr val="FF3300"/>
                </a:solidFill>
              </a:rPr>
              <a:t>A basic instruction block</a:t>
            </a:r>
            <a:r>
              <a:rPr lang="en-US" sz="2400" dirty="0"/>
              <a:t> is a straight-line code sequence with no branches in, except at the entry point,  and no branches out except at the exit point of the sequence .</a:t>
            </a:r>
          </a:p>
          <a:p>
            <a:pPr>
              <a:lnSpc>
                <a:spcPct val="90000"/>
              </a:lnSpc>
              <a:buFontTx/>
              <a:buNone/>
            </a:pPr>
            <a:endParaRPr lang="en-US" sz="400" dirty="0"/>
          </a:p>
          <a:p>
            <a:pPr>
              <a:lnSpc>
                <a:spcPct val="90000"/>
              </a:lnSpc>
            </a:pPr>
            <a:r>
              <a:rPr lang="en-US" sz="2400" dirty="0"/>
              <a:t>The amount of parallelism in a basic block is limited by instruction dependence present and size of the basic block. </a:t>
            </a:r>
          </a:p>
          <a:p>
            <a:pPr>
              <a:lnSpc>
                <a:spcPct val="90000"/>
              </a:lnSpc>
              <a:buFontTx/>
              <a:buNone/>
            </a:pPr>
            <a:endParaRPr lang="en-US" sz="400" dirty="0"/>
          </a:p>
          <a:p>
            <a:pPr>
              <a:lnSpc>
                <a:spcPct val="90000"/>
              </a:lnSpc>
            </a:pPr>
            <a:r>
              <a:rPr lang="en-US" sz="2400" dirty="0"/>
              <a:t>In a typical integer code, dynamic branch frequency is about 15%  (average basic block size of 7 instructions).</a:t>
            </a:r>
          </a:p>
        </p:txBody>
      </p:sp>
    </p:spTree>
    <p:extLst>
      <p:ext uri="{BB962C8B-B14F-4D97-AF65-F5344CB8AC3E}">
        <p14:creationId xmlns:p14="http://schemas.microsoft.com/office/powerpoint/2010/main" val="1204825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95A91FF-CC9E-4D93-A7FD-42F794660CC4}" type="slidenum">
              <a:rPr lang="en-US"/>
              <a:pPr/>
              <a:t>29</a:t>
            </a:fld>
            <a:endParaRPr lang="en-US"/>
          </a:p>
        </p:txBody>
      </p:sp>
      <p:sp>
        <p:nvSpPr>
          <p:cNvPr id="2293762" name="Rectangle 2"/>
          <p:cNvSpPr>
            <a:spLocks noGrp="1" noChangeArrowheads="1"/>
          </p:cNvSpPr>
          <p:nvPr>
            <p:ph type="title"/>
          </p:nvPr>
        </p:nvSpPr>
        <p:spPr>
          <a:xfrm>
            <a:off x="520700" y="76200"/>
            <a:ext cx="8216900" cy="508000"/>
          </a:xfrm>
          <a:noFill/>
          <a:ln/>
        </p:spPr>
        <p:txBody>
          <a:bodyPr lIns="92075" tIns="46038" rIns="92075" bIns="46038">
            <a:noAutofit/>
          </a:bodyPr>
          <a:lstStyle/>
          <a:p>
            <a:r>
              <a:rPr lang="en-US" sz="3600" dirty="0">
                <a:solidFill>
                  <a:srgbClr val="002060"/>
                </a:solidFill>
                <a:effectLst>
                  <a:outerShdw blurRad="38100" dist="38100" dir="2700000" algn="tl">
                    <a:srgbClr val="C0C0C0"/>
                  </a:outerShdw>
                </a:effectLst>
                <a:latin typeface="Monotype Corsiva" pitchFamily="66" charset="0"/>
              </a:rPr>
              <a:t>Increasing Instruction-Level Parallelism</a:t>
            </a:r>
            <a:endParaRPr lang="en-US" sz="2000" dirty="0">
              <a:solidFill>
                <a:srgbClr val="002060"/>
              </a:solidFill>
              <a:latin typeface="Monotype Corsiva" pitchFamily="66" charset="0"/>
            </a:endParaRPr>
          </a:p>
        </p:txBody>
      </p:sp>
      <p:sp>
        <p:nvSpPr>
          <p:cNvPr id="2293763" name="Rectangle 3"/>
          <p:cNvSpPr>
            <a:spLocks noGrp="1" noChangeArrowheads="1"/>
          </p:cNvSpPr>
          <p:nvPr>
            <p:ph type="body" idx="1"/>
          </p:nvPr>
        </p:nvSpPr>
        <p:spPr>
          <a:xfrm>
            <a:off x="406400" y="914400"/>
            <a:ext cx="8382000" cy="5308600"/>
          </a:xfrm>
          <a:noFill/>
          <a:ln/>
        </p:spPr>
        <p:txBody>
          <a:bodyPr lIns="92075" tIns="46038" rIns="92075" bIns="46038">
            <a:normAutofit fontScale="92500" lnSpcReduction="10000"/>
          </a:bodyPr>
          <a:lstStyle/>
          <a:p>
            <a:pPr>
              <a:lnSpc>
                <a:spcPct val="90000"/>
              </a:lnSpc>
              <a:spcBef>
                <a:spcPct val="0"/>
              </a:spcBef>
            </a:pPr>
            <a:r>
              <a:rPr lang="en-US"/>
              <a:t>A common way to increase parallelism among instructions is to exploit parallelism among iterations of a loop </a:t>
            </a:r>
          </a:p>
          <a:p>
            <a:pPr>
              <a:lnSpc>
                <a:spcPct val="90000"/>
              </a:lnSpc>
              <a:spcBef>
                <a:spcPct val="0"/>
              </a:spcBef>
            </a:pPr>
            <a:endParaRPr lang="en-US" sz="300"/>
          </a:p>
          <a:p>
            <a:pPr lvl="1">
              <a:lnSpc>
                <a:spcPct val="90000"/>
              </a:lnSpc>
              <a:spcBef>
                <a:spcPct val="0"/>
              </a:spcBef>
            </a:pPr>
            <a:r>
              <a:rPr lang="en-US" sz="2000" b="1"/>
              <a:t>(i.e  </a:t>
            </a:r>
            <a:r>
              <a:rPr lang="en-US" sz="2000" b="1">
                <a:solidFill>
                  <a:srgbClr val="A50021"/>
                </a:solidFill>
              </a:rPr>
              <a:t>Loop Level Parallelism, LLP</a:t>
            </a:r>
            <a:r>
              <a:rPr lang="en-US" sz="2000" b="1"/>
              <a:t>).</a:t>
            </a:r>
          </a:p>
          <a:p>
            <a:pPr lvl="1">
              <a:lnSpc>
                <a:spcPct val="90000"/>
              </a:lnSpc>
              <a:spcBef>
                <a:spcPct val="0"/>
              </a:spcBef>
            </a:pPr>
            <a:endParaRPr lang="en-US" sz="200" b="1"/>
          </a:p>
          <a:p>
            <a:pPr>
              <a:lnSpc>
                <a:spcPct val="90000"/>
              </a:lnSpc>
              <a:buFontTx/>
              <a:buNone/>
            </a:pPr>
            <a:endParaRPr lang="en-US" sz="200"/>
          </a:p>
          <a:p>
            <a:pPr>
              <a:lnSpc>
                <a:spcPct val="90000"/>
              </a:lnSpc>
              <a:spcBef>
                <a:spcPct val="0"/>
              </a:spcBef>
            </a:pPr>
            <a:r>
              <a:rPr lang="en-US"/>
              <a:t>This is accomplished by </a:t>
            </a:r>
            <a:r>
              <a:rPr lang="en-US">
                <a:solidFill>
                  <a:srgbClr val="0000CC"/>
                </a:solidFill>
              </a:rPr>
              <a:t>unrolling the loop</a:t>
            </a:r>
            <a:r>
              <a:rPr lang="en-US"/>
              <a:t> either statically by the compiler, or dynamically by hardware, which increases the size of the basic block present.</a:t>
            </a:r>
          </a:p>
          <a:p>
            <a:pPr>
              <a:lnSpc>
                <a:spcPct val="90000"/>
              </a:lnSpc>
              <a:spcBef>
                <a:spcPct val="0"/>
              </a:spcBef>
            </a:pPr>
            <a:endParaRPr lang="en-US" sz="300"/>
          </a:p>
          <a:p>
            <a:pPr>
              <a:lnSpc>
                <a:spcPct val="90000"/>
              </a:lnSpc>
              <a:buFontTx/>
              <a:buNone/>
            </a:pPr>
            <a:endParaRPr lang="en-US" sz="400"/>
          </a:p>
          <a:p>
            <a:pPr>
              <a:lnSpc>
                <a:spcPct val="90000"/>
              </a:lnSpc>
              <a:spcBef>
                <a:spcPct val="0"/>
              </a:spcBef>
            </a:pPr>
            <a:r>
              <a:rPr lang="en-US"/>
              <a:t>In this loop every iteration can overlap with any other iteration.  Overlap within each iteration is minimal.</a:t>
            </a:r>
          </a:p>
          <a:p>
            <a:pPr>
              <a:lnSpc>
                <a:spcPct val="90000"/>
              </a:lnSpc>
              <a:buFontTx/>
              <a:buNone/>
            </a:pPr>
            <a:endParaRPr lang="en-US" sz="700"/>
          </a:p>
          <a:p>
            <a:pPr>
              <a:lnSpc>
                <a:spcPct val="90000"/>
              </a:lnSpc>
              <a:buFontTx/>
              <a:buNone/>
            </a:pPr>
            <a:r>
              <a:rPr lang="en-US"/>
              <a:t>                for (i=1000; i&gt;0; i=i-1;)</a:t>
            </a:r>
          </a:p>
          <a:p>
            <a:pPr>
              <a:lnSpc>
                <a:spcPct val="90000"/>
              </a:lnSpc>
              <a:buFontTx/>
              <a:buNone/>
            </a:pPr>
            <a:r>
              <a:rPr lang="en-US"/>
              <a:t>                               x[i] = x[i] + s;</a:t>
            </a:r>
          </a:p>
          <a:p>
            <a:pPr>
              <a:lnSpc>
                <a:spcPct val="90000"/>
              </a:lnSpc>
              <a:buFontTx/>
              <a:buNone/>
            </a:pPr>
            <a:endParaRPr lang="en-US" sz="700"/>
          </a:p>
          <a:p>
            <a:pPr>
              <a:lnSpc>
                <a:spcPct val="90000"/>
              </a:lnSpc>
              <a:buFontTx/>
              <a:buNone/>
            </a:pPr>
            <a:endParaRPr lang="en-US" sz="700"/>
          </a:p>
          <a:p>
            <a:pPr>
              <a:lnSpc>
                <a:spcPct val="90000"/>
              </a:lnSpc>
              <a:spcBef>
                <a:spcPct val="0"/>
              </a:spcBef>
            </a:pPr>
            <a:endParaRPr lang="en-US" sz="300"/>
          </a:p>
          <a:p>
            <a:pPr>
              <a:lnSpc>
                <a:spcPct val="90000"/>
              </a:lnSpc>
            </a:pPr>
            <a:endParaRPr lang="en-US" sz="400"/>
          </a:p>
        </p:txBody>
      </p:sp>
      <p:sp>
        <p:nvSpPr>
          <p:cNvPr id="2293764" name="Rectangle 4"/>
          <p:cNvSpPr>
            <a:spLocks noChangeArrowheads="1"/>
          </p:cNvSpPr>
          <p:nvPr/>
        </p:nvSpPr>
        <p:spPr bwMode="auto">
          <a:xfrm>
            <a:off x="1752600" y="5029200"/>
            <a:ext cx="3886200" cy="990600"/>
          </a:xfrm>
          <a:prstGeom prst="rect">
            <a:avLst/>
          </a:prstGeom>
          <a:noFill/>
          <a:ln w="2540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08128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1037ACB6-1344-4BF2-A6C0-4884DCE81351}" type="slidenum">
              <a:rPr lang="en-US"/>
              <a:pPr/>
              <a:t>3</a:t>
            </a:fld>
            <a:endParaRPr lang="en-US"/>
          </a:p>
        </p:txBody>
      </p:sp>
      <p:sp>
        <p:nvSpPr>
          <p:cNvPr id="2505730" name="Rectangle 2"/>
          <p:cNvSpPr>
            <a:spLocks noGrp="1" noChangeArrowheads="1"/>
          </p:cNvSpPr>
          <p:nvPr>
            <p:ph type="title"/>
          </p:nvPr>
        </p:nvSpPr>
        <p:spPr>
          <a:xfrm>
            <a:off x="749300" y="228600"/>
            <a:ext cx="7772400" cy="422275"/>
          </a:xfrm>
          <a:noFill/>
          <a:ln/>
        </p:spPr>
        <p:txBody>
          <a:bodyPr lIns="86796" tIns="43398" rIns="86796" bIns="43398">
            <a:noAutofit/>
          </a:bodyPr>
          <a:lstStyle/>
          <a:p>
            <a:pPr defTabSz="993775"/>
            <a:r>
              <a:rPr lang="en-GB" sz="3200" dirty="0">
                <a:solidFill>
                  <a:srgbClr val="002060"/>
                </a:solidFill>
                <a:effectLst>
                  <a:outerShdw blurRad="38100" dist="38100" dir="2700000" algn="tl">
                    <a:srgbClr val="000000">
                      <a:alpha val="43137"/>
                    </a:srgbClr>
                  </a:outerShdw>
                </a:effectLst>
                <a:latin typeface="Monotype Corsiva" pitchFamily="66" charset="0"/>
              </a:rPr>
              <a:t>A Model of an Ideal Processor</a:t>
            </a:r>
          </a:p>
        </p:txBody>
      </p:sp>
      <p:sp>
        <p:nvSpPr>
          <p:cNvPr id="2505731" name="Rectangle 3"/>
          <p:cNvSpPr>
            <a:spLocks noChangeArrowheads="1"/>
          </p:cNvSpPr>
          <p:nvPr/>
        </p:nvSpPr>
        <p:spPr bwMode="auto">
          <a:xfrm>
            <a:off x="762000" y="1066800"/>
            <a:ext cx="6896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796" tIns="43398" rIns="86796" bIns="43398"/>
          <a:lstStyle/>
          <a:p>
            <a:pPr marL="471488" lvl="1" indent="-314325" algn="l" defTabSz="823913">
              <a:spcBef>
                <a:spcPct val="20000"/>
              </a:spcBef>
              <a:buClr>
                <a:schemeClr val="accent2"/>
              </a:buClr>
              <a:buFont typeface="ZapfDingbats" pitchFamily="82" charset="2"/>
              <a:buChar char="l"/>
            </a:pPr>
            <a:r>
              <a:rPr lang="en-GB" sz="2300" b="0">
                <a:effectLst/>
                <a:latin typeface="Helvetica" pitchFamily="34" charset="0"/>
              </a:rPr>
              <a:t>No structural hazards</a:t>
            </a:r>
          </a:p>
        </p:txBody>
      </p:sp>
      <p:sp>
        <p:nvSpPr>
          <p:cNvPr id="2505732" name="Rectangle 4"/>
          <p:cNvSpPr>
            <a:spLocks noChangeArrowheads="1"/>
          </p:cNvSpPr>
          <p:nvPr/>
        </p:nvSpPr>
        <p:spPr bwMode="auto">
          <a:xfrm>
            <a:off x="749300" y="1600200"/>
            <a:ext cx="68961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796" tIns="43398" rIns="86796" bIns="43398"/>
          <a:lstStyle/>
          <a:p>
            <a:pPr marL="471488" lvl="1" indent="-314325" algn="l" defTabSz="823913">
              <a:spcBef>
                <a:spcPct val="20000"/>
              </a:spcBef>
              <a:buClr>
                <a:schemeClr val="accent2"/>
              </a:buClr>
              <a:buFont typeface="ZapfDingbats" pitchFamily="82" charset="2"/>
              <a:buChar char="l"/>
            </a:pPr>
            <a:r>
              <a:rPr lang="en-GB" sz="2300" b="0" i="1">
                <a:effectLst/>
                <a:latin typeface="Helvetica" pitchFamily="34" charset="0"/>
              </a:rPr>
              <a:t>Register renaming</a:t>
            </a:r>
            <a:r>
              <a:rPr lang="en-GB" sz="2300" b="0">
                <a:effectLst/>
                <a:latin typeface="Helvetica" pitchFamily="34" charset="0"/>
              </a:rPr>
              <a:t>—infinite</a:t>
            </a:r>
            <a:r>
              <a:rPr lang="en-GB" sz="2300" b="0">
                <a:solidFill>
                  <a:schemeClr val="hlink"/>
                </a:solidFill>
                <a:effectLst/>
                <a:latin typeface="Helvetica" pitchFamily="34" charset="0"/>
              </a:rPr>
              <a:t> </a:t>
            </a:r>
            <a:r>
              <a:rPr lang="en-GB" sz="2300" b="0">
                <a:solidFill>
                  <a:srgbClr val="0000FF"/>
                </a:solidFill>
                <a:effectLst/>
                <a:latin typeface="Helvetica" pitchFamily="34" charset="0"/>
              </a:rPr>
              <a:t>registers and all WAW &amp; WAR hazards avoided</a:t>
            </a:r>
          </a:p>
        </p:txBody>
      </p:sp>
      <p:sp>
        <p:nvSpPr>
          <p:cNvPr id="2505733" name="Rectangle 5"/>
          <p:cNvSpPr>
            <a:spLocks noChangeArrowheads="1"/>
          </p:cNvSpPr>
          <p:nvPr/>
        </p:nvSpPr>
        <p:spPr bwMode="auto">
          <a:xfrm>
            <a:off x="762000" y="2438400"/>
            <a:ext cx="689610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796" tIns="43398" rIns="86796" bIns="43398"/>
          <a:lstStyle/>
          <a:p>
            <a:pPr marL="471488" lvl="1" indent="-314325" algn="l" defTabSz="823913">
              <a:spcBef>
                <a:spcPct val="20000"/>
              </a:spcBef>
              <a:buClr>
                <a:schemeClr val="accent2"/>
              </a:buClr>
              <a:buFont typeface="ZapfDingbats" pitchFamily="82" charset="2"/>
              <a:buChar char="l"/>
            </a:pPr>
            <a:r>
              <a:rPr lang="en-GB" sz="2300" b="0">
                <a:effectLst/>
                <a:latin typeface="Helvetica" pitchFamily="34" charset="0"/>
              </a:rPr>
              <a:t>Processor with perfect prediction</a:t>
            </a:r>
          </a:p>
          <a:p>
            <a:pPr marL="866775" lvl="2" indent="-238125" algn="l" defTabSz="823913">
              <a:spcBef>
                <a:spcPct val="20000"/>
              </a:spcBef>
              <a:buClr>
                <a:schemeClr val="accent2"/>
              </a:buClr>
              <a:buFont typeface="ZapfDingbats" pitchFamily="82" charset="2"/>
              <a:buChar char="l"/>
            </a:pPr>
            <a:r>
              <a:rPr lang="en-GB" sz="1700" b="0" i="1">
                <a:effectLst/>
                <a:latin typeface="Helvetica" pitchFamily="34" charset="0"/>
              </a:rPr>
              <a:t>Branch prediction</a:t>
            </a:r>
            <a:r>
              <a:rPr lang="en-GB" sz="1700" b="0">
                <a:effectLst/>
                <a:latin typeface="Helvetica" pitchFamily="34" charset="0"/>
              </a:rPr>
              <a:t>—perfect; no mispredictions</a:t>
            </a:r>
          </a:p>
          <a:p>
            <a:pPr marL="866775" lvl="2" indent="-238125" algn="l" defTabSz="823913">
              <a:spcBef>
                <a:spcPct val="20000"/>
              </a:spcBef>
              <a:buClr>
                <a:schemeClr val="accent2"/>
              </a:buClr>
              <a:buFont typeface="ZapfDingbats" pitchFamily="82" charset="2"/>
              <a:buChar char="l"/>
            </a:pPr>
            <a:r>
              <a:rPr lang="en-GB" sz="1700" b="0" i="1">
                <a:effectLst/>
                <a:latin typeface="Helvetica" pitchFamily="34" charset="0"/>
              </a:rPr>
              <a:t>Jump prediction</a:t>
            </a:r>
            <a:r>
              <a:rPr lang="en-GB" sz="1700" b="0">
                <a:effectLst/>
                <a:latin typeface="Helvetica" pitchFamily="34" charset="0"/>
              </a:rPr>
              <a:t>—all jumps perfectly predicted</a:t>
            </a:r>
          </a:p>
          <a:p>
            <a:pPr marL="471488" lvl="1" indent="-314325" algn="l" defTabSz="823913">
              <a:spcBef>
                <a:spcPct val="20000"/>
              </a:spcBef>
              <a:buClr>
                <a:schemeClr val="accent2"/>
              </a:buClr>
              <a:buFont typeface="ZapfDingbats" pitchFamily="82" charset="2"/>
              <a:buChar char="l"/>
            </a:pPr>
            <a:r>
              <a:rPr lang="en-GB" sz="2300" b="0">
                <a:effectLst/>
                <a:latin typeface="Helvetica" pitchFamily="34" charset="0"/>
              </a:rPr>
              <a:t>Also, perfect memory address alias analysis, perfect caches</a:t>
            </a:r>
          </a:p>
          <a:p>
            <a:pPr marL="866775" lvl="2" indent="-238125" algn="l" defTabSz="823913">
              <a:spcBef>
                <a:spcPct val="20000"/>
              </a:spcBef>
              <a:buClr>
                <a:schemeClr val="accent2"/>
              </a:buClr>
              <a:buFont typeface="ZapfDingbats" pitchFamily="82" charset="2"/>
              <a:buChar char="l"/>
            </a:pPr>
            <a:endParaRPr lang="en-GB" sz="1700" b="0">
              <a:effectLst/>
              <a:latin typeface="Helvetica" pitchFamily="34" charset="0"/>
            </a:endParaRPr>
          </a:p>
        </p:txBody>
      </p:sp>
      <p:sp>
        <p:nvSpPr>
          <p:cNvPr id="2505734" name="Rectangle 6"/>
          <p:cNvSpPr>
            <a:spLocks noGrp="1" noChangeArrowheads="1"/>
          </p:cNvSpPr>
          <p:nvPr>
            <p:ph type="body" idx="1"/>
          </p:nvPr>
        </p:nvSpPr>
        <p:spPr>
          <a:xfrm>
            <a:off x="838200" y="4572000"/>
            <a:ext cx="6896100" cy="2133600"/>
          </a:xfrm>
          <a:noFill/>
          <a:ln/>
        </p:spPr>
        <p:txBody>
          <a:bodyPr lIns="86796" tIns="43398" rIns="86796" bIns="43398"/>
          <a:lstStyle/>
          <a:p>
            <a:pPr marL="0" indent="0" algn="ctr" defTabSz="993775"/>
            <a:r>
              <a:rPr lang="en-GB" b="1" i="1"/>
              <a:t>There are only true data dependences left! </a:t>
            </a:r>
          </a:p>
          <a:p>
            <a:pPr marL="0" indent="0" algn="ctr" defTabSz="993775"/>
            <a:endParaRPr lang="en-GB" b="1" i="1"/>
          </a:p>
        </p:txBody>
      </p:sp>
      <p:grpSp>
        <p:nvGrpSpPr>
          <p:cNvPr id="2505735" name="Group 7"/>
          <p:cNvGrpSpPr>
            <a:grpSpLocks/>
          </p:cNvGrpSpPr>
          <p:nvPr/>
        </p:nvGrpSpPr>
        <p:grpSpPr bwMode="auto">
          <a:xfrm>
            <a:off x="2133600" y="5257800"/>
            <a:ext cx="3810000" cy="819150"/>
            <a:chOff x="1152" y="1824"/>
            <a:chExt cx="2400" cy="516"/>
          </a:xfrm>
        </p:grpSpPr>
        <p:sp>
          <p:nvSpPr>
            <p:cNvPr id="2505736" name="Rectangle 8"/>
            <p:cNvSpPr>
              <a:spLocks noChangeArrowheads="1"/>
            </p:cNvSpPr>
            <p:nvPr/>
          </p:nvSpPr>
          <p:spPr bwMode="auto">
            <a:xfrm>
              <a:off x="1440" y="1824"/>
              <a:ext cx="2112" cy="51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effectLst/>
                  <a:latin typeface="Courier New" pitchFamily="49" charset="0"/>
                </a:rPr>
                <a:t>I: add </a:t>
              </a:r>
              <a:r>
                <a:rPr lang="en-US">
                  <a:solidFill>
                    <a:srgbClr val="0000CC"/>
                  </a:solidFill>
                  <a:effectLst/>
                  <a:latin typeface="Courier New" pitchFamily="49" charset="0"/>
                </a:rPr>
                <a:t>r1</a:t>
              </a:r>
              <a:r>
                <a:rPr lang="en-US">
                  <a:effectLst/>
                  <a:latin typeface="Courier New" pitchFamily="49" charset="0"/>
                </a:rPr>
                <a:t>,r2,r3</a:t>
              </a:r>
            </a:p>
            <a:p>
              <a:pPr algn="l"/>
              <a:r>
                <a:rPr lang="en-US">
                  <a:effectLst/>
                  <a:latin typeface="Courier New" pitchFamily="49" charset="0"/>
                </a:rPr>
                <a:t>J: sub r4,</a:t>
              </a:r>
              <a:r>
                <a:rPr lang="en-US">
                  <a:solidFill>
                    <a:srgbClr val="0000CC"/>
                  </a:solidFill>
                  <a:effectLst/>
                  <a:latin typeface="Courier New" pitchFamily="49" charset="0"/>
                </a:rPr>
                <a:t>r1</a:t>
              </a:r>
              <a:r>
                <a:rPr lang="en-US">
                  <a:effectLst/>
                  <a:latin typeface="Courier New" pitchFamily="49" charset="0"/>
                </a:rPr>
                <a:t>,r3</a:t>
              </a:r>
            </a:p>
          </p:txBody>
        </p:sp>
        <p:sp>
          <p:nvSpPr>
            <p:cNvPr id="2505737" name="Arc 9"/>
            <p:cNvSpPr>
              <a:spLocks/>
            </p:cNvSpPr>
            <p:nvPr/>
          </p:nvSpPr>
          <p:spPr bwMode="auto">
            <a:xfrm flipH="1" flipV="1">
              <a:off x="1152" y="1920"/>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80103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BA0F4E2-B295-4003-8F09-113CE27AA167}" type="slidenum">
              <a:rPr lang="en-US"/>
              <a:pPr/>
              <a:t>30</a:t>
            </a:fld>
            <a:endParaRPr lang="en-US"/>
          </a:p>
        </p:txBody>
      </p:sp>
      <p:sp>
        <p:nvSpPr>
          <p:cNvPr id="2294786" name="Rectangle 2"/>
          <p:cNvSpPr>
            <a:spLocks noGrp="1" noChangeArrowheads="1"/>
          </p:cNvSpPr>
          <p:nvPr>
            <p:ph type="title"/>
          </p:nvPr>
        </p:nvSpPr>
        <p:spPr>
          <a:xfrm>
            <a:off x="355600" y="152400"/>
            <a:ext cx="8534400" cy="609600"/>
          </a:xfrm>
          <a:noFill/>
          <a:ln/>
        </p:spPr>
        <p:txBody>
          <a:bodyPr lIns="92075" tIns="46038" rIns="92075" bIns="46038">
            <a:normAutofit fontScale="90000"/>
          </a:bodyPr>
          <a:lstStyle/>
          <a:p>
            <a:r>
              <a:rPr lang="en-US" sz="3600" b="1" dirty="0">
                <a:solidFill>
                  <a:srgbClr val="002060"/>
                </a:solidFill>
                <a:effectLst>
                  <a:outerShdw blurRad="38100" dist="38100" dir="2700000" algn="tl">
                    <a:srgbClr val="C0C0C0"/>
                  </a:outerShdw>
                </a:effectLst>
                <a:latin typeface="Monotype Corsiva" pitchFamily="66" charset="0"/>
              </a:rPr>
              <a:t>MIPS Loop Unrolling Example</a:t>
            </a:r>
            <a:endParaRPr lang="en-US" sz="3600" dirty="0">
              <a:solidFill>
                <a:srgbClr val="002060"/>
              </a:solidFill>
              <a:latin typeface="Monotype Corsiva" pitchFamily="66" charset="0"/>
            </a:endParaRPr>
          </a:p>
        </p:txBody>
      </p:sp>
      <p:sp>
        <p:nvSpPr>
          <p:cNvPr id="2294787" name="Rectangle 3"/>
          <p:cNvSpPr>
            <a:spLocks noGrp="1" noChangeArrowheads="1"/>
          </p:cNvSpPr>
          <p:nvPr>
            <p:ph type="body" idx="1"/>
          </p:nvPr>
        </p:nvSpPr>
        <p:spPr>
          <a:xfrm>
            <a:off x="685800" y="1066800"/>
            <a:ext cx="8458200" cy="4953000"/>
          </a:xfrm>
          <a:noFill/>
          <a:ln/>
        </p:spPr>
        <p:txBody>
          <a:bodyPr lIns="92075" tIns="46038" rIns="92075" bIns="46038"/>
          <a:lstStyle/>
          <a:p>
            <a:pPr>
              <a:lnSpc>
                <a:spcPct val="90000"/>
              </a:lnSpc>
            </a:pPr>
            <a:r>
              <a:rPr lang="en-US" sz="3200"/>
              <a:t>For the loop:</a:t>
            </a:r>
          </a:p>
          <a:p>
            <a:pPr>
              <a:lnSpc>
                <a:spcPct val="90000"/>
              </a:lnSpc>
            </a:pPr>
            <a:endParaRPr lang="en-US" sz="600"/>
          </a:p>
          <a:p>
            <a:pPr>
              <a:lnSpc>
                <a:spcPct val="90000"/>
              </a:lnSpc>
            </a:pPr>
            <a:endParaRPr lang="en-US" sz="700"/>
          </a:p>
          <a:p>
            <a:pPr>
              <a:lnSpc>
                <a:spcPct val="90000"/>
              </a:lnSpc>
              <a:buFontTx/>
              <a:buNone/>
            </a:pPr>
            <a:r>
              <a:rPr lang="en-US" sz="3200"/>
              <a:t> 			</a:t>
            </a:r>
            <a:r>
              <a:rPr lang="en-US" sz="3200">
                <a:solidFill>
                  <a:srgbClr val="0000CC"/>
                </a:solidFill>
              </a:rPr>
              <a:t>for 	</a:t>
            </a:r>
            <a:r>
              <a:rPr lang="en-US" b="1">
                <a:solidFill>
                  <a:srgbClr val="0000CC"/>
                </a:solidFill>
              </a:rPr>
              <a:t>(i=1000; i&gt;0; i--)</a:t>
            </a:r>
            <a:br>
              <a:rPr lang="en-US" b="1">
                <a:solidFill>
                  <a:srgbClr val="0000CC"/>
                </a:solidFill>
              </a:rPr>
            </a:br>
            <a:r>
              <a:rPr lang="en-US" b="1">
                <a:solidFill>
                  <a:srgbClr val="0000CC"/>
                </a:solidFill>
              </a:rPr>
              <a:t>		   	x[i] = x[i] + s;</a:t>
            </a:r>
            <a:endParaRPr lang="en-US" sz="3300">
              <a:solidFill>
                <a:srgbClr val="0000CC"/>
              </a:solidFill>
            </a:endParaRPr>
          </a:p>
          <a:p>
            <a:pPr>
              <a:lnSpc>
                <a:spcPct val="90000"/>
              </a:lnSpc>
              <a:buFontTx/>
              <a:buNone/>
            </a:pPr>
            <a:r>
              <a:rPr lang="en-US" sz="3200"/>
              <a:t> </a:t>
            </a:r>
            <a:r>
              <a:rPr lang="en-US" sz="2400"/>
              <a:t>The straightforward MIPS assembly code is given by:   </a:t>
            </a:r>
          </a:p>
          <a:p>
            <a:pPr>
              <a:lnSpc>
                <a:spcPct val="90000"/>
              </a:lnSpc>
              <a:buFontTx/>
              <a:buNone/>
            </a:pPr>
            <a:endParaRPr lang="en-US" sz="2400"/>
          </a:p>
          <a:p>
            <a:pPr>
              <a:lnSpc>
                <a:spcPct val="90000"/>
              </a:lnSpc>
              <a:buFontTx/>
              <a:buNone/>
            </a:pPr>
            <a:r>
              <a:rPr lang="en-US" sz="2400"/>
              <a:t>  Loop:   L.D       	F0, 0 (R1)           ;F0=array element</a:t>
            </a:r>
          </a:p>
          <a:p>
            <a:pPr>
              <a:lnSpc>
                <a:spcPct val="90000"/>
              </a:lnSpc>
              <a:buFontTx/>
              <a:buNone/>
            </a:pPr>
            <a:r>
              <a:rPr lang="en-US" sz="2400"/>
              <a:t>              ADD.D       	F4, F0, F2           ;add scalar in F2</a:t>
            </a:r>
          </a:p>
          <a:p>
            <a:pPr>
              <a:lnSpc>
                <a:spcPct val="90000"/>
              </a:lnSpc>
              <a:buFontTx/>
              <a:buNone/>
            </a:pPr>
            <a:r>
              <a:rPr lang="en-US" sz="2400"/>
              <a:t>              S.D             	F4, 0(R1)            ;store result</a:t>
            </a:r>
          </a:p>
          <a:p>
            <a:pPr>
              <a:lnSpc>
                <a:spcPct val="90000"/>
              </a:lnSpc>
              <a:buFontTx/>
              <a:buNone/>
            </a:pPr>
            <a:r>
              <a:rPr lang="en-US" sz="2400"/>
              <a:t>              SUBI          	R1, R1, # 8        ;decrement pointer 8 bytes</a:t>
            </a:r>
          </a:p>
          <a:p>
            <a:pPr>
              <a:lnSpc>
                <a:spcPct val="90000"/>
              </a:lnSpc>
              <a:buFontTx/>
              <a:buNone/>
            </a:pPr>
            <a:r>
              <a:rPr lang="en-US" sz="2400"/>
              <a:t>              BNZ            	R1,Loop      	; branch R1!=zero</a:t>
            </a:r>
          </a:p>
        </p:txBody>
      </p:sp>
      <p:sp>
        <p:nvSpPr>
          <p:cNvPr id="2294788" name="Rectangle 4"/>
          <p:cNvSpPr>
            <a:spLocks noChangeArrowheads="1"/>
          </p:cNvSpPr>
          <p:nvPr/>
        </p:nvSpPr>
        <p:spPr bwMode="auto">
          <a:xfrm>
            <a:off x="2349500" y="1765300"/>
            <a:ext cx="3975100" cy="1054100"/>
          </a:xfrm>
          <a:prstGeom prst="rect">
            <a:avLst/>
          </a:prstGeom>
          <a:noFill/>
          <a:ln w="28575">
            <a:solidFill>
              <a:srgbClr val="A5002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789" name="Text Box 5"/>
          <p:cNvSpPr txBox="1">
            <a:spLocks noChangeArrowheads="1"/>
          </p:cNvSpPr>
          <p:nvPr/>
        </p:nvSpPr>
        <p:spPr bwMode="auto">
          <a:xfrm>
            <a:off x="1752600" y="5791200"/>
            <a:ext cx="629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effectLst/>
              </a:rPr>
              <a:t>R1 is  initially  the address of the element with highest address.</a:t>
            </a:r>
          </a:p>
          <a:p>
            <a:pPr algn="l"/>
            <a:r>
              <a:rPr lang="en-US" sz="1800">
                <a:effectLst/>
              </a:rPr>
              <a:t>BNZ R1, Loop is a simplification saying x[0]’s address is 0.</a:t>
            </a:r>
          </a:p>
        </p:txBody>
      </p:sp>
    </p:spTree>
    <p:extLst>
      <p:ext uri="{BB962C8B-B14F-4D97-AF65-F5344CB8AC3E}">
        <p14:creationId xmlns:p14="http://schemas.microsoft.com/office/powerpoint/2010/main" val="339324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8B508D3-A4CE-4C93-A6A2-BDCED0D46EF8}" type="slidenum">
              <a:rPr lang="en-US"/>
              <a:pPr/>
              <a:t>31</a:t>
            </a:fld>
            <a:endParaRPr lang="en-US"/>
          </a:p>
        </p:txBody>
      </p:sp>
      <p:sp>
        <p:nvSpPr>
          <p:cNvPr id="2295810" name="Rectangle 2"/>
          <p:cNvSpPr>
            <a:spLocks noGrp="1" noChangeArrowheads="1"/>
          </p:cNvSpPr>
          <p:nvPr>
            <p:ph type="title"/>
          </p:nvPr>
        </p:nvSpPr>
        <p:spPr>
          <a:xfrm>
            <a:off x="838200" y="76200"/>
            <a:ext cx="7620000"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0000"/>
          </a:bodyPr>
          <a:lstStyle/>
          <a:p>
            <a:r>
              <a:rPr lang="en-US" dirty="0">
                <a:solidFill>
                  <a:srgbClr val="002060"/>
                </a:solidFill>
                <a:effectLst>
                  <a:outerShdw blurRad="38100" dist="38100" dir="2700000" algn="tl">
                    <a:srgbClr val="C0C0C0"/>
                  </a:outerShdw>
                </a:effectLst>
                <a:latin typeface="Monotype Corsiva" pitchFamily="66" charset="0"/>
              </a:rPr>
              <a:t>FP Loop: Where are the Hazards?</a:t>
            </a:r>
          </a:p>
        </p:txBody>
      </p:sp>
      <p:sp>
        <p:nvSpPr>
          <p:cNvPr id="2295811" name="Rectangle 3"/>
          <p:cNvSpPr>
            <a:spLocks noGrp="1" noChangeArrowheads="1"/>
          </p:cNvSpPr>
          <p:nvPr>
            <p:ph type="body" idx="1"/>
          </p:nvPr>
        </p:nvSpPr>
        <p:spPr>
          <a:xfrm>
            <a:off x="685800" y="4038600"/>
            <a:ext cx="7562850" cy="19812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a:buFontTx/>
              <a:buNone/>
              <a:tabLst>
                <a:tab pos="914400" algn="l"/>
                <a:tab pos="1657350" algn="l"/>
                <a:tab pos="3028950" algn="l"/>
              </a:tabLst>
            </a:pPr>
            <a:r>
              <a:rPr lang="en-US" sz="2000"/>
              <a:t>Loop:	LD	F0,0(R1)	;F0=vector element</a:t>
            </a:r>
          </a:p>
          <a:p>
            <a:pPr marL="285750" indent="-285750">
              <a:buFontTx/>
              <a:buNone/>
              <a:tabLst>
                <a:tab pos="914400" algn="l"/>
                <a:tab pos="1657350" algn="l"/>
                <a:tab pos="3028950" algn="l"/>
              </a:tabLst>
            </a:pPr>
            <a:r>
              <a:rPr lang="en-US" sz="2000"/>
              <a:t> 		ADDD	 F4,F0,F2	;add scalar from F2</a:t>
            </a:r>
          </a:p>
          <a:p>
            <a:pPr marL="285750" indent="-285750">
              <a:buFontTx/>
              <a:buNone/>
              <a:tabLst>
                <a:tab pos="914400" algn="l"/>
                <a:tab pos="1657350" algn="l"/>
                <a:tab pos="3028950" algn="l"/>
              </a:tabLst>
            </a:pPr>
            <a:r>
              <a:rPr lang="en-US" sz="2000"/>
              <a:t> 		SD	0(R1),F4	;store result</a:t>
            </a:r>
          </a:p>
          <a:p>
            <a:pPr marL="285750" indent="-285750">
              <a:buFontTx/>
              <a:buNone/>
              <a:tabLst>
                <a:tab pos="914400" algn="l"/>
                <a:tab pos="1657350" algn="l"/>
                <a:tab pos="3028950" algn="l"/>
              </a:tabLst>
            </a:pPr>
            <a:r>
              <a:rPr lang="en-US" sz="2000"/>
              <a:t> 		SUBI	R1,R1,8	;decrement pointer 8B (DW)</a:t>
            </a:r>
          </a:p>
          <a:p>
            <a:pPr marL="285750" indent="-285750">
              <a:buFontTx/>
              <a:buNone/>
              <a:tabLst>
                <a:tab pos="914400" algn="l"/>
                <a:tab pos="1657350" algn="l"/>
                <a:tab pos="3028950" algn="l"/>
              </a:tabLst>
            </a:pPr>
            <a:r>
              <a:rPr lang="en-US" sz="2000"/>
              <a:t> 		BNZ	R1,Loop	;branch R1!=zero</a:t>
            </a:r>
          </a:p>
        </p:txBody>
      </p:sp>
      <p:sp>
        <p:nvSpPr>
          <p:cNvPr id="2295812" name="Rectangle 4"/>
          <p:cNvSpPr>
            <a:spLocks noChangeArrowheads="1"/>
          </p:cNvSpPr>
          <p:nvPr/>
        </p:nvSpPr>
        <p:spPr bwMode="auto">
          <a:xfrm>
            <a:off x="990600" y="1219200"/>
            <a:ext cx="7340600" cy="2254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algn="l">
              <a:lnSpc>
                <a:spcPct val="90000"/>
              </a:lnSpc>
              <a:spcBef>
                <a:spcPct val="30000"/>
              </a:spcBef>
              <a:tabLst>
                <a:tab pos="2057400" algn="l"/>
                <a:tab pos="4572000" algn="l"/>
              </a:tabLst>
            </a:pPr>
            <a:r>
              <a:rPr lang="en-US" sz="1800" i="1">
                <a:effectLst/>
                <a:latin typeface="Arial" charset="0"/>
              </a:rPr>
              <a:t>Instruction	Instruction	Latency in</a:t>
            </a:r>
            <a:br>
              <a:rPr lang="en-US" sz="1800" i="1">
                <a:effectLst/>
                <a:latin typeface="Arial" charset="0"/>
              </a:rPr>
            </a:br>
            <a:r>
              <a:rPr lang="en-US" sz="1800" i="1">
                <a:effectLst/>
                <a:latin typeface="Arial" charset="0"/>
              </a:rPr>
              <a:t>producing result	using result 	clock cycles</a:t>
            </a:r>
            <a:endParaRPr lang="en-US" sz="1800">
              <a:effectLst/>
              <a:latin typeface="Arial" charset="0"/>
            </a:endParaRPr>
          </a:p>
          <a:p>
            <a:pPr algn="l">
              <a:lnSpc>
                <a:spcPct val="90000"/>
              </a:lnSpc>
              <a:spcBef>
                <a:spcPct val="30000"/>
              </a:spcBef>
              <a:tabLst>
                <a:tab pos="2057400" algn="l"/>
                <a:tab pos="4572000" algn="l"/>
              </a:tabLst>
            </a:pPr>
            <a:r>
              <a:rPr lang="en-US" sz="1800">
                <a:effectLst/>
                <a:latin typeface="Arial" charset="0"/>
              </a:rPr>
              <a:t>FP ALU op	Another FP ALU op	3</a:t>
            </a:r>
          </a:p>
          <a:p>
            <a:pPr algn="l">
              <a:lnSpc>
                <a:spcPct val="90000"/>
              </a:lnSpc>
              <a:spcBef>
                <a:spcPct val="30000"/>
              </a:spcBef>
              <a:tabLst>
                <a:tab pos="2057400" algn="l"/>
                <a:tab pos="4572000" algn="l"/>
              </a:tabLst>
            </a:pPr>
            <a:r>
              <a:rPr lang="en-US" sz="1800">
                <a:effectLst/>
                <a:latin typeface="Arial" charset="0"/>
              </a:rPr>
              <a:t>FP ALU op	Store double	2 </a:t>
            </a:r>
          </a:p>
          <a:p>
            <a:pPr algn="l">
              <a:lnSpc>
                <a:spcPct val="90000"/>
              </a:lnSpc>
              <a:spcBef>
                <a:spcPct val="30000"/>
              </a:spcBef>
              <a:tabLst>
                <a:tab pos="2057400" algn="l"/>
                <a:tab pos="4572000" algn="l"/>
              </a:tabLst>
            </a:pPr>
            <a:r>
              <a:rPr lang="en-US" sz="1800">
                <a:effectLst/>
                <a:latin typeface="Arial" charset="0"/>
              </a:rPr>
              <a:t>Load double	FP ALU op	1</a:t>
            </a:r>
          </a:p>
          <a:p>
            <a:pPr algn="l">
              <a:lnSpc>
                <a:spcPct val="90000"/>
              </a:lnSpc>
              <a:spcBef>
                <a:spcPct val="30000"/>
              </a:spcBef>
              <a:tabLst>
                <a:tab pos="2057400" algn="l"/>
                <a:tab pos="4572000" algn="l"/>
              </a:tabLst>
            </a:pPr>
            <a:r>
              <a:rPr lang="en-US" sz="1800">
                <a:effectLst/>
                <a:latin typeface="Arial" charset="0"/>
              </a:rPr>
              <a:t>Load double	Store double	0</a:t>
            </a:r>
            <a:endParaRPr lang="en-US" sz="1800">
              <a:effectLst/>
              <a:latin typeface="Courier" pitchFamily="49" charset="0"/>
            </a:endParaRPr>
          </a:p>
          <a:p>
            <a:pPr algn="l">
              <a:lnSpc>
                <a:spcPct val="90000"/>
              </a:lnSpc>
              <a:spcBef>
                <a:spcPct val="30000"/>
              </a:spcBef>
              <a:tabLst>
                <a:tab pos="2057400" algn="l"/>
                <a:tab pos="4572000" algn="l"/>
              </a:tabLst>
            </a:pPr>
            <a:r>
              <a:rPr lang="en-US" sz="1800">
                <a:effectLst/>
                <a:latin typeface="Arial" charset="0"/>
              </a:rPr>
              <a:t>Integer op	Integer op	0</a:t>
            </a:r>
          </a:p>
        </p:txBody>
      </p:sp>
      <p:sp>
        <p:nvSpPr>
          <p:cNvPr id="2295813" name="Rectangle 5"/>
          <p:cNvSpPr>
            <a:spLocks noChangeArrowheads="1"/>
          </p:cNvSpPr>
          <p:nvPr/>
        </p:nvSpPr>
        <p:spPr bwMode="auto">
          <a:xfrm>
            <a:off x="228600" y="3429000"/>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a:solidFill>
                  <a:srgbClr val="0000CC"/>
                </a:solidFill>
                <a:effectLst/>
                <a:latin typeface="Arial" charset="0"/>
              </a:rPr>
              <a:t>  Where are the stalls?</a:t>
            </a:r>
          </a:p>
        </p:txBody>
      </p:sp>
    </p:spTree>
    <p:extLst>
      <p:ext uri="{BB962C8B-B14F-4D97-AF65-F5344CB8AC3E}">
        <p14:creationId xmlns:p14="http://schemas.microsoft.com/office/powerpoint/2010/main" val="723800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5811">
                                            <p:txEl>
                                              <p:pRg st="0" end="0"/>
                                            </p:txEl>
                                          </p:spTgt>
                                        </p:tgtEl>
                                        <p:attrNameLst>
                                          <p:attrName>style.visibility</p:attrName>
                                        </p:attrNameLst>
                                      </p:cBhvr>
                                      <p:to>
                                        <p:strVal val="visible"/>
                                      </p:to>
                                    </p:set>
                                    <p:anim calcmode="lin" valueType="num">
                                      <p:cBhvr additive="base">
                                        <p:cTn id="7" dur="500" fill="hold"/>
                                        <p:tgtEl>
                                          <p:spTgt spid="2295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5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5811">
                                            <p:txEl>
                                              <p:pRg st="1" end="1"/>
                                            </p:txEl>
                                          </p:spTgt>
                                        </p:tgtEl>
                                        <p:attrNameLst>
                                          <p:attrName>style.visibility</p:attrName>
                                        </p:attrNameLst>
                                      </p:cBhvr>
                                      <p:to>
                                        <p:strVal val="visible"/>
                                      </p:to>
                                    </p:set>
                                    <p:anim calcmode="lin" valueType="num">
                                      <p:cBhvr additive="base">
                                        <p:cTn id="13" dur="500" fill="hold"/>
                                        <p:tgtEl>
                                          <p:spTgt spid="2295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95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5811">
                                            <p:txEl>
                                              <p:pRg st="2" end="2"/>
                                            </p:txEl>
                                          </p:spTgt>
                                        </p:tgtEl>
                                        <p:attrNameLst>
                                          <p:attrName>style.visibility</p:attrName>
                                        </p:attrNameLst>
                                      </p:cBhvr>
                                      <p:to>
                                        <p:strVal val="visible"/>
                                      </p:to>
                                    </p:set>
                                    <p:anim calcmode="lin" valueType="num">
                                      <p:cBhvr additive="base">
                                        <p:cTn id="19" dur="500" fill="hold"/>
                                        <p:tgtEl>
                                          <p:spTgt spid="2295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95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95811">
                                            <p:txEl>
                                              <p:pRg st="3" end="3"/>
                                            </p:txEl>
                                          </p:spTgt>
                                        </p:tgtEl>
                                        <p:attrNameLst>
                                          <p:attrName>style.visibility</p:attrName>
                                        </p:attrNameLst>
                                      </p:cBhvr>
                                      <p:to>
                                        <p:strVal val="visible"/>
                                      </p:to>
                                    </p:set>
                                    <p:anim calcmode="lin" valueType="num">
                                      <p:cBhvr additive="base">
                                        <p:cTn id="25" dur="500" fill="hold"/>
                                        <p:tgtEl>
                                          <p:spTgt spid="2295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95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95811">
                                            <p:txEl>
                                              <p:pRg st="4" end="4"/>
                                            </p:txEl>
                                          </p:spTgt>
                                        </p:tgtEl>
                                        <p:attrNameLst>
                                          <p:attrName>style.visibility</p:attrName>
                                        </p:attrNameLst>
                                      </p:cBhvr>
                                      <p:to>
                                        <p:strVal val="visible"/>
                                      </p:to>
                                    </p:set>
                                    <p:anim calcmode="lin" valueType="num">
                                      <p:cBhvr additive="base">
                                        <p:cTn id="31" dur="500" fill="hold"/>
                                        <p:tgtEl>
                                          <p:spTgt spid="2295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958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8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9AE0AB4-9DA4-4905-B49F-7BF780A782FB}" type="slidenum">
              <a:rPr lang="en-US"/>
              <a:pPr/>
              <a:t>32</a:t>
            </a:fld>
            <a:endParaRPr lang="en-US"/>
          </a:p>
        </p:txBody>
      </p:sp>
      <p:sp>
        <p:nvSpPr>
          <p:cNvPr id="2296834" name="Rectangle 2"/>
          <p:cNvSpPr>
            <a:spLocks noGrp="1" noChangeArrowheads="1"/>
          </p:cNvSpPr>
          <p:nvPr>
            <p:ph type="title"/>
          </p:nvPr>
        </p:nvSpPr>
        <p:spPr>
          <a:xfrm>
            <a:off x="457200" y="274638"/>
            <a:ext cx="8229600" cy="715962"/>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0000"/>
          </a:bodyPr>
          <a:lstStyle/>
          <a:p>
            <a:r>
              <a:rPr lang="en-US" b="1" dirty="0">
                <a:solidFill>
                  <a:srgbClr val="002060"/>
                </a:solidFill>
                <a:effectLst>
                  <a:outerShdw blurRad="38100" dist="38100" dir="2700000" algn="tl">
                    <a:srgbClr val="C0C0C0"/>
                  </a:outerShdw>
                </a:effectLst>
                <a:latin typeface="Monotype Corsiva" pitchFamily="66" charset="0"/>
              </a:rPr>
              <a:t>FP Loop Showing Stalls</a:t>
            </a:r>
          </a:p>
        </p:txBody>
      </p:sp>
      <p:sp>
        <p:nvSpPr>
          <p:cNvPr id="2296835" name="Rectangle 3"/>
          <p:cNvSpPr>
            <a:spLocks noGrp="1" noChangeArrowheads="1"/>
          </p:cNvSpPr>
          <p:nvPr>
            <p:ph type="body" idx="1"/>
          </p:nvPr>
        </p:nvSpPr>
        <p:spPr>
          <a:xfrm>
            <a:off x="762000" y="5105400"/>
            <a:ext cx="7345363" cy="473075"/>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62500" lnSpcReduction="20000"/>
          </a:bodyPr>
          <a:lstStyle/>
          <a:p>
            <a:pPr marL="285750" indent="-285750">
              <a:lnSpc>
                <a:spcPct val="90000"/>
              </a:lnSpc>
              <a:tabLst>
                <a:tab pos="1200150" algn="l"/>
                <a:tab pos="1657350" algn="l"/>
                <a:tab pos="3028950" algn="l"/>
              </a:tabLst>
            </a:pPr>
            <a:r>
              <a:rPr lang="en-US" sz="2400">
                <a:solidFill>
                  <a:srgbClr val="0000CC"/>
                </a:solidFill>
              </a:rPr>
              <a:t>9 clock cycles per loop iteration.  </a:t>
            </a:r>
          </a:p>
          <a:p>
            <a:pPr marL="285750" indent="-285750">
              <a:lnSpc>
                <a:spcPct val="90000"/>
              </a:lnSpc>
              <a:tabLst>
                <a:tab pos="1200150" algn="l"/>
                <a:tab pos="1657350" algn="l"/>
                <a:tab pos="3028950" algn="l"/>
              </a:tabLst>
            </a:pPr>
            <a:r>
              <a:rPr lang="en-US" sz="2400">
                <a:solidFill>
                  <a:srgbClr val="0000CC"/>
                </a:solidFill>
              </a:rPr>
              <a:t>Rewrite code to minimize stalls?</a:t>
            </a:r>
          </a:p>
        </p:txBody>
      </p:sp>
      <p:sp>
        <p:nvSpPr>
          <p:cNvPr id="2296836" name="Rectangle 4"/>
          <p:cNvSpPr>
            <a:spLocks noChangeArrowheads="1"/>
          </p:cNvSpPr>
          <p:nvPr/>
        </p:nvSpPr>
        <p:spPr bwMode="auto">
          <a:xfrm>
            <a:off x="381000" y="1600200"/>
            <a:ext cx="8382000" cy="228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lgn="l">
              <a:lnSpc>
                <a:spcPct val="90000"/>
              </a:lnSpc>
              <a:spcBef>
                <a:spcPct val="30000"/>
              </a:spcBef>
              <a:tabLst>
                <a:tab pos="1200150" algn="l"/>
                <a:tab pos="2000250" algn="l"/>
                <a:tab pos="3371850" algn="l"/>
              </a:tabLst>
            </a:pPr>
            <a:r>
              <a:rPr lang="en-US" sz="1800">
                <a:effectLst/>
                <a:latin typeface="Arial" charset="0"/>
              </a:rPr>
              <a:t> 1 Loop:	LD 	</a:t>
            </a:r>
            <a:r>
              <a:rPr lang="en-US" sz="1800">
                <a:solidFill>
                  <a:srgbClr val="FF3300"/>
                </a:solidFill>
                <a:effectLst/>
                <a:latin typeface="Arial" charset="0"/>
              </a:rPr>
              <a:t>F0</a:t>
            </a:r>
            <a:r>
              <a:rPr lang="en-US" sz="1800">
                <a:effectLst/>
                <a:latin typeface="Arial" charset="0"/>
              </a:rPr>
              <a:t>,0(R1)	;F0=vector element</a:t>
            </a:r>
          </a:p>
          <a:p>
            <a:pPr marL="285750" indent="-285750" algn="l">
              <a:lnSpc>
                <a:spcPct val="90000"/>
              </a:lnSpc>
              <a:spcBef>
                <a:spcPct val="30000"/>
              </a:spcBef>
              <a:tabLst>
                <a:tab pos="1200150" algn="l"/>
                <a:tab pos="2000250" algn="l"/>
                <a:tab pos="3371850" algn="l"/>
              </a:tabLst>
            </a:pPr>
            <a:r>
              <a:rPr lang="en-US" sz="1800">
                <a:effectLst/>
                <a:latin typeface="Arial" charset="0"/>
              </a:rPr>
              <a:t> 2		</a:t>
            </a:r>
            <a:r>
              <a:rPr lang="en-US" sz="1800">
                <a:solidFill>
                  <a:srgbClr val="FF3300"/>
                </a:solidFill>
                <a:effectLst/>
                <a:latin typeface="Arial" charset="0"/>
              </a:rPr>
              <a:t>stall</a:t>
            </a:r>
            <a:r>
              <a:rPr lang="en-US" sz="1800">
                <a:solidFill>
                  <a:schemeClr val="hlink"/>
                </a:solidFill>
                <a:effectLst/>
                <a:latin typeface="Arial" charset="0"/>
              </a:rPr>
              <a:t>		</a:t>
            </a:r>
            <a:r>
              <a:rPr lang="en-US" sz="1800">
                <a:effectLst/>
                <a:latin typeface="Arial" charset="0"/>
              </a:rPr>
              <a:t>;stall one cycle between LD and FP ALU op </a:t>
            </a:r>
          </a:p>
          <a:p>
            <a:pPr marL="285750" indent="-285750" algn="l">
              <a:lnSpc>
                <a:spcPct val="90000"/>
              </a:lnSpc>
              <a:spcBef>
                <a:spcPct val="30000"/>
              </a:spcBef>
              <a:tabLst>
                <a:tab pos="1200150" algn="l"/>
                <a:tab pos="2000250" algn="l"/>
                <a:tab pos="3371850" algn="l"/>
              </a:tabLst>
            </a:pPr>
            <a:r>
              <a:rPr lang="en-US" sz="1800">
                <a:effectLst/>
                <a:latin typeface="Arial" charset="0"/>
              </a:rPr>
              <a:t> 3		ADDD	</a:t>
            </a:r>
            <a:r>
              <a:rPr lang="en-US" sz="1800">
                <a:solidFill>
                  <a:srgbClr val="009900"/>
                </a:solidFill>
                <a:effectLst/>
                <a:latin typeface="Arial" charset="0"/>
              </a:rPr>
              <a:t>F4</a:t>
            </a:r>
            <a:r>
              <a:rPr lang="en-US" sz="1800">
                <a:effectLst/>
                <a:latin typeface="Arial" charset="0"/>
              </a:rPr>
              <a:t>,</a:t>
            </a:r>
            <a:r>
              <a:rPr lang="en-US" sz="1800">
                <a:solidFill>
                  <a:srgbClr val="FF3300"/>
                </a:solidFill>
                <a:effectLst/>
                <a:latin typeface="Arial" charset="0"/>
              </a:rPr>
              <a:t>F0</a:t>
            </a:r>
            <a:r>
              <a:rPr lang="en-US" sz="1800">
                <a:effectLst/>
                <a:latin typeface="Arial" charset="0"/>
              </a:rPr>
              <a:t>,F2	;add scalar in F2</a:t>
            </a:r>
          </a:p>
          <a:p>
            <a:pPr marL="285750" indent="-285750" algn="l">
              <a:lnSpc>
                <a:spcPct val="90000"/>
              </a:lnSpc>
              <a:spcBef>
                <a:spcPct val="30000"/>
              </a:spcBef>
              <a:tabLst>
                <a:tab pos="1200150" algn="l"/>
                <a:tab pos="2000250" algn="l"/>
                <a:tab pos="3371850" algn="l"/>
              </a:tabLst>
            </a:pPr>
            <a:r>
              <a:rPr lang="en-US" sz="1800">
                <a:effectLst/>
                <a:latin typeface="Arial" charset="0"/>
              </a:rPr>
              <a:t> 4		</a:t>
            </a:r>
            <a:r>
              <a:rPr lang="en-US" sz="1800">
                <a:solidFill>
                  <a:srgbClr val="FF3300"/>
                </a:solidFill>
                <a:effectLst/>
                <a:latin typeface="Arial" charset="0"/>
              </a:rPr>
              <a:t>stall</a:t>
            </a:r>
            <a:r>
              <a:rPr lang="en-US" sz="1800">
                <a:solidFill>
                  <a:schemeClr val="hlink"/>
                </a:solidFill>
                <a:effectLst/>
                <a:latin typeface="Arial" charset="0"/>
              </a:rPr>
              <a:t>		</a:t>
            </a:r>
            <a:r>
              <a:rPr lang="en-US" sz="1800">
                <a:effectLst/>
                <a:latin typeface="Arial" charset="0"/>
              </a:rPr>
              <a:t>;stall two cycles between FP ALU op and SD</a:t>
            </a:r>
          </a:p>
          <a:p>
            <a:pPr marL="285750" indent="-285750" algn="l">
              <a:lnSpc>
                <a:spcPct val="90000"/>
              </a:lnSpc>
              <a:spcBef>
                <a:spcPct val="30000"/>
              </a:spcBef>
              <a:tabLst>
                <a:tab pos="1200150" algn="l"/>
                <a:tab pos="2000250" algn="l"/>
                <a:tab pos="3371850" algn="l"/>
              </a:tabLst>
            </a:pPr>
            <a:r>
              <a:rPr lang="en-US" sz="1800">
                <a:effectLst/>
                <a:latin typeface="Arial" charset="0"/>
              </a:rPr>
              <a:t> 5		</a:t>
            </a:r>
            <a:r>
              <a:rPr lang="en-US" sz="1800">
                <a:solidFill>
                  <a:srgbClr val="FF3300"/>
                </a:solidFill>
                <a:effectLst/>
                <a:latin typeface="Arial" charset="0"/>
              </a:rPr>
              <a:t>stall</a:t>
            </a:r>
          </a:p>
          <a:p>
            <a:pPr marL="285750" indent="-285750" algn="l">
              <a:lnSpc>
                <a:spcPct val="90000"/>
              </a:lnSpc>
              <a:spcBef>
                <a:spcPct val="30000"/>
              </a:spcBef>
              <a:tabLst>
                <a:tab pos="1200150" algn="l"/>
                <a:tab pos="2000250" algn="l"/>
                <a:tab pos="3371850" algn="l"/>
              </a:tabLst>
            </a:pPr>
            <a:r>
              <a:rPr lang="en-US" sz="1800">
                <a:effectLst/>
                <a:latin typeface="Arial" charset="0"/>
              </a:rPr>
              <a:t> 6 	SD	0(R1),</a:t>
            </a:r>
            <a:r>
              <a:rPr lang="en-US" sz="1800">
                <a:solidFill>
                  <a:srgbClr val="009900"/>
                </a:solidFill>
                <a:effectLst/>
                <a:latin typeface="Arial" charset="0"/>
              </a:rPr>
              <a:t>F4</a:t>
            </a:r>
            <a:r>
              <a:rPr lang="en-US" sz="1800">
                <a:effectLst/>
                <a:latin typeface="Arial" charset="0"/>
              </a:rPr>
              <a:t>	;store result</a:t>
            </a:r>
          </a:p>
          <a:p>
            <a:pPr marL="285750" indent="-285750" algn="l">
              <a:lnSpc>
                <a:spcPct val="90000"/>
              </a:lnSpc>
              <a:spcBef>
                <a:spcPct val="30000"/>
              </a:spcBef>
              <a:tabLst>
                <a:tab pos="1200150" algn="l"/>
                <a:tab pos="2000250" algn="l"/>
                <a:tab pos="3371850" algn="l"/>
              </a:tabLst>
            </a:pPr>
            <a:r>
              <a:rPr lang="en-US" sz="1800">
                <a:effectLst/>
                <a:latin typeface="Arial" charset="0"/>
              </a:rPr>
              <a:t> 7 	SUBI	</a:t>
            </a:r>
            <a:r>
              <a:rPr lang="en-US" sz="1800">
                <a:solidFill>
                  <a:schemeClr val="accent2"/>
                </a:solidFill>
                <a:effectLst/>
                <a:latin typeface="Arial" charset="0"/>
              </a:rPr>
              <a:t>R1</a:t>
            </a:r>
            <a:r>
              <a:rPr lang="en-US" sz="1800">
                <a:effectLst/>
                <a:latin typeface="Arial" charset="0"/>
              </a:rPr>
              <a:t>,R1,8	;decrement pointer 8B (DW)</a:t>
            </a:r>
          </a:p>
          <a:p>
            <a:pPr marL="285750" indent="-285750" algn="l">
              <a:lnSpc>
                <a:spcPct val="90000"/>
              </a:lnSpc>
              <a:spcBef>
                <a:spcPct val="30000"/>
              </a:spcBef>
              <a:tabLst>
                <a:tab pos="1200150" algn="l"/>
                <a:tab pos="2000250" algn="l"/>
                <a:tab pos="3371850" algn="l"/>
              </a:tabLst>
            </a:pPr>
            <a:r>
              <a:rPr lang="en-US" sz="1800">
                <a:effectLst/>
                <a:latin typeface="Arial" charset="0"/>
              </a:rPr>
              <a:t>8 	BNZ	</a:t>
            </a:r>
            <a:r>
              <a:rPr lang="en-US" sz="1800">
                <a:solidFill>
                  <a:schemeClr val="accent2"/>
                </a:solidFill>
                <a:effectLst/>
                <a:latin typeface="Arial" charset="0"/>
              </a:rPr>
              <a:t>R1</a:t>
            </a:r>
            <a:r>
              <a:rPr lang="en-US" sz="1800">
                <a:effectLst/>
                <a:latin typeface="Arial" charset="0"/>
              </a:rPr>
              <a:t>,Loop	;branch R1!=zero</a:t>
            </a:r>
          </a:p>
          <a:p>
            <a:pPr marL="285750" indent="-285750" algn="l">
              <a:lnSpc>
                <a:spcPct val="90000"/>
              </a:lnSpc>
              <a:spcBef>
                <a:spcPct val="30000"/>
              </a:spcBef>
              <a:tabLst>
                <a:tab pos="1200150" algn="l"/>
                <a:tab pos="2000250" algn="l"/>
                <a:tab pos="3371850" algn="l"/>
              </a:tabLst>
            </a:pPr>
            <a:r>
              <a:rPr lang="en-US" sz="1800">
                <a:effectLst/>
                <a:latin typeface="Arial" charset="0"/>
              </a:rPr>
              <a:t> 9 	</a:t>
            </a:r>
            <a:r>
              <a:rPr lang="en-US" sz="1800">
                <a:solidFill>
                  <a:srgbClr val="FF3300"/>
                </a:solidFill>
                <a:effectLst/>
                <a:latin typeface="Arial" charset="0"/>
              </a:rPr>
              <a:t>stall</a:t>
            </a:r>
            <a:r>
              <a:rPr lang="en-US" sz="1800">
                <a:effectLst/>
                <a:latin typeface="Arial" charset="0"/>
              </a:rPr>
              <a:t>			;delayed branch slot</a:t>
            </a:r>
          </a:p>
        </p:txBody>
      </p:sp>
    </p:spTree>
    <p:extLst>
      <p:ext uri="{BB962C8B-B14F-4D97-AF65-F5344CB8AC3E}">
        <p14:creationId xmlns:p14="http://schemas.microsoft.com/office/powerpoint/2010/main" val="1217612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6835">
                                            <p:txEl>
                                              <p:pRg st="0" end="0"/>
                                            </p:txEl>
                                          </p:spTgt>
                                        </p:tgtEl>
                                        <p:attrNameLst>
                                          <p:attrName>style.visibility</p:attrName>
                                        </p:attrNameLst>
                                      </p:cBhvr>
                                      <p:to>
                                        <p:strVal val="visible"/>
                                      </p:to>
                                    </p:set>
                                    <p:anim calcmode="lin" valueType="num">
                                      <p:cBhvr additive="base">
                                        <p:cTn id="7" dur="500" fill="hold"/>
                                        <p:tgtEl>
                                          <p:spTgt spid="2296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6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6835">
                                            <p:txEl>
                                              <p:pRg st="1" end="1"/>
                                            </p:txEl>
                                          </p:spTgt>
                                        </p:tgtEl>
                                        <p:attrNameLst>
                                          <p:attrName>style.visibility</p:attrName>
                                        </p:attrNameLst>
                                      </p:cBhvr>
                                      <p:to>
                                        <p:strVal val="visible"/>
                                      </p:to>
                                    </p:set>
                                    <p:anim calcmode="lin" valueType="num">
                                      <p:cBhvr additive="base">
                                        <p:cTn id="13" dur="500" fill="hold"/>
                                        <p:tgtEl>
                                          <p:spTgt spid="2296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968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683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43531FC-4D33-488E-9E29-4582F645F350}" type="slidenum">
              <a:rPr lang="en-US"/>
              <a:pPr/>
              <a:t>33</a:t>
            </a:fld>
            <a:endParaRPr lang="en-US"/>
          </a:p>
        </p:txBody>
      </p:sp>
      <p:sp>
        <p:nvSpPr>
          <p:cNvPr id="2297858" name="Rectangle 2"/>
          <p:cNvSpPr>
            <a:spLocks noGrp="1" noChangeArrowheads="1"/>
          </p:cNvSpPr>
          <p:nvPr>
            <p:ph type="title"/>
          </p:nvPr>
        </p:nvSpPr>
        <p:spPr>
          <a:xfrm>
            <a:off x="533400" y="76200"/>
            <a:ext cx="8210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0000"/>
          </a:bodyPr>
          <a:lstStyle/>
          <a:p>
            <a:r>
              <a:rPr lang="en-US" altLang="zh-TW" dirty="0">
                <a:solidFill>
                  <a:srgbClr val="002060"/>
                </a:solidFill>
                <a:effectLst>
                  <a:outerShdw blurRad="38100" dist="38100" dir="2700000" algn="tl">
                    <a:srgbClr val="000000">
                      <a:alpha val="43137"/>
                    </a:srgbClr>
                  </a:outerShdw>
                </a:effectLst>
                <a:latin typeface="Monotype Corsiva" pitchFamily="66" charset="0"/>
                <a:ea typeface="PMingLiU" pitchFamily="18" charset="-120"/>
              </a:rPr>
              <a:t>Revised FP Loop Minimizing Stalls</a:t>
            </a:r>
          </a:p>
        </p:txBody>
      </p:sp>
      <p:sp>
        <p:nvSpPr>
          <p:cNvPr id="2297859" name="Rectangle 3"/>
          <p:cNvSpPr>
            <a:spLocks noGrp="1" noChangeArrowheads="1"/>
          </p:cNvSpPr>
          <p:nvPr>
            <p:ph type="body" idx="1"/>
          </p:nvPr>
        </p:nvSpPr>
        <p:spPr>
          <a:xfrm>
            <a:off x="381000" y="3962400"/>
            <a:ext cx="7854950" cy="3429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pPr marL="285750" indent="-285750">
              <a:tabLst>
                <a:tab pos="1200150" algn="l"/>
                <a:tab pos="1657350" algn="l"/>
                <a:tab pos="3028950" algn="l"/>
              </a:tabLst>
            </a:pPr>
            <a:r>
              <a:rPr lang="en-US" sz="2400" b="1" dirty="0" smtClean="0">
                <a:solidFill>
                  <a:srgbClr val="0000CC"/>
                </a:solidFill>
              </a:rPr>
              <a:t>Code </a:t>
            </a:r>
            <a:r>
              <a:rPr lang="en-US" sz="2400" b="1" dirty="0">
                <a:solidFill>
                  <a:srgbClr val="0000CC"/>
                </a:solidFill>
              </a:rPr>
              <a:t>now takes 6 clock cycles per loop iteration</a:t>
            </a:r>
          </a:p>
          <a:p>
            <a:pPr marL="285750" indent="-285750">
              <a:tabLst>
                <a:tab pos="1200150" algn="l"/>
                <a:tab pos="1657350" algn="l"/>
                <a:tab pos="3028950" algn="l"/>
              </a:tabLst>
            </a:pPr>
            <a:r>
              <a:rPr lang="en-US" sz="2400" b="1" dirty="0">
                <a:solidFill>
                  <a:srgbClr val="0000CC"/>
                </a:solidFill>
              </a:rPr>
              <a:t>Speedup = 9/6 = 1.5</a:t>
            </a:r>
          </a:p>
          <a:p>
            <a:pPr marL="285750" indent="-285750">
              <a:tabLst>
                <a:tab pos="1200150" algn="l"/>
                <a:tab pos="1657350" algn="l"/>
                <a:tab pos="3028950" algn="l"/>
              </a:tabLst>
            </a:pPr>
            <a:r>
              <a:rPr lang="en-US" sz="2400" b="1" dirty="0">
                <a:solidFill>
                  <a:srgbClr val="0000CC"/>
                </a:solidFill>
              </a:rPr>
              <a:t>Unroll loop 4 times to make  faster?</a:t>
            </a:r>
          </a:p>
        </p:txBody>
      </p:sp>
      <p:sp>
        <p:nvSpPr>
          <p:cNvPr id="2297860" name="Rectangle 4"/>
          <p:cNvSpPr>
            <a:spLocks noChangeArrowheads="1"/>
          </p:cNvSpPr>
          <p:nvPr/>
        </p:nvSpPr>
        <p:spPr bwMode="auto">
          <a:xfrm>
            <a:off x="685800" y="1143000"/>
            <a:ext cx="8153400" cy="223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lgn="l">
              <a:lnSpc>
                <a:spcPct val="90000"/>
              </a:lnSpc>
              <a:spcBef>
                <a:spcPct val="30000"/>
              </a:spcBef>
              <a:tabLst>
                <a:tab pos="1200150" algn="l"/>
                <a:tab pos="2000250" algn="l"/>
                <a:tab pos="3371850" algn="l"/>
              </a:tabLst>
            </a:pPr>
            <a:r>
              <a:rPr lang="zh-TW" altLang="en-US" sz="1800">
                <a:effectLst/>
                <a:latin typeface="Arial" charset="0"/>
                <a:ea typeface="PMingLiU" pitchFamily="18" charset="-120"/>
              </a:rPr>
              <a:t> </a:t>
            </a:r>
            <a:r>
              <a:rPr lang="zh-TW" altLang="en-US" sz="2000">
                <a:effectLst/>
                <a:latin typeface="Arial" charset="0"/>
                <a:ea typeface="PMingLiU" pitchFamily="18" charset="-120"/>
              </a:rPr>
              <a:t>1</a:t>
            </a:r>
            <a:r>
              <a:rPr lang="zh-TW" altLang="en-US" sz="2000">
                <a:effectLst/>
                <a:latin typeface="Courier" pitchFamily="49" charset="0"/>
                <a:ea typeface="PMingLiU" pitchFamily="18" charset="-120"/>
              </a:rPr>
              <a:t> </a:t>
            </a:r>
            <a:r>
              <a:rPr lang="en-US" altLang="zh-TW" sz="2000">
                <a:effectLst/>
                <a:latin typeface="Courier" pitchFamily="49" charset="0"/>
                <a:ea typeface="PMingLiU" pitchFamily="18" charset="-120"/>
              </a:rPr>
              <a:t>Loop:	LD	</a:t>
            </a:r>
            <a:r>
              <a:rPr lang="en-US" altLang="zh-TW" sz="2000">
                <a:solidFill>
                  <a:srgbClr val="FF3300"/>
                </a:solidFill>
                <a:effectLst/>
                <a:latin typeface="Courier" pitchFamily="49" charset="0"/>
                <a:ea typeface="PMingLiU" pitchFamily="18" charset="-120"/>
              </a:rPr>
              <a:t>F0</a:t>
            </a:r>
            <a:r>
              <a:rPr lang="en-US" altLang="zh-TW" sz="2000">
                <a:effectLst/>
                <a:latin typeface="Courier" pitchFamily="49" charset="0"/>
                <a:ea typeface="PMingLiU" pitchFamily="18" charset="-120"/>
              </a:rPr>
              <a:t>,0(R1)	</a:t>
            </a:r>
          </a:p>
          <a:p>
            <a:pPr marL="285750" indent="-285750" algn="l">
              <a:lnSpc>
                <a:spcPct val="90000"/>
              </a:lnSpc>
              <a:spcBef>
                <a:spcPct val="30000"/>
              </a:spcBef>
              <a:tabLst>
                <a:tab pos="1200150" algn="l"/>
                <a:tab pos="2000250" algn="l"/>
                <a:tab pos="3371850" algn="l"/>
              </a:tabLst>
            </a:pPr>
            <a:r>
              <a:rPr lang="en-US" altLang="zh-TW" sz="2000">
                <a:effectLst/>
                <a:latin typeface="Arial" charset="0"/>
                <a:ea typeface="PMingLiU" pitchFamily="18" charset="-120"/>
              </a:rPr>
              <a:t> 2		</a:t>
            </a:r>
            <a:r>
              <a:rPr lang="en-US" altLang="zh-TW" sz="2000">
                <a:solidFill>
                  <a:srgbClr val="FF3300"/>
                </a:solidFill>
                <a:effectLst/>
                <a:latin typeface="Arial" charset="0"/>
                <a:ea typeface="PMingLiU" pitchFamily="18" charset="-120"/>
              </a:rPr>
              <a:t>stall</a:t>
            </a:r>
          </a:p>
          <a:p>
            <a:pPr marL="285750" indent="-285750" algn="l">
              <a:lnSpc>
                <a:spcPct val="90000"/>
              </a:lnSpc>
              <a:spcBef>
                <a:spcPct val="30000"/>
              </a:spcBef>
              <a:tabLst>
                <a:tab pos="1200150" algn="l"/>
                <a:tab pos="2000250" algn="l"/>
                <a:tab pos="3371850" algn="l"/>
              </a:tabLst>
            </a:pPr>
            <a:r>
              <a:rPr lang="en-US" altLang="zh-TW" sz="2000">
                <a:effectLst/>
                <a:latin typeface="Arial" charset="0"/>
                <a:ea typeface="PMingLiU" pitchFamily="18" charset="-120"/>
              </a:rPr>
              <a:t> 3</a:t>
            </a:r>
            <a:r>
              <a:rPr lang="en-US" altLang="zh-TW" sz="2000">
                <a:effectLst/>
                <a:latin typeface="Courier" pitchFamily="49" charset="0"/>
                <a:ea typeface="PMingLiU" pitchFamily="18" charset="-120"/>
              </a:rPr>
              <a:t>		ADDD	</a:t>
            </a:r>
            <a:r>
              <a:rPr lang="en-US" altLang="zh-TW" sz="2000">
                <a:solidFill>
                  <a:srgbClr val="009900"/>
                </a:solidFill>
                <a:effectLst/>
                <a:latin typeface="Courier" pitchFamily="49" charset="0"/>
                <a:ea typeface="PMingLiU" pitchFamily="18" charset="-120"/>
              </a:rPr>
              <a:t>F4</a:t>
            </a:r>
            <a:r>
              <a:rPr lang="en-US" altLang="zh-TW" sz="2000">
                <a:effectLst/>
                <a:latin typeface="Courier" pitchFamily="49" charset="0"/>
                <a:ea typeface="PMingLiU" pitchFamily="18" charset="-120"/>
              </a:rPr>
              <a:t>,</a:t>
            </a:r>
            <a:r>
              <a:rPr lang="en-US" altLang="zh-TW" sz="2000">
                <a:solidFill>
                  <a:srgbClr val="FF3300"/>
                </a:solidFill>
                <a:effectLst/>
                <a:latin typeface="Courier" pitchFamily="49" charset="0"/>
                <a:ea typeface="PMingLiU" pitchFamily="18" charset="-120"/>
              </a:rPr>
              <a:t>F0</a:t>
            </a:r>
            <a:r>
              <a:rPr lang="en-US" altLang="zh-TW" sz="2000">
                <a:effectLst/>
                <a:latin typeface="Courier" pitchFamily="49" charset="0"/>
                <a:ea typeface="PMingLiU" pitchFamily="18" charset="-120"/>
              </a:rPr>
              <a:t>,F2	</a:t>
            </a:r>
          </a:p>
          <a:p>
            <a:pPr marL="285750" indent="-285750" algn="l">
              <a:lnSpc>
                <a:spcPct val="90000"/>
              </a:lnSpc>
              <a:spcBef>
                <a:spcPct val="30000"/>
              </a:spcBef>
              <a:tabLst>
                <a:tab pos="1200150" algn="l"/>
                <a:tab pos="2000250" algn="l"/>
                <a:tab pos="3371850" algn="l"/>
              </a:tabLst>
            </a:pPr>
            <a:r>
              <a:rPr lang="en-US" altLang="zh-TW" sz="2000">
                <a:effectLst/>
                <a:latin typeface="Arial" charset="0"/>
                <a:ea typeface="PMingLiU" pitchFamily="18" charset="-120"/>
              </a:rPr>
              <a:t> 4		</a:t>
            </a:r>
            <a:r>
              <a:rPr lang="en-US" altLang="zh-TW" sz="2000">
                <a:effectLst/>
                <a:latin typeface="Courier" pitchFamily="49" charset="0"/>
                <a:ea typeface="PMingLiU" pitchFamily="18" charset="-120"/>
              </a:rPr>
              <a:t>SUBI	R1,R1,8	</a:t>
            </a:r>
          </a:p>
          <a:p>
            <a:pPr marL="285750" indent="-285750" algn="l">
              <a:lnSpc>
                <a:spcPct val="90000"/>
              </a:lnSpc>
              <a:spcBef>
                <a:spcPct val="30000"/>
              </a:spcBef>
              <a:tabLst>
                <a:tab pos="1200150" algn="l"/>
                <a:tab pos="2000250" algn="l"/>
                <a:tab pos="3371850" algn="l"/>
              </a:tabLst>
            </a:pPr>
            <a:r>
              <a:rPr lang="en-US" altLang="zh-TW" sz="2000">
                <a:effectLst/>
                <a:latin typeface="Arial" charset="0"/>
                <a:ea typeface="PMingLiU" pitchFamily="18" charset="-120"/>
              </a:rPr>
              <a:t> 5		</a:t>
            </a:r>
            <a:r>
              <a:rPr lang="en-US" altLang="zh-TW" sz="2000">
                <a:effectLst/>
                <a:latin typeface="Courier" pitchFamily="49" charset="0"/>
                <a:ea typeface="PMingLiU" pitchFamily="18" charset="-120"/>
              </a:rPr>
              <a:t>BNZ	R1,Loop	;delayed branch</a:t>
            </a:r>
            <a:endParaRPr lang="en-US" altLang="zh-TW" sz="2000">
              <a:effectLst/>
              <a:latin typeface="Arial" charset="0"/>
              <a:ea typeface="PMingLiU" pitchFamily="18" charset="-120"/>
            </a:endParaRPr>
          </a:p>
          <a:p>
            <a:pPr marL="285750" indent="-285750" algn="l">
              <a:lnSpc>
                <a:spcPct val="90000"/>
              </a:lnSpc>
              <a:spcBef>
                <a:spcPct val="30000"/>
              </a:spcBef>
              <a:tabLst>
                <a:tab pos="1200150" algn="l"/>
                <a:tab pos="2000250" algn="l"/>
                <a:tab pos="3371850" algn="l"/>
              </a:tabLst>
            </a:pPr>
            <a:r>
              <a:rPr lang="en-US" altLang="zh-TW" sz="2000">
                <a:effectLst/>
                <a:latin typeface="Arial" charset="0"/>
                <a:ea typeface="PMingLiU" pitchFamily="18" charset="-120"/>
              </a:rPr>
              <a:t> 6</a:t>
            </a:r>
            <a:r>
              <a:rPr lang="en-US" altLang="zh-TW" sz="2000">
                <a:effectLst/>
                <a:latin typeface="Courier" pitchFamily="49" charset="0"/>
                <a:ea typeface="PMingLiU" pitchFamily="18" charset="-120"/>
              </a:rPr>
              <a:t> 	SD	</a:t>
            </a:r>
            <a:r>
              <a:rPr lang="en-US" altLang="zh-TW" sz="2000">
                <a:solidFill>
                  <a:srgbClr val="FF3300"/>
                </a:solidFill>
                <a:effectLst/>
                <a:latin typeface="Courier" pitchFamily="49" charset="0"/>
                <a:ea typeface="PMingLiU" pitchFamily="18" charset="-120"/>
              </a:rPr>
              <a:t>8</a:t>
            </a:r>
            <a:r>
              <a:rPr lang="en-US" altLang="zh-TW" sz="2000">
                <a:effectLst/>
                <a:latin typeface="Courier" pitchFamily="49" charset="0"/>
                <a:ea typeface="PMingLiU" pitchFamily="18" charset="-120"/>
              </a:rPr>
              <a:t>(R1),</a:t>
            </a:r>
            <a:r>
              <a:rPr lang="en-US" altLang="zh-TW" sz="2000">
                <a:solidFill>
                  <a:srgbClr val="009900"/>
                </a:solidFill>
                <a:effectLst/>
                <a:latin typeface="Courier" pitchFamily="49" charset="0"/>
                <a:ea typeface="PMingLiU" pitchFamily="18" charset="-120"/>
              </a:rPr>
              <a:t>F4</a:t>
            </a:r>
            <a:r>
              <a:rPr lang="en-US" altLang="zh-TW" sz="2000">
                <a:effectLst/>
                <a:latin typeface="Courier" pitchFamily="49" charset="0"/>
                <a:ea typeface="PMingLiU" pitchFamily="18" charset="-120"/>
              </a:rPr>
              <a:t>	</a:t>
            </a:r>
            <a:r>
              <a:rPr lang="en-US" altLang="zh-TW" sz="2000">
                <a:solidFill>
                  <a:srgbClr val="FF3300"/>
                </a:solidFill>
                <a:effectLst/>
                <a:latin typeface="Courier" pitchFamily="49" charset="0"/>
                <a:ea typeface="PMingLiU" pitchFamily="18" charset="-120"/>
              </a:rPr>
              <a:t>;altered when move past SUBI</a:t>
            </a:r>
            <a:endParaRPr lang="en-US" altLang="zh-TW" sz="2000">
              <a:solidFill>
                <a:schemeClr val="hlink"/>
              </a:solidFill>
              <a:effectLst/>
              <a:latin typeface="Courier" pitchFamily="49" charset="0"/>
              <a:ea typeface="PMingLiU" pitchFamily="18" charset="-120"/>
            </a:endParaRPr>
          </a:p>
        </p:txBody>
      </p:sp>
      <p:sp>
        <p:nvSpPr>
          <p:cNvPr id="2297861" name="Rectangle 5"/>
          <p:cNvSpPr>
            <a:spLocks noChangeArrowheads="1"/>
          </p:cNvSpPr>
          <p:nvPr/>
        </p:nvSpPr>
        <p:spPr bwMode="auto">
          <a:xfrm>
            <a:off x="457200" y="3581400"/>
            <a:ext cx="785495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lgn="l">
              <a:lnSpc>
                <a:spcPct val="90000"/>
              </a:lnSpc>
              <a:spcBef>
                <a:spcPct val="30000"/>
              </a:spcBef>
              <a:tabLst>
                <a:tab pos="1200150" algn="l"/>
                <a:tab pos="1657350" algn="l"/>
                <a:tab pos="3028950" algn="l"/>
              </a:tabLst>
            </a:pPr>
            <a:r>
              <a:rPr lang="en-US" altLang="zh-TW">
                <a:solidFill>
                  <a:srgbClr val="FF3300"/>
                </a:solidFill>
                <a:effectLst/>
                <a:latin typeface="Arial" charset="0"/>
                <a:ea typeface="PMingLiU" pitchFamily="18" charset="-120"/>
              </a:rPr>
              <a:t>Swap BNZ and SD by changing address of SD</a:t>
            </a:r>
            <a:endParaRPr lang="en-US" altLang="zh-TW">
              <a:solidFill>
                <a:schemeClr val="hlink"/>
              </a:solidFill>
              <a:effectLst/>
              <a:latin typeface="Arial" charset="0"/>
              <a:ea typeface="PMingLiU" pitchFamily="18" charset="-120"/>
            </a:endParaRPr>
          </a:p>
        </p:txBody>
      </p:sp>
    </p:spTree>
    <p:extLst>
      <p:ext uri="{BB962C8B-B14F-4D97-AF65-F5344CB8AC3E}">
        <p14:creationId xmlns:p14="http://schemas.microsoft.com/office/powerpoint/2010/main" val="467597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7859">
                                            <p:txEl>
                                              <p:pRg st="0" end="0"/>
                                            </p:txEl>
                                          </p:spTgt>
                                        </p:tgtEl>
                                        <p:attrNameLst>
                                          <p:attrName>style.visibility</p:attrName>
                                        </p:attrNameLst>
                                      </p:cBhvr>
                                      <p:to>
                                        <p:strVal val="visible"/>
                                      </p:to>
                                    </p:set>
                                    <p:anim calcmode="lin" valueType="num">
                                      <p:cBhvr additive="base">
                                        <p:cTn id="7" dur="500" fill="hold"/>
                                        <p:tgtEl>
                                          <p:spTgt spid="2297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7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7859">
                                            <p:txEl>
                                              <p:pRg st="1" end="1"/>
                                            </p:txEl>
                                          </p:spTgt>
                                        </p:tgtEl>
                                        <p:attrNameLst>
                                          <p:attrName>style.visibility</p:attrName>
                                        </p:attrNameLst>
                                      </p:cBhvr>
                                      <p:to>
                                        <p:strVal val="visible"/>
                                      </p:to>
                                    </p:set>
                                    <p:anim calcmode="lin" valueType="num">
                                      <p:cBhvr additive="base">
                                        <p:cTn id="13" dur="500" fill="hold"/>
                                        <p:tgtEl>
                                          <p:spTgt spid="2297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97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7859">
                                            <p:txEl>
                                              <p:pRg st="2" end="2"/>
                                            </p:txEl>
                                          </p:spTgt>
                                        </p:tgtEl>
                                        <p:attrNameLst>
                                          <p:attrName>style.visibility</p:attrName>
                                        </p:attrNameLst>
                                      </p:cBhvr>
                                      <p:to>
                                        <p:strVal val="visible"/>
                                      </p:to>
                                    </p:set>
                                    <p:anim calcmode="lin" valueType="num">
                                      <p:cBhvr additive="base">
                                        <p:cTn id="19" dur="500" fill="hold"/>
                                        <p:tgtEl>
                                          <p:spTgt spid="2297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978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785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8733364-11CE-4B3F-99A7-D2E3992C1732}" type="slidenum">
              <a:rPr lang="en-US"/>
              <a:pPr/>
              <a:t>34</a:t>
            </a:fld>
            <a:endParaRPr lang="en-US"/>
          </a:p>
        </p:txBody>
      </p:sp>
      <p:sp>
        <p:nvSpPr>
          <p:cNvPr id="2298882" name="Rectangle 2"/>
          <p:cNvSpPr>
            <a:spLocks noGrp="1" noChangeArrowheads="1"/>
          </p:cNvSpPr>
          <p:nvPr>
            <p:ph type="title"/>
          </p:nvPr>
        </p:nvSpPr>
        <p:spPr>
          <a:xfrm>
            <a:off x="609600" y="76200"/>
            <a:ext cx="8001000"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r>
              <a:rPr lang="en-US" sz="3600" dirty="0">
                <a:solidFill>
                  <a:srgbClr val="002060"/>
                </a:solidFill>
                <a:effectLst>
                  <a:outerShdw blurRad="38100" dist="38100" dir="2700000" algn="tl">
                    <a:srgbClr val="C0C0C0"/>
                  </a:outerShdw>
                </a:effectLst>
                <a:latin typeface="Monotype Corsiva" pitchFamily="66" charset="0"/>
              </a:rPr>
              <a:t>Unroll Loop Four Times (straightforward way)</a:t>
            </a:r>
          </a:p>
        </p:txBody>
      </p:sp>
      <p:sp>
        <p:nvSpPr>
          <p:cNvPr id="2298883" name="Rectangle 3"/>
          <p:cNvSpPr>
            <a:spLocks noGrp="1" noChangeArrowheads="1"/>
          </p:cNvSpPr>
          <p:nvPr>
            <p:ph type="body" idx="1"/>
          </p:nvPr>
        </p:nvSpPr>
        <p:spPr>
          <a:xfrm>
            <a:off x="6191250" y="1473200"/>
            <a:ext cx="2882900" cy="9271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85000" lnSpcReduction="10000"/>
          </a:bodyPr>
          <a:lstStyle/>
          <a:p>
            <a:pPr marL="285750" indent="-285750">
              <a:lnSpc>
                <a:spcPct val="90000"/>
              </a:lnSpc>
              <a:buFontTx/>
              <a:buNone/>
              <a:tabLst>
                <a:tab pos="1200150" algn="l"/>
                <a:tab pos="1657350" algn="l"/>
                <a:tab pos="3028950" algn="l"/>
              </a:tabLst>
            </a:pPr>
            <a:r>
              <a:rPr lang="en-US">
                <a:solidFill>
                  <a:srgbClr val="FF3300"/>
                </a:solidFill>
              </a:rPr>
              <a:t>    Rewrite loop to minimize stalls?</a:t>
            </a:r>
          </a:p>
        </p:txBody>
      </p:sp>
      <p:sp>
        <p:nvSpPr>
          <p:cNvPr id="2298884" name="Rectangle 4"/>
          <p:cNvSpPr>
            <a:spLocks noChangeArrowheads="1"/>
          </p:cNvSpPr>
          <p:nvPr/>
        </p:nvSpPr>
        <p:spPr bwMode="auto">
          <a:xfrm>
            <a:off x="228600" y="990600"/>
            <a:ext cx="8763000" cy="4695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l">
              <a:tabLst>
                <a:tab pos="971550" algn="l"/>
                <a:tab pos="1885950" algn="l"/>
                <a:tab pos="3657600" algn="l"/>
              </a:tabLst>
            </a:pPr>
            <a:r>
              <a:rPr lang="en-US" sz="1800" dirty="0">
                <a:effectLst/>
                <a:latin typeface="Arial" charset="0"/>
              </a:rPr>
              <a:t> 1 Loop:	LD	F0,0(R1)</a:t>
            </a:r>
          </a:p>
          <a:p>
            <a:pPr algn="l">
              <a:tabLst>
                <a:tab pos="971550" algn="l"/>
                <a:tab pos="1885950" algn="l"/>
                <a:tab pos="3657600" algn="l"/>
              </a:tabLst>
            </a:pPr>
            <a:r>
              <a:rPr lang="en-US" sz="1800" dirty="0">
                <a:effectLst/>
                <a:latin typeface="Arial" charset="0"/>
              </a:rPr>
              <a:t> 2	ADDD	F4,F0,F2</a:t>
            </a:r>
          </a:p>
          <a:p>
            <a:pPr algn="l">
              <a:tabLst>
                <a:tab pos="971550" algn="l"/>
                <a:tab pos="1885950" algn="l"/>
                <a:tab pos="3657600" algn="l"/>
              </a:tabLst>
            </a:pPr>
            <a:r>
              <a:rPr lang="en-US" sz="1800" dirty="0">
                <a:effectLst/>
                <a:latin typeface="Arial" charset="0"/>
              </a:rPr>
              <a:t> 3	SD	0(R1),F4 	</a:t>
            </a:r>
            <a:r>
              <a:rPr lang="en-US" sz="1800" dirty="0">
                <a:solidFill>
                  <a:schemeClr val="accent2"/>
                </a:solidFill>
                <a:effectLst/>
                <a:latin typeface="Arial" charset="0"/>
              </a:rPr>
              <a:t>;drop SUBI &amp; BNEZ</a:t>
            </a:r>
            <a:endParaRPr lang="en-US" sz="1800" dirty="0">
              <a:effectLst/>
              <a:latin typeface="Arial" charset="0"/>
            </a:endParaRPr>
          </a:p>
          <a:p>
            <a:pPr algn="l">
              <a:tabLst>
                <a:tab pos="971550" algn="l"/>
                <a:tab pos="1885950" algn="l"/>
                <a:tab pos="3657600" algn="l"/>
              </a:tabLst>
            </a:pPr>
            <a:r>
              <a:rPr lang="en-US" sz="1800" dirty="0">
                <a:effectLst/>
                <a:latin typeface="Arial" charset="0"/>
              </a:rPr>
              <a:t> 4	LD	F6,</a:t>
            </a:r>
            <a:r>
              <a:rPr lang="en-US" sz="1800" dirty="0">
                <a:solidFill>
                  <a:schemeClr val="accent2"/>
                </a:solidFill>
                <a:effectLst/>
                <a:latin typeface="Arial" charset="0"/>
              </a:rPr>
              <a:t>-8</a:t>
            </a:r>
            <a:r>
              <a:rPr lang="en-US" sz="1800" dirty="0">
                <a:effectLst/>
                <a:latin typeface="Arial" charset="0"/>
              </a:rPr>
              <a:t>(R1)</a:t>
            </a:r>
          </a:p>
          <a:p>
            <a:pPr algn="l">
              <a:tabLst>
                <a:tab pos="971550" algn="l"/>
                <a:tab pos="1885950" algn="l"/>
                <a:tab pos="3657600" algn="l"/>
              </a:tabLst>
            </a:pPr>
            <a:r>
              <a:rPr lang="en-US" sz="1800" dirty="0">
                <a:effectLst/>
                <a:latin typeface="Arial" charset="0"/>
              </a:rPr>
              <a:t> 5	ADDD	F8,F6,F2</a:t>
            </a:r>
          </a:p>
          <a:p>
            <a:pPr algn="l">
              <a:tabLst>
                <a:tab pos="971550" algn="l"/>
                <a:tab pos="1885950" algn="l"/>
                <a:tab pos="3657600" algn="l"/>
              </a:tabLst>
            </a:pPr>
            <a:r>
              <a:rPr lang="en-US" sz="1800" dirty="0">
                <a:effectLst/>
                <a:latin typeface="Arial" charset="0"/>
              </a:rPr>
              <a:t> 6	SD	</a:t>
            </a:r>
            <a:r>
              <a:rPr lang="en-US" sz="1800" dirty="0">
                <a:solidFill>
                  <a:schemeClr val="accent2"/>
                </a:solidFill>
                <a:effectLst/>
                <a:latin typeface="Arial" charset="0"/>
              </a:rPr>
              <a:t>-8</a:t>
            </a:r>
            <a:r>
              <a:rPr lang="en-US" sz="1800" dirty="0">
                <a:effectLst/>
                <a:latin typeface="Arial" charset="0"/>
              </a:rPr>
              <a:t>(R1),F8 	</a:t>
            </a:r>
            <a:r>
              <a:rPr lang="en-US" sz="1800" dirty="0">
                <a:solidFill>
                  <a:schemeClr val="accent2"/>
                </a:solidFill>
                <a:effectLst/>
                <a:latin typeface="Arial" charset="0"/>
              </a:rPr>
              <a:t>;drop SUBI &amp; BNEZ</a:t>
            </a:r>
            <a:endParaRPr lang="en-US" sz="1800" dirty="0">
              <a:effectLst/>
              <a:latin typeface="Arial" charset="0"/>
            </a:endParaRPr>
          </a:p>
          <a:p>
            <a:pPr algn="l">
              <a:tabLst>
                <a:tab pos="971550" algn="l"/>
                <a:tab pos="1885950" algn="l"/>
                <a:tab pos="3657600" algn="l"/>
              </a:tabLst>
            </a:pPr>
            <a:r>
              <a:rPr lang="en-US" sz="1800" dirty="0">
                <a:effectLst/>
                <a:latin typeface="Arial" charset="0"/>
              </a:rPr>
              <a:t> 7	LD	F10,</a:t>
            </a:r>
            <a:r>
              <a:rPr lang="en-US" sz="1800" dirty="0">
                <a:solidFill>
                  <a:schemeClr val="accent2"/>
                </a:solidFill>
                <a:effectLst/>
                <a:latin typeface="Arial" charset="0"/>
              </a:rPr>
              <a:t>-16</a:t>
            </a:r>
            <a:r>
              <a:rPr lang="en-US" sz="1800" dirty="0">
                <a:effectLst/>
                <a:latin typeface="Arial" charset="0"/>
              </a:rPr>
              <a:t>(R1)</a:t>
            </a:r>
          </a:p>
          <a:p>
            <a:pPr algn="l">
              <a:tabLst>
                <a:tab pos="971550" algn="l"/>
                <a:tab pos="1885950" algn="l"/>
                <a:tab pos="3657600" algn="l"/>
              </a:tabLst>
            </a:pPr>
            <a:r>
              <a:rPr lang="en-US" sz="1800" dirty="0">
                <a:effectLst/>
                <a:latin typeface="Arial" charset="0"/>
              </a:rPr>
              <a:t> 8	ADDD	F12,F10,F2</a:t>
            </a:r>
          </a:p>
          <a:p>
            <a:pPr algn="l">
              <a:tabLst>
                <a:tab pos="971550" algn="l"/>
                <a:tab pos="1885950" algn="l"/>
                <a:tab pos="3657600" algn="l"/>
              </a:tabLst>
            </a:pPr>
            <a:r>
              <a:rPr lang="en-US" sz="1800" dirty="0">
                <a:effectLst/>
                <a:latin typeface="Arial" charset="0"/>
              </a:rPr>
              <a:t> 9	SD	</a:t>
            </a:r>
            <a:r>
              <a:rPr lang="en-US" sz="1800" dirty="0">
                <a:solidFill>
                  <a:schemeClr val="accent2"/>
                </a:solidFill>
                <a:effectLst/>
                <a:latin typeface="Arial" charset="0"/>
              </a:rPr>
              <a:t>-16</a:t>
            </a:r>
            <a:r>
              <a:rPr lang="en-US" sz="1800" dirty="0">
                <a:effectLst/>
                <a:latin typeface="Arial" charset="0"/>
              </a:rPr>
              <a:t>(R1),F12 	</a:t>
            </a:r>
            <a:r>
              <a:rPr lang="en-US" sz="1800" dirty="0">
                <a:solidFill>
                  <a:schemeClr val="accent2"/>
                </a:solidFill>
                <a:effectLst/>
                <a:latin typeface="Arial" charset="0"/>
              </a:rPr>
              <a:t>;drop SUBI &amp; BNEZ</a:t>
            </a:r>
            <a:endParaRPr lang="en-US" sz="1800" dirty="0">
              <a:effectLst/>
              <a:latin typeface="Arial" charset="0"/>
            </a:endParaRPr>
          </a:p>
          <a:p>
            <a:pPr algn="l">
              <a:tabLst>
                <a:tab pos="971550" algn="l"/>
                <a:tab pos="1885950" algn="l"/>
                <a:tab pos="3657600" algn="l"/>
              </a:tabLst>
            </a:pPr>
            <a:r>
              <a:rPr lang="en-US" sz="1800" dirty="0">
                <a:effectLst/>
                <a:latin typeface="Arial" charset="0"/>
              </a:rPr>
              <a:t> 10	LD	F14,</a:t>
            </a:r>
            <a:r>
              <a:rPr lang="en-US" sz="1800" dirty="0">
                <a:solidFill>
                  <a:schemeClr val="accent2"/>
                </a:solidFill>
                <a:effectLst/>
                <a:latin typeface="Arial" charset="0"/>
              </a:rPr>
              <a:t>-24</a:t>
            </a:r>
            <a:r>
              <a:rPr lang="en-US" sz="1800" dirty="0">
                <a:effectLst/>
                <a:latin typeface="Arial" charset="0"/>
              </a:rPr>
              <a:t>(R1)</a:t>
            </a:r>
          </a:p>
          <a:p>
            <a:pPr algn="l">
              <a:tabLst>
                <a:tab pos="971550" algn="l"/>
                <a:tab pos="1885950" algn="l"/>
                <a:tab pos="3657600" algn="l"/>
              </a:tabLst>
            </a:pPr>
            <a:r>
              <a:rPr lang="en-US" sz="1800" dirty="0">
                <a:effectLst/>
                <a:latin typeface="Arial" charset="0"/>
              </a:rPr>
              <a:t> 11	ADDD	F16,F14,F2</a:t>
            </a:r>
          </a:p>
          <a:p>
            <a:pPr algn="l">
              <a:tabLst>
                <a:tab pos="971550" algn="l"/>
                <a:tab pos="1885950" algn="l"/>
                <a:tab pos="3657600" algn="l"/>
              </a:tabLst>
            </a:pPr>
            <a:r>
              <a:rPr lang="en-US" sz="1800" dirty="0">
                <a:effectLst/>
                <a:latin typeface="Arial" charset="0"/>
              </a:rPr>
              <a:t> 12	SD	</a:t>
            </a:r>
            <a:r>
              <a:rPr lang="en-US" sz="1800" dirty="0">
                <a:solidFill>
                  <a:schemeClr val="accent2"/>
                </a:solidFill>
                <a:effectLst/>
                <a:latin typeface="Arial" charset="0"/>
              </a:rPr>
              <a:t>-24</a:t>
            </a:r>
            <a:r>
              <a:rPr lang="en-US" sz="1800" dirty="0">
                <a:effectLst/>
                <a:latin typeface="Arial" charset="0"/>
              </a:rPr>
              <a:t>(R1),F16</a:t>
            </a:r>
          </a:p>
          <a:p>
            <a:pPr algn="l">
              <a:tabLst>
                <a:tab pos="971550" algn="l"/>
                <a:tab pos="1885950" algn="l"/>
                <a:tab pos="3657600" algn="l"/>
              </a:tabLst>
            </a:pPr>
            <a:r>
              <a:rPr lang="en-US" sz="1800" dirty="0">
                <a:effectLst/>
                <a:latin typeface="Arial" charset="0"/>
              </a:rPr>
              <a:t> 13	SUBI	R1,R1,</a:t>
            </a:r>
            <a:r>
              <a:rPr lang="en-US" sz="1800" dirty="0">
                <a:solidFill>
                  <a:schemeClr val="accent2"/>
                </a:solidFill>
                <a:effectLst/>
                <a:latin typeface="Arial" charset="0"/>
              </a:rPr>
              <a:t>#32	;alter to 4*8</a:t>
            </a:r>
            <a:endParaRPr lang="en-US" sz="1800" dirty="0">
              <a:effectLst/>
              <a:latin typeface="Arial" charset="0"/>
            </a:endParaRPr>
          </a:p>
          <a:p>
            <a:pPr algn="l">
              <a:tabLst>
                <a:tab pos="971550" algn="l"/>
                <a:tab pos="1885950" algn="l"/>
                <a:tab pos="3657600" algn="l"/>
              </a:tabLst>
            </a:pPr>
            <a:r>
              <a:rPr lang="en-US" sz="1800" dirty="0">
                <a:effectLst/>
                <a:latin typeface="Arial" charset="0"/>
              </a:rPr>
              <a:t> 14	BNZ	R1,LOOP</a:t>
            </a:r>
            <a:endParaRPr lang="en-US" sz="1400" dirty="0">
              <a:effectLst/>
              <a:latin typeface="Arial" charset="0"/>
            </a:endParaRPr>
          </a:p>
          <a:p>
            <a:pPr algn="l">
              <a:tabLst>
                <a:tab pos="971550" algn="l"/>
                <a:tab pos="1885950" algn="l"/>
                <a:tab pos="3657600" algn="l"/>
              </a:tabLst>
            </a:pPr>
            <a:r>
              <a:rPr lang="en-US" sz="1400" dirty="0">
                <a:effectLst/>
                <a:latin typeface="Arial" charset="0"/>
              </a:rPr>
              <a:t> </a:t>
            </a:r>
            <a:endParaRPr lang="en-US" sz="1800" dirty="0">
              <a:effectLst/>
              <a:latin typeface="Courier" pitchFamily="49" charset="0"/>
            </a:endParaRPr>
          </a:p>
          <a:p>
            <a:pPr algn="l">
              <a:lnSpc>
                <a:spcPct val="90000"/>
              </a:lnSpc>
              <a:buFontTx/>
              <a:buChar char="•"/>
              <a:tabLst>
                <a:tab pos="971550" algn="l"/>
                <a:tab pos="1885950" algn="l"/>
                <a:tab pos="3657600" algn="l"/>
              </a:tabLst>
            </a:pPr>
            <a:r>
              <a:rPr lang="en-US" sz="2000" dirty="0">
                <a:solidFill>
                  <a:schemeClr val="hlink"/>
                </a:solidFill>
                <a:effectLst/>
                <a:latin typeface="Arial" charset="0"/>
              </a:rPr>
              <a:t>  </a:t>
            </a:r>
            <a:r>
              <a:rPr lang="en-US" sz="2000" dirty="0">
                <a:solidFill>
                  <a:srgbClr val="FF3300"/>
                </a:solidFill>
                <a:effectLst/>
                <a:latin typeface="Arial" charset="0"/>
              </a:rPr>
              <a:t>14 + 4 x (2 + 1) + 1= 27 clock cycles, or 6.8 cycles per iteration </a:t>
            </a:r>
            <a:r>
              <a:rPr lang="en-US" sz="2000" dirty="0">
                <a:solidFill>
                  <a:srgbClr val="0000FF"/>
                </a:solidFill>
                <a:effectLst/>
                <a:latin typeface="Arial" charset="0"/>
              </a:rPr>
              <a:t>(2 stalls for SDs, 1 stall for LDs, 1 stall for BNZ)</a:t>
            </a:r>
          </a:p>
        </p:txBody>
      </p:sp>
    </p:spTree>
    <p:extLst>
      <p:ext uri="{BB962C8B-B14F-4D97-AF65-F5344CB8AC3E}">
        <p14:creationId xmlns:p14="http://schemas.microsoft.com/office/powerpoint/2010/main" val="2045059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8883">
                                            <p:txEl>
                                              <p:pRg st="0" end="0"/>
                                            </p:txEl>
                                          </p:spTgt>
                                        </p:tgtEl>
                                        <p:attrNameLst>
                                          <p:attrName>style.visibility</p:attrName>
                                        </p:attrNameLst>
                                      </p:cBhvr>
                                      <p:to>
                                        <p:strVal val="visible"/>
                                      </p:to>
                                    </p:set>
                                    <p:anim calcmode="lin" valueType="num">
                                      <p:cBhvr additive="base">
                                        <p:cTn id="7" dur="500" fill="hold"/>
                                        <p:tgtEl>
                                          <p:spTgt spid="2298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88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88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5F1C139C-FA10-4C18-83C4-DD312F527CC4}" type="slidenum">
              <a:rPr lang="en-US"/>
              <a:pPr/>
              <a:t>35</a:t>
            </a:fld>
            <a:endParaRPr lang="en-US"/>
          </a:p>
        </p:txBody>
      </p:sp>
      <p:sp>
        <p:nvSpPr>
          <p:cNvPr id="2300930" name="Rectangle 2"/>
          <p:cNvSpPr>
            <a:spLocks noGrp="1" noChangeArrowheads="1"/>
          </p:cNvSpPr>
          <p:nvPr>
            <p:ph type="title"/>
          </p:nvPr>
        </p:nvSpPr>
        <p:spPr>
          <a:xfrm>
            <a:off x="482600" y="127000"/>
            <a:ext cx="8096250" cy="635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0000"/>
          </a:bodyPr>
          <a:lstStyle/>
          <a:p>
            <a:r>
              <a:rPr lang="en-US" dirty="0">
                <a:solidFill>
                  <a:srgbClr val="002060"/>
                </a:solidFill>
                <a:effectLst>
                  <a:outerShdw blurRad="38100" dist="38100" dir="2700000" algn="tl">
                    <a:srgbClr val="C0C0C0"/>
                  </a:outerShdw>
                </a:effectLst>
                <a:latin typeface="Monotype Corsiva" pitchFamily="66" charset="0"/>
              </a:rPr>
              <a:t>Unrolled Loop That Minimizes Stalls</a:t>
            </a:r>
          </a:p>
        </p:txBody>
      </p:sp>
      <p:sp>
        <p:nvSpPr>
          <p:cNvPr id="2300931" name="Rectangle 3"/>
          <p:cNvSpPr>
            <a:spLocks noGrp="1" noChangeArrowheads="1"/>
          </p:cNvSpPr>
          <p:nvPr>
            <p:ph type="body" idx="1"/>
          </p:nvPr>
        </p:nvSpPr>
        <p:spPr>
          <a:xfrm>
            <a:off x="5302250" y="1066800"/>
            <a:ext cx="3841750" cy="3352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a:tabLst>
                <a:tab pos="1200150" algn="l"/>
                <a:tab pos="1657350" algn="l"/>
                <a:tab pos="3028950" algn="l"/>
              </a:tabLst>
            </a:pPr>
            <a:r>
              <a:rPr lang="en-US" sz="2400">
                <a:solidFill>
                  <a:srgbClr val="FF3300"/>
                </a:solidFill>
              </a:rPr>
              <a:t>What assumptions made when moved code?</a:t>
            </a:r>
          </a:p>
          <a:p>
            <a:pPr marL="685800" lvl="1" indent="-228600">
              <a:tabLst>
                <a:tab pos="1200150" algn="l"/>
                <a:tab pos="1657350" algn="l"/>
                <a:tab pos="3028950" algn="l"/>
              </a:tabLst>
            </a:pPr>
            <a:r>
              <a:rPr lang="en-US" sz="2000"/>
              <a:t>OK to move store past SUBI even though SUBI changes register</a:t>
            </a:r>
          </a:p>
          <a:p>
            <a:pPr marL="685800" lvl="1" indent="-228600">
              <a:tabLst>
                <a:tab pos="1200150" algn="l"/>
                <a:tab pos="1657350" algn="l"/>
                <a:tab pos="3028950" algn="l"/>
              </a:tabLst>
            </a:pPr>
            <a:r>
              <a:rPr lang="en-US" sz="2000"/>
              <a:t>OK to move loads before stores: get right data?</a:t>
            </a:r>
          </a:p>
          <a:p>
            <a:pPr marL="685800" lvl="1" indent="-228600">
              <a:tabLst>
                <a:tab pos="1200150" algn="l"/>
                <a:tab pos="1657350" algn="l"/>
                <a:tab pos="3028950" algn="l"/>
              </a:tabLst>
            </a:pPr>
            <a:r>
              <a:rPr lang="en-US" sz="2000"/>
              <a:t>When is it safe for compiler to make such changes?</a:t>
            </a:r>
          </a:p>
        </p:txBody>
      </p:sp>
      <p:sp>
        <p:nvSpPr>
          <p:cNvPr id="2300932" name="Rectangle 4"/>
          <p:cNvSpPr>
            <a:spLocks noChangeArrowheads="1"/>
          </p:cNvSpPr>
          <p:nvPr/>
        </p:nvSpPr>
        <p:spPr bwMode="auto">
          <a:xfrm>
            <a:off x="673100" y="1143000"/>
            <a:ext cx="8458200" cy="223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0933" name="Rectangle 5"/>
          <p:cNvSpPr>
            <a:spLocks noChangeArrowheads="1"/>
          </p:cNvSpPr>
          <p:nvPr/>
        </p:nvSpPr>
        <p:spPr bwMode="auto">
          <a:xfrm>
            <a:off x="533400" y="1295400"/>
            <a:ext cx="8001000" cy="4573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marL="457200" indent="-457200" algn="l">
              <a:tabLst>
                <a:tab pos="971550" algn="l"/>
                <a:tab pos="1885950" algn="l"/>
                <a:tab pos="3657600" algn="l"/>
              </a:tabLst>
            </a:pPr>
            <a:r>
              <a:rPr lang="en-US" sz="1800">
                <a:effectLst/>
                <a:latin typeface="Arial" charset="0"/>
              </a:rPr>
              <a:t>1 Loop:	LD	F0,0(R1)</a:t>
            </a:r>
          </a:p>
          <a:p>
            <a:pPr marL="457200" indent="-457200" algn="l">
              <a:tabLst>
                <a:tab pos="971550" algn="l"/>
                <a:tab pos="1885950" algn="l"/>
                <a:tab pos="3657600" algn="l"/>
              </a:tabLst>
            </a:pPr>
            <a:r>
              <a:rPr lang="en-US" sz="1800">
                <a:effectLst/>
                <a:latin typeface="Arial" charset="0"/>
              </a:rPr>
              <a:t>2	LD	F6,-8(R1)</a:t>
            </a:r>
          </a:p>
          <a:p>
            <a:pPr marL="457200" indent="-457200" algn="l">
              <a:tabLst>
                <a:tab pos="971550" algn="l"/>
                <a:tab pos="1885950" algn="l"/>
                <a:tab pos="3657600" algn="l"/>
              </a:tabLst>
            </a:pPr>
            <a:r>
              <a:rPr lang="en-US" sz="1800">
                <a:effectLst/>
                <a:latin typeface="Arial" charset="0"/>
              </a:rPr>
              <a:t>3	LD	F10,-16(R1)</a:t>
            </a:r>
          </a:p>
          <a:p>
            <a:pPr marL="457200" indent="-457200" algn="l">
              <a:tabLst>
                <a:tab pos="971550" algn="l"/>
                <a:tab pos="1885950" algn="l"/>
                <a:tab pos="3657600" algn="l"/>
              </a:tabLst>
            </a:pPr>
            <a:r>
              <a:rPr lang="en-US" sz="1800">
                <a:effectLst/>
                <a:latin typeface="Arial" charset="0"/>
              </a:rPr>
              <a:t>4	LD	F14,-24(R1)</a:t>
            </a:r>
          </a:p>
          <a:p>
            <a:pPr marL="457200" indent="-457200" algn="l">
              <a:tabLst>
                <a:tab pos="971550" algn="l"/>
                <a:tab pos="1885950" algn="l"/>
                <a:tab pos="3657600" algn="l"/>
              </a:tabLst>
            </a:pPr>
            <a:r>
              <a:rPr lang="en-US" sz="1800">
                <a:effectLst/>
                <a:latin typeface="Arial" charset="0"/>
              </a:rPr>
              <a:t>5	ADDD	F4,F0,F2</a:t>
            </a:r>
          </a:p>
          <a:p>
            <a:pPr marL="457200" indent="-457200" algn="l">
              <a:tabLst>
                <a:tab pos="971550" algn="l"/>
                <a:tab pos="1885950" algn="l"/>
                <a:tab pos="3657600" algn="l"/>
              </a:tabLst>
            </a:pPr>
            <a:r>
              <a:rPr lang="en-US" sz="1800">
                <a:effectLst/>
                <a:latin typeface="Arial" charset="0"/>
              </a:rPr>
              <a:t>6	ADDD	F8,F6,F2</a:t>
            </a:r>
          </a:p>
          <a:p>
            <a:pPr marL="457200" indent="-457200" algn="l">
              <a:tabLst>
                <a:tab pos="971550" algn="l"/>
                <a:tab pos="1885950" algn="l"/>
                <a:tab pos="3657600" algn="l"/>
              </a:tabLst>
            </a:pPr>
            <a:r>
              <a:rPr lang="en-US" sz="1800">
                <a:effectLst/>
                <a:latin typeface="Arial" charset="0"/>
              </a:rPr>
              <a:t>7	ADDD	F12,F10,F2</a:t>
            </a:r>
          </a:p>
          <a:p>
            <a:pPr marL="457200" indent="-457200" algn="l">
              <a:tabLst>
                <a:tab pos="971550" algn="l"/>
                <a:tab pos="1885950" algn="l"/>
                <a:tab pos="3657600" algn="l"/>
              </a:tabLst>
            </a:pPr>
            <a:r>
              <a:rPr lang="en-US" sz="1800">
                <a:effectLst/>
                <a:latin typeface="Arial" charset="0"/>
              </a:rPr>
              <a:t>8	ADDD	F16,F14,F2</a:t>
            </a:r>
          </a:p>
          <a:p>
            <a:pPr marL="457200" indent="-457200" algn="l">
              <a:tabLst>
                <a:tab pos="971550" algn="l"/>
                <a:tab pos="1885950" algn="l"/>
                <a:tab pos="3657600" algn="l"/>
              </a:tabLst>
            </a:pPr>
            <a:r>
              <a:rPr lang="en-US" sz="1800">
                <a:effectLst/>
                <a:latin typeface="Arial" charset="0"/>
              </a:rPr>
              <a:t>9	SD	0(R1),F4</a:t>
            </a:r>
          </a:p>
          <a:p>
            <a:pPr marL="457200" indent="-457200" algn="l">
              <a:buFontTx/>
              <a:buAutoNum type="arabicPlain" startAt="10"/>
              <a:tabLst>
                <a:tab pos="971550" algn="l"/>
                <a:tab pos="1885950" algn="l"/>
                <a:tab pos="3657600" algn="l"/>
              </a:tabLst>
            </a:pPr>
            <a:r>
              <a:rPr lang="en-US" sz="1800">
                <a:effectLst/>
                <a:latin typeface="Arial" charset="0"/>
              </a:rPr>
              <a:t>SD	-8(R1),F8</a:t>
            </a:r>
          </a:p>
          <a:p>
            <a:pPr marL="457200" indent="-457200" algn="l">
              <a:buFontTx/>
              <a:buAutoNum type="arabicPlain" startAt="10"/>
              <a:tabLst>
                <a:tab pos="971550" algn="l"/>
                <a:tab pos="1885950" algn="l"/>
                <a:tab pos="3657600" algn="l"/>
              </a:tabLst>
            </a:pPr>
            <a:r>
              <a:rPr lang="en-US" sz="1800">
                <a:effectLst/>
                <a:latin typeface="Arial Unicode MS" pitchFamily="34" charset="-128"/>
                <a:ea typeface="Arial Unicode MS" pitchFamily="34" charset="-128"/>
                <a:cs typeface="Arial Unicode MS" pitchFamily="34" charset="-128"/>
              </a:rPr>
              <a:t>SD	-16(R1),F8</a:t>
            </a:r>
          </a:p>
          <a:p>
            <a:pPr marL="457200" indent="-457200" algn="l">
              <a:tabLst>
                <a:tab pos="971550" algn="l"/>
                <a:tab pos="1885950" algn="l"/>
                <a:tab pos="3657600" algn="l"/>
              </a:tabLst>
            </a:pPr>
            <a:r>
              <a:rPr lang="en-US" sz="1800">
                <a:effectLst/>
                <a:latin typeface="Arial" charset="0"/>
              </a:rPr>
              <a:t>13	SUBI	R1,R1,#32</a:t>
            </a:r>
          </a:p>
          <a:p>
            <a:pPr marL="457200" indent="-457200" algn="l">
              <a:tabLst>
                <a:tab pos="971550" algn="l"/>
                <a:tab pos="1885950" algn="l"/>
                <a:tab pos="3657600" algn="l"/>
              </a:tabLst>
            </a:pPr>
            <a:r>
              <a:rPr lang="en-US" sz="1800">
                <a:effectLst/>
                <a:latin typeface="Arial" charset="0"/>
              </a:rPr>
              <a:t>12	BNZ	R1,LOOP</a:t>
            </a:r>
          </a:p>
          <a:p>
            <a:pPr marL="457200" indent="-457200" algn="l">
              <a:tabLst>
                <a:tab pos="971550" algn="l"/>
                <a:tab pos="1885950" algn="l"/>
                <a:tab pos="3657600" algn="l"/>
              </a:tabLst>
            </a:pPr>
            <a:r>
              <a:rPr lang="en-US" sz="1800">
                <a:effectLst/>
                <a:latin typeface="Arial" charset="0"/>
              </a:rPr>
              <a:t>14	SD	</a:t>
            </a:r>
            <a:r>
              <a:rPr lang="en-US" sz="1800">
                <a:solidFill>
                  <a:schemeClr val="accent2"/>
                </a:solidFill>
                <a:effectLst/>
                <a:latin typeface="Arial" charset="0"/>
              </a:rPr>
              <a:t>8</a:t>
            </a:r>
            <a:r>
              <a:rPr lang="en-US" sz="1800">
                <a:effectLst/>
                <a:latin typeface="Arial" charset="0"/>
              </a:rPr>
              <a:t>(R1),F16	</a:t>
            </a:r>
            <a:r>
              <a:rPr lang="en-US" sz="1800">
                <a:solidFill>
                  <a:schemeClr val="accent2"/>
                </a:solidFill>
                <a:effectLst/>
                <a:latin typeface="Arial" charset="0"/>
              </a:rPr>
              <a:t>;8-32 = -24</a:t>
            </a:r>
            <a:br>
              <a:rPr lang="en-US" sz="1800">
                <a:solidFill>
                  <a:schemeClr val="accent2"/>
                </a:solidFill>
                <a:effectLst/>
                <a:latin typeface="Arial" charset="0"/>
              </a:rPr>
            </a:br>
            <a:endParaRPr lang="en-US" sz="1800">
              <a:effectLst/>
              <a:latin typeface="Arial" charset="0"/>
            </a:endParaRPr>
          </a:p>
          <a:p>
            <a:pPr marL="457200" indent="-457200" algn="l">
              <a:buFontTx/>
              <a:buChar char="•"/>
              <a:tabLst>
                <a:tab pos="971550" algn="l"/>
                <a:tab pos="1885950" algn="l"/>
                <a:tab pos="3657600" algn="l"/>
              </a:tabLst>
            </a:pPr>
            <a:r>
              <a:rPr lang="en-US">
                <a:effectLst/>
                <a:latin typeface="Arial" charset="0"/>
              </a:rPr>
              <a:t> 14 clock cycles or 3.5 clock cycles per iteration</a:t>
            </a:r>
          </a:p>
        </p:txBody>
      </p:sp>
    </p:spTree>
    <p:extLst>
      <p:ext uri="{BB962C8B-B14F-4D97-AF65-F5344CB8AC3E}">
        <p14:creationId xmlns:p14="http://schemas.microsoft.com/office/powerpoint/2010/main" val="531315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0931">
                                            <p:txEl>
                                              <p:pRg st="0" end="0"/>
                                            </p:txEl>
                                          </p:spTgt>
                                        </p:tgtEl>
                                        <p:attrNameLst>
                                          <p:attrName>style.visibility</p:attrName>
                                        </p:attrNameLst>
                                      </p:cBhvr>
                                      <p:to>
                                        <p:strVal val="visible"/>
                                      </p:to>
                                    </p:set>
                                    <p:anim calcmode="lin" valueType="num">
                                      <p:cBhvr additive="base">
                                        <p:cTn id="7" dur="500" fill="hold"/>
                                        <p:tgtEl>
                                          <p:spTgt spid="230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09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00931">
                                            <p:txEl>
                                              <p:pRg st="1" end="1"/>
                                            </p:txEl>
                                          </p:spTgt>
                                        </p:tgtEl>
                                        <p:attrNameLst>
                                          <p:attrName>style.visibility</p:attrName>
                                        </p:attrNameLst>
                                      </p:cBhvr>
                                      <p:to>
                                        <p:strVal val="visible"/>
                                      </p:to>
                                    </p:set>
                                    <p:anim calcmode="lin" valueType="num">
                                      <p:cBhvr additive="base">
                                        <p:cTn id="11" dur="500" fill="hold"/>
                                        <p:tgtEl>
                                          <p:spTgt spid="23009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009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00931">
                                            <p:txEl>
                                              <p:pRg st="2" end="2"/>
                                            </p:txEl>
                                          </p:spTgt>
                                        </p:tgtEl>
                                        <p:attrNameLst>
                                          <p:attrName>style.visibility</p:attrName>
                                        </p:attrNameLst>
                                      </p:cBhvr>
                                      <p:to>
                                        <p:strVal val="visible"/>
                                      </p:to>
                                    </p:set>
                                    <p:anim calcmode="lin" valueType="num">
                                      <p:cBhvr additive="base">
                                        <p:cTn id="15" dur="500" fill="hold"/>
                                        <p:tgtEl>
                                          <p:spTgt spid="23009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009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00931">
                                            <p:txEl>
                                              <p:pRg st="3" end="3"/>
                                            </p:txEl>
                                          </p:spTgt>
                                        </p:tgtEl>
                                        <p:attrNameLst>
                                          <p:attrName>style.visibility</p:attrName>
                                        </p:attrNameLst>
                                      </p:cBhvr>
                                      <p:to>
                                        <p:strVal val="visible"/>
                                      </p:to>
                                    </p:set>
                                    <p:anim calcmode="lin" valueType="num">
                                      <p:cBhvr additive="base">
                                        <p:cTn id="19" dur="500" fill="hold"/>
                                        <p:tgtEl>
                                          <p:spTgt spid="23009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009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9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DA2F75-37EF-45F0-88AB-DCDC6EECC469}" type="slidenum">
              <a:rPr lang="en-US"/>
              <a:pPr/>
              <a:t>36</a:t>
            </a:fld>
            <a:endParaRPr lang="en-US"/>
          </a:p>
        </p:txBody>
      </p:sp>
      <p:sp>
        <p:nvSpPr>
          <p:cNvPr id="2302978" name="Rectangle 2"/>
          <p:cNvSpPr>
            <a:spLocks noGrp="1" noChangeArrowheads="1"/>
          </p:cNvSpPr>
          <p:nvPr>
            <p:ph type="title"/>
          </p:nvPr>
        </p:nvSpPr>
        <p:spPr>
          <a:xfrm>
            <a:off x="457200" y="274638"/>
            <a:ext cx="8229600" cy="563562"/>
          </a:xfrm>
        </p:spPr>
        <p:txBody>
          <a:bodyPr>
            <a:noAutofit/>
          </a:bodyPr>
          <a:lstStyle/>
          <a:p>
            <a:r>
              <a:rPr lang="en-US" sz="3600" dirty="0">
                <a:solidFill>
                  <a:srgbClr val="002060"/>
                </a:solidFill>
                <a:effectLst>
                  <a:outerShdw blurRad="38100" dist="38100" dir="2700000" algn="tl">
                    <a:srgbClr val="000000">
                      <a:alpha val="43137"/>
                    </a:srgbClr>
                  </a:outerShdw>
                </a:effectLst>
                <a:latin typeface="Monotype Corsiva" pitchFamily="66" charset="0"/>
              </a:rPr>
              <a:t>Summary of Loop Unrolling Example</a:t>
            </a:r>
          </a:p>
        </p:txBody>
      </p:sp>
      <p:sp>
        <p:nvSpPr>
          <p:cNvPr id="2302979" name="Rectangle 3"/>
          <p:cNvSpPr>
            <a:spLocks noGrp="1" noChangeArrowheads="1"/>
          </p:cNvSpPr>
          <p:nvPr>
            <p:ph type="body" idx="1"/>
          </p:nvPr>
        </p:nvSpPr>
        <p:spPr>
          <a:xfrm>
            <a:off x="685800" y="1371600"/>
            <a:ext cx="7772400" cy="4724400"/>
          </a:xfrm>
        </p:spPr>
        <p:txBody>
          <a:bodyPr/>
          <a:lstStyle/>
          <a:p>
            <a:pPr marL="457200" indent="-457200">
              <a:spcBef>
                <a:spcPct val="50000"/>
              </a:spcBef>
              <a:buSzPct val="150000"/>
            </a:pPr>
            <a:r>
              <a:rPr lang="en-US" sz="2400">
                <a:latin typeface="Comic Sans MS" pitchFamily="66" charset="0"/>
              </a:rPr>
              <a:t>Determine that it was legal to move the </a:t>
            </a:r>
            <a:r>
              <a:rPr lang="en-US" sz="2400" b="1">
                <a:latin typeface="Comic Sans MS" pitchFamily="66" charset="0"/>
              </a:rPr>
              <a:t>SD</a:t>
            </a:r>
            <a:r>
              <a:rPr lang="en-US" sz="2400">
                <a:latin typeface="Comic Sans MS" pitchFamily="66" charset="0"/>
              </a:rPr>
              <a:t> after the </a:t>
            </a:r>
            <a:r>
              <a:rPr lang="en-US" sz="2400" b="1">
                <a:latin typeface="Comic Sans MS" pitchFamily="66" charset="0"/>
              </a:rPr>
              <a:t>SUBI</a:t>
            </a:r>
            <a:r>
              <a:rPr lang="en-US" sz="2400">
                <a:latin typeface="Comic Sans MS" pitchFamily="66" charset="0"/>
              </a:rPr>
              <a:t> and </a:t>
            </a:r>
            <a:r>
              <a:rPr lang="en-US" sz="2400" b="1">
                <a:latin typeface="Comic Sans MS" pitchFamily="66" charset="0"/>
              </a:rPr>
              <a:t>BNZ</a:t>
            </a:r>
            <a:r>
              <a:rPr lang="en-US" sz="2400">
                <a:latin typeface="Comic Sans MS" pitchFamily="66" charset="0"/>
              </a:rPr>
              <a:t>, and find the amount to adjust the </a:t>
            </a:r>
            <a:r>
              <a:rPr lang="en-US" sz="2400" b="1">
                <a:latin typeface="Comic Sans MS" pitchFamily="66" charset="0"/>
              </a:rPr>
              <a:t>SD</a:t>
            </a:r>
            <a:r>
              <a:rPr lang="en-US" sz="2400">
                <a:latin typeface="Comic Sans MS" pitchFamily="66" charset="0"/>
              </a:rPr>
              <a:t> offset. </a:t>
            </a:r>
          </a:p>
          <a:p>
            <a:pPr marL="457200" indent="-457200">
              <a:spcBef>
                <a:spcPct val="50000"/>
              </a:spcBef>
              <a:buSzPct val="150000"/>
            </a:pPr>
            <a:r>
              <a:rPr lang="en-US" sz="2400">
                <a:latin typeface="Comic Sans MS" pitchFamily="66" charset="0"/>
              </a:rPr>
              <a:t>Determine that unrolling the loop would be useful by finding that the loop iterations are independent, except for the loop maintenance code.</a:t>
            </a:r>
          </a:p>
          <a:p>
            <a:pPr marL="457200" indent="-457200">
              <a:spcBef>
                <a:spcPct val="50000"/>
              </a:spcBef>
              <a:buSzPct val="150000"/>
            </a:pPr>
            <a:r>
              <a:rPr lang="en-US" sz="2400">
                <a:latin typeface="Comic Sans MS" pitchFamily="66" charset="0"/>
              </a:rPr>
              <a:t>Use extra registers to avoid unnecessary constraints that would be forced by using the same registers for different computations.</a:t>
            </a:r>
          </a:p>
        </p:txBody>
      </p:sp>
    </p:spTree>
    <p:extLst>
      <p:ext uri="{BB962C8B-B14F-4D97-AF65-F5344CB8AC3E}">
        <p14:creationId xmlns:p14="http://schemas.microsoft.com/office/powerpoint/2010/main" val="42660036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45BE89E-23E8-4EAA-8B4D-F10F378F5107}" type="slidenum">
              <a:rPr lang="en-US"/>
              <a:pPr/>
              <a:t>37</a:t>
            </a:fld>
            <a:endParaRPr lang="en-US"/>
          </a:p>
        </p:txBody>
      </p:sp>
      <p:sp>
        <p:nvSpPr>
          <p:cNvPr id="2304002" name="Rectangle 2"/>
          <p:cNvSpPr>
            <a:spLocks noGrp="1" noChangeArrowheads="1"/>
          </p:cNvSpPr>
          <p:nvPr>
            <p:ph type="title"/>
          </p:nvPr>
        </p:nvSpPr>
        <p:spPr>
          <a:xfrm>
            <a:off x="457200" y="274638"/>
            <a:ext cx="8229600" cy="563562"/>
          </a:xfrm>
        </p:spPr>
        <p:txBody>
          <a:bodyPr>
            <a:noAutofit/>
          </a:bodyPr>
          <a:lstStyle/>
          <a:p>
            <a:r>
              <a:rPr lang="en-US" sz="3600" dirty="0">
                <a:solidFill>
                  <a:srgbClr val="002060"/>
                </a:solidFill>
                <a:effectLst>
                  <a:outerShdw blurRad="38100" dist="38100" dir="2700000" algn="tl">
                    <a:srgbClr val="C0C0C0"/>
                  </a:outerShdw>
                </a:effectLst>
                <a:latin typeface="Monotype Corsiva" pitchFamily="66" charset="0"/>
              </a:rPr>
              <a:t>Summary of Loop Unrolling Example</a:t>
            </a:r>
          </a:p>
        </p:txBody>
      </p:sp>
      <p:sp>
        <p:nvSpPr>
          <p:cNvPr id="2304003" name="Rectangle 3"/>
          <p:cNvSpPr>
            <a:spLocks noGrp="1" noChangeArrowheads="1"/>
          </p:cNvSpPr>
          <p:nvPr>
            <p:ph type="body" idx="1"/>
          </p:nvPr>
        </p:nvSpPr>
        <p:spPr/>
        <p:txBody>
          <a:bodyPr/>
          <a:lstStyle/>
          <a:p>
            <a:pPr marL="457200" indent="-457200">
              <a:lnSpc>
                <a:spcPct val="105000"/>
              </a:lnSpc>
              <a:spcBef>
                <a:spcPct val="50000"/>
              </a:spcBef>
              <a:buSzPct val="150000"/>
            </a:pPr>
            <a:r>
              <a:rPr lang="en-US" sz="2400">
                <a:latin typeface="Comic Sans MS" pitchFamily="66" charset="0"/>
              </a:rPr>
              <a:t>Eliminate the extra tests and branches and adjust the loop maintenance code.</a:t>
            </a:r>
          </a:p>
          <a:p>
            <a:pPr marL="457200" indent="-457200">
              <a:lnSpc>
                <a:spcPct val="105000"/>
              </a:lnSpc>
              <a:spcBef>
                <a:spcPct val="50000"/>
              </a:spcBef>
              <a:buSzPct val="150000"/>
            </a:pPr>
            <a:r>
              <a:rPr lang="en-US" sz="2400">
                <a:latin typeface="Comic Sans MS" pitchFamily="66" charset="0"/>
              </a:rPr>
              <a:t>Determine that the loads and stores in the unrolled loop can be interchanged by observing that the loads and stores from different iterations are independent.  This requires analyzing the memory addresses and finding that they do not refer to the same address.</a:t>
            </a:r>
          </a:p>
          <a:p>
            <a:pPr marL="457200" indent="-457200">
              <a:lnSpc>
                <a:spcPct val="105000"/>
              </a:lnSpc>
              <a:spcBef>
                <a:spcPct val="50000"/>
              </a:spcBef>
              <a:buSzPct val="150000"/>
            </a:pPr>
            <a:r>
              <a:rPr lang="en-US" sz="2400">
                <a:latin typeface="Comic Sans MS" pitchFamily="66" charset="0"/>
              </a:rPr>
              <a:t>Schedule the code, preserving any dependences needed to yield the same result as the original code.</a:t>
            </a:r>
          </a:p>
        </p:txBody>
      </p:sp>
    </p:spTree>
    <p:extLst>
      <p:ext uri="{BB962C8B-B14F-4D97-AF65-F5344CB8AC3E}">
        <p14:creationId xmlns:p14="http://schemas.microsoft.com/office/powerpoint/2010/main" val="3363850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fld id="{DE1C5400-A6E1-4177-8E63-D5BCCADB612B}" type="slidenum">
              <a:rPr lang="en-GB"/>
              <a:pPr/>
              <a:t>38</a:t>
            </a:fld>
            <a:endParaRPr lang="en-GB"/>
          </a:p>
        </p:txBody>
      </p:sp>
      <p:sp>
        <p:nvSpPr>
          <p:cNvPr id="3073" name="Rectangle 1"/>
          <p:cNvSpPr>
            <a:spLocks noGrp="1" noChangeArrowheads="1"/>
          </p:cNvSpPr>
          <p:nvPr>
            <p:ph type="title"/>
          </p:nvPr>
        </p:nvSpPr>
        <p:spPr>
          <a:xfrm>
            <a:off x="609600" y="381000"/>
            <a:ext cx="8001000" cy="5638800"/>
          </a:xfrm>
          <a:ln/>
        </p:spPr>
        <p:txBody>
          <a:bodyPr/>
          <a:lstStyle/>
          <a:p>
            <a:pPr>
              <a:lnSpc>
                <a:spcPct val="100000"/>
              </a:lnSpc>
              <a:spcBef>
                <a:spcPts val="6750"/>
              </a:spcBef>
              <a:buClr>
                <a:srgbClr val="0000FF"/>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600" b="1" dirty="0">
                <a:solidFill>
                  <a:srgbClr val="FF0000"/>
                </a:solidFill>
                <a:effectLst>
                  <a:outerShdw blurRad="38100" dist="38100" dir="2700000" algn="tl">
                    <a:srgbClr val="C0C0C0"/>
                  </a:outerShdw>
                </a:effectLst>
                <a:latin typeface="Comic Sans MS" pitchFamily="66" charset="0"/>
                <a:cs typeface="Times New Roman" pitchFamily="18" charset="0"/>
              </a:rPr>
              <a:t/>
            </a:r>
            <a:br>
              <a:rPr lang="en-GB" sz="6600" b="1" dirty="0">
                <a:solidFill>
                  <a:srgbClr val="FF0000"/>
                </a:solidFill>
                <a:effectLst>
                  <a:outerShdw blurRad="38100" dist="38100" dir="2700000" algn="tl">
                    <a:srgbClr val="C0C0C0"/>
                  </a:outerShdw>
                </a:effectLst>
                <a:latin typeface="Comic Sans MS" pitchFamily="66" charset="0"/>
                <a:cs typeface="Times New Roman" pitchFamily="18" charset="0"/>
              </a:rPr>
            </a:br>
            <a:r>
              <a:rPr lang="en-GB" sz="4800" b="1" dirty="0">
                <a:solidFill>
                  <a:srgbClr val="7030A0"/>
                </a:solidFill>
                <a:effectLst>
                  <a:outerShdw blurRad="38100" dist="38100" dir="2700000" algn="tl">
                    <a:srgbClr val="C0C0C0"/>
                  </a:outerShdw>
                </a:effectLst>
                <a:latin typeface="Comic Sans MS" pitchFamily="66" charset="0"/>
                <a:cs typeface="Times New Roman" pitchFamily="18" charset="0"/>
              </a:rPr>
              <a:t>Superscalar and VLIW Processors</a:t>
            </a:r>
            <a:r>
              <a:rPr lang="en-GB" sz="6600" b="1" dirty="0">
                <a:solidFill>
                  <a:srgbClr val="FF0000"/>
                </a:solidFill>
                <a:effectLst>
                  <a:outerShdw blurRad="38100" dist="38100" dir="2700000" algn="tl">
                    <a:srgbClr val="C0C0C0"/>
                  </a:outerShdw>
                </a:effectLst>
                <a:latin typeface="Comic Sans MS" pitchFamily="66" charset="0"/>
                <a:cs typeface="Times New Roman" pitchFamily="18" charset="0"/>
              </a:rPr>
              <a:t/>
            </a:r>
            <a:br>
              <a:rPr lang="en-GB" sz="6600" b="1" dirty="0">
                <a:solidFill>
                  <a:srgbClr val="FF0000"/>
                </a:solidFill>
                <a:effectLst>
                  <a:outerShdw blurRad="38100" dist="38100" dir="2700000" algn="tl">
                    <a:srgbClr val="C0C0C0"/>
                  </a:outerShdw>
                </a:effectLst>
                <a:latin typeface="Comic Sans MS" pitchFamily="66" charset="0"/>
                <a:cs typeface="Times New Roman" pitchFamily="18" charset="0"/>
              </a:rPr>
            </a:br>
            <a:r>
              <a:rPr lang="en-GB" sz="3600" b="1" dirty="0">
                <a:solidFill>
                  <a:srgbClr val="FF0000"/>
                </a:solidFill>
                <a:effectLst>
                  <a:outerShdw blurRad="38100" dist="38100" dir="2700000" algn="tl">
                    <a:srgbClr val="C0C0C0"/>
                  </a:outerShdw>
                </a:effectLst>
                <a:latin typeface="Helvetica" pitchFamily="34" charset="0"/>
                <a:cs typeface="Times New Roman" pitchFamily="18" charset="0"/>
              </a:rPr>
              <a:t/>
            </a:r>
            <a:br>
              <a:rPr lang="en-GB" sz="3600" b="1" dirty="0">
                <a:solidFill>
                  <a:srgbClr val="FF0000"/>
                </a:solidFill>
                <a:effectLst>
                  <a:outerShdw blurRad="38100" dist="38100" dir="2700000" algn="tl">
                    <a:srgbClr val="C0C0C0"/>
                  </a:outerShdw>
                </a:effectLst>
                <a:latin typeface="Helvetica" pitchFamily="34" charset="0"/>
                <a:cs typeface="Times New Roman" pitchFamily="18" charset="0"/>
              </a:rPr>
            </a:br>
            <a:endParaRPr lang="en-GB" sz="3600" b="1" dirty="0">
              <a:solidFill>
                <a:srgbClr val="FF0000"/>
              </a:solidFill>
              <a:effectLst>
                <a:outerShdw blurRad="38100" dist="38100" dir="2700000" algn="tl">
                  <a:srgbClr val="C0C0C0"/>
                </a:outerShdw>
              </a:effectLst>
              <a:latin typeface="Helvetica" pitchFamily="34" charset="0"/>
              <a:cs typeface="Times New Roman" pitchFamily="18" charset="0"/>
            </a:endParaRPr>
          </a:p>
        </p:txBody>
      </p:sp>
    </p:spTree>
    <p:extLst>
      <p:ext uri="{BB962C8B-B14F-4D97-AF65-F5344CB8AC3E}">
        <p14:creationId xmlns:p14="http://schemas.microsoft.com/office/powerpoint/2010/main" val="10909165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1EF9EE0-43F2-4828-A050-AD7AD44D5CCE}" type="slidenum">
              <a:rPr lang="en-GB"/>
              <a:pPr/>
              <a:t>39</a:t>
            </a:fld>
            <a:endParaRPr lang="en-GB"/>
          </a:p>
        </p:txBody>
      </p:sp>
      <p:sp>
        <p:nvSpPr>
          <p:cNvPr id="4097" name="Rectangle 1"/>
          <p:cNvSpPr>
            <a:spLocks noGrp="1" noChangeArrowheads="1"/>
          </p:cNvSpPr>
          <p:nvPr>
            <p:ph type="title"/>
          </p:nvPr>
        </p:nvSpPr>
        <p:spPr>
          <a:xfrm>
            <a:off x="685800" y="76200"/>
            <a:ext cx="7772400" cy="733425"/>
          </a:xfrm>
          <a:ln/>
        </p:spPr>
        <p:txBody>
          <a:bodyPr lIns="92160" tIns="46080" rIns="92160" bIns="46080">
            <a:normAutofit/>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002060"/>
                </a:solidFill>
                <a:effectLst>
                  <a:outerShdw blurRad="38100" dist="38100" dir="2700000" algn="tl">
                    <a:srgbClr val="000000">
                      <a:alpha val="43137"/>
                    </a:srgbClr>
                  </a:outerShdw>
                </a:effectLst>
                <a:latin typeface="Monotype Corsiva" pitchFamily="66" charset="0"/>
              </a:rPr>
              <a:t>Multiple Instruction Issue:  CPI &lt;  1</a:t>
            </a:r>
            <a:r>
              <a:rPr lang="en-GB" sz="3600" dirty="0">
                <a:solidFill>
                  <a:srgbClr val="002060"/>
                </a:solidFill>
                <a:effectLst>
                  <a:outerShdw blurRad="38100" dist="38100" dir="2700000" algn="tl">
                    <a:srgbClr val="000000">
                      <a:alpha val="43137"/>
                    </a:srgbClr>
                  </a:outerShdw>
                </a:effectLst>
                <a:latin typeface="Monotype Corsiva" pitchFamily="66" charset="0"/>
              </a:rPr>
              <a:t> </a:t>
            </a:r>
          </a:p>
        </p:txBody>
      </p:sp>
      <p:sp>
        <p:nvSpPr>
          <p:cNvPr id="4098" name="Rectangle 2"/>
          <p:cNvSpPr>
            <a:spLocks noGrp="1" noChangeArrowheads="1"/>
          </p:cNvSpPr>
          <p:nvPr>
            <p:ph type="body" idx="1"/>
          </p:nvPr>
        </p:nvSpPr>
        <p:spPr>
          <a:xfrm>
            <a:off x="457200" y="1600200"/>
            <a:ext cx="8216900" cy="5105400"/>
          </a:xfrm>
          <a:ln/>
        </p:spPr>
        <p:txBody>
          <a:bodyPr lIns="92160" tIns="46080" rIns="92160" bIns="46080"/>
          <a:lstStyle/>
          <a:p>
            <a:pPr>
              <a:lnSpc>
                <a:spcPct val="100000"/>
              </a:lnSpc>
              <a:spcBef>
                <a:spcPts val="12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improve a pipeline’s </a:t>
            </a:r>
            <a:r>
              <a:rPr lang="en-GB">
                <a:solidFill>
                  <a:srgbClr val="0000FF"/>
                </a:solidFill>
              </a:rPr>
              <a:t>CPI</a:t>
            </a:r>
            <a:r>
              <a:rPr lang="en-GB"/>
              <a:t> to be better [less] than one, and to utilize ILP better, a number of independent instructions have to be </a:t>
            </a:r>
            <a:r>
              <a:rPr lang="en-GB" b="1" i="1">
                <a:solidFill>
                  <a:srgbClr val="A50021"/>
                </a:solidFill>
              </a:rPr>
              <a:t>issued</a:t>
            </a:r>
            <a:r>
              <a:rPr lang="en-GB" i="1"/>
              <a:t> </a:t>
            </a:r>
            <a:r>
              <a:rPr lang="en-GB"/>
              <a:t>in the same pipeline cycle.</a:t>
            </a:r>
          </a:p>
          <a:p>
            <a:pPr>
              <a:lnSpc>
                <a:spcPct val="100000"/>
              </a:lnSpc>
              <a:spcBef>
                <a:spcPts val="12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Anticipated success of multiple instructions leads to </a:t>
            </a:r>
            <a:br>
              <a:rPr lang="en-GB"/>
            </a:br>
            <a:r>
              <a:rPr lang="en-GB">
                <a:solidFill>
                  <a:srgbClr val="0000CC"/>
                </a:solidFill>
              </a:rPr>
              <a:t>Instructions Per Clock</a:t>
            </a:r>
            <a:r>
              <a:rPr lang="en-GB" u="sng">
                <a:solidFill>
                  <a:srgbClr val="CCCCFF"/>
                </a:solidFill>
              </a:rPr>
              <a:t> </a:t>
            </a:r>
            <a:r>
              <a:rPr lang="en-GB"/>
              <a:t>cycle (</a:t>
            </a:r>
            <a:r>
              <a:rPr lang="en-GB">
                <a:solidFill>
                  <a:srgbClr val="0000CC"/>
                </a:solidFill>
              </a:rPr>
              <a:t>IPC</a:t>
            </a:r>
            <a:r>
              <a:rPr lang="en-GB"/>
              <a:t>) vs. CPI</a:t>
            </a:r>
          </a:p>
        </p:txBody>
      </p:sp>
    </p:spTree>
    <p:extLst>
      <p:ext uri="{BB962C8B-B14F-4D97-AF65-F5344CB8AC3E}">
        <p14:creationId xmlns:p14="http://schemas.microsoft.com/office/powerpoint/2010/main" val="3985763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8C24C8DB-09F3-462E-9113-C8745D1625C8}" type="slidenum">
              <a:rPr lang="en-US"/>
              <a:pPr/>
              <a:t>4</a:t>
            </a:fld>
            <a:endParaRPr lang="en-US"/>
          </a:p>
        </p:txBody>
      </p:sp>
      <p:sp>
        <p:nvSpPr>
          <p:cNvPr id="2507778" name="Rectangle 2"/>
          <p:cNvSpPr>
            <a:spLocks noChangeArrowheads="1"/>
          </p:cNvSpPr>
          <p:nvPr/>
        </p:nvSpPr>
        <p:spPr bwMode="auto">
          <a:xfrm>
            <a:off x="765175" y="1349375"/>
            <a:ext cx="7553325" cy="4811713"/>
          </a:xfrm>
          <a:prstGeom prst="rect">
            <a:avLst/>
          </a:prstGeom>
          <a:solidFill>
            <a:srgbClr val="DDFCF9"/>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507779" name="Rectangle 3"/>
          <p:cNvSpPr>
            <a:spLocks noGrp="1" noChangeArrowheads="1"/>
          </p:cNvSpPr>
          <p:nvPr>
            <p:ph type="title"/>
          </p:nvPr>
        </p:nvSpPr>
        <p:spPr>
          <a:xfrm>
            <a:off x="685800" y="381000"/>
            <a:ext cx="7772400" cy="463550"/>
          </a:xfrm>
          <a:noFill/>
          <a:ln/>
        </p:spPr>
        <p:txBody>
          <a:bodyPr lIns="86796" tIns="43398" rIns="86796" bIns="43398">
            <a:normAutofit fontScale="90000"/>
          </a:bodyPr>
          <a:lstStyle/>
          <a:p>
            <a:pPr defTabSz="993775"/>
            <a:r>
              <a:rPr lang="en-GB" sz="2800" b="1">
                <a:solidFill>
                  <a:srgbClr val="CC0000"/>
                </a:solidFill>
                <a:effectLst>
                  <a:outerShdw blurRad="38100" dist="38100" dir="2700000" algn="tl">
                    <a:srgbClr val="C0C0C0"/>
                  </a:outerShdw>
                </a:effectLst>
                <a:latin typeface="Comic Sans MS" pitchFamily="66" charset="0"/>
              </a:rPr>
              <a:t>Upper Bound on ILP</a:t>
            </a:r>
          </a:p>
        </p:txBody>
      </p:sp>
      <p:graphicFrame>
        <p:nvGraphicFramePr>
          <p:cNvPr id="2507780" name="Object 4"/>
          <p:cNvGraphicFramePr>
            <a:graphicFrameLocks/>
          </p:cNvGraphicFramePr>
          <p:nvPr/>
        </p:nvGraphicFramePr>
        <p:xfrm>
          <a:off x="976313" y="1662113"/>
          <a:ext cx="7051675" cy="4448175"/>
        </p:xfrm>
        <a:graphic>
          <a:graphicData uri="http://schemas.openxmlformats.org/presentationml/2006/ole">
            <mc:AlternateContent xmlns:mc="http://schemas.openxmlformats.org/markup-compatibility/2006">
              <mc:Choice xmlns:v="urn:schemas-microsoft-com:vml" Requires="v">
                <p:oleObj spid="_x0000_s3078" name="Chart" r:id="rId4" imgW="8726400" imgH="5190840" progId="MSGraph.Chart.5">
                  <p:embed/>
                </p:oleObj>
              </mc:Choice>
              <mc:Fallback>
                <p:oleObj name="Chart" r:id="rId4" imgW="8726400" imgH="5190840" progId="MSGraph.Chart.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3" y="1662113"/>
                        <a:ext cx="70516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7781" name="Rectangle 5"/>
          <p:cNvSpPr>
            <a:spLocks noChangeArrowheads="1"/>
          </p:cNvSpPr>
          <p:nvPr/>
        </p:nvSpPr>
        <p:spPr bwMode="auto">
          <a:xfrm>
            <a:off x="2590800" y="2819400"/>
            <a:ext cx="23320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a:effectLst/>
                <a:latin typeface="Arial" charset="0"/>
              </a:rPr>
              <a:t>Integer: 18 - 60</a:t>
            </a:r>
          </a:p>
        </p:txBody>
      </p:sp>
      <p:sp>
        <p:nvSpPr>
          <p:cNvPr id="2507782" name="Rectangle 6"/>
          <p:cNvSpPr>
            <a:spLocks noChangeArrowheads="1"/>
          </p:cNvSpPr>
          <p:nvPr/>
        </p:nvSpPr>
        <p:spPr bwMode="auto">
          <a:xfrm>
            <a:off x="4724400" y="1752600"/>
            <a:ext cx="18748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a:effectLst/>
                <a:latin typeface="Arial" charset="0"/>
              </a:rPr>
              <a:t>FP: 75 - 150</a:t>
            </a:r>
          </a:p>
        </p:txBody>
      </p:sp>
    </p:spTree>
    <p:extLst>
      <p:ext uri="{BB962C8B-B14F-4D97-AF65-F5344CB8AC3E}">
        <p14:creationId xmlns:p14="http://schemas.microsoft.com/office/powerpoint/2010/main" val="42028349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2DA99BD6-32D6-4B6B-A78F-C9FBC8C0A450}" type="slidenum">
              <a:rPr lang="en-GB"/>
              <a:pPr/>
              <a:t>40</a:t>
            </a:fld>
            <a:endParaRPr lang="en-GB"/>
          </a:p>
        </p:txBody>
      </p:sp>
      <p:sp>
        <p:nvSpPr>
          <p:cNvPr id="5121" name="Rectangle 1"/>
          <p:cNvSpPr>
            <a:spLocks noGrp="1" noChangeArrowheads="1"/>
          </p:cNvSpPr>
          <p:nvPr>
            <p:ph type="title"/>
          </p:nvPr>
        </p:nvSpPr>
        <p:spPr>
          <a:xfrm>
            <a:off x="685800" y="152400"/>
            <a:ext cx="7772400" cy="657225"/>
          </a:xfrm>
          <a:ln/>
        </p:spPr>
        <p:txBody>
          <a:bodyPr lIns="92160" tIns="46080" rIns="92160" bIns="46080">
            <a:normAutofit/>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002060"/>
                </a:solidFill>
                <a:effectLst>
                  <a:outerShdw blurRad="38100" dist="38100" dir="2700000" algn="tl">
                    <a:srgbClr val="000000">
                      <a:alpha val="43137"/>
                    </a:srgbClr>
                  </a:outerShdw>
                </a:effectLst>
                <a:latin typeface="Monotype Corsiva" pitchFamily="66" charset="0"/>
              </a:rPr>
              <a:t>Multiple Instruction Issue:  CPI &lt;  1</a:t>
            </a:r>
            <a:r>
              <a:rPr lang="en-GB" sz="3600" dirty="0">
                <a:solidFill>
                  <a:srgbClr val="002060"/>
                </a:solidFill>
                <a:effectLst>
                  <a:outerShdw blurRad="38100" dist="38100" dir="2700000" algn="tl">
                    <a:srgbClr val="000000">
                      <a:alpha val="43137"/>
                    </a:srgbClr>
                  </a:outerShdw>
                </a:effectLst>
                <a:latin typeface="Monotype Corsiva" pitchFamily="66" charset="0"/>
              </a:rPr>
              <a:t> </a:t>
            </a:r>
          </a:p>
        </p:txBody>
      </p:sp>
      <p:sp>
        <p:nvSpPr>
          <p:cNvPr id="5122" name="Rectangle 2"/>
          <p:cNvSpPr>
            <a:spLocks noGrp="1" noChangeArrowheads="1"/>
          </p:cNvSpPr>
          <p:nvPr>
            <p:ph type="body" idx="1"/>
          </p:nvPr>
        </p:nvSpPr>
        <p:spPr>
          <a:xfrm>
            <a:off x="457200" y="990600"/>
            <a:ext cx="8216900" cy="5670550"/>
          </a:xfrm>
          <a:ln/>
        </p:spPr>
        <p:txBody>
          <a:bodyPr lIns="92160" tIns="46080" rIns="92160" bIns="46080">
            <a:normAutofit lnSpcReduction="10000"/>
          </a:bodyPr>
          <a:lstStyle/>
          <a:p>
            <a:pPr>
              <a:lnSpc>
                <a:spcPct val="100000"/>
              </a:lnSpc>
              <a:spcBef>
                <a:spcPts val="12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Multiple instruction issue processors are of two types:</a:t>
            </a:r>
          </a:p>
          <a:p>
            <a:pPr lvl="1">
              <a:lnSpc>
                <a:spcPct val="100000"/>
              </a:lnSpc>
              <a:spcBef>
                <a:spcPts val="1050"/>
              </a:spcBef>
              <a:buClr>
                <a:srgbClr val="FF33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3300"/>
                </a:solidFill>
              </a:rPr>
              <a:t>Superscalar:</a:t>
            </a:r>
            <a:r>
              <a:rPr lang="en-GB" b="1"/>
              <a:t>  A number of instructions (2-8)  is issued in the same cycle, scheduled statically by the compiler or dynamically (scoreboarding, Tomasulo).</a:t>
            </a:r>
          </a:p>
          <a:p>
            <a:pPr lvl="2">
              <a:lnSpc>
                <a:spcPct val="100000"/>
              </a:lnSpc>
              <a:spcBef>
                <a:spcPts val="10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Pentium, PowerPC, Sun UltraSparc,  Alpha, HP 8000 ...</a:t>
            </a:r>
          </a:p>
          <a:p>
            <a:pPr>
              <a:lnSpc>
                <a:spcPct val="100000"/>
              </a:lnSpc>
              <a:spcBef>
                <a:spcPts val="125"/>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500" b="1"/>
          </a:p>
          <a:p>
            <a:pPr lvl="1">
              <a:lnSpc>
                <a:spcPct val="80000"/>
              </a:lnSpc>
              <a:buClr>
                <a:srgbClr val="FF33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3300"/>
                </a:solidFill>
              </a:rPr>
              <a:t>VLIW</a:t>
            </a:r>
            <a:r>
              <a:rPr lang="en-GB" b="1"/>
              <a:t> (Very Long Instruction Word):  </a:t>
            </a:r>
          </a:p>
          <a:p>
            <a:pPr lvl="1">
              <a:lnSpc>
                <a:spcPct val="8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t>    A fixed number of instructions  (3-16) are formatted as one long instruction word or packet (statically scheduled by the compiler). </a:t>
            </a:r>
          </a:p>
          <a:p>
            <a:pPr lvl="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Joint HP/Intel (Itanium).</a:t>
            </a:r>
          </a:p>
          <a:p>
            <a:pPr lvl="3">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Intel Architecture-64 (IA-64) 64-bit processor:</a:t>
            </a:r>
          </a:p>
          <a:p>
            <a:pPr lvl="4">
              <a:lnSpc>
                <a:spcPct val="10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Explicitly Parallel Instruction Computer (EPIC):  Itanium.</a:t>
            </a:r>
          </a:p>
          <a:p>
            <a:pPr lvl="1">
              <a:lnSpc>
                <a:spcPct val="100000"/>
              </a:lnSpc>
              <a:spcBef>
                <a:spcPts val="5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 b="1"/>
          </a:p>
          <a:p>
            <a:pPr lvl="1">
              <a:lnSpc>
                <a:spcPct val="10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extLst>
      <p:ext uri="{BB962C8B-B14F-4D97-AF65-F5344CB8AC3E}">
        <p14:creationId xmlns:p14="http://schemas.microsoft.com/office/powerpoint/2010/main" val="31840577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575A4AF9-50F2-4316-BE40-1D1CC0967F7D}" type="slidenum">
              <a:rPr lang="en-GB"/>
              <a:pPr/>
              <a:t>41</a:t>
            </a:fld>
            <a:endParaRPr lang="en-GB"/>
          </a:p>
        </p:txBody>
      </p:sp>
      <p:sp>
        <p:nvSpPr>
          <p:cNvPr id="6146" name="Rectangle 2"/>
          <p:cNvSpPr>
            <a:spLocks noGrp="1" noChangeArrowheads="1"/>
          </p:cNvSpPr>
          <p:nvPr>
            <p:ph type="body" idx="1"/>
          </p:nvPr>
        </p:nvSpPr>
        <p:spPr>
          <a:xfrm>
            <a:off x="569913" y="990600"/>
            <a:ext cx="8104187" cy="5141913"/>
          </a:xfrm>
          <a:ln/>
        </p:spPr>
        <p:txBody>
          <a:bodyPr lIns="92160" tIns="46080" rIns="92160" bIns="46080"/>
          <a:lstStyle/>
          <a:p>
            <a:pPr>
              <a:lnSpc>
                <a:spcPct val="100000"/>
              </a:lnSpc>
              <a:spcBef>
                <a:spcPts val="125"/>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 b="1"/>
          </a:p>
          <a:p>
            <a:pPr>
              <a:lnSpc>
                <a:spcPct val="100000"/>
              </a:lnSpc>
              <a:spcBef>
                <a:spcPts val="8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300"/>
              <a:t>Limitations of the approaches:</a:t>
            </a:r>
          </a:p>
          <a:p>
            <a:pPr lvl="1">
              <a:lnSpc>
                <a:spcPct val="80000"/>
              </a:lnSpc>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a:t>Available ILP in the program (both).</a:t>
            </a:r>
          </a:p>
          <a:p>
            <a:pPr lvl="1">
              <a:lnSpc>
                <a:spcPct val="80000"/>
              </a:lnSpc>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a:t>Specific hardware implementation difficulties (superscalar).</a:t>
            </a:r>
          </a:p>
          <a:p>
            <a:pPr lvl="1">
              <a:lnSpc>
                <a:spcPct val="80000"/>
              </a:lnSpc>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a:t>VLIW optimal compiler design issues.</a:t>
            </a:r>
          </a:p>
        </p:txBody>
      </p:sp>
      <p:sp>
        <p:nvSpPr>
          <p:cNvPr id="6" name="Rectangle 1"/>
          <p:cNvSpPr>
            <a:spLocks noGrp="1" noChangeArrowheads="1"/>
          </p:cNvSpPr>
          <p:nvPr>
            <p:ph type="title"/>
          </p:nvPr>
        </p:nvSpPr>
        <p:spPr>
          <a:xfrm>
            <a:off x="685800" y="152400"/>
            <a:ext cx="7772400" cy="657225"/>
          </a:xfrm>
          <a:ln/>
        </p:spPr>
        <p:txBody>
          <a:bodyPr lIns="92160" tIns="46080" rIns="92160" bIns="46080">
            <a:normAutofit/>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002060"/>
                </a:solidFill>
                <a:effectLst>
                  <a:outerShdw blurRad="38100" dist="38100" dir="2700000" algn="tl">
                    <a:srgbClr val="000000">
                      <a:alpha val="43137"/>
                    </a:srgbClr>
                  </a:outerShdw>
                </a:effectLst>
                <a:latin typeface="Monotype Corsiva" pitchFamily="66" charset="0"/>
              </a:rPr>
              <a:t>Multiple Instruction Issue:  CPI &lt;  1</a:t>
            </a:r>
            <a:r>
              <a:rPr lang="en-GB" sz="3600" dirty="0">
                <a:solidFill>
                  <a:srgbClr val="002060"/>
                </a:solidFill>
                <a:effectLst>
                  <a:outerShdw blurRad="38100" dist="38100" dir="2700000" algn="tl">
                    <a:srgbClr val="000000">
                      <a:alpha val="43137"/>
                    </a:srgbClr>
                  </a:outerShdw>
                </a:effectLst>
                <a:latin typeface="Monotype Corsiva" pitchFamily="66" charset="0"/>
              </a:rPr>
              <a:t> </a:t>
            </a:r>
          </a:p>
        </p:txBody>
      </p:sp>
    </p:spTree>
    <p:extLst>
      <p:ext uri="{BB962C8B-B14F-4D97-AF65-F5344CB8AC3E}">
        <p14:creationId xmlns:p14="http://schemas.microsoft.com/office/powerpoint/2010/main" val="22085460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idx="10"/>
          </p:nvPr>
        </p:nvSpPr>
        <p:spPr/>
        <p:txBody>
          <a:bodyPr/>
          <a:lstStyle/>
          <a:p>
            <a:fld id="{D7494263-360C-4C2C-AA31-C33643CA3035}" type="slidenum">
              <a:rPr lang="en-GB"/>
              <a:pPr/>
              <a:t>42</a:t>
            </a:fld>
            <a:endParaRPr lang="en-GB"/>
          </a:p>
        </p:txBody>
      </p:sp>
      <p:sp>
        <p:nvSpPr>
          <p:cNvPr id="14337" name="Rectangle 1"/>
          <p:cNvSpPr>
            <a:spLocks noGrp="1" noChangeArrowheads="1"/>
          </p:cNvSpPr>
          <p:nvPr>
            <p:ph type="title"/>
          </p:nvPr>
        </p:nvSpPr>
        <p:spPr>
          <a:xfrm>
            <a:off x="863600" y="228600"/>
            <a:ext cx="7366000" cy="609600"/>
          </a:xfrm>
          <a:ln/>
        </p:spPr>
        <p:txBody>
          <a:bodyPr>
            <a:normAutofit fontScale="90000"/>
          </a:bodyPr>
          <a:lstStyle/>
          <a:p>
            <a:pPr>
              <a:lnSpc>
                <a:spcPct val="100000"/>
              </a:lnSpc>
              <a:buClr>
                <a:srgbClr val="FF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2060"/>
                </a:solidFill>
                <a:effectLst>
                  <a:outerShdw blurRad="38100" dist="38100" dir="2700000" algn="tl">
                    <a:srgbClr val="000000">
                      <a:alpha val="43137"/>
                    </a:srgbClr>
                  </a:outerShdw>
                </a:effectLst>
                <a:latin typeface="Monotype Corsiva" pitchFamily="66" charset="0"/>
              </a:rPr>
              <a:t>Superscalar Processors</a:t>
            </a:r>
          </a:p>
        </p:txBody>
      </p:sp>
      <p:sp>
        <p:nvSpPr>
          <p:cNvPr id="14338" name="Text Box 2"/>
          <p:cNvSpPr txBox="1">
            <a:spLocks noChangeArrowheads="1"/>
          </p:cNvSpPr>
          <p:nvPr/>
        </p:nvSpPr>
        <p:spPr bwMode="auto">
          <a:xfrm>
            <a:off x="2971800" y="3657600"/>
            <a:ext cx="6035675"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pPr>
            <a:r>
              <a:rPr lang="en-GB" sz="1800" b="1"/>
              <a:t>0-8 instruction per cycle</a:t>
            </a:r>
          </a:p>
          <a:p>
            <a:pPr eaLnBrk="1" hangingPunct="1">
              <a:lnSpc>
                <a:spcPct val="100000"/>
              </a:lnSpc>
            </a:pPr>
            <a:endParaRPr lang="en-GB" sz="1800" b="1"/>
          </a:p>
          <a:p>
            <a:pPr eaLnBrk="1" hangingPunct="1">
              <a:lnSpc>
                <a:spcPct val="100000"/>
              </a:lnSpc>
            </a:pPr>
            <a:r>
              <a:rPr lang="en-GB" sz="1800" b="1"/>
              <a:t>Pipeline control logic will check hazards between the instructions in execution phase and the new instruction sequences. </a:t>
            </a:r>
          </a:p>
        </p:txBody>
      </p:sp>
      <p:grpSp>
        <p:nvGrpSpPr>
          <p:cNvPr id="14339" name="Group 3"/>
          <p:cNvGrpSpPr>
            <a:grpSpLocks/>
          </p:cNvGrpSpPr>
          <p:nvPr/>
        </p:nvGrpSpPr>
        <p:grpSpPr bwMode="auto">
          <a:xfrm>
            <a:off x="682625" y="381000"/>
            <a:ext cx="5353050" cy="3151188"/>
            <a:chOff x="430" y="240"/>
            <a:chExt cx="3372" cy="1985"/>
          </a:xfrm>
        </p:grpSpPr>
        <p:grpSp>
          <p:nvGrpSpPr>
            <p:cNvPr id="14340" name="Group 4"/>
            <p:cNvGrpSpPr>
              <a:grpSpLocks/>
            </p:cNvGrpSpPr>
            <p:nvPr/>
          </p:nvGrpSpPr>
          <p:grpSpPr bwMode="auto">
            <a:xfrm>
              <a:off x="430" y="240"/>
              <a:ext cx="3372" cy="1887"/>
              <a:chOff x="430" y="240"/>
              <a:chExt cx="3372" cy="1887"/>
            </a:xfrm>
          </p:grpSpPr>
          <p:sp>
            <p:nvSpPr>
              <p:cNvPr id="14341" name="Rectangle 5"/>
              <p:cNvSpPr>
                <a:spLocks noChangeArrowheads="1"/>
              </p:cNvSpPr>
              <p:nvPr/>
            </p:nvSpPr>
            <p:spPr bwMode="auto">
              <a:xfrm>
                <a:off x="544" y="848"/>
                <a:ext cx="466" cy="128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Rectangle 6"/>
              <p:cNvSpPr>
                <a:spLocks noChangeArrowheads="1"/>
              </p:cNvSpPr>
              <p:nvPr/>
            </p:nvSpPr>
            <p:spPr bwMode="auto">
              <a:xfrm>
                <a:off x="1359" y="1488"/>
                <a:ext cx="408" cy="29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AutoShape 7"/>
              <p:cNvSpPr>
                <a:spLocks noChangeArrowheads="1"/>
              </p:cNvSpPr>
              <p:nvPr/>
            </p:nvSpPr>
            <p:spPr bwMode="auto">
              <a:xfrm rot="16200000">
                <a:off x="2784" y="934"/>
                <a:ext cx="582" cy="1455"/>
              </a:xfrm>
              <a:prstGeom prst="can">
                <a:avLst>
                  <a:gd name="adj" fmla="val 625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Line 8"/>
              <p:cNvSpPr>
                <a:spLocks noChangeShapeType="1"/>
              </p:cNvSpPr>
              <p:nvPr/>
            </p:nvSpPr>
            <p:spPr bwMode="auto">
              <a:xfrm>
                <a:off x="1009" y="1604"/>
                <a:ext cx="349" cy="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5" name="Line 9"/>
              <p:cNvSpPr>
                <a:spLocks noChangeShapeType="1"/>
              </p:cNvSpPr>
              <p:nvPr/>
            </p:nvSpPr>
            <p:spPr bwMode="auto">
              <a:xfrm>
                <a:off x="1766" y="1604"/>
                <a:ext cx="698" cy="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6" name="Text Box 10"/>
              <p:cNvSpPr txBox="1">
                <a:spLocks noChangeArrowheads="1"/>
              </p:cNvSpPr>
              <p:nvPr/>
            </p:nvSpPr>
            <p:spPr bwMode="auto">
              <a:xfrm>
                <a:off x="1244" y="1081"/>
                <a:ext cx="87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pPr>
                <a:r>
                  <a:rPr lang="en-GB"/>
                  <a:t>Issue HW</a:t>
                </a:r>
              </a:p>
            </p:txBody>
          </p:sp>
          <p:sp>
            <p:nvSpPr>
              <p:cNvPr id="14347" name="Text Box 11"/>
              <p:cNvSpPr txBox="1">
                <a:spLocks noChangeArrowheads="1"/>
              </p:cNvSpPr>
              <p:nvPr/>
            </p:nvSpPr>
            <p:spPr bwMode="auto">
              <a:xfrm>
                <a:off x="2640" y="964"/>
                <a:ext cx="74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pPr>
                <a:r>
                  <a:rPr lang="en-GB"/>
                  <a:t>Pipeline</a:t>
                </a:r>
              </a:p>
            </p:txBody>
          </p:sp>
          <p:sp>
            <p:nvSpPr>
              <p:cNvPr id="14348" name="Text Box 12"/>
              <p:cNvSpPr txBox="1">
                <a:spLocks noChangeArrowheads="1"/>
              </p:cNvSpPr>
              <p:nvPr/>
            </p:nvSpPr>
            <p:spPr bwMode="auto">
              <a:xfrm>
                <a:off x="430" y="240"/>
                <a:ext cx="850"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ctr" eaLnBrk="1" hangingPunct="1">
                  <a:lnSpc>
                    <a:spcPct val="100000"/>
                  </a:lnSpc>
                </a:pPr>
                <a:r>
                  <a:rPr lang="en-GB" sz="2000"/>
                  <a:t>Instruction </a:t>
                </a:r>
              </a:p>
              <a:p>
                <a:pPr algn="ctr" eaLnBrk="1" hangingPunct="1">
                  <a:lnSpc>
                    <a:spcPct val="100000"/>
                  </a:lnSpc>
                </a:pPr>
                <a:r>
                  <a:rPr lang="en-GB" sz="2000"/>
                  <a:t>Memory</a:t>
                </a:r>
              </a:p>
            </p:txBody>
          </p:sp>
        </p:grpSp>
        <p:sp>
          <p:nvSpPr>
            <p:cNvPr id="14349" name="Rectangle 13"/>
            <p:cNvSpPr>
              <a:spLocks noChangeArrowheads="1"/>
            </p:cNvSpPr>
            <p:nvPr/>
          </p:nvSpPr>
          <p:spPr bwMode="auto">
            <a:xfrm>
              <a:off x="1798" y="1456"/>
              <a:ext cx="144" cy="96"/>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Rectangle 14"/>
            <p:cNvSpPr>
              <a:spLocks noChangeArrowheads="1"/>
            </p:cNvSpPr>
            <p:nvPr/>
          </p:nvSpPr>
          <p:spPr bwMode="auto">
            <a:xfrm>
              <a:off x="1990" y="1456"/>
              <a:ext cx="144" cy="96"/>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Rectangle 15"/>
            <p:cNvSpPr>
              <a:spLocks noChangeArrowheads="1"/>
            </p:cNvSpPr>
            <p:nvPr/>
          </p:nvSpPr>
          <p:spPr bwMode="auto">
            <a:xfrm>
              <a:off x="2182" y="1456"/>
              <a:ext cx="144" cy="96"/>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Text Box 16"/>
            <p:cNvSpPr txBox="1">
              <a:spLocks noChangeArrowheads="1"/>
            </p:cNvSpPr>
            <p:nvPr/>
          </p:nvSpPr>
          <p:spPr bwMode="auto">
            <a:xfrm>
              <a:off x="1750" y="1936"/>
              <a:ext cx="107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buClr>
                  <a:srgbClr val="FF3300"/>
                </a:buClr>
              </a:pPr>
              <a:r>
                <a:rPr lang="en-GB">
                  <a:solidFill>
                    <a:srgbClr val="FF3300"/>
                  </a:solidFill>
                </a:rPr>
                <a:t>Issue Packet</a:t>
              </a:r>
            </a:p>
          </p:txBody>
        </p:sp>
        <p:sp>
          <p:nvSpPr>
            <p:cNvPr id="14353" name="Line 17"/>
            <p:cNvSpPr>
              <a:spLocks noChangeShapeType="1"/>
            </p:cNvSpPr>
            <p:nvPr/>
          </p:nvSpPr>
          <p:spPr bwMode="auto">
            <a:xfrm flipV="1">
              <a:off x="1894" y="1647"/>
              <a:ext cx="192" cy="290"/>
            </a:xfrm>
            <a:prstGeom prst="line">
              <a:avLst/>
            </a:prstGeom>
            <a:noFill/>
            <a:ln w="2844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4354" name="Text Box 18"/>
          <p:cNvSpPr txBox="1">
            <a:spLocks noChangeArrowheads="1"/>
          </p:cNvSpPr>
          <p:nvPr/>
        </p:nvSpPr>
        <p:spPr bwMode="auto">
          <a:xfrm>
            <a:off x="136525" y="3771900"/>
            <a:ext cx="237807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buClr>
                <a:srgbClr val="3333CC"/>
              </a:buClr>
            </a:pPr>
            <a:r>
              <a:rPr lang="en-GB" sz="1800" b="1" i="1">
                <a:solidFill>
                  <a:srgbClr val="3333CC"/>
                </a:solidFill>
              </a:rPr>
              <a:t>Complexity of HW</a:t>
            </a:r>
          </a:p>
          <a:p>
            <a:pPr eaLnBrk="1" hangingPunct="1">
              <a:lnSpc>
                <a:spcPct val="100000"/>
              </a:lnSpc>
              <a:buClr>
                <a:srgbClr val="3333CC"/>
              </a:buClr>
            </a:pPr>
            <a:r>
              <a:rPr lang="en-GB" sz="1800" b="1" i="1">
                <a:solidFill>
                  <a:srgbClr val="3333CC"/>
                </a:solidFill>
              </a:rPr>
              <a:t>This stage is pipelined in all dynamic super scalar system</a:t>
            </a:r>
          </a:p>
        </p:txBody>
      </p:sp>
      <p:sp>
        <p:nvSpPr>
          <p:cNvPr id="14355" name="Line 19"/>
          <p:cNvSpPr>
            <a:spLocks noChangeShapeType="1"/>
          </p:cNvSpPr>
          <p:nvPr/>
        </p:nvSpPr>
        <p:spPr bwMode="auto">
          <a:xfrm flipV="1">
            <a:off x="1600200" y="2970213"/>
            <a:ext cx="685800" cy="765175"/>
          </a:xfrm>
          <a:prstGeom prst="line">
            <a:avLst/>
          </a:prstGeom>
          <a:noFill/>
          <a:ln w="28440">
            <a:solidFill>
              <a:srgbClr val="33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781839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1"/>
          <p:cNvSpPr>
            <a:spLocks noGrp="1"/>
          </p:cNvSpPr>
          <p:nvPr>
            <p:ph type="sldNum" idx="10"/>
          </p:nvPr>
        </p:nvSpPr>
        <p:spPr/>
        <p:txBody>
          <a:bodyPr/>
          <a:lstStyle/>
          <a:p>
            <a:fld id="{0C47B384-73A5-4F7F-821B-F159C858D0C9}" type="slidenum">
              <a:rPr lang="en-GB"/>
              <a:pPr/>
              <a:t>43</a:t>
            </a:fld>
            <a:endParaRPr lang="en-GB"/>
          </a:p>
        </p:txBody>
      </p:sp>
      <p:sp>
        <p:nvSpPr>
          <p:cNvPr id="16385" name="Rectangle 1"/>
          <p:cNvSpPr>
            <a:spLocks noChangeArrowheads="1"/>
          </p:cNvSpPr>
          <p:nvPr/>
        </p:nvSpPr>
        <p:spPr bwMode="auto">
          <a:xfrm>
            <a:off x="312738" y="1066800"/>
            <a:ext cx="1054100" cy="6429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effectLst>
                  <a:outerShdw blurRad="38100" dist="38100" dir="2700000" algn="tl">
                    <a:srgbClr val="C0C0C0"/>
                  </a:outerShdw>
                </a:effectLst>
                <a:latin typeface="Arial" charset="0"/>
              </a:rPr>
              <a:t>Cache/</a:t>
            </a:r>
          </a:p>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effectLst>
                  <a:outerShdw blurRad="38100" dist="38100" dir="2700000" algn="tl">
                    <a:srgbClr val="C0C0C0"/>
                  </a:outerShdw>
                </a:effectLst>
                <a:latin typeface="Arial" charset="0"/>
              </a:rPr>
              <a:t>Memory</a:t>
            </a:r>
          </a:p>
        </p:txBody>
      </p:sp>
      <p:sp>
        <p:nvSpPr>
          <p:cNvPr id="16386" name="Rectangle 2"/>
          <p:cNvSpPr>
            <a:spLocks noChangeArrowheads="1"/>
          </p:cNvSpPr>
          <p:nvPr/>
        </p:nvSpPr>
        <p:spPr bwMode="auto">
          <a:xfrm>
            <a:off x="2133600" y="1066800"/>
            <a:ext cx="914400" cy="609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effectLst>
                  <a:outerShdw blurRad="38100" dist="38100" dir="2700000" algn="tl">
                    <a:srgbClr val="C0C0C0"/>
                  </a:outerShdw>
                </a:effectLst>
                <a:latin typeface="Arial" charset="0"/>
              </a:rPr>
              <a:t>Fetch              </a:t>
            </a:r>
          </a:p>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effectLst>
                  <a:outerShdw blurRad="38100" dist="38100" dir="2700000" algn="tl">
                    <a:srgbClr val="C0C0C0"/>
                  </a:outerShdw>
                </a:effectLst>
                <a:latin typeface="Arial" charset="0"/>
              </a:rPr>
              <a:t>Unit</a:t>
            </a:r>
          </a:p>
        </p:txBody>
      </p:sp>
      <p:sp>
        <p:nvSpPr>
          <p:cNvPr id="16387" name="Rectangle 3"/>
          <p:cNvSpPr>
            <a:spLocks noChangeArrowheads="1"/>
          </p:cNvSpPr>
          <p:nvPr/>
        </p:nvSpPr>
        <p:spPr bwMode="auto">
          <a:xfrm>
            <a:off x="3481388" y="1065213"/>
            <a:ext cx="2968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 </a:t>
            </a:r>
          </a:p>
        </p:txBody>
      </p:sp>
      <p:sp>
        <p:nvSpPr>
          <p:cNvPr id="16388" name="Line 4"/>
          <p:cNvSpPr>
            <a:spLocks noChangeShapeType="1"/>
          </p:cNvSpPr>
          <p:nvPr/>
        </p:nvSpPr>
        <p:spPr bwMode="auto">
          <a:xfrm>
            <a:off x="1447800" y="1371600"/>
            <a:ext cx="685800"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89" name="Line 5"/>
          <p:cNvSpPr>
            <a:spLocks noChangeShapeType="1"/>
          </p:cNvSpPr>
          <p:nvPr/>
        </p:nvSpPr>
        <p:spPr bwMode="auto">
          <a:xfrm>
            <a:off x="4419600" y="1295400"/>
            <a:ext cx="1600200" cy="1588"/>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0" name="Line 6"/>
          <p:cNvSpPr>
            <a:spLocks noChangeShapeType="1"/>
          </p:cNvSpPr>
          <p:nvPr/>
        </p:nvSpPr>
        <p:spPr bwMode="auto">
          <a:xfrm>
            <a:off x="6019800" y="1295400"/>
            <a:ext cx="1588" cy="342900"/>
          </a:xfrm>
          <a:prstGeom prst="line">
            <a:avLst/>
          </a:prstGeom>
          <a:noFill/>
          <a:ln w="12600">
            <a:solidFill>
              <a:srgbClr val="000000"/>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1" name="Line 7"/>
          <p:cNvSpPr>
            <a:spLocks noChangeShapeType="1"/>
          </p:cNvSpPr>
          <p:nvPr/>
        </p:nvSpPr>
        <p:spPr bwMode="auto">
          <a:xfrm>
            <a:off x="3810000" y="2057400"/>
            <a:ext cx="1828800" cy="1588"/>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2" name="Line 8"/>
          <p:cNvSpPr>
            <a:spLocks noChangeShapeType="1"/>
          </p:cNvSpPr>
          <p:nvPr/>
        </p:nvSpPr>
        <p:spPr bwMode="auto">
          <a:xfrm>
            <a:off x="3886200" y="2438400"/>
            <a:ext cx="1828800" cy="1588"/>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3" name="Line 9"/>
          <p:cNvSpPr>
            <a:spLocks noChangeShapeType="1"/>
          </p:cNvSpPr>
          <p:nvPr/>
        </p:nvSpPr>
        <p:spPr bwMode="auto">
          <a:xfrm>
            <a:off x="6096000" y="2057400"/>
            <a:ext cx="914400" cy="1588"/>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Line 10"/>
          <p:cNvSpPr>
            <a:spLocks noChangeShapeType="1"/>
          </p:cNvSpPr>
          <p:nvPr/>
        </p:nvSpPr>
        <p:spPr bwMode="auto">
          <a:xfrm>
            <a:off x="6096000" y="2438400"/>
            <a:ext cx="914400" cy="1588"/>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5" name="Rectangle 11"/>
          <p:cNvSpPr>
            <a:spLocks noChangeArrowheads="1"/>
          </p:cNvSpPr>
          <p:nvPr/>
        </p:nvSpPr>
        <p:spPr bwMode="auto">
          <a:xfrm>
            <a:off x="3886200" y="2895600"/>
            <a:ext cx="639763" cy="915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effectLst>
                  <a:outerShdw blurRad="38100" dist="38100" dir="2700000" algn="tl">
                    <a:srgbClr val="C0C0C0"/>
                  </a:outerShdw>
                </a:effectLst>
                <a:latin typeface="Arial" charset="0"/>
              </a:rPr>
              <a:t>EU	 </a:t>
            </a:r>
          </a:p>
        </p:txBody>
      </p:sp>
      <p:sp>
        <p:nvSpPr>
          <p:cNvPr id="16396" name="Rectangle 12"/>
          <p:cNvSpPr>
            <a:spLocks noChangeArrowheads="1"/>
          </p:cNvSpPr>
          <p:nvPr/>
        </p:nvSpPr>
        <p:spPr bwMode="auto">
          <a:xfrm>
            <a:off x="5029200" y="2895600"/>
            <a:ext cx="639763" cy="915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effectLst>
                  <a:outerShdw blurRad="38100" dist="38100" dir="2700000" algn="tl">
                    <a:srgbClr val="C0C0C0"/>
                  </a:outerShdw>
                </a:effectLst>
                <a:latin typeface="Arial" charset="0"/>
              </a:rPr>
              <a:t>EU	 </a:t>
            </a:r>
          </a:p>
        </p:txBody>
      </p:sp>
      <p:sp>
        <p:nvSpPr>
          <p:cNvPr id="16397" name="Rectangle 13"/>
          <p:cNvSpPr>
            <a:spLocks noChangeArrowheads="1"/>
          </p:cNvSpPr>
          <p:nvPr/>
        </p:nvSpPr>
        <p:spPr bwMode="auto">
          <a:xfrm>
            <a:off x="6477000" y="2895600"/>
            <a:ext cx="639763" cy="915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effectLst>
                  <a:outerShdw blurRad="38100" dist="38100" dir="2700000" algn="tl">
                    <a:srgbClr val="C0C0C0"/>
                  </a:outerShdw>
                </a:effectLst>
                <a:latin typeface="Arial" charset="0"/>
              </a:rPr>
              <a:t>EU	 </a:t>
            </a:r>
          </a:p>
        </p:txBody>
      </p:sp>
      <p:sp>
        <p:nvSpPr>
          <p:cNvPr id="16398" name="Line 14"/>
          <p:cNvSpPr>
            <a:spLocks noChangeShapeType="1"/>
          </p:cNvSpPr>
          <p:nvPr/>
        </p:nvSpPr>
        <p:spPr bwMode="auto">
          <a:xfrm flipV="1">
            <a:off x="3962400" y="3808413"/>
            <a:ext cx="1588" cy="460375"/>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9" name="Line 15"/>
          <p:cNvSpPr>
            <a:spLocks noChangeShapeType="1"/>
          </p:cNvSpPr>
          <p:nvPr/>
        </p:nvSpPr>
        <p:spPr bwMode="auto">
          <a:xfrm flipV="1">
            <a:off x="5181600" y="3808413"/>
            <a:ext cx="1588" cy="460375"/>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0" name="Line 16"/>
          <p:cNvSpPr>
            <a:spLocks noChangeShapeType="1"/>
          </p:cNvSpPr>
          <p:nvPr/>
        </p:nvSpPr>
        <p:spPr bwMode="auto">
          <a:xfrm flipV="1">
            <a:off x="6629400" y="3808413"/>
            <a:ext cx="1588" cy="460375"/>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1" name="Line 17"/>
          <p:cNvSpPr>
            <a:spLocks noChangeShapeType="1"/>
          </p:cNvSpPr>
          <p:nvPr/>
        </p:nvSpPr>
        <p:spPr bwMode="auto">
          <a:xfrm>
            <a:off x="4114800" y="24384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2" name="Line 18"/>
          <p:cNvSpPr>
            <a:spLocks noChangeShapeType="1"/>
          </p:cNvSpPr>
          <p:nvPr/>
        </p:nvSpPr>
        <p:spPr bwMode="auto">
          <a:xfrm>
            <a:off x="5410200" y="38100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3" name="Line 19"/>
          <p:cNvSpPr>
            <a:spLocks noChangeShapeType="1"/>
          </p:cNvSpPr>
          <p:nvPr/>
        </p:nvSpPr>
        <p:spPr bwMode="auto">
          <a:xfrm>
            <a:off x="4343400" y="38100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4" name="Line 20"/>
          <p:cNvSpPr>
            <a:spLocks noChangeShapeType="1"/>
          </p:cNvSpPr>
          <p:nvPr/>
        </p:nvSpPr>
        <p:spPr bwMode="auto">
          <a:xfrm>
            <a:off x="5562600" y="38100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5" name="Line 21"/>
          <p:cNvSpPr>
            <a:spLocks noChangeShapeType="1"/>
          </p:cNvSpPr>
          <p:nvPr/>
        </p:nvSpPr>
        <p:spPr bwMode="auto">
          <a:xfrm>
            <a:off x="6781800" y="24384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6" name="Line 22"/>
          <p:cNvSpPr>
            <a:spLocks noChangeShapeType="1"/>
          </p:cNvSpPr>
          <p:nvPr/>
        </p:nvSpPr>
        <p:spPr bwMode="auto">
          <a:xfrm>
            <a:off x="4191000" y="38100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7" name="Line 23"/>
          <p:cNvSpPr>
            <a:spLocks noChangeShapeType="1"/>
          </p:cNvSpPr>
          <p:nvPr/>
        </p:nvSpPr>
        <p:spPr bwMode="auto">
          <a:xfrm>
            <a:off x="5257800" y="24384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8" name="Line 24"/>
          <p:cNvSpPr>
            <a:spLocks noChangeShapeType="1"/>
          </p:cNvSpPr>
          <p:nvPr/>
        </p:nvSpPr>
        <p:spPr bwMode="auto">
          <a:xfrm>
            <a:off x="7010400" y="38100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9" name="Line 25"/>
          <p:cNvSpPr>
            <a:spLocks noChangeShapeType="1"/>
          </p:cNvSpPr>
          <p:nvPr/>
        </p:nvSpPr>
        <p:spPr bwMode="auto">
          <a:xfrm>
            <a:off x="6858000" y="3810000"/>
            <a:ext cx="1588" cy="45720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10" name="Rectangle 26"/>
          <p:cNvSpPr>
            <a:spLocks noChangeArrowheads="1"/>
          </p:cNvSpPr>
          <p:nvPr/>
        </p:nvSpPr>
        <p:spPr bwMode="auto">
          <a:xfrm>
            <a:off x="3581400" y="4267200"/>
            <a:ext cx="3543300" cy="10287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effectLst>
                  <a:outerShdw blurRad="38100" dist="38100" dir="2700000" algn="tl">
                    <a:srgbClr val="C0C0C0"/>
                  </a:outerShdw>
                </a:effectLst>
                <a:latin typeface="Arial" charset="0"/>
              </a:rPr>
              <a:t>Register File</a:t>
            </a:r>
          </a:p>
        </p:txBody>
      </p:sp>
      <p:sp>
        <p:nvSpPr>
          <p:cNvPr id="16411" name="Line 27"/>
          <p:cNvSpPr>
            <a:spLocks noChangeShapeType="1"/>
          </p:cNvSpPr>
          <p:nvPr/>
        </p:nvSpPr>
        <p:spPr bwMode="auto">
          <a:xfrm>
            <a:off x="990600" y="2895600"/>
            <a:ext cx="1588" cy="9144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12" name="Rectangle 28"/>
          <p:cNvSpPr>
            <a:spLocks noChangeArrowheads="1"/>
          </p:cNvSpPr>
          <p:nvPr/>
        </p:nvSpPr>
        <p:spPr bwMode="auto">
          <a:xfrm>
            <a:off x="914400" y="4572000"/>
            <a:ext cx="19240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Multi Operation</a:t>
            </a:r>
            <a:r>
              <a:rPr lang="en-GB" sz="1800">
                <a:solidFill>
                  <a:srgbClr val="000000"/>
                </a:solidFill>
                <a:effectLst>
                  <a:outerShdw blurRad="38100" dist="38100" dir="2700000" algn="tl">
                    <a:srgbClr val="C0C0C0"/>
                  </a:outerShdw>
                </a:effectLst>
                <a:latin typeface="Arial" charset="0"/>
              </a:rPr>
              <a:t> </a:t>
            </a:r>
          </a:p>
        </p:txBody>
      </p:sp>
      <p:sp>
        <p:nvSpPr>
          <p:cNvPr id="16413" name="Rectangle 29"/>
          <p:cNvSpPr>
            <a:spLocks noChangeArrowheads="1"/>
          </p:cNvSpPr>
          <p:nvPr/>
        </p:nvSpPr>
        <p:spPr bwMode="auto">
          <a:xfrm>
            <a:off x="4648200" y="1676400"/>
            <a:ext cx="24209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 Multiple  Instruction</a:t>
            </a:r>
          </a:p>
        </p:txBody>
      </p:sp>
      <p:sp>
        <p:nvSpPr>
          <p:cNvPr id="16414" name="Rectangle 30"/>
          <p:cNvSpPr>
            <a:spLocks noChangeArrowheads="1"/>
          </p:cNvSpPr>
          <p:nvPr/>
        </p:nvSpPr>
        <p:spPr bwMode="auto">
          <a:xfrm>
            <a:off x="992188" y="4951413"/>
            <a:ext cx="13636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1" hangingPunct="1">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Instruction</a:t>
            </a:r>
          </a:p>
        </p:txBody>
      </p:sp>
      <p:sp>
        <p:nvSpPr>
          <p:cNvPr id="16415" name="Rectangle 31"/>
          <p:cNvSpPr>
            <a:spLocks noChangeArrowheads="1"/>
          </p:cNvSpPr>
          <p:nvPr/>
        </p:nvSpPr>
        <p:spPr bwMode="auto">
          <a:xfrm>
            <a:off x="1828800" y="-2555"/>
            <a:ext cx="57150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eaLnBrk="1" hangingPunct="1">
              <a:lnSpc>
                <a:spcPct val="100000"/>
              </a:lnSpc>
              <a:buClr>
                <a:srgbClr val="FF33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002060"/>
                </a:solidFill>
                <a:effectLst>
                  <a:outerShdw blurRad="38100" dist="38100" dir="2700000" algn="tl">
                    <a:srgbClr val="000000">
                      <a:alpha val="43137"/>
                    </a:srgbClr>
                  </a:outerShdw>
                </a:effectLst>
                <a:latin typeface="Monotype Corsiva" pitchFamily="66" charset="0"/>
              </a:rPr>
              <a:t>Basic Superscalar Approach</a:t>
            </a:r>
          </a:p>
        </p:txBody>
      </p:sp>
      <p:sp>
        <p:nvSpPr>
          <p:cNvPr id="16416" name="Text Box 32"/>
          <p:cNvSpPr txBox="1">
            <a:spLocks noChangeArrowheads="1"/>
          </p:cNvSpPr>
          <p:nvPr/>
        </p:nvSpPr>
        <p:spPr bwMode="auto">
          <a:xfrm>
            <a:off x="3505200" y="914400"/>
            <a:ext cx="914400" cy="914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buFont typeface="Arial" charset="0"/>
              <a:buNone/>
            </a:pPr>
            <a:r>
              <a:rPr lang="en-GB" sz="1800" b="1">
                <a:effectLst>
                  <a:outerShdw blurRad="38100" dist="38100" dir="2700000" algn="tl">
                    <a:srgbClr val="C0C0C0"/>
                  </a:outerShdw>
                </a:effectLst>
                <a:latin typeface="Arial" charset="0"/>
              </a:rPr>
              <a:t>Decode/</a:t>
            </a:r>
          </a:p>
          <a:p>
            <a:pPr eaLnBrk="1" hangingPunct="1">
              <a:lnSpc>
                <a:spcPct val="100000"/>
              </a:lnSpc>
              <a:buFont typeface="Arial" charset="0"/>
              <a:buNone/>
            </a:pPr>
            <a:r>
              <a:rPr lang="en-GB" sz="1800" b="1">
                <a:effectLst>
                  <a:outerShdw blurRad="38100" dist="38100" dir="2700000" algn="tl">
                    <a:srgbClr val="C0C0C0"/>
                  </a:outerShdw>
                </a:effectLst>
                <a:latin typeface="Arial" charset="0"/>
              </a:rPr>
              <a:t>Issue </a:t>
            </a:r>
          </a:p>
          <a:p>
            <a:pPr eaLnBrk="1" hangingPunct="1">
              <a:lnSpc>
                <a:spcPct val="100000"/>
              </a:lnSpc>
              <a:buFont typeface="Arial" charset="0"/>
              <a:buNone/>
            </a:pPr>
            <a:r>
              <a:rPr lang="en-GB" sz="1800" b="1">
                <a:effectLst>
                  <a:outerShdw blurRad="38100" dist="38100" dir="2700000" algn="tl">
                    <a:srgbClr val="C0C0C0"/>
                  </a:outerShdw>
                </a:effectLst>
                <a:latin typeface="Arial" charset="0"/>
              </a:rPr>
              <a:t>Unit</a:t>
            </a:r>
          </a:p>
        </p:txBody>
      </p:sp>
      <p:sp>
        <p:nvSpPr>
          <p:cNvPr id="16417" name="Line 33"/>
          <p:cNvSpPr>
            <a:spLocks noChangeShapeType="1"/>
          </p:cNvSpPr>
          <p:nvPr/>
        </p:nvSpPr>
        <p:spPr bwMode="auto">
          <a:xfrm>
            <a:off x="2971800" y="1295400"/>
            <a:ext cx="547688"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18" name="Line 34"/>
          <p:cNvSpPr>
            <a:spLocks noChangeShapeType="1"/>
          </p:cNvSpPr>
          <p:nvPr/>
        </p:nvSpPr>
        <p:spPr bwMode="auto">
          <a:xfrm>
            <a:off x="1219200" y="2895600"/>
            <a:ext cx="1588" cy="9144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19" name="Line 35"/>
          <p:cNvSpPr>
            <a:spLocks noChangeShapeType="1"/>
          </p:cNvSpPr>
          <p:nvPr/>
        </p:nvSpPr>
        <p:spPr bwMode="auto">
          <a:xfrm>
            <a:off x="1676400" y="2895600"/>
            <a:ext cx="1588" cy="9144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0" name="Line 36"/>
          <p:cNvSpPr>
            <a:spLocks noChangeShapeType="1"/>
          </p:cNvSpPr>
          <p:nvPr/>
        </p:nvSpPr>
        <p:spPr bwMode="auto">
          <a:xfrm>
            <a:off x="1905000" y="2895600"/>
            <a:ext cx="1588" cy="9144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1" name="Line 37"/>
          <p:cNvSpPr>
            <a:spLocks noChangeShapeType="1"/>
          </p:cNvSpPr>
          <p:nvPr/>
        </p:nvSpPr>
        <p:spPr bwMode="auto">
          <a:xfrm>
            <a:off x="2362200" y="2895600"/>
            <a:ext cx="1588" cy="9144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2" name="Line 38"/>
          <p:cNvSpPr>
            <a:spLocks noChangeShapeType="1"/>
          </p:cNvSpPr>
          <p:nvPr/>
        </p:nvSpPr>
        <p:spPr bwMode="auto">
          <a:xfrm>
            <a:off x="2590800" y="2895600"/>
            <a:ext cx="1588" cy="9144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3" name="Line 39"/>
          <p:cNvSpPr>
            <a:spLocks noChangeShapeType="1"/>
          </p:cNvSpPr>
          <p:nvPr/>
        </p:nvSpPr>
        <p:spPr bwMode="auto">
          <a:xfrm>
            <a:off x="685800" y="3352800"/>
            <a:ext cx="2286000" cy="1588"/>
          </a:xfrm>
          <a:prstGeom prst="line">
            <a:avLst/>
          </a:prstGeom>
          <a:noFill/>
          <a:ln w="19080">
            <a:solidFill>
              <a:srgbClr val="00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4" name="Line 40"/>
          <p:cNvSpPr>
            <a:spLocks noChangeShapeType="1"/>
          </p:cNvSpPr>
          <p:nvPr/>
        </p:nvSpPr>
        <p:spPr bwMode="auto">
          <a:xfrm>
            <a:off x="3810000" y="2057400"/>
            <a:ext cx="1588" cy="3810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5" name="Line 41"/>
          <p:cNvSpPr>
            <a:spLocks noChangeShapeType="1"/>
          </p:cNvSpPr>
          <p:nvPr/>
        </p:nvSpPr>
        <p:spPr bwMode="auto">
          <a:xfrm>
            <a:off x="4648200" y="2133600"/>
            <a:ext cx="1588" cy="3810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6" name="Line 42"/>
          <p:cNvSpPr>
            <a:spLocks noChangeShapeType="1"/>
          </p:cNvSpPr>
          <p:nvPr/>
        </p:nvSpPr>
        <p:spPr bwMode="auto">
          <a:xfrm>
            <a:off x="4114800" y="2362200"/>
            <a:ext cx="1588" cy="3810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7" name="Line 43"/>
          <p:cNvSpPr>
            <a:spLocks noChangeShapeType="1"/>
          </p:cNvSpPr>
          <p:nvPr/>
        </p:nvSpPr>
        <p:spPr bwMode="auto">
          <a:xfrm>
            <a:off x="7010400" y="2057400"/>
            <a:ext cx="1588" cy="3810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8" name="Line 44"/>
          <p:cNvSpPr>
            <a:spLocks noChangeShapeType="1"/>
          </p:cNvSpPr>
          <p:nvPr/>
        </p:nvSpPr>
        <p:spPr bwMode="auto">
          <a:xfrm>
            <a:off x="4114800" y="2362200"/>
            <a:ext cx="1588" cy="38100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29" name="Line 45"/>
          <p:cNvSpPr>
            <a:spLocks noChangeShapeType="1"/>
          </p:cNvSpPr>
          <p:nvPr/>
        </p:nvSpPr>
        <p:spPr bwMode="auto">
          <a:xfrm>
            <a:off x="5715000" y="3352800"/>
            <a:ext cx="609600" cy="1588"/>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0361415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idx="10"/>
          </p:nvPr>
        </p:nvSpPr>
        <p:spPr/>
        <p:txBody>
          <a:bodyPr/>
          <a:lstStyle/>
          <a:p>
            <a:fld id="{FD1485EE-6A51-4D3E-B5AA-6EF08FB1E97C}" type="slidenum">
              <a:rPr lang="en-GB"/>
              <a:pPr/>
              <a:t>44</a:t>
            </a:fld>
            <a:endParaRPr lang="en-GB"/>
          </a:p>
        </p:txBody>
      </p:sp>
      <p:sp>
        <p:nvSpPr>
          <p:cNvPr id="15361" name="Rectangle 1"/>
          <p:cNvSpPr>
            <a:spLocks noGrp="1" noChangeArrowheads="1"/>
          </p:cNvSpPr>
          <p:nvPr>
            <p:ph type="title"/>
          </p:nvPr>
        </p:nvSpPr>
        <p:spPr>
          <a:xfrm>
            <a:off x="685800" y="66675"/>
            <a:ext cx="7772400" cy="1922463"/>
          </a:xfrm>
          <a:ln/>
        </p:spPr>
        <p:txBody>
          <a:bodyPr/>
          <a:lstStyle/>
          <a:p>
            <a:pPr>
              <a:lnSpc>
                <a:spcPct val="100000"/>
              </a:lnSpc>
              <a:buClr>
                <a:srgbClr val="FF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2060"/>
                </a:solidFill>
                <a:effectLst>
                  <a:outerShdw blurRad="38100" dist="38100" dir="2700000" algn="tl">
                    <a:srgbClr val="000000">
                      <a:alpha val="43137"/>
                    </a:srgbClr>
                  </a:outerShdw>
                </a:effectLst>
                <a:latin typeface="Monotype Corsiva" pitchFamily="66" charset="0"/>
              </a:rPr>
              <a:t>Example: Superscalar of degree 3</a:t>
            </a:r>
            <a:r>
              <a:rPr lang="en-GB" sz="2400" dirty="0">
                <a:solidFill>
                  <a:srgbClr val="002060"/>
                </a:solidFill>
                <a:effectLst>
                  <a:outerShdw blurRad="38100" dist="38100" dir="2700000" algn="tl">
                    <a:srgbClr val="000000">
                      <a:alpha val="43137"/>
                    </a:srgbClr>
                  </a:outerShdw>
                </a:effectLst>
                <a:latin typeface="Monotype Corsiva" pitchFamily="66" charset="0"/>
              </a:rPr>
              <a:t>                    </a:t>
            </a:r>
            <a:r>
              <a:rPr lang="en-GB" sz="2800" dirty="0"/>
              <a:t/>
            </a:r>
            <a:br>
              <a:rPr lang="en-GB" sz="2800" dirty="0"/>
            </a:br>
            <a:r>
              <a:rPr lang="en-GB" sz="2800" dirty="0"/>
              <a:t/>
            </a:r>
            <a:br>
              <a:rPr lang="en-GB" sz="2800" dirty="0"/>
            </a:br>
            <a:r>
              <a:rPr lang="en-GB" sz="2800" dirty="0"/>
              <a:t>			</a:t>
            </a:r>
            <a:r>
              <a:rPr lang="en-GB" sz="2800" dirty="0" smtClean="0"/>
              <a:t>             </a:t>
            </a:r>
            <a:r>
              <a:rPr lang="en-GB" sz="1600" dirty="0" smtClean="0"/>
              <a:t>fetch           </a:t>
            </a:r>
            <a:r>
              <a:rPr lang="en-GB" sz="1600" dirty="0"/>
              <a:t>decode         execute           write back</a:t>
            </a:r>
          </a:p>
        </p:txBody>
      </p:sp>
      <p:sp>
        <p:nvSpPr>
          <p:cNvPr id="15362" name="Rectangle 2"/>
          <p:cNvSpPr>
            <a:spLocks noGrp="1" noChangeArrowheads="1"/>
          </p:cNvSpPr>
          <p:nvPr>
            <p:ph type="body" idx="1"/>
          </p:nvPr>
        </p:nvSpPr>
        <p:spPr>
          <a:xfrm>
            <a:off x="685800" y="1143000"/>
            <a:ext cx="7772400" cy="4953000"/>
          </a:xfrm>
          <a:ln/>
        </p:spPr>
        <p:txBody>
          <a:bodyPr/>
          <a:lstStyle/>
          <a:p>
            <a:pPr>
              <a:lnSpc>
                <a:spcPct val="10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a:t>
            </a:r>
            <a:r>
              <a:rPr lang="en-GB" dirty="0" smtClean="0"/>
              <a:t> </a:t>
            </a:r>
            <a:endParaRPr lang="en-GB" dirty="0"/>
          </a:p>
        </p:txBody>
      </p:sp>
      <p:sp>
        <p:nvSpPr>
          <p:cNvPr id="15363" name="Rectangle 3"/>
          <p:cNvSpPr>
            <a:spLocks noChangeArrowheads="1"/>
          </p:cNvSpPr>
          <p:nvPr/>
        </p:nvSpPr>
        <p:spPr bwMode="auto">
          <a:xfrm>
            <a:off x="914400" y="2514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4" name="Rectangle 4"/>
          <p:cNvSpPr>
            <a:spLocks noChangeArrowheads="1"/>
          </p:cNvSpPr>
          <p:nvPr/>
        </p:nvSpPr>
        <p:spPr bwMode="auto">
          <a:xfrm>
            <a:off x="1447800" y="2514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5" name="Rectangle 5"/>
          <p:cNvSpPr>
            <a:spLocks noChangeArrowheads="1"/>
          </p:cNvSpPr>
          <p:nvPr/>
        </p:nvSpPr>
        <p:spPr bwMode="auto">
          <a:xfrm>
            <a:off x="1981200" y="25146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6" name="Rectangle 6"/>
          <p:cNvSpPr>
            <a:spLocks noChangeArrowheads="1"/>
          </p:cNvSpPr>
          <p:nvPr/>
        </p:nvSpPr>
        <p:spPr bwMode="auto">
          <a:xfrm>
            <a:off x="2514600" y="2514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7" name="Rectangle 7"/>
          <p:cNvSpPr>
            <a:spLocks noChangeArrowheads="1"/>
          </p:cNvSpPr>
          <p:nvPr/>
        </p:nvSpPr>
        <p:spPr bwMode="auto">
          <a:xfrm>
            <a:off x="914400" y="2743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8" name="Rectangle 8"/>
          <p:cNvSpPr>
            <a:spLocks noChangeArrowheads="1"/>
          </p:cNvSpPr>
          <p:nvPr/>
        </p:nvSpPr>
        <p:spPr bwMode="auto">
          <a:xfrm>
            <a:off x="1447800" y="2743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9" name="Rectangle 9"/>
          <p:cNvSpPr>
            <a:spLocks noChangeArrowheads="1"/>
          </p:cNvSpPr>
          <p:nvPr/>
        </p:nvSpPr>
        <p:spPr bwMode="auto">
          <a:xfrm>
            <a:off x="1981200" y="2743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0" name="Rectangle 10"/>
          <p:cNvSpPr>
            <a:spLocks noChangeArrowheads="1"/>
          </p:cNvSpPr>
          <p:nvPr/>
        </p:nvSpPr>
        <p:spPr bwMode="auto">
          <a:xfrm>
            <a:off x="2514600" y="2743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1" name="Rectangle 11"/>
          <p:cNvSpPr>
            <a:spLocks noChangeArrowheads="1"/>
          </p:cNvSpPr>
          <p:nvPr/>
        </p:nvSpPr>
        <p:spPr bwMode="auto">
          <a:xfrm>
            <a:off x="914400" y="2971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2" name="Rectangle 12"/>
          <p:cNvSpPr>
            <a:spLocks noChangeArrowheads="1"/>
          </p:cNvSpPr>
          <p:nvPr/>
        </p:nvSpPr>
        <p:spPr bwMode="auto">
          <a:xfrm>
            <a:off x="1447800" y="2971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3" name="Rectangle 13"/>
          <p:cNvSpPr>
            <a:spLocks noChangeArrowheads="1"/>
          </p:cNvSpPr>
          <p:nvPr/>
        </p:nvSpPr>
        <p:spPr bwMode="auto">
          <a:xfrm>
            <a:off x="1981200" y="2971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4" name="Rectangle 14"/>
          <p:cNvSpPr>
            <a:spLocks noChangeArrowheads="1"/>
          </p:cNvSpPr>
          <p:nvPr/>
        </p:nvSpPr>
        <p:spPr bwMode="auto">
          <a:xfrm>
            <a:off x="2514600" y="2971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5" name="Rectangle 15"/>
          <p:cNvSpPr>
            <a:spLocks noChangeArrowheads="1"/>
          </p:cNvSpPr>
          <p:nvPr/>
        </p:nvSpPr>
        <p:spPr bwMode="auto">
          <a:xfrm>
            <a:off x="1447800" y="2971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6" name="Rectangle 16"/>
          <p:cNvSpPr>
            <a:spLocks noChangeArrowheads="1"/>
          </p:cNvSpPr>
          <p:nvPr/>
        </p:nvSpPr>
        <p:spPr bwMode="auto">
          <a:xfrm>
            <a:off x="1981200" y="3200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7" name="Rectangle 17"/>
          <p:cNvSpPr>
            <a:spLocks noChangeArrowheads="1"/>
          </p:cNvSpPr>
          <p:nvPr/>
        </p:nvSpPr>
        <p:spPr bwMode="auto">
          <a:xfrm>
            <a:off x="1981200" y="34290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8" name="Rectangle 18"/>
          <p:cNvSpPr>
            <a:spLocks noChangeArrowheads="1"/>
          </p:cNvSpPr>
          <p:nvPr/>
        </p:nvSpPr>
        <p:spPr bwMode="auto">
          <a:xfrm>
            <a:off x="1447800" y="3200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9" name="Rectangle 19"/>
          <p:cNvSpPr>
            <a:spLocks noChangeArrowheads="1"/>
          </p:cNvSpPr>
          <p:nvPr/>
        </p:nvSpPr>
        <p:spPr bwMode="auto">
          <a:xfrm>
            <a:off x="1981200" y="3657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0" name="Rectangle 20"/>
          <p:cNvSpPr>
            <a:spLocks noChangeArrowheads="1"/>
          </p:cNvSpPr>
          <p:nvPr/>
        </p:nvSpPr>
        <p:spPr bwMode="auto">
          <a:xfrm>
            <a:off x="1447800" y="34290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1" name="Rectangle 21"/>
          <p:cNvSpPr>
            <a:spLocks noChangeArrowheads="1"/>
          </p:cNvSpPr>
          <p:nvPr/>
        </p:nvSpPr>
        <p:spPr bwMode="auto">
          <a:xfrm>
            <a:off x="1447800" y="3657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2" name="Rectangle 22"/>
          <p:cNvSpPr>
            <a:spLocks noChangeArrowheads="1"/>
          </p:cNvSpPr>
          <p:nvPr/>
        </p:nvSpPr>
        <p:spPr bwMode="auto">
          <a:xfrm>
            <a:off x="2514600" y="4114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3" name="Rectangle 23"/>
          <p:cNvSpPr>
            <a:spLocks noChangeArrowheads="1"/>
          </p:cNvSpPr>
          <p:nvPr/>
        </p:nvSpPr>
        <p:spPr bwMode="auto">
          <a:xfrm>
            <a:off x="1981200" y="4114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4" name="Rectangle 24"/>
          <p:cNvSpPr>
            <a:spLocks noChangeArrowheads="1"/>
          </p:cNvSpPr>
          <p:nvPr/>
        </p:nvSpPr>
        <p:spPr bwMode="auto">
          <a:xfrm>
            <a:off x="3048000" y="3657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5" name="Rectangle 25"/>
          <p:cNvSpPr>
            <a:spLocks noChangeArrowheads="1"/>
          </p:cNvSpPr>
          <p:nvPr/>
        </p:nvSpPr>
        <p:spPr bwMode="auto">
          <a:xfrm>
            <a:off x="3048000" y="34290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6" name="Rectangle 26"/>
          <p:cNvSpPr>
            <a:spLocks noChangeArrowheads="1"/>
          </p:cNvSpPr>
          <p:nvPr/>
        </p:nvSpPr>
        <p:spPr bwMode="auto">
          <a:xfrm>
            <a:off x="3048000" y="3200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7" name="Rectangle 27"/>
          <p:cNvSpPr>
            <a:spLocks noChangeArrowheads="1"/>
          </p:cNvSpPr>
          <p:nvPr/>
        </p:nvSpPr>
        <p:spPr bwMode="auto">
          <a:xfrm>
            <a:off x="3048000" y="3886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8" name="Rectangle 28"/>
          <p:cNvSpPr>
            <a:spLocks noChangeArrowheads="1"/>
          </p:cNvSpPr>
          <p:nvPr/>
        </p:nvSpPr>
        <p:spPr bwMode="auto">
          <a:xfrm>
            <a:off x="1981200" y="3886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9" name="Rectangle 29"/>
          <p:cNvSpPr>
            <a:spLocks noChangeArrowheads="1"/>
          </p:cNvSpPr>
          <p:nvPr/>
        </p:nvSpPr>
        <p:spPr bwMode="auto">
          <a:xfrm>
            <a:off x="2514600" y="3886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0" name="Rectangle 30"/>
          <p:cNvSpPr>
            <a:spLocks noChangeArrowheads="1"/>
          </p:cNvSpPr>
          <p:nvPr/>
        </p:nvSpPr>
        <p:spPr bwMode="auto">
          <a:xfrm>
            <a:off x="2514600" y="36576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1" name="Rectangle 31"/>
          <p:cNvSpPr>
            <a:spLocks noChangeArrowheads="1"/>
          </p:cNvSpPr>
          <p:nvPr/>
        </p:nvSpPr>
        <p:spPr bwMode="auto">
          <a:xfrm>
            <a:off x="2514600" y="34290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2" name="Rectangle 32"/>
          <p:cNvSpPr>
            <a:spLocks noChangeArrowheads="1"/>
          </p:cNvSpPr>
          <p:nvPr/>
        </p:nvSpPr>
        <p:spPr bwMode="auto">
          <a:xfrm>
            <a:off x="2514600" y="3200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3" name="Rectangle 33"/>
          <p:cNvSpPr>
            <a:spLocks noChangeArrowheads="1"/>
          </p:cNvSpPr>
          <p:nvPr/>
        </p:nvSpPr>
        <p:spPr bwMode="auto">
          <a:xfrm>
            <a:off x="3581400" y="4343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4" name="Rectangle 34"/>
          <p:cNvSpPr>
            <a:spLocks noChangeArrowheads="1"/>
          </p:cNvSpPr>
          <p:nvPr/>
        </p:nvSpPr>
        <p:spPr bwMode="auto">
          <a:xfrm>
            <a:off x="3048000" y="4343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5" name="Rectangle 35"/>
          <p:cNvSpPr>
            <a:spLocks noChangeArrowheads="1"/>
          </p:cNvSpPr>
          <p:nvPr/>
        </p:nvSpPr>
        <p:spPr bwMode="auto">
          <a:xfrm>
            <a:off x="2514600" y="4343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6" name="Rectangle 36"/>
          <p:cNvSpPr>
            <a:spLocks noChangeArrowheads="1"/>
          </p:cNvSpPr>
          <p:nvPr/>
        </p:nvSpPr>
        <p:spPr bwMode="auto">
          <a:xfrm>
            <a:off x="1981200" y="43434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7" name="Rectangle 37"/>
          <p:cNvSpPr>
            <a:spLocks noChangeArrowheads="1"/>
          </p:cNvSpPr>
          <p:nvPr/>
        </p:nvSpPr>
        <p:spPr bwMode="auto">
          <a:xfrm>
            <a:off x="3581400" y="4114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8" name="Rectangle 38"/>
          <p:cNvSpPr>
            <a:spLocks noChangeArrowheads="1"/>
          </p:cNvSpPr>
          <p:nvPr/>
        </p:nvSpPr>
        <p:spPr bwMode="auto">
          <a:xfrm>
            <a:off x="3048000" y="4114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9" name="Rectangle 39"/>
          <p:cNvSpPr>
            <a:spLocks noChangeArrowheads="1"/>
          </p:cNvSpPr>
          <p:nvPr/>
        </p:nvSpPr>
        <p:spPr bwMode="auto">
          <a:xfrm>
            <a:off x="3581400" y="38862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0" name="Rectangle 40"/>
          <p:cNvSpPr>
            <a:spLocks noChangeArrowheads="1"/>
          </p:cNvSpPr>
          <p:nvPr/>
        </p:nvSpPr>
        <p:spPr bwMode="auto">
          <a:xfrm>
            <a:off x="1981200" y="27432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1" name="Rectangle 41"/>
          <p:cNvSpPr>
            <a:spLocks noChangeArrowheads="1"/>
          </p:cNvSpPr>
          <p:nvPr/>
        </p:nvSpPr>
        <p:spPr bwMode="auto">
          <a:xfrm>
            <a:off x="1981200" y="29718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2" name="Rectangle 42"/>
          <p:cNvSpPr>
            <a:spLocks noChangeArrowheads="1"/>
          </p:cNvSpPr>
          <p:nvPr/>
        </p:nvSpPr>
        <p:spPr bwMode="auto">
          <a:xfrm>
            <a:off x="2514600" y="32004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3" name="Rectangle 43"/>
          <p:cNvSpPr>
            <a:spLocks noChangeArrowheads="1"/>
          </p:cNvSpPr>
          <p:nvPr/>
        </p:nvSpPr>
        <p:spPr bwMode="auto">
          <a:xfrm>
            <a:off x="2514600" y="34290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4" name="Rectangle 44"/>
          <p:cNvSpPr>
            <a:spLocks noChangeArrowheads="1"/>
          </p:cNvSpPr>
          <p:nvPr/>
        </p:nvSpPr>
        <p:spPr bwMode="auto">
          <a:xfrm>
            <a:off x="2514600" y="36576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5" name="Rectangle 45"/>
          <p:cNvSpPr>
            <a:spLocks noChangeArrowheads="1"/>
          </p:cNvSpPr>
          <p:nvPr/>
        </p:nvSpPr>
        <p:spPr bwMode="auto">
          <a:xfrm>
            <a:off x="3048000" y="38862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6" name="Rectangle 46"/>
          <p:cNvSpPr>
            <a:spLocks noChangeArrowheads="1"/>
          </p:cNvSpPr>
          <p:nvPr/>
        </p:nvSpPr>
        <p:spPr bwMode="auto">
          <a:xfrm>
            <a:off x="3048000" y="41148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7" name="Rectangle 47"/>
          <p:cNvSpPr>
            <a:spLocks noChangeArrowheads="1"/>
          </p:cNvSpPr>
          <p:nvPr/>
        </p:nvSpPr>
        <p:spPr bwMode="auto">
          <a:xfrm>
            <a:off x="3048000" y="43434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8" name="Line 48"/>
          <p:cNvSpPr>
            <a:spLocks noChangeShapeType="1"/>
          </p:cNvSpPr>
          <p:nvPr/>
        </p:nvSpPr>
        <p:spPr bwMode="auto">
          <a:xfrm>
            <a:off x="609600" y="4953000"/>
            <a:ext cx="6400800"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9" name="Rectangle 49"/>
          <p:cNvSpPr>
            <a:spLocks noChangeArrowheads="1"/>
          </p:cNvSpPr>
          <p:nvPr/>
        </p:nvSpPr>
        <p:spPr bwMode="auto">
          <a:xfrm>
            <a:off x="4038600" y="2209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10" name="Rectangle 50"/>
          <p:cNvSpPr>
            <a:spLocks noChangeArrowheads="1"/>
          </p:cNvSpPr>
          <p:nvPr/>
        </p:nvSpPr>
        <p:spPr bwMode="auto">
          <a:xfrm>
            <a:off x="7162800" y="2209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11" name="Rectangle 51"/>
          <p:cNvSpPr>
            <a:spLocks noChangeArrowheads="1"/>
          </p:cNvSpPr>
          <p:nvPr/>
        </p:nvSpPr>
        <p:spPr bwMode="auto">
          <a:xfrm>
            <a:off x="5029200" y="2209800"/>
            <a:ext cx="533400" cy="228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12" name="Rectangle 52"/>
          <p:cNvSpPr>
            <a:spLocks noChangeArrowheads="1"/>
          </p:cNvSpPr>
          <p:nvPr/>
        </p:nvSpPr>
        <p:spPr bwMode="auto">
          <a:xfrm>
            <a:off x="6019800" y="2209800"/>
            <a:ext cx="533400" cy="228600"/>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13" name="Line 53"/>
          <p:cNvSpPr>
            <a:spLocks noChangeShapeType="1"/>
          </p:cNvSpPr>
          <p:nvPr/>
        </p:nvSpPr>
        <p:spPr bwMode="auto">
          <a:xfrm>
            <a:off x="14478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4" name="Line 54"/>
          <p:cNvSpPr>
            <a:spLocks noChangeShapeType="1"/>
          </p:cNvSpPr>
          <p:nvPr/>
        </p:nvSpPr>
        <p:spPr bwMode="auto">
          <a:xfrm>
            <a:off x="19812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5" name="Line 55"/>
          <p:cNvSpPr>
            <a:spLocks noChangeShapeType="1"/>
          </p:cNvSpPr>
          <p:nvPr/>
        </p:nvSpPr>
        <p:spPr bwMode="auto">
          <a:xfrm>
            <a:off x="25146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6" name="Line 56"/>
          <p:cNvSpPr>
            <a:spLocks noChangeShapeType="1"/>
          </p:cNvSpPr>
          <p:nvPr/>
        </p:nvSpPr>
        <p:spPr bwMode="auto">
          <a:xfrm>
            <a:off x="30480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7" name="Line 57"/>
          <p:cNvSpPr>
            <a:spLocks noChangeShapeType="1"/>
          </p:cNvSpPr>
          <p:nvPr/>
        </p:nvSpPr>
        <p:spPr bwMode="auto">
          <a:xfrm>
            <a:off x="35814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8" name="Line 58"/>
          <p:cNvSpPr>
            <a:spLocks noChangeShapeType="1"/>
          </p:cNvSpPr>
          <p:nvPr/>
        </p:nvSpPr>
        <p:spPr bwMode="auto">
          <a:xfrm>
            <a:off x="41148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9" name="Line 59"/>
          <p:cNvSpPr>
            <a:spLocks noChangeShapeType="1"/>
          </p:cNvSpPr>
          <p:nvPr/>
        </p:nvSpPr>
        <p:spPr bwMode="auto">
          <a:xfrm>
            <a:off x="46482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0" name="Line 60"/>
          <p:cNvSpPr>
            <a:spLocks noChangeShapeType="1"/>
          </p:cNvSpPr>
          <p:nvPr/>
        </p:nvSpPr>
        <p:spPr bwMode="auto">
          <a:xfrm>
            <a:off x="5181600" y="4724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1" name="Line 61"/>
          <p:cNvSpPr>
            <a:spLocks noChangeShapeType="1"/>
          </p:cNvSpPr>
          <p:nvPr/>
        </p:nvSpPr>
        <p:spPr bwMode="auto">
          <a:xfrm>
            <a:off x="609600" y="2667000"/>
            <a:ext cx="1588" cy="2286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0468522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BD9DD4BA-BC85-42E3-9671-0D73FEB30AFC}" type="slidenum">
              <a:rPr lang="en-GB"/>
              <a:pPr/>
              <a:t>45</a:t>
            </a:fld>
            <a:endParaRPr lang="en-GB"/>
          </a:p>
        </p:txBody>
      </p:sp>
      <p:sp>
        <p:nvSpPr>
          <p:cNvPr id="7169" name="Rectangle 1"/>
          <p:cNvSpPr>
            <a:spLocks noGrp="1" noChangeArrowheads="1"/>
          </p:cNvSpPr>
          <p:nvPr>
            <p:ph type="body"/>
          </p:nvPr>
        </p:nvSpPr>
        <p:spPr>
          <a:xfrm>
            <a:off x="457200" y="1447800"/>
            <a:ext cx="8382000" cy="4879975"/>
          </a:xfrm>
          <a:ln/>
        </p:spPr>
        <p:txBody>
          <a:bodyPr anchor="t"/>
          <a:lstStyle/>
          <a:p>
            <a:pPr marL="341313" indent="-341313" algn="l">
              <a:lnSpc>
                <a:spcPct val="90000"/>
              </a:lnSpc>
              <a:spcBef>
                <a:spcPts val="9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Two instructions can be issued per cycle (two-issue superscalar).</a:t>
            </a:r>
          </a:p>
          <a:p>
            <a:pPr marL="341313" indent="-341313" algn="l">
              <a:lnSpc>
                <a:spcPct val="90000"/>
              </a:lnSpc>
              <a:spcBef>
                <a:spcPts val="9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One of the instructions is integer (including load/store, branch). The other instruction is a floating-point operation.</a:t>
            </a:r>
          </a:p>
          <a:p>
            <a:pPr marL="741363" lvl="1" indent="-284163" algn="l">
              <a:lnSpc>
                <a:spcPct val="90000"/>
              </a:lnSpc>
              <a:spcBef>
                <a:spcPts val="9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This restriction reduces the complexity of hazard checking. </a:t>
            </a:r>
          </a:p>
          <a:p>
            <a:pPr marL="741363" lvl="1" indent="-284163" algn="l">
              <a:lnSpc>
                <a:spcPct val="90000"/>
              </a:lnSpc>
              <a:spcBef>
                <a:spcPts val="9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Fetch 64-bits/clock cycle; Int on left, FP on right</a:t>
            </a:r>
          </a:p>
          <a:p>
            <a:pPr marL="741363" lvl="1" indent="-284163" algn="l">
              <a:lnSpc>
                <a:spcPct val="90000"/>
              </a:lnSpc>
              <a:spcBef>
                <a:spcPts val="9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Can only issue 2nd instruction if 1st instruction issues</a:t>
            </a:r>
          </a:p>
          <a:p>
            <a:pPr marL="341313" indent="-341313" algn="l">
              <a:lnSpc>
                <a:spcPct val="90000"/>
              </a:lnSpc>
              <a:spcBef>
                <a:spcPts val="9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Hardware must fetch and decode two instructions per cycle.</a:t>
            </a:r>
          </a:p>
          <a:p>
            <a:pPr marL="341313" indent="-341313" algn="l">
              <a:lnSpc>
                <a:spcPct val="90000"/>
              </a:lnSpc>
              <a:spcBef>
                <a:spcPts val="9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Then it determines whether zero (a stall),  one or two instructions can be issued per cycle.</a:t>
            </a:r>
          </a:p>
          <a:p>
            <a:pPr marL="341313" indent="-341313" algn="l">
              <a:lnSpc>
                <a:spcPct val="90000"/>
              </a:lnSpc>
              <a:spcBef>
                <a:spcPts val="9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a:p>
          <a:p>
            <a:pPr marL="341313" indent="-341313" algn="l">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a:p>
        </p:txBody>
      </p:sp>
      <p:sp>
        <p:nvSpPr>
          <p:cNvPr id="7170" name="Rectangle 2"/>
          <p:cNvSpPr>
            <a:spLocks noGrp="1" noChangeArrowheads="1"/>
          </p:cNvSpPr>
          <p:nvPr>
            <p:ph type="title" idx="1"/>
          </p:nvPr>
        </p:nvSpPr>
        <p:spPr>
          <a:xfrm>
            <a:off x="381000" y="125413"/>
            <a:ext cx="8305800" cy="1066800"/>
          </a:xfrm>
          <a:ln/>
        </p:spPr>
        <p:txBody>
          <a:bodyPr lIns="92160" tIns="46080" rIns="92160" bIns="46080" anchor="ctr">
            <a:normAutofit/>
          </a:bodyPr>
          <a:lstStyle/>
          <a:p>
            <a:pPr marL="0" indent="0" algn="ctr">
              <a:lnSpc>
                <a:spcPct val="100000"/>
              </a:lnSpc>
              <a:spcBef>
                <a:spcPct val="0"/>
              </a:spcBef>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2060"/>
                </a:solidFill>
                <a:effectLst>
                  <a:outerShdw blurRad="38100" dist="38100" dir="2700000" algn="tl">
                    <a:srgbClr val="C0C0C0"/>
                  </a:outerShdw>
                </a:effectLst>
                <a:latin typeface="Monotype Corsiva" pitchFamily="66" charset="0"/>
              </a:rPr>
              <a:t>Simple Statically Scheduled Superscalar Pipeline</a:t>
            </a:r>
          </a:p>
        </p:txBody>
      </p:sp>
    </p:spTree>
    <p:extLst>
      <p:ext uri="{BB962C8B-B14F-4D97-AF65-F5344CB8AC3E}">
        <p14:creationId xmlns:p14="http://schemas.microsoft.com/office/powerpoint/2010/main" val="37343113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idx="10"/>
          </p:nvPr>
        </p:nvSpPr>
        <p:spPr/>
        <p:txBody>
          <a:bodyPr/>
          <a:lstStyle/>
          <a:p>
            <a:fld id="{86978973-D062-40D1-8E3D-1C79A573DB9C}" type="slidenum">
              <a:rPr lang="en-GB"/>
              <a:pPr/>
              <a:t>46</a:t>
            </a:fld>
            <a:endParaRPr lang="en-GB"/>
          </a:p>
        </p:txBody>
      </p:sp>
      <p:sp>
        <p:nvSpPr>
          <p:cNvPr id="8193" name="Rectangle 1"/>
          <p:cNvSpPr>
            <a:spLocks noGrp="1" noChangeArrowheads="1"/>
          </p:cNvSpPr>
          <p:nvPr>
            <p:ph type="title"/>
          </p:nvPr>
        </p:nvSpPr>
        <p:spPr>
          <a:xfrm>
            <a:off x="457200" y="152401"/>
            <a:ext cx="8305800" cy="762000"/>
          </a:xfrm>
          <a:ln/>
        </p:spPr>
        <p:txBody>
          <a:bodyPr lIns="92160" tIns="46080" rIns="92160" bIns="46080">
            <a:normAutofit/>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002060"/>
                </a:solidFill>
                <a:effectLst>
                  <a:outerShdw blurRad="38100" dist="38100" dir="2700000" algn="tl">
                    <a:srgbClr val="000000">
                      <a:alpha val="43137"/>
                    </a:srgbClr>
                  </a:outerShdw>
                </a:effectLst>
                <a:latin typeface="Monotype Corsiva" pitchFamily="66" charset="0"/>
              </a:rPr>
              <a:t>Simple Statically Scheduled Superscalar Pipeline</a:t>
            </a:r>
          </a:p>
        </p:txBody>
      </p:sp>
      <p:grpSp>
        <p:nvGrpSpPr>
          <p:cNvPr id="8194" name="Group 2"/>
          <p:cNvGrpSpPr>
            <a:grpSpLocks/>
          </p:cNvGrpSpPr>
          <p:nvPr/>
        </p:nvGrpSpPr>
        <p:grpSpPr bwMode="auto">
          <a:xfrm>
            <a:off x="533400" y="1524000"/>
            <a:ext cx="8383588" cy="3278188"/>
            <a:chOff x="336" y="960"/>
            <a:chExt cx="5281" cy="2065"/>
          </a:xfrm>
        </p:grpSpPr>
        <p:grpSp>
          <p:nvGrpSpPr>
            <p:cNvPr id="8195" name="Group 3"/>
            <p:cNvGrpSpPr>
              <a:grpSpLocks/>
            </p:cNvGrpSpPr>
            <p:nvPr/>
          </p:nvGrpSpPr>
          <p:grpSpPr bwMode="auto">
            <a:xfrm>
              <a:off x="364" y="1218"/>
              <a:ext cx="5253" cy="1807"/>
              <a:chOff x="364" y="1218"/>
              <a:chExt cx="5253" cy="1807"/>
            </a:xfrm>
          </p:grpSpPr>
          <p:grpSp>
            <p:nvGrpSpPr>
              <p:cNvPr id="8196" name="Group 4"/>
              <p:cNvGrpSpPr>
                <a:grpSpLocks/>
              </p:cNvGrpSpPr>
              <p:nvPr/>
            </p:nvGrpSpPr>
            <p:grpSpPr bwMode="auto">
              <a:xfrm>
                <a:off x="1661" y="1218"/>
                <a:ext cx="3850" cy="1807"/>
                <a:chOff x="1661" y="1218"/>
                <a:chExt cx="3850" cy="1807"/>
              </a:xfrm>
            </p:grpSpPr>
            <p:sp>
              <p:nvSpPr>
                <p:cNvPr id="8197" name="Text Box 5"/>
                <p:cNvSpPr txBox="1">
                  <a:spLocks noChangeArrowheads="1"/>
                </p:cNvSpPr>
                <p:nvPr/>
              </p:nvSpPr>
              <p:spPr bwMode="auto">
                <a:xfrm>
                  <a:off x="2935" y="1218"/>
                  <a:ext cx="501" cy="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r>
                    <a:rPr lang="en-GB" sz="1900" b="1"/>
                    <a:t>MEM</a:t>
                  </a:r>
                </a:p>
                <a:p>
                  <a:pPr>
                    <a:lnSpc>
                      <a:spcPct val="120000"/>
                    </a:lnSpc>
                  </a:pPr>
                  <a:r>
                    <a:rPr lang="en-GB" sz="1900" b="1"/>
                    <a:t>EX</a:t>
                  </a:r>
                </a:p>
                <a:p>
                  <a:pPr>
                    <a:lnSpc>
                      <a:spcPct val="120000"/>
                    </a:lnSpc>
                  </a:pPr>
                  <a:r>
                    <a:rPr lang="en-GB" sz="1900" b="1"/>
                    <a:t>EX</a:t>
                  </a:r>
                </a:p>
                <a:p>
                  <a:pPr>
                    <a:lnSpc>
                      <a:spcPct val="120000"/>
                    </a:lnSpc>
                  </a:pPr>
                  <a:r>
                    <a:rPr lang="en-GB" sz="1900" b="1"/>
                    <a:t>EX</a:t>
                  </a:r>
                </a:p>
                <a:p>
                  <a:pPr>
                    <a:lnSpc>
                      <a:spcPct val="120000"/>
                    </a:lnSpc>
                  </a:pPr>
                  <a:r>
                    <a:rPr lang="en-GB" sz="1900" b="1"/>
                    <a:t>ID</a:t>
                  </a:r>
                </a:p>
                <a:p>
                  <a:pPr>
                    <a:lnSpc>
                      <a:spcPct val="120000"/>
                    </a:lnSpc>
                  </a:pPr>
                  <a:r>
                    <a:rPr lang="en-GB" sz="1900" b="1"/>
                    <a:t>ID</a:t>
                  </a:r>
                </a:p>
                <a:p>
                  <a:pPr>
                    <a:lnSpc>
                      <a:spcPct val="120000"/>
                    </a:lnSpc>
                  </a:pPr>
                  <a:r>
                    <a:rPr lang="en-GB" sz="1900" b="1"/>
                    <a:t>IF</a:t>
                  </a:r>
                </a:p>
                <a:p>
                  <a:pPr>
                    <a:lnSpc>
                      <a:spcPct val="120000"/>
                    </a:lnSpc>
                  </a:pPr>
                  <a:r>
                    <a:rPr lang="en-GB" sz="1900" b="1"/>
                    <a:t>IF</a:t>
                  </a:r>
                </a:p>
              </p:txBody>
            </p:sp>
            <p:sp>
              <p:nvSpPr>
                <p:cNvPr id="8198" name="Text Box 6"/>
                <p:cNvSpPr txBox="1">
                  <a:spLocks noChangeArrowheads="1"/>
                </p:cNvSpPr>
                <p:nvPr/>
              </p:nvSpPr>
              <p:spPr bwMode="auto">
                <a:xfrm>
                  <a:off x="2449" y="1218"/>
                  <a:ext cx="326" cy="1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r>
                    <a:rPr lang="en-GB" sz="1900" b="1"/>
                    <a:t>EX</a:t>
                  </a:r>
                </a:p>
                <a:p>
                  <a:pPr>
                    <a:lnSpc>
                      <a:spcPct val="120000"/>
                    </a:lnSpc>
                  </a:pPr>
                  <a:r>
                    <a:rPr lang="en-GB" sz="1900" b="1"/>
                    <a:t>EX</a:t>
                  </a:r>
                </a:p>
                <a:p>
                  <a:pPr>
                    <a:lnSpc>
                      <a:spcPct val="120000"/>
                    </a:lnSpc>
                  </a:pPr>
                  <a:r>
                    <a:rPr lang="en-GB" sz="1900" b="1"/>
                    <a:t>ID</a:t>
                  </a:r>
                </a:p>
                <a:p>
                  <a:pPr>
                    <a:lnSpc>
                      <a:spcPct val="120000"/>
                    </a:lnSpc>
                  </a:pPr>
                  <a:r>
                    <a:rPr lang="en-GB" sz="1900" b="1"/>
                    <a:t>ID</a:t>
                  </a:r>
                </a:p>
                <a:p>
                  <a:pPr>
                    <a:lnSpc>
                      <a:spcPct val="120000"/>
                    </a:lnSpc>
                  </a:pPr>
                  <a:r>
                    <a:rPr lang="en-GB" sz="1900" b="1"/>
                    <a:t>IF</a:t>
                  </a:r>
                </a:p>
                <a:p>
                  <a:pPr>
                    <a:lnSpc>
                      <a:spcPct val="120000"/>
                    </a:lnSpc>
                  </a:pPr>
                  <a:r>
                    <a:rPr lang="en-GB" sz="1900" b="1"/>
                    <a:t>IF</a:t>
                  </a:r>
                </a:p>
              </p:txBody>
            </p:sp>
            <p:sp>
              <p:nvSpPr>
                <p:cNvPr id="8199" name="Text Box 7"/>
                <p:cNvSpPr txBox="1">
                  <a:spLocks noChangeArrowheads="1"/>
                </p:cNvSpPr>
                <p:nvPr/>
              </p:nvSpPr>
              <p:spPr bwMode="auto">
                <a:xfrm>
                  <a:off x="4035" y="1218"/>
                  <a:ext cx="501" cy="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endParaRPr lang="en-GB" sz="1900" b="1"/>
                </a:p>
                <a:p>
                  <a:pPr>
                    <a:lnSpc>
                      <a:spcPct val="120000"/>
                    </a:lnSpc>
                  </a:pPr>
                  <a:r>
                    <a:rPr lang="en-GB" sz="1900" b="1"/>
                    <a:t>WB</a:t>
                  </a:r>
                </a:p>
                <a:p>
                  <a:pPr>
                    <a:lnSpc>
                      <a:spcPct val="120000"/>
                    </a:lnSpc>
                  </a:pPr>
                  <a:r>
                    <a:rPr lang="en-GB" sz="1900" b="1"/>
                    <a:t>WB</a:t>
                  </a:r>
                </a:p>
                <a:p>
                  <a:pPr>
                    <a:lnSpc>
                      <a:spcPct val="120000"/>
                    </a:lnSpc>
                  </a:pPr>
                  <a:r>
                    <a:rPr lang="en-GB" sz="1900" b="1"/>
                    <a:t>EX</a:t>
                  </a:r>
                </a:p>
                <a:p>
                  <a:pPr>
                    <a:lnSpc>
                      <a:spcPct val="120000"/>
                    </a:lnSpc>
                  </a:pPr>
                  <a:r>
                    <a:rPr lang="en-GB" sz="1900" b="1"/>
                    <a:t>MEM</a:t>
                  </a:r>
                </a:p>
                <a:p>
                  <a:pPr>
                    <a:lnSpc>
                      <a:spcPct val="120000"/>
                    </a:lnSpc>
                  </a:pPr>
                  <a:r>
                    <a:rPr lang="en-GB" sz="1900" b="1"/>
                    <a:t>EX</a:t>
                  </a:r>
                </a:p>
                <a:p>
                  <a:pPr>
                    <a:lnSpc>
                      <a:spcPct val="120000"/>
                    </a:lnSpc>
                  </a:pPr>
                  <a:r>
                    <a:rPr lang="en-GB" sz="1900" b="1"/>
                    <a:t>EX</a:t>
                  </a:r>
                </a:p>
                <a:p>
                  <a:pPr>
                    <a:lnSpc>
                      <a:spcPct val="120000"/>
                    </a:lnSpc>
                  </a:pPr>
                  <a:r>
                    <a:rPr lang="en-GB" sz="1900" b="1"/>
                    <a:t>EX</a:t>
                  </a:r>
                </a:p>
              </p:txBody>
            </p:sp>
            <p:sp>
              <p:nvSpPr>
                <p:cNvPr id="8200" name="Text Box 8"/>
                <p:cNvSpPr txBox="1">
                  <a:spLocks noChangeArrowheads="1"/>
                </p:cNvSpPr>
                <p:nvPr/>
              </p:nvSpPr>
              <p:spPr bwMode="auto">
                <a:xfrm>
                  <a:off x="4600" y="1218"/>
                  <a:ext cx="501" cy="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endParaRPr lang="en-GB" sz="1900" b="1"/>
                </a:p>
                <a:p>
                  <a:pPr>
                    <a:lnSpc>
                      <a:spcPct val="120000"/>
                    </a:lnSpc>
                  </a:pPr>
                  <a:endParaRPr lang="en-GB" sz="1900" b="1"/>
                </a:p>
                <a:p>
                  <a:pPr>
                    <a:lnSpc>
                      <a:spcPct val="120000"/>
                    </a:lnSpc>
                  </a:pPr>
                  <a:endParaRPr lang="en-GB" sz="1900" b="1"/>
                </a:p>
                <a:p>
                  <a:pPr>
                    <a:lnSpc>
                      <a:spcPct val="120000"/>
                    </a:lnSpc>
                  </a:pPr>
                  <a:r>
                    <a:rPr lang="en-GB" sz="1900" b="1"/>
                    <a:t>WB</a:t>
                  </a:r>
                </a:p>
                <a:p>
                  <a:pPr>
                    <a:lnSpc>
                      <a:spcPct val="120000"/>
                    </a:lnSpc>
                  </a:pPr>
                  <a:r>
                    <a:rPr lang="en-GB" sz="1900" b="1"/>
                    <a:t>WB</a:t>
                  </a:r>
                </a:p>
                <a:p>
                  <a:pPr>
                    <a:lnSpc>
                      <a:spcPct val="120000"/>
                    </a:lnSpc>
                  </a:pPr>
                  <a:r>
                    <a:rPr lang="en-GB" sz="1900" b="1"/>
                    <a:t>EX</a:t>
                  </a:r>
                </a:p>
                <a:p>
                  <a:pPr>
                    <a:lnSpc>
                      <a:spcPct val="120000"/>
                    </a:lnSpc>
                  </a:pPr>
                  <a:r>
                    <a:rPr lang="en-GB" sz="1900" b="1"/>
                    <a:t>MEM</a:t>
                  </a:r>
                </a:p>
                <a:p>
                  <a:pPr>
                    <a:lnSpc>
                      <a:spcPct val="120000"/>
                    </a:lnSpc>
                  </a:pPr>
                  <a:r>
                    <a:rPr lang="en-GB" sz="1900" b="1"/>
                    <a:t>EX</a:t>
                  </a:r>
                </a:p>
              </p:txBody>
            </p:sp>
            <p:sp>
              <p:nvSpPr>
                <p:cNvPr id="8201" name="Text Box 9"/>
                <p:cNvSpPr txBox="1">
                  <a:spLocks noChangeArrowheads="1"/>
                </p:cNvSpPr>
                <p:nvPr/>
              </p:nvSpPr>
              <p:spPr bwMode="auto">
                <a:xfrm>
                  <a:off x="5145" y="1218"/>
                  <a:ext cx="366" cy="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endParaRPr lang="en-GB" sz="1900" b="1"/>
                </a:p>
                <a:p>
                  <a:pPr>
                    <a:lnSpc>
                      <a:spcPct val="120000"/>
                    </a:lnSpc>
                  </a:pPr>
                  <a:endParaRPr lang="en-GB" sz="1900" b="1"/>
                </a:p>
                <a:p>
                  <a:pPr>
                    <a:lnSpc>
                      <a:spcPct val="120000"/>
                    </a:lnSpc>
                  </a:pPr>
                  <a:endParaRPr lang="en-GB" sz="1900" b="1"/>
                </a:p>
                <a:p>
                  <a:pPr>
                    <a:lnSpc>
                      <a:spcPct val="120000"/>
                    </a:lnSpc>
                  </a:pPr>
                  <a:endParaRPr lang="en-GB" sz="1900" b="1"/>
                </a:p>
                <a:p>
                  <a:pPr>
                    <a:lnSpc>
                      <a:spcPct val="120000"/>
                    </a:lnSpc>
                  </a:pPr>
                  <a:endParaRPr lang="en-GB" sz="1900" b="1"/>
                </a:p>
                <a:p>
                  <a:pPr>
                    <a:lnSpc>
                      <a:spcPct val="120000"/>
                    </a:lnSpc>
                  </a:pPr>
                  <a:r>
                    <a:rPr lang="en-GB" sz="1900" b="1"/>
                    <a:t>WB</a:t>
                  </a:r>
                </a:p>
                <a:p>
                  <a:pPr>
                    <a:lnSpc>
                      <a:spcPct val="120000"/>
                    </a:lnSpc>
                  </a:pPr>
                  <a:r>
                    <a:rPr lang="en-GB" sz="1900" b="1"/>
                    <a:t>WB</a:t>
                  </a:r>
                </a:p>
                <a:p>
                  <a:pPr>
                    <a:lnSpc>
                      <a:spcPct val="120000"/>
                    </a:lnSpc>
                  </a:pPr>
                  <a:r>
                    <a:rPr lang="en-GB" sz="1900" b="1"/>
                    <a:t>EX</a:t>
                  </a:r>
                </a:p>
              </p:txBody>
            </p:sp>
            <p:sp>
              <p:nvSpPr>
                <p:cNvPr id="8202" name="Text Box 10"/>
                <p:cNvSpPr txBox="1">
                  <a:spLocks noChangeArrowheads="1"/>
                </p:cNvSpPr>
                <p:nvPr/>
              </p:nvSpPr>
              <p:spPr bwMode="auto">
                <a:xfrm>
                  <a:off x="2027" y="1218"/>
                  <a:ext cx="282" cy="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r>
                    <a:rPr lang="en-GB" sz="1900" b="1"/>
                    <a:t>ID</a:t>
                  </a:r>
                </a:p>
                <a:p>
                  <a:pPr>
                    <a:lnSpc>
                      <a:spcPct val="120000"/>
                    </a:lnSpc>
                  </a:pPr>
                  <a:r>
                    <a:rPr lang="en-GB" sz="1900" b="1"/>
                    <a:t>ID</a:t>
                  </a:r>
                </a:p>
                <a:p>
                  <a:pPr>
                    <a:lnSpc>
                      <a:spcPct val="120000"/>
                    </a:lnSpc>
                  </a:pPr>
                  <a:r>
                    <a:rPr lang="en-GB" sz="1900" b="1"/>
                    <a:t>IF</a:t>
                  </a:r>
                </a:p>
                <a:p>
                  <a:pPr>
                    <a:lnSpc>
                      <a:spcPct val="120000"/>
                    </a:lnSpc>
                  </a:pPr>
                  <a:r>
                    <a:rPr lang="en-GB" sz="1900" b="1"/>
                    <a:t>IF</a:t>
                  </a:r>
                </a:p>
              </p:txBody>
            </p:sp>
            <p:sp>
              <p:nvSpPr>
                <p:cNvPr id="8203" name="Text Box 11"/>
                <p:cNvSpPr txBox="1">
                  <a:spLocks noChangeArrowheads="1"/>
                </p:cNvSpPr>
                <p:nvPr/>
              </p:nvSpPr>
              <p:spPr bwMode="auto">
                <a:xfrm>
                  <a:off x="3490" y="1218"/>
                  <a:ext cx="501" cy="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r>
                    <a:rPr lang="en-GB" sz="1900" b="1"/>
                    <a:t>WB</a:t>
                  </a:r>
                </a:p>
                <a:p>
                  <a:pPr>
                    <a:lnSpc>
                      <a:spcPct val="120000"/>
                    </a:lnSpc>
                  </a:pPr>
                  <a:r>
                    <a:rPr lang="en-GB" sz="1900" b="1"/>
                    <a:t>EX</a:t>
                  </a:r>
                </a:p>
                <a:p>
                  <a:pPr>
                    <a:lnSpc>
                      <a:spcPct val="120000"/>
                    </a:lnSpc>
                  </a:pPr>
                  <a:r>
                    <a:rPr lang="en-GB" sz="1900" b="1"/>
                    <a:t>MEM</a:t>
                  </a:r>
                </a:p>
                <a:p>
                  <a:pPr>
                    <a:lnSpc>
                      <a:spcPct val="120000"/>
                    </a:lnSpc>
                  </a:pPr>
                  <a:r>
                    <a:rPr lang="en-GB" sz="1900" b="1"/>
                    <a:t>EX</a:t>
                  </a:r>
                </a:p>
                <a:p>
                  <a:pPr>
                    <a:lnSpc>
                      <a:spcPct val="120000"/>
                    </a:lnSpc>
                  </a:pPr>
                  <a:r>
                    <a:rPr lang="en-GB" sz="1900" b="1"/>
                    <a:t>EX</a:t>
                  </a:r>
                </a:p>
                <a:p>
                  <a:pPr>
                    <a:lnSpc>
                      <a:spcPct val="120000"/>
                    </a:lnSpc>
                  </a:pPr>
                  <a:r>
                    <a:rPr lang="en-GB" sz="1900" b="1"/>
                    <a:t>EX</a:t>
                  </a:r>
                </a:p>
                <a:p>
                  <a:pPr>
                    <a:lnSpc>
                      <a:spcPct val="120000"/>
                    </a:lnSpc>
                  </a:pPr>
                  <a:r>
                    <a:rPr lang="en-GB" sz="1900" b="1"/>
                    <a:t>ID</a:t>
                  </a:r>
                </a:p>
                <a:p>
                  <a:pPr>
                    <a:lnSpc>
                      <a:spcPct val="120000"/>
                    </a:lnSpc>
                  </a:pPr>
                  <a:r>
                    <a:rPr lang="en-GB" sz="1900" b="1"/>
                    <a:t>ID</a:t>
                  </a:r>
                </a:p>
              </p:txBody>
            </p:sp>
            <p:sp>
              <p:nvSpPr>
                <p:cNvPr id="8204" name="Text Box 12"/>
                <p:cNvSpPr txBox="1">
                  <a:spLocks noChangeArrowheads="1"/>
                </p:cNvSpPr>
                <p:nvPr/>
              </p:nvSpPr>
              <p:spPr bwMode="auto">
                <a:xfrm>
                  <a:off x="1661" y="1218"/>
                  <a:ext cx="266"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20000"/>
                    </a:lnSpc>
                  </a:pPr>
                  <a:r>
                    <a:rPr lang="en-GB" sz="1900" b="1"/>
                    <a:t>IF</a:t>
                  </a:r>
                </a:p>
                <a:p>
                  <a:pPr>
                    <a:lnSpc>
                      <a:spcPct val="120000"/>
                    </a:lnSpc>
                  </a:pPr>
                  <a:r>
                    <a:rPr lang="en-GB" sz="1900" b="1"/>
                    <a:t>IF</a:t>
                  </a:r>
                </a:p>
              </p:txBody>
            </p:sp>
          </p:grpSp>
          <p:sp>
            <p:nvSpPr>
              <p:cNvPr id="8205" name="Line 13"/>
              <p:cNvSpPr>
                <a:spLocks noChangeShapeType="1"/>
              </p:cNvSpPr>
              <p:nvPr/>
            </p:nvSpPr>
            <p:spPr bwMode="auto">
              <a:xfrm>
                <a:off x="379" y="1682"/>
                <a:ext cx="52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6" name="Line 14"/>
              <p:cNvSpPr>
                <a:spLocks noChangeShapeType="1"/>
              </p:cNvSpPr>
              <p:nvPr/>
            </p:nvSpPr>
            <p:spPr bwMode="auto">
              <a:xfrm>
                <a:off x="379" y="2117"/>
                <a:ext cx="52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7" name="Line 15"/>
              <p:cNvSpPr>
                <a:spLocks noChangeShapeType="1"/>
              </p:cNvSpPr>
              <p:nvPr/>
            </p:nvSpPr>
            <p:spPr bwMode="auto">
              <a:xfrm>
                <a:off x="379" y="2561"/>
                <a:ext cx="52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8" name="Line 16"/>
              <p:cNvSpPr>
                <a:spLocks noChangeShapeType="1"/>
              </p:cNvSpPr>
              <p:nvPr/>
            </p:nvSpPr>
            <p:spPr bwMode="auto">
              <a:xfrm>
                <a:off x="379" y="1251"/>
                <a:ext cx="52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9" name="Line 17"/>
              <p:cNvSpPr>
                <a:spLocks noChangeShapeType="1"/>
              </p:cNvSpPr>
              <p:nvPr/>
            </p:nvSpPr>
            <p:spPr bwMode="auto">
              <a:xfrm>
                <a:off x="379" y="2985"/>
                <a:ext cx="52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0" name="Line 18"/>
              <p:cNvSpPr>
                <a:spLocks noChangeShapeType="1"/>
              </p:cNvSpPr>
              <p:nvPr/>
            </p:nvSpPr>
            <p:spPr bwMode="auto">
              <a:xfrm>
                <a:off x="385" y="1477"/>
                <a:ext cx="5232" cy="1"/>
              </a:xfrm>
              <a:prstGeom prst="line">
                <a:avLst/>
              </a:prstGeom>
              <a:noFill/>
              <a:ln w="1260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1" name="Line 19"/>
              <p:cNvSpPr>
                <a:spLocks noChangeShapeType="1"/>
              </p:cNvSpPr>
              <p:nvPr/>
            </p:nvSpPr>
            <p:spPr bwMode="auto">
              <a:xfrm>
                <a:off x="386" y="1916"/>
                <a:ext cx="5232" cy="1"/>
              </a:xfrm>
              <a:prstGeom prst="line">
                <a:avLst/>
              </a:prstGeom>
              <a:noFill/>
              <a:ln w="1260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2" name="Line 20"/>
              <p:cNvSpPr>
                <a:spLocks noChangeShapeType="1"/>
              </p:cNvSpPr>
              <p:nvPr/>
            </p:nvSpPr>
            <p:spPr bwMode="auto">
              <a:xfrm>
                <a:off x="372" y="2348"/>
                <a:ext cx="5232" cy="1"/>
              </a:xfrm>
              <a:prstGeom prst="line">
                <a:avLst/>
              </a:prstGeom>
              <a:noFill/>
              <a:ln w="1260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3" name="Line 21"/>
              <p:cNvSpPr>
                <a:spLocks noChangeShapeType="1"/>
              </p:cNvSpPr>
              <p:nvPr/>
            </p:nvSpPr>
            <p:spPr bwMode="auto">
              <a:xfrm>
                <a:off x="364" y="2786"/>
                <a:ext cx="5232" cy="1"/>
              </a:xfrm>
              <a:prstGeom prst="line">
                <a:avLst/>
              </a:prstGeom>
              <a:noFill/>
              <a:ln w="1260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214" name="Text Box 22"/>
            <p:cNvSpPr txBox="1">
              <a:spLocks noChangeArrowheads="1"/>
            </p:cNvSpPr>
            <p:nvPr/>
          </p:nvSpPr>
          <p:spPr bwMode="auto">
            <a:xfrm>
              <a:off x="336" y="1270"/>
              <a:ext cx="109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Integer Instruction</a:t>
              </a:r>
            </a:p>
          </p:txBody>
        </p:sp>
        <p:sp>
          <p:nvSpPr>
            <p:cNvPr id="8215" name="Text Box 23"/>
            <p:cNvSpPr txBox="1">
              <a:spLocks noChangeArrowheads="1"/>
            </p:cNvSpPr>
            <p:nvPr/>
          </p:nvSpPr>
          <p:spPr bwMode="auto">
            <a:xfrm>
              <a:off x="336" y="2118"/>
              <a:ext cx="109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Integer Instruction</a:t>
              </a:r>
            </a:p>
          </p:txBody>
        </p:sp>
        <p:sp>
          <p:nvSpPr>
            <p:cNvPr id="8216" name="Text Box 24"/>
            <p:cNvSpPr txBox="1">
              <a:spLocks noChangeArrowheads="1"/>
            </p:cNvSpPr>
            <p:nvPr/>
          </p:nvSpPr>
          <p:spPr bwMode="auto">
            <a:xfrm>
              <a:off x="336" y="1693"/>
              <a:ext cx="109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Integer Instruction</a:t>
              </a:r>
            </a:p>
          </p:txBody>
        </p:sp>
        <p:sp>
          <p:nvSpPr>
            <p:cNvPr id="8217" name="Text Box 25"/>
            <p:cNvSpPr txBox="1">
              <a:spLocks noChangeArrowheads="1"/>
            </p:cNvSpPr>
            <p:nvPr/>
          </p:nvSpPr>
          <p:spPr bwMode="auto">
            <a:xfrm>
              <a:off x="336" y="2550"/>
              <a:ext cx="109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Integer Instruction</a:t>
              </a:r>
            </a:p>
          </p:txBody>
        </p:sp>
        <p:sp>
          <p:nvSpPr>
            <p:cNvPr id="8218" name="Text Box 26"/>
            <p:cNvSpPr txBox="1">
              <a:spLocks noChangeArrowheads="1"/>
            </p:cNvSpPr>
            <p:nvPr/>
          </p:nvSpPr>
          <p:spPr bwMode="auto">
            <a:xfrm>
              <a:off x="336" y="1484"/>
              <a:ext cx="866"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FP Instruction</a:t>
              </a:r>
            </a:p>
          </p:txBody>
        </p:sp>
        <p:sp>
          <p:nvSpPr>
            <p:cNvPr id="8219" name="Text Box 27"/>
            <p:cNvSpPr txBox="1">
              <a:spLocks noChangeArrowheads="1"/>
            </p:cNvSpPr>
            <p:nvPr/>
          </p:nvSpPr>
          <p:spPr bwMode="auto">
            <a:xfrm>
              <a:off x="336" y="1912"/>
              <a:ext cx="866"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FP Instruction</a:t>
              </a:r>
            </a:p>
          </p:txBody>
        </p:sp>
        <p:sp>
          <p:nvSpPr>
            <p:cNvPr id="8220" name="Text Box 28"/>
            <p:cNvSpPr txBox="1">
              <a:spLocks noChangeArrowheads="1"/>
            </p:cNvSpPr>
            <p:nvPr/>
          </p:nvSpPr>
          <p:spPr bwMode="auto">
            <a:xfrm>
              <a:off x="336" y="2341"/>
              <a:ext cx="866"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FP Instruction</a:t>
              </a:r>
            </a:p>
          </p:txBody>
        </p:sp>
        <p:sp>
          <p:nvSpPr>
            <p:cNvPr id="8221" name="Text Box 29"/>
            <p:cNvSpPr txBox="1">
              <a:spLocks noChangeArrowheads="1"/>
            </p:cNvSpPr>
            <p:nvPr/>
          </p:nvSpPr>
          <p:spPr bwMode="auto">
            <a:xfrm>
              <a:off x="336" y="2783"/>
              <a:ext cx="866"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FP Instruction</a:t>
              </a:r>
            </a:p>
          </p:txBody>
        </p:sp>
        <p:sp>
          <p:nvSpPr>
            <p:cNvPr id="8222" name="Text Box 30"/>
            <p:cNvSpPr txBox="1">
              <a:spLocks noChangeArrowheads="1"/>
            </p:cNvSpPr>
            <p:nvPr/>
          </p:nvSpPr>
          <p:spPr bwMode="auto">
            <a:xfrm>
              <a:off x="1710" y="989"/>
              <a:ext cx="372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1          2             3                4               5                 6                 7                 8</a:t>
              </a:r>
            </a:p>
          </p:txBody>
        </p:sp>
        <p:sp>
          <p:nvSpPr>
            <p:cNvPr id="8223" name="Line 31"/>
            <p:cNvSpPr>
              <a:spLocks noChangeShapeType="1"/>
            </p:cNvSpPr>
            <p:nvPr/>
          </p:nvSpPr>
          <p:spPr bwMode="auto">
            <a:xfrm>
              <a:off x="1577" y="976"/>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24" name="Line 32"/>
            <p:cNvSpPr>
              <a:spLocks noChangeShapeType="1"/>
            </p:cNvSpPr>
            <p:nvPr/>
          </p:nvSpPr>
          <p:spPr bwMode="auto">
            <a:xfrm>
              <a:off x="1955" y="981"/>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25" name="Line 33"/>
            <p:cNvSpPr>
              <a:spLocks noChangeShapeType="1"/>
            </p:cNvSpPr>
            <p:nvPr/>
          </p:nvSpPr>
          <p:spPr bwMode="auto">
            <a:xfrm>
              <a:off x="2367" y="983"/>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26" name="Line 34"/>
            <p:cNvSpPr>
              <a:spLocks noChangeShapeType="1"/>
            </p:cNvSpPr>
            <p:nvPr/>
          </p:nvSpPr>
          <p:spPr bwMode="auto">
            <a:xfrm>
              <a:off x="2861" y="969"/>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27" name="Line 35"/>
            <p:cNvSpPr>
              <a:spLocks noChangeShapeType="1"/>
            </p:cNvSpPr>
            <p:nvPr/>
          </p:nvSpPr>
          <p:spPr bwMode="auto">
            <a:xfrm>
              <a:off x="3416" y="981"/>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28" name="Line 36"/>
            <p:cNvSpPr>
              <a:spLocks noChangeShapeType="1"/>
            </p:cNvSpPr>
            <p:nvPr/>
          </p:nvSpPr>
          <p:spPr bwMode="auto">
            <a:xfrm>
              <a:off x="3972" y="960"/>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29" name="Line 37"/>
            <p:cNvSpPr>
              <a:spLocks noChangeShapeType="1"/>
            </p:cNvSpPr>
            <p:nvPr/>
          </p:nvSpPr>
          <p:spPr bwMode="auto">
            <a:xfrm>
              <a:off x="4527" y="967"/>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30" name="Line 38"/>
            <p:cNvSpPr>
              <a:spLocks noChangeShapeType="1"/>
            </p:cNvSpPr>
            <p:nvPr/>
          </p:nvSpPr>
          <p:spPr bwMode="auto">
            <a:xfrm>
              <a:off x="5095" y="963"/>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31" name="Text Box 39"/>
            <p:cNvSpPr txBox="1">
              <a:spLocks noChangeArrowheads="1"/>
            </p:cNvSpPr>
            <p:nvPr/>
          </p:nvSpPr>
          <p:spPr bwMode="auto">
            <a:xfrm>
              <a:off x="427" y="1028"/>
              <a:ext cx="980"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sz="1500" b="1"/>
                <a:t>Instruction Type</a:t>
              </a:r>
            </a:p>
          </p:txBody>
        </p:sp>
      </p:grpSp>
      <p:sp>
        <p:nvSpPr>
          <p:cNvPr id="8232" name="Text Box 40"/>
          <p:cNvSpPr txBox="1">
            <a:spLocks noChangeArrowheads="1"/>
          </p:cNvSpPr>
          <p:nvPr/>
        </p:nvSpPr>
        <p:spPr bwMode="auto">
          <a:xfrm>
            <a:off x="762000" y="4953000"/>
            <a:ext cx="762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a:t>2-Issue pipeline (Integer &amp; FP)</a:t>
            </a:r>
            <a:r>
              <a:rPr lang="ar-SA">
                <a:cs typeface="Times New Roman" pitchFamily="18" charset="0"/>
              </a:rPr>
              <a:t>‏</a:t>
            </a:r>
            <a:endParaRPr lang="en-GB"/>
          </a:p>
        </p:txBody>
      </p:sp>
    </p:spTree>
    <p:extLst>
      <p:ext uri="{BB962C8B-B14F-4D97-AF65-F5344CB8AC3E}">
        <p14:creationId xmlns:p14="http://schemas.microsoft.com/office/powerpoint/2010/main" val="2227817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idx="10"/>
          </p:nvPr>
        </p:nvSpPr>
        <p:spPr/>
        <p:txBody>
          <a:bodyPr/>
          <a:lstStyle/>
          <a:p>
            <a:fld id="{58E08117-3D1A-4782-B828-50CC5239BD0A}" type="slidenum">
              <a:rPr lang="en-GB"/>
              <a:pPr/>
              <a:t>47</a:t>
            </a:fld>
            <a:endParaRPr lang="en-GB"/>
          </a:p>
        </p:txBody>
      </p:sp>
      <p:sp>
        <p:nvSpPr>
          <p:cNvPr id="9217" name="Rectangle 1"/>
          <p:cNvSpPr>
            <a:spLocks noGrp="1" noChangeArrowheads="1"/>
          </p:cNvSpPr>
          <p:nvPr>
            <p:ph type="title"/>
          </p:nvPr>
        </p:nvSpPr>
        <p:spPr>
          <a:xfrm>
            <a:off x="685800" y="152400"/>
            <a:ext cx="7772400" cy="685800"/>
          </a:xfrm>
          <a:ln/>
        </p:spPr>
        <p:txBody>
          <a:bodyPr lIns="92160" tIns="46080" rIns="92160" bIns="46080">
            <a:noAutofit/>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2060"/>
                </a:solidFill>
                <a:effectLst>
                  <a:outerShdw blurRad="38100" dist="38100" dir="2700000" algn="tl">
                    <a:srgbClr val="000000">
                      <a:alpha val="43137"/>
                    </a:srgbClr>
                  </a:outerShdw>
                </a:effectLst>
                <a:latin typeface="Monotype Corsiva" pitchFamily="66" charset="0"/>
              </a:rPr>
              <a:t>Unrolled Loop that Minimizes Stalls for Scalar</a:t>
            </a:r>
          </a:p>
        </p:txBody>
      </p:sp>
      <p:sp>
        <p:nvSpPr>
          <p:cNvPr id="9218" name="Rectangle 2"/>
          <p:cNvSpPr>
            <a:spLocks noChangeArrowheads="1"/>
          </p:cNvSpPr>
          <p:nvPr/>
        </p:nvSpPr>
        <p:spPr bwMode="auto">
          <a:xfrm>
            <a:off x="673100" y="1143000"/>
            <a:ext cx="845820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9" name="Rectangle 3"/>
          <p:cNvSpPr>
            <a:spLocks noChangeArrowheads="1"/>
          </p:cNvSpPr>
          <p:nvPr/>
        </p:nvSpPr>
        <p:spPr bwMode="auto">
          <a:xfrm>
            <a:off x="1295400" y="1295400"/>
            <a:ext cx="6669088" cy="457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1 </a:t>
            </a:r>
            <a:r>
              <a:rPr lang="en-GB" sz="1800" b="1">
                <a:solidFill>
                  <a:srgbClr val="000000"/>
                </a:solidFill>
                <a:latin typeface="Courier New" pitchFamily="49" charset="0"/>
              </a:rPr>
              <a:t>Loop:	LD	F0,0(R1)</a:t>
            </a:r>
            <a:r>
              <a:rPr lang="ar-SA" sz="1800" b="1">
                <a:solidFill>
                  <a:srgbClr val="000000"/>
                </a:solidFill>
                <a:latin typeface="Courier New" pitchFamily="49" charset="0"/>
                <a:cs typeface="Arial" charset="0"/>
              </a:rPr>
              <a:t>‏</a:t>
            </a:r>
            <a:endParaRPr lang="en-GB" sz="1800" b="1">
              <a:solidFill>
                <a:srgbClr val="000000"/>
              </a:solidFill>
              <a:latin typeface="Courier New" pitchFamily="49" charset="0"/>
            </a:endParaRP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2</a:t>
            </a:r>
            <a:r>
              <a:rPr lang="en-GB" sz="1800" b="1">
                <a:solidFill>
                  <a:srgbClr val="000000"/>
                </a:solidFill>
                <a:latin typeface="Courier New" pitchFamily="49" charset="0"/>
              </a:rPr>
              <a:t>	LD	F6,-8(R1)</a:t>
            </a:r>
            <a:r>
              <a:rPr lang="ar-SA" sz="1800" b="1">
                <a:solidFill>
                  <a:srgbClr val="000000"/>
                </a:solidFill>
                <a:latin typeface="Courier New" pitchFamily="49" charset="0"/>
                <a:cs typeface="Arial" charset="0"/>
              </a:rPr>
              <a:t>‏</a:t>
            </a:r>
            <a:endParaRPr lang="en-GB" sz="1800" b="1">
              <a:solidFill>
                <a:srgbClr val="000000"/>
              </a:solidFill>
              <a:latin typeface="Courier New" pitchFamily="49" charset="0"/>
            </a:endParaRP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3</a:t>
            </a:r>
            <a:r>
              <a:rPr lang="en-GB" sz="1800" b="1">
                <a:solidFill>
                  <a:srgbClr val="000000"/>
                </a:solidFill>
                <a:latin typeface="Courier New" pitchFamily="49" charset="0"/>
              </a:rPr>
              <a:t>	LD	F10,-16(R1)</a:t>
            </a:r>
            <a:r>
              <a:rPr lang="ar-SA" sz="1800" b="1">
                <a:solidFill>
                  <a:srgbClr val="000000"/>
                </a:solidFill>
                <a:latin typeface="Courier New" pitchFamily="49" charset="0"/>
                <a:cs typeface="Arial" charset="0"/>
              </a:rPr>
              <a:t>‏</a:t>
            </a:r>
            <a:endParaRPr lang="en-GB" sz="1800" b="1">
              <a:solidFill>
                <a:srgbClr val="000000"/>
              </a:solidFill>
              <a:latin typeface="Courier New" pitchFamily="49" charset="0"/>
            </a:endParaRP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4</a:t>
            </a:r>
            <a:r>
              <a:rPr lang="en-GB" sz="1800" b="1">
                <a:solidFill>
                  <a:srgbClr val="000000"/>
                </a:solidFill>
                <a:latin typeface="Courier New" pitchFamily="49" charset="0"/>
              </a:rPr>
              <a:t>	LD	F14,-24(R1)</a:t>
            </a:r>
            <a:r>
              <a:rPr lang="ar-SA" sz="1800" b="1">
                <a:solidFill>
                  <a:srgbClr val="000000"/>
                </a:solidFill>
                <a:latin typeface="Courier New" pitchFamily="49" charset="0"/>
                <a:cs typeface="Arial" charset="0"/>
              </a:rPr>
              <a:t>‏</a:t>
            </a:r>
            <a:endParaRPr lang="en-GB" sz="1800" b="1">
              <a:solidFill>
                <a:srgbClr val="000000"/>
              </a:solidFill>
              <a:latin typeface="Courier New" pitchFamily="49" charset="0"/>
            </a:endParaRP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5</a:t>
            </a:r>
            <a:r>
              <a:rPr lang="en-GB" sz="1800" b="1">
                <a:solidFill>
                  <a:srgbClr val="000000"/>
                </a:solidFill>
                <a:latin typeface="Courier New" pitchFamily="49" charset="0"/>
              </a:rPr>
              <a:t>	ADDD	F4,F0,F2</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6</a:t>
            </a:r>
            <a:r>
              <a:rPr lang="en-GB" sz="1800" b="1">
                <a:solidFill>
                  <a:srgbClr val="000000"/>
                </a:solidFill>
                <a:latin typeface="Courier New" pitchFamily="49" charset="0"/>
              </a:rPr>
              <a:t>	ADDD	F8,F6,F2</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7</a:t>
            </a:r>
            <a:r>
              <a:rPr lang="en-GB" sz="1800" b="1">
                <a:solidFill>
                  <a:srgbClr val="000000"/>
                </a:solidFill>
                <a:latin typeface="Courier New" pitchFamily="49" charset="0"/>
              </a:rPr>
              <a:t>	ADDD	F12,F10,F2</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8</a:t>
            </a:r>
            <a:r>
              <a:rPr lang="en-GB" sz="1800" b="1">
                <a:solidFill>
                  <a:srgbClr val="000000"/>
                </a:solidFill>
                <a:latin typeface="Courier New" pitchFamily="49" charset="0"/>
              </a:rPr>
              <a:t>	ADDD	F16,F14,F2</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9</a:t>
            </a:r>
            <a:r>
              <a:rPr lang="en-GB" sz="1800" b="1">
                <a:solidFill>
                  <a:srgbClr val="000000"/>
                </a:solidFill>
                <a:latin typeface="Courier New" pitchFamily="49" charset="0"/>
              </a:rPr>
              <a:t>	SD	0(R1),F4</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10</a:t>
            </a:r>
            <a:r>
              <a:rPr lang="en-GB" sz="1800" b="1">
                <a:solidFill>
                  <a:srgbClr val="000000"/>
                </a:solidFill>
                <a:latin typeface="Courier New" pitchFamily="49" charset="0"/>
              </a:rPr>
              <a:t>	SD	-8(R1),F8</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11</a:t>
            </a:r>
            <a:r>
              <a:rPr lang="en-GB" sz="1800" b="1">
                <a:solidFill>
                  <a:srgbClr val="000000"/>
                </a:solidFill>
                <a:latin typeface="Courier New" pitchFamily="49" charset="0"/>
              </a:rPr>
              <a:t>	SD	-16(R1),F12</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12</a:t>
            </a:r>
            <a:r>
              <a:rPr lang="en-GB" sz="1800" b="1">
                <a:solidFill>
                  <a:srgbClr val="000000"/>
                </a:solidFill>
                <a:latin typeface="Courier New" pitchFamily="49" charset="0"/>
              </a:rPr>
              <a:t>	SUBI	R1,R1,#32</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13</a:t>
            </a:r>
            <a:r>
              <a:rPr lang="en-GB" sz="1800" b="1">
                <a:solidFill>
                  <a:srgbClr val="000000"/>
                </a:solidFill>
                <a:latin typeface="Courier New" pitchFamily="49" charset="0"/>
              </a:rPr>
              <a:t>	BNEZ	R1,LOOP</a:t>
            </a: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rPr>
              <a:t>14</a:t>
            </a:r>
            <a:r>
              <a:rPr lang="en-GB" sz="1800" b="1">
                <a:solidFill>
                  <a:srgbClr val="000000"/>
                </a:solidFill>
                <a:latin typeface="Courier New" pitchFamily="49" charset="0"/>
              </a:rPr>
              <a:t>	SD	</a:t>
            </a:r>
            <a:r>
              <a:rPr lang="en-GB" sz="1800" b="1">
                <a:solidFill>
                  <a:srgbClr val="3333CC"/>
                </a:solidFill>
                <a:latin typeface="Courier New" pitchFamily="49" charset="0"/>
              </a:rPr>
              <a:t>8</a:t>
            </a:r>
            <a:r>
              <a:rPr lang="en-GB" sz="1800" b="1">
                <a:solidFill>
                  <a:srgbClr val="000000"/>
                </a:solidFill>
                <a:latin typeface="Courier New" pitchFamily="49" charset="0"/>
              </a:rPr>
              <a:t>(R1),F16	</a:t>
            </a:r>
            <a:r>
              <a:rPr lang="en-GB" sz="1800" b="1">
                <a:solidFill>
                  <a:srgbClr val="3333CC"/>
                </a:solidFill>
                <a:latin typeface="Courier New" pitchFamily="49" charset="0"/>
              </a:rPr>
              <a:t>; 8-32 = -24</a:t>
            </a:r>
            <a:br>
              <a:rPr lang="en-GB" sz="1800" b="1">
                <a:solidFill>
                  <a:srgbClr val="3333CC"/>
                </a:solidFill>
                <a:latin typeface="Courier New" pitchFamily="49" charset="0"/>
              </a:rPr>
            </a:br>
            <a:endParaRPr lang="en-GB" sz="1800" b="1">
              <a:solidFill>
                <a:srgbClr val="3333CC"/>
              </a:solidFill>
              <a:latin typeface="Courier New" pitchFamily="49" charset="0"/>
            </a:endParaRPr>
          </a:p>
          <a:p>
            <a:pPr>
              <a:lnSpc>
                <a:spcPct val="100000"/>
              </a:lnSpc>
              <a:buFont typeface="Arial" charset="0"/>
              <a:buNone/>
              <a:tabLst>
                <a:tab pos="0" algn="l"/>
                <a:tab pos="969963" algn="l"/>
                <a:tab pos="1884363" algn="l"/>
                <a:tab pos="3657600" algn="l"/>
                <a:tab pos="4572000" algn="l"/>
                <a:tab pos="5486400" algn="l"/>
                <a:tab pos="6400800" algn="l"/>
                <a:tab pos="7315200" algn="l"/>
                <a:tab pos="8229600" algn="l"/>
                <a:tab pos="9144000" algn="l"/>
                <a:tab pos="10058400" algn="l"/>
              </a:tabLst>
            </a:pPr>
            <a:r>
              <a:rPr lang="en-GB" b="1">
                <a:solidFill>
                  <a:srgbClr val="000000"/>
                </a:solidFill>
                <a:latin typeface="Arial" charset="0"/>
              </a:rPr>
              <a:t>14 clock cycles, or 3.5 per iteration</a:t>
            </a:r>
          </a:p>
        </p:txBody>
      </p:sp>
      <p:sp>
        <p:nvSpPr>
          <p:cNvPr id="9220" name="Rectangle 4"/>
          <p:cNvSpPr>
            <a:spLocks noChangeArrowheads="1"/>
          </p:cNvSpPr>
          <p:nvPr/>
        </p:nvSpPr>
        <p:spPr bwMode="auto">
          <a:xfrm>
            <a:off x="6024563" y="1881188"/>
            <a:ext cx="24669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p>
            <a:pP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LD to ADDD: 1 Cycle</a:t>
            </a:r>
          </a:p>
          <a:p>
            <a:pP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ADDD to SD: 2 Cycles</a:t>
            </a:r>
          </a:p>
        </p:txBody>
      </p:sp>
    </p:spTree>
    <p:extLst>
      <p:ext uri="{BB962C8B-B14F-4D97-AF65-F5344CB8AC3E}">
        <p14:creationId xmlns:p14="http://schemas.microsoft.com/office/powerpoint/2010/main" val="1446319029"/>
      </p:ext>
    </p:extLst>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FF686FD-8853-43FF-A0C9-4C1A7F4659E8}" type="slidenum">
              <a:rPr lang="en-GB"/>
              <a:pPr/>
              <a:t>48</a:t>
            </a:fld>
            <a:endParaRPr lang="en-GB"/>
          </a:p>
        </p:txBody>
      </p:sp>
      <p:sp>
        <p:nvSpPr>
          <p:cNvPr id="10241" name="Rectangle 1"/>
          <p:cNvSpPr>
            <a:spLocks noGrp="1" noChangeArrowheads="1"/>
          </p:cNvSpPr>
          <p:nvPr>
            <p:ph type="title"/>
          </p:nvPr>
        </p:nvSpPr>
        <p:spPr>
          <a:xfrm>
            <a:off x="933450" y="233363"/>
            <a:ext cx="7162800" cy="579437"/>
          </a:xfrm>
          <a:ln/>
        </p:spPr>
        <p:txBody>
          <a:bodyPr lIns="92160" tIns="46080" rIns="92160" bIns="46080">
            <a:normAutofit fontScale="90000"/>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2060"/>
                </a:solidFill>
                <a:effectLst>
                  <a:outerShdw blurRad="38100" dist="38100" dir="2700000" algn="tl">
                    <a:srgbClr val="000000">
                      <a:alpha val="43137"/>
                    </a:srgbClr>
                  </a:outerShdw>
                </a:effectLst>
                <a:latin typeface="Monotype Corsiva" pitchFamily="66" charset="0"/>
              </a:rPr>
              <a:t>Loop Unrolling in Superscalar</a:t>
            </a:r>
          </a:p>
        </p:txBody>
      </p:sp>
      <p:sp>
        <p:nvSpPr>
          <p:cNvPr id="10242" name="Rectangle 2"/>
          <p:cNvSpPr>
            <a:spLocks noGrp="1" noChangeArrowheads="1"/>
          </p:cNvSpPr>
          <p:nvPr>
            <p:ph type="body" idx="1"/>
          </p:nvPr>
        </p:nvSpPr>
        <p:spPr>
          <a:xfrm>
            <a:off x="685800" y="685800"/>
            <a:ext cx="7543800" cy="5257800"/>
          </a:xfrm>
          <a:ln/>
        </p:spPr>
        <p:txBody>
          <a:bodyPr lIns="92160" tIns="46080" rIns="92160" bIns="46080"/>
          <a:lstStyle/>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a:t>		</a:t>
            </a:r>
            <a:r>
              <a:rPr lang="en-GB" sz="1800" i="1"/>
              <a:t>Integer instruction	FP instruction	Clock cycle</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Loop:	LD    F0,0(R1)		1</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LD    F6,-8(R1)		2</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LD    F10,-16(R1)	ADDD F4,F0,F2	3</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LD    F14,-24(R1)	ADDD F8,F6,F2	4</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LD    F18,-32(R1)	ADDD F12,F10,F2	5</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SD    0(R1),F4	ADDD F16,F14,F2	6</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SD    -8(R1),F8	ADDD F20,F18,F2	7</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SD    -16(R1),F12		8</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SD    -24(R1),F16		9</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SUBI   R1,R1,#40		10</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BNEZ  R1,LOOP		11</a:t>
            </a:r>
          </a:p>
          <a:p>
            <a:pPr marL="284163" indent="-284163">
              <a:lnSpc>
                <a:spcPct val="100000"/>
              </a:lnSpc>
              <a:spcBef>
                <a:spcPts val="450"/>
              </a:spcBef>
              <a:buFont typeface="Times New Roman" pitchFamily="18" charset="0"/>
              <a:buNone/>
              <a:tabLst>
                <a:tab pos="284163" algn="l"/>
                <a:tab pos="969963" algn="l"/>
                <a:tab pos="3484563" algn="l"/>
                <a:tab pos="7083425" algn="r"/>
                <a:tab pos="7312025" algn="l"/>
                <a:tab pos="8226425" algn="l"/>
                <a:tab pos="9140825" algn="l"/>
                <a:tab pos="10055225" algn="l"/>
              </a:tabLst>
            </a:pPr>
            <a:r>
              <a:rPr lang="en-GB" sz="1800"/>
              <a:t>		SD    -32(R1),F20		12</a:t>
            </a:r>
          </a:p>
          <a:p>
            <a:pPr marL="284163" indent="-284163">
              <a:lnSpc>
                <a:spcPct val="100000"/>
              </a:lnSpc>
              <a:spcBef>
                <a:spcPts val="600"/>
              </a:spcBef>
              <a:buClr>
                <a:srgbClr val="0000CC"/>
              </a:buClr>
              <a:tabLst>
                <a:tab pos="284163" algn="l"/>
                <a:tab pos="969963" algn="l"/>
                <a:tab pos="3484563" algn="l"/>
                <a:tab pos="7083425" algn="r"/>
                <a:tab pos="7312025" algn="l"/>
                <a:tab pos="8226425" algn="l"/>
                <a:tab pos="9140825" algn="l"/>
                <a:tab pos="10055225" algn="l"/>
              </a:tabLst>
            </a:pPr>
            <a:r>
              <a:rPr lang="en-GB" sz="2400">
                <a:solidFill>
                  <a:srgbClr val="0000CC"/>
                </a:solidFill>
              </a:rPr>
              <a:t>12 cycles, or 2.4 cycles per iteration</a:t>
            </a:r>
          </a:p>
        </p:txBody>
      </p:sp>
    </p:spTree>
    <p:extLst>
      <p:ext uri="{BB962C8B-B14F-4D97-AF65-F5344CB8AC3E}">
        <p14:creationId xmlns:p14="http://schemas.microsoft.com/office/powerpoint/2010/main" val="2430106445"/>
      </p:ext>
    </p:extLst>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32DDFF44-0E61-4EA9-8B9A-2DAFE4946186}" type="slidenum">
              <a:rPr lang="en-GB"/>
              <a:pPr/>
              <a:t>49</a:t>
            </a:fld>
            <a:endParaRPr lang="en-GB"/>
          </a:p>
        </p:txBody>
      </p:sp>
      <p:sp>
        <p:nvSpPr>
          <p:cNvPr id="11265" name="Rectangle 1"/>
          <p:cNvSpPr>
            <a:spLocks noGrp="1" noChangeArrowheads="1"/>
          </p:cNvSpPr>
          <p:nvPr>
            <p:ph type="title"/>
          </p:nvPr>
        </p:nvSpPr>
        <p:spPr>
          <a:xfrm>
            <a:off x="952500" y="171450"/>
            <a:ext cx="7162800" cy="590550"/>
          </a:xfrm>
          <a:ln w="12600">
            <a:solidFill>
              <a:srgbClr val="00FFFF"/>
            </a:solidFill>
            <a:miter lim="800000"/>
            <a:headEnd/>
            <a:tailEnd/>
          </a:ln>
        </p:spPr>
        <p:txBody>
          <a:bodyPr lIns="90360" tIns="44280" rIns="90360" bIns="44280">
            <a:normAutofit fontScale="90000"/>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2060"/>
                </a:solidFill>
                <a:effectLst>
                  <a:outerShdw blurRad="38100" dist="38100" dir="2700000" algn="tl">
                    <a:srgbClr val="000000">
                      <a:alpha val="43137"/>
                    </a:srgbClr>
                  </a:outerShdw>
                </a:effectLst>
                <a:latin typeface="Monotype Corsiva" pitchFamily="66" charset="0"/>
              </a:rPr>
              <a:t>Multiple Issue Challenges</a:t>
            </a:r>
          </a:p>
        </p:txBody>
      </p:sp>
      <p:sp>
        <p:nvSpPr>
          <p:cNvPr id="11266" name="Rectangle 2"/>
          <p:cNvSpPr>
            <a:spLocks noGrp="1" noChangeArrowheads="1"/>
          </p:cNvSpPr>
          <p:nvPr>
            <p:ph type="body" idx="1"/>
          </p:nvPr>
        </p:nvSpPr>
        <p:spPr>
          <a:xfrm>
            <a:off x="304800" y="1143000"/>
            <a:ext cx="8534400" cy="4800600"/>
          </a:xfrm>
          <a:ln/>
        </p:spPr>
        <p:txBody>
          <a:bodyPr lIns="90360" tIns="44280" rIns="90360" bIns="44280">
            <a:normAutofit fontScale="92500" lnSpcReduction="20000"/>
          </a:bodyPr>
          <a:lstStyle/>
          <a:p>
            <a:pPr marL="284163" indent="-284163">
              <a:spcBef>
                <a:spcPts val="1225"/>
              </a:spcBef>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While Integer/FP split is simple for the HW, get CPI of 0.5 only for programs with:</a:t>
            </a:r>
          </a:p>
          <a:p>
            <a:pPr marL="685800" lvl="1" indent="-228600">
              <a:spcBef>
                <a:spcPts val="1050"/>
              </a:spcBef>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Exactly 50% FP operations AND No hazards</a:t>
            </a:r>
          </a:p>
          <a:p>
            <a:pPr marL="284163" indent="-284163">
              <a:spcBef>
                <a:spcPts val="1225"/>
              </a:spcBef>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If more instructions issue at same time, greater difficulty of decode and issue:</a:t>
            </a:r>
          </a:p>
          <a:p>
            <a:pPr marL="685800" lvl="1" indent="-228600">
              <a:spcBef>
                <a:spcPts val="1050"/>
              </a:spcBef>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Even 2-issue =&gt; examine 2 opcodes, 6 register specifiers, &amp; decide if 1 or 2 instructions can issue; </a:t>
            </a:r>
          </a:p>
          <a:p>
            <a:pPr marL="284163" indent="-284163">
              <a:spcBef>
                <a:spcPts val="1225"/>
              </a:spcBef>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Reducing the stalls becomes extremely difficult. </a:t>
            </a:r>
          </a:p>
          <a:p>
            <a:pPr marL="685800" lvl="1" indent="-228600">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Use all the techniques we covered and more advanced ones.</a:t>
            </a:r>
          </a:p>
          <a:p>
            <a:pPr marL="685800" lvl="1" indent="-228600">
              <a:lnSpc>
                <a:spcPct val="85000"/>
              </a:lnSpc>
              <a:spcBef>
                <a:spcPts val="750"/>
              </a:spcBef>
              <a:buFont typeface="Times New Roman" pitchFamily="18" charset="0"/>
              <a:buNone/>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	</a:t>
            </a:r>
          </a:p>
        </p:txBody>
      </p:sp>
    </p:spTree>
    <p:extLst>
      <p:ext uri="{BB962C8B-B14F-4D97-AF65-F5344CB8AC3E}">
        <p14:creationId xmlns:p14="http://schemas.microsoft.com/office/powerpoint/2010/main" val="4034476979"/>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B0411D8-9A6A-4E1F-A691-F558229071B4}" type="slidenum">
              <a:rPr lang="en-US"/>
              <a:pPr/>
              <a:t>5</a:t>
            </a:fld>
            <a:endParaRPr lang="en-US"/>
          </a:p>
        </p:txBody>
      </p:sp>
      <p:sp>
        <p:nvSpPr>
          <p:cNvPr id="2509826" name="Rectangle 2"/>
          <p:cNvSpPr>
            <a:spLocks noChangeArrowheads="1"/>
          </p:cNvSpPr>
          <p:nvPr/>
        </p:nvSpPr>
        <p:spPr bwMode="auto">
          <a:xfrm>
            <a:off x="765175" y="1284288"/>
            <a:ext cx="7613650" cy="5006975"/>
          </a:xfrm>
          <a:prstGeom prst="rect">
            <a:avLst/>
          </a:prstGeom>
          <a:solidFill>
            <a:srgbClr val="DDFCF9"/>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509827" name="Rectangle 3"/>
          <p:cNvSpPr>
            <a:spLocks noGrp="1" noChangeArrowheads="1"/>
          </p:cNvSpPr>
          <p:nvPr>
            <p:ph type="title"/>
          </p:nvPr>
        </p:nvSpPr>
        <p:spPr>
          <a:xfrm>
            <a:off x="228600" y="228600"/>
            <a:ext cx="8434388" cy="979488"/>
          </a:xfrm>
          <a:noFill/>
          <a:ln/>
        </p:spPr>
        <p:txBody>
          <a:bodyPr lIns="86796" tIns="43398" rIns="86796" bIns="43398"/>
          <a:lstStyle/>
          <a:p>
            <a:pPr defTabSz="993775"/>
            <a:r>
              <a:rPr lang="en-GB" sz="2500" b="1">
                <a:solidFill>
                  <a:srgbClr val="CC0000"/>
                </a:solidFill>
                <a:effectLst>
                  <a:outerShdw blurRad="38100" dist="38100" dir="2700000" algn="tl">
                    <a:srgbClr val="C0C0C0"/>
                  </a:outerShdw>
                </a:effectLst>
                <a:latin typeface="Comic Sans MS" pitchFamily="66" charset="0"/>
              </a:rPr>
              <a:t>More Realistic: Branch Impact</a:t>
            </a:r>
          </a:p>
        </p:txBody>
      </p:sp>
      <p:graphicFrame>
        <p:nvGraphicFramePr>
          <p:cNvPr id="2509828" name="Object 4"/>
          <p:cNvGraphicFramePr>
            <a:graphicFrameLocks/>
          </p:cNvGraphicFramePr>
          <p:nvPr/>
        </p:nvGraphicFramePr>
        <p:xfrm>
          <a:off x="1127125" y="1665288"/>
          <a:ext cx="6883400" cy="4435475"/>
        </p:xfrm>
        <a:graphic>
          <a:graphicData uri="http://schemas.openxmlformats.org/presentationml/2006/ole">
            <mc:AlternateContent xmlns:mc="http://schemas.openxmlformats.org/markup-compatibility/2006">
              <mc:Choice xmlns:v="urn:schemas-microsoft-com:vml" Requires="v">
                <p:oleObj spid="_x0000_s4102" name="Chart" r:id="rId4" imgW="8518320" imgH="5175000" progId="MSGraph.Chart.5">
                  <p:embed/>
                </p:oleObj>
              </mc:Choice>
              <mc:Fallback>
                <p:oleObj name="Chart" r:id="rId4" imgW="8518320" imgH="5175000" progId="MSGraph.Chart.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1665288"/>
                        <a:ext cx="6883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09829" name="Group 5"/>
          <p:cNvGrpSpPr>
            <a:grpSpLocks/>
          </p:cNvGrpSpPr>
          <p:nvPr/>
        </p:nvGrpSpPr>
        <p:grpSpPr bwMode="auto">
          <a:xfrm>
            <a:off x="2286000" y="1371600"/>
            <a:ext cx="3278188" cy="838200"/>
            <a:chOff x="1788" y="1128"/>
            <a:chExt cx="2065" cy="528"/>
          </a:xfrm>
        </p:grpSpPr>
        <p:sp>
          <p:nvSpPr>
            <p:cNvPr id="2509830" name="Rectangle 6"/>
            <p:cNvSpPr>
              <a:spLocks noChangeArrowheads="1"/>
            </p:cNvSpPr>
            <p:nvPr/>
          </p:nvSpPr>
          <p:spPr bwMode="auto">
            <a:xfrm>
              <a:off x="1788" y="1128"/>
              <a:ext cx="2064" cy="528"/>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09831" name="Rectangle 7"/>
            <p:cNvSpPr>
              <a:spLocks noChangeArrowheads="1"/>
            </p:cNvSpPr>
            <p:nvPr/>
          </p:nvSpPr>
          <p:spPr bwMode="auto">
            <a:xfrm>
              <a:off x="1873" y="1195"/>
              <a:ext cx="198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GB" sz="2000" b="0">
                  <a:solidFill>
                    <a:schemeClr val="hlink"/>
                  </a:solidFill>
                  <a:effectLst/>
                  <a:latin typeface="Helvetica" pitchFamily="34" charset="0"/>
                </a:rPr>
                <a:t>Window: 2000 instructions</a:t>
              </a:r>
            </a:p>
            <a:p>
              <a:pPr algn="l" defTabSz="762000"/>
              <a:r>
                <a:rPr lang="en-GB" sz="2000" b="0">
                  <a:solidFill>
                    <a:schemeClr val="hlink"/>
                  </a:solidFill>
                  <a:effectLst/>
                  <a:latin typeface="Helvetica" pitchFamily="34" charset="0"/>
                </a:rPr>
                <a:t>Max 64 instr/cycle issue</a:t>
              </a:r>
            </a:p>
          </p:txBody>
        </p:sp>
      </p:grpSp>
    </p:spTree>
    <p:extLst>
      <p:ext uri="{BB962C8B-B14F-4D97-AF65-F5344CB8AC3E}">
        <p14:creationId xmlns:p14="http://schemas.microsoft.com/office/powerpoint/2010/main" val="18848496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3AD9304D-1778-406B-862C-76061C89333E}" type="slidenum">
              <a:rPr lang="en-GB"/>
              <a:pPr/>
              <a:t>50</a:t>
            </a:fld>
            <a:endParaRPr lang="en-GB"/>
          </a:p>
        </p:txBody>
      </p:sp>
      <p:sp>
        <p:nvSpPr>
          <p:cNvPr id="12289" name="Rectangle 1"/>
          <p:cNvSpPr>
            <a:spLocks noGrp="1" noChangeArrowheads="1"/>
          </p:cNvSpPr>
          <p:nvPr>
            <p:ph type="title"/>
          </p:nvPr>
        </p:nvSpPr>
        <p:spPr>
          <a:xfrm>
            <a:off x="685800" y="152400"/>
            <a:ext cx="7772400" cy="609600"/>
          </a:xfrm>
          <a:ln/>
        </p:spPr>
        <p:txBody>
          <a:bodyPr lIns="92160" tIns="46080" rIns="92160" bIns="46080">
            <a:normAutofit fontScale="90000"/>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2060"/>
                </a:solidFill>
                <a:effectLst>
                  <a:outerShdw blurRad="38100" dist="38100" dir="2700000" algn="tl">
                    <a:srgbClr val="000000">
                      <a:alpha val="43137"/>
                    </a:srgbClr>
                  </a:outerShdw>
                </a:effectLst>
                <a:latin typeface="Monotype Corsiva" pitchFamily="66" charset="0"/>
              </a:rPr>
              <a:t>VLIW Processors</a:t>
            </a:r>
          </a:p>
        </p:txBody>
      </p:sp>
      <p:sp>
        <p:nvSpPr>
          <p:cNvPr id="12290" name="Rectangle 2"/>
          <p:cNvSpPr>
            <a:spLocks noGrp="1" noChangeArrowheads="1"/>
          </p:cNvSpPr>
          <p:nvPr>
            <p:ph type="body" idx="1"/>
          </p:nvPr>
        </p:nvSpPr>
        <p:spPr>
          <a:xfrm>
            <a:off x="685800" y="1143000"/>
            <a:ext cx="7772400" cy="4953000"/>
          </a:xfrm>
          <a:ln/>
        </p:spPr>
        <p:txBody>
          <a:bodyPr lIns="92160" tIns="46080" rIns="92160" bIns="46080">
            <a:normAutofit fontScale="92500" lnSpcReduction="20000"/>
          </a:bodyPr>
          <a:lstStyle/>
          <a:p>
            <a:pPr marL="284163" indent="-284163">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Very Long Instruction Word (VLIW) processors</a:t>
            </a:r>
          </a:p>
          <a:p>
            <a:pPr marL="685800" lvl="1" indent="-228600">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 Tradeoff instruction space for simple decoding</a:t>
            </a:r>
          </a:p>
          <a:p>
            <a:pPr marL="685800" lvl="1" indent="-228600">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The long instruction word has room for many operations</a:t>
            </a:r>
          </a:p>
          <a:p>
            <a:pPr marL="685800" lvl="1" indent="-228600">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Traditionally, all the operations the compiler puts in the long instruction word can execute in parallel</a:t>
            </a:r>
          </a:p>
          <a:p>
            <a:pPr lvl="2">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E.g., 2 integer operations, 2 FP ops, 2 Memory refs, 1 branch</a:t>
            </a:r>
          </a:p>
          <a:p>
            <a:pPr lvl="3">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16 to 24 bits per field =&gt; 7*16 or 112 bits to 7*24 or 168 bits wide</a:t>
            </a:r>
          </a:p>
          <a:p>
            <a:pPr lvl="2">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Not necessarily true for recent VLIW processors</a:t>
            </a:r>
          </a:p>
          <a:p>
            <a:pPr marL="284163" indent="-284163">
              <a:lnSpc>
                <a:spcPct val="100000"/>
              </a:lnSpc>
              <a:tabLst>
                <a:tab pos="854075" algn="l"/>
                <a:tab pos="1768475" algn="l"/>
                <a:tab pos="2682875" algn="l"/>
                <a:tab pos="3597275" algn="l"/>
                <a:tab pos="4511675" algn="l"/>
                <a:tab pos="5426075" algn="l"/>
                <a:tab pos="6340475" algn="l"/>
                <a:tab pos="7254875" algn="l"/>
                <a:tab pos="8169275" algn="l"/>
                <a:tab pos="9083675" algn="l"/>
                <a:tab pos="9998075" algn="l"/>
              </a:tabLst>
            </a:pPr>
            <a:r>
              <a:rPr lang="en-GB"/>
              <a:t>Need compiling technique that identify the operations to be put into long instruction words</a:t>
            </a:r>
          </a:p>
        </p:txBody>
      </p:sp>
    </p:spTree>
    <p:extLst>
      <p:ext uri="{BB962C8B-B14F-4D97-AF65-F5344CB8AC3E}">
        <p14:creationId xmlns:p14="http://schemas.microsoft.com/office/powerpoint/2010/main" val="7108718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EF0C7225-D615-4425-97C9-8DF973D9272C}" type="slidenum">
              <a:rPr lang="en-GB"/>
              <a:pPr/>
              <a:t>51</a:t>
            </a:fld>
            <a:endParaRPr lang="en-GB"/>
          </a:p>
        </p:txBody>
      </p:sp>
      <p:sp>
        <p:nvSpPr>
          <p:cNvPr id="13313" name="Rectangle 1"/>
          <p:cNvSpPr>
            <a:spLocks noGrp="1" noChangeArrowheads="1"/>
          </p:cNvSpPr>
          <p:nvPr>
            <p:ph type="title"/>
          </p:nvPr>
        </p:nvSpPr>
        <p:spPr>
          <a:xfrm>
            <a:off x="762000" y="152400"/>
            <a:ext cx="7772400" cy="609600"/>
          </a:xfrm>
          <a:ln/>
        </p:spPr>
        <p:txBody>
          <a:bodyPr lIns="92160" tIns="46080" rIns="92160" bIns="46080">
            <a:normAutofit fontScale="90000"/>
          </a:bodyPr>
          <a:lstStyle/>
          <a:p>
            <a:pPr>
              <a:lnSpc>
                <a:spcPct val="100000"/>
              </a:lnSpc>
              <a:buClr>
                <a:srgbClr val="FF3300"/>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2060"/>
                </a:solidFill>
                <a:effectLst>
                  <a:outerShdw blurRad="38100" dist="38100" dir="2700000" algn="tl">
                    <a:srgbClr val="000000">
                      <a:alpha val="43137"/>
                    </a:srgbClr>
                  </a:outerShdw>
                </a:effectLst>
                <a:latin typeface="Monotype Corsiva" pitchFamily="66" charset="0"/>
              </a:rPr>
              <a:t>Loop Unrolling in VLIW</a:t>
            </a:r>
          </a:p>
        </p:txBody>
      </p:sp>
      <p:sp>
        <p:nvSpPr>
          <p:cNvPr id="13314" name="Rectangle 2"/>
          <p:cNvSpPr>
            <a:spLocks noGrp="1" noChangeArrowheads="1"/>
          </p:cNvSpPr>
          <p:nvPr>
            <p:ph type="body" idx="1"/>
          </p:nvPr>
        </p:nvSpPr>
        <p:spPr>
          <a:xfrm>
            <a:off x="457200" y="990600"/>
            <a:ext cx="8343900" cy="4902200"/>
          </a:xfrm>
          <a:ln/>
        </p:spPr>
        <p:txBody>
          <a:bodyPr lIns="92160" tIns="46080" rIns="92160" bIns="46080"/>
          <a:lstStyle/>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i="1"/>
              <a:t>Memory 	Memory	FP	FP	Int. op/	Clock</a:t>
            </a:r>
            <a:br>
              <a:rPr lang="en-GB" sz="1600" i="1"/>
            </a:br>
            <a:r>
              <a:rPr lang="en-GB" sz="1600" i="1"/>
              <a:t>reference 1	reference 2	operation 1	 op. 2 	branch</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LD F0,0(R1)	LD F6,-8(R1)				1</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LD F10,-16(R1)	LD F14,-24(R1)				2</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LD F18,-32(R1)	LD F22,-40(R1)	ADDD F4,F0,F2	ADDD F8,F6,F2	3</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LD F26,-48(R1)		ADDD F12,F10,F2	ADDD F16,F14,F2	4</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		ADDD F20,F18,F2	ADDD F24,F22,F2	5</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SD 0(R1),F4	SD -8(R1),F8	ADDD F28,F26,F2			6</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SD -16(R1),F12	SD -24(R1),F16				7</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SD -32(R1),F20	SD -40(R1),F24			SUBI  R1,R1,#48	8</a:t>
            </a:r>
          </a:p>
          <a:p>
            <a:pPr marL="0" indent="0">
              <a:lnSpc>
                <a:spcPct val="100000"/>
              </a:lnSpc>
              <a:spcBef>
                <a:spcPts val="400"/>
              </a:spcBef>
              <a:buFont typeface="Times New Roman" pitchFamily="18" charset="0"/>
              <a:buNone/>
              <a:tabLst>
                <a:tab pos="0" algn="l"/>
                <a:tab pos="1541463" algn="l"/>
                <a:tab pos="3027363" algn="l"/>
                <a:tab pos="4800600" algn="l"/>
                <a:tab pos="6172200" algn="l"/>
                <a:tab pos="8113713" algn="r"/>
                <a:tab pos="8229600" algn="l"/>
                <a:tab pos="9144000" algn="l"/>
                <a:tab pos="10058400" algn="l"/>
              </a:tabLst>
            </a:pPr>
            <a:r>
              <a:rPr lang="en-GB" sz="1600"/>
              <a:t>SD -0(R1),F28				BNEZ R1,LOOP	9</a:t>
            </a:r>
          </a:p>
          <a:p>
            <a:pPr marL="0" indent="0">
              <a:lnSpc>
                <a:spcPct val="100000"/>
              </a:lnSpc>
              <a:spcBef>
                <a:spcPts val="500"/>
              </a:spcBef>
              <a:buClr>
                <a:srgbClr val="CCCCFF"/>
              </a:buClr>
              <a:tabLst>
                <a:tab pos="0" algn="l"/>
                <a:tab pos="1541463" algn="l"/>
                <a:tab pos="3027363" algn="l"/>
                <a:tab pos="4800600" algn="l"/>
                <a:tab pos="6172200" algn="l"/>
                <a:tab pos="8113713" algn="r"/>
                <a:tab pos="8229600" algn="l"/>
                <a:tab pos="9144000" algn="l"/>
                <a:tab pos="10058400" algn="l"/>
              </a:tabLst>
            </a:pPr>
            <a:r>
              <a:rPr lang="en-GB">
                <a:solidFill>
                  <a:srgbClr val="CCCCFF"/>
                </a:solidFill>
              </a:rPr>
              <a:t> </a:t>
            </a:r>
            <a:r>
              <a:rPr lang="en-GB" sz="2000">
                <a:solidFill>
                  <a:srgbClr val="0000CC"/>
                </a:solidFill>
              </a:rPr>
              <a:t>Unrolled 7 times to avoid delays</a:t>
            </a:r>
          </a:p>
          <a:p>
            <a:pPr marL="0" indent="0">
              <a:lnSpc>
                <a:spcPct val="100000"/>
              </a:lnSpc>
              <a:spcBef>
                <a:spcPts val="500"/>
              </a:spcBef>
              <a:buClr>
                <a:srgbClr val="0000CC"/>
              </a:buClr>
              <a:tabLst>
                <a:tab pos="0" algn="l"/>
                <a:tab pos="1541463" algn="l"/>
                <a:tab pos="3027363" algn="l"/>
                <a:tab pos="4800600" algn="l"/>
                <a:tab pos="6172200" algn="l"/>
                <a:tab pos="8113713" algn="r"/>
                <a:tab pos="8229600" algn="l"/>
                <a:tab pos="9144000" algn="l"/>
                <a:tab pos="10058400" algn="l"/>
              </a:tabLst>
            </a:pPr>
            <a:r>
              <a:rPr lang="en-GB" sz="2000">
                <a:solidFill>
                  <a:srgbClr val="0000CC"/>
                </a:solidFill>
              </a:rPr>
              <a:t> 7 results in 9 clock cycles, or 1.3 clocks cycles per iteration</a:t>
            </a:r>
          </a:p>
        </p:txBody>
      </p:sp>
    </p:spTree>
    <p:extLst>
      <p:ext uri="{BB962C8B-B14F-4D97-AF65-F5344CB8AC3E}">
        <p14:creationId xmlns:p14="http://schemas.microsoft.com/office/powerpoint/2010/main" val="3029503284"/>
      </p:ext>
    </p:extLst>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fld id="{6F4CB509-C92E-4427-9BA8-DBF1C230B520}" type="slidenum">
              <a:rPr lang="en-GB"/>
              <a:pPr/>
              <a:t>52</a:t>
            </a:fld>
            <a:endParaRPr lang="en-GB"/>
          </a:p>
        </p:txBody>
      </p:sp>
      <p:sp>
        <p:nvSpPr>
          <p:cNvPr id="17409" name="Rectangle 1"/>
          <p:cNvSpPr>
            <a:spLocks noGrp="1" noChangeArrowheads="1"/>
          </p:cNvSpPr>
          <p:nvPr>
            <p:ph type="title"/>
          </p:nvPr>
        </p:nvSpPr>
        <p:spPr>
          <a:xfrm>
            <a:off x="609600" y="381000"/>
            <a:ext cx="8001000" cy="5638800"/>
          </a:xfrm>
          <a:ln/>
        </p:spPr>
        <p:txBody>
          <a:bodyPr/>
          <a:lstStyle/>
          <a:p>
            <a:pPr>
              <a:lnSpc>
                <a:spcPct val="100000"/>
              </a:lnSpc>
              <a:spcBef>
                <a:spcPts val="6750"/>
              </a:spcBef>
              <a:buClr>
                <a:srgbClr val="0000FF"/>
              </a:buClr>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600" b="1" dirty="0">
                <a:solidFill>
                  <a:srgbClr val="0000FF"/>
                </a:solidFill>
                <a:effectLst>
                  <a:outerShdw blurRad="38100" dist="38100" dir="2700000" algn="tl">
                    <a:srgbClr val="C0C0C0"/>
                  </a:outerShdw>
                </a:effectLst>
                <a:latin typeface="Estrangelo Edessa" pitchFamily="66" charset="0"/>
                <a:cs typeface="Estrangelo Edessa" pitchFamily="66" charset="0"/>
              </a:rPr>
              <a:t>Commercial</a:t>
            </a:r>
            <a:r>
              <a:rPr lang="en-GB" sz="6600" b="1" dirty="0">
                <a:solidFill>
                  <a:srgbClr val="FF0000"/>
                </a:solidFill>
                <a:effectLst>
                  <a:outerShdw blurRad="38100" dist="38100" dir="2700000" algn="tl">
                    <a:srgbClr val="C0C0C0"/>
                  </a:outerShdw>
                </a:effectLst>
                <a:latin typeface="Estrangelo Edessa" pitchFamily="66" charset="0"/>
                <a:cs typeface="Estrangelo Edessa" pitchFamily="66" charset="0"/>
              </a:rPr>
              <a:t> Superscalar</a:t>
            </a:r>
            <a:r>
              <a:rPr lang="en-GB" sz="6000" b="1" dirty="0">
                <a:solidFill>
                  <a:srgbClr val="FF0000"/>
                </a:solidFill>
                <a:effectLst>
                  <a:outerShdw blurRad="38100" dist="38100" dir="2700000" algn="tl">
                    <a:srgbClr val="C0C0C0"/>
                  </a:outerShdw>
                </a:effectLst>
                <a:latin typeface="Estrangelo Edessa" pitchFamily="66" charset="0"/>
                <a:cs typeface="Estrangelo Edessa" pitchFamily="66" charset="0"/>
              </a:rPr>
              <a:t> Processors</a:t>
            </a:r>
            <a:r>
              <a:rPr lang="en-GB" sz="6600" b="1" dirty="0">
                <a:solidFill>
                  <a:srgbClr val="FF0000"/>
                </a:solidFill>
                <a:effectLst>
                  <a:outerShdw blurRad="38100" dist="38100" dir="2700000" algn="tl">
                    <a:srgbClr val="C0C0C0"/>
                  </a:outerShdw>
                </a:effectLst>
                <a:latin typeface="Estrangelo Edessa" pitchFamily="66" charset="0"/>
                <a:cs typeface="Estrangelo Edessa" pitchFamily="66" charset="0"/>
              </a:rPr>
              <a:t/>
            </a:r>
            <a:br>
              <a:rPr lang="en-GB" sz="6600" b="1" dirty="0">
                <a:solidFill>
                  <a:srgbClr val="FF0000"/>
                </a:solidFill>
                <a:effectLst>
                  <a:outerShdw blurRad="38100" dist="38100" dir="2700000" algn="tl">
                    <a:srgbClr val="C0C0C0"/>
                  </a:outerShdw>
                </a:effectLst>
                <a:latin typeface="Estrangelo Edessa" pitchFamily="66" charset="0"/>
                <a:cs typeface="Estrangelo Edessa" pitchFamily="66" charset="0"/>
              </a:rPr>
            </a:br>
            <a:r>
              <a:rPr lang="en-GB" sz="3600" b="1" dirty="0">
                <a:solidFill>
                  <a:srgbClr val="FF0000"/>
                </a:solidFill>
                <a:effectLst>
                  <a:outerShdw blurRad="38100" dist="38100" dir="2700000" algn="tl">
                    <a:srgbClr val="C0C0C0"/>
                  </a:outerShdw>
                </a:effectLst>
                <a:latin typeface="Estrangelo Edessa" pitchFamily="66" charset="0"/>
                <a:cs typeface="Estrangelo Edessa" pitchFamily="66" charset="0"/>
              </a:rPr>
              <a:t/>
            </a:r>
            <a:br>
              <a:rPr lang="en-GB" sz="3600" b="1" dirty="0">
                <a:solidFill>
                  <a:srgbClr val="FF0000"/>
                </a:solidFill>
                <a:effectLst>
                  <a:outerShdw blurRad="38100" dist="38100" dir="2700000" algn="tl">
                    <a:srgbClr val="C0C0C0"/>
                  </a:outerShdw>
                </a:effectLst>
                <a:latin typeface="Estrangelo Edessa" pitchFamily="66" charset="0"/>
                <a:cs typeface="Estrangelo Edessa" pitchFamily="66" charset="0"/>
              </a:rPr>
            </a:br>
            <a:endParaRPr lang="en-GB" sz="3600" b="1" dirty="0">
              <a:solidFill>
                <a:srgbClr val="FF0000"/>
              </a:solidFill>
              <a:effectLst>
                <a:outerShdw blurRad="38100" dist="38100" dir="2700000" algn="tl">
                  <a:srgbClr val="C0C0C0"/>
                </a:outerShdw>
              </a:effectLst>
              <a:latin typeface="Estrangelo Edessa" pitchFamily="66" charset="0"/>
              <a:cs typeface="Estrangelo Edessa" pitchFamily="66" charset="0"/>
            </a:endParaRPr>
          </a:p>
        </p:txBody>
      </p:sp>
    </p:spTree>
    <p:extLst>
      <p:ext uri="{BB962C8B-B14F-4D97-AF65-F5344CB8AC3E}">
        <p14:creationId xmlns:p14="http://schemas.microsoft.com/office/powerpoint/2010/main" val="2081314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2"/>
          <p:cNvSpPr>
            <a:spLocks noGrp="1"/>
          </p:cNvSpPr>
          <p:nvPr>
            <p:ph type="sldNum" idx="10"/>
          </p:nvPr>
        </p:nvSpPr>
        <p:spPr/>
        <p:txBody>
          <a:bodyPr/>
          <a:lstStyle/>
          <a:p>
            <a:fld id="{AF2F47BC-3E75-467C-809E-D098A8E5FB75}" type="slidenum">
              <a:rPr lang="en-GB"/>
              <a:pPr/>
              <a:t>53</a:t>
            </a:fld>
            <a:endParaRPr lang="en-GB"/>
          </a:p>
        </p:txBody>
      </p:sp>
      <p:grpSp>
        <p:nvGrpSpPr>
          <p:cNvPr id="18433" name="Group 1"/>
          <p:cNvGrpSpPr>
            <a:grpSpLocks/>
          </p:cNvGrpSpPr>
          <p:nvPr/>
        </p:nvGrpSpPr>
        <p:grpSpPr bwMode="auto">
          <a:xfrm>
            <a:off x="711200" y="2590800"/>
            <a:ext cx="7618413" cy="608013"/>
            <a:chOff x="448" y="1632"/>
            <a:chExt cx="4799" cy="383"/>
          </a:xfrm>
        </p:grpSpPr>
        <p:sp>
          <p:nvSpPr>
            <p:cNvPr id="18434" name="Rectangle 2"/>
            <p:cNvSpPr>
              <a:spLocks noChangeArrowheads="1"/>
            </p:cNvSpPr>
            <p:nvPr/>
          </p:nvSpPr>
          <p:spPr bwMode="auto">
            <a:xfrm>
              <a:off x="448" y="1632"/>
              <a:ext cx="43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Fetch</a:t>
              </a:r>
            </a:p>
          </p:txBody>
        </p:sp>
        <p:sp>
          <p:nvSpPr>
            <p:cNvPr id="18435" name="Rectangle 3"/>
            <p:cNvSpPr>
              <a:spLocks noChangeArrowheads="1"/>
            </p:cNvSpPr>
            <p:nvPr/>
          </p:nvSpPr>
          <p:spPr bwMode="auto">
            <a:xfrm>
              <a:off x="880" y="1632"/>
              <a:ext cx="43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Fetch</a:t>
              </a:r>
            </a:p>
          </p:txBody>
        </p:sp>
        <p:sp>
          <p:nvSpPr>
            <p:cNvPr id="18436" name="Rectangle 4"/>
            <p:cNvSpPr>
              <a:spLocks noChangeArrowheads="1"/>
            </p:cNvSpPr>
            <p:nvPr/>
          </p:nvSpPr>
          <p:spPr bwMode="auto">
            <a:xfrm>
              <a:off x="1312" y="1632"/>
              <a:ext cx="475"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Decode</a:t>
              </a:r>
            </a:p>
          </p:txBody>
        </p:sp>
        <p:sp>
          <p:nvSpPr>
            <p:cNvPr id="18437" name="Rectangle 5"/>
            <p:cNvSpPr>
              <a:spLocks noChangeArrowheads="1"/>
            </p:cNvSpPr>
            <p:nvPr/>
          </p:nvSpPr>
          <p:spPr bwMode="auto">
            <a:xfrm>
              <a:off x="1792" y="1632"/>
              <a:ext cx="475"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Decode</a:t>
              </a:r>
            </a:p>
          </p:txBody>
        </p:sp>
        <p:sp>
          <p:nvSpPr>
            <p:cNvPr id="18438" name="Rectangle 6"/>
            <p:cNvSpPr>
              <a:spLocks noChangeArrowheads="1"/>
            </p:cNvSpPr>
            <p:nvPr/>
          </p:nvSpPr>
          <p:spPr bwMode="auto">
            <a:xfrm>
              <a:off x="2272" y="1632"/>
              <a:ext cx="475"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Decode</a:t>
              </a:r>
            </a:p>
          </p:txBody>
        </p:sp>
        <p:sp>
          <p:nvSpPr>
            <p:cNvPr id="18439" name="Rectangle 7"/>
            <p:cNvSpPr>
              <a:spLocks noChangeArrowheads="1"/>
            </p:cNvSpPr>
            <p:nvPr/>
          </p:nvSpPr>
          <p:spPr bwMode="auto">
            <a:xfrm>
              <a:off x="2747" y="1632"/>
              <a:ext cx="485"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Rename</a:t>
              </a:r>
            </a:p>
          </p:txBody>
        </p:sp>
        <p:sp>
          <p:nvSpPr>
            <p:cNvPr id="18440" name="Rectangle 8"/>
            <p:cNvSpPr>
              <a:spLocks noChangeArrowheads="1"/>
            </p:cNvSpPr>
            <p:nvPr/>
          </p:nvSpPr>
          <p:spPr bwMode="auto">
            <a:xfrm>
              <a:off x="3232" y="1632"/>
              <a:ext cx="533"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ROB Rd</a:t>
              </a:r>
            </a:p>
          </p:txBody>
        </p:sp>
        <p:sp>
          <p:nvSpPr>
            <p:cNvPr id="18441" name="Rectangle 9"/>
            <p:cNvSpPr>
              <a:spLocks noChangeArrowheads="1"/>
            </p:cNvSpPr>
            <p:nvPr/>
          </p:nvSpPr>
          <p:spPr bwMode="auto">
            <a:xfrm>
              <a:off x="3760" y="1632"/>
              <a:ext cx="533"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Rdy/Sch</a:t>
              </a:r>
            </a:p>
          </p:txBody>
        </p:sp>
        <p:sp>
          <p:nvSpPr>
            <p:cNvPr id="18442" name="Rectangle 10"/>
            <p:cNvSpPr>
              <a:spLocks noChangeArrowheads="1"/>
            </p:cNvSpPr>
            <p:nvPr/>
          </p:nvSpPr>
          <p:spPr bwMode="auto">
            <a:xfrm>
              <a:off x="4288" y="1632"/>
              <a:ext cx="533"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Dispatch</a:t>
              </a:r>
            </a:p>
          </p:txBody>
        </p:sp>
        <p:sp>
          <p:nvSpPr>
            <p:cNvPr id="18443" name="Rectangle 11"/>
            <p:cNvSpPr>
              <a:spLocks noChangeArrowheads="1"/>
            </p:cNvSpPr>
            <p:nvPr/>
          </p:nvSpPr>
          <p:spPr bwMode="auto">
            <a:xfrm>
              <a:off x="4816" y="1632"/>
              <a:ext cx="43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Exec</a:t>
              </a:r>
            </a:p>
          </p:txBody>
        </p:sp>
      </p:grpSp>
      <p:grpSp>
        <p:nvGrpSpPr>
          <p:cNvPr id="18444" name="Group 12"/>
          <p:cNvGrpSpPr>
            <a:grpSpLocks/>
          </p:cNvGrpSpPr>
          <p:nvPr/>
        </p:nvGrpSpPr>
        <p:grpSpPr bwMode="auto">
          <a:xfrm>
            <a:off x="314325" y="4495800"/>
            <a:ext cx="8478838" cy="608013"/>
            <a:chOff x="198" y="2832"/>
            <a:chExt cx="5341" cy="383"/>
          </a:xfrm>
        </p:grpSpPr>
        <p:sp>
          <p:nvSpPr>
            <p:cNvPr id="18445" name="Rectangle 13"/>
            <p:cNvSpPr>
              <a:spLocks noChangeArrowheads="1"/>
            </p:cNvSpPr>
            <p:nvPr/>
          </p:nvSpPr>
          <p:spPr bwMode="auto">
            <a:xfrm>
              <a:off x="726" y="2832"/>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18446" name="Rectangle 14"/>
            <p:cNvSpPr>
              <a:spLocks noChangeArrowheads="1"/>
            </p:cNvSpPr>
            <p:nvPr/>
          </p:nvSpPr>
          <p:spPr bwMode="auto">
            <a:xfrm>
              <a:off x="1220" y="2832"/>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18447" name="Rectangle 15"/>
            <p:cNvSpPr>
              <a:spLocks noChangeArrowheads="1"/>
            </p:cNvSpPr>
            <p:nvPr/>
          </p:nvSpPr>
          <p:spPr bwMode="auto">
            <a:xfrm>
              <a:off x="1532"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18448" name="Rectangle 16"/>
            <p:cNvSpPr>
              <a:spLocks noChangeArrowheads="1"/>
            </p:cNvSpPr>
            <p:nvPr/>
          </p:nvSpPr>
          <p:spPr bwMode="auto">
            <a:xfrm>
              <a:off x="2324"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18449" name="Rectangle 17"/>
            <p:cNvSpPr>
              <a:spLocks noChangeArrowheads="1"/>
            </p:cNvSpPr>
            <p:nvPr/>
          </p:nvSpPr>
          <p:spPr bwMode="auto">
            <a:xfrm>
              <a:off x="2588"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18450" name="Rectangle 18"/>
            <p:cNvSpPr>
              <a:spLocks noChangeArrowheads="1"/>
            </p:cNvSpPr>
            <p:nvPr/>
          </p:nvSpPr>
          <p:spPr bwMode="auto">
            <a:xfrm>
              <a:off x="2852"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1" name="Rectangle 19"/>
            <p:cNvSpPr>
              <a:spLocks noChangeArrowheads="1"/>
            </p:cNvSpPr>
            <p:nvPr/>
          </p:nvSpPr>
          <p:spPr bwMode="auto">
            <a:xfrm>
              <a:off x="3116"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18452" name="Rectangle 20"/>
            <p:cNvSpPr>
              <a:spLocks noChangeArrowheads="1"/>
            </p:cNvSpPr>
            <p:nvPr/>
          </p:nvSpPr>
          <p:spPr bwMode="auto">
            <a:xfrm>
              <a:off x="3380"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18453" name="Rectangle 21"/>
            <p:cNvSpPr>
              <a:spLocks noChangeArrowheads="1"/>
            </p:cNvSpPr>
            <p:nvPr/>
          </p:nvSpPr>
          <p:spPr bwMode="auto">
            <a:xfrm>
              <a:off x="3644"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18454" name="Rectangle 22"/>
            <p:cNvSpPr>
              <a:spLocks noChangeArrowheads="1"/>
            </p:cNvSpPr>
            <p:nvPr/>
          </p:nvSpPr>
          <p:spPr bwMode="auto">
            <a:xfrm>
              <a:off x="3908"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18455" name="Rectangle 23"/>
            <p:cNvSpPr>
              <a:spLocks noChangeArrowheads="1"/>
            </p:cNvSpPr>
            <p:nvPr/>
          </p:nvSpPr>
          <p:spPr bwMode="auto">
            <a:xfrm>
              <a:off x="4172"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18456" name="Rectangle 24"/>
            <p:cNvSpPr>
              <a:spLocks noChangeArrowheads="1"/>
            </p:cNvSpPr>
            <p:nvPr/>
          </p:nvSpPr>
          <p:spPr bwMode="auto">
            <a:xfrm>
              <a:off x="4436"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18457" name="Rectangle 25"/>
            <p:cNvSpPr>
              <a:spLocks noChangeArrowheads="1"/>
            </p:cNvSpPr>
            <p:nvPr/>
          </p:nvSpPr>
          <p:spPr bwMode="auto">
            <a:xfrm>
              <a:off x="4700"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18458" name="Rectangle 26"/>
            <p:cNvSpPr>
              <a:spLocks noChangeArrowheads="1"/>
            </p:cNvSpPr>
            <p:nvPr/>
          </p:nvSpPr>
          <p:spPr bwMode="auto">
            <a:xfrm>
              <a:off x="4964"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18459" name="Rectangle 27"/>
            <p:cNvSpPr>
              <a:spLocks noChangeArrowheads="1"/>
            </p:cNvSpPr>
            <p:nvPr/>
          </p:nvSpPr>
          <p:spPr bwMode="auto">
            <a:xfrm>
              <a:off x="5228" y="2832"/>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18460" name="Rectangle 28"/>
            <p:cNvSpPr>
              <a:spLocks noChangeArrowheads="1"/>
            </p:cNvSpPr>
            <p:nvPr/>
          </p:nvSpPr>
          <p:spPr bwMode="auto">
            <a:xfrm>
              <a:off x="198" y="2832"/>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18461" name="Rectangle 29"/>
            <p:cNvSpPr>
              <a:spLocks noChangeArrowheads="1"/>
            </p:cNvSpPr>
            <p:nvPr/>
          </p:nvSpPr>
          <p:spPr bwMode="auto">
            <a:xfrm>
              <a:off x="1796" y="2832"/>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18462" name="Rectangle 30"/>
            <p:cNvSpPr>
              <a:spLocks noChangeArrowheads="1"/>
            </p:cNvSpPr>
            <p:nvPr/>
          </p:nvSpPr>
          <p:spPr bwMode="auto">
            <a:xfrm>
              <a:off x="2852" y="2832"/>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18463" name="Text Box 31"/>
          <p:cNvSpPr txBox="1">
            <a:spLocks noChangeArrowheads="1"/>
          </p:cNvSpPr>
          <p:nvPr/>
        </p:nvSpPr>
        <p:spPr bwMode="auto">
          <a:xfrm>
            <a:off x="3275013" y="3352800"/>
            <a:ext cx="25892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ctr" eaLnBrk="1" hangingPunct="1">
              <a:lnSpc>
                <a:spcPct val="100000"/>
              </a:lnSpc>
            </a:pPr>
            <a:r>
              <a:rPr lang="en-GB"/>
              <a:t>Typical P6 Pipeline</a:t>
            </a:r>
          </a:p>
        </p:txBody>
      </p:sp>
      <p:sp>
        <p:nvSpPr>
          <p:cNvPr id="18464" name="Text Box 32"/>
          <p:cNvSpPr txBox="1">
            <a:spLocks noChangeArrowheads="1"/>
          </p:cNvSpPr>
          <p:nvPr/>
        </p:nvSpPr>
        <p:spPr bwMode="auto">
          <a:xfrm>
            <a:off x="2900363" y="5257800"/>
            <a:ext cx="35099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ctr" eaLnBrk="1" hangingPunct="1">
              <a:lnSpc>
                <a:spcPct val="100000"/>
              </a:lnSpc>
            </a:pPr>
            <a:r>
              <a:rPr lang="en-GB"/>
              <a:t>Typical Pentium 4 Pipeline</a:t>
            </a:r>
          </a:p>
        </p:txBody>
      </p:sp>
      <p:sp>
        <p:nvSpPr>
          <p:cNvPr id="18465" name="Rectangle 33"/>
          <p:cNvSpPr>
            <a:spLocks noGrp="1" noChangeArrowheads="1"/>
          </p:cNvSpPr>
          <p:nvPr>
            <p:ph type="title"/>
          </p:nvPr>
        </p:nvSpPr>
        <p:spPr>
          <a:xfrm>
            <a:off x="381000" y="381000"/>
            <a:ext cx="8229600" cy="914400"/>
          </a:xfrm>
          <a:ln/>
        </p:spPr>
        <p:txBody>
          <a:bodyPr lIns="91440" tIns="45720" rIns="91440" bIns="45720">
            <a:noAutofit/>
          </a:bodyPr>
          <a:lstStyle/>
          <a:p>
            <a:pPr eaLnBrk="1" hangingPunct="1">
              <a:lnSpc>
                <a:spcPct val="100000"/>
              </a:lnSpc>
              <a:buClr>
                <a:srgbClr val="FF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2060"/>
                </a:solidFill>
                <a:effectLst>
                  <a:outerShdw blurRad="38100" dist="38100" dir="2700000" algn="tl">
                    <a:srgbClr val="000000">
                      <a:alpha val="43137"/>
                    </a:srgbClr>
                  </a:outerShdw>
                </a:effectLst>
                <a:latin typeface="Monotype Corsiva" pitchFamily="66" charset="0"/>
              </a:rPr>
              <a:t>Pentium 4 Pipeline Stages vs. Pentium 3 Pipeline Stages</a:t>
            </a:r>
          </a:p>
        </p:txBody>
      </p:sp>
    </p:spTree>
    <p:extLst>
      <p:ext uri="{BB962C8B-B14F-4D97-AF65-F5344CB8AC3E}">
        <p14:creationId xmlns:p14="http://schemas.microsoft.com/office/powerpoint/2010/main" val="37612550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idx="10"/>
          </p:nvPr>
        </p:nvSpPr>
        <p:spPr/>
        <p:txBody>
          <a:bodyPr/>
          <a:lstStyle/>
          <a:p>
            <a:fld id="{5224F40A-8CCF-4CEE-9FCD-06761E3A57F7}" type="slidenum">
              <a:rPr lang="en-GB"/>
              <a:pPr/>
              <a:t>54</a:t>
            </a:fld>
            <a:endParaRPr lang="en-GB"/>
          </a:p>
        </p:txBody>
      </p:sp>
      <p:sp>
        <p:nvSpPr>
          <p:cNvPr id="19457" name="Rectangle 1"/>
          <p:cNvSpPr>
            <a:spLocks noGrp="1" noChangeArrowheads="1"/>
          </p:cNvSpPr>
          <p:nvPr>
            <p:ph type="title"/>
          </p:nvPr>
        </p:nvSpPr>
        <p:spPr>
          <a:xfrm>
            <a:off x="838200" y="228600"/>
            <a:ext cx="7772400" cy="642938"/>
          </a:xfrm>
          <a:ln/>
        </p:spPr>
        <p:txBody>
          <a:bodyPr/>
          <a:lstStyle/>
          <a:p>
            <a:pPr>
              <a:lnSpc>
                <a:spcPct val="100000"/>
              </a:lnSpc>
              <a:buClr>
                <a:srgbClr val="FF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002060"/>
                </a:solidFill>
                <a:effectLst>
                  <a:outerShdw blurRad="38100" dist="38100" dir="2700000" algn="tl">
                    <a:srgbClr val="000000">
                      <a:alpha val="43137"/>
                    </a:srgbClr>
                  </a:outerShdw>
                </a:effectLst>
              </a:rPr>
              <a:t>Pentium 3 Pipeline Architecture</a:t>
            </a:r>
          </a:p>
        </p:txBody>
      </p:sp>
      <p:sp>
        <p:nvSpPr>
          <p:cNvPr id="19458" name="Text Box 2"/>
          <p:cNvSpPr txBox="1">
            <a:spLocks noChangeArrowheads="1"/>
          </p:cNvSpPr>
          <p:nvPr/>
        </p:nvSpPr>
        <p:spPr bwMode="auto">
          <a:xfrm>
            <a:off x="381000" y="1219200"/>
            <a:ext cx="83058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spcBef>
                <a:spcPts val="1500"/>
              </a:spcBef>
              <a:buFont typeface="Times New Roman" pitchFamily="18" charset="0"/>
              <a:buChar char="•"/>
            </a:pPr>
            <a:r>
              <a:rPr lang="en-GB" b="1">
                <a:effectLst>
                  <a:outerShdw blurRad="38100" dist="38100" dir="2700000" algn="tl">
                    <a:srgbClr val="C0C0C0"/>
                  </a:outerShdw>
                </a:effectLst>
              </a:rPr>
              <a:t> It is a </a:t>
            </a:r>
            <a:r>
              <a:rPr lang="en-GB" b="1">
                <a:solidFill>
                  <a:srgbClr val="3333CC"/>
                </a:solidFill>
                <a:effectLst>
                  <a:outerShdw blurRad="38100" dist="38100" dir="2700000" algn="tl">
                    <a:srgbClr val="C0C0C0"/>
                  </a:outerShdw>
                </a:effectLst>
              </a:rPr>
              <a:t>3-way</a:t>
            </a:r>
            <a:r>
              <a:rPr lang="en-GB" b="1">
                <a:effectLst>
                  <a:outerShdw blurRad="38100" dist="38100" dir="2700000" algn="tl">
                    <a:srgbClr val="C0C0C0"/>
                  </a:outerShdw>
                </a:effectLst>
              </a:rPr>
              <a:t> issue supersclar</a:t>
            </a:r>
          </a:p>
          <a:p>
            <a:pPr>
              <a:lnSpc>
                <a:spcPct val="100000"/>
              </a:lnSpc>
              <a:spcBef>
                <a:spcPts val="1500"/>
              </a:spcBef>
              <a:buFont typeface="Times New Roman" pitchFamily="18" charset="0"/>
              <a:buChar char="•"/>
            </a:pPr>
            <a:r>
              <a:rPr lang="en-GB" b="1">
                <a:effectLst>
                  <a:outerShdw blurRad="38100" dist="38100" dir="2700000" algn="tl">
                    <a:srgbClr val="C0C0C0"/>
                  </a:outerShdw>
                </a:effectLst>
              </a:rPr>
              <a:t> It has 5 execution units (Integer ALU, integer multiply, FP multiply, FP add, FP divide)</a:t>
            </a:r>
            <a:r>
              <a:rPr lang="ar-SA" b="1">
                <a:effectLst>
                  <a:outerShdw blurRad="38100" dist="38100" dir="2700000" algn="tl">
                    <a:srgbClr val="C0C0C0"/>
                  </a:outerShdw>
                </a:effectLst>
                <a:cs typeface="Times New Roman" pitchFamily="18" charset="0"/>
              </a:rPr>
              <a:t>‏</a:t>
            </a:r>
            <a:endParaRPr lang="en-GB" b="1">
              <a:effectLst>
                <a:outerShdw blurRad="38100" dist="38100" dir="2700000" algn="tl">
                  <a:srgbClr val="C0C0C0"/>
                </a:outerShdw>
              </a:effectLst>
            </a:endParaRPr>
          </a:p>
        </p:txBody>
      </p:sp>
      <p:grpSp>
        <p:nvGrpSpPr>
          <p:cNvPr id="19459" name="Group 3"/>
          <p:cNvGrpSpPr>
            <a:grpSpLocks/>
          </p:cNvGrpSpPr>
          <p:nvPr/>
        </p:nvGrpSpPr>
        <p:grpSpPr bwMode="auto">
          <a:xfrm>
            <a:off x="838200" y="3200400"/>
            <a:ext cx="7343775" cy="2513013"/>
            <a:chOff x="528" y="2016"/>
            <a:chExt cx="4626" cy="1583"/>
          </a:xfrm>
        </p:grpSpPr>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016"/>
              <a:ext cx="4627" cy="1575"/>
            </a:xfrm>
            <a:prstGeom prst="rect">
              <a:avLst/>
            </a:prstGeom>
            <a:solidFill>
              <a:srgbClr val="00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Rectangle 5"/>
            <p:cNvSpPr>
              <a:spLocks noChangeArrowheads="1"/>
            </p:cNvSpPr>
            <p:nvPr/>
          </p:nvSpPr>
          <p:spPr bwMode="auto">
            <a:xfrm>
              <a:off x="1584" y="3072"/>
              <a:ext cx="2544" cy="528"/>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882509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p:cNvSpPr>
            <a:spLocks noGrp="1"/>
          </p:cNvSpPr>
          <p:nvPr>
            <p:ph type="sldNum" idx="10"/>
          </p:nvPr>
        </p:nvSpPr>
        <p:spPr/>
        <p:txBody>
          <a:bodyPr/>
          <a:lstStyle/>
          <a:p>
            <a:fld id="{BB7CFCDB-E71C-40DE-85BD-9EAF04BE732C}" type="slidenum">
              <a:rPr lang="en-GB"/>
              <a:pPr/>
              <a:t>55</a:t>
            </a:fld>
            <a:endParaRPr lang="en-GB"/>
          </a:p>
        </p:txBody>
      </p:sp>
      <p:sp>
        <p:nvSpPr>
          <p:cNvPr id="20481" name="Rectangle 1"/>
          <p:cNvSpPr>
            <a:spLocks noChangeArrowheads="1"/>
          </p:cNvSpPr>
          <p:nvPr/>
        </p:nvSpPr>
        <p:spPr bwMode="auto">
          <a:xfrm>
            <a:off x="1752600" y="6294438"/>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 name="Rectangle 2"/>
          <p:cNvSpPr>
            <a:spLocks noChangeArrowheads="1"/>
          </p:cNvSpPr>
          <p:nvPr/>
        </p:nvSpPr>
        <p:spPr bwMode="auto">
          <a:xfrm>
            <a:off x="1371600" y="241509"/>
            <a:ext cx="705802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eaLnBrk="1" hangingPunct="1">
              <a:lnSpc>
                <a:spcPct val="100000"/>
              </a:lnSpc>
              <a:buClr>
                <a:srgbClr val="CC0000"/>
              </a:buClr>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2060"/>
                </a:solidFill>
                <a:effectLst>
                  <a:outerShdw blurRad="38100" dist="38100" dir="2700000" algn="tl">
                    <a:srgbClr val="000000">
                      <a:alpha val="43137"/>
                    </a:srgbClr>
                  </a:outerShdw>
                </a:effectLst>
                <a:latin typeface="Trebuchet MS" pitchFamily="34" charset="0"/>
              </a:rPr>
              <a:t>Pentium 3 Pipeline stages </a:t>
            </a:r>
          </a:p>
        </p:txBody>
      </p:sp>
      <p:grpSp>
        <p:nvGrpSpPr>
          <p:cNvPr id="20483" name="Group 3"/>
          <p:cNvGrpSpPr>
            <a:grpSpLocks/>
          </p:cNvGrpSpPr>
          <p:nvPr/>
        </p:nvGrpSpPr>
        <p:grpSpPr bwMode="auto">
          <a:xfrm>
            <a:off x="1828800" y="1524000"/>
            <a:ext cx="6018213" cy="3592513"/>
            <a:chOff x="1152" y="960"/>
            <a:chExt cx="3791" cy="2263"/>
          </a:xfrm>
        </p:grpSpPr>
        <p:sp>
          <p:nvSpPr>
            <p:cNvPr id="20484" name="Rectangle 4"/>
            <p:cNvSpPr>
              <a:spLocks noChangeArrowheads="1"/>
            </p:cNvSpPr>
            <p:nvPr/>
          </p:nvSpPr>
          <p:spPr bwMode="auto">
            <a:xfrm>
              <a:off x="2126" y="3013"/>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Exec</a:t>
              </a:r>
            </a:p>
          </p:txBody>
        </p:sp>
        <p:sp>
          <p:nvSpPr>
            <p:cNvPr id="20485" name="Rectangle 5"/>
            <p:cNvSpPr>
              <a:spLocks noChangeArrowheads="1"/>
            </p:cNvSpPr>
            <p:nvPr/>
          </p:nvSpPr>
          <p:spPr bwMode="auto">
            <a:xfrm>
              <a:off x="1152" y="3013"/>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10</a:t>
              </a:r>
            </a:p>
          </p:txBody>
        </p:sp>
        <p:sp>
          <p:nvSpPr>
            <p:cNvPr id="20486" name="Rectangle 6"/>
            <p:cNvSpPr>
              <a:spLocks noChangeArrowheads="1"/>
            </p:cNvSpPr>
            <p:nvPr/>
          </p:nvSpPr>
          <p:spPr bwMode="auto">
            <a:xfrm>
              <a:off x="2126" y="2802"/>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Dispatch</a:t>
              </a:r>
            </a:p>
          </p:txBody>
        </p:sp>
        <p:sp>
          <p:nvSpPr>
            <p:cNvPr id="20487" name="Rectangle 7"/>
            <p:cNvSpPr>
              <a:spLocks noChangeArrowheads="1"/>
            </p:cNvSpPr>
            <p:nvPr/>
          </p:nvSpPr>
          <p:spPr bwMode="auto">
            <a:xfrm>
              <a:off x="1152" y="2802"/>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9</a:t>
              </a:r>
            </a:p>
          </p:txBody>
        </p:sp>
        <p:sp>
          <p:nvSpPr>
            <p:cNvPr id="20488" name="Rectangle 8"/>
            <p:cNvSpPr>
              <a:spLocks noChangeArrowheads="1"/>
            </p:cNvSpPr>
            <p:nvPr/>
          </p:nvSpPr>
          <p:spPr bwMode="auto">
            <a:xfrm>
              <a:off x="2126" y="2591"/>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Rdy/Sch (Scheduling Instructions to be executed)</a:t>
              </a:r>
              <a:r>
                <a:rPr lang="ar-SA" sz="1600" b="1">
                  <a:solidFill>
                    <a:srgbClr val="000000"/>
                  </a:solidFill>
                  <a:cs typeface="Times New Roman" pitchFamily="18" charset="0"/>
                </a:rPr>
                <a:t>‏</a:t>
              </a:r>
              <a:endParaRPr lang="en-GB" sz="1600" b="1">
                <a:solidFill>
                  <a:srgbClr val="000000"/>
                </a:solidFill>
              </a:endParaRPr>
            </a:p>
          </p:txBody>
        </p:sp>
        <p:sp>
          <p:nvSpPr>
            <p:cNvPr id="20489" name="Rectangle 9"/>
            <p:cNvSpPr>
              <a:spLocks noChangeArrowheads="1"/>
            </p:cNvSpPr>
            <p:nvPr/>
          </p:nvSpPr>
          <p:spPr bwMode="auto">
            <a:xfrm>
              <a:off x="1152" y="2591"/>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8</a:t>
              </a:r>
            </a:p>
          </p:txBody>
        </p:sp>
        <p:sp>
          <p:nvSpPr>
            <p:cNvPr id="20490" name="Rectangle 10"/>
            <p:cNvSpPr>
              <a:spLocks noChangeArrowheads="1"/>
            </p:cNvSpPr>
            <p:nvPr/>
          </p:nvSpPr>
          <p:spPr bwMode="auto">
            <a:xfrm>
              <a:off x="2126" y="2380"/>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ROB (reordering instructions)</a:t>
              </a:r>
              <a:r>
                <a:rPr lang="ar-SA" sz="1600" b="1">
                  <a:solidFill>
                    <a:srgbClr val="000000"/>
                  </a:solidFill>
                  <a:cs typeface="Times New Roman" pitchFamily="18" charset="0"/>
                </a:rPr>
                <a:t>‏</a:t>
              </a:r>
              <a:endParaRPr lang="en-GB" sz="1600" b="1">
                <a:solidFill>
                  <a:srgbClr val="000000"/>
                </a:solidFill>
              </a:endParaRPr>
            </a:p>
          </p:txBody>
        </p:sp>
        <p:sp>
          <p:nvSpPr>
            <p:cNvPr id="20491" name="Rectangle 11"/>
            <p:cNvSpPr>
              <a:spLocks noChangeArrowheads="1"/>
            </p:cNvSpPr>
            <p:nvPr/>
          </p:nvSpPr>
          <p:spPr bwMode="auto">
            <a:xfrm>
              <a:off x="1152" y="2380"/>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7</a:t>
              </a:r>
            </a:p>
          </p:txBody>
        </p:sp>
        <p:sp>
          <p:nvSpPr>
            <p:cNvPr id="20492" name="Rectangle 12"/>
            <p:cNvSpPr>
              <a:spLocks noChangeArrowheads="1"/>
            </p:cNvSpPr>
            <p:nvPr/>
          </p:nvSpPr>
          <p:spPr bwMode="auto">
            <a:xfrm>
              <a:off x="2126" y="2169"/>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Rename registers</a:t>
              </a:r>
            </a:p>
          </p:txBody>
        </p:sp>
        <p:sp>
          <p:nvSpPr>
            <p:cNvPr id="20493" name="Rectangle 13"/>
            <p:cNvSpPr>
              <a:spLocks noChangeArrowheads="1"/>
            </p:cNvSpPr>
            <p:nvPr/>
          </p:nvSpPr>
          <p:spPr bwMode="auto">
            <a:xfrm>
              <a:off x="1152" y="2169"/>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6</a:t>
              </a:r>
            </a:p>
          </p:txBody>
        </p:sp>
        <p:sp>
          <p:nvSpPr>
            <p:cNvPr id="20494" name="Rectangle 14"/>
            <p:cNvSpPr>
              <a:spLocks noChangeArrowheads="1"/>
            </p:cNvSpPr>
            <p:nvPr/>
          </p:nvSpPr>
          <p:spPr bwMode="auto">
            <a:xfrm>
              <a:off x="2126" y="1958"/>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Decode</a:t>
              </a:r>
            </a:p>
          </p:txBody>
        </p:sp>
        <p:sp>
          <p:nvSpPr>
            <p:cNvPr id="20495" name="Rectangle 15"/>
            <p:cNvSpPr>
              <a:spLocks noChangeArrowheads="1"/>
            </p:cNvSpPr>
            <p:nvPr/>
          </p:nvSpPr>
          <p:spPr bwMode="auto">
            <a:xfrm>
              <a:off x="1152" y="1958"/>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5</a:t>
              </a:r>
            </a:p>
          </p:txBody>
        </p:sp>
        <p:sp>
          <p:nvSpPr>
            <p:cNvPr id="20496" name="Rectangle 16"/>
            <p:cNvSpPr>
              <a:spLocks noChangeArrowheads="1"/>
            </p:cNvSpPr>
            <p:nvPr/>
          </p:nvSpPr>
          <p:spPr bwMode="auto">
            <a:xfrm>
              <a:off x="2126" y="1747"/>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Decode</a:t>
              </a:r>
            </a:p>
          </p:txBody>
        </p:sp>
        <p:sp>
          <p:nvSpPr>
            <p:cNvPr id="20497" name="Rectangle 17"/>
            <p:cNvSpPr>
              <a:spLocks noChangeArrowheads="1"/>
            </p:cNvSpPr>
            <p:nvPr/>
          </p:nvSpPr>
          <p:spPr bwMode="auto">
            <a:xfrm>
              <a:off x="1152" y="1747"/>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4</a:t>
              </a:r>
            </a:p>
          </p:txBody>
        </p:sp>
        <p:sp>
          <p:nvSpPr>
            <p:cNvPr id="20498" name="Rectangle 18"/>
            <p:cNvSpPr>
              <a:spLocks noChangeArrowheads="1"/>
            </p:cNvSpPr>
            <p:nvPr/>
          </p:nvSpPr>
          <p:spPr bwMode="auto">
            <a:xfrm>
              <a:off x="2126" y="1536"/>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Decode</a:t>
              </a:r>
            </a:p>
          </p:txBody>
        </p:sp>
        <p:sp>
          <p:nvSpPr>
            <p:cNvPr id="20499" name="Rectangle 19"/>
            <p:cNvSpPr>
              <a:spLocks noChangeArrowheads="1"/>
            </p:cNvSpPr>
            <p:nvPr/>
          </p:nvSpPr>
          <p:spPr bwMode="auto">
            <a:xfrm>
              <a:off x="1152" y="1536"/>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3</a:t>
              </a:r>
            </a:p>
          </p:txBody>
        </p:sp>
        <p:sp>
          <p:nvSpPr>
            <p:cNvPr id="20500" name="Rectangle 20"/>
            <p:cNvSpPr>
              <a:spLocks noChangeArrowheads="1"/>
            </p:cNvSpPr>
            <p:nvPr/>
          </p:nvSpPr>
          <p:spPr bwMode="auto">
            <a:xfrm>
              <a:off x="2126" y="1325"/>
              <a:ext cx="281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Fetch</a:t>
              </a:r>
            </a:p>
          </p:txBody>
        </p:sp>
        <p:sp>
          <p:nvSpPr>
            <p:cNvPr id="20501" name="Rectangle 21"/>
            <p:cNvSpPr>
              <a:spLocks noChangeArrowheads="1"/>
            </p:cNvSpPr>
            <p:nvPr/>
          </p:nvSpPr>
          <p:spPr bwMode="auto">
            <a:xfrm>
              <a:off x="1152" y="1325"/>
              <a:ext cx="97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2</a:t>
              </a:r>
            </a:p>
          </p:txBody>
        </p:sp>
        <p:sp>
          <p:nvSpPr>
            <p:cNvPr id="20502" name="Rectangle 22"/>
            <p:cNvSpPr>
              <a:spLocks noChangeArrowheads="1"/>
            </p:cNvSpPr>
            <p:nvPr/>
          </p:nvSpPr>
          <p:spPr bwMode="auto">
            <a:xfrm>
              <a:off x="2126" y="960"/>
              <a:ext cx="28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solidFill>
                  <a:srgbClr val="000000"/>
                </a:solidFil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Fetch</a:t>
              </a:r>
            </a:p>
          </p:txBody>
        </p:sp>
        <p:sp>
          <p:nvSpPr>
            <p:cNvPr id="20503" name="Rectangle 23"/>
            <p:cNvSpPr>
              <a:spLocks noChangeArrowheads="1"/>
            </p:cNvSpPr>
            <p:nvPr/>
          </p:nvSpPr>
          <p:spPr bwMode="auto">
            <a:xfrm>
              <a:off x="1152" y="960"/>
              <a:ext cx="97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solidFill>
                  <a:srgbClr val="000000"/>
                </a:solidFil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rPr>
                <a:t>1</a:t>
              </a:r>
            </a:p>
          </p:txBody>
        </p:sp>
        <p:sp>
          <p:nvSpPr>
            <p:cNvPr id="20504" name="Line 24"/>
            <p:cNvSpPr>
              <a:spLocks noChangeShapeType="1"/>
            </p:cNvSpPr>
            <p:nvPr/>
          </p:nvSpPr>
          <p:spPr bwMode="auto">
            <a:xfrm>
              <a:off x="1152" y="960"/>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5" name="Line 25"/>
            <p:cNvSpPr>
              <a:spLocks noChangeShapeType="1"/>
            </p:cNvSpPr>
            <p:nvPr/>
          </p:nvSpPr>
          <p:spPr bwMode="auto">
            <a:xfrm>
              <a:off x="1152" y="3224"/>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6" name="Line 26"/>
            <p:cNvSpPr>
              <a:spLocks noChangeShapeType="1"/>
            </p:cNvSpPr>
            <p:nvPr/>
          </p:nvSpPr>
          <p:spPr bwMode="auto">
            <a:xfrm>
              <a:off x="1152" y="960"/>
              <a:ext cx="1" cy="2264"/>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7" name="Line 27"/>
            <p:cNvSpPr>
              <a:spLocks noChangeShapeType="1"/>
            </p:cNvSpPr>
            <p:nvPr/>
          </p:nvSpPr>
          <p:spPr bwMode="auto">
            <a:xfrm>
              <a:off x="4944" y="960"/>
              <a:ext cx="1" cy="2264"/>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8" name="Line 28"/>
            <p:cNvSpPr>
              <a:spLocks noChangeShapeType="1"/>
            </p:cNvSpPr>
            <p:nvPr/>
          </p:nvSpPr>
          <p:spPr bwMode="auto">
            <a:xfrm>
              <a:off x="1152" y="1325"/>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9" name="Line 29"/>
            <p:cNvSpPr>
              <a:spLocks noChangeShapeType="1"/>
            </p:cNvSpPr>
            <p:nvPr/>
          </p:nvSpPr>
          <p:spPr bwMode="auto">
            <a:xfrm>
              <a:off x="2126" y="960"/>
              <a:ext cx="1" cy="2264"/>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0" name="Line 30"/>
            <p:cNvSpPr>
              <a:spLocks noChangeShapeType="1"/>
            </p:cNvSpPr>
            <p:nvPr/>
          </p:nvSpPr>
          <p:spPr bwMode="auto">
            <a:xfrm>
              <a:off x="1152" y="1536"/>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1" name="Line 31"/>
            <p:cNvSpPr>
              <a:spLocks noChangeShapeType="1"/>
            </p:cNvSpPr>
            <p:nvPr/>
          </p:nvSpPr>
          <p:spPr bwMode="auto">
            <a:xfrm>
              <a:off x="1152" y="1747"/>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2" name="Line 32"/>
            <p:cNvSpPr>
              <a:spLocks noChangeShapeType="1"/>
            </p:cNvSpPr>
            <p:nvPr/>
          </p:nvSpPr>
          <p:spPr bwMode="auto">
            <a:xfrm>
              <a:off x="1152" y="1958"/>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3" name="Line 33"/>
            <p:cNvSpPr>
              <a:spLocks noChangeShapeType="1"/>
            </p:cNvSpPr>
            <p:nvPr/>
          </p:nvSpPr>
          <p:spPr bwMode="auto">
            <a:xfrm>
              <a:off x="1152" y="2169"/>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4" name="Line 34"/>
            <p:cNvSpPr>
              <a:spLocks noChangeShapeType="1"/>
            </p:cNvSpPr>
            <p:nvPr/>
          </p:nvSpPr>
          <p:spPr bwMode="auto">
            <a:xfrm>
              <a:off x="1152" y="2380"/>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5" name="Line 35"/>
            <p:cNvSpPr>
              <a:spLocks noChangeShapeType="1"/>
            </p:cNvSpPr>
            <p:nvPr/>
          </p:nvSpPr>
          <p:spPr bwMode="auto">
            <a:xfrm>
              <a:off x="1152" y="2591"/>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6" name="Line 36"/>
            <p:cNvSpPr>
              <a:spLocks noChangeShapeType="1"/>
            </p:cNvSpPr>
            <p:nvPr/>
          </p:nvSpPr>
          <p:spPr bwMode="auto">
            <a:xfrm>
              <a:off x="1152" y="2802"/>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7" name="Line 37"/>
            <p:cNvSpPr>
              <a:spLocks noChangeShapeType="1"/>
            </p:cNvSpPr>
            <p:nvPr/>
          </p:nvSpPr>
          <p:spPr bwMode="auto">
            <a:xfrm>
              <a:off x="1152" y="3013"/>
              <a:ext cx="37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0518" name="Rectangle 38"/>
          <p:cNvSpPr>
            <a:spLocks noChangeArrowheads="1"/>
          </p:cNvSpPr>
          <p:nvPr/>
        </p:nvSpPr>
        <p:spPr bwMode="auto">
          <a:xfrm>
            <a:off x="0" y="5022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40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3"/>
          <p:cNvSpPr>
            <a:spLocks noGrp="1"/>
          </p:cNvSpPr>
          <p:nvPr>
            <p:ph type="sldNum" idx="10"/>
          </p:nvPr>
        </p:nvSpPr>
        <p:spPr/>
        <p:txBody>
          <a:bodyPr/>
          <a:lstStyle/>
          <a:p>
            <a:fld id="{66B20BF2-67E6-4436-A3F4-AFE784C8CF44}" type="slidenum">
              <a:rPr lang="en-GB"/>
              <a:pPr/>
              <a:t>56</a:t>
            </a:fld>
            <a:endParaRPr lang="en-GB"/>
          </a:p>
        </p:txBody>
      </p:sp>
      <p:sp>
        <p:nvSpPr>
          <p:cNvPr id="21505" name="Rectangle 1"/>
          <p:cNvSpPr>
            <a:spLocks noChangeArrowheads="1"/>
          </p:cNvSpPr>
          <p:nvPr/>
        </p:nvSpPr>
        <p:spPr bwMode="auto">
          <a:xfrm>
            <a:off x="304800" y="147847"/>
            <a:ext cx="80772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eaLnBrk="1" hangingPunct="1">
              <a:lnSpc>
                <a:spcPct val="100000"/>
              </a:lnSpc>
              <a:buClr>
                <a:srgbClr val="CC0000"/>
              </a:buClr>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2060"/>
                </a:solidFill>
                <a:effectLst>
                  <a:outerShdw blurRad="38100" dist="38100" dir="2700000" algn="tl">
                    <a:srgbClr val="000000">
                      <a:alpha val="43137"/>
                    </a:srgbClr>
                  </a:outerShdw>
                </a:effectLst>
                <a:latin typeface="Trebuchet MS" pitchFamily="34" charset="0"/>
              </a:rPr>
              <a:t>Pentium 4 pipeline stages</a:t>
            </a:r>
          </a:p>
        </p:txBody>
      </p:sp>
      <p:grpSp>
        <p:nvGrpSpPr>
          <p:cNvPr id="21506" name="Group 2"/>
          <p:cNvGrpSpPr>
            <a:grpSpLocks/>
          </p:cNvGrpSpPr>
          <p:nvPr/>
        </p:nvGrpSpPr>
        <p:grpSpPr bwMode="auto">
          <a:xfrm>
            <a:off x="457200" y="1143000"/>
            <a:ext cx="3808413" cy="5132388"/>
            <a:chOff x="288" y="720"/>
            <a:chExt cx="2399" cy="3233"/>
          </a:xfrm>
        </p:grpSpPr>
        <p:sp>
          <p:nvSpPr>
            <p:cNvPr id="21507" name="Rectangle 3"/>
            <p:cNvSpPr>
              <a:spLocks noChangeArrowheads="1"/>
            </p:cNvSpPr>
            <p:nvPr/>
          </p:nvSpPr>
          <p:spPr bwMode="auto">
            <a:xfrm>
              <a:off x="714" y="3800"/>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Drive</a:t>
              </a:r>
            </a:p>
          </p:txBody>
        </p:sp>
        <p:sp>
          <p:nvSpPr>
            <p:cNvPr id="21508" name="Rectangle 4"/>
            <p:cNvSpPr>
              <a:spLocks noChangeArrowheads="1"/>
            </p:cNvSpPr>
            <p:nvPr/>
          </p:nvSpPr>
          <p:spPr bwMode="auto">
            <a:xfrm>
              <a:off x="288" y="3800"/>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20</a:t>
              </a:r>
            </a:p>
          </p:txBody>
        </p:sp>
        <p:sp>
          <p:nvSpPr>
            <p:cNvPr id="21509" name="Rectangle 5"/>
            <p:cNvSpPr>
              <a:spLocks noChangeArrowheads="1"/>
            </p:cNvSpPr>
            <p:nvPr/>
          </p:nvSpPr>
          <p:spPr bwMode="auto">
            <a:xfrm>
              <a:off x="714" y="3646"/>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Branch Check</a:t>
              </a:r>
            </a:p>
          </p:txBody>
        </p:sp>
        <p:sp>
          <p:nvSpPr>
            <p:cNvPr id="21510" name="Rectangle 6"/>
            <p:cNvSpPr>
              <a:spLocks noChangeArrowheads="1"/>
            </p:cNvSpPr>
            <p:nvPr/>
          </p:nvSpPr>
          <p:spPr bwMode="auto">
            <a:xfrm>
              <a:off x="288" y="3646"/>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19</a:t>
              </a:r>
            </a:p>
          </p:txBody>
        </p:sp>
        <p:sp>
          <p:nvSpPr>
            <p:cNvPr id="21511" name="Rectangle 7"/>
            <p:cNvSpPr>
              <a:spLocks noChangeArrowheads="1"/>
            </p:cNvSpPr>
            <p:nvPr/>
          </p:nvSpPr>
          <p:spPr bwMode="auto">
            <a:xfrm>
              <a:off x="714" y="3492"/>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Flags</a:t>
              </a:r>
            </a:p>
          </p:txBody>
        </p:sp>
        <p:sp>
          <p:nvSpPr>
            <p:cNvPr id="21512" name="Rectangle 8"/>
            <p:cNvSpPr>
              <a:spLocks noChangeArrowheads="1"/>
            </p:cNvSpPr>
            <p:nvPr/>
          </p:nvSpPr>
          <p:spPr bwMode="auto">
            <a:xfrm>
              <a:off x="288" y="3492"/>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18</a:t>
              </a:r>
            </a:p>
          </p:txBody>
        </p:sp>
        <p:sp>
          <p:nvSpPr>
            <p:cNvPr id="21513" name="Rectangle 9"/>
            <p:cNvSpPr>
              <a:spLocks noChangeArrowheads="1"/>
            </p:cNvSpPr>
            <p:nvPr/>
          </p:nvSpPr>
          <p:spPr bwMode="auto">
            <a:xfrm>
              <a:off x="714" y="3338"/>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Execute</a:t>
              </a:r>
            </a:p>
          </p:txBody>
        </p:sp>
        <p:sp>
          <p:nvSpPr>
            <p:cNvPr id="21514" name="Rectangle 10"/>
            <p:cNvSpPr>
              <a:spLocks noChangeArrowheads="1"/>
            </p:cNvSpPr>
            <p:nvPr/>
          </p:nvSpPr>
          <p:spPr bwMode="auto">
            <a:xfrm>
              <a:off x="288" y="3338"/>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17</a:t>
              </a:r>
            </a:p>
          </p:txBody>
        </p:sp>
        <p:sp>
          <p:nvSpPr>
            <p:cNvPr id="21515" name="Rectangle 11"/>
            <p:cNvSpPr>
              <a:spLocks noChangeArrowheads="1"/>
            </p:cNvSpPr>
            <p:nvPr/>
          </p:nvSpPr>
          <p:spPr bwMode="auto">
            <a:xfrm>
              <a:off x="714" y="3184"/>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Register Files</a:t>
              </a:r>
            </a:p>
          </p:txBody>
        </p:sp>
        <p:sp>
          <p:nvSpPr>
            <p:cNvPr id="21516" name="Rectangle 12"/>
            <p:cNvSpPr>
              <a:spLocks noChangeArrowheads="1"/>
            </p:cNvSpPr>
            <p:nvPr/>
          </p:nvSpPr>
          <p:spPr bwMode="auto">
            <a:xfrm>
              <a:off x="288" y="3184"/>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16</a:t>
              </a:r>
            </a:p>
          </p:txBody>
        </p:sp>
        <p:sp>
          <p:nvSpPr>
            <p:cNvPr id="21517" name="Rectangle 13"/>
            <p:cNvSpPr>
              <a:spLocks noChangeArrowheads="1"/>
            </p:cNvSpPr>
            <p:nvPr/>
          </p:nvSpPr>
          <p:spPr bwMode="auto">
            <a:xfrm>
              <a:off x="714" y="3030"/>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Register Files</a:t>
              </a:r>
            </a:p>
          </p:txBody>
        </p:sp>
        <p:sp>
          <p:nvSpPr>
            <p:cNvPr id="21518" name="Rectangle 14"/>
            <p:cNvSpPr>
              <a:spLocks noChangeArrowheads="1"/>
            </p:cNvSpPr>
            <p:nvPr/>
          </p:nvSpPr>
          <p:spPr bwMode="auto">
            <a:xfrm>
              <a:off x="288" y="3030"/>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15</a:t>
              </a:r>
            </a:p>
          </p:txBody>
        </p:sp>
        <p:sp>
          <p:nvSpPr>
            <p:cNvPr id="21519" name="Rectangle 15"/>
            <p:cNvSpPr>
              <a:spLocks noChangeArrowheads="1"/>
            </p:cNvSpPr>
            <p:nvPr/>
          </p:nvSpPr>
          <p:spPr bwMode="auto">
            <a:xfrm>
              <a:off x="714" y="2876"/>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Dispatch</a:t>
              </a:r>
            </a:p>
          </p:txBody>
        </p:sp>
        <p:sp>
          <p:nvSpPr>
            <p:cNvPr id="21520" name="Rectangle 16"/>
            <p:cNvSpPr>
              <a:spLocks noChangeArrowheads="1"/>
            </p:cNvSpPr>
            <p:nvPr/>
          </p:nvSpPr>
          <p:spPr bwMode="auto">
            <a:xfrm>
              <a:off x="288" y="2876"/>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14</a:t>
              </a:r>
            </a:p>
          </p:txBody>
        </p:sp>
        <p:sp>
          <p:nvSpPr>
            <p:cNvPr id="21521" name="Rectangle 17"/>
            <p:cNvSpPr>
              <a:spLocks noChangeArrowheads="1"/>
            </p:cNvSpPr>
            <p:nvPr/>
          </p:nvSpPr>
          <p:spPr bwMode="auto">
            <a:xfrm>
              <a:off x="714" y="2722"/>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Dispatch</a:t>
              </a:r>
            </a:p>
          </p:txBody>
        </p:sp>
        <p:sp>
          <p:nvSpPr>
            <p:cNvPr id="21522" name="Rectangle 18"/>
            <p:cNvSpPr>
              <a:spLocks noChangeArrowheads="1"/>
            </p:cNvSpPr>
            <p:nvPr/>
          </p:nvSpPr>
          <p:spPr bwMode="auto">
            <a:xfrm>
              <a:off x="288" y="2722"/>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13</a:t>
              </a:r>
            </a:p>
          </p:txBody>
        </p:sp>
        <p:sp>
          <p:nvSpPr>
            <p:cNvPr id="21523" name="Rectangle 19"/>
            <p:cNvSpPr>
              <a:spLocks noChangeArrowheads="1"/>
            </p:cNvSpPr>
            <p:nvPr/>
          </p:nvSpPr>
          <p:spPr bwMode="auto">
            <a:xfrm>
              <a:off x="714" y="2568"/>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Schedule</a:t>
              </a:r>
            </a:p>
          </p:txBody>
        </p:sp>
        <p:sp>
          <p:nvSpPr>
            <p:cNvPr id="21524" name="Rectangle 20"/>
            <p:cNvSpPr>
              <a:spLocks noChangeArrowheads="1"/>
            </p:cNvSpPr>
            <p:nvPr/>
          </p:nvSpPr>
          <p:spPr bwMode="auto">
            <a:xfrm>
              <a:off x="288" y="2568"/>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12</a:t>
              </a:r>
            </a:p>
          </p:txBody>
        </p:sp>
        <p:sp>
          <p:nvSpPr>
            <p:cNvPr id="21525" name="Rectangle 21"/>
            <p:cNvSpPr>
              <a:spLocks noChangeArrowheads="1"/>
            </p:cNvSpPr>
            <p:nvPr/>
          </p:nvSpPr>
          <p:spPr bwMode="auto">
            <a:xfrm>
              <a:off x="714" y="2414"/>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Schedule</a:t>
              </a:r>
            </a:p>
          </p:txBody>
        </p:sp>
        <p:sp>
          <p:nvSpPr>
            <p:cNvPr id="21526" name="Rectangle 22"/>
            <p:cNvSpPr>
              <a:spLocks noChangeArrowheads="1"/>
            </p:cNvSpPr>
            <p:nvPr/>
          </p:nvSpPr>
          <p:spPr bwMode="auto">
            <a:xfrm>
              <a:off x="288" y="2414"/>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11</a:t>
              </a:r>
            </a:p>
          </p:txBody>
        </p:sp>
        <p:sp>
          <p:nvSpPr>
            <p:cNvPr id="21527" name="Rectangle 23"/>
            <p:cNvSpPr>
              <a:spLocks noChangeArrowheads="1"/>
            </p:cNvSpPr>
            <p:nvPr/>
          </p:nvSpPr>
          <p:spPr bwMode="auto">
            <a:xfrm>
              <a:off x="714" y="2260"/>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Schedule</a:t>
              </a:r>
            </a:p>
          </p:txBody>
        </p:sp>
        <p:sp>
          <p:nvSpPr>
            <p:cNvPr id="21528" name="Rectangle 24"/>
            <p:cNvSpPr>
              <a:spLocks noChangeArrowheads="1"/>
            </p:cNvSpPr>
            <p:nvPr/>
          </p:nvSpPr>
          <p:spPr bwMode="auto">
            <a:xfrm>
              <a:off x="288" y="2260"/>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10</a:t>
              </a:r>
            </a:p>
          </p:txBody>
        </p:sp>
        <p:sp>
          <p:nvSpPr>
            <p:cNvPr id="21529" name="Rectangle 25"/>
            <p:cNvSpPr>
              <a:spLocks noChangeArrowheads="1"/>
            </p:cNvSpPr>
            <p:nvPr/>
          </p:nvSpPr>
          <p:spPr bwMode="auto">
            <a:xfrm>
              <a:off x="714" y="2106"/>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Queue</a:t>
              </a:r>
            </a:p>
          </p:txBody>
        </p:sp>
        <p:sp>
          <p:nvSpPr>
            <p:cNvPr id="21530" name="Rectangle 26"/>
            <p:cNvSpPr>
              <a:spLocks noChangeArrowheads="1"/>
            </p:cNvSpPr>
            <p:nvPr/>
          </p:nvSpPr>
          <p:spPr bwMode="auto">
            <a:xfrm>
              <a:off x="288" y="2106"/>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9</a:t>
              </a:r>
            </a:p>
          </p:txBody>
        </p:sp>
        <p:sp>
          <p:nvSpPr>
            <p:cNvPr id="21531" name="Rectangle 27"/>
            <p:cNvSpPr>
              <a:spLocks noChangeArrowheads="1"/>
            </p:cNvSpPr>
            <p:nvPr/>
          </p:nvSpPr>
          <p:spPr bwMode="auto">
            <a:xfrm>
              <a:off x="714" y="1952"/>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Rename</a:t>
              </a:r>
            </a:p>
          </p:txBody>
        </p:sp>
        <p:sp>
          <p:nvSpPr>
            <p:cNvPr id="21532" name="Rectangle 28"/>
            <p:cNvSpPr>
              <a:spLocks noChangeArrowheads="1"/>
            </p:cNvSpPr>
            <p:nvPr/>
          </p:nvSpPr>
          <p:spPr bwMode="auto">
            <a:xfrm>
              <a:off x="288" y="1952"/>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8</a:t>
              </a:r>
            </a:p>
          </p:txBody>
        </p:sp>
        <p:sp>
          <p:nvSpPr>
            <p:cNvPr id="21533" name="Rectangle 29"/>
            <p:cNvSpPr>
              <a:spLocks noChangeArrowheads="1"/>
            </p:cNvSpPr>
            <p:nvPr/>
          </p:nvSpPr>
          <p:spPr bwMode="auto">
            <a:xfrm>
              <a:off x="714" y="1798"/>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Rename</a:t>
              </a:r>
            </a:p>
          </p:txBody>
        </p:sp>
        <p:sp>
          <p:nvSpPr>
            <p:cNvPr id="21534" name="Rectangle 30"/>
            <p:cNvSpPr>
              <a:spLocks noChangeArrowheads="1"/>
            </p:cNvSpPr>
            <p:nvPr/>
          </p:nvSpPr>
          <p:spPr bwMode="auto">
            <a:xfrm>
              <a:off x="288" y="1798"/>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7</a:t>
              </a:r>
            </a:p>
          </p:txBody>
        </p:sp>
        <p:sp>
          <p:nvSpPr>
            <p:cNvPr id="21535" name="Rectangle 31"/>
            <p:cNvSpPr>
              <a:spLocks noChangeArrowheads="1"/>
            </p:cNvSpPr>
            <p:nvPr/>
          </p:nvSpPr>
          <p:spPr bwMode="auto">
            <a:xfrm>
              <a:off x="714" y="1644"/>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Allocation</a:t>
              </a:r>
            </a:p>
          </p:txBody>
        </p:sp>
        <p:sp>
          <p:nvSpPr>
            <p:cNvPr id="21536" name="Rectangle 32"/>
            <p:cNvSpPr>
              <a:spLocks noChangeArrowheads="1"/>
            </p:cNvSpPr>
            <p:nvPr/>
          </p:nvSpPr>
          <p:spPr bwMode="auto">
            <a:xfrm>
              <a:off x="288" y="1644"/>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6</a:t>
              </a:r>
            </a:p>
          </p:txBody>
        </p:sp>
        <p:sp>
          <p:nvSpPr>
            <p:cNvPr id="21537" name="Rectangle 33"/>
            <p:cNvSpPr>
              <a:spLocks noChangeArrowheads="1"/>
            </p:cNvSpPr>
            <p:nvPr/>
          </p:nvSpPr>
          <p:spPr bwMode="auto">
            <a:xfrm>
              <a:off x="714" y="1490"/>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Drive</a:t>
              </a:r>
            </a:p>
          </p:txBody>
        </p:sp>
        <p:sp>
          <p:nvSpPr>
            <p:cNvPr id="21538" name="Rectangle 34"/>
            <p:cNvSpPr>
              <a:spLocks noChangeArrowheads="1"/>
            </p:cNvSpPr>
            <p:nvPr/>
          </p:nvSpPr>
          <p:spPr bwMode="auto">
            <a:xfrm>
              <a:off x="288" y="1490"/>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5</a:t>
              </a:r>
            </a:p>
          </p:txBody>
        </p:sp>
        <p:sp>
          <p:nvSpPr>
            <p:cNvPr id="21539" name="Rectangle 35"/>
            <p:cNvSpPr>
              <a:spLocks noChangeArrowheads="1"/>
            </p:cNvSpPr>
            <p:nvPr/>
          </p:nvSpPr>
          <p:spPr bwMode="auto">
            <a:xfrm>
              <a:off x="714" y="1336"/>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Trace Cache fetch</a:t>
              </a:r>
            </a:p>
          </p:txBody>
        </p:sp>
        <p:sp>
          <p:nvSpPr>
            <p:cNvPr id="21540" name="Rectangle 36"/>
            <p:cNvSpPr>
              <a:spLocks noChangeArrowheads="1"/>
            </p:cNvSpPr>
            <p:nvPr/>
          </p:nvSpPr>
          <p:spPr bwMode="auto">
            <a:xfrm>
              <a:off x="288" y="1336"/>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4</a:t>
              </a:r>
            </a:p>
          </p:txBody>
        </p:sp>
        <p:sp>
          <p:nvSpPr>
            <p:cNvPr id="21541" name="Rectangle 37"/>
            <p:cNvSpPr>
              <a:spLocks noChangeArrowheads="1"/>
            </p:cNvSpPr>
            <p:nvPr/>
          </p:nvSpPr>
          <p:spPr bwMode="auto">
            <a:xfrm>
              <a:off x="714" y="1182"/>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Trace Cache fetch</a:t>
              </a:r>
            </a:p>
          </p:txBody>
        </p:sp>
        <p:sp>
          <p:nvSpPr>
            <p:cNvPr id="21542" name="Rectangle 38"/>
            <p:cNvSpPr>
              <a:spLocks noChangeArrowheads="1"/>
            </p:cNvSpPr>
            <p:nvPr/>
          </p:nvSpPr>
          <p:spPr bwMode="auto">
            <a:xfrm>
              <a:off x="288" y="1182"/>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3</a:t>
              </a:r>
            </a:p>
          </p:txBody>
        </p:sp>
        <p:sp>
          <p:nvSpPr>
            <p:cNvPr id="21543" name="Rectangle 39"/>
            <p:cNvSpPr>
              <a:spLocks noChangeArrowheads="1"/>
            </p:cNvSpPr>
            <p:nvPr/>
          </p:nvSpPr>
          <p:spPr bwMode="auto">
            <a:xfrm>
              <a:off x="714" y="1028"/>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Trace Cache next instruction pointer</a:t>
              </a:r>
            </a:p>
          </p:txBody>
        </p:sp>
        <p:sp>
          <p:nvSpPr>
            <p:cNvPr id="21544" name="Rectangle 40"/>
            <p:cNvSpPr>
              <a:spLocks noChangeArrowheads="1"/>
            </p:cNvSpPr>
            <p:nvPr/>
          </p:nvSpPr>
          <p:spPr bwMode="auto">
            <a:xfrm>
              <a:off x="288" y="1028"/>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2</a:t>
              </a:r>
            </a:p>
          </p:txBody>
        </p:sp>
        <p:sp>
          <p:nvSpPr>
            <p:cNvPr id="21545" name="Rectangle 41"/>
            <p:cNvSpPr>
              <a:spLocks noChangeArrowheads="1"/>
            </p:cNvSpPr>
            <p:nvPr/>
          </p:nvSpPr>
          <p:spPr bwMode="auto">
            <a:xfrm>
              <a:off x="714" y="874"/>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Trace Cache next instruction pointer</a:t>
              </a:r>
            </a:p>
          </p:txBody>
        </p:sp>
        <p:sp>
          <p:nvSpPr>
            <p:cNvPr id="21546" name="Rectangle 42"/>
            <p:cNvSpPr>
              <a:spLocks noChangeArrowheads="1"/>
            </p:cNvSpPr>
            <p:nvPr/>
          </p:nvSpPr>
          <p:spPr bwMode="auto">
            <a:xfrm>
              <a:off x="288" y="874"/>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1</a:t>
              </a:r>
            </a:p>
          </p:txBody>
        </p:sp>
        <p:sp>
          <p:nvSpPr>
            <p:cNvPr id="21547" name="Rectangle 43"/>
            <p:cNvSpPr>
              <a:spLocks noChangeArrowheads="1"/>
            </p:cNvSpPr>
            <p:nvPr/>
          </p:nvSpPr>
          <p:spPr bwMode="auto">
            <a:xfrm>
              <a:off x="714" y="720"/>
              <a:ext cx="19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Work</a:t>
              </a:r>
            </a:p>
          </p:txBody>
        </p:sp>
        <p:sp>
          <p:nvSpPr>
            <p:cNvPr id="21548" name="Rectangle 44"/>
            <p:cNvSpPr>
              <a:spLocks noChangeArrowheads="1"/>
            </p:cNvSpPr>
            <p:nvPr/>
          </p:nvSpPr>
          <p:spPr bwMode="auto">
            <a:xfrm>
              <a:off x="288" y="720"/>
              <a:ext cx="4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100000"/>
                </a:lnSpc>
                <a:buFont typeface="Trebuchet MS"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0000"/>
                  </a:solidFill>
                  <a:latin typeface="Trebuchet MS" pitchFamily="34" charset="0"/>
                </a:rPr>
                <a:t>Stage</a:t>
              </a:r>
            </a:p>
          </p:txBody>
        </p:sp>
        <p:sp>
          <p:nvSpPr>
            <p:cNvPr id="21549" name="Line 45"/>
            <p:cNvSpPr>
              <a:spLocks noChangeShapeType="1"/>
            </p:cNvSpPr>
            <p:nvPr/>
          </p:nvSpPr>
          <p:spPr bwMode="auto">
            <a:xfrm>
              <a:off x="288" y="720"/>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0" name="Line 46"/>
            <p:cNvSpPr>
              <a:spLocks noChangeShapeType="1"/>
            </p:cNvSpPr>
            <p:nvPr/>
          </p:nvSpPr>
          <p:spPr bwMode="auto">
            <a:xfrm>
              <a:off x="288" y="3954"/>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1" name="Line 47"/>
            <p:cNvSpPr>
              <a:spLocks noChangeShapeType="1"/>
            </p:cNvSpPr>
            <p:nvPr/>
          </p:nvSpPr>
          <p:spPr bwMode="auto">
            <a:xfrm>
              <a:off x="288" y="720"/>
              <a:ext cx="1" cy="3234"/>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2" name="Line 48"/>
            <p:cNvSpPr>
              <a:spLocks noChangeShapeType="1"/>
            </p:cNvSpPr>
            <p:nvPr/>
          </p:nvSpPr>
          <p:spPr bwMode="auto">
            <a:xfrm>
              <a:off x="2688" y="720"/>
              <a:ext cx="1" cy="3234"/>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3" name="Line 49"/>
            <p:cNvSpPr>
              <a:spLocks noChangeShapeType="1"/>
            </p:cNvSpPr>
            <p:nvPr/>
          </p:nvSpPr>
          <p:spPr bwMode="auto">
            <a:xfrm>
              <a:off x="288" y="874"/>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4" name="Line 50"/>
            <p:cNvSpPr>
              <a:spLocks noChangeShapeType="1"/>
            </p:cNvSpPr>
            <p:nvPr/>
          </p:nvSpPr>
          <p:spPr bwMode="auto">
            <a:xfrm>
              <a:off x="714" y="720"/>
              <a:ext cx="1" cy="3234"/>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5" name="Line 51"/>
            <p:cNvSpPr>
              <a:spLocks noChangeShapeType="1"/>
            </p:cNvSpPr>
            <p:nvPr/>
          </p:nvSpPr>
          <p:spPr bwMode="auto">
            <a:xfrm>
              <a:off x="288" y="1028"/>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6" name="Line 52"/>
            <p:cNvSpPr>
              <a:spLocks noChangeShapeType="1"/>
            </p:cNvSpPr>
            <p:nvPr/>
          </p:nvSpPr>
          <p:spPr bwMode="auto">
            <a:xfrm>
              <a:off x="288" y="1182"/>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7" name="Line 53"/>
            <p:cNvSpPr>
              <a:spLocks noChangeShapeType="1"/>
            </p:cNvSpPr>
            <p:nvPr/>
          </p:nvSpPr>
          <p:spPr bwMode="auto">
            <a:xfrm>
              <a:off x="288" y="1336"/>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8" name="Line 54"/>
            <p:cNvSpPr>
              <a:spLocks noChangeShapeType="1"/>
            </p:cNvSpPr>
            <p:nvPr/>
          </p:nvSpPr>
          <p:spPr bwMode="auto">
            <a:xfrm>
              <a:off x="288" y="1490"/>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59" name="Line 55"/>
            <p:cNvSpPr>
              <a:spLocks noChangeShapeType="1"/>
            </p:cNvSpPr>
            <p:nvPr/>
          </p:nvSpPr>
          <p:spPr bwMode="auto">
            <a:xfrm>
              <a:off x="288" y="1644"/>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0" name="Line 56"/>
            <p:cNvSpPr>
              <a:spLocks noChangeShapeType="1"/>
            </p:cNvSpPr>
            <p:nvPr/>
          </p:nvSpPr>
          <p:spPr bwMode="auto">
            <a:xfrm>
              <a:off x="288" y="1798"/>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1" name="Line 57"/>
            <p:cNvSpPr>
              <a:spLocks noChangeShapeType="1"/>
            </p:cNvSpPr>
            <p:nvPr/>
          </p:nvSpPr>
          <p:spPr bwMode="auto">
            <a:xfrm>
              <a:off x="288" y="1952"/>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2" name="Line 58"/>
            <p:cNvSpPr>
              <a:spLocks noChangeShapeType="1"/>
            </p:cNvSpPr>
            <p:nvPr/>
          </p:nvSpPr>
          <p:spPr bwMode="auto">
            <a:xfrm>
              <a:off x="288" y="2106"/>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3" name="Line 59"/>
            <p:cNvSpPr>
              <a:spLocks noChangeShapeType="1"/>
            </p:cNvSpPr>
            <p:nvPr/>
          </p:nvSpPr>
          <p:spPr bwMode="auto">
            <a:xfrm>
              <a:off x="288" y="2260"/>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4" name="Line 60"/>
            <p:cNvSpPr>
              <a:spLocks noChangeShapeType="1"/>
            </p:cNvSpPr>
            <p:nvPr/>
          </p:nvSpPr>
          <p:spPr bwMode="auto">
            <a:xfrm>
              <a:off x="288" y="2414"/>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5" name="Line 61"/>
            <p:cNvSpPr>
              <a:spLocks noChangeShapeType="1"/>
            </p:cNvSpPr>
            <p:nvPr/>
          </p:nvSpPr>
          <p:spPr bwMode="auto">
            <a:xfrm>
              <a:off x="288" y="2568"/>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6" name="Line 62"/>
            <p:cNvSpPr>
              <a:spLocks noChangeShapeType="1"/>
            </p:cNvSpPr>
            <p:nvPr/>
          </p:nvSpPr>
          <p:spPr bwMode="auto">
            <a:xfrm>
              <a:off x="288" y="2722"/>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7" name="Line 63"/>
            <p:cNvSpPr>
              <a:spLocks noChangeShapeType="1"/>
            </p:cNvSpPr>
            <p:nvPr/>
          </p:nvSpPr>
          <p:spPr bwMode="auto">
            <a:xfrm>
              <a:off x="288" y="2876"/>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8" name="Line 64"/>
            <p:cNvSpPr>
              <a:spLocks noChangeShapeType="1"/>
            </p:cNvSpPr>
            <p:nvPr/>
          </p:nvSpPr>
          <p:spPr bwMode="auto">
            <a:xfrm>
              <a:off x="288" y="3030"/>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69" name="Line 65"/>
            <p:cNvSpPr>
              <a:spLocks noChangeShapeType="1"/>
            </p:cNvSpPr>
            <p:nvPr/>
          </p:nvSpPr>
          <p:spPr bwMode="auto">
            <a:xfrm>
              <a:off x="288" y="3184"/>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70" name="Line 66"/>
            <p:cNvSpPr>
              <a:spLocks noChangeShapeType="1"/>
            </p:cNvSpPr>
            <p:nvPr/>
          </p:nvSpPr>
          <p:spPr bwMode="auto">
            <a:xfrm>
              <a:off x="288" y="3338"/>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71" name="Line 67"/>
            <p:cNvSpPr>
              <a:spLocks noChangeShapeType="1"/>
            </p:cNvSpPr>
            <p:nvPr/>
          </p:nvSpPr>
          <p:spPr bwMode="auto">
            <a:xfrm>
              <a:off x="288" y="3492"/>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72" name="Line 68"/>
            <p:cNvSpPr>
              <a:spLocks noChangeShapeType="1"/>
            </p:cNvSpPr>
            <p:nvPr/>
          </p:nvSpPr>
          <p:spPr bwMode="auto">
            <a:xfrm>
              <a:off x="288" y="3646"/>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73" name="Line 69"/>
            <p:cNvSpPr>
              <a:spLocks noChangeShapeType="1"/>
            </p:cNvSpPr>
            <p:nvPr/>
          </p:nvSpPr>
          <p:spPr bwMode="auto">
            <a:xfrm>
              <a:off x="288" y="3800"/>
              <a:ext cx="2400"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1574" name="Rectangle 70"/>
          <p:cNvSpPr>
            <a:spLocks noChangeArrowheads="1"/>
          </p:cNvSpPr>
          <p:nvPr/>
        </p:nvSpPr>
        <p:spPr bwMode="auto">
          <a:xfrm>
            <a:off x="1752600" y="6294438"/>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75" name="Rectangle 71"/>
          <p:cNvSpPr>
            <a:spLocks noChangeArrowheads="1"/>
          </p:cNvSpPr>
          <p:nvPr/>
        </p:nvSpPr>
        <p:spPr bwMode="auto">
          <a:xfrm>
            <a:off x="0" y="5022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76" name="Text Box 72"/>
          <p:cNvSpPr txBox="1">
            <a:spLocks noChangeArrowheads="1"/>
          </p:cNvSpPr>
          <p:nvPr/>
        </p:nvSpPr>
        <p:spPr bwMode="auto">
          <a:xfrm>
            <a:off x="4648200" y="838200"/>
            <a:ext cx="4191000" cy="381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eaLnBrk="1" hangingPunct="1">
              <a:lnSpc>
                <a:spcPct val="100000"/>
              </a:lnSpc>
              <a:spcBef>
                <a:spcPts val="1125"/>
              </a:spcBef>
              <a:buFont typeface="Arial" charset="0"/>
              <a:buNone/>
            </a:pPr>
            <a:r>
              <a:rPr lang="en-GB" sz="1800">
                <a:latin typeface="Arial" charset="0"/>
              </a:rPr>
              <a:t>Increasing the number of pipeline stages increases the clock frequency</a:t>
            </a:r>
          </a:p>
          <a:p>
            <a:pPr lvl="1" eaLnBrk="1" hangingPunct="1">
              <a:lnSpc>
                <a:spcPct val="100000"/>
              </a:lnSpc>
              <a:spcBef>
                <a:spcPts val="1125"/>
              </a:spcBef>
              <a:buClr>
                <a:srgbClr val="CCCCFF"/>
              </a:buClr>
              <a:buFont typeface="Arial" charset="0"/>
              <a:buChar char="•"/>
            </a:pPr>
            <a:r>
              <a:rPr lang="en-GB" sz="1400">
                <a:solidFill>
                  <a:srgbClr val="CCCCFF"/>
                </a:solidFill>
                <a:latin typeface="Arial" charset="0"/>
              </a:rPr>
              <a:t> </a:t>
            </a:r>
            <a:r>
              <a:rPr lang="en-GB" sz="1800">
                <a:solidFill>
                  <a:srgbClr val="3333CC"/>
                </a:solidFill>
                <a:latin typeface="Arial" charset="0"/>
              </a:rPr>
              <a:t>It took the industry 28 years to hit 1 GHz and only 18 months to reach 2 GHz.</a:t>
            </a:r>
          </a:p>
          <a:p>
            <a:pPr lvl="1" eaLnBrk="1" hangingPunct="1">
              <a:lnSpc>
                <a:spcPct val="100000"/>
              </a:lnSpc>
              <a:spcBef>
                <a:spcPts val="1125"/>
              </a:spcBef>
              <a:buClr>
                <a:srgbClr val="3333CC"/>
              </a:buClr>
              <a:buFont typeface="Arial" charset="0"/>
              <a:buChar char="•"/>
            </a:pPr>
            <a:r>
              <a:rPr lang="en-GB" sz="1800">
                <a:solidFill>
                  <a:srgbClr val="3333CC"/>
                </a:solidFill>
                <a:latin typeface="Arial" charset="0"/>
              </a:rPr>
              <a:t> The price paid for deeper pipelines is that it is very difficult to avoid stalls (That is why when Pentium 4 was introduced its performance was worse than Pentium 3.)</a:t>
            </a:r>
            <a:r>
              <a:rPr lang="ar-SA" sz="1800">
                <a:solidFill>
                  <a:srgbClr val="3333CC"/>
                </a:solidFill>
                <a:latin typeface="Arial" charset="0"/>
                <a:cs typeface="Arial" charset="0"/>
              </a:rPr>
              <a:t>‏</a:t>
            </a:r>
            <a:endParaRPr lang="en-GB" sz="1800">
              <a:solidFill>
                <a:srgbClr val="3333CC"/>
              </a:solidFill>
              <a:latin typeface="Arial" charset="0"/>
            </a:endParaRPr>
          </a:p>
          <a:p>
            <a:pPr eaLnBrk="1" hangingPunct="1">
              <a:lnSpc>
                <a:spcPct val="100000"/>
              </a:lnSpc>
              <a:spcBef>
                <a:spcPts val="1125"/>
              </a:spcBef>
              <a:buClr>
                <a:srgbClr val="3333CC"/>
              </a:buClr>
              <a:buFont typeface="Arial" charset="0"/>
              <a:buNone/>
            </a:pPr>
            <a:endParaRPr lang="en-GB" sz="1800">
              <a:solidFill>
                <a:srgbClr val="3333CC"/>
              </a:solidFill>
              <a:latin typeface="Arial" charset="0"/>
            </a:endParaRPr>
          </a:p>
        </p:txBody>
      </p:sp>
      <p:sp>
        <p:nvSpPr>
          <p:cNvPr id="21577" name="Text Box 73"/>
          <p:cNvSpPr txBox="1">
            <a:spLocks noChangeArrowheads="1"/>
          </p:cNvSpPr>
          <p:nvPr/>
        </p:nvSpPr>
        <p:spPr bwMode="auto">
          <a:xfrm>
            <a:off x="4572000" y="4572000"/>
            <a:ext cx="4267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ctr">
              <a:lnSpc>
                <a:spcPct val="100000"/>
              </a:lnSpc>
              <a:spcBef>
                <a:spcPts val="1500"/>
              </a:spcBef>
              <a:buClr>
                <a:srgbClr val="009900"/>
              </a:buClr>
            </a:pPr>
            <a:r>
              <a:rPr lang="en-GB" b="1">
                <a:solidFill>
                  <a:srgbClr val="009900"/>
                </a:solidFill>
                <a:effectLst>
                  <a:outerShdw blurRad="38100" dist="38100" dir="2700000" algn="tl">
                    <a:srgbClr val="C0C0C0"/>
                  </a:outerShdw>
                </a:effectLst>
              </a:rPr>
              <a:t>It is a 5-issue supersclar processor</a:t>
            </a:r>
          </a:p>
        </p:txBody>
      </p:sp>
    </p:spTree>
    <p:extLst>
      <p:ext uri="{BB962C8B-B14F-4D97-AF65-F5344CB8AC3E}">
        <p14:creationId xmlns:p14="http://schemas.microsoft.com/office/powerpoint/2010/main" val="4904821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2"/>
          <p:cNvSpPr>
            <a:spLocks noGrp="1"/>
          </p:cNvSpPr>
          <p:nvPr>
            <p:ph type="sldNum" idx="10"/>
          </p:nvPr>
        </p:nvSpPr>
        <p:spPr/>
        <p:txBody>
          <a:bodyPr/>
          <a:lstStyle/>
          <a:p>
            <a:fld id="{D5A7B95B-5740-47DB-8F6F-F995B172FB1A}" type="slidenum">
              <a:rPr lang="en-GB"/>
              <a:pPr/>
              <a:t>57</a:t>
            </a:fld>
            <a:endParaRPr lang="en-GB"/>
          </a:p>
        </p:txBody>
      </p:sp>
      <p:grpSp>
        <p:nvGrpSpPr>
          <p:cNvPr id="22529" name="Group 1"/>
          <p:cNvGrpSpPr>
            <a:grpSpLocks/>
          </p:cNvGrpSpPr>
          <p:nvPr/>
        </p:nvGrpSpPr>
        <p:grpSpPr bwMode="auto">
          <a:xfrm>
            <a:off x="304800" y="762000"/>
            <a:ext cx="8478838" cy="608013"/>
            <a:chOff x="192" y="480"/>
            <a:chExt cx="5341" cy="383"/>
          </a:xfrm>
        </p:grpSpPr>
        <p:sp>
          <p:nvSpPr>
            <p:cNvPr id="22530" name="Rectangle 2"/>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2531" name="Rectangle 3"/>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2532" name="Rectangle 4"/>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2533" name="Rectangle 5"/>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2534" name="Rectangle 6"/>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2535" name="Rectangle 7"/>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6" name="Rectangle 8"/>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2537" name="Rectangle 9"/>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2538" name="Rectangle 10"/>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2539" name="Rectangle 11"/>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2540" name="Rectangle 12"/>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2541" name="Rectangle 13"/>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2542" name="Rectangle 14"/>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2543" name="Rectangle 15"/>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2544" name="Rectangle 16"/>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2545" name="Rectangle 17"/>
            <p:cNvSpPr>
              <a:spLocks noChangeArrowheads="1"/>
            </p:cNvSpPr>
            <p:nvPr/>
          </p:nvSpPr>
          <p:spPr bwMode="auto">
            <a:xfrm>
              <a:off x="192" y="480"/>
              <a:ext cx="528"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2546" name="Rectangle 18"/>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2547" name="Rectangle 19"/>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grpSp>
        <p:nvGrpSpPr>
          <p:cNvPr id="22548" name="Group 20"/>
          <p:cNvGrpSpPr>
            <a:grpSpLocks/>
          </p:cNvGrpSpPr>
          <p:nvPr/>
        </p:nvGrpSpPr>
        <p:grpSpPr bwMode="auto">
          <a:xfrm>
            <a:off x="1143000" y="2895600"/>
            <a:ext cx="6402388" cy="3656013"/>
            <a:chOff x="720" y="1824"/>
            <a:chExt cx="4033" cy="2303"/>
          </a:xfrm>
        </p:grpSpPr>
        <p:grpSp>
          <p:nvGrpSpPr>
            <p:cNvPr id="22549" name="Group 21"/>
            <p:cNvGrpSpPr>
              <a:grpSpLocks/>
            </p:cNvGrpSpPr>
            <p:nvPr/>
          </p:nvGrpSpPr>
          <p:grpSpPr bwMode="auto">
            <a:xfrm>
              <a:off x="720" y="1824"/>
              <a:ext cx="4033" cy="2303"/>
              <a:chOff x="720" y="1824"/>
              <a:chExt cx="4033" cy="2303"/>
            </a:xfrm>
          </p:grpSpPr>
          <p:sp>
            <p:nvSpPr>
              <p:cNvPr id="22550" name="Rectangle 22"/>
              <p:cNvSpPr>
                <a:spLocks noChangeArrowheads="1"/>
              </p:cNvSpPr>
              <p:nvPr/>
            </p:nvSpPr>
            <p:spPr bwMode="auto">
              <a:xfrm>
                <a:off x="720" y="1824"/>
                <a:ext cx="164" cy="130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2551" name="Rectangle 23"/>
              <p:cNvSpPr>
                <a:spLocks noChangeArrowheads="1"/>
              </p:cNvSpPr>
              <p:nvPr/>
            </p:nvSpPr>
            <p:spPr bwMode="auto">
              <a:xfrm>
                <a:off x="1144" y="1865"/>
                <a:ext cx="2787" cy="19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2552" name="Rectangle 24"/>
              <p:cNvSpPr>
                <a:spLocks noChangeArrowheads="1"/>
              </p:cNvSpPr>
              <p:nvPr/>
            </p:nvSpPr>
            <p:spPr bwMode="auto">
              <a:xfrm>
                <a:off x="1898" y="2187"/>
                <a:ext cx="451" cy="19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2553" name="Rectangle 25"/>
              <p:cNvSpPr>
                <a:spLocks noChangeArrowheads="1"/>
              </p:cNvSpPr>
              <p:nvPr/>
            </p:nvSpPr>
            <p:spPr bwMode="auto">
              <a:xfrm>
                <a:off x="1176" y="2490"/>
                <a:ext cx="205" cy="99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2554" name="Rectangle 26"/>
              <p:cNvSpPr>
                <a:spLocks noChangeArrowheads="1"/>
              </p:cNvSpPr>
              <p:nvPr/>
            </p:nvSpPr>
            <p:spPr bwMode="auto">
              <a:xfrm>
                <a:off x="1545" y="2490"/>
                <a:ext cx="205" cy="99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2555" name="Rectangle 27"/>
              <p:cNvSpPr>
                <a:spLocks noChangeArrowheads="1"/>
              </p:cNvSpPr>
              <p:nvPr/>
            </p:nvSpPr>
            <p:spPr bwMode="auto">
              <a:xfrm>
                <a:off x="1935" y="2528"/>
                <a:ext cx="369" cy="92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2556" name="Rectangle 28"/>
              <p:cNvSpPr>
                <a:spLocks noChangeArrowheads="1"/>
              </p:cNvSpPr>
              <p:nvPr/>
            </p:nvSpPr>
            <p:spPr bwMode="auto">
              <a:xfrm>
                <a:off x="2534" y="2491"/>
                <a:ext cx="205" cy="99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2557" name="Rectangle 29"/>
              <p:cNvSpPr>
                <a:spLocks noChangeArrowheads="1"/>
              </p:cNvSpPr>
              <p:nvPr/>
            </p:nvSpPr>
            <p:spPr bwMode="auto">
              <a:xfrm>
                <a:off x="2885" y="2491"/>
                <a:ext cx="205" cy="99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2558" name="Rectangle 30"/>
              <p:cNvSpPr>
                <a:spLocks noChangeArrowheads="1"/>
              </p:cNvSpPr>
              <p:nvPr/>
            </p:nvSpPr>
            <p:spPr bwMode="auto">
              <a:xfrm>
                <a:off x="3242" y="2183"/>
                <a:ext cx="164" cy="161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2559" name="Rectangle 31"/>
              <p:cNvSpPr>
                <a:spLocks noChangeArrowheads="1"/>
              </p:cNvSpPr>
              <p:nvPr/>
            </p:nvSpPr>
            <p:spPr bwMode="auto">
              <a:xfrm>
                <a:off x="3592" y="2172"/>
                <a:ext cx="164" cy="99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2560" name="Rectangle 32"/>
              <p:cNvSpPr>
                <a:spLocks noChangeArrowheads="1"/>
              </p:cNvSpPr>
              <p:nvPr/>
            </p:nvSpPr>
            <p:spPr bwMode="auto">
              <a:xfrm>
                <a:off x="3592" y="3348"/>
                <a:ext cx="164" cy="49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2561" name="Rectangle 33"/>
              <p:cNvSpPr>
                <a:spLocks noChangeArrowheads="1"/>
              </p:cNvSpPr>
              <p:nvPr/>
            </p:nvSpPr>
            <p:spPr bwMode="auto">
              <a:xfrm>
                <a:off x="1935" y="3586"/>
                <a:ext cx="369" cy="23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2562" name="Rectangle 34"/>
              <p:cNvSpPr>
                <a:spLocks noChangeArrowheads="1"/>
              </p:cNvSpPr>
              <p:nvPr/>
            </p:nvSpPr>
            <p:spPr bwMode="auto">
              <a:xfrm>
                <a:off x="3931" y="2116"/>
                <a:ext cx="329" cy="2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2563" name="Rectangle 35"/>
              <p:cNvSpPr>
                <a:spLocks noChangeArrowheads="1"/>
              </p:cNvSpPr>
              <p:nvPr/>
            </p:nvSpPr>
            <p:spPr bwMode="auto">
              <a:xfrm>
                <a:off x="3931" y="2364"/>
                <a:ext cx="327" cy="23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2564" name="Rectangle 36"/>
              <p:cNvSpPr>
                <a:spLocks noChangeArrowheads="1"/>
              </p:cNvSpPr>
              <p:nvPr/>
            </p:nvSpPr>
            <p:spPr bwMode="auto">
              <a:xfrm>
                <a:off x="3935" y="2620"/>
                <a:ext cx="288" cy="11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2565" name="Rectangle 37"/>
              <p:cNvSpPr>
                <a:spLocks noChangeArrowheads="1"/>
              </p:cNvSpPr>
              <p:nvPr/>
            </p:nvSpPr>
            <p:spPr bwMode="auto">
              <a:xfrm>
                <a:off x="3936" y="2762"/>
                <a:ext cx="287" cy="11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2566" name="Rectangle 38"/>
              <p:cNvSpPr>
                <a:spLocks noChangeArrowheads="1"/>
              </p:cNvSpPr>
              <p:nvPr/>
            </p:nvSpPr>
            <p:spPr bwMode="auto">
              <a:xfrm>
                <a:off x="3936" y="2899"/>
                <a:ext cx="287" cy="11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2567" name="Rectangle 39"/>
              <p:cNvSpPr>
                <a:spLocks noChangeArrowheads="1"/>
              </p:cNvSpPr>
              <p:nvPr/>
            </p:nvSpPr>
            <p:spPr bwMode="auto">
              <a:xfrm>
                <a:off x="3936" y="3036"/>
                <a:ext cx="287" cy="11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2568" name="Rectangle 40"/>
              <p:cNvSpPr>
                <a:spLocks noChangeArrowheads="1"/>
              </p:cNvSpPr>
              <p:nvPr/>
            </p:nvSpPr>
            <p:spPr bwMode="auto">
              <a:xfrm>
                <a:off x="3933" y="3284"/>
                <a:ext cx="451" cy="26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2569" name="Rectangle 41"/>
              <p:cNvSpPr>
                <a:spLocks noChangeArrowheads="1"/>
              </p:cNvSpPr>
              <p:nvPr/>
            </p:nvSpPr>
            <p:spPr bwMode="auto">
              <a:xfrm>
                <a:off x="3921" y="3591"/>
                <a:ext cx="462" cy="53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2570" name="Rectangle 42"/>
              <p:cNvSpPr>
                <a:spLocks noChangeArrowheads="1"/>
              </p:cNvSpPr>
              <p:nvPr/>
            </p:nvSpPr>
            <p:spPr bwMode="auto">
              <a:xfrm>
                <a:off x="4548" y="2057"/>
                <a:ext cx="205" cy="202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2571" name="AutoShape 43"/>
              <p:cNvCxnSpPr>
                <a:cxnSpLocks noChangeShapeType="1"/>
                <a:stCxn id="22553" idx="3"/>
                <a:endCxn id="22554" idx="1"/>
              </p:cNvCxnSpPr>
              <p:nvPr/>
            </p:nvCxnSpPr>
            <p:spPr bwMode="auto">
              <a:xfrm>
                <a:off x="1381" y="2989"/>
                <a:ext cx="165"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72" name="AutoShape 44"/>
              <p:cNvCxnSpPr>
                <a:cxnSpLocks noChangeShapeType="1"/>
                <a:stCxn id="22554" idx="3"/>
                <a:endCxn id="22555" idx="1"/>
              </p:cNvCxnSpPr>
              <p:nvPr/>
            </p:nvCxnSpPr>
            <p:spPr bwMode="auto">
              <a:xfrm flipV="1">
                <a:off x="1750" y="2988"/>
                <a:ext cx="185"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73" name="AutoShape 45"/>
              <p:cNvCxnSpPr>
                <a:cxnSpLocks noChangeShapeType="1"/>
                <a:stCxn id="22555" idx="3"/>
                <a:endCxn id="22556" idx="1"/>
              </p:cNvCxnSpPr>
              <p:nvPr/>
            </p:nvCxnSpPr>
            <p:spPr bwMode="auto">
              <a:xfrm>
                <a:off x="2305" y="2988"/>
                <a:ext cx="229" cy="2"/>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74" name="AutoShape 46"/>
              <p:cNvCxnSpPr>
                <a:cxnSpLocks noChangeShapeType="1"/>
                <a:stCxn id="22556" idx="3"/>
                <a:endCxn id="22557" idx="1"/>
              </p:cNvCxnSpPr>
              <p:nvPr/>
            </p:nvCxnSpPr>
            <p:spPr bwMode="auto">
              <a:xfrm>
                <a:off x="2739" y="2990"/>
                <a:ext cx="146"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75" name="AutoShape 47"/>
              <p:cNvCxnSpPr>
                <a:cxnSpLocks noChangeShapeType="1"/>
                <a:stCxn id="22561" idx="3"/>
              </p:cNvCxnSpPr>
              <p:nvPr/>
            </p:nvCxnSpPr>
            <p:spPr bwMode="auto">
              <a:xfrm flipV="1">
                <a:off x="2305" y="3016"/>
                <a:ext cx="104" cy="687"/>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76" name="AutoShape 48"/>
              <p:cNvCxnSpPr>
                <a:cxnSpLocks noChangeShapeType="1"/>
                <a:stCxn id="22555" idx="2"/>
                <a:endCxn id="22561" idx="0"/>
              </p:cNvCxnSpPr>
              <p:nvPr/>
            </p:nvCxnSpPr>
            <p:spPr bwMode="auto">
              <a:xfrm>
                <a:off x="2120" y="3448"/>
                <a:ext cx="1" cy="138"/>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77" name="AutoShape 49"/>
              <p:cNvCxnSpPr>
                <a:cxnSpLocks noChangeShapeType="1"/>
                <a:stCxn id="22552" idx="2"/>
                <a:endCxn id="22555" idx="0"/>
              </p:cNvCxnSpPr>
              <p:nvPr/>
            </p:nvCxnSpPr>
            <p:spPr bwMode="auto">
              <a:xfrm flipH="1">
                <a:off x="2120" y="2379"/>
                <a:ext cx="3" cy="149"/>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78" name="Freeform 50"/>
              <p:cNvSpPr>
                <a:spLocks/>
              </p:cNvSpPr>
              <p:nvPr/>
            </p:nvSpPr>
            <p:spPr bwMode="auto">
              <a:xfrm>
                <a:off x="1267" y="2057"/>
                <a:ext cx="1" cy="422"/>
              </a:xfrm>
              <a:custGeom>
                <a:avLst/>
                <a:gdLst>
                  <a:gd name="T0" fmla="*/ 0 w 1"/>
                  <a:gd name="T1" fmla="*/ 0 h 1861"/>
                  <a:gd name="T2" fmla="*/ 0 w 1"/>
                  <a:gd name="T3" fmla="*/ 1860 h 1861"/>
                  <a:gd name="T4" fmla="*/ 0 w 1"/>
                  <a:gd name="T5" fmla="*/ 0 h 1861"/>
                </a:gdLst>
                <a:ahLst/>
                <a:cxnLst>
                  <a:cxn ang="0">
                    <a:pos x="T0" y="T1"/>
                  </a:cxn>
                  <a:cxn ang="0">
                    <a:pos x="T2" y="T3"/>
                  </a:cxn>
                  <a:cxn ang="0">
                    <a:pos x="T4" y="T5"/>
                  </a:cxn>
                </a:cxnLst>
                <a:rect l="0" t="0" r="r" b="b"/>
                <a:pathLst>
                  <a:path w="1" h="1861">
                    <a:moveTo>
                      <a:pt x="0" y="0"/>
                    </a:moveTo>
                    <a:lnTo>
                      <a:pt x="0" y="186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2579" name="AutoShape 51"/>
              <p:cNvCxnSpPr>
                <a:cxnSpLocks noChangeShapeType="1"/>
                <a:stCxn id="22557" idx="3"/>
                <a:endCxn id="22558" idx="1"/>
              </p:cNvCxnSpPr>
              <p:nvPr/>
            </p:nvCxnSpPr>
            <p:spPr bwMode="auto">
              <a:xfrm>
                <a:off x="3090" y="2990"/>
                <a:ext cx="152"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80" name="AutoShape 52"/>
              <p:cNvSpPr>
                <a:spLocks noChangeArrowheads="1"/>
              </p:cNvSpPr>
              <p:nvPr/>
            </p:nvSpPr>
            <p:spPr bwMode="auto">
              <a:xfrm>
                <a:off x="895" y="1904"/>
                <a:ext cx="246" cy="45"/>
              </a:xfrm>
              <a:prstGeom prst="leftRightArrow">
                <a:avLst>
                  <a:gd name="adj1" fmla="val 50000"/>
                  <a:gd name="adj2" fmla="val 108827"/>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1" name="Freeform 53"/>
              <p:cNvSpPr>
                <a:spLocks/>
              </p:cNvSpPr>
              <p:nvPr/>
            </p:nvSpPr>
            <p:spPr bwMode="auto">
              <a:xfrm>
                <a:off x="3419" y="2287"/>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2" name="Freeform 54"/>
              <p:cNvSpPr>
                <a:spLocks/>
              </p:cNvSpPr>
              <p:nvPr/>
            </p:nvSpPr>
            <p:spPr bwMode="auto">
              <a:xfrm>
                <a:off x="3419" y="2402"/>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3" name="Freeform 55"/>
              <p:cNvSpPr>
                <a:spLocks/>
              </p:cNvSpPr>
              <p:nvPr/>
            </p:nvSpPr>
            <p:spPr bwMode="auto">
              <a:xfrm>
                <a:off x="3419" y="2517"/>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4" name="Freeform 56"/>
              <p:cNvSpPr>
                <a:spLocks/>
              </p:cNvSpPr>
              <p:nvPr/>
            </p:nvSpPr>
            <p:spPr bwMode="auto">
              <a:xfrm>
                <a:off x="3419" y="2632"/>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5" name="Freeform 57"/>
              <p:cNvSpPr>
                <a:spLocks/>
              </p:cNvSpPr>
              <p:nvPr/>
            </p:nvSpPr>
            <p:spPr bwMode="auto">
              <a:xfrm>
                <a:off x="3419" y="2748"/>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6" name="Freeform 58"/>
              <p:cNvSpPr>
                <a:spLocks/>
              </p:cNvSpPr>
              <p:nvPr/>
            </p:nvSpPr>
            <p:spPr bwMode="auto">
              <a:xfrm>
                <a:off x="3419" y="2863"/>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7" name="Freeform 59"/>
              <p:cNvSpPr>
                <a:spLocks/>
              </p:cNvSpPr>
              <p:nvPr/>
            </p:nvSpPr>
            <p:spPr bwMode="auto">
              <a:xfrm>
                <a:off x="3426" y="3399"/>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8" name="Freeform 60"/>
              <p:cNvSpPr>
                <a:spLocks/>
              </p:cNvSpPr>
              <p:nvPr/>
            </p:nvSpPr>
            <p:spPr bwMode="auto">
              <a:xfrm>
                <a:off x="3426" y="3629"/>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89" name="Freeform 61"/>
              <p:cNvSpPr>
                <a:spLocks/>
              </p:cNvSpPr>
              <p:nvPr/>
            </p:nvSpPr>
            <p:spPr bwMode="auto">
              <a:xfrm>
                <a:off x="3768" y="2287"/>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0" name="Freeform 62"/>
              <p:cNvSpPr>
                <a:spLocks/>
              </p:cNvSpPr>
              <p:nvPr/>
            </p:nvSpPr>
            <p:spPr bwMode="auto">
              <a:xfrm>
                <a:off x="3768" y="2517"/>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1" name="Freeform 63"/>
              <p:cNvSpPr>
                <a:spLocks/>
              </p:cNvSpPr>
              <p:nvPr/>
            </p:nvSpPr>
            <p:spPr bwMode="auto">
              <a:xfrm>
                <a:off x="3768" y="2671"/>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2" name="Freeform 64"/>
              <p:cNvSpPr>
                <a:spLocks/>
              </p:cNvSpPr>
              <p:nvPr/>
            </p:nvSpPr>
            <p:spPr bwMode="auto">
              <a:xfrm>
                <a:off x="3768" y="2824"/>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3" name="Freeform 65"/>
              <p:cNvSpPr>
                <a:spLocks/>
              </p:cNvSpPr>
              <p:nvPr/>
            </p:nvSpPr>
            <p:spPr bwMode="auto">
              <a:xfrm>
                <a:off x="3768" y="2939"/>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4" name="Freeform 66"/>
              <p:cNvSpPr>
                <a:spLocks/>
              </p:cNvSpPr>
              <p:nvPr/>
            </p:nvSpPr>
            <p:spPr bwMode="auto">
              <a:xfrm>
                <a:off x="3768" y="3070"/>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5" name="Freeform 67"/>
              <p:cNvSpPr>
                <a:spLocks/>
              </p:cNvSpPr>
              <p:nvPr/>
            </p:nvSpPr>
            <p:spPr bwMode="auto">
              <a:xfrm>
                <a:off x="3768" y="3476"/>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6" name="Freeform 68"/>
              <p:cNvSpPr>
                <a:spLocks/>
              </p:cNvSpPr>
              <p:nvPr/>
            </p:nvSpPr>
            <p:spPr bwMode="auto">
              <a:xfrm>
                <a:off x="3768" y="3783"/>
                <a:ext cx="164" cy="1"/>
              </a:xfrm>
              <a:custGeom>
                <a:avLst/>
                <a:gdLst>
                  <a:gd name="T0" fmla="*/ 0 w 725"/>
                  <a:gd name="T1" fmla="*/ 0 h 1"/>
                  <a:gd name="T2" fmla="*/ 724 w 725"/>
                  <a:gd name="T3" fmla="*/ 0 h 1"/>
                  <a:gd name="T4" fmla="*/ 0 w 725"/>
                  <a:gd name="T5" fmla="*/ 0 h 1"/>
                </a:gdLst>
                <a:ahLst/>
                <a:cxnLst>
                  <a:cxn ang="0">
                    <a:pos x="T0" y="T1"/>
                  </a:cxn>
                  <a:cxn ang="0">
                    <a:pos x="T2" y="T3"/>
                  </a:cxn>
                  <a:cxn ang="0">
                    <a:pos x="T4" y="T5"/>
                  </a:cxn>
                </a:cxnLst>
                <a:rect l="0" t="0" r="r" b="b"/>
                <a:pathLst>
                  <a:path w="725" h="1">
                    <a:moveTo>
                      <a:pt x="0" y="0"/>
                    </a:moveTo>
                    <a:lnTo>
                      <a:pt x="724"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7" name="Freeform 69"/>
              <p:cNvSpPr>
                <a:spLocks/>
              </p:cNvSpPr>
              <p:nvPr/>
            </p:nvSpPr>
            <p:spPr bwMode="auto">
              <a:xfrm>
                <a:off x="4260" y="2249"/>
                <a:ext cx="287" cy="1"/>
              </a:xfrm>
              <a:custGeom>
                <a:avLst/>
                <a:gdLst>
                  <a:gd name="T0" fmla="*/ 0 w 1265"/>
                  <a:gd name="T1" fmla="*/ 0 h 1"/>
                  <a:gd name="T2" fmla="*/ 1264 w 1265"/>
                  <a:gd name="T3" fmla="*/ 0 h 1"/>
                  <a:gd name="T4" fmla="*/ 0 w 1265"/>
                  <a:gd name="T5" fmla="*/ 0 h 1"/>
                </a:gdLst>
                <a:ahLst/>
                <a:cxnLst>
                  <a:cxn ang="0">
                    <a:pos x="T0" y="T1"/>
                  </a:cxn>
                  <a:cxn ang="0">
                    <a:pos x="T2" y="T3"/>
                  </a:cxn>
                  <a:cxn ang="0">
                    <a:pos x="T4" y="T5"/>
                  </a:cxn>
                </a:cxnLst>
                <a:rect l="0" t="0" r="r" b="b"/>
                <a:pathLst>
                  <a:path w="1265" h="1">
                    <a:moveTo>
                      <a:pt x="0" y="0"/>
                    </a:moveTo>
                    <a:lnTo>
                      <a:pt x="126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8" name="Freeform 70"/>
              <p:cNvSpPr>
                <a:spLocks/>
              </p:cNvSpPr>
              <p:nvPr/>
            </p:nvSpPr>
            <p:spPr bwMode="auto">
              <a:xfrm>
                <a:off x="4260" y="2479"/>
                <a:ext cx="287" cy="1"/>
              </a:xfrm>
              <a:custGeom>
                <a:avLst/>
                <a:gdLst>
                  <a:gd name="T0" fmla="*/ 0 w 1265"/>
                  <a:gd name="T1" fmla="*/ 0 h 1"/>
                  <a:gd name="T2" fmla="*/ 1264 w 1265"/>
                  <a:gd name="T3" fmla="*/ 0 h 1"/>
                  <a:gd name="T4" fmla="*/ 0 w 1265"/>
                  <a:gd name="T5" fmla="*/ 0 h 1"/>
                </a:gdLst>
                <a:ahLst/>
                <a:cxnLst>
                  <a:cxn ang="0">
                    <a:pos x="T0" y="T1"/>
                  </a:cxn>
                  <a:cxn ang="0">
                    <a:pos x="T2" y="T3"/>
                  </a:cxn>
                  <a:cxn ang="0">
                    <a:pos x="T4" y="T5"/>
                  </a:cxn>
                </a:cxnLst>
                <a:rect l="0" t="0" r="r" b="b"/>
                <a:pathLst>
                  <a:path w="1265" h="1">
                    <a:moveTo>
                      <a:pt x="0" y="0"/>
                    </a:moveTo>
                    <a:lnTo>
                      <a:pt x="1264"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99" name="Freeform 71"/>
              <p:cNvSpPr>
                <a:spLocks/>
              </p:cNvSpPr>
              <p:nvPr/>
            </p:nvSpPr>
            <p:spPr bwMode="auto">
              <a:xfrm>
                <a:off x="4383" y="3476"/>
                <a:ext cx="164" cy="1"/>
              </a:xfrm>
              <a:custGeom>
                <a:avLst/>
                <a:gdLst>
                  <a:gd name="T0" fmla="*/ 0 w 721"/>
                  <a:gd name="T1" fmla="*/ 0 h 1"/>
                  <a:gd name="T2" fmla="*/ 720 w 721"/>
                  <a:gd name="T3" fmla="*/ 0 h 1"/>
                  <a:gd name="T4" fmla="*/ 0 w 721"/>
                  <a:gd name="T5" fmla="*/ 0 h 1"/>
                </a:gdLst>
                <a:ahLst/>
                <a:cxnLst>
                  <a:cxn ang="0">
                    <a:pos x="T0" y="T1"/>
                  </a:cxn>
                  <a:cxn ang="0">
                    <a:pos x="T2" y="T3"/>
                  </a:cxn>
                  <a:cxn ang="0">
                    <a:pos x="T4" y="T5"/>
                  </a:cxn>
                </a:cxnLst>
                <a:rect l="0" t="0" r="r" b="b"/>
                <a:pathLst>
                  <a:path w="721" h="1">
                    <a:moveTo>
                      <a:pt x="0" y="0"/>
                    </a:moveTo>
                    <a:lnTo>
                      <a:pt x="72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2600" name="AutoShape 72"/>
              <p:cNvCxnSpPr>
                <a:cxnSpLocks noChangeShapeType="1"/>
                <a:stCxn id="22559" idx="2"/>
                <a:endCxn id="22560" idx="0"/>
              </p:cNvCxnSpPr>
              <p:nvPr/>
            </p:nvCxnSpPr>
            <p:spPr bwMode="auto">
              <a:xfrm>
                <a:off x="3674" y="3169"/>
                <a:ext cx="1" cy="179"/>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601" name="Freeform 73"/>
              <p:cNvSpPr>
                <a:spLocks/>
              </p:cNvSpPr>
              <p:nvPr/>
            </p:nvSpPr>
            <p:spPr bwMode="auto">
              <a:xfrm>
                <a:off x="3686" y="3246"/>
                <a:ext cx="861" cy="1"/>
              </a:xfrm>
              <a:custGeom>
                <a:avLst/>
                <a:gdLst>
                  <a:gd name="T0" fmla="*/ 0 w 3796"/>
                  <a:gd name="T1" fmla="*/ 0 h 1"/>
                  <a:gd name="T2" fmla="*/ 3795 w 3796"/>
                  <a:gd name="T3" fmla="*/ 0 h 1"/>
                  <a:gd name="T4" fmla="*/ 0 w 3796"/>
                  <a:gd name="T5" fmla="*/ 0 h 1"/>
                </a:gdLst>
                <a:ahLst/>
                <a:cxnLst>
                  <a:cxn ang="0">
                    <a:pos x="T0" y="T1"/>
                  </a:cxn>
                  <a:cxn ang="0">
                    <a:pos x="T2" y="T3"/>
                  </a:cxn>
                  <a:cxn ang="0">
                    <a:pos x="T4" y="T5"/>
                  </a:cxn>
                </a:cxnLst>
                <a:rect l="0" t="0" r="r" b="b"/>
                <a:pathLst>
                  <a:path w="3796" h="1">
                    <a:moveTo>
                      <a:pt x="0" y="0"/>
                    </a:moveTo>
                    <a:lnTo>
                      <a:pt x="3795"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2602" name="AutoShape 74"/>
              <p:cNvCxnSpPr>
                <a:cxnSpLocks noChangeShapeType="1"/>
                <a:stCxn id="22570" idx="0"/>
                <a:endCxn id="22551" idx="3"/>
              </p:cNvCxnSpPr>
              <p:nvPr/>
            </p:nvCxnSpPr>
            <p:spPr bwMode="auto">
              <a:xfrm flipH="1" flipV="1">
                <a:off x="3932" y="1961"/>
                <a:ext cx="719" cy="96"/>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2603" name="Line 75"/>
            <p:cNvSpPr>
              <a:spLocks noChangeShapeType="1"/>
            </p:cNvSpPr>
            <p:nvPr/>
          </p:nvSpPr>
          <p:spPr bwMode="auto">
            <a:xfrm>
              <a:off x="2106" y="2033"/>
              <a:ext cx="1" cy="586"/>
            </a:xfrm>
            <a:prstGeom prst="line">
              <a:avLst/>
            </a:prstGeom>
            <a:noFill/>
            <a:ln w="11736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2604" name="Text Box 76"/>
          <p:cNvSpPr txBox="1">
            <a:spLocks noChangeArrowheads="1"/>
          </p:cNvSpPr>
          <p:nvPr/>
        </p:nvSpPr>
        <p:spPr bwMode="auto">
          <a:xfrm>
            <a:off x="533400" y="1752600"/>
            <a:ext cx="7239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TC Nxt IP: Trace cache next instruction pointer</a:t>
            </a:r>
          </a:p>
          <a:p>
            <a:pPr>
              <a:lnSpc>
                <a:spcPct val="100000"/>
              </a:lnSpc>
            </a:pPr>
            <a:r>
              <a:rPr lang="en-GB" b="1"/>
              <a:t>Pointer indicating location of  next instruction.</a:t>
            </a:r>
          </a:p>
        </p:txBody>
      </p:sp>
    </p:spTree>
    <p:extLst>
      <p:ext uri="{BB962C8B-B14F-4D97-AF65-F5344CB8AC3E}">
        <p14:creationId xmlns:p14="http://schemas.microsoft.com/office/powerpoint/2010/main" val="109687429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AC4C89EF-82DB-4D31-A868-6F19F7161A97}" type="slidenum">
              <a:rPr lang="en-GB"/>
              <a:pPr/>
              <a:t>58</a:t>
            </a:fld>
            <a:endParaRPr lang="en-GB"/>
          </a:p>
        </p:txBody>
      </p:sp>
      <p:sp>
        <p:nvSpPr>
          <p:cNvPr id="23553"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3554"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3555"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3556"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3557"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3558" name="Rectangle 6"/>
          <p:cNvSpPr>
            <a:spLocks noChangeArrowheads="1"/>
          </p:cNvSpPr>
          <p:nvPr/>
        </p:nvSpPr>
        <p:spPr bwMode="auto">
          <a:xfrm>
            <a:off x="3163888" y="3644900"/>
            <a:ext cx="574675" cy="16764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3559"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3560"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3561"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3562"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3563"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3564"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3565"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3566"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3567"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3568"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3569"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3570"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3571"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3572"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3573"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3574" name="AutoShape 22"/>
          <p:cNvCxnSpPr>
            <a:cxnSpLocks noChangeShapeType="1"/>
            <a:stCxn id="23556" idx="3"/>
            <a:endCxn id="23557"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5" name="AutoShape 23"/>
          <p:cNvCxnSpPr>
            <a:cxnSpLocks noChangeShapeType="1"/>
            <a:stCxn id="23557" idx="3"/>
            <a:endCxn id="23558"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6" name="AutoShape 24"/>
          <p:cNvCxnSpPr>
            <a:cxnSpLocks noChangeShapeType="1"/>
            <a:stCxn id="23558" idx="3"/>
            <a:endCxn id="23559"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7" name="AutoShape 25"/>
          <p:cNvCxnSpPr>
            <a:cxnSpLocks noChangeShapeType="1"/>
            <a:stCxn id="23559" idx="3"/>
            <a:endCxn id="23560"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8" name="AutoShape 26"/>
          <p:cNvCxnSpPr>
            <a:cxnSpLocks noChangeShapeType="1"/>
            <a:stCxn id="23564"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9" name="AutoShape 27"/>
          <p:cNvCxnSpPr>
            <a:cxnSpLocks noChangeShapeType="1"/>
            <a:stCxn id="23558" idx="2"/>
            <a:endCxn id="23564"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0" name="AutoShape 28"/>
          <p:cNvCxnSpPr>
            <a:cxnSpLocks noChangeShapeType="1"/>
            <a:stCxn id="23555" idx="2"/>
            <a:endCxn id="23558"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81"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3582" name="AutoShape 30"/>
          <p:cNvCxnSpPr>
            <a:cxnSpLocks noChangeShapeType="1"/>
            <a:stCxn id="23560" idx="3"/>
            <a:endCxn id="23561"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83"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84"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85"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86"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87"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88"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89"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0"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1"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2"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3"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4"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5"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6"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7"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8"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99"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00"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01"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02"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3603" name="AutoShape 51"/>
          <p:cNvCxnSpPr>
            <a:cxnSpLocks noChangeShapeType="1"/>
            <a:stCxn id="23562" idx="2"/>
            <a:endCxn id="23563"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604"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3605" name="AutoShape 53"/>
          <p:cNvCxnSpPr>
            <a:cxnSpLocks noChangeShapeType="1"/>
            <a:stCxn id="23573" idx="0"/>
            <a:endCxn id="23554"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606" name="Group 54"/>
          <p:cNvGrpSpPr>
            <a:grpSpLocks/>
          </p:cNvGrpSpPr>
          <p:nvPr/>
        </p:nvGrpSpPr>
        <p:grpSpPr bwMode="auto">
          <a:xfrm>
            <a:off x="304800" y="762000"/>
            <a:ext cx="8478838" cy="608013"/>
            <a:chOff x="192" y="480"/>
            <a:chExt cx="5341" cy="383"/>
          </a:xfrm>
        </p:grpSpPr>
        <p:sp>
          <p:nvSpPr>
            <p:cNvPr id="23607" name="Rectangle 55"/>
            <p:cNvSpPr>
              <a:spLocks noChangeArrowheads="1"/>
            </p:cNvSpPr>
            <p:nvPr/>
          </p:nvSpPr>
          <p:spPr bwMode="auto">
            <a:xfrm>
              <a:off x="720" y="480"/>
              <a:ext cx="528"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3608"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3609"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3610"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3611"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3612"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13"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3614"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3615"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3616"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3617"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3618"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3619"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3620"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3621"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3622"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3623"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3624"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3625" name="Text Box 73"/>
          <p:cNvSpPr txBox="1">
            <a:spLocks noChangeArrowheads="1"/>
          </p:cNvSpPr>
          <p:nvPr/>
        </p:nvSpPr>
        <p:spPr bwMode="auto">
          <a:xfrm>
            <a:off x="457200" y="1600200"/>
            <a:ext cx="8382000"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TC Fetch: Trace cache fetch</a:t>
            </a:r>
          </a:p>
          <a:p>
            <a:pPr>
              <a:lnSpc>
                <a:spcPct val="100000"/>
              </a:lnSpc>
            </a:pPr>
            <a:r>
              <a:rPr lang="en-GB" b="1"/>
              <a:t>Read the decoded instructions (uOPs)</a:t>
            </a:r>
            <a:r>
              <a:rPr lang="ar-SA" b="1">
                <a:cs typeface="Times New Roman" pitchFamily="18" charset="0"/>
              </a:rPr>
              <a:t>‏</a:t>
            </a:r>
            <a:endParaRPr lang="en-GB" b="1"/>
          </a:p>
          <a:p>
            <a:pPr algn="ctr">
              <a:lnSpc>
                <a:spcPct val="100000"/>
              </a:lnSpc>
              <a:spcBef>
                <a:spcPts val="1500"/>
              </a:spcBef>
            </a:pPr>
            <a:endParaRPr lang="en-GB" b="1"/>
          </a:p>
        </p:txBody>
      </p:sp>
    </p:spTree>
    <p:extLst>
      <p:ext uri="{BB962C8B-B14F-4D97-AF65-F5344CB8AC3E}">
        <p14:creationId xmlns:p14="http://schemas.microsoft.com/office/powerpoint/2010/main" val="32958980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2"/>
          <p:cNvSpPr>
            <a:spLocks noGrp="1"/>
          </p:cNvSpPr>
          <p:nvPr>
            <p:ph type="sldNum" idx="10"/>
          </p:nvPr>
        </p:nvSpPr>
        <p:spPr/>
        <p:txBody>
          <a:bodyPr/>
          <a:lstStyle/>
          <a:p>
            <a:fld id="{666CD028-B2F2-4A97-A3FF-98E8EF9B7E5E}" type="slidenum">
              <a:rPr lang="en-GB"/>
              <a:pPr/>
              <a:t>59</a:t>
            </a:fld>
            <a:endParaRPr lang="en-GB"/>
          </a:p>
        </p:txBody>
      </p:sp>
      <p:grpSp>
        <p:nvGrpSpPr>
          <p:cNvPr id="24577" name="Group 1"/>
          <p:cNvGrpSpPr>
            <a:grpSpLocks/>
          </p:cNvGrpSpPr>
          <p:nvPr/>
        </p:nvGrpSpPr>
        <p:grpSpPr bwMode="auto">
          <a:xfrm>
            <a:off x="1273175" y="2362200"/>
            <a:ext cx="6272213" cy="4195763"/>
            <a:chOff x="802" y="1488"/>
            <a:chExt cx="3951" cy="2643"/>
          </a:xfrm>
        </p:grpSpPr>
        <p:sp>
          <p:nvSpPr>
            <p:cNvPr id="24578" name="Rectangle 2"/>
            <p:cNvSpPr>
              <a:spLocks noChangeArrowheads="1"/>
            </p:cNvSpPr>
            <p:nvPr/>
          </p:nvSpPr>
          <p:spPr bwMode="auto">
            <a:xfrm>
              <a:off x="802" y="1488"/>
              <a:ext cx="161" cy="1496"/>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4579" name="Rectangle 3"/>
            <p:cNvSpPr>
              <a:spLocks noChangeArrowheads="1"/>
            </p:cNvSpPr>
            <p:nvPr/>
          </p:nvSpPr>
          <p:spPr bwMode="auto">
            <a:xfrm>
              <a:off x="1218" y="1536"/>
              <a:ext cx="2731" cy="22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4580" name="Rectangle 4"/>
            <p:cNvSpPr>
              <a:spLocks noChangeArrowheads="1"/>
            </p:cNvSpPr>
            <p:nvPr/>
          </p:nvSpPr>
          <p:spPr bwMode="auto">
            <a:xfrm>
              <a:off x="1956" y="1905"/>
              <a:ext cx="442" cy="22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4581" name="Rectangle 5"/>
            <p:cNvSpPr>
              <a:spLocks noChangeArrowheads="1"/>
            </p:cNvSpPr>
            <p:nvPr/>
          </p:nvSpPr>
          <p:spPr bwMode="auto">
            <a:xfrm>
              <a:off x="1249" y="2253"/>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4582" name="Rectangle 6"/>
            <p:cNvSpPr>
              <a:spLocks noChangeArrowheads="1"/>
            </p:cNvSpPr>
            <p:nvPr/>
          </p:nvSpPr>
          <p:spPr bwMode="auto">
            <a:xfrm>
              <a:off x="1611" y="2253"/>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4583" name="Rectangle 7"/>
            <p:cNvSpPr>
              <a:spLocks noChangeArrowheads="1"/>
            </p:cNvSpPr>
            <p:nvPr/>
          </p:nvSpPr>
          <p:spPr bwMode="auto">
            <a:xfrm>
              <a:off x="1993" y="2296"/>
              <a:ext cx="362" cy="1056"/>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4584" name="Rectangle 8"/>
            <p:cNvSpPr>
              <a:spLocks noChangeArrowheads="1"/>
            </p:cNvSpPr>
            <p:nvPr/>
          </p:nvSpPr>
          <p:spPr bwMode="auto">
            <a:xfrm>
              <a:off x="2579" y="2254"/>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4585" name="Rectangle 9"/>
            <p:cNvSpPr>
              <a:spLocks noChangeArrowheads="1"/>
            </p:cNvSpPr>
            <p:nvPr/>
          </p:nvSpPr>
          <p:spPr bwMode="auto">
            <a:xfrm>
              <a:off x="2923" y="2254"/>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4586" name="Rectangle 10"/>
            <p:cNvSpPr>
              <a:spLocks noChangeArrowheads="1"/>
            </p:cNvSpPr>
            <p:nvPr/>
          </p:nvSpPr>
          <p:spPr bwMode="auto">
            <a:xfrm>
              <a:off x="3273" y="1900"/>
              <a:ext cx="161" cy="185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4587" name="Rectangle 11"/>
            <p:cNvSpPr>
              <a:spLocks noChangeArrowheads="1"/>
            </p:cNvSpPr>
            <p:nvPr/>
          </p:nvSpPr>
          <p:spPr bwMode="auto">
            <a:xfrm>
              <a:off x="3616" y="1888"/>
              <a:ext cx="16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4588" name="Rectangle 12"/>
            <p:cNvSpPr>
              <a:spLocks noChangeArrowheads="1"/>
            </p:cNvSpPr>
            <p:nvPr/>
          </p:nvSpPr>
          <p:spPr bwMode="auto">
            <a:xfrm>
              <a:off x="3616" y="3237"/>
              <a:ext cx="161" cy="57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4589" name="Rectangle 13"/>
            <p:cNvSpPr>
              <a:spLocks noChangeArrowheads="1"/>
            </p:cNvSpPr>
            <p:nvPr/>
          </p:nvSpPr>
          <p:spPr bwMode="auto">
            <a:xfrm>
              <a:off x="1993" y="3510"/>
              <a:ext cx="362" cy="27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4590" name="Rectangle 14"/>
            <p:cNvSpPr>
              <a:spLocks noChangeArrowheads="1"/>
            </p:cNvSpPr>
            <p:nvPr/>
          </p:nvSpPr>
          <p:spPr bwMode="auto">
            <a:xfrm>
              <a:off x="3948" y="1824"/>
              <a:ext cx="322" cy="25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4591" name="Rectangle 15"/>
            <p:cNvSpPr>
              <a:spLocks noChangeArrowheads="1"/>
            </p:cNvSpPr>
            <p:nvPr/>
          </p:nvSpPr>
          <p:spPr bwMode="auto">
            <a:xfrm>
              <a:off x="3948" y="2108"/>
              <a:ext cx="321" cy="26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4592" name="Rectangle 16"/>
            <p:cNvSpPr>
              <a:spLocks noChangeArrowheads="1"/>
            </p:cNvSpPr>
            <p:nvPr/>
          </p:nvSpPr>
          <p:spPr bwMode="auto">
            <a:xfrm>
              <a:off x="3952" y="2402"/>
              <a:ext cx="282"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4593" name="Rectangle 17"/>
            <p:cNvSpPr>
              <a:spLocks noChangeArrowheads="1"/>
            </p:cNvSpPr>
            <p:nvPr/>
          </p:nvSpPr>
          <p:spPr bwMode="auto">
            <a:xfrm>
              <a:off x="3953" y="2565"/>
              <a:ext cx="281"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4594" name="Rectangle 18"/>
            <p:cNvSpPr>
              <a:spLocks noChangeArrowheads="1"/>
            </p:cNvSpPr>
            <p:nvPr/>
          </p:nvSpPr>
          <p:spPr bwMode="auto">
            <a:xfrm>
              <a:off x="3953" y="2722"/>
              <a:ext cx="281"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4595" name="Rectangle 19"/>
            <p:cNvSpPr>
              <a:spLocks noChangeArrowheads="1"/>
            </p:cNvSpPr>
            <p:nvPr/>
          </p:nvSpPr>
          <p:spPr bwMode="auto">
            <a:xfrm>
              <a:off x="3953" y="2879"/>
              <a:ext cx="281"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4596" name="Rectangle 20"/>
            <p:cNvSpPr>
              <a:spLocks noChangeArrowheads="1"/>
            </p:cNvSpPr>
            <p:nvPr/>
          </p:nvSpPr>
          <p:spPr bwMode="auto">
            <a:xfrm>
              <a:off x="3950" y="3164"/>
              <a:ext cx="442" cy="30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4597" name="Rectangle 21"/>
            <p:cNvSpPr>
              <a:spLocks noChangeArrowheads="1"/>
            </p:cNvSpPr>
            <p:nvPr/>
          </p:nvSpPr>
          <p:spPr bwMode="auto">
            <a:xfrm>
              <a:off x="3938" y="3516"/>
              <a:ext cx="453" cy="616"/>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4598" name="Rectangle 22"/>
            <p:cNvSpPr>
              <a:spLocks noChangeArrowheads="1"/>
            </p:cNvSpPr>
            <p:nvPr/>
          </p:nvSpPr>
          <p:spPr bwMode="auto">
            <a:xfrm>
              <a:off x="4553" y="1756"/>
              <a:ext cx="201" cy="232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4599" name="AutoShape 23"/>
            <p:cNvCxnSpPr>
              <a:cxnSpLocks noChangeShapeType="1"/>
              <a:stCxn id="24581" idx="3"/>
              <a:endCxn id="24582" idx="1"/>
            </p:cNvCxnSpPr>
            <p:nvPr/>
          </p:nvCxnSpPr>
          <p:spPr bwMode="auto">
            <a:xfrm>
              <a:off x="1450" y="2825"/>
              <a:ext cx="161"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0" name="AutoShape 24"/>
            <p:cNvCxnSpPr>
              <a:cxnSpLocks noChangeShapeType="1"/>
              <a:stCxn id="24582" idx="3"/>
              <a:endCxn id="24583" idx="1"/>
            </p:cNvCxnSpPr>
            <p:nvPr/>
          </p:nvCxnSpPr>
          <p:spPr bwMode="auto">
            <a:xfrm flipV="1">
              <a:off x="1812" y="2824"/>
              <a:ext cx="181"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1" name="AutoShape 25"/>
            <p:cNvCxnSpPr>
              <a:cxnSpLocks noChangeShapeType="1"/>
              <a:stCxn id="24583" idx="3"/>
              <a:endCxn id="24584" idx="1"/>
            </p:cNvCxnSpPr>
            <p:nvPr/>
          </p:nvCxnSpPr>
          <p:spPr bwMode="auto">
            <a:xfrm>
              <a:off x="2355" y="2824"/>
              <a:ext cx="224" cy="2"/>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2" name="AutoShape 26"/>
            <p:cNvCxnSpPr>
              <a:cxnSpLocks noChangeShapeType="1"/>
              <a:stCxn id="24584" idx="3"/>
              <a:endCxn id="24585" idx="1"/>
            </p:cNvCxnSpPr>
            <p:nvPr/>
          </p:nvCxnSpPr>
          <p:spPr bwMode="auto">
            <a:xfrm>
              <a:off x="2780" y="2826"/>
              <a:ext cx="143"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3" name="AutoShape 27"/>
            <p:cNvCxnSpPr>
              <a:cxnSpLocks noChangeShapeType="1"/>
              <a:stCxn id="24589" idx="3"/>
            </p:cNvCxnSpPr>
            <p:nvPr/>
          </p:nvCxnSpPr>
          <p:spPr bwMode="auto">
            <a:xfrm flipV="1">
              <a:off x="2355" y="2856"/>
              <a:ext cx="102" cy="789"/>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4" name="AutoShape 28"/>
            <p:cNvCxnSpPr>
              <a:cxnSpLocks noChangeShapeType="1"/>
              <a:stCxn id="24583" idx="2"/>
              <a:endCxn id="24589" idx="0"/>
            </p:cNvCxnSpPr>
            <p:nvPr/>
          </p:nvCxnSpPr>
          <p:spPr bwMode="auto">
            <a:xfrm>
              <a:off x="2174" y="3352"/>
              <a:ext cx="1" cy="158"/>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5" name="AutoShape 29"/>
            <p:cNvCxnSpPr>
              <a:cxnSpLocks noChangeShapeType="1"/>
              <a:stCxn id="24580" idx="2"/>
              <a:endCxn id="24583" idx="0"/>
            </p:cNvCxnSpPr>
            <p:nvPr/>
          </p:nvCxnSpPr>
          <p:spPr bwMode="auto">
            <a:xfrm flipH="1">
              <a:off x="2174" y="2125"/>
              <a:ext cx="3" cy="171"/>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6" name="Freeform 30"/>
            <p:cNvSpPr>
              <a:spLocks/>
            </p:cNvSpPr>
            <p:nvPr/>
          </p:nvSpPr>
          <p:spPr bwMode="auto">
            <a:xfrm>
              <a:off x="1338" y="1756"/>
              <a:ext cx="1" cy="484"/>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607" name="AutoShape 31"/>
            <p:cNvCxnSpPr>
              <a:cxnSpLocks noChangeShapeType="1"/>
              <a:stCxn id="24585" idx="3"/>
              <a:endCxn id="24586" idx="1"/>
            </p:cNvCxnSpPr>
            <p:nvPr/>
          </p:nvCxnSpPr>
          <p:spPr bwMode="auto">
            <a:xfrm>
              <a:off x="3124" y="2826"/>
              <a:ext cx="149"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8" name="AutoShape 32"/>
            <p:cNvSpPr>
              <a:spLocks noChangeArrowheads="1"/>
            </p:cNvSpPr>
            <p:nvPr/>
          </p:nvSpPr>
          <p:spPr bwMode="auto">
            <a:xfrm>
              <a:off x="974" y="1580"/>
              <a:ext cx="241" cy="52"/>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09" name="Freeform 33"/>
            <p:cNvSpPr>
              <a:spLocks/>
            </p:cNvSpPr>
            <p:nvPr/>
          </p:nvSpPr>
          <p:spPr bwMode="auto">
            <a:xfrm>
              <a:off x="3446" y="202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0" name="Freeform 34"/>
            <p:cNvSpPr>
              <a:spLocks/>
            </p:cNvSpPr>
            <p:nvPr/>
          </p:nvSpPr>
          <p:spPr bwMode="auto">
            <a:xfrm>
              <a:off x="3446" y="2152"/>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1" name="Freeform 35"/>
            <p:cNvSpPr>
              <a:spLocks/>
            </p:cNvSpPr>
            <p:nvPr/>
          </p:nvSpPr>
          <p:spPr bwMode="auto">
            <a:xfrm>
              <a:off x="3446" y="2284"/>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2" name="Freeform 36"/>
            <p:cNvSpPr>
              <a:spLocks/>
            </p:cNvSpPr>
            <p:nvPr/>
          </p:nvSpPr>
          <p:spPr bwMode="auto">
            <a:xfrm>
              <a:off x="3446" y="241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3" name="Freeform 37"/>
            <p:cNvSpPr>
              <a:spLocks/>
            </p:cNvSpPr>
            <p:nvPr/>
          </p:nvSpPr>
          <p:spPr bwMode="auto">
            <a:xfrm>
              <a:off x="3446" y="2548"/>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4" name="Freeform 38"/>
            <p:cNvSpPr>
              <a:spLocks/>
            </p:cNvSpPr>
            <p:nvPr/>
          </p:nvSpPr>
          <p:spPr bwMode="auto">
            <a:xfrm>
              <a:off x="3446" y="268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5" name="Freeform 39"/>
            <p:cNvSpPr>
              <a:spLocks/>
            </p:cNvSpPr>
            <p:nvPr/>
          </p:nvSpPr>
          <p:spPr bwMode="auto">
            <a:xfrm>
              <a:off x="3453" y="329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6" name="Freeform 40"/>
            <p:cNvSpPr>
              <a:spLocks/>
            </p:cNvSpPr>
            <p:nvPr/>
          </p:nvSpPr>
          <p:spPr bwMode="auto">
            <a:xfrm>
              <a:off x="3453" y="356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7" name="Freeform 41"/>
            <p:cNvSpPr>
              <a:spLocks/>
            </p:cNvSpPr>
            <p:nvPr/>
          </p:nvSpPr>
          <p:spPr bwMode="auto">
            <a:xfrm>
              <a:off x="3788" y="202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8" name="Freeform 42"/>
            <p:cNvSpPr>
              <a:spLocks/>
            </p:cNvSpPr>
            <p:nvPr/>
          </p:nvSpPr>
          <p:spPr bwMode="auto">
            <a:xfrm>
              <a:off x="3788" y="2284"/>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9" name="Freeform 43"/>
            <p:cNvSpPr>
              <a:spLocks/>
            </p:cNvSpPr>
            <p:nvPr/>
          </p:nvSpPr>
          <p:spPr bwMode="auto">
            <a:xfrm>
              <a:off x="3788" y="246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0" name="Freeform 44"/>
            <p:cNvSpPr>
              <a:spLocks/>
            </p:cNvSpPr>
            <p:nvPr/>
          </p:nvSpPr>
          <p:spPr bwMode="auto">
            <a:xfrm>
              <a:off x="3788" y="263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1" name="Freeform 45"/>
            <p:cNvSpPr>
              <a:spLocks/>
            </p:cNvSpPr>
            <p:nvPr/>
          </p:nvSpPr>
          <p:spPr bwMode="auto">
            <a:xfrm>
              <a:off x="3788" y="2768"/>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2" name="Freeform 46"/>
            <p:cNvSpPr>
              <a:spLocks/>
            </p:cNvSpPr>
            <p:nvPr/>
          </p:nvSpPr>
          <p:spPr bwMode="auto">
            <a:xfrm>
              <a:off x="3788" y="2918"/>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3" name="Freeform 47"/>
            <p:cNvSpPr>
              <a:spLocks/>
            </p:cNvSpPr>
            <p:nvPr/>
          </p:nvSpPr>
          <p:spPr bwMode="auto">
            <a:xfrm>
              <a:off x="3788" y="3384"/>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4" name="Freeform 48"/>
            <p:cNvSpPr>
              <a:spLocks/>
            </p:cNvSpPr>
            <p:nvPr/>
          </p:nvSpPr>
          <p:spPr bwMode="auto">
            <a:xfrm>
              <a:off x="3788" y="373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5" name="Freeform 49"/>
            <p:cNvSpPr>
              <a:spLocks/>
            </p:cNvSpPr>
            <p:nvPr/>
          </p:nvSpPr>
          <p:spPr bwMode="auto">
            <a:xfrm>
              <a:off x="4270" y="1976"/>
              <a:ext cx="281" cy="1"/>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6" name="Freeform 50"/>
            <p:cNvSpPr>
              <a:spLocks/>
            </p:cNvSpPr>
            <p:nvPr/>
          </p:nvSpPr>
          <p:spPr bwMode="auto">
            <a:xfrm>
              <a:off x="4270" y="2240"/>
              <a:ext cx="281" cy="1"/>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27" name="Freeform 51"/>
            <p:cNvSpPr>
              <a:spLocks/>
            </p:cNvSpPr>
            <p:nvPr/>
          </p:nvSpPr>
          <p:spPr bwMode="auto">
            <a:xfrm>
              <a:off x="4391" y="3384"/>
              <a:ext cx="160" cy="1"/>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628" name="AutoShape 52"/>
            <p:cNvCxnSpPr>
              <a:cxnSpLocks noChangeShapeType="1"/>
              <a:stCxn id="24587" idx="2"/>
              <a:endCxn id="24588" idx="0"/>
            </p:cNvCxnSpPr>
            <p:nvPr/>
          </p:nvCxnSpPr>
          <p:spPr bwMode="auto">
            <a:xfrm>
              <a:off x="3697" y="3032"/>
              <a:ext cx="1" cy="20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29" name="Freeform 53"/>
            <p:cNvSpPr>
              <a:spLocks/>
            </p:cNvSpPr>
            <p:nvPr/>
          </p:nvSpPr>
          <p:spPr bwMode="auto">
            <a:xfrm>
              <a:off x="3708" y="3120"/>
              <a:ext cx="843" cy="1"/>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630" name="AutoShape 54"/>
            <p:cNvCxnSpPr>
              <a:cxnSpLocks noChangeShapeType="1"/>
              <a:stCxn id="24598" idx="0"/>
              <a:endCxn id="24579" idx="3"/>
            </p:cNvCxnSpPr>
            <p:nvPr/>
          </p:nvCxnSpPr>
          <p:spPr bwMode="auto">
            <a:xfrm flipH="1" flipV="1">
              <a:off x="3949" y="1646"/>
              <a:ext cx="704" cy="110"/>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4631" name="Group 55"/>
          <p:cNvGrpSpPr>
            <a:grpSpLocks/>
          </p:cNvGrpSpPr>
          <p:nvPr/>
        </p:nvGrpSpPr>
        <p:grpSpPr bwMode="auto">
          <a:xfrm>
            <a:off x="304800" y="762000"/>
            <a:ext cx="8478838" cy="608013"/>
            <a:chOff x="192" y="480"/>
            <a:chExt cx="5341" cy="383"/>
          </a:xfrm>
        </p:grpSpPr>
        <p:sp>
          <p:nvSpPr>
            <p:cNvPr id="24632" name="Rectangle 56"/>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4633" name="Rectangle 57"/>
            <p:cNvSpPr>
              <a:spLocks noChangeArrowheads="1"/>
            </p:cNvSpPr>
            <p:nvPr/>
          </p:nvSpPr>
          <p:spPr bwMode="auto">
            <a:xfrm>
              <a:off x="1214" y="480"/>
              <a:ext cx="312"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4634" name="Rectangle 58"/>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4635" name="Rectangle 59"/>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4636" name="Rectangle 60"/>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4637" name="Rectangle 61"/>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38" name="Rectangle 62"/>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4639" name="Rectangle 63"/>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4640" name="Rectangle 64"/>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4641" name="Rectangle 65"/>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4642" name="Rectangle 66"/>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4643" name="Rectangle 67"/>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4644" name="Rectangle 68"/>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4645" name="Rectangle 69"/>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4646" name="Rectangle 70"/>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4647" name="Rectangle 71"/>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4648" name="Rectangle 72"/>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4649" name="Rectangle 73"/>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4650" name="Line 74"/>
          <p:cNvSpPr>
            <a:spLocks noChangeShapeType="1"/>
          </p:cNvSpPr>
          <p:nvPr/>
        </p:nvSpPr>
        <p:spPr bwMode="auto">
          <a:xfrm>
            <a:off x="3733800" y="4267200"/>
            <a:ext cx="381000" cy="1588"/>
          </a:xfrm>
          <a:prstGeom prst="line">
            <a:avLst/>
          </a:prstGeom>
          <a:noFill/>
          <a:ln w="7632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651" name="Text Box 75"/>
          <p:cNvSpPr txBox="1">
            <a:spLocks noChangeArrowheads="1"/>
          </p:cNvSpPr>
          <p:nvPr/>
        </p:nvSpPr>
        <p:spPr bwMode="auto">
          <a:xfrm>
            <a:off x="381000" y="1524000"/>
            <a:ext cx="70866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gn="ctr">
              <a:lnSpc>
                <a:spcPct val="100000"/>
              </a:lnSpc>
            </a:pPr>
            <a:r>
              <a:rPr lang="en-GB" b="1"/>
              <a:t>Drive: Wire delay</a:t>
            </a:r>
          </a:p>
          <a:p>
            <a:pPr algn="ctr">
              <a:lnSpc>
                <a:spcPct val="100000"/>
              </a:lnSpc>
            </a:pPr>
            <a:r>
              <a:rPr lang="en-GB" b="1"/>
              <a:t>Drive the uOPs to the allocator</a:t>
            </a:r>
          </a:p>
        </p:txBody>
      </p:sp>
    </p:spTree>
    <p:extLst>
      <p:ext uri="{BB962C8B-B14F-4D97-AF65-F5344CB8AC3E}">
        <p14:creationId xmlns:p14="http://schemas.microsoft.com/office/powerpoint/2010/main" val="30762299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64CA71B3-DE68-4B8E-AD14-83844C57ED53}" type="slidenum">
              <a:rPr lang="en-US"/>
              <a:pPr/>
              <a:t>6</a:t>
            </a:fld>
            <a:endParaRPr lang="en-US"/>
          </a:p>
        </p:txBody>
      </p:sp>
      <p:sp>
        <p:nvSpPr>
          <p:cNvPr id="2511874" name="Rectangle 2"/>
          <p:cNvSpPr>
            <a:spLocks noChangeArrowheads="1"/>
          </p:cNvSpPr>
          <p:nvPr/>
        </p:nvSpPr>
        <p:spPr bwMode="auto">
          <a:xfrm>
            <a:off x="887413" y="1905000"/>
            <a:ext cx="7408862" cy="4651375"/>
          </a:xfrm>
          <a:prstGeom prst="rect">
            <a:avLst/>
          </a:prstGeom>
          <a:solidFill>
            <a:srgbClr val="DDFCF9"/>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511875" name="Rectangle 3"/>
          <p:cNvSpPr>
            <a:spLocks noGrp="1" noChangeArrowheads="1"/>
          </p:cNvSpPr>
          <p:nvPr>
            <p:ph type="title"/>
          </p:nvPr>
        </p:nvSpPr>
        <p:spPr>
          <a:noFill/>
          <a:ln/>
        </p:spPr>
        <p:txBody>
          <a:bodyPr lIns="86796" tIns="43398" rIns="86796" bIns="43398"/>
          <a:lstStyle/>
          <a:p>
            <a:pPr defTabSz="993775"/>
            <a:r>
              <a:rPr lang="sv-SE" sz="2200" b="1">
                <a:solidFill>
                  <a:srgbClr val="CC0000"/>
                </a:solidFill>
                <a:effectLst>
                  <a:outerShdw blurRad="38100" dist="38100" dir="2700000" algn="tl">
                    <a:srgbClr val="C0C0C0"/>
                  </a:outerShdw>
                </a:effectLst>
                <a:latin typeface="Comic Sans MS" pitchFamily="66" charset="0"/>
              </a:rPr>
              <a:t>Renaming </a:t>
            </a:r>
            <a:r>
              <a:rPr lang="en-GB" sz="2200" b="1">
                <a:solidFill>
                  <a:srgbClr val="CC0000"/>
                </a:solidFill>
                <a:effectLst>
                  <a:outerShdw blurRad="38100" dist="38100" dir="2700000" algn="tl">
                    <a:srgbClr val="C0C0C0"/>
                  </a:outerShdw>
                </a:effectLst>
                <a:latin typeface="Comic Sans MS" pitchFamily="66" charset="0"/>
              </a:rPr>
              <a:t>Register impact</a:t>
            </a:r>
          </a:p>
        </p:txBody>
      </p:sp>
      <p:graphicFrame>
        <p:nvGraphicFramePr>
          <p:cNvPr id="2511876" name="Object 4"/>
          <p:cNvGraphicFramePr>
            <a:graphicFrameLocks/>
          </p:cNvGraphicFramePr>
          <p:nvPr/>
        </p:nvGraphicFramePr>
        <p:xfrm>
          <a:off x="1127125" y="2117725"/>
          <a:ext cx="6883400" cy="4435475"/>
        </p:xfrm>
        <a:graphic>
          <a:graphicData uri="http://schemas.openxmlformats.org/presentationml/2006/ole">
            <mc:AlternateContent xmlns:mc="http://schemas.openxmlformats.org/markup-compatibility/2006">
              <mc:Choice xmlns:v="urn:schemas-microsoft-com:vml" Requires="v">
                <p:oleObj spid="_x0000_s5126" name="Chart" r:id="rId4" imgW="8518320" imgH="5175000" progId="MSGraph.Chart.5">
                  <p:embed/>
                </p:oleObj>
              </mc:Choice>
              <mc:Fallback>
                <p:oleObj name="Chart" r:id="rId4" imgW="8518320" imgH="5175000" progId="MSGraph.Chart.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2117725"/>
                        <a:ext cx="6883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11877" name="Group 5"/>
          <p:cNvGrpSpPr>
            <a:grpSpLocks/>
          </p:cNvGrpSpPr>
          <p:nvPr/>
        </p:nvGrpSpPr>
        <p:grpSpPr bwMode="auto">
          <a:xfrm>
            <a:off x="1295400" y="989013"/>
            <a:ext cx="3602038" cy="1144587"/>
            <a:chOff x="1788" y="1128"/>
            <a:chExt cx="2097" cy="554"/>
          </a:xfrm>
        </p:grpSpPr>
        <p:sp>
          <p:nvSpPr>
            <p:cNvPr id="2511878" name="Rectangle 6"/>
            <p:cNvSpPr>
              <a:spLocks noChangeArrowheads="1"/>
            </p:cNvSpPr>
            <p:nvPr/>
          </p:nvSpPr>
          <p:spPr bwMode="auto">
            <a:xfrm>
              <a:off x="1788" y="1128"/>
              <a:ext cx="2064" cy="528"/>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11879" name="Rectangle 7"/>
            <p:cNvSpPr>
              <a:spLocks noChangeArrowheads="1"/>
            </p:cNvSpPr>
            <p:nvPr/>
          </p:nvSpPr>
          <p:spPr bwMode="auto">
            <a:xfrm>
              <a:off x="1873" y="1195"/>
              <a:ext cx="201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GB" sz="2000" b="0">
                  <a:solidFill>
                    <a:schemeClr val="hlink"/>
                  </a:solidFill>
                  <a:effectLst/>
                  <a:latin typeface="Helvetica" pitchFamily="34" charset="0"/>
                </a:rPr>
                <a:t>Window: 2000 instructions</a:t>
              </a:r>
            </a:p>
            <a:p>
              <a:pPr algn="l" defTabSz="762000"/>
              <a:r>
                <a:rPr lang="en-GB" sz="2000" b="0">
                  <a:solidFill>
                    <a:schemeClr val="hlink"/>
                  </a:solidFill>
                  <a:effectLst/>
                  <a:latin typeface="Helvetica" pitchFamily="34" charset="0"/>
                </a:rPr>
                <a:t>Max 64 instr/cycle issue</a:t>
              </a:r>
            </a:p>
            <a:p>
              <a:pPr algn="l" defTabSz="762000"/>
              <a:r>
                <a:rPr lang="en-GB" sz="2000" b="0">
                  <a:solidFill>
                    <a:schemeClr val="hlink"/>
                  </a:solidFill>
                  <a:effectLst/>
                  <a:latin typeface="Helvetica" pitchFamily="34" charset="0"/>
                </a:rPr>
                <a:t>Tournament branch predictor</a:t>
              </a:r>
            </a:p>
          </p:txBody>
        </p:sp>
      </p:grpSp>
    </p:spTree>
    <p:extLst>
      <p:ext uri="{BB962C8B-B14F-4D97-AF65-F5344CB8AC3E}">
        <p14:creationId xmlns:p14="http://schemas.microsoft.com/office/powerpoint/2010/main" val="26902652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5600DD25-3E59-4F85-89CE-E8F65BCD29F3}" type="slidenum">
              <a:rPr lang="en-GB"/>
              <a:pPr/>
              <a:t>60</a:t>
            </a:fld>
            <a:endParaRPr lang="en-GB"/>
          </a:p>
        </p:txBody>
      </p:sp>
      <p:sp>
        <p:nvSpPr>
          <p:cNvPr id="25601"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5602"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5603"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5604"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5605"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5606"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5607" name="Rectangle 7"/>
          <p:cNvSpPr>
            <a:spLocks noChangeArrowheads="1"/>
          </p:cNvSpPr>
          <p:nvPr/>
        </p:nvSpPr>
        <p:spPr bwMode="auto">
          <a:xfrm>
            <a:off x="4094163" y="3578225"/>
            <a:ext cx="319087" cy="18161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5608"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5609"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5610"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5611"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5612"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5613"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5614"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5615"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5616"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5617"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5618"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5619"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5620"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5621"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5622" name="AutoShape 22"/>
          <p:cNvCxnSpPr>
            <a:cxnSpLocks noChangeShapeType="1"/>
            <a:stCxn id="25604" idx="3"/>
            <a:endCxn id="25605"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3" name="AutoShape 23"/>
          <p:cNvCxnSpPr>
            <a:cxnSpLocks noChangeShapeType="1"/>
            <a:stCxn id="25605" idx="3"/>
            <a:endCxn id="25606"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4" name="AutoShape 24"/>
          <p:cNvCxnSpPr>
            <a:cxnSpLocks noChangeShapeType="1"/>
            <a:stCxn id="25606" idx="3"/>
            <a:endCxn id="25607"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5" name="AutoShape 25"/>
          <p:cNvCxnSpPr>
            <a:cxnSpLocks noChangeShapeType="1"/>
            <a:stCxn id="25607" idx="3"/>
            <a:endCxn id="25608"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6" name="AutoShape 26"/>
          <p:cNvCxnSpPr>
            <a:cxnSpLocks noChangeShapeType="1"/>
            <a:stCxn id="25612"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7" name="AutoShape 27"/>
          <p:cNvCxnSpPr>
            <a:cxnSpLocks noChangeShapeType="1"/>
            <a:stCxn id="25606" idx="2"/>
            <a:endCxn id="25612"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8" name="AutoShape 28"/>
          <p:cNvCxnSpPr>
            <a:cxnSpLocks noChangeShapeType="1"/>
            <a:stCxn id="25603" idx="2"/>
            <a:endCxn id="25606"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29"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5630" name="AutoShape 30"/>
          <p:cNvCxnSpPr>
            <a:cxnSpLocks noChangeShapeType="1"/>
            <a:stCxn id="25608" idx="3"/>
            <a:endCxn id="25609"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31"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2"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3"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4"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5"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6"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7"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8"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9"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0"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1"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2"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3"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4"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5"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6"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7"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8"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9"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50"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5651" name="AutoShape 51"/>
          <p:cNvCxnSpPr>
            <a:cxnSpLocks noChangeShapeType="1"/>
            <a:stCxn id="25610" idx="2"/>
            <a:endCxn id="25611"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52"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5653" name="AutoShape 53"/>
          <p:cNvCxnSpPr>
            <a:cxnSpLocks noChangeShapeType="1"/>
            <a:stCxn id="25621" idx="0"/>
            <a:endCxn id="25602"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5654" name="Group 54"/>
          <p:cNvGrpSpPr>
            <a:grpSpLocks/>
          </p:cNvGrpSpPr>
          <p:nvPr/>
        </p:nvGrpSpPr>
        <p:grpSpPr bwMode="auto">
          <a:xfrm>
            <a:off x="304800" y="762000"/>
            <a:ext cx="8478838" cy="608013"/>
            <a:chOff x="192" y="480"/>
            <a:chExt cx="5341" cy="383"/>
          </a:xfrm>
        </p:grpSpPr>
        <p:sp>
          <p:nvSpPr>
            <p:cNvPr id="25655"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5656"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5657" name="Rectangle 57"/>
            <p:cNvSpPr>
              <a:spLocks noChangeArrowheads="1"/>
            </p:cNvSpPr>
            <p:nvPr/>
          </p:nvSpPr>
          <p:spPr bwMode="auto">
            <a:xfrm>
              <a:off x="1526"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5658"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5659"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5660"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61"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5662"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5663"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5664"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5665"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5666"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5667"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5668"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5669"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5670"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5671"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5672"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5673" name="Text Box 73"/>
          <p:cNvSpPr txBox="1">
            <a:spLocks noChangeArrowheads="1"/>
          </p:cNvSpPr>
          <p:nvPr/>
        </p:nvSpPr>
        <p:spPr bwMode="auto">
          <a:xfrm>
            <a:off x="381000" y="1524000"/>
            <a:ext cx="7696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Alloc: Allocate resources required for execution. The</a:t>
            </a:r>
          </a:p>
          <a:p>
            <a:pPr>
              <a:lnSpc>
                <a:spcPct val="100000"/>
              </a:lnSpc>
            </a:pPr>
            <a:r>
              <a:rPr lang="en-GB" b="1"/>
              <a:t>resources include Load buffers, Store buffers, etc..</a:t>
            </a:r>
          </a:p>
        </p:txBody>
      </p:sp>
    </p:spTree>
    <p:extLst>
      <p:ext uri="{BB962C8B-B14F-4D97-AF65-F5344CB8AC3E}">
        <p14:creationId xmlns:p14="http://schemas.microsoft.com/office/powerpoint/2010/main" val="18451715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B1711A42-C626-4D7B-9878-175A30FE38BC}" type="slidenum">
              <a:rPr lang="en-GB"/>
              <a:pPr/>
              <a:t>61</a:t>
            </a:fld>
            <a:endParaRPr lang="en-GB"/>
          </a:p>
        </p:txBody>
      </p:sp>
      <p:sp>
        <p:nvSpPr>
          <p:cNvPr id="26625"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6626"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6627"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6628"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6629"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6630"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6631" name="Rectangle 7"/>
          <p:cNvSpPr>
            <a:spLocks noChangeArrowheads="1"/>
          </p:cNvSpPr>
          <p:nvPr/>
        </p:nvSpPr>
        <p:spPr bwMode="auto">
          <a:xfrm>
            <a:off x="4094163" y="3578225"/>
            <a:ext cx="319087" cy="18161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6632"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6633"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6634"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6635"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6636"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6637"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6638"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6639"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6640"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6641"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6642"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6643"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6644"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6645"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6646" name="AutoShape 22"/>
          <p:cNvCxnSpPr>
            <a:cxnSpLocks noChangeShapeType="1"/>
            <a:stCxn id="26628" idx="3"/>
            <a:endCxn id="26629"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7" name="AutoShape 23"/>
          <p:cNvCxnSpPr>
            <a:cxnSpLocks noChangeShapeType="1"/>
            <a:stCxn id="26629" idx="3"/>
            <a:endCxn id="26630"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8" name="AutoShape 24"/>
          <p:cNvCxnSpPr>
            <a:cxnSpLocks noChangeShapeType="1"/>
            <a:stCxn id="26630" idx="3"/>
            <a:endCxn id="26631"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9" name="AutoShape 25"/>
          <p:cNvCxnSpPr>
            <a:cxnSpLocks noChangeShapeType="1"/>
            <a:stCxn id="26631" idx="3"/>
            <a:endCxn id="26632"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50" name="AutoShape 26"/>
          <p:cNvCxnSpPr>
            <a:cxnSpLocks noChangeShapeType="1"/>
            <a:stCxn id="26636"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51" name="AutoShape 27"/>
          <p:cNvCxnSpPr>
            <a:cxnSpLocks noChangeShapeType="1"/>
            <a:stCxn id="26630" idx="2"/>
            <a:endCxn id="26636"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52" name="AutoShape 28"/>
          <p:cNvCxnSpPr>
            <a:cxnSpLocks noChangeShapeType="1"/>
            <a:stCxn id="26627" idx="2"/>
            <a:endCxn id="26630"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53"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6654" name="AutoShape 30"/>
          <p:cNvCxnSpPr>
            <a:cxnSpLocks noChangeShapeType="1"/>
            <a:stCxn id="26632" idx="3"/>
            <a:endCxn id="26633"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55"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6"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7"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8"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9"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0"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1"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2"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3"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4"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5"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6"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7"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8"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9"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70"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71"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72"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73"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74"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6675" name="AutoShape 51"/>
          <p:cNvCxnSpPr>
            <a:cxnSpLocks noChangeShapeType="1"/>
            <a:stCxn id="26634" idx="2"/>
            <a:endCxn id="26635"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76"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6677" name="AutoShape 53"/>
          <p:cNvCxnSpPr>
            <a:cxnSpLocks noChangeShapeType="1"/>
            <a:stCxn id="26645" idx="0"/>
            <a:endCxn id="26626"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6678" name="Group 54"/>
          <p:cNvGrpSpPr>
            <a:grpSpLocks/>
          </p:cNvGrpSpPr>
          <p:nvPr/>
        </p:nvGrpSpPr>
        <p:grpSpPr bwMode="auto">
          <a:xfrm>
            <a:off x="304800" y="762000"/>
            <a:ext cx="8478838" cy="608013"/>
            <a:chOff x="192" y="480"/>
            <a:chExt cx="5341" cy="383"/>
          </a:xfrm>
        </p:grpSpPr>
        <p:sp>
          <p:nvSpPr>
            <p:cNvPr id="26679"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6680"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6681"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6682"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6683"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6684"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85"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6686"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6687"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6688"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6689"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6690"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6691"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6692"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6693"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6694"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6695" name="Rectangle 71"/>
            <p:cNvSpPr>
              <a:spLocks noChangeArrowheads="1"/>
            </p:cNvSpPr>
            <p:nvPr/>
          </p:nvSpPr>
          <p:spPr bwMode="auto">
            <a:xfrm>
              <a:off x="1790" y="480"/>
              <a:ext cx="528"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6696"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6697" name="Text Box 73"/>
          <p:cNvSpPr txBox="1">
            <a:spLocks noChangeArrowheads="1"/>
          </p:cNvSpPr>
          <p:nvPr/>
        </p:nvSpPr>
        <p:spPr bwMode="auto">
          <a:xfrm>
            <a:off x="457200" y="1600200"/>
            <a:ext cx="762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spcBef>
                <a:spcPts val="1500"/>
              </a:spcBef>
            </a:pPr>
            <a:r>
              <a:rPr lang="en-GB" b="1"/>
              <a:t>Rename: Register renaming</a:t>
            </a:r>
          </a:p>
        </p:txBody>
      </p:sp>
    </p:spTree>
    <p:extLst>
      <p:ext uri="{BB962C8B-B14F-4D97-AF65-F5344CB8AC3E}">
        <p14:creationId xmlns:p14="http://schemas.microsoft.com/office/powerpoint/2010/main" val="2413508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7FED540C-D959-4BC1-882D-EA0BF7865DAE}" type="slidenum">
              <a:rPr lang="en-GB"/>
              <a:pPr/>
              <a:t>62</a:t>
            </a:fld>
            <a:endParaRPr lang="en-GB"/>
          </a:p>
        </p:txBody>
      </p:sp>
      <p:sp>
        <p:nvSpPr>
          <p:cNvPr id="27649"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7650"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7651"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7652"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7653"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7654"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7655"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7656" name="Rectangle 8"/>
          <p:cNvSpPr>
            <a:spLocks noChangeArrowheads="1"/>
          </p:cNvSpPr>
          <p:nvPr/>
        </p:nvSpPr>
        <p:spPr bwMode="auto">
          <a:xfrm>
            <a:off x="4640263" y="3578225"/>
            <a:ext cx="319087" cy="18161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7657"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7658"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7659"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7660"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7661"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7662"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7663"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7664"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7665"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7666"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7667"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7668"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7669"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7670" name="AutoShape 22"/>
          <p:cNvCxnSpPr>
            <a:cxnSpLocks noChangeShapeType="1"/>
            <a:stCxn id="27652" idx="3"/>
            <a:endCxn id="27653"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1" name="AutoShape 23"/>
          <p:cNvCxnSpPr>
            <a:cxnSpLocks noChangeShapeType="1"/>
            <a:stCxn id="27653" idx="3"/>
            <a:endCxn id="27654"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2" name="AutoShape 24"/>
          <p:cNvCxnSpPr>
            <a:cxnSpLocks noChangeShapeType="1"/>
            <a:stCxn id="27654" idx="3"/>
            <a:endCxn id="27655"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3" name="AutoShape 25"/>
          <p:cNvCxnSpPr>
            <a:cxnSpLocks noChangeShapeType="1"/>
            <a:stCxn id="27655" idx="3"/>
            <a:endCxn id="27656"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4" name="AutoShape 26"/>
          <p:cNvCxnSpPr>
            <a:cxnSpLocks noChangeShapeType="1"/>
            <a:stCxn id="27660"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5" name="AutoShape 27"/>
          <p:cNvCxnSpPr>
            <a:cxnSpLocks noChangeShapeType="1"/>
            <a:stCxn id="27654" idx="2"/>
            <a:endCxn id="27660"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6" name="AutoShape 28"/>
          <p:cNvCxnSpPr>
            <a:cxnSpLocks noChangeShapeType="1"/>
            <a:stCxn id="27651" idx="2"/>
            <a:endCxn id="27654"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7"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7678" name="AutoShape 30"/>
          <p:cNvCxnSpPr>
            <a:cxnSpLocks noChangeShapeType="1"/>
            <a:stCxn id="27656" idx="3"/>
            <a:endCxn id="27657"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9"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0"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1"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2"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3"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4"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5"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6"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7"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8"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9"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0"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1"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2"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3"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4"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5"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6"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7"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8"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7699" name="AutoShape 51"/>
          <p:cNvCxnSpPr>
            <a:cxnSpLocks noChangeShapeType="1"/>
            <a:stCxn id="27658" idx="2"/>
            <a:endCxn id="27659"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700"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7701" name="AutoShape 53"/>
          <p:cNvCxnSpPr>
            <a:cxnSpLocks noChangeShapeType="1"/>
            <a:stCxn id="27669" idx="0"/>
            <a:endCxn id="27650"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7702" name="Group 54"/>
          <p:cNvGrpSpPr>
            <a:grpSpLocks/>
          </p:cNvGrpSpPr>
          <p:nvPr/>
        </p:nvGrpSpPr>
        <p:grpSpPr bwMode="auto">
          <a:xfrm>
            <a:off x="304800" y="762000"/>
            <a:ext cx="8478838" cy="608013"/>
            <a:chOff x="192" y="480"/>
            <a:chExt cx="5341" cy="383"/>
          </a:xfrm>
        </p:grpSpPr>
        <p:sp>
          <p:nvSpPr>
            <p:cNvPr id="27703"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7704"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7705"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7706" name="Rectangle 58"/>
            <p:cNvSpPr>
              <a:spLocks noChangeArrowheads="1"/>
            </p:cNvSpPr>
            <p:nvPr/>
          </p:nvSpPr>
          <p:spPr bwMode="auto">
            <a:xfrm>
              <a:off x="2318"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7707"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7708"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709"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7710"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7711"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7712"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7713"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7714"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7715"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7716"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7717"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7718"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7719"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7720"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7721" name="Text Box 73"/>
          <p:cNvSpPr txBox="1">
            <a:spLocks noChangeArrowheads="1"/>
          </p:cNvSpPr>
          <p:nvPr/>
        </p:nvSpPr>
        <p:spPr bwMode="auto">
          <a:xfrm>
            <a:off x="228600" y="1524000"/>
            <a:ext cx="89154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Que: Write into the uOP Queue</a:t>
            </a:r>
          </a:p>
          <a:p>
            <a:pPr>
              <a:lnSpc>
                <a:spcPct val="100000"/>
              </a:lnSpc>
            </a:pPr>
            <a:r>
              <a:rPr lang="en-GB" sz="1800" b="1"/>
              <a:t>uOPs are placed into the queues, where they are held until there is room in the schedulers</a:t>
            </a:r>
          </a:p>
          <a:p>
            <a:pPr algn="ctr">
              <a:lnSpc>
                <a:spcPct val="100000"/>
              </a:lnSpc>
              <a:spcBef>
                <a:spcPts val="1125"/>
              </a:spcBef>
            </a:pPr>
            <a:endParaRPr lang="en-GB" sz="1800" b="1"/>
          </a:p>
        </p:txBody>
      </p:sp>
    </p:spTree>
    <p:extLst>
      <p:ext uri="{BB962C8B-B14F-4D97-AF65-F5344CB8AC3E}">
        <p14:creationId xmlns:p14="http://schemas.microsoft.com/office/powerpoint/2010/main" val="1708624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FDCD1653-B77B-49AF-B934-F4680DC63EEF}" type="slidenum">
              <a:rPr lang="en-GB"/>
              <a:pPr/>
              <a:t>63</a:t>
            </a:fld>
            <a:endParaRPr lang="en-GB"/>
          </a:p>
        </p:txBody>
      </p:sp>
      <p:sp>
        <p:nvSpPr>
          <p:cNvPr id="28673"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8674"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8675"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8676"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8677"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8678"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8679"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8680"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8681" name="Rectangle 9"/>
          <p:cNvSpPr>
            <a:spLocks noChangeArrowheads="1"/>
          </p:cNvSpPr>
          <p:nvPr/>
        </p:nvSpPr>
        <p:spPr bwMode="auto">
          <a:xfrm>
            <a:off x="5195888" y="3016250"/>
            <a:ext cx="255587" cy="2941638"/>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8682"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8683"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8684"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8685"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8686"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8687"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8688"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8689"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8690"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8691"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8692"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8693"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8694" name="AutoShape 22"/>
          <p:cNvCxnSpPr>
            <a:cxnSpLocks noChangeShapeType="1"/>
            <a:stCxn id="28676" idx="3"/>
            <a:endCxn id="28677"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5" name="AutoShape 23"/>
          <p:cNvCxnSpPr>
            <a:cxnSpLocks noChangeShapeType="1"/>
            <a:stCxn id="28677" idx="3"/>
            <a:endCxn id="28678"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6" name="AutoShape 24"/>
          <p:cNvCxnSpPr>
            <a:cxnSpLocks noChangeShapeType="1"/>
            <a:stCxn id="28678" idx="3"/>
            <a:endCxn id="28679"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7" name="AutoShape 25"/>
          <p:cNvCxnSpPr>
            <a:cxnSpLocks noChangeShapeType="1"/>
            <a:stCxn id="28679" idx="3"/>
            <a:endCxn id="28680"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8" name="AutoShape 26"/>
          <p:cNvCxnSpPr>
            <a:cxnSpLocks noChangeShapeType="1"/>
            <a:stCxn id="28684"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9" name="AutoShape 27"/>
          <p:cNvCxnSpPr>
            <a:cxnSpLocks noChangeShapeType="1"/>
            <a:stCxn id="28678" idx="2"/>
            <a:endCxn id="28684"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00" name="AutoShape 28"/>
          <p:cNvCxnSpPr>
            <a:cxnSpLocks noChangeShapeType="1"/>
            <a:stCxn id="28675" idx="2"/>
            <a:endCxn id="28678"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1"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8702" name="AutoShape 30"/>
          <p:cNvCxnSpPr>
            <a:cxnSpLocks noChangeShapeType="1"/>
            <a:stCxn id="28680" idx="3"/>
            <a:endCxn id="28681"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3"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4"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5"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6"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7"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8"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9"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0"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1"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2"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3"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4"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5"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6"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7"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8"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19"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20"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21"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22"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8723" name="AutoShape 51"/>
          <p:cNvCxnSpPr>
            <a:cxnSpLocks noChangeShapeType="1"/>
            <a:stCxn id="28682" idx="2"/>
            <a:endCxn id="28683"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24"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8725" name="AutoShape 53"/>
          <p:cNvCxnSpPr>
            <a:cxnSpLocks noChangeShapeType="1"/>
            <a:stCxn id="28693" idx="0"/>
            <a:endCxn id="28674"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8726" name="Group 54"/>
          <p:cNvGrpSpPr>
            <a:grpSpLocks/>
          </p:cNvGrpSpPr>
          <p:nvPr/>
        </p:nvGrpSpPr>
        <p:grpSpPr bwMode="auto">
          <a:xfrm>
            <a:off x="304800" y="762000"/>
            <a:ext cx="8478838" cy="608013"/>
            <a:chOff x="192" y="480"/>
            <a:chExt cx="5341" cy="383"/>
          </a:xfrm>
        </p:grpSpPr>
        <p:sp>
          <p:nvSpPr>
            <p:cNvPr id="28727"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8728"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8729"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8730"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8731" name="Rectangle 59"/>
            <p:cNvSpPr>
              <a:spLocks noChangeArrowheads="1"/>
            </p:cNvSpPr>
            <p:nvPr/>
          </p:nvSpPr>
          <p:spPr bwMode="auto">
            <a:xfrm>
              <a:off x="2582"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8732"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33" name="Rectangle 61"/>
            <p:cNvSpPr>
              <a:spLocks noChangeArrowheads="1"/>
            </p:cNvSpPr>
            <p:nvPr/>
          </p:nvSpPr>
          <p:spPr bwMode="auto">
            <a:xfrm>
              <a:off x="3110"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8734"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8735"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8736"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8737"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8738"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8739"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8740"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8741"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8742"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8743"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8744" name="Rectangle 72"/>
            <p:cNvSpPr>
              <a:spLocks noChangeArrowheads="1"/>
            </p:cNvSpPr>
            <p:nvPr/>
          </p:nvSpPr>
          <p:spPr bwMode="auto">
            <a:xfrm>
              <a:off x="2846"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8745" name="Text Box 73"/>
          <p:cNvSpPr txBox="1">
            <a:spLocks noChangeArrowheads="1"/>
          </p:cNvSpPr>
          <p:nvPr/>
        </p:nvSpPr>
        <p:spPr bwMode="auto">
          <a:xfrm>
            <a:off x="152400" y="1524000"/>
            <a:ext cx="87630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Sch: Schedule</a:t>
            </a:r>
          </a:p>
          <a:p>
            <a:pPr>
              <a:lnSpc>
                <a:spcPct val="100000"/>
              </a:lnSpc>
            </a:pPr>
            <a:r>
              <a:rPr lang="en-GB" sz="1800" b="1"/>
              <a:t>Write into the schedulers and compute dependencies. Watch for dependency to resolve.</a:t>
            </a:r>
          </a:p>
        </p:txBody>
      </p:sp>
    </p:spTree>
    <p:extLst>
      <p:ext uri="{BB962C8B-B14F-4D97-AF65-F5344CB8AC3E}">
        <p14:creationId xmlns:p14="http://schemas.microsoft.com/office/powerpoint/2010/main" val="3034044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2"/>
          <p:cNvSpPr>
            <a:spLocks noGrp="1"/>
          </p:cNvSpPr>
          <p:nvPr>
            <p:ph type="sldNum" idx="10"/>
          </p:nvPr>
        </p:nvSpPr>
        <p:spPr/>
        <p:txBody>
          <a:bodyPr/>
          <a:lstStyle/>
          <a:p>
            <a:fld id="{ACE50817-32A3-4511-9AC9-28C77BD912AE}" type="slidenum">
              <a:rPr lang="en-GB"/>
              <a:pPr/>
              <a:t>64</a:t>
            </a:fld>
            <a:endParaRPr lang="en-GB"/>
          </a:p>
        </p:txBody>
      </p:sp>
      <p:grpSp>
        <p:nvGrpSpPr>
          <p:cNvPr id="29697" name="Group 1"/>
          <p:cNvGrpSpPr>
            <a:grpSpLocks/>
          </p:cNvGrpSpPr>
          <p:nvPr/>
        </p:nvGrpSpPr>
        <p:grpSpPr bwMode="auto">
          <a:xfrm>
            <a:off x="1273175" y="2362200"/>
            <a:ext cx="6272213" cy="4195763"/>
            <a:chOff x="802" y="1488"/>
            <a:chExt cx="3951" cy="2643"/>
          </a:xfrm>
        </p:grpSpPr>
        <p:sp>
          <p:nvSpPr>
            <p:cNvPr id="29698" name="Rectangle 2"/>
            <p:cNvSpPr>
              <a:spLocks noChangeArrowheads="1"/>
            </p:cNvSpPr>
            <p:nvPr/>
          </p:nvSpPr>
          <p:spPr bwMode="auto">
            <a:xfrm>
              <a:off x="802" y="1488"/>
              <a:ext cx="161" cy="1496"/>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29699" name="Rectangle 3"/>
            <p:cNvSpPr>
              <a:spLocks noChangeArrowheads="1"/>
            </p:cNvSpPr>
            <p:nvPr/>
          </p:nvSpPr>
          <p:spPr bwMode="auto">
            <a:xfrm>
              <a:off x="1218" y="1536"/>
              <a:ext cx="2731" cy="22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29700" name="Rectangle 4"/>
            <p:cNvSpPr>
              <a:spLocks noChangeArrowheads="1"/>
            </p:cNvSpPr>
            <p:nvPr/>
          </p:nvSpPr>
          <p:spPr bwMode="auto">
            <a:xfrm>
              <a:off x="1956" y="1905"/>
              <a:ext cx="442" cy="22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29701" name="Rectangle 5"/>
            <p:cNvSpPr>
              <a:spLocks noChangeArrowheads="1"/>
            </p:cNvSpPr>
            <p:nvPr/>
          </p:nvSpPr>
          <p:spPr bwMode="auto">
            <a:xfrm>
              <a:off x="1249" y="2253"/>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29702" name="Rectangle 6"/>
            <p:cNvSpPr>
              <a:spLocks noChangeArrowheads="1"/>
            </p:cNvSpPr>
            <p:nvPr/>
          </p:nvSpPr>
          <p:spPr bwMode="auto">
            <a:xfrm>
              <a:off x="1611" y="2253"/>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29703" name="Rectangle 7"/>
            <p:cNvSpPr>
              <a:spLocks noChangeArrowheads="1"/>
            </p:cNvSpPr>
            <p:nvPr/>
          </p:nvSpPr>
          <p:spPr bwMode="auto">
            <a:xfrm>
              <a:off x="1993" y="2296"/>
              <a:ext cx="362" cy="1056"/>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29704" name="Rectangle 8"/>
            <p:cNvSpPr>
              <a:spLocks noChangeArrowheads="1"/>
            </p:cNvSpPr>
            <p:nvPr/>
          </p:nvSpPr>
          <p:spPr bwMode="auto">
            <a:xfrm>
              <a:off x="2579" y="2254"/>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29705" name="Rectangle 9"/>
            <p:cNvSpPr>
              <a:spLocks noChangeArrowheads="1"/>
            </p:cNvSpPr>
            <p:nvPr/>
          </p:nvSpPr>
          <p:spPr bwMode="auto">
            <a:xfrm>
              <a:off x="2923" y="2254"/>
              <a:ext cx="20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29706" name="Rectangle 10"/>
            <p:cNvSpPr>
              <a:spLocks noChangeArrowheads="1"/>
            </p:cNvSpPr>
            <p:nvPr/>
          </p:nvSpPr>
          <p:spPr bwMode="auto">
            <a:xfrm>
              <a:off x="3273" y="1900"/>
              <a:ext cx="161" cy="185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29707" name="Rectangle 11"/>
            <p:cNvSpPr>
              <a:spLocks noChangeArrowheads="1"/>
            </p:cNvSpPr>
            <p:nvPr/>
          </p:nvSpPr>
          <p:spPr bwMode="auto">
            <a:xfrm>
              <a:off x="3616" y="1888"/>
              <a:ext cx="161" cy="114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29708" name="Rectangle 12"/>
            <p:cNvSpPr>
              <a:spLocks noChangeArrowheads="1"/>
            </p:cNvSpPr>
            <p:nvPr/>
          </p:nvSpPr>
          <p:spPr bwMode="auto">
            <a:xfrm>
              <a:off x="3616" y="3237"/>
              <a:ext cx="161" cy="57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29709" name="Rectangle 13"/>
            <p:cNvSpPr>
              <a:spLocks noChangeArrowheads="1"/>
            </p:cNvSpPr>
            <p:nvPr/>
          </p:nvSpPr>
          <p:spPr bwMode="auto">
            <a:xfrm>
              <a:off x="1993" y="3510"/>
              <a:ext cx="362" cy="27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29710" name="Rectangle 14"/>
            <p:cNvSpPr>
              <a:spLocks noChangeArrowheads="1"/>
            </p:cNvSpPr>
            <p:nvPr/>
          </p:nvSpPr>
          <p:spPr bwMode="auto">
            <a:xfrm>
              <a:off x="3948" y="1824"/>
              <a:ext cx="322" cy="25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9711" name="Rectangle 15"/>
            <p:cNvSpPr>
              <a:spLocks noChangeArrowheads="1"/>
            </p:cNvSpPr>
            <p:nvPr/>
          </p:nvSpPr>
          <p:spPr bwMode="auto">
            <a:xfrm>
              <a:off x="3948" y="2108"/>
              <a:ext cx="321" cy="26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29712" name="Rectangle 16"/>
            <p:cNvSpPr>
              <a:spLocks noChangeArrowheads="1"/>
            </p:cNvSpPr>
            <p:nvPr/>
          </p:nvSpPr>
          <p:spPr bwMode="auto">
            <a:xfrm>
              <a:off x="3952" y="2402"/>
              <a:ext cx="282"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9713" name="Rectangle 17"/>
            <p:cNvSpPr>
              <a:spLocks noChangeArrowheads="1"/>
            </p:cNvSpPr>
            <p:nvPr/>
          </p:nvSpPr>
          <p:spPr bwMode="auto">
            <a:xfrm>
              <a:off x="3953" y="2565"/>
              <a:ext cx="281"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9714" name="Rectangle 18"/>
            <p:cNvSpPr>
              <a:spLocks noChangeArrowheads="1"/>
            </p:cNvSpPr>
            <p:nvPr/>
          </p:nvSpPr>
          <p:spPr bwMode="auto">
            <a:xfrm>
              <a:off x="3953" y="2722"/>
              <a:ext cx="281"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9715" name="Rectangle 19"/>
            <p:cNvSpPr>
              <a:spLocks noChangeArrowheads="1"/>
            </p:cNvSpPr>
            <p:nvPr/>
          </p:nvSpPr>
          <p:spPr bwMode="auto">
            <a:xfrm>
              <a:off x="3953" y="2879"/>
              <a:ext cx="281" cy="132"/>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29716" name="Rectangle 20"/>
            <p:cNvSpPr>
              <a:spLocks noChangeArrowheads="1"/>
            </p:cNvSpPr>
            <p:nvPr/>
          </p:nvSpPr>
          <p:spPr bwMode="auto">
            <a:xfrm>
              <a:off x="3950" y="3164"/>
              <a:ext cx="442" cy="30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29717" name="Rectangle 21"/>
            <p:cNvSpPr>
              <a:spLocks noChangeArrowheads="1"/>
            </p:cNvSpPr>
            <p:nvPr/>
          </p:nvSpPr>
          <p:spPr bwMode="auto">
            <a:xfrm>
              <a:off x="3938" y="3516"/>
              <a:ext cx="453" cy="616"/>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29718" name="Rectangle 22"/>
            <p:cNvSpPr>
              <a:spLocks noChangeArrowheads="1"/>
            </p:cNvSpPr>
            <p:nvPr/>
          </p:nvSpPr>
          <p:spPr bwMode="auto">
            <a:xfrm>
              <a:off x="4553" y="1756"/>
              <a:ext cx="201" cy="2327"/>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29719" name="AutoShape 23"/>
            <p:cNvCxnSpPr>
              <a:cxnSpLocks noChangeShapeType="1"/>
              <a:stCxn id="29701" idx="3"/>
              <a:endCxn id="29702" idx="1"/>
            </p:cNvCxnSpPr>
            <p:nvPr/>
          </p:nvCxnSpPr>
          <p:spPr bwMode="auto">
            <a:xfrm>
              <a:off x="1450" y="2825"/>
              <a:ext cx="161"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0" name="AutoShape 24"/>
            <p:cNvCxnSpPr>
              <a:cxnSpLocks noChangeShapeType="1"/>
              <a:stCxn id="29702" idx="3"/>
              <a:endCxn id="29703" idx="1"/>
            </p:cNvCxnSpPr>
            <p:nvPr/>
          </p:nvCxnSpPr>
          <p:spPr bwMode="auto">
            <a:xfrm flipV="1">
              <a:off x="1812" y="2824"/>
              <a:ext cx="181"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1" name="AutoShape 25"/>
            <p:cNvCxnSpPr>
              <a:cxnSpLocks noChangeShapeType="1"/>
              <a:stCxn id="29703" idx="3"/>
              <a:endCxn id="29704" idx="1"/>
            </p:cNvCxnSpPr>
            <p:nvPr/>
          </p:nvCxnSpPr>
          <p:spPr bwMode="auto">
            <a:xfrm>
              <a:off x="2355" y="2824"/>
              <a:ext cx="224" cy="2"/>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2" name="AutoShape 26"/>
            <p:cNvCxnSpPr>
              <a:cxnSpLocks noChangeShapeType="1"/>
              <a:stCxn id="29704" idx="3"/>
              <a:endCxn id="29705" idx="1"/>
            </p:cNvCxnSpPr>
            <p:nvPr/>
          </p:nvCxnSpPr>
          <p:spPr bwMode="auto">
            <a:xfrm>
              <a:off x="2780" y="2826"/>
              <a:ext cx="143"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3" name="AutoShape 27"/>
            <p:cNvCxnSpPr>
              <a:cxnSpLocks noChangeShapeType="1"/>
              <a:stCxn id="29709" idx="3"/>
            </p:cNvCxnSpPr>
            <p:nvPr/>
          </p:nvCxnSpPr>
          <p:spPr bwMode="auto">
            <a:xfrm flipV="1">
              <a:off x="2355" y="2856"/>
              <a:ext cx="102" cy="789"/>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4" name="AutoShape 28"/>
            <p:cNvCxnSpPr>
              <a:cxnSpLocks noChangeShapeType="1"/>
              <a:stCxn id="29703" idx="2"/>
              <a:endCxn id="29709" idx="0"/>
            </p:cNvCxnSpPr>
            <p:nvPr/>
          </p:nvCxnSpPr>
          <p:spPr bwMode="auto">
            <a:xfrm>
              <a:off x="2174" y="3352"/>
              <a:ext cx="1" cy="158"/>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5" name="AutoShape 29"/>
            <p:cNvCxnSpPr>
              <a:cxnSpLocks noChangeShapeType="1"/>
              <a:stCxn id="29700" idx="2"/>
              <a:endCxn id="29703" idx="0"/>
            </p:cNvCxnSpPr>
            <p:nvPr/>
          </p:nvCxnSpPr>
          <p:spPr bwMode="auto">
            <a:xfrm flipH="1">
              <a:off x="2174" y="2125"/>
              <a:ext cx="3" cy="171"/>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6" name="Freeform 30"/>
            <p:cNvSpPr>
              <a:spLocks/>
            </p:cNvSpPr>
            <p:nvPr/>
          </p:nvSpPr>
          <p:spPr bwMode="auto">
            <a:xfrm>
              <a:off x="1338" y="1756"/>
              <a:ext cx="1" cy="484"/>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9727" name="AutoShape 31"/>
            <p:cNvCxnSpPr>
              <a:cxnSpLocks noChangeShapeType="1"/>
              <a:stCxn id="29705" idx="3"/>
              <a:endCxn id="29706" idx="1"/>
            </p:cNvCxnSpPr>
            <p:nvPr/>
          </p:nvCxnSpPr>
          <p:spPr bwMode="auto">
            <a:xfrm>
              <a:off x="3124" y="2826"/>
              <a:ext cx="149" cy="1"/>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8" name="AutoShape 32"/>
            <p:cNvSpPr>
              <a:spLocks noChangeArrowheads="1"/>
            </p:cNvSpPr>
            <p:nvPr/>
          </p:nvSpPr>
          <p:spPr bwMode="auto">
            <a:xfrm>
              <a:off x="974" y="1580"/>
              <a:ext cx="241" cy="52"/>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29" name="Freeform 33"/>
            <p:cNvSpPr>
              <a:spLocks/>
            </p:cNvSpPr>
            <p:nvPr/>
          </p:nvSpPr>
          <p:spPr bwMode="auto">
            <a:xfrm>
              <a:off x="3446" y="202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0" name="Freeform 34"/>
            <p:cNvSpPr>
              <a:spLocks/>
            </p:cNvSpPr>
            <p:nvPr/>
          </p:nvSpPr>
          <p:spPr bwMode="auto">
            <a:xfrm>
              <a:off x="3446" y="2152"/>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1" name="Freeform 35"/>
            <p:cNvSpPr>
              <a:spLocks/>
            </p:cNvSpPr>
            <p:nvPr/>
          </p:nvSpPr>
          <p:spPr bwMode="auto">
            <a:xfrm>
              <a:off x="3446" y="2284"/>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2" name="Freeform 36"/>
            <p:cNvSpPr>
              <a:spLocks/>
            </p:cNvSpPr>
            <p:nvPr/>
          </p:nvSpPr>
          <p:spPr bwMode="auto">
            <a:xfrm>
              <a:off x="3446" y="241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3" name="Freeform 37"/>
            <p:cNvSpPr>
              <a:spLocks/>
            </p:cNvSpPr>
            <p:nvPr/>
          </p:nvSpPr>
          <p:spPr bwMode="auto">
            <a:xfrm>
              <a:off x="3446" y="2548"/>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4" name="Freeform 38"/>
            <p:cNvSpPr>
              <a:spLocks/>
            </p:cNvSpPr>
            <p:nvPr/>
          </p:nvSpPr>
          <p:spPr bwMode="auto">
            <a:xfrm>
              <a:off x="3446" y="268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5" name="Freeform 39"/>
            <p:cNvSpPr>
              <a:spLocks/>
            </p:cNvSpPr>
            <p:nvPr/>
          </p:nvSpPr>
          <p:spPr bwMode="auto">
            <a:xfrm>
              <a:off x="3453" y="329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6" name="Freeform 40"/>
            <p:cNvSpPr>
              <a:spLocks/>
            </p:cNvSpPr>
            <p:nvPr/>
          </p:nvSpPr>
          <p:spPr bwMode="auto">
            <a:xfrm>
              <a:off x="3453" y="356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7" name="Freeform 41"/>
            <p:cNvSpPr>
              <a:spLocks/>
            </p:cNvSpPr>
            <p:nvPr/>
          </p:nvSpPr>
          <p:spPr bwMode="auto">
            <a:xfrm>
              <a:off x="3788" y="202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8" name="Freeform 42"/>
            <p:cNvSpPr>
              <a:spLocks/>
            </p:cNvSpPr>
            <p:nvPr/>
          </p:nvSpPr>
          <p:spPr bwMode="auto">
            <a:xfrm>
              <a:off x="3788" y="2284"/>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39" name="Freeform 43"/>
            <p:cNvSpPr>
              <a:spLocks/>
            </p:cNvSpPr>
            <p:nvPr/>
          </p:nvSpPr>
          <p:spPr bwMode="auto">
            <a:xfrm>
              <a:off x="3788" y="2460"/>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0" name="Freeform 44"/>
            <p:cNvSpPr>
              <a:spLocks/>
            </p:cNvSpPr>
            <p:nvPr/>
          </p:nvSpPr>
          <p:spPr bwMode="auto">
            <a:xfrm>
              <a:off x="3788" y="263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1" name="Freeform 45"/>
            <p:cNvSpPr>
              <a:spLocks/>
            </p:cNvSpPr>
            <p:nvPr/>
          </p:nvSpPr>
          <p:spPr bwMode="auto">
            <a:xfrm>
              <a:off x="3788" y="2768"/>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2" name="Freeform 46"/>
            <p:cNvSpPr>
              <a:spLocks/>
            </p:cNvSpPr>
            <p:nvPr/>
          </p:nvSpPr>
          <p:spPr bwMode="auto">
            <a:xfrm>
              <a:off x="3788" y="2918"/>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3" name="Freeform 47"/>
            <p:cNvSpPr>
              <a:spLocks/>
            </p:cNvSpPr>
            <p:nvPr/>
          </p:nvSpPr>
          <p:spPr bwMode="auto">
            <a:xfrm>
              <a:off x="3788" y="3384"/>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4" name="Freeform 48"/>
            <p:cNvSpPr>
              <a:spLocks/>
            </p:cNvSpPr>
            <p:nvPr/>
          </p:nvSpPr>
          <p:spPr bwMode="auto">
            <a:xfrm>
              <a:off x="3788" y="3736"/>
              <a:ext cx="161" cy="1"/>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5" name="Freeform 49"/>
            <p:cNvSpPr>
              <a:spLocks/>
            </p:cNvSpPr>
            <p:nvPr/>
          </p:nvSpPr>
          <p:spPr bwMode="auto">
            <a:xfrm>
              <a:off x="4270" y="1976"/>
              <a:ext cx="281" cy="1"/>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6" name="Freeform 50"/>
            <p:cNvSpPr>
              <a:spLocks/>
            </p:cNvSpPr>
            <p:nvPr/>
          </p:nvSpPr>
          <p:spPr bwMode="auto">
            <a:xfrm>
              <a:off x="4270" y="2240"/>
              <a:ext cx="281" cy="1"/>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47" name="Freeform 51"/>
            <p:cNvSpPr>
              <a:spLocks/>
            </p:cNvSpPr>
            <p:nvPr/>
          </p:nvSpPr>
          <p:spPr bwMode="auto">
            <a:xfrm>
              <a:off x="4391" y="3384"/>
              <a:ext cx="160" cy="1"/>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9748" name="AutoShape 52"/>
            <p:cNvCxnSpPr>
              <a:cxnSpLocks noChangeShapeType="1"/>
              <a:stCxn id="29707" idx="2"/>
              <a:endCxn id="29708" idx="0"/>
            </p:cNvCxnSpPr>
            <p:nvPr/>
          </p:nvCxnSpPr>
          <p:spPr bwMode="auto">
            <a:xfrm>
              <a:off x="3697" y="3032"/>
              <a:ext cx="1" cy="20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49" name="Freeform 53"/>
            <p:cNvSpPr>
              <a:spLocks/>
            </p:cNvSpPr>
            <p:nvPr/>
          </p:nvSpPr>
          <p:spPr bwMode="auto">
            <a:xfrm>
              <a:off x="3708" y="3120"/>
              <a:ext cx="843" cy="1"/>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9750" name="AutoShape 54"/>
            <p:cNvCxnSpPr>
              <a:cxnSpLocks noChangeShapeType="1"/>
              <a:stCxn id="29718" idx="0"/>
              <a:endCxn id="29699" idx="3"/>
            </p:cNvCxnSpPr>
            <p:nvPr/>
          </p:nvCxnSpPr>
          <p:spPr bwMode="auto">
            <a:xfrm flipH="1" flipV="1">
              <a:off x="3949" y="1646"/>
              <a:ext cx="704" cy="110"/>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9751" name="Group 55"/>
          <p:cNvGrpSpPr>
            <a:grpSpLocks/>
          </p:cNvGrpSpPr>
          <p:nvPr/>
        </p:nvGrpSpPr>
        <p:grpSpPr bwMode="auto">
          <a:xfrm>
            <a:off x="304800" y="762000"/>
            <a:ext cx="8478838" cy="608013"/>
            <a:chOff x="192" y="480"/>
            <a:chExt cx="5341" cy="383"/>
          </a:xfrm>
        </p:grpSpPr>
        <p:sp>
          <p:nvSpPr>
            <p:cNvPr id="29752" name="Rectangle 56"/>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29753" name="Rectangle 57"/>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9754" name="Rectangle 58"/>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29755" name="Rectangle 59"/>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29756" name="Rectangle 60"/>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9757" name="Rectangle 61"/>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58" name="Rectangle 62"/>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29759" name="Rectangle 63"/>
            <p:cNvSpPr>
              <a:spLocks noChangeArrowheads="1"/>
            </p:cNvSpPr>
            <p:nvPr/>
          </p:nvSpPr>
          <p:spPr bwMode="auto">
            <a:xfrm>
              <a:off x="3374"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9760" name="Rectangle 64"/>
            <p:cNvSpPr>
              <a:spLocks noChangeArrowheads="1"/>
            </p:cNvSpPr>
            <p:nvPr/>
          </p:nvSpPr>
          <p:spPr bwMode="auto">
            <a:xfrm>
              <a:off x="3638"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29761" name="Rectangle 65"/>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9762" name="Rectangle 66"/>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29763" name="Rectangle 67"/>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29764" name="Rectangle 68"/>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29765" name="Rectangle 69"/>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29766" name="Rectangle 70"/>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29767" name="Rectangle 71"/>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29768" name="Rectangle 72"/>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29769" name="Rectangle 73"/>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29770" name="Line 74"/>
          <p:cNvSpPr>
            <a:spLocks noChangeShapeType="1"/>
          </p:cNvSpPr>
          <p:nvPr/>
        </p:nvSpPr>
        <p:spPr bwMode="auto">
          <a:xfrm>
            <a:off x="5410200" y="3505200"/>
            <a:ext cx="381000" cy="1588"/>
          </a:xfrm>
          <a:prstGeom prst="line">
            <a:avLst/>
          </a:prstGeom>
          <a:noFill/>
          <a:ln w="7632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71" name="Line 75"/>
          <p:cNvSpPr>
            <a:spLocks noChangeShapeType="1"/>
          </p:cNvSpPr>
          <p:nvPr/>
        </p:nvSpPr>
        <p:spPr bwMode="auto">
          <a:xfrm>
            <a:off x="5410200" y="3962400"/>
            <a:ext cx="381000" cy="1588"/>
          </a:xfrm>
          <a:prstGeom prst="line">
            <a:avLst/>
          </a:prstGeom>
          <a:noFill/>
          <a:ln w="7632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72" name="Line 76"/>
          <p:cNvSpPr>
            <a:spLocks noChangeShapeType="1"/>
          </p:cNvSpPr>
          <p:nvPr/>
        </p:nvSpPr>
        <p:spPr bwMode="auto">
          <a:xfrm>
            <a:off x="5943600" y="5334000"/>
            <a:ext cx="381000" cy="1588"/>
          </a:xfrm>
          <a:prstGeom prst="line">
            <a:avLst/>
          </a:prstGeom>
          <a:noFill/>
          <a:ln w="7632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73" name="Text Box 77"/>
          <p:cNvSpPr txBox="1">
            <a:spLocks noChangeArrowheads="1"/>
          </p:cNvSpPr>
          <p:nvPr/>
        </p:nvSpPr>
        <p:spPr bwMode="auto">
          <a:xfrm>
            <a:off x="381000" y="1524000"/>
            <a:ext cx="7543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Disp: Dispatch</a:t>
            </a:r>
          </a:p>
          <a:p>
            <a:pPr>
              <a:lnSpc>
                <a:spcPct val="100000"/>
              </a:lnSpc>
            </a:pPr>
            <a:r>
              <a:rPr lang="en-GB" b="1"/>
              <a:t>Send the uOPs to the appropriate execution unit.</a:t>
            </a:r>
          </a:p>
        </p:txBody>
      </p:sp>
    </p:spTree>
    <p:extLst>
      <p:ext uri="{BB962C8B-B14F-4D97-AF65-F5344CB8AC3E}">
        <p14:creationId xmlns:p14="http://schemas.microsoft.com/office/powerpoint/2010/main" val="2331501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DDFC63F3-D0B7-4462-B99A-A1199DB95080}" type="slidenum">
              <a:rPr lang="en-GB"/>
              <a:pPr/>
              <a:t>65</a:t>
            </a:fld>
            <a:endParaRPr lang="en-GB"/>
          </a:p>
        </p:txBody>
      </p:sp>
      <p:sp>
        <p:nvSpPr>
          <p:cNvPr id="30721"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30722"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30723"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30724"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30725"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30726"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30727"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30728"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30729"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30730" name="Rectangle 10"/>
          <p:cNvSpPr>
            <a:spLocks noChangeArrowheads="1"/>
          </p:cNvSpPr>
          <p:nvPr/>
        </p:nvSpPr>
        <p:spPr bwMode="auto">
          <a:xfrm>
            <a:off x="5740400" y="2997200"/>
            <a:ext cx="255588" cy="18161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30731" name="Rectangle 11"/>
          <p:cNvSpPr>
            <a:spLocks noChangeArrowheads="1"/>
          </p:cNvSpPr>
          <p:nvPr/>
        </p:nvSpPr>
        <p:spPr bwMode="auto">
          <a:xfrm>
            <a:off x="5740400" y="5138738"/>
            <a:ext cx="255588" cy="9080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30732"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30733"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0734"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0735"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0736"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0737"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0738"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0739"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30740"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30741"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30742" name="AutoShape 22"/>
          <p:cNvCxnSpPr>
            <a:cxnSpLocks noChangeShapeType="1"/>
            <a:stCxn id="30724" idx="3"/>
            <a:endCxn id="30725"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3"/>
          <p:cNvCxnSpPr>
            <a:cxnSpLocks noChangeShapeType="1"/>
            <a:stCxn id="30725" idx="3"/>
            <a:endCxn id="30726"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4" name="AutoShape 24"/>
          <p:cNvCxnSpPr>
            <a:cxnSpLocks noChangeShapeType="1"/>
            <a:stCxn id="30726" idx="3"/>
            <a:endCxn id="30727"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5" name="AutoShape 25"/>
          <p:cNvCxnSpPr>
            <a:cxnSpLocks noChangeShapeType="1"/>
            <a:stCxn id="30727" idx="3"/>
            <a:endCxn id="30728"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6" name="AutoShape 26"/>
          <p:cNvCxnSpPr>
            <a:cxnSpLocks noChangeShapeType="1"/>
            <a:stCxn id="30732"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7" name="AutoShape 27"/>
          <p:cNvCxnSpPr>
            <a:cxnSpLocks noChangeShapeType="1"/>
            <a:stCxn id="30726" idx="2"/>
            <a:endCxn id="30732"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8" name="AutoShape 28"/>
          <p:cNvCxnSpPr>
            <a:cxnSpLocks noChangeShapeType="1"/>
            <a:stCxn id="30723" idx="2"/>
            <a:endCxn id="30726"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0750" name="AutoShape 30"/>
          <p:cNvCxnSpPr>
            <a:cxnSpLocks noChangeShapeType="1"/>
            <a:stCxn id="30728" idx="3"/>
            <a:endCxn id="30729"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2"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3"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4"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5"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6"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7"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8"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9"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0"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1"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2"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3"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4"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5"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6"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7"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8"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9"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0"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0771" name="AutoShape 51"/>
          <p:cNvCxnSpPr>
            <a:cxnSpLocks noChangeShapeType="1"/>
            <a:stCxn id="30730" idx="2"/>
            <a:endCxn id="30731"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72"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0773" name="AutoShape 53"/>
          <p:cNvCxnSpPr>
            <a:cxnSpLocks noChangeShapeType="1"/>
            <a:stCxn id="30741" idx="0"/>
            <a:endCxn id="30722"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774" name="Group 54"/>
          <p:cNvGrpSpPr>
            <a:grpSpLocks/>
          </p:cNvGrpSpPr>
          <p:nvPr/>
        </p:nvGrpSpPr>
        <p:grpSpPr bwMode="auto">
          <a:xfrm>
            <a:off x="304800" y="762000"/>
            <a:ext cx="8478838" cy="608013"/>
            <a:chOff x="192" y="480"/>
            <a:chExt cx="5341" cy="383"/>
          </a:xfrm>
        </p:grpSpPr>
        <p:sp>
          <p:nvSpPr>
            <p:cNvPr id="30775"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30776"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0777"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30778"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30779"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0780"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1"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0782"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0783"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0784" name="Rectangle 64"/>
            <p:cNvSpPr>
              <a:spLocks noChangeArrowheads="1"/>
            </p:cNvSpPr>
            <p:nvPr/>
          </p:nvSpPr>
          <p:spPr bwMode="auto">
            <a:xfrm>
              <a:off x="3902"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0785" name="Rectangle 65"/>
            <p:cNvSpPr>
              <a:spLocks noChangeArrowheads="1"/>
            </p:cNvSpPr>
            <p:nvPr/>
          </p:nvSpPr>
          <p:spPr bwMode="auto">
            <a:xfrm>
              <a:off x="4166"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0786"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30787"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30788"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30789"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0790"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30791"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30792"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30793" name="Text Box 73"/>
          <p:cNvSpPr txBox="1">
            <a:spLocks noChangeArrowheads="1"/>
          </p:cNvSpPr>
          <p:nvPr/>
        </p:nvSpPr>
        <p:spPr bwMode="auto">
          <a:xfrm>
            <a:off x="152400" y="1524000"/>
            <a:ext cx="87630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RF: Register File</a:t>
            </a:r>
          </a:p>
          <a:p>
            <a:pPr>
              <a:lnSpc>
                <a:spcPct val="100000"/>
              </a:lnSpc>
            </a:pPr>
            <a:r>
              <a:rPr lang="en-GB" sz="1800" b="1"/>
              <a:t>Read the register file. These are the source(s) for the pending operation (ALU or other).</a:t>
            </a:r>
          </a:p>
        </p:txBody>
      </p:sp>
    </p:spTree>
    <p:extLst>
      <p:ext uri="{BB962C8B-B14F-4D97-AF65-F5344CB8AC3E}">
        <p14:creationId xmlns:p14="http://schemas.microsoft.com/office/powerpoint/2010/main" val="835037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BE26D517-A72C-4254-B27A-630A60E28104}" type="slidenum">
              <a:rPr lang="en-GB"/>
              <a:pPr/>
              <a:t>66</a:t>
            </a:fld>
            <a:endParaRPr lang="en-GB"/>
          </a:p>
        </p:txBody>
      </p:sp>
      <p:sp>
        <p:nvSpPr>
          <p:cNvPr id="31745"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31746"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31747"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31748"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31749"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31750"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31751"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31752"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31753"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31754"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31755"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31756"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31757" name="Rectangle 13"/>
          <p:cNvSpPr>
            <a:spLocks noChangeArrowheads="1"/>
          </p:cNvSpPr>
          <p:nvPr/>
        </p:nvSpPr>
        <p:spPr bwMode="auto">
          <a:xfrm>
            <a:off x="6267450" y="2895600"/>
            <a:ext cx="511175" cy="409575"/>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1758" name="Rectangle 14"/>
          <p:cNvSpPr>
            <a:spLocks noChangeArrowheads="1"/>
          </p:cNvSpPr>
          <p:nvPr/>
        </p:nvSpPr>
        <p:spPr bwMode="auto">
          <a:xfrm>
            <a:off x="6267450" y="3346450"/>
            <a:ext cx="509588" cy="4191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1759" name="Rectangle 15"/>
          <p:cNvSpPr>
            <a:spLocks noChangeArrowheads="1"/>
          </p:cNvSpPr>
          <p:nvPr/>
        </p:nvSpPr>
        <p:spPr bwMode="auto">
          <a:xfrm>
            <a:off x="6273800" y="3813175"/>
            <a:ext cx="447675"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1760" name="Rectangle 16"/>
          <p:cNvSpPr>
            <a:spLocks noChangeArrowheads="1"/>
          </p:cNvSpPr>
          <p:nvPr/>
        </p:nvSpPr>
        <p:spPr bwMode="auto">
          <a:xfrm>
            <a:off x="6275388" y="4071938"/>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1761" name="Rectangle 17"/>
          <p:cNvSpPr>
            <a:spLocks noChangeArrowheads="1"/>
          </p:cNvSpPr>
          <p:nvPr/>
        </p:nvSpPr>
        <p:spPr bwMode="auto">
          <a:xfrm>
            <a:off x="6275388" y="4321175"/>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1762" name="Rectangle 18"/>
          <p:cNvSpPr>
            <a:spLocks noChangeArrowheads="1"/>
          </p:cNvSpPr>
          <p:nvPr/>
        </p:nvSpPr>
        <p:spPr bwMode="auto">
          <a:xfrm>
            <a:off x="6275388" y="4570413"/>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1763" name="Rectangle 19"/>
          <p:cNvSpPr>
            <a:spLocks noChangeArrowheads="1"/>
          </p:cNvSpPr>
          <p:nvPr/>
        </p:nvSpPr>
        <p:spPr bwMode="auto">
          <a:xfrm>
            <a:off x="6270625" y="5022850"/>
            <a:ext cx="701675" cy="4889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31764" name="Rectangle 20"/>
          <p:cNvSpPr>
            <a:spLocks noChangeArrowheads="1"/>
          </p:cNvSpPr>
          <p:nvPr/>
        </p:nvSpPr>
        <p:spPr bwMode="auto">
          <a:xfrm>
            <a:off x="6251575" y="5581650"/>
            <a:ext cx="719138" cy="9779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31765"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31766" name="AutoShape 22"/>
          <p:cNvCxnSpPr>
            <a:cxnSpLocks noChangeShapeType="1"/>
            <a:stCxn id="31748" idx="3"/>
            <a:endCxn id="31749"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7" name="AutoShape 23"/>
          <p:cNvCxnSpPr>
            <a:cxnSpLocks noChangeShapeType="1"/>
            <a:stCxn id="31749" idx="3"/>
            <a:endCxn id="31750"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8" name="AutoShape 24"/>
          <p:cNvCxnSpPr>
            <a:cxnSpLocks noChangeShapeType="1"/>
            <a:stCxn id="31750" idx="3"/>
            <a:endCxn id="31751"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9" name="AutoShape 25"/>
          <p:cNvCxnSpPr>
            <a:cxnSpLocks noChangeShapeType="1"/>
            <a:stCxn id="31751" idx="3"/>
            <a:endCxn id="31752"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70" name="AutoShape 26"/>
          <p:cNvCxnSpPr>
            <a:cxnSpLocks noChangeShapeType="1"/>
            <a:stCxn id="31756"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71" name="AutoShape 27"/>
          <p:cNvCxnSpPr>
            <a:cxnSpLocks noChangeShapeType="1"/>
            <a:stCxn id="31750" idx="2"/>
            <a:endCxn id="31756"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72" name="AutoShape 28"/>
          <p:cNvCxnSpPr>
            <a:cxnSpLocks noChangeShapeType="1"/>
            <a:stCxn id="31747" idx="2"/>
            <a:endCxn id="31750"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73"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1774" name="AutoShape 30"/>
          <p:cNvCxnSpPr>
            <a:cxnSpLocks noChangeShapeType="1"/>
            <a:stCxn id="31752" idx="3"/>
            <a:endCxn id="31753"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75"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76"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77"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78"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79"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0"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1"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2"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3"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4"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5"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6"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7"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8"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89"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90"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91"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92"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93"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94"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1795" name="AutoShape 51"/>
          <p:cNvCxnSpPr>
            <a:cxnSpLocks noChangeShapeType="1"/>
            <a:stCxn id="31754" idx="2"/>
            <a:endCxn id="31755"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96"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1797" name="AutoShape 53"/>
          <p:cNvCxnSpPr>
            <a:cxnSpLocks noChangeShapeType="1"/>
            <a:stCxn id="31765" idx="0"/>
            <a:endCxn id="31746"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1798" name="Group 54"/>
          <p:cNvGrpSpPr>
            <a:grpSpLocks/>
          </p:cNvGrpSpPr>
          <p:nvPr/>
        </p:nvGrpSpPr>
        <p:grpSpPr bwMode="auto">
          <a:xfrm>
            <a:off x="304800" y="762000"/>
            <a:ext cx="8478838" cy="608013"/>
            <a:chOff x="192" y="480"/>
            <a:chExt cx="5341" cy="383"/>
          </a:xfrm>
        </p:grpSpPr>
        <p:sp>
          <p:nvSpPr>
            <p:cNvPr id="31799"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31800"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1801"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31802"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31803"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1804"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805"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1806"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1807"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1808"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1809"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1810" name="Rectangle 66"/>
            <p:cNvSpPr>
              <a:spLocks noChangeArrowheads="1"/>
            </p:cNvSpPr>
            <p:nvPr/>
          </p:nvSpPr>
          <p:spPr bwMode="auto">
            <a:xfrm>
              <a:off x="4430"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31811"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31812"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31813"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1814"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31815"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31816"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31817" name="Text Box 73"/>
          <p:cNvSpPr txBox="1">
            <a:spLocks noChangeArrowheads="1"/>
          </p:cNvSpPr>
          <p:nvPr/>
        </p:nvSpPr>
        <p:spPr bwMode="auto">
          <a:xfrm>
            <a:off x="381000" y="1447800"/>
            <a:ext cx="82296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Ex: Execute</a:t>
            </a:r>
          </a:p>
          <a:p>
            <a:pPr>
              <a:lnSpc>
                <a:spcPct val="100000"/>
              </a:lnSpc>
            </a:pPr>
            <a:r>
              <a:rPr lang="en-GB" b="1"/>
              <a:t>Execute the uOPs on the appropriate execution port.</a:t>
            </a:r>
          </a:p>
        </p:txBody>
      </p:sp>
    </p:spTree>
    <p:extLst>
      <p:ext uri="{BB962C8B-B14F-4D97-AF65-F5344CB8AC3E}">
        <p14:creationId xmlns:p14="http://schemas.microsoft.com/office/powerpoint/2010/main" val="17378920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581B1520-2E60-4A90-B581-788C58640063}" type="slidenum">
              <a:rPr lang="en-GB"/>
              <a:pPr/>
              <a:t>67</a:t>
            </a:fld>
            <a:endParaRPr lang="en-GB"/>
          </a:p>
        </p:txBody>
      </p:sp>
      <p:sp>
        <p:nvSpPr>
          <p:cNvPr id="32769"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32770"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32771"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32772"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32773"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32774"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32775"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32776"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32777"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32778"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32779"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32780"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32781" name="Rectangle 13"/>
          <p:cNvSpPr>
            <a:spLocks noChangeArrowheads="1"/>
          </p:cNvSpPr>
          <p:nvPr/>
        </p:nvSpPr>
        <p:spPr bwMode="auto">
          <a:xfrm>
            <a:off x="6267450" y="2895600"/>
            <a:ext cx="511175" cy="409575"/>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2782" name="Rectangle 14"/>
          <p:cNvSpPr>
            <a:spLocks noChangeArrowheads="1"/>
          </p:cNvSpPr>
          <p:nvPr/>
        </p:nvSpPr>
        <p:spPr bwMode="auto">
          <a:xfrm>
            <a:off x="6267450" y="3346450"/>
            <a:ext cx="509588" cy="4191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2783" name="Rectangle 15"/>
          <p:cNvSpPr>
            <a:spLocks noChangeArrowheads="1"/>
          </p:cNvSpPr>
          <p:nvPr/>
        </p:nvSpPr>
        <p:spPr bwMode="auto">
          <a:xfrm>
            <a:off x="6273800" y="3813175"/>
            <a:ext cx="447675"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2784" name="Rectangle 16"/>
          <p:cNvSpPr>
            <a:spLocks noChangeArrowheads="1"/>
          </p:cNvSpPr>
          <p:nvPr/>
        </p:nvSpPr>
        <p:spPr bwMode="auto">
          <a:xfrm>
            <a:off x="6275388" y="4071938"/>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2785" name="Rectangle 17"/>
          <p:cNvSpPr>
            <a:spLocks noChangeArrowheads="1"/>
          </p:cNvSpPr>
          <p:nvPr/>
        </p:nvSpPr>
        <p:spPr bwMode="auto">
          <a:xfrm>
            <a:off x="6275388" y="4321175"/>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2786" name="Rectangle 18"/>
          <p:cNvSpPr>
            <a:spLocks noChangeArrowheads="1"/>
          </p:cNvSpPr>
          <p:nvPr/>
        </p:nvSpPr>
        <p:spPr bwMode="auto">
          <a:xfrm>
            <a:off x="6275388" y="4570413"/>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2787" name="Rectangle 19"/>
          <p:cNvSpPr>
            <a:spLocks noChangeArrowheads="1"/>
          </p:cNvSpPr>
          <p:nvPr/>
        </p:nvSpPr>
        <p:spPr bwMode="auto">
          <a:xfrm>
            <a:off x="6270625" y="5022850"/>
            <a:ext cx="701675" cy="4889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32788" name="Rectangle 20"/>
          <p:cNvSpPr>
            <a:spLocks noChangeArrowheads="1"/>
          </p:cNvSpPr>
          <p:nvPr/>
        </p:nvSpPr>
        <p:spPr bwMode="auto">
          <a:xfrm>
            <a:off x="6251575" y="5581650"/>
            <a:ext cx="719138" cy="97790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32789"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32790" name="AutoShape 22"/>
          <p:cNvCxnSpPr>
            <a:cxnSpLocks noChangeShapeType="1"/>
            <a:stCxn id="32772" idx="3"/>
            <a:endCxn id="32773"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3"/>
          <p:cNvCxnSpPr>
            <a:cxnSpLocks noChangeShapeType="1"/>
            <a:stCxn id="32773" idx="3"/>
            <a:endCxn id="32774"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2" name="AutoShape 24"/>
          <p:cNvCxnSpPr>
            <a:cxnSpLocks noChangeShapeType="1"/>
            <a:stCxn id="32774" idx="3"/>
            <a:endCxn id="32775"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3" name="AutoShape 25"/>
          <p:cNvCxnSpPr>
            <a:cxnSpLocks noChangeShapeType="1"/>
            <a:stCxn id="32775" idx="3"/>
            <a:endCxn id="32776"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4" name="AutoShape 26"/>
          <p:cNvCxnSpPr>
            <a:cxnSpLocks noChangeShapeType="1"/>
            <a:stCxn id="32780"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5" name="AutoShape 27"/>
          <p:cNvCxnSpPr>
            <a:cxnSpLocks noChangeShapeType="1"/>
            <a:stCxn id="32774" idx="2"/>
            <a:endCxn id="32780"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6" name="AutoShape 28"/>
          <p:cNvCxnSpPr>
            <a:cxnSpLocks noChangeShapeType="1"/>
            <a:stCxn id="32771" idx="2"/>
            <a:endCxn id="32774"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7"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2798" name="AutoShape 30"/>
          <p:cNvCxnSpPr>
            <a:cxnSpLocks noChangeShapeType="1"/>
            <a:stCxn id="32776" idx="3"/>
            <a:endCxn id="32777"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9"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0"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1"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2"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3"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4"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5"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6"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7"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8"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9"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0"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1"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2"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3"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4"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5"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6"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7"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8"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2819" name="AutoShape 51"/>
          <p:cNvCxnSpPr>
            <a:cxnSpLocks noChangeShapeType="1"/>
            <a:stCxn id="32778" idx="2"/>
            <a:endCxn id="32779"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820"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2821" name="AutoShape 53"/>
          <p:cNvCxnSpPr>
            <a:cxnSpLocks noChangeShapeType="1"/>
            <a:stCxn id="32789" idx="0"/>
            <a:endCxn id="32770"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2822" name="Group 54"/>
          <p:cNvGrpSpPr>
            <a:grpSpLocks/>
          </p:cNvGrpSpPr>
          <p:nvPr/>
        </p:nvGrpSpPr>
        <p:grpSpPr bwMode="auto">
          <a:xfrm>
            <a:off x="304800" y="762000"/>
            <a:ext cx="8478838" cy="608013"/>
            <a:chOff x="192" y="480"/>
            <a:chExt cx="5341" cy="383"/>
          </a:xfrm>
        </p:grpSpPr>
        <p:sp>
          <p:nvSpPr>
            <p:cNvPr id="32823"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32824"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2825"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32826"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32827"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2828"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29"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2830"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2831"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2832"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2833"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2834"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32835" name="Rectangle 67"/>
            <p:cNvSpPr>
              <a:spLocks noChangeArrowheads="1"/>
            </p:cNvSpPr>
            <p:nvPr/>
          </p:nvSpPr>
          <p:spPr bwMode="auto">
            <a:xfrm>
              <a:off x="4694"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32836"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32837"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2838"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32839"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32840"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32841" name="Text Box 73"/>
          <p:cNvSpPr txBox="1">
            <a:spLocks noChangeArrowheads="1"/>
          </p:cNvSpPr>
          <p:nvPr/>
        </p:nvSpPr>
        <p:spPr bwMode="auto">
          <a:xfrm>
            <a:off x="152400" y="1600200"/>
            <a:ext cx="88392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Flgs: Flags</a:t>
            </a:r>
          </a:p>
          <a:p>
            <a:pPr>
              <a:lnSpc>
                <a:spcPct val="100000"/>
              </a:lnSpc>
            </a:pPr>
            <a:r>
              <a:rPr lang="en-GB" sz="1800" b="1"/>
              <a:t>Compute flags (zero, negative, etc..). These are typically input to a branch instruction.</a:t>
            </a:r>
          </a:p>
        </p:txBody>
      </p:sp>
    </p:spTree>
    <p:extLst>
      <p:ext uri="{BB962C8B-B14F-4D97-AF65-F5344CB8AC3E}">
        <p14:creationId xmlns:p14="http://schemas.microsoft.com/office/powerpoint/2010/main" val="676677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idx="10"/>
          </p:nvPr>
        </p:nvSpPr>
        <p:spPr/>
        <p:txBody>
          <a:bodyPr/>
          <a:lstStyle/>
          <a:p>
            <a:fld id="{79BAA15F-39EE-4CB0-BEBC-912EA1BC1708}" type="slidenum">
              <a:rPr lang="en-GB"/>
              <a:pPr/>
              <a:t>68</a:t>
            </a:fld>
            <a:endParaRPr lang="en-GB"/>
          </a:p>
        </p:txBody>
      </p:sp>
      <p:sp>
        <p:nvSpPr>
          <p:cNvPr id="33793"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33794"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33795"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33796"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33797"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33798"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33799"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33800"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33801"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33802"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33803"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33804"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33805"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3806"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3807" name="Rectangle 15"/>
          <p:cNvSpPr>
            <a:spLocks noChangeArrowheads="1"/>
          </p:cNvSpPr>
          <p:nvPr/>
        </p:nvSpPr>
        <p:spPr bwMode="auto">
          <a:xfrm>
            <a:off x="6273800" y="3813175"/>
            <a:ext cx="447675"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3808" name="Rectangle 16"/>
          <p:cNvSpPr>
            <a:spLocks noChangeArrowheads="1"/>
          </p:cNvSpPr>
          <p:nvPr/>
        </p:nvSpPr>
        <p:spPr bwMode="auto">
          <a:xfrm>
            <a:off x="6275388" y="4071938"/>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3809" name="Rectangle 17"/>
          <p:cNvSpPr>
            <a:spLocks noChangeArrowheads="1"/>
          </p:cNvSpPr>
          <p:nvPr/>
        </p:nvSpPr>
        <p:spPr bwMode="auto">
          <a:xfrm>
            <a:off x="6275388" y="4321175"/>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3810" name="Rectangle 18"/>
          <p:cNvSpPr>
            <a:spLocks noChangeArrowheads="1"/>
          </p:cNvSpPr>
          <p:nvPr/>
        </p:nvSpPr>
        <p:spPr bwMode="auto">
          <a:xfrm>
            <a:off x="6275388" y="4570413"/>
            <a:ext cx="446087" cy="209550"/>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3811"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33812"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33813"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33814" name="AutoShape 22"/>
          <p:cNvCxnSpPr>
            <a:cxnSpLocks noChangeShapeType="1"/>
            <a:stCxn id="33796" idx="3"/>
            <a:endCxn id="33797"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5" name="AutoShape 23"/>
          <p:cNvCxnSpPr>
            <a:cxnSpLocks noChangeShapeType="1"/>
            <a:stCxn id="33797" idx="3"/>
            <a:endCxn id="33798"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6" name="AutoShape 24"/>
          <p:cNvCxnSpPr>
            <a:cxnSpLocks noChangeShapeType="1"/>
            <a:stCxn id="33798" idx="3"/>
            <a:endCxn id="33799"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7" name="AutoShape 25"/>
          <p:cNvCxnSpPr>
            <a:cxnSpLocks noChangeShapeType="1"/>
            <a:stCxn id="33799" idx="3"/>
            <a:endCxn id="33800"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8" name="AutoShape 26"/>
          <p:cNvCxnSpPr>
            <a:cxnSpLocks noChangeShapeType="1"/>
            <a:stCxn id="33804"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9" name="AutoShape 27"/>
          <p:cNvCxnSpPr>
            <a:cxnSpLocks noChangeShapeType="1"/>
            <a:stCxn id="33798" idx="2"/>
            <a:endCxn id="33804"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20" name="AutoShape 28"/>
          <p:cNvCxnSpPr>
            <a:cxnSpLocks noChangeShapeType="1"/>
            <a:stCxn id="33795" idx="2"/>
            <a:endCxn id="33798"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821"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3822" name="AutoShape 30"/>
          <p:cNvCxnSpPr>
            <a:cxnSpLocks noChangeShapeType="1"/>
            <a:stCxn id="33800" idx="3"/>
            <a:endCxn id="33801"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823"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24"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25"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26"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27"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28"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29"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0"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1"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2"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3"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4"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5"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6"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7"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8"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39"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40"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41"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42"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3843" name="AutoShape 51"/>
          <p:cNvCxnSpPr>
            <a:cxnSpLocks noChangeShapeType="1"/>
            <a:stCxn id="33802" idx="2"/>
            <a:endCxn id="33803"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844"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3845" name="AutoShape 53"/>
          <p:cNvCxnSpPr>
            <a:cxnSpLocks noChangeShapeType="1"/>
            <a:stCxn id="33813" idx="0"/>
            <a:endCxn id="33794"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3846" name="Group 54"/>
          <p:cNvGrpSpPr>
            <a:grpSpLocks/>
          </p:cNvGrpSpPr>
          <p:nvPr/>
        </p:nvGrpSpPr>
        <p:grpSpPr bwMode="auto">
          <a:xfrm>
            <a:off x="304800" y="762000"/>
            <a:ext cx="8478838" cy="608013"/>
            <a:chOff x="192" y="480"/>
            <a:chExt cx="5341" cy="383"/>
          </a:xfrm>
        </p:grpSpPr>
        <p:sp>
          <p:nvSpPr>
            <p:cNvPr id="33847"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33848"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3849"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33850"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33851"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3852"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53"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3854"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3855"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3856"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3857"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3858"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33859"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33860" name="Rectangle 68"/>
            <p:cNvSpPr>
              <a:spLocks noChangeArrowheads="1"/>
            </p:cNvSpPr>
            <p:nvPr/>
          </p:nvSpPr>
          <p:spPr bwMode="auto">
            <a:xfrm>
              <a:off x="4958" y="480"/>
              <a:ext cx="264"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33861" name="Rectangle 69"/>
            <p:cNvSpPr>
              <a:spLocks noChangeArrowheads="1"/>
            </p:cNvSpPr>
            <p:nvPr/>
          </p:nvSpPr>
          <p:spPr bwMode="auto">
            <a:xfrm>
              <a:off x="5222"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3862"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33863"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33864"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33865" name="Text Box 73"/>
          <p:cNvSpPr txBox="1">
            <a:spLocks noChangeArrowheads="1"/>
          </p:cNvSpPr>
          <p:nvPr/>
        </p:nvSpPr>
        <p:spPr bwMode="auto">
          <a:xfrm>
            <a:off x="152400" y="1447800"/>
            <a:ext cx="88392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Br Ck: Branch Check</a:t>
            </a:r>
          </a:p>
          <a:p>
            <a:pPr>
              <a:lnSpc>
                <a:spcPct val="100000"/>
              </a:lnSpc>
            </a:pPr>
            <a:r>
              <a:rPr lang="en-GB" sz="1800" b="1"/>
              <a:t>The branch operation compares result of actual branch direction with the prediction.</a:t>
            </a:r>
          </a:p>
        </p:txBody>
      </p:sp>
    </p:spTree>
    <p:extLst>
      <p:ext uri="{BB962C8B-B14F-4D97-AF65-F5344CB8AC3E}">
        <p14:creationId xmlns:p14="http://schemas.microsoft.com/office/powerpoint/2010/main" val="1043921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2"/>
          <p:cNvSpPr>
            <a:spLocks noGrp="1"/>
          </p:cNvSpPr>
          <p:nvPr>
            <p:ph type="sldNum" idx="10"/>
          </p:nvPr>
        </p:nvSpPr>
        <p:spPr/>
        <p:txBody>
          <a:bodyPr/>
          <a:lstStyle/>
          <a:p>
            <a:fld id="{7B68AAEB-D275-45F4-B568-C7004F7568A4}" type="slidenum">
              <a:rPr lang="en-GB"/>
              <a:pPr/>
              <a:t>69</a:t>
            </a:fld>
            <a:endParaRPr lang="en-GB"/>
          </a:p>
        </p:txBody>
      </p:sp>
      <p:sp>
        <p:nvSpPr>
          <p:cNvPr id="34817" name="Rectangle 1"/>
          <p:cNvSpPr>
            <a:spLocks noChangeArrowheads="1"/>
          </p:cNvSpPr>
          <p:nvPr/>
        </p:nvSpPr>
        <p:spPr bwMode="auto">
          <a:xfrm>
            <a:off x="1273175" y="2362200"/>
            <a:ext cx="255588" cy="2374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3.2 GB/s System Interface</a:t>
            </a:r>
          </a:p>
        </p:txBody>
      </p:sp>
      <p:sp>
        <p:nvSpPr>
          <p:cNvPr id="34818" name="Rectangle 2"/>
          <p:cNvSpPr>
            <a:spLocks noChangeArrowheads="1"/>
          </p:cNvSpPr>
          <p:nvPr/>
        </p:nvSpPr>
        <p:spPr bwMode="auto">
          <a:xfrm>
            <a:off x="1933575" y="2438400"/>
            <a:ext cx="4335463"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L2 Cache and Control</a:t>
            </a:r>
          </a:p>
        </p:txBody>
      </p:sp>
      <p:sp>
        <p:nvSpPr>
          <p:cNvPr id="34819" name="Rectangle 3"/>
          <p:cNvSpPr>
            <a:spLocks noChangeArrowheads="1"/>
          </p:cNvSpPr>
          <p:nvPr/>
        </p:nvSpPr>
        <p:spPr bwMode="auto">
          <a:xfrm>
            <a:off x="3105150" y="3024188"/>
            <a:ext cx="701675" cy="3492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a:t>
            </a:r>
          </a:p>
        </p:txBody>
      </p:sp>
      <p:sp>
        <p:nvSpPr>
          <p:cNvPr id="34820" name="Rectangle 4"/>
          <p:cNvSpPr>
            <a:spLocks noChangeArrowheads="1"/>
          </p:cNvSpPr>
          <p:nvPr/>
        </p:nvSpPr>
        <p:spPr bwMode="auto">
          <a:xfrm>
            <a:off x="1982788"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BTB &amp; I-TLB</a:t>
            </a:r>
          </a:p>
        </p:txBody>
      </p:sp>
      <p:sp>
        <p:nvSpPr>
          <p:cNvPr id="34821" name="Rectangle 5"/>
          <p:cNvSpPr>
            <a:spLocks noChangeArrowheads="1"/>
          </p:cNvSpPr>
          <p:nvPr/>
        </p:nvSpPr>
        <p:spPr bwMode="auto">
          <a:xfrm>
            <a:off x="2557463" y="3576638"/>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Decoder</a:t>
            </a:r>
          </a:p>
        </p:txBody>
      </p:sp>
      <p:sp>
        <p:nvSpPr>
          <p:cNvPr id="34822" name="Rectangle 6"/>
          <p:cNvSpPr>
            <a:spLocks noChangeArrowheads="1"/>
          </p:cNvSpPr>
          <p:nvPr/>
        </p:nvSpPr>
        <p:spPr bwMode="auto">
          <a:xfrm>
            <a:off x="3163888" y="3644900"/>
            <a:ext cx="574675" cy="16764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Trace Cache</a:t>
            </a:r>
          </a:p>
        </p:txBody>
      </p:sp>
      <p:sp>
        <p:nvSpPr>
          <p:cNvPr id="34823" name="Rectangle 7"/>
          <p:cNvSpPr>
            <a:spLocks noChangeArrowheads="1"/>
          </p:cNvSpPr>
          <p:nvPr/>
        </p:nvSpPr>
        <p:spPr bwMode="auto">
          <a:xfrm>
            <a:off x="40941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Rename/Alloc</a:t>
            </a:r>
          </a:p>
        </p:txBody>
      </p:sp>
      <p:sp>
        <p:nvSpPr>
          <p:cNvPr id="34824" name="Rectangle 8"/>
          <p:cNvSpPr>
            <a:spLocks noChangeArrowheads="1"/>
          </p:cNvSpPr>
          <p:nvPr/>
        </p:nvSpPr>
        <p:spPr bwMode="auto">
          <a:xfrm>
            <a:off x="4640263" y="3578225"/>
            <a:ext cx="319087"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op Queues</a:t>
            </a:r>
          </a:p>
        </p:txBody>
      </p:sp>
      <p:sp>
        <p:nvSpPr>
          <p:cNvPr id="34825" name="Rectangle 9"/>
          <p:cNvSpPr>
            <a:spLocks noChangeArrowheads="1"/>
          </p:cNvSpPr>
          <p:nvPr/>
        </p:nvSpPr>
        <p:spPr bwMode="auto">
          <a:xfrm>
            <a:off x="5195888" y="3016250"/>
            <a:ext cx="255587" cy="2941638"/>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Schedulers</a:t>
            </a:r>
          </a:p>
        </p:txBody>
      </p:sp>
      <p:sp>
        <p:nvSpPr>
          <p:cNvPr id="34826" name="Rectangle 10"/>
          <p:cNvSpPr>
            <a:spLocks noChangeArrowheads="1"/>
          </p:cNvSpPr>
          <p:nvPr/>
        </p:nvSpPr>
        <p:spPr bwMode="auto">
          <a:xfrm>
            <a:off x="5740400" y="2997200"/>
            <a:ext cx="255588" cy="1816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Integer RF</a:t>
            </a:r>
          </a:p>
        </p:txBody>
      </p:sp>
      <p:sp>
        <p:nvSpPr>
          <p:cNvPr id="34827" name="Rectangle 11"/>
          <p:cNvSpPr>
            <a:spLocks noChangeArrowheads="1"/>
          </p:cNvSpPr>
          <p:nvPr/>
        </p:nvSpPr>
        <p:spPr bwMode="auto">
          <a:xfrm>
            <a:off x="5740400" y="5138738"/>
            <a:ext cx="255588" cy="9080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RF</a:t>
            </a:r>
          </a:p>
        </p:txBody>
      </p:sp>
      <p:sp>
        <p:nvSpPr>
          <p:cNvPr id="34828" name="Rectangle 12"/>
          <p:cNvSpPr>
            <a:spLocks noChangeArrowheads="1"/>
          </p:cNvSpPr>
          <p:nvPr/>
        </p:nvSpPr>
        <p:spPr bwMode="auto">
          <a:xfrm>
            <a:off x="3163888" y="5572125"/>
            <a:ext cx="574675" cy="42862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Symbol" pitchFamily="18" charset="2"/>
              </a:rPr>
              <a:t></a:t>
            </a:r>
            <a:r>
              <a:rPr lang="en-GB" sz="1600">
                <a:solidFill>
                  <a:srgbClr val="000000"/>
                </a:solidFill>
              </a:rPr>
              <a:t>Code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ROM</a:t>
            </a:r>
          </a:p>
        </p:txBody>
      </p:sp>
      <p:sp>
        <p:nvSpPr>
          <p:cNvPr id="34829" name="Rectangle 13"/>
          <p:cNvSpPr>
            <a:spLocks noChangeArrowheads="1"/>
          </p:cNvSpPr>
          <p:nvPr/>
        </p:nvSpPr>
        <p:spPr bwMode="auto">
          <a:xfrm>
            <a:off x="6267450" y="2895600"/>
            <a:ext cx="511175" cy="409575"/>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Store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4830" name="Rectangle 14"/>
          <p:cNvSpPr>
            <a:spLocks noChangeArrowheads="1"/>
          </p:cNvSpPr>
          <p:nvPr/>
        </p:nvSpPr>
        <p:spPr bwMode="auto">
          <a:xfrm>
            <a:off x="6267450" y="3346450"/>
            <a:ext cx="509588" cy="4191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Load </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AGU</a:t>
            </a:r>
          </a:p>
        </p:txBody>
      </p:sp>
      <p:sp>
        <p:nvSpPr>
          <p:cNvPr id="34831" name="Rectangle 15"/>
          <p:cNvSpPr>
            <a:spLocks noChangeArrowheads="1"/>
          </p:cNvSpPr>
          <p:nvPr/>
        </p:nvSpPr>
        <p:spPr bwMode="auto">
          <a:xfrm>
            <a:off x="6273800" y="3813175"/>
            <a:ext cx="447675"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4832" name="Rectangle 16"/>
          <p:cNvSpPr>
            <a:spLocks noChangeArrowheads="1"/>
          </p:cNvSpPr>
          <p:nvPr/>
        </p:nvSpPr>
        <p:spPr bwMode="auto">
          <a:xfrm>
            <a:off x="6275388" y="4071938"/>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4833" name="Rectangle 17"/>
          <p:cNvSpPr>
            <a:spLocks noChangeArrowheads="1"/>
          </p:cNvSpPr>
          <p:nvPr/>
        </p:nvSpPr>
        <p:spPr bwMode="auto">
          <a:xfrm>
            <a:off x="6275388" y="4321175"/>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4834" name="Rectangle 18"/>
          <p:cNvSpPr>
            <a:spLocks noChangeArrowheads="1"/>
          </p:cNvSpPr>
          <p:nvPr/>
        </p:nvSpPr>
        <p:spPr bwMode="auto">
          <a:xfrm>
            <a:off x="6275388" y="4570413"/>
            <a:ext cx="446087" cy="2095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ALU</a:t>
            </a:r>
          </a:p>
        </p:txBody>
      </p:sp>
      <p:sp>
        <p:nvSpPr>
          <p:cNvPr id="34835" name="Rectangle 19"/>
          <p:cNvSpPr>
            <a:spLocks noChangeArrowheads="1"/>
          </p:cNvSpPr>
          <p:nvPr/>
        </p:nvSpPr>
        <p:spPr bwMode="auto">
          <a:xfrm>
            <a:off x="6270625" y="5022850"/>
            <a:ext cx="701675" cy="48895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move</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FP store</a:t>
            </a:r>
          </a:p>
        </p:txBody>
      </p:sp>
      <p:sp>
        <p:nvSpPr>
          <p:cNvPr id="34836" name="Rectangle 20"/>
          <p:cNvSpPr>
            <a:spLocks noChangeArrowheads="1"/>
          </p:cNvSpPr>
          <p:nvPr/>
        </p:nvSpPr>
        <p:spPr bwMode="auto">
          <a:xfrm>
            <a:off x="6251575" y="5581650"/>
            <a:ext cx="719138" cy="977900"/>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Fmul</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Fadd</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MMX</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SSE</a:t>
            </a:r>
          </a:p>
        </p:txBody>
      </p:sp>
      <p:sp>
        <p:nvSpPr>
          <p:cNvPr id="34837" name="Rectangle 21"/>
          <p:cNvSpPr>
            <a:spLocks noChangeArrowheads="1"/>
          </p:cNvSpPr>
          <p:nvPr/>
        </p:nvSpPr>
        <p:spPr bwMode="auto">
          <a:xfrm>
            <a:off x="7227888" y="2787650"/>
            <a:ext cx="319087" cy="3694113"/>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L1 D-Cache and D-TLB</a:t>
            </a:r>
          </a:p>
        </p:txBody>
      </p:sp>
      <p:cxnSp>
        <p:nvCxnSpPr>
          <p:cNvPr id="34838" name="AutoShape 22"/>
          <p:cNvCxnSpPr>
            <a:cxnSpLocks noChangeShapeType="1"/>
            <a:stCxn id="34820" idx="3"/>
            <a:endCxn id="34821" idx="1"/>
          </p:cNvCxnSpPr>
          <p:nvPr/>
        </p:nvCxnSpPr>
        <p:spPr bwMode="auto">
          <a:xfrm>
            <a:off x="2301875" y="4484688"/>
            <a:ext cx="255588" cy="1587"/>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3"/>
          <p:cNvCxnSpPr>
            <a:cxnSpLocks noChangeShapeType="1"/>
            <a:stCxn id="34821" idx="3"/>
            <a:endCxn id="34822" idx="1"/>
          </p:cNvCxnSpPr>
          <p:nvPr/>
        </p:nvCxnSpPr>
        <p:spPr bwMode="auto">
          <a:xfrm flipV="1">
            <a:off x="2876550" y="4483100"/>
            <a:ext cx="2873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0" name="AutoShape 24"/>
          <p:cNvCxnSpPr>
            <a:cxnSpLocks noChangeShapeType="1"/>
            <a:stCxn id="34822" idx="3"/>
            <a:endCxn id="34823" idx="1"/>
          </p:cNvCxnSpPr>
          <p:nvPr/>
        </p:nvCxnSpPr>
        <p:spPr bwMode="auto">
          <a:xfrm>
            <a:off x="3738563" y="4483100"/>
            <a:ext cx="355600" cy="3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1" name="AutoShape 25"/>
          <p:cNvCxnSpPr>
            <a:cxnSpLocks noChangeShapeType="1"/>
            <a:stCxn id="34823" idx="3"/>
            <a:endCxn id="34824" idx="1"/>
          </p:cNvCxnSpPr>
          <p:nvPr/>
        </p:nvCxnSpPr>
        <p:spPr bwMode="auto">
          <a:xfrm>
            <a:off x="4413250" y="4486275"/>
            <a:ext cx="227013"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2" name="AutoShape 26"/>
          <p:cNvCxnSpPr>
            <a:cxnSpLocks noChangeShapeType="1"/>
            <a:stCxn id="34828" idx="3"/>
          </p:cNvCxnSpPr>
          <p:nvPr/>
        </p:nvCxnSpPr>
        <p:spPr bwMode="auto">
          <a:xfrm flipV="1">
            <a:off x="3738563" y="4533900"/>
            <a:ext cx="161925" cy="1252538"/>
          </a:xfrm>
          <a:prstGeom prst="bentConnector3">
            <a:avLst>
              <a:gd name="adj1" fmla="val 50000"/>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3" name="AutoShape 27"/>
          <p:cNvCxnSpPr>
            <a:cxnSpLocks noChangeShapeType="1"/>
            <a:stCxn id="34822" idx="2"/>
            <a:endCxn id="34828" idx="0"/>
          </p:cNvCxnSpPr>
          <p:nvPr/>
        </p:nvCxnSpPr>
        <p:spPr bwMode="auto">
          <a:xfrm>
            <a:off x="3451225" y="5321300"/>
            <a:ext cx="1588" cy="250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4" name="AutoShape 28"/>
          <p:cNvCxnSpPr>
            <a:cxnSpLocks noChangeShapeType="1"/>
            <a:stCxn id="34819" idx="2"/>
            <a:endCxn id="34822" idx="0"/>
          </p:cNvCxnSpPr>
          <p:nvPr/>
        </p:nvCxnSpPr>
        <p:spPr bwMode="auto">
          <a:xfrm flipH="1">
            <a:off x="3451225" y="3373438"/>
            <a:ext cx="4763" cy="271462"/>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5" name="Freeform 29"/>
          <p:cNvSpPr>
            <a:spLocks/>
          </p:cNvSpPr>
          <p:nvPr/>
        </p:nvSpPr>
        <p:spPr bwMode="auto">
          <a:xfrm>
            <a:off x="2124075" y="2787650"/>
            <a:ext cx="1588" cy="768350"/>
          </a:xfrm>
          <a:custGeom>
            <a:avLst/>
            <a:gdLst>
              <a:gd name="T0" fmla="*/ 0 w 1"/>
              <a:gd name="T1" fmla="*/ 0 h 2136"/>
              <a:gd name="T2" fmla="*/ 0 w 1"/>
              <a:gd name="T3" fmla="*/ 2135 h 2136"/>
              <a:gd name="T4" fmla="*/ 0 w 1"/>
              <a:gd name="T5" fmla="*/ 0 h 2136"/>
            </a:gdLst>
            <a:ahLst/>
            <a:cxnLst>
              <a:cxn ang="0">
                <a:pos x="T0" y="T1"/>
              </a:cxn>
              <a:cxn ang="0">
                <a:pos x="T2" y="T3"/>
              </a:cxn>
              <a:cxn ang="0">
                <a:pos x="T4" y="T5"/>
              </a:cxn>
            </a:cxnLst>
            <a:rect l="0" t="0" r="r" b="b"/>
            <a:pathLst>
              <a:path w="1" h="2136">
                <a:moveTo>
                  <a:pt x="0" y="0"/>
                </a:moveTo>
                <a:lnTo>
                  <a:pt x="0" y="2135"/>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4846" name="AutoShape 30"/>
          <p:cNvCxnSpPr>
            <a:cxnSpLocks noChangeShapeType="1"/>
            <a:stCxn id="34824" idx="3"/>
            <a:endCxn id="34825" idx="1"/>
          </p:cNvCxnSpPr>
          <p:nvPr/>
        </p:nvCxnSpPr>
        <p:spPr bwMode="auto">
          <a:xfrm>
            <a:off x="4959350" y="4486275"/>
            <a:ext cx="236538"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7" name="AutoShape 31"/>
          <p:cNvSpPr>
            <a:spLocks noChangeArrowheads="1"/>
          </p:cNvSpPr>
          <p:nvPr/>
        </p:nvSpPr>
        <p:spPr bwMode="auto">
          <a:xfrm>
            <a:off x="1546225" y="2508250"/>
            <a:ext cx="382588" cy="82550"/>
          </a:xfrm>
          <a:prstGeom prst="leftRightArrow">
            <a:avLst>
              <a:gd name="adj1" fmla="val 50000"/>
              <a:gd name="adj2" fmla="val 92263"/>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48" name="Freeform 32"/>
          <p:cNvSpPr>
            <a:spLocks/>
          </p:cNvSpPr>
          <p:nvPr/>
        </p:nvSpPr>
        <p:spPr bwMode="auto">
          <a:xfrm>
            <a:off x="5470525"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49" name="Freeform 33"/>
          <p:cNvSpPr>
            <a:spLocks/>
          </p:cNvSpPr>
          <p:nvPr/>
        </p:nvSpPr>
        <p:spPr bwMode="auto">
          <a:xfrm>
            <a:off x="5470525" y="34163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0" name="Freeform 34"/>
          <p:cNvSpPr>
            <a:spLocks/>
          </p:cNvSpPr>
          <p:nvPr/>
        </p:nvSpPr>
        <p:spPr bwMode="auto">
          <a:xfrm>
            <a:off x="5470525"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1" name="Freeform 35"/>
          <p:cNvSpPr>
            <a:spLocks/>
          </p:cNvSpPr>
          <p:nvPr/>
        </p:nvSpPr>
        <p:spPr bwMode="auto">
          <a:xfrm>
            <a:off x="5470525" y="38354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2" name="Freeform 36"/>
          <p:cNvSpPr>
            <a:spLocks/>
          </p:cNvSpPr>
          <p:nvPr/>
        </p:nvSpPr>
        <p:spPr bwMode="auto">
          <a:xfrm>
            <a:off x="5470525" y="40449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3" name="Freeform 37"/>
          <p:cNvSpPr>
            <a:spLocks/>
          </p:cNvSpPr>
          <p:nvPr/>
        </p:nvSpPr>
        <p:spPr bwMode="auto">
          <a:xfrm>
            <a:off x="5470525" y="42545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4" name="Freeform 38"/>
          <p:cNvSpPr>
            <a:spLocks/>
          </p:cNvSpPr>
          <p:nvPr/>
        </p:nvSpPr>
        <p:spPr bwMode="auto">
          <a:xfrm>
            <a:off x="5481638" y="52324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5" name="Freeform 39"/>
          <p:cNvSpPr>
            <a:spLocks/>
          </p:cNvSpPr>
          <p:nvPr/>
        </p:nvSpPr>
        <p:spPr bwMode="auto">
          <a:xfrm>
            <a:off x="5481638" y="5651500"/>
            <a:ext cx="255587"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6" name="Freeform 40"/>
          <p:cNvSpPr>
            <a:spLocks/>
          </p:cNvSpPr>
          <p:nvPr/>
        </p:nvSpPr>
        <p:spPr bwMode="auto">
          <a:xfrm>
            <a:off x="6013450" y="32067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7" name="Freeform 41"/>
          <p:cNvSpPr>
            <a:spLocks/>
          </p:cNvSpPr>
          <p:nvPr/>
        </p:nvSpPr>
        <p:spPr bwMode="auto">
          <a:xfrm>
            <a:off x="6013450" y="36258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8" name="Freeform 42"/>
          <p:cNvSpPr>
            <a:spLocks/>
          </p:cNvSpPr>
          <p:nvPr/>
        </p:nvSpPr>
        <p:spPr bwMode="auto">
          <a:xfrm>
            <a:off x="6013450" y="39052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59" name="Freeform 43"/>
          <p:cNvSpPr>
            <a:spLocks/>
          </p:cNvSpPr>
          <p:nvPr/>
        </p:nvSpPr>
        <p:spPr bwMode="auto">
          <a:xfrm>
            <a:off x="6013450" y="418465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0" name="Freeform 44"/>
          <p:cNvSpPr>
            <a:spLocks/>
          </p:cNvSpPr>
          <p:nvPr/>
        </p:nvSpPr>
        <p:spPr bwMode="auto">
          <a:xfrm>
            <a:off x="6013450" y="43942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1" name="Freeform 45"/>
          <p:cNvSpPr>
            <a:spLocks/>
          </p:cNvSpPr>
          <p:nvPr/>
        </p:nvSpPr>
        <p:spPr bwMode="auto">
          <a:xfrm>
            <a:off x="6013450" y="4632325"/>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2" name="Freeform 46"/>
          <p:cNvSpPr>
            <a:spLocks/>
          </p:cNvSpPr>
          <p:nvPr/>
        </p:nvSpPr>
        <p:spPr bwMode="auto">
          <a:xfrm>
            <a:off x="6013450" y="53721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3" name="Freeform 47"/>
          <p:cNvSpPr>
            <a:spLocks/>
          </p:cNvSpPr>
          <p:nvPr/>
        </p:nvSpPr>
        <p:spPr bwMode="auto">
          <a:xfrm>
            <a:off x="6013450" y="5930900"/>
            <a:ext cx="255588" cy="1588"/>
          </a:xfrm>
          <a:custGeom>
            <a:avLst/>
            <a:gdLst>
              <a:gd name="T0" fmla="*/ 0 w 711"/>
              <a:gd name="T1" fmla="*/ 0 h 1"/>
              <a:gd name="T2" fmla="*/ 710 w 711"/>
              <a:gd name="T3" fmla="*/ 0 h 1"/>
              <a:gd name="T4" fmla="*/ 0 w 711"/>
              <a:gd name="T5" fmla="*/ 0 h 1"/>
            </a:gdLst>
            <a:ahLst/>
            <a:cxnLst>
              <a:cxn ang="0">
                <a:pos x="T0" y="T1"/>
              </a:cxn>
              <a:cxn ang="0">
                <a:pos x="T2" y="T3"/>
              </a:cxn>
              <a:cxn ang="0">
                <a:pos x="T4" y="T5"/>
              </a:cxn>
            </a:cxnLst>
            <a:rect l="0" t="0" r="r" b="b"/>
            <a:pathLst>
              <a:path w="711" h="1">
                <a:moveTo>
                  <a:pt x="0" y="0"/>
                </a:moveTo>
                <a:lnTo>
                  <a:pt x="710"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4" name="Freeform 48"/>
          <p:cNvSpPr>
            <a:spLocks/>
          </p:cNvSpPr>
          <p:nvPr/>
        </p:nvSpPr>
        <p:spPr bwMode="auto">
          <a:xfrm>
            <a:off x="6778625" y="31369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5" name="Freeform 49"/>
          <p:cNvSpPr>
            <a:spLocks/>
          </p:cNvSpPr>
          <p:nvPr/>
        </p:nvSpPr>
        <p:spPr bwMode="auto">
          <a:xfrm>
            <a:off x="6778625" y="3556000"/>
            <a:ext cx="446088" cy="1588"/>
          </a:xfrm>
          <a:custGeom>
            <a:avLst/>
            <a:gdLst>
              <a:gd name="T0" fmla="*/ 0 w 1240"/>
              <a:gd name="T1" fmla="*/ 0 h 1"/>
              <a:gd name="T2" fmla="*/ 1239 w 1240"/>
              <a:gd name="T3" fmla="*/ 0 h 1"/>
              <a:gd name="T4" fmla="*/ 0 w 1240"/>
              <a:gd name="T5" fmla="*/ 0 h 1"/>
            </a:gdLst>
            <a:ahLst/>
            <a:cxnLst>
              <a:cxn ang="0">
                <a:pos x="T0" y="T1"/>
              </a:cxn>
              <a:cxn ang="0">
                <a:pos x="T2" y="T3"/>
              </a:cxn>
              <a:cxn ang="0">
                <a:pos x="T4" y="T5"/>
              </a:cxn>
            </a:cxnLst>
            <a:rect l="0" t="0" r="r" b="b"/>
            <a:pathLst>
              <a:path w="1240" h="1">
                <a:moveTo>
                  <a:pt x="0" y="0"/>
                </a:moveTo>
                <a:lnTo>
                  <a:pt x="1239"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66" name="Freeform 50"/>
          <p:cNvSpPr>
            <a:spLocks/>
          </p:cNvSpPr>
          <p:nvPr/>
        </p:nvSpPr>
        <p:spPr bwMode="auto">
          <a:xfrm>
            <a:off x="6970713" y="5372100"/>
            <a:ext cx="254000" cy="1588"/>
          </a:xfrm>
          <a:custGeom>
            <a:avLst/>
            <a:gdLst>
              <a:gd name="T0" fmla="*/ 0 w 707"/>
              <a:gd name="T1" fmla="*/ 0 h 1"/>
              <a:gd name="T2" fmla="*/ 706 w 707"/>
              <a:gd name="T3" fmla="*/ 0 h 1"/>
              <a:gd name="T4" fmla="*/ 0 w 707"/>
              <a:gd name="T5" fmla="*/ 0 h 1"/>
            </a:gdLst>
            <a:ahLst/>
            <a:cxnLst>
              <a:cxn ang="0">
                <a:pos x="T0" y="T1"/>
              </a:cxn>
              <a:cxn ang="0">
                <a:pos x="T2" y="T3"/>
              </a:cxn>
              <a:cxn ang="0">
                <a:pos x="T4" y="T5"/>
              </a:cxn>
            </a:cxnLst>
            <a:rect l="0" t="0" r="r" b="b"/>
            <a:pathLst>
              <a:path w="707" h="1">
                <a:moveTo>
                  <a:pt x="0" y="0"/>
                </a:moveTo>
                <a:lnTo>
                  <a:pt x="706" y="0"/>
                </a:lnTo>
                <a:lnTo>
                  <a:pt x="0" y="0"/>
                </a:lnTo>
              </a:path>
            </a:pathLst>
          </a:custGeom>
          <a:solidFill>
            <a:srgbClr val="99CCFF"/>
          </a:solidFill>
          <a:ln w="936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4867" name="AutoShape 51"/>
          <p:cNvCxnSpPr>
            <a:cxnSpLocks noChangeShapeType="1"/>
            <a:stCxn id="34826" idx="2"/>
            <a:endCxn id="34827" idx="0"/>
          </p:cNvCxnSpPr>
          <p:nvPr/>
        </p:nvCxnSpPr>
        <p:spPr bwMode="auto">
          <a:xfrm>
            <a:off x="5868988" y="4813300"/>
            <a:ext cx="1587" cy="325438"/>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68" name="Freeform 52"/>
          <p:cNvSpPr>
            <a:spLocks/>
          </p:cNvSpPr>
          <p:nvPr/>
        </p:nvSpPr>
        <p:spPr bwMode="auto">
          <a:xfrm>
            <a:off x="5886450" y="4953000"/>
            <a:ext cx="1338263" cy="1588"/>
          </a:xfrm>
          <a:custGeom>
            <a:avLst/>
            <a:gdLst>
              <a:gd name="T0" fmla="*/ 0 w 3719"/>
              <a:gd name="T1" fmla="*/ 0 h 1"/>
              <a:gd name="T2" fmla="*/ 3718 w 3719"/>
              <a:gd name="T3" fmla="*/ 0 h 1"/>
              <a:gd name="T4" fmla="*/ 0 w 3719"/>
              <a:gd name="T5" fmla="*/ 0 h 1"/>
            </a:gdLst>
            <a:ahLst/>
            <a:cxnLst>
              <a:cxn ang="0">
                <a:pos x="T0" y="T1"/>
              </a:cxn>
              <a:cxn ang="0">
                <a:pos x="T2" y="T3"/>
              </a:cxn>
              <a:cxn ang="0">
                <a:pos x="T4" y="T5"/>
              </a:cxn>
            </a:cxnLst>
            <a:rect l="0" t="0" r="r" b="b"/>
            <a:pathLst>
              <a:path w="3719" h="1">
                <a:moveTo>
                  <a:pt x="0" y="0"/>
                </a:moveTo>
                <a:lnTo>
                  <a:pt x="3718" y="0"/>
                </a:lnTo>
                <a:lnTo>
                  <a:pt x="0" y="0"/>
                </a:lnTo>
              </a:path>
            </a:pathLst>
          </a:custGeom>
          <a:solidFill>
            <a:srgbClr val="99CCFF"/>
          </a:solidFill>
          <a:ln w="9360">
            <a:solidFill>
              <a:srgbClr val="000000"/>
            </a:solidFill>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4869" name="AutoShape 53"/>
          <p:cNvCxnSpPr>
            <a:cxnSpLocks noChangeShapeType="1"/>
            <a:stCxn id="34837" idx="0"/>
            <a:endCxn id="34818" idx="3"/>
          </p:cNvCxnSpPr>
          <p:nvPr/>
        </p:nvCxnSpPr>
        <p:spPr bwMode="auto">
          <a:xfrm flipH="1" flipV="1">
            <a:off x="6269038" y="2613025"/>
            <a:ext cx="1117600" cy="174625"/>
          </a:xfrm>
          <a:prstGeom prst="bentConnector3">
            <a:avLst>
              <a:gd name="adj1" fmla="val 50000"/>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4870" name="Group 54"/>
          <p:cNvGrpSpPr>
            <a:grpSpLocks/>
          </p:cNvGrpSpPr>
          <p:nvPr/>
        </p:nvGrpSpPr>
        <p:grpSpPr bwMode="auto">
          <a:xfrm>
            <a:off x="304800" y="762000"/>
            <a:ext cx="8478838" cy="608013"/>
            <a:chOff x="192" y="480"/>
            <a:chExt cx="5341" cy="383"/>
          </a:xfrm>
        </p:grpSpPr>
        <p:sp>
          <p:nvSpPr>
            <p:cNvPr id="34871" name="Rectangle 55"/>
            <p:cNvSpPr>
              <a:spLocks noChangeArrowheads="1"/>
            </p:cNvSpPr>
            <p:nvPr/>
          </p:nvSpPr>
          <p:spPr bwMode="auto">
            <a:xfrm>
              <a:off x="72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3      4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Fetch</a:t>
              </a:r>
            </a:p>
          </p:txBody>
        </p:sp>
        <p:sp>
          <p:nvSpPr>
            <p:cNvPr id="34872" name="Rectangle 56"/>
            <p:cNvSpPr>
              <a:spLocks noChangeArrowheads="1"/>
            </p:cNvSpPr>
            <p:nvPr/>
          </p:nvSpPr>
          <p:spPr bwMode="auto">
            <a:xfrm>
              <a:off x="1214" y="480"/>
              <a:ext cx="312"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4873" name="Rectangle 57"/>
            <p:cNvSpPr>
              <a:spLocks noChangeArrowheads="1"/>
            </p:cNvSpPr>
            <p:nvPr/>
          </p:nvSpPr>
          <p:spPr bwMode="auto">
            <a:xfrm>
              <a:off x="152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Alloc</a:t>
              </a:r>
            </a:p>
          </p:txBody>
        </p:sp>
        <p:sp>
          <p:nvSpPr>
            <p:cNvPr id="34874" name="Rectangle 58"/>
            <p:cNvSpPr>
              <a:spLocks noChangeArrowheads="1"/>
            </p:cNvSpPr>
            <p:nvPr/>
          </p:nvSpPr>
          <p:spPr bwMode="auto">
            <a:xfrm>
              <a:off x="231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Que</a:t>
              </a:r>
            </a:p>
          </p:txBody>
        </p:sp>
        <p:sp>
          <p:nvSpPr>
            <p:cNvPr id="34875" name="Rectangle 59"/>
            <p:cNvSpPr>
              <a:spLocks noChangeArrowheads="1"/>
            </p:cNvSpPr>
            <p:nvPr/>
          </p:nvSpPr>
          <p:spPr bwMode="auto">
            <a:xfrm>
              <a:off x="258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4876" name="Rectangle 60"/>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77" name="Rectangle 61"/>
            <p:cNvSpPr>
              <a:spLocks noChangeArrowheads="1"/>
            </p:cNvSpPr>
            <p:nvPr/>
          </p:nvSpPr>
          <p:spPr bwMode="auto">
            <a:xfrm>
              <a:off x="311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sp>
          <p:nvSpPr>
            <p:cNvPr id="34878" name="Rectangle 62"/>
            <p:cNvSpPr>
              <a:spLocks noChangeArrowheads="1"/>
            </p:cNvSpPr>
            <p:nvPr/>
          </p:nvSpPr>
          <p:spPr bwMode="auto">
            <a:xfrm>
              <a:off x="337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13</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4879" name="Rectangle 63"/>
            <p:cNvSpPr>
              <a:spLocks noChangeArrowheads="1"/>
            </p:cNvSpPr>
            <p:nvPr/>
          </p:nvSpPr>
          <p:spPr bwMode="auto">
            <a:xfrm>
              <a:off x="363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14</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Disp</a:t>
              </a:r>
            </a:p>
          </p:txBody>
        </p:sp>
        <p:sp>
          <p:nvSpPr>
            <p:cNvPr id="34880" name="Rectangle 64"/>
            <p:cNvSpPr>
              <a:spLocks noChangeArrowheads="1"/>
            </p:cNvSpPr>
            <p:nvPr/>
          </p:nvSpPr>
          <p:spPr bwMode="auto">
            <a:xfrm>
              <a:off x="3902"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15</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4881" name="Rectangle 65"/>
            <p:cNvSpPr>
              <a:spLocks noChangeArrowheads="1"/>
            </p:cNvSpPr>
            <p:nvPr/>
          </p:nvSpPr>
          <p:spPr bwMode="auto">
            <a:xfrm>
              <a:off x="416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16</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RF</a:t>
              </a:r>
            </a:p>
          </p:txBody>
        </p:sp>
        <p:sp>
          <p:nvSpPr>
            <p:cNvPr id="34882" name="Rectangle 66"/>
            <p:cNvSpPr>
              <a:spLocks noChangeArrowheads="1"/>
            </p:cNvSpPr>
            <p:nvPr/>
          </p:nvSpPr>
          <p:spPr bwMode="auto">
            <a:xfrm>
              <a:off x="4430"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17</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Ex</a:t>
              </a:r>
            </a:p>
          </p:txBody>
        </p:sp>
        <p:sp>
          <p:nvSpPr>
            <p:cNvPr id="34883" name="Rectangle 67"/>
            <p:cNvSpPr>
              <a:spLocks noChangeArrowheads="1"/>
            </p:cNvSpPr>
            <p:nvPr/>
          </p:nvSpPr>
          <p:spPr bwMode="auto">
            <a:xfrm>
              <a:off x="4694"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Flgs</a:t>
              </a:r>
            </a:p>
          </p:txBody>
        </p:sp>
        <p:sp>
          <p:nvSpPr>
            <p:cNvPr id="34884" name="Rectangle 68"/>
            <p:cNvSpPr>
              <a:spLocks noChangeArrowheads="1"/>
            </p:cNvSpPr>
            <p:nvPr/>
          </p:nvSpPr>
          <p:spPr bwMode="auto">
            <a:xfrm>
              <a:off x="4958"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19</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BrCk</a:t>
              </a:r>
            </a:p>
          </p:txBody>
        </p:sp>
        <p:sp>
          <p:nvSpPr>
            <p:cNvPr id="34885" name="Rectangle 69"/>
            <p:cNvSpPr>
              <a:spLocks noChangeArrowheads="1"/>
            </p:cNvSpPr>
            <p:nvPr/>
          </p:nvSpPr>
          <p:spPr bwMode="auto">
            <a:xfrm>
              <a:off x="5222" y="480"/>
              <a:ext cx="312" cy="384"/>
            </a:xfrm>
            <a:prstGeom prst="rect">
              <a:avLst/>
            </a:pr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20</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Drive</a:t>
              </a:r>
            </a:p>
          </p:txBody>
        </p:sp>
        <p:sp>
          <p:nvSpPr>
            <p:cNvPr id="34886" name="Rectangle 70"/>
            <p:cNvSpPr>
              <a:spLocks noChangeArrowheads="1"/>
            </p:cNvSpPr>
            <p:nvPr/>
          </p:nvSpPr>
          <p:spPr bwMode="auto">
            <a:xfrm>
              <a:off x="192"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1      2</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TC Nxt IP</a:t>
              </a:r>
            </a:p>
          </p:txBody>
        </p:sp>
        <p:sp>
          <p:nvSpPr>
            <p:cNvPr id="34887" name="Rectangle 71"/>
            <p:cNvSpPr>
              <a:spLocks noChangeArrowheads="1"/>
            </p:cNvSpPr>
            <p:nvPr/>
          </p:nvSpPr>
          <p:spPr bwMode="auto">
            <a:xfrm>
              <a:off x="1790" y="480"/>
              <a:ext cx="528"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7       8</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Rename</a:t>
              </a:r>
            </a:p>
          </p:txBody>
        </p:sp>
        <p:sp>
          <p:nvSpPr>
            <p:cNvPr id="34888" name="Rectangle 72"/>
            <p:cNvSpPr>
              <a:spLocks noChangeArrowheads="1"/>
            </p:cNvSpPr>
            <p:nvPr/>
          </p:nvSpPr>
          <p:spPr bwMode="auto">
            <a:xfrm>
              <a:off x="2846" y="480"/>
              <a:ext cx="264" cy="384"/>
            </a:xfrm>
            <a:prstGeom prst="rect">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11</a:t>
              </a:r>
            </a:p>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Sch</a:t>
              </a:r>
            </a:p>
          </p:txBody>
        </p:sp>
      </p:grpSp>
      <p:sp>
        <p:nvSpPr>
          <p:cNvPr id="34889" name="Line 73"/>
          <p:cNvSpPr>
            <a:spLocks noChangeShapeType="1"/>
          </p:cNvSpPr>
          <p:nvPr/>
        </p:nvSpPr>
        <p:spPr bwMode="auto">
          <a:xfrm>
            <a:off x="3886200" y="3124200"/>
            <a:ext cx="2438400" cy="838200"/>
          </a:xfrm>
          <a:prstGeom prst="line">
            <a:avLst/>
          </a:prstGeom>
          <a:noFill/>
          <a:ln w="76320">
            <a:solidFill>
              <a:srgbClr val="FF33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90" name="Text Box 74"/>
          <p:cNvSpPr txBox="1">
            <a:spLocks noChangeArrowheads="1"/>
          </p:cNvSpPr>
          <p:nvPr/>
        </p:nvSpPr>
        <p:spPr bwMode="auto">
          <a:xfrm>
            <a:off x="533400" y="1600200"/>
            <a:ext cx="78486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5pPr>
            <a:lvl6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6pPr>
            <a:lvl7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7pPr>
            <a:lvl8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8pPr>
            <a:lvl9pPr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SimSun" pitchFamily="2" charset="-122"/>
              </a:defRPr>
            </a:lvl9pPr>
          </a:lstStyle>
          <a:p>
            <a:pPr>
              <a:lnSpc>
                <a:spcPct val="100000"/>
              </a:lnSpc>
            </a:pPr>
            <a:r>
              <a:rPr lang="en-GB" b="1"/>
              <a:t>Drive: Wire delay</a:t>
            </a:r>
          </a:p>
          <a:p>
            <a:pPr>
              <a:lnSpc>
                <a:spcPct val="100000"/>
              </a:lnSpc>
            </a:pPr>
            <a:r>
              <a:rPr lang="en-GB" sz="2000" b="1"/>
              <a:t>Drive the result of the branch check to the front end of the machine.</a:t>
            </a:r>
          </a:p>
        </p:txBody>
      </p:sp>
    </p:spTree>
    <p:extLst>
      <p:ext uri="{BB962C8B-B14F-4D97-AF65-F5344CB8AC3E}">
        <p14:creationId xmlns:p14="http://schemas.microsoft.com/office/powerpoint/2010/main" val="35049105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62CA93E8-7C9D-43E8-90DF-848DBF2F911C}" type="slidenum">
              <a:rPr lang="en-US"/>
              <a:pPr/>
              <a:t>7</a:t>
            </a:fld>
            <a:endParaRPr lang="en-US"/>
          </a:p>
        </p:txBody>
      </p:sp>
      <p:sp>
        <p:nvSpPr>
          <p:cNvPr id="2513922" name="Rectangle 2"/>
          <p:cNvSpPr>
            <a:spLocks noChangeArrowheads="1"/>
          </p:cNvSpPr>
          <p:nvPr/>
        </p:nvSpPr>
        <p:spPr bwMode="auto">
          <a:xfrm>
            <a:off x="1133475" y="1981200"/>
            <a:ext cx="6877050" cy="4745038"/>
          </a:xfrm>
          <a:prstGeom prst="rect">
            <a:avLst/>
          </a:prstGeom>
          <a:solidFill>
            <a:srgbClr val="DDFCF9"/>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513923" name="Rectangle 3"/>
          <p:cNvSpPr>
            <a:spLocks noGrp="1" noChangeArrowheads="1"/>
          </p:cNvSpPr>
          <p:nvPr>
            <p:ph type="title"/>
          </p:nvPr>
        </p:nvSpPr>
        <p:spPr>
          <a:xfrm>
            <a:off x="685800" y="381000"/>
            <a:ext cx="7772400" cy="382588"/>
          </a:xfrm>
          <a:noFill/>
          <a:ln/>
        </p:spPr>
        <p:txBody>
          <a:bodyPr lIns="86796" tIns="43398" rIns="86796" bIns="43398">
            <a:normAutofit fontScale="90000"/>
          </a:bodyPr>
          <a:lstStyle/>
          <a:p>
            <a:pPr defTabSz="993775"/>
            <a:r>
              <a:rPr lang="en-GB" sz="2200" b="1">
                <a:solidFill>
                  <a:srgbClr val="CC0000"/>
                </a:solidFill>
                <a:effectLst>
                  <a:outerShdw blurRad="38100" dist="38100" dir="2700000" algn="tl">
                    <a:srgbClr val="C0C0C0"/>
                  </a:outerShdw>
                </a:effectLst>
                <a:latin typeface="Comic Sans MS" pitchFamily="66" charset="0"/>
              </a:rPr>
              <a:t>Window Impact</a:t>
            </a:r>
          </a:p>
        </p:txBody>
      </p:sp>
      <p:graphicFrame>
        <p:nvGraphicFramePr>
          <p:cNvPr id="2513924" name="Object 4"/>
          <p:cNvGraphicFramePr>
            <a:graphicFrameLocks/>
          </p:cNvGraphicFramePr>
          <p:nvPr/>
        </p:nvGraphicFramePr>
        <p:xfrm>
          <a:off x="1127125" y="2346325"/>
          <a:ext cx="6883400" cy="4435475"/>
        </p:xfrm>
        <a:graphic>
          <a:graphicData uri="http://schemas.openxmlformats.org/presentationml/2006/ole">
            <mc:AlternateContent xmlns:mc="http://schemas.openxmlformats.org/markup-compatibility/2006">
              <mc:Choice xmlns:v="urn:schemas-microsoft-com:vml" Requires="v">
                <p:oleObj spid="_x0000_s6150" name="Chart" r:id="rId4" imgW="8518320" imgH="5175000" progId="MSGraph.Chart.5">
                  <p:embed/>
                </p:oleObj>
              </mc:Choice>
              <mc:Fallback>
                <p:oleObj name="Chart" r:id="rId4" imgW="8518320" imgH="5175000" progId="MSGraph.Chart.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2346325"/>
                        <a:ext cx="6883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13925" name="Group 5"/>
          <p:cNvGrpSpPr>
            <a:grpSpLocks/>
          </p:cNvGrpSpPr>
          <p:nvPr/>
        </p:nvGrpSpPr>
        <p:grpSpPr bwMode="auto">
          <a:xfrm>
            <a:off x="1295400" y="1141413"/>
            <a:ext cx="3602038" cy="1090612"/>
            <a:chOff x="1788" y="1128"/>
            <a:chExt cx="2097" cy="528"/>
          </a:xfrm>
        </p:grpSpPr>
        <p:sp>
          <p:nvSpPr>
            <p:cNvPr id="2513926" name="Rectangle 6"/>
            <p:cNvSpPr>
              <a:spLocks noChangeArrowheads="1"/>
            </p:cNvSpPr>
            <p:nvPr/>
          </p:nvSpPr>
          <p:spPr bwMode="auto">
            <a:xfrm>
              <a:off x="1788" y="1128"/>
              <a:ext cx="2064" cy="528"/>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13927" name="Rectangle 7"/>
            <p:cNvSpPr>
              <a:spLocks noChangeArrowheads="1"/>
            </p:cNvSpPr>
            <p:nvPr/>
          </p:nvSpPr>
          <p:spPr bwMode="auto">
            <a:xfrm>
              <a:off x="1873" y="1195"/>
              <a:ext cx="201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GB" sz="2000" b="0">
                  <a:solidFill>
                    <a:schemeClr val="hlink"/>
                  </a:solidFill>
                  <a:effectLst/>
                  <a:latin typeface="Helvetica" pitchFamily="34" charset="0"/>
                </a:rPr>
                <a:t>Max 64 instr/cycle issue</a:t>
              </a:r>
            </a:p>
            <a:p>
              <a:pPr algn="l" defTabSz="762000"/>
              <a:r>
                <a:rPr lang="en-GB" sz="2000" b="0">
                  <a:solidFill>
                    <a:schemeClr val="hlink"/>
                  </a:solidFill>
                  <a:effectLst/>
                  <a:latin typeface="Helvetica" pitchFamily="34" charset="0"/>
                </a:rPr>
                <a:t>Tournament branch predictor</a:t>
              </a:r>
            </a:p>
          </p:txBody>
        </p:sp>
      </p:grpSp>
    </p:spTree>
    <p:extLst>
      <p:ext uri="{BB962C8B-B14F-4D97-AF65-F5344CB8AC3E}">
        <p14:creationId xmlns:p14="http://schemas.microsoft.com/office/powerpoint/2010/main" val="27883339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93F9191B-FBBA-4474-98DE-082B1344234F}" type="slidenum">
              <a:rPr lang="en-US"/>
              <a:pPr/>
              <a:t>70</a:t>
            </a:fld>
            <a:endParaRPr lang="en-US"/>
          </a:p>
        </p:txBody>
      </p:sp>
      <p:sp>
        <p:nvSpPr>
          <p:cNvPr id="2516994" name="Rectangle 2"/>
          <p:cNvSpPr>
            <a:spLocks noGrp="1" noChangeArrowheads="1"/>
          </p:cNvSpPr>
          <p:nvPr>
            <p:ph type="title"/>
          </p:nvPr>
        </p:nvSpPr>
        <p:spPr>
          <a:xfrm>
            <a:off x="457200" y="274638"/>
            <a:ext cx="8229600" cy="868362"/>
          </a:xfrm>
          <a:noFill/>
          <a:ln/>
        </p:spPr>
        <p:txBody>
          <a:bodyPr lIns="92075" tIns="46038" rIns="92075" bIns="46038">
            <a:normAutofit/>
          </a:bodyPr>
          <a:lstStyle/>
          <a:p>
            <a:r>
              <a:rPr lang="en-US" sz="4000" dirty="0">
                <a:solidFill>
                  <a:srgbClr val="002060"/>
                </a:solidFill>
                <a:latin typeface="Monotype Corsiva" pitchFamily="66" charset="0"/>
              </a:rPr>
              <a:t>Evolution of Processor Performance</a:t>
            </a:r>
          </a:p>
        </p:txBody>
      </p:sp>
      <p:pic>
        <p:nvPicPr>
          <p:cNvPr id="2516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898650"/>
            <a:ext cx="793115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6996" name="Text Box 4"/>
          <p:cNvSpPr txBox="1">
            <a:spLocks noChangeArrowheads="1"/>
          </p:cNvSpPr>
          <p:nvPr/>
        </p:nvSpPr>
        <p:spPr bwMode="auto">
          <a:xfrm>
            <a:off x="841727" y="4495800"/>
            <a:ext cx="7956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effectLst/>
              </a:rPr>
              <a:t>CPI                            </a:t>
            </a:r>
            <a:r>
              <a:rPr lang="en-US" sz="2000" dirty="0">
                <a:solidFill>
                  <a:srgbClr val="0000FF"/>
                </a:solidFill>
                <a:effectLst/>
              </a:rPr>
              <a:t>&gt; 10                 </a:t>
            </a:r>
            <a:r>
              <a:rPr lang="en-US" sz="2000" dirty="0" smtClean="0">
                <a:solidFill>
                  <a:srgbClr val="0000FF"/>
                </a:solidFill>
                <a:effectLst/>
              </a:rPr>
              <a:t> </a:t>
            </a:r>
            <a:r>
              <a:rPr lang="en-US" sz="2000" dirty="0">
                <a:solidFill>
                  <a:srgbClr val="0000FF"/>
                </a:solidFill>
                <a:effectLst/>
              </a:rPr>
              <a:t>1.1-10             </a:t>
            </a:r>
            <a:r>
              <a:rPr lang="en-US" sz="2000" dirty="0" smtClean="0">
                <a:solidFill>
                  <a:srgbClr val="0000FF"/>
                </a:solidFill>
                <a:effectLst/>
              </a:rPr>
              <a:t> </a:t>
            </a:r>
            <a:r>
              <a:rPr lang="en-US" sz="2000" dirty="0">
                <a:solidFill>
                  <a:srgbClr val="0000FF"/>
                </a:solidFill>
                <a:effectLst/>
              </a:rPr>
              <a:t>0.5 - 1.1</a:t>
            </a:r>
            <a:r>
              <a:rPr lang="en-US" sz="2000" dirty="0">
                <a:effectLst/>
              </a:rPr>
              <a:t>      </a:t>
            </a:r>
            <a:r>
              <a:rPr lang="en-US" sz="2000" dirty="0" smtClean="0">
                <a:effectLst/>
              </a:rPr>
              <a:t>    </a:t>
            </a:r>
            <a:r>
              <a:rPr lang="en-US" sz="2000" dirty="0" smtClean="0">
                <a:solidFill>
                  <a:srgbClr val="0000CC"/>
                </a:solidFill>
                <a:effectLst/>
              </a:rPr>
              <a:t>.</a:t>
            </a:r>
            <a:r>
              <a:rPr lang="en-US" sz="2000" dirty="0">
                <a:solidFill>
                  <a:srgbClr val="0000CC"/>
                </a:solidFill>
                <a:effectLst/>
              </a:rPr>
              <a:t>35  -  .5 (?)</a:t>
            </a:r>
            <a:r>
              <a:rPr lang="en-US" sz="2000" dirty="0">
                <a:effectLst/>
              </a:rPr>
              <a:t> </a:t>
            </a:r>
          </a:p>
        </p:txBody>
      </p:sp>
      <p:sp>
        <p:nvSpPr>
          <p:cNvPr id="2516997" name="Line 5"/>
          <p:cNvSpPr>
            <a:spLocks noChangeShapeType="1"/>
          </p:cNvSpPr>
          <p:nvPr/>
        </p:nvSpPr>
        <p:spPr bwMode="auto">
          <a:xfrm>
            <a:off x="685800" y="4495800"/>
            <a:ext cx="777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998" name="Line 6"/>
          <p:cNvSpPr>
            <a:spLocks noChangeShapeType="1"/>
          </p:cNvSpPr>
          <p:nvPr/>
        </p:nvSpPr>
        <p:spPr bwMode="auto">
          <a:xfrm flipH="1">
            <a:off x="4773613" y="1687513"/>
            <a:ext cx="457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6999" name="Text Box 7"/>
          <p:cNvSpPr txBox="1">
            <a:spLocks noChangeArrowheads="1"/>
          </p:cNvSpPr>
          <p:nvPr/>
        </p:nvSpPr>
        <p:spPr bwMode="auto">
          <a:xfrm>
            <a:off x="5253038" y="1427163"/>
            <a:ext cx="11477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  Pipelined</a:t>
            </a:r>
          </a:p>
          <a:p>
            <a:pPr algn="l"/>
            <a:r>
              <a:rPr lang="en-US" sz="1400">
                <a:effectLst/>
              </a:rPr>
              <a:t>(single issue)</a:t>
            </a:r>
          </a:p>
        </p:txBody>
      </p:sp>
      <p:sp>
        <p:nvSpPr>
          <p:cNvPr id="2517000" name="Text Box 8"/>
          <p:cNvSpPr txBox="1">
            <a:spLocks noChangeArrowheads="1"/>
          </p:cNvSpPr>
          <p:nvPr/>
        </p:nvSpPr>
        <p:spPr bwMode="auto">
          <a:xfrm>
            <a:off x="2819400" y="1479550"/>
            <a:ext cx="104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Multi-cycle</a:t>
            </a:r>
          </a:p>
        </p:txBody>
      </p:sp>
      <p:sp>
        <p:nvSpPr>
          <p:cNvPr id="2517001" name="Text Box 9"/>
          <p:cNvSpPr txBox="1">
            <a:spLocks noChangeArrowheads="1"/>
          </p:cNvSpPr>
          <p:nvPr/>
        </p:nvSpPr>
        <p:spPr bwMode="auto">
          <a:xfrm>
            <a:off x="6646863" y="1371600"/>
            <a:ext cx="21923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    Multiple Issue  (CPI &lt;1)</a:t>
            </a:r>
          </a:p>
          <a:p>
            <a:pPr algn="l"/>
            <a:r>
              <a:rPr lang="en-US" sz="1400">
                <a:effectLst/>
              </a:rPr>
              <a:t>       Superscalar/VLIW</a:t>
            </a:r>
          </a:p>
        </p:txBody>
      </p:sp>
      <p:sp>
        <p:nvSpPr>
          <p:cNvPr id="2517002" name="Line 10"/>
          <p:cNvSpPr>
            <a:spLocks noChangeShapeType="1"/>
          </p:cNvSpPr>
          <p:nvPr/>
        </p:nvSpPr>
        <p:spPr bwMode="auto">
          <a:xfrm>
            <a:off x="3886200" y="1676400"/>
            <a:ext cx="838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7003" name="Line 11"/>
          <p:cNvSpPr>
            <a:spLocks noChangeShapeType="1"/>
          </p:cNvSpPr>
          <p:nvPr/>
        </p:nvSpPr>
        <p:spPr bwMode="auto">
          <a:xfrm flipH="1">
            <a:off x="6402388" y="1676400"/>
            <a:ext cx="457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89080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E13229-B3B6-4B2E-9E66-E926BE972E60}" type="slidenum">
              <a:rPr lang="en-US"/>
              <a:pPr/>
              <a:t>8</a:t>
            </a:fld>
            <a:endParaRPr lang="en-US"/>
          </a:p>
        </p:txBody>
      </p:sp>
      <p:sp>
        <p:nvSpPr>
          <p:cNvPr id="2515970" name="Rectangle 2"/>
          <p:cNvSpPr>
            <a:spLocks noGrp="1" noChangeArrowheads="1"/>
          </p:cNvSpPr>
          <p:nvPr>
            <p:ph type="title"/>
          </p:nvPr>
        </p:nvSpPr>
        <p:spPr>
          <a:xfrm>
            <a:off x="457200" y="152400"/>
            <a:ext cx="8229600" cy="990600"/>
          </a:xfrm>
        </p:spPr>
        <p:txBody>
          <a:bodyPr/>
          <a:lstStyle/>
          <a:p>
            <a:r>
              <a:rPr lang="en-US" altLang="en-US" sz="2400" dirty="0">
                <a:solidFill>
                  <a:srgbClr val="002060"/>
                </a:solidFill>
                <a:effectLst>
                  <a:outerShdw blurRad="38100" dist="38100" dir="2700000" algn="tl">
                    <a:srgbClr val="000000">
                      <a:alpha val="43137"/>
                    </a:srgbClr>
                  </a:outerShdw>
                </a:effectLst>
                <a:latin typeface="Comic Sans MS" pitchFamily="66" charset="0"/>
              </a:rPr>
              <a:t>How do we take advantage of this large number of ILP</a:t>
            </a:r>
          </a:p>
        </p:txBody>
      </p:sp>
      <p:sp>
        <p:nvSpPr>
          <p:cNvPr id="2515971" name="Rectangle 3"/>
          <p:cNvSpPr>
            <a:spLocks noGrp="1" noChangeArrowheads="1"/>
          </p:cNvSpPr>
          <p:nvPr>
            <p:ph type="body" idx="1"/>
          </p:nvPr>
        </p:nvSpPr>
        <p:spPr>
          <a:xfrm>
            <a:off x="304800" y="1828800"/>
            <a:ext cx="8686800" cy="4191000"/>
          </a:xfrm>
        </p:spPr>
        <p:txBody>
          <a:bodyPr/>
          <a:lstStyle/>
          <a:p>
            <a:pPr marL="285750" indent="-285750">
              <a:spcBef>
                <a:spcPct val="65000"/>
              </a:spcBef>
            </a:pPr>
            <a:r>
              <a:rPr lang="en-US" altLang="en-US" sz="2400" b="1" dirty="0">
                <a:solidFill>
                  <a:srgbClr val="008000"/>
                </a:solidFill>
                <a:latin typeface="Comic Sans MS" pitchFamily="66" charset="0"/>
              </a:rPr>
              <a:t>Superscalar</a:t>
            </a:r>
            <a:r>
              <a:rPr lang="en-US" altLang="en-US" sz="2400" dirty="0">
                <a:latin typeface="Comic Sans MS" pitchFamily="66" charset="0"/>
              </a:rPr>
              <a:t> processors</a:t>
            </a:r>
          </a:p>
          <a:p>
            <a:pPr marL="285750" indent="-285750">
              <a:spcBef>
                <a:spcPct val="65000"/>
              </a:spcBef>
            </a:pPr>
            <a:r>
              <a:rPr lang="en-US" altLang="en-US" sz="2400" b="1" dirty="0">
                <a:solidFill>
                  <a:srgbClr val="008000"/>
                </a:solidFill>
                <a:latin typeface="Comic Sans MS" pitchFamily="66" charset="0"/>
              </a:rPr>
              <a:t>VLIW</a:t>
            </a:r>
            <a:r>
              <a:rPr lang="en-US" altLang="en-US" sz="2400" dirty="0">
                <a:latin typeface="Comic Sans MS" pitchFamily="66" charset="0"/>
              </a:rPr>
              <a:t> (Very Long Instruction Word) processors</a:t>
            </a:r>
          </a:p>
          <a:p>
            <a:pPr marL="285750" indent="-285750">
              <a:spcBef>
                <a:spcPct val="65000"/>
              </a:spcBef>
            </a:pPr>
            <a:r>
              <a:rPr lang="en-US" altLang="en-US" sz="2400" dirty="0">
                <a:latin typeface="Comic Sans MS" pitchFamily="66" charset="0"/>
              </a:rPr>
              <a:t>All high-performance modern processors (e.g., Pentium, </a:t>
            </a:r>
            <a:r>
              <a:rPr lang="en-US" altLang="en-US" sz="2400" dirty="0" err="1">
                <a:latin typeface="Comic Sans MS" pitchFamily="66" charset="0"/>
              </a:rPr>
              <a:t>Sparc</a:t>
            </a:r>
            <a:r>
              <a:rPr lang="en-US" altLang="en-US" sz="2400" dirty="0">
                <a:latin typeface="Comic Sans MS" pitchFamily="66" charset="0"/>
              </a:rPr>
              <a:t>, Itanium) use one of the above techniques.</a:t>
            </a:r>
            <a:endParaRPr lang="en-US" altLang="en-US" sz="2400" b="1" dirty="0">
              <a:solidFill>
                <a:srgbClr val="008000"/>
              </a:solidFill>
              <a:latin typeface="Comic Sans MS" pitchFamily="66" charset="0"/>
            </a:endParaRPr>
          </a:p>
        </p:txBody>
      </p:sp>
      <p:sp>
        <p:nvSpPr>
          <p:cNvPr id="2" name="TextBox 1"/>
          <p:cNvSpPr txBox="1"/>
          <p:nvPr/>
        </p:nvSpPr>
        <p:spPr>
          <a:xfrm>
            <a:off x="2057400" y="5029200"/>
            <a:ext cx="6629400" cy="1200329"/>
          </a:xfrm>
          <a:prstGeom prst="rect">
            <a:avLst/>
          </a:prstGeom>
          <a:noFill/>
        </p:spPr>
        <p:txBody>
          <a:bodyPr wrap="square" rtlCol="0">
            <a:spAutoFit/>
          </a:bodyPr>
          <a:lstStyle/>
          <a:p>
            <a:r>
              <a:rPr lang="en-US" sz="2400" dirty="0" smtClean="0"/>
              <a:t>Let’s first look at a more sophisticated pipeline where more instructions travel in it and the instructions have a diverse range of latencies…</a:t>
            </a:r>
            <a:endParaRPr lang="en-US" sz="2400" dirty="0"/>
          </a:p>
        </p:txBody>
      </p:sp>
    </p:spTree>
    <p:extLst>
      <p:ext uri="{BB962C8B-B14F-4D97-AF65-F5344CB8AC3E}">
        <p14:creationId xmlns:p14="http://schemas.microsoft.com/office/powerpoint/2010/main" val="28078081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4289EE-962C-4C42-A893-DAFE31C94A3C}" type="slidenum">
              <a:rPr lang="en-US"/>
              <a:pPr/>
              <a:t>9</a:t>
            </a:fld>
            <a:endParaRPr lang="en-US"/>
          </a:p>
        </p:txBody>
      </p:sp>
      <p:sp>
        <p:nvSpPr>
          <p:cNvPr id="2355202" name="Rectangle 1026"/>
          <p:cNvSpPr>
            <a:spLocks noGrp="1" noChangeArrowheads="1"/>
          </p:cNvSpPr>
          <p:nvPr>
            <p:ph type="ctrTitle"/>
          </p:nvPr>
        </p:nvSpPr>
        <p:spPr>
          <a:xfrm>
            <a:off x="609600" y="381000"/>
            <a:ext cx="8001000" cy="56388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5400" b="1" u="sng">
                <a:solidFill>
                  <a:srgbClr val="0000FF"/>
                </a:solidFill>
                <a:latin typeface="Helvetica" pitchFamily="34" charset="0"/>
                <a:cs typeface="Times New Roman" pitchFamily="18" charset="0"/>
              </a:rPr>
              <a:t/>
            </a:r>
            <a:br>
              <a:rPr lang="en-US" sz="5400" b="1" u="sng">
                <a:solidFill>
                  <a:srgbClr val="0000FF"/>
                </a:solidFill>
                <a:latin typeface="Helvetica" pitchFamily="34" charset="0"/>
                <a:cs typeface="Times New Roman" pitchFamily="18" charset="0"/>
              </a:rPr>
            </a:br>
            <a:r>
              <a:rPr lang="en-US" sz="5400" b="1">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5400" b="1">
                <a:solidFill>
                  <a:srgbClr val="FF0000"/>
                </a:solidFill>
                <a:effectLst>
                  <a:outerShdw blurRad="38100" dist="38100" dir="2700000" algn="tl">
                    <a:srgbClr val="C0C0C0"/>
                  </a:outerShdw>
                </a:effectLst>
                <a:latin typeface="Comic Sans MS" pitchFamily="66" charset="0"/>
                <a:cs typeface="Times New Roman" pitchFamily="18" charset="0"/>
              </a:rPr>
            </a:br>
            <a:r>
              <a:rPr lang="en-US" sz="5400" b="1">
                <a:solidFill>
                  <a:srgbClr val="FF0000"/>
                </a:solidFill>
                <a:latin typeface="Helvetica" pitchFamily="34" charset="0"/>
                <a:cs typeface="Times New Roman" pitchFamily="18" charset="0"/>
              </a:rPr>
              <a:t/>
            </a:r>
            <a:br>
              <a:rPr lang="en-US" sz="5400" b="1">
                <a:solidFill>
                  <a:srgbClr val="FF0000"/>
                </a:solidFill>
                <a:latin typeface="Helvetica" pitchFamily="34" charset="0"/>
                <a:cs typeface="Times New Roman" pitchFamily="18" charset="0"/>
              </a:rPr>
            </a:br>
            <a:endParaRPr lang="en-US" sz="5400" b="1">
              <a:solidFill>
                <a:srgbClr val="000000"/>
              </a:solidFill>
              <a:latin typeface="Times" pitchFamily="18" charset="0"/>
              <a:cs typeface="Times New Roman" pitchFamily="18" charset="0"/>
            </a:endParaRPr>
          </a:p>
        </p:txBody>
      </p:sp>
      <p:sp>
        <p:nvSpPr>
          <p:cNvPr id="2355203" name="Rectangle 1027"/>
          <p:cNvSpPr>
            <a:spLocks noChangeArrowheads="1"/>
          </p:cNvSpPr>
          <p:nvPr/>
        </p:nvSpPr>
        <p:spPr bwMode="auto">
          <a:xfrm>
            <a:off x="914400" y="2895600"/>
            <a:ext cx="8077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dirty="0" err="1">
                <a:solidFill>
                  <a:srgbClr val="7030A0"/>
                </a:solidFill>
                <a:effectLst>
                  <a:outerShdw blurRad="38100" dist="38100" dir="2700000" algn="tl">
                    <a:srgbClr val="C0C0C0"/>
                  </a:outerShdw>
                </a:effectLst>
                <a:latin typeface="Aharoni" pitchFamily="2" charset="-79"/>
                <a:ea typeface="Arial Unicode MS" pitchFamily="34" charset="-128"/>
                <a:cs typeface="Aharoni" pitchFamily="2" charset="-79"/>
              </a:rPr>
              <a:t>Multicycle</a:t>
            </a:r>
            <a:r>
              <a:rPr lang="en-US" sz="3200" dirty="0">
                <a:solidFill>
                  <a:srgbClr val="7030A0"/>
                </a:solidFill>
                <a:effectLst>
                  <a:outerShdw blurRad="38100" dist="38100" dir="2700000" algn="tl">
                    <a:srgbClr val="C0C0C0"/>
                  </a:outerShdw>
                </a:effectLst>
                <a:latin typeface="Aharoni" pitchFamily="2" charset="-79"/>
                <a:ea typeface="Arial Unicode MS" pitchFamily="34" charset="-128"/>
                <a:cs typeface="Aharoni" pitchFamily="2" charset="-79"/>
              </a:rPr>
              <a:t> Operations in the EX Stage</a:t>
            </a:r>
          </a:p>
        </p:txBody>
      </p:sp>
    </p:spTree>
    <p:extLst>
      <p:ext uri="{BB962C8B-B14F-4D97-AF65-F5344CB8AC3E}">
        <p14:creationId xmlns:p14="http://schemas.microsoft.com/office/powerpoint/2010/main" val="47796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4341</Words>
  <Application>Microsoft Office PowerPoint</Application>
  <PresentationFormat>On-screen Show (4:3)</PresentationFormat>
  <Paragraphs>1809</Paragraphs>
  <Slides>70</Slides>
  <Notes>46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Worksheet</vt:lpstr>
      <vt:lpstr>Chart</vt:lpstr>
      <vt:lpstr>Pipelining  Exploiting instruction-Level Parallelism   Lin Gu CSE, HKUST</vt:lpstr>
      <vt:lpstr>Instruction-Level Parallelism (ILP) </vt:lpstr>
      <vt:lpstr>A Model of an Ideal Processor</vt:lpstr>
      <vt:lpstr>Upper Bound on ILP</vt:lpstr>
      <vt:lpstr>More Realistic: Branch Impact</vt:lpstr>
      <vt:lpstr>Renaming Register impact</vt:lpstr>
      <vt:lpstr>Window Impact</vt:lpstr>
      <vt:lpstr>How do we take advantage of this large number of ILP</vt:lpstr>
      <vt:lpstr>   </vt:lpstr>
      <vt:lpstr>Multicycle Operations in the EX Stage</vt:lpstr>
      <vt:lpstr>PowerPoint Presentation</vt:lpstr>
      <vt:lpstr>PowerPoint Presentation</vt:lpstr>
      <vt:lpstr>Floating Point/Multicycle Pipelining in MIPS</vt:lpstr>
      <vt:lpstr>PowerPoint Presentation</vt:lpstr>
      <vt:lpstr>Latencies and Initiation Intervals For  Functional Units</vt:lpstr>
      <vt:lpstr>Pipeline Characteristics With FP</vt:lpstr>
      <vt:lpstr>FP Operations Pipeline Timing</vt:lpstr>
      <vt:lpstr>FP RAW Hazard and Stalls  (with full data forwarding in place)</vt:lpstr>
      <vt:lpstr>Dealing with RAW</vt:lpstr>
      <vt:lpstr>FP Code Structural  Hazards Example</vt:lpstr>
      <vt:lpstr>Dealing with Structural Hazards</vt:lpstr>
      <vt:lpstr>Dealing with WAW Hazards</vt:lpstr>
      <vt:lpstr> Deeper pipelines  </vt:lpstr>
      <vt:lpstr>Superpipelining: MIPS R4000 Integer pipeline</vt:lpstr>
      <vt:lpstr>Superpipelining: MIPS R4000 Integer pipeline</vt:lpstr>
      <vt:lpstr>Stalls in MIPS R4000</vt:lpstr>
      <vt:lpstr> Instruction Level Parallelism    Loop Unrolling  </vt:lpstr>
      <vt:lpstr>Pipelining and Exploiting Instruction-Level Parallelism (ILP) </vt:lpstr>
      <vt:lpstr>Increasing Instruction-Level Parallelism</vt:lpstr>
      <vt:lpstr>MIPS Loop Unrolling Example</vt:lpstr>
      <vt:lpstr>FP Loop: Where are the Hazards?</vt:lpstr>
      <vt:lpstr>FP Loop Showing Stalls</vt:lpstr>
      <vt:lpstr>Revised FP Loop Minimizing Stalls</vt:lpstr>
      <vt:lpstr>Unroll Loop Four Times (straightforward way)</vt:lpstr>
      <vt:lpstr>Unrolled Loop That Minimizes Stalls</vt:lpstr>
      <vt:lpstr>Summary of Loop Unrolling Example</vt:lpstr>
      <vt:lpstr>Summary of Loop Unrolling Example</vt:lpstr>
      <vt:lpstr> Superscalar and VLIW Processors  </vt:lpstr>
      <vt:lpstr>Multiple Instruction Issue:  CPI &lt;  1 </vt:lpstr>
      <vt:lpstr>Multiple Instruction Issue:  CPI &lt;  1 </vt:lpstr>
      <vt:lpstr>Multiple Instruction Issue:  CPI &lt;  1 </vt:lpstr>
      <vt:lpstr>Superscalar Processors</vt:lpstr>
      <vt:lpstr>PowerPoint Presentation</vt:lpstr>
      <vt:lpstr>Example: Superscalar of degree 3                                      fetch           decode         execute           write back</vt:lpstr>
      <vt:lpstr>Simple Statically Scheduled Superscalar Pipeline</vt:lpstr>
      <vt:lpstr>Simple Statically Scheduled Superscalar Pipeline</vt:lpstr>
      <vt:lpstr>Unrolled Loop that Minimizes Stalls for Scalar</vt:lpstr>
      <vt:lpstr>Loop Unrolling in Superscalar</vt:lpstr>
      <vt:lpstr>Multiple Issue Challenges</vt:lpstr>
      <vt:lpstr>VLIW Processors</vt:lpstr>
      <vt:lpstr>Loop Unrolling in VLIW</vt:lpstr>
      <vt:lpstr>Commercial Superscalar Processors  </vt:lpstr>
      <vt:lpstr>Pentium 4 Pipeline Stages vs. Pentium 3 Pipeline Stages</vt:lpstr>
      <vt:lpstr>Pentium 3 Pipeline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Processor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Superscalar and VLIW Processors</dc:title>
  <dc:creator>lingu</dc:creator>
  <cp:lastModifiedBy>l</cp:lastModifiedBy>
  <cp:revision>31</cp:revision>
  <dcterms:created xsi:type="dcterms:W3CDTF">2006-08-16T00:00:00Z</dcterms:created>
  <dcterms:modified xsi:type="dcterms:W3CDTF">2012-10-06T06:37:57Z</dcterms:modified>
</cp:coreProperties>
</file>