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29"/>
  </p:notesMasterIdLst>
  <p:sldIdLst>
    <p:sldId id="256" r:id="rId2"/>
    <p:sldId id="257" r:id="rId3"/>
    <p:sldId id="258" r:id="rId4"/>
    <p:sldId id="279" r:id="rId5"/>
    <p:sldId id="260" r:id="rId6"/>
    <p:sldId id="264" r:id="rId7"/>
    <p:sldId id="261" r:id="rId8"/>
    <p:sldId id="280" r:id="rId9"/>
    <p:sldId id="262" r:id="rId10"/>
    <p:sldId id="263" r:id="rId11"/>
    <p:sldId id="281" r:id="rId12"/>
    <p:sldId id="285" r:id="rId13"/>
    <p:sldId id="265" r:id="rId14"/>
    <p:sldId id="268" r:id="rId15"/>
    <p:sldId id="284" r:id="rId16"/>
    <p:sldId id="267" r:id="rId17"/>
    <p:sldId id="266" r:id="rId18"/>
    <p:sldId id="275" r:id="rId19"/>
    <p:sldId id="270" r:id="rId20"/>
    <p:sldId id="273" r:id="rId21"/>
    <p:sldId id="272" r:id="rId22"/>
    <p:sldId id="276" r:id="rId23"/>
    <p:sldId id="274" r:id="rId24"/>
    <p:sldId id="278" r:id="rId25"/>
    <p:sldId id="286" r:id="rId26"/>
    <p:sldId id="283" r:id="rId27"/>
    <p:sldId id="282" r:id="rId28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0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846" autoAdjust="0"/>
    <p:restoredTop sz="92153" autoAdjust="0"/>
  </p:normalViewPr>
  <p:slideViewPr>
    <p:cSldViewPr>
      <p:cViewPr>
        <p:scale>
          <a:sx n="50" d="100"/>
          <a:sy n="50" d="100"/>
        </p:scale>
        <p:origin x="-34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1EF46D9-8CA8-4F52-9D94-C9BF4B1278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418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3EA67-37F0-4DB0-A337-5D3AE3E1C74F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CDA6BE-9A81-44E3-96C9-BD96EF561D42}" type="slidenum">
              <a:rPr lang="en-US" altLang="zh-TW" smtClean="0"/>
              <a:pPr/>
              <a:t>25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C1D6BE-4B3C-4127-883D-6468D75C6F75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aseline="0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27E536-0780-4FF1-B269-BA5200D42113}" type="slidenum">
              <a:rPr lang="en-US" altLang="zh-TW" smtClean="0"/>
              <a:pPr/>
              <a:t>13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566D4A-80CE-48A0-AE45-C0BC4B5DCB75}" type="slidenum">
              <a:rPr lang="en-US" altLang="zh-TW" smtClean="0"/>
              <a:pPr/>
              <a:t>14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54424-ED31-4101-8D0A-C8F3783F304A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05D4A-EEC4-408D-B8FC-CD2B350281C6}" type="slidenum">
              <a:rPr lang="en-US" altLang="zh-TW" smtClean="0"/>
              <a:pPr/>
              <a:t>19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CDA6BE-9A81-44E3-96C9-BD96EF561D42}" type="slidenum">
              <a:rPr lang="en-US" altLang="zh-TW" smtClean="0"/>
              <a:pPr/>
              <a:t>24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FB497-BD3E-4DAD-89E5-3BA031F0C6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FB359-2E10-40CE-A563-8BCAA1F539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2850F-58F9-4332-BE46-A430131CB2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6D39D-F40F-420D-B71F-35E13B9D46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FE4E6-F66E-4481-AE2F-15A6C68346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28DDE-8E2F-4DDE-BC9F-D0ABE5DDB0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17C4-855A-479A-8A7B-C5B186192E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F2655-7C2F-441C-987D-1595C22643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F7CB5-B896-45AB-9265-CCBE735337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2B8D0-8CEF-4036-88AD-AD1D327318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7CA37-5323-4144-AC87-4BF761CB85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FF982A-FC27-4AF3-9DBD-2D6AE740BE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cs.umich.edu/~taustin/eecs573_public/instruct-progs.tar.g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ware.org/binutils/docs/binutils/objdump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cg.toronto.edu/~moshovos/ACA06/files/ss-gcc.usrlocal.tar.bz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ygwin.com/cygwin-ug-net/setup-net.html" TargetMode="External"/><Relationship Id="rId2" Type="http://schemas.openxmlformats.org/officeDocument/2006/relationships/hyperlink" Target="http://www.simplescala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ware.org/binutils/docs/binutils/objdump.html" TargetMode="External"/><Relationship Id="rId5" Type="http://schemas.openxmlformats.org/officeDocument/2006/relationships/hyperlink" Target="http://www.eecg.toronto.edu/~moshovos/ACA06" TargetMode="External"/><Relationship Id="rId4" Type="http://schemas.openxmlformats.org/officeDocument/2006/relationships/hyperlink" Target="http://www.ecs.umass.edu/ece/koren/architecture/Simplescalar/SimpleScalar_introduction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ygwin.com/insta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ftp.iij.ad.jp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ijia.info/ta/simplesim-3v0e.tgz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SimpleScalar</a:t>
            </a:r>
            <a:r>
              <a:rPr lang="en-US" altLang="zh-TW" dirty="0" smtClean="0"/>
              <a:t> Tutorial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dirty="0" smtClean="0"/>
              <a:t>COMP4611 Tutorial 5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dirty="0" smtClean="0"/>
              <a:t> Oct 15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-19</a:t>
            </a:r>
            <a:r>
              <a:rPr lang="en-US" altLang="zh-TW" baseline="30000" dirty="0" smtClean="0"/>
              <a:t>th</a:t>
            </a:r>
            <a:endParaRPr lang="en-US" altLang="zh-TW" dirty="0" smtClean="0"/>
          </a:p>
        </p:txBody>
      </p:sp>
      <p:sp>
        <p:nvSpPr>
          <p:cNvPr id="2052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2B2E3E-BFF6-4CB7-B6ED-C650158A5A81}" type="slidenum">
              <a:rPr kumimoji="0" lang="en-US" altLang="zh-TW" smtClean="0">
                <a:solidFill>
                  <a:schemeClr val="tx1"/>
                </a:solidFill>
              </a:rPr>
              <a:pPr/>
              <a:t>1</a:t>
            </a:fld>
            <a:endParaRPr kumimoji="0" lang="en-US" altLang="zh-TW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How to verify SimpleScalar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Verify if the installation is </a:t>
            </a:r>
            <a:r>
              <a:rPr lang="en-US" altLang="zh-CN" dirty="0" smtClean="0"/>
              <a:t>successful</a:t>
            </a:r>
            <a:r>
              <a:rPr lang="en-US" dirty="0" smtClean="0"/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$ make </a:t>
            </a:r>
            <a:r>
              <a:rPr lang="en-US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sim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-tests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9B7B4-A56F-4598-93FC-D217AC8B96AD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807543"/>
            <a:ext cx="72009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 of </a:t>
            </a:r>
            <a:r>
              <a:rPr lang="en-US" altLang="zh-CN" dirty="0" err="1" smtClean="0"/>
              <a:t>SimpleScalar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Where to get </a:t>
            </a:r>
            <a:r>
              <a:rPr lang="en-US" altLang="zh-CN" dirty="0" err="1" smtClean="0"/>
              <a:t>SimpleScalar</a:t>
            </a:r>
            <a:r>
              <a:rPr lang="en-US" altLang="zh-CN" dirty="0" smtClean="0"/>
              <a:t> program binary?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1026" name="Picture 2" descr="C:\Users\hongke\Desktop\simplescalar_architec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84784"/>
            <a:ext cx="7416824" cy="4055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install </a:t>
            </a:r>
            <a:r>
              <a:rPr lang="en-US" altLang="zh-CN" dirty="0" err="1" smtClean="0"/>
              <a:t>SimpleScalar</a:t>
            </a:r>
            <a:r>
              <a:rPr lang="en-US" altLang="zh-CN" dirty="0" smtClean="0"/>
              <a:t> for Alpha binary?</a:t>
            </a:r>
          </a:p>
          <a:p>
            <a:pPr lvl="1"/>
            <a:r>
              <a:rPr lang="en-US" altLang="zh-CN" dirty="0" smtClean="0"/>
              <a:t>Clean the previous installation for PISA binary</a:t>
            </a:r>
          </a:p>
          <a:p>
            <a:pPr lvl="1">
              <a:buNone/>
            </a:pPr>
            <a:r>
              <a:rPr lang="en-US" altLang="zh-CN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 $ </a:t>
            </a:r>
            <a:r>
              <a:rPr lang="en-US" altLang="zh-CN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cd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simplesim-3.0</a:t>
            </a:r>
          </a:p>
          <a:p>
            <a:pPr lvl="1">
              <a:buNone/>
            </a:pPr>
            <a:r>
              <a:rPr lang="en-US" altLang="zh-CN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 $ make clean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Configure the installation target: 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$ make </a:t>
            </a:r>
            <a:r>
              <a:rPr lang="en-US" altLang="zh-CN" dirty="0" err="1" smtClean="0">
                <a:latin typeface="Cambria Math" pitchFamily="18" charset="0"/>
                <a:ea typeface="Cambria Math" pitchFamily="18" charset="0"/>
              </a:rPr>
              <a:t>config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-alpha</a:t>
            </a:r>
          </a:p>
          <a:p>
            <a:pPr lvl="1"/>
            <a:r>
              <a:rPr lang="en-US" altLang="zh-CN" dirty="0" smtClean="0"/>
              <a:t>Compile the source code </a:t>
            </a:r>
          </a:p>
          <a:p>
            <a:pPr lvl="1"/>
            <a:r>
              <a:rPr lang="en-US" altLang="zh-CN" dirty="0" smtClean="0"/>
              <a:t>Verify the installation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Benchmark on SimpleScalar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新細明體" pitchFamily="18" charset="-120"/>
              </a:rPr>
              <a:t>Download some benchmark programs at </a:t>
            </a:r>
            <a:r>
              <a:rPr lang="en-US" dirty="0" smtClean="0">
                <a:ea typeface="新細明體" pitchFamily="18" charset="-120"/>
                <a:hlinkClick r:id="rId3"/>
              </a:rPr>
              <a:t>http://www.eecs.umich.edu/~taustin/eecs573_public/instruct-progs.tar.gz</a:t>
            </a:r>
            <a:endParaRPr lang="en-US" dirty="0" smtClean="0">
              <a:ea typeface="新細明體" pitchFamily="18" charset="-120"/>
            </a:endParaRPr>
          </a:p>
          <a:p>
            <a:pPr eaLnBrk="1" hangingPunct="1">
              <a:defRPr/>
            </a:pPr>
            <a:endParaRPr lang="en-US" dirty="0">
              <a:ea typeface="新細明體" pitchFamily="18" charset="-12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新細明體" pitchFamily="18" charset="-120"/>
              </a:rPr>
              <a:t>Extract the benchmark package: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$ </a:t>
            </a:r>
            <a:r>
              <a:rPr lang="en-US" sz="30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tar –</a:t>
            </a:r>
            <a:r>
              <a:rPr lang="en-US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xzvf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instruct-</a:t>
            </a:r>
            <a:r>
              <a:rPr lang="en-US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progs.tar.gz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 $ </a:t>
            </a:r>
            <a:r>
              <a:rPr lang="en-US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mv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benchmarks simplesim-3.0/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 $ </a:t>
            </a:r>
            <a:r>
              <a:rPr lang="en-US" sz="3000" dirty="0" err="1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cd</a:t>
            </a:r>
            <a:r>
              <a:rPr lang="en-US" sz="30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simplesim-3.0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0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</a:t>
            </a:r>
            <a:r>
              <a:rPr lang="en-US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ls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benchmarks/</a:t>
            </a:r>
            <a:endParaRPr lang="en-US" sz="3000" dirty="0">
              <a:latin typeface="Cambria Math" pitchFamily="18" charset="0"/>
              <a:ea typeface="Cambria Math" pitchFamily="18" charset="0"/>
              <a:cs typeface="Arial Unicode MS" pitchFamily="34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21465-F595-4D23-AD94-85986FF08DAB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Benchmark on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endParaRPr lang="en-US" altLang="zh-CN" dirty="0" smtClean="0">
              <a:ea typeface="新細明體" pitchFamily="18" charset="-12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新細明體" pitchFamily="18" charset="-120"/>
              </a:rPr>
              <a:t>Run GCC Alpha binary on </a:t>
            </a:r>
            <a:r>
              <a:rPr lang="en-US" dirty="0" err="1" smtClean="0">
                <a:ea typeface="新細明體" pitchFamily="18" charset="-120"/>
              </a:rPr>
              <a:t>SimpleScalar</a:t>
            </a:r>
            <a:endParaRPr lang="en-US" dirty="0" smtClean="0">
              <a:ea typeface="新細明體" pitchFamily="18" charset="-12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cd benchmarks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../</a:t>
            </a:r>
            <a:r>
              <a:rPr lang="pt-BR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sim-safe cc1.alpha </a:t>
            </a:r>
            <a:r>
              <a:rPr lang="pt-BR" sz="30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-O </a:t>
            </a:r>
            <a:r>
              <a:rPr lang="pt-BR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1stmt.i</a:t>
            </a:r>
          </a:p>
          <a:p>
            <a:pPr eaLnBrk="1" hangingPunct="1">
              <a:defRPr/>
            </a:pPr>
            <a:endParaRPr lang="en-US" dirty="0" smtClean="0">
              <a:ea typeface="新細明體" pitchFamily="18" charset="-120"/>
            </a:endParaRPr>
          </a:p>
          <a:p>
            <a:pPr eaLnBrk="1" hangingPunct="1">
              <a:defRPr/>
            </a:pPr>
            <a:endParaRPr lang="en-US" dirty="0" smtClean="0">
              <a:ea typeface="新細明體" pitchFamily="18" charset="-120"/>
            </a:endParaRPr>
          </a:p>
          <a:p>
            <a:pPr eaLnBrk="1" hangingPunct="1">
              <a:defRPr/>
            </a:pPr>
            <a:endParaRPr lang="en-US" dirty="0" smtClean="0"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dirty="0" smtClean="0">
                <a:ea typeface="新細明體" pitchFamily="18" charset="-120"/>
              </a:rPr>
              <a:t>Compare the simulation result</a:t>
            </a:r>
            <a:r>
              <a:rPr lang="en-US" dirty="0" smtClean="0"/>
              <a:t>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 $ diff 1stmt.s 1stmt.s.ref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3000" dirty="0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13C20-AB49-429F-9E71-394252E157D5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71936" y="3213348"/>
            <a:ext cx="72008" cy="86409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67944" y="3212976"/>
            <a:ext cx="72008" cy="864096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40152" y="3212976"/>
            <a:ext cx="72008" cy="846593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1640" y="4149080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simulator program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3888" y="4149080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Alpha binary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8104" y="4149080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Input file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新細明體" pitchFamily="18" charset="-120"/>
              </a:rPr>
              <a:t>Simulation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60" y="1340768"/>
            <a:ext cx="7869480" cy="508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99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Benchmark on SimpleScalar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新細明體" pitchFamily="18" charset="-120"/>
              </a:rPr>
              <a:t>Run GO Alpha binary on </a:t>
            </a:r>
            <a:r>
              <a:rPr lang="en-US" dirty="0" err="1" smtClean="0">
                <a:ea typeface="新細明體" pitchFamily="18" charset="-120"/>
              </a:rPr>
              <a:t>SimpleScalar</a:t>
            </a:r>
            <a:endParaRPr lang="en-US" dirty="0" smtClean="0">
              <a:ea typeface="新細明體" pitchFamily="18" charset="-12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cd benchmarks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0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$ </a:t>
            </a:r>
            <a:r>
              <a:rPr lang="en-US" sz="30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../</a:t>
            </a:r>
            <a:r>
              <a:rPr lang="pt-BR" sz="30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sim-safe </a:t>
            </a:r>
            <a:r>
              <a:rPr lang="en-US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go.alpha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50 </a:t>
            </a:r>
            <a:r>
              <a:rPr lang="en-US" sz="30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9 2stone9.in &gt; OUT</a:t>
            </a:r>
            <a:endParaRPr lang="pt-BR" sz="3000" dirty="0">
              <a:latin typeface="Cambria Math" pitchFamily="18" charset="0"/>
              <a:ea typeface="Cambria Math" pitchFamily="18" charset="0"/>
              <a:cs typeface="Arial Unicode MS" pitchFamily="34" charset="-122"/>
            </a:endParaRPr>
          </a:p>
          <a:p>
            <a:pPr eaLnBrk="1" hangingPunct="1">
              <a:defRPr/>
            </a:pPr>
            <a:endParaRPr lang="en-US" dirty="0" smtClean="0"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dirty="0" smtClean="0">
                <a:ea typeface="新細明體" pitchFamily="18" charset="-120"/>
              </a:rPr>
              <a:t>Compare the simulation result</a:t>
            </a:r>
            <a:r>
              <a:rPr lang="en-US" dirty="0" smtClean="0"/>
              <a:t>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$ diff OUT </a:t>
            </a:r>
            <a:r>
              <a:rPr lang="en-US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go.out</a:t>
            </a:r>
            <a:endParaRPr lang="en-US" sz="3000" dirty="0" smtClean="0">
              <a:latin typeface="Cambria Math" pitchFamily="18" charset="0"/>
              <a:ea typeface="Cambria Math" pitchFamily="18" charset="0"/>
              <a:cs typeface="Arial Unicode MS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69180B-A25C-4045-842A-3A5B82336DFD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Introduction to PISA </a:t>
            </a:r>
            <a:r>
              <a:rPr lang="en-US" altLang="zh-CN" i="1" dirty="0" err="1" smtClean="0">
                <a:ea typeface="新細明體" pitchFamily="18" charset="-120"/>
              </a:rPr>
              <a:t>objdump</a:t>
            </a:r>
            <a:endParaRPr lang="en-US" altLang="zh-CN" dirty="0" smtClean="0">
              <a:ea typeface="新細明體" pitchFamily="18" charset="-12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A tool for disassembling PISA binary code into PISA assembly code</a:t>
            </a: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Manual of </a:t>
            </a:r>
            <a:r>
              <a:rPr lang="en-US" altLang="zh-CN" i="1" dirty="0" err="1" smtClean="0">
                <a:ea typeface="新細明體" pitchFamily="18" charset="-120"/>
              </a:rPr>
              <a:t>objdump</a:t>
            </a:r>
            <a:r>
              <a:rPr lang="en-US" altLang="zh-CN" dirty="0" smtClean="0">
                <a:ea typeface="新細明體" pitchFamily="18" charset="-120"/>
              </a:rPr>
              <a:t> available at </a:t>
            </a:r>
            <a:r>
              <a:rPr lang="en-US" altLang="zh-CN" dirty="0" smtClean="0">
                <a:ea typeface="新細明體" pitchFamily="18" charset="-120"/>
                <a:hlinkClick r:id="rId2"/>
              </a:rPr>
              <a:t>http://sourceware.org/binutils/docs/binutils/objdump.html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71D25-BAB8-456C-82B4-2F24764DE58E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Install PISA </a:t>
            </a:r>
            <a:r>
              <a:rPr lang="en-US" altLang="zh-CN" i="1" dirty="0" err="1" smtClean="0"/>
              <a:t>objdump</a:t>
            </a:r>
            <a:r>
              <a:rPr lang="en-US" altLang="zh-CN" dirty="0" smtClean="0"/>
              <a:t> and </a:t>
            </a:r>
            <a:r>
              <a:rPr lang="en-US" altLang="zh-CN" i="1" dirty="0" err="1" smtClean="0"/>
              <a:t>gcc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1038746"/>
            <a:ext cx="8229600" cy="4857403"/>
          </a:xfrm>
        </p:spPr>
        <p:txBody>
          <a:bodyPr/>
          <a:lstStyle/>
          <a:p>
            <a:r>
              <a:rPr lang="en-US" altLang="zh-CN" dirty="0" smtClean="0">
                <a:ea typeface="新細明體" pitchFamily="18" charset="-120"/>
              </a:rPr>
              <a:t>Download </a:t>
            </a:r>
            <a:r>
              <a:rPr lang="en-US" altLang="zh-CN" i="1" dirty="0" err="1" smtClean="0">
                <a:ea typeface="新細明體" pitchFamily="18" charset="-120"/>
              </a:rPr>
              <a:t>objdump</a:t>
            </a:r>
            <a:r>
              <a:rPr lang="en-US" altLang="zh-CN" dirty="0" smtClean="0">
                <a:ea typeface="新細明體" pitchFamily="18" charset="-120"/>
              </a:rPr>
              <a:t> and </a:t>
            </a:r>
            <a:r>
              <a:rPr lang="en-US" altLang="zh-CN" i="1" dirty="0" err="1" smtClean="0">
                <a:ea typeface="新細明體" pitchFamily="18" charset="-120"/>
              </a:rPr>
              <a:t>gcc</a:t>
            </a:r>
            <a:r>
              <a:rPr lang="en-US" altLang="zh-CN" dirty="0" smtClean="0">
                <a:ea typeface="新細明體" pitchFamily="18" charset="-120"/>
              </a:rPr>
              <a:t> for PISA at </a:t>
            </a:r>
            <a:r>
              <a:rPr lang="en-US" altLang="zh-CN" dirty="0" smtClean="0">
                <a:ea typeface="新細明體" pitchFamily="18" charset="-120"/>
                <a:hlinkClick r:id="rId3"/>
              </a:rPr>
              <a:t>http://www.eecg.toronto.edu/~moshovos/ACA06/files/ss-gcc.usrlocal.tar.bz</a:t>
            </a:r>
            <a:endParaRPr lang="en-US" altLang="zh-CN" dirty="0" smtClean="0">
              <a:ea typeface="新細明體" pitchFamily="18" charset="-120"/>
            </a:endParaRPr>
          </a:p>
          <a:p>
            <a:endParaRPr lang="en-US" altLang="zh-CN" dirty="0" smtClean="0">
              <a:ea typeface="新細明體" pitchFamily="18" charset="-120"/>
            </a:endParaRPr>
          </a:p>
          <a:p>
            <a:r>
              <a:rPr lang="en-US" altLang="zh-CN" dirty="0" smtClean="0">
                <a:ea typeface="新細明體" pitchFamily="18" charset="-120"/>
              </a:rPr>
              <a:t>Install </a:t>
            </a:r>
            <a:r>
              <a:rPr lang="en-US" altLang="zh-CN" i="1" dirty="0" err="1" smtClean="0">
                <a:ea typeface="新細明體" pitchFamily="18" charset="-120"/>
              </a:rPr>
              <a:t>objdump</a:t>
            </a:r>
            <a:r>
              <a:rPr lang="en-US" altLang="zh-CN" dirty="0" smtClean="0">
                <a:ea typeface="新細明體" pitchFamily="18" charset="-120"/>
              </a:rPr>
              <a:t> and </a:t>
            </a:r>
            <a:r>
              <a:rPr lang="en-US" altLang="zh-CN" i="1" dirty="0" err="1" smtClean="0">
                <a:ea typeface="新細明體" pitchFamily="18" charset="-120"/>
              </a:rPr>
              <a:t>gcc</a:t>
            </a:r>
            <a:r>
              <a:rPr lang="en-US" altLang="zh-CN" dirty="0" smtClean="0">
                <a:ea typeface="新細明體" pitchFamily="18" charset="-120"/>
              </a:rPr>
              <a:t> for PISA: </a:t>
            </a:r>
          </a:p>
          <a:p>
            <a:pPr>
              <a:buFont typeface="Arial" charset="0"/>
              <a:buNone/>
            </a:pP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</a:t>
            </a:r>
            <a:r>
              <a:rPr lang="en-US" altLang="zh-CN" sz="3000" strike="sngStrike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$ tar </a:t>
            </a:r>
            <a:r>
              <a:rPr lang="en-US" altLang="zh-CN" sz="3000" strike="sngStrike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–</a:t>
            </a:r>
            <a:r>
              <a:rPr lang="en-US" altLang="zh-CN" sz="3000" strike="sngStrike" dirty="0" err="1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c</a:t>
            </a:r>
            <a:r>
              <a:rPr lang="en-US" altLang="zh-CN" sz="3000" strike="sngStrike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vjf</a:t>
            </a:r>
            <a:r>
              <a:rPr lang="en-US" altLang="zh-CN" sz="3000" strike="sngStrike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ss-gcc.usrlocal.tar.bz</a:t>
            </a:r>
          </a:p>
          <a:p>
            <a:pPr>
              <a:buNone/>
            </a:pPr>
            <a:r>
              <a:rPr lang="en-US" altLang="zh-CN" sz="30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	$ </a:t>
            </a:r>
            <a:r>
              <a:rPr lang="en-US" altLang="zh-CN" sz="30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tar </a:t>
            </a: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–</a:t>
            </a:r>
            <a:r>
              <a:rPr lang="en-US" altLang="zh-CN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xvjf</a:t>
            </a: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  <a:r>
              <a:rPr lang="en-US" altLang="zh-CN" sz="3000" dirty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ss-gcc.usrlocal.tar.bz</a:t>
            </a:r>
            <a:endParaRPr lang="en-US" altLang="zh-CN" sz="3000" dirty="0" smtClean="0">
              <a:latin typeface="Cambria Math" pitchFamily="18" charset="0"/>
              <a:ea typeface="Cambria Math" pitchFamily="18" charset="0"/>
              <a:cs typeface="Arial Unicode MS" pitchFamily="34" charset="-122"/>
            </a:endParaRPr>
          </a:p>
          <a:p>
            <a:pPr>
              <a:buFont typeface="Arial" charset="0"/>
              <a:buNone/>
            </a:pP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</a:t>
            </a:r>
            <a:r>
              <a:rPr lang="en-US" altLang="zh-CN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mv</a:t>
            </a: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  <a:r>
              <a:rPr lang="en-US" altLang="zh-CN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usr</a:t>
            </a: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/local/</a:t>
            </a:r>
            <a:r>
              <a:rPr lang="en-US" altLang="zh-CN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ss</a:t>
            </a: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/</a:t>
            </a:r>
            <a:r>
              <a:rPr lang="en-US" altLang="zh-CN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usr</a:t>
            </a: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/local</a:t>
            </a:r>
          </a:p>
          <a:p>
            <a:pPr>
              <a:buFont typeface="Arial" charset="0"/>
              <a:buNone/>
            </a:pP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</a:t>
            </a:r>
            <a:r>
              <a:rPr lang="en-US" altLang="zh-CN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cd</a:t>
            </a: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  <a:r>
              <a:rPr lang="en-US" altLang="zh-CN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usr</a:t>
            </a: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/</a:t>
            </a:r>
            <a:r>
              <a:rPr lang="en-US" altLang="zh-CN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loca</a:t>
            </a: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/bin</a:t>
            </a:r>
          </a:p>
          <a:p>
            <a:pPr>
              <a:buFont typeface="Arial" charset="0"/>
              <a:buNone/>
            </a:pP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</a:t>
            </a:r>
            <a:r>
              <a:rPr lang="en-US" altLang="zh-CN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ls</a:t>
            </a: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  <a:r>
              <a:rPr lang="en-US" altLang="zh-CN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ss-gcc</a:t>
            </a: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  <a:r>
              <a:rPr lang="en-US" altLang="zh-CN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ss-objdump</a:t>
            </a:r>
            <a:endParaRPr lang="zh-CN" altLang="en-US" sz="3000" dirty="0" smtClean="0">
              <a:latin typeface="Cambria Math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433F8-A594-400D-8EDF-2BFB71428B6A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PISA </a:t>
            </a:r>
            <a:r>
              <a:rPr lang="en-US" altLang="zh-CN" i="1" dirty="0" err="1" smtClean="0">
                <a:ea typeface="新細明體" pitchFamily="18" charset="-120"/>
              </a:rPr>
              <a:t>objdump</a:t>
            </a:r>
            <a:r>
              <a:rPr lang="en-US" altLang="zh-CN" dirty="0" smtClean="0">
                <a:ea typeface="新細明體" pitchFamily="18" charset="-120"/>
              </a:rPr>
              <a:t> Demo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新細明體" pitchFamily="18" charset="-120"/>
              </a:rPr>
              <a:t>A</a:t>
            </a:r>
            <a:r>
              <a:rPr lang="en-US" dirty="0" smtClean="0">
                <a:ea typeface="新細明體" pitchFamily="18" charset="-120"/>
              </a:rPr>
              <a:t> simple C program – </a:t>
            </a:r>
            <a:r>
              <a:rPr lang="en-US" i="1" dirty="0" err="1" smtClean="0">
                <a:ea typeface="新細明體" pitchFamily="18" charset="-120"/>
              </a:rPr>
              <a:t>hello.c</a:t>
            </a:r>
            <a:endParaRPr lang="en-US" dirty="0" smtClean="0">
              <a:ea typeface="新細明體" pitchFamily="18" charset="-12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int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main()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{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     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int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i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, a;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      a = 2;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      for (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i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= 0;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i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&lt; 1000;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i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++)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            a++;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CE78E-F8B1-4B6C-A963-998C7754F17E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Introduction to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installation and practice</a:t>
            </a: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PISA </a:t>
            </a:r>
            <a:r>
              <a:rPr lang="en-US" altLang="zh-CN" i="1" dirty="0" err="1" smtClean="0">
                <a:ea typeface="新細明體" pitchFamily="18" charset="-120"/>
              </a:rPr>
              <a:t>objdump</a:t>
            </a:r>
            <a:r>
              <a:rPr lang="en-US" altLang="zh-CN" i="1" dirty="0" smtClean="0">
                <a:ea typeface="新細明體" pitchFamily="18" charset="-120"/>
              </a:rPr>
              <a:t> </a:t>
            </a:r>
            <a:r>
              <a:rPr lang="en-US" altLang="zh-CN" dirty="0" smtClean="0">
                <a:ea typeface="新細明體" pitchFamily="18" charset="-120"/>
              </a:rPr>
              <a:t>installation and practice</a:t>
            </a: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Instruction count and CPI calculation</a:t>
            </a: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8602A-E4B7-41B9-8C70-B5CE718347BA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PISA </a:t>
            </a:r>
            <a:r>
              <a:rPr lang="en-US" altLang="zh-CN" i="1" dirty="0" err="1" smtClean="0">
                <a:ea typeface="新細明體" pitchFamily="18" charset="-120"/>
              </a:rPr>
              <a:t>objdump</a:t>
            </a:r>
            <a:r>
              <a:rPr lang="en-US" altLang="zh-CN" dirty="0" smtClean="0">
                <a:ea typeface="新細明體" pitchFamily="18" charset="-120"/>
              </a:rPr>
              <a:t> Demo</a:t>
            </a:r>
            <a:endParaRPr lang="en-US" altLang="zh-CN" i="1" dirty="0" smtClean="0">
              <a:ea typeface="新細明體" pitchFamily="18" charset="-12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新細明體" pitchFamily="18" charset="-120"/>
              </a:rPr>
              <a:t>Compile </a:t>
            </a:r>
            <a:r>
              <a:rPr lang="en-US" i="1" dirty="0" err="1" smtClean="0">
                <a:ea typeface="新細明體" pitchFamily="18" charset="-120"/>
              </a:rPr>
              <a:t>hello.c</a:t>
            </a:r>
            <a:r>
              <a:rPr lang="en-US" dirty="0" smtClean="0">
                <a:ea typeface="新細明體" pitchFamily="18" charset="-120"/>
              </a:rPr>
              <a:t> into PISA binary code </a:t>
            </a:r>
            <a:r>
              <a:rPr lang="en-US" dirty="0">
                <a:ea typeface="新細明體" pitchFamily="18" charset="-120"/>
              </a:rPr>
              <a:t>– </a:t>
            </a:r>
            <a:r>
              <a:rPr lang="en-US" i="1" dirty="0" smtClean="0">
                <a:ea typeface="新細明體" pitchFamily="18" charset="-120"/>
              </a:rPr>
              <a:t>hello</a:t>
            </a:r>
            <a:endParaRPr lang="en-US" dirty="0" smtClean="0">
              <a:ea typeface="新細明體" pitchFamily="18" charset="-12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./</a:t>
            </a:r>
            <a:r>
              <a:rPr lang="en-US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ss-gcc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-o hello </a:t>
            </a:r>
            <a:r>
              <a:rPr lang="en-US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hello.c</a:t>
            </a:r>
            <a:endParaRPr lang="en-US" sz="3000" dirty="0" smtClean="0">
              <a:latin typeface="Cambria Math" pitchFamily="18" charset="0"/>
              <a:ea typeface="Cambria Math" pitchFamily="18" charset="0"/>
              <a:cs typeface="Arial Unicode MS" pitchFamily="34" charset="-122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新細明體" pitchFamily="18" charset="-120"/>
            </a:endParaRPr>
          </a:p>
          <a:p>
            <a:pPr>
              <a:defRPr/>
            </a:pPr>
            <a:r>
              <a:rPr lang="en-US" dirty="0" smtClean="0">
                <a:ea typeface="新細明體" pitchFamily="18" charset="-120"/>
              </a:rPr>
              <a:t>Disassemble </a:t>
            </a:r>
            <a:r>
              <a:rPr lang="en-US" i="1" dirty="0" smtClean="0">
                <a:ea typeface="新細明體" pitchFamily="18" charset="-120"/>
              </a:rPr>
              <a:t>hello</a:t>
            </a:r>
            <a:r>
              <a:rPr lang="en-US" dirty="0" smtClean="0">
                <a:ea typeface="新細明體" pitchFamily="18" charset="-120"/>
              </a:rPr>
              <a:t> into PISA assembly code – </a:t>
            </a:r>
            <a:r>
              <a:rPr lang="en-US" i="1" dirty="0" smtClean="0">
                <a:ea typeface="新細明體" pitchFamily="18" charset="-120"/>
              </a:rPr>
              <a:t>hello.asm</a:t>
            </a:r>
            <a:endParaRPr lang="en-US" dirty="0" smtClean="0">
              <a:ea typeface="新細明體" pitchFamily="18" charset="-12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./</a:t>
            </a:r>
            <a:r>
              <a:rPr lang="en-US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ss-objdump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-d hello &gt; hello.asm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less hello.asm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4603A-358A-481E-97E4-CCC5BD7FA918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PISA assembly of main()</a:t>
            </a:r>
            <a:endParaRPr lang="en-US" altLang="zh-CN" dirty="0" smtClean="0">
              <a:ea typeface="新細明體" pitchFamily="18" charset="-12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004001f0 &lt;main&gt; </a:t>
            </a:r>
            <a:r>
              <a:rPr lang="en-US" altLang="zh-CN" sz="2000" dirty="0" err="1" smtClean="0">
                <a:ea typeface="新細明體" pitchFamily="18" charset="-120"/>
              </a:rPr>
              <a:t>addiu</a:t>
            </a:r>
            <a:r>
              <a:rPr lang="en-US" altLang="zh-CN" sz="2000" dirty="0" smtClean="0">
                <a:ea typeface="新細明體" pitchFamily="18" charset="-120"/>
              </a:rPr>
              <a:t>/00 $</a:t>
            </a:r>
            <a:r>
              <a:rPr lang="en-US" altLang="zh-CN" sz="2000" dirty="0" err="1" smtClean="0">
                <a:ea typeface="新細明體" pitchFamily="18" charset="-120"/>
              </a:rPr>
              <a:t>sp</a:t>
            </a:r>
            <a:r>
              <a:rPr lang="en-US" altLang="zh-CN" sz="2000" dirty="0" smtClean="0">
                <a:ea typeface="新細明體" pitchFamily="18" charset="-120"/>
              </a:rPr>
              <a:t>[29],$</a:t>
            </a:r>
            <a:r>
              <a:rPr lang="en-US" altLang="zh-CN" sz="2000" dirty="0" err="1" smtClean="0">
                <a:ea typeface="新細明體" pitchFamily="18" charset="-120"/>
              </a:rPr>
              <a:t>sp</a:t>
            </a:r>
            <a:r>
              <a:rPr lang="en-US" altLang="zh-CN" sz="2000" dirty="0" smtClean="0">
                <a:ea typeface="新細明體" pitchFamily="18" charset="-120"/>
              </a:rPr>
              <a:t>[29],-32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004001f8 &lt;main+8&gt; </a:t>
            </a:r>
            <a:r>
              <a:rPr lang="en-US" altLang="zh-CN" sz="2000" dirty="0" err="1" smtClean="0">
                <a:ea typeface="新細明體" pitchFamily="18" charset="-120"/>
              </a:rPr>
              <a:t>sw</a:t>
            </a:r>
            <a:r>
              <a:rPr lang="en-US" altLang="zh-CN" sz="2000" dirty="0" smtClean="0">
                <a:ea typeface="新細明體" pitchFamily="18" charset="-120"/>
              </a:rPr>
              <a:t>/00 $</a:t>
            </a:r>
            <a:r>
              <a:rPr lang="en-US" altLang="zh-CN" sz="2000" dirty="0" err="1" smtClean="0">
                <a:ea typeface="新細明體" pitchFamily="18" charset="-120"/>
              </a:rPr>
              <a:t>ra</a:t>
            </a:r>
            <a:r>
              <a:rPr lang="en-US" altLang="zh-CN" sz="2000" dirty="0" smtClean="0">
                <a:ea typeface="新細明體" pitchFamily="18" charset="-120"/>
              </a:rPr>
              <a:t>[31],28($</a:t>
            </a:r>
            <a:r>
              <a:rPr lang="en-US" altLang="zh-CN" sz="2000" dirty="0" err="1" smtClean="0">
                <a:ea typeface="新細明體" pitchFamily="18" charset="-120"/>
              </a:rPr>
              <a:t>sp</a:t>
            </a:r>
            <a:r>
              <a:rPr lang="en-US" altLang="zh-CN" sz="2000" dirty="0" smtClean="0">
                <a:ea typeface="新細明體" pitchFamily="18" charset="-120"/>
              </a:rPr>
              <a:t>[29])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00400200 &lt;main+10&gt; </a:t>
            </a:r>
            <a:r>
              <a:rPr lang="en-US" altLang="zh-CN" sz="2000" dirty="0" err="1" smtClean="0">
                <a:ea typeface="新細明體" pitchFamily="18" charset="-120"/>
              </a:rPr>
              <a:t>sw</a:t>
            </a:r>
            <a:r>
              <a:rPr lang="en-US" altLang="zh-CN" sz="2000" dirty="0" smtClean="0">
                <a:ea typeface="新細明體" pitchFamily="18" charset="-120"/>
              </a:rPr>
              <a:t>/00 $s8[30],24($</a:t>
            </a:r>
            <a:r>
              <a:rPr lang="en-US" altLang="zh-CN" sz="2000" dirty="0" err="1" smtClean="0">
                <a:ea typeface="新細明體" pitchFamily="18" charset="-120"/>
              </a:rPr>
              <a:t>sp</a:t>
            </a:r>
            <a:r>
              <a:rPr lang="en-US" altLang="zh-CN" sz="2000" dirty="0" smtClean="0">
                <a:ea typeface="新細明體" pitchFamily="18" charset="-120"/>
              </a:rPr>
              <a:t>[29])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00400208 &lt;main+18&gt; </a:t>
            </a:r>
            <a:r>
              <a:rPr lang="en-US" altLang="zh-CN" sz="2000" dirty="0" err="1" smtClean="0">
                <a:ea typeface="新細明體" pitchFamily="18" charset="-120"/>
              </a:rPr>
              <a:t>addu</a:t>
            </a:r>
            <a:r>
              <a:rPr lang="en-US" altLang="zh-CN" sz="2000" dirty="0" smtClean="0">
                <a:ea typeface="新細明體" pitchFamily="18" charset="-120"/>
              </a:rPr>
              <a:t>/00 $s8[30],$zero[0],$</a:t>
            </a:r>
            <a:r>
              <a:rPr lang="en-US" altLang="zh-CN" sz="2000" dirty="0" err="1" smtClean="0">
                <a:ea typeface="新細明體" pitchFamily="18" charset="-120"/>
              </a:rPr>
              <a:t>sp</a:t>
            </a:r>
            <a:r>
              <a:rPr lang="en-US" altLang="zh-CN" sz="2000" dirty="0" smtClean="0">
                <a:ea typeface="新細明體" pitchFamily="18" charset="-120"/>
              </a:rPr>
              <a:t>[29]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00400210 &lt;main+20&gt; </a:t>
            </a:r>
            <a:r>
              <a:rPr lang="en-US" altLang="zh-CN" sz="2000" dirty="0" err="1" smtClean="0">
                <a:ea typeface="新細明體" pitchFamily="18" charset="-120"/>
              </a:rPr>
              <a:t>jal</a:t>
            </a:r>
            <a:r>
              <a:rPr lang="en-US" altLang="zh-CN" sz="2000" dirty="0" smtClean="0">
                <a:ea typeface="新細明體" pitchFamily="18" charset="-120"/>
              </a:rPr>
              <a:t>/00 00400468 &lt;__main&gt;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00400218 &lt;main+28&gt; </a:t>
            </a:r>
            <a:r>
              <a:rPr lang="en-US" altLang="zh-CN" sz="2000" dirty="0" err="1" smtClean="0">
                <a:ea typeface="新細明體" pitchFamily="18" charset="-120"/>
              </a:rPr>
              <a:t>addiu</a:t>
            </a:r>
            <a:r>
              <a:rPr lang="en-US" altLang="zh-CN" sz="2000" dirty="0" smtClean="0">
                <a:ea typeface="新細明體" pitchFamily="18" charset="-120"/>
              </a:rPr>
              <a:t>/00 $v0[2],$zero[0],2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00400220 &lt;main+30&gt; </a:t>
            </a:r>
            <a:r>
              <a:rPr lang="en-US" altLang="zh-CN" sz="2000" dirty="0" err="1" smtClean="0">
                <a:ea typeface="新細明體" pitchFamily="18" charset="-120"/>
              </a:rPr>
              <a:t>sw</a:t>
            </a:r>
            <a:r>
              <a:rPr lang="en-US" altLang="zh-CN" sz="2000" dirty="0" smtClean="0">
                <a:ea typeface="新細明體" pitchFamily="18" charset="-120"/>
              </a:rPr>
              <a:t>/00 $v0[2],20($s8[30])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00400228 &lt;main+38&gt; </a:t>
            </a:r>
            <a:r>
              <a:rPr lang="en-US" altLang="zh-CN" sz="2000" dirty="0" err="1" smtClean="0">
                <a:ea typeface="新細明體" pitchFamily="18" charset="-120"/>
              </a:rPr>
              <a:t>sw</a:t>
            </a:r>
            <a:r>
              <a:rPr lang="en-US" altLang="zh-CN" sz="2000" dirty="0" smtClean="0">
                <a:ea typeface="新細明體" pitchFamily="18" charset="-120"/>
              </a:rPr>
              <a:t>/00 $zero[0],16($s8[30])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00400230 &lt;main+40&gt; </a:t>
            </a:r>
            <a:r>
              <a:rPr lang="en-US" altLang="zh-CN" sz="2000" dirty="0" err="1" smtClean="0">
                <a:ea typeface="新細明體" pitchFamily="18" charset="-120"/>
              </a:rPr>
              <a:t>lw</a:t>
            </a:r>
            <a:r>
              <a:rPr lang="en-US" altLang="zh-CN" sz="2000" dirty="0" smtClean="0">
                <a:ea typeface="新細明體" pitchFamily="18" charset="-120"/>
              </a:rPr>
              <a:t>/00 $v0[2],16($s8[30])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00400238 &lt;main+48&gt; </a:t>
            </a:r>
            <a:r>
              <a:rPr lang="en-US" altLang="zh-CN" sz="2000" dirty="0" err="1" smtClean="0">
                <a:ea typeface="新細明體" pitchFamily="18" charset="-120"/>
              </a:rPr>
              <a:t>slti</a:t>
            </a:r>
            <a:r>
              <a:rPr lang="en-US" altLang="zh-CN" sz="2000" dirty="0" smtClean="0">
                <a:ea typeface="新細明體" pitchFamily="18" charset="-120"/>
              </a:rPr>
              <a:t>/00 $v1[3],$v0[2],1000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新細明體" pitchFamily="18" charset="-120"/>
              </a:rPr>
              <a:t>00400240 &lt;main+50&gt; </a:t>
            </a:r>
            <a:r>
              <a:rPr lang="en-US" altLang="zh-CN" sz="2000" dirty="0" err="1" smtClean="0">
                <a:solidFill>
                  <a:srgbClr val="FF0000"/>
                </a:solidFill>
                <a:ea typeface="新細明體" pitchFamily="18" charset="-120"/>
              </a:rPr>
              <a:t>bne</a:t>
            </a:r>
            <a:r>
              <a:rPr lang="en-US" altLang="zh-CN" sz="2000" dirty="0" smtClean="0">
                <a:solidFill>
                  <a:srgbClr val="FF0000"/>
                </a:solidFill>
                <a:ea typeface="新細明體" pitchFamily="18" charset="-120"/>
              </a:rPr>
              <a:t>/00 $v1[3],$zero[0],00400250 &lt;main+60&gt;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00400248 &lt;main+58&gt; j/00 00400298 &lt;main+a8&gt;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ea typeface="新細明體" pitchFamily="18" charset="-120"/>
              </a:rPr>
              <a:t>00400250 &lt;main+60&gt; </a:t>
            </a:r>
            <a:r>
              <a:rPr lang="en-US" altLang="zh-CN" sz="2000" dirty="0" err="1" smtClean="0">
                <a:ea typeface="新細明體" pitchFamily="18" charset="-120"/>
              </a:rPr>
              <a:t>lw</a:t>
            </a:r>
            <a:r>
              <a:rPr lang="en-US" altLang="zh-CN" sz="2000" dirty="0" smtClean="0">
                <a:ea typeface="新細明體" pitchFamily="18" charset="-120"/>
              </a:rPr>
              <a:t>/00 $v1[3],20($s8[30])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1411D-9D36-4154-9F05-7341B1C9C6BC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PISA assembly of main()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00400258 &lt;main+68&gt; </a:t>
            </a:r>
            <a:r>
              <a:rPr lang="en-US" altLang="zh-CN" sz="2000" dirty="0" err="1" smtClean="0">
                <a:ea typeface="新細明體" pitchFamily="18" charset="-120"/>
              </a:rPr>
              <a:t>addiu</a:t>
            </a:r>
            <a:r>
              <a:rPr lang="en-US" altLang="zh-CN" sz="2000" dirty="0" smtClean="0">
                <a:ea typeface="新細明體" pitchFamily="18" charset="-120"/>
              </a:rPr>
              <a:t>/00 $v0[2],$v1[3],1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00400260 &lt;main+70&gt; </a:t>
            </a:r>
            <a:r>
              <a:rPr lang="en-US" altLang="zh-CN" sz="2000" dirty="0" err="1" smtClean="0">
                <a:ea typeface="新細明體" pitchFamily="18" charset="-120"/>
              </a:rPr>
              <a:t>addu</a:t>
            </a:r>
            <a:r>
              <a:rPr lang="en-US" altLang="zh-CN" sz="2000" dirty="0" smtClean="0">
                <a:ea typeface="新細明體" pitchFamily="18" charset="-120"/>
              </a:rPr>
              <a:t>/00 $v1[3],$zero[0],$v0[2]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00400268 &lt;main+78&gt; </a:t>
            </a:r>
            <a:r>
              <a:rPr lang="en-US" altLang="zh-CN" sz="2000" dirty="0" err="1" smtClean="0">
                <a:ea typeface="新細明體" pitchFamily="18" charset="-120"/>
              </a:rPr>
              <a:t>sw</a:t>
            </a:r>
            <a:r>
              <a:rPr lang="en-US" altLang="zh-CN" sz="2000" dirty="0" smtClean="0">
                <a:ea typeface="新細明體" pitchFamily="18" charset="-120"/>
              </a:rPr>
              <a:t>/00 $v1[3],20($s8[30])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00400270 &lt;main+80&gt; </a:t>
            </a:r>
            <a:r>
              <a:rPr lang="en-US" altLang="zh-CN" sz="2000" dirty="0" err="1" smtClean="0">
                <a:ea typeface="新細明體" pitchFamily="18" charset="-120"/>
              </a:rPr>
              <a:t>lw</a:t>
            </a:r>
            <a:r>
              <a:rPr lang="en-US" altLang="zh-CN" sz="2000" dirty="0" smtClean="0">
                <a:ea typeface="新細明體" pitchFamily="18" charset="-120"/>
              </a:rPr>
              <a:t>/00 $v1[3],16($s8[30])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00400278 &lt;main+88&gt; </a:t>
            </a:r>
            <a:r>
              <a:rPr lang="en-US" altLang="zh-CN" sz="2000" dirty="0" err="1" smtClean="0">
                <a:ea typeface="新細明體" pitchFamily="18" charset="-120"/>
              </a:rPr>
              <a:t>addiu</a:t>
            </a:r>
            <a:r>
              <a:rPr lang="en-US" altLang="zh-CN" sz="2000" dirty="0" smtClean="0">
                <a:ea typeface="新細明體" pitchFamily="18" charset="-120"/>
              </a:rPr>
              <a:t>/00 $v0[2],$v1[3],1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00400280 &lt;main+90&gt; </a:t>
            </a:r>
            <a:r>
              <a:rPr lang="en-US" altLang="zh-CN" sz="2000" dirty="0" err="1" smtClean="0">
                <a:ea typeface="新細明體" pitchFamily="18" charset="-120"/>
              </a:rPr>
              <a:t>addu</a:t>
            </a:r>
            <a:r>
              <a:rPr lang="en-US" altLang="zh-CN" sz="2000" dirty="0" smtClean="0">
                <a:ea typeface="新細明體" pitchFamily="18" charset="-120"/>
              </a:rPr>
              <a:t>/00 $v1[3],$zero[0],$v0[2]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00400288 &lt;main+98&gt; </a:t>
            </a:r>
            <a:r>
              <a:rPr lang="en-US" altLang="zh-CN" sz="2000" dirty="0" err="1" smtClean="0">
                <a:ea typeface="新細明體" pitchFamily="18" charset="-120"/>
              </a:rPr>
              <a:t>sw</a:t>
            </a:r>
            <a:r>
              <a:rPr lang="en-US" altLang="zh-CN" sz="2000" dirty="0" smtClean="0">
                <a:ea typeface="新細明體" pitchFamily="18" charset="-120"/>
              </a:rPr>
              <a:t>/00 $v1[3],16($s8[30])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  <a:ea typeface="新細明體" pitchFamily="18" charset="-120"/>
              </a:rPr>
              <a:t>00400290 &lt;main+a0&gt; j/00 00400230 &lt;main+40&gt;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00400298 &lt;main+a8&gt; </a:t>
            </a:r>
            <a:r>
              <a:rPr lang="en-US" altLang="zh-CN" sz="2000" dirty="0" err="1" smtClean="0">
                <a:ea typeface="新細明體" pitchFamily="18" charset="-120"/>
              </a:rPr>
              <a:t>addu</a:t>
            </a:r>
            <a:r>
              <a:rPr lang="en-US" altLang="zh-CN" sz="2000" dirty="0" smtClean="0">
                <a:ea typeface="新細明體" pitchFamily="18" charset="-120"/>
              </a:rPr>
              <a:t>/00 $sp[29],$zero[0],$s8[30]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004002a0 &lt;main+b0&gt; </a:t>
            </a:r>
            <a:r>
              <a:rPr lang="en-US" altLang="zh-CN" sz="2000" dirty="0" err="1" smtClean="0">
                <a:ea typeface="新細明體" pitchFamily="18" charset="-120"/>
              </a:rPr>
              <a:t>lw</a:t>
            </a:r>
            <a:r>
              <a:rPr lang="en-US" altLang="zh-CN" sz="2000" dirty="0" smtClean="0">
                <a:ea typeface="新細明體" pitchFamily="18" charset="-120"/>
              </a:rPr>
              <a:t>/00 $</a:t>
            </a:r>
            <a:r>
              <a:rPr lang="en-US" altLang="zh-CN" sz="2000" dirty="0" err="1" smtClean="0">
                <a:ea typeface="新細明體" pitchFamily="18" charset="-120"/>
              </a:rPr>
              <a:t>ra</a:t>
            </a:r>
            <a:r>
              <a:rPr lang="en-US" altLang="zh-CN" sz="2000" dirty="0" smtClean="0">
                <a:ea typeface="新細明體" pitchFamily="18" charset="-120"/>
              </a:rPr>
              <a:t>[31],28($sp[29])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004002a8 &lt;main+b8&gt; </a:t>
            </a:r>
            <a:r>
              <a:rPr lang="en-US" altLang="zh-CN" sz="2000" dirty="0" err="1" smtClean="0">
                <a:ea typeface="新細明體" pitchFamily="18" charset="-120"/>
              </a:rPr>
              <a:t>lw</a:t>
            </a:r>
            <a:r>
              <a:rPr lang="en-US" altLang="zh-CN" sz="2000" dirty="0" smtClean="0">
                <a:ea typeface="新細明體" pitchFamily="18" charset="-120"/>
              </a:rPr>
              <a:t>/00 $s8[30],24($sp[29])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004002b0 &lt;main+c0&gt; </a:t>
            </a:r>
            <a:r>
              <a:rPr lang="en-US" altLang="zh-CN" sz="2000" dirty="0" err="1" smtClean="0">
                <a:ea typeface="新細明體" pitchFamily="18" charset="-120"/>
              </a:rPr>
              <a:t>addiu</a:t>
            </a:r>
            <a:r>
              <a:rPr lang="en-US" altLang="zh-CN" sz="2000" dirty="0" smtClean="0">
                <a:ea typeface="新細明體" pitchFamily="18" charset="-120"/>
              </a:rPr>
              <a:t>/00 $sp[29],$sp[29],32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000" dirty="0" smtClean="0">
                <a:ea typeface="新細明體" pitchFamily="18" charset="-120"/>
              </a:rPr>
              <a:t>004002b8 &lt;main+c8&gt; </a:t>
            </a:r>
            <a:r>
              <a:rPr lang="en-US" altLang="zh-CN" sz="2000" dirty="0" err="1" smtClean="0">
                <a:ea typeface="新細明體" pitchFamily="18" charset="-120"/>
              </a:rPr>
              <a:t>jr</a:t>
            </a:r>
            <a:r>
              <a:rPr lang="en-US" altLang="zh-CN" sz="2000" dirty="0" smtClean="0">
                <a:ea typeface="新細明體" pitchFamily="18" charset="-120"/>
              </a:rPr>
              <a:t>/00 $</a:t>
            </a:r>
            <a:r>
              <a:rPr lang="en-US" altLang="zh-CN" sz="2000" dirty="0" err="1" smtClean="0">
                <a:ea typeface="新細明體" pitchFamily="18" charset="-120"/>
              </a:rPr>
              <a:t>ra</a:t>
            </a:r>
            <a:r>
              <a:rPr lang="en-US" altLang="zh-CN" sz="2000" dirty="0" smtClean="0">
                <a:ea typeface="新細明體" pitchFamily="18" charset="-120"/>
              </a:rPr>
              <a:t>[31]</a:t>
            </a:r>
          </a:p>
          <a:p>
            <a:pPr>
              <a:buFont typeface="Arial" charset="0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C8344-CA4F-453F-91B2-0BEB711DBF4B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mtClean="0">
                <a:ea typeface="新細明體" pitchFamily="18" charset="-120"/>
              </a:rPr>
              <a:t>hello</a:t>
            </a:r>
            <a:r>
              <a:rPr lang="en-US" altLang="zh-CN" smtClean="0">
                <a:ea typeface="新細明體" pitchFamily="18" charset="-120"/>
              </a:rPr>
              <a:t> on SimpleScalar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新細明體" pitchFamily="18" charset="-120"/>
              </a:rPr>
              <a:t>Simulate </a:t>
            </a:r>
            <a:r>
              <a:rPr lang="en-US" altLang="zh-CN" i="1" dirty="0" smtClean="0">
                <a:ea typeface="新細明體" pitchFamily="18" charset="-120"/>
              </a:rPr>
              <a:t>hello </a:t>
            </a:r>
            <a:r>
              <a:rPr lang="en-US" altLang="zh-CN" dirty="0" smtClean="0">
                <a:ea typeface="新細明體" pitchFamily="18" charset="-120"/>
              </a:rPr>
              <a:t>binary on </a:t>
            </a:r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cp hello ~/simplesim-3.0</a:t>
            </a:r>
          </a:p>
          <a:p>
            <a:pPr>
              <a:buFont typeface="Arial" charset="0"/>
              <a:buNone/>
            </a:pP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</a:t>
            </a:r>
            <a:r>
              <a:rPr lang="en-US" altLang="zh-CN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cd</a:t>
            </a: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~/simplesim-3.0</a:t>
            </a:r>
          </a:p>
          <a:p>
            <a:pPr>
              <a:buFont typeface="Arial" charset="0"/>
              <a:buNone/>
            </a:pP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./</a:t>
            </a:r>
            <a:r>
              <a:rPr lang="en-US" altLang="zh-CN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sim</a:t>
            </a: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-safe –v hello &amp;&gt; hello.ss</a:t>
            </a:r>
          </a:p>
          <a:p>
            <a:pPr>
              <a:buFont typeface="Arial" charset="0"/>
              <a:buNone/>
            </a:pPr>
            <a:r>
              <a:rPr lang="en-US" altLang="zh-CN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less hello.ss </a:t>
            </a:r>
          </a:p>
          <a:p>
            <a:pPr>
              <a:buFont typeface="Arial" charset="0"/>
              <a:buNone/>
            </a:pPr>
            <a:r>
              <a:rPr lang="en-US" altLang="zh-CN" sz="3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cat hello.ss | </a:t>
            </a:r>
            <a:r>
              <a:rPr lang="en-US" altLang="zh-CN" sz="30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grep</a:t>
            </a:r>
            <a:r>
              <a:rPr lang="en-US" altLang="zh-CN" sz="3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‘</a:t>
            </a:r>
            <a:r>
              <a:rPr lang="en-US" altLang="zh-CN" sz="30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bne</a:t>
            </a:r>
            <a:r>
              <a:rPr lang="en-US" altLang="zh-CN" sz="3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’ | </a:t>
            </a:r>
            <a:r>
              <a:rPr lang="en-US" altLang="zh-CN" sz="30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wc</a:t>
            </a:r>
            <a:endParaRPr lang="en-US" altLang="zh-CN" sz="3000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Arial Unicode MS" pitchFamily="34" charset="-122"/>
            </a:endParaRPr>
          </a:p>
          <a:p>
            <a:pPr>
              <a:buFont typeface="Arial" charset="0"/>
              <a:buNone/>
            </a:pPr>
            <a:r>
              <a:rPr lang="en-US" altLang="zh-CN" sz="3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cat hello.ss | </a:t>
            </a:r>
            <a:r>
              <a:rPr lang="en-US" altLang="zh-CN" sz="30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grep</a:t>
            </a:r>
            <a:r>
              <a:rPr lang="en-US" altLang="zh-CN" sz="3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‘j/’ | </a:t>
            </a:r>
            <a:r>
              <a:rPr lang="en-US" altLang="zh-CN" sz="30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wc</a:t>
            </a:r>
            <a:endParaRPr lang="en-US" altLang="zh-CN" sz="3000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Arial Unicode MS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4018DE-2C81-47E6-A4AA-19A87C2EAD7E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Instruction Statistics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smtClean="0"/>
              <a:t>Static instruction statistics</a:t>
            </a:r>
            <a:r>
              <a:rPr lang="en-US" altLang="zh-CN" dirty="0" smtClean="0"/>
              <a:t> is </a:t>
            </a:r>
            <a:r>
              <a:rPr lang="en-US" altLang="zh-CN" dirty="0" smtClean="0">
                <a:sym typeface="Wingdings" pitchFamily="2" charset="2"/>
              </a:rPr>
              <a:t>the statistics about the program’s binary code (i.e. how many instructions are there in the program)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i="1" dirty="0" smtClean="0">
                <a:sym typeface="Wingdings" pitchFamily="2" charset="2"/>
              </a:rPr>
              <a:t>Dynamic instruction statistics</a:t>
            </a:r>
            <a:r>
              <a:rPr lang="en-US" altLang="zh-CN" dirty="0" smtClean="0">
                <a:sym typeface="Wingdings" pitchFamily="2" charset="2"/>
              </a:rPr>
              <a:t> is the statistics of the dynamic instruction flow fetched and executed by the processor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E5640-B756-4097-9BE0-C7C6B416A428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Instruction Statistics of </a:t>
            </a:r>
            <a:r>
              <a:rPr lang="en-US" altLang="zh-CN" i="1" dirty="0" smtClean="0"/>
              <a:t>hello</a:t>
            </a:r>
            <a:endParaRPr lang="zh-CN" altLang="en-US" i="1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the static instruction count in main() of </a:t>
            </a:r>
            <a:r>
              <a:rPr lang="en-US" altLang="zh-CN" i="1" dirty="0" smtClean="0"/>
              <a:t>hello</a:t>
            </a:r>
            <a:r>
              <a:rPr lang="en-US" altLang="zh-CN" dirty="0" smtClean="0"/>
              <a:t>? 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What is one instruction that is executed most frequently by processors in main() of </a:t>
            </a:r>
            <a:r>
              <a:rPr lang="en-US" altLang="zh-CN" i="1" dirty="0" smtClean="0"/>
              <a:t>hello</a:t>
            </a:r>
            <a:r>
              <a:rPr lang="en-US" altLang="zh-CN" dirty="0" smtClean="0"/>
              <a:t>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E5640-B756-4097-9BE0-C7C6B416A428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Calculate CPI of </a:t>
            </a:r>
            <a:r>
              <a:rPr lang="en-US" altLang="zh-CN" i="1" dirty="0" smtClean="0"/>
              <a:t>hello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dirty="0" smtClean="0"/>
              <a:t>For a given program,  </a:t>
            </a:r>
            <a:r>
              <a:rPr lang="en-US" altLang="zh-CN" b="1" i="1" dirty="0" smtClean="0"/>
              <a:t>CPI =  Total program execution cycles / Instruction count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dirty="0" smtClean="0"/>
              <a:t>Is </a:t>
            </a:r>
            <a:r>
              <a:rPr lang="en-US" altLang="zh-CN" b="1" i="1" dirty="0" smtClean="0"/>
              <a:t>Instruction count </a:t>
            </a:r>
            <a:r>
              <a:rPr lang="en-US" altLang="zh-CN" dirty="0" smtClean="0"/>
              <a:t>equal to static or dynamic instruction count?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dirty="0" smtClean="0"/>
              <a:t>How to get </a:t>
            </a:r>
            <a:r>
              <a:rPr lang="en-US" altLang="zh-CN" b="1" i="1" dirty="0" smtClean="0"/>
              <a:t>Total program execution cycles</a:t>
            </a:r>
            <a:r>
              <a:rPr lang="en-US" altLang="zh-CN" dirty="0" smtClean="0"/>
              <a:t>? (Hint: </a:t>
            </a:r>
            <a:r>
              <a:rPr lang="en-US" altLang="zh-CN" dirty="0" err="1" smtClean="0"/>
              <a:t>SimpleScalar</a:t>
            </a:r>
            <a:r>
              <a:rPr lang="en-US" altLang="zh-CN" dirty="0" smtClean="0"/>
              <a:t> summary)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SimpleScalar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LLC: </a:t>
            </a:r>
            <a:r>
              <a:rPr lang="en-US" altLang="zh-CN" sz="2800" dirty="0" smtClean="0">
                <a:hlinkClick r:id="rId2"/>
              </a:rPr>
              <a:t>www.simplescalar.com</a:t>
            </a:r>
            <a:endParaRPr lang="en-US" altLang="zh-CN" sz="2800" dirty="0" smtClean="0"/>
          </a:p>
          <a:p>
            <a:r>
              <a:rPr lang="en-US" altLang="zh-CN" sz="2800" dirty="0" smtClean="0"/>
              <a:t>Setting up </a:t>
            </a:r>
            <a:r>
              <a:rPr lang="en-US" altLang="zh-CN" sz="2800" dirty="0" err="1" smtClean="0"/>
              <a:t>Cygwin</a:t>
            </a:r>
            <a:r>
              <a:rPr lang="en-US" altLang="zh-CN" sz="2800" dirty="0" smtClean="0"/>
              <a:t>: </a:t>
            </a:r>
            <a:r>
              <a:rPr lang="en-US" altLang="zh-CN" sz="2800" dirty="0" smtClean="0">
                <a:hlinkClick r:id="rId3"/>
              </a:rPr>
              <a:t>cygwin.com/</a:t>
            </a:r>
            <a:r>
              <a:rPr lang="en-US" altLang="zh-CN" sz="2800" dirty="0" err="1" smtClean="0">
                <a:hlinkClick r:id="rId3"/>
              </a:rPr>
              <a:t>cygwin</a:t>
            </a:r>
            <a:r>
              <a:rPr lang="en-US" altLang="zh-CN" sz="2800" dirty="0" smtClean="0">
                <a:hlinkClick r:id="rId3"/>
              </a:rPr>
              <a:t>-</a:t>
            </a:r>
            <a:r>
              <a:rPr lang="en-US" altLang="zh-CN" sz="2800" dirty="0" err="1" smtClean="0">
                <a:hlinkClick r:id="rId3"/>
              </a:rPr>
              <a:t>ug</a:t>
            </a:r>
            <a:r>
              <a:rPr lang="en-US" altLang="zh-CN" sz="2800" dirty="0" smtClean="0">
                <a:hlinkClick r:id="rId3"/>
              </a:rPr>
              <a:t>-net/setup-net.html</a:t>
            </a:r>
            <a:endParaRPr lang="en-US" altLang="zh-CN" sz="2800" dirty="0" smtClean="0"/>
          </a:p>
          <a:p>
            <a:r>
              <a:rPr lang="en-US" altLang="zh-CN" sz="2800" dirty="0" smtClean="0"/>
              <a:t>Introduction to </a:t>
            </a:r>
            <a:r>
              <a:rPr lang="en-US" altLang="zh-CN" sz="2800" dirty="0" err="1" smtClean="0"/>
              <a:t>SimpleScalar</a:t>
            </a:r>
            <a:r>
              <a:rPr lang="en-US" altLang="zh-CN" sz="2800" dirty="0" smtClean="0"/>
              <a:t>: </a:t>
            </a:r>
            <a:r>
              <a:rPr lang="en-US" altLang="zh-CN" sz="2800" dirty="0" smtClean="0">
                <a:hlinkClick r:id="rId4"/>
              </a:rPr>
              <a:t>www.ecs.umass.edu/ece/koren/architecture/Simplescalar/SimpleScalar_introduction.htm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GCC port for </a:t>
            </a:r>
            <a:r>
              <a:rPr lang="en-US" altLang="zh-C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SimpleScalar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zh-CN" sz="2800" dirty="0" smtClean="0">
                <a:hlinkClick r:id="rId5"/>
              </a:rPr>
              <a:t>www.eecg.toronto.edu/~moshovos/ACA06</a:t>
            </a:r>
            <a:endParaRPr lang="en-US" altLang="zh-CN" b="1" dirty="0" smtClean="0"/>
          </a:p>
          <a:p>
            <a:r>
              <a:rPr lang="en-US" altLang="zh-CN" sz="2800" dirty="0" smtClean="0"/>
              <a:t>GNU </a:t>
            </a:r>
            <a:r>
              <a:rPr lang="en-US" altLang="zh-CN" sz="2800" i="1" dirty="0" err="1" smtClean="0">
                <a:ea typeface="新細明體" pitchFamily="18" charset="-120"/>
              </a:rPr>
              <a:t>objdump</a:t>
            </a:r>
            <a:r>
              <a:rPr lang="en-US" altLang="zh-CN" sz="2800" i="1" dirty="0" smtClean="0">
                <a:ea typeface="新細明體" pitchFamily="18" charset="-120"/>
              </a:rPr>
              <a:t>: </a:t>
            </a:r>
            <a:r>
              <a:rPr lang="en-US" altLang="zh-CN" sz="2800" dirty="0" smtClean="0">
                <a:ea typeface="新細明體" pitchFamily="18" charset="-120"/>
                <a:hlinkClick r:id="rId6"/>
              </a:rPr>
              <a:t>sourceware.org/</a:t>
            </a:r>
            <a:r>
              <a:rPr lang="en-US" altLang="zh-CN" sz="2800" dirty="0" err="1" smtClean="0">
                <a:ea typeface="新細明體" pitchFamily="18" charset="-120"/>
                <a:hlinkClick r:id="rId6"/>
              </a:rPr>
              <a:t>binutils</a:t>
            </a:r>
            <a:r>
              <a:rPr lang="en-US" altLang="zh-CN" sz="2800" dirty="0" smtClean="0">
                <a:ea typeface="新細明體" pitchFamily="18" charset="-120"/>
                <a:hlinkClick r:id="rId6"/>
              </a:rPr>
              <a:t>/docs/</a:t>
            </a:r>
            <a:r>
              <a:rPr lang="en-US" altLang="zh-CN" sz="2800" dirty="0" err="1" smtClean="0">
                <a:ea typeface="新細明體" pitchFamily="18" charset="-120"/>
                <a:hlinkClick r:id="rId6"/>
              </a:rPr>
              <a:t>binutils</a:t>
            </a:r>
            <a:r>
              <a:rPr lang="en-US" altLang="zh-CN" sz="2800" dirty="0" smtClean="0">
                <a:ea typeface="新細明體" pitchFamily="18" charset="-120"/>
                <a:hlinkClick r:id="rId6"/>
              </a:rPr>
              <a:t>/objdump.html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What is SimpleScalar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A tool set for users to build applications that simulate real programs running on a range of modern processors and systems</a:t>
            </a: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r>
              <a:rPr lang="en-US" altLang="zh-CN" dirty="0" err="1" smtClean="0">
                <a:ea typeface="新細明體" pitchFamily="18" charset="-120"/>
              </a:rPr>
              <a:t>SimpleScalar</a:t>
            </a:r>
            <a:r>
              <a:rPr lang="en-US" altLang="zh-CN" dirty="0" smtClean="0">
                <a:ea typeface="新細明體" pitchFamily="18" charset="-120"/>
              </a:rPr>
              <a:t> tool set includes a set of sample simulators to </a:t>
            </a:r>
            <a:r>
              <a:rPr lang="en-US" altLang="zh-CN" dirty="0" smtClean="0"/>
              <a:t>simulate different operations of processors (i.e. </a:t>
            </a:r>
            <a:r>
              <a:rPr lang="en-US" altLang="zh-CN" dirty="0" smtClean="0">
                <a:ea typeface="新細明體" pitchFamily="18" charset="-120"/>
              </a:rPr>
              <a:t>branch prediction)</a:t>
            </a: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  <a:p>
            <a:pPr eaLnBrk="1" hangingPunct="1">
              <a:buNone/>
            </a:pP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678900-595D-428F-A12A-A42978616A30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will run </a:t>
            </a:r>
            <a:r>
              <a:rPr lang="en-US" altLang="zh-CN" dirty="0" err="1" smtClean="0"/>
              <a:t>SimpleScalar</a:t>
            </a:r>
            <a:r>
              <a:rPr lang="en-US" altLang="zh-CN" dirty="0" smtClean="0"/>
              <a:t> on Cygwin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Go to </a:t>
            </a:r>
            <a:r>
              <a:rPr lang="en-US" altLang="zh-CN" dirty="0" smtClean="0">
                <a:hlinkClick r:id="rId3"/>
              </a:rPr>
              <a:t>http://cygwin.com/install.html</a:t>
            </a:r>
            <a:r>
              <a:rPr lang="en-US" altLang="zh-CN" dirty="0" smtClean="0"/>
              <a:t> to 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ftp.iij.ad.jp</a:t>
            </a:r>
            <a:r>
              <a:rPr lang="en-US" altLang="zh-CN" dirty="0" smtClean="0"/>
              <a:t>(ftp) as a recommended mirror site </a:t>
            </a:r>
          </a:p>
          <a:p>
            <a:pPr lvl="1"/>
            <a:r>
              <a:rPr lang="en-US" altLang="zh-CN" dirty="0" smtClean="0"/>
              <a:t>Select </a:t>
            </a:r>
            <a:r>
              <a:rPr lang="en-US" altLang="zh-CN" i="1" dirty="0" smtClean="0"/>
              <a:t>Category</a:t>
            </a:r>
            <a:r>
              <a:rPr lang="en-US" altLang="zh-CN" dirty="0" smtClean="0"/>
              <a:t> (the default) package installation option </a:t>
            </a:r>
          </a:p>
          <a:p>
            <a:pPr lvl="1"/>
            <a:r>
              <a:rPr lang="en-US" altLang="zh-CN" dirty="0" smtClean="0"/>
              <a:t>Make sure </a:t>
            </a:r>
            <a:r>
              <a:rPr lang="en-US" altLang="zh-CN" i="1" dirty="0" err="1" smtClean="0"/>
              <a:t>gcc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make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wget</a:t>
            </a:r>
            <a:r>
              <a:rPr lang="en-US" altLang="zh-CN" i="1" dirty="0" smtClean="0"/>
              <a:t>, tar</a:t>
            </a:r>
            <a:r>
              <a:rPr lang="en-US" altLang="zh-CN" dirty="0" smtClean="0"/>
              <a:t> are installed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Where to get SimpleScalar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Open Cygwin to download </a:t>
            </a:r>
            <a:r>
              <a:rPr lang="en-US" dirty="0" err="1" smtClean="0"/>
              <a:t>SimpleScalar</a:t>
            </a:r>
            <a:r>
              <a:rPr lang="en-US" dirty="0" smtClean="0"/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$ </a:t>
            </a:r>
            <a:r>
              <a:rPr lang="en-US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wget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  <a:hlinkClick r:id="rId3"/>
              </a:rPr>
              <a:t>http://baijia.info/ta/simplesim-3v0e.tgz</a:t>
            </a:r>
            <a:endParaRPr lang="en-US" sz="3000" dirty="0" smtClean="0">
              <a:latin typeface="Cambria Math" pitchFamily="18" charset="0"/>
              <a:ea typeface="Cambria Math" pitchFamily="18" charset="0"/>
              <a:cs typeface="Arial Unicode MS" pitchFamily="34" charset="-122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C8621-AF88-4079-8580-11C22F7B57AD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113" y="3140968"/>
            <a:ext cx="719931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Where to get SimpleScalar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Extract the </a:t>
            </a:r>
            <a:r>
              <a:rPr lang="en-US" dirty="0" err="1" smtClean="0"/>
              <a:t>SimpleScalar</a:t>
            </a:r>
            <a:r>
              <a:rPr lang="en-US" dirty="0" smtClean="0"/>
              <a:t> package: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$ tar –</a:t>
            </a:r>
            <a:r>
              <a:rPr lang="en-US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xzvf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simplesim-3v0e.tgz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019B1-5B05-4688-B453-3AC07C6C021F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780555"/>
            <a:ext cx="7148512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How to install SimpleScalar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Configure the installation target: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</a:t>
            </a:r>
            <a:r>
              <a:rPr lang="en-US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cd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simplesim-3.0/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make </a:t>
            </a:r>
            <a:r>
              <a:rPr lang="en-US" sz="3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config-pisa</a:t>
            </a:r>
            <a:endParaRPr lang="en-US" sz="3000" dirty="0" smtClean="0">
              <a:latin typeface="Cambria Math" pitchFamily="18" charset="0"/>
              <a:ea typeface="Cambria Math" pitchFamily="18" charset="0"/>
              <a:cs typeface="Arial Unicode MS" pitchFamily="34" charset="-122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D8669-F266-46C2-8D80-7AE9D244ABA7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284538"/>
            <a:ext cx="74485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PISA and Alpha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SimpleScalar</a:t>
            </a:r>
            <a:r>
              <a:rPr lang="en-US" altLang="zh-CN" dirty="0" smtClean="0"/>
              <a:t> can simulate programs in Alpha or PISA binary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PISA (Portable ISA) instruction set is a simple MIPS-like instruction set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Alpha ISA is a 64-bit RISC ISA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新細明體" pitchFamily="18" charset="-120"/>
              </a:rPr>
              <a:t>How to install SimpleScalar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Compile the source code of </a:t>
            </a:r>
            <a:r>
              <a:rPr lang="en-US" dirty="0" err="1" smtClean="0">
                <a:ea typeface="新細明體" pitchFamily="18" charset="-120"/>
              </a:rPr>
              <a:t>SimpleScalar</a:t>
            </a:r>
            <a:r>
              <a:rPr lang="en-US" dirty="0" smtClean="0"/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sz="3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$ make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EADD-BD93-4352-9FF4-768063157B30}" type="slidenum">
              <a:rPr lang="en-US" altLang="zh-TW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781300"/>
            <a:ext cx="7394575" cy="388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</TotalTime>
  <Words>1065</Words>
  <Application>Microsoft Office PowerPoint</Application>
  <PresentationFormat>On-screen Show (4:3)</PresentationFormat>
  <Paragraphs>216</Paragraphs>
  <Slides>27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SimpleScalar Tutorial</vt:lpstr>
      <vt:lpstr>Outline</vt:lpstr>
      <vt:lpstr>What is SimpleScalar</vt:lpstr>
      <vt:lpstr>Install Cygwin</vt:lpstr>
      <vt:lpstr>Where to get SimpleScalar</vt:lpstr>
      <vt:lpstr>Where to get SimpleScalar</vt:lpstr>
      <vt:lpstr>How to install SimpleScalar</vt:lpstr>
      <vt:lpstr>What is PISA and Alpha</vt:lpstr>
      <vt:lpstr>How to install SimpleScalar</vt:lpstr>
      <vt:lpstr>How to verify SimpleScalar works</vt:lpstr>
      <vt:lpstr>Structure of SimpleScalar</vt:lpstr>
      <vt:lpstr>Exercise</vt:lpstr>
      <vt:lpstr>Benchmark on SimpleScalar</vt:lpstr>
      <vt:lpstr>Benchmark on SimpleScalar</vt:lpstr>
      <vt:lpstr>Simulation Summary</vt:lpstr>
      <vt:lpstr>Benchmark on SimpleScalar</vt:lpstr>
      <vt:lpstr>Introduction to PISA objdump</vt:lpstr>
      <vt:lpstr>Install PISA objdump and gcc</vt:lpstr>
      <vt:lpstr>PISA objdump Demo</vt:lpstr>
      <vt:lpstr>PISA objdump Demo</vt:lpstr>
      <vt:lpstr>PISA assembly of main()</vt:lpstr>
      <vt:lpstr>PISA assembly of main()</vt:lpstr>
      <vt:lpstr>hello on SimpleScalar</vt:lpstr>
      <vt:lpstr>Instruction Statistics</vt:lpstr>
      <vt:lpstr>Instruction Statistics of hello</vt:lpstr>
      <vt:lpstr>Calculate CPI of hello</vt:lpstr>
      <vt:lpstr>References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COMP381 Course Project</dc:title>
  <dc:creator>Raymond</dc:creator>
  <cp:lastModifiedBy>l</cp:lastModifiedBy>
  <cp:revision>317</cp:revision>
  <dcterms:created xsi:type="dcterms:W3CDTF">2004-11-03T11:33:25Z</dcterms:created>
  <dcterms:modified xsi:type="dcterms:W3CDTF">2012-11-09T15:07:10Z</dcterms:modified>
</cp:coreProperties>
</file>