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9" r:id="rId3"/>
    <p:sldId id="302" r:id="rId4"/>
    <p:sldId id="304" r:id="rId5"/>
    <p:sldId id="390" r:id="rId6"/>
    <p:sldId id="307" r:id="rId7"/>
    <p:sldId id="373" r:id="rId8"/>
    <p:sldId id="391" r:id="rId9"/>
    <p:sldId id="310" r:id="rId10"/>
    <p:sldId id="311" r:id="rId11"/>
    <p:sldId id="392" r:id="rId12"/>
    <p:sldId id="375" r:id="rId13"/>
    <p:sldId id="376" r:id="rId14"/>
    <p:sldId id="377" r:id="rId15"/>
    <p:sldId id="379" r:id="rId16"/>
    <p:sldId id="380" r:id="rId17"/>
    <p:sldId id="381" r:id="rId18"/>
    <p:sldId id="324" r:id="rId19"/>
    <p:sldId id="313" r:id="rId20"/>
    <p:sldId id="328" r:id="rId21"/>
    <p:sldId id="331" r:id="rId22"/>
    <p:sldId id="321" r:id="rId23"/>
    <p:sldId id="385" r:id="rId24"/>
    <p:sldId id="382" r:id="rId25"/>
    <p:sldId id="333" r:id="rId26"/>
    <p:sldId id="305" r:id="rId27"/>
    <p:sldId id="393" r:id="rId28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FFCC"/>
    <a:srgbClr val="FFFF99"/>
    <a:srgbClr val="D9F2FF"/>
    <a:srgbClr val="EF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3" autoAdjust="0"/>
    <p:restoredTop sz="63855" autoAdjust="0"/>
  </p:normalViewPr>
  <p:slideViewPr>
    <p:cSldViewPr snapToGrid="0">
      <p:cViewPr varScale="1">
        <p:scale>
          <a:sx n="41" d="100"/>
          <a:sy n="41" d="100"/>
        </p:scale>
        <p:origin x="1252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51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7A48B-AD9D-4035-ADCC-8877B03F421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D5885B-8A8A-486E-B9B8-F4C7C07EE617}">
      <dgm:prSet phldrT="[Text]" custT="1"/>
      <dgm:spPr/>
      <dgm:t>
        <a:bodyPr/>
        <a:lstStyle/>
        <a:p>
          <a:r>
            <a:rPr lang="en-GB" sz="1800" b="1" dirty="0" smtClean="0">
              <a:solidFill>
                <a:schemeClr val="bg1"/>
              </a:solidFill>
            </a:rPr>
            <a:t>WRITE</a:t>
          </a:r>
          <a:endParaRPr lang="en-GB" sz="1800" b="1" dirty="0">
            <a:solidFill>
              <a:schemeClr val="bg1"/>
            </a:solidFill>
          </a:endParaRPr>
        </a:p>
      </dgm:t>
    </dgm:pt>
    <dgm:pt modelId="{1F453A87-EA72-46D7-AF57-022F2C013335}" type="parTrans" cxnId="{6C777749-B53F-4BD2-ACE1-38374D730D51}">
      <dgm:prSet/>
      <dgm:spPr/>
      <dgm:t>
        <a:bodyPr/>
        <a:lstStyle/>
        <a:p>
          <a:endParaRPr lang="en-GB" sz="1800"/>
        </a:p>
      </dgm:t>
    </dgm:pt>
    <dgm:pt modelId="{A6FB7E33-D5EA-48CC-A578-5657E9AE592D}" type="sibTrans" cxnId="{6C777749-B53F-4BD2-ACE1-38374D730D51}">
      <dgm:prSet/>
      <dgm:spPr/>
      <dgm:t>
        <a:bodyPr/>
        <a:lstStyle/>
        <a:p>
          <a:endParaRPr lang="en-GB" sz="1800"/>
        </a:p>
      </dgm:t>
    </dgm:pt>
    <dgm:pt modelId="{D3B3F1B7-7A69-4214-810A-555C9DD75A85}">
      <dgm:prSet phldrT="[Text]" custT="1"/>
      <dgm:spPr/>
      <dgm:t>
        <a:bodyPr/>
        <a:lstStyle/>
        <a:p>
          <a:r>
            <a:rPr lang="en-GB" sz="1800" dirty="0" smtClean="0"/>
            <a:t>Project Proposal</a:t>
          </a:r>
          <a:endParaRPr lang="en-GB" sz="1800" dirty="0"/>
        </a:p>
      </dgm:t>
    </dgm:pt>
    <dgm:pt modelId="{707D727A-1875-4D8C-B596-49A04D9B1325}" type="parTrans" cxnId="{EBAB916B-FC68-4191-B2BB-C69A2492985A}">
      <dgm:prSet/>
      <dgm:spPr/>
      <dgm:t>
        <a:bodyPr/>
        <a:lstStyle/>
        <a:p>
          <a:endParaRPr lang="en-GB" sz="1800"/>
        </a:p>
      </dgm:t>
    </dgm:pt>
    <dgm:pt modelId="{AF6210FB-EAB0-4EEF-88FD-7C67F8D842E1}" type="sibTrans" cxnId="{EBAB916B-FC68-4191-B2BB-C69A2492985A}">
      <dgm:prSet/>
      <dgm:spPr/>
      <dgm:t>
        <a:bodyPr/>
        <a:lstStyle/>
        <a:p>
          <a:endParaRPr lang="en-GB" sz="1800"/>
        </a:p>
      </dgm:t>
    </dgm:pt>
    <dgm:pt modelId="{DCAFE1B4-648A-49AC-AF86-4E6CE567075C}">
      <dgm:prSet phldrT="[Text]" custT="1"/>
      <dgm:spPr/>
      <dgm:t>
        <a:bodyPr/>
        <a:lstStyle/>
        <a:p>
          <a:r>
            <a:rPr lang="en-GB" sz="1800" b="1" dirty="0" smtClean="0">
              <a:solidFill>
                <a:schemeClr val="bg1"/>
              </a:solidFill>
            </a:rPr>
            <a:t>ARRANGE</a:t>
          </a:r>
          <a:endParaRPr lang="en-GB" sz="1800" b="1" dirty="0">
            <a:solidFill>
              <a:schemeClr val="bg1"/>
            </a:solidFill>
          </a:endParaRPr>
        </a:p>
      </dgm:t>
    </dgm:pt>
    <dgm:pt modelId="{AFC1A01A-D168-427F-A584-D28315905801}" type="parTrans" cxnId="{2EB93F6E-9AE9-4759-B243-C68C1B1B348A}">
      <dgm:prSet/>
      <dgm:spPr/>
      <dgm:t>
        <a:bodyPr/>
        <a:lstStyle/>
        <a:p>
          <a:endParaRPr lang="en-GB" sz="1800"/>
        </a:p>
      </dgm:t>
    </dgm:pt>
    <dgm:pt modelId="{2D609770-62E8-454F-A10D-536610592049}" type="sibTrans" cxnId="{2EB93F6E-9AE9-4759-B243-C68C1B1B348A}">
      <dgm:prSet/>
      <dgm:spPr/>
      <dgm:t>
        <a:bodyPr/>
        <a:lstStyle/>
        <a:p>
          <a:endParaRPr lang="en-GB" sz="1800"/>
        </a:p>
      </dgm:t>
    </dgm:pt>
    <dgm:pt modelId="{7A50477C-9307-4143-AECF-62D67C5106FB}">
      <dgm:prSet phldrT="[Text]" custT="1"/>
      <dgm:spPr/>
      <dgm:t>
        <a:bodyPr/>
        <a:lstStyle/>
        <a:p>
          <a:r>
            <a:rPr lang="en-GB" sz="1800" dirty="0" smtClean="0"/>
            <a:t>Arrange meeting with supervisor &amp; 2</a:t>
          </a:r>
          <a:r>
            <a:rPr lang="en-GB" sz="1800" baseline="30000" dirty="0" smtClean="0"/>
            <a:t>nd</a:t>
          </a:r>
          <a:r>
            <a:rPr lang="en-GB" sz="1800" dirty="0" smtClean="0"/>
            <a:t> marker</a:t>
          </a:r>
          <a:endParaRPr lang="en-GB" sz="1800" dirty="0"/>
        </a:p>
      </dgm:t>
    </dgm:pt>
    <dgm:pt modelId="{500BB314-4B21-4D2B-8ED3-3525E8224965}" type="parTrans" cxnId="{1D4A56DF-EFE2-471E-A802-17D28676561B}">
      <dgm:prSet/>
      <dgm:spPr/>
      <dgm:t>
        <a:bodyPr/>
        <a:lstStyle/>
        <a:p>
          <a:endParaRPr lang="en-GB" sz="1800"/>
        </a:p>
      </dgm:t>
    </dgm:pt>
    <dgm:pt modelId="{A13904B6-0FFF-4D4F-8F3D-B393C37A7548}" type="sibTrans" cxnId="{1D4A56DF-EFE2-471E-A802-17D28676561B}">
      <dgm:prSet/>
      <dgm:spPr/>
      <dgm:t>
        <a:bodyPr/>
        <a:lstStyle/>
        <a:p>
          <a:endParaRPr lang="en-GB" sz="1800"/>
        </a:p>
      </dgm:t>
    </dgm:pt>
    <dgm:pt modelId="{7C2BB6FA-7095-4DE4-B0DF-8492F2AD1571}">
      <dgm:prSet phldrT="[Text]" custT="1"/>
      <dgm:spPr/>
      <dgm:t>
        <a:bodyPr/>
        <a:lstStyle/>
        <a:p>
          <a:r>
            <a:rPr lang="en-GB" sz="1800" b="1" dirty="0" smtClean="0">
              <a:solidFill>
                <a:schemeClr val="bg1"/>
              </a:solidFill>
            </a:rPr>
            <a:t>REVIEW</a:t>
          </a:r>
          <a:endParaRPr lang="en-GB" sz="1800" b="1" dirty="0">
            <a:solidFill>
              <a:schemeClr val="bg1"/>
            </a:solidFill>
          </a:endParaRPr>
        </a:p>
      </dgm:t>
    </dgm:pt>
    <dgm:pt modelId="{A75F5106-727A-47CD-A321-4B9C637A47C2}" type="parTrans" cxnId="{013A7048-17ED-4FB6-809E-83ED46EEB7F8}">
      <dgm:prSet/>
      <dgm:spPr/>
      <dgm:t>
        <a:bodyPr/>
        <a:lstStyle/>
        <a:p>
          <a:endParaRPr lang="en-GB" sz="1800"/>
        </a:p>
      </dgm:t>
    </dgm:pt>
    <dgm:pt modelId="{E6DC7E43-C509-4CD1-B63E-1DD9B375D295}" type="sibTrans" cxnId="{013A7048-17ED-4FB6-809E-83ED46EEB7F8}">
      <dgm:prSet/>
      <dgm:spPr/>
      <dgm:t>
        <a:bodyPr/>
        <a:lstStyle/>
        <a:p>
          <a:endParaRPr lang="en-GB" sz="1800"/>
        </a:p>
      </dgm:t>
    </dgm:pt>
    <dgm:pt modelId="{635EA3AD-99B7-4400-92B9-38B2C8B93531}">
      <dgm:prSet phldrT="[Text]" custT="1"/>
      <dgm:spPr/>
      <dgm:t>
        <a:bodyPr/>
        <a:lstStyle/>
        <a:p>
          <a:r>
            <a:rPr lang="en-GB" sz="1800" dirty="0" smtClean="0"/>
            <a:t>Ethics Form (&amp; any Risk Assessment)</a:t>
          </a:r>
          <a:endParaRPr lang="en-GB" sz="1800" dirty="0"/>
        </a:p>
      </dgm:t>
    </dgm:pt>
    <dgm:pt modelId="{7F142BC2-A262-4C09-936A-0895E0AFC9E9}" type="parTrans" cxnId="{41B0C695-E3E7-43D3-A701-00F2372BD477}">
      <dgm:prSet/>
      <dgm:spPr/>
      <dgm:t>
        <a:bodyPr/>
        <a:lstStyle/>
        <a:p>
          <a:endParaRPr lang="en-GB" sz="1800"/>
        </a:p>
      </dgm:t>
    </dgm:pt>
    <dgm:pt modelId="{D9D314FE-3EF3-46BE-A45D-CED434157DE3}" type="sibTrans" cxnId="{41B0C695-E3E7-43D3-A701-00F2372BD477}">
      <dgm:prSet/>
      <dgm:spPr/>
      <dgm:t>
        <a:bodyPr/>
        <a:lstStyle/>
        <a:p>
          <a:endParaRPr lang="en-GB" sz="1800"/>
        </a:p>
      </dgm:t>
    </dgm:pt>
    <dgm:pt modelId="{FDEC3E4B-9857-41C8-9285-843FDF19BAFD}">
      <dgm:prSet custT="1"/>
      <dgm:spPr/>
      <dgm:t>
        <a:bodyPr/>
        <a:lstStyle/>
        <a:p>
          <a:r>
            <a:rPr lang="en-GB" sz="1800" dirty="0" smtClean="0"/>
            <a:t>Send documents at least 48 hrs before meeting.</a:t>
          </a:r>
        </a:p>
      </dgm:t>
    </dgm:pt>
    <dgm:pt modelId="{C4314332-203A-4459-9C57-F7B2A707B5A6}" type="parTrans" cxnId="{FC68FC33-5C3B-415C-BB6B-D54B6AE52392}">
      <dgm:prSet/>
      <dgm:spPr/>
      <dgm:t>
        <a:bodyPr/>
        <a:lstStyle/>
        <a:p>
          <a:endParaRPr lang="en-GB" sz="1800"/>
        </a:p>
      </dgm:t>
    </dgm:pt>
    <dgm:pt modelId="{56619A60-4828-48E6-AABB-6099284F4F2A}" type="sibTrans" cxnId="{FC68FC33-5C3B-415C-BB6B-D54B6AE52392}">
      <dgm:prSet/>
      <dgm:spPr/>
      <dgm:t>
        <a:bodyPr/>
        <a:lstStyle/>
        <a:p>
          <a:endParaRPr lang="en-GB" sz="1800"/>
        </a:p>
      </dgm:t>
    </dgm:pt>
    <dgm:pt modelId="{2514B7F3-4E18-4BBB-8B3C-36A284846278}">
      <dgm:prSet phldrT="[Text]" custT="1"/>
      <dgm:spPr/>
      <dgm:t>
        <a:bodyPr/>
        <a:lstStyle/>
        <a:p>
          <a:pPr marL="0" marR="0" indent="0" defTabSz="711200" eaLnBrk="1" fontAlgn="auto" latinLnBrk="0" hangingPunct="1">
            <a:lnSpc>
              <a:spcPts val="24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800" dirty="0" smtClean="0"/>
            <a:t>  Take your logbook – review form is in it</a:t>
          </a:r>
          <a:endParaRPr lang="en-GB" sz="1800" dirty="0"/>
        </a:p>
      </dgm:t>
    </dgm:pt>
    <dgm:pt modelId="{99F36425-52AC-4C27-9630-D76AC32D9183}" type="parTrans" cxnId="{D656B351-2DD2-4A57-9DB3-BDF0DFDB1E2A}">
      <dgm:prSet/>
      <dgm:spPr/>
      <dgm:t>
        <a:bodyPr/>
        <a:lstStyle/>
        <a:p>
          <a:endParaRPr lang="en-GB" sz="1800"/>
        </a:p>
      </dgm:t>
    </dgm:pt>
    <dgm:pt modelId="{68C979F1-FEB7-4BBE-9F3B-6B2251DD4344}" type="sibTrans" cxnId="{D656B351-2DD2-4A57-9DB3-BDF0DFDB1E2A}">
      <dgm:prSet/>
      <dgm:spPr/>
      <dgm:t>
        <a:bodyPr/>
        <a:lstStyle/>
        <a:p>
          <a:endParaRPr lang="en-GB" sz="1800"/>
        </a:p>
      </dgm:t>
    </dgm:pt>
    <dgm:pt modelId="{8C22CB82-000F-4019-854F-233CB46B31EA}">
      <dgm:prSet phldrT="[Text]" custT="1"/>
      <dgm:spPr/>
      <dgm:t>
        <a:bodyPr/>
        <a:lstStyle/>
        <a:p>
          <a:r>
            <a:rPr lang="en-GB" sz="1800" b="1" dirty="0" smtClean="0">
              <a:solidFill>
                <a:schemeClr val="bg1"/>
              </a:solidFill>
            </a:rPr>
            <a:t>REVISE</a:t>
          </a:r>
          <a:endParaRPr lang="en-GB" sz="1800" b="1" dirty="0">
            <a:solidFill>
              <a:schemeClr val="bg1"/>
            </a:solidFill>
          </a:endParaRPr>
        </a:p>
      </dgm:t>
    </dgm:pt>
    <dgm:pt modelId="{2A3F2EE1-05C5-4B0F-A9DF-AD7553E3670C}" type="parTrans" cxnId="{ADA7D76B-DCCA-4EA6-818C-534C9084FA1B}">
      <dgm:prSet/>
      <dgm:spPr/>
      <dgm:t>
        <a:bodyPr/>
        <a:lstStyle/>
        <a:p>
          <a:endParaRPr lang="en-GB" sz="1800"/>
        </a:p>
      </dgm:t>
    </dgm:pt>
    <dgm:pt modelId="{DEA2D8DD-A5A3-481B-B5C3-FF9C2CED1FBC}" type="sibTrans" cxnId="{ADA7D76B-DCCA-4EA6-818C-534C9084FA1B}">
      <dgm:prSet/>
      <dgm:spPr/>
      <dgm:t>
        <a:bodyPr/>
        <a:lstStyle/>
        <a:p>
          <a:endParaRPr lang="en-GB" sz="1800"/>
        </a:p>
      </dgm:t>
    </dgm:pt>
    <dgm:pt modelId="{8EFA9DFE-9DB6-43CC-82A0-B04D607EECC8}">
      <dgm:prSet phldrT="[Text]" custT="1"/>
      <dgm:spPr/>
      <dgm:t>
        <a:bodyPr/>
        <a:lstStyle/>
        <a:p>
          <a:r>
            <a:rPr lang="en-GB" sz="1800" dirty="0" smtClean="0"/>
            <a:t>Upload documents to Moodle by the due date</a:t>
          </a:r>
          <a:endParaRPr lang="en-GB" sz="1800" dirty="0"/>
        </a:p>
      </dgm:t>
    </dgm:pt>
    <dgm:pt modelId="{C538390D-C7CE-4D0A-8307-A0730C7C9C45}" type="parTrans" cxnId="{42650EAA-14CA-431C-A6F2-416C4C4EE4E8}">
      <dgm:prSet/>
      <dgm:spPr/>
      <dgm:t>
        <a:bodyPr/>
        <a:lstStyle/>
        <a:p>
          <a:endParaRPr lang="en-GB" sz="1800"/>
        </a:p>
      </dgm:t>
    </dgm:pt>
    <dgm:pt modelId="{B2603C6B-4E95-4F0B-9C99-77D96727C7D1}" type="sibTrans" cxnId="{42650EAA-14CA-431C-A6F2-416C4C4EE4E8}">
      <dgm:prSet/>
      <dgm:spPr/>
      <dgm:t>
        <a:bodyPr/>
        <a:lstStyle/>
        <a:p>
          <a:endParaRPr lang="en-GB" sz="1800"/>
        </a:p>
      </dgm:t>
    </dgm:pt>
    <dgm:pt modelId="{8B2CF1E9-FA34-43B6-9CEA-BC5D153AAEC1}">
      <dgm:prSet phldrT="[Text]" custT="1"/>
      <dgm:spPr/>
      <dgm:t>
        <a:bodyPr/>
        <a:lstStyle/>
        <a:p>
          <a:endParaRPr lang="en-GB" sz="1800" dirty="0"/>
        </a:p>
      </dgm:t>
    </dgm:pt>
    <dgm:pt modelId="{F6A6CF2A-CA76-4629-93DD-15A65899267D}" type="parTrans" cxnId="{CF709B1A-7752-4985-A033-FD256B4AD824}">
      <dgm:prSet/>
      <dgm:spPr/>
      <dgm:t>
        <a:bodyPr/>
        <a:lstStyle/>
        <a:p>
          <a:endParaRPr lang="en-GB" sz="1800"/>
        </a:p>
      </dgm:t>
    </dgm:pt>
    <dgm:pt modelId="{36B11C28-8B8C-45EE-B47C-130017435490}" type="sibTrans" cxnId="{CF709B1A-7752-4985-A033-FD256B4AD824}">
      <dgm:prSet/>
      <dgm:spPr/>
      <dgm:t>
        <a:bodyPr/>
        <a:lstStyle/>
        <a:p>
          <a:endParaRPr lang="en-GB" sz="1800"/>
        </a:p>
      </dgm:t>
    </dgm:pt>
    <dgm:pt modelId="{CBB76F10-67A0-4AB8-B231-EE6E0EF25B79}">
      <dgm:prSet phldrT="[Text]" custT="1"/>
      <dgm:spPr/>
      <dgm:t>
        <a:bodyPr/>
        <a:lstStyle/>
        <a:p>
          <a:r>
            <a:rPr lang="en-GB" sz="1800" b="1" dirty="0" smtClean="0">
              <a:solidFill>
                <a:schemeClr val="bg1"/>
              </a:solidFill>
            </a:rPr>
            <a:t>SUBMIT</a:t>
          </a:r>
          <a:endParaRPr lang="en-GB" sz="1800" b="1" dirty="0">
            <a:solidFill>
              <a:schemeClr val="bg1"/>
            </a:solidFill>
          </a:endParaRPr>
        </a:p>
      </dgm:t>
    </dgm:pt>
    <dgm:pt modelId="{70C1FA17-49CF-416B-B0D8-18E1BC687B1F}" type="parTrans" cxnId="{70F0E2E9-9490-4F2A-A356-9FD6086E87D2}">
      <dgm:prSet/>
      <dgm:spPr/>
      <dgm:t>
        <a:bodyPr/>
        <a:lstStyle/>
        <a:p>
          <a:endParaRPr lang="en-GB" sz="1800"/>
        </a:p>
      </dgm:t>
    </dgm:pt>
    <dgm:pt modelId="{6A4FF8D7-D82C-41C5-85CE-A50DEE47DFBD}" type="sibTrans" cxnId="{70F0E2E9-9490-4F2A-A356-9FD6086E87D2}">
      <dgm:prSet/>
      <dgm:spPr/>
      <dgm:t>
        <a:bodyPr/>
        <a:lstStyle/>
        <a:p>
          <a:endParaRPr lang="en-GB" sz="1800"/>
        </a:p>
      </dgm:t>
    </dgm:pt>
    <dgm:pt modelId="{A6D3199F-2CB7-4149-81DB-1CB8A224C52E}">
      <dgm:prSet custT="1"/>
      <dgm:spPr/>
      <dgm:t>
        <a:bodyPr/>
        <a:lstStyle/>
        <a:p>
          <a:pPr>
            <a:lnSpc>
              <a:spcPts val="2400"/>
            </a:lnSpc>
            <a:spcAft>
              <a:spcPts val="0"/>
            </a:spcAft>
          </a:pPr>
          <a:r>
            <a:rPr lang="en-GB" sz="1800" dirty="0" smtClean="0"/>
            <a:t>Show to supervisor / 2</a:t>
          </a:r>
          <a:r>
            <a:rPr lang="en-GB" sz="1800" baseline="30000" dirty="0" smtClean="0"/>
            <a:t>nd</a:t>
          </a:r>
          <a:r>
            <a:rPr lang="en-GB" sz="1800" dirty="0" smtClean="0"/>
            <a:t> marker as required</a:t>
          </a:r>
          <a:endParaRPr lang="en-GB" sz="1800" dirty="0"/>
        </a:p>
      </dgm:t>
    </dgm:pt>
    <dgm:pt modelId="{EDE50147-8116-4D4E-9098-EC01897D1D35}" type="parTrans" cxnId="{96BE44D1-42D9-4DEB-8CC0-113D6386BBDF}">
      <dgm:prSet/>
      <dgm:spPr/>
      <dgm:t>
        <a:bodyPr/>
        <a:lstStyle/>
        <a:p>
          <a:endParaRPr lang="en-GB" sz="1800"/>
        </a:p>
      </dgm:t>
    </dgm:pt>
    <dgm:pt modelId="{A4479A48-2EE9-4AE0-BD2D-7175EAE4317B}" type="sibTrans" cxnId="{96BE44D1-42D9-4DEB-8CC0-113D6386BBDF}">
      <dgm:prSet/>
      <dgm:spPr/>
      <dgm:t>
        <a:bodyPr/>
        <a:lstStyle/>
        <a:p>
          <a:endParaRPr lang="en-GB" sz="1800"/>
        </a:p>
      </dgm:t>
    </dgm:pt>
    <dgm:pt modelId="{2D56A384-2C3D-411D-800E-1E43398DF2F5}">
      <dgm:prSet custT="1"/>
      <dgm:spPr/>
      <dgm:t>
        <a:bodyPr/>
        <a:lstStyle/>
        <a:p>
          <a:pPr>
            <a:lnSpc>
              <a:spcPts val="2400"/>
            </a:lnSpc>
            <a:spcAft>
              <a:spcPts val="0"/>
            </a:spcAft>
          </a:pPr>
          <a:r>
            <a:rPr lang="en-GB" sz="1800" dirty="0" smtClean="0"/>
            <a:t>Get any outstanding approval</a:t>
          </a:r>
          <a:endParaRPr lang="en-GB" sz="1800" dirty="0"/>
        </a:p>
      </dgm:t>
    </dgm:pt>
    <dgm:pt modelId="{ECEC78C0-BAE6-4821-95EE-0306F96DD923}" type="parTrans" cxnId="{C323C893-5F66-46AE-9075-D213D65432D6}">
      <dgm:prSet/>
      <dgm:spPr/>
      <dgm:t>
        <a:bodyPr/>
        <a:lstStyle/>
        <a:p>
          <a:endParaRPr lang="en-GB" sz="1800"/>
        </a:p>
      </dgm:t>
    </dgm:pt>
    <dgm:pt modelId="{9341E197-EAA7-4256-89CD-AEA4AC17C4C5}" type="sibTrans" cxnId="{C323C893-5F66-46AE-9075-D213D65432D6}">
      <dgm:prSet/>
      <dgm:spPr/>
      <dgm:t>
        <a:bodyPr/>
        <a:lstStyle/>
        <a:p>
          <a:endParaRPr lang="en-GB" sz="1800"/>
        </a:p>
      </dgm:t>
    </dgm:pt>
    <dgm:pt modelId="{670EE7AD-FD2B-4AEE-BE50-2F1CD737EB9E}">
      <dgm:prSet phldrT="[Text]" custT="1"/>
      <dgm:spPr/>
      <dgm:t>
        <a:bodyPr/>
        <a:lstStyle/>
        <a:p>
          <a:pPr marL="0" indent="0">
            <a:lnSpc>
              <a:spcPts val="2400"/>
            </a:lnSpc>
            <a:spcAft>
              <a:spcPts val="0"/>
            </a:spcAft>
          </a:pPr>
          <a:r>
            <a:rPr lang="en-GB" sz="1800" dirty="0" smtClean="0"/>
            <a:t>  Discuss documents, get feedback</a:t>
          </a:r>
          <a:endParaRPr lang="en-GB" sz="1800" dirty="0"/>
        </a:p>
      </dgm:t>
    </dgm:pt>
    <dgm:pt modelId="{A58286DF-37BE-47A6-B0F9-FCA44D2A483C}" type="parTrans" cxnId="{C998C2E0-9EAE-45AF-8177-636D9606A09A}">
      <dgm:prSet/>
      <dgm:spPr/>
      <dgm:t>
        <a:bodyPr/>
        <a:lstStyle/>
        <a:p>
          <a:endParaRPr lang="en-GB" sz="1800"/>
        </a:p>
      </dgm:t>
    </dgm:pt>
    <dgm:pt modelId="{C62C1709-2106-4B5E-AF67-239BAC3D9364}" type="sibTrans" cxnId="{C998C2E0-9EAE-45AF-8177-636D9606A09A}">
      <dgm:prSet/>
      <dgm:spPr/>
      <dgm:t>
        <a:bodyPr/>
        <a:lstStyle/>
        <a:p>
          <a:endParaRPr lang="en-GB" sz="1800"/>
        </a:p>
      </dgm:t>
    </dgm:pt>
    <dgm:pt modelId="{DCBBBE96-5D60-4A9B-8146-C9636B982A37}">
      <dgm:prSet phldrT="[Text]" custT="1"/>
      <dgm:spPr/>
      <dgm:t>
        <a:bodyPr/>
        <a:lstStyle/>
        <a:p>
          <a:pPr marL="0" indent="0">
            <a:lnSpc>
              <a:spcPts val="2400"/>
            </a:lnSpc>
            <a:spcAft>
              <a:spcPts val="0"/>
            </a:spcAft>
          </a:pPr>
          <a:r>
            <a:rPr lang="en-GB" sz="1800" dirty="0" smtClean="0"/>
            <a:t>  May get ethical approval</a:t>
          </a:r>
          <a:endParaRPr lang="en-GB" sz="1800" dirty="0"/>
        </a:p>
      </dgm:t>
    </dgm:pt>
    <dgm:pt modelId="{8A905DBB-A7F6-4AA8-8AD4-8844C77D2F44}" type="parTrans" cxnId="{488F5C81-1CC9-4E83-B122-C9714D4E4B30}">
      <dgm:prSet/>
      <dgm:spPr/>
      <dgm:t>
        <a:bodyPr/>
        <a:lstStyle/>
        <a:p>
          <a:endParaRPr lang="en-GB" sz="1800"/>
        </a:p>
      </dgm:t>
    </dgm:pt>
    <dgm:pt modelId="{2AA4EA17-3DD8-4A37-B4B6-40571E473294}" type="sibTrans" cxnId="{488F5C81-1CC9-4E83-B122-C9714D4E4B30}">
      <dgm:prSet/>
      <dgm:spPr/>
      <dgm:t>
        <a:bodyPr/>
        <a:lstStyle/>
        <a:p>
          <a:endParaRPr lang="en-GB" sz="1800"/>
        </a:p>
      </dgm:t>
    </dgm:pt>
    <dgm:pt modelId="{873C9F14-D18D-4EF5-9A32-AFEA10C28BF2}">
      <dgm:prSet custT="1"/>
      <dgm:spPr/>
      <dgm:t>
        <a:bodyPr/>
        <a:lstStyle/>
        <a:p>
          <a:pPr>
            <a:lnSpc>
              <a:spcPts val="2400"/>
            </a:lnSpc>
            <a:spcAft>
              <a:spcPts val="0"/>
            </a:spcAft>
          </a:pPr>
          <a:r>
            <a:rPr lang="en-GB" sz="1800" dirty="0" smtClean="0"/>
            <a:t>Make any changes required</a:t>
          </a:r>
          <a:endParaRPr lang="en-GB" sz="1800" dirty="0"/>
        </a:p>
      </dgm:t>
    </dgm:pt>
    <dgm:pt modelId="{4F75D33C-8978-4046-B98E-615E2D79A4BF}" type="parTrans" cxnId="{6B502DF4-3F49-4E3C-8D2E-55CA01F23B55}">
      <dgm:prSet/>
      <dgm:spPr/>
      <dgm:t>
        <a:bodyPr/>
        <a:lstStyle/>
        <a:p>
          <a:endParaRPr lang="en-US" sz="1800"/>
        </a:p>
      </dgm:t>
    </dgm:pt>
    <dgm:pt modelId="{32BEB12F-5640-43F4-9C69-BBCE16B09FB9}" type="sibTrans" cxnId="{6B502DF4-3F49-4E3C-8D2E-55CA01F23B55}">
      <dgm:prSet/>
      <dgm:spPr/>
      <dgm:t>
        <a:bodyPr/>
        <a:lstStyle/>
        <a:p>
          <a:endParaRPr lang="en-US" sz="1800"/>
        </a:p>
      </dgm:t>
    </dgm:pt>
    <dgm:pt modelId="{31A53CFC-2AB6-4C25-9BEF-CB4771B81D0E}" type="pres">
      <dgm:prSet presAssocID="{5697A48B-AD9D-4035-ADCC-8877B03F421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B166EE-F06B-43F3-BC21-9A6135280C13}" type="pres">
      <dgm:prSet presAssocID="{A0D5885B-8A8A-486E-B9B8-F4C7C07EE617}" presName="composite" presStyleCnt="0"/>
      <dgm:spPr/>
    </dgm:pt>
    <dgm:pt modelId="{91C55A4F-2BFC-4F8B-A2D4-3D31045741FB}" type="pres">
      <dgm:prSet presAssocID="{A0D5885B-8A8A-486E-B9B8-F4C7C07EE617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FB9071-61A6-4EEC-95D0-0B57A146FAA9}" type="pres">
      <dgm:prSet presAssocID="{A0D5885B-8A8A-486E-B9B8-F4C7C07EE617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50C93C7-890F-4742-8888-F437212937A6}" type="pres">
      <dgm:prSet presAssocID="{A6FB7E33-D5EA-48CC-A578-5657E9AE592D}" presName="sp" presStyleCnt="0"/>
      <dgm:spPr/>
    </dgm:pt>
    <dgm:pt modelId="{93B4C8DF-E558-4C40-98E5-2D909A14351D}" type="pres">
      <dgm:prSet presAssocID="{DCAFE1B4-648A-49AC-AF86-4E6CE567075C}" presName="composite" presStyleCnt="0"/>
      <dgm:spPr/>
    </dgm:pt>
    <dgm:pt modelId="{54930109-C3CB-496D-A699-07B1E7D4A708}" type="pres">
      <dgm:prSet presAssocID="{DCAFE1B4-648A-49AC-AF86-4E6CE567075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04F4D-6527-47B5-BE64-6C1B0D049A7E}" type="pres">
      <dgm:prSet presAssocID="{DCAFE1B4-648A-49AC-AF86-4E6CE567075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211F9B0-B17D-414D-AFD4-2BC12128C48D}" type="pres">
      <dgm:prSet presAssocID="{2D609770-62E8-454F-A10D-536610592049}" presName="sp" presStyleCnt="0"/>
      <dgm:spPr/>
    </dgm:pt>
    <dgm:pt modelId="{F6A74794-B63A-4188-ADCD-61D5D6D2FDB8}" type="pres">
      <dgm:prSet presAssocID="{8C22CB82-000F-4019-854F-233CB46B31EA}" presName="composite" presStyleCnt="0"/>
      <dgm:spPr/>
    </dgm:pt>
    <dgm:pt modelId="{8E7EFF90-1697-4947-A9B6-E9284B1DCE19}" type="pres">
      <dgm:prSet presAssocID="{8C22CB82-000F-4019-854F-233CB46B31EA}" presName="parentText" presStyleLbl="alignNode1" presStyleIdx="2" presStyleCnt="5" custLinFactNeighborX="0" custLinFactNeighborY="83278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18C681-F64A-4E6C-88FE-9A3606853C6B}" type="pres">
      <dgm:prSet presAssocID="{8C22CB82-000F-4019-854F-233CB46B31EA}" presName="descendantText" presStyleLbl="alignAcc1" presStyleIdx="2" presStyleCnt="5" custLinFactY="28121" custLinFactNeighborX="491" custLinFactNeighborY="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992FFBD-E925-417C-9ADB-789EED9E272F}" type="pres">
      <dgm:prSet presAssocID="{DEA2D8DD-A5A3-481B-B5C3-FF9C2CED1FBC}" presName="sp" presStyleCnt="0"/>
      <dgm:spPr/>
    </dgm:pt>
    <dgm:pt modelId="{C553530F-9032-458E-A333-D119AE7DA57F}" type="pres">
      <dgm:prSet presAssocID="{CBB76F10-67A0-4AB8-B231-EE6E0EF25B79}" presName="composite" presStyleCnt="0"/>
      <dgm:spPr/>
    </dgm:pt>
    <dgm:pt modelId="{563C4943-1149-46A6-A80D-C8E0F4A58FAB}" type="pres">
      <dgm:prSet presAssocID="{CBB76F10-67A0-4AB8-B231-EE6E0EF25B79}" presName="parentText" presStyleLbl="alignNode1" presStyleIdx="3" presStyleCnt="5" custLinFactNeighborY="792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03736-A50D-488F-8F6E-2A7B45E0C2FD}" type="pres">
      <dgm:prSet presAssocID="{CBB76F10-67A0-4AB8-B231-EE6E0EF25B79}" presName="descendantText" presStyleLbl="alignAcc1" presStyleIdx="3" presStyleCnt="5" custLinFactY="21937" custLinFactNeighborX="513" custLinFactNeighborY="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99CA8DA-8410-468D-ACA7-B4F008598F42}" type="pres">
      <dgm:prSet presAssocID="{6A4FF8D7-D82C-41C5-85CE-A50DEE47DFBD}" presName="sp" presStyleCnt="0"/>
      <dgm:spPr/>
    </dgm:pt>
    <dgm:pt modelId="{D27A8569-3AA2-43CF-A9AD-1F87F216401B}" type="pres">
      <dgm:prSet presAssocID="{7C2BB6FA-7095-4DE4-B0DF-8492F2AD1571}" presName="composite" presStyleCnt="0"/>
      <dgm:spPr/>
    </dgm:pt>
    <dgm:pt modelId="{8ADDB8B3-E979-4D03-9ADE-4AA516091D26}" type="pres">
      <dgm:prSet presAssocID="{7C2BB6FA-7095-4DE4-B0DF-8492F2AD1571}" presName="parentText" presStyleLbl="alignNode1" presStyleIdx="4" presStyleCnt="5" custLinFactY="-90824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4FD4FA0-9B69-43ED-96D0-D40055BFADBE}" type="pres">
      <dgm:prSet presAssocID="{7C2BB6FA-7095-4DE4-B0DF-8492F2AD1571}" presName="descendantText" presStyleLbl="alignAcc1" presStyleIdx="4" presStyleCnt="5" custLinFactY="-100000" custLinFactNeighborX="513" custLinFactNeighborY="-19357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656B351-2DD2-4A57-9DB3-BDF0DFDB1E2A}" srcId="{7C2BB6FA-7095-4DE4-B0DF-8492F2AD1571}" destId="{2514B7F3-4E18-4BBB-8B3C-36A284846278}" srcOrd="0" destOrd="0" parTransId="{99F36425-52AC-4C27-9630-D76AC32D9183}" sibTransId="{68C979F1-FEB7-4BBE-9F3B-6B2251DD4344}"/>
    <dgm:cxn modelId="{9032E21B-F35C-439B-9D59-5C9D11628B9A}" type="presOf" srcId="{2514B7F3-4E18-4BBB-8B3C-36A284846278}" destId="{E4FD4FA0-9B69-43ED-96D0-D40055BFADBE}" srcOrd="0" destOrd="0" presId="urn:microsoft.com/office/officeart/2005/8/layout/chevron2"/>
    <dgm:cxn modelId="{98BEE28C-FC7C-4203-823B-BB99C0267A36}" type="presOf" srcId="{8C22CB82-000F-4019-854F-233CB46B31EA}" destId="{8E7EFF90-1697-4947-A9B6-E9284B1DCE19}" srcOrd="0" destOrd="0" presId="urn:microsoft.com/office/officeart/2005/8/layout/chevron2"/>
    <dgm:cxn modelId="{1D4A56DF-EFE2-471E-A802-17D28676561B}" srcId="{DCAFE1B4-648A-49AC-AF86-4E6CE567075C}" destId="{7A50477C-9307-4143-AECF-62D67C5106FB}" srcOrd="0" destOrd="0" parTransId="{500BB314-4B21-4D2B-8ED3-3525E8224965}" sibTransId="{A13904B6-0FFF-4D4F-8F3D-B393C37A7548}"/>
    <dgm:cxn modelId="{42650EAA-14CA-431C-A6F2-416C4C4EE4E8}" srcId="{CBB76F10-67A0-4AB8-B231-EE6E0EF25B79}" destId="{8EFA9DFE-9DB6-43CC-82A0-B04D607EECC8}" srcOrd="0" destOrd="0" parTransId="{C538390D-C7CE-4D0A-8307-A0730C7C9C45}" sibTransId="{B2603C6B-4E95-4F0B-9C99-77D96727C7D1}"/>
    <dgm:cxn modelId="{CF709B1A-7752-4985-A033-FD256B4AD824}" srcId="{CBB76F10-67A0-4AB8-B231-EE6E0EF25B79}" destId="{8B2CF1E9-FA34-43B6-9CEA-BC5D153AAEC1}" srcOrd="1" destOrd="0" parTransId="{F6A6CF2A-CA76-4629-93DD-15A65899267D}" sibTransId="{36B11C28-8B8C-45EE-B47C-130017435490}"/>
    <dgm:cxn modelId="{2EB93F6E-9AE9-4759-B243-C68C1B1B348A}" srcId="{5697A48B-AD9D-4035-ADCC-8877B03F421A}" destId="{DCAFE1B4-648A-49AC-AF86-4E6CE567075C}" srcOrd="1" destOrd="0" parTransId="{AFC1A01A-D168-427F-A584-D28315905801}" sibTransId="{2D609770-62E8-454F-A10D-536610592049}"/>
    <dgm:cxn modelId="{ADA7D76B-DCCA-4EA6-818C-534C9084FA1B}" srcId="{5697A48B-AD9D-4035-ADCC-8877B03F421A}" destId="{8C22CB82-000F-4019-854F-233CB46B31EA}" srcOrd="2" destOrd="0" parTransId="{2A3F2EE1-05C5-4B0F-A9DF-AD7553E3670C}" sibTransId="{DEA2D8DD-A5A3-481B-B5C3-FF9C2CED1FBC}"/>
    <dgm:cxn modelId="{013A7048-17ED-4FB6-809E-83ED46EEB7F8}" srcId="{5697A48B-AD9D-4035-ADCC-8877B03F421A}" destId="{7C2BB6FA-7095-4DE4-B0DF-8492F2AD1571}" srcOrd="4" destOrd="0" parTransId="{A75F5106-727A-47CD-A321-4B9C637A47C2}" sibTransId="{E6DC7E43-C509-4CD1-B63E-1DD9B375D295}"/>
    <dgm:cxn modelId="{6E03A7D7-C3D2-40FB-AC8D-609050852E52}" type="presOf" srcId="{A6D3199F-2CB7-4149-81DB-1CB8A224C52E}" destId="{7318C681-F64A-4E6C-88FE-9A3606853C6B}" srcOrd="0" destOrd="1" presId="urn:microsoft.com/office/officeart/2005/8/layout/chevron2"/>
    <dgm:cxn modelId="{49136FB8-860B-4D92-90B7-AAC2B3FB1411}" type="presOf" srcId="{FDEC3E4B-9857-41C8-9285-843FDF19BAFD}" destId="{77804F4D-6527-47B5-BE64-6C1B0D049A7E}" srcOrd="0" destOrd="1" presId="urn:microsoft.com/office/officeart/2005/8/layout/chevron2"/>
    <dgm:cxn modelId="{8007EE13-8953-42C7-92B0-4C15C3F9DDDF}" type="presOf" srcId="{7A50477C-9307-4143-AECF-62D67C5106FB}" destId="{77804F4D-6527-47B5-BE64-6C1B0D049A7E}" srcOrd="0" destOrd="0" presId="urn:microsoft.com/office/officeart/2005/8/layout/chevron2"/>
    <dgm:cxn modelId="{C998C2E0-9EAE-45AF-8177-636D9606A09A}" srcId="{7C2BB6FA-7095-4DE4-B0DF-8492F2AD1571}" destId="{670EE7AD-FD2B-4AEE-BE50-2F1CD737EB9E}" srcOrd="1" destOrd="0" parTransId="{A58286DF-37BE-47A6-B0F9-FCA44D2A483C}" sibTransId="{C62C1709-2106-4B5E-AF67-239BAC3D9364}"/>
    <dgm:cxn modelId="{6C777749-B53F-4BD2-ACE1-38374D730D51}" srcId="{5697A48B-AD9D-4035-ADCC-8877B03F421A}" destId="{A0D5885B-8A8A-486E-B9B8-F4C7C07EE617}" srcOrd="0" destOrd="0" parTransId="{1F453A87-EA72-46D7-AF57-022F2C013335}" sibTransId="{A6FB7E33-D5EA-48CC-A578-5657E9AE592D}"/>
    <dgm:cxn modelId="{1ACD5047-64BE-4E69-B77E-DC32337A6D84}" type="presOf" srcId="{DCBBBE96-5D60-4A9B-8146-C9636B982A37}" destId="{E4FD4FA0-9B69-43ED-96D0-D40055BFADBE}" srcOrd="0" destOrd="2" presId="urn:microsoft.com/office/officeart/2005/8/layout/chevron2"/>
    <dgm:cxn modelId="{488F5C81-1CC9-4E83-B122-C9714D4E4B30}" srcId="{7C2BB6FA-7095-4DE4-B0DF-8492F2AD1571}" destId="{DCBBBE96-5D60-4A9B-8146-C9636B982A37}" srcOrd="2" destOrd="0" parTransId="{8A905DBB-A7F6-4AA8-8AD4-8844C77D2F44}" sibTransId="{2AA4EA17-3DD8-4A37-B4B6-40571E473294}"/>
    <dgm:cxn modelId="{0B65A367-20F8-4512-A9D3-71F2820B768C}" type="presOf" srcId="{5697A48B-AD9D-4035-ADCC-8877B03F421A}" destId="{31A53CFC-2AB6-4C25-9BEF-CB4771B81D0E}" srcOrd="0" destOrd="0" presId="urn:microsoft.com/office/officeart/2005/8/layout/chevron2"/>
    <dgm:cxn modelId="{6B502DF4-3F49-4E3C-8D2E-55CA01F23B55}" srcId="{8C22CB82-000F-4019-854F-233CB46B31EA}" destId="{873C9F14-D18D-4EF5-9A32-AFEA10C28BF2}" srcOrd="0" destOrd="0" parTransId="{4F75D33C-8978-4046-B98E-615E2D79A4BF}" sibTransId="{32BEB12F-5640-43F4-9C69-BBCE16B09FB9}"/>
    <dgm:cxn modelId="{EBAB916B-FC68-4191-B2BB-C69A2492985A}" srcId="{A0D5885B-8A8A-486E-B9B8-F4C7C07EE617}" destId="{D3B3F1B7-7A69-4214-810A-555C9DD75A85}" srcOrd="0" destOrd="0" parTransId="{707D727A-1875-4D8C-B596-49A04D9B1325}" sibTransId="{AF6210FB-EAB0-4EEF-88FD-7C67F8D842E1}"/>
    <dgm:cxn modelId="{41B0C695-E3E7-43D3-A701-00F2372BD477}" srcId="{A0D5885B-8A8A-486E-B9B8-F4C7C07EE617}" destId="{635EA3AD-99B7-4400-92B9-38B2C8B93531}" srcOrd="1" destOrd="0" parTransId="{7F142BC2-A262-4C09-936A-0895E0AFC9E9}" sibTransId="{D9D314FE-3EF3-46BE-A45D-CED434157DE3}"/>
    <dgm:cxn modelId="{B342E305-7695-4B42-BC33-1183FC2FBFC2}" type="presOf" srcId="{8EFA9DFE-9DB6-43CC-82A0-B04D607EECC8}" destId="{F1203736-A50D-488F-8F6E-2A7B45E0C2FD}" srcOrd="0" destOrd="0" presId="urn:microsoft.com/office/officeart/2005/8/layout/chevron2"/>
    <dgm:cxn modelId="{42413A7F-CA1A-470C-8D4F-B5849A74346A}" type="presOf" srcId="{670EE7AD-FD2B-4AEE-BE50-2F1CD737EB9E}" destId="{E4FD4FA0-9B69-43ED-96D0-D40055BFADBE}" srcOrd="0" destOrd="1" presId="urn:microsoft.com/office/officeart/2005/8/layout/chevron2"/>
    <dgm:cxn modelId="{C8823CEF-7D20-43EB-B9CF-FE92AFC04EFF}" type="presOf" srcId="{7C2BB6FA-7095-4DE4-B0DF-8492F2AD1571}" destId="{8ADDB8B3-E979-4D03-9ADE-4AA516091D26}" srcOrd="0" destOrd="0" presId="urn:microsoft.com/office/officeart/2005/8/layout/chevron2"/>
    <dgm:cxn modelId="{FC68FC33-5C3B-415C-BB6B-D54B6AE52392}" srcId="{DCAFE1B4-648A-49AC-AF86-4E6CE567075C}" destId="{FDEC3E4B-9857-41C8-9285-843FDF19BAFD}" srcOrd="1" destOrd="0" parTransId="{C4314332-203A-4459-9C57-F7B2A707B5A6}" sibTransId="{56619A60-4828-48E6-AABB-6099284F4F2A}"/>
    <dgm:cxn modelId="{90451D6E-8EEB-4FC4-8642-6ED44D300607}" type="presOf" srcId="{CBB76F10-67A0-4AB8-B231-EE6E0EF25B79}" destId="{563C4943-1149-46A6-A80D-C8E0F4A58FAB}" srcOrd="0" destOrd="0" presId="urn:microsoft.com/office/officeart/2005/8/layout/chevron2"/>
    <dgm:cxn modelId="{D7D5CCB2-B336-4489-9543-531ACAA744BB}" type="presOf" srcId="{2D56A384-2C3D-411D-800E-1E43398DF2F5}" destId="{7318C681-F64A-4E6C-88FE-9A3606853C6B}" srcOrd="0" destOrd="2" presId="urn:microsoft.com/office/officeart/2005/8/layout/chevron2"/>
    <dgm:cxn modelId="{96BE44D1-42D9-4DEB-8CC0-113D6386BBDF}" srcId="{8C22CB82-000F-4019-854F-233CB46B31EA}" destId="{A6D3199F-2CB7-4149-81DB-1CB8A224C52E}" srcOrd="1" destOrd="0" parTransId="{EDE50147-8116-4D4E-9098-EC01897D1D35}" sibTransId="{A4479A48-2EE9-4AE0-BD2D-7175EAE4317B}"/>
    <dgm:cxn modelId="{C1920DD5-75EE-4213-B73C-1AAC32C765B5}" type="presOf" srcId="{A0D5885B-8A8A-486E-B9B8-F4C7C07EE617}" destId="{91C55A4F-2BFC-4F8B-A2D4-3D31045741FB}" srcOrd="0" destOrd="0" presId="urn:microsoft.com/office/officeart/2005/8/layout/chevron2"/>
    <dgm:cxn modelId="{3BB5E865-0D19-4726-BD16-A7C35E4207F6}" type="presOf" srcId="{D3B3F1B7-7A69-4214-810A-555C9DD75A85}" destId="{27FB9071-61A6-4EEC-95D0-0B57A146FAA9}" srcOrd="0" destOrd="0" presId="urn:microsoft.com/office/officeart/2005/8/layout/chevron2"/>
    <dgm:cxn modelId="{1AD72D56-A845-462B-B2E3-E5B45797CC88}" type="presOf" srcId="{DCAFE1B4-648A-49AC-AF86-4E6CE567075C}" destId="{54930109-C3CB-496D-A699-07B1E7D4A708}" srcOrd="0" destOrd="0" presId="urn:microsoft.com/office/officeart/2005/8/layout/chevron2"/>
    <dgm:cxn modelId="{70F0E2E9-9490-4F2A-A356-9FD6086E87D2}" srcId="{5697A48B-AD9D-4035-ADCC-8877B03F421A}" destId="{CBB76F10-67A0-4AB8-B231-EE6E0EF25B79}" srcOrd="3" destOrd="0" parTransId="{70C1FA17-49CF-416B-B0D8-18E1BC687B1F}" sibTransId="{6A4FF8D7-D82C-41C5-85CE-A50DEE47DFBD}"/>
    <dgm:cxn modelId="{F62F7C36-75A5-44C4-91CD-77A9EB138F5F}" type="presOf" srcId="{873C9F14-D18D-4EF5-9A32-AFEA10C28BF2}" destId="{7318C681-F64A-4E6C-88FE-9A3606853C6B}" srcOrd="0" destOrd="0" presId="urn:microsoft.com/office/officeart/2005/8/layout/chevron2"/>
    <dgm:cxn modelId="{BC3F6711-4A52-40A4-AF1F-BBB3CD690FD9}" type="presOf" srcId="{8B2CF1E9-FA34-43B6-9CEA-BC5D153AAEC1}" destId="{F1203736-A50D-488F-8F6E-2A7B45E0C2FD}" srcOrd="0" destOrd="1" presId="urn:microsoft.com/office/officeart/2005/8/layout/chevron2"/>
    <dgm:cxn modelId="{EEB00F8A-6641-45B7-96F0-C0B46A356562}" type="presOf" srcId="{635EA3AD-99B7-4400-92B9-38B2C8B93531}" destId="{27FB9071-61A6-4EEC-95D0-0B57A146FAA9}" srcOrd="0" destOrd="1" presId="urn:microsoft.com/office/officeart/2005/8/layout/chevron2"/>
    <dgm:cxn modelId="{C323C893-5F66-46AE-9075-D213D65432D6}" srcId="{8C22CB82-000F-4019-854F-233CB46B31EA}" destId="{2D56A384-2C3D-411D-800E-1E43398DF2F5}" srcOrd="2" destOrd="0" parTransId="{ECEC78C0-BAE6-4821-95EE-0306F96DD923}" sibTransId="{9341E197-EAA7-4256-89CD-AEA4AC17C4C5}"/>
    <dgm:cxn modelId="{21C51AB6-8481-4F48-BB7E-A9522AE08804}" type="presParOf" srcId="{31A53CFC-2AB6-4C25-9BEF-CB4771B81D0E}" destId="{52B166EE-F06B-43F3-BC21-9A6135280C13}" srcOrd="0" destOrd="0" presId="urn:microsoft.com/office/officeart/2005/8/layout/chevron2"/>
    <dgm:cxn modelId="{71C9A6B3-3CA7-46F9-B799-C34978B933D9}" type="presParOf" srcId="{52B166EE-F06B-43F3-BC21-9A6135280C13}" destId="{91C55A4F-2BFC-4F8B-A2D4-3D31045741FB}" srcOrd="0" destOrd="0" presId="urn:microsoft.com/office/officeart/2005/8/layout/chevron2"/>
    <dgm:cxn modelId="{A2BE960D-BC83-4006-A611-CDE2F6D87808}" type="presParOf" srcId="{52B166EE-F06B-43F3-BC21-9A6135280C13}" destId="{27FB9071-61A6-4EEC-95D0-0B57A146FAA9}" srcOrd="1" destOrd="0" presId="urn:microsoft.com/office/officeart/2005/8/layout/chevron2"/>
    <dgm:cxn modelId="{0F6AE7DC-6459-4E49-8A1D-524C4D741A37}" type="presParOf" srcId="{31A53CFC-2AB6-4C25-9BEF-CB4771B81D0E}" destId="{A50C93C7-890F-4742-8888-F437212937A6}" srcOrd="1" destOrd="0" presId="urn:microsoft.com/office/officeart/2005/8/layout/chevron2"/>
    <dgm:cxn modelId="{65DF8DEA-3881-4828-933C-F55C7A50346E}" type="presParOf" srcId="{31A53CFC-2AB6-4C25-9BEF-CB4771B81D0E}" destId="{93B4C8DF-E558-4C40-98E5-2D909A14351D}" srcOrd="2" destOrd="0" presId="urn:microsoft.com/office/officeart/2005/8/layout/chevron2"/>
    <dgm:cxn modelId="{D1E8D607-C20E-46AB-9C8D-B3305498A53F}" type="presParOf" srcId="{93B4C8DF-E558-4C40-98E5-2D909A14351D}" destId="{54930109-C3CB-496D-A699-07B1E7D4A708}" srcOrd="0" destOrd="0" presId="urn:microsoft.com/office/officeart/2005/8/layout/chevron2"/>
    <dgm:cxn modelId="{BAF95F99-6CC3-4EED-B2FD-6C6D8BC96761}" type="presParOf" srcId="{93B4C8DF-E558-4C40-98E5-2D909A14351D}" destId="{77804F4D-6527-47B5-BE64-6C1B0D049A7E}" srcOrd="1" destOrd="0" presId="urn:microsoft.com/office/officeart/2005/8/layout/chevron2"/>
    <dgm:cxn modelId="{8F71B5EC-C540-477E-AECF-B49F013FB996}" type="presParOf" srcId="{31A53CFC-2AB6-4C25-9BEF-CB4771B81D0E}" destId="{8211F9B0-B17D-414D-AFD4-2BC12128C48D}" srcOrd="3" destOrd="0" presId="urn:microsoft.com/office/officeart/2005/8/layout/chevron2"/>
    <dgm:cxn modelId="{A9CCAF9B-DD0F-4A0F-893E-089631C7BF57}" type="presParOf" srcId="{31A53CFC-2AB6-4C25-9BEF-CB4771B81D0E}" destId="{F6A74794-B63A-4188-ADCD-61D5D6D2FDB8}" srcOrd="4" destOrd="0" presId="urn:microsoft.com/office/officeart/2005/8/layout/chevron2"/>
    <dgm:cxn modelId="{23814747-A774-4BF3-A372-78B25CE31797}" type="presParOf" srcId="{F6A74794-B63A-4188-ADCD-61D5D6D2FDB8}" destId="{8E7EFF90-1697-4947-A9B6-E9284B1DCE19}" srcOrd="0" destOrd="0" presId="urn:microsoft.com/office/officeart/2005/8/layout/chevron2"/>
    <dgm:cxn modelId="{21000339-20AA-4721-8366-4D885A66C82B}" type="presParOf" srcId="{F6A74794-B63A-4188-ADCD-61D5D6D2FDB8}" destId="{7318C681-F64A-4E6C-88FE-9A3606853C6B}" srcOrd="1" destOrd="0" presId="urn:microsoft.com/office/officeart/2005/8/layout/chevron2"/>
    <dgm:cxn modelId="{4F3206C3-A1D3-4F5C-8C65-C2372D26D307}" type="presParOf" srcId="{31A53CFC-2AB6-4C25-9BEF-CB4771B81D0E}" destId="{C992FFBD-E925-417C-9ADB-789EED9E272F}" srcOrd="5" destOrd="0" presId="urn:microsoft.com/office/officeart/2005/8/layout/chevron2"/>
    <dgm:cxn modelId="{B7475897-022F-4CB9-91C0-1CAC74C90294}" type="presParOf" srcId="{31A53CFC-2AB6-4C25-9BEF-CB4771B81D0E}" destId="{C553530F-9032-458E-A333-D119AE7DA57F}" srcOrd="6" destOrd="0" presId="urn:microsoft.com/office/officeart/2005/8/layout/chevron2"/>
    <dgm:cxn modelId="{73B8699C-E2C2-4963-AE41-773B16D98A59}" type="presParOf" srcId="{C553530F-9032-458E-A333-D119AE7DA57F}" destId="{563C4943-1149-46A6-A80D-C8E0F4A58FAB}" srcOrd="0" destOrd="0" presId="urn:microsoft.com/office/officeart/2005/8/layout/chevron2"/>
    <dgm:cxn modelId="{65B8CED3-6D34-4A8F-8F19-8509F0989EB5}" type="presParOf" srcId="{C553530F-9032-458E-A333-D119AE7DA57F}" destId="{F1203736-A50D-488F-8F6E-2A7B45E0C2FD}" srcOrd="1" destOrd="0" presId="urn:microsoft.com/office/officeart/2005/8/layout/chevron2"/>
    <dgm:cxn modelId="{3C2902FE-DA77-430D-BBEB-EF45CFA27857}" type="presParOf" srcId="{31A53CFC-2AB6-4C25-9BEF-CB4771B81D0E}" destId="{B99CA8DA-8410-468D-ACA7-B4F008598F42}" srcOrd="7" destOrd="0" presId="urn:microsoft.com/office/officeart/2005/8/layout/chevron2"/>
    <dgm:cxn modelId="{F6C4A393-03EB-4115-AD72-1A9081C99345}" type="presParOf" srcId="{31A53CFC-2AB6-4C25-9BEF-CB4771B81D0E}" destId="{D27A8569-3AA2-43CF-A9AD-1F87F216401B}" srcOrd="8" destOrd="0" presId="urn:microsoft.com/office/officeart/2005/8/layout/chevron2"/>
    <dgm:cxn modelId="{7AF312EE-9CB1-48A8-A085-184662F8C65D}" type="presParOf" srcId="{D27A8569-3AA2-43CF-A9AD-1F87F216401B}" destId="{8ADDB8B3-E979-4D03-9ADE-4AA516091D26}" srcOrd="0" destOrd="0" presId="urn:microsoft.com/office/officeart/2005/8/layout/chevron2"/>
    <dgm:cxn modelId="{D10C4B42-D7F8-4A2B-BEB2-B3B32EDF408B}" type="presParOf" srcId="{D27A8569-3AA2-43CF-A9AD-1F87F216401B}" destId="{E4FD4FA0-9B69-43ED-96D0-D40055BFADB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596DA0-1822-49F1-A198-43326FB63646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GB"/>
        </a:p>
      </dgm:t>
    </dgm:pt>
    <dgm:pt modelId="{7B6DC44F-F62E-4FE0-8741-DBC1B9E8BD86}">
      <dgm:prSet phldrT="[Text]" custT="1"/>
      <dgm:spPr/>
      <dgm:t>
        <a:bodyPr/>
        <a:lstStyle/>
        <a:p>
          <a:r>
            <a:rPr lang="en-GB" sz="2400" b="1" dirty="0" smtClean="0"/>
            <a:t>Specific</a:t>
          </a:r>
          <a:endParaRPr lang="en-GB" sz="2400" b="1" dirty="0"/>
        </a:p>
      </dgm:t>
    </dgm:pt>
    <dgm:pt modelId="{CBA58CBB-F9C6-405D-9E1E-B2E8328F823B}" type="parTrans" cxnId="{C44AD175-5B88-407C-9BE1-5096C0707FF4}">
      <dgm:prSet/>
      <dgm:spPr/>
      <dgm:t>
        <a:bodyPr/>
        <a:lstStyle/>
        <a:p>
          <a:endParaRPr lang="en-GB" sz="1400"/>
        </a:p>
      </dgm:t>
    </dgm:pt>
    <dgm:pt modelId="{0E0D3A87-1279-4FAA-B65C-CE30C6F4FBFA}" type="sibTrans" cxnId="{C44AD175-5B88-407C-9BE1-5096C0707FF4}">
      <dgm:prSet/>
      <dgm:spPr/>
      <dgm:t>
        <a:bodyPr/>
        <a:lstStyle/>
        <a:p>
          <a:endParaRPr lang="en-GB" sz="1400"/>
        </a:p>
      </dgm:t>
    </dgm:pt>
    <dgm:pt modelId="{30E494ED-5155-4F40-A033-8FC8BF9C740B}">
      <dgm:prSet phldrT="[Text]" custT="1"/>
      <dgm:spPr/>
      <dgm:t>
        <a:bodyPr/>
        <a:lstStyle/>
        <a:p>
          <a:r>
            <a:rPr lang="en-GB" sz="2000" b="1" dirty="0" smtClean="0"/>
            <a:t>How will you know you have achieved it?</a:t>
          </a:r>
          <a:endParaRPr lang="en-GB" sz="2000" b="1" dirty="0"/>
        </a:p>
      </dgm:t>
    </dgm:pt>
    <dgm:pt modelId="{5F0D9EB9-707C-4F96-ABEA-38E77E737933}" type="parTrans" cxnId="{ED1CBE52-5D35-4033-B6A2-5AE2B6B86681}">
      <dgm:prSet/>
      <dgm:spPr/>
      <dgm:t>
        <a:bodyPr/>
        <a:lstStyle/>
        <a:p>
          <a:endParaRPr lang="en-GB" sz="1400"/>
        </a:p>
      </dgm:t>
    </dgm:pt>
    <dgm:pt modelId="{C400DF60-66AF-4E37-A5B6-C1692A95921C}" type="sibTrans" cxnId="{ED1CBE52-5D35-4033-B6A2-5AE2B6B86681}">
      <dgm:prSet/>
      <dgm:spPr/>
      <dgm:t>
        <a:bodyPr/>
        <a:lstStyle/>
        <a:p>
          <a:endParaRPr lang="en-GB" sz="1400"/>
        </a:p>
      </dgm:t>
    </dgm:pt>
    <dgm:pt modelId="{20039876-9BEA-4EB6-9704-77D38B8622EA}">
      <dgm:prSet phldrT="[Text]" custT="1"/>
      <dgm:spPr/>
      <dgm:t>
        <a:bodyPr/>
        <a:lstStyle/>
        <a:p>
          <a:r>
            <a:rPr lang="en-GB" sz="2400" b="1" dirty="0" smtClean="0"/>
            <a:t>Achievable</a:t>
          </a:r>
          <a:endParaRPr lang="en-GB" sz="2400" b="1" dirty="0"/>
        </a:p>
      </dgm:t>
    </dgm:pt>
    <dgm:pt modelId="{90C8BD5C-82B5-4FD4-AF06-9D27E814C516}" type="parTrans" cxnId="{9434918B-62F3-4B8B-983C-4EFFD8F9D753}">
      <dgm:prSet/>
      <dgm:spPr/>
      <dgm:t>
        <a:bodyPr/>
        <a:lstStyle/>
        <a:p>
          <a:endParaRPr lang="en-GB" sz="1400"/>
        </a:p>
      </dgm:t>
    </dgm:pt>
    <dgm:pt modelId="{7B2936C4-5D73-4336-82DB-373416B63DD3}" type="sibTrans" cxnId="{9434918B-62F3-4B8B-983C-4EFFD8F9D753}">
      <dgm:prSet/>
      <dgm:spPr/>
      <dgm:t>
        <a:bodyPr/>
        <a:lstStyle/>
        <a:p>
          <a:endParaRPr lang="en-GB" sz="1400"/>
        </a:p>
      </dgm:t>
    </dgm:pt>
    <dgm:pt modelId="{4C018F9A-7265-4B6B-AB52-C844E36A4960}">
      <dgm:prSet phldrT="[Text]" custT="1"/>
      <dgm:spPr/>
      <dgm:t>
        <a:bodyPr/>
        <a:lstStyle/>
        <a:p>
          <a:r>
            <a:rPr lang="en-GB" sz="2000" b="1" dirty="0" smtClean="0"/>
            <a:t>Realistic, within  constraints</a:t>
          </a:r>
          <a:endParaRPr lang="en-GB" sz="2000" b="1" dirty="0"/>
        </a:p>
      </dgm:t>
    </dgm:pt>
    <dgm:pt modelId="{57C01958-91D8-46A8-B91E-8A0C9685E910}" type="parTrans" cxnId="{20CE177B-45D3-47CE-9EAE-6B1259BF40EB}">
      <dgm:prSet/>
      <dgm:spPr/>
      <dgm:t>
        <a:bodyPr/>
        <a:lstStyle/>
        <a:p>
          <a:endParaRPr lang="en-GB" sz="1400"/>
        </a:p>
      </dgm:t>
    </dgm:pt>
    <dgm:pt modelId="{25DE41A6-338E-4059-B07E-550F25936DCD}" type="sibTrans" cxnId="{20CE177B-45D3-47CE-9EAE-6B1259BF40EB}">
      <dgm:prSet/>
      <dgm:spPr/>
      <dgm:t>
        <a:bodyPr/>
        <a:lstStyle/>
        <a:p>
          <a:endParaRPr lang="en-GB" sz="1400"/>
        </a:p>
      </dgm:t>
    </dgm:pt>
    <dgm:pt modelId="{2BEAEB58-ED03-4403-A3F3-DBA622BA72AB}">
      <dgm:prSet phldrT="[Text]" custT="1"/>
      <dgm:spPr/>
      <dgm:t>
        <a:bodyPr/>
        <a:lstStyle/>
        <a:p>
          <a:r>
            <a:rPr lang="en-GB" sz="2400" b="1" dirty="0" smtClean="0"/>
            <a:t>Relevant</a:t>
          </a:r>
          <a:endParaRPr lang="en-GB" sz="2400" b="1" dirty="0"/>
        </a:p>
      </dgm:t>
    </dgm:pt>
    <dgm:pt modelId="{30777299-F7E7-448D-A7AA-8681E3E49E16}" type="parTrans" cxnId="{38980F7A-3DF9-4491-BC17-BBB82AE4D8E6}">
      <dgm:prSet/>
      <dgm:spPr/>
      <dgm:t>
        <a:bodyPr/>
        <a:lstStyle/>
        <a:p>
          <a:endParaRPr lang="en-GB" sz="1400"/>
        </a:p>
      </dgm:t>
    </dgm:pt>
    <dgm:pt modelId="{43DC887B-E3E4-4EA3-8533-D0D243DD2B93}" type="sibTrans" cxnId="{38980F7A-3DF9-4491-BC17-BBB82AE4D8E6}">
      <dgm:prSet/>
      <dgm:spPr/>
      <dgm:t>
        <a:bodyPr/>
        <a:lstStyle/>
        <a:p>
          <a:endParaRPr lang="en-GB" sz="1400"/>
        </a:p>
      </dgm:t>
    </dgm:pt>
    <dgm:pt modelId="{540E3659-1F38-4C38-8752-01ABD94C83F9}">
      <dgm:prSet phldrT="[Text]" custT="1"/>
      <dgm:spPr/>
      <dgm:t>
        <a:bodyPr/>
        <a:lstStyle/>
        <a:p>
          <a:r>
            <a:rPr lang="en-GB" sz="2000" b="1" dirty="0" smtClean="0"/>
            <a:t>To aims of the project</a:t>
          </a:r>
          <a:endParaRPr lang="en-GB" sz="2000" b="1" dirty="0"/>
        </a:p>
      </dgm:t>
    </dgm:pt>
    <dgm:pt modelId="{23E1D85F-70CB-4620-9028-ED17B4882062}" type="parTrans" cxnId="{2158D59B-1F2A-4BB5-A9B8-4FD1A4817B81}">
      <dgm:prSet/>
      <dgm:spPr/>
      <dgm:t>
        <a:bodyPr/>
        <a:lstStyle/>
        <a:p>
          <a:endParaRPr lang="en-GB" sz="1400"/>
        </a:p>
      </dgm:t>
    </dgm:pt>
    <dgm:pt modelId="{F723E0B1-FEC8-4216-AC9A-4354DB718EA7}" type="sibTrans" cxnId="{2158D59B-1F2A-4BB5-A9B8-4FD1A4817B81}">
      <dgm:prSet/>
      <dgm:spPr/>
      <dgm:t>
        <a:bodyPr/>
        <a:lstStyle/>
        <a:p>
          <a:endParaRPr lang="en-GB" sz="1400"/>
        </a:p>
      </dgm:t>
    </dgm:pt>
    <dgm:pt modelId="{9A6EF9DA-8B3D-48FC-A971-4CDF5EF3B210}">
      <dgm:prSet phldrT="[Text]" custT="1"/>
      <dgm:spPr/>
      <dgm:t>
        <a:bodyPr/>
        <a:lstStyle/>
        <a:p>
          <a:r>
            <a:rPr lang="en-GB" sz="2400" b="1" dirty="0" smtClean="0"/>
            <a:t>Measurable</a:t>
          </a:r>
          <a:endParaRPr lang="en-GB" sz="2400" b="1" dirty="0"/>
        </a:p>
      </dgm:t>
    </dgm:pt>
    <dgm:pt modelId="{1B88B665-DE72-4854-9FBB-5AA9B1A3004B}" type="parTrans" cxnId="{DEDB9C23-68E7-4BC6-B8F6-A68511ACD171}">
      <dgm:prSet/>
      <dgm:spPr/>
      <dgm:t>
        <a:bodyPr/>
        <a:lstStyle/>
        <a:p>
          <a:endParaRPr lang="en-GB" sz="1400"/>
        </a:p>
      </dgm:t>
    </dgm:pt>
    <dgm:pt modelId="{E956240B-4882-445F-B00A-DA9AD6D6CB04}" type="sibTrans" cxnId="{DEDB9C23-68E7-4BC6-B8F6-A68511ACD171}">
      <dgm:prSet/>
      <dgm:spPr/>
      <dgm:t>
        <a:bodyPr/>
        <a:lstStyle/>
        <a:p>
          <a:endParaRPr lang="en-GB" sz="1400"/>
        </a:p>
      </dgm:t>
    </dgm:pt>
    <dgm:pt modelId="{12841347-F2E9-47F0-85FD-9FDCC8BCEE03}">
      <dgm:prSet phldrT="[Text]" custT="1"/>
      <dgm:spPr/>
      <dgm:t>
        <a:bodyPr/>
        <a:lstStyle/>
        <a:p>
          <a:r>
            <a:rPr lang="en-GB" sz="2000" b="1" dirty="0" smtClean="0"/>
            <a:t>It’s clear and precise.</a:t>
          </a:r>
          <a:endParaRPr lang="en-GB" sz="2000" b="1" dirty="0"/>
        </a:p>
      </dgm:t>
    </dgm:pt>
    <dgm:pt modelId="{65474DF8-7A2C-441E-959B-643D28A2B678}" type="parTrans" cxnId="{58D02A1D-6D93-4BB8-B86D-920DA837EFEC}">
      <dgm:prSet/>
      <dgm:spPr/>
      <dgm:t>
        <a:bodyPr/>
        <a:lstStyle/>
        <a:p>
          <a:endParaRPr lang="en-GB" sz="1400"/>
        </a:p>
      </dgm:t>
    </dgm:pt>
    <dgm:pt modelId="{0115E53F-5A20-4F70-BC19-466B4F77B41A}" type="sibTrans" cxnId="{58D02A1D-6D93-4BB8-B86D-920DA837EFEC}">
      <dgm:prSet/>
      <dgm:spPr/>
      <dgm:t>
        <a:bodyPr/>
        <a:lstStyle/>
        <a:p>
          <a:endParaRPr lang="en-GB" sz="1400"/>
        </a:p>
      </dgm:t>
    </dgm:pt>
    <dgm:pt modelId="{17AC6137-F501-4F53-BE8B-2E99B44426A1}">
      <dgm:prSet phldrT="[Text]" custT="1"/>
      <dgm:spPr/>
      <dgm:t>
        <a:bodyPr tIns="108000" rIns="36000" bIns="108000"/>
        <a:lstStyle/>
        <a:p>
          <a:pPr>
            <a:spcAft>
              <a:spcPts val="0"/>
            </a:spcAft>
          </a:pPr>
          <a:r>
            <a:rPr lang="en-GB" sz="2000" b="1" dirty="0" smtClean="0"/>
            <a:t>When by? </a:t>
          </a:r>
          <a:endParaRPr lang="en-GB" sz="2000" b="1" dirty="0"/>
        </a:p>
      </dgm:t>
    </dgm:pt>
    <dgm:pt modelId="{EA4C37A1-D841-4578-BB62-ECA087ACAE9C}" type="parTrans" cxnId="{8A831D3B-C7A8-410F-A220-2B6F250ED434}">
      <dgm:prSet/>
      <dgm:spPr/>
      <dgm:t>
        <a:bodyPr/>
        <a:lstStyle/>
        <a:p>
          <a:endParaRPr lang="en-GB" sz="1400"/>
        </a:p>
      </dgm:t>
    </dgm:pt>
    <dgm:pt modelId="{0E7AB209-E1A5-40A9-BF7B-6C032C05E63E}" type="sibTrans" cxnId="{8A831D3B-C7A8-410F-A220-2B6F250ED434}">
      <dgm:prSet/>
      <dgm:spPr/>
      <dgm:t>
        <a:bodyPr/>
        <a:lstStyle/>
        <a:p>
          <a:endParaRPr lang="en-GB" sz="1400"/>
        </a:p>
      </dgm:t>
    </dgm:pt>
    <dgm:pt modelId="{D427049D-F4EC-422C-95CD-F8469992C3F0}">
      <dgm:prSet phldrT="[Text]" custT="1"/>
      <dgm:spPr/>
      <dgm:t>
        <a:bodyPr/>
        <a:lstStyle/>
        <a:p>
          <a:r>
            <a:rPr lang="en-GB" sz="2400" b="1" dirty="0" smtClean="0"/>
            <a:t>Time-bound</a:t>
          </a:r>
          <a:endParaRPr lang="en-GB" sz="2400" b="1" dirty="0"/>
        </a:p>
      </dgm:t>
    </dgm:pt>
    <dgm:pt modelId="{3AE81463-0B43-4CA1-ADCD-85CBC50EBD7E}" type="parTrans" cxnId="{22E03F8A-9059-4BE3-93DD-D5B17E1672D7}">
      <dgm:prSet/>
      <dgm:spPr/>
      <dgm:t>
        <a:bodyPr/>
        <a:lstStyle/>
        <a:p>
          <a:endParaRPr lang="en-GB" sz="1400"/>
        </a:p>
      </dgm:t>
    </dgm:pt>
    <dgm:pt modelId="{6D285712-BEFD-42B2-8B78-83606AE7275E}" type="sibTrans" cxnId="{22E03F8A-9059-4BE3-93DD-D5B17E1672D7}">
      <dgm:prSet/>
      <dgm:spPr/>
      <dgm:t>
        <a:bodyPr/>
        <a:lstStyle/>
        <a:p>
          <a:endParaRPr lang="en-GB" sz="1400"/>
        </a:p>
      </dgm:t>
    </dgm:pt>
    <dgm:pt modelId="{AA4AD944-4100-417D-A628-503DE2FA0846}">
      <dgm:prSet phldrT="[Text]" custT="1"/>
      <dgm:spPr/>
      <dgm:t>
        <a:bodyPr tIns="108000" rIns="36000" bIns="108000"/>
        <a:lstStyle/>
        <a:p>
          <a:pPr>
            <a:spcAft>
              <a:spcPct val="15000"/>
            </a:spcAft>
          </a:pPr>
          <a:r>
            <a:rPr lang="en-GB" sz="2000" b="1" dirty="0" smtClean="0"/>
            <a:t>Fits deadlines &amp; time constraints</a:t>
          </a:r>
          <a:endParaRPr lang="en-GB" sz="2000" b="1" dirty="0"/>
        </a:p>
      </dgm:t>
    </dgm:pt>
    <dgm:pt modelId="{B2DA4D7B-0528-4EA2-9B11-3BCF7B3F55E5}" type="parTrans" cxnId="{C4292143-F193-431E-B420-3CD51C5D0475}">
      <dgm:prSet/>
      <dgm:spPr/>
      <dgm:t>
        <a:bodyPr/>
        <a:lstStyle/>
        <a:p>
          <a:endParaRPr lang="en-GB" sz="1400"/>
        </a:p>
      </dgm:t>
    </dgm:pt>
    <dgm:pt modelId="{ABCAB56B-5D5D-4E5E-878D-743066F7D044}" type="sibTrans" cxnId="{C4292143-F193-431E-B420-3CD51C5D0475}">
      <dgm:prSet/>
      <dgm:spPr/>
      <dgm:t>
        <a:bodyPr/>
        <a:lstStyle/>
        <a:p>
          <a:endParaRPr lang="en-GB" sz="1400"/>
        </a:p>
      </dgm:t>
    </dgm:pt>
    <dgm:pt modelId="{CEB8A4BB-9A9B-4BD9-ABE3-1F657FC10FCF}" type="pres">
      <dgm:prSet presAssocID="{5C596DA0-1822-49F1-A198-43326FB636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C37E89-5A5A-4A9A-B061-92EF85A92211}" type="pres">
      <dgm:prSet presAssocID="{7B6DC44F-F62E-4FE0-8741-DBC1B9E8BD86}" presName="linNode" presStyleCnt="0"/>
      <dgm:spPr/>
    </dgm:pt>
    <dgm:pt modelId="{19A2D83B-13C3-4645-A9F5-59CF7C08D4A9}" type="pres">
      <dgm:prSet presAssocID="{7B6DC44F-F62E-4FE0-8741-DBC1B9E8BD86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21F3DF3-FF14-43DE-965B-F26CFE34378E}" type="pres">
      <dgm:prSet presAssocID="{7B6DC44F-F62E-4FE0-8741-DBC1B9E8BD86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F4E04-9471-4340-911C-56FF486E9DD4}" type="pres">
      <dgm:prSet presAssocID="{0E0D3A87-1279-4FAA-B65C-CE30C6F4FBFA}" presName="sp" presStyleCnt="0"/>
      <dgm:spPr/>
    </dgm:pt>
    <dgm:pt modelId="{BFBF83EB-F70F-4346-BD20-9132B9ACFC23}" type="pres">
      <dgm:prSet presAssocID="{9A6EF9DA-8B3D-48FC-A971-4CDF5EF3B210}" presName="linNode" presStyleCnt="0"/>
      <dgm:spPr/>
    </dgm:pt>
    <dgm:pt modelId="{C002D547-1701-497C-8D3F-04CDDF0712B4}" type="pres">
      <dgm:prSet presAssocID="{9A6EF9DA-8B3D-48FC-A971-4CDF5EF3B21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036F1-E2A4-441C-9C2E-7B27D5A681FC}" type="pres">
      <dgm:prSet presAssocID="{9A6EF9DA-8B3D-48FC-A971-4CDF5EF3B21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644683F-C564-4D04-8789-C82AE0B414F9}" type="pres">
      <dgm:prSet presAssocID="{E956240B-4882-445F-B00A-DA9AD6D6CB04}" presName="sp" presStyleCnt="0"/>
      <dgm:spPr/>
    </dgm:pt>
    <dgm:pt modelId="{E9735DBF-0442-4BA6-8DA4-9A40E4617EE8}" type="pres">
      <dgm:prSet presAssocID="{20039876-9BEA-4EB6-9704-77D38B8622EA}" presName="linNode" presStyleCnt="0"/>
      <dgm:spPr/>
    </dgm:pt>
    <dgm:pt modelId="{46956685-17A7-4E99-9076-51CD0F2AB798}" type="pres">
      <dgm:prSet presAssocID="{20039876-9BEA-4EB6-9704-77D38B8622EA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D8F39-7DC8-4F96-BCC6-671D3BDF7BF9}" type="pres">
      <dgm:prSet presAssocID="{20039876-9BEA-4EB6-9704-77D38B8622EA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001E19F-CFCA-4D85-83D6-7ECA9D5D2321}" type="pres">
      <dgm:prSet presAssocID="{7B2936C4-5D73-4336-82DB-373416B63DD3}" presName="sp" presStyleCnt="0"/>
      <dgm:spPr/>
    </dgm:pt>
    <dgm:pt modelId="{452D8B5F-D469-47EB-AB41-6838D597625D}" type="pres">
      <dgm:prSet presAssocID="{2BEAEB58-ED03-4403-A3F3-DBA622BA72AB}" presName="linNode" presStyleCnt="0"/>
      <dgm:spPr/>
    </dgm:pt>
    <dgm:pt modelId="{E718C8C0-20B1-46A7-8FEE-21413C2A08DB}" type="pres">
      <dgm:prSet presAssocID="{2BEAEB58-ED03-4403-A3F3-DBA622BA72AB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76163-4F6D-4426-96FE-9211F3BDC9A8}" type="pres">
      <dgm:prSet presAssocID="{2BEAEB58-ED03-4403-A3F3-DBA622BA72AB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2A8EE68-2266-4E9A-96D6-54732ADE5AC8}" type="pres">
      <dgm:prSet presAssocID="{43DC887B-E3E4-4EA3-8533-D0D243DD2B93}" presName="sp" presStyleCnt="0"/>
      <dgm:spPr/>
    </dgm:pt>
    <dgm:pt modelId="{DDCBFDE1-F2B2-4FE9-8C00-1794719CC420}" type="pres">
      <dgm:prSet presAssocID="{D427049D-F4EC-422C-95CD-F8469992C3F0}" presName="linNode" presStyleCnt="0"/>
      <dgm:spPr/>
    </dgm:pt>
    <dgm:pt modelId="{2C419768-029B-4C02-84E4-266F82B73B19}" type="pres">
      <dgm:prSet presAssocID="{D427049D-F4EC-422C-95CD-F8469992C3F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94A47-EDC3-4C1E-AED0-38ADB2C42624}" type="pres">
      <dgm:prSet presAssocID="{D427049D-F4EC-422C-95CD-F8469992C3F0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D1CBE52-5D35-4033-B6A2-5AE2B6B86681}" srcId="{9A6EF9DA-8B3D-48FC-A971-4CDF5EF3B210}" destId="{30E494ED-5155-4F40-A033-8FC8BF9C740B}" srcOrd="0" destOrd="0" parTransId="{5F0D9EB9-707C-4F96-ABEA-38E77E737933}" sibTransId="{C400DF60-66AF-4E37-A5B6-C1692A95921C}"/>
    <dgm:cxn modelId="{A028EBAC-C3F3-4722-B120-A18F6B9BCEA7}" type="presOf" srcId="{540E3659-1F38-4C38-8752-01ABD94C83F9}" destId="{1C576163-4F6D-4426-96FE-9211F3BDC9A8}" srcOrd="0" destOrd="0" presId="urn:microsoft.com/office/officeart/2005/8/layout/vList5"/>
    <dgm:cxn modelId="{F1728616-49A0-4810-8D9F-135A35C909B5}" type="presOf" srcId="{20039876-9BEA-4EB6-9704-77D38B8622EA}" destId="{46956685-17A7-4E99-9076-51CD0F2AB798}" srcOrd="0" destOrd="0" presId="urn:microsoft.com/office/officeart/2005/8/layout/vList5"/>
    <dgm:cxn modelId="{718E6913-7FAD-49C0-8E25-96C20CF9858D}" type="presOf" srcId="{5C596DA0-1822-49F1-A198-43326FB63646}" destId="{CEB8A4BB-9A9B-4BD9-ABE3-1F657FC10FCF}" srcOrd="0" destOrd="0" presId="urn:microsoft.com/office/officeart/2005/8/layout/vList5"/>
    <dgm:cxn modelId="{054BE62D-57F7-4C27-8B2C-892506A3AAB2}" type="presOf" srcId="{17AC6137-F501-4F53-BE8B-2E99B44426A1}" destId="{A0794A47-EDC3-4C1E-AED0-38ADB2C42624}" srcOrd="0" destOrd="0" presId="urn:microsoft.com/office/officeart/2005/8/layout/vList5"/>
    <dgm:cxn modelId="{F11E9847-69AF-409D-8C69-428E5E1C1457}" type="presOf" srcId="{AA4AD944-4100-417D-A628-503DE2FA0846}" destId="{A0794A47-EDC3-4C1E-AED0-38ADB2C42624}" srcOrd="0" destOrd="1" presId="urn:microsoft.com/office/officeart/2005/8/layout/vList5"/>
    <dgm:cxn modelId="{1798E01B-4F3E-412E-A4BF-17910FE60EE4}" type="presOf" srcId="{7B6DC44F-F62E-4FE0-8741-DBC1B9E8BD86}" destId="{19A2D83B-13C3-4645-A9F5-59CF7C08D4A9}" srcOrd="0" destOrd="0" presId="urn:microsoft.com/office/officeart/2005/8/layout/vList5"/>
    <dgm:cxn modelId="{511315FF-DEBF-4F13-AD9F-76A864491D68}" type="presOf" srcId="{2BEAEB58-ED03-4403-A3F3-DBA622BA72AB}" destId="{E718C8C0-20B1-46A7-8FEE-21413C2A08DB}" srcOrd="0" destOrd="0" presId="urn:microsoft.com/office/officeart/2005/8/layout/vList5"/>
    <dgm:cxn modelId="{22E03F8A-9059-4BE3-93DD-D5B17E1672D7}" srcId="{5C596DA0-1822-49F1-A198-43326FB63646}" destId="{D427049D-F4EC-422C-95CD-F8469992C3F0}" srcOrd="4" destOrd="0" parTransId="{3AE81463-0B43-4CA1-ADCD-85CBC50EBD7E}" sibTransId="{6D285712-BEFD-42B2-8B78-83606AE7275E}"/>
    <dgm:cxn modelId="{EAF4E4C9-AA32-4F71-9071-8A36CF02975F}" type="presOf" srcId="{D427049D-F4EC-422C-95CD-F8469992C3F0}" destId="{2C419768-029B-4C02-84E4-266F82B73B19}" srcOrd="0" destOrd="0" presId="urn:microsoft.com/office/officeart/2005/8/layout/vList5"/>
    <dgm:cxn modelId="{C44AD175-5B88-407C-9BE1-5096C0707FF4}" srcId="{5C596DA0-1822-49F1-A198-43326FB63646}" destId="{7B6DC44F-F62E-4FE0-8741-DBC1B9E8BD86}" srcOrd="0" destOrd="0" parTransId="{CBA58CBB-F9C6-405D-9E1E-B2E8328F823B}" sibTransId="{0E0D3A87-1279-4FAA-B65C-CE30C6F4FBFA}"/>
    <dgm:cxn modelId="{20CE177B-45D3-47CE-9EAE-6B1259BF40EB}" srcId="{20039876-9BEA-4EB6-9704-77D38B8622EA}" destId="{4C018F9A-7265-4B6B-AB52-C844E36A4960}" srcOrd="0" destOrd="0" parTransId="{57C01958-91D8-46A8-B91E-8A0C9685E910}" sibTransId="{25DE41A6-338E-4059-B07E-550F25936DCD}"/>
    <dgm:cxn modelId="{58D02A1D-6D93-4BB8-B86D-920DA837EFEC}" srcId="{7B6DC44F-F62E-4FE0-8741-DBC1B9E8BD86}" destId="{12841347-F2E9-47F0-85FD-9FDCC8BCEE03}" srcOrd="0" destOrd="0" parTransId="{65474DF8-7A2C-441E-959B-643D28A2B678}" sibTransId="{0115E53F-5A20-4F70-BC19-466B4F77B41A}"/>
    <dgm:cxn modelId="{DEDB9C23-68E7-4BC6-B8F6-A68511ACD171}" srcId="{5C596DA0-1822-49F1-A198-43326FB63646}" destId="{9A6EF9DA-8B3D-48FC-A971-4CDF5EF3B210}" srcOrd="1" destOrd="0" parTransId="{1B88B665-DE72-4854-9FBB-5AA9B1A3004B}" sibTransId="{E956240B-4882-445F-B00A-DA9AD6D6CB04}"/>
    <dgm:cxn modelId="{8B8CCAC6-5D5D-4E84-BD0F-13DA4A9734E6}" type="presOf" srcId="{4C018F9A-7265-4B6B-AB52-C844E36A4960}" destId="{8B2D8F39-7DC8-4F96-BCC6-671D3BDF7BF9}" srcOrd="0" destOrd="0" presId="urn:microsoft.com/office/officeart/2005/8/layout/vList5"/>
    <dgm:cxn modelId="{E0332503-5DD3-4B3F-91F6-56F16D900ADC}" type="presOf" srcId="{9A6EF9DA-8B3D-48FC-A971-4CDF5EF3B210}" destId="{C002D547-1701-497C-8D3F-04CDDF0712B4}" srcOrd="0" destOrd="0" presId="urn:microsoft.com/office/officeart/2005/8/layout/vList5"/>
    <dgm:cxn modelId="{8A831D3B-C7A8-410F-A220-2B6F250ED434}" srcId="{D427049D-F4EC-422C-95CD-F8469992C3F0}" destId="{17AC6137-F501-4F53-BE8B-2E99B44426A1}" srcOrd="0" destOrd="0" parTransId="{EA4C37A1-D841-4578-BB62-ECA087ACAE9C}" sibTransId="{0E7AB209-E1A5-40A9-BF7B-6C032C05E63E}"/>
    <dgm:cxn modelId="{C4292143-F193-431E-B420-3CD51C5D0475}" srcId="{D427049D-F4EC-422C-95CD-F8469992C3F0}" destId="{AA4AD944-4100-417D-A628-503DE2FA0846}" srcOrd="1" destOrd="0" parTransId="{B2DA4D7B-0528-4EA2-9B11-3BCF7B3F55E5}" sibTransId="{ABCAB56B-5D5D-4E5E-878D-743066F7D044}"/>
    <dgm:cxn modelId="{2158D59B-1F2A-4BB5-A9B8-4FD1A4817B81}" srcId="{2BEAEB58-ED03-4403-A3F3-DBA622BA72AB}" destId="{540E3659-1F38-4C38-8752-01ABD94C83F9}" srcOrd="0" destOrd="0" parTransId="{23E1D85F-70CB-4620-9028-ED17B4882062}" sibTransId="{F723E0B1-FEC8-4216-AC9A-4354DB718EA7}"/>
    <dgm:cxn modelId="{9434918B-62F3-4B8B-983C-4EFFD8F9D753}" srcId="{5C596DA0-1822-49F1-A198-43326FB63646}" destId="{20039876-9BEA-4EB6-9704-77D38B8622EA}" srcOrd="2" destOrd="0" parTransId="{90C8BD5C-82B5-4FD4-AF06-9D27E814C516}" sibTransId="{7B2936C4-5D73-4336-82DB-373416B63DD3}"/>
    <dgm:cxn modelId="{D1CA4610-C69E-4210-A950-4B81441E7C30}" type="presOf" srcId="{12841347-F2E9-47F0-85FD-9FDCC8BCEE03}" destId="{321F3DF3-FF14-43DE-965B-F26CFE34378E}" srcOrd="0" destOrd="0" presId="urn:microsoft.com/office/officeart/2005/8/layout/vList5"/>
    <dgm:cxn modelId="{BEBAE8A5-890E-4FE7-9307-667761DFA0F0}" type="presOf" srcId="{30E494ED-5155-4F40-A033-8FC8BF9C740B}" destId="{8AE036F1-E2A4-441C-9C2E-7B27D5A681FC}" srcOrd="0" destOrd="0" presId="urn:microsoft.com/office/officeart/2005/8/layout/vList5"/>
    <dgm:cxn modelId="{38980F7A-3DF9-4491-BC17-BBB82AE4D8E6}" srcId="{5C596DA0-1822-49F1-A198-43326FB63646}" destId="{2BEAEB58-ED03-4403-A3F3-DBA622BA72AB}" srcOrd="3" destOrd="0" parTransId="{30777299-F7E7-448D-A7AA-8681E3E49E16}" sibTransId="{43DC887B-E3E4-4EA3-8533-D0D243DD2B93}"/>
    <dgm:cxn modelId="{537E0BA2-877A-4E02-98C0-931509AB2E94}" type="presParOf" srcId="{CEB8A4BB-9A9B-4BD9-ABE3-1F657FC10FCF}" destId="{6AC37E89-5A5A-4A9A-B061-92EF85A92211}" srcOrd="0" destOrd="0" presId="urn:microsoft.com/office/officeart/2005/8/layout/vList5"/>
    <dgm:cxn modelId="{4F55C90B-BD36-4CFC-9203-F49BBE41EB3E}" type="presParOf" srcId="{6AC37E89-5A5A-4A9A-B061-92EF85A92211}" destId="{19A2D83B-13C3-4645-A9F5-59CF7C08D4A9}" srcOrd="0" destOrd="0" presId="urn:microsoft.com/office/officeart/2005/8/layout/vList5"/>
    <dgm:cxn modelId="{4697BA03-5D24-4609-AB02-39943C5789A5}" type="presParOf" srcId="{6AC37E89-5A5A-4A9A-B061-92EF85A92211}" destId="{321F3DF3-FF14-43DE-965B-F26CFE34378E}" srcOrd="1" destOrd="0" presId="urn:microsoft.com/office/officeart/2005/8/layout/vList5"/>
    <dgm:cxn modelId="{21446A37-FF97-4CD9-876C-ACAA847B4354}" type="presParOf" srcId="{CEB8A4BB-9A9B-4BD9-ABE3-1F657FC10FCF}" destId="{A9EF4E04-9471-4340-911C-56FF486E9DD4}" srcOrd="1" destOrd="0" presId="urn:microsoft.com/office/officeart/2005/8/layout/vList5"/>
    <dgm:cxn modelId="{A784F443-B75D-4A52-AA9C-5EE8DE810F99}" type="presParOf" srcId="{CEB8A4BB-9A9B-4BD9-ABE3-1F657FC10FCF}" destId="{BFBF83EB-F70F-4346-BD20-9132B9ACFC23}" srcOrd="2" destOrd="0" presId="urn:microsoft.com/office/officeart/2005/8/layout/vList5"/>
    <dgm:cxn modelId="{7E865527-CC1A-4012-A2E0-C12C0AA43522}" type="presParOf" srcId="{BFBF83EB-F70F-4346-BD20-9132B9ACFC23}" destId="{C002D547-1701-497C-8D3F-04CDDF0712B4}" srcOrd="0" destOrd="0" presId="urn:microsoft.com/office/officeart/2005/8/layout/vList5"/>
    <dgm:cxn modelId="{B979F4CD-02D5-4E82-B828-E90DB969E903}" type="presParOf" srcId="{BFBF83EB-F70F-4346-BD20-9132B9ACFC23}" destId="{8AE036F1-E2A4-441C-9C2E-7B27D5A681FC}" srcOrd="1" destOrd="0" presId="urn:microsoft.com/office/officeart/2005/8/layout/vList5"/>
    <dgm:cxn modelId="{21F9EDC2-348D-4C49-8117-6AE5994B6608}" type="presParOf" srcId="{CEB8A4BB-9A9B-4BD9-ABE3-1F657FC10FCF}" destId="{A644683F-C564-4D04-8789-C82AE0B414F9}" srcOrd="3" destOrd="0" presId="urn:microsoft.com/office/officeart/2005/8/layout/vList5"/>
    <dgm:cxn modelId="{F3EC5F59-1A3A-4952-8C78-CB57F6031471}" type="presParOf" srcId="{CEB8A4BB-9A9B-4BD9-ABE3-1F657FC10FCF}" destId="{E9735DBF-0442-4BA6-8DA4-9A40E4617EE8}" srcOrd="4" destOrd="0" presId="urn:microsoft.com/office/officeart/2005/8/layout/vList5"/>
    <dgm:cxn modelId="{A361A246-44EA-41F9-8A93-3EC4C0D3C933}" type="presParOf" srcId="{E9735DBF-0442-4BA6-8DA4-9A40E4617EE8}" destId="{46956685-17A7-4E99-9076-51CD0F2AB798}" srcOrd="0" destOrd="0" presId="urn:microsoft.com/office/officeart/2005/8/layout/vList5"/>
    <dgm:cxn modelId="{37FD0552-6E8F-488E-87E9-2A98F3E7D476}" type="presParOf" srcId="{E9735DBF-0442-4BA6-8DA4-9A40E4617EE8}" destId="{8B2D8F39-7DC8-4F96-BCC6-671D3BDF7BF9}" srcOrd="1" destOrd="0" presId="urn:microsoft.com/office/officeart/2005/8/layout/vList5"/>
    <dgm:cxn modelId="{D2554629-A01A-4F4C-9CEB-F9F21EFBB825}" type="presParOf" srcId="{CEB8A4BB-9A9B-4BD9-ABE3-1F657FC10FCF}" destId="{3001E19F-CFCA-4D85-83D6-7ECA9D5D2321}" srcOrd="5" destOrd="0" presId="urn:microsoft.com/office/officeart/2005/8/layout/vList5"/>
    <dgm:cxn modelId="{7E835956-15C4-4624-8723-161A45586FCF}" type="presParOf" srcId="{CEB8A4BB-9A9B-4BD9-ABE3-1F657FC10FCF}" destId="{452D8B5F-D469-47EB-AB41-6838D597625D}" srcOrd="6" destOrd="0" presId="urn:microsoft.com/office/officeart/2005/8/layout/vList5"/>
    <dgm:cxn modelId="{698F3C03-84A2-48CB-92D7-061432B29346}" type="presParOf" srcId="{452D8B5F-D469-47EB-AB41-6838D597625D}" destId="{E718C8C0-20B1-46A7-8FEE-21413C2A08DB}" srcOrd="0" destOrd="0" presId="urn:microsoft.com/office/officeart/2005/8/layout/vList5"/>
    <dgm:cxn modelId="{38EAE37F-7717-4086-836C-53FFBF189E83}" type="presParOf" srcId="{452D8B5F-D469-47EB-AB41-6838D597625D}" destId="{1C576163-4F6D-4426-96FE-9211F3BDC9A8}" srcOrd="1" destOrd="0" presId="urn:microsoft.com/office/officeart/2005/8/layout/vList5"/>
    <dgm:cxn modelId="{ADAC3A70-7931-4DB2-A253-B08790A77218}" type="presParOf" srcId="{CEB8A4BB-9A9B-4BD9-ABE3-1F657FC10FCF}" destId="{82A8EE68-2266-4E9A-96D6-54732ADE5AC8}" srcOrd="7" destOrd="0" presId="urn:microsoft.com/office/officeart/2005/8/layout/vList5"/>
    <dgm:cxn modelId="{C8B4D6C1-82EB-495B-883C-1832327A0F23}" type="presParOf" srcId="{CEB8A4BB-9A9B-4BD9-ABE3-1F657FC10FCF}" destId="{DDCBFDE1-F2B2-4FE9-8C00-1794719CC420}" srcOrd="8" destOrd="0" presId="urn:microsoft.com/office/officeart/2005/8/layout/vList5"/>
    <dgm:cxn modelId="{DC6193DA-1208-42D1-BF44-095C5F479511}" type="presParOf" srcId="{DDCBFDE1-F2B2-4FE9-8C00-1794719CC420}" destId="{2C419768-029B-4C02-84E4-266F82B73B19}" srcOrd="0" destOrd="0" presId="urn:microsoft.com/office/officeart/2005/8/layout/vList5"/>
    <dgm:cxn modelId="{010313A0-F834-4BA5-A31A-B8062EC4B7A8}" type="presParOf" srcId="{DDCBFDE1-F2B2-4FE9-8C00-1794719CC420}" destId="{A0794A47-EDC3-4C1E-AED0-38ADB2C426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55A4F-2BFC-4F8B-A2D4-3D31045741FB}">
      <dsp:nvSpPr>
        <dsp:cNvPr id="0" name=""/>
        <dsp:cNvSpPr/>
      </dsp:nvSpPr>
      <dsp:spPr>
        <a:xfrm rot="5400000">
          <a:off x="-207508" y="211896"/>
          <a:ext cx="1383387" cy="968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bg1"/>
              </a:solidFill>
            </a:rPr>
            <a:t>WRITE</a:t>
          </a:r>
          <a:endParaRPr lang="en-GB" sz="1800" b="1" kern="1200" dirty="0">
            <a:solidFill>
              <a:schemeClr val="bg1"/>
            </a:solidFill>
          </a:endParaRPr>
        </a:p>
      </dsp:txBody>
      <dsp:txXfrm rot="-5400000">
        <a:off x="1" y="488574"/>
        <a:ext cx="968371" cy="415016"/>
      </dsp:txXfrm>
    </dsp:sp>
    <dsp:sp modelId="{27FB9071-61A6-4EEC-95D0-0B57A146FAA9}">
      <dsp:nvSpPr>
        <dsp:cNvPr id="0" name=""/>
        <dsp:cNvSpPr/>
      </dsp:nvSpPr>
      <dsp:spPr>
        <a:xfrm rot="5400000">
          <a:off x="4112918" y="-3140158"/>
          <a:ext cx="899201" cy="71882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Project Proposal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Ethics Form (&amp; any Risk Assessment)</a:t>
          </a:r>
          <a:endParaRPr lang="en-GB" sz="1800" kern="1200" dirty="0"/>
        </a:p>
      </dsp:txBody>
      <dsp:txXfrm rot="-5400000">
        <a:off x="968371" y="48284"/>
        <a:ext cx="7144401" cy="811411"/>
      </dsp:txXfrm>
    </dsp:sp>
    <dsp:sp modelId="{54930109-C3CB-496D-A699-07B1E7D4A708}">
      <dsp:nvSpPr>
        <dsp:cNvPr id="0" name=""/>
        <dsp:cNvSpPr/>
      </dsp:nvSpPr>
      <dsp:spPr>
        <a:xfrm rot="5400000">
          <a:off x="-207508" y="1480700"/>
          <a:ext cx="1383387" cy="968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bg1"/>
              </a:solidFill>
            </a:rPr>
            <a:t>ARRANGE</a:t>
          </a:r>
          <a:endParaRPr lang="en-GB" sz="1800" b="1" kern="1200" dirty="0">
            <a:solidFill>
              <a:schemeClr val="bg1"/>
            </a:solidFill>
          </a:endParaRPr>
        </a:p>
      </dsp:txBody>
      <dsp:txXfrm rot="-5400000">
        <a:off x="1" y="1757378"/>
        <a:ext cx="968371" cy="415016"/>
      </dsp:txXfrm>
    </dsp:sp>
    <dsp:sp modelId="{77804F4D-6527-47B5-BE64-6C1B0D049A7E}">
      <dsp:nvSpPr>
        <dsp:cNvPr id="0" name=""/>
        <dsp:cNvSpPr/>
      </dsp:nvSpPr>
      <dsp:spPr>
        <a:xfrm rot="5400000">
          <a:off x="4112682" y="-1871118"/>
          <a:ext cx="899674" cy="71882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Arrange meeting with supervisor &amp; 2</a:t>
          </a:r>
          <a:r>
            <a:rPr lang="en-GB" sz="1800" kern="1200" baseline="30000" dirty="0" smtClean="0"/>
            <a:t>nd</a:t>
          </a:r>
          <a:r>
            <a:rPr lang="en-GB" sz="1800" kern="1200" dirty="0" smtClean="0"/>
            <a:t> marker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Send documents at least 48 hrs before meeting.</a:t>
          </a:r>
        </a:p>
      </dsp:txBody>
      <dsp:txXfrm rot="-5400000">
        <a:off x="968371" y="1317111"/>
        <a:ext cx="7144378" cy="811838"/>
      </dsp:txXfrm>
    </dsp:sp>
    <dsp:sp modelId="{8E7EFF90-1697-4947-A9B6-E9284B1DCE19}">
      <dsp:nvSpPr>
        <dsp:cNvPr id="0" name=""/>
        <dsp:cNvSpPr/>
      </dsp:nvSpPr>
      <dsp:spPr>
        <a:xfrm rot="5400000">
          <a:off x="-207508" y="3901562"/>
          <a:ext cx="1383387" cy="968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bg1"/>
              </a:solidFill>
            </a:rPr>
            <a:t>REVISE</a:t>
          </a:r>
          <a:endParaRPr lang="en-GB" sz="1800" b="1" kern="1200" dirty="0">
            <a:solidFill>
              <a:schemeClr val="bg1"/>
            </a:solidFill>
          </a:endParaRPr>
        </a:p>
      </dsp:txBody>
      <dsp:txXfrm rot="-5400000">
        <a:off x="1" y="4178240"/>
        <a:ext cx="968371" cy="415016"/>
      </dsp:txXfrm>
    </dsp:sp>
    <dsp:sp modelId="{7318C681-F64A-4E6C-88FE-9A3606853C6B}">
      <dsp:nvSpPr>
        <dsp:cNvPr id="0" name=""/>
        <dsp:cNvSpPr/>
      </dsp:nvSpPr>
      <dsp:spPr>
        <a:xfrm rot="5400000">
          <a:off x="4112918" y="549515"/>
          <a:ext cx="899201" cy="71882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GB" sz="1800" kern="1200" dirty="0" smtClean="0"/>
            <a:t>Make any changes required</a:t>
          </a:r>
          <a:endParaRPr lang="en-GB" sz="1800" kern="1200" dirty="0"/>
        </a:p>
        <a:p>
          <a:pPr marL="171450" lvl="1" indent="-171450" algn="l" defTabSz="8001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GB" sz="1800" kern="1200" dirty="0" smtClean="0"/>
            <a:t>Show to supervisor / 2</a:t>
          </a:r>
          <a:r>
            <a:rPr lang="en-GB" sz="1800" kern="1200" baseline="30000" dirty="0" smtClean="0"/>
            <a:t>nd</a:t>
          </a:r>
          <a:r>
            <a:rPr lang="en-GB" sz="1800" kern="1200" dirty="0" smtClean="0"/>
            <a:t> marker as required</a:t>
          </a:r>
          <a:endParaRPr lang="en-GB" sz="1800" kern="1200" dirty="0"/>
        </a:p>
        <a:p>
          <a:pPr marL="171450" lvl="1" indent="-171450" algn="l" defTabSz="8001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GB" sz="1800" kern="1200" dirty="0" smtClean="0"/>
            <a:t>Get any outstanding approval</a:t>
          </a:r>
          <a:endParaRPr lang="en-GB" sz="1800" kern="1200" dirty="0"/>
        </a:p>
      </dsp:txBody>
      <dsp:txXfrm rot="-5400000">
        <a:off x="968371" y="3737958"/>
        <a:ext cx="7144401" cy="811411"/>
      </dsp:txXfrm>
    </dsp:sp>
    <dsp:sp modelId="{563C4943-1149-46A6-A80D-C8E0F4A58FAB}">
      <dsp:nvSpPr>
        <dsp:cNvPr id="0" name=""/>
        <dsp:cNvSpPr/>
      </dsp:nvSpPr>
      <dsp:spPr>
        <a:xfrm rot="5400000">
          <a:off x="-207508" y="5114767"/>
          <a:ext cx="1383387" cy="968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bg1"/>
              </a:solidFill>
            </a:rPr>
            <a:t>SUBMIT</a:t>
          </a:r>
          <a:endParaRPr lang="en-GB" sz="1800" b="1" kern="1200" dirty="0">
            <a:solidFill>
              <a:schemeClr val="bg1"/>
            </a:solidFill>
          </a:endParaRPr>
        </a:p>
      </dsp:txBody>
      <dsp:txXfrm rot="-5400000">
        <a:off x="1" y="5391445"/>
        <a:ext cx="968371" cy="415016"/>
      </dsp:txXfrm>
    </dsp:sp>
    <dsp:sp modelId="{F1203736-A50D-488F-8F6E-2A7B45E0C2FD}">
      <dsp:nvSpPr>
        <dsp:cNvPr id="0" name=""/>
        <dsp:cNvSpPr/>
      </dsp:nvSpPr>
      <dsp:spPr>
        <a:xfrm rot="5400000">
          <a:off x="4112918" y="1762712"/>
          <a:ext cx="899201" cy="71882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Upload documents to Moodle by the due date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800" kern="1200" dirty="0"/>
        </a:p>
      </dsp:txBody>
      <dsp:txXfrm rot="-5400000">
        <a:off x="968371" y="4951155"/>
        <a:ext cx="7144401" cy="811411"/>
      </dsp:txXfrm>
    </dsp:sp>
    <dsp:sp modelId="{8ADDB8B3-E979-4D03-9ADE-4AA516091D26}">
      <dsp:nvSpPr>
        <dsp:cNvPr id="0" name=""/>
        <dsp:cNvSpPr/>
      </dsp:nvSpPr>
      <dsp:spPr>
        <a:xfrm rot="5400000">
          <a:off x="-207508" y="2647278"/>
          <a:ext cx="1383387" cy="968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bg1"/>
              </a:solidFill>
            </a:rPr>
            <a:t>REVIEW</a:t>
          </a:r>
          <a:endParaRPr lang="en-GB" sz="1800" b="1" kern="1200" dirty="0">
            <a:solidFill>
              <a:schemeClr val="bg1"/>
            </a:solidFill>
          </a:endParaRPr>
        </a:p>
      </dsp:txBody>
      <dsp:txXfrm rot="-5400000">
        <a:off x="1" y="2923956"/>
        <a:ext cx="968371" cy="415016"/>
      </dsp:txXfrm>
    </dsp:sp>
    <dsp:sp modelId="{E4FD4FA0-9B69-43ED-96D0-D40055BFADBE}">
      <dsp:nvSpPr>
        <dsp:cNvPr id="0" name=""/>
        <dsp:cNvSpPr/>
      </dsp:nvSpPr>
      <dsp:spPr>
        <a:xfrm rot="5400000">
          <a:off x="4112918" y="-704773"/>
          <a:ext cx="899201" cy="71882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marR="0" lvl="1" indent="0" algn="l" defTabSz="711200" eaLnBrk="1" fontAlgn="auto" latinLnBrk="0" hangingPunct="1">
            <a:lnSpc>
              <a:spcPts val="24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GB" sz="1800" kern="1200" dirty="0" smtClean="0"/>
            <a:t>  Take your logbook – review form is in it</a:t>
          </a:r>
          <a:endParaRPr lang="en-GB" sz="1800" kern="1200" dirty="0"/>
        </a:p>
        <a:p>
          <a:pPr marL="0" lvl="1" indent="0" algn="l" defTabSz="8001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GB" sz="1800" kern="1200" dirty="0" smtClean="0"/>
            <a:t>  Discuss documents, get feedback</a:t>
          </a:r>
          <a:endParaRPr lang="en-GB" sz="1800" kern="1200" dirty="0"/>
        </a:p>
        <a:p>
          <a:pPr marL="0" lvl="1" indent="0" algn="l" defTabSz="8001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GB" sz="1800" kern="1200" dirty="0" smtClean="0"/>
            <a:t>  May get ethical approval</a:t>
          </a:r>
          <a:endParaRPr lang="en-GB" sz="1800" kern="1200" dirty="0"/>
        </a:p>
      </dsp:txBody>
      <dsp:txXfrm rot="-5400000">
        <a:off x="968371" y="2483669"/>
        <a:ext cx="7144401" cy="8114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F3DF3-FF14-43DE-965B-F26CFE34378E}">
      <dsp:nvSpPr>
        <dsp:cNvPr id="0" name=""/>
        <dsp:cNvSpPr/>
      </dsp:nvSpPr>
      <dsp:spPr>
        <a:xfrm rot="5400000">
          <a:off x="4957618" y="-2075778"/>
          <a:ext cx="655226" cy="4974336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b="1" kern="1200" dirty="0" smtClean="0"/>
            <a:t>It’s clear and precise.</a:t>
          </a:r>
          <a:endParaRPr lang="en-GB" sz="2000" b="1" kern="1200" dirty="0"/>
        </a:p>
      </dsp:txBody>
      <dsp:txXfrm rot="-5400000">
        <a:off x="2798064" y="115761"/>
        <a:ext cx="4942351" cy="591256"/>
      </dsp:txXfrm>
    </dsp:sp>
    <dsp:sp modelId="{19A2D83B-13C3-4645-A9F5-59CF7C08D4A9}">
      <dsp:nvSpPr>
        <dsp:cNvPr id="0" name=""/>
        <dsp:cNvSpPr/>
      </dsp:nvSpPr>
      <dsp:spPr>
        <a:xfrm>
          <a:off x="0" y="1873"/>
          <a:ext cx="2798064" cy="8190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Specific</a:t>
          </a:r>
          <a:endParaRPr lang="en-GB" sz="2400" b="1" kern="1200" dirty="0"/>
        </a:p>
      </dsp:txBody>
      <dsp:txXfrm>
        <a:off x="39982" y="41855"/>
        <a:ext cx="2718100" cy="739068"/>
      </dsp:txXfrm>
    </dsp:sp>
    <dsp:sp modelId="{8AE036F1-E2A4-441C-9C2E-7B27D5A681FC}">
      <dsp:nvSpPr>
        <dsp:cNvPr id="0" name=""/>
        <dsp:cNvSpPr/>
      </dsp:nvSpPr>
      <dsp:spPr>
        <a:xfrm rot="5400000">
          <a:off x="4957618" y="-1215793"/>
          <a:ext cx="655226" cy="4974336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b="1" kern="1200" dirty="0" smtClean="0"/>
            <a:t>How will you know you have achieved it?</a:t>
          </a:r>
          <a:endParaRPr lang="en-GB" sz="2000" b="1" kern="1200" dirty="0"/>
        </a:p>
      </dsp:txBody>
      <dsp:txXfrm rot="-5400000">
        <a:off x="2798064" y="975746"/>
        <a:ext cx="4942351" cy="591256"/>
      </dsp:txXfrm>
    </dsp:sp>
    <dsp:sp modelId="{C002D547-1701-497C-8D3F-04CDDF0712B4}">
      <dsp:nvSpPr>
        <dsp:cNvPr id="0" name=""/>
        <dsp:cNvSpPr/>
      </dsp:nvSpPr>
      <dsp:spPr>
        <a:xfrm>
          <a:off x="0" y="861857"/>
          <a:ext cx="2798064" cy="8190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Measurable</a:t>
          </a:r>
          <a:endParaRPr lang="en-GB" sz="2400" b="1" kern="1200" dirty="0"/>
        </a:p>
      </dsp:txBody>
      <dsp:txXfrm>
        <a:off x="39982" y="901839"/>
        <a:ext cx="2718100" cy="739068"/>
      </dsp:txXfrm>
    </dsp:sp>
    <dsp:sp modelId="{8B2D8F39-7DC8-4F96-BCC6-671D3BDF7BF9}">
      <dsp:nvSpPr>
        <dsp:cNvPr id="0" name=""/>
        <dsp:cNvSpPr/>
      </dsp:nvSpPr>
      <dsp:spPr>
        <a:xfrm rot="5400000">
          <a:off x="4957618" y="-355809"/>
          <a:ext cx="655226" cy="4974336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b="1" kern="1200" dirty="0" smtClean="0"/>
            <a:t>Realistic, within  constraints</a:t>
          </a:r>
          <a:endParaRPr lang="en-GB" sz="2000" b="1" kern="1200" dirty="0"/>
        </a:p>
      </dsp:txBody>
      <dsp:txXfrm rot="-5400000">
        <a:off x="2798064" y="1835730"/>
        <a:ext cx="4942351" cy="591256"/>
      </dsp:txXfrm>
    </dsp:sp>
    <dsp:sp modelId="{46956685-17A7-4E99-9076-51CD0F2AB798}">
      <dsp:nvSpPr>
        <dsp:cNvPr id="0" name=""/>
        <dsp:cNvSpPr/>
      </dsp:nvSpPr>
      <dsp:spPr>
        <a:xfrm>
          <a:off x="0" y="1721842"/>
          <a:ext cx="2798064" cy="8190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Achievable</a:t>
          </a:r>
          <a:endParaRPr lang="en-GB" sz="2400" b="1" kern="1200" dirty="0"/>
        </a:p>
      </dsp:txBody>
      <dsp:txXfrm>
        <a:off x="39982" y="1761824"/>
        <a:ext cx="2718100" cy="739068"/>
      </dsp:txXfrm>
    </dsp:sp>
    <dsp:sp modelId="{1C576163-4F6D-4426-96FE-9211F3BDC9A8}">
      <dsp:nvSpPr>
        <dsp:cNvPr id="0" name=""/>
        <dsp:cNvSpPr/>
      </dsp:nvSpPr>
      <dsp:spPr>
        <a:xfrm rot="5400000">
          <a:off x="4957618" y="504175"/>
          <a:ext cx="655226" cy="4974336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b="1" kern="1200" dirty="0" smtClean="0"/>
            <a:t>To aims of the project</a:t>
          </a:r>
          <a:endParaRPr lang="en-GB" sz="2000" b="1" kern="1200" dirty="0"/>
        </a:p>
      </dsp:txBody>
      <dsp:txXfrm rot="-5400000">
        <a:off x="2798064" y="2695715"/>
        <a:ext cx="4942351" cy="591256"/>
      </dsp:txXfrm>
    </dsp:sp>
    <dsp:sp modelId="{E718C8C0-20B1-46A7-8FEE-21413C2A08DB}">
      <dsp:nvSpPr>
        <dsp:cNvPr id="0" name=""/>
        <dsp:cNvSpPr/>
      </dsp:nvSpPr>
      <dsp:spPr>
        <a:xfrm>
          <a:off x="0" y="2581827"/>
          <a:ext cx="2798064" cy="8190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Relevant</a:t>
          </a:r>
          <a:endParaRPr lang="en-GB" sz="2400" b="1" kern="1200" dirty="0"/>
        </a:p>
      </dsp:txBody>
      <dsp:txXfrm>
        <a:off x="39982" y="2621809"/>
        <a:ext cx="2718100" cy="739068"/>
      </dsp:txXfrm>
    </dsp:sp>
    <dsp:sp modelId="{A0794A47-EDC3-4C1E-AED0-38ADB2C42624}">
      <dsp:nvSpPr>
        <dsp:cNvPr id="0" name=""/>
        <dsp:cNvSpPr/>
      </dsp:nvSpPr>
      <dsp:spPr>
        <a:xfrm rot="5400000">
          <a:off x="4957618" y="1364160"/>
          <a:ext cx="655226" cy="4974336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08000" rIns="36000" bIns="1080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GB" sz="2000" b="1" kern="1200" dirty="0" smtClean="0"/>
            <a:t>When by? </a:t>
          </a:r>
          <a:endParaRPr lang="en-GB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b="1" kern="1200" dirty="0" smtClean="0"/>
            <a:t>Fits deadlines &amp; time constraints</a:t>
          </a:r>
          <a:endParaRPr lang="en-GB" sz="2000" b="1" kern="1200" dirty="0"/>
        </a:p>
      </dsp:txBody>
      <dsp:txXfrm rot="-5400000">
        <a:off x="2798064" y="3555700"/>
        <a:ext cx="4942351" cy="591256"/>
      </dsp:txXfrm>
    </dsp:sp>
    <dsp:sp modelId="{2C419768-029B-4C02-84E4-266F82B73B19}">
      <dsp:nvSpPr>
        <dsp:cNvPr id="0" name=""/>
        <dsp:cNvSpPr/>
      </dsp:nvSpPr>
      <dsp:spPr>
        <a:xfrm>
          <a:off x="0" y="3441811"/>
          <a:ext cx="2798064" cy="8190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Time-bound</a:t>
          </a:r>
          <a:endParaRPr lang="en-GB" sz="2400" b="1" kern="1200" dirty="0"/>
        </a:p>
      </dsp:txBody>
      <dsp:txXfrm>
        <a:off x="39982" y="3481793"/>
        <a:ext cx="2718100" cy="739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F4870-96DF-4763-8BE4-DF1B1B997087}" type="datetimeFigureOut">
              <a:rPr lang="en-US" smtClean="0"/>
              <a:pPr/>
              <a:t>02/10/2018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597EC-012E-443A-ADCE-CEAD83F4B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67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B90751-1F67-4354-8AB2-1CD6745A78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479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79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642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might they be improved.</a:t>
            </a:r>
            <a:r>
              <a:rPr lang="en-US" baseline="0" dirty="0" smtClean="0"/>
              <a:t>  Are they SMART?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GB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69EB91-2336-408D-9A48-E6CFF7DABBD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Accidents</a:t>
            </a:r>
            <a:r>
              <a:rPr lang="en-GB" baseline="0" dirty="0" smtClean="0"/>
              <a:t> do happen!  As a computing student, you are expected to follow good practice regarding backups etc.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150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List the tasks that are needed to achieve each objective  - and no others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Don’t include unnecessary columns.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84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011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good tool for getting started.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final check.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The first major task is producing the </a:t>
            </a:r>
            <a:r>
              <a:rPr lang="en-GB" sz="1200" dirty="0" smtClean="0"/>
              <a:t>Project Proposal </a:t>
            </a:r>
            <a:r>
              <a:rPr lang="en-GB" sz="1200" dirty="0" smtClean="0"/>
              <a:t>–</a:t>
            </a:r>
            <a:r>
              <a:rPr lang="en-GB" sz="1200" baseline="0" dirty="0" smtClean="0"/>
              <a:t> the full proposal for your project.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E908A2-C82E-4637-A351-B6A0B62DE06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</a:t>
            </a:r>
            <a:r>
              <a:rPr lang="en-GB" baseline="0" dirty="0" smtClean="0"/>
              <a:t>Project Proposal </a:t>
            </a:r>
            <a:r>
              <a:rPr lang="en-GB" baseline="0" dirty="0" smtClean="0"/>
              <a:t>(and ethics) review process.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aseline="0" dirty="0" smtClean="0"/>
              <a:t>Project Proposal </a:t>
            </a:r>
            <a:r>
              <a:rPr lang="en-GB" baseline="0" dirty="0" smtClean="0"/>
              <a:t>review is an informal meeting, typically lasting about half an hour.  It’s not a ‘presentation’, just a discussion.  Be prepared to explain your ideas and receive feedback.  We also use this meeting as an opportunity to give ethical approval for your project – but more of that later 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24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are the sections of the </a:t>
            </a:r>
            <a:r>
              <a:rPr lang="en-US" dirty="0" smtClean="0"/>
              <a:t>Project Proposal.  </a:t>
            </a:r>
            <a:r>
              <a:rPr lang="en-US" dirty="0" smtClean="0"/>
              <a:t>We aren’t going to go through</a:t>
            </a:r>
            <a:r>
              <a:rPr lang="en-US" baseline="0" dirty="0" smtClean="0"/>
              <a:t> all of them. 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819140-9F15-4DCA-8D50-93B31E6F151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/>
              <a:t>This section explains what is involved in your project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8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630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B90751-1F67-4354-8AB2-1CD6745A780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D3703A6F-6526-406A-A9A9-F458B7A8344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50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199C2-57A2-4B90-81B2-E292D28D61D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35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081BC7-AB1B-4A10-BEBE-5BD0F02F5F4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78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7345362" cy="1200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00113" y="1989138"/>
            <a:ext cx="7351712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3566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6EBD0-9A91-4AA9-8F8B-74BEB4B7021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3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0ACFD24E-CC5A-4A9A-91BD-03E43E4443D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17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C7DF9-7008-4D49-99DC-9A017A90057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2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D0A82-0D73-4FC3-987D-ACE1EA6D66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57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8B306A-72EF-4A00-9B0F-ED8310C6E92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38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3EFD9-17F2-41D4-A053-60B4EEC9BC6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54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15E94-8221-400E-9D01-FA4E6CE7007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65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54005-9F0F-41C1-AD3E-541AC78CEB4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92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325540B4-F3EA-45D4-949C-9F44F95C016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50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dirty="0"/>
              <a:t/>
            </a:r>
            <a:br>
              <a:rPr lang="en-GB" sz="4800" dirty="0"/>
            </a:br>
            <a:r>
              <a:rPr lang="en-GB" sz="4800" dirty="0" smtClean="0"/>
              <a:t>CCP3014 </a:t>
            </a:r>
            <a:r>
              <a:rPr lang="en-GB" sz="4800" dirty="0" smtClean="0"/>
              <a:t>– Individual Project</a:t>
            </a:r>
            <a:br>
              <a:rPr lang="en-GB" sz="4800" dirty="0" smtClean="0"/>
            </a:br>
            <a:r>
              <a:rPr lang="en-GB" sz="3200" dirty="0" smtClean="0"/>
              <a:t/>
            </a:r>
            <a:br>
              <a:rPr lang="en-GB" sz="3200" dirty="0" smtClean="0"/>
            </a:br>
            <a:endParaRPr lang="en-GB" sz="3200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Project Proposal</a:t>
            </a:r>
            <a:endParaRPr lang="en-MY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e. Objectives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The way you achieve your aims!</a:t>
            </a:r>
          </a:p>
          <a:p>
            <a:pPr eaLnBrk="1" hangingPunct="1"/>
            <a:r>
              <a:rPr lang="en-GB" sz="2800" dirty="0" smtClean="0"/>
              <a:t>Good objectives </a:t>
            </a:r>
          </a:p>
          <a:p>
            <a:pPr lvl="1" eaLnBrk="1" hangingPunct="1"/>
            <a:r>
              <a:rPr lang="en-GB" sz="2400" dirty="0" smtClean="0"/>
              <a:t>Have a specific outcome or deliverable</a:t>
            </a:r>
          </a:p>
          <a:p>
            <a:pPr lvl="1" eaLnBrk="1" hangingPunct="1"/>
            <a:r>
              <a:rPr lang="en-GB" sz="2400" dirty="0" smtClean="0"/>
              <a:t>Clear, NEVER vague – use action verbs</a:t>
            </a:r>
          </a:p>
          <a:p>
            <a:pPr lvl="1" eaLnBrk="1" hangingPunct="1"/>
            <a:r>
              <a:rPr lang="en-GB" sz="2400" dirty="0" smtClean="0"/>
              <a:t>Measurable &amp; Concrete</a:t>
            </a:r>
          </a:p>
          <a:p>
            <a:pPr eaLnBrk="1" hangingPunct="1"/>
            <a:r>
              <a:rPr lang="en-GB" sz="2800" dirty="0" smtClean="0"/>
              <a:t>Cover the whole project</a:t>
            </a:r>
          </a:p>
          <a:p>
            <a:pPr eaLnBrk="1" hangingPunct="1"/>
            <a:r>
              <a:rPr lang="en-GB" sz="2800" dirty="0" smtClean="0"/>
              <a:t>A task or set of tasks will be associated with each objective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S.M.A.R.T Objectives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955078"/>
              </p:ext>
            </p:extLst>
          </p:nvPr>
        </p:nvGraphicFramePr>
        <p:xfrm>
          <a:off x="685800" y="1909482"/>
          <a:ext cx="7772400" cy="4262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95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0838" indent="-350838"/>
            <a:r>
              <a:rPr lang="en-GB" sz="3200" dirty="0" smtClean="0"/>
              <a:t>Identify system requirements.</a:t>
            </a:r>
            <a:endParaRPr lang="en-GB" dirty="0" smtClean="0"/>
          </a:p>
          <a:p>
            <a:pPr marL="350838" indent="-350838">
              <a:lnSpc>
                <a:spcPct val="90000"/>
              </a:lnSpc>
            </a:pPr>
            <a:r>
              <a:rPr lang="en-GB" sz="3200" dirty="0" smtClean="0"/>
              <a:t>Specify the requirements of the bus route planning system in an IEEE-format requirements specification  by November 30</a:t>
            </a:r>
            <a:r>
              <a:rPr lang="en-GB" sz="3200" baseline="30000" dirty="0" smtClean="0"/>
              <a:t>th</a:t>
            </a:r>
            <a:r>
              <a:rPr lang="en-GB" sz="3200" dirty="0" smtClean="0"/>
              <a:t> 2014.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Are these good objectives?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GB" sz="2800" dirty="0" smtClean="0"/>
              <a:t>Build a route planning system.</a:t>
            </a:r>
          </a:p>
          <a:p>
            <a:pPr marL="609600" indent="-609600">
              <a:lnSpc>
                <a:spcPct val="90000"/>
              </a:lnSpc>
            </a:pPr>
            <a:r>
              <a:rPr lang="en-GB" sz="2800" dirty="0" smtClean="0"/>
              <a:t>Literature Review.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GB" sz="2800" dirty="0" smtClean="0"/>
              <a:t>To investigate the algorithms used in route planning.</a:t>
            </a:r>
          </a:p>
          <a:p>
            <a:pPr marL="609600" indent="-609600">
              <a:lnSpc>
                <a:spcPct val="90000"/>
              </a:lnSpc>
            </a:pPr>
            <a:r>
              <a:rPr lang="en-GB" sz="2800" dirty="0" smtClean="0"/>
              <a:t>Design a comparative study of  pedestrian navigation using paper-based and phone-based maps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GB" sz="2800" dirty="0" smtClean="0"/>
              <a:t>Become a better programmer.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GB" sz="2800" dirty="0" smtClean="0"/>
              <a:t>Learn PHP.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GB" sz="2800" dirty="0" smtClean="0"/>
              <a:t>Carry out user tests of the prototype.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 smtClean="0"/>
              <a:t>f. Skills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21408"/>
            <a:ext cx="7772400" cy="21413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sz="3200" dirty="0" smtClean="0"/>
              <a:t>List the skills needed</a:t>
            </a:r>
          </a:p>
          <a:p>
            <a:pPr lvl="1">
              <a:lnSpc>
                <a:spcPct val="90000"/>
              </a:lnSpc>
            </a:pPr>
            <a:r>
              <a:rPr lang="en-GB" sz="2800" dirty="0" smtClean="0"/>
              <a:t>Both current and those to be acquired</a:t>
            </a:r>
          </a:p>
          <a:p>
            <a:pPr eaLnBrk="1" hangingPunct="1">
              <a:lnSpc>
                <a:spcPct val="90000"/>
              </a:lnSpc>
            </a:pPr>
            <a:r>
              <a:rPr lang="en-GB" sz="3200" dirty="0" smtClean="0"/>
              <a:t>For each, show how it was /will be acquired </a:t>
            </a:r>
          </a:p>
          <a:p>
            <a:pPr>
              <a:lnSpc>
                <a:spcPct val="90000"/>
              </a:lnSpc>
            </a:pPr>
            <a:r>
              <a:rPr lang="en-GB" sz="3200" dirty="0" smtClean="0"/>
              <a:t>A table format is fine, e.g.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16254"/>
              </p:ext>
            </p:extLst>
          </p:nvPr>
        </p:nvGraphicFramePr>
        <p:xfrm>
          <a:off x="685800" y="4290150"/>
          <a:ext cx="7272808" cy="1892445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60000"/>
                    <a:lumOff val="40000"/>
                  </a:schemeClr>
                </a:solidFill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1405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chemeClr val="bg1"/>
                          </a:solidFill>
                        </a:rPr>
                        <a:t>Structuring data with XML </a:t>
                      </a:r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chemeClr val="bg1"/>
                          </a:solidFill>
                        </a:rPr>
                        <a:t>To be learned by</a:t>
                      </a:r>
                      <a:r>
                        <a:rPr lang="en-GB" sz="2000" b="0" baseline="0" dirty="0" smtClean="0">
                          <a:solidFill>
                            <a:schemeClr val="bg1"/>
                          </a:solidFill>
                        </a:rPr>
                        <a:t> following online </a:t>
                      </a:r>
                      <a:r>
                        <a:rPr lang="en-GB" sz="2000" b="0" baseline="0" dirty="0" err="1" smtClean="0">
                          <a:solidFill>
                            <a:schemeClr val="bg1"/>
                          </a:solidFill>
                        </a:rPr>
                        <a:t>tuProject</a:t>
                      </a:r>
                      <a:r>
                        <a:rPr lang="en-GB" sz="20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2000" b="0" baseline="0" dirty="0" err="1" smtClean="0">
                          <a:solidFill>
                            <a:schemeClr val="bg1"/>
                          </a:solidFill>
                        </a:rPr>
                        <a:t>Proposalial</a:t>
                      </a:r>
                      <a:r>
                        <a:rPr lang="en-GB" sz="20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2000" b="0" baseline="0" dirty="0" smtClean="0">
                          <a:solidFill>
                            <a:schemeClr val="bg1"/>
                          </a:solidFill>
                        </a:rPr>
                        <a:t>at </a:t>
                      </a:r>
                      <a:r>
                        <a:rPr lang="en-GB" sz="2000" b="0" i="1" dirty="0" smtClean="0">
                          <a:solidFill>
                            <a:schemeClr val="bg1"/>
                          </a:solidFill>
                        </a:rPr>
                        <a:t>www.w3schools.com/xml</a:t>
                      </a:r>
                      <a:endParaRPr lang="en-GB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803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/>
                          </a:solidFill>
                        </a:rPr>
                        <a:t>Java Programming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/>
                          </a:solidFill>
                        </a:rPr>
                        <a:t>From modules Programming 1 &amp; 2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h. Resources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21408"/>
            <a:ext cx="7772400" cy="4091133"/>
          </a:xfrm>
        </p:spPr>
        <p:txBody>
          <a:bodyPr>
            <a:normAutofit lnSpcReduction="10000"/>
          </a:bodyPr>
          <a:lstStyle/>
          <a:p>
            <a:pPr marL="228600" indent="-228600">
              <a:lnSpc>
                <a:spcPct val="80000"/>
              </a:lnSpc>
            </a:pPr>
            <a:r>
              <a:rPr lang="en-GB" sz="3200" dirty="0" smtClean="0"/>
              <a:t>A bullet list is fine</a:t>
            </a:r>
          </a:p>
          <a:p>
            <a:pPr marL="228600" indent="-228600">
              <a:lnSpc>
                <a:spcPct val="80000"/>
              </a:lnSpc>
            </a:pPr>
            <a:r>
              <a:rPr lang="en-GB" sz="3200" dirty="0" smtClean="0"/>
              <a:t>What you need, why, where it is available.</a:t>
            </a:r>
          </a:p>
          <a:p>
            <a:pPr marL="228600" indent="-228600">
              <a:lnSpc>
                <a:spcPct val="80000"/>
              </a:lnSpc>
            </a:pPr>
            <a:r>
              <a:rPr lang="en-GB" sz="3200" dirty="0" smtClean="0"/>
              <a:t>Contingency plans?</a:t>
            </a:r>
          </a:p>
          <a:p>
            <a:pPr marL="228600" indent="-228600">
              <a:lnSpc>
                <a:spcPct val="80000"/>
              </a:lnSpc>
            </a:pPr>
            <a:r>
              <a:rPr lang="en-GB" sz="3200" dirty="0" smtClean="0"/>
              <a:t>“Samsung tablet with Android 4.2, to be provided by client.   This is the implementation platform for the product. If unavailable, similar tablets are available for loan from  Department of CSDT.”</a:t>
            </a:r>
          </a:p>
          <a:p>
            <a:pPr>
              <a:lnSpc>
                <a:spcPct val="80000"/>
              </a:lnSpc>
            </a:pPr>
            <a:endParaRPr lang="en-GB" sz="3200" dirty="0" smtClean="0"/>
          </a:p>
          <a:p>
            <a:pPr eaLnBrk="1" hangingPunct="1">
              <a:lnSpc>
                <a:spcPct val="80000"/>
              </a:lnSpc>
            </a:pPr>
            <a:endParaRPr lang="en-GB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Resources – Things to consider</a:t>
            </a:r>
            <a:endParaRPr lang="en-US" dirty="0" smtClean="0"/>
          </a:p>
        </p:txBody>
      </p:sp>
      <p:sp>
        <p:nvSpPr>
          <p:cNvPr id="2560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sz="3200" dirty="0" smtClean="0"/>
              <a:t>Software used </a:t>
            </a:r>
            <a:r>
              <a:rPr lang="en-GB" sz="3200" b="1" dirty="0" smtClean="0"/>
              <a:t>MUST</a:t>
            </a:r>
            <a:r>
              <a:rPr lang="en-GB" sz="3200" dirty="0" smtClean="0"/>
              <a:t> be legal &amp; properly licensed.</a:t>
            </a:r>
          </a:p>
          <a:p>
            <a:pPr>
              <a:lnSpc>
                <a:spcPct val="80000"/>
              </a:lnSpc>
            </a:pPr>
            <a:r>
              <a:rPr lang="en-GB" sz="3200" dirty="0" smtClean="0"/>
              <a:t>Backups &amp; Security are your responsibility!  </a:t>
            </a:r>
          </a:p>
          <a:p>
            <a:pPr>
              <a:lnSpc>
                <a:spcPct val="80000"/>
              </a:lnSpc>
            </a:pPr>
            <a:r>
              <a:rPr lang="en-GB" sz="3200" dirty="0" smtClean="0"/>
              <a:t>What do you need?</a:t>
            </a:r>
          </a:p>
          <a:p>
            <a:pPr lvl="1">
              <a:lnSpc>
                <a:spcPct val="80000"/>
              </a:lnSpc>
            </a:pPr>
            <a:r>
              <a:rPr lang="en-GB" sz="2800" dirty="0" smtClean="0"/>
              <a:t>Consider using GitHub or similar.</a:t>
            </a:r>
          </a:p>
          <a:p>
            <a:pPr lvl="1">
              <a:lnSpc>
                <a:spcPct val="80000"/>
              </a:lnSpc>
            </a:pPr>
            <a:r>
              <a:rPr lang="en-GB" sz="2800" dirty="0" smtClean="0"/>
              <a:t>No allowance will be made for loss of data / programs.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i</a:t>
            </a:r>
            <a:r>
              <a:rPr lang="en-GB" dirty="0" smtClean="0"/>
              <a:t>. Structure of your report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sz="3200" dirty="0" smtClean="0"/>
              <a:t>List planned chapter titles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800" dirty="0" smtClean="0"/>
              <a:t>Descriptive titles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800" dirty="0" smtClean="0"/>
              <a:t>Brief description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800" dirty="0" smtClean="0"/>
              <a:t>May give main subsections</a:t>
            </a:r>
          </a:p>
          <a:p>
            <a:pPr eaLnBrk="1" hangingPunct="1"/>
            <a:r>
              <a:rPr lang="en-US" sz="3200" dirty="0" smtClean="0"/>
              <a:t>Check contents against marking scheme.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Cross-reference chapters to objectives.</a:t>
            </a:r>
          </a:p>
          <a:p>
            <a:pPr eaLnBrk="1" hangingPunct="1">
              <a:spcBef>
                <a:spcPct val="50000"/>
              </a:spcBef>
            </a:pPr>
            <a:r>
              <a:rPr lang="en-US" sz="3200" dirty="0" smtClean="0"/>
              <a:t>List the appendices.  Include :</a:t>
            </a:r>
          </a:p>
          <a:p>
            <a:pPr lvl="1"/>
            <a:r>
              <a:rPr lang="en-US" sz="2600" dirty="0" smtClean="0"/>
              <a:t>Project Proposal </a:t>
            </a:r>
            <a:r>
              <a:rPr lang="en-US" sz="2600" dirty="0" smtClean="0"/>
              <a:t>– first appendix</a:t>
            </a:r>
          </a:p>
          <a:p>
            <a:pPr lvl="1"/>
            <a:r>
              <a:rPr lang="en-US" sz="2600" dirty="0" smtClean="0"/>
              <a:t>Product documentation or other deliverables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j. </a:t>
            </a:r>
            <a:r>
              <a:rPr lang="en-GB" dirty="0"/>
              <a:t>Marking </a:t>
            </a:r>
            <a:r>
              <a:rPr lang="en-GB" dirty="0" smtClean="0"/>
              <a:t>scheme</a:t>
            </a:r>
            <a:endParaRPr lang="en-GB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GB" sz="2800" dirty="0" smtClean="0"/>
              <a:t>Project type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GB" sz="2800" dirty="0" smtClean="0"/>
              <a:t>Cross-reference chapters to marking scheme sections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GB" sz="2800" dirty="0" smtClean="0"/>
              <a:t>One of:</a:t>
            </a:r>
          </a:p>
          <a:p>
            <a:pPr lvl="1">
              <a:spcBef>
                <a:spcPts val="1800"/>
              </a:spcBef>
            </a:pPr>
            <a:r>
              <a:rPr lang="en-GB" sz="2200" dirty="0" smtClean="0"/>
              <a:t>Product Marking Scheme  (General and SE projects)</a:t>
            </a:r>
          </a:p>
          <a:p>
            <a:pPr lvl="1">
              <a:spcBef>
                <a:spcPts val="1800"/>
              </a:spcBef>
            </a:pPr>
            <a:r>
              <a:rPr lang="en-GB" sz="2400" dirty="0" smtClean="0"/>
              <a:t>Quality of Practical Work (Investigative Project)</a:t>
            </a:r>
            <a:endParaRPr lang="en-GB" sz="2400" dirty="0"/>
          </a:p>
          <a:p>
            <a:pPr>
              <a:spcBef>
                <a:spcPts val="1800"/>
              </a:spcBef>
            </a:pPr>
            <a:r>
              <a:rPr lang="en-GB" sz="3000" dirty="0" smtClean="0"/>
              <a:t>Identify </a:t>
            </a:r>
            <a:r>
              <a:rPr lang="en-GB" sz="3000" dirty="0"/>
              <a:t>the deliverables  / practical work to be </a:t>
            </a:r>
            <a:r>
              <a:rPr lang="en-GB" sz="3000" dirty="0" smtClean="0"/>
              <a:t>assessed.</a:t>
            </a:r>
          </a:p>
          <a:p>
            <a:pPr>
              <a:spcBef>
                <a:spcPts val="1800"/>
              </a:spcBef>
            </a:pPr>
            <a:r>
              <a:rPr lang="en-GB" sz="2800" dirty="0" smtClean="0"/>
              <a:t>Identify assessment </a:t>
            </a:r>
            <a:r>
              <a:rPr lang="en-GB" sz="2800" dirty="0"/>
              <a:t>criteria </a:t>
            </a:r>
            <a:r>
              <a:rPr lang="en-GB" sz="2800" dirty="0" smtClean="0"/>
              <a:t>– you will agree these with </a:t>
            </a:r>
            <a:r>
              <a:rPr lang="en-GB" sz="2800" dirty="0"/>
              <a:t>markers.</a:t>
            </a:r>
          </a:p>
          <a:p>
            <a:pPr marL="969264" lvl="1" indent="-571500">
              <a:lnSpc>
                <a:spcPct val="90000"/>
              </a:lnSpc>
              <a:spcBef>
                <a:spcPts val="1800"/>
              </a:spcBef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229600" cy="1143000"/>
          </a:xfrm>
        </p:spPr>
        <p:txBody>
          <a:bodyPr/>
          <a:lstStyle/>
          <a:p>
            <a:pPr eaLnBrk="1" hangingPunct="1"/>
            <a:r>
              <a:rPr lang="en-GB" sz="4000" dirty="0" smtClean="0"/>
              <a:t>j. What is the Product?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643063"/>
            <a:ext cx="8229600" cy="4114800"/>
          </a:xfrm>
          <a:noFill/>
        </p:spPr>
        <p:txBody>
          <a:bodyPr/>
          <a:lstStyle/>
          <a:p>
            <a:pPr eaLnBrk="1" hangingPunct="1"/>
            <a:r>
              <a:rPr lang="en-GB" sz="2800" dirty="0" smtClean="0"/>
              <a:t>What is the main product?</a:t>
            </a:r>
          </a:p>
          <a:p>
            <a:pPr eaLnBrk="1" hangingPunct="1"/>
            <a:r>
              <a:rPr lang="en-GB" sz="2800" dirty="0" smtClean="0"/>
              <a:t>What documentation will be produced together with the product?  E.g.</a:t>
            </a:r>
          </a:p>
          <a:p>
            <a:pPr lvl="1" eaLnBrk="1" hangingPunct="1"/>
            <a:r>
              <a:rPr lang="en-GB" sz="2800" dirty="0" smtClean="0"/>
              <a:t>Specifications</a:t>
            </a:r>
          </a:p>
          <a:p>
            <a:pPr lvl="1" eaLnBrk="1" hangingPunct="1"/>
            <a:r>
              <a:rPr lang="en-GB" sz="2800" dirty="0" smtClean="0"/>
              <a:t>Models</a:t>
            </a:r>
          </a:p>
          <a:p>
            <a:pPr lvl="1" eaLnBrk="1" hangingPunct="1"/>
            <a:r>
              <a:rPr lang="en-GB" sz="2800" dirty="0" smtClean="0"/>
              <a:t>Test plans and results</a:t>
            </a:r>
          </a:p>
          <a:p>
            <a:pPr eaLnBrk="1" hangingPunct="1"/>
            <a:r>
              <a:rPr lang="en-GB" sz="2800" dirty="0" smtClean="0"/>
              <a:t>These all form your product for marking.</a:t>
            </a:r>
          </a:p>
          <a:p>
            <a:pPr eaLnBrk="1" hangingPunct="1"/>
            <a:r>
              <a:rPr lang="en-GB" sz="2800" dirty="0" smtClean="0"/>
              <a:t>Provide a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12064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Today’s objectives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1571612"/>
            <a:ext cx="7903029" cy="4783948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Overview of IT resources available to final-year students</a:t>
            </a:r>
          </a:p>
          <a:p>
            <a:pPr eaLnBrk="1" hangingPunct="1">
              <a:defRPr/>
            </a:pPr>
            <a:r>
              <a:rPr lang="en-GB" dirty="0" smtClean="0"/>
              <a:t>To prepare to produce the </a:t>
            </a:r>
            <a:r>
              <a:rPr lang="en-GB" dirty="0" smtClean="0"/>
              <a:t>Project Proposal</a:t>
            </a: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To answer questions from your reading of the handbook</a:t>
            </a:r>
          </a:p>
          <a:p>
            <a:pPr eaLnBrk="1" hangingPunct="1">
              <a:defRPr/>
            </a:pPr>
            <a:r>
              <a:rPr lang="en-GB" dirty="0" smtClean="0"/>
              <a:t>To consider ethical issues associated with projects</a:t>
            </a:r>
          </a:p>
          <a:p>
            <a:pPr eaLnBrk="1" hangingPunct="1">
              <a:defRPr/>
            </a:pPr>
            <a:r>
              <a:rPr lang="en-GB" dirty="0" smtClean="0"/>
              <a:t>To understand the ethics procedure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</a:pPr>
            <a:r>
              <a:rPr lang="en-GB" dirty="0" smtClean="0"/>
              <a:t>j. Marking Scheme: Product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32412"/>
            <a:ext cx="7772400" cy="23801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 smtClean="0"/>
              <a:t>You may define criteria and weightings within these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Some are already defined, especially for SE project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If you don’t, defaults used.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See marking schemes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362656"/>
              </p:ext>
            </p:extLst>
          </p:nvPr>
        </p:nvGraphicFramePr>
        <p:xfrm>
          <a:off x="1128192" y="1652494"/>
          <a:ext cx="6765231" cy="19482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87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952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/>
                        <a:t>Fitness for Purpose</a:t>
                      </a:r>
                      <a:endParaRPr lang="en-U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/>
                        <a:t>Build Quality</a:t>
                      </a:r>
                      <a:endParaRPr lang="en-U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341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General Computing Project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    50%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    50%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341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Software Engineering Project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    40%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    60%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1325" indent="-441325"/>
            <a:r>
              <a:rPr lang="en-GB" dirty="0" smtClean="0"/>
              <a:t>j Marking Scheme: Quality of Practical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MUST specify criteria on which practical work will be assessed</a:t>
            </a:r>
          </a:p>
          <a:p>
            <a:pPr lvl="1"/>
            <a:r>
              <a:rPr lang="en-GB" dirty="0" smtClean="0"/>
              <a:t>Compliance with relevant ethical and safety guidelines (essential)</a:t>
            </a:r>
          </a:p>
          <a:p>
            <a:pPr lvl="1"/>
            <a:r>
              <a:rPr lang="en-GB" dirty="0" smtClean="0"/>
              <a:t>Quality criteria related to deliverables</a:t>
            </a:r>
          </a:p>
          <a:p>
            <a:pPr lvl="1"/>
            <a:r>
              <a:rPr lang="en-GB" dirty="0" smtClean="0"/>
              <a:t>Other quality criteria</a:t>
            </a:r>
          </a:p>
          <a:p>
            <a:r>
              <a:rPr lang="en-GB" dirty="0" smtClean="0"/>
              <a:t>Say  what evidence will be provided</a:t>
            </a:r>
          </a:p>
          <a:p>
            <a:r>
              <a:rPr lang="en-GB" dirty="0" smtClean="0"/>
              <a:t>Criteria must allow you to demonstrate practical computing skills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35070" y="5089539"/>
            <a:ext cx="3523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>
                <a:latin typeface="+mn-lt"/>
              </a:rPr>
              <a:t>(Investigative projects only)</a:t>
            </a:r>
            <a:endParaRPr lang="en-GB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k. Project Plan (Gantt Chart)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GB" sz="3600" dirty="0" smtClean="0"/>
              <a:t>Do(s)</a:t>
            </a:r>
          </a:p>
          <a:p>
            <a:pPr marL="990600" lvl="1" indent="-457200">
              <a:spcBef>
                <a:spcPct val="15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Include tasks that achieve each objective</a:t>
            </a:r>
          </a:p>
          <a:p>
            <a:pPr marL="990600" lvl="1" indent="-457200">
              <a:spcBef>
                <a:spcPct val="15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Sequence </a:t>
            </a:r>
            <a:r>
              <a:rPr lang="en-US" sz="3200" dirty="0"/>
              <a:t>the tasks</a:t>
            </a:r>
          </a:p>
          <a:p>
            <a:pPr marL="990600" lvl="1" indent="-457200">
              <a:spcBef>
                <a:spcPct val="15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Use parallel tasks</a:t>
            </a:r>
            <a:endParaRPr lang="en-US" sz="3200" dirty="0"/>
          </a:p>
          <a:p>
            <a:pPr marL="990600" lvl="1" indent="-457200">
              <a:spcBef>
                <a:spcPct val="15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Estimate work hours &amp; elapsed </a:t>
            </a:r>
            <a:r>
              <a:rPr lang="en-US" sz="3200" dirty="0" smtClean="0"/>
              <a:t>time</a:t>
            </a:r>
            <a:endParaRPr lang="en-US" sz="3200" dirty="0"/>
          </a:p>
          <a:p>
            <a:pPr marL="990600" lvl="1" indent="-457200">
              <a:spcBef>
                <a:spcPct val="15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Identify milestones</a:t>
            </a:r>
          </a:p>
          <a:p>
            <a:pPr marL="990600" lvl="1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Include report </a:t>
            </a:r>
            <a:r>
              <a:rPr lang="en-GB" sz="3200" dirty="0" smtClean="0"/>
              <a:t>writing</a:t>
            </a:r>
          </a:p>
          <a:p>
            <a:pPr marL="661416" indent="-457200">
              <a:buFont typeface="Wingdings" panose="05000000000000000000" pitchFamily="2" charset="2"/>
              <a:buChar char="§"/>
            </a:pPr>
            <a:r>
              <a:rPr lang="en-GB" sz="3600" dirty="0" smtClean="0"/>
              <a:t>Don’t(s)</a:t>
            </a:r>
          </a:p>
          <a:p>
            <a:pPr marL="990600" lvl="1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GB" sz="3200" dirty="0" smtClean="0"/>
              <a:t>Over-complicate</a:t>
            </a:r>
          </a:p>
          <a:p>
            <a:pPr marL="0" indent="0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en-GB" sz="3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using MS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GB" sz="3600" dirty="0" smtClean="0"/>
              <a:t>Use </a:t>
            </a:r>
            <a:r>
              <a:rPr lang="en-GB" sz="3600" dirty="0"/>
              <a:t>weekly timescale.</a:t>
            </a: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GB" sz="3600" dirty="0"/>
              <a:t>No more than 2 pages, please!</a:t>
            </a: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GB" sz="3600" dirty="0"/>
              <a:t>List the tasks that are needed to achieve each objective  - and no others</a:t>
            </a: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GB" sz="3600" dirty="0" smtClean="0"/>
              <a:t>List tasks names and </a:t>
            </a:r>
            <a:r>
              <a:rPr lang="en-GB" sz="3600" dirty="0"/>
              <a:t>time </a:t>
            </a:r>
            <a:r>
              <a:rPr lang="en-GB" sz="3600" dirty="0" smtClean="0"/>
              <a:t>needed</a:t>
            </a:r>
            <a:endParaRPr lang="en-GB" sz="36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23431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Breakdown Example</a:t>
            </a:r>
            <a:endParaRPr lang="en-GB" dirty="0"/>
          </a:p>
        </p:txBody>
      </p:sp>
      <p:graphicFrame>
        <p:nvGraphicFramePr>
          <p:cNvPr id="1026" name="Object 3">
            <a:hlinkClick r:id="" action="ppaction://ole?verb=0"/>
          </p:cNvPr>
          <p:cNvGraphicFramePr>
            <a:graphicFrameLocks noGrp="1"/>
          </p:cNvGraphicFramePr>
          <p:nvPr>
            <p:ph type="dgm" idx="1"/>
            <p:extLst>
              <p:ext uri="{D42A27DB-BD31-4B8C-83A1-F6EECF244321}">
                <p14:modId xmlns:p14="http://schemas.microsoft.com/office/powerpoint/2010/main" val="1433937154"/>
              </p:ext>
            </p:extLst>
          </p:nvPr>
        </p:nvGraphicFramePr>
        <p:xfrm>
          <a:off x="900113" y="1389063"/>
          <a:ext cx="7345362" cy="427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9" name="Organization Chart" r:id="rId4" imgW="7162560" imgH="3111480" progId="OrgPlusWOPX.4">
                  <p:embed followColorScheme="full"/>
                </p:oleObj>
              </mc:Choice>
              <mc:Fallback>
                <p:oleObj name="Organization Chart" r:id="rId4" imgW="7162560" imgH="3111480" progId="OrgPlusWOPX.4">
                  <p:embed followColorScheme="full"/>
                  <p:pic>
                    <p:nvPicPr>
                      <p:cNvPr id="0" name="Picture 2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89063"/>
                        <a:ext cx="7345362" cy="427218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ounded Rectangle 3"/>
          <p:cNvSpPr/>
          <p:nvPr/>
        </p:nvSpPr>
        <p:spPr bwMode="auto">
          <a:xfrm>
            <a:off x="928688" y="5930152"/>
            <a:ext cx="4234983" cy="713535"/>
          </a:xfrm>
          <a:prstGeom prst="roundRect">
            <a:avLst/>
          </a:prstGeom>
          <a:solidFill>
            <a:srgbClr val="FFFFCC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en-GB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Break activities down far enough to let you see how you’re doing.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 realistic!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eaLnBrk="1" fontAlgn="auto" hangingPunct="1">
              <a:spcBef>
                <a:spcPct val="150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200" dirty="0" smtClean="0"/>
              <a:t>Ensure the project is achievable</a:t>
            </a:r>
          </a:p>
          <a:p>
            <a:pPr marL="640080" lvl="1" indent="-246888">
              <a:spcBef>
                <a:spcPct val="15000"/>
              </a:spcBef>
              <a:buFont typeface="Wingdings 2"/>
              <a:buChar char=""/>
              <a:defRPr/>
            </a:pPr>
            <a:r>
              <a:rPr lang="en-US" sz="2800" dirty="0" smtClean="0"/>
              <a:t>320 hours – minus lectures &amp; what you’ve used so far</a:t>
            </a:r>
          </a:p>
          <a:p>
            <a:pPr marL="640080" lvl="1" indent="-246888">
              <a:spcBef>
                <a:spcPct val="15000"/>
              </a:spcBef>
              <a:buFont typeface="Wingdings 2"/>
              <a:buChar char=""/>
              <a:defRPr/>
            </a:pPr>
            <a:r>
              <a:rPr lang="en-US" sz="2800" dirty="0" smtClean="0"/>
              <a:t>Remaining weeks.</a:t>
            </a:r>
          </a:p>
          <a:p>
            <a:pPr marL="640080" lvl="1" indent="-246888">
              <a:spcBef>
                <a:spcPct val="15000"/>
              </a:spcBef>
              <a:buFont typeface="Wingdings 2"/>
              <a:buChar char=""/>
              <a:defRPr/>
            </a:pPr>
            <a:endParaRPr lang="en-US" sz="2800" dirty="0" smtClean="0"/>
          </a:p>
          <a:p>
            <a:pPr marL="310896" indent="-246888">
              <a:spcBef>
                <a:spcPct val="15000"/>
              </a:spcBef>
              <a:buFont typeface="Wingdings 2"/>
              <a:buChar char=""/>
              <a:defRPr/>
            </a:pPr>
            <a:r>
              <a:rPr lang="en-US" sz="3200" dirty="0" smtClean="0"/>
              <a:t>Be realistic about what you’ll do when</a:t>
            </a:r>
          </a:p>
          <a:p>
            <a:pPr marL="640080" lvl="1" indent="-246888">
              <a:spcBef>
                <a:spcPct val="15000"/>
              </a:spcBef>
              <a:buFont typeface="Wingdings 2"/>
              <a:buChar char=""/>
              <a:defRPr/>
            </a:pPr>
            <a:r>
              <a:rPr lang="en-US" sz="2800" dirty="0" smtClean="0"/>
              <a:t>Vacations</a:t>
            </a:r>
          </a:p>
          <a:p>
            <a:pPr marL="640080" lvl="1" indent="-246888">
              <a:spcBef>
                <a:spcPct val="15000"/>
              </a:spcBef>
              <a:buFont typeface="Wingdings 2"/>
              <a:buChar char=""/>
              <a:defRPr/>
            </a:pPr>
            <a:r>
              <a:rPr lang="en-US" sz="2800" dirty="0" smtClean="0"/>
              <a:t>Other deadlines</a:t>
            </a:r>
          </a:p>
          <a:p>
            <a:pPr marL="274320" indent="-274320" eaLnBrk="1" fontAlgn="auto" hangingPunct="1">
              <a:spcBef>
                <a:spcPct val="150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Tying it all together</a:t>
            </a:r>
            <a:endParaRPr lang="en-GB" dirty="0" smtClean="0">
              <a:sym typeface="Symbol" pitchFamily="18" charset="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844824"/>
            <a:ext cx="8786812" cy="4330700"/>
          </a:xfrm>
        </p:spPr>
        <p:txBody>
          <a:bodyPr/>
          <a:lstStyle/>
          <a:p>
            <a:pPr marL="457200" indent="-457200" eaLnBrk="1" hangingPunct="1">
              <a:lnSpc>
                <a:spcPct val="70000"/>
              </a:lnSpc>
              <a:buFont typeface="Monotype Sorts"/>
              <a:buNone/>
            </a:pPr>
            <a:r>
              <a:rPr lang="en-GB" sz="3200" dirty="0" smtClean="0"/>
              <a:t>Ensure a clear correspondence between :</a:t>
            </a:r>
          </a:p>
          <a:p>
            <a:pPr marL="457200" indent="-457200" eaLnBrk="1" hangingPunct="1">
              <a:lnSpc>
                <a:spcPct val="70000"/>
              </a:lnSpc>
              <a:buFont typeface="Monotype Sorts"/>
              <a:buNone/>
            </a:pPr>
            <a:endParaRPr lang="en-GB" sz="3200" dirty="0" smtClean="0"/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GB" sz="3200" dirty="0" smtClean="0"/>
              <a:t>Project Objectives</a:t>
            </a:r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GB" sz="3200" dirty="0" smtClean="0"/>
              <a:t>Tasks in Project Plan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GB" sz="3200" dirty="0" smtClean="0"/>
              <a:t>Chapters / Sections in</a:t>
            </a:r>
            <a:br>
              <a:rPr lang="en-GB" sz="3200" dirty="0" smtClean="0"/>
            </a:br>
            <a:r>
              <a:rPr lang="en-GB" sz="3200" dirty="0" smtClean="0"/>
              <a:t>Project Report</a:t>
            </a:r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GB" sz="3200" dirty="0" smtClean="0"/>
              <a:t>Mark Allocation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5095595" y="2629742"/>
            <a:ext cx="2898621" cy="553698"/>
          </a:xfrm>
          <a:prstGeom prst="wedgeRoundRectCallout">
            <a:avLst>
              <a:gd name="adj1" fmla="val -61977"/>
              <a:gd name="adj2" fmla="val -337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>
                <a:latin typeface="Constantia" pitchFamily="18" charset="0"/>
              </a:rPr>
              <a:t>Ensure you plan to work on the objectives</a:t>
            </a:r>
            <a:endParaRPr lang="en-US">
              <a:latin typeface="Constantia" pitchFamily="18" charset="0"/>
            </a:endParaRP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5738533" y="3629866"/>
            <a:ext cx="2207822" cy="1369863"/>
          </a:xfrm>
          <a:prstGeom prst="wedgeRoundRectCallout">
            <a:avLst>
              <a:gd name="adj1" fmla="val -78352"/>
              <a:gd name="adj2" fmla="val 415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dirty="0">
                <a:latin typeface="Constantia" pitchFamily="18" charset="0"/>
              </a:rPr>
              <a:t>Ensure you write up your work – cross-reference to objectives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5452782" y="5344366"/>
            <a:ext cx="2938183" cy="831158"/>
          </a:xfrm>
          <a:prstGeom prst="wedgeRoundRectCallout">
            <a:avLst>
              <a:gd name="adj1" fmla="val -92847"/>
              <a:gd name="adj2" fmla="val -44981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>
                <a:latin typeface="Constantia" pitchFamily="18" charset="0"/>
              </a:rPr>
              <a:t>Ensure you get marks for your work and write-up</a:t>
            </a:r>
            <a:endParaRPr lang="en-US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3" grpId="0" animBg="1"/>
      <p:bldP spid="327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39" y="1407803"/>
            <a:ext cx="7772400" cy="2958924"/>
          </a:xfrm>
        </p:spPr>
        <p:txBody>
          <a:bodyPr/>
          <a:lstStyle/>
          <a:p>
            <a:r>
              <a:rPr lang="en-GB" sz="9600" dirty="0" smtClean="0"/>
              <a:t>Any Questions?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8046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Proposal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/>
              <a:t>The definition of your project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/>
              <a:t>Planning document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/>
              <a:t>Yardstick against which project will be measured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GB" sz="3200" dirty="0" smtClean="0"/>
              <a:t>The idea is NOT just to create a document… 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GB" sz="3000" dirty="0" smtClean="0"/>
              <a:t>It’s to create </a:t>
            </a:r>
            <a:r>
              <a:rPr lang="en-GB" sz="3000" b="1" dirty="0" smtClean="0"/>
              <a:t>a sound basis for your project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GB" sz="3200" dirty="0" smtClean="0"/>
              <a:t>Build it well to avoid later problems.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Focus of Project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404517" y="2924175"/>
            <a:ext cx="2239716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Univers" pitchFamily="34" charset="0"/>
              </a:rPr>
              <a:t>What this</a:t>
            </a:r>
            <a:br>
              <a:rPr lang="en-GB" sz="2400" dirty="0">
                <a:solidFill>
                  <a:schemeClr val="tx1"/>
                </a:solidFill>
                <a:latin typeface="Univers" pitchFamily="34" charset="0"/>
              </a:rPr>
            </a:br>
            <a:r>
              <a:rPr lang="en-GB" sz="2400" dirty="0">
                <a:solidFill>
                  <a:schemeClr val="tx1"/>
                </a:solidFill>
                <a:latin typeface="Univers" pitchFamily="34" charset="0"/>
              </a:rPr>
              <a:t>project is really</a:t>
            </a:r>
            <a:br>
              <a:rPr lang="en-GB" sz="2400" dirty="0">
                <a:solidFill>
                  <a:schemeClr val="tx1"/>
                </a:solidFill>
                <a:latin typeface="Univers" pitchFamily="34" charset="0"/>
              </a:rPr>
            </a:br>
            <a:r>
              <a:rPr lang="en-GB" sz="2400" dirty="0">
                <a:solidFill>
                  <a:schemeClr val="tx1"/>
                </a:solidFill>
                <a:latin typeface="Univers" pitchFamily="34" charset="0"/>
              </a:rPr>
              <a:t>all about.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733800" y="1828800"/>
            <a:ext cx="145277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400" i="1" dirty="0">
                <a:solidFill>
                  <a:schemeClr val="tx1"/>
                </a:solidFill>
                <a:latin typeface="Constantia" pitchFamily="18" charset="0"/>
              </a:rPr>
              <a:t>Too small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7162800" y="3581400"/>
            <a:ext cx="1344613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400" i="1" dirty="0">
                <a:solidFill>
                  <a:schemeClr val="tx1"/>
                </a:solidFill>
                <a:latin typeface="Constantia" pitchFamily="18" charset="0"/>
              </a:rPr>
              <a:t>Too hard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685800" y="3505200"/>
            <a:ext cx="1314912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400" i="1" dirty="0">
                <a:solidFill>
                  <a:schemeClr val="tx1"/>
                </a:solidFill>
                <a:latin typeface="Constantia" pitchFamily="18" charset="0"/>
              </a:rPr>
              <a:t>Too easy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3886200" y="5334000"/>
            <a:ext cx="1139825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400" i="1" dirty="0">
                <a:solidFill>
                  <a:schemeClr val="tx1"/>
                </a:solidFill>
                <a:latin typeface="Constantia" pitchFamily="18" charset="0"/>
              </a:rPr>
              <a:t>Too big</a:t>
            </a: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5605434" y="4686300"/>
            <a:ext cx="3200400" cy="1295400"/>
          </a:xfrm>
          <a:prstGeom prst="wedgeRoundRectCallout">
            <a:avLst>
              <a:gd name="adj1" fmla="val -45537"/>
              <a:gd name="adj2" fmla="val -81005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i="1" dirty="0">
                <a:solidFill>
                  <a:srgbClr val="C00000"/>
                </a:solidFill>
                <a:latin typeface="+mn-lt"/>
              </a:rPr>
              <a:t>What’s the real challenge ?</a:t>
            </a:r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500034" y="1716732"/>
            <a:ext cx="2667000" cy="685800"/>
          </a:xfrm>
          <a:prstGeom prst="wedgeRoundRectCallout">
            <a:avLst>
              <a:gd name="adj1" fmla="val 45181"/>
              <a:gd name="adj2" fmla="val 108102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i="1" dirty="0">
                <a:solidFill>
                  <a:srgbClr val="C00000"/>
                </a:solidFill>
                <a:latin typeface="+mn-lt"/>
              </a:rPr>
              <a:t>Is it clear?</a:t>
            </a:r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 flipV="1">
            <a:off x="4419600" y="4800600"/>
            <a:ext cx="0" cy="457200"/>
          </a:xfrm>
          <a:prstGeom prst="line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>
            <a:off x="4419600" y="2286000"/>
            <a:ext cx="0" cy="457200"/>
          </a:xfrm>
          <a:prstGeom prst="line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 flipV="1">
            <a:off x="2133600" y="3733800"/>
            <a:ext cx="533400" cy="0"/>
          </a:xfrm>
          <a:prstGeom prst="line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 flipH="1" flipV="1">
            <a:off x="6400800" y="3810000"/>
            <a:ext cx="609600" cy="0"/>
          </a:xfrm>
          <a:prstGeom prst="line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5978794" y="647703"/>
            <a:ext cx="2827040" cy="1800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179388" indent="-179388" eaLnBrk="0" hangingPunct="0">
              <a:buFont typeface="Arial" pitchFamily="34" charset="0"/>
              <a:buChar char="•"/>
              <a:defRPr/>
            </a:pPr>
            <a:r>
              <a:rPr lang="en-GB" sz="2400" b="1" dirty="0">
                <a:solidFill>
                  <a:schemeClr val="bg2">
                    <a:lumMod val="10000"/>
                  </a:schemeClr>
                </a:solidFill>
              </a:rPr>
              <a:t>Do some investigation</a:t>
            </a:r>
          </a:p>
          <a:p>
            <a:pPr marL="179388" indent="-179388" eaLnBrk="0" hangingPunct="0">
              <a:buFont typeface="Arial" pitchFamily="34" charset="0"/>
              <a:buChar char="•"/>
              <a:defRPr/>
            </a:pPr>
            <a:r>
              <a:rPr lang="en-GB" sz="2400" b="1" dirty="0" smtClean="0">
                <a:solidFill>
                  <a:schemeClr val="bg2">
                    <a:lumMod val="10000"/>
                  </a:schemeClr>
                </a:solidFill>
              </a:rPr>
              <a:t>Be </a:t>
            </a:r>
            <a:r>
              <a:rPr lang="en-GB" sz="2400" b="1" dirty="0">
                <a:solidFill>
                  <a:schemeClr val="bg2">
                    <a:lumMod val="10000"/>
                  </a:schemeClr>
                </a:solidFill>
              </a:rPr>
              <a:t>prepared to be flexible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 animBg="1"/>
      <p:bldP spid="2868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92264619"/>
              </p:ext>
            </p:extLst>
          </p:nvPr>
        </p:nvGraphicFramePr>
        <p:xfrm>
          <a:off x="503238" y="188913"/>
          <a:ext cx="8156668" cy="6467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885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Project Proposal </a:t>
            </a:r>
            <a:r>
              <a:rPr lang="en-US" sz="4000" dirty="0" smtClean="0"/>
              <a:t>- Contents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8208912" cy="4947683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70000"/>
              </a:lnSpc>
              <a:buClr>
                <a:schemeClr val="accent2">
                  <a:lumMod val="40000"/>
                  <a:lumOff val="60000"/>
                </a:schemeClr>
              </a:buClr>
              <a:buFont typeface="Calibri" pitchFamily="34" charset="0"/>
              <a:buAutoNum type="alphaLcPeriod"/>
            </a:pPr>
            <a:r>
              <a:rPr lang="en-US" sz="2800" dirty="0" smtClean="0"/>
              <a:t>Title</a:t>
            </a:r>
          </a:p>
          <a:p>
            <a:pPr marL="457200" indent="-457200" eaLnBrk="1" hangingPunct="1">
              <a:lnSpc>
                <a:spcPct val="70000"/>
              </a:lnSpc>
              <a:buClr>
                <a:schemeClr val="accent2">
                  <a:lumMod val="40000"/>
                  <a:lumOff val="60000"/>
                </a:schemeClr>
              </a:buClr>
              <a:buFont typeface="Calibri" pitchFamily="34" charset="0"/>
              <a:buAutoNum type="alphaLcPeriod"/>
            </a:pPr>
            <a:r>
              <a:rPr lang="en-US" sz="2800" dirty="0" smtClean="0"/>
              <a:t>Background to Project</a:t>
            </a:r>
          </a:p>
          <a:p>
            <a:pPr marL="457200" indent="-457200" eaLnBrk="1" hangingPunct="1">
              <a:lnSpc>
                <a:spcPct val="70000"/>
              </a:lnSpc>
              <a:buClr>
                <a:schemeClr val="accent2">
                  <a:lumMod val="40000"/>
                  <a:lumOff val="60000"/>
                </a:schemeClr>
              </a:buClr>
              <a:buFont typeface="Calibri" pitchFamily="34" charset="0"/>
              <a:buAutoNum type="alphaLcPeriod"/>
            </a:pPr>
            <a:r>
              <a:rPr lang="en-US" sz="2800" dirty="0" smtClean="0"/>
              <a:t>Proposed Work</a:t>
            </a:r>
          </a:p>
          <a:p>
            <a:pPr marL="457200" indent="-457200" eaLnBrk="1" hangingPunct="1">
              <a:lnSpc>
                <a:spcPct val="70000"/>
              </a:lnSpc>
              <a:buClr>
                <a:schemeClr val="accent2">
                  <a:lumMod val="40000"/>
                  <a:lumOff val="60000"/>
                </a:schemeClr>
              </a:buClr>
              <a:buFont typeface="Calibri" pitchFamily="34" charset="0"/>
              <a:buAutoNum type="alphaLcPeriod"/>
            </a:pPr>
            <a:r>
              <a:rPr lang="en-US" sz="2800" dirty="0" smtClean="0"/>
              <a:t>Aims</a:t>
            </a:r>
          </a:p>
          <a:p>
            <a:pPr marL="457200" indent="-457200" eaLnBrk="1" hangingPunct="1">
              <a:lnSpc>
                <a:spcPct val="70000"/>
              </a:lnSpc>
              <a:buClr>
                <a:schemeClr val="accent2">
                  <a:lumMod val="40000"/>
                  <a:lumOff val="60000"/>
                </a:schemeClr>
              </a:buClr>
              <a:buFont typeface="Calibri" pitchFamily="34" charset="0"/>
              <a:buAutoNum type="alphaLcPeriod"/>
            </a:pPr>
            <a:r>
              <a:rPr lang="en-US" sz="2800" dirty="0" smtClean="0"/>
              <a:t>Objectives</a:t>
            </a:r>
          </a:p>
          <a:p>
            <a:pPr marL="457200" indent="-457200" eaLnBrk="1" hangingPunct="1">
              <a:lnSpc>
                <a:spcPct val="70000"/>
              </a:lnSpc>
              <a:buClr>
                <a:schemeClr val="accent2">
                  <a:lumMod val="40000"/>
                  <a:lumOff val="60000"/>
                </a:schemeClr>
              </a:buClr>
              <a:buFont typeface="Calibri" pitchFamily="34" charset="0"/>
              <a:buAutoNum type="alphaLcPeriod"/>
            </a:pPr>
            <a:r>
              <a:rPr lang="en-US" sz="2800" dirty="0" smtClean="0"/>
              <a:t>Skills</a:t>
            </a:r>
          </a:p>
          <a:p>
            <a:pPr marL="457200" indent="-457200" eaLnBrk="1" hangingPunct="1">
              <a:lnSpc>
                <a:spcPct val="70000"/>
              </a:lnSpc>
              <a:buClr>
                <a:schemeClr val="accent2">
                  <a:lumMod val="40000"/>
                  <a:lumOff val="60000"/>
                </a:schemeClr>
              </a:buClr>
              <a:buFont typeface="Calibri" pitchFamily="34" charset="0"/>
              <a:buAutoNum type="alphaLcPeriod"/>
            </a:pPr>
            <a:r>
              <a:rPr lang="en-US" sz="2800" dirty="0" smtClean="0"/>
              <a:t>Sources of information / bibliography</a:t>
            </a:r>
          </a:p>
          <a:p>
            <a:pPr marL="457200" indent="-457200" eaLnBrk="1" hangingPunct="1">
              <a:lnSpc>
                <a:spcPct val="70000"/>
              </a:lnSpc>
              <a:buClr>
                <a:schemeClr val="accent2">
                  <a:lumMod val="40000"/>
                  <a:lumOff val="60000"/>
                </a:schemeClr>
              </a:buClr>
              <a:buFont typeface="Calibri" pitchFamily="34" charset="0"/>
              <a:buAutoNum type="alphaLcPeriod"/>
            </a:pPr>
            <a:r>
              <a:rPr lang="en-US" sz="2800" dirty="0" smtClean="0"/>
              <a:t>Resources - hardware / software</a:t>
            </a:r>
          </a:p>
          <a:p>
            <a:pPr marL="457200" indent="-457200" eaLnBrk="1" hangingPunct="1">
              <a:lnSpc>
                <a:spcPct val="70000"/>
              </a:lnSpc>
              <a:buClr>
                <a:schemeClr val="accent2">
                  <a:lumMod val="40000"/>
                  <a:lumOff val="60000"/>
                </a:schemeClr>
              </a:buClr>
              <a:buFont typeface="Calibri" pitchFamily="34" charset="0"/>
              <a:buAutoNum type="alphaLcPeriod"/>
            </a:pPr>
            <a:r>
              <a:rPr lang="en-US" sz="2800" dirty="0" smtClean="0"/>
              <a:t>Structure &amp; contents of project report</a:t>
            </a:r>
          </a:p>
          <a:p>
            <a:pPr marL="457200" indent="-457200" eaLnBrk="1" hangingPunct="1">
              <a:lnSpc>
                <a:spcPct val="70000"/>
              </a:lnSpc>
              <a:buClr>
                <a:schemeClr val="accent2">
                  <a:lumMod val="40000"/>
                  <a:lumOff val="60000"/>
                </a:schemeClr>
              </a:buClr>
              <a:buFont typeface="Calibri" pitchFamily="34" charset="0"/>
              <a:buAutoNum type="alphaLcPeriod"/>
            </a:pPr>
            <a:r>
              <a:rPr lang="en-US" sz="2800" dirty="0" smtClean="0"/>
              <a:t>Marking scheme</a:t>
            </a:r>
          </a:p>
          <a:p>
            <a:pPr marL="457200" indent="-457200" eaLnBrk="1" hangingPunct="1">
              <a:lnSpc>
                <a:spcPct val="70000"/>
              </a:lnSpc>
              <a:buClr>
                <a:schemeClr val="accent2">
                  <a:lumMod val="40000"/>
                  <a:lumOff val="60000"/>
                </a:schemeClr>
              </a:buClr>
              <a:buFont typeface="Calibri" pitchFamily="34" charset="0"/>
              <a:buAutoNum type="alphaLcPeriod"/>
            </a:pPr>
            <a:r>
              <a:rPr lang="en-US" sz="2800" dirty="0" smtClean="0"/>
              <a:t>Project plan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5436096" y="1340768"/>
            <a:ext cx="3133725" cy="1408112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omic Sans MS" pitchFamily="66" charset="0"/>
              </a:rPr>
              <a:t>and of course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YOUR NAME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etc. on cover page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b. Background to Project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3600" dirty="0" smtClean="0"/>
              <a:t>Main elements:</a:t>
            </a:r>
          </a:p>
          <a:p>
            <a:pPr lvl="1">
              <a:lnSpc>
                <a:spcPct val="90000"/>
              </a:lnSpc>
            </a:pPr>
            <a:r>
              <a:rPr lang="en-GB" sz="3200" dirty="0" smtClean="0"/>
              <a:t>Context of work</a:t>
            </a:r>
          </a:p>
          <a:p>
            <a:pPr lvl="2">
              <a:lnSpc>
                <a:spcPct val="90000"/>
              </a:lnSpc>
            </a:pPr>
            <a:r>
              <a:rPr lang="en-GB" sz="2800" dirty="0" smtClean="0"/>
              <a:t>Real-world context</a:t>
            </a:r>
          </a:p>
          <a:p>
            <a:pPr lvl="2">
              <a:lnSpc>
                <a:spcPct val="90000"/>
              </a:lnSpc>
            </a:pPr>
            <a:r>
              <a:rPr lang="en-GB" sz="2800" dirty="0" smtClean="0"/>
              <a:t>Subject context</a:t>
            </a:r>
          </a:p>
          <a:p>
            <a:pPr lvl="1">
              <a:lnSpc>
                <a:spcPct val="90000"/>
              </a:lnSpc>
            </a:pPr>
            <a:r>
              <a:rPr lang="en-GB" sz="3200" dirty="0" smtClean="0"/>
              <a:t>Reasons for work &amp; why an interesting project</a:t>
            </a:r>
            <a:endParaRPr lang="en-GB" sz="3600" dirty="0" smtClean="0"/>
          </a:p>
          <a:p>
            <a:pPr>
              <a:lnSpc>
                <a:spcPct val="90000"/>
              </a:lnSpc>
            </a:pPr>
            <a:r>
              <a:rPr lang="en-GB" sz="3600" dirty="0" smtClean="0"/>
              <a:t>Needs background reading</a:t>
            </a:r>
          </a:p>
          <a:p>
            <a:pPr>
              <a:lnSpc>
                <a:spcPct val="90000"/>
              </a:lnSpc>
            </a:pPr>
            <a:r>
              <a:rPr lang="en-GB" sz="3600" dirty="0" smtClean="0"/>
              <a:t>Usually at least two pages.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c. Proposed Work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27787" y="1784350"/>
            <a:ext cx="7582495" cy="4387851"/>
            <a:chOff x="727787" y="1784349"/>
            <a:chExt cx="8117633" cy="4572000"/>
          </a:xfrm>
        </p:grpSpPr>
        <p:sp>
          <p:nvSpPr>
            <p:cNvPr id="19" name="Freeform 18"/>
            <p:cNvSpPr/>
            <p:nvPr/>
          </p:nvSpPr>
          <p:spPr>
            <a:xfrm>
              <a:off x="5423579" y="4893309"/>
              <a:ext cx="3421841" cy="1463040"/>
            </a:xfrm>
            <a:custGeom>
              <a:avLst/>
              <a:gdLst>
                <a:gd name="connsiteX0" fmla="*/ 0 w 3252879"/>
                <a:gd name="connsiteY0" fmla="*/ 146304 h 1463040"/>
                <a:gd name="connsiteX1" fmla="*/ 146304 w 3252879"/>
                <a:gd name="connsiteY1" fmla="*/ 0 h 1463040"/>
                <a:gd name="connsiteX2" fmla="*/ 3106575 w 3252879"/>
                <a:gd name="connsiteY2" fmla="*/ 0 h 1463040"/>
                <a:gd name="connsiteX3" fmla="*/ 3252879 w 3252879"/>
                <a:gd name="connsiteY3" fmla="*/ 146304 h 1463040"/>
                <a:gd name="connsiteX4" fmla="*/ 3252879 w 3252879"/>
                <a:gd name="connsiteY4" fmla="*/ 1316736 h 1463040"/>
                <a:gd name="connsiteX5" fmla="*/ 3106575 w 3252879"/>
                <a:gd name="connsiteY5" fmla="*/ 1463040 h 1463040"/>
                <a:gd name="connsiteX6" fmla="*/ 146304 w 3252879"/>
                <a:gd name="connsiteY6" fmla="*/ 1463040 h 1463040"/>
                <a:gd name="connsiteX7" fmla="*/ 0 w 3252879"/>
                <a:gd name="connsiteY7" fmla="*/ 1316736 h 1463040"/>
                <a:gd name="connsiteX8" fmla="*/ 0 w 3252879"/>
                <a:gd name="connsiteY8" fmla="*/ 146304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2879" h="1463040">
                  <a:moveTo>
                    <a:pt x="0" y="146304"/>
                  </a:moveTo>
                  <a:cubicBezTo>
                    <a:pt x="0" y="65503"/>
                    <a:pt x="65503" y="0"/>
                    <a:pt x="146304" y="0"/>
                  </a:cubicBezTo>
                  <a:lnTo>
                    <a:pt x="3106575" y="0"/>
                  </a:lnTo>
                  <a:cubicBezTo>
                    <a:pt x="3187376" y="0"/>
                    <a:pt x="3252879" y="65503"/>
                    <a:pt x="3252879" y="146304"/>
                  </a:cubicBezTo>
                  <a:lnTo>
                    <a:pt x="3252879" y="1316736"/>
                  </a:lnTo>
                  <a:cubicBezTo>
                    <a:pt x="3252879" y="1397537"/>
                    <a:pt x="3187376" y="1463040"/>
                    <a:pt x="3106575" y="1463040"/>
                  </a:cubicBezTo>
                  <a:lnTo>
                    <a:pt x="146304" y="1463040"/>
                  </a:lnTo>
                  <a:cubicBezTo>
                    <a:pt x="65503" y="1463040"/>
                    <a:pt x="0" y="1397537"/>
                    <a:pt x="0" y="1316736"/>
                  </a:cubicBezTo>
                  <a:lnTo>
                    <a:pt x="0" y="1463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1352" tIns="531248" rIns="165488" bIns="165488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2000" b="1" kern="1200" dirty="0" smtClean="0"/>
                <a:t>Why those?</a:t>
              </a:r>
              <a:endParaRPr lang="en-GB" sz="2000" b="1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759787" y="4893309"/>
              <a:ext cx="3147773" cy="1463039"/>
            </a:xfrm>
            <a:custGeom>
              <a:avLst/>
              <a:gdLst>
                <a:gd name="connsiteX0" fmla="*/ 0 w 3252879"/>
                <a:gd name="connsiteY0" fmla="*/ 146304 h 1463040"/>
                <a:gd name="connsiteX1" fmla="*/ 146304 w 3252879"/>
                <a:gd name="connsiteY1" fmla="*/ 0 h 1463040"/>
                <a:gd name="connsiteX2" fmla="*/ 3106575 w 3252879"/>
                <a:gd name="connsiteY2" fmla="*/ 0 h 1463040"/>
                <a:gd name="connsiteX3" fmla="*/ 3252879 w 3252879"/>
                <a:gd name="connsiteY3" fmla="*/ 146304 h 1463040"/>
                <a:gd name="connsiteX4" fmla="*/ 3252879 w 3252879"/>
                <a:gd name="connsiteY4" fmla="*/ 1316736 h 1463040"/>
                <a:gd name="connsiteX5" fmla="*/ 3106575 w 3252879"/>
                <a:gd name="connsiteY5" fmla="*/ 1463040 h 1463040"/>
                <a:gd name="connsiteX6" fmla="*/ 146304 w 3252879"/>
                <a:gd name="connsiteY6" fmla="*/ 1463040 h 1463040"/>
                <a:gd name="connsiteX7" fmla="*/ 0 w 3252879"/>
                <a:gd name="connsiteY7" fmla="*/ 1316736 h 1463040"/>
                <a:gd name="connsiteX8" fmla="*/ 0 w 3252879"/>
                <a:gd name="connsiteY8" fmla="*/ 146304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2879" h="1463040">
                  <a:moveTo>
                    <a:pt x="0" y="146304"/>
                  </a:moveTo>
                  <a:cubicBezTo>
                    <a:pt x="0" y="65503"/>
                    <a:pt x="65503" y="0"/>
                    <a:pt x="146304" y="0"/>
                  </a:cubicBezTo>
                  <a:lnTo>
                    <a:pt x="3106575" y="0"/>
                  </a:lnTo>
                  <a:cubicBezTo>
                    <a:pt x="3187376" y="0"/>
                    <a:pt x="3252879" y="65503"/>
                    <a:pt x="3252879" y="146304"/>
                  </a:cubicBezTo>
                  <a:lnTo>
                    <a:pt x="3252879" y="1316736"/>
                  </a:lnTo>
                  <a:cubicBezTo>
                    <a:pt x="3252879" y="1397537"/>
                    <a:pt x="3187376" y="1463040"/>
                    <a:pt x="3106575" y="1463040"/>
                  </a:cubicBezTo>
                  <a:lnTo>
                    <a:pt x="146304" y="1463040"/>
                  </a:lnTo>
                  <a:cubicBezTo>
                    <a:pt x="65503" y="1463040"/>
                    <a:pt x="0" y="1397537"/>
                    <a:pt x="0" y="1316736"/>
                  </a:cubicBezTo>
                  <a:lnTo>
                    <a:pt x="0" y="1463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00" tIns="144000" rIns="972000" bIns="108338" numCol="1" spcCol="1270" anchor="t" anchorCtr="0">
              <a:no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b="1" kern="1200" dirty="0" smtClean="0"/>
                <a:t>Further details of product or investigative work</a:t>
              </a:r>
              <a:endParaRPr lang="en-GB" b="1" kern="12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423579" y="1784350"/>
              <a:ext cx="3421841" cy="1685648"/>
            </a:xfrm>
            <a:custGeom>
              <a:avLst/>
              <a:gdLst>
                <a:gd name="connsiteX0" fmla="*/ 0 w 3252879"/>
                <a:gd name="connsiteY0" fmla="*/ 146304 h 1463040"/>
                <a:gd name="connsiteX1" fmla="*/ 146304 w 3252879"/>
                <a:gd name="connsiteY1" fmla="*/ 0 h 1463040"/>
                <a:gd name="connsiteX2" fmla="*/ 3106575 w 3252879"/>
                <a:gd name="connsiteY2" fmla="*/ 0 h 1463040"/>
                <a:gd name="connsiteX3" fmla="*/ 3252879 w 3252879"/>
                <a:gd name="connsiteY3" fmla="*/ 146304 h 1463040"/>
                <a:gd name="connsiteX4" fmla="*/ 3252879 w 3252879"/>
                <a:gd name="connsiteY4" fmla="*/ 1316736 h 1463040"/>
                <a:gd name="connsiteX5" fmla="*/ 3106575 w 3252879"/>
                <a:gd name="connsiteY5" fmla="*/ 1463040 h 1463040"/>
                <a:gd name="connsiteX6" fmla="*/ 146304 w 3252879"/>
                <a:gd name="connsiteY6" fmla="*/ 1463040 h 1463040"/>
                <a:gd name="connsiteX7" fmla="*/ 0 w 3252879"/>
                <a:gd name="connsiteY7" fmla="*/ 1316736 h 1463040"/>
                <a:gd name="connsiteX8" fmla="*/ 0 w 3252879"/>
                <a:gd name="connsiteY8" fmla="*/ 146304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2879" h="1463040">
                  <a:moveTo>
                    <a:pt x="0" y="146304"/>
                  </a:moveTo>
                  <a:cubicBezTo>
                    <a:pt x="0" y="65503"/>
                    <a:pt x="65503" y="0"/>
                    <a:pt x="146304" y="0"/>
                  </a:cubicBezTo>
                  <a:lnTo>
                    <a:pt x="3106575" y="0"/>
                  </a:lnTo>
                  <a:cubicBezTo>
                    <a:pt x="3187376" y="0"/>
                    <a:pt x="3252879" y="65503"/>
                    <a:pt x="3252879" y="146304"/>
                  </a:cubicBezTo>
                  <a:lnTo>
                    <a:pt x="3252879" y="1316736"/>
                  </a:lnTo>
                  <a:cubicBezTo>
                    <a:pt x="3252879" y="1397537"/>
                    <a:pt x="3187376" y="1463040"/>
                    <a:pt x="3106575" y="1463040"/>
                  </a:cubicBezTo>
                  <a:lnTo>
                    <a:pt x="146304" y="1463040"/>
                  </a:lnTo>
                  <a:cubicBezTo>
                    <a:pt x="65503" y="1463040"/>
                    <a:pt x="0" y="1397537"/>
                    <a:pt x="0" y="1316736"/>
                  </a:cubicBezTo>
                  <a:lnTo>
                    <a:pt x="0" y="1463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08000" tIns="144000" rIns="36000" bIns="39600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b="1" kern="1200" dirty="0" smtClean="0"/>
                <a:t>What’s literature review about? </a:t>
              </a:r>
              <a:endParaRPr lang="en-GB" b="1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b="1" kern="1200" dirty="0" smtClean="0"/>
                <a:t>How will it help?</a:t>
              </a:r>
              <a:endParaRPr lang="en-GB" b="1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27787" y="1784349"/>
              <a:ext cx="3179773" cy="1685649"/>
            </a:xfrm>
            <a:custGeom>
              <a:avLst/>
              <a:gdLst>
                <a:gd name="connsiteX0" fmla="*/ 0 w 3252879"/>
                <a:gd name="connsiteY0" fmla="*/ 146304 h 1463040"/>
                <a:gd name="connsiteX1" fmla="*/ 146304 w 3252879"/>
                <a:gd name="connsiteY1" fmla="*/ 0 h 1463040"/>
                <a:gd name="connsiteX2" fmla="*/ 3106575 w 3252879"/>
                <a:gd name="connsiteY2" fmla="*/ 0 h 1463040"/>
                <a:gd name="connsiteX3" fmla="*/ 3252879 w 3252879"/>
                <a:gd name="connsiteY3" fmla="*/ 146304 h 1463040"/>
                <a:gd name="connsiteX4" fmla="*/ 3252879 w 3252879"/>
                <a:gd name="connsiteY4" fmla="*/ 1316736 h 1463040"/>
                <a:gd name="connsiteX5" fmla="*/ 3106575 w 3252879"/>
                <a:gd name="connsiteY5" fmla="*/ 1463040 h 1463040"/>
                <a:gd name="connsiteX6" fmla="*/ 146304 w 3252879"/>
                <a:gd name="connsiteY6" fmla="*/ 1463040 h 1463040"/>
                <a:gd name="connsiteX7" fmla="*/ 0 w 3252879"/>
                <a:gd name="connsiteY7" fmla="*/ 1316736 h 1463040"/>
                <a:gd name="connsiteX8" fmla="*/ 0 w 3252879"/>
                <a:gd name="connsiteY8" fmla="*/ 146304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2879" h="1463040">
                  <a:moveTo>
                    <a:pt x="0" y="146304"/>
                  </a:moveTo>
                  <a:cubicBezTo>
                    <a:pt x="0" y="65503"/>
                    <a:pt x="65503" y="0"/>
                    <a:pt x="146304" y="0"/>
                  </a:cubicBezTo>
                  <a:lnTo>
                    <a:pt x="3106575" y="0"/>
                  </a:lnTo>
                  <a:cubicBezTo>
                    <a:pt x="3187376" y="0"/>
                    <a:pt x="3252879" y="65503"/>
                    <a:pt x="3252879" y="146304"/>
                  </a:cubicBezTo>
                  <a:lnTo>
                    <a:pt x="3252879" y="1316736"/>
                  </a:lnTo>
                  <a:cubicBezTo>
                    <a:pt x="3252879" y="1397537"/>
                    <a:pt x="3187376" y="1463040"/>
                    <a:pt x="3106575" y="1463040"/>
                  </a:cubicBezTo>
                  <a:lnTo>
                    <a:pt x="146304" y="1463040"/>
                  </a:lnTo>
                  <a:cubicBezTo>
                    <a:pt x="65503" y="1463040"/>
                    <a:pt x="0" y="1397537"/>
                    <a:pt x="0" y="1316736"/>
                  </a:cubicBezTo>
                  <a:lnTo>
                    <a:pt x="0" y="1463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8338" tIns="144000" rIns="828000" bIns="474098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b="1" kern="1200" dirty="0" smtClean="0"/>
                <a:t>What’s your approach?</a:t>
              </a:r>
              <a:endParaRPr lang="en-GB" b="1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b="1" kern="1200" dirty="0" smtClean="0"/>
                <a:t>Bring out technical aspects</a:t>
              </a:r>
              <a:endParaRPr lang="en-GB" b="1" kern="12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775203" y="2044953"/>
              <a:ext cx="1979676" cy="1979676"/>
            </a:xfrm>
            <a:custGeom>
              <a:avLst/>
              <a:gdLst>
                <a:gd name="connsiteX0" fmla="*/ 0 w 1979676"/>
                <a:gd name="connsiteY0" fmla="*/ 1979676 h 1979676"/>
                <a:gd name="connsiteX1" fmla="*/ 1979676 w 1979676"/>
                <a:gd name="connsiteY1" fmla="*/ 0 h 1979676"/>
                <a:gd name="connsiteX2" fmla="*/ 1979676 w 1979676"/>
                <a:gd name="connsiteY2" fmla="*/ 1979676 h 1979676"/>
                <a:gd name="connsiteX3" fmla="*/ 0 w 1979676"/>
                <a:gd name="connsiteY3" fmla="*/ 1979676 h 197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676" h="1979676">
                  <a:moveTo>
                    <a:pt x="0" y="1979676"/>
                  </a:moveTo>
                  <a:cubicBezTo>
                    <a:pt x="0" y="886331"/>
                    <a:pt x="886331" y="0"/>
                    <a:pt x="1979676" y="0"/>
                  </a:cubicBezTo>
                  <a:lnTo>
                    <a:pt x="1979676" y="1979676"/>
                  </a:lnTo>
                  <a:lnTo>
                    <a:pt x="0" y="1979676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0522" tIns="750522" rIns="170688" bIns="170688" numCol="1" spcCol="1270" anchor="ctr" anchorCtr="0">
              <a:noAutofit/>
            </a:bodyPr>
            <a:lstStyle/>
            <a:p>
              <a:pPr lvl="0" algn="ctr" defTabSz="9890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b="1" kern="1200" dirty="0" smtClean="0"/>
                <a:t>What will you do?</a:t>
              </a:r>
              <a:endParaRPr lang="en-GB" sz="2000" b="1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846320" y="2044953"/>
              <a:ext cx="1979676" cy="1979676"/>
            </a:xfrm>
            <a:custGeom>
              <a:avLst/>
              <a:gdLst>
                <a:gd name="connsiteX0" fmla="*/ 0 w 1979676"/>
                <a:gd name="connsiteY0" fmla="*/ 1979676 h 1979676"/>
                <a:gd name="connsiteX1" fmla="*/ 1979676 w 1979676"/>
                <a:gd name="connsiteY1" fmla="*/ 0 h 1979676"/>
                <a:gd name="connsiteX2" fmla="*/ 1979676 w 1979676"/>
                <a:gd name="connsiteY2" fmla="*/ 1979676 h 1979676"/>
                <a:gd name="connsiteX3" fmla="*/ 0 w 1979676"/>
                <a:gd name="connsiteY3" fmla="*/ 1979676 h 197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676" h="1979676">
                  <a:moveTo>
                    <a:pt x="0" y="0"/>
                  </a:moveTo>
                  <a:cubicBezTo>
                    <a:pt x="1093345" y="0"/>
                    <a:pt x="1979676" y="886331"/>
                    <a:pt x="1979676" y="1979676"/>
                  </a:cubicBezTo>
                  <a:lnTo>
                    <a:pt x="0" y="1979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750522" rIns="615834" bIns="170688" numCol="1" spcCol="1270" anchor="ctr" anchorCtr="0">
              <a:noAutofit/>
            </a:bodyPr>
            <a:lstStyle/>
            <a:p>
              <a:pPr lvl="0" algn="ctr" defTabSz="9890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tabLst/>
              </a:pPr>
              <a:endParaRPr lang="en-GB" sz="2000" b="1" kern="1200" dirty="0"/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4842311" y="4116068"/>
              <a:ext cx="1987693" cy="1979677"/>
            </a:xfrm>
            <a:custGeom>
              <a:avLst/>
              <a:gdLst>
                <a:gd name="connsiteX0" fmla="*/ 0 w 1987693"/>
                <a:gd name="connsiteY0" fmla="*/ 1979676 h 1979676"/>
                <a:gd name="connsiteX1" fmla="*/ 1987693 w 1987693"/>
                <a:gd name="connsiteY1" fmla="*/ 0 h 1979676"/>
                <a:gd name="connsiteX2" fmla="*/ 1987693 w 1987693"/>
                <a:gd name="connsiteY2" fmla="*/ 1979676 h 1979676"/>
                <a:gd name="connsiteX3" fmla="*/ 0 w 1987693"/>
                <a:gd name="connsiteY3" fmla="*/ 1979676 h 197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7693" h="1979676">
                  <a:moveTo>
                    <a:pt x="1987693" y="0"/>
                  </a:moveTo>
                  <a:cubicBezTo>
                    <a:pt x="1987693" y="1093345"/>
                    <a:pt x="1097773" y="1979676"/>
                    <a:pt x="0" y="1979676"/>
                  </a:cubicBezTo>
                  <a:lnTo>
                    <a:pt x="0" y="0"/>
                  </a:lnTo>
                  <a:lnTo>
                    <a:pt x="1987693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36000" rIns="618182" bIns="615834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000" b="1" kern="1200" dirty="0"/>
            </a:p>
          </p:txBody>
        </p:sp>
        <p:sp>
          <p:nvSpPr>
            <p:cNvPr id="26" name="Freeform 25"/>
            <p:cNvSpPr/>
            <p:nvPr/>
          </p:nvSpPr>
          <p:spPr>
            <a:xfrm rot="21600000">
              <a:off x="2775203" y="4116069"/>
              <a:ext cx="1979676" cy="1979676"/>
            </a:xfrm>
            <a:custGeom>
              <a:avLst/>
              <a:gdLst>
                <a:gd name="connsiteX0" fmla="*/ 0 w 1979676"/>
                <a:gd name="connsiteY0" fmla="*/ 1979676 h 1979676"/>
                <a:gd name="connsiteX1" fmla="*/ 1979676 w 1979676"/>
                <a:gd name="connsiteY1" fmla="*/ 0 h 1979676"/>
                <a:gd name="connsiteX2" fmla="*/ 1979676 w 1979676"/>
                <a:gd name="connsiteY2" fmla="*/ 1979676 h 1979676"/>
                <a:gd name="connsiteX3" fmla="*/ 0 w 1979676"/>
                <a:gd name="connsiteY3" fmla="*/ 1979676 h 197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676" h="1979676">
                  <a:moveTo>
                    <a:pt x="1979676" y="1979676"/>
                  </a:moveTo>
                  <a:cubicBezTo>
                    <a:pt x="886331" y="1979676"/>
                    <a:pt x="0" y="1093345"/>
                    <a:pt x="0" y="0"/>
                  </a:cubicBezTo>
                  <a:lnTo>
                    <a:pt x="1979676" y="0"/>
                  </a:lnTo>
                  <a:lnTo>
                    <a:pt x="1979676" y="1979676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0522" tIns="170688" rIns="170688" bIns="750521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b="1" kern="1200" dirty="0" smtClean="0"/>
                <a:t>What’s the scope?</a:t>
              </a:r>
              <a:endParaRPr lang="en-GB" sz="2000" b="1" kern="12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89320" y="2696027"/>
            <a:ext cx="1620157" cy="923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b="1" dirty="0">
                <a:solidFill>
                  <a:schemeClr val="bg1"/>
                </a:solidFill>
                <a:latin typeface="+mn-lt"/>
              </a:rPr>
              <a:t>What </a:t>
            </a:r>
            <a:endParaRPr lang="en-GB" b="1" dirty="0" smtClean="0">
              <a:solidFill>
                <a:schemeClr val="bg1"/>
              </a:solidFill>
              <a:latin typeface="+mn-lt"/>
            </a:endParaRPr>
          </a:p>
          <a:p>
            <a:pPr lvl="0"/>
            <a:r>
              <a:rPr lang="en-GB" b="1" dirty="0" smtClean="0">
                <a:solidFill>
                  <a:schemeClr val="bg1"/>
                </a:solidFill>
                <a:latin typeface="+mn-lt"/>
              </a:rPr>
              <a:t>must </a:t>
            </a:r>
            <a:r>
              <a:rPr lang="en-GB" b="1" dirty="0">
                <a:solidFill>
                  <a:schemeClr val="bg1"/>
                </a:solidFill>
                <a:latin typeface="+mn-lt"/>
              </a:rPr>
              <a:t>you </a:t>
            </a:r>
            <a:r>
              <a:rPr lang="en-GB" b="1" dirty="0" smtClean="0">
                <a:solidFill>
                  <a:schemeClr val="bg1"/>
                </a:solidFill>
                <a:latin typeface="+mn-lt"/>
              </a:rPr>
              <a:t>investigate?</a:t>
            </a:r>
            <a:endParaRPr lang="en-GB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9321" y="4167922"/>
            <a:ext cx="1712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b="1" dirty="0">
                <a:solidFill>
                  <a:schemeClr val="bg1"/>
                </a:solidFill>
                <a:latin typeface="+mn-lt"/>
              </a:rPr>
              <a:t>What technologies will you </a:t>
            </a:r>
            <a:endParaRPr lang="en-GB" b="1" dirty="0" smtClean="0">
              <a:solidFill>
                <a:schemeClr val="bg1"/>
              </a:solidFill>
              <a:latin typeface="+mn-lt"/>
            </a:endParaRPr>
          </a:p>
          <a:p>
            <a:pPr lvl="0"/>
            <a:r>
              <a:rPr lang="en-GB" b="1" dirty="0" smtClean="0">
                <a:solidFill>
                  <a:schemeClr val="bg1"/>
                </a:solidFill>
                <a:latin typeface="+mn-lt"/>
              </a:rPr>
              <a:t>use?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d. Aims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2800" dirty="0" smtClean="0"/>
              <a:t>Aims state what the project should achieve; show </a:t>
            </a:r>
            <a:r>
              <a:rPr lang="en-GB" sz="2800" dirty="0" err="1" smtClean="0"/>
              <a:t>proje</a:t>
            </a:r>
            <a:r>
              <a:rPr lang="en-US" sz="2800" dirty="0" smtClean="0"/>
              <a:t>ct’s main purpose.</a:t>
            </a:r>
          </a:p>
          <a:p>
            <a:pPr eaLnBrk="1" hangingPunct="1"/>
            <a:r>
              <a:rPr lang="en-GB" sz="2800" dirty="0" smtClean="0"/>
              <a:t>They are general</a:t>
            </a:r>
          </a:p>
          <a:p>
            <a:pPr eaLnBrk="1" hangingPunct="1"/>
            <a:r>
              <a:rPr lang="en-GB" sz="2800" dirty="0" smtClean="0"/>
              <a:t>Usually 1 - 2 aims, occasionally 3.</a:t>
            </a:r>
          </a:p>
          <a:p>
            <a:pPr lvl="1" eaLnBrk="1" hangingPunct="1"/>
            <a:r>
              <a:rPr lang="en-GB" sz="2800" dirty="0" smtClean="0"/>
              <a:t>More is too many!</a:t>
            </a:r>
          </a:p>
          <a:p>
            <a:pPr eaLnBrk="1" hangingPunct="1"/>
            <a:r>
              <a:rPr lang="en-GB" sz="2800" dirty="0" smtClean="0"/>
              <a:t>Make sure that it is the aims of the PROJECT that are explained not your personal goals</a:t>
            </a:r>
          </a:p>
          <a:p>
            <a:pPr eaLnBrk="1" hangingPunct="1"/>
            <a:r>
              <a:rPr lang="en-GB" sz="2800" dirty="0" smtClean="0"/>
              <a:t>Your aims?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2499</TotalTime>
  <Words>1310</Words>
  <Application>Microsoft Office PowerPoint</Application>
  <PresentationFormat>On-screen Show (4:3)</PresentationFormat>
  <Paragraphs>259</Paragraphs>
  <Slides>27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</vt:lpstr>
      <vt:lpstr>Calibri</vt:lpstr>
      <vt:lpstr>Comic Sans MS</vt:lpstr>
      <vt:lpstr>Constantia</vt:lpstr>
      <vt:lpstr>Monotype Sorts</vt:lpstr>
      <vt:lpstr>Rockwell</vt:lpstr>
      <vt:lpstr>Rockwell Condensed</vt:lpstr>
      <vt:lpstr>Symbol</vt:lpstr>
      <vt:lpstr>Times New Roman</vt:lpstr>
      <vt:lpstr>Univers</vt:lpstr>
      <vt:lpstr>Wingdings</vt:lpstr>
      <vt:lpstr>Wingdings 2</vt:lpstr>
      <vt:lpstr>Wood Type</vt:lpstr>
      <vt:lpstr>Organization Chart</vt:lpstr>
      <vt:lpstr>  CCP3014 – Individual Project  </vt:lpstr>
      <vt:lpstr>Today’s objectives</vt:lpstr>
      <vt:lpstr>Project Proposal</vt:lpstr>
      <vt:lpstr>Focus of Project</vt:lpstr>
      <vt:lpstr>PowerPoint Presentation</vt:lpstr>
      <vt:lpstr>Project Proposal - Contents</vt:lpstr>
      <vt:lpstr>b. Background to Project</vt:lpstr>
      <vt:lpstr>c. Proposed Work</vt:lpstr>
      <vt:lpstr>d. Aims</vt:lpstr>
      <vt:lpstr>e. Objectives</vt:lpstr>
      <vt:lpstr>S.M.A.R.T Objectives</vt:lpstr>
      <vt:lpstr>Compare…</vt:lpstr>
      <vt:lpstr>Are these good objectives?</vt:lpstr>
      <vt:lpstr>f. Skills</vt:lpstr>
      <vt:lpstr>h. Resources</vt:lpstr>
      <vt:lpstr>Resources – Things to consider</vt:lpstr>
      <vt:lpstr>i. Structure of your report</vt:lpstr>
      <vt:lpstr>j. Marking scheme</vt:lpstr>
      <vt:lpstr>j. What is the Product?</vt:lpstr>
      <vt:lpstr>j. Marking Scheme: Product</vt:lpstr>
      <vt:lpstr>j Marking Scheme: Quality of Practical Work</vt:lpstr>
      <vt:lpstr>k. Project Plan (Gantt Chart)</vt:lpstr>
      <vt:lpstr>If using MS Project</vt:lpstr>
      <vt:lpstr>Work Breakdown Example</vt:lpstr>
      <vt:lpstr>Be realistic!</vt:lpstr>
      <vt:lpstr>Tying it all together</vt:lpstr>
      <vt:lpstr>Any Questions?</vt:lpstr>
    </vt:vector>
  </TitlesOfParts>
  <Company>Northumbria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your project</dc:title>
  <dc:creator>IT Services</dc:creator>
  <cp:lastModifiedBy>Danny Chen Sien Yau</cp:lastModifiedBy>
  <cp:revision>253</cp:revision>
  <dcterms:created xsi:type="dcterms:W3CDTF">2004-10-27T18:48:47Z</dcterms:created>
  <dcterms:modified xsi:type="dcterms:W3CDTF">2018-10-02T08:56:17Z</dcterms:modified>
</cp:coreProperties>
</file>