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
      <p:font typeface="Corbel"/>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jTShNAw5mk0+W77GT6tGnE+Nd8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rbel-bold.fntdata"/><Relationship Id="rId20" Type="http://schemas.openxmlformats.org/officeDocument/2006/relationships/slide" Target="slides/slide15.xml"/><Relationship Id="rId42" Type="http://schemas.openxmlformats.org/officeDocument/2006/relationships/font" Target="fonts/Corbel-boldItalic.fntdata"/><Relationship Id="rId41" Type="http://schemas.openxmlformats.org/officeDocument/2006/relationships/font" Target="fonts/Corbel-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Corbel-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3a42582dc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153a42582dc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3a42582dc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153a42582dc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3a42582dc_2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153a42582dc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3a42582dc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153a42582d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3a42582dc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153a42582dc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cb6ea317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5cb6ea317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7675b918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57675b9185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7675b918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57675b9185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7675b9185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57675b9185_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7675b918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57675b9185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7675b918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57675b9185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7d19efd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57d19efd8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no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SOC 2 reports must have bifurcations of server reports and other assets.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3a42582dc_2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153a42582dc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3a42582dc_2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53a42582dc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3a42582dc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153a42582dc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8"/>
          <p:cNvGrpSpPr/>
          <p:nvPr/>
        </p:nvGrpSpPr>
        <p:grpSpPr>
          <a:xfrm>
            <a:off x="-4" y="640"/>
            <a:ext cx="5153709" cy="5134250"/>
            <a:chOff x="-4" y="225"/>
            <a:chExt cx="5153709" cy="5152800"/>
          </a:xfrm>
        </p:grpSpPr>
        <p:sp>
          <p:nvSpPr>
            <p:cNvPr id="12" name="Google Shape;12;p18"/>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8"/>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8"/>
            <p:cNvSpPr/>
            <p:nvPr/>
          </p:nvSpPr>
          <p:spPr>
            <a:xfrm rot="-5400000">
              <a:off x="146" y="930952"/>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8"/>
            <p:cNvSpPr/>
            <p:nvPr/>
          </p:nvSpPr>
          <p:spPr>
            <a:xfrm flipH="1">
              <a:off x="651321" y="1521062"/>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8"/>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8"/>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9"/>
          <p:cNvGrpSpPr/>
          <p:nvPr/>
        </p:nvGrpSpPr>
        <p:grpSpPr>
          <a:xfrm>
            <a:off x="0" y="381001"/>
            <a:ext cx="1037850" cy="1016288"/>
            <a:chOff x="0" y="381001"/>
            <a:chExt cx="1037850" cy="1016288"/>
          </a:xfrm>
        </p:grpSpPr>
        <p:sp>
          <p:nvSpPr>
            <p:cNvPr id="21" name="Google Shape;21;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20"/>
          <p:cNvGrpSpPr/>
          <p:nvPr/>
        </p:nvGrpSpPr>
        <p:grpSpPr>
          <a:xfrm>
            <a:off x="4406400" y="0"/>
            <a:ext cx="4737600" cy="5143065"/>
            <a:chOff x="4406400" y="0"/>
            <a:chExt cx="4737600" cy="5143065"/>
          </a:xfrm>
        </p:grpSpPr>
        <p:sp>
          <p:nvSpPr>
            <p:cNvPr id="28" name="Google Shape;28;p20"/>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0"/>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0"/>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0"/>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0"/>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0"/>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0"/>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0"/>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0"/>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0"/>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0"/>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0"/>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0"/>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0"/>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21"/>
          <p:cNvGrpSpPr/>
          <p:nvPr/>
        </p:nvGrpSpPr>
        <p:grpSpPr>
          <a:xfrm>
            <a:off x="0" y="381001"/>
            <a:ext cx="1037850" cy="1016288"/>
            <a:chOff x="0" y="381001"/>
            <a:chExt cx="1037850" cy="1016288"/>
          </a:xfrm>
        </p:grpSpPr>
        <p:sp>
          <p:nvSpPr>
            <p:cNvPr id="50" name="Google Shape;50;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21"/>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grpSp>
        <p:nvGrpSpPr>
          <p:cNvPr id="57" name="Google Shape;57;p22"/>
          <p:cNvGrpSpPr/>
          <p:nvPr/>
        </p:nvGrpSpPr>
        <p:grpSpPr>
          <a:xfrm>
            <a:off x="0" y="381001"/>
            <a:ext cx="1037850" cy="1016288"/>
            <a:chOff x="0" y="381001"/>
            <a:chExt cx="1037850" cy="1016288"/>
          </a:xfrm>
        </p:grpSpPr>
        <p:sp>
          <p:nvSpPr>
            <p:cNvPr id="58" name="Google Shape;58;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22"/>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22"/>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grpSp>
        <p:nvGrpSpPr>
          <p:cNvPr id="64" name="Google Shape;64;p23"/>
          <p:cNvGrpSpPr/>
          <p:nvPr/>
        </p:nvGrpSpPr>
        <p:grpSpPr>
          <a:xfrm>
            <a:off x="4406400" y="0"/>
            <a:ext cx="4737600" cy="5143500"/>
            <a:chOff x="4406400" y="0"/>
            <a:chExt cx="4737600" cy="5143500"/>
          </a:xfrm>
        </p:grpSpPr>
        <p:sp>
          <p:nvSpPr>
            <p:cNvPr id="65" name="Google Shape;65;p23"/>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3"/>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3"/>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3"/>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3"/>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3"/>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3"/>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3"/>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3"/>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3"/>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3"/>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3"/>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3"/>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3"/>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3"/>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3"/>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2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grpSp>
        <p:nvGrpSpPr>
          <p:cNvPr id="86" name="Google Shape;86;p24"/>
          <p:cNvGrpSpPr/>
          <p:nvPr/>
        </p:nvGrpSpPr>
        <p:grpSpPr>
          <a:xfrm>
            <a:off x="0" y="381001"/>
            <a:ext cx="1037850" cy="1016288"/>
            <a:chOff x="0" y="381001"/>
            <a:chExt cx="1037850" cy="1016288"/>
          </a:xfrm>
        </p:grpSpPr>
        <p:sp>
          <p:nvSpPr>
            <p:cNvPr id="87" name="Google Shape;87;p2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24"/>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0" name="Google Shape;90;p24"/>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1" name="Google Shape;91;p24"/>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2" name="Google Shape;9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grpSp>
        <p:nvGrpSpPr>
          <p:cNvPr id="94" name="Google Shape;94;p25"/>
          <p:cNvGrpSpPr/>
          <p:nvPr/>
        </p:nvGrpSpPr>
        <p:grpSpPr>
          <a:xfrm>
            <a:off x="0" y="4128572"/>
            <a:ext cx="698925" cy="684657"/>
            <a:chOff x="0" y="3785672"/>
            <a:chExt cx="698925" cy="684657"/>
          </a:xfrm>
        </p:grpSpPr>
        <p:sp>
          <p:nvSpPr>
            <p:cNvPr id="95" name="Google Shape;95;p25"/>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5"/>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25"/>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grpSp>
        <p:nvGrpSpPr>
          <p:cNvPr id="100" name="Google Shape;100;p26"/>
          <p:cNvGrpSpPr/>
          <p:nvPr/>
        </p:nvGrpSpPr>
        <p:grpSpPr>
          <a:xfrm>
            <a:off x="4406400" y="0"/>
            <a:ext cx="4737600" cy="5143065"/>
            <a:chOff x="4406400" y="0"/>
            <a:chExt cx="4737600" cy="5143065"/>
          </a:xfrm>
        </p:grpSpPr>
        <p:sp>
          <p:nvSpPr>
            <p:cNvPr id="101" name="Google Shape;101;p26"/>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6"/>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6"/>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6"/>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6"/>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6"/>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6"/>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6"/>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6"/>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6"/>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6"/>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6"/>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6"/>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6"/>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6"/>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6"/>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6"/>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0" name="Google Shape;120;p2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1" name="Google Shape;12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IN">
                <a:latin typeface="Corbel"/>
                <a:ea typeface="Corbel"/>
                <a:cs typeface="Corbel"/>
                <a:sym typeface="Corbel"/>
              </a:rPr>
              <a:t>Social </a:t>
            </a:r>
            <a:br>
              <a:rPr lang="en-IN">
                <a:latin typeface="Corbel"/>
                <a:ea typeface="Corbel"/>
                <a:cs typeface="Corbel"/>
                <a:sym typeface="Corbel"/>
              </a:rPr>
            </a:br>
            <a:r>
              <a:rPr lang="en-IN">
                <a:latin typeface="Corbel"/>
                <a:ea typeface="Corbel"/>
                <a:cs typeface="Corbel"/>
                <a:sym typeface="Corbel"/>
              </a:rPr>
              <a:t>Engineering	</a:t>
            </a:r>
            <a:endParaRPr>
              <a:latin typeface="Corbel"/>
              <a:ea typeface="Corbel"/>
              <a:cs typeface="Corbel"/>
              <a:sym typeface="Corbel"/>
            </a:endParaRPr>
          </a:p>
        </p:txBody>
      </p:sp>
      <p:sp>
        <p:nvSpPr>
          <p:cNvPr id="129" name="Google Shape;129;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IN" sz="1600">
                <a:latin typeface="Corbel"/>
                <a:ea typeface="Corbel"/>
                <a:cs typeface="Corbel"/>
                <a:sym typeface="Corbel"/>
              </a:rPr>
              <a:t>by Chris Dabre</a:t>
            </a:r>
            <a:endParaRPr sz="1600">
              <a:latin typeface="Corbel"/>
              <a:ea typeface="Corbel"/>
              <a:cs typeface="Corbel"/>
              <a:sym typeface="Corbel"/>
            </a:endParaRPr>
          </a:p>
        </p:txBody>
      </p:sp>
      <p:sp>
        <p:nvSpPr>
          <p:cNvPr id="130" name="Google Shape;130;p1"/>
          <p:cNvSpPr txBox="1"/>
          <p:nvPr/>
        </p:nvSpPr>
        <p:spPr>
          <a:xfrm>
            <a:off x="3115500" y="97975"/>
            <a:ext cx="564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1" name="Google Shape;131;p1"/>
          <p:cNvSpPr txBox="1"/>
          <p:nvPr/>
        </p:nvSpPr>
        <p:spPr>
          <a:xfrm>
            <a:off x="1900650" y="4389125"/>
            <a:ext cx="564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2" name="Google Shape;132;p1"/>
          <p:cNvSpPr txBox="1"/>
          <p:nvPr/>
        </p:nvSpPr>
        <p:spPr>
          <a:xfrm>
            <a:off x="3719775" y="531400"/>
            <a:ext cx="577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3" name="Google Shape;133;p1"/>
          <p:cNvSpPr txBox="1"/>
          <p:nvPr/>
        </p:nvSpPr>
        <p:spPr>
          <a:xfrm>
            <a:off x="2656975" y="4752475"/>
            <a:ext cx="577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4" name="Google Shape;134;p1"/>
          <p:cNvSpPr txBox="1"/>
          <p:nvPr/>
        </p:nvSpPr>
        <p:spPr>
          <a:xfrm>
            <a:off x="1654350" y="250650"/>
            <a:ext cx="577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IN" sz="2000">
                <a:latin typeface="Corbel"/>
                <a:ea typeface="Corbel"/>
                <a:cs typeface="Corbel"/>
                <a:sym typeface="Corbel"/>
              </a:rPr>
              <a:t>Damage phishing can cause to an organization </a:t>
            </a:r>
            <a:br>
              <a:rPr lang="en-IN" sz="1800">
                <a:latin typeface="Corbel"/>
                <a:ea typeface="Corbel"/>
                <a:cs typeface="Corbel"/>
                <a:sym typeface="Corbel"/>
              </a:rPr>
            </a:br>
            <a:endParaRPr>
              <a:latin typeface="Corbel"/>
              <a:ea typeface="Corbel"/>
              <a:cs typeface="Corbel"/>
              <a:sym typeface="Corbel"/>
            </a:endParaRPr>
          </a:p>
        </p:txBody>
      </p:sp>
      <p:sp>
        <p:nvSpPr>
          <p:cNvPr id="188" name="Google Shape;188;p9"/>
          <p:cNvSpPr txBox="1"/>
          <p:nvPr>
            <p:ph idx="1" type="body"/>
          </p:nvPr>
        </p:nvSpPr>
        <p:spPr>
          <a:xfrm>
            <a:off x="1297500" y="1307838"/>
            <a:ext cx="7038900" cy="3054300"/>
          </a:xfrm>
          <a:prstGeom prst="rect">
            <a:avLst/>
          </a:prstGeom>
          <a:noFill/>
          <a:ln>
            <a:noFill/>
          </a:ln>
        </p:spPr>
        <p:txBody>
          <a:bodyPr anchorCtr="0" anchor="t" bIns="91425" lIns="91425" spcFirstLastPara="1" rIns="91425" wrap="square" tIns="91425">
            <a:normAutofit lnSpcReduction="10000"/>
          </a:bodyPr>
          <a:lstStyle/>
          <a:p>
            <a:pPr indent="-330200" lvl="0" marL="457200" rtl="0" algn="l">
              <a:lnSpc>
                <a:spcPct val="150000"/>
              </a:lnSpc>
              <a:spcBef>
                <a:spcPts val="0"/>
              </a:spcBef>
              <a:spcAft>
                <a:spcPts val="0"/>
              </a:spcAft>
              <a:buSzPts val="1600"/>
              <a:buFont typeface="Corbel"/>
              <a:buChar char="●"/>
            </a:pPr>
            <a:r>
              <a:rPr lang="en-IN" sz="1600">
                <a:solidFill>
                  <a:schemeClr val="lt1"/>
                </a:solidFill>
                <a:latin typeface="Corbel"/>
                <a:ea typeface="Corbel"/>
                <a:cs typeface="Corbel"/>
                <a:sym typeface="Corbel"/>
              </a:rPr>
              <a:t>Phishing bypasses technical security factors by exploiting the human component. </a:t>
            </a:r>
            <a:endParaRPr sz="1600">
              <a:solidFill>
                <a:schemeClr val="lt1"/>
              </a:solidFill>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lang="en-IN" sz="1600">
                <a:solidFill>
                  <a:schemeClr val="lt1"/>
                </a:solidFill>
                <a:latin typeface="Corbel"/>
                <a:ea typeface="Corbel"/>
                <a:cs typeface="Corbel"/>
                <a:sym typeface="Corbel"/>
              </a:rPr>
              <a:t>This attack method has the potential to render technical security controls useless. </a:t>
            </a:r>
            <a:endParaRPr sz="1600">
              <a:solidFill>
                <a:schemeClr val="lt1"/>
              </a:solidFill>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lang="en-IN" sz="1600">
                <a:solidFill>
                  <a:schemeClr val="lt1"/>
                </a:solidFill>
                <a:latin typeface="Corbel"/>
                <a:ea typeface="Corbel"/>
                <a:cs typeface="Corbel"/>
                <a:sym typeface="Corbel"/>
              </a:rPr>
              <a:t>Spear phishing attacks may allow attackers to gain a foothold into the organization’s systems all while the organization remains unaware.</a:t>
            </a:r>
            <a:endParaRPr sz="1600">
              <a:latin typeface="Corbel"/>
              <a:ea typeface="Corbel"/>
              <a:cs typeface="Corbel"/>
              <a:sym typeface="Corbel"/>
            </a:endParaRPr>
          </a:p>
          <a:p>
            <a:pPr indent="-330200" lvl="0" marL="457200" rtl="0" algn="l">
              <a:lnSpc>
                <a:spcPct val="150000"/>
              </a:lnSpc>
              <a:spcBef>
                <a:spcPts val="750"/>
              </a:spcBef>
              <a:spcAft>
                <a:spcPts val="0"/>
              </a:spcAft>
              <a:buSzPts val="1600"/>
              <a:buFont typeface="Corbel"/>
              <a:buChar char="●"/>
            </a:pPr>
            <a:r>
              <a:rPr lang="en-IN" sz="1600">
                <a:solidFill>
                  <a:schemeClr val="lt1"/>
                </a:solidFill>
                <a:latin typeface="Corbel"/>
                <a:ea typeface="Corbel"/>
                <a:cs typeface="Corbel"/>
                <a:sym typeface="Corbel"/>
              </a:rPr>
              <a:t>These attacks deliver malware that allows attackers to control a victim’s machine. </a:t>
            </a:r>
            <a:endParaRPr sz="1600">
              <a:solidFill>
                <a:schemeClr val="lt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53a42582dc_2_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IN" sz="2000">
                <a:latin typeface="Corbel"/>
                <a:ea typeface="Corbel"/>
                <a:cs typeface="Corbel"/>
                <a:sym typeface="Corbel"/>
              </a:rPr>
              <a:t>Damage phishing can cause to an organization </a:t>
            </a:r>
            <a:br>
              <a:rPr lang="en-IN" sz="1800">
                <a:latin typeface="Corbel"/>
                <a:ea typeface="Corbel"/>
                <a:cs typeface="Corbel"/>
                <a:sym typeface="Corbel"/>
              </a:rPr>
            </a:br>
            <a:endParaRPr>
              <a:latin typeface="Corbel"/>
              <a:ea typeface="Corbel"/>
              <a:cs typeface="Corbel"/>
              <a:sym typeface="Corbel"/>
            </a:endParaRPr>
          </a:p>
        </p:txBody>
      </p:sp>
      <p:sp>
        <p:nvSpPr>
          <p:cNvPr id="194" name="Google Shape;194;g153a42582dc_2_51"/>
          <p:cNvSpPr txBox="1"/>
          <p:nvPr>
            <p:ph idx="1" type="body"/>
          </p:nvPr>
        </p:nvSpPr>
        <p:spPr>
          <a:xfrm>
            <a:off x="1297500" y="1307850"/>
            <a:ext cx="7038900" cy="3054300"/>
          </a:xfrm>
          <a:prstGeom prst="rect">
            <a:avLst/>
          </a:prstGeom>
          <a:noFill/>
          <a:ln>
            <a:noFill/>
          </a:ln>
        </p:spPr>
        <p:txBody>
          <a:bodyPr anchorCtr="0" anchor="t" bIns="91425" lIns="91425" spcFirstLastPara="1" rIns="91425" wrap="square" tIns="91425">
            <a:normAutofit/>
          </a:bodyPr>
          <a:lstStyle/>
          <a:p>
            <a:pPr indent="-330200" lvl="0" marL="457200" rtl="0" algn="l">
              <a:lnSpc>
                <a:spcPct val="150000"/>
              </a:lnSpc>
              <a:spcBef>
                <a:spcPts val="750"/>
              </a:spcBef>
              <a:spcAft>
                <a:spcPts val="0"/>
              </a:spcAft>
              <a:buSzPts val="1600"/>
              <a:buFont typeface="Corbel"/>
              <a:buChar char="●"/>
            </a:pPr>
            <a:r>
              <a:rPr lang="en-IN" sz="1600">
                <a:latin typeface="Corbel"/>
                <a:ea typeface="Corbel"/>
                <a:cs typeface="Corbel"/>
                <a:sym typeface="Corbel"/>
              </a:rPr>
              <a:t>Privileged access from compromised computers, allow attackers to bypass many technical security controls.</a:t>
            </a:r>
            <a:endParaRPr sz="1600">
              <a:latin typeface="Corbel"/>
              <a:ea typeface="Corbel"/>
              <a:cs typeface="Corbel"/>
              <a:sym typeface="Corbel"/>
            </a:endParaRPr>
          </a:p>
          <a:p>
            <a:pPr indent="-330200" lvl="0" marL="457200" rtl="0" algn="l">
              <a:lnSpc>
                <a:spcPct val="150000"/>
              </a:lnSpc>
              <a:spcBef>
                <a:spcPts val="750"/>
              </a:spcBef>
              <a:spcAft>
                <a:spcPts val="0"/>
              </a:spcAft>
              <a:buSzPts val="1600"/>
              <a:buFont typeface="Corbel"/>
              <a:buChar char="●"/>
            </a:pPr>
            <a:r>
              <a:rPr lang="en-IN" sz="1600">
                <a:latin typeface="Corbel"/>
                <a:ea typeface="Corbel"/>
                <a:cs typeface="Corbel"/>
                <a:sym typeface="Corbel"/>
              </a:rPr>
              <a:t> This may also allow attackers to pivot and escalate their access to other systems and data. </a:t>
            </a:r>
            <a:endParaRPr sz="1600">
              <a:latin typeface="Corbel"/>
              <a:ea typeface="Corbel"/>
              <a:cs typeface="Corbel"/>
              <a:sym typeface="Corbel"/>
            </a:endParaRPr>
          </a:p>
          <a:p>
            <a:pPr indent="-330200" lvl="0" marL="457200" rtl="0" algn="l">
              <a:lnSpc>
                <a:spcPct val="150000"/>
              </a:lnSpc>
              <a:spcBef>
                <a:spcPts val="750"/>
              </a:spcBef>
              <a:spcAft>
                <a:spcPts val="0"/>
              </a:spcAft>
              <a:buSzPts val="1600"/>
              <a:buFont typeface="Corbel"/>
              <a:buChar char="●"/>
            </a:pPr>
            <a:r>
              <a:rPr lang="en-IN" sz="1600">
                <a:latin typeface="Corbel"/>
                <a:ea typeface="Corbel"/>
                <a:cs typeface="Corbel"/>
                <a:sym typeface="Corbel"/>
              </a:rPr>
              <a:t>Ultimately, this can result in the complete compromise of an organization.</a:t>
            </a:r>
            <a:endParaRPr sz="1600">
              <a:latin typeface="Corbel"/>
              <a:ea typeface="Corbel"/>
              <a:cs typeface="Corbel"/>
              <a:sym typeface="Corbel"/>
            </a:endParaRPr>
          </a:p>
          <a:p>
            <a:pPr indent="-330200" lvl="0" marL="457200" rtl="0" algn="l">
              <a:lnSpc>
                <a:spcPct val="150000"/>
              </a:lnSpc>
              <a:spcBef>
                <a:spcPts val="750"/>
              </a:spcBef>
              <a:spcAft>
                <a:spcPts val="0"/>
              </a:spcAft>
              <a:buSzPts val="1600"/>
              <a:buFont typeface="Corbel"/>
              <a:buChar char="●"/>
            </a:pPr>
            <a:r>
              <a:rPr lang="en-IN" sz="1600">
                <a:latin typeface="Corbel"/>
                <a:ea typeface="Corbel"/>
                <a:cs typeface="Corbel"/>
                <a:sym typeface="Corbel"/>
              </a:rPr>
              <a:t>This could include customer and employee data theft, source code leaks, website defacing, etc</a:t>
            </a:r>
            <a:endParaRPr sz="1600">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IN" sz="2000">
                <a:solidFill>
                  <a:schemeClr val="lt1"/>
                </a:solidFill>
                <a:latin typeface="Corbel"/>
                <a:ea typeface="Corbel"/>
                <a:cs typeface="Corbel"/>
                <a:sym typeface="Corbel"/>
              </a:rPr>
              <a:t>What are common indicators of phishing attempts?</a:t>
            </a:r>
            <a:br>
              <a:rPr lang="en-IN" sz="1800">
                <a:solidFill>
                  <a:schemeClr val="lt1"/>
                </a:solidFill>
                <a:latin typeface="Corbel"/>
                <a:ea typeface="Corbel"/>
                <a:cs typeface="Corbel"/>
                <a:sym typeface="Corbel"/>
              </a:rPr>
            </a:br>
            <a:endParaRPr>
              <a:solidFill>
                <a:schemeClr val="lt1"/>
              </a:solidFill>
              <a:latin typeface="Corbel"/>
              <a:ea typeface="Corbel"/>
              <a:cs typeface="Corbel"/>
              <a:sym typeface="Corbel"/>
            </a:endParaRPr>
          </a:p>
        </p:txBody>
      </p:sp>
      <p:sp>
        <p:nvSpPr>
          <p:cNvPr id="200" name="Google Shape;200;p10"/>
          <p:cNvSpPr txBox="1"/>
          <p:nvPr>
            <p:ph idx="1" type="body"/>
          </p:nvPr>
        </p:nvSpPr>
        <p:spPr>
          <a:xfrm>
            <a:off x="1297500" y="1307850"/>
            <a:ext cx="7038900" cy="3081275"/>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b="1" lang="en-IN" sz="1600">
                <a:solidFill>
                  <a:schemeClr val="lt1"/>
                </a:solidFill>
                <a:latin typeface="Corbel"/>
                <a:ea typeface="Corbel"/>
                <a:cs typeface="Corbel"/>
                <a:sym typeface="Corbel"/>
              </a:rPr>
              <a:t>Suspicious sender’s address. </a:t>
            </a:r>
            <a:endParaRPr b="1" sz="1600">
              <a:solidFill>
                <a:schemeClr val="lt1"/>
              </a:solidFill>
              <a:latin typeface="Corbel"/>
              <a:ea typeface="Corbel"/>
              <a:cs typeface="Corbel"/>
              <a:sym typeface="Corbel"/>
            </a:endParaRPr>
          </a:p>
          <a:p>
            <a:pPr indent="-330200" lvl="1" marL="914400" rtl="0" algn="l">
              <a:lnSpc>
                <a:spcPct val="150000"/>
              </a:lnSpc>
              <a:spcBef>
                <a:spcPts val="0"/>
              </a:spcBef>
              <a:spcAft>
                <a:spcPts val="0"/>
              </a:spcAft>
              <a:buClr>
                <a:schemeClr val="lt1"/>
              </a:buClr>
              <a:buSzPts val="1600"/>
              <a:buFont typeface="Corbel"/>
              <a:buChar char="○"/>
            </a:pPr>
            <a:r>
              <a:rPr lang="en-IN" sz="1600">
                <a:solidFill>
                  <a:schemeClr val="lt1"/>
                </a:solidFill>
                <a:latin typeface="Corbel"/>
                <a:ea typeface="Corbel"/>
                <a:cs typeface="Corbel"/>
                <a:sym typeface="Corbel"/>
              </a:rPr>
              <a:t>The sender's address may imitate a legitimate business.</a:t>
            </a:r>
            <a:endParaRPr sz="1600">
              <a:solidFill>
                <a:schemeClr val="lt1"/>
              </a:solidFill>
              <a:latin typeface="Corbel"/>
              <a:ea typeface="Corbel"/>
              <a:cs typeface="Corbel"/>
              <a:sym typeface="Corbel"/>
            </a:endParaRPr>
          </a:p>
          <a:p>
            <a:pPr indent="-330200" lvl="1" marL="914400" rtl="0" algn="l">
              <a:lnSpc>
                <a:spcPct val="150000"/>
              </a:lnSpc>
              <a:spcBef>
                <a:spcPts val="0"/>
              </a:spcBef>
              <a:spcAft>
                <a:spcPts val="0"/>
              </a:spcAft>
              <a:buClr>
                <a:schemeClr val="lt1"/>
              </a:buClr>
              <a:buSzPts val="1600"/>
              <a:buFont typeface="Corbel"/>
              <a:buChar char="○"/>
            </a:pPr>
            <a:r>
              <a:rPr lang="en-IN" sz="1600">
                <a:solidFill>
                  <a:schemeClr val="lt1"/>
                </a:solidFill>
                <a:latin typeface="Corbel"/>
                <a:ea typeface="Corbel"/>
                <a:cs typeface="Corbel"/>
                <a:sym typeface="Corbel"/>
              </a:rPr>
              <a:t>Cybercriminals often use an email address that closely resembles one from a reputable company by altering or omitting a few characters. </a:t>
            </a:r>
            <a:endParaRPr sz="1600">
              <a:solidFill>
                <a:schemeClr val="lt1"/>
              </a:solidFill>
              <a:latin typeface="Corbel"/>
              <a:ea typeface="Corbel"/>
              <a:cs typeface="Corbel"/>
              <a:sym typeface="Corbel"/>
            </a:endParaRPr>
          </a:p>
          <a:p>
            <a:pPr indent="-330200" lvl="0" marL="457200" rtl="0" algn="l">
              <a:lnSpc>
                <a:spcPct val="150000"/>
              </a:lnSpc>
              <a:spcBef>
                <a:spcPts val="0"/>
              </a:spcBef>
              <a:spcAft>
                <a:spcPts val="0"/>
              </a:spcAft>
              <a:buSzPts val="1600"/>
              <a:buChar char="●"/>
            </a:pPr>
            <a:r>
              <a:rPr b="1" lang="en-IN" sz="1600">
                <a:latin typeface="Corbel"/>
                <a:ea typeface="Corbel"/>
                <a:cs typeface="Corbel"/>
                <a:sym typeface="Corbel"/>
              </a:rPr>
              <a:t>Spelling and layout.</a:t>
            </a:r>
            <a:endParaRPr b="1" sz="1600">
              <a:latin typeface="Corbel"/>
              <a:ea typeface="Corbel"/>
              <a:cs typeface="Corbel"/>
              <a:sym typeface="Corbel"/>
            </a:endParaRPr>
          </a:p>
          <a:p>
            <a:pPr indent="-330200" lvl="1" marL="914400" rtl="0" algn="l">
              <a:lnSpc>
                <a:spcPct val="150000"/>
              </a:lnSpc>
              <a:spcBef>
                <a:spcPts val="0"/>
              </a:spcBef>
              <a:spcAft>
                <a:spcPts val="0"/>
              </a:spcAft>
              <a:buSzPts val="1600"/>
              <a:buFont typeface="Corbel"/>
              <a:buChar char="○"/>
            </a:pPr>
            <a:r>
              <a:rPr lang="en-IN" sz="1600">
                <a:latin typeface="Corbel"/>
                <a:ea typeface="Corbel"/>
                <a:cs typeface="Corbel"/>
                <a:sym typeface="Corbel"/>
              </a:rPr>
              <a:t>Poor grammar and sentence structure, misspellings, and inconsistent formatting are other indicators of a possible phishing attempt.</a:t>
            </a:r>
            <a:endParaRPr b="1" sz="1600">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53a42582dc_2_6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IN" sz="2000">
                <a:solidFill>
                  <a:schemeClr val="lt1"/>
                </a:solidFill>
                <a:latin typeface="Corbel"/>
                <a:ea typeface="Corbel"/>
                <a:cs typeface="Corbel"/>
                <a:sym typeface="Corbel"/>
              </a:rPr>
              <a:t>What are common indicators of phishing attempts?</a:t>
            </a:r>
            <a:br>
              <a:rPr lang="en-IN" sz="1800">
                <a:solidFill>
                  <a:schemeClr val="lt1"/>
                </a:solidFill>
                <a:latin typeface="Corbel"/>
                <a:ea typeface="Corbel"/>
                <a:cs typeface="Corbel"/>
                <a:sym typeface="Corbel"/>
              </a:rPr>
            </a:br>
            <a:endParaRPr>
              <a:solidFill>
                <a:schemeClr val="lt1"/>
              </a:solidFill>
              <a:latin typeface="Corbel"/>
              <a:ea typeface="Corbel"/>
              <a:cs typeface="Corbel"/>
              <a:sym typeface="Corbel"/>
            </a:endParaRPr>
          </a:p>
        </p:txBody>
      </p:sp>
      <p:sp>
        <p:nvSpPr>
          <p:cNvPr id="206" name="Google Shape;206;g153a42582dc_2_63"/>
          <p:cNvSpPr txBox="1"/>
          <p:nvPr>
            <p:ph idx="1" type="body"/>
          </p:nvPr>
        </p:nvSpPr>
        <p:spPr>
          <a:xfrm>
            <a:off x="1260750" y="1206800"/>
            <a:ext cx="7038900" cy="3182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800"/>
              </a:spcBef>
              <a:spcAft>
                <a:spcPts val="0"/>
              </a:spcAft>
              <a:buSzPts val="1500"/>
              <a:buChar char="●"/>
            </a:pPr>
            <a:r>
              <a:rPr b="1" lang="en-IN" sz="1600">
                <a:latin typeface="Corbel"/>
                <a:ea typeface="Corbel"/>
                <a:cs typeface="Corbel"/>
                <a:sym typeface="Corbel"/>
              </a:rPr>
              <a:t>Generic greetings and signature. </a:t>
            </a:r>
            <a:endParaRPr b="1" sz="1600">
              <a:latin typeface="Corbel"/>
              <a:ea typeface="Corbel"/>
              <a:cs typeface="Corbel"/>
              <a:sym typeface="Corbel"/>
            </a:endParaRPr>
          </a:p>
          <a:p>
            <a:pPr indent="-323850" lvl="1" marL="914400" rtl="0" algn="l">
              <a:lnSpc>
                <a:spcPct val="150000"/>
              </a:lnSpc>
              <a:spcBef>
                <a:spcPts val="800"/>
              </a:spcBef>
              <a:spcAft>
                <a:spcPts val="0"/>
              </a:spcAft>
              <a:buSzPts val="1500"/>
              <a:buChar char="○"/>
            </a:pPr>
            <a:r>
              <a:rPr lang="en-IN" sz="1600">
                <a:latin typeface="Corbel"/>
                <a:ea typeface="Corbel"/>
                <a:cs typeface="Corbel"/>
                <a:sym typeface="Corbel"/>
              </a:rPr>
              <a:t>Both generic greeting such as “Dear Valued Customer” or “Sir/Ma’am” in the signature block are strong indicators of a phishing email. </a:t>
            </a:r>
            <a:endParaRPr sz="1600">
              <a:latin typeface="Corbel"/>
              <a:ea typeface="Corbel"/>
              <a:cs typeface="Corbel"/>
              <a:sym typeface="Corbel"/>
            </a:endParaRPr>
          </a:p>
          <a:p>
            <a:pPr indent="-323850" lvl="1" marL="914400" rtl="0" algn="l">
              <a:lnSpc>
                <a:spcPct val="150000"/>
              </a:lnSpc>
              <a:spcBef>
                <a:spcPts val="800"/>
              </a:spcBef>
              <a:spcAft>
                <a:spcPts val="0"/>
              </a:spcAft>
              <a:buSzPts val="1500"/>
              <a:buChar char="○"/>
            </a:pPr>
            <a:r>
              <a:rPr lang="en-IN" sz="1600">
                <a:latin typeface="Corbel"/>
                <a:ea typeface="Corbel"/>
                <a:cs typeface="Corbel"/>
                <a:sym typeface="Corbel"/>
              </a:rPr>
              <a:t>A trusted organization will normally address you by name and provide their contact information.</a:t>
            </a:r>
            <a:endParaRPr sz="1600">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b="1" lang="en-IN" sz="1600">
                <a:latin typeface="Corbel"/>
                <a:ea typeface="Corbel"/>
                <a:cs typeface="Corbel"/>
                <a:sym typeface="Corbel"/>
              </a:rPr>
              <a:t>Suspicious attachments.</a:t>
            </a:r>
            <a:endParaRPr b="1" sz="1600">
              <a:latin typeface="Corbel"/>
              <a:ea typeface="Corbel"/>
              <a:cs typeface="Corbel"/>
              <a:sym typeface="Corbel"/>
            </a:endParaRPr>
          </a:p>
          <a:p>
            <a:pPr indent="-330200" lvl="1" marL="914400" rtl="0" algn="l">
              <a:lnSpc>
                <a:spcPct val="150000"/>
              </a:lnSpc>
              <a:spcBef>
                <a:spcPts val="0"/>
              </a:spcBef>
              <a:spcAft>
                <a:spcPts val="0"/>
              </a:spcAft>
              <a:buSzPts val="1600"/>
              <a:buFont typeface="Corbel"/>
              <a:buChar char="○"/>
            </a:pPr>
            <a:r>
              <a:rPr lang="en-IN" sz="1600">
                <a:latin typeface="Corbel"/>
                <a:ea typeface="Corbel"/>
                <a:cs typeface="Corbel"/>
                <a:sym typeface="Corbel"/>
              </a:rPr>
              <a:t>An unsolicited email requesting a user download and open an attachment is a common delivery mechanism for malware.</a:t>
            </a:r>
            <a:endParaRPr sz="1600">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53a42582dc_2_6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IN" sz="2000">
                <a:solidFill>
                  <a:schemeClr val="lt1"/>
                </a:solidFill>
                <a:latin typeface="Corbel"/>
                <a:ea typeface="Corbel"/>
                <a:cs typeface="Corbel"/>
                <a:sym typeface="Corbel"/>
              </a:rPr>
              <a:t>What are common indicators of phishing attempts?</a:t>
            </a:r>
            <a:br>
              <a:rPr lang="en-IN" sz="1800">
                <a:solidFill>
                  <a:schemeClr val="lt1"/>
                </a:solidFill>
                <a:latin typeface="Corbel"/>
                <a:ea typeface="Corbel"/>
                <a:cs typeface="Corbel"/>
                <a:sym typeface="Corbel"/>
              </a:rPr>
            </a:br>
            <a:endParaRPr>
              <a:solidFill>
                <a:schemeClr val="lt1"/>
              </a:solidFill>
              <a:latin typeface="Corbel"/>
              <a:ea typeface="Corbel"/>
              <a:cs typeface="Corbel"/>
              <a:sym typeface="Corbel"/>
            </a:endParaRPr>
          </a:p>
        </p:txBody>
      </p:sp>
      <p:sp>
        <p:nvSpPr>
          <p:cNvPr id="212" name="Google Shape;212;g153a42582dc_2_69"/>
          <p:cNvSpPr txBox="1"/>
          <p:nvPr>
            <p:ph idx="1" type="body"/>
          </p:nvPr>
        </p:nvSpPr>
        <p:spPr>
          <a:xfrm>
            <a:off x="1297500" y="1307850"/>
            <a:ext cx="7038900" cy="30813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800"/>
              </a:spcBef>
              <a:spcAft>
                <a:spcPts val="0"/>
              </a:spcAft>
              <a:buSzPts val="1600"/>
              <a:buChar char="●"/>
            </a:pPr>
            <a:r>
              <a:rPr b="1" lang="en-IN" sz="1600">
                <a:latin typeface="Corbel"/>
                <a:ea typeface="Corbel"/>
                <a:cs typeface="Corbel"/>
                <a:sym typeface="Corbel"/>
              </a:rPr>
              <a:t>Spoofed hyperlinks and websites.</a:t>
            </a:r>
            <a:endParaRPr b="1" sz="1600">
              <a:latin typeface="Corbel"/>
              <a:ea typeface="Corbel"/>
              <a:cs typeface="Corbel"/>
              <a:sym typeface="Corbel"/>
            </a:endParaRPr>
          </a:p>
          <a:p>
            <a:pPr indent="-330200" lvl="1" marL="914400" rtl="0" algn="l">
              <a:lnSpc>
                <a:spcPct val="150000"/>
              </a:lnSpc>
              <a:spcBef>
                <a:spcPts val="0"/>
              </a:spcBef>
              <a:spcAft>
                <a:spcPts val="0"/>
              </a:spcAft>
              <a:buSzPts val="1600"/>
              <a:buFont typeface="Corbel"/>
              <a:buChar char="○"/>
            </a:pPr>
            <a:r>
              <a:rPr lang="en-IN" sz="1600">
                <a:latin typeface="Corbel"/>
                <a:ea typeface="Corbel"/>
                <a:cs typeface="Corbel"/>
                <a:sym typeface="Corbel"/>
              </a:rPr>
              <a:t> If you hover your cursor over any links in the body of the email, and the links do not match the text that appears when hovering over them, the link may be spoofed.</a:t>
            </a:r>
            <a:endParaRPr sz="1600">
              <a:latin typeface="Corbel"/>
              <a:ea typeface="Corbel"/>
              <a:cs typeface="Corbel"/>
              <a:sym typeface="Corbel"/>
            </a:endParaRPr>
          </a:p>
          <a:p>
            <a:pPr indent="-330200" lvl="1" marL="914400" rtl="0" algn="l">
              <a:lnSpc>
                <a:spcPct val="150000"/>
              </a:lnSpc>
              <a:spcBef>
                <a:spcPts val="0"/>
              </a:spcBef>
              <a:spcAft>
                <a:spcPts val="0"/>
              </a:spcAft>
              <a:buSzPts val="1600"/>
              <a:buFont typeface="Corbel"/>
              <a:buChar char="○"/>
            </a:pPr>
            <a:r>
              <a:rPr lang="en-IN" sz="1600">
                <a:latin typeface="Corbel"/>
                <a:ea typeface="Corbel"/>
                <a:cs typeface="Corbel"/>
                <a:sym typeface="Corbel"/>
              </a:rPr>
              <a:t>Malicious websites may look identical to a legitimate site, but the URL may use variation in spelling or a different domain (e.g., .com vs. .net ). </a:t>
            </a:r>
            <a:endParaRPr sz="1600">
              <a:latin typeface="Corbel"/>
              <a:ea typeface="Corbel"/>
              <a:cs typeface="Corbel"/>
              <a:sym typeface="Corbel"/>
            </a:endParaRPr>
          </a:p>
          <a:p>
            <a:pPr indent="-330200" lvl="1" marL="914400" rtl="0" algn="l">
              <a:lnSpc>
                <a:spcPct val="150000"/>
              </a:lnSpc>
              <a:spcBef>
                <a:spcPts val="0"/>
              </a:spcBef>
              <a:spcAft>
                <a:spcPts val="0"/>
              </a:spcAft>
              <a:buSzPts val="1600"/>
              <a:buFont typeface="Corbel"/>
              <a:buChar char="○"/>
            </a:pPr>
            <a:r>
              <a:rPr lang="en-IN" sz="1600">
                <a:latin typeface="Corbel"/>
                <a:ea typeface="Corbel"/>
                <a:cs typeface="Corbel"/>
                <a:sym typeface="Corbel"/>
              </a:rPr>
              <a:t>Additionally, cybercriminals may use a URL shortening service to hide the true destination of the link. </a:t>
            </a:r>
            <a:endParaRPr sz="1600">
              <a:latin typeface="Corbel"/>
              <a:ea typeface="Corbel"/>
              <a:cs typeface="Corbel"/>
              <a:sym typeface="Corbel"/>
            </a:endParaRPr>
          </a:p>
          <a:p>
            <a:pPr indent="0" lvl="0" marL="0" rtl="0" algn="l">
              <a:lnSpc>
                <a:spcPct val="150000"/>
              </a:lnSpc>
              <a:spcBef>
                <a:spcPts val="800"/>
              </a:spcBef>
              <a:spcAft>
                <a:spcPts val="0"/>
              </a:spcAft>
              <a:buSzPts val="1300"/>
              <a:buNone/>
            </a:pPr>
            <a:r>
              <a:t/>
            </a:r>
            <a:endParaRPr sz="1600">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53a42582dc_2_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IN" sz="2000">
                <a:latin typeface="Corbel"/>
                <a:ea typeface="Corbel"/>
                <a:cs typeface="Corbel"/>
                <a:sym typeface="Corbel"/>
              </a:rPr>
              <a:t>Example with some case studies</a:t>
            </a:r>
            <a:endParaRPr b="1" sz="2800">
              <a:latin typeface="Corbel"/>
              <a:ea typeface="Corbel"/>
              <a:cs typeface="Corbel"/>
              <a:sym typeface="Corbel"/>
            </a:endParaRPr>
          </a:p>
        </p:txBody>
      </p:sp>
      <p:pic>
        <p:nvPicPr>
          <p:cNvPr id="218" name="Google Shape;218;g153a42582dc_2_11"/>
          <p:cNvPicPr preferRelativeResize="0"/>
          <p:nvPr/>
        </p:nvPicPr>
        <p:blipFill rotWithShape="1">
          <a:blip r:embed="rId3">
            <a:alphaModFix/>
          </a:blip>
          <a:srcRect b="0" l="0" r="0" t="0"/>
          <a:stretch/>
        </p:blipFill>
        <p:spPr>
          <a:xfrm>
            <a:off x="2380649" y="1081749"/>
            <a:ext cx="4382699" cy="314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53a42582dc_2_7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IN" sz="2000">
                <a:latin typeface="Corbel"/>
                <a:ea typeface="Corbel"/>
                <a:cs typeface="Corbel"/>
                <a:sym typeface="Corbel"/>
              </a:rPr>
              <a:t>Example with some case studies</a:t>
            </a:r>
            <a:endParaRPr b="1" sz="2800">
              <a:latin typeface="Corbel"/>
              <a:ea typeface="Corbel"/>
              <a:cs typeface="Corbel"/>
              <a:sym typeface="Corbel"/>
            </a:endParaRPr>
          </a:p>
        </p:txBody>
      </p:sp>
      <p:pic>
        <p:nvPicPr>
          <p:cNvPr id="224" name="Google Shape;224;g153a42582dc_2_76"/>
          <p:cNvPicPr preferRelativeResize="0"/>
          <p:nvPr/>
        </p:nvPicPr>
        <p:blipFill rotWithShape="1">
          <a:blip r:embed="rId3">
            <a:alphaModFix/>
          </a:blip>
          <a:srcRect b="0" l="0" r="0" t="0"/>
          <a:stretch/>
        </p:blipFill>
        <p:spPr>
          <a:xfrm>
            <a:off x="2852451" y="1165600"/>
            <a:ext cx="3439099" cy="300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IN" sz="1800">
                <a:latin typeface="Corbel"/>
                <a:ea typeface="Corbel"/>
                <a:cs typeface="Corbel"/>
                <a:sym typeface="Corbel"/>
              </a:rPr>
              <a:t> </a:t>
            </a:r>
            <a:r>
              <a:rPr b="1" lang="en-IN" sz="2000">
                <a:latin typeface="Corbel"/>
                <a:ea typeface="Corbel"/>
                <a:cs typeface="Corbel"/>
                <a:sym typeface="Corbel"/>
              </a:rPr>
              <a:t>How can you avoid being a victim? </a:t>
            </a:r>
            <a:br>
              <a:rPr lang="en-IN" sz="1800">
                <a:latin typeface="Corbel"/>
                <a:ea typeface="Corbel"/>
                <a:cs typeface="Corbel"/>
                <a:sym typeface="Corbel"/>
              </a:rPr>
            </a:br>
            <a:endParaRPr>
              <a:latin typeface="Corbel"/>
              <a:ea typeface="Corbel"/>
              <a:cs typeface="Corbel"/>
              <a:sym typeface="Corbel"/>
            </a:endParaRPr>
          </a:p>
        </p:txBody>
      </p:sp>
      <p:sp>
        <p:nvSpPr>
          <p:cNvPr id="230" name="Google Shape;230;p15"/>
          <p:cNvSpPr txBox="1"/>
          <p:nvPr>
            <p:ph idx="1" type="body"/>
          </p:nvPr>
        </p:nvSpPr>
        <p:spPr>
          <a:xfrm>
            <a:off x="1297500" y="1307850"/>
            <a:ext cx="7038900" cy="3081275"/>
          </a:xfrm>
          <a:prstGeom prst="rect">
            <a:avLst/>
          </a:prstGeom>
          <a:noFill/>
          <a:ln>
            <a:noFill/>
          </a:ln>
        </p:spPr>
        <p:txBody>
          <a:bodyPr anchorCtr="0" anchor="t" bIns="91425" lIns="91425" spcFirstLastPara="1" rIns="91425" wrap="square" tIns="91425">
            <a:noAutofit/>
          </a:bodyPr>
          <a:lstStyle/>
          <a:p>
            <a:pPr indent="-330200" lvl="0" marL="457200" rtl="0" algn="l">
              <a:lnSpc>
                <a:spcPct val="130000"/>
              </a:lnSpc>
              <a:spcBef>
                <a:spcPts val="0"/>
              </a:spcBef>
              <a:spcAft>
                <a:spcPts val="0"/>
              </a:spcAft>
              <a:buClr>
                <a:schemeClr val="lt1"/>
              </a:buClr>
              <a:buSzPts val="1600"/>
              <a:buFont typeface="Corbel"/>
              <a:buChar char="●"/>
            </a:pPr>
            <a:r>
              <a:rPr lang="en-IN" sz="1600">
                <a:solidFill>
                  <a:schemeClr val="lt1"/>
                </a:solidFill>
                <a:latin typeface="Corbel"/>
                <a:ea typeface="Corbel"/>
                <a:cs typeface="Corbel"/>
                <a:sym typeface="Corbel"/>
              </a:rPr>
              <a:t>Be suspicious of unsolicited phone calls, visits, or email messages from individuals asking about  internal information.</a:t>
            </a:r>
            <a:endParaRPr sz="1600">
              <a:solidFill>
                <a:schemeClr val="lt1"/>
              </a:solidFill>
              <a:latin typeface="Corbel"/>
              <a:ea typeface="Corbel"/>
              <a:cs typeface="Corbel"/>
              <a:sym typeface="Corbel"/>
            </a:endParaRPr>
          </a:p>
          <a:p>
            <a:pPr indent="-330200" lvl="0" marL="457200" rtl="0" algn="l">
              <a:lnSpc>
                <a:spcPct val="130000"/>
              </a:lnSpc>
              <a:spcBef>
                <a:spcPts val="0"/>
              </a:spcBef>
              <a:spcAft>
                <a:spcPts val="0"/>
              </a:spcAft>
              <a:buClr>
                <a:schemeClr val="lt1"/>
              </a:buClr>
              <a:buSzPts val="1600"/>
              <a:buFont typeface="Corbel"/>
              <a:buChar char="●"/>
            </a:pPr>
            <a:r>
              <a:rPr lang="en-IN" sz="1600">
                <a:solidFill>
                  <a:schemeClr val="lt1"/>
                </a:solidFill>
                <a:latin typeface="Corbel"/>
                <a:ea typeface="Corbel"/>
                <a:cs typeface="Corbel"/>
                <a:sym typeface="Corbel"/>
              </a:rPr>
              <a:t>If an unknown individual claims to be from a legitimate organization, try to verify his or her identity directly with the company.</a:t>
            </a:r>
            <a:endParaRPr sz="1600">
              <a:solidFill>
                <a:schemeClr val="lt1"/>
              </a:solidFill>
              <a:latin typeface="Corbel"/>
              <a:ea typeface="Corbel"/>
              <a:cs typeface="Corbel"/>
              <a:sym typeface="Corbel"/>
            </a:endParaRPr>
          </a:p>
          <a:p>
            <a:pPr indent="-330200" lvl="0" marL="457200" rtl="0" algn="l">
              <a:lnSpc>
                <a:spcPct val="130000"/>
              </a:lnSpc>
              <a:spcBef>
                <a:spcPts val="0"/>
              </a:spcBef>
              <a:spcAft>
                <a:spcPts val="0"/>
              </a:spcAft>
              <a:buClr>
                <a:schemeClr val="lt1"/>
              </a:buClr>
              <a:buSzPts val="1600"/>
              <a:buFont typeface="Corbel"/>
              <a:buChar char="●"/>
            </a:pPr>
            <a:r>
              <a:rPr lang="en-IN" sz="1600">
                <a:solidFill>
                  <a:schemeClr val="lt1"/>
                </a:solidFill>
                <a:latin typeface="Corbel"/>
                <a:ea typeface="Corbel"/>
                <a:cs typeface="Corbel"/>
                <a:sym typeface="Corbel"/>
              </a:rPr>
              <a:t>Do not reveal personal or financial information in email, and do not respond to email solicitations for this information.</a:t>
            </a:r>
            <a:endParaRPr sz="1600">
              <a:solidFill>
                <a:schemeClr val="lt1"/>
              </a:solidFill>
              <a:latin typeface="Corbel"/>
              <a:ea typeface="Corbel"/>
              <a:cs typeface="Corbel"/>
              <a:sym typeface="Corbel"/>
            </a:endParaRPr>
          </a:p>
          <a:p>
            <a:pPr indent="-330200" lvl="0" marL="457200" rtl="0" algn="l">
              <a:lnSpc>
                <a:spcPct val="130000"/>
              </a:lnSpc>
              <a:spcBef>
                <a:spcPts val="0"/>
              </a:spcBef>
              <a:spcAft>
                <a:spcPts val="0"/>
              </a:spcAft>
              <a:buClr>
                <a:schemeClr val="lt1"/>
              </a:buClr>
              <a:buSzPts val="1600"/>
              <a:buFont typeface="Corbel"/>
              <a:buChar char="●"/>
            </a:pPr>
            <a:r>
              <a:rPr lang="en-IN" sz="1600">
                <a:solidFill>
                  <a:schemeClr val="lt1"/>
                </a:solidFill>
                <a:latin typeface="Corbel"/>
                <a:ea typeface="Corbel"/>
                <a:cs typeface="Corbel"/>
                <a:sym typeface="Corbel"/>
              </a:rPr>
              <a:t>If you are unsure whether an email request is legitimate, try to verify it by contacting the company directly. </a:t>
            </a:r>
            <a:endParaRPr sz="1600"/>
          </a:p>
          <a:p>
            <a:pPr indent="-228600" lvl="0" marL="457200" rtl="0" algn="l">
              <a:lnSpc>
                <a:spcPct val="130000"/>
              </a:lnSpc>
              <a:spcBef>
                <a:spcPts val="800"/>
              </a:spcBef>
              <a:spcAft>
                <a:spcPts val="0"/>
              </a:spcAft>
              <a:buSzPts val="1105"/>
              <a:buNone/>
            </a:pPr>
            <a:r>
              <a:t/>
            </a:r>
            <a:endParaRPr sz="1600">
              <a:solidFill>
                <a:schemeClr val="lt1"/>
              </a:solidFill>
              <a:latin typeface="Corbel"/>
              <a:ea typeface="Corbel"/>
              <a:cs typeface="Corbel"/>
              <a:sym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IN">
                <a:latin typeface="Corbel"/>
                <a:ea typeface="Corbel"/>
                <a:cs typeface="Corbel"/>
                <a:sym typeface="Corbel"/>
              </a:rPr>
              <a:t>Thank You.</a:t>
            </a:r>
            <a:endParaRPr>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5cb6ea317e_0_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Process of downloading or installing third application with approval</a:t>
            </a:r>
            <a:endParaRPr/>
          </a:p>
        </p:txBody>
      </p:sp>
      <p:sp>
        <p:nvSpPr>
          <p:cNvPr id="241" name="Google Shape;241;g15cb6ea317e_0_1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Corbel"/>
              <a:buChar char="●"/>
            </a:pPr>
            <a:r>
              <a:rPr lang="en-IN">
                <a:latin typeface="Corbel"/>
                <a:ea typeface="Corbel"/>
                <a:cs typeface="Corbel"/>
                <a:sym typeface="Corbel"/>
              </a:rPr>
              <a:t>Application management provides a controlled installation and uninstallation process for software that requires approval.</a:t>
            </a:r>
            <a:endParaRPr>
              <a:latin typeface="Corbel"/>
              <a:ea typeface="Corbel"/>
              <a:cs typeface="Corbel"/>
              <a:sym typeface="Corbel"/>
            </a:endParaRPr>
          </a:p>
          <a:p>
            <a:pPr indent="-311150" lvl="0" marL="457200" rtl="0" algn="l">
              <a:lnSpc>
                <a:spcPct val="150000"/>
              </a:lnSpc>
              <a:spcBef>
                <a:spcPts val="0"/>
              </a:spcBef>
              <a:spcAft>
                <a:spcPts val="0"/>
              </a:spcAft>
              <a:buSzPts val="1300"/>
              <a:buFont typeface="Corbel"/>
              <a:buChar char="●"/>
            </a:pPr>
            <a:r>
              <a:rPr lang="en-IN">
                <a:latin typeface="Corbel"/>
                <a:ea typeface="Corbel"/>
                <a:cs typeface="Corbel"/>
                <a:sym typeface="Corbel"/>
              </a:rPr>
              <a:t>The IT administrator uses Software Center and deploys an application to all users and configures it to require approval before they're installed.</a:t>
            </a:r>
            <a:endParaRPr>
              <a:latin typeface="Corbel"/>
              <a:ea typeface="Corbel"/>
              <a:cs typeface="Corbel"/>
              <a:sym typeface="Corbel"/>
            </a:endParaRPr>
          </a:p>
          <a:p>
            <a:pPr indent="-311150" lvl="0" marL="457200" rtl="0" algn="l">
              <a:lnSpc>
                <a:spcPct val="150000"/>
              </a:lnSpc>
              <a:spcBef>
                <a:spcPts val="0"/>
              </a:spcBef>
              <a:spcAft>
                <a:spcPts val="0"/>
              </a:spcAft>
              <a:buSzPts val="1300"/>
              <a:buFont typeface="Corbel"/>
              <a:buChar char="●"/>
            </a:pPr>
            <a:r>
              <a:rPr lang="en-IN">
                <a:latin typeface="Corbel"/>
                <a:ea typeface="Corbel"/>
                <a:cs typeface="Corbel"/>
                <a:sym typeface="Corbel"/>
              </a:rPr>
              <a:t>the user browses the list of applications in Software Center but can't install the application until the request is approved. </a:t>
            </a:r>
            <a:endParaRPr>
              <a:latin typeface="Corbel"/>
              <a:ea typeface="Corbel"/>
              <a:cs typeface="Corbel"/>
              <a:sym typeface="Corbel"/>
            </a:endParaRPr>
          </a:p>
          <a:p>
            <a:pPr indent="-311150" lvl="0" marL="457200" rtl="0" algn="l">
              <a:lnSpc>
                <a:spcPct val="150000"/>
              </a:lnSpc>
              <a:spcBef>
                <a:spcPts val="0"/>
              </a:spcBef>
              <a:spcAft>
                <a:spcPts val="0"/>
              </a:spcAft>
              <a:buSzPts val="1300"/>
              <a:buFont typeface="Corbel"/>
              <a:buChar char="●"/>
            </a:pPr>
            <a:r>
              <a:rPr lang="en-IN">
                <a:latin typeface="Corbel"/>
                <a:ea typeface="Corbel"/>
                <a:cs typeface="Corbel"/>
                <a:sym typeface="Corbel"/>
              </a:rPr>
              <a:t>The user has to specify the reason for the request, then admin approves or denies the request for each of the user's devices where requests were made.</a:t>
            </a:r>
            <a:endParaRPr>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type="title"/>
          </p:nvPr>
        </p:nvSpPr>
        <p:spPr>
          <a:xfrm>
            <a:off x="1297500" y="393750"/>
            <a:ext cx="6729600" cy="914100"/>
          </a:xfrm>
          <a:prstGeom prst="rect">
            <a:avLst/>
          </a:prstGeom>
          <a:noFill/>
          <a:ln>
            <a:noFill/>
          </a:ln>
        </p:spPr>
        <p:txBody>
          <a:bodyPr anchorCtr="0" anchor="t" bIns="91425" lIns="91425" spcFirstLastPara="1" rIns="91425" wrap="square" tIns="91425">
            <a:normAutofit/>
          </a:bodyPr>
          <a:lstStyle/>
          <a:p>
            <a:pPr indent="0" lvl="0" marL="0" rtl="0" algn="l">
              <a:lnSpc>
                <a:spcPct val="107000"/>
              </a:lnSpc>
              <a:spcBef>
                <a:spcPts val="0"/>
              </a:spcBef>
              <a:spcAft>
                <a:spcPts val="800"/>
              </a:spcAft>
              <a:buSzPts val="2400"/>
              <a:buNone/>
            </a:pPr>
            <a:r>
              <a:rPr b="1" lang="en-IN" sz="2000">
                <a:latin typeface="Corbel"/>
                <a:ea typeface="Corbel"/>
                <a:cs typeface="Corbel"/>
                <a:sym typeface="Corbel"/>
              </a:rPr>
              <a:t>What is social engineering?</a:t>
            </a:r>
            <a:endParaRPr/>
          </a:p>
        </p:txBody>
      </p:sp>
      <p:sp>
        <p:nvSpPr>
          <p:cNvPr id="140" name="Google Shape;140;p2"/>
          <p:cNvSpPr txBox="1"/>
          <p:nvPr>
            <p:ph idx="1" type="body"/>
          </p:nvPr>
        </p:nvSpPr>
        <p:spPr>
          <a:xfrm>
            <a:off x="1142913" y="1166420"/>
            <a:ext cx="7038900" cy="28107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Font typeface="Corbel"/>
              <a:buChar char="●"/>
            </a:pPr>
            <a:r>
              <a:rPr lang="en-IN" sz="1600">
                <a:latin typeface="Corbel"/>
                <a:ea typeface="Corbel"/>
                <a:cs typeface="Corbel"/>
                <a:sym typeface="Corbel"/>
              </a:rPr>
              <a:t>Social engineering is a manipulation technique that exploits human error to gain private information, access, or valuables.</a:t>
            </a:r>
            <a:endParaRPr sz="1600">
              <a:latin typeface="Corbel"/>
              <a:ea typeface="Corbel"/>
              <a:cs typeface="Corbel"/>
              <a:sym typeface="Corbel"/>
            </a:endParaRPr>
          </a:p>
          <a:p>
            <a:pPr indent="-330200" lvl="0" marL="457200" rtl="0" algn="just">
              <a:lnSpc>
                <a:spcPct val="150000"/>
              </a:lnSpc>
              <a:spcBef>
                <a:spcPts val="0"/>
              </a:spcBef>
              <a:spcAft>
                <a:spcPts val="0"/>
              </a:spcAft>
              <a:buSzPts val="1600"/>
              <a:buFont typeface="Corbel"/>
              <a:buChar char="●"/>
            </a:pPr>
            <a:r>
              <a:rPr lang="en-IN" sz="1600">
                <a:latin typeface="Corbel"/>
                <a:ea typeface="Corbel"/>
                <a:cs typeface="Corbel"/>
                <a:sym typeface="Corbel"/>
              </a:rPr>
              <a:t>In cybercrime, it is also termed as “human hacking” and it tends to lure unsuspecting users into exposing data, spreading malware infections, or giving access to restricted systems.</a:t>
            </a:r>
            <a:endParaRPr sz="1600"/>
          </a:p>
          <a:p>
            <a:pPr indent="-330200" lvl="0" marL="457200" rtl="0" algn="just">
              <a:lnSpc>
                <a:spcPct val="150000"/>
              </a:lnSpc>
              <a:spcBef>
                <a:spcPts val="0"/>
              </a:spcBef>
              <a:spcAft>
                <a:spcPts val="0"/>
              </a:spcAft>
              <a:buSzPts val="1600"/>
              <a:buFont typeface="Corbel"/>
              <a:buChar char="●"/>
            </a:pPr>
            <a:r>
              <a:rPr lang="en-IN" sz="1600">
                <a:latin typeface="Corbel"/>
                <a:ea typeface="Corbel"/>
                <a:cs typeface="Corbel"/>
                <a:sym typeface="Corbel"/>
              </a:rPr>
              <a:t>Social engineering is very effective and dangerous because “THE WEAKEST LINK IN SOCIAL SECURITY CHAIN IS HUMAN ELEMENT”.</a:t>
            </a:r>
            <a:endParaRPr sz="1600">
              <a:latin typeface="Corbel"/>
              <a:ea typeface="Corbel"/>
              <a:cs typeface="Corbel"/>
              <a:sym typeface="Corbel"/>
            </a:endParaRPr>
          </a:p>
          <a:p>
            <a:pPr indent="0" lvl="0" marL="457200" rtl="0" algn="just">
              <a:lnSpc>
                <a:spcPct val="150000"/>
              </a:lnSpc>
              <a:spcBef>
                <a:spcPts val="1200"/>
              </a:spcBef>
              <a:spcAft>
                <a:spcPts val="0"/>
              </a:spcAft>
              <a:buSzPts val="1300"/>
              <a:buNone/>
            </a:pPr>
            <a:r>
              <a:t/>
            </a:r>
            <a:endParaRPr sz="1210">
              <a:latin typeface="Corbel"/>
              <a:ea typeface="Corbel"/>
              <a:cs typeface="Corbel"/>
              <a:sym typeface="Corbel"/>
            </a:endParaRPr>
          </a:p>
          <a:p>
            <a:pPr indent="0" lvl="0" marL="457200" rtl="0" algn="just">
              <a:lnSpc>
                <a:spcPct val="150000"/>
              </a:lnSpc>
              <a:spcBef>
                <a:spcPts val="1200"/>
              </a:spcBef>
              <a:spcAft>
                <a:spcPts val="1200"/>
              </a:spcAft>
              <a:buSzPts val="1300"/>
              <a:buNone/>
            </a:pPr>
            <a:r>
              <a:t/>
            </a:r>
            <a:endParaRPr sz="1210">
              <a:latin typeface="Corbel"/>
              <a:ea typeface="Corbel"/>
              <a:cs typeface="Corbel"/>
              <a:sym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57675b9185_1_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downloading application on corporates system without permission</a:t>
            </a:r>
            <a:endParaRPr/>
          </a:p>
        </p:txBody>
      </p:sp>
      <p:sp>
        <p:nvSpPr>
          <p:cNvPr id="247" name="Google Shape;247;g157675b9185_1_1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Corbel"/>
              <a:buChar char="●"/>
            </a:pPr>
            <a:r>
              <a:rPr lang="en-IN">
                <a:latin typeface="Corbel"/>
                <a:ea typeface="Corbel"/>
                <a:cs typeface="Corbel"/>
                <a:sym typeface="Corbel"/>
              </a:rPr>
              <a:t>Websites that user visits can download and install software without their knowledge or approval.</a:t>
            </a:r>
            <a:endParaRPr>
              <a:latin typeface="Corbel"/>
              <a:ea typeface="Corbel"/>
              <a:cs typeface="Corbel"/>
              <a:sym typeface="Corbel"/>
            </a:endParaRPr>
          </a:p>
          <a:p>
            <a:pPr indent="-311150" lvl="0" marL="457200" rtl="0" algn="l">
              <a:lnSpc>
                <a:spcPct val="150000"/>
              </a:lnSpc>
              <a:spcBef>
                <a:spcPts val="0"/>
              </a:spcBef>
              <a:spcAft>
                <a:spcPts val="0"/>
              </a:spcAft>
              <a:buSzPts val="1300"/>
              <a:buFont typeface="Corbel"/>
              <a:buChar char="●"/>
            </a:pPr>
            <a:r>
              <a:rPr lang="en-IN">
                <a:latin typeface="Corbel"/>
                <a:ea typeface="Corbel"/>
                <a:cs typeface="Corbel"/>
                <a:sym typeface="Corbel"/>
              </a:rPr>
              <a:t> It is called a drive-by download. </a:t>
            </a:r>
            <a:endParaRPr>
              <a:latin typeface="Corbel"/>
              <a:ea typeface="Corbel"/>
              <a:cs typeface="Corbel"/>
              <a:sym typeface="Corbel"/>
            </a:endParaRPr>
          </a:p>
          <a:p>
            <a:pPr indent="-311150" lvl="0" marL="457200" rtl="0" algn="l">
              <a:lnSpc>
                <a:spcPct val="150000"/>
              </a:lnSpc>
              <a:spcBef>
                <a:spcPts val="0"/>
              </a:spcBef>
              <a:spcAft>
                <a:spcPts val="0"/>
              </a:spcAft>
              <a:buSzPts val="1300"/>
              <a:buFont typeface="Corbel"/>
              <a:buChar char="●"/>
            </a:pPr>
            <a:r>
              <a:rPr lang="en-IN">
                <a:latin typeface="Corbel"/>
                <a:ea typeface="Corbel"/>
                <a:cs typeface="Corbel"/>
                <a:sym typeface="Corbel"/>
              </a:rPr>
              <a:t>The objective is usually to install malware, which can:</a:t>
            </a:r>
            <a:endParaRPr>
              <a:latin typeface="Corbel"/>
              <a:ea typeface="Corbel"/>
              <a:cs typeface="Corbel"/>
              <a:sym typeface="Corbel"/>
            </a:endParaRPr>
          </a:p>
          <a:p>
            <a:pPr indent="-311150" lvl="1" marL="914400" rtl="0" algn="l">
              <a:lnSpc>
                <a:spcPct val="150000"/>
              </a:lnSpc>
              <a:spcBef>
                <a:spcPts val="0"/>
              </a:spcBef>
              <a:spcAft>
                <a:spcPts val="0"/>
              </a:spcAft>
              <a:buSzPts val="1300"/>
              <a:buFont typeface="Corbel"/>
              <a:buChar char="○"/>
            </a:pPr>
            <a:r>
              <a:rPr lang="en-IN" sz="1300">
                <a:latin typeface="Corbel"/>
                <a:ea typeface="Corbel"/>
                <a:cs typeface="Corbel"/>
                <a:sym typeface="Corbel"/>
              </a:rPr>
              <a:t>Record whatever is typed and what sites are visited.</a:t>
            </a:r>
            <a:endParaRPr sz="1300">
              <a:latin typeface="Corbel"/>
              <a:ea typeface="Corbel"/>
              <a:cs typeface="Corbel"/>
              <a:sym typeface="Corbel"/>
            </a:endParaRPr>
          </a:p>
          <a:p>
            <a:pPr indent="-311150" lvl="1" marL="914400" rtl="0" algn="l">
              <a:lnSpc>
                <a:spcPct val="150000"/>
              </a:lnSpc>
              <a:spcBef>
                <a:spcPts val="0"/>
              </a:spcBef>
              <a:spcAft>
                <a:spcPts val="0"/>
              </a:spcAft>
              <a:buSzPts val="1300"/>
              <a:buFont typeface="Corbel"/>
              <a:buChar char="○"/>
            </a:pPr>
            <a:r>
              <a:rPr lang="en-IN" sz="1300">
                <a:latin typeface="Corbel"/>
                <a:ea typeface="Corbel"/>
                <a:cs typeface="Corbel"/>
                <a:sym typeface="Corbel"/>
              </a:rPr>
              <a:t>Search  computers for stored passwords.</a:t>
            </a:r>
            <a:endParaRPr sz="1300">
              <a:latin typeface="Corbel"/>
              <a:ea typeface="Corbel"/>
              <a:cs typeface="Corbel"/>
              <a:sym typeface="Corbel"/>
            </a:endParaRPr>
          </a:p>
          <a:p>
            <a:pPr indent="-311150" lvl="1" marL="914400" rtl="0" algn="l">
              <a:lnSpc>
                <a:spcPct val="150000"/>
              </a:lnSpc>
              <a:spcBef>
                <a:spcPts val="0"/>
              </a:spcBef>
              <a:spcAft>
                <a:spcPts val="0"/>
              </a:spcAft>
              <a:buSzPts val="1300"/>
              <a:buFont typeface="Corbel"/>
              <a:buChar char="○"/>
            </a:pPr>
            <a:r>
              <a:rPr lang="en-IN" sz="1300">
                <a:latin typeface="Corbel"/>
                <a:ea typeface="Corbel"/>
                <a:cs typeface="Corbel"/>
                <a:sym typeface="Corbel"/>
              </a:rPr>
              <a:t>Open the computer to remote control. </a:t>
            </a:r>
            <a:endParaRPr sz="1300">
              <a:latin typeface="Corbel"/>
              <a:ea typeface="Corbel"/>
              <a:cs typeface="Corbel"/>
              <a:sym typeface="Corbel"/>
            </a:endParaRPr>
          </a:p>
          <a:p>
            <a:pPr indent="-311150" lvl="0" marL="457200" rtl="0" algn="l">
              <a:lnSpc>
                <a:spcPct val="150000"/>
              </a:lnSpc>
              <a:spcBef>
                <a:spcPts val="0"/>
              </a:spcBef>
              <a:spcAft>
                <a:spcPts val="0"/>
              </a:spcAft>
              <a:buSzPts val="1300"/>
              <a:buFont typeface="Corbel"/>
              <a:buChar char="●"/>
            </a:pPr>
            <a:r>
              <a:rPr lang="en-IN">
                <a:latin typeface="Corbel"/>
                <a:ea typeface="Corbel"/>
                <a:cs typeface="Corbel"/>
                <a:sym typeface="Corbel"/>
              </a:rPr>
              <a:t>Legitimate sites can also be hijacked into hosting drive-by downloads through third-party ads.</a:t>
            </a:r>
            <a:endParaRPr>
              <a:latin typeface="Corbel"/>
              <a:ea typeface="Corbel"/>
              <a:cs typeface="Corbel"/>
              <a:sym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57675b9185_1_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IN"/>
              <a:t>pirated &amp; Crack applications</a:t>
            </a:r>
            <a:endParaRPr/>
          </a:p>
        </p:txBody>
      </p:sp>
      <p:sp>
        <p:nvSpPr>
          <p:cNvPr id="253" name="Google Shape;253;g157675b9185_1_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rbel"/>
              <a:buChar char="●"/>
            </a:pPr>
            <a:r>
              <a:rPr lang="en-IN" sz="1400">
                <a:latin typeface="Corbel"/>
                <a:ea typeface="Corbel"/>
                <a:cs typeface="Corbel"/>
                <a:sym typeface="Corbel"/>
              </a:rPr>
              <a:t>A crack is a way ( programs) that makes applications or software work perfectly without the need to buy or pay money for those applications. </a:t>
            </a:r>
            <a:endParaRPr sz="1400">
              <a:latin typeface="Corbel"/>
              <a:ea typeface="Corbel"/>
              <a:cs typeface="Corbel"/>
              <a:sym typeface="Corbel"/>
            </a:endParaRPr>
          </a:p>
          <a:p>
            <a:pPr indent="-317500" lvl="0" marL="457200" rtl="0" algn="l">
              <a:lnSpc>
                <a:spcPct val="150000"/>
              </a:lnSpc>
              <a:spcBef>
                <a:spcPts val="0"/>
              </a:spcBef>
              <a:spcAft>
                <a:spcPts val="0"/>
              </a:spcAft>
              <a:buSzPts val="1400"/>
              <a:buFont typeface="Corbel"/>
              <a:buChar char="●"/>
            </a:pPr>
            <a:r>
              <a:rPr lang="en-IN" sz="1400">
                <a:latin typeface="Corbel"/>
                <a:ea typeface="Corbel"/>
                <a:cs typeface="Corbel"/>
                <a:sym typeface="Corbel"/>
              </a:rPr>
              <a:t>A ”crack” breaks the protection of the program so one can use it completely.</a:t>
            </a:r>
            <a:endParaRPr sz="1400">
              <a:latin typeface="Corbel"/>
              <a:ea typeface="Corbel"/>
              <a:cs typeface="Corbel"/>
              <a:sym typeface="Corbel"/>
            </a:endParaRPr>
          </a:p>
          <a:p>
            <a:pPr indent="-317500" lvl="0" marL="457200" rtl="0" algn="l">
              <a:lnSpc>
                <a:spcPct val="150000"/>
              </a:lnSpc>
              <a:spcBef>
                <a:spcPts val="0"/>
              </a:spcBef>
              <a:spcAft>
                <a:spcPts val="0"/>
              </a:spcAft>
              <a:buSzPts val="1400"/>
              <a:buFont typeface="Corbel"/>
              <a:buChar char="●"/>
            </a:pPr>
            <a:r>
              <a:rPr lang="en-IN" sz="1400">
                <a:latin typeface="Corbel"/>
                <a:ea typeface="Corbel"/>
                <a:cs typeface="Corbel"/>
                <a:sym typeface="Corbel"/>
              </a:rPr>
              <a:t>Application piracy is the use of unlicensed software where the user has never paid the software vendor a licensing fee for the application. </a:t>
            </a:r>
            <a:endParaRPr sz="1400">
              <a:latin typeface="Corbel"/>
              <a:ea typeface="Corbel"/>
              <a:cs typeface="Corbel"/>
              <a:sym typeface="Corbel"/>
            </a:endParaRPr>
          </a:p>
          <a:p>
            <a:pPr indent="-317500" lvl="0" marL="457200" rtl="0" algn="l">
              <a:lnSpc>
                <a:spcPct val="150000"/>
              </a:lnSpc>
              <a:spcBef>
                <a:spcPts val="0"/>
              </a:spcBef>
              <a:spcAft>
                <a:spcPts val="0"/>
              </a:spcAft>
              <a:buSzPts val="1400"/>
              <a:buFont typeface="Corbel"/>
              <a:buChar char="●"/>
            </a:pPr>
            <a:r>
              <a:rPr lang="en-IN" sz="1400">
                <a:latin typeface="Corbel"/>
                <a:ea typeface="Corbel"/>
                <a:cs typeface="Corbel"/>
                <a:sym typeface="Corbel"/>
              </a:rPr>
              <a:t>It can be contrasted \with “license overuse” where the user has paid a software vendor a licensing fee for an application, but is using more installations than it is entitled to use</a:t>
            </a:r>
            <a:endParaRPr sz="1400">
              <a:latin typeface="Corbel"/>
              <a:ea typeface="Corbel"/>
              <a:cs typeface="Corbel"/>
              <a:sym typeface="Corbel"/>
            </a:endParaRPr>
          </a:p>
          <a:p>
            <a:pPr indent="0" lvl="0" marL="0" rtl="0" algn="l">
              <a:lnSpc>
                <a:spcPct val="150000"/>
              </a:lnSpc>
              <a:spcBef>
                <a:spcPts val="0"/>
              </a:spcBef>
              <a:spcAft>
                <a:spcPts val="0"/>
              </a:spcAft>
              <a:buSzPts val="1300"/>
              <a:buNone/>
            </a:pPr>
            <a:r>
              <a:t/>
            </a:r>
            <a:endParaRPr sz="1400">
              <a:latin typeface="Corbel"/>
              <a:ea typeface="Corbel"/>
              <a:cs typeface="Corbel"/>
              <a:sym typeface="Corbe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57675b9185_1_4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t/>
            </a:r>
            <a:endParaRPr/>
          </a:p>
        </p:txBody>
      </p:sp>
      <p:sp>
        <p:nvSpPr>
          <p:cNvPr id="259" name="Google Shape;259;g157675b9185_1_4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Font typeface="Corbel"/>
              <a:buChar char="●"/>
            </a:pPr>
            <a:r>
              <a:rPr lang="en-IN">
                <a:latin typeface="Corbel"/>
                <a:ea typeface="Corbel"/>
                <a:cs typeface="Corbel"/>
                <a:sym typeface="Corbel"/>
              </a:rPr>
              <a:t>Reasons not to visit pirated or cracked application</a:t>
            </a:r>
            <a:endParaRPr>
              <a:latin typeface="Corbel"/>
              <a:ea typeface="Corbel"/>
              <a:cs typeface="Corbel"/>
              <a:sym typeface="Corbel"/>
            </a:endParaRPr>
          </a:p>
          <a:p>
            <a:pPr indent="-311150" lvl="1" marL="914400" rtl="0" algn="l">
              <a:lnSpc>
                <a:spcPct val="150000"/>
              </a:lnSpc>
              <a:spcBef>
                <a:spcPts val="0"/>
              </a:spcBef>
              <a:spcAft>
                <a:spcPts val="0"/>
              </a:spcAft>
              <a:buSzPts val="1300"/>
              <a:buFont typeface="Corbel"/>
              <a:buChar char="○"/>
            </a:pPr>
            <a:r>
              <a:rPr lang="en-IN" sz="1300">
                <a:latin typeface="Corbel"/>
                <a:ea typeface="Corbel"/>
                <a:cs typeface="Corbel"/>
                <a:sym typeface="Corbel"/>
              </a:rPr>
              <a:t>Downloads of illegal software are frequently stuffed full of dangerous malware.</a:t>
            </a:r>
            <a:endParaRPr sz="1300">
              <a:latin typeface="Corbel"/>
              <a:ea typeface="Corbel"/>
              <a:cs typeface="Corbel"/>
              <a:sym typeface="Corbel"/>
            </a:endParaRPr>
          </a:p>
          <a:p>
            <a:pPr indent="-311150" lvl="1" marL="914400" rtl="0" algn="l">
              <a:lnSpc>
                <a:spcPct val="150000"/>
              </a:lnSpc>
              <a:spcBef>
                <a:spcPts val="0"/>
              </a:spcBef>
              <a:spcAft>
                <a:spcPts val="0"/>
              </a:spcAft>
              <a:buSzPts val="1300"/>
              <a:buFont typeface="Corbel"/>
              <a:buChar char="○"/>
            </a:pPr>
            <a:r>
              <a:rPr lang="en-IN" sz="1300">
                <a:latin typeface="Corbel"/>
                <a:ea typeface="Corbel"/>
                <a:cs typeface="Corbel"/>
                <a:sym typeface="Corbel"/>
              </a:rPr>
              <a:t>the websites which distribute them, are already on the wrong side of the law. So they have little incentive not to harm their users.</a:t>
            </a:r>
            <a:endParaRPr sz="1300">
              <a:latin typeface="Corbel"/>
              <a:ea typeface="Corbel"/>
              <a:cs typeface="Corbel"/>
              <a:sym typeface="Corbel"/>
            </a:endParaRPr>
          </a:p>
          <a:p>
            <a:pPr indent="-311150" lvl="1" marL="914400" rtl="0" algn="l">
              <a:lnSpc>
                <a:spcPct val="150000"/>
              </a:lnSpc>
              <a:spcBef>
                <a:spcPts val="0"/>
              </a:spcBef>
              <a:spcAft>
                <a:spcPts val="0"/>
              </a:spcAft>
              <a:buSzPts val="1300"/>
              <a:buFont typeface="Corbel"/>
              <a:buChar char="○"/>
            </a:pPr>
            <a:r>
              <a:rPr lang="en-IN" sz="1300">
                <a:latin typeface="Corbel"/>
                <a:ea typeface="Corbel"/>
                <a:cs typeface="Corbel"/>
                <a:sym typeface="Corbel"/>
              </a:rPr>
              <a:t>When you download illegal software, there's no guarantee it will actually work.</a:t>
            </a:r>
            <a:endParaRPr sz="1300">
              <a:latin typeface="Corbel"/>
              <a:ea typeface="Corbel"/>
              <a:cs typeface="Corbel"/>
              <a:sym typeface="Corbel"/>
            </a:endParaRPr>
          </a:p>
          <a:p>
            <a:pPr indent="-311150" lvl="1" marL="914400" rtl="0" algn="l">
              <a:lnSpc>
                <a:spcPct val="150000"/>
              </a:lnSpc>
              <a:spcBef>
                <a:spcPts val="0"/>
              </a:spcBef>
              <a:spcAft>
                <a:spcPts val="0"/>
              </a:spcAft>
              <a:buSzPts val="1300"/>
              <a:buFont typeface="Corbel"/>
              <a:buChar char="○"/>
            </a:pPr>
            <a:r>
              <a:rPr lang="en-IN" sz="1300">
                <a:latin typeface="Corbel"/>
                <a:ea typeface="Corbel"/>
                <a:cs typeface="Corbel"/>
                <a:sym typeface="Corbel"/>
              </a:rPr>
              <a:t>Downloading and using cracked software is illegal. If someone is  caught using it, they could face a range of consequences.</a:t>
            </a:r>
            <a:endParaRPr sz="1300">
              <a:latin typeface="Corbel"/>
              <a:ea typeface="Corbel"/>
              <a:cs typeface="Corbel"/>
              <a:sym typeface="Corbel"/>
            </a:endParaRPr>
          </a:p>
          <a:p>
            <a:pPr indent="-311150" lvl="1" marL="914400" rtl="0" algn="l">
              <a:lnSpc>
                <a:spcPct val="150000"/>
              </a:lnSpc>
              <a:spcBef>
                <a:spcPts val="0"/>
              </a:spcBef>
              <a:spcAft>
                <a:spcPts val="0"/>
              </a:spcAft>
              <a:buSzPts val="1300"/>
              <a:buFont typeface="Corbel"/>
              <a:buChar char="○"/>
            </a:pPr>
            <a:r>
              <a:rPr lang="en-IN" sz="1300">
                <a:latin typeface="Corbel"/>
                <a:ea typeface="Corbel"/>
                <a:cs typeface="Corbel"/>
                <a:sym typeface="Corbel"/>
              </a:rPr>
              <a:t>if your device is compromised by malware, that malware can spread to other devices that are  connected to the internet using your home network.</a:t>
            </a:r>
            <a:endParaRPr sz="1300">
              <a:latin typeface="Corbel"/>
              <a:ea typeface="Corbel"/>
              <a:cs typeface="Corbel"/>
              <a:sym typeface="Corbel"/>
            </a:endParaRPr>
          </a:p>
          <a:p>
            <a:pPr indent="0" lvl="0" marL="0" rtl="0" algn="l">
              <a:lnSpc>
                <a:spcPct val="115000"/>
              </a:lnSpc>
              <a:spcBef>
                <a:spcPts val="0"/>
              </a:spcBef>
              <a:spcAft>
                <a:spcPts val="0"/>
              </a:spcAft>
              <a:buSzPts val="1300"/>
              <a:buNone/>
            </a:pPr>
            <a:r>
              <a:t/>
            </a:r>
            <a:endParaRPr>
              <a:latin typeface="Corbel"/>
              <a:ea typeface="Corbel"/>
              <a:cs typeface="Corbel"/>
              <a:sym typeface="Corbe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57675b9185_1_3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Why financial sector is targeted by Ransomware Attacker</a:t>
            </a:r>
            <a:endParaRPr/>
          </a:p>
          <a:p>
            <a:pPr indent="0" lvl="0" marL="0" rtl="0" algn="l">
              <a:lnSpc>
                <a:spcPct val="100000"/>
              </a:lnSpc>
              <a:spcBef>
                <a:spcPts val="0"/>
              </a:spcBef>
              <a:spcAft>
                <a:spcPts val="0"/>
              </a:spcAft>
              <a:buSzPct val="111111"/>
              <a:buNone/>
            </a:pPr>
            <a:r>
              <a:t/>
            </a:r>
            <a:endParaRPr/>
          </a:p>
        </p:txBody>
      </p:sp>
      <p:sp>
        <p:nvSpPr>
          <p:cNvPr id="265" name="Google Shape;265;g157675b9185_1_3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Corbel"/>
              <a:buChar char="●"/>
            </a:pPr>
            <a:r>
              <a:rPr lang="en-IN" sz="1400">
                <a:latin typeface="Corbel"/>
                <a:ea typeface="Corbel"/>
                <a:cs typeface="Corbel"/>
                <a:sym typeface="Corbel"/>
              </a:rPr>
              <a:t>The finance sector gather information about clients, partners, and employees. This sensitive data makes financial services organizations ideal targets for ransomware attacks.</a:t>
            </a:r>
            <a:endParaRPr sz="1400">
              <a:latin typeface="Corbel"/>
              <a:ea typeface="Corbel"/>
              <a:cs typeface="Corbel"/>
              <a:sym typeface="Corbel"/>
            </a:endParaRPr>
          </a:p>
          <a:p>
            <a:pPr indent="-317500" lvl="0" marL="457200" rtl="0" algn="l">
              <a:lnSpc>
                <a:spcPct val="150000"/>
              </a:lnSpc>
              <a:spcBef>
                <a:spcPts val="0"/>
              </a:spcBef>
              <a:spcAft>
                <a:spcPts val="0"/>
              </a:spcAft>
              <a:buSzPts val="1400"/>
              <a:buFont typeface="Corbel"/>
              <a:buChar char="●"/>
            </a:pPr>
            <a:r>
              <a:rPr lang="en-IN" sz="1400">
                <a:latin typeface="Corbel"/>
                <a:ea typeface="Corbel"/>
                <a:cs typeface="Corbel"/>
                <a:sym typeface="Corbel"/>
              </a:rPr>
              <a:t>As financial organizations are digitizing more of their operations, they are also giving cybercriminals a wider attack surface to exploit.</a:t>
            </a:r>
            <a:endParaRPr sz="1400">
              <a:latin typeface="Corbel"/>
              <a:ea typeface="Corbel"/>
              <a:cs typeface="Corbel"/>
              <a:sym typeface="Corbel"/>
            </a:endParaRPr>
          </a:p>
          <a:p>
            <a:pPr indent="-317500" lvl="0" marL="457200" rtl="0" algn="l">
              <a:lnSpc>
                <a:spcPct val="150000"/>
              </a:lnSpc>
              <a:spcBef>
                <a:spcPts val="0"/>
              </a:spcBef>
              <a:spcAft>
                <a:spcPts val="0"/>
              </a:spcAft>
              <a:buSzPts val="1400"/>
              <a:buFont typeface="Corbel"/>
              <a:buChar char="●"/>
            </a:pPr>
            <a:r>
              <a:rPr lang="en-IN" sz="1400">
                <a:latin typeface="Corbel"/>
                <a:ea typeface="Corbel"/>
                <a:cs typeface="Corbel"/>
                <a:sym typeface="Corbel"/>
              </a:rPr>
              <a:t>Ex.</a:t>
            </a:r>
            <a:endParaRPr sz="1400">
              <a:latin typeface="Corbel"/>
              <a:ea typeface="Corbel"/>
              <a:cs typeface="Corbel"/>
              <a:sym typeface="Corbel"/>
            </a:endParaRPr>
          </a:p>
          <a:p>
            <a:pPr indent="-317500" lvl="1" marL="914400" rtl="0" algn="l">
              <a:lnSpc>
                <a:spcPct val="150000"/>
              </a:lnSpc>
              <a:spcBef>
                <a:spcPts val="0"/>
              </a:spcBef>
              <a:spcAft>
                <a:spcPts val="0"/>
              </a:spcAft>
              <a:buSzPts val="1400"/>
              <a:buFont typeface="Corbel"/>
              <a:buChar char="○"/>
            </a:pPr>
            <a:r>
              <a:rPr lang="en-IN" sz="1400">
                <a:latin typeface="Corbel"/>
                <a:ea typeface="Corbel"/>
                <a:cs typeface="Corbel"/>
                <a:sym typeface="Corbel"/>
              </a:rPr>
              <a:t>AvosLocker Attack on Community Banking Service Provider Pacific City Bank</a:t>
            </a:r>
            <a:endParaRPr sz="1400">
              <a:latin typeface="Corbel"/>
              <a:ea typeface="Corbel"/>
              <a:cs typeface="Corbel"/>
              <a:sym typeface="Corbel"/>
            </a:endParaRPr>
          </a:p>
          <a:p>
            <a:pPr indent="-317500" lvl="1" marL="914400" rtl="0" algn="l">
              <a:lnSpc>
                <a:spcPct val="150000"/>
              </a:lnSpc>
              <a:spcBef>
                <a:spcPts val="0"/>
              </a:spcBef>
              <a:spcAft>
                <a:spcPts val="0"/>
              </a:spcAft>
              <a:buSzPts val="1400"/>
              <a:buFont typeface="Corbel"/>
              <a:buChar char="○"/>
            </a:pPr>
            <a:r>
              <a:rPr lang="en-IN" sz="1400">
                <a:latin typeface="Corbel"/>
                <a:ea typeface="Corbel"/>
                <a:cs typeface="Corbel"/>
                <a:sym typeface="Corbel"/>
              </a:rPr>
              <a:t>Sodinokibi (REvil) Attack on Foreign Exchange Company Travelex</a:t>
            </a:r>
            <a:endParaRPr sz="1400">
              <a:latin typeface="Corbel"/>
              <a:ea typeface="Corbel"/>
              <a:cs typeface="Corbel"/>
              <a:sym typeface="Corbel"/>
            </a:endParaRPr>
          </a:p>
          <a:p>
            <a:pPr indent="0" lvl="0" marL="914400" rtl="0" algn="l">
              <a:lnSpc>
                <a:spcPct val="115000"/>
              </a:lnSpc>
              <a:spcBef>
                <a:spcPts val="400"/>
              </a:spcBef>
              <a:spcAft>
                <a:spcPts val="0"/>
              </a:spcAft>
              <a:buSzPts val="1300"/>
              <a:buNone/>
            </a:pPr>
            <a:r>
              <a:t/>
            </a:r>
            <a:endParaRPr sz="1400">
              <a:latin typeface="Corbel"/>
              <a:ea typeface="Corbel"/>
              <a:cs typeface="Corbel"/>
              <a:sym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57675b9185_1_41"/>
          <p:cNvSpPr txBox="1"/>
          <p:nvPr>
            <p:ph type="title"/>
          </p:nvPr>
        </p:nvSpPr>
        <p:spPr>
          <a:xfrm>
            <a:off x="1297500" y="36650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corporate email and personal mail does &amp; don't</a:t>
            </a:r>
            <a:endParaRPr/>
          </a:p>
        </p:txBody>
      </p:sp>
      <p:sp>
        <p:nvSpPr>
          <p:cNvPr id="271" name="Google Shape;271;g157675b9185_1_41"/>
          <p:cNvSpPr txBox="1"/>
          <p:nvPr>
            <p:ph idx="1" type="body"/>
          </p:nvPr>
        </p:nvSpPr>
        <p:spPr>
          <a:xfrm>
            <a:off x="1297500" y="1558450"/>
            <a:ext cx="31464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IN" sz="1400">
                <a:latin typeface="Corbel"/>
                <a:ea typeface="Corbel"/>
                <a:cs typeface="Corbel"/>
                <a:sym typeface="Corbel"/>
              </a:rPr>
              <a:t>Personnel mails:</a:t>
            </a:r>
            <a:endParaRPr sz="1400">
              <a:latin typeface="Corbel"/>
              <a:ea typeface="Corbel"/>
              <a:cs typeface="Corbel"/>
              <a:sym typeface="Corbel"/>
            </a:endParaRPr>
          </a:p>
          <a:p>
            <a:pPr indent="0" lvl="0" marL="0" rtl="0" algn="l">
              <a:lnSpc>
                <a:spcPct val="115000"/>
              </a:lnSpc>
              <a:spcBef>
                <a:spcPts val="0"/>
              </a:spcBef>
              <a:spcAft>
                <a:spcPts val="0"/>
              </a:spcAft>
              <a:buSzPts val="1300"/>
              <a:buNone/>
            </a:pPr>
            <a:r>
              <a:rPr lang="en-IN" sz="1400">
                <a:latin typeface="Corbel"/>
                <a:ea typeface="Corbel"/>
                <a:cs typeface="Corbel"/>
                <a:sym typeface="Corbel"/>
              </a:rPr>
              <a:t>Do’s</a:t>
            </a:r>
            <a:endParaRPr sz="1400">
              <a:latin typeface="Corbel"/>
              <a:ea typeface="Corbel"/>
              <a:cs typeface="Corbel"/>
              <a:sym typeface="Corbel"/>
            </a:endParaRPr>
          </a:p>
          <a:p>
            <a:pPr indent="-317500" lvl="0" marL="457200" rtl="0" algn="l">
              <a:lnSpc>
                <a:spcPct val="115000"/>
              </a:lnSpc>
              <a:spcBef>
                <a:spcPts val="0"/>
              </a:spcBef>
              <a:spcAft>
                <a:spcPts val="0"/>
              </a:spcAft>
              <a:buSzPts val="1400"/>
              <a:buFont typeface="Corbel"/>
              <a:buChar char="●"/>
            </a:pPr>
            <a:r>
              <a:rPr lang="en-IN" sz="1400">
                <a:latin typeface="Corbel"/>
                <a:ea typeface="Corbel"/>
                <a:cs typeface="Corbel"/>
                <a:sym typeface="Corbel"/>
              </a:rPr>
              <a:t>Use two-factor authentication.</a:t>
            </a:r>
            <a:endParaRPr sz="1400">
              <a:latin typeface="Corbel"/>
              <a:ea typeface="Corbel"/>
              <a:cs typeface="Corbel"/>
              <a:sym typeface="Corbel"/>
            </a:endParaRPr>
          </a:p>
          <a:p>
            <a:pPr indent="-317500" lvl="0" marL="457200" rtl="0" algn="l">
              <a:lnSpc>
                <a:spcPct val="115000"/>
              </a:lnSpc>
              <a:spcBef>
                <a:spcPts val="0"/>
              </a:spcBef>
              <a:spcAft>
                <a:spcPts val="0"/>
              </a:spcAft>
              <a:buSzPts val="1400"/>
              <a:buFont typeface="Corbel"/>
              <a:buChar char="●"/>
            </a:pPr>
            <a:r>
              <a:rPr lang="en-IN" sz="1400">
                <a:latin typeface="Corbel"/>
                <a:ea typeface="Corbel"/>
                <a:cs typeface="Corbel"/>
                <a:sym typeface="Corbel"/>
              </a:rPr>
              <a:t>Set expiration dates on your messages.</a:t>
            </a:r>
            <a:endParaRPr sz="1400">
              <a:latin typeface="Corbel"/>
              <a:ea typeface="Corbel"/>
              <a:cs typeface="Corbel"/>
              <a:sym typeface="Corbel"/>
            </a:endParaRPr>
          </a:p>
          <a:p>
            <a:pPr indent="-317500" lvl="0" marL="457200" rtl="0" algn="l">
              <a:lnSpc>
                <a:spcPct val="115000"/>
              </a:lnSpc>
              <a:spcBef>
                <a:spcPts val="0"/>
              </a:spcBef>
              <a:spcAft>
                <a:spcPts val="0"/>
              </a:spcAft>
              <a:buSzPts val="1400"/>
              <a:buFont typeface="Corbel"/>
              <a:buChar char="●"/>
            </a:pPr>
            <a:r>
              <a:rPr lang="en-IN" sz="1400">
                <a:latin typeface="Corbel"/>
                <a:ea typeface="Corbel"/>
                <a:cs typeface="Corbel"/>
                <a:sym typeface="Corbel"/>
              </a:rPr>
              <a:t>Encrypt your email.</a:t>
            </a:r>
            <a:endParaRPr sz="1400">
              <a:latin typeface="Corbel"/>
              <a:ea typeface="Corbel"/>
              <a:cs typeface="Corbel"/>
              <a:sym typeface="Corbel"/>
            </a:endParaRPr>
          </a:p>
          <a:p>
            <a:pPr indent="0" lvl="0" marL="0" rtl="0" algn="l">
              <a:lnSpc>
                <a:spcPct val="115000"/>
              </a:lnSpc>
              <a:spcBef>
                <a:spcPts val="0"/>
              </a:spcBef>
              <a:spcAft>
                <a:spcPts val="0"/>
              </a:spcAft>
              <a:buSzPts val="1300"/>
              <a:buNone/>
            </a:pPr>
            <a:r>
              <a:rPr lang="en-IN" sz="1400">
                <a:latin typeface="Corbel"/>
                <a:ea typeface="Corbel"/>
                <a:cs typeface="Corbel"/>
                <a:sym typeface="Corbel"/>
              </a:rPr>
              <a:t>Don'ts</a:t>
            </a:r>
            <a:endParaRPr sz="1400">
              <a:latin typeface="Corbel"/>
              <a:ea typeface="Corbel"/>
              <a:cs typeface="Corbel"/>
              <a:sym typeface="Corbel"/>
            </a:endParaRPr>
          </a:p>
          <a:p>
            <a:pPr indent="-317500" lvl="0" marL="457200" rtl="0" algn="l">
              <a:lnSpc>
                <a:spcPct val="115000"/>
              </a:lnSpc>
              <a:spcBef>
                <a:spcPts val="0"/>
              </a:spcBef>
              <a:spcAft>
                <a:spcPts val="0"/>
              </a:spcAft>
              <a:buSzPts val="1400"/>
              <a:buFont typeface="Corbel"/>
              <a:buChar char="●"/>
            </a:pPr>
            <a:r>
              <a:rPr lang="en-IN" sz="1400">
                <a:latin typeface="Corbel"/>
                <a:ea typeface="Corbel"/>
                <a:cs typeface="Corbel"/>
                <a:sym typeface="Corbel"/>
              </a:rPr>
              <a:t>Do not forward mails without thinking.</a:t>
            </a:r>
            <a:endParaRPr sz="1400">
              <a:latin typeface="Corbel"/>
              <a:ea typeface="Corbel"/>
              <a:cs typeface="Corbel"/>
              <a:sym typeface="Corbel"/>
            </a:endParaRPr>
          </a:p>
          <a:p>
            <a:pPr indent="-317500" lvl="0" marL="457200" rtl="0" algn="l">
              <a:lnSpc>
                <a:spcPct val="115000"/>
              </a:lnSpc>
              <a:spcBef>
                <a:spcPts val="0"/>
              </a:spcBef>
              <a:spcAft>
                <a:spcPts val="0"/>
              </a:spcAft>
              <a:buSzPts val="1400"/>
              <a:buFont typeface="Corbel"/>
              <a:buChar char="●"/>
            </a:pPr>
            <a:r>
              <a:rPr lang="en-IN" sz="1400">
                <a:latin typeface="Corbel"/>
                <a:ea typeface="Corbel"/>
                <a:cs typeface="Corbel"/>
                <a:sym typeface="Corbel"/>
              </a:rPr>
              <a:t>Do not ignore  your service provider’s TOS.</a:t>
            </a:r>
            <a:endParaRPr sz="1400">
              <a:latin typeface="Corbel"/>
              <a:ea typeface="Corbel"/>
              <a:cs typeface="Corbel"/>
              <a:sym typeface="Corbel"/>
            </a:endParaRPr>
          </a:p>
        </p:txBody>
      </p:sp>
      <p:sp>
        <p:nvSpPr>
          <p:cNvPr id="272" name="Google Shape;272;g157675b9185_1_41"/>
          <p:cNvSpPr txBox="1"/>
          <p:nvPr>
            <p:ph idx="1" type="body"/>
          </p:nvPr>
        </p:nvSpPr>
        <p:spPr>
          <a:xfrm>
            <a:off x="4757725" y="1558450"/>
            <a:ext cx="31464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IN" sz="1400">
                <a:latin typeface="Corbel"/>
                <a:ea typeface="Corbel"/>
                <a:cs typeface="Corbel"/>
                <a:sym typeface="Corbel"/>
              </a:rPr>
              <a:t>Corporate mails:</a:t>
            </a:r>
            <a:endParaRPr sz="1400">
              <a:latin typeface="Corbel"/>
              <a:ea typeface="Corbel"/>
              <a:cs typeface="Corbel"/>
              <a:sym typeface="Corbel"/>
            </a:endParaRPr>
          </a:p>
          <a:p>
            <a:pPr indent="0" lvl="0" marL="0" rtl="0" algn="l">
              <a:lnSpc>
                <a:spcPct val="115000"/>
              </a:lnSpc>
              <a:spcBef>
                <a:spcPts val="0"/>
              </a:spcBef>
              <a:spcAft>
                <a:spcPts val="0"/>
              </a:spcAft>
              <a:buSzPts val="1018"/>
              <a:buNone/>
            </a:pPr>
            <a:r>
              <a:rPr lang="en-IN" sz="1400">
                <a:latin typeface="Corbel"/>
                <a:ea typeface="Corbel"/>
                <a:cs typeface="Corbel"/>
                <a:sym typeface="Corbel"/>
              </a:rPr>
              <a:t>Do’s</a:t>
            </a:r>
            <a:endParaRPr sz="1400">
              <a:latin typeface="Corbel"/>
              <a:ea typeface="Corbel"/>
              <a:cs typeface="Corbel"/>
              <a:sym typeface="Corbel"/>
            </a:endParaRPr>
          </a:p>
          <a:p>
            <a:pPr indent="-317500" lvl="0" marL="457200" rtl="0" algn="l">
              <a:lnSpc>
                <a:spcPct val="115000"/>
              </a:lnSpc>
              <a:spcBef>
                <a:spcPts val="0"/>
              </a:spcBef>
              <a:spcAft>
                <a:spcPts val="0"/>
              </a:spcAft>
              <a:buSzPts val="1400"/>
              <a:buFont typeface="Corbel"/>
              <a:buChar char="●"/>
            </a:pPr>
            <a:r>
              <a:rPr lang="en-IN" sz="1400">
                <a:latin typeface="Corbel"/>
                <a:ea typeface="Corbel"/>
                <a:cs typeface="Corbel"/>
                <a:sym typeface="Corbel"/>
              </a:rPr>
              <a:t>be careful with passwords and credentials.</a:t>
            </a:r>
            <a:endParaRPr sz="1400">
              <a:latin typeface="Corbel"/>
              <a:ea typeface="Corbel"/>
              <a:cs typeface="Corbel"/>
              <a:sym typeface="Corbel"/>
            </a:endParaRPr>
          </a:p>
          <a:p>
            <a:pPr indent="-317500" lvl="0" marL="457200" rtl="0" algn="l">
              <a:lnSpc>
                <a:spcPct val="115000"/>
              </a:lnSpc>
              <a:spcBef>
                <a:spcPts val="0"/>
              </a:spcBef>
              <a:spcAft>
                <a:spcPts val="0"/>
              </a:spcAft>
              <a:buSzPts val="1400"/>
              <a:buFont typeface="Corbel"/>
              <a:buChar char="●"/>
            </a:pPr>
            <a:r>
              <a:rPr lang="en-IN" sz="1400">
                <a:latin typeface="Corbel"/>
                <a:ea typeface="Corbel"/>
                <a:cs typeface="Corbel"/>
                <a:sym typeface="Corbel"/>
              </a:rPr>
              <a:t>Do check URLs “on-click/every click”. </a:t>
            </a:r>
            <a:endParaRPr sz="1400">
              <a:latin typeface="Corbel"/>
              <a:ea typeface="Corbel"/>
              <a:cs typeface="Corbel"/>
              <a:sym typeface="Corbel"/>
            </a:endParaRPr>
          </a:p>
          <a:p>
            <a:pPr indent="0" lvl="0" marL="0" rtl="0" algn="l">
              <a:lnSpc>
                <a:spcPct val="115000"/>
              </a:lnSpc>
              <a:spcBef>
                <a:spcPts val="0"/>
              </a:spcBef>
              <a:spcAft>
                <a:spcPts val="0"/>
              </a:spcAft>
              <a:buSzPts val="1018"/>
              <a:buNone/>
            </a:pPr>
            <a:r>
              <a:rPr lang="en-IN" sz="1400">
                <a:latin typeface="Corbel"/>
                <a:ea typeface="Corbel"/>
                <a:cs typeface="Corbel"/>
                <a:sym typeface="Corbel"/>
              </a:rPr>
              <a:t>Don'ts</a:t>
            </a:r>
            <a:endParaRPr sz="1400">
              <a:latin typeface="Corbel"/>
              <a:ea typeface="Corbel"/>
              <a:cs typeface="Corbel"/>
              <a:sym typeface="Corbel"/>
            </a:endParaRPr>
          </a:p>
          <a:p>
            <a:pPr indent="-317500" lvl="0" marL="457200" rtl="0" algn="l">
              <a:lnSpc>
                <a:spcPct val="115000"/>
              </a:lnSpc>
              <a:spcBef>
                <a:spcPts val="0"/>
              </a:spcBef>
              <a:spcAft>
                <a:spcPts val="0"/>
              </a:spcAft>
              <a:buSzPts val="1400"/>
              <a:buFont typeface="Corbel"/>
              <a:buChar char="●"/>
            </a:pPr>
            <a:r>
              <a:rPr lang="en-IN" sz="1400">
                <a:latin typeface="Corbel"/>
                <a:ea typeface="Corbel"/>
                <a:cs typeface="Corbel"/>
                <a:sym typeface="Corbel"/>
              </a:rPr>
              <a:t>Don’t trust emails, even if they’re from inside.</a:t>
            </a:r>
            <a:endParaRPr sz="1400">
              <a:latin typeface="Corbel"/>
              <a:ea typeface="Corbel"/>
              <a:cs typeface="Corbel"/>
              <a:sym typeface="Corbel"/>
            </a:endParaRPr>
          </a:p>
          <a:p>
            <a:pPr indent="-317500" lvl="0" marL="457200" rtl="0" algn="l">
              <a:lnSpc>
                <a:spcPct val="115000"/>
              </a:lnSpc>
              <a:spcBef>
                <a:spcPts val="0"/>
              </a:spcBef>
              <a:spcAft>
                <a:spcPts val="0"/>
              </a:spcAft>
              <a:buSzPts val="1400"/>
              <a:buFont typeface="Corbel"/>
              <a:buChar char="●"/>
            </a:pPr>
            <a:r>
              <a:rPr lang="en-IN" sz="1400">
                <a:latin typeface="Corbel"/>
                <a:ea typeface="Corbel"/>
                <a:cs typeface="Corbel"/>
                <a:sym typeface="Corbel"/>
              </a:rPr>
              <a:t>Don’t trust attachments.</a:t>
            </a:r>
            <a:endParaRPr sz="1400">
              <a:latin typeface="Corbel"/>
              <a:ea typeface="Corbel"/>
              <a:cs typeface="Corbel"/>
              <a:sym typeface="Corbel"/>
            </a:endParaRPr>
          </a:p>
          <a:p>
            <a:pPr indent="0" lvl="0" marL="0" rtl="0" algn="l">
              <a:lnSpc>
                <a:spcPct val="105000"/>
              </a:lnSpc>
              <a:spcBef>
                <a:spcPts val="0"/>
              </a:spcBef>
              <a:spcAft>
                <a:spcPts val="0"/>
              </a:spcAft>
              <a:buSzPts val="1018"/>
              <a:buNone/>
            </a:pPr>
            <a:r>
              <a:t/>
            </a:r>
            <a:endParaRPr sz="120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57d19efd8a_0_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IN"/>
              <a:t>Office Based Exploit via email</a:t>
            </a:r>
            <a:endParaRPr/>
          </a:p>
        </p:txBody>
      </p:sp>
      <p:sp>
        <p:nvSpPr>
          <p:cNvPr id="278" name="Google Shape;278;g157d19efd8a_0_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IN"/>
              <a:t>Phishing:</a:t>
            </a:r>
            <a:endParaRPr/>
          </a:p>
          <a:p>
            <a:pPr indent="0" lvl="0" marL="0" rtl="0" algn="l">
              <a:lnSpc>
                <a:spcPct val="115000"/>
              </a:lnSpc>
              <a:spcBef>
                <a:spcPts val="0"/>
              </a:spcBef>
              <a:spcAft>
                <a:spcPts val="0"/>
              </a:spcAft>
              <a:buSzPts val="1300"/>
              <a:buNone/>
            </a:pPr>
            <a:r>
              <a:rPr lang="en-IN"/>
              <a:t>Vishing:</a:t>
            </a:r>
            <a:endParaRPr/>
          </a:p>
          <a:p>
            <a:pPr indent="0" lvl="0" marL="0" rtl="0" algn="l">
              <a:lnSpc>
                <a:spcPct val="115000"/>
              </a:lnSpc>
              <a:spcBef>
                <a:spcPts val="0"/>
              </a:spcBef>
              <a:spcAft>
                <a:spcPts val="0"/>
              </a:spcAft>
              <a:buSzPts val="1300"/>
              <a:buNone/>
            </a:pPr>
            <a:r>
              <a:rPr lang="en-IN"/>
              <a:t>Smishing:</a:t>
            </a:r>
            <a:endParaRPr/>
          </a:p>
          <a:p>
            <a:pPr indent="0" lvl="0" marL="0" rtl="0" algn="l">
              <a:lnSpc>
                <a:spcPct val="115000"/>
              </a:lnSpc>
              <a:spcBef>
                <a:spcPts val="0"/>
              </a:spcBef>
              <a:spcAft>
                <a:spcPts val="0"/>
              </a:spcAft>
              <a:buSzPts val="1300"/>
              <a:buNone/>
            </a:pPr>
            <a:r>
              <a:rPr lang="en-IN"/>
              <a:t>Whaling:</a:t>
            </a:r>
            <a:endParaRPr/>
          </a:p>
          <a:p>
            <a:pPr indent="0" lvl="0" marL="0" rtl="0" algn="l">
              <a:lnSpc>
                <a:spcPct val="115000"/>
              </a:lnSpc>
              <a:spcBef>
                <a:spcPts val="0"/>
              </a:spcBef>
              <a:spcAft>
                <a:spcPts val="0"/>
              </a:spcAft>
              <a:buSzPts val="1300"/>
              <a:buNone/>
            </a:pPr>
            <a:r>
              <a:rPr lang="en-IN"/>
              <a:t>Pharming:</a:t>
            </a:r>
            <a:endParaRPr/>
          </a:p>
          <a:p>
            <a:pPr indent="0" lvl="0" marL="0" rtl="0" algn="l">
              <a:lnSpc>
                <a:spcPct val="115000"/>
              </a:lnSpc>
              <a:spcBef>
                <a:spcPts val="0"/>
              </a:spcBef>
              <a:spcAft>
                <a:spcPts val="0"/>
              </a:spcAft>
              <a:buSzPts val="1300"/>
              <a:buNone/>
            </a:pPr>
            <a:r>
              <a:rPr lang="en-IN"/>
              <a:t>Spyware:</a:t>
            </a:r>
            <a:endParaRPr/>
          </a:p>
          <a:p>
            <a:pPr indent="0" lvl="0" marL="0" rtl="0" algn="l">
              <a:lnSpc>
                <a:spcPct val="115000"/>
              </a:lnSpc>
              <a:spcBef>
                <a:spcPts val="0"/>
              </a:spcBef>
              <a:spcAft>
                <a:spcPts val="0"/>
              </a:spcAft>
              <a:buSzPts val="1300"/>
              <a:buNone/>
            </a:pPr>
            <a:r>
              <a:rPr lang="en-IN"/>
              <a:t>Scareware:</a:t>
            </a:r>
            <a:endParaRPr/>
          </a:p>
          <a:p>
            <a:pPr indent="0" lvl="0" marL="0" rtl="0" algn="l">
              <a:lnSpc>
                <a:spcPct val="115000"/>
              </a:lnSpc>
              <a:spcBef>
                <a:spcPts val="0"/>
              </a:spcBef>
              <a:spcAft>
                <a:spcPts val="0"/>
              </a:spcAft>
              <a:buSzPts val="1300"/>
              <a:buNone/>
            </a:pPr>
            <a:r>
              <a:rPr lang="en-IN"/>
              <a:t>Adware:</a:t>
            </a:r>
            <a:endParaRPr/>
          </a:p>
          <a:p>
            <a:pPr indent="0" lvl="0" marL="0" rtl="0" algn="l">
              <a:lnSpc>
                <a:spcPct val="115000"/>
              </a:lnSpc>
              <a:spcBef>
                <a:spcPts val="0"/>
              </a:spcBef>
              <a:spcAft>
                <a:spcPts val="0"/>
              </a:spcAft>
              <a:buSzPts val="1300"/>
              <a:buNone/>
            </a:pPr>
            <a:r>
              <a:rPr lang="en-IN"/>
              <a:t>Spam: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IN" sz="2000">
                <a:latin typeface="Corbel"/>
                <a:ea typeface="Corbel"/>
                <a:cs typeface="Corbel"/>
                <a:sym typeface="Corbel"/>
              </a:rPr>
              <a:t>How does the social engineering attack works?</a:t>
            </a:r>
            <a:br>
              <a:rPr lang="en-IN" sz="1800">
                <a:latin typeface="Corbel"/>
                <a:ea typeface="Corbel"/>
                <a:cs typeface="Corbel"/>
                <a:sym typeface="Corbel"/>
              </a:rPr>
            </a:br>
            <a:r>
              <a:rPr lang="en-IN">
                <a:latin typeface="Corbel"/>
                <a:ea typeface="Corbel"/>
                <a:cs typeface="Corbel"/>
                <a:sym typeface="Corbel"/>
              </a:rPr>
              <a:t>	</a:t>
            </a:r>
            <a:endParaRPr>
              <a:latin typeface="Corbel"/>
              <a:ea typeface="Corbel"/>
              <a:cs typeface="Corbel"/>
              <a:sym typeface="Corbel"/>
            </a:endParaRPr>
          </a:p>
        </p:txBody>
      </p:sp>
      <p:sp>
        <p:nvSpPr>
          <p:cNvPr id="146" name="Google Shape;146;p3"/>
          <p:cNvSpPr txBox="1"/>
          <p:nvPr>
            <p:ph idx="1" type="body"/>
          </p:nvPr>
        </p:nvSpPr>
        <p:spPr>
          <a:xfrm>
            <a:off x="1297500" y="1307850"/>
            <a:ext cx="7038900" cy="2731999"/>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IN" sz="1600">
                <a:latin typeface="Corbel"/>
                <a:ea typeface="Corbel"/>
                <a:cs typeface="Corbel"/>
                <a:sym typeface="Corbel"/>
              </a:rPr>
              <a:t>Attacks can happen online, in-person, and via other interactions.</a:t>
            </a:r>
            <a:endParaRPr sz="1600">
              <a:latin typeface="Corbel"/>
              <a:ea typeface="Corbel"/>
              <a:cs typeface="Corbel"/>
              <a:sym typeface="Corbel"/>
            </a:endParaRPr>
          </a:p>
          <a:p>
            <a:pPr indent="-330200" lvl="0" marL="457200" rtl="0" algn="l">
              <a:lnSpc>
                <a:spcPct val="150000"/>
              </a:lnSpc>
              <a:spcBef>
                <a:spcPts val="0"/>
              </a:spcBef>
              <a:spcAft>
                <a:spcPts val="0"/>
              </a:spcAft>
              <a:buSzPts val="1600"/>
              <a:buChar char="●"/>
            </a:pPr>
            <a:r>
              <a:rPr lang="en-IN" sz="1600">
                <a:latin typeface="Corbel"/>
                <a:ea typeface="Corbel"/>
                <a:cs typeface="Corbel"/>
                <a:sym typeface="Corbel"/>
              </a:rPr>
              <a:t>Scams based on social engineering are built around how people think and act.</a:t>
            </a:r>
            <a:endParaRPr sz="1600">
              <a:latin typeface="Corbel"/>
              <a:ea typeface="Corbel"/>
              <a:cs typeface="Corbel"/>
              <a:sym typeface="Corbel"/>
            </a:endParaRPr>
          </a:p>
          <a:p>
            <a:pPr indent="-330200" lvl="0" marL="457200" rtl="0" algn="l">
              <a:lnSpc>
                <a:spcPct val="150000"/>
              </a:lnSpc>
              <a:spcBef>
                <a:spcPts val="0"/>
              </a:spcBef>
              <a:spcAft>
                <a:spcPts val="0"/>
              </a:spcAft>
              <a:buSzPts val="1600"/>
              <a:buChar char="●"/>
            </a:pPr>
            <a:r>
              <a:rPr lang="en-IN" sz="1600">
                <a:latin typeface="Corbel"/>
                <a:ea typeface="Corbel"/>
                <a:cs typeface="Corbel"/>
                <a:sym typeface="Corbel"/>
              </a:rPr>
              <a:t>These attacks are especially useful for manipulating a user’s behaviour.</a:t>
            </a:r>
            <a:endParaRPr sz="1600">
              <a:latin typeface="Corbel"/>
              <a:ea typeface="Corbel"/>
              <a:cs typeface="Corbel"/>
              <a:sym typeface="Corbel"/>
            </a:endParaRPr>
          </a:p>
          <a:p>
            <a:pPr indent="-330200" lvl="0" marL="457200" rtl="0" algn="l">
              <a:lnSpc>
                <a:spcPct val="150000"/>
              </a:lnSpc>
              <a:spcBef>
                <a:spcPts val="0"/>
              </a:spcBef>
              <a:spcAft>
                <a:spcPts val="0"/>
              </a:spcAft>
              <a:buSzPts val="1600"/>
              <a:buChar char="●"/>
            </a:pPr>
            <a:r>
              <a:rPr lang="en-IN" sz="1600">
                <a:latin typeface="Corbel"/>
                <a:ea typeface="Corbel"/>
                <a:cs typeface="Corbel"/>
                <a:sym typeface="Corbel"/>
              </a:rPr>
              <a:t> Once an attacker understands what motivates a user’s actions, they can deceive and manipulate the user effectively.</a:t>
            </a:r>
            <a:endParaRPr sz="1600"/>
          </a:p>
          <a:p>
            <a:pPr indent="-203200" lvl="0" marL="285750" rtl="0" algn="just">
              <a:lnSpc>
                <a:spcPct val="150000"/>
              </a:lnSpc>
              <a:spcBef>
                <a:spcPts val="0"/>
              </a:spcBef>
              <a:spcAft>
                <a:spcPts val="0"/>
              </a:spcAft>
              <a:buSzPts val="1300"/>
              <a:buNone/>
            </a:pPr>
            <a:r>
              <a:t/>
            </a:r>
            <a:endParaRPr sz="1600">
              <a:latin typeface="Corbel"/>
              <a:ea typeface="Corbel"/>
              <a:cs typeface="Corbel"/>
              <a:sym typeface="Corbel"/>
            </a:endParaRPr>
          </a:p>
          <a:p>
            <a:pPr indent="0" lvl="0" marL="457200" rtl="0" algn="just">
              <a:lnSpc>
                <a:spcPct val="150000"/>
              </a:lnSpc>
              <a:spcBef>
                <a:spcPts val="1200"/>
              </a:spcBef>
              <a:spcAft>
                <a:spcPts val="1200"/>
              </a:spcAft>
              <a:buSzPts val="1300"/>
              <a:buNone/>
            </a:pPr>
            <a:r>
              <a:t/>
            </a:r>
            <a:endParaRPr sz="1600">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idx="1" type="body"/>
          </p:nvPr>
        </p:nvSpPr>
        <p:spPr>
          <a:xfrm>
            <a:off x="1247422" y="1117952"/>
            <a:ext cx="7038900" cy="30579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600"/>
              <a:buChar char="●"/>
            </a:pPr>
            <a:r>
              <a:rPr lang="en-IN" sz="1600">
                <a:latin typeface="Corbel"/>
                <a:ea typeface="Corbel"/>
                <a:cs typeface="Corbel"/>
                <a:sym typeface="Corbel"/>
              </a:rPr>
              <a:t>The attack cycle gives these criminals a reliable process for deceiving you. Steps for the social engineering attack cycle are usually as follows:</a:t>
            </a:r>
            <a:endParaRPr sz="1600"/>
          </a:p>
          <a:p>
            <a:pPr indent="0" lvl="0" marL="457200" rtl="0" algn="l">
              <a:lnSpc>
                <a:spcPct val="115000"/>
              </a:lnSpc>
              <a:spcBef>
                <a:spcPts val="0"/>
              </a:spcBef>
              <a:spcAft>
                <a:spcPts val="0"/>
              </a:spcAft>
              <a:buSzPts val="1300"/>
              <a:buNone/>
            </a:pPr>
            <a:r>
              <a:t/>
            </a:r>
            <a:endParaRPr sz="1600"/>
          </a:p>
          <a:p>
            <a:pPr indent="0" lvl="0" marL="450000" rtl="0" algn="l">
              <a:lnSpc>
                <a:spcPct val="115000"/>
              </a:lnSpc>
              <a:spcBef>
                <a:spcPts val="0"/>
              </a:spcBef>
              <a:spcAft>
                <a:spcPts val="0"/>
              </a:spcAft>
              <a:buSzPts val="1300"/>
              <a:buNone/>
            </a:pPr>
            <a:r>
              <a:rPr b="1" lang="en-IN" sz="1600">
                <a:latin typeface="Corbel"/>
                <a:ea typeface="Corbel"/>
                <a:cs typeface="Corbel"/>
                <a:sym typeface="Corbel"/>
              </a:rPr>
              <a:t>	1. Prepare</a:t>
            </a:r>
            <a:r>
              <a:rPr lang="en-IN" sz="1600">
                <a:latin typeface="Corbel"/>
                <a:ea typeface="Corbel"/>
                <a:cs typeface="Corbel"/>
                <a:sym typeface="Corbel"/>
              </a:rPr>
              <a:t> by gathering background information on you or a larger group you are a part of.</a:t>
            </a:r>
            <a:endParaRPr sz="1600">
              <a:latin typeface="Corbel"/>
              <a:ea typeface="Corbel"/>
              <a:cs typeface="Corbel"/>
              <a:sym typeface="Corbel"/>
            </a:endParaRPr>
          </a:p>
          <a:p>
            <a:pPr indent="0" lvl="1" marL="457200" rtl="0" algn="l">
              <a:lnSpc>
                <a:spcPct val="115000"/>
              </a:lnSpc>
              <a:spcBef>
                <a:spcPts val="0"/>
              </a:spcBef>
              <a:spcAft>
                <a:spcPts val="0"/>
              </a:spcAft>
              <a:buSzPts val="1100"/>
              <a:buNone/>
            </a:pPr>
            <a:r>
              <a:rPr b="1" lang="en-IN" sz="1600">
                <a:latin typeface="Corbel"/>
                <a:ea typeface="Corbel"/>
                <a:cs typeface="Corbel"/>
                <a:sym typeface="Corbel"/>
              </a:rPr>
              <a:t>2. Infiltrate</a:t>
            </a:r>
            <a:r>
              <a:rPr lang="en-IN" sz="1600">
                <a:latin typeface="Corbel"/>
                <a:ea typeface="Corbel"/>
                <a:cs typeface="Corbel"/>
                <a:sym typeface="Corbel"/>
              </a:rPr>
              <a:t> by establishing a relationship or initiating an interaction, started by  building trust.</a:t>
            </a:r>
            <a:endParaRPr sz="1600">
              <a:latin typeface="Corbel"/>
              <a:ea typeface="Corbel"/>
              <a:cs typeface="Corbel"/>
              <a:sym typeface="Corbel"/>
            </a:endParaRPr>
          </a:p>
          <a:p>
            <a:pPr indent="0" lvl="1" marL="457200" rtl="0" algn="l">
              <a:lnSpc>
                <a:spcPct val="115000"/>
              </a:lnSpc>
              <a:spcBef>
                <a:spcPts val="0"/>
              </a:spcBef>
              <a:spcAft>
                <a:spcPts val="0"/>
              </a:spcAft>
              <a:buSzPts val="1100"/>
              <a:buNone/>
            </a:pPr>
            <a:r>
              <a:rPr b="1" lang="en-IN" sz="1600">
                <a:latin typeface="Corbel"/>
                <a:ea typeface="Corbel"/>
                <a:cs typeface="Corbel"/>
                <a:sym typeface="Corbel"/>
              </a:rPr>
              <a:t>3. Exploit the victim</a:t>
            </a:r>
            <a:r>
              <a:rPr lang="en-IN" sz="1600">
                <a:latin typeface="Corbel"/>
                <a:ea typeface="Corbel"/>
                <a:cs typeface="Corbel"/>
                <a:sym typeface="Corbel"/>
              </a:rPr>
              <a:t> once trust and a weakness are established, they advance to attack.</a:t>
            </a:r>
            <a:endParaRPr sz="1600">
              <a:latin typeface="Corbel"/>
              <a:ea typeface="Corbel"/>
              <a:cs typeface="Corbel"/>
              <a:sym typeface="Corbel"/>
            </a:endParaRPr>
          </a:p>
          <a:p>
            <a:pPr indent="0" lvl="1" marL="457200" rtl="0" algn="l">
              <a:lnSpc>
                <a:spcPct val="115000"/>
              </a:lnSpc>
              <a:spcBef>
                <a:spcPts val="0"/>
              </a:spcBef>
              <a:spcAft>
                <a:spcPts val="0"/>
              </a:spcAft>
              <a:buSzPts val="1100"/>
              <a:buNone/>
            </a:pPr>
            <a:r>
              <a:rPr b="1" lang="en-IN" sz="1600">
                <a:latin typeface="Corbel"/>
                <a:ea typeface="Corbel"/>
                <a:cs typeface="Corbel"/>
                <a:sym typeface="Corbel"/>
              </a:rPr>
              <a:t>4. Disengage</a:t>
            </a:r>
            <a:r>
              <a:rPr lang="en-IN" sz="1600">
                <a:latin typeface="Corbel"/>
                <a:ea typeface="Corbel"/>
                <a:cs typeface="Corbel"/>
                <a:sym typeface="Corbel"/>
              </a:rPr>
              <a:t> once the user has taken the desired action.</a:t>
            </a:r>
            <a:endParaRPr sz="1600">
              <a:latin typeface="Corbel"/>
              <a:ea typeface="Corbel"/>
              <a:cs typeface="Corbel"/>
              <a:sym typeface="Corbel"/>
            </a:endParaRPr>
          </a:p>
          <a:p>
            <a:pPr indent="0" lvl="0" marL="914400" rtl="0" algn="l">
              <a:lnSpc>
                <a:spcPct val="115000"/>
              </a:lnSpc>
              <a:spcBef>
                <a:spcPts val="2000"/>
              </a:spcBef>
              <a:spcAft>
                <a:spcPts val="0"/>
              </a:spcAft>
              <a:buSzPts val="1300"/>
              <a:buNone/>
            </a:pPr>
            <a:r>
              <a:t/>
            </a:r>
            <a:endParaRPr sz="1600">
              <a:latin typeface="Corbel"/>
              <a:ea typeface="Corbel"/>
              <a:cs typeface="Corbel"/>
              <a:sym typeface="Corbel"/>
            </a:endParaRPr>
          </a:p>
          <a:p>
            <a:pPr indent="0" lvl="0" marL="0" rtl="0" algn="l">
              <a:lnSpc>
                <a:spcPct val="115000"/>
              </a:lnSpc>
              <a:spcBef>
                <a:spcPts val="1200"/>
              </a:spcBef>
              <a:spcAft>
                <a:spcPts val="1200"/>
              </a:spcAft>
              <a:buSzPts val="1300"/>
              <a:buNone/>
            </a:pPr>
            <a:r>
              <a:t/>
            </a:r>
            <a:endParaRPr sz="1600">
              <a:latin typeface="Corbel"/>
              <a:ea typeface="Corbel"/>
              <a:cs typeface="Corbel"/>
              <a:sym typeface="Corbel"/>
            </a:endParaRPr>
          </a:p>
        </p:txBody>
      </p:sp>
      <p:sp>
        <p:nvSpPr>
          <p:cNvPr id="152" name="Google Shape;152;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IN" sz="2000">
                <a:latin typeface="Corbel"/>
                <a:ea typeface="Corbel"/>
                <a:cs typeface="Corbel"/>
                <a:sym typeface="Corbel"/>
              </a:rPr>
              <a:t>How does the social engineering attack works?</a:t>
            </a:r>
            <a:br>
              <a:rPr lang="en-IN" sz="1800">
                <a:latin typeface="Corbel"/>
                <a:ea typeface="Corbel"/>
                <a:cs typeface="Corbel"/>
                <a:sym typeface="Corbel"/>
              </a:rPr>
            </a:br>
            <a:r>
              <a:rPr lang="en-IN">
                <a:latin typeface="Corbel"/>
                <a:ea typeface="Corbel"/>
                <a:cs typeface="Corbel"/>
                <a:sym typeface="Corbel"/>
              </a:rPr>
              <a:t>	</a:t>
            </a:r>
            <a:endParaRPr>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7000"/>
              </a:lnSpc>
              <a:spcBef>
                <a:spcPts val="0"/>
              </a:spcBef>
              <a:spcAft>
                <a:spcPts val="800"/>
              </a:spcAft>
              <a:buSzPts val="2400"/>
              <a:buNone/>
            </a:pPr>
            <a:r>
              <a:rPr b="1" lang="en-IN" sz="2000">
                <a:latin typeface="Corbel"/>
                <a:ea typeface="Corbel"/>
                <a:cs typeface="Corbel"/>
                <a:sym typeface="Corbel"/>
              </a:rPr>
              <a:t>Some statistics  </a:t>
            </a:r>
            <a:endParaRPr/>
          </a:p>
        </p:txBody>
      </p:sp>
      <p:sp>
        <p:nvSpPr>
          <p:cNvPr id="158" name="Google Shape;158;p5"/>
          <p:cNvSpPr txBox="1"/>
          <p:nvPr>
            <p:ph idx="1" type="body"/>
          </p:nvPr>
        </p:nvSpPr>
        <p:spPr>
          <a:xfrm>
            <a:off x="1297500" y="1307849"/>
            <a:ext cx="7038900" cy="2964300"/>
          </a:xfrm>
          <a:prstGeom prst="rect">
            <a:avLst/>
          </a:prstGeom>
          <a:noFill/>
          <a:ln>
            <a:noFill/>
          </a:ln>
        </p:spPr>
        <p:txBody>
          <a:bodyPr anchorCtr="0" anchor="t" bIns="91425" lIns="91425" spcFirstLastPara="1" rIns="91425" wrap="square" tIns="91425">
            <a:noAutofit/>
          </a:bodyPr>
          <a:lstStyle/>
          <a:p>
            <a:pPr indent="-311150" lvl="0" marL="457200" rtl="0" algn="l">
              <a:lnSpc>
                <a:spcPct val="107000"/>
              </a:lnSpc>
              <a:spcBef>
                <a:spcPts val="0"/>
              </a:spcBef>
              <a:spcAft>
                <a:spcPts val="0"/>
              </a:spcAft>
              <a:buSzPts val="1300"/>
              <a:buChar char="●"/>
            </a:pPr>
            <a:r>
              <a:rPr lang="en-IN" sz="1600">
                <a:latin typeface="Corbel"/>
                <a:ea typeface="Corbel"/>
                <a:cs typeface="Corbel"/>
                <a:sym typeface="Corbel"/>
              </a:rPr>
              <a:t>Every 1 out of 3 social engineering attack results in data breaches</a:t>
            </a:r>
            <a:endParaRPr sz="1600">
              <a:latin typeface="Corbel"/>
              <a:ea typeface="Corbel"/>
              <a:cs typeface="Corbel"/>
              <a:sym typeface="Corbel"/>
            </a:endParaRPr>
          </a:p>
          <a:p>
            <a:pPr indent="-228600" lvl="0" marL="457200" rtl="0" algn="l">
              <a:lnSpc>
                <a:spcPct val="107000"/>
              </a:lnSpc>
              <a:spcBef>
                <a:spcPts val="0"/>
              </a:spcBef>
              <a:spcAft>
                <a:spcPts val="0"/>
              </a:spcAft>
              <a:buSzPts val="1300"/>
              <a:buNone/>
            </a:pPr>
            <a:r>
              <a:t/>
            </a:r>
            <a:endParaRPr sz="1600">
              <a:latin typeface="Corbel"/>
              <a:ea typeface="Corbel"/>
              <a:cs typeface="Corbel"/>
              <a:sym typeface="Corbel"/>
            </a:endParaRPr>
          </a:p>
          <a:p>
            <a:pPr indent="-311150" lvl="0" marL="457200" rtl="0" algn="l">
              <a:lnSpc>
                <a:spcPct val="107000"/>
              </a:lnSpc>
              <a:spcBef>
                <a:spcPts val="0"/>
              </a:spcBef>
              <a:spcAft>
                <a:spcPts val="0"/>
              </a:spcAft>
              <a:buSzPts val="1300"/>
              <a:buChar char="●"/>
            </a:pPr>
            <a:r>
              <a:rPr lang="en-IN" sz="1600">
                <a:latin typeface="Corbel"/>
                <a:ea typeface="Corbel"/>
                <a:cs typeface="Corbel"/>
                <a:sym typeface="Corbel"/>
              </a:rPr>
              <a:t>About 70% to 90% of all data breaches are due to phishing and social engineering attacks.</a:t>
            </a:r>
            <a:endParaRPr/>
          </a:p>
          <a:p>
            <a:pPr indent="0" lvl="0" marL="457200" rtl="0" algn="just">
              <a:lnSpc>
                <a:spcPct val="150000"/>
              </a:lnSpc>
              <a:spcBef>
                <a:spcPts val="2000"/>
              </a:spcBef>
              <a:spcAft>
                <a:spcPts val="1200"/>
              </a:spcAft>
              <a:buSzPts val="1300"/>
              <a:buNone/>
            </a:pPr>
            <a:r>
              <a:t/>
            </a:r>
            <a:endParaRPr sz="1400">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7000"/>
              </a:lnSpc>
              <a:spcBef>
                <a:spcPts val="0"/>
              </a:spcBef>
              <a:spcAft>
                <a:spcPts val="800"/>
              </a:spcAft>
              <a:buSzPts val="2400"/>
              <a:buNone/>
            </a:pPr>
            <a:r>
              <a:rPr b="1" lang="en-IN" sz="2000">
                <a:latin typeface="Corbel"/>
                <a:ea typeface="Corbel"/>
                <a:cs typeface="Corbel"/>
                <a:sym typeface="Corbel"/>
              </a:rPr>
              <a:t>What are the goals of social engineers? </a:t>
            </a:r>
            <a:endParaRPr/>
          </a:p>
        </p:txBody>
      </p:sp>
      <p:sp>
        <p:nvSpPr>
          <p:cNvPr id="164" name="Google Shape;164;p6"/>
          <p:cNvSpPr txBox="1"/>
          <p:nvPr>
            <p:ph idx="1" type="body"/>
          </p:nvPr>
        </p:nvSpPr>
        <p:spPr>
          <a:xfrm>
            <a:off x="1297500" y="1307849"/>
            <a:ext cx="7038900" cy="2844425"/>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Corbel"/>
              <a:buChar char="●"/>
            </a:pPr>
            <a:r>
              <a:rPr lang="en-IN" sz="1600">
                <a:latin typeface="Corbel"/>
                <a:ea typeface="Corbel"/>
                <a:cs typeface="Corbel"/>
                <a:sym typeface="Corbel"/>
              </a:rPr>
              <a:t>Obtaining personal information</a:t>
            </a:r>
            <a:endParaRPr sz="1600">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lang="en-IN" sz="1600">
                <a:latin typeface="Corbel"/>
                <a:ea typeface="Corbel"/>
                <a:cs typeface="Corbel"/>
                <a:sym typeface="Corbel"/>
              </a:rPr>
              <a:t>Gaining unauthorized access</a:t>
            </a:r>
            <a:endParaRPr sz="1600">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lang="en-IN" sz="1600">
                <a:latin typeface="Corbel"/>
                <a:ea typeface="Corbel"/>
                <a:cs typeface="Corbel"/>
                <a:sym typeface="Corbel"/>
              </a:rPr>
              <a:t>Sabotage: Disrupting or corrupting data to cause harm or inconvenience.</a:t>
            </a:r>
            <a:endParaRPr sz="1600">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lang="en-IN" sz="1600">
                <a:latin typeface="Corbel"/>
                <a:ea typeface="Corbel"/>
                <a:cs typeface="Corbel"/>
                <a:sym typeface="Corbel"/>
              </a:rPr>
              <a:t>Theft: Obtaining valuables like information, access, or money.</a:t>
            </a:r>
            <a:endParaRPr sz="1600">
              <a:latin typeface="Corbel"/>
              <a:ea typeface="Corbel"/>
              <a:cs typeface="Corbel"/>
              <a:sym typeface="Corbel"/>
            </a:endParaRPr>
          </a:p>
          <a:p>
            <a:pPr indent="0" lvl="0" marL="457200" rtl="0" algn="just">
              <a:lnSpc>
                <a:spcPct val="150000"/>
              </a:lnSpc>
              <a:spcBef>
                <a:spcPts val="1800"/>
              </a:spcBef>
              <a:spcAft>
                <a:spcPts val="1200"/>
              </a:spcAft>
              <a:buSzPts val="1300"/>
              <a:buNone/>
            </a:pPr>
            <a:r>
              <a:t/>
            </a:r>
            <a:endParaRPr sz="1600">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53a42582dc_2_3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IN" sz="2000">
                <a:latin typeface="Corbel"/>
                <a:ea typeface="Corbel"/>
                <a:cs typeface="Corbel"/>
                <a:sym typeface="Corbel"/>
              </a:rPr>
              <a:t>The 5 common attack methods of social engineering </a:t>
            </a:r>
            <a:endParaRPr b="1">
              <a:latin typeface="Corbel"/>
              <a:ea typeface="Corbel"/>
              <a:cs typeface="Corbel"/>
              <a:sym typeface="Corbel"/>
            </a:endParaRPr>
          </a:p>
        </p:txBody>
      </p:sp>
      <p:sp>
        <p:nvSpPr>
          <p:cNvPr id="170" name="Google Shape;170;g153a42582dc_2_39"/>
          <p:cNvSpPr txBox="1"/>
          <p:nvPr>
            <p:ph idx="1" type="body"/>
          </p:nvPr>
        </p:nvSpPr>
        <p:spPr>
          <a:xfrm>
            <a:off x="1297491" y="1307850"/>
            <a:ext cx="7294500" cy="3081300"/>
          </a:xfrm>
          <a:prstGeom prst="rect">
            <a:avLst/>
          </a:prstGeom>
          <a:noFill/>
          <a:ln>
            <a:noFill/>
          </a:ln>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SzPts val="1600"/>
              <a:buFont typeface="Corbel"/>
              <a:buAutoNum type="arabicPeriod"/>
            </a:pPr>
            <a:r>
              <a:rPr lang="en-IN" sz="1600">
                <a:latin typeface="Corbel"/>
                <a:ea typeface="Corbel"/>
                <a:cs typeface="Corbel"/>
                <a:sym typeface="Corbel"/>
              </a:rPr>
              <a:t>Dumpster diving</a:t>
            </a:r>
            <a:endParaRPr sz="1600">
              <a:latin typeface="Corbel"/>
              <a:ea typeface="Corbel"/>
              <a:cs typeface="Corbel"/>
              <a:sym typeface="Corbel"/>
            </a:endParaRPr>
          </a:p>
          <a:p>
            <a:pPr indent="-330200" lvl="0" marL="457200" rtl="0" algn="l">
              <a:lnSpc>
                <a:spcPct val="150000"/>
              </a:lnSpc>
              <a:spcBef>
                <a:spcPts val="0"/>
              </a:spcBef>
              <a:spcAft>
                <a:spcPts val="0"/>
              </a:spcAft>
              <a:buClr>
                <a:schemeClr val="lt1"/>
              </a:buClr>
              <a:buSzPts val="1600"/>
              <a:buFont typeface="Corbel"/>
              <a:buChar char="●"/>
            </a:pPr>
            <a:r>
              <a:rPr lang="en-IN" sz="1600">
                <a:solidFill>
                  <a:schemeClr val="lt1"/>
                </a:solidFill>
                <a:latin typeface="Corbel"/>
                <a:ea typeface="Corbel"/>
                <a:cs typeface="Corbel"/>
                <a:sym typeface="Corbel"/>
              </a:rPr>
              <a:t>It means searching trash for useful information.</a:t>
            </a:r>
            <a:endParaRPr sz="1600">
              <a:latin typeface="Corbel"/>
              <a:ea typeface="Corbel"/>
              <a:cs typeface="Corbel"/>
              <a:sym typeface="Corbel"/>
            </a:endParaRPr>
          </a:p>
          <a:p>
            <a:pPr indent="-330200" lvl="0" marL="457200" rtl="0" algn="l">
              <a:lnSpc>
                <a:spcPct val="150000"/>
              </a:lnSpc>
              <a:spcBef>
                <a:spcPts val="0"/>
              </a:spcBef>
              <a:spcAft>
                <a:spcPts val="0"/>
              </a:spcAft>
              <a:buClr>
                <a:schemeClr val="lt1"/>
              </a:buClr>
              <a:buSzPts val="1600"/>
              <a:buFont typeface="Corbel"/>
              <a:buChar char="●"/>
            </a:pPr>
            <a:r>
              <a:rPr lang="en-IN" sz="1600">
                <a:solidFill>
                  <a:schemeClr val="lt1"/>
                </a:solidFill>
                <a:latin typeface="Corbel"/>
                <a:ea typeface="Corbel"/>
                <a:cs typeface="Corbel"/>
                <a:sym typeface="Corbel"/>
              </a:rPr>
              <a:t>The trash may be in a public dumpster or in a restricted area requiring unauthorized entry. </a:t>
            </a:r>
            <a:endParaRPr sz="1600">
              <a:solidFill>
                <a:schemeClr val="lt1"/>
              </a:solidFill>
              <a:latin typeface="Corbel"/>
              <a:ea typeface="Corbel"/>
              <a:cs typeface="Corbel"/>
              <a:sym typeface="Corbel"/>
            </a:endParaRPr>
          </a:p>
          <a:p>
            <a:pPr indent="-330200" lvl="0" marL="457200" rtl="0" algn="l">
              <a:lnSpc>
                <a:spcPct val="150000"/>
              </a:lnSpc>
              <a:spcBef>
                <a:spcPts val="0"/>
              </a:spcBef>
              <a:spcAft>
                <a:spcPts val="0"/>
              </a:spcAft>
              <a:buClr>
                <a:schemeClr val="lt1"/>
              </a:buClr>
              <a:buSzPts val="1600"/>
              <a:buFont typeface="Corbel"/>
              <a:buChar char="●"/>
            </a:pPr>
            <a:r>
              <a:rPr lang="en-IN" sz="1600">
                <a:solidFill>
                  <a:schemeClr val="lt1"/>
                </a:solidFill>
                <a:latin typeface="Corbel"/>
                <a:ea typeface="Corbel"/>
                <a:cs typeface="Corbel"/>
                <a:sym typeface="Corbel"/>
              </a:rPr>
              <a:t>Dumpster diving depends on a human weakness: the lack of security knowledge</a:t>
            </a:r>
            <a:endParaRPr sz="1600">
              <a:solidFill>
                <a:schemeClr val="lt1"/>
              </a:solidFill>
              <a:latin typeface="Corbel"/>
              <a:ea typeface="Corbel"/>
              <a:cs typeface="Corbel"/>
              <a:sym typeface="Corbel"/>
            </a:endParaRPr>
          </a:p>
          <a:p>
            <a:pPr indent="-330200" lvl="0" marL="457200" rtl="0" algn="l">
              <a:lnSpc>
                <a:spcPct val="150000"/>
              </a:lnSpc>
              <a:spcBef>
                <a:spcPts val="0"/>
              </a:spcBef>
              <a:spcAft>
                <a:spcPts val="0"/>
              </a:spcAft>
              <a:buSzPts val="1600"/>
              <a:buFont typeface="Corbel"/>
              <a:buAutoNum type="arabicPeriod"/>
            </a:pPr>
            <a:r>
              <a:rPr lang="en-IN" sz="1600">
                <a:latin typeface="Corbel"/>
                <a:ea typeface="Corbel"/>
                <a:cs typeface="Corbel"/>
                <a:sym typeface="Corbel"/>
              </a:rPr>
              <a:t>Physical entry</a:t>
            </a:r>
            <a:endParaRPr sz="1600">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lang="en-IN" sz="1600">
                <a:latin typeface="Corbel"/>
                <a:ea typeface="Corbel"/>
                <a:cs typeface="Corbel"/>
                <a:sym typeface="Corbel"/>
              </a:rPr>
              <a:t>attacker tries to gain physical access to an organisation's physical premises in an attempt to access sensitive information and internal systems</a:t>
            </a:r>
            <a:endParaRPr sz="1600">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53a42582dc_2_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IN" sz="2000">
                <a:latin typeface="Corbel"/>
                <a:ea typeface="Corbel"/>
                <a:cs typeface="Corbel"/>
                <a:sym typeface="Corbel"/>
              </a:rPr>
              <a:t>The 5 common attack methods of social engineering </a:t>
            </a:r>
            <a:endParaRPr b="1">
              <a:latin typeface="Corbel"/>
              <a:ea typeface="Corbel"/>
              <a:cs typeface="Corbel"/>
              <a:sym typeface="Corbel"/>
            </a:endParaRPr>
          </a:p>
        </p:txBody>
      </p:sp>
      <p:sp>
        <p:nvSpPr>
          <p:cNvPr id="176" name="Google Shape;176;g153a42582dc_2_32"/>
          <p:cNvSpPr txBox="1"/>
          <p:nvPr>
            <p:ph idx="1" type="body"/>
          </p:nvPr>
        </p:nvSpPr>
        <p:spPr>
          <a:xfrm>
            <a:off x="1297491" y="1307850"/>
            <a:ext cx="7294500" cy="30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rPr lang="en-IN" sz="1600">
                <a:latin typeface="Corbel"/>
                <a:ea typeface="Corbel"/>
                <a:cs typeface="Corbel"/>
                <a:sym typeface="Corbel"/>
              </a:rPr>
              <a:t>   3.      Pretexting</a:t>
            </a:r>
            <a:endParaRPr sz="1600">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lang="en-IN" sz="1600">
                <a:latin typeface="Corbel"/>
                <a:ea typeface="Corbel"/>
                <a:cs typeface="Corbel"/>
                <a:sym typeface="Corbel"/>
              </a:rPr>
              <a:t>Here an attacker obtains information through a series of cleverly crafted lies.</a:t>
            </a:r>
            <a:endParaRPr sz="1600">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lang="en-IN" sz="1600">
                <a:latin typeface="Corbel"/>
                <a:ea typeface="Corbel"/>
                <a:cs typeface="Corbel"/>
                <a:sym typeface="Corbel"/>
              </a:rPr>
              <a:t>The attacker usually starts by establishing trust with their victim by impersonating co-workers, or persons who have right-to-know authority.</a:t>
            </a:r>
            <a:endParaRPr sz="1600">
              <a:latin typeface="Corbel"/>
              <a:ea typeface="Corbel"/>
              <a:cs typeface="Corbel"/>
              <a:sym typeface="Corbel"/>
            </a:endParaRPr>
          </a:p>
          <a:p>
            <a:pPr indent="0" lvl="0" marL="0" rtl="0" algn="l">
              <a:lnSpc>
                <a:spcPct val="150000"/>
              </a:lnSpc>
              <a:spcBef>
                <a:spcPts val="0"/>
              </a:spcBef>
              <a:spcAft>
                <a:spcPts val="0"/>
              </a:spcAft>
              <a:buSzPts val="1300"/>
              <a:buNone/>
            </a:pPr>
            <a:r>
              <a:rPr lang="en-IN" sz="1600">
                <a:latin typeface="Corbel"/>
                <a:ea typeface="Corbel"/>
                <a:cs typeface="Corbel"/>
                <a:sym typeface="Corbel"/>
              </a:rPr>
              <a:t>  4.     Baiting</a:t>
            </a:r>
            <a:endParaRPr sz="1600">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lang="en-IN" sz="1600">
                <a:latin typeface="Corbel"/>
                <a:ea typeface="Corbel"/>
                <a:cs typeface="Corbel"/>
                <a:sym typeface="Corbel"/>
              </a:rPr>
              <a:t>In this attack a scammer uses a false promise to lure a victim into a trap which may steal personal and financial information or inflict the system with malware. </a:t>
            </a:r>
            <a:endParaRPr sz="1600">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lang="en-IN" sz="1600">
                <a:latin typeface="Corbel"/>
                <a:ea typeface="Corbel"/>
                <a:cs typeface="Corbel"/>
                <a:sym typeface="Corbel"/>
              </a:rPr>
              <a:t>The trap could be in the form of a malicious attachment with an enticing name.</a:t>
            </a:r>
            <a:endParaRPr sz="1600">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53a42582dc_2_4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IN" sz="2000">
                <a:latin typeface="Corbel"/>
                <a:ea typeface="Corbel"/>
                <a:cs typeface="Corbel"/>
                <a:sym typeface="Corbel"/>
              </a:rPr>
              <a:t>The 5 common attack methods of social engineering </a:t>
            </a:r>
            <a:endParaRPr b="1">
              <a:latin typeface="Corbel"/>
              <a:ea typeface="Corbel"/>
              <a:cs typeface="Corbel"/>
              <a:sym typeface="Corbel"/>
            </a:endParaRPr>
          </a:p>
        </p:txBody>
      </p:sp>
      <p:sp>
        <p:nvSpPr>
          <p:cNvPr id="182" name="Google Shape;182;g153a42582dc_2_45"/>
          <p:cNvSpPr txBox="1"/>
          <p:nvPr>
            <p:ph idx="1" type="body"/>
          </p:nvPr>
        </p:nvSpPr>
        <p:spPr>
          <a:xfrm>
            <a:off x="1297500" y="1307850"/>
            <a:ext cx="7641900" cy="3081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SzPts val="1300"/>
              <a:buNone/>
            </a:pPr>
            <a:r>
              <a:rPr lang="en-IN" sz="1600">
                <a:latin typeface="Corbel"/>
                <a:ea typeface="Corbel"/>
                <a:cs typeface="Corbel"/>
                <a:sym typeface="Corbel"/>
              </a:rPr>
              <a:t>   5.      Phishing</a:t>
            </a:r>
            <a:endParaRPr sz="1600">
              <a:latin typeface="Corbel"/>
              <a:ea typeface="Corbel"/>
              <a:cs typeface="Corbel"/>
              <a:sym typeface="Corbel"/>
            </a:endParaRPr>
          </a:p>
          <a:p>
            <a:pPr indent="-330200" lvl="0" marL="457200" rtl="0" algn="l">
              <a:lnSpc>
                <a:spcPct val="150000"/>
              </a:lnSpc>
              <a:spcBef>
                <a:spcPts val="0"/>
              </a:spcBef>
              <a:spcAft>
                <a:spcPts val="0"/>
              </a:spcAft>
              <a:buSzPts val="1600"/>
              <a:buFont typeface="Corbel"/>
              <a:buChar char="●"/>
            </a:pPr>
            <a:r>
              <a:rPr lang="en-IN" sz="1600">
                <a:latin typeface="Corbel"/>
                <a:ea typeface="Corbel"/>
                <a:cs typeface="Corbel"/>
                <a:sym typeface="Corbel"/>
              </a:rPr>
              <a:t>Phishing attacks use email or malicious websites to solicit personal information by posing as a trustworthy organization.</a:t>
            </a:r>
            <a:endParaRPr sz="1600">
              <a:latin typeface="Corbel"/>
              <a:ea typeface="Corbel"/>
              <a:cs typeface="Corbel"/>
              <a:sym typeface="Corbel"/>
            </a:endParaRPr>
          </a:p>
          <a:p>
            <a:pPr indent="-330200" lvl="0" marL="457200" rtl="0" algn="l">
              <a:lnSpc>
                <a:spcPct val="150000"/>
              </a:lnSpc>
              <a:spcBef>
                <a:spcPts val="800"/>
              </a:spcBef>
              <a:spcAft>
                <a:spcPts val="0"/>
              </a:spcAft>
              <a:buSzPts val="1600"/>
              <a:buChar char="●"/>
            </a:pPr>
            <a:r>
              <a:rPr lang="en-IN" sz="1600">
                <a:latin typeface="Corbel"/>
                <a:ea typeface="Corbel"/>
                <a:cs typeface="Corbel"/>
                <a:sym typeface="Corbel"/>
              </a:rPr>
              <a:t>For example,</a:t>
            </a:r>
            <a:endParaRPr b="1" sz="1600">
              <a:latin typeface="Corbel"/>
              <a:ea typeface="Corbel"/>
              <a:cs typeface="Corbel"/>
              <a:sym typeface="Corbel"/>
            </a:endParaRPr>
          </a:p>
          <a:p>
            <a:pPr indent="-330200" lvl="1" marL="914400" rtl="0" algn="l">
              <a:lnSpc>
                <a:spcPct val="150000"/>
              </a:lnSpc>
              <a:spcBef>
                <a:spcPts val="800"/>
              </a:spcBef>
              <a:spcAft>
                <a:spcPts val="0"/>
              </a:spcAft>
              <a:buSzPts val="1600"/>
              <a:buFont typeface="Corbel"/>
              <a:buChar char="○"/>
            </a:pPr>
            <a:r>
              <a:rPr lang="en-IN" sz="1600">
                <a:latin typeface="Corbel"/>
                <a:ea typeface="Corbel"/>
                <a:cs typeface="Corbel"/>
                <a:sym typeface="Corbel"/>
              </a:rPr>
              <a:t>an attacker may send email seemingly from a reputable credit card company that requests account information, suggesting that there is a problem. </a:t>
            </a:r>
            <a:endParaRPr sz="1600">
              <a:latin typeface="Corbel"/>
              <a:ea typeface="Corbel"/>
              <a:cs typeface="Corbel"/>
              <a:sym typeface="Corbel"/>
            </a:endParaRPr>
          </a:p>
          <a:p>
            <a:pPr indent="-330200" lvl="1" marL="914400" rtl="0" algn="l">
              <a:lnSpc>
                <a:spcPct val="150000"/>
              </a:lnSpc>
              <a:spcBef>
                <a:spcPts val="800"/>
              </a:spcBef>
              <a:spcAft>
                <a:spcPts val="0"/>
              </a:spcAft>
              <a:buSzPts val="1600"/>
              <a:buFont typeface="Corbel"/>
              <a:buChar char="○"/>
            </a:pPr>
            <a:r>
              <a:rPr lang="en-IN" sz="1600">
                <a:latin typeface="Corbel"/>
                <a:ea typeface="Corbel"/>
                <a:cs typeface="Corbel"/>
                <a:sym typeface="Corbel"/>
              </a:rPr>
              <a:t> When users respond with the requested information, attackers can use it to gain access to the accounts.</a:t>
            </a:r>
            <a:endParaRPr sz="1600">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Rajesh</dc:creator>
</cp:coreProperties>
</file>