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2" r:id="rId3"/>
    <p:sldId id="261" r:id="rId4"/>
    <p:sldId id="263" r:id="rId5"/>
    <p:sldId id="270" r:id="rId6"/>
    <p:sldId id="264" r:id="rId7"/>
    <p:sldId id="271" r:id="rId8"/>
    <p:sldId id="265" r:id="rId9"/>
    <p:sldId id="269" r:id="rId10"/>
    <p:sldId id="257" r:id="rId11"/>
    <p:sldId id="259" r:id="rId12"/>
    <p:sldId id="272" r:id="rId13"/>
    <p:sldId id="260" r:id="rId14"/>
    <p:sldId id="266" r:id="rId15"/>
    <p:sldId id="277" r:id="rId16"/>
    <p:sldId id="267" r:id="rId17"/>
    <p:sldId id="268" r:id="rId18"/>
    <p:sldId id="280" r:id="rId19"/>
    <p:sldId id="279" r:id="rId20"/>
    <p:sldId id="278" r:id="rId21"/>
    <p:sldId id="281" r:id="rId22"/>
    <p:sldId id="273" r:id="rId23"/>
    <p:sldId id="282" r:id="rId24"/>
    <p:sldId id="274" r:id="rId25"/>
    <p:sldId id="283" r:id="rId26"/>
    <p:sldId id="27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46" autoAdjust="0"/>
  </p:normalViewPr>
  <p:slideViewPr>
    <p:cSldViewPr>
      <p:cViewPr>
        <p:scale>
          <a:sx n="75" d="100"/>
          <a:sy n="75" d="100"/>
        </p:scale>
        <p:origin x="-145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7F54B8-D262-4503-8453-049E08BCCA90}"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zh-CN" altLang="en-US"/>
        </a:p>
      </dgm:t>
    </dgm:pt>
    <dgm:pt modelId="{DB9E5402-ED85-4064-98EB-C0E5F968BC66}">
      <dgm:prSet phldrT="[文本]" custT="1"/>
      <dgm:spPr/>
      <dgm:t>
        <a:bodyPr/>
        <a:lstStyle/>
        <a:p>
          <a:r>
            <a:rPr lang="zh-CN" altLang="en-US" sz="2400" b="1" dirty="0" smtClean="0"/>
            <a:t>反投影</a:t>
          </a:r>
          <a:endParaRPr lang="zh-CN" altLang="en-US" sz="2400" b="1" dirty="0"/>
        </a:p>
      </dgm:t>
    </dgm:pt>
    <dgm:pt modelId="{4F779AE2-CA8D-4C0C-A561-87ED07F2B916}" type="parTrans" cxnId="{80DB1F74-EDAF-40D5-AF37-80DE6C28CE12}">
      <dgm:prSet/>
      <dgm:spPr/>
      <dgm:t>
        <a:bodyPr/>
        <a:lstStyle/>
        <a:p>
          <a:endParaRPr lang="zh-CN" altLang="en-US"/>
        </a:p>
      </dgm:t>
    </dgm:pt>
    <dgm:pt modelId="{1FA97278-C308-4511-A1CE-4815FB736EE1}" type="sibTrans" cxnId="{80DB1F74-EDAF-40D5-AF37-80DE6C28CE12}">
      <dgm:prSet/>
      <dgm:spPr/>
      <dgm:t>
        <a:bodyPr/>
        <a:lstStyle/>
        <a:p>
          <a:endParaRPr lang="zh-CN" altLang="en-US"/>
        </a:p>
      </dgm:t>
    </dgm:pt>
    <dgm:pt modelId="{9D0D8FC4-2165-433D-AD12-A6C41D01B3F4}">
      <dgm:prSet phldrT="[文本]" custT="1"/>
      <dgm:spPr/>
      <dgm:t>
        <a:bodyPr/>
        <a:lstStyle/>
        <a:p>
          <a:pPr algn="l"/>
          <a:r>
            <a:rPr lang="en-US" altLang="zh-CN" sz="2400" b="1" dirty="0" smtClean="0"/>
            <a:t>MeanShift</a:t>
          </a:r>
          <a:r>
            <a:rPr lang="zh-CN" altLang="en-US" sz="2400" b="1" dirty="0" smtClean="0"/>
            <a:t>搜索</a:t>
          </a:r>
          <a:endParaRPr lang="zh-CN" altLang="en-US" sz="2400" b="1" dirty="0"/>
        </a:p>
      </dgm:t>
    </dgm:pt>
    <dgm:pt modelId="{78AD7A84-385D-4684-ADCE-055FD1CD115C}" type="parTrans" cxnId="{C7DB9FBC-2652-4D11-965D-3B1FA21FA952}">
      <dgm:prSet/>
      <dgm:spPr/>
      <dgm:t>
        <a:bodyPr/>
        <a:lstStyle/>
        <a:p>
          <a:endParaRPr lang="zh-CN" altLang="en-US"/>
        </a:p>
      </dgm:t>
    </dgm:pt>
    <dgm:pt modelId="{A6477BDA-D574-4B66-B09B-0357C8F4EB0E}" type="sibTrans" cxnId="{C7DB9FBC-2652-4D11-965D-3B1FA21FA952}">
      <dgm:prSet/>
      <dgm:spPr/>
      <dgm:t>
        <a:bodyPr/>
        <a:lstStyle/>
        <a:p>
          <a:endParaRPr lang="zh-CN" altLang="en-US"/>
        </a:p>
      </dgm:t>
    </dgm:pt>
    <dgm:pt modelId="{D224E503-7BF2-42BC-B650-C4A964AF6E71}">
      <dgm:prSet phldrT="[文本]"/>
      <dgm:spPr/>
      <dgm:t>
        <a:bodyPr/>
        <a:lstStyle/>
        <a:p>
          <a:r>
            <a:rPr lang="zh-CN" altLang="en-US" b="1" dirty="0" smtClean="0"/>
            <a:t>跟踪目标</a:t>
          </a:r>
          <a:endParaRPr lang="zh-CN" altLang="en-US" b="1" dirty="0"/>
        </a:p>
      </dgm:t>
    </dgm:pt>
    <dgm:pt modelId="{763818CC-5D4A-4CB8-9DAF-CD97E6899B3B}" type="parTrans" cxnId="{D0E7CC5E-EFB5-48BA-953C-B1912C9281F2}">
      <dgm:prSet/>
      <dgm:spPr/>
      <dgm:t>
        <a:bodyPr/>
        <a:lstStyle/>
        <a:p>
          <a:endParaRPr lang="zh-CN" altLang="en-US"/>
        </a:p>
      </dgm:t>
    </dgm:pt>
    <dgm:pt modelId="{DC2B29D7-830E-435E-9EAB-C9EF2F4233F7}" type="sibTrans" cxnId="{D0E7CC5E-EFB5-48BA-953C-B1912C9281F2}">
      <dgm:prSet/>
      <dgm:spPr/>
      <dgm:t>
        <a:bodyPr/>
        <a:lstStyle/>
        <a:p>
          <a:endParaRPr lang="zh-CN" altLang="en-US"/>
        </a:p>
      </dgm:t>
    </dgm:pt>
    <dgm:pt modelId="{B8BDF361-78C2-4841-B259-9546658FBD3B}">
      <dgm:prSet/>
      <dgm:spPr/>
      <dgm:t>
        <a:bodyPr/>
        <a:lstStyle/>
        <a:p>
          <a:r>
            <a:rPr lang="zh-CN" altLang="en-US" dirty="0" smtClean="0"/>
            <a:t>计算目标模型</a:t>
          </a:r>
          <a:endParaRPr lang="zh-CN" altLang="en-US" dirty="0"/>
        </a:p>
      </dgm:t>
    </dgm:pt>
    <dgm:pt modelId="{2F43CA75-EA95-4785-A399-C18DA9E5D1CC}" type="parTrans" cxnId="{0FC6A9B1-A424-4F1C-AED6-FC788F500ED0}">
      <dgm:prSet/>
      <dgm:spPr/>
      <dgm:t>
        <a:bodyPr/>
        <a:lstStyle/>
        <a:p>
          <a:endParaRPr lang="zh-CN" altLang="en-US"/>
        </a:p>
      </dgm:t>
    </dgm:pt>
    <dgm:pt modelId="{CCE64078-D1A5-4D25-A50D-96A68EA8BE2C}" type="sibTrans" cxnId="{0FC6A9B1-A424-4F1C-AED6-FC788F500ED0}">
      <dgm:prSet/>
      <dgm:spPr/>
      <dgm:t>
        <a:bodyPr/>
        <a:lstStyle/>
        <a:p>
          <a:endParaRPr lang="zh-CN" altLang="en-US"/>
        </a:p>
      </dgm:t>
    </dgm:pt>
    <dgm:pt modelId="{62540702-616D-49E7-BA8B-282E11172D65}">
      <dgm:prSet/>
      <dgm:spPr/>
      <dgm:t>
        <a:bodyPr/>
        <a:lstStyle/>
        <a:p>
          <a:r>
            <a:rPr lang="zh-CN" altLang="en-US" dirty="0" smtClean="0"/>
            <a:t>确定目标位置</a:t>
          </a:r>
          <a:endParaRPr lang="zh-CN" altLang="en-US" dirty="0"/>
        </a:p>
      </dgm:t>
    </dgm:pt>
    <dgm:pt modelId="{865A51A8-3880-4BA0-9373-4F43B50F31A9}" type="parTrans" cxnId="{0B190DC8-7636-46B4-B258-DF7E7F657D1F}">
      <dgm:prSet/>
      <dgm:spPr/>
      <dgm:t>
        <a:bodyPr/>
        <a:lstStyle/>
        <a:p>
          <a:endParaRPr lang="zh-CN" altLang="en-US"/>
        </a:p>
      </dgm:t>
    </dgm:pt>
    <dgm:pt modelId="{81587A68-5EEF-40B2-BF87-396282BC7247}" type="sibTrans" cxnId="{0B190DC8-7636-46B4-B258-DF7E7F657D1F}">
      <dgm:prSet/>
      <dgm:spPr/>
      <dgm:t>
        <a:bodyPr/>
        <a:lstStyle/>
        <a:p>
          <a:endParaRPr lang="zh-CN" altLang="en-US"/>
        </a:p>
      </dgm:t>
    </dgm:pt>
    <dgm:pt modelId="{2E298961-902C-40B7-881B-3DB718C6AAB5}">
      <dgm:prSet/>
      <dgm:spPr/>
      <dgm:t>
        <a:bodyPr/>
        <a:lstStyle/>
        <a:p>
          <a:r>
            <a:rPr lang="zh-CN" altLang="en-US" dirty="0" smtClean="0"/>
            <a:t>自适应目标大小，确定下次搜索窗</a:t>
          </a:r>
          <a:endParaRPr lang="zh-CN" altLang="en-US" dirty="0"/>
        </a:p>
      </dgm:t>
    </dgm:pt>
    <dgm:pt modelId="{BF4DDA60-09E4-4D18-AC75-EA675679FCEC}" type="parTrans" cxnId="{70F35B66-BB57-4F1A-A9AB-4637BD70E63B}">
      <dgm:prSet/>
      <dgm:spPr/>
      <dgm:t>
        <a:bodyPr/>
        <a:lstStyle/>
        <a:p>
          <a:endParaRPr lang="zh-CN" altLang="en-US"/>
        </a:p>
      </dgm:t>
    </dgm:pt>
    <dgm:pt modelId="{9EF8EC30-554F-46E8-94AB-00251FC400E8}" type="sibTrans" cxnId="{70F35B66-BB57-4F1A-A9AB-4637BD70E63B}">
      <dgm:prSet/>
      <dgm:spPr/>
      <dgm:t>
        <a:bodyPr/>
        <a:lstStyle/>
        <a:p>
          <a:endParaRPr lang="zh-CN" altLang="en-US"/>
        </a:p>
      </dgm:t>
    </dgm:pt>
    <dgm:pt modelId="{30B998C4-84E6-45CC-9394-905434446E96}" type="pres">
      <dgm:prSet presAssocID="{E17F54B8-D262-4503-8453-049E08BCCA90}" presName="linear" presStyleCnt="0">
        <dgm:presLayoutVars>
          <dgm:dir/>
          <dgm:animLvl val="lvl"/>
          <dgm:resizeHandles val="exact"/>
        </dgm:presLayoutVars>
      </dgm:prSet>
      <dgm:spPr/>
      <dgm:t>
        <a:bodyPr/>
        <a:lstStyle/>
        <a:p>
          <a:endParaRPr lang="zh-CN" altLang="en-US"/>
        </a:p>
      </dgm:t>
    </dgm:pt>
    <dgm:pt modelId="{CE0FEB11-18B7-4F6B-A9D3-8BCD0E02F56F}" type="pres">
      <dgm:prSet presAssocID="{DB9E5402-ED85-4064-98EB-C0E5F968BC66}" presName="parentLin" presStyleCnt="0"/>
      <dgm:spPr/>
    </dgm:pt>
    <dgm:pt modelId="{FE52027D-12B1-498F-AB71-B7AF6F7EE233}" type="pres">
      <dgm:prSet presAssocID="{DB9E5402-ED85-4064-98EB-C0E5F968BC66}" presName="parentLeftMargin" presStyleLbl="node1" presStyleIdx="0" presStyleCnt="3"/>
      <dgm:spPr/>
      <dgm:t>
        <a:bodyPr/>
        <a:lstStyle/>
        <a:p>
          <a:endParaRPr lang="zh-CN" altLang="en-US"/>
        </a:p>
      </dgm:t>
    </dgm:pt>
    <dgm:pt modelId="{7FC7A756-5958-4D6F-AFB2-2438BE7EA297}" type="pres">
      <dgm:prSet presAssocID="{DB9E5402-ED85-4064-98EB-C0E5F968BC66}" presName="parentText" presStyleLbl="node1" presStyleIdx="0" presStyleCnt="3" custScaleX="69866">
        <dgm:presLayoutVars>
          <dgm:chMax val="0"/>
          <dgm:bulletEnabled val="1"/>
        </dgm:presLayoutVars>
      </dgm:prSet>
      <dgm:spPr/>
      <dgm:t>
        <a:bodyPr/>
        <a:lstStyle/>
        <a:p>
          <a:endParaRPr lang="zh-CN" altLang="en-US"/>
        </a:p>
      </dgm:t>
    </dgm:pt>
    <dgm:pt modelId="{8105C405-C79A-4998-BEFA-AC4AC3BCF883}" type="pres">
      <dgm:prSet presAssocID="{DB9E5402-ED85-4064-98EB-C0E5F968BC66}" presName="negativeSpace" presStyleCnt="0"/>
      <dgm:spPr/>
    </dgm:pt>
    <dgm:pt modelId="{33232F13-0118-46AE-8D24-9C856623B755}" type="pres">
      <dgm:prSet presAssocID="{DB9E5402-ED85-4064-98EB-C0E5F968BC66}" presName="childText" presStyleLbl="conFgAcc1" presStyleIdx="0" presStyleCnt="3">
        <dgm:presLayoutVars>
          <dgm:bulletEnabled val="1"/>
        </dgm:presLayoutVars>
      </dgm:prSet>
      <dgm:spPr/>
      <dgm:t>
        <a:bodyPr/>
        <a:lstStyle/>
        <a:p>
          <a:endParaRPr lang="zh-CN" altLang="en-US"/>
        </a:p>
      </dgm:t>
    </dgm:pt>
    <dgm:pt modelId="{402CCEC1-CA30-4D90-8871-037CD79D9713}" type="pres">
      <dgm:prSet presAssocID="{1FA97278-C308-4511-A1CE-4815FB736EE1}" presName="spaceBetweenRectangles" presStyleCnt="0"/>
      <dgm:spPr/>
    </dgm:pt>
    <dgm:pt modelId="{DECCD58E-1823-4CB3-A187-85C94CD65FE8}" type="pres">
      <dgm:prSet presAssocID="{9D0D8FC4-2165-433D-AD12-A6C41D01B3F4}" presName="parentLin" presStyleCnt="0"/>
      <dgm:spPr/>
    </dgm:pt>
    <dgm:pt modelId="{D3BE10F8-6164-4110-8CF6-9A9DFF585392}" type="pres">
      <dgm:prSet presAssocID="{9D0D8FC4-2165-433D-AD12-A6C41D01B3F4}" presName="parentLeftMargin" presStyleLbl="node1" presStyleIdx="0" presStyleCnt="3"/>
      <dgm:spPr/>
      <dgm:t>
        <a:bodyPr/>
        <a:lstStyle/>
        <a:p>
          <a:endParaRPr lang="zh-CN" altLang="en-US"/>
        </a:p>
      </dgm:t>
    </dgm:pt>
    <dgm:pt modelId="{D2206D27-DAF2-4CE0-93EB-2592628862DB}" type="pres">
      <dgm:prSet presAssocID="{9D0D8FC4-2165-433D-AD12-A6C41D01B3F4}" presName="parentText" presStyleLbl="node1" presStyleIdx="1" presStyleCnt="3" custScaleX="69867">
        <dgm:presLayoutVars>
          <dgm:chMax val="0"/>
          <dgm:bulletEnabled val="1"/>
        </dgm:presLayoutVars>
      </dgm:prSet>
      <dgm:spPr/>
      <dgm:t>
        <a:bodyPr/>
        <a:lstStyle/>
        <a:p>
          <a:endParaRPr lang="zh-CN" altLang="en-US"/>
        </a:p>
      </dgm:t>
    </dgm:pt>
    <dgm:pt modelId="{863B3E20-289E-4C91-BC36-10476FC824BA}" type="pres">
      <dgm:prSet presAssocID="{9D0D8FC4-2165-433D-AD12-A6C41D01B3F4}" presName="negativeSpace" presStyleCnt="0"/>
      <dgm:spPr/>
    </dgm:pt>
    <dgm:pt modelId="{7421DE90-55FA-4303-AE81-D597BEDFBA6D}" type="pres">
      <dgm:prSet presAssocID="{9D0D8FC4-2165-433D-AD12-A6C41D01B3F4}" presName="childText" presStyleLbl="conFgAcc1" presStyleIdx="1" presStyleCnt="3">
        <dgm:presLayoutVars>
          <dgm:bulletEnabled val="1"/>
        </dgm:presLayoutVars>
      </dgm:prSet>
      <dgm:spPr/>
      <dgm:t>
        <a:bodyPr/>
        <a:lstStyle/>
        <a:p>
          <a:endParaRPr lang="zh-CN" altLang="en-US"/>
        </a:p>
      </dgm:t>
    </dgm:pt>
    <dgm:pt modelId="{7A73D7A0-FA5D-4FF9-9AC3-AC66700F5459}" type="pres">
      <dgm:prSet presAssocID="{A6477BDA-D574-4B66-B09B-0357C8F4EB0E}" presName="spaceBetweenRectangles" presStyleCnt="0"/>
      <dgm:spPr/>
    </dgm:pt>
    <dgm:pt modelId="{820F2734-3CDA-4C2C-8A9A-386849E4C532}" type="pres">
      <dgm:prSet presAssocID="{D224E503-7BF2-42BC-B650-C4A964AF6E71}" presName="parentLin" presStyleCnt="0"/>
      <dgm:spPr/>
    </dgm:pt>
    <dgm:pt modelId="{603748AF-485E-403E-8EF8-E4C996213057}" type="pres">
      <dgm:prSet presAssocID="{D224E503-7BF2-42BC-B650-C4A964AF6E71}" presName="parentLeftMargin" presStyleLbl="node1" presStyleIdx="1" presStyleCnt="3"/>
      <dgm:spPr/>
      <dgm:t>
        <a:bodyPr/>
        <a:lstStyle/>
        <a:p>
          <a:endParaRPr lang="zh-CN" altLang="en-US"/>
        </a:p>
      </dgm:t>
    </dgm:pt>
    <dgm:pt modelId="{2B44C367-F042-46E1-BF24-BE934D73E72C}" type="pres">
      <dgm:prSet presAssocID="{D224E503-7BF2-42BC-B650-C4A964AF6E71}" presName="parentText" presStyleLbl="node1" presStyleIdx="2" presStyleCnt="3" custScaleX="69868">
        <dgm:presLayoutVars>
          <dgm:chMax val="0"/>
          <dgm:bulletEnabled val="1"/>
        </dgm:presLayoutVars>
      </dgm:prSet>
      <dgm:spPr/>
      <dgm:t>
        <a:bodyPr/>
        <a:lstStyle/>
        <a:p>
          <a:endParaRPr lang="zh-CN" altLang="en-US"/>
        </a:p>
      </dgm:t>
    </dgm:pt>
    <dgm:pt modelId="{C294EA8D-658C-4E2B-93EB-2E040D7B9435}" type="pres">
      <dgm:prSet presAssocID="{D224E503-7BF2-42BC-B650-C4A964AF6E71}" presName="negativeSpace" presStyleCnt="0"/>
      <dgm:spPr/>
    </dgm:pt>
    <dgm:pt modelId="{AEF36381-4DED-493C-9CE3-12F22816BC24}" type="pres">
      <dgm:prSet presAssocID="{D224E503-7BF2-42BC-B650-C4A964AF6E71}" presName="childText" presStyleLbl="conFgAcc1" presStyleIdx="2" presStyleCnt="3">
        <dgm:presLayoutVars>
          <dgm:bulletEnabled val="1"/>
        </dgm:presLayoutVars>
      </dgm:prSet>
      <dgm:spPr/>
      <dgm:t>
        <a:bodyPr/>
        <a:lstStyle/>
        <a:p>
          <a:endParaRPr lang="zh-CN" altLang="en-US"/>
        </a:p>
      </dgm:t>
    </dgm:pt>
  </dgm:ptLst>
  <dgm:cxnLst>
    <dgm:cxn modelId="{70F35B66-BB57-4F1A-A9AB-4637BD70E63B}" srcId="{D224E503-7BF2-42BC-B650-C4A964AF6E71}" destId="{2E298961-902C-40B7-881B-3DB718C6AAB5}" srcOrd="0" destOrd="0" parTransId="{BF4DDA60-09E4-4D18-AC75-EA675679FCEC}" sibTransId="{9EF8EC30-554F-46E8-94AB-00251FC400E8}"/>
    <dgm:cxn modelId="{D0FC08DC-CE5D-44E5-B637-177D7A902115}" type="presOf" srcId="{DB9E5402-ED85-4064-98EB-C0E5F968BC66}" destId="{FE52027D-12B1-498F-AB71-B7AF6F7EE233}" srcOrd="0" destOrd="0" presId="urn:microsoft.com/office/officeart/2005/8/layout/list1"/>
    <dgm:cxn modelId="{C7DB9FBC-2652-4D11-965D-3B1FA21FA952}" srcId="{E17F54B8-D262-4503-8453-049E08BCCA90}" destId="{9D0D8FC4-2165-433D-AD12-A6C41D01B3F4}" srcOrd="1" destOrd="0" parTransId="{78AD7A84-385D-4684-ADCE-055FD1CD115C}" sibTransId="{A6477BDA-D574-4B66-B09B-0357C8F4EB0E}"/>
    <dgm:cxn modelId="{9D6AC493-A972-4F70-835A-CB193BD9734A}" type="presOf" srcId="{D224E503-7BF2-42BC-B650-C4A964AF6E71}" destId="{2B44C367-F042-46E1-BF24-BE934D73E72C}" srcOrd="1" destOrd="0" presId="urn:microsoft.com/office/officeart/2005/8/layout/list1"/>
    <dgm:cxn modelId="{CF420F9C-DE53-4353-9FB8-0D7FA9C04129}" type="presOf" srcId="{D224E503-7BF2-42BC-B650-C4A964AF6E71}" destId="{603748AF-485E-403E-8EF8-E4C996213057}" srcOrd="0" destOrd="0" presId="urn:microsoft.com/office/officeart/2005/8/layout/list1"/>
    <dgm:cxn modelId="{991B83ED-9D87-4CA6-ACAC-DE203B7CAC57}" type="presOf" srcId="{62540702-616D-49E7-BA8B-282E11172D65}" destId="{7421DE90-55FA-4303-AE81-D597BEDFBA6D}" srcOrd="0" destOrd="0" presId="urn:microsoft.com/office/officeart/2005/8/layout/list1"/>
    <dgm:cxn modelId="{0B190DC8-7636-46B4-B258-DF7E7F657D1F}" srcId="{9D0D8FC4-2165-433D-AD12-A6C41D01B3F4}" destId="{62540702-616D-49E7-BA8B-282E11172D65}" srcOrd="0" destOrd="0" parTransId="{865A51A8-3880-4BA0-9373-4F43B50F31A9}" sibTransId="{81587A68-5EEF-40B2-BF87-396282BC7247}"/>
    <dgm:cxn modelId="{0FC6A9B1-A424-4F1C-AED6-FC788F500ED0}" srcId="{DB9E5402-ED85-4064-98EB-C0E5F968BC66}" destId="{B8BDF361-78C2-4841-B259-9546658FBD3B}" srcOrd="0" destOrd="0" parTransId="{2F43CA75-EA95-4785-A399-C18DA9E5D1CC}" sibTransId="{CCE64078-D1A5-4D25-A50D-96A68EA8BE2C}"/>
    <dgm:cxn modelId="{E3F202A8-1723-4083-8F7D-F0BFF1207B6A}" type="presOf" srcId="{E17F54B8-D262-4503-8453-049E08BCCA90}" destId="{30B998C4-84E6-45CC-9394-905434446E96}" srcOrd="0" destOrd="0" presId="urn:microsoft.com/office/officeart/2005/8/layout/list1"/>
    <dgm:cxn modelId="{80DB1F74-EDAF-40D5-AF37-80DE6C28CE12}" srcId="{E17F54B8-D262-4503-8453-049E08BCCA90}" destId="{DB9E5402-ED85-4064-98EB-C0E5F968BC66}" srcOrd="0" destOrd="0" parTransId="{4F779AE2-CA8D-4C0C-A561-87ED07F2B916}" sibTransId="{1FA97278-C308-4511-A1CE-4815FB736EE1}"/>
    <dgm:cxn modelId="{381C1DD9-D5C1-40A6-BE13-5A0A60307543}" type="presOf" srcId="{B8BDF361-78C2-4841-B259-9546658FBD3B}" destId="{33232F13-0118-46AE-8D24-9C856623B755}" srcOrd="0" destOrd="0" presId="urn:microsoft.com/office/officeart/2005/8/layout/list1"/>
    <dgm:cxn modelId="{D0E7CC5E-EFB5-48BA-953C-B1912C9281F2}" srcId="{E17F54B8-D262-4503-8453-049E08BCCA90}" destId="{D224E503-7BF2-42BC-B650-C4A964AF6E71}" srcOrd="2" destOrd="0" parTransId="{763818CC-5D4A-4CB8-9DAF-CD97E6899B3B}" sibTransId="{DC2B29D7-830E-435E-9EAB-C9EF2F4233F7}"/>
    <dgm:cxn modelId="{E2222BAA-9502-4701-BDDB-C8722AF6C8AB}" type="presOf" srcId="{DB9E5402-ED85-4064-98EB-C0E5F968BC66}" destId="{7FC7A756-5958-4D6F-AFB2-2438BE7EA297}" srcOrd="1" destOrd="0" presId="urn:microsoft.com/office/officeart/2005/8/layout/list1"/>
    <dgm:cxn modelId="{A39BB6C4-1471-4376-8DF8-166495128B6B}" type="presOf" srcId="{2E298961-902C-40B7-881B-3DB718C6AAB5}" destId="{AEF36381-4DED-493C-9CE3-12F22816BC24}" srcOrd="0" destOrd="0" presId="urn:microsoft.com/office/officeart/2005/8/layout/list1"/>
    <dgm:cxn modelId="{5CC4893E-9699-4411-88BE-FE64024A8036}" type="presOf" srcId="{9D0D8FC4-2165-433D-AD12-A6C41D01B3F4}" destId="{D2206D27-DAF2-4CE0-93EB-2592628862DB}" srcOrd="1" destOrd="0" presId="urn:microsoft.com/office/officeart/2005/8/layout/list1"/>
    <dgm:cxn modelId="{5152997D-EA19-4658-BBA1-C9AF2E875FFB}" type="presOf" srcId="{9D0D8FC4-2165-433D-AD12-A6C41D01B3F4}" destId="{D3BE10F8-6164-4110-8CF6-9A9DFF585392}" srcOrd="0" destOrd="0" presId="urn:microsoft.com/office/officeart/2005/8/layout/list1"/>
    <dgm:cxn modelId="{75D6281F-3AE4-4232-BFD3-BE4D21301A2F}" type="presParOf" srcId="{30B998C4-84E6-45CC-9394-905434446E96}" destId="{CE0FEB11-18B7-4F6B-A9D3-8BCD0E02F56F}" srcOrd="0" destOrd="0" presId="urn:microsoft.com/office/officeart/2005/8/layout/list1"/>
    <dgm:cxn modelId="{E01313FA-0CA8-4F48-96AB-290547F31BFA}" type="presParOf" srcId="{CE0FEB11-18B7-4F6B-A9D3-8BCD0E02F56F}" destId="{FE52027D-12B1-498F-AB71-B7AF6F7EE233}" srcOrd="0" destOrd="0" presId="urn:microsoft.com/office/officeart/2005/8/layout/list1"/>
    <dgm:cxn modelId="{EFB74BE0-55E9-490C-B3CE-53C1D35F39CC}" type="presParOf" srcId="{CE0FEB11-18B7-4F6B-A9D3-8BCD0E02F56F}" destId="{7FC7A756-5958-4D6F-AFB2-2438BE7EA297}" srcOrd="1" destOrd="0" presId="urn:microsoft.com/office/officeart/2005/8/layout/list1"/>
    <dgm:cxn modelId="{EAC419E2-CFFD-45AC-BB63-2A50780140F9}" type="presParOf" srcId="{30B998C4-84E6-45CC-9394-905434446E96}" destId="{8105C405-C79A-4998-BEFA-AC4AC3BCF883}" srcOrd="1" destOrd="0" presId="urn:microsoft.com/office/officeart/2005/8/layout/list1"/>
    <dgm:cxn modelId="{CAD13955-4FAB-4BDA-8E02-092EB323ACAC}" type="presParOf" srcId="{30B998C4-84E6-45CC-9394-905434446E96}" destId="{33232F13-0118-46AE-8D24-9C856623B755}" srcOrd="2" destOrd="0" presId="urn:microsoft.com/office/officeart/2005/8/layout/list1"/>
    <dgm:cxn modelId="{FCD58805-B380-4D6D-AC61-9EE60C3E9ABC}" type="presParOf" srcId="{30B998C4-84E6-45CC-9394-905434446E96}" destId="{402CCEC1-CA30-4D90-8871-037CD79D9713}" srcOrd="3" destOrd="0" presId="urn:microsoft.com/office/officeart/2005/8/layout/list1"/>
    <dgm:cxn modelId="{36EE4D3D-790F-447E-BD55-40C4FCA4BF9C}" type="presParOf" srcId="{30B998C4-84E6-45CC-9394-905434446E96}" destId="{DECCD58E-1823-4CB3-A187-85C94CD65FE8}" srcOrd="4" destOrd="0" presId="urn:microsoft.com/office/officeart/2005/8/layout/list1"/>
    <dgm:cxn modelId="{A82F5DD9-4BD6-4CAE-BDB7-842D8891456D}" type="presParOf" srcId="{DECCD58E-1823-4CB3-A187-85C94CD65FE8}" destId="{D3BE10F8-6164-4110-8CF6-9A9DFF585392}" srcOrd="0" destOrd="0" presId="urn:microsoft.com/office/officeart/2005/8/layout/list1"/>
    <dgm:cxn modelId="{6873F673-9E08-47D1-A3DD-023E1C77848F}" type="presParOf" srcId="{DECCD58E-1823-4CB3-A187-85C94CD65FE8}" destId="{D2206D27-DAF2-4CE0-93EB-2592628862DB}" srcOrd="1" destOrd="0" presId="urn:microsoft.com/office/officeart/2005/8/layout/list1"/>
    <dgm:cxn modelId="{E416E636-CDF4-4515-94B5-2E93C1216644}" type="presParOf" srcId="{30B998C4-84E6-45CC-9394-905434446E96}" destId="{863B3E20-289E-4C91-BC36-10476FC824BA}" srcOrd="5" destOrd="0" presId="urn:microsoft.com/office/officeart/2005/8/layout/list1"/>
    <dgm:cxn modelId="{4281362C-013F-4781-9D55-0B3C221A020F}" type="presParOf" srcId="{30B998C4-84E6-45CC-9394-905434446E96}" destId="{7421DE90-55FA-4303-AE81-D597BEDFBA6D}" srcOrd="6" destOrd="0" presId="urn:microsoft.com/office/officeart/2005/8/layout/list1"/>
    <dgm:cxn modelId="{CC2863D1-1478-4F08-80F2-D44E45416912}" type="presParOf" srcId="{30B998C4-84E6-45CC-9394-905434446E96}" destId="{7A73D7A0-FA5D-4FF9-9AC3-AC66700F5459}" srcOrd="7" destOrd="0" presId="urn:microsoft.com/office/officeart/2005/8/layout/list1"/>
    <dgm:cxn modelId="{191BF892-D5F2-456A-9246-10A0102DD4C9}" type="presParOf" srcId="{30B998C4-84E6-45CC-9394-905434446E96}" destId="{820F2734-3CDA-4C2C-8A9A-386849E4C532}" srcOrd="8" destOrd="0" presId="urn:microsoft.com/office/officeart/2005/8/layout/list1"/>
    <dgm:cxn modelId="{4ACC1945-6AE3-4E51-A81E-79FC8391CB50}" type="presParOf" srcId="{820F2734-3CDA-4C2C-8A9A-386849E4C532}" destId="{603748AF-485E-403E-8EF8-E4C996213057}" srcOrd="0" destOrd="0" presId="urn:microsoft.com/office/officeart/2005/8/layout/list1"/>
    <dgm:cxn modelId="{38509BCF-956E-4D1F-AA81-ECC67EA48443}" type="presParOf" srcId="{820F2734-3CDA-4C2C-8A9A-386849E4C532}" destId="{2B44C367-F042-46E1-BF24-BE934D73E72C}" srcOrd="1" destOrd="0" presId="urn:microsoft.com/office/officeart/2005/8/layout/list1"/>
    <dgm:cxn modelId="{D94AAEF6-AD4F-4186-A753-06ADBE2558A3}" type="presParOf" srcId="{30B998C4-84E6-45CC-9394-905434446E96}" destId="{C294EA8D-658C-4E2B-93EB-2E040D7B9435}" srcOrd="9" destOrd="0" presId="urn:microsoft.com/office/officeart/2005/8/layout/list1"/>
    <dgm:cxn modelId="{F100EBE9-98C0-4292-B06B-7DE3CA64E475}" type="presParOf" srcId="{30B998C4-84E6-45CC-9394-905434446E96}" destId="{AEF36381-4DED-493C-9CE3-12F22816BC24}"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164C8-D9C0-4C18-9254-8DF3481BF18C}" type="datetimeFigureOut">
              <a:rPr lang="zh-CN" altLang="en-US" smtClean="0"/>
              <a:t>2014-5-26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B4DB12-73F0-4B5C-8824-8935CEAB41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Covariance_matrix"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en.wikipedia.org/wiki/Eccentricity_(mathematics)" TargetMode="External"/><Relationship Id="rId5" Type="http://schemas.openxmlformats.org/officeDocument/2006/relationships/hyperlink" Target="http://en.wikipedia.org/wiki/Eigenvalue" TargetMode="External"/><Relationship Id="rId4" Type="http://schemas.openxmlformats.org/officeDocument/2006/relationships/hyperlink" Target="http://en.wikipedia.org/wiki/Eigenv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H(Hue):</a:t>
            </a:r>
            <a:r>
              <a:rPr lang="zh-CN" altLang="en-US" sz="1200" b="0" i="0" kern="1200" dirty="0" smtClean="0">
                <a:solidFill>
                  <a:schemeClr val="tx1"/>
                </a:solidFill>
                <a:latin typeface="+mn-lt"/>
                <a:ea typeface="+mn-ea"/>
                <a:cs typeface="+mn-cs"/>
              </a:rPr>
              <a:t>表示颜色的类型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例如红色</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绿色或者黄色</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取值范围为</a:t>
            </a:r>
            <a:r>
              <a:rPr lang="en-US" altLang="zh-CN" sz="1200" b="0" i="0" kern="1200" dirty="0" smtClean="0">
                <a:solidFill>
                  <a:schemeClr val="tx1"/>
                </a:solidFill>
                <a:latin typeface="+mn-lt"/>
                <a:ea typeface="+mn-ea"/>
                <a:cs typeface="+mn-cs"/>
              </a:rPr>
              <a:t>0—360°.</a:t>
            </a:r>
            <a:r>
              <a:rPr lang="zh-CN" altLang="en-US" sz="1200" b="0" i="0" kern="1200" dirty="0" smtClean="0">
                <a:solidFill>
                  <a:schemeClr val="tx1"/>
                </a:solidFill>
                <a:latin typeface="+mn-lt"/>
                <a:ea typeface="+mn-ea"/>
                <a:cs typeface="+mn-cs"/>
              </a:rPr>
              <a:t>其中每一个值代表一种颜色</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（红、橙、黄、绿、青、蓝、紫）</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S(Saturation):</a:t>
            </a:r>
            <a:r>
              <a:rPr lang="zh-CN" altLang="en-US" sz="1200" b="0" i="0" kern="1200" dirty="0" smtClean="0">
                <a:solidFill>
                  <a:schemeClr val="tx1"/>
                </a:solidFill>
                <a:latin typeface="+mn-lt"/>
                <a:ea typeface="+mn-ea"/>
                <a:cs typeface="+mn-cs"/>
              </a:rPr>
              <a:t>颜色的饱和度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有时候也称为纯度</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表示灰度图</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表示纯的颜色</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（相当于说有没有杂质）</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B(Brightness or Value):</a:t>
            </a:r>
            <a:r>
              <a:rPr lang="zh-CN" altLang="en-US" sz="1200" b="0" i="0" kern="1200" dirty="0" smtClean="0">
                <a:solidFill>
                  <a:schemeClr val="tx1"/>
                </a:solidFill>
                <a:latin typeface="+mn-lt"/>
                <a:ea typeface="+mn-ea"/>
                <a:cs typeface="+mn-cs"/>
              </a:rPr>
              <a:t>颜色的明亮程度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表示黑色</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表示特定饱和度的颜色</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。（黑、白）</a:t>
            </a: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）如果要不同颜色之间发生变化，只需要</a:t>
            </a:r>
            <a:r>
              <a:rPr lang="en-US" sz="1200" b="0" i="0" kern="1200" dirty="0" smtClean="0">
                <a:solidFill>
                  <a:schemeClr val="tx1"/>
                </a:solidFill>
                <a:latin typeface="+mn-lt"/>
                <a:ea typeface="+mn-ea"/>
                <a:cs typeface="+mn-cs"/>
              </a:rPr>
              <a:t>H</a:t>
            </a:r>
            <a:r>
              <a:rPr lang="zh-CN" altLang="en-US" sz="1200" b="0" i="0" kern="1200" dirty="0" smtClean="0">
                <a:solidFill>
                  <a:schemeClr val="tx1"/>
                </a:solidFill>
                <a:latin typeface="+mn-lt"/>
                <a:ea typeface="+mn-ea"/>
                <a:cs typeface="+mn-cs"/>
              </a:rPr>
              <a:t>值发生变化，</a:t>
            </a:r>
            <a:r>
              <a:rPr lang="en-US" sz="1200" b="0" i="0" kern="1200" dirty="0" smtClean="0">
                <a:solidFill>
                  <a:schemeClr val="tx1"/>
                </a:solidFill>
                <a:latin typeface="+mn-lt"/>
                <a:ea typeface="+mn-ea"/>
                <a:cs typeface="+mn-cs"/>
              </a:rPr>
              <a:t>S=1，B=1.</a:t>
            </a:r>
            <a:r>
              <a:rPr lang="zh-CN" altLang="en-US" sz="1200" b="0" i="0" kern="1200" dirty="0" smtClean="0">
                <a:solidFill>
                  <a:schemeClr val="tx1"/>
                </a:solidFill>
                <a:latin typeface="+mn-lt"/>
                <a:ea typeface="+mn-ea"/>
                <a:cs typeface="+mn-cs"/>
              </a:rPr>
              <a:t>这样就很明显。</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）如果在一个选定的颜色发生变化，只需要</a:t>
            </a:r>
            <a:r>
              <a:rPr lang="en-US" sz="1200" b="0" i="0" kern="1200" dirty="0" smtClean="0">
                <a:solidFill>
                  <a:schemeClr val="tx1"/>
                </a:solidFill>
                <a:latin typeface="+mn-lt"/>
                <a:ea typeface="+mn-ea"/>
                <a:cs typeface="+mn-cs"/>
              </a:rPr>
              <a:t>S</a:t>
            </a:r>
            <a:r>
              <a:rPr lang="zh-CN" altLang="en-US" sz="1200" b="0" i="0" kern="1200" dirty="0" smtClean="0">
                <a:solidFill>
                  <a:schemeClr val="tx1"/>
                </a:solidFill>
                <a:latin typeface="+mn-lt"/>
                <a:ea typeface="+mn-ea"/>
                <a:cs typeface="+mn-cs"/>
              </a:rPr>
              <a:t>值变化， </a:t>
            </a:r>
            <a:r>
              <a:rPr lang="en-US" sz="1200" b="0" i="0" kern="1200" dirty="0" smtClean="0">
                <a:solidFill>
                  <a:schemeClr val="tx1"/>
                </a:solidFill>
                <a:latin typeface="+mn-lt"/>
                <a:ea typeface="+mn-ea"/>
                <a:cs typeface="+mn-cs"/>
              </a:rPr>
              <a:t>H=</a:t>
            </a:r>
            <a:r>
              <a:rPr lang="zh-CN" altLang="en-US" sz="1200" b="0" i="0" kern="1200" dirty="0" smtClean="0">
                <a:solidFill>
                  <a:schemeClr val="tx1"/>
                </a:solidFill>
                <a:latin typeface="+mn-lt"/>
                <a:ea typeface="+mn-ea"/>
                <a:cs typeface="+mn-cs"/>
              </a:rPr>
              <a:t>固定值，</a:t>
            </a:r>
            <a:r>
              <a:rPr lang="en-US" sz="1200" b="0" i="0" kern="1200" dirty="0" smtClean="0">
                <a:solidFill>
                  <a:schemeClr val="tx1"/>
                </a:solidFill>
                <a:latin typeface="+mn-lt"/>
                <a:ea typeface="+mn-ea"/>
                <a:cs typeface="+mn-cs"/>
              </a:rPr>
              <a:t>B=1.</a:t>
            </a:r>
            <a:r>
              <a:rPr lang="zh-CN" altLang="en-US" sz="1200" b="0" i="0" kern="1200" dirty="0" smtClean="0">
                <a:solidFill>
                  <a:schemeClr val="tx1"/>
                </a:solidFill>
                <a:latin typeface="+mn-lt"/>
                <a:ea typeface="+mn-ea"/>
                <a:cs typeface="+mn-cs"/>
              </a:rPr>
              <a:t>这样就可以了。</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）如果要在黑色、白色之间变化，则只需</a:t>
            </a:r>
            <a:r>
              <a:rPr lang="en-US"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变化，</a:t>
            </a:r>
            <a:r>
              <a:rPr lang="en-US" sz="1200" b="0" i="0" kern="1200" dirty="0" smtClean="0">
                <a:solidFill>
                  <a:schemeClr val="tx1"/>
                </a:solidFill>
                <a:latin typeface="+mn-lt"/>
                <a:ea typeface="+mn-ea"/>
                <a:cs typeface="+mn-cs"/>
              </a:rPr>
              <a:t>H=0°，S=0；</a:t>
            </a:r>
          </a:p>
          <a:p>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LBP</a:t>
            </a:r>
            <a:r>
              <a:rPr lang="zh-CN" altLang="en-US" sz="1200" b="0" i="0" kern="1200" dirty="0" smtClean="0">
                <a:solidFill>
                  <a:schemeClr val="tx1"/>
                </a:solidFill>
                <a:latin typeface="+mn-lt"/>
                <a:ea typeface="+mn-ea"/>
                <a:cs typeface="+mn-cs"/>
              </a:rPr>
              <a:t>是一种简单，有效的纹理分类的特征提取算法。</a:t>
            </a:r>
            <a:r>
              <a:rPr lang="en-US" sz="1200" b="0" i="0" kern="1200" dirty="0" smtClean="0">
                <a:solidFill>
                  <a:schemeClr val="tx1"/>
                </a:solidFill>
                <a:latin typeface="+mn-lt"/>
                <a:ea typeface="+mn-ea"/>
                <a:cs typeface="+mn-cs"/>
              </a:rPr>
              <a:t>LBP</a:t>
            </a:r>
            <a:r>
              <a:rPr lang="zh-CN" altLang="en-US" sz="1200" b="0" i="0" kern="1200" dirty="0" smtClean="0">
                <a:solidFill>
                  <a:schemeClr val="tx1"/>
                </a:solidFill>
                <a:latin typeface="+mn-lt"/>
                <a:ea typeface="+mn-ea"/>
                <a:cs typeface="+mn-cs"/>
              </a:rPr>
              <a:t>算子是由</a:t>
            </a:r>
            <a:r>
              <a:rPr lang="en-US" sz="1200" b="0" i="0" kern="1200" dirty="0" smtClean="0">
                <a:solidFill>
                  <a:schemeClr val="tx1"/>
                </a:solidFill>
                <a:latin typeface="+mn-lt"/>
                <a:ea typeface="+mn-ea"/>
                <a:cs typeface="+mn-cs"/>
              </a:rPr>
              <a:t>Ojala</a:t>
            </a:r>
            <a:r>
              <a:rPr lang="zh-CN" altLang="en-US" sz="1200" b="0" i="0" kern="1200" dirty="0" smtClean="0">
                <a:solidFill>
                  <a:schemeClr val="tx1"/>
                </a:solidFill>
                <a:latin typeface="+mn-lt"/>
                <a:ea typeface="+mn-ea"/>
                <a:cs typeface="+mn-cs"/>
              </a:rPr>
              <a:t>等人于</a:t>
            </a:r>
            <a:r>
              <a:rPr lang="en-US" altLang="zh-CN" sz="1200" b="0" i="0" kern="1200" dirty="0" smtClean="0">
                <a:solidFill>
                  <a:schemeClr val="tx1"/>
                </a:solidFill>
                <a:latin typeface="+mn-lt"/>
                <a:ea typeface="+mn-ea"/>
                <a:cs typeface="+mn-cs"/>
              </a:rPr>
              <a:t>1996</a:t>
            </a:r>
            <a:r>
              <a:rPr lang="zh-CN" altLang="en-US" sz="1200" b="0" i="0" kern="1200" dirty="0" smtClean="0">
                <a:solidFill>
                  <a:schemeClr val="tx1"/>
                </a:solidFill>
                <a:latin typeface="+mn-lt"/>
                <a:ea typeface="+mn-ea"/>
                <a:cs typeface="+mn-cs"/>
              </a:rPr>
              <a:t>年提出的。</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从纹理分析的角度来看，图像上某个像素点的纹理特征，大多数情况下是指这个点和周围像素点的关系，即这个点和它的邻域内点的关系。从哪个角度对这种关系提取特征，就形成了不同种类的特征。有了特征，就能根据纹理进行分类。</a:t>
            </a:r>
            <a:r>
              <a:rPr lang="en-US" sz="1200" b="0" i="0" kern="1200" dirty="0" smtClean="0">
                <a:solidFill>
                  <a:schemeClr val="tx1"/>
                </a:solidFill>
                <a:latin typeface="+mn-lt"/>
                <a:ea typeface="+mn-ea"/>
                <a:cs typeface="+mn-cs"/>
              </a:rPr>
              <a:t>LBP</a:t>
            </a:r>
            <a:r>
              <a:rPr lang="zh-CN" altLang="en-US" sz="1200" b="0" i="0" kern="1200" dirty="0" smtClean="0">
                <a:solidFill>
                  <a:schemeClr val="tx1"/>
                </a:solidFill>
                <a:latin typeface="+mn-lt"/>
                <a:ea typeface="+mn-ea"/>
                <a:cs typeface="+mn-cs"/>
              </a:rPr>
              <a:t>构造了一种衡量一个像素点和它周围像素点的关系。</a:t>
            </a:r>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Camshift</a:t>
            </a:r>
            <a:r>
              <a:rPr lang="zh-CN" altLang="en-US" sz="1200" b="0" i="0" kern="1200" dirty="0" smtClean="0">
                <a:solidFill>
                  <a:schemeClr val="tx1"/>
                </a:solidFill>
                <a:latin typeface="+mn-lt"/>
                <a:ea typeface="+mn-ea"/>
                <a:cs typeface="+mn-cs"/>
              </a:rPr>
              <a:t>它是</a:t>
            </a:r>
            <a:r>
              <a:rPr lang="en-US" sz="1200" b="0" i="0" kern="1200" dirty="0" smtClean="0">
                <a:solidFill>
                  <a:schemeClr val="tx1"/>
                </a:solidFill>
                <a:latin typeface="+mn-lt"/>
                <a:ea typeface="+mn-ea"/>
                <a:cs typeface="+mn-cs"/>
              </a:rPr>
              <a:t>MeanShift</a:t>
            </a:r>
            <a:r>
              <a:rPr lang="zh-CN" altLang="en-US" sz="1200" b="0" i="0" kern="1200" dirty="0" smtClean="0">
                <a:solidFill>
                  <a:schemeClr val="tx1"/>
                </a:solidFill>
                <a:latin typeface="+mn-lt"/>
                <a:ea typeface="+mn-ea"/>
                <a:cs typeface="+mn-cs"/>
              </a:rPr>
              <a:t>算法的改进，称为连续自适应的</a:t>
            </a:r>
            <a:r>
              <a:rPr lang="en-US" sz="1200" b="0" i="0" kern="1200" dirty="0" smtClean="0">
                <a:solidFill>
                  <a:schemeClr val="tx1"/>
                </a:solidFill>
                <a:latin typeface="+mn-lt"/>
                <a:ea typeface="+mn-ea"/>
                <a:cs typeface="+mn-cs"/>
              </a:rPr>
              <a:t>MeanShift</a:t>
            </a:r>
            <a:r>
              <a:rPr lang="zh-CN" altLang="en-US" sz="1200" b="0" i="0" kern="1200" dirty="0" smtClean="0">
                <a:solidFill>
                  <a:schemeClr val="tx1"/>
                </a:solidFill>
                <a:latin typeface="+mn-lt"/>
                <a:ea typeface="+mn-ea"/>
                <a:cs typeface="+mn-cs"/>
              </a:rPr>
              <a:t>算法，</a:t>
            </a:r>
            <a:r>
              <a:rPr lang="en-US" sz="1200" b="0" i="0" kern="1200" dirty="0" smtClean="0">
                <a:solidFill>
                  <a:schemeClr val="tx1"/>
                </a:solidFill>
                <a:latin typeface="+mn-lt"/>
                <a:ea typeface="+mn-ea"/>
                <a:cs typeface="+mn-cs"/>
              </a:rPr>
              <a:t>CamShift</a:t>
            </a:r>
            <a:r>
              <a:rPr lang="zh-CN" altLang="en-US" sz="1200" b="0" i="0" kern="1200" dirty="0" smtClean="0">
                <a:solidFill>
                  <a:schemeClr val="tx1"/>
                </a:solidFill>
                <a:latin typeface="+mn-lt"/>
                <a:ea typeface="+mn-ea"/>
                <a:cs typeface="+mn-cs"/>
              </a:rPr>
              <a:t>算法的全称是</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Continuously Adaptive Mean-SHIFT"，</a:t>
            </a:r>
            <a:r>
              <a:rPr lang="zh-CN" altLang="en-US" sz="1200" b="0" i="0" kern="1200" dirty="0" smtClean="0">
                <a:solidFill>
                  <a:schemeClr val="tx1"/>
                </a:solidFill>
                <a:latin typeface="+mn-lt"/>
                <a:ea typeface="+mn-ea"/>
                <a:cs typeface="+mn-cs"/>
              </a:rPr>
              <a:t>它的基本思想是视频图像的所有帧作</a:t>
            </a:r>
            <a:r>
              <a:rPr lang="en-US" sz="1200" b="0" i="0" kern="1200" dirty="0" smtClean="0">
                <a:solidFill>
                  <a:schemeClr val="tx1"/>
                </a:solidFill>
                <a:latin typeface="+mn-lt"/>
                <a:ea typeface="+mn-ea"/>
                <a:cs typeface="+mn-cs"/>
              </a:rPr>
              <a:t>MeanShift</a:t>
            </a:r>
            <a:r>
              <a:rPr lang="zh-CN" altLang="en-US" sz="1200" b="0" i="0" kern="1200" dirty="0" smtClean="0">
                <a:solidFill>
                  <a:schemeClr val="tx1"/>
                </a:solidFill>
                <a:latin typeface="+mn-lt"/>
                <a:ea typeface="+mn-ea"/>
                <a:cs typeface="+mn-cs"/>
              </a:rPr>
              <a:t>运算，并将上一帧的结果（即</a:t>
            </a:r>
            <a:r>
              <a:rPr lang="en-US" sz="1200" b="0" i="0" kern="1200" dirty="0" smtClean="0">
                <a:solidFill>
                  <a:schemeClr val="tx1"/>
                </a:solidFill>
                <a:latin typeface="+mn-lt"/>
                <a:ea typeface="+mn-ea"/>
                <a:cs typeface="+mn-cs"/>
              </a:rPr>
              <a:t>Search Window</a:t>
            </a:r>
            <a:r>
              <a:rPr lang="zh-CN" altLang="en-US" sz="1200" b="0" i="0" kern="1200" dirty="0" smtClean="0">
                <a:solidFill>
                  <a:schemeClr val="tx1"/>
                </a:solidFill>
                <a:latin typeface="+mn-lt"/>
                <a:ea typeface="+mn-ea"/>
                <a:cs typeface="+mn-cs"/>
              </a:rPr>
              <a:t>的中心和大小）作为下一帧</a:t>
            </a:r>
            <a:r>
              <a:rPr lang="en-US" sz="1200" b="0" i="0" kern="1200" dirty="0" smtClean="0">
                <a:solidFill>
                  <a:schemeClr val="tx1"/>
                </a:solidFill>
                <a:latin typeface="+mn-lt"/>
                <a:ea typeface="+mn-ea"/>
                <a:cs typeface="+mn-cs"/>
              </a:rPr>
              <a:t>MeanShift</a:t>
            </a:r>
            <a:r>
              <a:rPr lang="zh-CN" altLang="en-US" sz="1200" b="0" i="0" kern="1200" dirty="0" smtClean="0">
                <a:solidFill>
                  <a:schemeClr val="tx1"/>
                </a:solidFill>
                <a:latin typeface="+mn-lt"/>
                <a:ea typeface="+mn-ea"/>
                <a:cs typeface="+mn-cs"/>
              </a:rPr>
              <a:t>算法的</a:t>
            </a:r>
            <a:r>
              <a:rPr lang="en-US" sz="1200" b="0" i="0" kern="1200" dirty="0" smtClean="0">
                <a:solidFill>
                  <a:schemeClr val="tx1"/>
                </a:solidFill>
                <a:latin typeface="+mn-lt"/>
                <a:ea typeface="+mn-ea"/>
                <a:cs typeface="+mn-cs"/>
              </a:rPr>
              <a:t>Search Window</a:t>
            </a:r>
            <a:r>
              <a:rPr lang="zh-CN" altLang="en-US" sz="1200" b="0" i="0" kern="1200" dirty="0" smtClean="0">
                <a:solidFill>
                  <a:schemeClr val="tx1"/>
                </a:solidFill>
                <a:latin typeface="+mn-lt"/>
                <a:ea typeface="+mn-ea"/>
                <a:cs typeface="+mn-cs"/>
              </a:rPr>
              <a:t>的初始值，如此迭代下去。</a:t>
            </a:r>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Information about image orientation can be derived by first using the second order central moments to construct a </a:t>
            </a:r>
            <a:r>
              <a:rPr lang="en-US" sz="1200" b="0" i="0" u="none" strike="noStrike" kern="1200" dirty="0" smtClean="0">
                <a:solidFill>
                  <a:schemeClr val="tx1"/>
                </a:solidFill>
                <a:latin typeface="+mn-lt"/>
                <a:ea typeface="+mn-ea"/>
                <a:cs typeface="+mn-cs"/>
                <a:hlinkClick r:id="rId3" tooltip="Covariance matrix"/>
              </a:rPr>
              <a:t>covariance matrix</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3" tooltip="Covariance matrix"/>
              </a:rPr>
              <a:t>covariance matrix</a:t>
            </a:r>
            <a:r>
              <a:rPr lang="en-US" sz="1200" b="0" i="0" kern="1200" dirty="0" smtClean="0">
                <a:solidFill>
                  <a:schemeClr val="tx1"/>
                </a:solidFill>
                <a:latin typeface="+mn-lt"/>
                <a:ea typeface="+mn-ea"/>
                <a:cs typeface="+mn-cs"/>
              </a:rPr>
              <a:t> of the image  is now</a:t>
            </a:r>
          </a:p>
          <a:p>
            <a:r>
              <a:rPr lang="en-US" dirty="0" smtClean="0"/>
              <a:t>.</a:t>
            </a:r>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4" tooltip="Eigenvector"/>
              </a:rPr>
              <a:t>eigenvectors</a:t>
            </a:r>
            <a:r>
              <a:rPr lang="en-US" sz="1200" b="0" i="0" kern="1200" dirty="0" smtClean="0">
                <a:solidFill>
                  <a:schemeClr val="tx1"/>
                </a:solidFill>
                <a:latin typeface="+mn-lt"/>
                <a:ea typeface="+mn-ea"/>
                <a:cs typeface="+mn-cs"/>
              </a:rPr>
              <a:t> of this matrix correspond to the major and minor axes of the image intensity, so the </a:t>
            </a:r>
            <a:r>
              <a:rPr lang="en-US" sz="1200" b="1" i="0" kern="1200" dirty="0" smtClean="0">
                <a:solidFill>
                  <a:schemeClr val="tx1"/>
                </a:solidFill>
                <a:latin typeface="+mn-lt"/>
                <a:ea typeface="+mn-ea"/>
                <a:cs typeface="+mn-cs"/>
              </a:rPr>
              <a:t>orientation</a:t>
            </a:r>
            <a:r>
              <a:rPr lang="en-US" sz="1200" b="0" i="0" kern="1200" dirty="0" smtClean="0">
                <a:solidFill>
                  <a:schemeClr val="tx1"/>
                </a:solidFill>
                <a:latin typeface="+mn-lt"/>
                <a:ea typeface="+mn-ea"/>
                <a:cs typeface="+mn-cs"/>
              </a:rPr>
              <a:t> can thus be extracted from the angle of the eigenvector associated with the largest eigenvalue. It can be shown that this angle </a:t>
            </a:r>
            <a:r>
              <a:rPr lang="el-GR" sz="1200" b="0" i="0" kern="1200" dirty="0" smtClean="0">
                <a:solidFill>
                  <a:schemeClr val="tx1"/>
                </a:solidFill>
                <a:latin typeface="+mn-lt"/>
                <a:ea typeface="+mn-ea"/>
                <a:cs typeface="+mn-cs"/>
              </a:rPr>
              <a:t>Θ </a:t>
            </a:r>
            <a:r>
              <a:rPr lang="en-US" sz="1200" b="0" i="0" kern="1200" dirty="0" smtClean="0">
                <a:solidFill>
                  <a:schemeClr val="tx1"/>
                </a:solidFill>
                <a:latin typeface="+mn-lt"/>
                <a:ea typeface="+mn-ea"/>
                <a:cs typeface="+mn-cs"/>
              </a:rPr>
              <a:t>is given by the following formula:</a:t>
            </a:r>
          </a:p>
          <a:p>
            <a:r>
              <a:rPr lang="en-US" sz="1200" b="0" i="0" kern="1200" dirty="0" smtClean="0">
                <a:solidFill>
                  <a:schemeClr val="tx1"/>
                </a:solidFill>
                <a:latin typeface="+mn-lt"/>
                <a:ea typeface="+mn-ea"/>
                <a:cs typeface="+mn-cs"/>
              </a:rPr>
              <a:t>The above formula holds as long as:</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5" tooltip="Eigenvalue"/>
              </a:rPr>
              <a:t>eigenvalues</a:t>
            </a:r>
            <a:r>
              <a:rPr lang="en-US" sz="1200" b="0" i="0" kern="1200" dirty="0" smtClean="0">
                <a:solidFill>
                  <a:schemeClr val="tx1"/>
                </a:solidFill>
                <a:latin typeface="+mn-lt"/>
                <a:ea typeface="+mn-ea"/>
                <a:cs typeface="+mn-cs"/>
              </a:rPr>
              <a:t> of the covariance matrix can easily be shown to be</a:t>
            </a:r>
          </a:p>
          <a:p>
            <a:r>
              <a:rPr lang="en-US" sz="1200" b="0" i="0" kern="1200" dirty="0" smtClean="0">
                <a:solidFill>
                  <a:schemeClr val="tx1"/>
                </a:solidFill>
                <a:latin typeface="+mn-lt"/>
                <a:ea typeface="+mn-ea"/>
                <a:cs typeface="+mn-cs"/>
              </a:rPr>
              <a:t>and are proportional to the squared length of the eigenvector axes. The relative difference in magnitude of the eigenvalues are thus an indication of the eccentricity of the image, or how elongated it is. The </a:t>
            </a:r>
            <a:r>
              <a:rPr lang="en-US" sz="1200" b="0" i="0" u="none" strike="noStrike" kern="1200" dirty="0" smtClean="0">
                <a:solidFill>
                  <a:schemeClr val="tx1"/>
                </a:solidFill>
                <a:latin typeface="+mn-lt"/>
                <a:ea typeface="+mn-ea"/>
                <a:cs typeface="+mn-cs"/>
                <a:hlinkClick r:id="rId6" tooltip="Eccentricity (mathematics)"/>
              </a:rPr>
              <a:t>eccentricity</a:t>
            </a:r>
            <a:r>
              <a:rPr lang="en-US" sz="1200" b="0" i="0" kern="1200" dirty="0" smtClean="0">
                <a:solidFill>
                  <a:schemeClr val="tx1"/>
                </a:solidFill>
                <a:latin typeface="+mn-lt"/>
                <a:ea typeface="+mn-ea"/>
                <a:cs typeface="+mn-cs"/>
              </a:rPr>
              <a:t> is</a:t>
            </a:r>
          </a:p>
          <a:p>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FB4DB12-73F0-4B5C-8824-8935CEAB41A2}"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2014-5-26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6.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基于</a:t>
            </a:r>
            <a:r>
              <a:rPr lang="en-US" altLang="zh-CN" dirty="0" smtClean="0"/>
              <a:t>Camshift</a:t>
            </a:r>
            <a:r>
              <a:rPr lang="zh-CN" altLang="en-US" dirty="0" smtClean="0"/>
              <a:t>与</a:t>
            </a:r>
            <a:r>
              <a:rPr lang="en-US" altLang="zh-CN" dirty="0" smtClean="0"/>
              <a:t>Kalman Filter</a:t>
            </a:r>
            <a:r>
              <a:rPr lang="zh-CN" altLang="en-US" dirty="0" smtClean="0"/>
              <a:t>的目标跟踪</a:t>
            </a:r>
            <a:endParaRPr lang="zh-CN" altLang="en-US" dirty="0"/>
          </a:p>
        </p:txBody>
      </p:sp>
      <p:sp>
        <p:nvSpPr>
          <p:cNvPr id="3" name="副标题 2"/>
          <p:cNvSpPr>
            <a:spLocks noGrp="1"/>
          </p:cNvSpPr>
          <p:nvPr>
            <p:ph type="subTitle" idx="1"/>
          </p:nvPr>
        </p:nvSpPr>
        <p:spPr>
          <a:xfrm>
            <a:off x="500034" y="4500570"/>
            <a:ext cx="7854696" cy="1337822"/>
          </a:xfrm>
        </p:spPr>
        <p:txBody>
          <a:bodyPr/>
          <a:lstStyle/>
          <a:p>
            <a:r>
              <a:rPr lang="zh-CN" altLang="en-US" dirty="0" smtClean="0"/>
              <a:t>报告人：程少光</a:t>
            </a:r>
            <a:endParaRPr lang="en-US" altLang="zh-CN" dirty="0" smtClean="0"/>
          </a:p>
          <a:p>
            <a:r>
              <a:rPr lang="en-US" altLang="zh-CN" dirty="0" smtClean="0"/>
              <a:t>2013200094</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24648"/>
          </a:xfrm>
        </p:spPr>
        <p:txBody>
          <a:bodyPr>
            <a:normAutofit/>
          </a:bodyPr>
          <a:lstStyle/>
          <a:p>
            <a:r>
              <a:rPr lang="en-US" altLang="zh-CN" sz="4000" dirty="0" smtClean="0"/>
              <a:t>Camshift</a:t>
            </a:r>
            <a:endParaRPr lang="zh-CN" altLang="en-US" sz="4000" dirty="0"/>
          </a:p>
        </p:txBody>
      </p:sp>
      <p:graphicFrame>
        <p:nvGraphicFramePr>
          <p:cNvPr id="22" name="图示 21"/>
          <p:cNvGraphicFramePr/>
          <p:nvPr/>
        </p:nvGraphicFramePr>
        <p:xfrm>
          <a:off x="1214414" y="171448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a:t>
            </a:r>
            <a:r>
              <a:rPr lang="zh-CN" altLang="en-US" sz="1600" dirty="0" smtClean="0"/>
              <a:t>反投影</a:t>
            </a:r>
            <a:endParaRPr lang="zh-CN" altLang="en-US" sz="1600" dirty="0"/>
          </a:p>
        </p:txBody>
      </p:sp>
      <p:sp>
        <p:nvSpPr>
          <p:cNvPr id="32" name="内容占位符 2"/>
          <p:cNvSpPr>
            <a:spLocks noGrp="1"/>
          </p:cNvSpPr>
          <p:nvPr>
            <p:ph idx="1"/>
          </p:nvPr>
        </p:nvSpPr>
        <p:spPr>
          <a:xfrm>
            <a:off x="357158" y="1500174"/>
            <a:ext cx="8229600" cy="4681550"/>
          </a:xfrm>
        </p:spPr>
        <p:txBody>
          <a:bodyPr>
            <a:normAutofit/>
          </a:bodyPr>
          <a:lstStyle/>
          <a:p>
            <a:endParaRPr lang="en-US" altLang="zh-CN" sz="2400" dirty="0" smtClean="0">
              <a:latin typeface="+mj-ea"/>
              <a:ea typeface="+mj-ea"/>
            </a:endParaRPr>
          </a:p>
          <a:p>
            <a:r>
              <a:rPr lang="zh-CN" altLang="en-US" sz="2400" dirty="0" smtClean="0">
                <a:latin typeface="+mj-ea"/>
                <a:ea typeface="+mj-ea"/>
              </a:rPr>
              <a:t>对于给</a:t>
            </a:r>
            <a:r>
              <a:rPr lang="zh-CN" altLang="en-US" sz="2400" dirty="0" smtClean="0">
                <a:latin typeface="+mj-ea"/>
                <a:ea typeface="+mj-ea"/>
              </a:rPr>
              <a:t>定目</a:t>
            </a:r>
            <a:r>
              <a:rPr lang="zh-CN" altLang="en-US" sz="2400" dirty="0" smtClean="0">
                <a:latin typeface="+mj-ea"/>
                <a:ea typeface="+mj-ea"/>
              </a:rPr>
              <a:t>标区域，</a:t>
            </a:r>
            <a:r>
              <a:rPr lang="zh-CN" altLang="en-US" sz="2400" dirty="0" smtClean="0">
                <a:latin typeface="+mj-ea"/>
                <a:ea typeface="+mj-ea"/>
              </a:rPr>
              <a:t>分</a:t>
            </a:r>
            <a:r>
              <a:rPr lang="zh-CN" altLang="en-US" sz="2400" dirty="0" smtClean="0">
                <a:latin typeface="+mj-ea"/>
                <a:ea typeface="+mj-ea"/>
              </a:rPr>
              <a:t>别</a:t>
            </a:r>
            <a:r>
              <a:rPr lang="zh-CN" altLang="en-US" sz="2400" dirty="0" smtClean="0">
                <a:latin typeface="+mj-ea"/>
                <a:ea typeface="+mj-ea"/>
              </a:rPr>
              <a:t>计算</a:t>
            </a:r>
            <a:r>
              <a:rPr lang="zh-CN" altLang="en-US" sz="2400" dirty="0" smtClean="0">
                <a:latin typeface="+mj-ea"/>
                <a:ea typeface="+mj-ea"/>
              </a:rPr>
              <a:t>其</a:t>
            </a:r>
            <a:r>
              <a:rPr lang="en-US" altLang="zh-CN" sz="2400" dirty="0" smtClean="0">
                <a:latin typeface="+mj-ea"/>
                <a:ea typeface="+mj-ea"/>
              </a:rPr>
              <a:t>Hue</a:t>
            </a:r>
            <a:r>
              <a:rPr lang="zh-CN" altLang="en-US" sz="2400" dirty="0" smtClean="0">
                <a:latin typeface="+mj-ea"/>
                <a:ea typeface="+mj-ea"/>
              </a:rPr>
              <a:t>，</a:t>
            </a:r>
            <a:r>
              <a:rPr lang="en-US" altLang="zh-CN" sz="2400" dirty="0" smtClean="0">
                <a:latin typeface="+mj-ea"/>
                <a:ea typeface="+mj-ea"/>
              </a:rPr>
              <a:t>Saturation</a:t>
            </a:r>
            <a:r>
              <a:rPr lang="zh-CN" altLang="en-US" sz="2400" dirty="0" smtClean="0">
                <a:latin typeface="+mj-ea"/>
                <a:ea typeface="+mj-ea"/>
              </a:rPr>
              <a:t>以及</a:t>
            </a:r>
            <a:r>
              <a:rPr lang="en-US" altLang="zh-CN" sz="2400" dirty="0" smtClean="0">
                <a:latin typeface="+mj-ea"/>
                <a:ea typeface="+mj-ea"/>
              </a:rPr>
              <a:t>RILBP</a:t>
            </a:r>
            <a:r>
              <a:rPr lang="zh-CN" altLang="en-US" sz="2400" dirty="0" smtClean="0">
                <a:latin typeface="+mj-ea"/>
                <a:ea typeface="+mj-ea"/>
              </a:rPr>
              <a:t>特</a:t>
            </a:r>
            <a:r>
              <a:rPr lang="zh-CN" altLang="en-US" sz="2400" dirty="0" smtClean="0">
                <a:latin typeface="+mj-ea"/>
                <a:ea typeface="+mj-ea"/>
              </a:rPr>
              <a:t>征，统计特征直方图，得到目标的分布模型，即一个三维直方图</a:t>
            </a:r>
            <a:endParaRPr lang="en-US" altLang="zh-CN" sz="2400" dirty="0" smtClean="0">
              <a:latin typeface="+mj-ea"/>
              <a:ea typeface="+mj-ea"/>
            </a:endParaRPr>
          </a:p>
          <a:p>
            <a:endParaRPr lang="en-US" altLang="zh-CN" sz="2400" dirty="0" smtClean="0">
              <a:latin typeface="+mj-ea"/>
              <a:ea typeface="+mj-ea"/>
            </a:endParaRPr>
          </a:p>
          <a:p>
            <a:r>
              <a:rPr lang="zh-CN" altLang="en-US" sz="2400" dirty="0" smtClean="0">
                <a:latin typeface="+mj-ea"/>
                <a:ea typeface="+mj-ea"/>
              </a:rPr>
              <a:t>对</a:t>
            </a:r>
            <a:r>
              <a:rPr lang="zh-CN" altLang="en-US" sz="2400" dirty="0" smtClean="0">
                <a:latin typeface="+mj-ea"/>
                <a:ea typeface="+mj-ea"/>
              </a:rPr>
              <a:t>于一幅新的图像，先计算每种特征，对于图像</a:t>
            </a:r>
            <a:r>
              <a:rPr lang="en-US" altLang="zh-CN" sz="2400" b="1" i="1" dirty="0" smtClean="0">
                <a:latin typeface="+mj-ea"/>
                <a:ea typeface="+mj-ea"/>
              </a:rPr>
              <a:t>I</a:t>
            </a:r>
            <a:r>
              <a:rPr lang="zh-CN" altLang="en-US" sz="2400" dirty="0" smtClean="0">
                <a:latin typeface="+mj-ea"/>
                <a:ea typeface="+mj-ea"/>
              </a:rPr>
              <a:t>中的每一个像素点</a:t>
            </a:r>
            <a:r>
              <a:rPr lang="en-US" altLang="zh-CN" sz="2400" b="1" i="1" dirty="0" smtClean="0">
                <a:latin typeface="+mj-ea"/>
                <a:ea typeface="+mj-ea"/>
              </a:rPr>
              <a:t>(x, y)</a:t>
            </a:r>
            <a:r>
              <a:rPr lang="zh-CN" altLang="en-US" sz="2400" dirty="0" smtClean="0">
                <a:latin typeface="+mj-ea"/>
                <a:ea typeface="+mj-ea"/>
              </a:rPr>
              <a:t>，计算                                                   ，</a:t>
            </a:r>
            <a:r>
              <a:rPr lang="zh-CN" altLang="en-US" sz="2400" dirty="0" smtClean="0">
                <a:latin typeface="+mj-ea"/>
                <a:ea typeface="+mj-ea"/>
              </a:rPr>
              <a:t>得</a:t>
            </a:r>
            <a:r>
              <a:rPr lang="zh-CN" altLang="en-US" sz="2400" dirty="0" smtClean="0">
                <a:latin typeface="+mj-ea"/>
                <a:ea typeface="+mj-ea"/>
              </a:rPr>
              <a:t>到一副新的图像，即为反投影后的图像</a:t>
            </a:r>
            <a:r>
              <a:rPr lang="en-US" altLang="zh-CN" sz="2400" b="1" i="1" dirty="0" smtClean="0">
                <a:latin typeface="+mj-ea"/>
                <a:ea typeface="+mj-ea"/>
              </a:rPr>
              <a:t>BP</a:t>
            </a:r>
          </a:p>
          <a:p>
            <a:endParaRPr lang="en-US" altLang="zh-CN" sz="2400" dirty="0" smtClean="0">
              <a:latin typeface="+mj-ea"/>
              <a:ea typeface="+mj-ea"/>
            </a:endParaRPr>
          </a:p>
          <a:p>
            <a:r>
              <a:rPr lang="zh-CN" altLang="en-US" sz="2400" dirty="0" smtClean="0">
                <a:latin typeface="+mj-ea"/>
                <a:ea typeface="+mj-ea"/>
              </a:rPr>
              <a:t>目标的搜索定位过程在图像</a:t>
            </a:r>
            <a:r>
              <a:rPr lang="en-US" altLang="zh-CN" sz="2400" b="1" i="1" dirty="0" smtClean="0">
                <a:latin typeface="+mj-ea"/>
                <a:ea typeface="+mj-ea"/>
              </a:rPr>
              <a:t>BP</a:t>
            </a:r>
            <a:r>
              <a:rPr lang="zh-CN" altLang="en-US" sz="2400" dirty="0" smtClean="0">
                <a:latin typeface="+mj-ea"/>
                <a:ea typeface="+mj-ea"/>
              </a:rPr>
              <a:t>中完成</a:t>
            </a:r>
            <a:endParaRPr lang="zh-CN" altLang="en-US" sz="2400" dirty="0">
              <a:latin typeface="+mj-ea"/>
              <a:ea typeface="+mj-ea"/>
            </a:endParaRPr>
          </a:p>
        </p:txBody>
      </p:sp>
      <p:graphicFrame>
        <p:nvGraphicFramePr>
          <p:cNvPr id="4" name="对象 3"/>
          <p:cNvGraphicFramePr>
            <a:graphicFrameLocks noChangeAspect="1"/>
          </p:cNvGraphicFramePr>
          <p:nvPr/>
        </p:nvGraphicFramePr>
        <p:xfrm>
          <a:off x="2000232" y="2786058"/>
          <a:ext cx="2327275" cy="387350"/>
        </p:xfrm>
        <a:graphic>
          <a:graphicData uri="http://schemas.openxmlformats.org/presentationml/2006/ole">
            <p:oleObj spid="_x0000_s4098" name="Equation" r:id="rId3" imgW="1218960" imgH="203040" progId="Equation.DSMT4">
              <p:embed/>
            </p:oleObj>
          </a:graphicData>
        </a:graphic>
      </p:graphicFrame>
      <p:graphicFrame>
        <p:nvGraphicFramePr>
          <p:cNvPr id="5" name="对象 4"/>
          <p:cNvGraphicFramePr>
            <a:graphicFrameLocks noChangeAspect="1"/>
          </p:cNvGraphicFramePr>
          <p:nvPr/>
        </p:nvGraphicFramePr>
        <p:xfrm>
          <a:off x="3571868" y="4000504"/>
          <a:ext cx="3795144" cy="357190"/>
        </p:xfrm>
        <a:graphic>
          <a:graphicData uri="http://schemas.openxmlformats.org/presentationml/2006/ole">
            <p:oleObj spid="_x0000_s4099" name="Equation" r:id="rId4" imgW="2158920" imgH="20304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a:t>
            </a:r>
            <a:r>
              <a:rPr lang="zh-CN" altLang="en-US" sz="1600" dirty="0" smtClean="0"/>
              <a:t>反投影</a:t>
            </a:r>
            <a:endParaRPr lang="zh-CN" altLang="en-US" sz="1600" dirty="0"/>
          </a:p>
        </p:txBody>
      </p:sp>
      <p:pic>
        <p:nvPicPr>
          <p:cNvPr id="8" name="内容占位符 7" descr="hand.jpg"/>
          <p:cNvPicPr>
            <a:picLocks noGrp="1" noChangeAspect="1"/>
          </p:cNvPicPr>
          <p:nvPr>
            <p:ph idx="1"/>
          </p:nvPr>
        </p:nvPicPr>
        <p:blipFill>
          <a:blip r:embed="rId2"/>
          <a:stretch>
            <a:fillRect/>
          </a:stretch>
        </p:blipFill>
        <p:spPr>
          <a:xfrm>
            <a:off x="1071538" y="1571612"/>
            <a:ext cx="857256" cy="857256"/>
          </a:xfrm>
        </p:spPr>
      </p:pic>
      <p:grpSp>
        <p:nvGrpSpPr>
          <p:cNvPr id="50" name="组合 49"/>
          <p:cNvGrpSpPr/>
          <p:nvPr/>
        </p:nvGrpSpPr>
        <p:grpSpPr>
          <a:xfrm>
            <a:off x="5929322" y="1571612"/>
            <a:ext cx="1996411" cy="3714320"/>
            <a:chOff x="5929322" y="1571612"/>
            <a:chExt cx="1996411" cy="3714320"/>
          </a:xfrm>
        </p:grpSpPr>
        <p:pic>
          <p:nvPicPr>
            <p:cNvPr id="35" name="图片 34" descr="hand2.jpg"/>
            <p:cNvPicPr>
              <a:picLocks noChangeAspect="1"/>
            </p:cNvPicPr>
            <p:nvPr/>
          </p:nvPicPr>
          <p:blipFill>
            <a:blip r:embed="rId3"/>
            <a:stretch>
              <a:fillRect/>
            </a:stretch>
          </p:blipFill>
          <p:spPr>
            <a:xfrm>
              <a:off x="6929454" y="1571612"/>
              <a:ext cx="996279" cy="856800"/>
            </a:xfrm>
            <a:prstGeom prst="rect">
              <a:avLst/>
            </a:prstGeom>
          </p:spPr>
        </p:pic>
        <p:pic>
          <p:nvPicPr>
            <p:cNvPr id="36" name="图片 35" descr="hand2_hue.jpg"/>
            <p:cNvPicPr>
              <a:picLocks noChangeAspect="1"/>
            </p:cNvPicPr>
            <p:nvPr/>
          </p:nvPicPr>
          <p:blipFill>
            <a:blip r:embed="rId4"/>
            <a:stretch>
              <a:fillRect/>
            </a:stretch>
          </p:blipFill>
          <p:spPr>
            <a:xfrm>
              <a:off x="5929322" y="2500306"/>
              <a:ext cx="996279" cy="856800"/>
            </a:xfrm>
            <a:prstGeom prst="rect">
              <a:avLst/>
            </a:prstGeom>
          </p:spPr>
        </p:pic>
        <p:pic>
          <p:nvPicPr>
            <p:cNvPr id="37" name="图片 36" descr="hand2_s.jpg"/>
            <p:cNvPicPr>
              <a:picLocks noChangeAspect="1"/>
            </p:cNvPicPr>
            <p:nvPr/>
          </p:nvPicPr>
          <p:blipFill>
            <a:blip r:embed="rId5"/>
            <a:stretch>
              <a:fillRect/>
            </a:stretch>
          </p:blipFill>
          <p:spPr>
            <a:xfrm>
              <a:off x="5929322" y="3500438"/>
              <a:ext cx="996279" cy="856800"/>
            </a:xfrm>
            <a:prstGeom prst="rect">
              <a:avLst/>
            </a:prstGeom>
          </p:spPr>
        </p:pic>
        <p:pic>
          <p:nvPicPr>
            <p:cNvPr id="38" name="图片 37" descr="hand2_LBPRI.jpg"/>
            <p:cNvPicPr>
              <a:picLocks noChangeAspect="1"/>
            </p:cNvPicPr>
            <p:nvPr/>
          </p:nvPicPr>
          <p:blipFill>
            <a:blip r:embed="rId6"/>
            <a:stretch>
              <a:fillRect/>
            </a:stretch>
          </p:blipFill>
          <p:spPr>
            <a:xfrm>
              <a:off x="5929322" y="4429132"/>
              <a:ext cx="996279" cy="856800"/>
            </a:xfrm>
            <a:prstGeom prst="rect">
              <a:avLst/>
            </a:prstGeom>
          </p:spPr>
        </p:pic>
        <p:cxnSp>
          <p:nvCxnSpPr>
            <p:cNvPr id="45" name="形状 44"/>
            <p:cNvCxnSpPr>
              <a:stCxn id="35" idx="2"/>
              <a:endCxn id="38" idx="3"/>
            </p:cNvCxnSpPr>
            <p:nvPr/>
          </p:nvCxnSpPr>
          <p:spPr>
            <a:xfrm rot="5400000">
              <a:off x="5962038" y="3391976"/>
              <a:ext cx="2429120" cy="5019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0800000">
              <a:off x="6929454" y="2928934"/>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0800000">
              <a:off x="6929454" y="3929066"/>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1500166" y="2428868"/>
            <a:ext cx="5916224" cy="3642882"/>
            <a:chOff x="1500166" y="2428868"/>
            <a:chExt cx="5916224" cy="3642882"/>
          </a:xfrm>
        </p:grpSpPr>
        <p:grpSp>
          <p:nvGrpSpPr>
            <p:cNvPr id="51" name="组合 50"/>
            <p:cNvGrpSpPr/>
            <p:nvPr/>
          </p:nvGrpSpPr>
          <p:grpSpPr>
            <a:xfrm>
              <a:off x="1928794" y="2571744"/>
              <a:ext cx="856800" cy="2714188"/>
              <a:chOff x="1928794" y="2571744"/>
              <a:chExt cx="856800" cy="2714188"/>
            </a:xfrm>
          </p:grpSpPr>
          <p:pic>
            <p:nvPicPr>
              <p:cNvPr id="9" name="图片 8" descr="hand_hue.jpg"/>
              <p:cNvPicPr>
                <a:picLocks noChangeAspect="1"/>
              </p:cNvPicPr>
              <p:nvPr/>
            </p:nvPicPr>
            <p:blipFill>
              <a:blip r:embed="rId7"/>
              <a:stretch>
                <a:fillRect/>
              </a:stretch>
            </p:blipFill>
            <p:spPr>
              <a:xfrm>
                <a:off x="1928794" y="2571744"/>
                <a:ext cx="856800" cy="856800"/>
              </a:xfrm>
              <a:prstGeom prst="rect">
                <a:avLst/>
              </a:prstGeom>
            </p:spPr>
          </p:pic>
          <p:pic>
            <p:nvPicPr>
              <p:cNvPr id="10" name="图片 9" descr="hand_s.jpg"/>
              <p:cNvPicPr>
                <a:picLocks noChangeAspect="1"/>
              </p:cNvPicPr>
              <p:nvPr/>
            </p:nvPicPr>
            <p:blipFill>
              <a:blip r:embed="rId8"/>
              <a:stretch>
                <a:fillRect/>
              </a:stretch>
            </p:blipFill>
            <p:spPr>
              <a:xfrm>
                <a:off x="1928794" y="3500438"/>
                <a:ext cx="856800" cy="856800"/>
              </a:xfrm>
              <a:prstGeom prst="rect">
                <a:avLst/>
              </a:prstGeom>
            </p:spPr>
          </p:pic>
          <p:pic>
            <p:nvPicPr>
              <p:cNvPr id="11" name="图片 10" descr="hand_LBPRI.jpg"/>
              <p:cNvPicPr>
                <a:picLocks noChangeAspect="1"/>
              </p:cNvPicPr>
              <p:nvPr/>
            </p:nvPicPr>
            <p:blipFill>
              <a:blip r:embed="rId9"/>
              <a:stretch>
                <a:fillRect/>
              </a:stretch>
            </p:blipFill>
            <p:spPr>
              <a:xfrm>
                <a:off x="1928794" y="4429132"/>
                <a:ext cx="856800" cy="856800"/>
              </a:xfrm>
              <a:prstGeom prst="rect">
                <a:avLst/>
              </a:prstGeom>
            </p:spPr>
          </p:pic>
        </p:grpSp>
        <p:grpSp>
          <p:nvGrpSpPr>
            <p:cNvPr id="52" name="组合 51"/>
            <p:cNvGrpSpPr/>
            <p:nvPr/>
          </p:nvGrpSpPr>
          <p:grpSpPr>
            <a:xfrm>
              <a:off x="1500166" y="2428868"/>
              <a:ext cx="428628" cy="2428664"/>
              <a:chOff x="1500166" y="2428868"/>
              <a:chExt cx="428628" cy="2428664"/>
            </a:xfrm>
          </p:grpSpPr>
          <p:cxnSp>
            <p:nvCxnSpPr>
              <p:cNvPr id="19" name="肘形连接符 18"/>
              <p:cNvCxnSpPr>
                <a:stCxn id="8" idx="2"/>
                <a:endCxn id="11" idx="1"/>
              </p:cNvCxnSpPr>
              <p:nvPr/>
            </p:nvCxnSpPr>
            <p:spPr>
              <a:xfrm rot="16200000" flipH="1">
                <a:off x="500148" y="3428886"/>
                <a:ext cx="2428664" cy="4286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500166" y="3929066"/>
                <a:ext cx="428628" cy="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1500166" y="3000372"/>
                <a:ext cx="428628" cy="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1500166" y="2714620"/>
              <a:ext cx="415498" cy="276999"/>
            </a:xfrm>
            <a:prstGeom prst="rect">
              <a:avLst/>
            </a:prstGeom>
            <a:noFill/>
          </p:spPr>
          <p:txBody>
            <a:bodyPr wrap="none" rtlCol="0">
              <a:spAutoFit/>
            </a:bodyPr>
            <a:lstStyle/>
            <a:p>
              <a:r>
                <a:rPr lang="en-US" altLang="zh-CN" sz="1200" dirty="0" smtClean="0"/>
                <a:t>Hue</a:t>
              </a:r>
              <a:endParaRPr lang="zh-CN" altLang="en-US" sz="1200" dirty="0"/>
            </a:p>
          </p:txBody>
        </p:sp>
        <p:sp>
          <p:nvSpPr>
            <p:cNvPr id="54" name="TextBox 53"/>
            <p:cNvSpPr txBox="1"/>
            <p:nvPr/>
          </p:nvSpPr>
          <p:spPr>
            <a:xfrm>
              <a:off x="1500166" y="3643314"/>
              <a:ext cx="415498" cy="276999"/>
            </a:xfrm>
            <a:prstGeom prst="rect">
              <a:avLst/>
            </a:prstGeom>
            <a:noFill/>
          </p:spPr>
          <p:txBody>
            <a:bodyPr wrap="none" rtlCol="0">
              <a:spAutoFit/>
            </a:bodyPr>
            <a:lstStyle/>
            <a:p>
              <a:r>
                <a:rPr lang="en-US" altLang="zh-CN" sz="1200" dirty="0" smtClean="0"/>
                <a:t>Sat</a:t>
              </a:r>
              <a:endParaRPr lang="zh-CN" altLang="en-US" sz="1200" dirty="0"/>
            </a:p>
          </p:txBody>
        </p:sp>
        <p:sp>
          <p:nvSpPr>
            <p:cNvPr id="55" name="TextBox 54"/>
            <p:cNvSpPr txBox="1"/>
            <p:nvPr/>
          </p:nvSpPr>
          <p:spPr>
            <a:xfrm>
              <a:off x="1500166" y="4572008"/>
              <a:ext cx="415498" cy="276999"/>
            </a:xfrm>
            <a:prstGeom prst="rect">
              <a:avLst/>
            </a:prstGeom>
            <a:noFill/>
          </p:spPr>
          <p:txBody>
            <a:bodyPr wrap="none" rtlCol="0">
              <a:spAutoFit/>
            </a:bodyPr>
            <a:lstStyle/>
            <a:p>
              <a:r>
                <a:rPr lang="en-US" altLang="zh-CN" sz="1200" dirty="0" smtClean="0"/>
                <a:t>LBP</a:t>
              </a:r>
              <a:endParaRPr lang="zh-CN" altLang="en-US" sz="1200" dirty="0"/>
            </a:p>
          </p:txBody>
        </p:sp>
        <p:sp>
          <p:nvSpPr>
            <p:cNvPr id="56" name="TextBox 55"/>
            <p:cNvSpPr txBox="1"/>
            <p:nvPr/>
          </p:nvSpPr>
          <p:spPr>
            <a:xfrm>
              <a:off x="7000892" y="2643182"/>
              <a:ext cx="415498" cy="286523"/>
            </a:xfrm>
            <a:prstGeom prst="rect">
              <a:avLst/>
            </a:prstGeom>
            <a:noFill/>
          </p:spPr>
          <p:txBody>
            <a:bodyPr wrap="square" rtlCol="0">
              <a:spAutoFit/>
            </a:bodyPr>
            <a:lstStyle/>
            <a:p>
              <a:r>
                <a:rPr lang="en-US" altLang="zh-CN" sz="1200" dirty="0" smtClean="0"/>
                <a:t>Hue</a:t>
              </a:r>
              <a:endParaRPr lang="zh-CN" altLang="en-US" sz="1200" dirty="0"/>
            </a:p>
          </p:txBody>
        </p:sp>
        <p:sp>
          <p:nvSpPr>
            <p:cNvPr id="57" name="TextBox 56"/>
            <p:cNvSpPr txBox="1"/>
            <p:nvPr/>
          </p:nvSpPr>
          <p:spPr>
            <a:xfrm>
              <a:off x="7000892" y="3643314"/>
              <a:ext cx="415498" cy="276999"/>
            </a:xfrm>
            <a:prstGeom prst="rect">
              <a:avLst/>
            </a:prstGeom>
            <a:noFill/>
          </p:spPr>
          <p:txBody>
            <a:bodyPr wrap="none" rtlCol="0">
              <a:spAutoFit/>
            </a:bodyPr>
            <a:lstStyle/>
            <a:p>
              <a:r>
                <a:rPr lang="en-US" altLang="zh-CN" sz="1200" dirty="0" smtClean="0"/>
                <a:t>Sat</a:t>
              </a:r>
              <a:endParaRPr lang="zh-CN" altLang="en-US" sz="1200" dirty="0"/>
            </a:p>
          </p:txBody>
        </p:sp>
        <p:sp>
          <p:nvSpPr>
            <p:cNvPr id="58" name="TextBox 57"/>
            <p:cNvSpPr txBox="1"/>
            <p:nvPr/>
          </p:nvSpPr>
          <p:spPr>
            <a:xfrm>
              <a:off x="7000892" y="4572008"/>
              <a:ext cx="415498" cy="276999"/>
            </a:xfrm>
            <a:prstGeom prst="rect">
              <a:avLst/>
            </a:prstGeom>
            <a:noFill/>
          </p:spPr>
          <p:txBody>
            <a:bodyPr wrap="none" rtlCol="0">
              <a:spAutoFit/>
            </a:bodyPr>
            <a:lstStyle/>
            <a:p>
              <a:r>
                <a:rPr lang="en-US" altLang="zh-CN" sz="1200" dirty="0" smtClean="0"/>
                <a:t>LBP</a:t>
              </a:r>
              <a:endParaRPr lang="zh-CN" altLang="en-US" sz="1200" dirty="0"/>
            </a:p>
          </p:txBody>
        </p:sp>
        <p:pic>
          <p:nvPicPr>
            <p:cNvPr id="60" name="图片 59" descr="图片1.png"/>
            <p:cNvPicPr>
              <a:picLocks noChangeAspect="1"/>
            </p:cNvPicPr>
            <p:nvPr/>
          </p:nvPicPr>
          <p:blipFill>
            <a:blip r:embed="rId10"/>
            <a:stretch>
              <a:fillRect/>
            </a:stretch>
          </p:blipFill>
          <p:spPr>
            <a:xfrm>
              <a:off x="3143240" y="2928934"/>
              <a:ext cx="2224090" cy="2014163"/>
            </a:xfrm>
            <a:prstGeom prst="rect">
              <a:avLst/>
            </a:prstGeom>
          </p:spPr>
        </p:pic>
        <p:cxnSp>
          <p:nvCxnSpPr>
            <p:cNvPr id="62" name="直接箭头连接符 61"/>
            <p:cNvCxnSpPr>
              <a:stCxn id="10" idx="3"/>
              <a:endCxn id="60" idx="1"/>
            </p:cNvCxnSpPr>
            <p:nvPr/>
          </p:nvCxnSpPr>
          <p:spPr>
            <a:xfrm>
              <a:off x="2785594" y="3928838"/>
              <a:ext cx="357646" cy="7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60" idx="3"/>
            </p:cNvCxnSpPr>
            <p:nvPr/>
          </p:nvCxnSpPr>
          <p:spPr>
            <a:xfrm rot="10800000" flipV="1">
              <a:off x="5367330" y="3929066"/>
              <a:ext cx="490554" cy="6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5" name="图片 64" descr="hand_backP.jpg"/>
            <p:cNvPicPr>
              <a:picLocks noChangeAspect="1"/>
            </p:cNvPicPr>
            <p:nvPr/>
          </p:nvPicPr>
          <p:blipFill>
            <a:blip r:embed="rId11"/>
            <a:stretch>
              <a:fillRect/>
            </a:stretch>
          </p:blipFill>
          <p:spPr>
            <a:xfrm>
              <a:off x="3786182" y="5214950"/>
              <a:ext cx="1002106" cy="856800"/>
            </a:xfrm>
            <a:prstGeom prst="rect">
              <a:avLst/>
            </a:prstGeom>
          </p:spPr>
        </p:pic>
        <p:cxnSp>
          <p:nvCxnSpPr>
            <p:cNvPr id="67" name="直接箭头连接符 66"/>
            <p:cNvCxnSpPr>
              <a:stCxn id="60" idx="2"/>
              <a:endCxn id="65" idx="0"/>
            </p:cNvCxnSpPr>
            <p:nvPr/>
          </p:nvCxnSpPr>
          <p:spPr>
            <a:xfrm rot="16200000" flipH="1">
              <a:off x="4119359" y="5079023"/>
              <a:ext cx="2718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3357554" y="6215082"/>
            <a:ext cx="1800493" cy="307777"/>
          </a:xfrm>
          <a:prstGeom prst="rect">
            <a:avLst/>
          </a:prstGeom>
          <a:noFill/>
        </p:spPr>
        <p:txBody>
          <a:bodyPr wrap="none" rtlCol="0">
            <a:spAutoFit/>
          </a:bodyPr>
          <a:lstStyle/>
          <a:p>
            <a:r>
              <a:rPr lang="en-US" altLang="zh-CN" sz="1400" dirty="0" smtClean="0"/>
              <a:t>Fig 6 </a:t>
            </a:r>
            <a:r>
              <a:rPr lang="zh-CN" altLang="en-US" sz="1400" dirty="0" smtClean="0"/>
              <a:t>反投影原理图</a:t>
            </a:r>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14488"/>
            <a:ext cx="8229600" cy="4610112"/>
          </a:xfrm>
        </p:spPr>
        <p:txBody>
          <a:bodyPr/>
          <a:lstStyle/>
          <a:p>
            <a:r>
              <a:rPr lang="en-US" altLang="zh-CN" dirty="0" smtClean="0">
                <a:latin typeface="Times New Roman" pitchFamily="18" charset="0"/>
                <a:cs typeface="Times New Roman" pitchFamily="18" charset="0"/>
              </a:rPr>
              <a:t>MeanShift</a:t>
            </a:r>
            <a:r>
              <a:rPr lang="zh-CN" altLang="en-US" dirty="0" smtClean="0">
                <a:latin typeface="楷体_GB2312" pitchFamily="49" charset="-122"/>
                <a:ea typeface="楷体_GB2312" pitchFamily="49" charset="-122"/>
                <a:cs typeface="Times New Roman" pitchFamily="18" charset="0"/>
              </a:rPr>
              <a:t>向量</a:t>
            </a:r>
            <a:endParaRPr lang="en-US" altLang="zh-CN" dirty="0" smtClean="0">
              <a:latin typeface="楷体_GB2312" pitchFamily="49" charset="-122"/>
              <a:ea typeface="楷体_GB2312" pitchFamily="49" charset="-122"/>
              <a:cs typeface="Times New Roman" pitchFamily="18" charset="0"/>
            </a:endParaRPr>
          </a:p>
          <a:p>
            <a:r>
              <a:rPr lang="zh-CN" altLang="en-US" dirty="0" smtClean="0">
                <a:latin typeface="楷体_GB2312" pitchFamily="49" charset="-122"/>
                <a:ea typeface="楷体_GB2312" pitchFamily="49" charset="-122"/>
                <a:cs typeface="Times New Roman" pitchFamily="18" charset="0"/>
              </a:rPr>
              <a:t>给定</a:t>
            </a:r>
            <a:r>
              <a:rPr lang="en-US" altLang="zh-CN" dirty="0" smtClean="0">
                <a:latin typeface="楷体_GB2312" pitchFamily="49" charset="-122"/>
                <a:ea typeface="楷体_GB2312" pitchFamily="49" charset="-122"/>
                <a:cs typeface="Times New Roman" pitchFamily="18" charset="0"/>
              </a:rPr>
              <a:t>d</a:t>
            </a:r>
            <a:r>
              <a:rPr lang="zh-CN" altLang="en-US" dirty="0" smtClean="0">
                <a:latin typeface="楷体_GB2312" pitchFamily="49" charset="-122"/>
                <a:ea typeface="楷体_GB2312" pitchFamily="49" charset="-122"/>
                <a:cs typeface="Times New Roman" pitchFamily="18" charset="0"/>
              </a:rPr>
              <a:t>维空间   ，定义</a:t>
            </a:r>
            <a:r>
              <a:rPr lang="en-US" altLang="zh-CN" dirty="0" smtClean="0">
                <a:latin typeface="楷体_GB2312" pitchFamily="49" charset="-122"/>
                <a:ea typeface="楷体_GB2312" pitchFamily="49" charset="-122"/>
                <a:cs typeface="Times New Roman" pitchFamily="18" charset="0"/>
              </a:rPr>
              <a:t>MeanShift</a:t>
            </a:r>
            <a:r>
              <a:rPr lang="zh-CN" altLang="en-US" dirty="0" smtClean="0">
                <a:latin typeface="楷体_GB2312" pitchFamily="49" charset="-122"/>
                <a:ea typeface="楷体_GB2312" pitchFamily="49" charset="-122"/>
                <a:cs typeface="Times New Roman" pitchFamily="18" charset="0"/>
              </a:rPr>
              <a:t>向量为</a:t>
            </a:r>
            <a:endParaRPr lang="en-US" altLang="zh-CN" dirty="0" smtClean="0">
              <a:latin typeface="楷体_GB2312" pitchFamily="49" charset="-122"/>
              <a:ea typeface="楷体_GB2312" pitchFamily="49" charset="-122"/>
              <a:cs typeface="Times New Roman" pitchFamily="18" charset="0"/>
            </a:endParaRPr>
          </a:p>
          <a:p>
            <a:endParaRPr lang="en-US" altLang="zh-CN" dirty="0" smtClean="0">
              <a:latin typeface="楷体_GB2312" pitchFamily="49" charset="-122"/>
              <a:ea typeface="楷体_GB2312" pitchFamily="49" charset="-122"/>
              <a:cs typeface="Times New Roman" pitchFamily="18" charset="0"/>
            </a:endParaRPr>
          </a:p>
          <a:p>
            <a:pPr algn="r">
              <a:buNone/>
            </a:pPr>
            <a:r>
              <a:rPr lang="zh-CN" altLang="en-US" dirty="0" smtClean="0">
                <a:latin typeface="楷体_GB2312" pitchFamily="49" charset="-122"/>
                <a:ea typeface="楷体_GB2312" pitchFamily="49" charset="-122"/>
                <a:cs typeface="Times New Roman" pitchFamily="18" charset="0"/>
              </a:rPr>
              <a:t>（</a:t>
            </a:r>
            <a:r>
              <a:rPr lang="en-US" altLang="zh-CN" dirty="0" smtClean="0">
                <a:latin typeface="楷体_GB2312" pitchFamily="49" charset="-122"/>
                <a:ea typeface="楷体_GB2312" pitchFamily="49" charset="-122"/>
                <a:cs typeface="Times New Roman" pitchFamily="18" charset="0"/>
              </a:rPr>
              <a:t>1</a:t>
            </a:r>
            <a:r>
              <a:rPr lang="zh-CN" altLang="en-US" dirty="0" smtClean="0">
                <a:latin typeface="楷体_GB2312" pitchFamily="49" charset="-122"/>
                <a:ea typeface="楷体_GB2312" pitchFamily="49" charset="-122"/>
                <a:cs typeface="Times New Roman" pitchFamily="18" charset="0"/>
              </a:rPr>
              <a:t>）</a:t>
            </a:r>
            <a:endParaRPr lang="en-US" altLang="zh-CN" dirty="0" smtClean="0">
              <a:latin typeface="楷体_GB2312" pitchFamily="49" charset="-122"/>
              <a:ea typeface="楷体_GB2312" pitchFamily="49" charset="-122"/>
              <a:cs typeface="Times New Roman" pitchFamily="18" charset="0"/>
            </a:endParaRPr>
          </a:p>
          <a:p>
            <a:pPr>
              <a:buNone/>
            </a:pPr>
            <a:r>
              <a:rPr lang="zh-CN" altLang="en-US" dirty="0" smtClean="0">
                <a:latin typeface="楷体_GB2312" pitchFamily="49" charset="-122"/>
                <a:ea typeface="楷体_GB2312" pitchFamily="49" charset="-122"/>
                <a:cs typeface="Times New Roman" pitchFamily="18" charset="0"/>
              </a:rPr>
              <a:t> 上</a:t>
            </a:r>
            <a:r>
              <a:rPr lang="zh-CN" altLang="en-US" dirty="0" smtClean="0">
                <a:latin typeface="楷体_GB2312" pitchFamily="49" charset="-122"/>
                <a:ea typeface="楷体_GB2312" pitchFamily="49" charset="-122"/>
                <a:cs typeface="Times New Roman" pitchFamily="18" charset="0"/>
              </a:rPr>
              <a:t>式中</a:t>
            </a:r>
            <a:r>
              <a:rPr lang="en-US" altLang="zh-CN" dirty="0" smtClean="0">
                <a:latin typeface="楷体_GB2312" pitchFamily="49" charset="-122"/>
                <a:ea typeface="楷体_GB2312" pitchFamily="49" charset="-122"/>
                <a:cs typeface="Times New Roman" pitchFamily="18" charset="0"/>
              </a:rPr>
              <a:t>,</a:t>
            </a:r>
            <a:endParaRPr lang="en-US" altLang="zh-CN" dirty="0" smtClean="0">
              <a:latin typeface="楷体_GB2312" pitchFamily="49" charset="-122"/>
              <a:ea typeface="楷体_GB2312" pitchFamily="49" charset="-122"/>
              <a:cs typeface="Times New Roman" pitchFamily="18" charset="0"/>
            </a:endParaRPr>
          </a:p>
          <a:p>
            <a:pPr algn="r">
              <a:buNone/>
            </a:pPr>
            <a:r>
              <a:rPr lang="zh-CN" altLang="en-US" dirty="0" smtClean="0">
                <a:latin typeface="楷体_GB2312" pitchFamily="49" charset="-122"/>
                <a:ea typeface="楷体_GB2312" pitchFamily="49" charset="-122"/>
                <a:cs typeface="Times New Roman" pitchFamily="18" charset="0"/>
              </a:rPr>
              <a:t>（</a:t>
            </a:r>
            <a:r>
              <a:rPr lang="en-US" altLang="zh-CN" dirty="0" smtClean="0">
                <a:latin typeface="楷体_GB2312" pitchFamily="49" charset="-122"/>
                <a:ea typeface="楷体_GB2312" pitchFamily="49" charset="-122"/>
                <a:cs typeface="Times New Roman" pitchFamily="18" charset="0"/>
              </a:rPr>
              <a:t>2</a:t>
            </a:r>
            <a:r>
              <a:rPr lang="zh-CN" altLang="en-US" dirty="0" smtClean="0">
                <a:latin typeface="楷体_GB2312" pitchFamily="49" charset="-122"/>
                <a:ea typeface="楷体_GB2312" pitchFamily="49" charset="-122"/>
                <a:cs typeface="Times New Roman" pitchFamily="18" charset="0"/>
              </a:rPr>
              <a:t>）</a:t>
            </a:r>
            <a:endParaRPr lang="en-US" altLang="zh-CN" dirty="0" smtClean="0">
              <a:latin typeface="楷体_GB2312" pitchFamily="49" charset="-122"/>
              <a:ea typeface="楷体_GB2312" pitchFamily="49" charset="-122"/>
              <a:cs typeface="Times New Roman" pitchFamily="18" charset="0"/>
            </a:endParaRPr>
          </a:p>
          <a:p>
            <a:endParaRPr lang="en-US" altLang="zh-CN" dirty="0" smtClean="0">
              <a:latin typeface="楷体_GB2312" pitchFamily="49" charset="-122"/>
              <a:ea typeface="楷体_GB2312" pitchFamily="49" charset="-122"/>
              <a:cs typeface="Times New Roman" pitchFamily="18" charset="0"/>
            </a:endParaRPr>
          </a:p>
          <a:p>
            <a:r>
              <a:rPr lang="zh-CN" altLang="en-US" dirty="0" smtClean="0">
                <a:latin typeface="楷体_GB2312" pitchFamily="49" charset="-122"/>
                <a:ea typeface="楷体_GB2312" pitchFamily="49" charset="-122"/>
                <a:cs typeface="Times New Roman" pitchFamily="18" charset="0"/>
              </a:rPr>
              <a:t>意义</a:t>
            </a:r>
            <a:r>
              <a:rPr lang="zh-CN" altLang="en-US" dirty="0" smtClean="0">
                <a:latin typeface="楷体_GB2312" pitchFamily="49" charset="-122"/>
                <a:ea typeface="楷体_GB2312" pitchFamily="49" charset="-122"/>
                <a:cs typeface="Times New Roman" pitchFamily="18" charset="0"/>
              </a:rPr>
              <a:t>：</a:t>
            </a:r>
            <a:r>
              <a:rPr lang="en-US" altLang="zh-CN" dirty="0" smtClean="0">
                <a:latin typeface="楷体_GB2312" pitchFamily="49" charset="-122"/>
                <a:ea typeface="楷体_GB2312" pitchFamily="49" charset="-122"/>
                <a:cs typeface="Times New Roman" pitchFamily="18" charset="0"/>
              </a:rPr>
              <a:t>M(x)</a:t>
            </a:r>
            <a:r>
              <a:rPr lang="zh-CN" altLang="en-US" dirty="0" smtClean="0">
                <a:latin typeface="楷体_GB2312" pitchFamily="49" charset="-122"/>
                <a:ea typeface="楷体_GB2312" pitchFamily="49" charset="-122"/>
                <a:cs typeface="Times New Roman" pitchFamily="18" charset="0"/>
              </a:rPr>
              <a:t>始终指向概率密度增加最大的方向，即概率密度梯度的方向。</a:t>
            </a:r>
            <a:endParaRPr lang="en-US" altLang="zh-CN" dirty="0" smtClean="0">
              <a:latin typeface="楷体_GB2312" pitchFamily="49" charset="-122"/>
              <a:ea typeface="楷体_GB2312" pitchFamily="49" charset="-122"/>
              <a:cs typeface="Times New Roman" pitchFamily="18" charset="0"/>
            </a:endParaRPr>
          </a:p>
          <a:p>
            <a:endParaRPr lang="zh-CN" altLang="en-US" dirty="0">
              <a:latin typeface="楷体_GB2312" pitchFamily="49" charset="-122"/>
              <a:ea typeface="楷体_GB2312" pitchFamily="49" charset="-122"/>
              <a:cs typeface="Times New Roman" pitchFamily="18" charset="0"/>
            </a:endParaRPr>
          </a:p>
        </p:txBody>
      </p:sp>
      <p:sp>
        <p:nvSpPr>
          <p:cNvPr id="4"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MeanShift</a:t>
            </a:r>
            <a:endParaRPr lang="zh-CN" altLang="en-US" sz="1600" dirty="0"/>
          </a:p>
        </p:txBody>
      </p:sp>
      <p:graphicFrame>
        <p:nvGraphicFramePr>
          <p:cNvPr id="5" name="对象 4"/>
          <p:cNvGraphicFramePr>
            <a:graphicFrameLocks noChangeAspect="1"/>
          </p:cNvGraphicFramePr>
          <p:nvPr/>
        </p:nvGraphicFramePr>
        <p:xfrm>
          <a:off x="2714612" y="2928933"/>
          <a:ext cx="2571768" cy="865499"/>
        </p:xfrm>
        <a:graphic>
          <a:graphicData uri="http://schemas.openxmlformats.org/presentationml/2006/ole">
            <p:oleObj spid="_x0000_s6146" name="Equation" r:id="rId3" imgW="1320480" imgH="444240" progId="Equation.DSMT4">
              <p:embed/>
            </p:oleObj>
          </a:graphicData>
        </a:graphic>
      </p:graphicFrame>
      <p:graphicFrame>
        <p:nvGraphicFramePr>
          <p:cNvPr id="6147" name="Object 3"/>
          <p:cNvGraphicFramePr>
            <a:graphicFrameLocks noChangeAspect="1"/>
          </p:cNvGraphicFramePr>
          <p:nvPr/>
        </p:nvGraphicFramePr>
        <p:xfrm>
          <a:off x="2643174" y="2214554"/>
          <a:ext cx="500066" cy="441235"/>
        </p:xfrm>
        <a:graphic>
          <a:graphicData uri="http://schemas.openxmlformats.org/presentationml/2006/ole">
            <p:oleObj spid="_x0000_s6147" name="Equation" r:id="rId4" imgW="215640" imgH="190440" progId="Equation.DSMT4">
              <p:embed/>
            </p:oleObj>
          </a:graphicData>
        </a:graphic>
      </p:graphicFrame>
      <p:graphicFrame>
        <p:nvGraphicFramePr>
          <p:cNvPr id="6" name="对象 5"/>
          <p:cNvGraphicFramePr>
            <a:graphicFrameLocks noChangeAspect="1"/>
          </p:cNvGraphicFramePr>
          <p:nvPr/>
        </p:nvGraphicFramePr>
        <p:xfrm>
          <a:off x="2571736" y="4143380"/>
          <a:ext cx="3786214" cy="512420"/>
        </p:xfrm>
        <a:graphic>
          <a:graphicData uri="http://schemas.openxmlformats.org/presentationml/2006/ole">
            <p:oleObj spid="_x0000_s6148" name="Equation" r:id="rId5" imgW="1688760" imgH="2286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28596" y="1571612"/>
            <a:ext cx="8258204" cy="4752988"/>
          </a:xfrm>
        </p:spPr>
        <p:txBody>
          <a:bodyPr>
            <a:normAutofit/>
          </a:bodyPr>
          <a:lstStyle/>
          <a:p>
            <a:r>
              <a:rPr lang="zh-CN" altLang="en-US" dirty="0" smtClean="0">
                <a:latin typeface="楷体_GB2312" pitchFamily="49" charset="-122"/>
                <a:ea typeface="楷体_GB2312" pitchFamily="49" charset="-122"/>
                <a:cs typeface="Times New Roman" pitchFamily="18" charset="0"/>
              </a:rPr>
              <a:t>直观理解</a:t>
            </a:r>
            <a:endParaRPr lang="zh-CN" altLang="en-US" dirty="0">
              <a:latin typeface="楷体_GB2312" pitchFamily="49" charset="-122"/>
              <a:ea typeface="楷体_GB2312" pitchFamily="49" charset="-122"/>
              <a:cs typeface="Times New Roman" pitchFamily="18" charset="0"/>
            </a:endParaRPr>
          </a:p>
        </p:txBody>
      </p:sp>
      <p:sp>
        <p:nvSpPr>
          <p:cNvPr id="5"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MeanShift</a:t>
            </a:r>
            <a:endParaRPr lang="zh-CN" altLang="en-US" sz="1600" dirty="0"/>
          </a:p>
        </p:txBody>
      </p:sp>
      <p:sp>
        <p:nvSpPr>
          <p:cNvPr id="113" name="Oval 101"/>
          <p:cNvSpPr>
            <a:spLocks noChangeArrowheads="1"/>
          </p:cNvSpPr>
          <p:nvPr/>
        </p:nvSpPr>
        <p:spPr bwMode="auto">
          <a:xfrm>
            <a:off x="5561013" y="3754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4" name="Oval 102"/>
          <p:cNvSpPr>
            <a:spLocks noChangeArrowheads="1"/>
          </p:cNvSpPr>
          <p:nvPr/>
        </p:nvSpPr>
        <p:spPr bwMode="auto">
          <a:xfrm>
            <a:off x="5767388" y="3754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5" name="Oval 103"/>
          <p:cNvSpPr>
            <a:spLocks noChangeArrowheads="1"/>
          </p:cNvSpPr>
          <p:nvPr/>
        </p:nvSpPr>
        <p:spPr bwMode="auto">
          <a:xfrm>
            <a:off x="5691188" y="3602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6" name="Oval 104"/>
          <p:cNvSpPr>
            <a:spLocks noChangeArrowheads="1"/>
          </p:cNvSpPr>
          <p:nvPr/>
        </p:nvSpPr>
        <p:spPr bwMode="auto">
          <a:xfrm>
            <a:off x="5438776" y="354646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7" name="Oval 105"/>
          <p:cNvSpPr>
            <a:spLocks noChangeArrowheads="1"/>
          </p:cNvSpPr>
          <p:nvPr/>
        </p:nvSpPr>
        <p:spPr bwMode="auto">
          <a:xfrm>
            <a:off x="5680076" y="391794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8" name="Oval 106"/>
          <p:cNvSpPr>
            <a:spLocks noChangeArrowheads="1"/>
          </p:cNvSpPr>
          <p:nvPr/>
        </p:nvSpPr>
        <p:spPr bwMode="auto">
          <a:xfrm>
            <a:off x="5453063" y="391794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9" name="Oval 107"/>
          <p:cNvSpPr>
            <a:spLocks noChangeArrowheads="1"/>
          </p:cNvSpPr>
          <p:nvPr/>
        </p:nvSpPr>
        <p:spPr bwMode="auto">
          <a:xfrm>
            <a:off x="5930901" y="394016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0" name="Oval 108"/>
          <p:cNvSpPr>
            <a:spLocks noChangeArrowheads="1"/>
          </p:cNvSpPr>
          <p:nvPr/>
        </p:nvSpPr>
        <p:spPr bwMode="auto">
          <a:xfrm>
            <a:off x="5321301" y="3754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1" name="Oval 109"/>
          <p:cNvSpPr>
            <a:spLocks noChangeArrowheads="1"/>
          </p:cNvSpPr>
          <p:nvPr/>
        </p:nvSpPr>
        <p:spPr bwMode="auto">
          <a:xfrm>
            <a:off x="6061076" y="3754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2" name="Oval 110"/>
          <p:cNvSpPr>
            <a:spLocks noChangeArrowheads="1"/>
          </p:cNvSpPr>
          <p:nvPr/>
        </p:nvSpPr>
        <p:spPr bwMode="auto">
          <a:xfrm>
            <a:off x="5919788" y="346868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3" name="Oval 111"/>
          <p:cNvSpPr>
            <a:spLocks noChangeArrowheads="1"/>
          </p:cNvSpPr>
          <p:nvPr/>
        </p:nvSpPr>
        <p:spPr bwMode="auto">
          <a:xfrm>
            <a:off x="5637213" y="3373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4" name="Oval 112"/>
          <p:cNvSpPr>
            <a:spLocks noChangeArrowheads="1"/>
          </p:cNvSpPr>
          <p:nvPr/>
        </p:nvSpPr>
        <p:spPr bwMode="auto">
          <a:xfrm>
            <a:off x="5789613" y="4135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5" name="Oval 113"/>
          <p:cNvSpPr>
            <a:spLocks noChangeArrowheads="1"/>
          </p:cNvSpPr>
          <p:nvPr/>
        </p:nvSpPr>
        <p:spPr bwMode="auto">
          <a:xfrm>
            <a:off x="5484813" y="415606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6" name="Oval 114"/>
          <p:cNvSpPr>
            <a:spLocks noChangeArrowheads="1"/>
          </p:cNvSpPr>
          <p:nvPr/>
        </p:nvSpPr>
        <p:spPr bwMode="auto">
          <a:xfrm>
            <a:off x="5180013" y="400525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7" name="Oval 115"/>
          <p:cNvSpPr>
            <a:spLocks noChangeArrowheads="1"/>
          </p:cNvSpPr>
          <p:nvPr/>
        </p:nvSpPr>
        <p:spPr bwMode="auto">
          <a:xfrm>
            <a:off x="4951413" y="3754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8" name="Oval 116"/>
          <p:cNvSpPr>
            <a:spLocks noChangeArrowheads="1"/>
          </p:cNvSpPr>
          <p:nvPr/>
        </p:nvSpPr>
        <p:spPr bwMode="auto">
          <a:xfrm>
            <a:off x="5180013" y="3525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9" name="Oval 117"/>
          <p:cNvSpPr>
            <a:spLocks noChangeArrowheads="1"/>
          </p:cNvSpPr>
          <p:nvPr/>
        </p:nvSpPr>
        <p:spPr bwMode="auto">
          <a:xfrm>
            <a:off x="6246813" y="3983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0" name="Oval 118"/>
          <p:cNvSpPr>
            <a:spLocks noChangeArrowheads="1"/>
          </p:cNvSpPr>
          <p:nvPr/>
        </p:nvSpPr>
        <p:spPr bwMode="auto">
          <a:xfrm>
            <a:off x="6170613" y="4287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1" name="Oval 119"/>
          <p:cNvSpPr>
            <a:spLocks noChangeArrowheads="1"/>
          </p:cNvSpPr>
          <p:nvPr/>
        </p:nvSpPr>
        <p:spPr bwMode="auto">
          <a:xfrm>
            <a:off x="5886451" y="441959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2" name="Oval 120"/>
          <p:cNvSpPr>
            <a:spLocks noChangeArrowheads="1"/>
          </p:cNvSpPr>
          <p:nvPr/>
        </p:nvSpPr>
        <p:spPr bwMode="auto">
          <a:xfrm>
            <a:off x="5484813" y="4440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3" name="Oval 121"/>
          <p:cNvSpPr>
            <a:spLocks noChangeArrowheads="1"/>
          </p:cNvSpPr>
          <p:nvPr/>
        </p:nvSpPr>
        <p:spPr bwMode="auto">
          <a:xfrm>
            <a:off x="5027613" y="4287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4" name="Oval 122"/>
          <p:cNvSpPr>
            <a:spLocks noChangeArrowheads="1"/>
          </p:cNvSpPr>
          <p:nvPr/>
        </p:nvSpPr>
        <p:spPr bwMode="auto">
          <a:xfrm>
            <a:off x="4646613" y="3983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5" name="Oval 123"/>
          <p:cNvSpPr>
            <a:spLocks noChangeArrowheads="1"/>
          </p:cNvSpPr>
          <p:nvPr/>
        </p:nvSpPr>
        <p:spPr bwMode="auto">
          <a:xfrm>
            <a:off x="4570413" y="3449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6" name="Oval 124"/>
          <p:cNvSpPr>
            <a:spLocks noChangeArrowheads="1"/>
          </p:cNvSpPr>
          <p:nvPr/>
        </p:nvSpPr>
        <p:spPr bwMode="auto">
          <a:xfrm>
            <a:off x="4951413" y="3373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7" name="Oval 125"/>
          <p:cNvSpPr>
            <a:spLocks noChangeArrowheads="1"/>
          </p:cNvSpPr>
          <p:nvPr/>
        </p:nvSpPr>
        <p:spPr bwMode="auto">
          <a:xfrm>
            <a:off x="5332413" y="3144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8" name="Oval 126"/>
          <p:cNvSpPr>
            <a:spLocks noChangeArrowheads="1"/>
          </p:cNvSpPr>
          <p:nvPr/>
        </p:nvSpPr>
        <p:spPr bwMode="auto">
          <a:xfrm>
            <a:off x="5919788" y="3144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9" name="Oval 127"/>
          <p:cNvSpPr>
            <a:spLocks noChangeArrowheads="1"/>
          </p:cNvSpPr>
          <p:nvPr/>
        </p:nvSpPr>
        <p:spPr bwMode="auto">
          <a:xfrm>
            <a:off x="5637213" y="2840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0" name="Oval 128"/>
          <p:cNvSpPr>
            <a:spLocks noChangeArrowheads="1"/>
          </p:cNvSpPr>
          <p:nvPr/>
        </p:nvSpPr>
        <p:spPr bwMode="auto">
          <a:xfrm>
            <a:off x="4722813" y="3144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1" name="Oval 129"/>
          <p:cNvSpPr>
            <a:spLocks noChangeArrowheads="1"/>
          </p:cNvSpPr>
          <p:nvPr/>
        </p:nvSpPr>
        <p:spPr bwMode="auto">
          <a:xfrm>
            <a:off x="5103813" y="2916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2" name="Oval 130"/>
          <p:cNvSpPr>
            <a:spLocks noChangeArrowheads="1"/>
          </p:cNvSpPr>
          <p:nvPr/>
        </p:nvSpPr>
        <p:spPr bwMode="auto">
          <a:xfrm>
            <a:off x="5637213" y="2306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3" name="Oval 131"/>
          <p:cNvSpPr>
            <a:spLocks noChangeArrowheads="1"/>
          </p:cNvSpPr>
          <p:nvPr/>
        </p:nvSpPr>
        <p:spPr bwMode="auto">
          <a:xfrm>
            <a:off x="5180013" y="2535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4" name="Oval 132"/>
          <p:cNvSpPr>
            <a:spLocks noChangeArrowheads="1"/>
          </p:cNvSpPr>
          <p:nvPr/>
        </p:nvSpPr>
        <p:spPr bwMode="auto">
          <a:xfrm>
            <a:off x="5919788" y="2763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5" name="Oval 133"/>
          <p:cNvSpPr>
            <a:spLocks noChangeArrowheads="1"/>
          </p:cNvSpPr>
          <p:nvPr/>
        </p:nvSpPr>
        <p:spPr bwMode="auto">
          <a:xfrm>
            <a:off x="5919788" y="1697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6" name="Oval 134"/>
          <p:cNvSpPr>
            <a:spLocks noChangeArrowheads="1"/>
          </p:cNvSpPr>
          <p:nvPr/>
        </p:nvSpPr>
        <p:spPr bwMode="auto">
          <a:xfrm>
            <a:off x="6170613" y="2459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7" name="Oval 135"/>
          <p:cNvSpPr>
            <a:spLocks noChangeArrowheads="1"/>
          </p:cNvSpPr>
          <p:nvPr/>
        </p:nvSpPr>
        <p:spPr bwMode="auto">
          <a:xfrm>
            <a:off x="6257926" y="300195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8" name="Oval 136"/>
          <p:cNvSpPr>
            <a:spLocks noChangeArrowheads="1"/>
          </p:cNvSpPr>
          <p:nvPr/>
        </p:nvSpPr>
        <p:spPr bwMode="auto">
          <a:xfrm>
            <a:off x="6246813" y="3449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9" name="Oval 137"/>
          <p:cNvSpPr>
            <a:spLocks noChangeArrowheads="1"/>
          </p:cNvSpPr>
          <p:nvPr/>
        </p:nvSpPr>
        <p:spPr bwMode="auto">
          <a:xfrm>
            <a:off x="6627813" y="3221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0" name="Oval 138"/>
          <p:cNvSpPr>
            <a:spLocks noChangeArrowheads="1"/>
          </p:cNvSpPr>
          <p:nvPr/>
        </p:nvSpPr>
        <p:spPr bwMode="auto">
          <a:xfrm>
            <a:off x="6627813" y="2840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1" name="Oval 139"/>
          <p:cNvSpPr>
            <a:spLocks noChangeArrowheads="1"/>
          </p:cNvSpPr>
          <p:nvPr/>
        </p:nvSpPr>
        <p:spPr bwMode="auto">
          <a:xfrm>
            <a:off x="6551613" y="2382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2" name="Oval 140"/>
          <p:cNvSpPr>
            <a:spLocks noChangeArrowheads="1"/>
          </p:cNvSpPr>
          <p:nvPr/>
        </p:nvSpPr>
        <p:spPr bwMode="auto">
          <a:xfrm>
            <a:off x="6323013" y="1925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3" name="Oval 141"/>
          <p:cNvSpPr>
            <a:spLocks noChangeArrowheads="1"/>
          </p:cNvSpPr>
          <p:nvPr/>
        </p:nvSpPr>
        <p:spPr bwMode="auto">
          <a:xfrm>
            <a:off x="6932613" y="1620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4" name="Oval 142"/>
          <p:cNvSpPr>
            <a:spLocks noChangeArrowheads="1"/>
          </p:cNvSpPr>
          <p:nvPr/>
        </p:nvSpPr>
        <p:spPr bwMode="auto">
          <a:xfrm>
            <a:off x="7008813" y="2078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5" name="Oval 143"/>
          <p:cNvSpPr>
            <a:spLocks noChangeArrowheads="1"/>
          </p:cNvSpPr>
          <p:nvPr/>
        </p:nvSpPr>
        <p:spPr bwMode="auto">
          <a:xfrm>
            <a:off x="7313613" y="2763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6" name="Oval 144"/>
          <p:cNvSpPr>
            <a:spLocks noChangeArrowheads="1"/>
          </p:cNvSpPr>
          <p:nvPr/>
        </p:nvSpPr>
        <p:spPr bwMode="auto">
          <a:xfrm>
            <a:off x="6704013" y="3678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7" name="Oval 145"/>
          <p:cNvSpPr>
            <a:spLocks noChangeArrowheads="1"/>
          </p:cNvSpPr>
          <p:nvPr/>
        </p:nvSpPr>
        <p:spPr bwMode="auto">
          <a:xfrm>
            <a:off x="7161213" y="3221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8" name="Oval 146"/>
          <p:cNvSpPr>
            <a:spLocks noChangeArrowheads="1"/>
          </p:cNvSpPr>
          <p:nvPr/>
        </p:nvSpPr>
        <p:spPr bwMode="auto">
          <a:xfrm>
            <a:off x="7923213" y="3297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9" name="Oval 147"/>
          <p:cNvSpPr>
            <a:spLocks noChangeArrowheads="1"/>
          </p:cNvSpPr>
          <p:nvPr/>
        </p:nvSpPr>
        <p:spPr bwMode="auto">
          <a:xfrm>
            <a:off x="6932613" y="4211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0" name="Oval 148"/>
          <p:cNvSpPr>
            <a:spLocks noChangeArrowheads="1"/>
          </p:cNvSpPr>
          <p:nvPr/>
        </p:nvSpPr>
        <p:spPr bwMode="auto">
          <a:xfrm>
            <a:off x="7477126" y="375601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1" name="Oval 149"/>
          <p:cNvSpPr>
            <a:spLocks noChangeArrowheads="1"/>
          </p:cNvSpPr>
          <p:nvPr/>
        </p:nvSpPr>
        <p:spPr bwMode="auto">
          <a:xfrm>
            <a:off x="6475413" y="4592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2" name="Oval 150"/>
          <p:cNvSpPr>
            <a:spLocks noChangeArrowheads="1"/>
          </p:cNvSpPr>
          <p:nvPr/>
        </p:nvSpPr>
        <p:spPr bwMode="auto">
          <a:xfrm>
            <a:off x="7542213" y="4668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3" name="Oval 151"/>
          <p:cNvSpPr>
            <a:spLocks noChangeArrowheads="1"/>
          </p:cNvSpPr>
          <p:nvPr/>
        </p:nvSpPr>
        <p:spPr bwMode="auto">
          <a:xfrm>
            <a:off x="6932613" y="5049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4" name="Oval 152"/>
          <p:cNvSpPr>
            <a:spLocks noChangeArrowheads="1"/>
          </p:cNvSpPr>
          <p:nvPr/>
        </p:nvSpPr>
        <p:spPr bwMode="auto">
          <a:xfrm>
            <a:off x="6094413" y="4897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5" name="Oval 153"/>
          <p:cNvSpPr>
            <a:spLocks noChangeArrowheads="1"/>
          </p:cNvSpPr>
          <p:nvPr/>
        </p:nvSpPr>
        <p:spPr bwMode="auto">
          <a:xfrm>
            <a:off x="5637213" y="4821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6" name="Oval 154"/>
          <p:cNvSpPr>
            <a:spLocks noChangeArrowheads="1"/>
          </p:cNvSpPr>
          <p:nvPr/>
        </p:nvSpPr>
        <p:spPr bwMode="auto">
          <a:xfrm>
            <a:off x="6018213" y="5354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9" name="Oval 157"/>
          <p:cNvSpPr>
            <a:spLocks noChangeArrowheads="1"/>
          </p:cNvSpPr>
          <p:nvPr/>
        </p:nvSpPr>
        <p:spPr bwMode="auto">
          <a:xfrm>
            <a:off x="5408613" y="5354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0" name="Oval 158"/>
          <p:cNvSpPr>
            <a:spLocks noChangeArrowheads="1"/>
          </p:cNvSpPr>
          <p:nvPr/>
        </p:nvSpPr>
        <p:spPr bwMode="auto">
          <a:xfrm>
            <a:off x="5103813" y="4897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1" name="Oval 159"/>
          <p:cNvSpPr>
            <a:spLocks noChangeArrowheads="1"/>
          </p:cNvSpPr>
          <p:nvPr/>
        </p:nvSpPr>
        <p:spPr bwMode="auto">
          <a:xfrm>
            <a:off x="4494213" y="4592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2" name="Oval 160"/>
          <p:cNvSpPr>
            <a:spLocks noChangeArrowheads="1"/>
          </p:cNvSpPr>
          <p:nvPr/>
        </p:nvSpPr>
        <p:spPr bwMode="auto">
          <a:xfrm>
            <a:off x="4722813" y="5278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5" name="Oval 163"/>
          <p:cNvSpPr>
            <a:spLocks noChangeArrowheads="1"/>
          </p:cNvSpPr>
          <p:nvPr/>
        </p:nvSpPr>
        <p:spPr bwMode="auto">
          <a:xfrm>
            <a:off x="4037013" y="5354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6" name="Oval 164"/>
          <p:cNvSpPr>
            <a:spLocks noChangeArrowheads="1"/>
          </p:cNvSpPr>
          <p:nvPr/>
        </p:nvSpPr>
        <p:spPr bwMode="auto">
          <a:xfrm>
            <a:off x="3503613" y="4592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7" name="Oval 165"/>
          <p:cNvSpPr>
            <a:spLocks noChangeArrowheads="1"/>
          </p:cNvSpPr>
          <p:nvPr/>
        </p:nvSpPr>
        <p:spPr bwMode="auto">
          <a:xfrm>
            <a:off x="4037013" y="4287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8" name="Oval 166"/>
          <p:cNvSpPr>
            <a:spLocks noChangeArrowheads="1"/>
          </p:cNvSpPr>
          <p:nvPr/>
        </p:nvSpPr>
        <p:spPr bwMode="auto">
          <a:xfrm>
            <a:off x="4265613" y="3754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9" name="Oval 167"/>
          <p:cNvSpPr>
            <a:spLocks noChangeArrowheads="1"/>
          </p:cNvSpPr>
          <p:nvPr/>
        </p:nvSpPr>
        <p:spPr bwMode="auto">
          <a:xfrm>
            <a:off x="3732213" y="3297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0" name="Oval 168"/>
          <p:cNvSpPr>
            <a:spLocks noChangeArrowheads="1"/>
          </p:cNvSpPr>
          <p:nvPr/>
        </p:nvSpPr>
        <p:spPr bwMode="auto">
          <a:xfrm>
            <a:off x="4265613" y="2916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1" name="Oval 169"/>
          <p:cNvSpPr>
            <a:spLocks noChangeArrowheads="1"/>
          </p:cNvSpPr>
          <p:nvPr/>
        </p:nvSpPr>
        <p:spPr bwMode="auto">
          <a:xfrm>
            <a:off x="4722813" y="2763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2" name="Oval 170"/>
          <p:cNvSpPr>
            <a:spLocks noChangeArrowheads="1"/>
          </p:cNvSpPr>
          <p:nvPr/>
        </p:nvSpPr>
        <p:spPr bwMode="auto">
          <a:xfrm>
            <a:off x="4341813" y="2154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3" name="Oval 171"/>
          <p:cNvSpPr>
            <a:spLocks noChangeArrowheads="1"/>
          </p:cNvSpPr>
          <p:nvPr/>
        </p:nvSpPr>
        <p:spPr bwMode="auto">
          <a:xfrm>
            <a:off x="5027613" y="1925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5" name="Oval 173"/>
          <p:cNvSpPr>
            <a:spLocks noChangeArrowheads="1"/>
          </p:cNvSpPr>
          <p:nvPr/>
        </p:nvSpPr>
        <p:spPr bwMode="auto">
          <a:xfrm>
            <a:off x="3732213" y="1925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6" name="Oval 174"/>
          <p:cNvSpPr>
            <a:spLocks noChangeArrowheads="1"/>
          </p:cNvSpPr>
          <p:nvPr/>
        </p:nvSpPr>
        <p:spPr bwMode="auto">
          <a:xfrm>
            <a:off x="3656013" y="2535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7" name="Oval 175"/>
          <p:cNvSpPr>
            <a:spLocks noChangeArrowheads="1"/>
          </p:cNvSpPr>
          <p:nvPr/>
        </p:nvSpPr>
        <p:spPr bwMode="auto">
          <a:xfrm>
            <a:off x="3275013" y="2992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8" name="Oval 176"/>
          <p:cNvSpPr>
            <a:spLocks noChangeArrowheads="1"/>
          </p:cNvSpPr>
          <p:nvPr/>
        </p:nvSpPr>
        <p:spPr bwMode="auto">
          <a:xfrm>
            <a:off x="3656013" y="3830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9" name="Oval 177"/>
          <p:cNvSpPr>
            <a:spLocks noChangeArrowheads="1"/>
          </p:cNvSpPr>
          <p:nvPr/>
        </p:nvSpPr>
        <p:spPr bwMode="auto">
          <a:xfrm>
            <a:off x="2894013" y="3906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0" name="Oval 178"/>
          <p:cNvSpPr>
            <a:spLocks noChangeArrowheads="1"/>
          </p:cNvSpPr>
          <p:nvPr/>
        </p:nvSpPr>
        <p:spPr bwMode="auto">
          <a:xfrm>
            <a:off x="2817813" y="47450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1" name="Oval 179"/>
          <p:cNvSpPr>
            <a:spLocks noChangeArrowheads="1"/>
          </p:cNvSpPr>
          <p:nvPr/>
        </p:nvSpPr>
        <p:spPr bwMode="auto">
          <a:xfrm>
            <a:off x="3046413" y="5583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3" name="Oval 181"/>
          <p:cNvSpPr>
            <a:spLocks noChangeArrowheads="1"/>
          </p:cNvSpPr>
          <p:nvPr/>
        </p:nvSpPr>
        <p:spPr bwMode="auto">
          <a:xfrm>
            <a:off x="1903413" y="52022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4" name="Oval 182"/>
          <p:cNvSpPr>
            <a:spLocks noChangeArrowheads="1"/>
          </p:cNvSpPr>
          <p:nvPr/>
        </p:nvSpPr>
        <p:spPr bwMode="auto">
          <a:xfrm>
            <a:off x="1903413" y="4287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5" name="Oval 183"/>
          <p:cNvSpPr>
            <a:spLocks noChangeArrowheads="1"/>
          </p:cNvSpPr>
          <p:nvPr/>
        </p:nvSpPr>
        <p:spPr bwMode="auto">
          <a:xfrm>
            <a:off x="2513013" y="3068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6" name="Oval 184"/>
          <p:cNvSpPr>
            <a:spLocks noChangeArrowheads="1"/>
          </p:cNvSpPr>
          <p:nvPr/>
        </p:nvSpPr>
        <p:spPr bwMode="auto">
          <a:xfrm>
            <a:off x="2894013" y="2230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7" name="Oval 185"/>
          <p:cNvSpPr>
            <a:spLocks noChangeArrowheads="1"/>
          </p:cNvSpPr>
          <p:nvPr/>
        </p:nvSpPr>
        <p:spPr bwMode="auto">
          <a:xfrm>
            <a:off x="1979613" y="2230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8" name="Oval 186"/>
          <p:cNvSpPr>
            <a:spLocks noChangeArrowheads="1"/>
          </p:cNvSpPr>
          <p:nvPr/>
        </p:nvSpPr>
        <p:spPr bwMode="auto">
          <a:xfrm>
            <a:off x="1827213" y="3373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9" name="Oval 187"/>
          <p:cNvSpPr>
            <a:spLocks noChangeArrowheads="1"/>
          </p:cNvSpPr>
          <p:nvPr/>
        </p:nvSpPr>
        <p:spPr bwMode="auto">
          <a:xfrm>
            <a:off x="760413" y="5049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1" name="Oval 189"/>
          <p:cNvSpPr>
            <a:spLocks noChangeArrowheads="1"/>
          </p:cNvSpPr>
          <p:nvPr/>
        </p:nvSpPr>
        <p:spPr bwMode="auto">
          <a:xfrm>
            <a:off x="836613" y="38306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2" name="Oval 190"/>
          <p:cNvSpPr>
            <a:spLocks noChangeArrowheads="1"/>
          </p:cNvSpPr>
          <p:nvPr/>
        </p:nvSpPr>
        <p:spPr bwMode="auto">
          <a:xfrm>
            <a:off x="989013" y="2611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grpSp>
        <p:nvGrpSpPr>
          <p:cNvPr id="205" name="Group 206"/>
          <p:cNvGrpSpPr>
            <a:grpSpLocks/>
          </p:cNvGrpSpPr>
          <p:nvPr/>
        </p:nvGrpSpPr>
        <p:grpSpPr bwMode="auto">
          <a:xfrm>
            <a:off x="2589213" y="1849430"/>
            <a:ext cx="2819400" cy="2895600"/>
            <a:chOff x="3744" y="4464"/>
            <a:chExt cx="1776" cy="1824"/>
          </a:xfrm>
        </p:grpSpPr>
        <p:sp>
          <p:nvSpPr>
            <p:cNvPr id="206" name="Oval 193"/>
            <p:cNvSpPr>
              <a:spLocks noChangeArrowheads="1"/>
            </p:cNvSpPr>
            <p:nvPr/>
          </p:nvSpPr>
          <p:spPr bwMode="auto">
            <a:xfrm>
              <a:off x="3744" y="4464"/>
              <a:ext cx="1776" cy="1824"/>
            </a:xfrm>
            <a:prstGeom prst="ellipse">
              <a:avLst/>
            </a:prstGeom>
            <a:noFill/>
            <a:ln w="28575">
              <a:solidFill>
                <a:srgbClr val="00CCFF"/>
              </a:solidFill>
              <a:round/>
              <a:headEnd/>
              <a:tailEnd/>
            </a:ln>
            <a:effectLst/>
          </p:spPr>
          <p:txBody>
            <a:bodyPr wrap="none" anchor="ctr"/>
            <a:lstStyle/>
            <a:p>
              <a:endParaRPr lang="zh-CN" altLang="en-US"/>
            </a:p>
          </p:txBody>
        </p:sp>
        <p:grpSp>
          <p:nvGrpSpPr>
            <p:cNvPr id="207" name="Group 201"/>
            <p:cNvGrpSpPr>
              <a:grpSpLocks/>
            </p:cNvGrpSpPr>
            <p:nvPr/>
          </p:nvGrpSpPr>
          <p:grpSpPr bwMode="auto">
            <a:xfrm>
              <a:off x="4491" y="5231"/>
              <a:ext cx="288" cy="288"/>
              <a:chOff x="4486" y="3484"/>
              <a:chExt cx="288" cy="288"/>
            </a:xfrm>
          </p:grpSpPr>
          <p:sp>
            <p:nvSpPr>
              <p:cNvPr id="208" name="Oval 195"/>
              <p:cNvSpPr>
                <a:spLocks noChangeArrowheads="1"/>
              </p:cNvSpPr>
              <p:nvPr/>
            </p:nvSpPr>
            <p:spPr bwMode="auto">
              <a:xfrm>
                <a:off x="4560" y="3552"/>
                <a:ext cx="144" cy="144"/>
              </a:xfrm>
              <a:prstGeom prst="ellipse">
                <a:avLst/>
              </a:prstGeom>
              <a:noFill/>
              <a:ln w="19050">
                <a:solidFill>
                  <a:srgbClr val="00CCFF"/>
                </a:solidFill>
                <a:round/>
                <a:headEnd/>
                <a:tailEnd/>
              </a:ln>
              <a:effectLst/>
            </p:spPr>
            <p:txBody>
              <a:bodyPr wrap="none" anchor="ctr"/>
              <a:lstStyle/>
              <a:p>
                <a:endParaRPr lang="zh-CN" altLang="en-US"/>
              </a:p>
            </p:txBody>
          </p:sp>
          <p:sp>
            <p:nvSpPr>
              <p:cNvPr id="209" name="Line 196"/>
              <p:cNvSpPr>
                <a:spLocks noChangeShapeType="1"/>
              </p:cNvSpPr>
              <p:nvPr/>
            </p:nvSpPr>
            <p:spPr bwMode="auto">
              <a:xfrm>
                <a:off x="4632" y="3484"/>
                <a:ext cx="0" cy="288"/>
              </a:xfrm>
              <a:prstGeom prst="line">
                <a:avLst/>
              </a:prstGeom>
              <a:noFill/>
              <a:ln w="9525">
                <a:solidFill>
                  <a:srgbClr val="00CCFF"/>
                </a:solidFill>
                <a:round/>
                <a:headEnd/>
                <a:tailEnd/>
              </a:ln>
              <a:effectLst/>
            </p:spPr>
            <p:txBody>
              <a:bodyPr/>
              <a:lstStyle/>
              <a:p>
                <a:endParaRPr lang="zh-CN" altLang="en-US"/>
              </a:p>
            </p:txBody>
          </p:sp>
          <p:sp>
            <p:nvSpPr>
              <p:cNvPr id="210" name="Line 200"/>
              <p:cNvSpPr>
                <a:spLocks noChangeShapeType="1"/>
              </p:cNvSpPr>
              <p:nvPr/>
            </p:nvSpPr>
            <p:spPr bwMode="auto">
              <a:xfrm rot="-5400000">
                <a:off x="4630" y="3482"/>
                <a:ext cx="0" cy="288"/>
              </a:xfrm>
              <a:prstGeom prst="line">
                <a:avLst/>
              </a:prstGeom>
              <a:noFill/>
              <a:ln w="9525">
                <a:solidFill>
                  <a:srgbClr val="00CCFF"/>
                </a:solidFill>
                <a:round/>
                <a:headEnd/>
                <a:tailEnd/>
              </a:ln>
              <a:effectLst/>
            </p:spPr>
            <p:txBody>
              <a:bodyPr/>
              <a:lstStyle/>
              <a:p>
                <a:endParaRPr lang="zh-CN" altLang="en-US"/>
              </a:p>
            </p:txBody>
          </p:sp>
        </p:grpSp>
      </p:grpSp>
      <p:grpSp>
        <p:nvGrpSpPr>
          <p:cNvPr id="211" name="Group 209"/>
          <p:cNvGrpSpPr>
            <a:grpSpLocks/>
          </p:cNvGrpSpPr>
          <p:nvPr/>
        </p:nvGrpSpPr>
        <p:grpSpPr bwMode="auto">
          <a:xfrm>
            <a:off x="4341813" y="3221030"/>
            <a:ext cx="457200" cy="457200"/>
            <a:chOff x="4486" y="3484"/>
            <a:chExt cx="288" cy="288"/>
          </a:xfrm>
        </p:grpSpPr>
        <p:sp>
          <p:nvSpPr>
            <p:cNvPr id="212" name="Oval 210"/>
            <p:cNvSpPr>
              <a:spLocks noChangeArrowheads="1"/>
            </p:cNvSpPr>
            <p:nvPr/>
          </p:nvSpPr>
          <p:spPr bwMode="auto">
            <a:xfrm>
              <a:off x="4560" y="3552"/>
              <a:ext cx="144" cy="144"/>
            </a:xfrm>
            <a:prstGeom prst="ellipse">
              <a:avLst/>
            </a:prstGeom>
            <a:noFill/>
            <a:ln w="19050">
              <a:solidFill>
                <a:srgbClr val="FF9900"/>
              </a:solidFill>
              <a:round/>
              <a:headEnd/>
              <a:tailEnd/>
            </a:ln>
            <a:effectLst/>
          </p:spPr>
          <p:txBody>
            <a:bodyPr wrap="none" anchor="ctr"/>
            <a:lstStyle/>
            <a:p>
              <a:endParaRPr lang="zh-CN" altLang="en-US"/>
            </a:p>
          </p:txBody>
        </p:sp>
        <p:sp>
          <p:nvSpPr>
            <p:cNvPr id="213" name="Line 211"/>
            <p:cNvSpPr>
              <a:spLocks noChangeShapeType="1"/>
            </p:cNvSpPr>
            <p:nvPr/>
          </p:nvSpPr>
          <p:spPr bwMode="auto">
            <a:xfrm>
              <a:off x="4632" y="3484"/>
              <a:ext cx="0" cy="288"/>
            </a:xfrm>
            <a:prstGeom prst="line">
              <a:avLst/>
            </a:prstGeom>
            <a:noFill/>
            <a:ln w="9525">
              <a:solidFill>
                <a:srgbClr val="FF9900"/>
              </a:solidFill>
              <a:round/>
              <a:headEnd/>
              <a:tailEnd/>
            </a:ln>
            <a:effectLst/>
          </p:spPr>
          <p:txBody>
            <a:bodyPr/>
            <a:lstStyle/>
            <a:p>
              <a:endParaRPr lang="zh-CN" altLang="en-US"/>
            </a:p>
          </p:txBody>
        </p:sp>
        <p:sp>
          <p:nvSpPr>
            <p:cNvPr id="214" name="Line 212"/>
            <p:cNvSpPr>
              <a:spLocks noChangeShapeType="1"/>
            </p:cNvSpPr>
            <p:nvPr/>
          </p:nvSpPr>
          <p:spPr bwMode="auto">
            <a:xfrm rot="-5400000">
              <a:off x="4630" y="3482"/>
              <a:ext cx="0" cy="288"/>
            </a:xfrm>
            <a:prstGeom prst="line">
              <a:avLst/>
            </a:prstGeom>
            <a:noFill/>
            <a:ln w="9525">
              <a:solidFill>
                <a:srgbClr val="FF9900"/>
              </a:solidFill>
              <a:round/>
              <a:headEnd/>
              <a:tailEnd/>
            </a:ln>
            <a:effectLst/>
          </p:spPr>
          <p:txBody>
            <a:bodyPr/>
            <a:lstStyle/>
            <a:p>
              <a:endParaRPr lang="zh-CN" altLang="en-US"/>
            </a:p>
          </p:txBody>
        </p:sp>
      </p:grpSp>
      <p:sp>
        <p:nvSpPr>
          <p:cNvPr id="215" name="AutoShape 213"/>
          <p:cNvSpPr>
            <a:spLocks noChangeArrowheads="1"/>
          </p:cNvSpPr>
          <p:nvPr/>
        </p:nvSpPr>
        <p:spPr bwMode="auto">
          <a:xfrm>
            <a:off x="7466013" y="1239830"/>
            <a:ext cx="1447800" cy="609600"/>
          </a:xfrm>
          <a:prstGeom prst="roundRect">
            <a:avLst>
              <a:gd name="adj" fmla="val 16667"/>
            </a:avLst>
          </a:prstGeom>
          <a:noFill/>
          <a:ln w="19050">
            <a:solidFill>
              <a:srgbClr val="00CCFF"/>
            </a:solidFill>
            <a:round/>
            <a:headEnd/>
            <a:tailEnd/>
          </a:ln>
          <a:effectLst/>
        </p:spPr>
        <p:txBody>
          <a:bodyPr wrap="none" anchor="ctr"/>
          <a:lstStyle/>
          <a:p>
            <a:pPr algn="ctr"/>
            <a:r>
              <a:rPr lang="en-US" altLang="zh-CN" sz="1600" dirty="0" smtClean="0">
                <a:ea typeface="宋体" charset="-122"/>
              </a:rPr>
              <a:t>ROI</a:t>
            </a:r>
            <a:endParaRPr lang="en-US" altLang="zh-CN" sz="1600" dirty="0">
              <a:ea typeface="宋体" charset="-122"/>
            </a:endParaRPr>
          </a:p>
        </p:txBody>
      </p:sp>
      <p:sp>
        <p:nvSpPr>
          <p:cNvPr id="216" name="Freeform 215"/>
          <p:cNvSpPr>
            <a:spLocks/>
          </p:cNvSpPr>
          <p:nvPr/>
        </p:nvSpPr>
        <p:spPr bwMode="auto">
          <a:xfrm>
            <a:off x="5308601" y="1768468"/>
            <a:ext cx="2170112" cy="1014412"/>
          </a:xfrm>
          <a:custGeom>
            <a:avLst/>
            <a:gdLst/>
            <a:ahLst/>
            <a:cxnLst>
              <a:cxn ang="0">
                <a:pos x="1367" y="21"/>
              </a:cxn>
              <a:cxn ang="0">
                <a:pos x="1263" y="14"/>
              </a:cxn>
              <a:cxn ang="0">
                <a:pos x="1201" y="42"/>
              </a:cxn>
              <a:cxn ang="0">
                <a:pos x="874" y="139"/>
              </a:cxn>
              <a:cxn ang="0">
                <a:pos x="798" y="160"/>
              </a:cxn>
              <a:cxn ang="0">
                <a:pos x="756" y="174"/>
              </a:cxn>
              <a:cxn ang="0">
                <a:pos x="743" y="194"/>
              </a:cxn>
              <a:cxn ang="0">
                <a:pos x="722" y="201"/>
              </a:cxn>
              <a:cxn ang="0">
                <a:pos x="715" y="222"/>
              </a:cxn>
              <a:cxn ang="0">
                <a:pos x="687" y="264"/>
              </a:cxn>
              <a:cxn ang="0">
                <a:pos x="631" y="333"/>
              </a:cxn>
              <a:cxn ang="0">
                <a:pos x="437" y="375"/>
              </a:cxn>
              <a:cxn ang="0">
                <a:pos x="402" y="382"/>
              </a:cxn>
              <a:cxn ang="0">
                <a:pos x="361" y="396"/>
              </a:cxn>
              <a:cxn ang="0">
                <a:pos x="347" y="416"/>
              </a:cxn>
              <a:cxn ang="0">
                <a:pos x="326" y="430"/>
              </a:cxn>
              <a:cxn ang="0">
                <a:pos x="250" y="528"/>
              </a:cxn>
              <a:cxn ang="0">
                <a:pos x="180" y="597"/>
              </a:cxn>
              <a:cxn ang="0">
                <a:pos x="139" y="625"/>
              </a:cxn>
              <a:cxn ang="0">
                <a:pos x="118" y="639"/>
              </a:cxn>
              <a:cxn ang="0">
                <a:pos x="0" y="625"/>
              </a:cxn>
            </a:cxnLst>
            <a:rect l="0" t="0" r="r" b="b"/>
            <a:pathLst>
              <a:path w="1367" h="639">
                <a:moveTo>
                  <a:pt x="1367" y="21"/>
                </a:moveTo>
                <a:cubicBezTo>
                  <a:pt x="1305" y="0"/>
                  <a:pt x="1340" y="5"/>
                  <a:pt x="1263" y="14"/>
                </a:cubicBezTo>
                <a:cubicBezTo>
                  <a:pt x="1213" y="31"/>
                  <a:pt x="1233" y="20"/>
                  <a:pt x="1201" y="42"/>
                </a:cubicBezTo>
                <a:cubicBezTo>
                  <a:pt x="1119" y="162"/>
                  <a:pt x="1014" y="134"/>
                  <a:pt x="874" y="139"/>
                </a:cubicBezTo>
                <a:cubicBezTo>
                  <a:pt x="826" y="149"/>
                  <a:pt x="851" y="142"/>
                  <a:pt x="798" y="160"/>
                </a:cubicBezTo>
                <a:cubicBezTo>
                  <a:pt x="784" y="165"/>
                  <a:pt x="756" y="174"/>
                  <a:pt x="756" y="174"/>
                </a:cubicBezTo>
                <a:cubicBezTo>
                  <a:pt x="752" y="181"/>
                  <a:pt x="749" y="189"/>
                  <a:pt x="743" y="194"/>
                </a:cubicBezTo>
                <a:cubicBezTo>
                  <a:pt x="737" y="199"/>
                  <a:pt x="727" y="196"/>
                  <a:pt x="722" y="201"/>
                </a:cubicBezTo>
                <a:cubicBezTo>
                  <a:pt x="717" y="206"/>
                  <a:pt x="719" y="216"/>
                  <a:pt x="715" y="222"/>
                </a:cubicBezTo>
                <a:cubicBezTo>
                  <a:pt x="707" y="237"/>
                  <a:pt x="696" y="250"/>
                  <a:pt x="687" y="264"/>
                </a:cubicBezTo>
                <a:cubicBezTo>
                  <a:pt x="667" y="293"/>
                  <a:pt x="667" y="321"/>
                  <a:pt x="631" y="333"/>
                </a:cubicBezTo>
                <a:cubicBezTo>
                  <a:pt x="570" y="375"/>
                  <a:pt x="510" y="370"/>
                  <a:pt x="437" y="375"/>
                </a:cubicBezTo>
                <a:cubicBezTo>
                  <a:pt x="425" y="377"/>
                  <a:pt x="413" y="379"/>
                  <a:pt x="402" y="382"/>
                </a:cubicBezTo>
                <a:cubicBezTo>
                  <a:pt x="388" y="386"/>
                  <a:pt x="361" y="396"/>
                  <a:pt x="361" y="396"/>
                </a:cubicBezTo>
                <a:cubicBezTo>
                  <a:pt x="356" y="403"/>
                  <a:pt x="353" y="410"/>
                  <a:pt x="347" y="416"/>
                </a:cubicBezTo>
                <a:cubicBezTo>
                  <a:pt x="341" y="422"/>
                  <a:pt x="332" y="424"/>
                  <a:pt x="326" y="430"/>
                </a:cubicBezTo>
                <a:cubicBezTo>
                  <a:pt x="297" y="464"/>
                  <a:pt x="287" y="503"/>
                  <a:pt x="250" y="528"/>
                </a:cubicBezTo>
                <a:cubicBezTo>
                  <a:pt x="231" y="555"/>
                  <a:pt x="210" y="587"/>
                  <a:pt x="180" y="597"/>
                </a:cubicBezTo>
                <a:cubicBezTo>
                  <a:pt x="166" y="606"/>
                  <a:pt x="153" y="616"/>
                  <a:pt x="139" y="625"/>
                </a:cubicBezTo>
                <a:cubicBezTo>
                  <a:pt x="132" y="630"/>
                  <a:pt x="118" y="639"/>
                  <a:pt x="118" y="639"/>
                </a:cubicBezTo>
                <a:cubicBezTo>
                  <a:pt x="106" y="638"/>
                  <a:pt x="30" y="625"/>
                  <a:pt x="0" y="625"/>
                </a:cubicBezTo>
              </a:path>
            </a:pathLst>
          </a:custGeom>
          <a:noFill/>
          <a:ln w="9525" cap="flat">
            <a:solidFill>
              <a:srgbClr val="00CCFF"/>
            </a:solidFill>
            <a:prstDash val="dash"/>
            <a:round/>
            <a:headEnd/>
            <a:tailEnd type="stealth" w="med" len="med"/>
          </a:ln>
          <a:effectLst/>
        </p:spPr>
        <p:txBody>
          <a:bodyPr/>
          <a:lstStyle/>
          <a:p>
            <a:endParaRPr lang="zh-CN" altLang="en-US"/>
          </a:p>
        </p:txBody>
      </p:sp>
      <p:sp>
        <p:nvSpPr>
          <p:cNvPr id="217" name="AutoShape 216"/>
          <p:cNvSpPr>
            <a:spLocks noChangeArrowheads="1"/>
          </p:cNvSpPr>
          <p:nvPr/>
        </p:nvSpPr>
        <p:spPr bwMode="auto">
          <a:xfrm>
            <a:off x="7466013" y="1925630"/>
            <a:ext cx="1447800" cy="609600"/>
          </a:xfrm>
          <a:prstGeom prst="roundRect">
            <a:avLst>
              <a:gd name="adj" fmla="val 16667"/>
            </a:avLst>
          </a:prstGeom>
          <a:noFill/>
          <a:ln w="19050">
            <a:solidFill>
              <a:srgbClr val="FF9900"/>
            </a:solidFill>
            <a:round/>
            <a:headEnd/>
            <a:tailEnd/>
          </a:ln>
          <a:effectLst/>
        </p:spPr>
        <p:txBody>
          <a:bodyPr wrap="none" anchor="ctr"/>
          <a:lstStyle/>
          <a:p>
            <a:pPr algn="ctr"/>
            <a:r>
              <a:rPr lang="zh-CN" altLang="en-US" sz="1600" dirty="0" smtClean="0">
                <a:ea typeface="宋体" charset="-122"/>
              </a:rPr>
              <a:t>质心</a:t>
            </a:r>
            <a:endParaRPr lang="en-US" altLang="zh-CN" sz="1600" dirty="0">
              <a:ea typeface="宋体" charset="-122"/>
            </a:endParaRPr>
          </a:p>
        </p:txBody>
      </p:sp>
      <p:sp>
        <p:nvSpPr>
          <p:cNvPr id="218" name="Freeform 217"/>
          <p:cNvSpPr>
            <a:spLocks/>
          </p:cNvSpPr>
          <p:nvPr/>
        </p:nvSpPr>
        <p:spPr bwMode="auto">
          <a:xfrm>
            <a:off x="4643438" y="2428868"/>
            <a:ext cx="2824163" cy="930275"/>
          </a:xfrm>
          <a:custGeom>
            <a:avLst/>
            <a:gdLst/>
            <a:ahLst/>
            <a:cxnLst>
              <a:cxn ang="0">
                <a:pos x="1779" y="42"/>
              </a:cxn>
              <a:cxn ang="0">
                <a:pos x="1717" y="7"/>
              </a:cxn>
              <a:cxn ang="0">
                <a:pos x="1696" y="0"/>
              </a:cxn>
              <a:cxn ang="0">
                <a:pos x="1418" y="42"/>
              </a:cxn>
              <a:cxn ang="0">
                <a:pos x="1335" y="98"/>
              </a:cxn>
              <a:cxn ang="0">
                <a:pos x="1286" y="132"/>
              </a:cxn>
              <a:cxn ang="0">
                <a:pos x="1002" y="250"/>
              </a:cxn>
              <a:cxn ang="0">
                <a:pos x="801" y="313"/>
              </a:cxn>
              <a:cxn ang="0">
                <a:pos x="738" y="361"/>
              </a:cxn>
              <a:cxn ang="0">
                <a:pos x="648" y="417"/>
              </a:cxn>
              <a:cxn ang="0">
                <a:pos x="586" y="472"/>
              </a:cxn>
              <a:cxn ang="0">
                <a:pos x="558" y="514"/>
              </a:cxn>
              <a:cxn ang="0">
                <a:pos x="551" y="535"/>
              </a:cxn>
              <a:cxn ang="0">
                <a:pos x="509" y="563"/>
              </a:cxn>
              <a:cxn ang="0">
                <a:pos x="488" y="576"/>
              </a:cxn>
              <a:cxn ang="0">
                <a:pos x="176" y="549"/>
              </a:cxn>
              <a:cxn ang="0">
                <a:pos x="3" y="583"/>
              </a:cxn>
              <a:cxn ang="0">
                <a:pos x="16" y="583"/>
              </a:cxn>
            </a:cxnLst>
            <a:rect l="0" t="0" r="r" b="b"/>
            <a:pathLst>
              <a:path w="1779" h="586">
                <a:moveTo>
                  <a:pt x="1779" y="42"/>
                </a:moveTo>
                <a:cubicBezTo>
                  <a:pt x="1748" y="11"/>
                  <a:pt x="1767" y="24"/>
                  <a:pt x="1717" y="7"/>
                </a:cubicBezTo>
                <a:cubicBezTo>
                  <a:pt x="1710" y="5"/>
                  <a:pt x="1696" y="0"/>
                  <a:pt x="1696" y="0"/>
                </a:cubicBezTo>
                <a:cubicBezTo>
                  <a:pt x="1633" y="3"/>
                  <a:pt x="1487" y="3"/>
                  <a:pt x="1418" y="42"/>
                </a:cubicBezTo>
                <a:cubicBezTo>
                  <a:pt x="1390" y="58"/>
                  <a:pt x="1362" y="80"/>
                  <a:pt x="1335" y="98"/>
                </a:cubicBezTo>
                <a:cubicBezTo>
                  <a:pt x="1318" y="109"/>
                  <a:pt x="1286" y="132"/>
                  <a:pt x="1286" y="132"/>
                </a:cubicBezTo>
                <a:cubicBezTo>
                  <a:pt x="1222" y="235"/>
                  <a:pt x="1110" y="243"/>
                  <a:pt x="1002" y="250"/>
                </a:cubicBezTo>
                <a:cubicBezTo>
                  <a:pt x="931" y="260"/>
                  <a:pt x="864" y="281"/>
                  <a:pt x="801" y="313"/>
                </a:cubicBezTo>
                <a:cubicBezTo>
                  <a:pt x="777" y="325"/>
                  <a:pt x="762" y="348"/>
                  <a:pt x="738" y="361"/>
                </a:cubicBezTo>
                <a:cubicBezTo>
                  <a:pt x="708" y="378"/>
                  <a:pt x="672" y="393"/>
                  <a:pt x="648" y="417"/>
                </a:cubicBezTo>
                <a:cubicBezTo>
                  <a:pt x="600" y="465"/>
                  <a:pt x="623" y="448"/>
                  <a:pt x="586" y="472"/>
                </a:cubicBezTo>
                <a:cubicBezTo>
                  <a:pt x="569" y="522"/>
                  <a:pt x="593" y="462"/>
                  <a:pt x="558" y="514"/>
                </a:cubicBezTo>
                <a:cubicBezTo>
                  <a:pt x="554" y="520"/>
                  <a:pt x="556" y="530"/>
                  <a:pt x="551" y="535"/>
                </a:cubicBezTo>
                <a:cubicBezTo>
                  <a:pt x="539" y="547"/>
                  <a:pt x="523" y="554"/>
                  <a:pt x="509" y="563"/>
                </a:cubicBezTo>
                <a:cubicBezTo>
                  <a:pt x="502" y="567"/>
                  <a:pt x="488" y="576"/>
                  <a:pt x="488" y="576"/>
                </a:cubicBezTo>
                <a:cubicBezTo>
                  <a:pt x="379" y="572"/>
                  <a:pt x="283" y="560"/>
                  <a:pt x="176" y="549"/>
                </a:cubicBezTo>
                <a:cubicBezTo>
                  <a:pt x="168" y="550"/>
                  <a:pt x="26" y="560"/>
                  <a:pt x="3" y="583"/>
                </a:cubicBezTo>
                <a:cubicBezTo>
                  <a:pt x="0" y="586"/>
                  <a:pt x="12" y="583"/>
                  <a:pt x="16" y="583"/>
                </a:cubicBezTo>
              </a:path>
            </a:pathLst>
          </a:custGeom>
          <a:noFill/>
          <a:ln w="9525" cap="flat">
            <a:solidFill>
              <a:srgbClr val="FF9900"/>
            </a:solidFill>
            <a:prstDash val="dash"/>
            <a:round/>
            <a:headEnd/>
            <a:tailEnd type="stealth" w="med" len="med"/>
          </a:ln>
          <a:effectLst/>
        </p:spPr>
        <p:txBody>
          <a:bodyPr/>
          <a:lstStyle/>
          <a:p>
            <a:endParaRPr lang="zh-CN" altLang="en-US"/>
          </a:p>
        </p:txBody>
      </p:sp>
      <p:sp>
        <p:nvSpPr>
          <p:cNvPr id="219" name="AutoShape 218"/>
          <p:cNvSpPr>
            <a:spLocks noChangeArrowheads="1"/>
          </p:cNvSpPr>
          <p:nvPr/>
        </p:nvSpPr>
        <p:spPr bwMode="auto">
          <a:xfrm rot="880212">
            <a:off x="3995738" y="3294055"/>
            <a:ext cx="609600" cy="152400"/>
          </a:xfrm>
          <a:prstGeom prst="rightArrow">
            <a:avLst>
              <a:gd name="adj1" fmla="val 50000"/>
              <a:gd name="adj2" fmla="val 100000"/>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20" name="AutoShape 219"/>
          <p:cNvSpPr>
            <a:spLocks noChangeArrowheads="1"/>
          </p:cNvSpPr>
          <p:nvPr/>
        </p:nvSpPr>
        <p:spPr bwMode="auto">
          <a:xfrm>
            <a:off x="7215206" y="5572140"/>
            <a:ext cx="1447800" cy="609600"/>
          </a:xfrm>
          <a:prstGeom prst="roundRect">
            <a:avLst>
              <a:gd name="adj" fmla="val 16667"/>
            </a:avLst>
          </a:prstGeom>
          <a:solidFill>
            <a:srgbClr val="FFFF00"/>
          </a:solidFill>
          <a:ln w="19050">
            <a:solidFill>
              <a:schemeClr val="tx1"/>
            </a:solidFill>
            <a:round/>
            <a:headEnd/>
            <a:tailEnd/>
          </a:ln>
          <a:effectLst/>
        </p:spPr>
        <p:txBody>
          <a:bodyPr wrap="none" anchor="ctr"/>
          <a:lstStyle/>
          <a:p>
            <a:pPr algn="ctr"/>
            <a:r>
              <a:rPr lang="en-US" altLang="zh-CN" sz="1600" dirty="0" smtClean="0">
                <a:ea typeface="宋体" charset="-122"/>
              </a:rPr>
              <a:t>MeanShift</a:t>
            </a:r>
            <a:r>
              <a:rPr lang="zh-CN" altLang="en-US" sz="1600" dirty="0" smtClean="0">
                <a:ea typeface="宋体" charset="-122"/>
              </a:rPr>
              <a:t>向量</a:t>
            </a:r>
            <a:endParaRPr lang="en-US" altLang="zh-CN" sz="1600" dirty="0">
              <a:ea typeface="宋体" charset="-122"/>
            </a:endParaRPr>
          </a:p>
        </p:txBody>
      </p:sp>
      <p:sp>
        <p:nvSpPr>
          <p:cNvPr id="221" name="Freeform 220"/>
          <p:cNvSpPr>
            <a:spLocks/>
          </p:cNvSpPr>
          <p:nvPr/>
        </p:nvSpPr>
        <p:spPr bwMode="auto">
          <a:xfrm>
            <a:off x="4041776" y="3465505"/>
            <a:ext cx="3101992" cy="2249511"/>
          </a:xfrm>
          <a:custGeom>
            <a:avLst/>
            <a:gdLst/>
            <a:ahLst/>
            <a:cxnLst>
              <a:cxn ang="0">
                <a:pos x="2144" y="1658"/>
              </a:cxn>
              <a:cxn ang="0">
                <a:pos x="2033" y="1610"/>
              </a:cxn>
              <a:cxn ang="0">
                <a:pos x="1978" y="1582"/>
              </a:cxn>
              <a:cxn ang="0">
                <a:pos x="1915" y="1534"/>
              </a:cxn>
              <a:cxn ang="0">
                <a:pos x="1881" y="1492"/>
              </a:cxn>
              <a:cxn ang="0">
                <a:pos x="1853" y="1450"/>
              </a:cxn>
              <a:cxn ang="0">
                <a:pos x="1811" y="1395"/>
              </a:cxn>
              <a:cxn ang="0">
                <a:pos x="1485" y="1291"/>
              </a:cxn>
              <a:cxn ang="0">
                <a:pos x="1402" y="1256"/>
              </a:cxn>
              <a:cxn ang="0">
                <a:pos x="1381" y="1249"/>
              </a:cxn>
              <a:cxn ang="0">
                <a:pos x="1318" y="1193"/>
              </a:cxn>
              <a:cxn ang="0">
                <a:pos x="1284" y="1159"/>
              </a:cxn>
              <a:cxn ang="0">
                <a:pos x="1249" y="1096"/>
              </a:cxn>
              <a:cxn ang="0">
                <a:pos x="1166" y="1034"/>
              </a:cxn>
              <a:cxn ang="0">
                <a:pos x="1131" y="1027"/>
              </a:cxn>
              <a:cxn ang="0">
                <a:pos x="978" y="1020"/>
              </a:cxn>
              <a:cxn ang="0">
                <a:pos x="749" y="874"/>
              </a:cxn>
              <a:cxn ang="0">
                <a:pos x="701" y="812"/>
              </a:cxn>
              <a:cxn ang="0">
                <a:pos x="666" y="722"/>
              </a:cxn>
              <a:cxn ang="0">
                <a:pos x="624" y="617"/>
              </a:cxn>
              <a:cxn ang="0">
                <a:pos x="562" y="548"/>
              </a:cxn>
              <a:cxn ang="0">
                <a:pos x="541" y="527"/>
              </a:cxn>
              <a:cxn ang="0">
                <a:pos x="312" y="472"/>
              </a:cxn>
              <a:cxn ang="0">
                <a:pos x="48" y="382"/>
              </a:cxn>
              <a:cxn ang="0">
                <a:pos x="0" y="298"/>
              </a:cxn>
              <a:cxn ang="0">
                <a:pos x="69" y="125"/>
              </a:cxn>
              <a:cxn ang="0">
                <a:pos x="146" y="69"/>
              </a:cxn>
              <a:cxn ang="0">
                <a:pos x="187" y="0"/>
              </a:cxn>
            </a:cxnLst>
            <a:rect l="0" t="0" r="r" b="b"/>
            <a:pathLst>
              <a:path w="2144" h="1658">
                <a:moveTo>
                  <a:pt x="2144" y="1658"/>
                </a:moveTo>
                <a:cubicBezTo>
                  <a:pt x="2101" y="1644"/>
                  <a:pt x="2079" y="1621"/>
                  <a:pt x="2033" y="1610"/>
                </a:cubicBezTo>
                <a:cubicBezTo>
                  <a:pt x="1970" y="1563"/>
                  <a:pt x="2038" y="1608"/>
                  <a:pt x="1978" y="1582"/>
                </a:cubicBezTo>
                <a:cubicBezTo>
                  <a:pt x="1954" y="1571"/>
                  <a:pt x="1937" y="1548"/>
                  <a:pt x="1915" y="1534"/>
                </a:cubicBezTo>
                <a:cubicBezTo>
                  <a:pt x="1905" y="1519"/>
                  <a:pt x="1891" y="1507"/>
                  <a:pt x="1881" y="1492"/>
                </a:cubicBezTo>
                <a:cubicBezTo>
                  <a:pt x="1845" y="1435"/>
                  <a:pt x="1915" y="1512"/>
                  <a:pt x="1853" y="1450"/>
                </a:cubicBezTo>
                <a:cubicBezTo>
                  <a:pt x="1844" y="1422"/>
                  <a:pt x="1835" y="1411"/>
                  <a:pt x="1811" y="1395"/>
                </a:cubicBezTo>
                <a:cubicBezTo>
                  <a:pt x="1769" y="1269"/>
                  <a:pt x="1577" y="1294"/>
                  <a:pt x="1485" y="1291"/>
                </a:cubicBezTo>
                <a:cubicBezTo>
                  <a:pt x="1455" y="1281"/>
                  <a:pt x="1432" y="1266"/>
                  <a:pt x="1402" y="1256"/>
                </a:cubicBezTo>
                <a:cubicBezTo>
                  <a:pt x="1395" y="1254"/>
                  <a:pt x="1381" y="1249"/>
                  <a:pt x="1381" y="1249"/>
                </a:cubicBezTo>
                <a:cubicBezTo>
                  <a:pt x="1333" y="1201"/>
                  <a:pt x="1355" y="1218"/>
                  <a:pt x="1318" y="1193"/>
                </a:cubicBezTo>
                <a:cubicBezTo>
                  <a:pt x="1284" y="1141"/>
                  <a:pt x="1329" y="1204"/>
                  <a:pt x="1284" y="1159"/>
                </a:cubicBezTo>
                <a:cubicBezTo>
                  <a:pt x="1266" y="1141"/>
                  <a:pt x="1265" y="1116"/>
                  <a:pt x="1249" y="1096"/>
                </a:cubicBezTo>
                <a:cubicBezTo>
                  <a:pt x="1227" y="1070"/>
                  <a:pt x="1193" y="1053"/>
                  <a:pt x="1166" y="1034"/>
                </a:cubicBezTo>
                <a:cubicBezTo>
                  <a:pt x="1156" y="1027"/>
                  <a:pt x="1143" y="1028"/>
                  <a:pt x="1131" y="1027"/>
                </a:cubicBezTo>
                <a:cubicBezTo>
                  <a:pt x="1080" y="1023"/>
                  <a:pt x="1029" y="1022"/>
                  <a:pt x="978" y="1020"/>
                </a:cubicBezTo>
                <a:cubicBezTo>
                  <a:pt x="881" y="1003"/>
                  <a:pt x="810" y="950"/>
                  <a:pt x="749" y="874"/>
                </a:cubicBezTo>
                <a:cubicBezTo>
                  <a:pt x="731" y="852"/>
                  <a:pt x="711" y="842"/>
                  <a:pt x="701" y="812"/>
                </a:cubicBezTo>
                <a:cubicBezTo>
                  <a:pt x="690" y="779"/>
                  <a:pt x="679" y="753"/>
                  <a:pt x="666" y="722"/>
                </a:cubicBezTo>
                <a:cubicBezTo>
                  <a:pt x="651" y="685"/>
                  <a:pt x="646" y="650"/>
                  <a:pt x="624" y="617"/>
                </a:cubicBezTo>
                <a:cubicBezTo>
                  <a:pt x="612" y="578"/>
                  <a:pt x="598" y="572"/>
                  <a:pt x="562" y="548"/>
                </a:cubicBezTo>
                <a:cubicBezTo>
                  <a:pt x="554" y="543"/>
                  <a:pt x="550" y="532"/>
                  <a:pt x="541" y="527"/>
                </a:cubicBezTo>
                <a:cubicBezTo>
                  <a:pt x="478" y="491"/>
                  <a:pt x="381" y="480"/>
                  <a:pt x="312" y="472"/>
                </a:cubicBezTo>
                <a:cubicBezTo>
                  <a:pt x="227" y="444"/>
                  <a:pt x="125" y="430"/>
                  <a:pt x="48" y="382"/>
                </a:cubicBezTo>
                <a:cubicBezTo>
                  <a:pt x="30" y="353"/>
                  <a:pt x="18" y="325"/>
                  <a:pt x="0" y="298"/>
                </a:cubicBezTo>
                <a:cubicBezTo>
                  <a:pt x="7" y="224"/>
                  <a:pt x="6" y="167"/>
                  <a:pt x="69" y="125"/>
                </a:cubicBezTo>
                <a:cubicBezTo>
                  <a:pt x="83" y="103"/>
                  <a:pt x="121" y="77"/>
                  <a:pt x="146" y="69"/>
                </a:cubicBezTo>
                <a:cubicBezTo>
                  <a:pt x="164" y="42"/>
                  <a:pt x="187" y="36"/>
                  <a:pt x="187" y="0"/>
                </a:cubicBezTo>
              </a:path>
            </a:pathLst>
          </a:custGeom>
          <a:noFill/>
          <a:ln w="9525" cap="flat">
            <a:solidFill>
              <a:schemeClr val="tx1"/>
            </a:solidFill>
            <a:prstDash val="dash"/>
            <a:round/>
            <a:headEnd/>
            <a:tailEnd type="stealth"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p:cTn id="7" dur="500" fill="hold"/>
                                        <p:tgtEl>
                                          <p:spTgt spid="205"/>
                                        </p:tgtEl>
                                        <p:attrNameLst>
                                          <p:attrName>ppt_w</p:attrName>
                                        </p:attrNameLst>
                                      </p:cBhvr>
                                      <p:tavLst>
                                        <p:tav tm="0">
                                          <p:val>
                                            <p:strVal val="2/3*#ppt_w"/>
                                          </p:val>
                                        </p:tav>
                                        <p:tav tm="100000">
                                          <p:val>
                                            <p:strVal val="#ppt_w"/>
                                          </p:val>
                                        </p:tav>
                                      </p:tavLst>
                                    </p:anim>
                                    <p:anim calcmode="lin" valueType="num">
                                      <p:cBhvr>
                                        <p:cTn id="8" dur="500" fill="hold"/>
                                        <p:tgtEl>
                                          <p:spTgt spid="205"/>
                                        </p:tgtEl>
                                        <p:attrNameLst>
                                          <p:attrName>ppt_h</p:attrName>
                                        </p:attrNameLst>
                                      </p:cBhvr>
                                      <p:tavLst>
                                        <p:tav tm="0">
                                          <p:val>
                                            <p:strVal val="2/3*#ppt_h"/>
                                          </p:val>
                                        </p:tav>
                                        <p:tav tm="100000">
                                          <p:val>
                                            <p:strVal val="#ppt_h"/>
                                          </p:val>
                                        </p:tav>
                                      </p:tavLst>
                                    </p:anim>
                                  </p:childTnLst>
                                </p:cTn>
                              </p:par>
                              <p:par>
                                <p:cTn id="9" presetID="1" presetClass="entr" presetSubtype="0" fill="hold" grpId="0"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6"/>
                                        </p:tgtEl>
                                        <p:attrNameLst>
                                          <p:attrName>style.visibility</p:attrName>
                                        </p:attrNameLst>
                                      </p:cBhvr>
                                      <p:to>
                                        <p:strVal val="visible"/>
                                      </p:to>
                                    </p:set>
                                    <p:animEffect transition="in" filter="wipe(up)">
                                      <p:cBhvr>
                                        <p:cTn id="14" dur="500"/>
                                        <p:tgtEl>
                                          <p:spTgt spid="216"/>
                                        </p:tgtEl>
                                      </p:cBhvr>
                                    </p:animEffect>
                                  </p:childTnLst>
                                </p:cTn>
                              </p:par>
                            </p:childTnLst>
                          </p:cTn>
                        </p:par>
                        <p:par>
                          <p:cTn id="15" fill="hold">
                            <p:stCondLst>
                              <p:cond delay="1000"/>
                            </p:stCondLst>
                            <p:childTnLst>
                              <p:par>
                                <p:cTn id="16" presetID="1" presetClass="exit" presetSubtype="0" fill="hold" grpId="1" nodeType="afterEffect">
                                  <p:stCondLst>
                                    <p:cond delay="5000"/>
                                  </p:stCondLst>
                                  <p:childTnLst>
                                    <p:set>
                                      <p:cBhvr>
                                        <p:cTn id="17" dur="1" fill="hold">
                                          <p:stCondLst>
                                            <p:cond delay="0"/>
                                          </p:stCondLst>
                                        </p:cTn>
                                        <p:tgtEl>
                                          <p:spTgt spid="2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nodeType="clickEffect">
                                  <p:stCondLst>
                                    <p:cond delay="0"/>
                                  </p:stCondLst>
                                  <p:childTnLst>
                                    <p:set>
                                      <p:cBhvr>
                                        <p:cTn id="21" dur="1" fill="hold">
                                          <p:stCondLst>
                                            <p:cond delay="0"/>
                                          </p:stCondLst>
                                        </p:cTn>
                                        <p:tgtEl>
                                          <p:spTgt spid="211"/>
                                        </p:tgtEl>
                                        <p:attrNameLst>
                                          <p:attrName>style.visibility</p:attrName>
                                        </p:attrNameLst>
                                      </p:cBhvr>
                                      <p:to>
                                        <p:strVal val="visible"/>
                                      </p:to>
                                    </p:set>
                                    <p:anim calcmode="lin" valueType="num">
                                      <p:cBhvr>
                                        <p:cTn id="22" dur="500" fill="hold"/>
                                        <p:tgtEl>
                                          <p:spTgt spid="211"/>
                                        </p:tgtEl>
                                        <p:attrNameLst>
                                          <p:attrName>ppt_w</p:attrName>
                                        </p:attrNameLst>
                                      </p:cBhvr>
                                      <p:tavLst>
                                        <p:tav tm="0">
                                          <p:val>
                                            <p:strVal val="4*#ppt_w"/>
                                          </p:val>
                                        </p:tav>
                                        <p:tav tm="100000">
                                          <p:val>
                                            <p:strVal val="#ppt_w"/>
                                          </p:val>
                                        </p:tav>
                                      </p:tavLst>
                                    </p:anim>
                                    <p:anim calcmode="lin" valueType="num">
                                      <p:cBhvr>
                                        <p:cTn id="23" dur="500" fill="hold"/>
                                        <p:tgtEl>
                                          <p:spTgt spid="211"/>
                                        </p:tgtEl>
                                        <p:attrNameLst>
                                          <p:attrName>ppt_h</p:attrName>
                                        </p:attrNameLst>
                                      </p:cBhvr>
                                      <p:tavLst>
                                        <p:tav tm="0">
                                          <p:val>
                                            <p:strVal val="4*#ppt_h"/>
                                          </p:val>
                                        </p:tav>
                                        <p:tav tm="100000">
                                          <p:val>
                                            <p:strVal val="#ppt_h"/>
                                          </p:val>
                                        </p:tav>
                                      </p:tavLst>
                                    </p:anim>
                                  </p:childTnLst>
                                </p:cTn>
                              </p:par>
                              <p:par>
                                <p:cTn id="24" presetID="1" presetClass="entr" presetSubtype="0" fill="hold" grpId="0" nodeType="withEffect">
                                  <p:stCondLst>
                                    <p:cond delay="0"/>
                                  </p:stCondLst>
                                  <p:childTnLst>
                                    <p:set>
                                      <p:cBhvr>
                                        <p:cTn id="25" dur="1" fill="hold">
                                          <p:stCondLst>
                                            <p:cond delay="0"/>
                                          </p:stCondLst>
                                        </p:cTn>
                                        <p:tgtEl>
                                          <p:spTgt spid="217"/>
                                        </p:tgtEl>
                                        <p:attrNameLst>
                                          <p:attrName>style.visibility</p:attrName>
                                        </p:attrNameLst>
                                      </p:cBhvr>
                                      <p:to>
                                        <p:strVal val="visible"/>
                                      </p:to>
                                    </p:se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18"/>
                                        </p:tgtEl>
                                        <p:attrNameLst>
                                          <p:attrName>style.visibility</p:attrName>
                                        </p:attrNameLst>
                                      </p:cBhvr>
                                      <p:to>
                                        <p:strVal val="visible"/>
                                      </p:to>
                                    </p:set>
                                    <p:animEffect transition="in" filter="wipe(up)">
                                      <p:cBhvr>
                                        <p:cTn id="29" dur="500"/>
                                        <p:tgtEl>
                                          <p:spTgt spid="218"/>
                                        </p:tgtEl>
                                      </p:cBhvr>
                                    </p:animEffect>
                                  </p:childTnLst>
                                </p:cTn>
                              </p:par>
                            </p:childTnLst>
                          </p:cTn>
                        </p:par>
                        <p:par>
                          <p:cTn id="30" fill="hold">
                            <p:stCondLst>
                              <p:cond delay="1000"/>
                            </p:stCondLst>
                            <p:childTnLst>
                              <p:par>
                                <p:cTn id="31" presetID="1" presetClass="exit" presetSubtype="0" fill="hold" grpId="1" nodeType="afterEffect">
                                  <p:stCondLst>
                                    <p:cond delay="5000"/>
                                  </p:stCondLst>
                                  <p:childTnLst>
                                    <p:set>
                                      <p:cBhvr>
                                        <p:cTn id="32" dur="1" fill="hold">
                                          <p:stCondLst>
                                            <p:cond delay="0"/>
                                          </p:stCondLst>
                                        </p:cTn>
                                        <p:tgtEl>
                                          <p:spTgt spid="2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wipe(left)">
                                      <p:cBhvr>
                                        <p:cTn id="37" dur="500"/>
                                        <p:tgtEl>
                                          <p:spTgt spid="219"/>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20"/>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1" nodeType="afterEffect">
                                  <p:stCondLst>
                                    <p:cond delay="0"/>
                                  </p:stCondLst>
                                  <p:childTnLst>
                                    <p:set>
                                      <p:cBhvr>
                                        <p:cTn id="42" dur="1" fill="hold">
                                          <p:stCondLst>
                                            <p:cond delay="0"/>
                                          </p:stCondLst>
                                        </p:cTn>
                                        <p:tgtEl>
                                          <p:spTgt spid="220"/>
                                        </p:tgtEl>
                                        <p:attrNameLst>
                                          <p:attrName>style.visibility</p:attrName>
                                        </p:attrNameLst>
                                      </p:cBhvr>
                                      <p:to>
                                        <p:strVal val="visible"/>
                                      </p:to>
                                    </p:se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221"/>
                                        </p:tgtEl>
                                        <p:attrNameLst>
                                          <p:attrName>style.visibility</p:attrName>
                                        </p:attrNameLst>
                                      </p:cBhvr>
                                      <p:to>
                                        <p:strVal val="visible"/>
                                      </p:to>
                                    </p:set>
                                    <p:animEffect transition="in" filter="wipe(down)">
                                      <p:cBhvr>
                                        <p:cTn id="46" dur="500"/>
                                        <p:tgtEl>
                                          <p:spTgt spid="221"/>
                                        </p:tgtEl>
                                      </p:cBhvr>
                                    </p:animEffect>
                                  </p:childTnLst>
                                </p:cTn>
                              </p:par>
                            </p:childTnLst>
                          </p:cTn>
                        </p:par>
                        <p:par>
                          <p:cTn id="47" fill="hold">
                            <p:stCondLst>
                              <p:cond delay="1000"/>
                            </p:stCondLst>
                            <p:childTnLst>
                              <p:par>
                                <p:cTn id="48" presetID="1" presetClass="exit" presetSubtype="0" fill="hold" grpId="1" nodeType="afterEffect">
                                  <p:stCondLst>
                                    <p:cond delay="3000"/>
                                  </p:stCondLst>
                                  <p:childTnLst>
                                    <p:set>
                                      <p:cBhvr>
                                        <p:cTn id="49" dur="1" fill="hold">
                                          <p:stCondLst>
                                            <p:cond delay="0"/>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animBg="1"/>
      <p:bldP spid="216" grpId="1" animBg="1"/>
      <p:bldP spid="217" grpId="0" animBg="1"/>
      <p:bldP spid="218" grpId="0" animBg="1"/>
      <p:bldP spid="218" grpId="1" animBg="1"/>
      <p:bldP spid="219" grpId="0" animBg="1"/>
      <p:bldP spid="220" grpId="0" animBg="1"/>
      <p:bldP spid="220" grpId="1" animBg="1"/>
      <p:bldP spid="221" grpId="0" animBg="1"/>
      <p:bldP spid="22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704088"/>
            <a:ext cx="8229600" cy="724648"/>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2"/>
                </a:solidFill>
                <a:effectLst/>
                <a:uLnTx/>
                <a:uFillTx/>
                <a:latin typeface="+mj-lt"/>
                <a:ea typeface="+mj-ea"/>
                <a:cs typeface="+mj-cs"/>
              </a:rPr>
              <a:t>Camshift</a:t>
            </a:r>
            <a:r>
              <a:rPr kumimoji="0" lang="en-US" altLang="zh-CN" sz="1600" b="1" i="0" u="none" strike="noStrike" kern="1200" cap="none" spc="0" normalizeH="0" baseline="0" noProof="0" smtClean="0">
                <a:ln>
                  <a:noFill/>
                </a:ln>
                <a:solidFill>
                  <a:schemeClr val="tx2"/>
                </a:solidFill>
                <a:effectLst/>
                <a:uLnTx/>
                <a:uFillTx/>
                <a:latin typeface="+mj-lt"/>
                <a:ea typeface="+mj-ea"/>
                <a:cs typeface="+mj-cs"/>
              </a:rPr>
              <a:t> </a:t>
            </a:r>
            <a:r>
              <a:rPr kumimoji="0" lang="en-US" altLang="zh-CN" sz="2900" b="0" i="0" u="none" strike="noStrike" kern="1200" cap="none" spc="0" normalizeH="0" baseline="0" noProof="0" smtClean="0">
                <a:ln>
                  <a:noFill/>
                </a:ln>
                <a:solidFill>
                  <a:schemeClr val="tx2"/>
                </a:solidFill>
                <a:effectLst/>
                <a:uLnTx/>
                <a:uFillTx/>
                <a:latin typeface="+mj-lt"/>
                <a:ea typeface="+mj-ea"/>
                <a:cs typeface="+mj-cs"/>
              </a:rPr>
              <a:t>--</a:t>
            </a:r>
            <a:r>
              <a:rPr kumimoji="0" lang="en-US" altLang="zh-CN" sz="1600" b="1" i="0" u="none" strike="noStrike" kern="1200" cap="none" spc="0" normalizeH="0" baseline="0" noProof="0" smtClean="0">
                <a:ln>
                  <a:noFill/>
                </a:ln>
                <a:solidFill>
                  <a:schemeClr val="tx2"/>
                </a:solidFill>
                <a:effectLst/>
                <a:uLnTx/>
                <a:uFillTx/>
                <a:latin typeface="+mj-lt"/>
                <a:ea typeface="+mj-ea"/>
                <a:cs typeface="+mj-cs"/>
              </a:rPr>
              <a:t>  MeanShift</a:t>
            </a:r>
            <a:endParaRPr kumimoji="0" lang="zh-CN" altLang="en-US" sz="1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内容占位符 2"/>
          <p:cNvSpPr>
            <a:spLocks noGrp="1"/>
          </p:cNvSpPr>
          <p:nvPr>
            <p:ph idx="1"/>
          </p:nvPr>
        </p:nvSpPr>
        <p:spPr>
          <a:xfrm>
            <a:off x="428596" y="1571612"/>
            <a:ext cx="8258204" cy="4752988"/>
          </a:xfrm>
        </p:spPr>
        <p:txBody>
          <a:bodyPr>
            <a:normAutofit/>
          </a:bodyPr>
          <a:lstStyle/>
          <a:p>
            <a:r>
              <a:rPr lang="zh-CN" altLang="en-US" dirty="0" smtClean="0">
                <a:latin typeface="楷体_GB2312" pitchFamily="49" charset="-122"/>
                <a:ea typeface="楷体_GB2312" pitchFamily="49" charset="-122"/>
                <a:cs typeface="Times New Roman" pitchFamily="18" charset="0"/>
              </a:rPr>
              <a:t>直观理解</a:t>
            </a:r>
            <a:endParaRPr lang="zh-CN" altLang="en-US" dirty="0">
              <a:latin typeface="楷体_GB2312" pitchFamily="49" charset="-122"/>
              <a:ea typeface="楷体_GB2312" pitchFamily="49" charset="-122"/>
              <a:cs typeface="Times New Roman" pitchFamily="18" charset="0"/>
            </a:endParaRPr>
          </a:p>
        </p:txBody>
      </p:sp>
      <p:sp>
        <p:nvSpPr>
          <p:cNvPr id="112" name="Oval 3"/>
          <p:cNvSpPr>
            <a:spLocks noChangeArrowheads="1"/>
          </p:cNvSpPr>
          <p:nvPr/>
        </p:nvSpPr>
        <p:spPr bwMode="auto">
          <a:xfrm>
            <a:off x="5472098" y="3548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3" name="Oval 4"/>
          <p:cNvSpPr>
            <a:spLocks noChangeArrowheads="1"/>
          </p:cNvSpPr>
          <p:nvPr/>
        </p:nvSpPr>
        <p:spPr bwMode="auto">
          <a:xfrm>
            <a:off x="5678473" y="3548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4" name="Oval 5"/>
          <p:cNvSpPr>
            <a:spLocks noChangeArrowheads="1"/>
          </p:cNvSpPr>
          <p:nvPr/>
        </p:nvSpPr>
        <p:spPr bwMode="auto">
          <a:xfrm>
            <a:off x="5602273" y="3395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5" name="Oval 6"/>
          <p:cNvSpPr>
            <a:spLocks noChangeArrowheads="1"/>
          </p:cNvSpPr>
          <p:nvPr/>
        </p:nvSpPr>
        <p:spPr bwMode="auto">
          <a:xfrm>
            <a:off x="5349861" y="334008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6" name="Oval 7"/>
          <p:cNvSpPr>
            <a:spLocks noChangeArrowheads="1"/>
          </p:cNvSpPr>
          <p:nvPr/>
        </p:nvSpPr>
        <p:spPr bwMode="auto">
          <a:xfrm>
            <a:off x="5591161" y="371156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7" name="Oval 8"/>
          <p:cNvSpPr>
            <a:spLocks noChangeArrowheads="1"/>
          </p:cNvSpPr>
          <p:nvPr/>
        </p:nvSpPr>
        <p:spPr bwMode="auto">
          <a:xfrm>
            <a:off x="5364148" y="371156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8" name="Oval 9"/>
          <p:cNvSpPr>
            <a:spLocks noChangeArrowheads="1"/>
          </p:cNvSpPr>
          <p:nvPr/>
        </p:nvSpPr>
        <p:spPr bwMode="auto">
          <a:xfrm>
            <a:off x="5841986" y="373378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9" name="Oval 10"/>
          <p:cNvSpPr>
            <a:spLocks noChangeArrowheads="1"/>
          </p:cNvSpPr>
          <p:nvPr/>
        </p:nvSpPr>
        <p:spPr bwMode="auto">
          <a:xfrm>
            <a:off x="5232386" y="3548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0" name="Oval 11"/>
          <p:cNvSpPr>
            <a:spLocks noChangeArrowheads="1"/>
          </p:cNvSpPr>
          <p:nvPr/>
        </p:nvSpPr>
        <p:spPr bwMode="auto">
          <a:xfrm>
            <a:off x="5972161" y="3548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1" name="Oval 12"/>
          <p:cNvSpPr>
            <a:spLocks noChangeArrowheads="1"/>
          </p:cNvSpPr>
          <p:nvPr/>
        </p:nvSpPr>
        <p:spPr bwMode="auto">
          <a:xfrm>
            <a:off x="5830873" y="326230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2" name="Oval 13"/>
          <p:cNvSpPr>
            <a:spLocks noChangeArrowheads="1"/>
          </p:cNvSpPr>
          <p:nvPr/>
        </p:nvSpPr>
        <p:spPr bwMode="auto">
          <a:xfrm>
            <a:off x="5548298" y="3167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3" name="Oval 14"/>
          <p:cNvSpPr>
            <a:spLocks noChangeArrowheads="1"/>
          </p:cNvSpPr>
          <p:nvPr/>
        </p:nvSpPr>
        <p:spPr bwMode="auto">
          <a:xfrm>
            <a:off x="5700698" y="3929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4" name="Oval 15"/>
          <p:cNvSpPr>
            <a:spLocks noChangeArrowheads="1"/>
          </p:cNvSpPr>
          <p:nvPr/>
        </p:nvSpPr>
        <p:spPr bwMode="auto">
          <a:xfrm>
            <a:off x="5395898" y="394968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5" name="Oval 16"/>
          <p:cNvSpPr>
            <a:spLocks noChangeArrowheads="1"/>
          </p:cNvSpPr>
          <p:nvPr/>
        </p:nvSpPr>
        <p:spPr bwMode="auto">
          <a:xfrm>
            <a:off x="5091098" y="379887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6" name="Oval 17"/>
          <p:cNvSpPr>
            <a:spLocks noChangeArrowheads="1"/>
          </p:cNvSpPr>
          <p:nvPr/>
        </p:nvSpPr>
        <p:spPr bwMode="auto">
          <a:xfrm>
            <a:off x="4862498" y="3548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7" name="Oval 18"/>
          <p:cNvSpPr>
            <a:spLocks noChangeArrowheads="1"/>
          </p:cNvSpPr>
          <p:nvPr/>
        </p:nvSpPr>
        <p:spPr bwMode="auto">
          <a:xfrm>
            <a:off x="5091098" y="3319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8" name="Oval 19"/>
          <p:cNvSpPr>
            <a:spLocks noChangeArrowheads="1"/>
          </p:cNvSpPr>
          <p:nvPr/>
        </p:nvSpPr>
        <p:spPr bwMode="auto">
          <a:xfrm>
            <a:off x="6157898" y="3776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9" name="Oval 20"/>
          <p:cNvSpPr>
            <a:spLocks noChangeArrowheads="1"/>
          </p:cNvSpPr>
          <p:nvPr/>
        </p:nvSpPr>
        <p:spPr bwMode="auto">
          <a:xfrm>
            <a:off x="6081698" y="4081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0" name="Oval 21"/>
          <p:cNvSpPr>
            <a:spLocks noChangeArrowheads="1"/>
          </p:cNvSpPr>
          <p:nvPr/>
        </p:nvSpPr>
        <p:spPr bwMode="auto">
          <a:xfrm>
            <a:off x="5797536" y="421321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1" name="Oval 22"/>
          <p:cNvSpPr>
            <a:spLocks noChangeArrowheads="1"/>
          </p:cNvSpPr>
          <p:nvPr/>
        </p:nvSpPr>
        <p:spPr bwMode="auto">
          <a:xfrm>
            <a:off x="5395898" y="4233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2" name="Oval 23"/>
          <p:cNvSpPr>
            <a:spLocks noChangeArrowheads="1"/>
          </p:cNvSpPr>
          <p:nvPr/>
        </p:nvSpPr>
        <p:spPr bwMode="auto">
          <a:xfrm>
            <a:off x="4938698" y="4081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3" name="Oval 24"/>
          <p:cNvSpPr>
            <a:spLocks noChangeArrowheads="1"/>
          </p:cNvSpPr>
          <p:nvPr/>
        </p:nvSpPr>
        <p:spPr bwMode="auto">
          <a:xfrm>
            <a:off x="4557698" y="3776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4" name="Oval 25"/>
          <p:cNvSpPr>
            <a:spLocks noChangeArrowheads="1"/>
          </p:cNvSpPr>
          <p:nvPr/>
        </p:nvSpPr>
        <p:spPr bwMode="auto">
          <a:xfrm>
            <a:off x="4481498" y="3243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5" name="Oval 26"/>
          <p:cNvSpPr>
            <a:spLocks noChangeArrowheads="1"/>
          </p:cNvSpPr>
          <p:nvPr/>
        </p:nvSpPr>
        <p:spPr bwMode="auto">
          <a:xfrm>
            <a:off x="4862498" y="3167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6" name="Oval 27"/>
          <p:cNvSpPr>
            <a:spLocks noChangeArrowheads="1"/>
          </p:cNvSpPr>
          <p:nvPr/>
        </p:nvSpPr>
        <p:spPr bwMode="auto">
          <a:xfrm>
            <a:off x="5243498" y="2938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7" name="Oval 28"/>
          <p:cNvSpPr>
            <a:spLocks noChangeArrowheads="1"/>
          </p:cNvSpPr>
          <p:nvPr/>
        </p:nvSpPr>
        <p:spPr bwMode="auto">
          <a:xfrm>
            <a:off x="5830873" y="2938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8" name="Oval 29"/>
          <p:cNvSpPr>
            <a:spLocks noChangeArrowheads="1"/>
          </p:cNvSpPr>
          <p:nvPr/>
        </p:nvSpPr>
        <p:spPr bwMode="auto">
          <a:xfrm>
            <a:off x="5548298" y="2633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9" name="Oval 30"/>
          <p:cNvSpPr>
            <a:spLocks noChangeArrowheads="1"/>
          </p:cNvSpPr>
          <p:nvPr/>
        </p:nvSpPr>
        <p:spPr bwMode="auto">
          <a:xfrm>
            <a:off x="4633898" y="2938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0" name="Oval 31"/>
          <p:cNvSpPr>
            <a:spLocks noChangeArrowheads="1"/>
          </p:cNvSpPr>
          <p:nvPr/>
        </p:nvSpPr>
        <p:spPr bwMode="auto">
          <a:xfrm>
            <a:off x="5014898" y="2709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1" name="Oval 32"/>
          <p:cNvSpPr>
            <a:spLocks noChangeArrowheads="1"/>
          </p:cNvSpPr>
          <p:nvPr/>
        </p:nvSpPr>
        <p:spPr bwMode="auto">
          <a:xfrm>
            <a:off x="5548298" y="2100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2" name="Oval 33"/>
          <p:cNvSpPr>
            <a:spLocks noChangeArrowheads="1"/>
          </p:cNvSpPr>
          <p:nvPr/>
        </p:nvSpPr>
        <p:spPr bwMode="auto">
          <a:xfrm>
            <a:off x="5091098" y="2328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3" name="Oval 34"/>
          <p:cNvSpPr>
            <a:spLocks noChangeArrowheads="1"/>
          </p:cNvSpPr>
          <p:nvPr/>
        </p:nvSpPr>
        <p:spPr bwMode="auto">
          <a:xfrm>
            <a:off x="5830873" y="2557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4" name="Oval 35"/>
          <p:cNvSpPr>
            <a:spLocks noChangeArrowheads="1"/>
          </p:cNvSpPr>
          <p:nvPr/>
        </p:nvSpPr>
        <p:spPr bwMode="auto">
          <a:xfrm>
            <a:off x="5830873" y="1490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5" name="Oval 36"/>
          <p:cNvSpPr>
            <a:spLocks noChangeArrowheads="1"/>
          </p:cNvSpPr>
          <p:nvPr/>
        </p:nvSpPr>
        <p:spPr bwMode="auto">
          <a:xfrm>
            <a:off x="6081698" y="2252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6" name="Oval 37"/>
          <p:cNvSpPr>
            <a:spLocks noChangeArrowheads="1"/>
          </p:cNvSpPr>
          <p:nvPr/>
        </p:nvSpPr>
        <p:spPr bwMode="auto">
          <a:xfrm>
            <a:off x="6169011" y="279557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7" name="Oval 38"/>
          <p:cNvSpPr>
            <a:spLocks noChangeArrowheads="1"/>
          </p:cNvSpPr>
          <p:nvPr/>
        </p:nvSpPr>
        <p:spPr bwMode="auto">
          <a:xfrm>
            <a:off x="6157898" y="3243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8" name="Oval 39"/>
          <p:cNvSpPr>
            <a:spLocks noChangeArrowheads="1"/>
          </p:cNvSpPr>
          <p:nvPr/>
        </p:nvSpPr>
        <p:spPr bwMode="auto">
          <a:xfrm>
            <a:off x="6538898" y="3014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9" name="Oval 40"/>
          <p:cNvSpPr>
            <a:spLocks noChangeArrowheads="1"/>
          </p:cNvSpPr>
          <p:nvPr/>
        </p:nvSpPr>
        <p:spPr bwMode="auto">
          <a:xfrm>
            <a:off x="6538898" y="2633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0" name="Oval 41"/>
          <p:cNvSpPr>
            <a:spLocks noChangeArrowheads="1"/>
          </p:cNvSpPr>
          <p:nvPr/>
        </p:nvSpPr>
        <p:spPr bwMode="auto">
          <a:xfrm>
            <a:off x="6462698" y="2176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1" name="Oval 42"/>
          <p:cNvSpPr>
            <a:spLocks noChangeArrowheads="1"/>
          </p:cNvSpPr>
          <p:nvPr/>
        </p:nvSpPr>
        <p:spPr bwMode="auto">
          <a:xfrm>
            <a:off x="6234098" y="1719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2" name="Oval 43"/>
          <p:cNvSpPr>
            <a:spLocks noChangeArrowheads="1"/>
          </p:cNvSpPr>
          <p:nvPr/>
        </p:nvSpPr>
        <p:spPr bwMode="auto">
          <a:xfrm>
            <a:off x="6843698" y="1414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3" name="Oval 44"/>
          <p:cNvSpPr>
            <a:spLocks noChangeArrowheads="1"/>
          </p:cNvSpPr>
          <p:nvPr/>
        </p:nvSpPr>
        <p:spPr bwMode="auto">
          <a:xfrm>
            <a:off x="6919898" y="1871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4" name="Oval 45"/>
          <p:cNvSpPr>
            <a:spLocks noChangeArrowheads="1"/>
          </p:cNvSpPr>
          <p:nvPr/>
        </p:nvSpPr>
        <p:spPr bwMode="auto">
          <a:xfrm>
            <a:off x="7224698" y="2481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5" name="Oval 46"/>
          <p:cNvSpPr>
            <a:spLocks noChangeArrowheads="1"/>
          </p:cNvSpPr>
          <p:nvPr/>
        </p:nvSpPr>
        <p:spPr bwMode="auto">
          <a:xfrm>
            <a:off x="6615098" y="3471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6" name="Oval 47"/>
          <p:cNvSpPr>
            <a:spLocks noChangeArrowheads="1"/>
          </p:cNvSpPr>
          <p:nvPr/>
        </p:nvSpPr>
        <p:spPr bwMode="auto">
          <a:xfrm>
            <a:off x="7072298" y="3014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7" name="Oval 48"/>
          <p:cNvSpPr>
            <a:spLocks noChangeArrowheads="1"/>
          </p:cNvSpPr>
          <p:nvPr/>
        </p:nvSpPr>
        <p:spPr bwMode="auto">
          <a:xfrm>
            <a:off x="7834298" y="3090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8" name="Oval 49"/>
          <p:cNvSpPr>
            <a:spLocks noChangeArrowheads="1"/>
          </p:cNvSpPr>
          <p:nvPr/>
        </p:nvSpPr>
        <p:spPr bwMode="auto">
          <a:xfrm>
            <a:off x="6843698" y="4005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9" name="Oval 50"/>
          <p:cNvSpPr>
            <a:spLocks noChangeArrowheads="1"/>
          </p:cNvSpPr>
          <p:nvPr/>
        </p:nvSpPr>
        <p:spPr bwMode="auto">
          <a:xfrm>
            <a:off x="7388211" y="354963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0" name="Oval 51"/>
          <p:cNvSpPr>
            <a:spLocks noChangeArrowheads="1"/>
          </p:cNvSpPr>
          <p:nvPr/>
        </p:nvSpPr>
        <p:spPr bwMode="auto">
          <a:xfrm>
            <a:off x="6386498" y="4386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1" name="Oval 52"/>
          <p:cNvSpPr>
            <a:spLocks noChangeArrowheads="1"/>
          </p:cNvSpPr>
          <p:nvPr/>
        </p:nvSpPr>
        <p:spPr bwMode="auto">
          <a:xfrm>
            <a:off x="7453298" y="4462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2" name="Oval 53"/>
          <p:cNvSpPr>
            <a:spLocks noChangeArrowheads="1"/>
          </p:cNvSpPr>
          <p:nvPr/>
        </p:nvSpPr>
        <p:spPr bwMode="auto">
          <a:xfrm>
            <a:off x="6843698" y="4843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3" name="Oval 54"/>
          <p:cNvSpPr>
            <a:spLocks noChangeArrowheads="1"/>
          </p:cNvSpPr>
          <p:nvPr/>
        </p:nvSpPr>
        <p:spPr bwMode="auto">
          <a:xfrm>
            <a:off x="6005498" y="4691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4" name="Oval 55"/>
          <p:cNvSpPr>
            <a:spLocks noChangeArrowheads="1"/>
          </p:cNvSpPr>
          <p:nvPr/>
        </p:nvSpPr>
        <p:spPr bwMode="auto">
          <a:xfrm>
            <a:off x="5548298" y="4614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5" name="Oval 56"/>
          <p:cNvSpPr>
            <a:spLocks noChangeArrowheads="1"/>
          </p:cNvSpPr>
          <p:nvPr/>
        </p:nvSpPr>
        <p:spPr bwMode="auto">
          <a:xfrm>
            <a:off x="5929298" y="5148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6" name="Oval 57"/>
          <p:cNvSpPr>
            <a:spLocks noChangeArrowheads="1"/>
          </p:cNvSpPr>
          <p:nvPr/>
        </p:nvSpPr>
        <p:spPr bwMode="auto">
          <a:xfrm>
            <a:off x="6386498" y="5605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7" name="Oval 58"/>
          <p:cNvSpPr>
            <a:spLocks noChangeArrowheads="1"/>
          </p:cNvSpPr>
          <p:nvPr/>
        </p:nvSpPr>
        <p:spPr bwMode="auto">
          <a:xfrm>
            <a:off x="5776898" y="5605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8" name="Oval 59"/>
          <p:cNvSpPr>
            <a:spLocks noChangeArrowheads="1"/>
          </p:cNvSpPr>
          <p:nvPr/>
        </p:nvSpPr>
        <p:spPr bwMode="auto">
          <a:xfrm>
            <a:off x="5319698" y="5148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9" name="Oval 60"/>
          <p:cNvSpPr>
            <a:spLocks noChangeArrowheads="1"/>
          </p:cNvSpPr>
          <p:nvPr/>
        </p:nvSpPr>
        <p:spPr bwMode="auto">
          <a:xfrm>
            <a:off x="5014898" y="4691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0" name="Oval 61"/>
          <p:cNvSpPr>
            <a:spLocks noChangeArrowheads="1"/>
          </p:cNvSpPr>
          <p:nvPr/>
        </p:nvSpPr>
        <p:spPr bwMode="auto">
          <a:xfrm>
            <a:off x="4405298" y="4386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1" name="Oval 62"/>
          <p:cNvSpPr>
            <a:spLocks noChangeArrowheads="1"/>
          </p:cNvSpPr>
          <p:nvPr/>
        </p:nvSpPr>
        <p:spPr bwMode="auto">
          <a:xfrm>
            <a:off x="4633898" y="5072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2" name="Oval 63"/>
          <p:cNvSpPr>
            <a:spLocks noChangeArrowheads="1"/>
          </p:cNvSpPr>
          <p:nvPr/>
        </p:nvSpPr>
        <p:spPr bwMode="auto">
          <a:xfrm>
            <a:off x="4862498" y="5605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4" name="Oval 65"/>
          <p:cNvSpPr>
            <a:spLocks noChangeArrowheads="1"/>
          </p:cNvSpPr>
          <p:nvPr/>
        </p:nvSpPr>
        <p:spPr bwMode="auto">
          <a:xfrm>
            <a:off x="3948098" y="5148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5" name="Oval 66"/>
          <p:cNvSpPr>
            <a:spLocks noChangeArrowheads="1"/>
          </p:cNvSpPr>
          <p:nvPr/>
        </p:nvSpPr>
        <p:spPr bwMode="auto">
          <a:xfrm>
            <a:off x="3414698" y="4386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6" name="Oval 67"/>
          <p:cNvSpPr>
            <a:spLocks noChangeArrowheads="1"/>
          </p:cNvSpPr>
          <p:nvPr/>
        </p:nvSpPr>
        <p:spPr bwMode="auto">
          <a:xfrm>
            <a:off x="3948098" y="4081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7" name="Oval 68"/>
          <p:cNvSpPr>
            <a:spLocks noChangeArrowheads="1"/>
          </p:cNvSpPr>
          <p:nvPr/>
        </p:nvSpPr>
        <p:spPr bwMode="auto">
          <a:xfrm>
            <a:off x="4176698" y="3548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8" name="Oval 69"/>
          <p:cNvSpPr>
            <a:spLocks noChangeArrowheads="1"/>
          </p:cNvSpPr>
          <p:nvPr/>
        </p:nvSpPr>
        <p:spPr bwMode="auto">
          <a:xfrm>
            <a:off x="3643298" y="3090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9" name="Oval 70"/>
          <p:cNvSpPr>
            <a:spLocks noChangeArrowheads="1"/>
          </p:cNvSpPr>
          <p:nvPr/>
        </p:nvSpPr>
        <p:spPr bwMode="auto">
          <a:xfrm>
            <a:off x="4176698" y="2709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0" name="Oval 71"/>
          <p:cNvSpPr>
            <a:spLocks noChangeArrowheads="1"/>
          </p:cNvSpPr>
          <p:nvPr/>
        </p:nvSpPr>
        <p:spPr bwMode="auto">
          <a:xfrm>
            <a:off x="4633898" y="2557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1" name="Oval 72"/>
          <p:cNvSpPr>
            <a:spLocks noChangeArrowheads="1"/>
          </p:cNvSpPr>
          <p:nvPr/>
        </p:nvSpPr>
        <p:spPr bwMode="auto">
          <a:xfrm>
            <a:off x="4252898" y="1947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2" name="Oval 73"/>
          <p:cNvSpPr>
            <a:spLocks noChangeArrowheads="1"/>
          </p:cNvSpPr>
          <p:nvPr/>
        </p:nvSpPr>
        <p:spPr bwMode="auto">
          <a:xfrm>
            <a:off x="4938698" y="1719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4" name="Oval 75"/>
          <p:cNvSpPr>
            <a:spLocks noChangeArrowheads="1"/>
          </p:cNvSpPr>
          <p:nvPr/>
        </p:nvSpPr>
        <p:spPr bwMode="auto">
          <a:xfrm>
            <a:off x="3643298" y="1719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5" name="Oval 76"/>
          <p:cNvSpPr>
            <a:spLocks noChangeArrowheads="1"/>
          </p:cNvSpPr>
          <p:nvPr/>
        </p:nvSpPr>
        <p:spPr bwMode="auto">
          <a:xfrm>
            <a:off x="3567098" y="2328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6" name="Oval 77"/>
          <p:cNvSpPr>
            <a:spLocks noChangeArrowheads="1"/>
          </p:cNvSpPr>
          <p:nvPr/>
        </p:nvSpPr>
        <p:spPr bwMode="auto">
          <a:xfrm>
            <a:off x="3186098" y="2786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7" name="Oval 78"/>
          <p:cNvSpPr>
            <a:spLocks noChangeArrowheads="1"/>
          </p:cNvSpPr>
          <p:nvPr/>
        </p:nvSpPr>
        <p:spPr bwMode="auto">
          <a:xfrm>
            <a:off x="3567098" y="3624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8" name="Oval 79"/>
          <p:cNvSpPr>
            <a:spLocks noChangeArrowheads="1"/>
          </p:cNvSpPr>
          <p:nvPr/>
        </p:nvSpPr>
        <p:spPr bwMode="auto">
          <a:xfrm>
            <a:off x="2805098" y="3700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9" name="Oval 80"/>
          <p:cNvSpPr>
            <a:spLocks noChangeArrowheads="1"/>
          </p:cNvSpPr>
          <p:nvPr/>
        </p:nvSpPr>
        <p:spPr bwMode="auto">
          <a:xfrm>
            <a:off x="2728898" y="45386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0" name="Oval 81"/>
          <p:cNvSpPr>
            <a:spLocks noChangeArrowheads="1"/>
          </p:cNvSpPr>
          <p:nvPr/>
        </p:nvSpPr>
        <p:spPr bwMode="auto">
          <a:xfrm>
            <a:off x="2957498" y="5376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2" name="Oval 83"/>
          <p:cNvSpPr>
            <a:spLocks noChangeArrowheads="1"/>
          </p:cNvSpPr>
          <p:nvPr/>
        </p:nvSpPr>
        <p:spPr bwMode="auto">
          <a:xfrm>
            <a:off x="1814498" y="49958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3" name="Oval 84"/>
          <p:cNvSpPr>
            <a:spLocks noChangeArrowheads="1"/>
          </p:cNvSpPr>
          <p:nvPr/>
        </p:nvSpPr>
        <p:spPr bwMode="auto">
          <a:xfrm>
            <a:off x="1814498" y="4081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4" name="Oval 85"/>
          <p:cNvSpPr>
            <a:spLocks noChangeArrowheads="1"/>
          </p:cNvSpPr>
          <p:nvPr/>
        </p:nvSpPr>
        <p:spPr bwMode="auto">
          <a:xfrm>
            <a:off x="2424098" y="2862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5" name="Oval 86"/>
          <p:cNvSpPr>
            <a:spLocks noChangeArrowheads="1"/>
          </p:cNvSpPr>
          <p:nvPr/>
        </p:nvSpPr>
        <p:spPr bwMode="auto">
          <a:xfrm>
            <a:off x="2805098" y="2024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7" name="Oval 88"/>
          <p:cNvSpPr>
            <a:spLocks noChangeArrowheads="1"/>
          </p:cNvSpPr>
          <p:nvPr/>
        </p:nvSpPr>
        <p:spPr bwMode="auto">
          <a:xfrm>
            <a:off x="1738298" y="3167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8" name="Oval 89"/>
          <p:cNvSpPr>
            <a:spLocks noChangeArrowheads="1"/>
          </p:cNvSpPr>
          <p:nvPr/>
        </p:nvSpPr>
        <p:spPr bwMode="auto">
          <a:xfrm>
            <a:off x="671498" y="48434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0" name="Oval 91"/>
          <p:cNvSpPr>
            <a:spLocks noChangeArrowheads="1"/>
          </p:cNvSpPr>
          <p:nvPr/>
        </p:nvSpPr>
        <p:spPr bwMode="auto">
          <a:xfrm>
            <a:off x="747698" y="36242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1" name="Oval 92"/>
          <p:cNvSpPr>
            <a:spLocks noChangeArrowheads="1"/>
          </p:cNvSpPr>
          <p:nvPr/>
        </p:nvSpPr>
        <p:spPr bwMode="auto">
          <a:xfrm>
            <a:off x="900098" y="240505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grpSp>
        <p:nvGrpSpPr>
          <p:cNvPr id="204" name="Group 96"/>
          <p:cNvGrpSpPr>
            <a:grpSpLocks/>
          </p:cNvGrpSpPr>
          <p:nvPr/>
        </p:nvGrpSpPr>
        <p:grpSpPr bwMode="auto">
          <a:xfrm>
            <a:off x="2500298" y="1643050"/>
            <a:ext cx="2819400" cy="2895600"/>
            <a:chOff x="3744" y="4464"/>
            <a:chExt cx="1776" cy="1824"/>
          </a:xfrm>
        </p:grpSpPr>
        <p:sp>
          <p:nvSpPr>
            <p:cNvPr id="205" name="Oval 97"/>
            <p:cNvSpPr>
              <a:spLocks noChangeArrowheads="1"/>
            </p:cNvSpPr>
            <p:nvPr/>
          </p:nvSpPr>
          <p:spPr bwMode="auto">
            <a:xfrm>
              <a:off x="3744" y="4464"/>
              <a:ext cx="1776" cy="1824"/>
            </a:xfrm>
            <a:prstGeom prst="ellipse">
              <a:avLst/>
            </a:prstGeom>
            <a:noFill/>
            <a:ln w="28575">
              <a:solidFill>
                <a:srgbClr val="00CCFF"/>
              </a:solidFill>
              <a:round/>
              <a:headEnd/>
              <a:tailEnd/>
            </a:ln>
            <a:effectLst/>
          </p:spPr>
          <p:txBody>
            <a:bodyPr wrap="none" anchor="ctr"/>
            <a:lstStyle/>
            <a:p>
              <a:endParaRPr lang="zh-CN" altLang="en-US"/>
            </a:p>
          </p:txBody>
        </p:sp>
        <p:grpSp>
          <p:nvGrpSpPr>
            <p:cNvPr id="206" name="Group 98"/>
            <p:cNvGrpSpPr>
              <a:grpSpLocks/>
            </p:cNvGrpSpPr>
            <p:nvPr/>
          </p:nvGrpSpPr>
          <p:grpSpPr bwMode="auto">
            <a:xfrm>
              <a:off x="4491" y="5231"/>
              <a:ext cx="288" cy="288"/>
              <a:chOff x="4486" y="3484"/>
              <a:chExt cx="288" cy="288"/>
            </a:xfrm>
          </p:grpSpPr>
          <p:sp>
            <p:nvSpPr>
              <p:cNvPr id="207" name="Oval 99"/>
              <p:cNvSpPr>
                <a:spLocks noChangeArrowheads="1"/>
              </p:cNvSpPr>
              <p:nvPr/>
            </p:nvSpPr>
            <p:spPr bwMode="auto">
              <a:xfrm>
                <a:off x="4560" y="3552"/>
                <a:ext cx="144" cy="144"/>
              </a:xfrm>
              <a:prstGeom prst="ellipse">
                <a:avLst/>
              </a:prstGeom>
              <a:noFill/>
              <a:ln w="19050">
                <a:solidFill>
                  <a:srgbClr val="00CCFF"/>
                </a:solidFill>
                <a:round/>
                <a:headEnd/>
                <a:tailEnd/>
              </a:ln>
              <a:effectLst/>
            </p:spPr>
            <p:txBody>
              <a:bodyPr wrap="none" anchor="ctr"/>
              <a:lstStyle/>
              <a:p>
                <a:endParaRPr lang="zh-CN" altLang="en-US"/>
              </a:p>
            </p:txBody>
          </p:sp>
          <p:sp>
            <p:nvSpPr>
              <p:cNvPr id="208" name="Line 100"/>
              <p:cNvSpPr>
                <a:spLocks noChangeShapeType="1"/>
              </p:cNvSpPr>
              <p:nvPr/>
            </p:nvSpPr>
            <p:spPr bwMode="auto">
              <a:xfrm>
                <a:off x="4632" y="3484"/>
                <a:ext cx="0" cy="288"/>
              </a:xfrm>
              <a:prstGeom prst="line">
                <a:avLst/>
              </a:prstGeom>
              <a:noFill/>
              <a:ln w="9525">
                <a:solidFill>
                  <a:srgbClr val="00CCFF"/>
                </a:solidFill>
                <a:round/>
                <a:headEnd/>
                <a:tailEnd/>
              </a:ln>
              <a:effectLst/>
            </p:spPr>
            <p:txBody>
              <a:bodyPr/>
              <a:lstStyle/>
              <a:p>
                <a:endParaRPr lang="zh-CN" altLang="en-US"/>
              </a:p>
            </p:txBody>
          </p:sp>
          <p:sp>
            <p:nvSpPr>
              <p:cNvPr id="209" name="Line 101"/>
              <p:cNvSpPr>
                <a:spLocks noChangeShapeType="1"/>
              </p:cNvSpPr>
              <p:nvPr/>
            </p:nvSpPr>
            <p:spPr bwMode="auto">
              <a:xfrm rot="-5400000">
                <a:off x="4630" y="3482"/>
                <a:ext cx="0" cy="288"/>
              </a:xfrm>
              <a:prstGeom prst="line">
                <a:avLst/>
              </a:prstGeom>
              <a:noFill/>
              <a:ln w="9525">
                <a:solidFill>
                  <a:srgbClr val="00CCFF"/>
                </a:solidFill>
                <a:round/>
                <a:headEnd/>
                <a:tailEnd/>
              </a:ln>
              <a:effectLst/>
            </p:spPr>
            <p:txBody>
              <a:bodyPr/>
              <a:lstStyle/>
              <a:p>
                <a:endParaRPr lang="zh-CN" altLang="en-US"/>
              </a:p>
            </p:txBody>
          </p:sp>
        </p:grpSp>
      </p:grpSp>
      <p:grpSp>
        <p:nvGrpSpPr>
          <p:cNvPr id="210" name="Group 102"/>
          <p:cNvGrpSpPr>
            <a:grpSpLocks/>
          </p:cNvGrpSpPr>
          <p:nvPr/>
        </p:nvGrpSpPr>
        <p:grpSpPr bwMode="auto">
          <a:xfrm>
            <a:off x="4252898" y="3014650"/>
            <a:ext cx="457200" cy="457200"/>
            <a:chOff x="4486" y="3484"/>
            <a:chExt cx="288" cy="288"/>
          </a:xfrm>
        </p:grpSpPr>
        <p:sp>
          <p:nvSpPr>
            <p:cNvPr id="211" name="Oval 103"/>
            <p:cNvSpPr>
              <a:spLocks noChangeArrowheads="1"/>
            </p:cNvSpPr>
            <p:nvPr/>
          </p:nvSpPr>
          <p:spPr bwMode="auto">
            <a:xfrm>
              <a:off x="4560" y="3552"/>
              <a:ext cx="144" cy="144"/>
            </a:xfrm>
            <a:prstGeom prst="ellipse">
              <a:avLst/>
            </a:prstGeom>
            <a:noFill/>
            <a:ln w="19050">
              <a:solidFill>
                <a:srgbClr val="FF9900"/>
              </a:solidFill>
              <a:round/>
              <a:headEnd/>
              <a:tailEnd/>
            </a:ln>
            <a:effectLst/>
          </p:spPr>
          <p:txBody>
            <a:bodyPr wrap="none" anchor="ctr"/>
            <a:lstStyle/>
            <a:p>
              <a:endParaRPr lang="zh-CN" altLang="en-US"/>
            </a:p>
          </p:txBody>
        </p:sp>
        <p:sp>
          <p:nvSpPr>
            <p:cNvPr id="212" name="Line 104"/>
            <p:cNvSpPr>
              <a:spLocks noChangeShapeType="1"/>
            </p:cNvSpPr>
            <p:nvPr/>
          </p:nvSpPr>
          <p:spPr bwMode="auto">
            <a:xfrm>
              <a:off x="4632" y="3484"/>
              <a:ext cx="0" cy="288"/>
            </a:xfrm>
            <a:prstGeom prst="line">
              <a:avLst/>
            </a:prstGeom>
            <a:noFill/>
            <a:ln w="9525">
              <a:solidFill>
                <a:srgbClr val="FF9900"/>
              </a:solidFill>
              <a:round/>
              <a:headEnd/>
              <a:tailEnd/>
            </a:ln>
            <a:effectLst/>
          </p:spPr>
          <p:txBody>
            <a:bodyPr/>
            <a:lstStyle/>
            <a:p>
              <a:endParaRPr lang="zh-CN" altLang="en-US"/>
            </a:p>
          </p:txBody>
        </p:sp>
        <p:sp>
          <p:nvSpPr>
            <p:cNvPr id="213" name="Line 105"/>
            <p:cNvSpPr>
              <a:spLocks noChangeShapeType="1"/>
            </p:cNvSpPr>
            <p:nvPr/>
          </p:nvSpPr>
          <p:spPr bwMode="auto">
            <a:xfrm rot="-5400000">
              <a:off x="4630" y="3482"/>
              <a:ext cx="0" cy="288"/>
            </a:xfrm>
            <a:prstGeom prst="line">
              <a:avLst/>
            </a:prstGeom>
            <a:noFill/>
            <a:ln w="9525">
              <a:solidFill>
                <a:srgbClr val="FF9900"/>
              </a:solidFill>
              <a:round/>
              <a:headEnd/>
              <a:tailEnd/>
            </a:ln>
            <a:effectLst/>
          </p:spPr>
          <p:txBody>
            <a:bodyPr/>
            <a:lstStyle/>
            <a:p>
              <a:endParaRPr lang="zh-CN" altLang="en-US"/>
            </a:p>
          </p:txBody>
        </p:sp>
      </p:grpSp>
      <p:sp>
        <p:nvSpPr>
          <p:cNvPr id="214" name="AutoShape 106"/>
          <p:cNvSpPr>
            <a:spLocks noChangeArrowheads="1"/>
          </p:cNvSpPr>
          <p:nvPr/>
        </p:nvSpPr>
        <p:spPr bwMode="auto">
          <a:xfrm>
            <a:off x="7377098" y="1033450"/>
            <a:ext cx="1447800" cy="609600"/>
          </a:xfrm>
          <a:prstGeom prst="roundRect">
            <a:avLst>
              <a:gd name="adj" fmla="val 16667"/>
            </a:avLst>
          </a:prstGeom>
          <a:noFill/>
          <a:ln w="19050">
            <a:solidFill>
              <a:srgbClr val="00CCFF"/>
            </a:solidFill>
            <a:round/>
            <a:headEnd/>
            <a:tailEnd/>
          </a:ln>
          <a:effectLst/>
        </p:spPr>
        <p:txBody>
          <a:bodyPr wrap="none" anchor="ctr"/>
          <a:lstStyle/>
          <a:p>
            <a:pPr algn="ctr"/>
            <a:r>
              <a:rPr lang="en-US" altLang="zh-CN" sz="1600" dirty="0" smtClean="0">
                <a:ea typeface="宋体" charset="-122"/>
              </a:rPr>
              <a:t>ROI</a:t>
            </a:r>
            <a:endParaRPr lang="en-US" altLang="zh-CN" sz="1600" dirty="0">
              <a:ea typeface="宋体" charset="-122"/>
            </a:endParaRPr>
          </a:p>
        </p:txBody>
      </p:sp>
      <p:sp>
        <p:nvSpPr>
          <p:cNvPr id="215" name="AutoShape 108"/>
          <p:cNvSpPr>
            <a:spLocks noChangeArrowheads="1"/>
          </p:cNvSpPr>
          <p:nvPr/>
        </p:nvSpPr>
        <p:spPr bwMode="auto">
          <a:xfrm>
            <a:off x="7377098" y="1719250"/>
            <a:ext cx="1447800" cy="609600"/>
          </a:xfrm>
          <a:prstGeom prst="roundRect">
            <a:avLst>
              <a:gd name="adj" fmla="val 16667"/>
            </a:avLst>
          </a:prstGeom>
          <a:noFill/>
          <a:ln w="19050">
            <a:solidFill>
              <a:srgbClr val="FF9900"/>
            </a:solidFill>
            <a:round/>
            <a:headEnd/>
            <a:tailEnd/>
          </a:ln>
          <a:effectLst/>
        </p:spPr>
        <p:txBody>
          <a:bodyPr wrap="none" anchor="ctr"/>
          <a:lstStyle/>
          <a:p>
            <a:pPr algn="ctr"/>
            <a:r>
              <a:rPr lang="zh-CN" altLang="en-US" sz="1600" dirty="0" smtClean="0">
                <a:ea typeface="宋体" charset="-122"/>
              </a:rPr>
              <a:t>质心</a:t>
            </a:r>
            <a:endParaRPr lang="en-US" altLang="zh-CN" sz="1600" dirty="0">
              <a:ea typeface="宋体" charset="-122"/>
            </a:endParaRPr>
          </a:p>
        </p:txBody>
      </p:sp>
      <p:sp>
        <p:nvSpPr>
          <p:cNvPr id="216" name="AutoShape 111"/>
          <p:cNvSpPr>
            <a:spLocks noChangeArrowheads="1"/>
          </p:cNvSpPr>
          <p:nvPr/>
        </p:nvSpPr>
        <p:spPr bwMode="auto">
          <a:xfrm>
            <a:off x="7377098" y="5529250"/>
            <a:ext cx="1447800" cy="609600"/>
          </a:xfrm>
          <a:prstGeom prst="roundRect">
            <a:avLst>
              <a:gd name="adj" fmla="val 16667"/>
            </a:avLst>
          </a:prstGeom>
          <a:solidFill>
            <a:srgbClr val="FFFF00"/>
          </a:solidFill>
          <a:ln w="19050">
            <a:solidFill>
              <a:schemeClr val="tx1"/>
            </a:solidFill>
            <a:round/>
            <a:headEnd/>
            <a:tailEnd/>
          </a:ln>
          <a:effectLst/>
        </p:spPr>
        <p:txBody>
          <a:bodyPr wrap="none" anchor="ctr"/>
          <a:lstStyle/>
          <a:p>
            <a:pPr algn="ctr"/>
            <a:r>
              <a:rPr lang="en-US" altLang="zh-CN" sz="1600" dirty="0" smtClean="0">
                <a:ea typeface="宋体" charset="-122"/>
              </a:rPr>
              <a:t>MeanShift</a:t>
            </a:r>
            <a:r>
              <a:rPr lang="zh-CN" altLang="en-US" sz="1600" dirty="0" smtClean="0">
                <a:ea typeface="宋体" charset="-122"/>
              </a:rPr>
              <a:t>向量</a:t>
            </a:r>
            <a:endParaRPr lang="en-US" altLang="zh-CN" sz="16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417 -2.61624E-6 L 0.0625 0.02221 " pathEditMode="relative" rAng="0" ptsTypes="AA">
                                      <p:cBhvr>
                                        <p:cTn id="6" dur="2000" fill="hold"/>
                                        <p:tgtEl>
                                          <p:spTgt spid="204"/>
                                        </p:tgtEl>
                                        <p:attrNameLst>
                                          <p:attrName>ppt_x</p:attrName>
                                          <p:attrName>ppt_y</p:attrName>
                                        </p:attrNameLst>
                                      </p:cBhvr>
                                      <p:rCtr x="29" y="11"/>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571612"/>
            <a:ext cx="8229600" cy="4752988"/>
          </a:xfrm>
        </p:spPr>
        <p:txBody>
          <a:bodyPr/>
          <a:lstStyle/>
          <a:p>
            <a:r>
              <a:rPr lang="zh-CN" altLang="en-US" dirty="0" smtClean="0">
                <a:latin typeface="楷体_GB2312" pitchFamily="49" charset="-122"/>
                <a:ea typeface="楷体_GB2312" pitchFamily="49" charset="-122"/>
                <a:cs typeface="Times New Roman" pitchFamily="18" charset="0"/>
              </a:rPr>
              <a:t>直观理解</a:t>
            </a:r>
          </a:p>
          <a:p>
            <a:endParaRPr lang="zh-CN" altLang="en-US" dirty="0"/>
          </a:p>
        </p:txBody>
      </p:sp>
      <p:sp>
        <p:nvSpPr>
          <p:cNvPr id="5"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MeanShift</a:t>
            </a:r>
            <a:endParaRPr lang="zh-CN" altLang="en-US" sz="1600" dirty="0"/>
          </a:p>
        </p:txBody>
      </p:sp>
      <p:sp>
        <p:nvSpPr>
          <p:cNvPr id="112" name="Oval 3"/>
          <p:cNvSpPr>
            <a:spLocks noChangeArrowheads="1"/>
          </p:cNvSpPr>
          <p:nvPr/>
        </p:nvSpPr>
        <p:spPr bwMode="auto">
          <a:xfrm>
            <a:off x="5624514" y="3681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3" name="Oval 4"/>
          <p:cNvSpPr>
            <a:spLocks noChangeArrowheads="1"/>
          </p:cNvSpPr>
          <p:nvPr/>
        </p:nvSpPr>
        <p:spPr bwMode="auto">
          <a:xfrm>
            <a:off x="5830889" y="3681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4" name="Oval 5"/>
          <p:cNvSpPr>
            <a:spLocks noChangeArrowheads="1"/>
          </p:cNvSpPr>
          <p:nvPr/>
        </p:nvSpPr>
        <p:spPr bwMode="auto">
          <a:xfrm>
            <a:off x="5754689" y="3529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5" name="Oval 6"/>
          <p:cNvSpPr>
            <a:spLocks noChangeArrowheads="1"/>
          </p:cNvSpPr>
          <p:nvPr/>
        </p:nvSpPr>
        <p:spPr bwMode="auto">
          <a:xfrm>
            <a:off x="5502277" y="347344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6" name="Oval 7"/>
          <p:cNvSpPr>
            <a:spLocks noChangeArrowheads="1"/>
          </p:cNvSpPr>
          <p:nvPr/>
        </p:nvSpPr>
        <p:spPr bwMode="auto">
          <a:xfrm>
            <a:off x="5743577" y="384492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7" name="Oval 8"/>
          <p:cNvSpPr>
            <a:spLocks noChangeArrowheads="1"/>
          </p:cNvSpPr>
          <p:nvPr/>
        </p:nvSpPr>
        <p:spPr bwMode="auto">
          <a:xfrm>
            <a:off x="5516564" y="384492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8" name="Oval 9"/>
          <p:cNvSpPr>
            <a:spLocks noChangeArrowheads="1"/>
          </p:cNvSpPr>
          <p:nvPr/>
        </p:nvSpPr>
        <p:spPr bwMode="auto">
          <a:xfrm>
            <a:off x="5994402" y="386714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9" name="Oval 10"/>
          <p:cNvSpPr>
            <a:spLocks noChangeArrowheads="1"/>
          </p:cNvSpPr>
          <p:nvPr/>
        </p:nvSpPr>
        <p:spPr bwMode="auto">
          <a:xfrm>
            <a:off x="5384802" y="3681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0" name="Oval 11"/>
          <p:cNvSpPr>
            <a:spLocks noChangeArrowheads="1"/>
          </p:cNvSpPr>
          <p:nvPr/>
        </p:nvSpPr>
        <p:spPr bwMode="auto">
          <a:xfrm>
            <a:off x="6124577" y="3681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1" name="Oval 12"/>
          <p:cNvSpPr>
            <a:spLocks noChangeArrowheads="1"/>
          </p:cNvSpPr>
          <p:nvPr/>
        </p:nvSpPr>
        <p:spPr bwMode="auto">
          <a:xfrm>
            <a:off x="5983289" y="339566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2" name="Oval 13"/>
          <p:cNvSpPr>
            <a:spLocks noChangeArrowheads="1"/>
          </p:cNvSpPr>
          <p:nvPr/>
        </p:nvSpPr>
        <p:spPr bwMode="auto">
          <a:xfrm>
            <a:off x="5700714" y="3300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3" name="Oval 14"/>
          <p:cNvSpPr>
            <a:spLocks noChangeArrowheads="1"/>
          </p:cNvSpPr>
          <p:nvPr/>
        </p:nvSpPr>
        <p:spPr bwMode="auto">
          <a:xfrm>
            <a:off x="5853114" y="4062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4" name="Oval 15"/>
          <p:cNvSpPr>
            <a:spLocks noChangeArrowheads="1"/>
          </p:cNvSpPr>
          <p:nvPr/>
        </p:nvSpPr>
        <p:spPr bwMode="auto">
          <a:xfrm>
            <a:off x="5548314" y="408304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5" name="Oval 16"/>
          <p:cNvSpPr>
            <a:spLocks noChangeArrowheads="1"/>
          </p:cNvSpPr>
          <p:nvPr/>
        </p:nvSpPr>
        <p:spPr bwMode="auto">
          <a:xfrm>
            <a:off x="5243514" y="393223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6" name="Oval 17"/>
          <p:cNvSpPr>
            <a:spLocks noChangeArrowheads="1"/>
          </p:cNvSpPr>
          <p:nvPr/>
        </p:nvSpPr>
        <p:spPr bwMode="auto">
          <a:xfrm>
            <a:off x="5014914" y="3681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7" name="Oval 18"/>
          <p:cNvSpPr>
            <a:spLocks noChangeArrowheads="1"/>
          </p:cNvSpPr>
          <p:nvPr/>
        </p:nvSpPr>
        <p:spPr bwMode="auto">
          <a:xfrm>
            <a:off x="5243514" y="3452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8" name="Oval 19"/>
          <p:cNvSpPr>
            <a:spLocks noChangeArrowheads="1"/>
          </p:cNvSpPr>
          <p:nvPr/>
        </p:nvSpPr>
        <p:spPr bwMode="auto">
          <a:xfrm>
            <a:off x="6310314" y="3910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9" name="Oval 20"/>
          <p:cNvSpPr>
            <a:spLocks noChangeArrowheads="1"/>
          </p:cNvSpPr>
          <p:nvPr/>
        </p:nvSpPr>
        <p:spPr bwMode="auto">
          <a:xfrm>
            <a:off x="6234114" y="4214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0" name="Oval 21"/>
          <p:cNvSpPr>
            <a:spLocks noChangeArrowheads="1"/>
          </p:cNvSpPr>
          <p:nvPr/>
        </p:nvSpPr>
        <p:spPr bwMode="auto">
          <a:xfrm>
            <a:off x="5949952" y="4346573"/>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1" name="Oval 22"/>
          <p:cNvSpPr>
            <a:spLocks noChangeArrowheads="1"/>
          </p:cNvSpPr>
          <p:nvPr/>
        </p:nvSpPr>
        <p:spPr bwMode="auto">
          <a:xfrm>
            <a:off x="5548314" y="4367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2" name="Oval 23"/>
          <p:cNvSpPr>
            <a:spLocks noChangeArrowheads="1"/>
          </p:cNvSpPr>
          <p:nvPr/>
        </p:nvSpPr>
        <p:spPr bwMode="auto">
          <a:xfrm>
            <a:off x="5091114" y="4214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3" name="Oval 24"/>
          <p:cNvSpPr>
            <a:spLocks noChangeArrowheads="1"/>
          </p:cNvSpPr>
          <p:nvPr/>
        </p:nvSpPr>
        <p:spPr bwMode="auto">
          <a:xfrm>
            <a:off x="4710114" y="3910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4" name="Oval 25"/>
          <p:cNvSpPr>
            <a:spLocks noChangeArrowheads="1"/>
          </p:cNvSpPr>
          <p:nvPr/>
        </p:nvSpPr>
        <p:spPr bwMode="auto">
          <a:xfrm>
            <a:off x="4633914" y="3376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5" name="Oval 26"/>
          <p:cNvSpPr>
            <a:spLocks noChangeArrowheads="1"/>
          </p:cNvSpPr>
          <p:nvPr/>
        </p:nvSpPr>
        <p:spPr bwMode="auto">
          <a:xfrm>
            <a:off x="5014914" y="3300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6" name="Oval 27"/>
          <p:cNvSpPr>
            <a:spLocks noChangeArrowheads="1"/>
          </p:cNvSpPr>
          <p:nvPr/>
        </p:nvSpPr>
        <p:spPr bwMode="auto">
          <a:xfrm>
            <a:off x="5395914" y="3071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7" name="Oval 28"/>
          <p:cNvSpPr>
            <a:spLocks noChangeArrowheads="1"/>
          </p:cNvSpPr>
          <p:nvPr/>
        </p:nvSpPr>
        <p:spPr bwMode="auto">
          <a:xfrm>
            <a:off x="5983289" y="3071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8" name="Oval 29"/>
          <p:cNvSpPr>
            <a:spLocks noChangeArrowheads="1"/>
          </p:cNvSpPr>
          <p:nvPr/>
        </p:nvSpPr>
        <p:spPr bwMode="auto">
          <a:xfrm>
            <a:off x="5700714" y="2767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9" name="Oval 30"/>
          <p:cNvSpPr>
            <a:spLocks noChangeArrowheads="1"/>
          </p:cNvSpPr>
          <p:nvPr/>
        </p:nvSpPr>
        <p:spPr bwMode="auto">
          <a:xfrm>
            <a:off x="4786314" y="3071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0" name="Oval 31"/>
          <p:cNvSpPr>
            <a:spLocks noChangeArrowheads="1"/>
          </p:cNvSpPr>
          <p:nvPr/>
        </p:nvSpPr>
        <p:spPr bwMode="auto">
          <a:xfrm>
            <a:off x="5167314" y="2843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1" name="Oval 32"/>
          <p:cNvSpPr>
            <a:spLocks noChangeArrowheads="1"/>
          </p:cNvSpPr>
          <p:nvPr/>
        </p:nvSpPr>
        <p:spPr bwMode="auto">
          <a:xfrm>
            <a:off x="5700714" y="2233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2" name="Oval 33"/>
          <p:cNvSpPr>
            <a:spLocks noChangeArrowheads="1"/>
          </p:cNvSpPr>
          <p:nvPr/>
        </p:nvSpPr>
        <p:spPr bwMode="auto">
          <a:xfrm>
            <a:off x="5243514" y="2462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3" name="Oval 34"/>
          <p:cNvSpPr>
            <a:spLocks noChangeArrowheads="1"/>
          </p:cNvSpPr>
          <p:nvPr/>
        </p:nvSpPr>
        <p:spPr bwMode="auto">
          <a:xfrm>
            <a:off x="5983289" y="2690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4" name="Oval 35"/>
          <p:cNvSpPr>
            <a:spLocks noChangeArrowheads="1"/>
          </p:cNvSpPr>
          <p:nvPr/>
        </p:nvSpPr>
        <p:spPr bwMode="auto">
          <a:xfrm>
            <a:off x="5983289" y="1624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5" name="Oval 36"/>
          <p:cNvSpPr>
            <a:spLocks noChangeArrowheads="1"/>
          </p:cNvSpPr>
          <p:nvPr/>
        </p:nvSpPr>
        <p:spPr bwMode="auto">
          <a:xfrm>
            <a:off x="6234114" y="2386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6" name="Oval 37"/>
          <p:cNvSpPr>
            <a:spLocks noChangeArrowheads="1"/>
          </p:cNvSpPr>
          <p:nvPr/>
        </p:nvSpPr>
        <p:spPr bwMode="auto">
          <a:xfrm>
            <a:off x="6321427" y="292893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7" name="Oval 38"/>
          <p:cNvSpPr>
            <a:spLocks noChangeArrowheads="1"/>
          </p:cNvSpPr>
          <p:nvPr/>
        </p:nvSpPr>
        <p:spPr bwMode="auto">
          <a:xfrm>
            <a:off x="6310314" y="3376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8" name="Oval 39"/>
          <p:cNvSpPr>
            <a:spLocks noChangeArrowheads="1"/>
          </p:cNvSpPr>
          <p:nvPr/>
        </p:nvSpPr>
        <p:spPr bwMode="auto">
          <a:xfrm>
            <a:off x="6691314" y="3148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9" name="Oval 40"/>
          <p:cNvSpPr>
            <a:spLocks noChangeArrowheads="1"/>
          </p:cNvSpPr>
          <p:nvPr/>
        </p:nvSpPr>
        <p:spPr bwMode="auto">
          <a:xfrm>
            <a:off x="6691314" y="2767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0" name="Oval 41"/>
          <p:cNvSpPr>
            <a:spLocks noChangeArrowheads="1"/>
          </p:cNvSpPr>
          <p:nvPr/>
        </p:nvSpPr>
        <p:spPr bwMode="auto">
          <a:xfrm>
            <a:off x="6615114" y="2309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1" name="Oval 42"/>
          <p:cNvSpPr>
            <a:spLocks noChangeArrowheads="1"/>
          </p:cNvSpPr>
          <p:nvPr/>
        </p:nvSpPr>
        <p:spPr bwMode="auto">
          <a:xfrm>
            <a:off x="6386514" y="1852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2" name="Oval 43"/>
          <p:cNvSpPr>
            <a:spLocks noChangeArrowheads="1"/>
          </p:cNvSpPr>
          <p:nvPr/>
        </p:nvSpPr>
        <p:spPr bwMode="auto">
          <a:xfrm>
            <a:off x="6996114" y="1547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3" name="Oval 44"/>
          <p:cNvSpPr>
            <a:spLocks noChangeArrowheads="1"/>
          </p:cNvSpPr>
          <p:nvPr/>
        </p:nvSpPr>
        <p:spPr bwMode="auto">
          <a:xfrm>
            <a:off x="7072314" y="2005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4" name="Oval 45"/>
          <p:cNvSpPr>
            <a:spLocks noChangeArrowheads="1"/>
          </p:cNvSpPr>
          <p:nvPr/>
        </p:nvSpPr>
        <p:spPr bwMode="auto">
          <a:xfrm>
            <a:off x="7377114" y="2614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5" name="Oval 46"/>
          <p:cNvSpPr>
            <a:spLocks noChangeArrowheads="1"/>
          </p:cNvSpPr>
          <p:nvPr/>
        </p:nvSpPr>
        <p:spPr bwMode="auto">
          <a:xfrm>
            <a:off x="6767514" y="3605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6" name="Oval 47"/>
          <p:cNvSpPr>
            <a:spLocks noChangeArrowheads="1"/>
          </p:cNvSpPr>
          <p:nvPr/>
        </p:nvSpPr>
        <p:spPr bwMode="auto">
          <a:xfrm>
            <a:off x="7224714" y="3148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7" name="Oval 48"/>
          <p:cNvSpPr>
            <a:spLocks noChangeArrowheads="1"/>
          </p:cNvSpPr>
          <p:nvPr/>
        </p:nvSpPr>
        <p:spPr bwMode="auto">
          <a:xfrm>
            <a:off x="7986714" y="3224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8" name="Oval 49"/>
          <p:cNvSpPr>
            <a:spLocks noChangeArrowheads="1"/>
          </p:cNvSpPr>
          <p:nvPr/>
        </p:nvSpPr>
        <p:spPr bwMode="auto">
          <a:xfrm>
            <a:off x="6996114" y="4138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9" name="Oval 50"/>
          <p:cNvSpPr>
            <a:spLocks noChangeArrowheads="1"/>
          </p:cNvSpPr>
          <p:nvPr/>
        </p:nvSpPr>
        <p:spPr bwMode="auto">
          <a:xfrm>
            <a:off x="7540627" y="3682998"/>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0" name="Oval 51"/>
          <p:cNvSpPr>
            <a:spLocks noChangeArrowheads="1"/>
          </p:cNvSpPr>
          <p:nvPr/>
        </p:nvSpPr>
        <p:spPr bwMode="auto">
          <a:xfrm>
            <a:off x="6538914" y="4519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1" name="Oval 52"/>
          <p:cNvSpPr>
            <a:spLocks noChangeArrowheads="1"/>
          </p:cNvSpPr>
          <p:nvPr/>
        </p:nvSpPr>
        <p:spPr bwMode="auto">
          <a:xfrm>
            <a:off x="7605714" y="4595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2" name="Oval 53"/>
          <p:cNvSpPr>
            <a:spLocks noChangeArrowheads="1"/>
          </p:cNvSpPr>
          <p:nvPr/>
        </p:nvSpPr>
        <p:spPr bwMode="auto">
          <a:xfrm>
            <a:off x="6996114" y="4976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3" name="Oval 54"/>
          <p:cNvSpPr>
            <a:spLocks noChangeArrowheads="1"/>
          </p:cNvSpPr>
          <p:nvPr/>
        </p:nvSpPr>
        <p:spPr bwMode="auto">
          <a:xfrm>
            <a:off x="6157914" y="4824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4" name="Oval 55"/>
          <p:cNvSpPr>
            <a:spLocks noChangeArrowheads="1"/>
          </p:cNvSpPr>
          <p:nvPr/>
        </p:nvSpPr>
        <p:spPr bwMode="auto">
          <a:xfrm>
            <a:off x="5700714" y="4748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5" name="Oval 56"/>
          <p:cNvSpPr>
            <a:spLocks noChangeArrowheads="1"/>
          </p:cNvSpPr>
          <p:nvPr/>
        </p:nvSpPr>
        <p:spPr bwMode="auto">
          <a:xfrm>
            <a:off x="6081714" y="5281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8" name="Oval 59"/>
          <p:cNvSpPr>
            <a:spLocks noChangeArrowheads="1"/>
          </p:cNvSpPr>
          <p:nvPr/>
        </p:nvSpPr>
        <p:spPr bwMode="auto">
          <a:xfrm>
            <a:off x="5472114" y="5281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9" name="Oval 60"/>
          <p:cNvSpPr>
            <a:spLocks noChangeArrowheads="1"/>
          </p:cNvSpPr>
          <p:nvPr/>
        </p:nvSpPr>
        <p:spPr bwMode="auto">
          <a:xfrm>
            <a:off x="5167314" y="4824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0" name="Oval 61"/>
          <p:cNvSpPr>
            <a:spLocks noChangeArrowheads="1"/>
          </p:cNvSpPr>
          <p:nvPr/>
        </p:nvSpPr>
        <p:spPr bwMode="auto">
          <a:xfrm>
            <a:off x="4557714" y="4519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1" name="Oval 62"/>
          <p:cNvSpPr>
            <a:spLocks noChangeArrowheads="1"/>
          </p:cNvSpPr>
          <p:nvPr/>
        </p:nvSpPr>
        <p:spPr bwMode="auto">
          <a:xfrm>
            <a:off x="4786314" y="5205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4" name="Oval 65"/>
          <p:cNvSpPr>
            <a:spLocks noChangeArrowheads="1"/>
          </p:cNvSpPr>
          <p:nvPr/>
        </p:nvSpPr>
        <p:spPr bwMode="auto">
          <a:xfrm>
            <a:off x="4100514" y="5281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5" name="Oval 66"/>
          <p:cNvSpPr>
            <a:spLocks noChangeArrowheads="1"/>
          </p:cNvSpPr>
          <p:nvPr/>
        </p:nvSpPr>
        <p:spPr bwMode="auto">
          <a:xfrm>
            <a:off x="3567114" y="4519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6" name="Oval 67"/>
          <p:cNvSpPr>
            <a:spLocks noChangeArrowheads="1"/>
          </p:cNvSpPr>
          <p:nvPr/>
        </p:nvSpPr>
        <p:spPr bwMode="auto">
          <a:xfrm>
            <a:off x="4100514" y="4214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7" name="Oval 68"/>
          <p:cNvSpPr>
            <a:spLocks noChangeArrowheads="1"/>
          </p:cNvSpPr>
          <p:nvPr/>
        </p:nvSpPr>
        <p:spPr bwMode="auto">
          <a:xfrm>
            <a:off x="4329114" y="3681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8" name="Oval 69"/>
          <p:cNvSpPr>
            <a:spLocks noChangeArrowheads="1"/>
          </p:cNvSpPr>
          <p:nvPr/>
        </p:nvSpPr>
        <p:spPr bwMode="auto">
          <a:xfrm>
            <a:off x="3795714" y="3224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9" name="Oval 70"/>
          <p:cNvSpPr>
            <a:spLocks noChangeArrowheads="1"/>
          </p:cNvSpPr>
          <p:nvPr/>
        </p:nvSpPr>
        <p:spPr bwMode="auto">
          <a:xfrm>
            <a:off x="4329114" y="2843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0" name="Oval 71"/>
          <p:cNvSpPr>
            <a:spLocks noChangeArrowheads="1"/>
          </p:cNvSpPr>
          <p:nvPr/>
        </p:nvSpPr>
        <p:spPr bwMode="auto">
          <a:xfrm>
            <a:off x="4786314" y="2690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1" name="Oval 72"/>
          <p:cNvSpPr>
            <a:spLocks noChangeArrowheads="1"/>
          </p:cNvSpPr>
          <p:nvPr/>
        </p:nvSpPr>
        <p:spPr bwMode="auto">
          <a:xfrm>
            <a:off x="4405314" y="2081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2" name="Oval 73"/>
          <p:cNvSpPr>
            <a:spLocks noChangeArrowheads="1"/>
          </p:cNvSpPr>
          <p:nvPr/>
        </p:nvSpPr>
        <p:spPr bwMode="auto">
          <a:xfrm>
            <a:off x="5091114" y="1852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4" name="Oval 75"/>
          <p:cNvSpPr>
            <a:spLocks noChangeArrowheads="1"/>
          </p:cNvSpPr>
          <p:nvPr/>
        </p:nvSpPr>
        <p:spPr bwMode="auto">
          <a:xfrm>
            <a:off x="3795714" y="1852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5" name="Oval 76"/>
          <p:cNvSpPr>
            <a:spLocks noChangeArrowheads="1"/>
          </p:cNvSpPr>
          <p:nvPr/>
        </p:nvSpPr>
        <p:spPr bwMode="auto">
          <a:xfrm>
            <a:off x="3719514" y="2462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6" name="Oval 77"/>
          <p:cNvSpPr>
            <a:spLocks noChangeArrowheads="1"/>
          </p:cNvSpPr>
          <p:nvPr/>
        </p:nvSpPr>
        <p:spPr bwMode="auto">
          <a:xfrm>
            <a:off x="3338514" y="2919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7" name="Oval 78"/>
          <p:cNvSpPr>
            <a:spLocks noChangeArrowheads="1"/>
          </p:cNvSpPr>
          <p:nvPr/>
        </p:nvSpPr>
        <p:spPr bwMode="auto">
          <a:xfrm>
            <a:off x="3719514" y="3757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8" name="Oval 79"/>
          <p:cNvSpPr>
            <a:spLocks noChangeArrowheads="1"/>
          </p:cNvSpPr>
          <p:nvPr/>
        </p:nvSpPr>
        <p:spPr bwMode="auto">
          <a:xfrm>
            <a:off x="2957514" y="3833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9" name="Oval 80"/>
          <p:cNvSpPr>
            <a:spLocks noChangeArrowheads="1"/>
          </p:cNvSpPr>
          <p:nvPr/>
        </p:nvSpPr>
        <p:spPr bwMode="auto">
          <a:xfrm>
            <a:off x="2881314" y="46720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0" name="Oval 81"/>
          <p:cNvSpPr>
            <a:spLocks noChangeArrowheads="1"/>
          </p:cNvSpPr>
          <p:nvPr/>
        </p:nvSpPr>
        <p:spPr bwMode="auto">
          <a:xfrm>
            <a:off x="3109914" y="5510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2" name="Oval 83"/>
          <p:cNvSpPr>
            <a:spLocks noChangeArrowheads="1"/>
          </p:cNvSpPr>
          <p:nvPr/>
        </p:nvSpPr>
        <p:spPr bwMode="auto">
          <a:xfrm>
            <a:off x="1966914" y="51292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3" name="Oval 84"/>
          <p:cNvSpPr>
            <a:spLocks noChangeArrowheads="1"/>
          </p:cNvSpPr>
          <p:nvPr/>
        </p:nvSpPr>
        <p:spPr bwMode="auto">
          <a:xfrm>
            <a:off x="1966914" y="4214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4" name="Oval 85"/>
          <p:cNvSpPr>
            <a:spLocks noChangeArrowheads="1"/>
          </p:cNvSpPr>
          <p:nvPr/>
        </p:nvSpPr>
        <p:spPr bwMode="auto">
          <a:xfrm>
            <a:off x="2576514" y="2995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5" name="Oval 86"/>
          <p:cNvSpPr>
            <a:spLocks noChangeArrowheads="1"/>
          </p:cNvSpPr>
          <p:nvPr/>
        </p:nvSpPr>
        <p:spPr bwMode="auto">
          <a:xfrm>
            <a:off x="2957514" y="2157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6" name="Oval 87"/>
          <p:cNvSpPr>
            <a:spLocks noChangeArrowheads="1"/>
          </p:cNvSpPr>
          <p:nvPr/>
        </p:nvSpPr>
        <p:spPr bwMode="auto">
          <a:xfrm>
            <a:off x="2043114" y="2157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7" name="Oval 88"/>
          <p:cNvSpPr>
            <a:spLocks noChangeArrowheads="1"/>
          </p:cNvSpPr>
          <p:nvPr/>
        </p:nvSpPr>
        <p:spPr bwMode="auto">
          <a:xfrm>
            <a:off x="1890714" y="3300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8" name="Oval 89"/>
          <p:cNvSpPr>
            <a:spLocks noChangeArrowheads="1"/>
          </p:cNvSpPr>
          <p:nvPr/>
        </p:nvSpPr>
        <p:spPr bwMode="auto">
          <a:xfrm>
            <a:off x="823914" y="49768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0" name="Oval 91"/>
          <p:cNvSpPr>
            <a:spLocks noChangeArrowheads="1"/>
          </p:cNvSpPr>
          <p:nvPr/>
        </p:nvSpPr>
        <p:spPr bwMode="auto">
          <a:xfrm>
            <a:off x="900114" y="37576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1" name="Oval 92"/>
          <p:cNvSpPr>
            <a:spLocks noChangeArrowheads="1"/>
          </p:cNvSpPr>
          <p:nvPr/>
        </p:nvSpPr>
        <p:spPr bwMode="auto">
          <a:xfrm>
            <a:off x="1052514" y="253841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grpSp>
        <p:nvGrpSpPr>
          <p:cNvPr id="204" name="Group 96"/>
          <p:cNvGrpSpPr>
            <a:grpSpLocks/>
          </p:cNvGrpSpPr>
          <p:nvPr/>
        </p:nvGrpSpPr>
        <p:grpSpPr bwMode="auto">
          <a:xfrm>
            <a:off x="3228977" y="1928810"/>
            <a:ext cx="2819400" cy="2895600"/>
            <a:chOff x="3744" y="4464"/>
            <a:chExt cx="1776" cy="1824"/>
          </a:xfrm>
        </p:grpSpPr>
        <p:sp>
          <p:nvSpPr>
            <p:cNvPr id="205" name="Oval 97"/>
            <p:cNvSpPr>
              <a:spLocks noChangeArrowheads="1"/>
            </p:cNvSpPr>
            <p:nvPr/>
          </p:nvSpPr>
          <p:spPr bwMode="auto">
            <a:xfrm>
              <a:off x="3744" y="4464"/>
              <a:ext cx="1776" cy="1824"/>
            </a:xfrm>
            <a:prstGeom prst="ellipse">
              <a:avLst/>
            </a:prstGeom>
            <a:noFill/>
            <a:ln w="28575">
              <a:solidFill>
                <a:srgbClr val="00CCFF"/>
              </a:solidFill>
              <a:round/>
              <a:headEnd/>
              <a:tailEnd/>
            </a:ln>
            <a:effectLst/>
          </p:spPr>
          <p:txBody>
            <a:bodyPr wrap="none" anchor="ctr"/>
            <a:lstStyle/>
            <a:p>
              <a:endParaRPr lang="zh-CN" altLang="en-US"/>
            </a:p>
          </p:txBody>
        </p:sp>
        <p:grpSp>
          <p:nvGrpSpPr>
            <p:cNvPr id="206" name="Group 98"/>
            <p:cNvGrpSpPr>
              <a:grpSpLocks/>
            </p:cNvGrpSpPr>
            <p:nvPr/>
          </p:nvGrpSpPr>
          <p:grpSpPr bwMode="auto">
            <a:xfrm>
              <a:off x="4491" y="5231"/>
              <a:ext cx="288" cy="288"/>
              <a:chOff x="4486" y="3484"/>
              <a:chExt cx="288" cy="288"/>
            </a:xfrm>
          </p:grpSpPr>
          <p:sp>
            <p:nvSpPr>
              <p:cNvPr id="207" name="Oval 99"/>
              <p:cNvSpPr>
                <a:spLocks noChangeArrowheads="1"/>
              </p:cNvSpPr>
              <p:nvPr/>
            </p:nvSpPr>
            <p:spPr bwMode="auto">
              <a:xfrm>
                <a:off x="4560" y="3552"/>
                <a:ext cx="144" cy="144"/>
              </a:xfrm>
              <a:prstGeom prst="ellipse">
                <a:avLst/>
              </a:prstGeom>
              <a:noFill/>
              <a:ln w="19050">
                <a:solidFill>
                  <a:srgbClr val="00CCFF"/>
                </a:solidFill>
                <a:round/>
                <a:headEnd/>
                <a:tailEnd/>
              </a:ln>
              <a:effectLst/>
            </p:spPr>
            <p:txBody>
              <a:bodyPr wrap="none" anchor="ctr"/>
              <a:lstStyle/>
              <a:p>
                <a:endParaRPr lang="zh-CN" altLang="en-US"/>
              </a:p>
            </p:txBody>
          </p:sp>
          <p:sp>
            <p:nvSpPr>
              <p:cNvPr id="208" name="Line 100"/>
              <p:cNvSpPr>
                <a:spLocks noChangeShapeType="1"/>
              </p:cNvSpPr>
              <p:nvPr/>
            </p:nvSpPr>
            <p:spPr bwMode="auto">
              <a:xfrm>
                <a:off x="4632" y="3484"/>
                <a:ext cx="0" cy="288"/>
              </a:xfrm>
              <a:prstGeom prst="line">
                <a:avLst/>
              </a:prstGeom>
              <a:noFill/>
              <a:ln w="9525">
                <a:solidFill>
                  <a:srgbClr val="00CCFF"/>
                </a:solidFill>
                <a:round/>
                <a:headEnd/>
                <a:tailEnd/>
              </a:ln>
              <a:effectLst/>
            </p:spPr>
            <p:txBody>
              <a:bodyPr/>
              <a:lstStyle/>
              <a:p>
                <a:endParaRPr lang="zh-CN" altLang="en-US"/>
              </a:p>
            </p:txBody>
          </p:sp>
          <p:sp>
            <p:nvSpPr>
              <p:cNvPr id="209" name="Line 101"/>
              <p:cNvSpPr>
                <a:spLocks noChangeShapeType="1"/>
              </p:cNvSpPr>
              <p:nvPr/>
            </p:nvSpPr>
            <p:spPr bwMode="auto">
              <a:xfrm rot="-5400000">
                <a:off x="4630" y="3482"/>
                <a:ext cx="0" cy="288"/>
              </a:xfrm>
              <a:prstGeom prst="line">
                <a:avLst/>
              </a:prstGeom>
              <a:noFill/>
              <a:ln w="9525">
                <a:solidFill>
                  <a:srgbClr val="00CCFF"/>
                </a:solidFill>
                <a:round/>
                <a:headEnd/>
                <a:tailEnd/>
              </a:ln>
              <a:effectLst/>
            </p:spPr>
            <p:txBody>
              <a:bodyPr/>
              <a:lstStyle/>
              <a:p>
                <a:endParaRPr lang="zh-CN" altLang="en-US"/>
              </a:p>
            </p:txBody>
          </p:sp>
        </p:grpSp>
      </p:grpSp>
      <p:sp>
        <p:nvSpPr>
          <p:cNvPr id="210" name="AutoShape 106"/>
          <p:cNvSpPr>
            <a:spLocks noChangeArrowheads="1"/>
          </p:cNvSpPr>
          <p:nvPr/>
        </p:nvSpPr>
        <p:spPr bwMode="auto">
          <a:xfrm>
            <a:off x="7529514" y="1166810"/>
            <a:ext cx="1447800" cy="609600"/>
          </a:xfrm>
          <a:prstGeom prst="roundRect">
            <a:avLst>
              <a:gd name="adj" fmla="val 16667"/>
            </a:avLst>
          </a:prstGeom>
          <a:noFill/>
          <a:ln w="19050">
            <a:solidFill>
              <a:srgbClr val="00CCFF"/>
            </a:solidFill>
            <a:round/>
            <a:headEnd/>
            <a:tailEnd/>
          </a:ln>
          <a:effectLst/>
        </p:spPr>
        <p:txBody>
          <a:bodyPr wrap="none" anchor="ctr"/>
          <a:lstStyle/>
          <a:p>
            <a:pPr algn="ctr"/>
            <a:r>
              <a:rPr lang="en-US" altLang="zh-CN" sz="1600" dirty="0" smtClean="0">
                <a:ea typeface="宋体" charset="-122"/>
              </a:rPr>
              <a:t>ROI</a:t>
            </a:r>
            <a:endParaRPr lang="en-US" altLang="zh-CN" sz="1600" dirty="0">
              <a:ea typeface="宋体" charset="-122"/>
            </a:endParaRPr>
          </a:p>
        </p:txBody>
      </p:sp>
      <p:sp>
        <p:nvSpPr>
          <p:cNvPr id="211" name="AutoShape 107"/>
          <p:cNvSpPr>
            <a:spLocks noChangeArrowheads="1"/>
          </p:cNvSpPr>
          <p:nvPr/>
        </p:nvSpPr>
        <p:spPr bwMode="auto">
          <a:xfrm>
            <a:off x="7529514" y="1852610"/>
            <a:ext cx="1447800" cy="609600"/>
          </a:xfrm>
          <a:prstGeom prst="roundRect">
            <a:avLst>
              <a:gd name="adj" fmla="val 16667"/>
            </a:avLst>
          </a:prstGeom>
          <a:noFill/>
          <a:ln w="19050">
            <a:solidFill>
              <a:srgbClr val="FF9900"/>
            </a:solidFill>
            <a:round/>
            <a:headEnd/>
            <a:tailEnd/>
          </a:ln>
          <a:effectLst/>
        </p:spPr>
        <p:txBody>
          <a:bodyPr wrap="none" anchor="ctr"/>
          <a:lstStyle/>
          <a:p>
            <a:pPr algn="ctr"/>
            <a:r>
              <a:rPr lang="zh-CN" altLang="en-US" sz="1600" dirty="0" smtClean="0">
                <a:ea typeface="宋体" charset="-122"/>
              </a:rPr>
              <a:t>质心</a:t>
            </a:r>
            <a:endParaRPr lang="en-US" altLang="zh-CN" sz="1600" dirty="0">
              <a:ea typeface="宋体" charset="-122"/>
            </a:endParaRPr>
          </a:p>
        </p:txBody>
      </p:sp>
      <p:sp>
        <p:nvSpPr>
          <p:cNvPr id="212" name="AutoShape 108"/>
          <p:cNvSpPr>
            <a:spLocks noChangeArrowheads="1"/>
          </p:cNvSpPr>
          <p:nvPr/>
        </p:nvSpPr>
        <p:spPr bwMode="auto">
          <a:xfrm>
            <a:off x="7429520" y="5429264"/>
            <a:ext cx="1447800" cy="609600"/>
          </a:xfrm>
          <a:prstGeom prst="roundRect">
            <a:avLst>
              <a:gd name="adj" fmla="val 16667"/>
            </a:avLst>
          </a:prstGeom>
          <a:solidFill>
            <a:srgbClr val="FFFF00"/>
          </a:solidFill>
          <a:ln w="19050">
            <a:solidFill>
              <a:schemeClr val="tx1"/>
            </a:solidFill>
            <a:round/>
            <a:headEnd/>
            <a:tailEnd/>
          </a:ln>
          <a:effectLst/>
        </p:spPr>
        <p:txBody>
          <a:bodyPr wrap="none" anchor="ctr"/>
          <a:lstStyle/>
          <a:p>
            <a:pPr algn="ctr"/>
            <a:r>
              <a:rPr lang="en-US" altLang="zh-CN" sz="1600" dirty="0" smtClean="0">
                <a:ea typeface="宋体" charset="-122"/>
              </a:rPr>
              <a:t>MeanShift</a:t>
            </a:r>
            <a:r>
              <a:rPr lang="zh-CN" altLang="en-US" sz="1600" dirty="0" smtClean="0">
                <a:ea typeface="宋体" charset="-122"/>
              </a:rPr>
              <a:t>向量</a:t>
            </a:r>
            <a:endParaRPr lang="en-US" altLang="zh-CN" sz="1600" dirty="0">
              <a:ea typeface="宋体" charset="-122"/>
            </a:endParaRPr>
          </a:p>
        </p:txBody>
      </p:sp>
      <p:grpSp>
        <p:nvGrpSpPr>
          <p:cNvPr id="213" name="Group 110"/>
          <p:cNvGrpSpPr>
            <a:grpSpLocks/>
          </p:cNvGrpSpPr>
          <p:nvPr/>
        </p:nvGrpSpPr>
        <p:grpSpPr bwMode="auto">
          <a:xfrm>
            <a:off x="5091114" y="3452810"/>
            <a:ext cx="457200" cy="457200"/>
            <a:chOff x="4486" y="3484"/>
            <a:chExt cx="288" cy="288"/>
          </a:xfrm>
        </p:grpSpPr>
        <p:sp>
          <p:nvSpPr>
            <p:cNvPr id="214" name="Oval 111"/>
            <p:cNvSpPr>
              <a:spLocks noChangeArrowheads="1"/>
            </p:cNvSpPr>
            <p:nvPr/>
          </p:nvSpPr>
          <p:spPr bwMode="auto">
            <a:xfrm>
              <a:off x="4560" y="3552"/>
              <a:ext cx="144" cy="144"/>
            </a:xfrm>
            <a:prstGeom prst="ellipse">
              <a:avLst/>
            </a:prstGeom>
            <a:noFill/>
            <a:ln w="19050">
              <a:solidFill>
                <a:srgbClr val="FF9900"/>
              </a:solidFill>
              <a:round/>
              <a:headEnd/>
              <a:tailEnd/>
            </a:ln>
            <a:effectLst/>
          </p:spPr>
          <p:txBody>
            <a:bodyPr wrap="none" anchor="ctr"/>
            <a:lstStyle/>
            <a:p>
              <a:endParaRPr lang="zh-CN" altLang="en-US"/>
            </a:p>
          </p:txBody>
        </p:sp>
        <p:sp>
          <p:nvSpPr>
            <p:cNvPr id="215" name="Line 112"/>
            <p:cNvSpPr>
              <a:spLocks noChangeShapeType="1"/>
            </p:cNvSpPr>
            <p:nvPr/>
          </p:nvSpPr>
          <p:spPr bwMode="auto">
            <a:xfrm>
              <a:off x="4632" y="3484"/>
              <a:ext cx="0" cy="288"/>
            </a:xfrm>
            <a:prstGeom prst="line">
              <a:avLst/>
            </a:prstGeom>
            <a:noFill/>
            <a:ln w="9525">
              <a:solidFill>
                <a:srgbClr val="FF9900"/>
              </a:solidFill>
              <a:round/>
              <a:headEnd/>
              <a:tailEnd/>
            </a:ln>
            <a:effectLst/>
          </p:spPr>
          <p:txBody>
            <a:bodyPr/>
            <a:lstStyle/>
            <a:p>
              <a:endParaRPr lang="zh-CN" altLang="en-US"/>
            </a:p>
          </p:txBody>
        </p:sp>
        <p:sp>
          <p:nvSpPr>
            <p:cNvPr id="216" name="Line 113"/>
            <p:cNvSpPr>
              <a:spLocks noChangeShapeType="1"/>
            </p:cNvSpPr>
            <p:nvPr/>
          </p:nvSpPr>
          <p:spPr bwMode="auto">
            <a:xfrm rot="-5400000">
              <a:off x="4630" y="3482"/>
              <a:ext cx="0" cy="288"/>
            </a:xfrm>
            <a:prstGeom prst="line">
              <a:avLst/>
            </a:prstGeom>
            <a:noFill/>
            <a:ln w="9525">
              <a:solidFill>
                <a:srgbClr val="FF9900"/>
              </a:solidFill>
              <a:round/>
              <a:headEnd/>
              <a:tailEnd/>
            </a:ln>
            <a:effectLst/>
          </p:spPr>
          <p:txBody>
            <a:bodyPr/>
            <a:lstStyle/>
            <a:p>
              <a:endParaRPr lang="zh-CN" altLang="en-US"/>
            </a:p>
          </p:txBody>
        </p:sp>
      </p:grpSp>
      <p:sp>
        <p:nvSpPr>
          <p:cNvPr id="217" name="AutoShape 114"/>
          <p:cNvSpPr>
            <a:spLocks noChangeArrowheads="1"/>
          </p:cNvSpPr>
          <p:nvPr/>
        </p:nvSpPr>
        <p:spPr bwMode="auto">
          <a:xfrm rot="1324470">
            <a:off x="4627564" y="3452810"/>
            <a:ext cx="685800" cy="152400"/>
          </a:xfrm>
          <a:prstGeom prst="rightArrow">
            <a:avLst>
              <a:gd name="adj1" fmla="val 50000"/>
              <a:gd name="adj2" fmla="val 112500"/>
            </a:avLst>
          </a:prstGeom>
          <a:solidFill>
            <a:srgbClr val="FFFF00"/>
          </a:solidFill>
          <a:ln w="9525">
            <a:solidFill>
              <a:schemeClr val="tx1"/>
            </a:solidFill>
            <a:miter lim="800000"/>
            <a:headEnd/>
            <a:tailEnd/>
          </a:ln>
          <a:effectLst/>
        </p:spPr>
        <p:txBody>
          <a:bodyPr wrap="none" anchor="b" anchorCtr="1"/>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500" fill="hold"/>
                                        <p:tgtEl>
                                          <p:spTgt spid="213"/>
                                        </p:tgtEl>
                                        <p:attrNameLst>
                                          <p:attrName>ppt_w</p:attrName>
                                        </p:attrNameLst>
                                      </p:cBhvr>
                                      <p:tavLst>
                                        <p:tav tm="0">
                                          <p:val>
                                            <p:strVal val="4*#ppt_w"/>
                                          </p:val>
                                        </p:tav>
                                        <p:tav tm="100000">
                                          <p:val>
                                            <p:strVal val="#ppt_w"/>
                                          </p:val>
                                        </p:tav>
                                      </p:tavLst>
                                    </p:anim>
                                    <p:anim calcmode="lin" valueType="num">
                                      <p:cBhvr>
                                        <p:cTn id="8" dur="500" fill="hold"/>
                                        <p:tgtEl>
                                          <p:spTgt spid="213"/>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5000"/>
                                  </p:stCondLst>
                                  <p:childTnLst>
                                    <p:set>
                                      <p:cBhvr>
                                        <p:cTn id="11" dur="1" fill="hold">
                                          <p:stCondLst>
                                            <p:cond delay="0"/>
                                          </p:stCondLst>
                                        </p:cTn>
                                        <p:tgtEl>
                                          <p:spTgt spid="217"/>
                                        </p:tgtEl>
                                        <p:attrNameLst>
                                          <p:attrName>style.visibility</p:attrName>
                                        </p:attrNameLst>
                                      </p:cBhvr>
                                      <p:to>
                                        <p:strVal val="visible"/>
                                      </p:to>
                                    </p:set>
                                    <p:animEffect transition="in" filter="wipe(left)">
                                      <p:cBhvr>
                                        <p:cTn id="12"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571612"/>
            <a:ext cx="8229600" cy="4752988"/>
          </a:xfrm>
        </p:spPr>
        <p:txBody>
          <a:bodyPr>
            <a:normAutofit/>
          </a:bodyPr>
          <a:lstStyle/>
          <a:p>
            <a:r>
              <a:rPr lang="zh-CN" altLang="en-US" dirty="0" smtClean="0">
                <a:latin typeface="楷体_GB2312" pitchFamily="49" charset="-122"/>
                <a:ea typeface="楷体_GB2312" pitchFamily="49" charset="-122"/>
                <a:cs typeface="Times New Roman" pitchFamily="18" charset="0"/>
              </a:rPr>
              <a:t>直观理解</a:t>
            </a:r>
            <a:endParaRPr lang="zh-CN" altLang="en-US" dirty="0">
              <a:latin typeface="楷体_GB2312" pitchFamily="49" charset="-122"/>
              <a:ea typeface="楷体_GB2312" pitchFamily="49" charset="-122"/>
              <a:cs typeface="Times New Roman" pitchFamily="18" charset="0"/>
            </a:endParaRPr>
          </a:p>
        </p:txBody>
      </p:sp>
      <p:sp>
        <p:nvSpPr>
          <p:cNvPr id="5"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MeanShift</a:t>
            </a:r>
            <a:endParaRPr lang="zh-CN" altLang="en-US" sz="1600" dirty="0"/>
          </a:p>
        </p:txBody>
      </p:sp>
      <p:sp>
        <p:nvSpPr>
          <p:cNvPr id="6" name="Oval 3"/>
          <p:cNvSpPr>
            <a:spLocks noChangeArrowheads="1"/>
          </p:cNvSpPr>
          <p:nvPr/>
        </p:nvSpPr>
        <p:spPr bwMode="auto">
          <a:xfrm>
            <a:off x="5578470" y="3733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 name="Oval 4"/>
          <p:cNvSpPr>
            <a:spLocks noChangeArrowheads="1"/>
          </p:cNvSpPr>
          <p:nvPr/>
        </p:nvSpPr>
        <p:spPr bwMode="auto">
          <a:xfrm>
            <a:off x="5784845" y="3733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 name="Oval 5"/>
          <p:cNvSpPr>
            <a:spLocks noChangeArrowheads="1"/>
          </p:cNvSpPr>
          <p:nvPr/>
        </p:nvSpPr>
        <p:spPr bwMode="auto">
          <a:xfrm>
            <a:off x="5708645" y="3581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9" name="Oval 6"/>
          <p:cNvSpPr>
            <a:spLocks noChangeArrowheads="1"/>
          </p:cNvSpPr>
          <p:nvPr/>
        </p:nvSpPr>
        <p:spPr bwMode="auto">
          <a:xfrm>
            <a:off x="5456233" y="35258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0" name="Oval 7"/>
          <p:cNvSpPr>
            <a:spLocks noChangeArrowheads="1"/>
          </p:cNvSpPr>
          <p:nvPr/>
        </p:nvSpPr>
        <p:spPr bwMode="auto">
          <a:xfrm>
            <a:off x="5697533" y="389730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1" name="Oval 8"/>
          <p:cNvSpPr>
            <a:spLocks noChangeArrowheads="1"/>
          </p:cNvSpPr>
          <p:nvPr/>
        </p:nvSpPr>
        <p:spPr bwMode="auto">
          <a:xfrm>
            <a:off x="5470520" y="389730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2" name="Oval 9"/>
          <p:cNvSpPr>
            <a:spLocks noChangeArrowheads="1"/>
          </p:cNvSpPr>
          <p:nvPr/>
        </p:nvSpPr>
        <p:spPr bwMode="auto">
          <a:xfrm>
            <a:off x="5948358" y="39195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3" name="Oval 10"/>
          <p:cNvSpPr>
            <a:spLocks noChangeArrowheads="1"/>
          </p:cNvSpPr>
          <p:nvPr/>
        </p:nvSpPr>
        <p:spPr bwMode="auto">
          <a:xfrm>
            <a:off x="5338758" y="3733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4" name="Oval 11"/>
          <p:cNvSpPr>
            <a:spLocks noChangeArrowheads="1"/>
          </p:cNvSpPr>
          <p:nvPr/>
        </p:nvSpPr>
        <p:spPr bwMode="auto">
          <a:xfrm>
            <a:off x="6078533" y="3733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5" name="Oval 12"/>
          <p:cNvSpPr>
            <a:spLocks noChangeArrowheads="1"/>
          </p:cNvSpPr>
          <p:nvPr/>
        </p:nvSpPr>
        <p:spPr bwMode="auto">
          <a:xfrm>
            <a:off x="5937245" y="344804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6" name="Oval 13"/>
          <p:cNvSpPr>
            <a:spLocks noChangeArrowheads="1"/>
          </p:cNvSpPr>
          <p:nvPr/>
        </p:nvSpPr>
        <p:spPr bwMode="auto">
          <a:xfrm>
            <a:off x="5654670" y="3352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7" name="Oval 14"/>
          <p:cNvSpPr>
            <a:spLocks noChangeArrowheads="1"/>
          </p:cNvSpPr>
          <p:nvPr/>
        </p:nvSpPr>
        <p:spPr bwMode="auto">
          <a:xfrm>
            <a:off x="5807070" y="4114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8" name="Oval 15"/>
          <p:cNvSpPr>
            <a:spLocks noChangeArrowheads="1"/>
          </p:cNvSpPr>
          <p:nvPr/>
        </p:nvSpPr>
        <p:spPr bwMode="auto">
          <a:xfrm>
            <a:off x="5502270" y="413543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19" name="Oval 16"/>
          <p:cNvSpPr>
            <a:spLocks noChangeArrowheads="1"/>
          </p:cNvSpPr>
          <p:nvPr/>
        </p:nvSpPr>
        <p:spPr bwMode="auto">
          <a:xfrm>
            <a:off x="5197470" y="3984617"/>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0" name="Oval 17"/>
          <p:cNvSpPr>
            <a:spLocks noChangeArrowheads="1"/>
          </p:cNvSpPr>
          <p:nvPr/>
        </p:nvSpPr>
        <p:spPr bwMode="auto">
          <a:xfrm>
            <a:off x="4968870" y="3733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1" name="Oval 18"/>
          <p:cNvSpPr>
            <a:spLocks noChangeArrowheads="1"/>
          </p:cNvSpPr>
          <p:nvPr/>
        </p:nvSpPr>
        <p:spPr bwMode="auto">
          <a:xfrm>
            <a:off x="5197470" y="3505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2" name="Oval 19"/>
          <p:cNvSpPr>
            <a:spLocks noChangeArrowheads="1"/>
          </p:cNvSpPr>
          <p:nvPr/>
        </p:nvSpPr>
        <p:spPr bwMode="auto">
          <a:xfrm>
            <a:off x="6264270" y="3962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3" name="Oval 20"/>
          <p:cNvSpPr>
            <a:spLocks noChangeArrowheads="1"/>
          </p:cNvSpPr>
          <p:nvPr/>
        </p:nvSpPr>
        <p:spPr bwMode="auto">
          <a:xfrm>
            <a:off x="6188070" y="4267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4" name="Oval 21"/>
          <p:cNvSpPr>
            <a:spLocks noChangeArrowheads="1"/>
          </p:cNvSpPr>
          <p:nvPr/>
        </p:nvSpPr>
        <p:spPr bwMode="auto">
          <a:xfrm>
            <a:off x="5903908" y="4398955"/>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5" name="Oval 22"/>
          <p:cNvSpPr>
            <a:spLocks noChangeArrowheads="1"/>
          </p:cNvSpPr>
          <p:nvPr/>
        </p:nvSpPr>
        <p:spPr bwMode="auto">
          <a:xfrm>
            <a:off x="5502270" y="4419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6" name="Oval 23"/>
          <p:cNvSpPr>
            <a:spLocks noChangeArrowheads="1"/>
          </p:cNvSpPr>
          <p:nvPr/>
        </p:nvSpPr>
        <p:spPr bwMode="auto">
          <a:xfrm>
            <a:off x="5045070" y="4267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7" name="Oval 24"/>
          <p:cNvSpPr>
            <a:spLocks noChangeArrowheads="1"/>
          </p:cNvSpPr>
          <p:nvPr/>
        </p:nvSpPr>
        <p:spPr bwMode="auto">
          <a:xfrm>
            <a:off x="4664070" y="3962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8" name="Oval 25"/>
          <p:cNvSpPr>
            <a:spLocks noChangeArrowheads="1"/>
          </p:cNvSpPr>
          <p:nvPr/>
        </p:nvSpPr>
        <p:spPr bwMode="auto">
          <a:xfrm>
            <a:off x="4587870" y="3428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29" name="Oval 26"/>
          <p:cNvSpPr>
            <a:spLocks noChangeArrowheads="1"/>
          </p:cNvSpPr>
          <p:nvPr/>
        </p:nvSpPr>
        <p:spPr bwMode="auto">
          <a:xfrm>
            <a:off x="4968870" y="3352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0" name="Oval 27"/>
          <p:cNvSpPr>
            <a:spLocks noChangeArrowheads="1"/>
          </p:cNvSpPr>
          <p:nvPr/>
        </p:nvSpPr>
        <p:spPr bwMode="auto">
          <a:xfrm>
            <a:off x="5349870" y="3124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1" name="Oval 28"/>
          <p:cNvSpPr>
            <a:spLocks noChangeArrowheads="1"/>
          </p:cNvSpPr>
          <p:nvPr/>
        </p:nvSpPr>
        <p:spPr bwMode="auto">
          <a:xfrm>
            <a:off x="5937245" y="3124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2" name="Oval 29"/>
          <p:cNvSpPr>
            <a:spLocks noChangeArrowheads="1"/>
          </p:cNvSpPr>
          <p:nvPr/>
        </p:nvSpPr>
        <p:spPr bwMode="auto">
          <a:xfrm>
            <a:off x="5654670" y="2819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3" name="Oval 30"/>
          <p:cNvSpPr>
            <a:spLocks noChangeArrowheads="1"/>
          </p:cNvSpPr>
          <p:nvPr/>
        </p:nvSpPr>
        <p:spPr bwMode="auto">
          <a:xfrm>
            <a:off x="4740270" y="3124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4" name="Oval 31"/>
          <p:cNvSpPr>
            <a:spLocks noChangeArrowheads="1"/>
          </p:cNvSpPr>
          <p:nvPr/>
        </p:nvSpPr>
        <p:spPr bwMode="auto">
          <a:xfrm>
            <a:off x="5121270" y="2895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5" name="Oval 32"/>
          <p:cNvSpPr>
            <a:spLocks noChangeArrowheads="1"/>
          </p:cNvSpPr>
          <p:nvPr/>
        </p:nvSpPr>
        <p:spPr bwMode="auto">
          <a:xfrm>
            <a:off x="5654670" y="2285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6" name="Oval 33"/>
          <p:cNvSpPr>
            <a:spLocks noChangeArrowheads="1"/>
          </p:cNvSpPr>
          <p:nvPr/>
        </p:nvSpPr>
        <p:spPr bwMode="auto">
          <a:xfrm>
            <a:off x="5197470" y="2514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7" name="Oval 34"/>
          <p:cNvSpPr>
            <a:spLocks noChangeArrowheads="1"/>
          </p:cNvSpPr>
          <p:nvPr/>
        </p:nvSpPr>
        <p:spPr bwMode="auto">
          <a:xfrm>
            <a:off x="5937245" y="2743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8" name="Oval 35"/>
          <p:cNvSpPr>
            <a:spLocks noChangeArrowheads="1"/>
          </p:cNvSpPr>
          <p:nvPr/>
        </p:nvSpPr>
        <p:spPr bwMode="auto">
          <a:xfrm>
            <a:off x="5937245" y="1676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39" name="Oval 36"/>
          <p:cNvSpPr>
            <a:spLocks noChangeArrowheads="1"/>
          </p:cNvSpPr>
          <p:nvPr/>
        </p:nvSpPr>
        <p:spPr bwMode="auto">
          <a:xfrm>
            <a:off x="6188070" y="2438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0" name="Oval 37"/>
          <p:cNvSpPr>
            <a:spLocks noChangeArrowheads="1"/>
          </p:cNvSpPr>
          <p:nvPr/>
        </p:nvSpPr>
        <p:spPr bwMode="auto">
          <a:xfrm>
            <a:off x="6275383" y="2981317"/>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1" name="Oval 38"/>
          <p:cNvSpPr>
            <a:spLocks noChangeArrowheads="1"/>
          </p:cNvSpPr>
          <p:nvPr/>
        </p:nvSpPr>
        <p:spPr bwMode="auto">
          <a:xfrm>
            <a:off x="6264270" y="3428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2" name="Oval 39"/>
          <p:cNvSpPr>
            <a:spLocks noChangeArrowheads="1"/>
          </p:cNvSpPr>
          <p:nvPr/>
        </p:nvSpPr>
        <p:spPr bwMode="auto">
          <a:xfrm>
            <a:off x="6645270" y="3200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3" name="Oval 40"/>
          <p:cNvSpPr>
            <a:spLocks noChangeArrowheads="1"/>
          </p:cNvSpPr>
          <p:nvPr/>
        </p:nvSpPr>
        <p:spPr bwMode="auto">
          <a:xfrm>
            <a:off x="6645270" y="2819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4" name="Oval 41"/>
          <p:cNvSpPr>
            <a:spLocks noChangeArrowheads="1"/>
          </p:cNvSpPr>
          <p:nvPr/>
        </p:nvSpPr>
        <p:spPr bwMode="auto">
          <a:xfrm>
            <a:off x="6569070" y="2362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5" name="Oval 42"/>
          <p:cNvSpPr>
            <a:spLocks noChangeArrowheads="1"/>
          </p:cNvSpPr>
          <p:nvPr/>
        </p:nvSpPr>
        <p:spPr bwMode="auto">
          <a:xfrm>
            <a:off x="6340470" y="1904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6" name="Oval 43"/>
          <p:cNvSpPr>
            <a:spLocks noChangeArrowheads="1"/>
          </p:cNvSpPr>
          <p:nvPr/>
        </p:nvSpPr>
        <p:spPr bwMode="auto">
          <a:xfrm>
            <a:off x="6950070" y="1600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7" name="Oval 44"/>
          <p:cNvSpPr>
            <a:spLocks noChangeArrowheads="1"/>
          </p:cNvSpPr>
          <p:nvPr/>
        </p:nvSpPr>
        <p:spPr bwMode="auto">
          <a:xfrm>
            <a:off x="7026270" y="2057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8" name="Oval 45"/>
          <p:cNvSpPr>
            <a:spLocks noChangeArrowheads="1"/>
          </p:cNvSpPr>
          <p:nvPr/>
        </p:nvSpPr>
        <p:spPr bwMode="auto">
          <a:xfrm>
            <a:off x="7331070" y="2666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49" name="Oval 46"/>
          <p:cNvSpPr>
            <a:spLocks noChangeArrowheads="1"/>
          </p:cNvSpPr>
          <p:nvPr/>
        </p:nvSpPr>
        <p:spPr bwMode="auto">
          <a:xfrm>
            <a:off x="6721470" y="3657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0" name="Oval 47"/>
          <p:cNvSpPr>
            <a:spLocks noChangeArrowheads="1"/>
          </p:cNvSpPr>
          <p:nvPr/>
        </p:nvSpPr>
        <p:spPr bwMode="auto">
          <a:xfrm>
            <a:off x="7178670" y="3200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1" name="Oval 48"/>
          <p:cNvSpPr>
            <a:spLocks noChangeArrowheads="1"/>
          </p:cNvSpPr>
          <p:nvPr/>
        </p:nvSpPr>
        <p:spPr bwMode="auto">
          <a:xfrm>
            <a:off x="7940670" y="3276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2" name="Oval 49"/>
          <p:cNvSpPr>
            <a:spLocks noChangeArrowheads="1"/>
          </p:cNvSpPr>
          <p:nvPr/>
        </p:nvSpPr>
        <p:spPr bwMode="auto">
          <a:xfrm>
            <a:off x="6950070" y="4190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3" name="Oval 50"/>
          <p:cNvSpPr>
            <a:spLocks noChangeArrowheads="1"/>
          </p:cNvSpPr>
          <p:nvPr/>
        </p:nvSpPr>
        <p:spPr bwMode="auto">
          <a:xfrm>
            <a:off x="7494583" y="3735380"/>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4" name="Oval 51"/>
          <p:cNvSpPr>
            <a:spLocks noChangeArrowheads="1"/>
          </p:cNvSpPr>
          <p:nvPr/>
        </p:nvSpPr>
        <p:spPr bwMode="auto">
          <a:xfrm>
            <a:off x="6492870" y="4571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5" name="Oval 52"/>
          <p:cNvSpPr>
            <a:spLocks noChangeArrowheads="1"/>
          </p:cNvSpPr>
          <p:nvPr/>
        </p:nvSpPr>
        <p:spPr bwMode="auto">
          <a:xfrm>
            <a:off x="7559670" y="4648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6" name="Oval 53"/>
          <p:cNvSpPr>
            <a:spLocks noChangeArrowheads="1"/>
          </p:cNvSpPr>
          <p:nvPr/>
        </p:nvSpPr>
        <p:spPr bwMode="auto">
          <a:xfrm>
            <a:off x="6950070" y="5029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7" name="Oval 54"/>
          <p:cNvSpPr>
            <a:spLocks noChangeArrowheads="1"/>
          </p:cNvSpPr>
          <p:nvPr/>
        </p:nvSpPr>
        <p:spPr bwMode="auto">
          <a:xfrm>
            <a:off x="6111870" y="4876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8" name="Oval 55"/>
          <p:cNvSpPr>
            <a:spLocks noChangeArrowheads="1"/>
          </p:cNvSpPr>
          <p:nvPr/>
        </p:nvSpPr>
        <p:spPr bwMode="auto">
          <a:xfrm>
            <a:off x="5654670" y="4800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59" name="Oval 56"/>
          <p:cNvSpPr>
            <a:spLocks noChangeArrowheads="1"/>
          </p:cNvSpPr>
          <p:nvPr/>
        </p:nvSpPr>
        <p:spPr bwMode="auto">
          <a:xfrm>
            <a:off x="6035670" y="5333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0" name="Oval 57"/>
          <p:cNvSpPr>
            <a:spLocks noChangeArrowheads="1"/>
          </p:cNvSpPr>
          <p:nvPr/>
        </p:nvSpPr>
        <p:spPr bwMode="auto">
          <a:xfrm>
            <a:off x="6492870" y="5791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1" name="Oval 58"/>
          <p:cNvSpPr>
            <a:spLocks noChangeArrowheads="1"/>
          </p:cNvSpPr>
          <p:nvPr/>
        </p:nvSpPr>
        <p:spPr bwMode="auto">
          <a:xfrm>
            <a:off x="5883270" y="5791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2" name="Oval 59"/>
          <p:cNvSpPr>
            <a:spLocks noChangeArrowheads="1"/>
          </p:cNvSpPr>
          <p:nvPr/>
        </p:nvSpPr>
        <p:spPr bwMode="auto">
          <a:xfrm>
            <a:off x="5426070" y="5333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3" name="Oval 60"/>
          <p:cNvSpPr>
            <a:spLocks noChangeArrowheads="1"/>
          </p:cNvSpPr>
          <p:nvPr/>
        </p:nvSpPr>
        <p:spPr bwMode="auto">
          <a:xfrm>
            <a:off x="5121270" y="4876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4" name="Oval 61"/>
          <p:cNvSpPr>
            <a:spLocks noChangeArrowheads="1"/>
          </p:cNvSpPr>
          <p:nvPr/>
        </p:nvSpPr>
        <p:spPr bwMode="auto">
          <a:xfrm>
            <a:off x="4511670" y="4571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5" name="Oval 62"/>
          <p:cNvSpPr>
            <a:spLocks noChangeArrowheads="1"/>
          </p:cNvSpPr>
          <p:nvPr/>
        </p:nvSpPr>
        <p:spPr bwMode="auto">
          <a:xfrm>
            <a:off x="4740270" y="5257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6" name="Oval 63"/>
          <p:cNvSpPr>
            <a:spLocks noChangeArrowheads="1"/>
          </p:cNvSpPr>
          <p:nvPr/>
        </p:nvSpPr>
        <p:spPr bwMode="auto">
          <a:xfrm>
            <a:off x="4968870" y="5791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8" name="Oval 65"/>
          <p:cNvSpPr>
            <a:spLocks noChangeArrowheads="1"/>
          </p:cNvSpPr>
          <p:nvPr/>
        </p:nvSpPr>
        <p:spPr bwMode="auto">
          <a:xfrm>
            <a:off x="4054470" y="5333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69" name="Oval 66"/>
          <p:cNvSpPr>
            <a:spLocks noChangeArrowheads="1"/>
          </p:cNvSpPr>
          <p:nvPr/>
        </p:nvSpPr>
        <p:spPr bwMode="auto">
          <a:xfrm>
            <a:off x="3521070" y="4571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0" name="Oval 67"/>
          <p:cNvSpPr>
            <a:spLocks noChangeArrowheads="1"/>
          </p:cNvSpPr>
          <p:nvPr/>
        </p:nvSpPr>
        <p:spPr bwMode="auto">
          <a:xfrm>
            <a:off x="4054470" y="4267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1" name="Oval 68"/>
          <p:cNvSpPr>
            <a:spLocks noChangeArrowheads="1"/>
          </p:cNvSpPr>
          <p:nvPr/>
        </p:nvSpPr>
        <p:spPr bwMode="auto">
          <a:xfrm>
            <a:off x="4283070" y="3733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2" name="Oval 69"/>
          <p:cNvSpPr>
            <a:spLocks noChangeArrowheads="1"/>
          </p:cNvSpPr>
          <p:nvPr/>
        </p:nvSpPr>
        <p:spPr bwMode="auto">
          <a:xfrm>
            <a:off x="3749670" y="3276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3" name="Oval 70"/>
          <p:cNvSpPr>
            <a:spLocks noChangeArrowheads="1"/>
          </p:cNvSpPr>
          <p:nvPr/>
        </p:nvSpPr>
        <p:spPr bwMode="auto">
          <a:xfrm>
            <a:off x="4283070" y="2895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4" name="Oval 71"/>
          <p:cNvSpPr>
            <a:spLocks noChangeArrowheads="1"/>
          </p:cNvSpPr>
          <p:nvPr/>
        </p:nvSpPr>
        <p:spPr bwMode="auto">
          <a:xfrm>
            <a:off x="4740270" y="2743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5" name="Oval 72"/>
          <p:cNvSpPr>
            <a:spLocks noChangeArrowheads="1"/>
          </p:cNvSpPr>
          <p:nvPr/>
        </p:nvSpPr>
        <p:spPr bwMode="auto">
          <a:xfrm>
            <a:off x="4359270" y="2133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6" name="Oval 73"/>
          <p:cNvSpPr>
            <a:spLocks noChangeArrowheads="1"/>
          </p:cNvSpPr>
          <p:nvPr/>
        </p:nvSpPr>
        <p:spPr bwMode="auto">
          <a:xfrm>
            <a:off x="5045070" y="1904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7" name="Oval 74"/>
          <p:cNvSpPr>
            <a:spLocks noChangeArrowheads="1"/>
          </p:cNvSpPr>
          <p:nvPr/>
        </p:nvSpPr>
        <p:spPr bwMode="auto">
          <a:xfrm>
            <a:off x="4206870" y="1523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8" name="Oval 75"/>
          <p:cNvSpPr>
            <a:spLocks noChangeArrowheads="1"/>
          </p:cNvSpPr>
          <p:nvPr/>
        </p:nvSpPr>
        <p:spPr bwMode="auto">
          <a:xfrm>
            <a:off x="3749670" y="1904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79" name="Oval 76"/>
          <p:cNvSpPr>
            <a:spLocks noChangeArrowheads="1"/>
          </p:cNvSpPr>
          <p:nvPr/>
        </p:nvSpPr>
        <p:spPr bwMode="auto">
          <a:xfrm>
            <a:off x="3673470" y="2514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0" name="Oval 77"/>
          <p:cNvSpPr>
            <a:spLocks noChangeArrowheads="1"/>
          </p:cNvSpPr>
          <p:nvPr/>
        </p:nvSpPr>
        <p:spPr bwMode="auto">
          <a:xfrm>
            <a:off x="3292470" y="2971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1" name="Oval 78"/>
          <p:cNvSpPr>
            <a:spLocks noChangeArrowheads="1"/>
          </p:cNvSpPr>
          <p:nvPr/>
        </p:nvSpPr>
        <p:spPr bwMode="auto">
          <a:xfrm>
            <a:off x="3673470" y="3809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2" name="Oval 79"/>
          <p:cNvSpPr>
            <a:spLocks noChangeArrowheads="1"/>
          </p:cNvSpPr>
          <p:nvPr/>
        </p:nvSpPr>
        <p:spPr bwMode="auto">
          <a:xfrm>
            <a:off x="2911470" y="3886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3" name="Oval 80"/>
          <p:cNvSpPr>
            <a:spLocks noChangeArrowheads="1"/>
          </p:cNvSpPr>
          <p:nvPr/>
        </p:nvSpPr>
        <p:spPr bwMode="auto">
          <a:xfrm>
            <a:off x="2835270" y="47243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4" name="Oval 81"/>
          <p:cNvSpPr>
            <a:spLocks noChangeArrowheads="1"/>
          </p:cNvSpPr>
          <p:nvPr/>
        </p:nvSpPr>
        <p:spPr bwMode="auto">
          <a:xfrm>
            <a:off x="3063870" y="5562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6" name="Oval 83"/>
          <p:cNvSpPr>
            <a:spLocks noChangeArrowheads="1"/>
          </p:cNvSpPr>
          <p:nvPr/>
        </p:nvSpPr>
        <p:spPr bwMode="auto">
          <a:xfrm>
            <a:off x="1920870" y="51815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7" name="Oval 84"/>
          <p:cNvSpPr>
            <a:spLocks noChangeArrowheads="1"/>
          </p:cNvSpPr>
          <p:nvPr/>
        </p:nvSpPr>
        <p:spPr bwMode="auto">
          <a:xfrm>
            <a:off x="1920870" y="42671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8" name="Oval 85"/>
          <p:cNvSpPr>
            <a:spLocks noChangeArrowheads="1"/>
          </p:cNvSpPr>
          <p:nvPr/>
        </p:nvSpPr>
        <p:spPr bwMode="auto">
          <a:xfrm>
            <a:off x="2530470" y="30479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89" name="Oval 86"/>
          <p:cNvSpPr>
            <a:spLocks noChangeArrowheads="1"/>
          </p:cNvSpPr>
          <p:nvPr/>
        </p:nvSpPr>
        <p:spPr bwMode="auto">
          <a:xfrm>
            <a:off x="2911470" y="2209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90" name="Oval 87"/>
          <p:cNvSpPr>
            <a:spLocks noChangeArrowheads="1"/>
          </p:cNvSpPr>
          <p:nvPr/>
        </p:nvSpPr>
        <p:spPr bwMode="auto">
          <a:xfrm>
            <a:off x="1997070" y="2209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91" name="Oval 88"/>
          <p:cNvSpPr>
            <a:spLocks noChangeArrowheads="1"/>
          </p:cNvSpPr>
          <p:nvPr/>
        </p:nvSpPr>
        <p:spPr bwMode="auto">
          <a:xfrm>
            <a:off x="1844670" y="3352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92" name="Oval 89"/>
          <p:cNvSpPr>
            <a:spLocks noChangeArrowheads="1"/>
          </p:cNvSpPr>
          <p:nvPr/>
        </p:nvSpPr>
        <p:spPr bwMode="auto">
          <a:xfrm>
            <a:off x="771532" y="5295904"/>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94" name="Oval 91"/>
          <p:cNvSpPr>
            <a:spLocks noChangeArrowheads="1"/>
          </p:cNvSpPr>
          <p:nvPr/>
        </p:nvSpPr>
        <p:spPr bwMode="auto">
          <a:xfrm>
            <a:off x="847732" y="4076704"/>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sp>
        <p:nvSpPr>
          <p:cNvPr id="95" name="Oval 92"/>
          <p:cNvSpPr>
            <a:spLocks noChangeArrowheads="1"/>
          </p:cNvSpPr>
          <p:nvPr/>
        </p:nvSpPr>
        <p:spPr bwMode="auto">
          <a:xfrm>
            <a:off x="1006470" y="2590792"/>
            <a:ext cx="152400" cy="152400"/>
          </a:xfrm>
          <a:prstGeom prst="ellipse">
            <a:avLst/>
          </a:prstGeom>
          <a:gradFill rotWithShape="1">
            <a:gsLst>
              <a:gs pos="0">
                <a:srgbClr val="CC3300"/>
              </a:gs>
              <a:gs pos="100000">
                <a:srgbClr val="CC3300">
                  <a:gamma/>
                  <a:shade val="46275"/>
                  <a:invGamma/>
                </a:srgbClr>
              </a:gs>
            </a:gsLst>
            <a:lin ang="2700000" scaled="1"/>
          </a:gradFill>
          <a:ln w="9525">
            <a:noFill/>
            <a:round/>
            <a:headEnd/>
            <a:tailEnd/>
          </a:ln>
          <a:effectLst/>
        </p:spPr>
        <p:txBody>
          <a:bodyPr wrap="none" anchor="ctr"/>
          <a:lstStyle/>
          <a:p>
            <a:endParaRPr lang="zh-CN" altLang="en-US"/>
          </a:p>
        </p:txBody>
      </p:sp>
      <p:grpSp>
        <p:nvGrpSpPr>
          <p:cNvPr id="98" name="Group 96"/>
          <p:cNvGrpSpPr>
            <a:grpSpLocks/>
          </p:cNvGrpSpPr>
          <p:nvPr/>
        </p:nvGrpSpPr>
        <p:grpSpPr bwMode="auto">
          <a:xfrm>
            <a:off x="3857620" y="2285992"/>
            <a:ext cx="2819400" cy="2895600"/>
            <a:chOff x="3744" y="4464"/>
            <a:chExt cx="1776" cy="1824"/>
          </a:xfrm>
        </p:grpSpPr>
        <p:sp>
          <p:nvSpPr>
            <p:cNvPr id="99" name="Oval 97"/>
            <p:cNvSpPr>
              <a:spLocks noChangeArrowheads="1"/>
            </p:cNvSpPr>
            <p:nvPr/>
          </p:nvSpPr>
          <p:spPr bwMode="auto">
            <a:xfrm>
              <a:off x="3744" y="4464"/>
              <a:ext cx="1776" cy="1824"/>
            </a:xfrm>
            <a:prstGeom prst="ellipse">
              <a:avLst/>
            </a:prstGeom>
            <a:noFill/>
            <a:ln w="28575">
              <a:solidFill>
                <a:srgbClr val="00CCFF"/>
              </a:solidFill>
              <a:round/>
              <a:headEnd/>
              <a:tailEnd/>
            </a:ln>
            <a:effectLst/>
          </p:spPr>
          <p:txBody>
            <a:bodyPr wrap="none" anchor="ctr"/>
            <a:lstStyle/>
            <a:p>
              <a:endParaRPr lang="zh-CN" altLang="en-US"/>
            </a:p>
          </p:txBody>
        </p:sp>
        <p:grpSp>
          <p:nvGrpSpPr>
            <p:cNvPr id="100" name="Group 98"/>
            <p:cNvGrpSpPr>
              <a:grpSpLocks/>
            </p:cNvGrpSpPr>
            <p:nvPr/>
          </p:nvGrpSpPr>
          <p:grpSpPr bwMode="auto">
            <a:xfrm>
              <a:off x="4491" y="5231"/>
              <a:ext cx="288" cy="288"/>
              <a:chOff x="4486" y="3484"/>
              <a:chExt cx="288" cy="288"/>
            </a:xfrm>
          </p:grpSpPr>
          <p:sp>
            <p:nvSpPr>
              <p:cNvPr id="101" name="Oval 99"/>
              <p:cNvSpPr>
                <a:spLocks noChangeArrowheads="1"/>
              </p:cNvSpPr>
              <p:nvPr/>
            </p:nvSpPr>
            <p:spPr bwMode="auto">
              <a:xfrm>
                <a:off x="4560" y="3552"/>
                <a:ext cx="144" cy="144"/>
              </a:xfrm>
              <a:prstGeom prst="ellipse">
                <a:avLst/>
              </a:prstGeom>
              <a:noFill/>
              <a:ln w="19050">
                <a:solidFill>
                  <a:srgbClr val="00CCFF"/>
                </a:solidFill>
                <a:round/>
                <a:headEnd/>
                <a:tailEnd/>
              </a:ln>
              <a:effectLst/>
            </p:spPr>
            <p:txBody>
              <a:bodyPr wrap="none" anchor="ctr"/>
              <a:lstStyle/>
              <a:p>
                <a:endParaRPr lang="zh-CN" altLang="en-US"/>
              </a:p>
            </p:txBody>
          </p:sp>
          <p:sp>
            <p:nvSpPr>
              <p:cNvPr id="102" name="Line 100"/>
              <p:cNvSpPr>
                <a:spLocks noChangeShapeType="1"/>
              </p:cNvSpPr>
              <p:nvPr/>
            </p:nvSpPr>
            <p:spPr bwMode="auto">
              <a:xfrm>
                <a:off x="4632" y="3484"/>
                <a:ext cx="0" cy="288"/>
              </a:xfrm>
              <a:prstGeom prst="line">
                <a:avLst/>
              </a:prstGeom>
              <a:noFill/>
              <a:ln w="9525">
                <a:solidFill>
                  <a:srgbClr val="00CCFF"/>
                </a:solidFill>
                <a:round/>
                <a:headEnd/>
                <a:tailEnd/>
              </a:ln>
              <a:effectLst/>
            </p:spPr>
            <p:txBody>
              <a:bodyPr/>
              <a:lstStyle/>
              <a:p>
                <a:endParaRPr lang="zh-CN" altLang="en-US"/>
              </a:p>
            </p:txBody>
          </p:sp>
          <p:sp>
            <p:nvSpPr>
              <p:cNvPr id="103" name="Line 101"/>
              <p:cNvSpPr>
                <a:spLocks noChangeShapeType="1"/>
              </p:cNvSpPr>
              <p:nvPr/>
            </p:nvSpPr>
            <p:spPr bwMode="auto">
              <a:xfrm rot="-5400000">
                <a:off x="4630" y="3482"/>
                <a:ext cx="0" cy="288"/>
              </a:xfrm>
              <a:prstGeom prst="line">
                <a:avLst/>
              </a:prstGeom>
              <a:noFill/>
              <a:ln w="9525">
                <a:solidFill>
                  <a:srgbClr val="00CCFF"/>
                </a:solidFill>
                <a:round/>
                <a:headEnd/>
                <a:tailEnd/>
              </a:ln>
              <a:effectLst/>
            </p:spPr>
            <p:txBody>
              <a:bodyPr/>
              <a:lstStyle/>
              <a:p>
                <a:endParaRPr lang="zh-CN" altLang="en-US"/>
              </a:p>
            </p:txBody>
          </p:sp>
        </p:grpSp>
      </p:grpSp>
      <p:sp>
        <p:nvSpPr>
          <p:cNvPr id="104" name="AutoShape 102"/>
          <p:cNvSpPr>
            <a:spLocks noChangeArrowheads="1"/>
          </p:cNvSpPr>
          <p:nvPr/>
        </p:nvSpPr>
        <p:spPr bwMode="auto">
          <a:xfrm>
            <a:off x="7483470" y="1219192"/>
            <a:ext cx="1447800" cy="609600"/>
          </a:xfrm>
          <a:prstGeom prst="roundRect">
            <a:avLst>
              <a:gd name="adj" fmla="val 16667"/>
            </a:avLst>
          </a:prstGeom>
          <a:noFill/>
          <a:ln w="19050">
            <a:solidFill>
              <a:srgbClr val="00CCFF"/>
            </a:solidFill>
            <a:round/>
            <a:headEnd/>
            <a:tailEnd/>
          </a:ln>
          <a:effectLst/>
        </p:spPr>
        <p:txBody>
          <a:bodyPr wrap="none" anchor="ctr"/>
          <a:lstStyle/>
          <a:p>
            <a:pPr algn="ctr"/>
            <a:r>
              <a:rPr lang="en-US" altLang="zh-CN" sz="1600" dirty="0" smtClean="0">
                <a:ea typeface="宋体" charset="-122"/>
              </a:rPr>
              <a:t>ROI</a:t>
            </a:r>
            <a:endParaRPr lang="en-US" altLang="zh-CN" sz="1600" dirty="0">
              <a:ea typeface="宋体" charset="-122"/>
            </a:endParaRPr>
          </a:p>
        </p:txBody>
      </p:sp>
      <p:sp>
        <p:nvSpPr>
          <p:cNvPr id="105" name="AutoShape 103"/>
          <p:cNvSpPr>
            <a:spLocks noChangeArrowheads="1"/>
          </p:cNvSpPr>
          <p:nvPr/>
        </p:nvSpPr>
        <p:spPr bwMode="auto">
          <a:xfrm>
            <a:off x="7483470" y="1904992"/>
            <a:ext cx="1447800" cy="609600"/>
          </a:xfrm>
          <a:prstGeom prst="roundRect">
            <a:avLst>
              <a:gd name="adj" fmla="val 16667"/>
            </a:avLst>
          </a:prstGeom>
          <a:noFill/>
          <a:ln w="19050">
            <a:solidFill>
              <a:srgbClr val="FF9900"/>
            </a:solidFill>
            <a:round/>
            <a:headEnd/>
            <a:tailEnd/>
          </a:ln>
          <a:effectLst/>
        </p:spPr>
        <p:txBody>
          <a:bodyPr wrap="none" anchor="ctr"/>
          <a:lstStyle/>
          <a:p>
            <a:pPr algn="ctr"/>
            <a:r>
              <a:rPr lang="zh-CN" altLang="en-US" sz="1600" dirty="0" smtClean="0">
                <a:ea typeface="宋体" charset="-122"/>
              </a:rPr>
              <a:t>质心</a:t>
            </a:r>
            <a:endParaRPr lang="en-US" altLang="zh-CN" sz="1600" dirty="0">
              <a:ea typeface="宋体" charset="-122"/>
            </a:endParaRPr>
          </a:p>
        </p:txBody>
      </p:sp>
      <p:sp>
        <p:nvSpPr>
          <p:cNvPr id="106" name="AutoShape 104"/>
          <p:cNvSpPr>
            <a:spLocks noChangeArrowheads="1"/>
          </p:cNvSpPr>
          <p:nvPr/>
        </p:nvSpPr>
        <p:spPr bwMode="auto">
          <a:xfrm>
            <a:off x="7483470" y="5714992"/>
            <a:ext cx="1447800" cy="609600"/>
          </a:xfrm>
          <a:prstGeom prst="roundRect">
            <a:avLst>
              <a:gd name="adj" fmla="val 16667"/>
            </a:avLst>
          </a:prstGeom>
          <a:solidFill>
            <a:srgbClr val="FFFF00"/>
          </a:solidFill>
          <a:ln w="19050">
            <a:solidFill>
              <a:schemeClr val="tx1"/>
            </a:solidFill>
            <a:round/>
            <a:headEnd/>
            <a:tailEnd/>
          </a:ln>
          <a:effectLst/>
        </p:spPr>
        <p:txBody>
          <a:bodyPr wrap="none" anchor="ctr"/>
          <a:lstStyle/>
          <a:p>
            <a:pPr algn="ctr"/>
            <a:r>
              <a:rPr lang="en-US" altLang="zh-CN" sz="1600" dirty="0" smtClean="0">
                <a:ea typeface="宋体" charset="-122"/>
              </a:rPr>
              <a:t>MeanShift</a:t>
            </a:r>
            <a:r>
              <a:rPr lang="zh-CN" altLang="en-US" sz="1600" dirty="0" smtClean="0">
                <a:ea typeface="宋体" charset="-122"/>
              </a:rPr>
              <a:t>向量</a:t>
            </a:r>
            <a:endParaRPr lang="en-US" altLang="zh-CN" sz="1600" dirty="0">
              <a:ea typeface="宋体" charset="-122"/>
            </a:endParaRPr>
          </a:p>
        </p:txBody>
      </p:sp>
      <p:grpSp>
        <p:nvGrpSpPr>
          <p:cNvPr id="107" name="Group 110"/>
          <p:cNvGrpSpPr>
            <a:grpSpLocks/>
          </p:cNvGrpSpPr>
          <p:nvPr/>
        </p:nvGrpSpPr>
        <p:grpSpPr bwMode="auto">
          <a:xfrm>
            <a:off x="5405433" y="3570280"/>
            <a:ext cx="457200" cy="457200"/>
            <a:chOff x="4486" y="3484"/>
            <a:chExt cx="288" cy="288"/>
          </a:xfrm>
        </p:grpSpPr>
        <p:sp>
          <p:nvSpPr>
            <p:cNvPr id="108" name="Oval 111"/>
            <p:cNvSpPr>
              <a:spLocks noChangeArrowheads="1"/>
            </p:cNvSpPr>
            <p:nvPr/>
          </p:nvSpPr>
          <p:spPr bwMode="auto">
            <a:xfrm>
              <a:off x="4560" y="3552"/>
              <a:ext cx="144" cy="144"/>
            </a:xfrm>
            <a:prstGeom prst="ellipse">
              <a:avLst/>
            </a:prstGeom>
            <a:noFill/>
            <a:ln w="19050">
              <a:solidFill>
                <a:srgbClr val="FF9900"/>
              </a:solidFill>
              <a:round/>
              <a:headEnd/>
              <a:tailEnd/>
            </a:ln>
            <a:effectLst/>
          </p:spPr>
          <p:txBody>
            <a:bodyPr wrap="none" anchor="ctr"/>
            <a:lstStyle/>
            <a:p>
              <a:endParaRPr lang="zh-CN" altLang="en-US"/>
            </a:p>
          </p:txBody>
        </p:sp>
        <p:sp>
          <p:nvSpPr>
            <p:cNvPr id="109" name="Line 112"/>
            <p:cNvSpPr>
              <a:spLocks noChangeShapeType="1"/>
            </p:cNvSpPr>
            <p:nvPr/>
          </p:nvSpPr>
          <p:spPr bwMode="auto">
            <a:xfrm>
              <a:off x="4632" y="3484"/>
              <a:ext cx="0" cy="288"/>
            </a:xfrm>
            <a:prstGeom prst="line">
              <a:avLst/>
            </a:prstGeom>
            <a:noFill/>
            <a:ln w="9525">
              <a:solidFill>
                <a:srgbClr val="FF9900"/>
              </a:solidFill>
              <a:round/>
              <a:headEnd/>
              <a:tailEnd/>
            </a:ln>
            <a:effectLst/>
          </p:spPr>
          <p:txBody>
            <a:bodyPr/>
            <a:lstStyle/>
            <a:p>
              <a:endParaRPr lang="zh-CN" altLang="en-US"/>
            </a:p>
          </p:txBody>
        </p:sp>
        <p:sp>
          <p:nvSpPr>
            <p:cNvPr id="110" name="Line 113"/>
            <p:cNvSpPr>
              <a:spLocks noChangeShapeType="1"/>
            </p:cNvSpPr>
            <p:nvPr/>
          </p:nvSpPr>
          <p:spPr bwMode="auto">
            <a:xfrm rot="-5400000">
              <a:off x="4630" y="3482"/>
              <a:ext cx="0" cy="288"/>
            </a:xfrm>
            <a:prstGeom prst="line">
              <a:avLst/>
            </a:prstGeom>
            <a:noFill/>
            <a:ln w="9525">
              <a:solidFill>
                <a:srgbClr val="FF9900"/>
              </a:solidFill>
              <a:round/>
              <a:headEnd/>
              <a:tailEnd/>
            </a:ln>
            <a:effectLst/>
          </p:spPr>
          <p:txBody>
            <a:bodyPr/>
            <a:lstStyle/>
            <a:p>
              <a:endParaRPr lang="zh-CN" altLang="en-US"/>
            </a:p>
          </p:txBody>
        </p:sp>
      </p:grpSp>
      <p:sp>
        <p:nvSpPr>
          <p:cNvPr id="111" name="AutoShape 114"/>
          <p:cNvSpPr>
            <a:spLocks noChangeArrowheads="1"/>
          </p:cNvSpPr>
          <p:nvPr/>
        </p:nvSpPr>
        <p:spPr bwMode="auto">
          <a:xfrm rot="618372">
            <a:off x="5295895" y="3679817"/>
            <a:ext cx="381000" cy="152400"/>
          </a:xfrm>
          <a:prstGeom prst="rightArrow">
            <a:avLst>
              <a:gd name="adj1" fmla="val 50000"/>
              <a:gd name="adj2" fmla="val 62500"/>
            </a:avLst>
          </a:prstGeom>
          <a:solidFill>
            <a:srgbClr val="FFFF00"/>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500" fill="hold"/>
                                        <p:tgtEl>
                                          <p:spTgt spid="107"/>
                                        </p:tgtEl>
                                        <p:attrNameLst>
                                          <p:attrName>ppt_w</p:attrName>
                                        </p:attrNameLst>
                                      </p:cBhvr>
                                      <p:tavLst>
                                        <p:tav tm="0">
                                          <p:val>
                                            <p:strVal val="4*#ppt_w"/>
                                          </p:val>
                                        </p:tav>
                                        <p:tav tm="100000">
                                          <p:val>
                                            <p:strVal val="#ppt_w"/>
                                          </p:val>
                                        </p:tav>
                                      </p:tavLst>
                                    </p:anim>
                                    <p:anim calcmode="lin" valueType="num">
                                      <p:cBhvr>
                                        <p:cTn id="8" dur="500" fill="hold"/>
                                        <p:tgtEl>
                                          <p:spTgt spid="10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300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52988"/>
          </a:xfrm>
        </p:spPr>
        <p:txBody>
          <a:bodyPr/>
          <a:lstStyle/>
          <a:p>
            <a:r>
              <a:rPr lang="en-US" altLang="zh-CN" dirty="0" smtClean="0">
                <a:latin typeface="楷体_GB2312" pitchFamily="49" charset="-122"/>
                <a:ea typeface="楷体_GB2312" pitchFamily="49" charset="-122"/>
              </a:rPr>
              <a:t>MeanShift</a:t>
            </a:r>
            <a:r>
              <a:rPr lang="zh-CN" altLang="en-US" dirty="0" smtClean="0">
                <a:latin typeface="楷体_GB2312" pitchFamily="49" charset="-122"/>
                <a:ea typeface="楷体_GB2312" pitchFamily="49" charset="-122"/>
              </a:rPr>
              <a:t>是一种非参数的概率密度梯度估计的方法，它可以找到概率分布最大的位置。</a:t>
            </a:r>
            <a:endParaRPr lang="en-US" altLang="zh-CN" dirty="0" smtClean="0">
              <a:latin typeface="楷体_GB2312" pitchFamily="49" charset="-122"/>
              <a:ea typeface="楷体_GB2312" pitchFamily="49" charset="-122"/>
            </a:endParaRPr>
          </a:p>
          <a:p>
            <a:endParaRPr lang="zh-CN" altLang="en-US" dirty="0"/>
          </a:p>
        </p:txBody>
      </p:sp>
      <p:sp>
        <p:nvSpPr>
          <p:cNvPr id="4"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MeanShift</a:t>
            </a:r>
            <a:endParaRPr lang="zh-CN" altLang="en-US" sz="1600" dirty="0"/>
          </a:p>
        </p:txBody>
      </p:sp>
      <p:grpSp>
        <p:nvGrpSpPr>
          <p:cNvPr id="102" name="Group 59"/>
          <p:cNvGrpSpPr>
            <a:grpSpLocks/>
          </p:cNvGrpSpPr>
          <p:nvPr/>
        </p:nvGrpSpPr>
        <p:grpSpPr bwMode="auto">
          <a:xfrm>
            <a:off x="5205385" y="3839481"/>
            <a:ext cx="2852327" cy="1628764"/>
            <a:chOff x="2784" y="2640"/>
            <a:chExt cx="2592" cy="1248"/>
          </a:xfrm>
        </p:grpSpPr>
        <p:sp>
          <p:nvSpPr>
            <p:cNvPr id="104" name="Oval 12"/>
            <p:cNvSpPr>
              <a:spLocks noChangeArrowheads="1"/>
            </p:cNvSpPr>
            <p:nvPr/>
          </p:nvSpPr>
          <p:spPr bwMode="auto">
            <a:xfrm rot="-664990">
              <a:off x="3368" y="316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05" name="Oval 13"/>
            <p:cNvSpPr>
              <a:spLocks noChangeArrowheads="1"/>
            </p:cNvSpPr>
            <p:nvPr/>
          </p:nvSpPr>
          <p:spPr bwMode="auto">
            <a:xfrm rot="-664990">
              <a:off x="3456" y="320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06" name="Oval 14"/>
            <p:cNvSpPr>
              <a:spLocks noChangeArrowheads="1"/>
            </p:cNvSpPr>
            <p:nvPr/>
          </p:nvSpPr>
          <p:spPr bwMode="auto">
            <a:xfrm rot="-664990">
              <a:off x="3592" y="316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07" name="Oval 15"/>
            <p:cNvSpPr>
              <a:spLocks noChangeArrowheads="1"/>
            </p:cNvSpPr>
            <p:nvPr/>
          </p:nvSpPr>
          <p:spPr bwMode="auto">
            <a:xfrm rot="-664990">
              <a:off x="3416" y="308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08" name="Oval 16"/>
            <p:cNvSpPr>
              <a:spLocks noChangeArrowheads="1"/>
            </p:cNvSpPr>
            <p:nvPr/>
          </p:nvSpPr>
          <p:spPr bwMode="auto">
            <a:xfrm rot="-664990">
              <a:off x="3536" y="304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09" name="Oval 17"/>
            <p:cNvSpPr>
              <a:spLocks noChangeArrowheads="1"/>
            </p:cNvSpPr>
            <p:nvPr/>
          </p:nvSpPr>
          <p:spPr bwMode="auto">
            <a:xfrm rot="-664990">
              <a:off x="3632" y="308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0" name="Oval 18"/>
            <p:cNvSpPr>
              <a:spLocks noChangeArrowheads="1"/>
            </p:cNvSpPr>
            <p:nvPr/>
          </p:nvSpPr>
          <p:spPr bwMode="auto">
            <a:xfrm rot="-664990">
              <a:off x="3504" y="312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1" name="Oval 19"/>
            <p:cNvSpPr>
              <a:spLocks noChangeArrowheads="1"/>
            </p:cNvSpPr>
            <p:nvPr/>
          </p:nvSpPr>
          <p:spPr bwMode="auto">
            <a:xfrm rot="-664990">
              <a:off x="3323" y="3295"/>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2" name="Oval 20"/>
            <p:cNvSpPr>
              <a:spLocks noChangeArrowheads="1"/>
            </p:cNvSpPr>
            <p:nvPr/>
          </p:nvSpPr>
          <p:spPr bwMode="auto">
            <a:xfrm rot="-664990">
              <a:off x="3208" y="3199"/>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3" name="Oval 21"/>
            <p:cNvSpPr>
              <a:spLocks noChangeArrowheads="1"/>
            </p:cNvSpPr>
            <p:nvPr/>
          </p:nvSpPr>
          <p:spPr bwMode="auto">
            <a:xfrm rot="-664990">
              <a:off x="3216" y="307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4" name="Oval 22"/>
            <p:cNvSpPr>
              <a:spLocks noChangeArrowheads="1"/>
            </p:cNvSpPr>
            <p:nvPr/>
          </p:nvSpPr>
          <p:spPr bwMode="auto">
            <a:xfrm rot="-664990">
              <a:off x="3347" y="2984"/>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5" name="Oval 23"/>
            <p:cNvSpPr>
              <a:spLocks noChangeArrowheads="1"/>
            </p:cNvSpPr>
            <p:nvPr/>
          </p:nvSpPr>
          <p:spPr bwMode="auto">
            <a:xfrm rot="-664990">
              <a:off x="3003" y="307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6" name="Oval 24"/>
            <p:cNvSpPr>
              <a:spLocks noChangeArrowheads="1"/>
            </p:cNvSpPr>
            <p:nvPr/>
          </p:nvSpPr>
          <p:spPr bwMode="auto">
            <a:xfrm rot="-664990">
              <a:off x="2784" y="300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7" name="Oval 25"/>
            <p:cNvSpPr>
              <a:spLocks noChangeArrowheads="1"/>
            </p:cNvSpPr>
            <p:nvPr/>
          </p:nvSpPr>
          <p:spPr bwMode="auto">
            <a:xfrm rot="-664990">
              <a:off x="3120" y="292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8" name="Oval 26"/>
            <p:cNvSpPr>
              <a:spLocks noChangeArrowheads="1"/>
            </p:cNvSpPr>
            <p:nvPr/>
          </p:nvSpPr>
          <p:spPr bwMode="auto">
            <a:xfrm rot="-664990">
              <a:off x="3491" y="284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19" name="Oval 27"/>
            <p:cNvSpPr>
              <a:spLocks noChangeArrowheads="1"/>
            </p:cNvSpPr>
            <p:nvPr/>
          </p:nvSpPr>
          <p:spPr bwMode="auto">
            <a:xfrm rot="-664990">
              <a:off x="3195" y="3447"/>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0" name="Oval 28"/>
            <p:cNvSpPr>
              <a:spLocks noChangeArrowheads="1"/>
            </p:cNvSpPr>
            <p:nvPr/>
          </p:nvSpPr>
          <p:spPr bwMode="auto">
            <a:xfrm rot="-664990">
              <a:off x="3435" y="3696"/>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1" name="Oval 29"/>
            <p:cNvSpPr>
              <a:spLocks noChangeArrowheads="1"/>
            </p:cNvSpPr>
            <p:nvPr/>
          </p:nvSpPr>
          <p:spPr bwMode="auto">
            <a:xfrm rot="-664990">
              <a:off x="3435" y="3687"/>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2" name="Oval 30"/>
            <p:cNvSpPr>
              <a:spLocks noChangeArrowheads="1"/>
            </p:cNvSpPr>
            <p:nvPr/>
          </p:nvSpPr>
          <p:spPr bwMode="auto">
            <a:xfrm rot="-664990">
              <a:off x="4011" y="3831"/>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3" name="Oval 31"/>
            <p:cNvSpPr>
              <a:spLocks noChangeArrowheads="1"/>
            </p:cNvSpPr>
            <p:nvPr/>
          </p:nvSpPr>
          <p:spPr bwMode="auto">
            <a:xfrm rot="-664990">
              <a:off x="3840" y="355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4" name="Oval 32"/>
            <p:cNvSpPr>
              <a:spLocks noChangeArrowheads="1"/>
            </p:cNvSpPr>
            <p:nvPr/>
          </p:nvSpPr>
          <p:spPr bwMode="auto">
            <a:xfrm rot="-664990">
              <a:off x="4035" y="316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5" name="Oval 33"/>
            <p:cNvSpPr>
              <a:spLocks noChangeArrowheads="1"/>
            </p:cNvSpPr>
            <p:nvPr/>
          </p:nvSpPr>
          <p:spPr bwMode="auto">
            <a:xfrm rot="-664990">
              <a:off x="4163" y="3064"/>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6" name="Oval 34"/>
            <p:cNvSpPr>
              <a:spLocks noChangeArrowheads="1"/>
            </p:cNvSpPr>
            <p:nvPr/>
          </p:nvSpPr>
          <p:spPr bwMode="auto">
            <a:xfrm rot="-664990">
              <a:off x="4211" y="316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7" name="Oval 35"/>
            <p:cNvSpPr>
              <a:spLocks noChangeArrowheads="1"/>
            </p:cNvSpPr>
            <p:nvPr/>
          </p:nvSpPr>
          <p:spPr bwMode="auto">
            <a:xfrm rot="-664990">
              <a:off x="4136" y="3264"/>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8" name="Oval 36"/>
            <p:cNvSpPr>
              <a:spLocks noChangeArrowheads="1"/>
            </p:cNvSpPr>
            <p:nvPr/>
          </p:nvSpPr>
          <p:spPr bwMode="auto">
            <a:xfrm rot="-664990">
              <a:off x="4403" y="316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29" name="Oval 37"/>
            <p:cNvSpPr>
              <a:spLocks noChangeArrowheads="1"/>
            </p:cNvSpPr>
            <p:nvPr/>
          </p:nvSpPr>
          <p:spPr bwMode="auto">
            <a:xfrm rot="-664990">
              <a:off x="4315" y="328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0" name="Oval 38"/>
            <p:cNvSpPr>
              <a:spLocks noChangeArrowheads="1"/>
            </p:cNvSpPr>
            <p:nvPr/>
          </p:nvSpPr>
          <p:spPr bwMode="auto">
            <a:xfrm rot="-664990">
              <a:off x="4355" y="307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1" name="Oval 39"/>
            <p:cNvSpPr>
              <a:spLocks noChangeArrowheads="1"/>
            </p:cNvSpPr>
            <p:nvPr/>
          </p:nvSpPr>
          <p:spPr bwMode="auto">
            <a:xfrm rot="-664990">
              <a:off x="2992" y="3255"/>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2" name="Oval 40"/>
            <p:cNvSpPr>
              <a:spLocks noChangeArrowheads="1"/>
            </p:cNvSpPr>
            <p:nvPr/>
          </p:nvSpPr>
          <p:spPr bwMode="auto">
            <a:xfrm rot="-664990">
              <a:off x="3835" y="307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3" name="Oval 41"/>
            <p:cNvSpPr>
              <a:spLocks noChangeArrowheads="1"/>
            </p:cNvSpPr>
            <p:nvPr/>
          </p:nvSpPr>
          <p:spPr bwMode="auto">
            <a:xfrm rot="-664990">
              <a:off x="3819" y="320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4" name="Oval 42"/>
            <p:cNvSpPr>
              <a:spLocks noChangeArrowheads="1"/>
            </p:cNvSpPr>
            <p:nvPr/>
          </p:nvSpPr>
          <p:spPr bwMode="auto">
            <a:xfrm rot="-664990">
              <a:off x="4368" y="283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5" name="Oval 43"/>
            <p:cNvSpPr>
              <a:spLocks noChangeArrowheads="1"/>
            </p:cNvSpPr>
            <p:nvPr/>
          </p:nvSpPr>
          <p:spPr bwMode="auto">
            <a:xfrm rot="-664990">
              <a:off x="3648" y="292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6" name="Oval 44"/>
            <p:cNvSpPr>
              <a:spLocks noChangeArrowheads="1"/>
            </p:cNvSpPr>
            <p:nvPr/>
          </p:nvSpPr>
          <p:spPr bwMode="auto">
            <a:xfrm rot="-664990">
              <a:off x="3600" y="3351"/>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7" name="Oval 45"/>
            <p:cNvSpPr>
              <a:spLocks noChangeArrowheads="1"/>
            </p:cNvSpPr>
            <p:nvPr/>
          </p:nvSpPr>
          <p:spPr bwMode="auto">
            <a:xfrm rot="-664990">
              <a:off x="4003" y="3391"/>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8" name="Oval 46"/>
            <p:cNvSpPr>
              <a:spLocks noChangeArrowheads="1"/>
            </p:cNvSpPr>
            <p:nvPr/>
          </p:nvSpPr>
          <p:spPr bwMode="auto">
            <a:xfrm rot="-664990">
              <a:off x="4320" y="3456"/>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39" name="Oval 47"/>
            <p:cNvSpPr>
              <a:spLocks noChangeArrowheads="1"/>
            </p:cNvSpPr>
            <p:nvPr/>
          </p:nvSpPr>
          <p:spPr bwMode="auto">
            <a:xfrm rot="-664990">
              <a:off x="4827" y="3543"/>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0" name="Oval 48"/>
            <p:cNvSpPr>
              <a:spLocks noChangeArrowheads="1"/>
            </p:cNvSpPr>
            <p:nvPr/>
          </p:nvSpPr>
          <p:spPr bwMode="auto">
            <a:xfrm rot="-664990">
              <a:off x="5259" y="3504"/>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1" name="Oval 49"/>
            <p:cNvSpPr>
              <a:spLocks noChangeArrowheads="1"/>
            </p:cNvSpPr>
            <p:nvPr/>
          </p:nvSpPr>
          <p:spPr bwMode="auto">
            <a:xfrm rot="-664990">
              <a:off x="5019" y="316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2" name="Oval 50"/>
            <p:cNvSpPr>
              <a:spLocks noChangeArrowheads="1"/>
            </p:cNvSpPr>
            <p:nvPr/>
          </p:nvSpPr>
          <p:spPr bwMode="auto">
            <a:xfrm rot="-664990">
              <a:off x="4704" y="2976"/>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3" name="Oval 51"/>
            <p:cNvSpPr>
              <a:spLocks noChangeArrowheads="1"/>
            </p:cNvSpPr>
            <p:nvPr/>
          </p:nvSpPr>
          <p:spPr bwMode="auto">
            <a:xfrm rot="-664990">
              <a:off x="4176" y="2688"/>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4" name="Oval 52"/>
            <p:cNvSpPr>
              <a:spLocks noChangeArrowheads="1"/>
            </p:cNvSpPr>
            <p:nvPr/>
          </p:nvSpPr>
          <p:spPr bwMode="auto">
            <a:xfrm rot="-664990">
              <a:off x="4608" y="3312"/>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5" name="Oval 53"/>
            <p:cNvSpPr>
              <a:spLocks noChangeArrowheads="1"/>
            </p:cNvSpPr>
            <p:nvPr/>
          </p:nvSpPr>
          <p:spPr bwMode="auto">
            <a:xfrm rot="-664990">
              <a:off x="3984" y="288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6" name="Oval 54"/>
            <p:cNvSpPr>
              <a:spLocks noChangeArrowheads="1"/>
            </p:cNvSpPr>
            <p:nvPr/>
          </p:nvSpPr>
          <p:spPr bwMode="auto">
            <a:xfrm rot="-664990">
              <a:off x="4560" y="2640"/>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sp>
          <p:nvSpPr>
            <p:cNvPr id="147" name="Oval 55"/>
            <p:cNvSpPr>
              <a:spLocks noChangeArrowheads="1"/>
            </p:cNvSpPr>
            <p:nvPr/>
          </p:nvSpPr>
          <p:spPr bwMode="auto">
            <a:xfrm rot="-664990">
              <a:off x="4443" y="3687"/>
              <a:ext cx="117" cy="57"/>
            </a:xfrm>
            <a:prstGeom prst="ellipse">
              <a:avLst/>
            </a:prstGeom>
            <a:gradFill rotWithShape="0">
              <a:gsLst>
                <a:gs pos="0">
                  <a:srgbClr val="FF0000"/>
                </a:gs>
                <a:gs pos="100000">
                  <a:srgbClr val="FF0000">
                    <a:gamma/>
                    <a:shade val="46275"/>
                    <a:invGamma/>
                  </a:srgbClr>
                </a:gs>
              </a:gsLst>
              <a:lin ang="2700000" scaled="1"/>
            </a:gradFill>
            <a:ln w="9525">
              <a:solidFill>
                <a:schemeClr val="tx1"/>
              </a:solidFill>
              <a:round/>
              <a:headEnd/>
              <a:tailEnd/>
            </a:ln>
            <a:effectLst/>
          </p:spPr>
          <p:txBody>
            <a:bodyPr wrap="none" anchor="ctr"/>
            <a:lstStyle/>
            <a:p>
              <a:endParaRPr lang="zh-CN" altLang="en-US"/>
            </a:p>
          </p:txBody>
        </p:sp>
      </p:grpSp>
      <p:pic>
        <p:nvPicPr>
          <p:cNvPr id="148" name="Picture 56" descr="Just-a-PDF"/>
          <p:cNvPicPr>
            <a:picLocks noChangeAspect="1" noChangeArrowheads="1"/>
          </p:cNvPicPr>
          <p:nvPr/>
        </p:nvPicPr>
        <p:blipFill>
          <a:blip r:embed="rId2"/>
          <a:srcRect/>
          <a:stretch>
            <a:fillRect/>
          </a:stretch>
        </p:blipFill>
        <p:spPr bwMode="auto">
          <a:xfrm>
            <a:off x="785786" y="2857496"/>
            <a:ext cx="3382818" cy="2725048"/>
          </a:xfrm>
          <a:prstGeom prst="rect">
            <a:avLst/>
          </a:prstGeom>
          <a:noFill/>
        </p:spPr>
      </p:pic>
      <p:sp>
        <p:nvSpPr>
          <p:cNvPr id="149" name="Line 61"/>
          <p:cNvSpPr>
            <a:spLocks noChangeShapeType="1"/>
          </p:cNvSpPr>
          <p:nvPr/>
        </p:nvSpPr>
        <p:spPr bwMode="auto">
          <a:xfrm flipH="1" flipV="1">
            <a:off x="2357421" y="3786190"/>
            <a:ext cx="3571900" cy="642942"/>
          </a:xfrm>
          <a:prstGeom prst="line">
            <a:avLst/>
          </a:prstGeom>
          <a:noFill/>
          <a:ln w="28575">
            <a:solidFill>
              <a:srgbClr val="3399FF"/>
            </a:solidFill>
            <a:round/>
            <a:headEnd/>
            <a:tailEnd type="triangle" w="med" len="med"/>
          </a:ln>
          <a:effectLst/>
        </p:spPr>
        <p:txBody>
          <a:bodyPr/>
          <a:lstStyle/>
          <a:p>
            <a:endParaRPr lang="zh-CN" altLang="en-US"/>
          </a:p>
        </p:txBody>
      </p:sp>
      <p:sp>
        <p:nvSpPr>
          <p:cNvPr id="150" name="Freeform 63"/>
          <p:cNvSpPr>
            <a:spLocks/>
          </p:cNvSpPr>
          <p:nvPr/>
        </p:nvSpPr>
        <p:spPr bwMode="auto">
          <a:xfrm>
            <a:off x="2786050" y="4286256"/>
            <a:ext cx="4143403" cy="496188"/>
          </a:xfrm>
          <a:custGeom>
            <a:avLst/>
            <a:gdLst/>
            <a:ahLst/>
            <a:cxnLst>
              <a:cxn ang="0">
                <a:pos x="2448" y="240"/>
              </a:cxn>
              <a:cxn ang="0">
                <a:pos x="1968" y="336"/>
              </a:cxn>
              <a:cxn ang="0">
                <a:pos x="1296" y="384"/>
              </a:cxn>
              <a:cxn ang="0">
                <a:pos x="720" y="336"/>
              </a:cxn>
              <a:cxn ang="0">
                <a:pos x="384" y="240"/>
              </a:cxn>
              <a:cxn ang="0">
                <a:pos x="0" y="0"/>
              </a:cxn>
            </a:cxnLst>
            <a:rect l="0" t="0" r="r" b="b"/>
            <a:pathLst>
              <a:path w="2448" h="384">
                <a:moveTo>
                  <a:pt x="2448" y="240"/>
                </a:moveTo>
                <a:cubicBezTo>
                  <a:pt x="2304" y="276"/>
                  <a:pt x="2160" y="312"/>
                  <a:pt x="1968" y="336"/>
                </a:cubicBezTo>
                <a:cubicBezTo>
                  <a:pt x="1776" y="360"/>
                  <a:pt x="1504" y="384"/>
                  <a:pt x="1296" y="384"/>
                </a:cubicBezTo>
                <a:cubicBezTo>
                  <a:pt x="1088" y="384"/>
                  <a:pt x="872" y="360"/>
                  <a:pt x="720" y="336"/>
                </a:cubicBezTo>
                <a:cubicBezTo>
                  <a:pt x="568" y="312"/>
                  <a:pt x="504" y="296"/>
                  <a:pt x="384" y="240"/>
                </a:cubicBezTo>
                <a:cubicBezTo>
                  <a:pt x="264" y="184"/>
                  <a:pt x="132" y="92"/>
                  <a:pt x="0" y="0"/>
                </a:cubicBezTo>
              </a:path>
            </a:pathLst>
          </a:custGeom>
          <a:noFill/>
          <a:ln w="38100" cmpd="sng">
            <a:solidFill>
              <a:srgbClr val="3399FF"/>
            </a:solidFill>
            <a:round/>
            <a:headEnd/>
            <a:tailEnd type="triangle" w="med" len="med"/>
          </a:ln>
          <a:effectLst/>
        </p:spPr>
        <p:txBody>
          <a:bodyPr/>
          <a:lstStyle/>
          <a:p>
            <a:endParaRPr lang="zh-CN" altLang="en-US"/>
          </a:p>
        </p:txBody>
      </p:sp>
      <p:sp>
        <p:nvSpPr>
          <p:cNvPr id="151" name="Line 66"/>
          <p:cNvSpPr>
            <a:spLocks noChangeShapeType="1"/>
          </p:cNvSpPr>
          <p:nvPr/>
        </p:nvSpPr>
        <p:spPr bwMode="auto">
          <a:xfrm flipH="1" flipV="1">
            <a:off x="2538384" y="4975508"/>
            <a:ext cx="3605251" cy="239441"/>
          </a:xfrm>
          <a:prstGeom prst="line">
            <a:avLst/>
          </a:prstGeom>
          <a:noFill/>
          <a:ln w="28575">
            <a:solidFill>
              <a:srgbClr val="3399FF"/>
            </a:solidFill>
            <a:round/>
            <a:headEnd/>
            <a:tailEnd type="triangle" w="med" len="med"/>
          </a:ln>
          <a:effectLst/>
        </p:spPr>
        <p:txBody>
          <a:bodyPr/>
          <a:lstStyle/>
          <a:p>
            <a:endParaRPr lang="zh-CN" altLang="en-US"/>
          </a:p>
        </p:txBody>
      </p:sp>
      <p:sp>
        <p:nvSpPr>
          <p:cNvPr id="152" name="TextBox 151"/>
          <p:cNvSpPr txBox="1"/>
          <p:nvPr/>
        </p:nvSpPr>
        <p:spPr>
          <a:xfrm>
            <a:off x="3571868" y="5786454"/>
            <a:ext cx="1890261" cy="307777"/>
          </a:xfrm>
          <a:prstGeom prst="rect">
            <a:avLst/>
          </a:prstGeom>
          <a:noFill/>
        </p:spPr>
        <p:txBody>
          <a:bodyPr wrap="none" rtlCol="0">
            <a:spAutoFit/>
          </a:bodyPr>
          <a:lstStyle/>
          <a:p>
            <a:r>
              <a:rPr lang="en-US" altLang="zh-CN" sz="1400" dirty="0" smtClean="0"/>
              <a:t>Fig 7 MeanShift</a:t>
            </a:r>
            <a:r>
              <a:rPr lang="zh-CN" altLang="en-US" sz="1400" dirty="0" smtClean="0"/>
              <a:t>说明</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right)">
                                      <p:cBhvr>
                                        <p:cTn id="7" dur="500"/>
                                        <p:tgtEl>
                                          <p:spTgt spid="14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50"/>
                                        </p:tgtEl>
                                        <p:attrNameLst>
                                          <p:attrName>style.visibility</p:attrName>
                                        </p:attrNameLst>
                                      </p:cBhvr>
                                      <p:to>
                                        <p:strVal val="visible"/>
                                      </p:to>
                                    </p:set>
                                    <p:animEffect transition="in" filter="wipe(right)">
                                      <p:cBhvr>
                                        <p:cTn id="11" dur="500"/>
                                        <p:tgtEl>
                                          <p:spTgt spid="15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1"/>
                                        </p:tgtEl>
                                        <p:attrNameLst>
                                          <p:attrName>style.visibility</p:attrName>
                                        </p:attrNameLst>
                                      </p:cBhvr>
                                      <p:to>
                                        <p:strVal val="visible"/>
                                      </p:to>
                                    </p:set>
                                    <p:animEffect transition="in" filter="wipe(right)">
                                      <p:cBhvr>
                                        <p:cTn id="15"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MeanShift</a:t>
            </a:r>
            <a:endParaRPr lang="zh-CN" altLang="en-US" sz="1600" dirty="0"/>
          </a:p>
        </p:txBody>
      </p:sp>
      <p:sp>
        <p:nvSpPr>
          <p:cNvPr id="9" name="内容占位符 8"/>
          <p:cNvSpPr>
            <a:spLocks noGrp="1"/>
          </p:cNvSpPr>
          <p:nvPr>
            <p:ph idx="1"/>
          </p:nvPr>
        </p:nvSpPr>
        <p:spPr>
          <a:xfrm>
            <a:off x="457200" y="1643050"/>
            <a:ext cx="8229600" cy="4681550"/>
          </a:xfrm>
        </p:spPr>
        <p:txBody>
          <a:bodyPr/>
          <a:lstStyle/>
          <a:p>
            <a:r>
              <a:rPr lang="zh-CN" altLang="en-US" dirty="0" smtClean="0">
                <a:latin typeface="楷体_GB2312" pitchFamily="49" charset="-122"/>
                <a:ea typeface="楷体_GB2312" pitchFamily="49" charset="-122"/>
              </a:rPr>
              <a:t>实际应用时采用如下形式的</a:t>
            </a:r>
            <a:r>
              <a:rPr lang="en-US" altLang="zh-CN" dirty="0" smtClean="0">
                <a:latin typeface="楷体_GB2312" pitchFamily="49" charset="-122"/>
                <a:ea typeface="楷体_GB2312" pitchFamily="49" charset="-122"/>
              </a:rPr>
              <a:t>MeanShift</a:t>
            </a:r>
            <a:r>
              <a:rPr lang="zh-CN" altLang="en-US" dirty="0" smtClean="0">
                <a:latin typeface="楷体_GB2312" pitchFamily="49" charset="-122"/>
                <a:ea typeface="楷体_GB2312" pitchFamily="49" charset="-122"/>
              </a:rPr>
              <a:t>向量</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3</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buNone/>
            </a:pPr>
            <a:r>
              <a:rPr lang="zh-CN" altLang="en-US" dirty="0" smtClean="0">
                <a:latin typeface="楷体_GB2312" pitchFamily="49" charset="-122"/>
                <a:ea typeface="楷体_GB2312" pitchFamily="49" charset="-122"/>
              </a:rPr>
              <a:t>式中，            为单位核函数，  为赋给采样点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的权重。</a:t>
            </a:r>
            <a:endParaRPr lang="zh-CN" altLang="en-US" dirty="0">
              <a:latin typeface="楷体_GB2312" pitchFamily="49" charset="-122"/>
              <a:ea typeface="楷体_GB2312" pitchFamily="49" charset="-122"/>
            </a:endParaRPr>
          </a:p>
        </p:txBody>
      </p:sp>
      <p:graphicFrame>
        <p:nvGraphicFramePr>
          <p:cNvPr id="11" name="对象 10"/>
          <p:cNvGraphicFramePr>
            <a:graphicFrameLocks noChangeAspect="1"/>
          </p:cNvGraphicFramePr>
          <p:nvPr/>
        </p:nvGraphicFramePr>
        <p:xfrm>
          <a:off x="500034" y="2500306"/>
          <a:ext cx="7389812" cy="2054225"/>
        </p:xfrm>
        <a:graphic>
          <a:graphicData uri="http://schemas.openxmlformats.org/presentationml/2006/ole">
            <p:oleObj spid="_x0000_s7174" name="Equation" r:id="rId3" imgW="3746160" imgH="1041120" progId="Equation.DSMT4">
              <p:embed/>
            </p:oleObj>
          </a:graphicData>
        </a:graphic>
      </p:graphicFrame>
      <p:graphicFrame>
        <p:nvGraphicFramePr>
          <p:cNvPr id="7175" name="Object 7"/>
          <p:cNvGraphicFramePr>
            <a:graphicFrameLocks noChangeAspect="1"/>
          </p:cNvGraphicFramePr>
          <p:nvPr/>
        </p:nvGraphicFramePr>
        <p:xfrm>
          <a:off x="1500166" y="4572008"/>
          <a:ext cx="1761067" cy="928694"/>
        </p:xfrm>
        <a:graphic>
          <a:graphicData uri="http://schemas.openxmlformats.org/presentationml/2006/ole">
            <p:oleObj spid="_x0000_s7175" name="Equation" r:id="rId4" imgW="812520" imgH="507960" progId="Equation.DSMT4">
              <p:embed/>
            </p:oleObj>
          </a:graphicData>
        </a:graphic>
      </p:graphicFrame>
      <p:graphicFrame>
        <p:nvGraphicFramePr>
          <p:cNvPr id="7176" name="Object 8"/>
          <p:cNvGraphicFramePr>
            <a:graphicFrameLocks noChangeAspect="1"/>
          </p:cNvGraphicFramePr>
          <p:nvPr/>
        </p:nvGraphicFramePr>
        <p:xfrm>
          <a:off x="6000760" y="4929198"/>
          <a:ext cx="446090" cy="573544"/>
        </p:xfrm>
        <a:graphic>
          <a:graphicData uri="http://schemas.openxmlformats.org/presentationml/2006/ole">
            <p:oleObj spid="_x0000_s7176" name="Equation" r:id="rId5" imgW="177480" imgH="228600" progId="Equation.DSMT4">
              <p:embed/>
            </p:oleObj>
          </a:graphicData>
        </a:graphic>
      </p:graphicFrame>
      <p:graphicFrame>
        <p:nvGraphicFramePr>
          <p:cNvPr id="7177" name="Object 9"/>
          <p:cNvGraphicFramePr>
            <a:graphicFrameLocks noChangeAspect="1"/>
          </p:cNvGraphicFramePr>
          <p:nvPr/>
        </p:nvGraphicFramePr>
        <p:xfrm>
          <a:off x="1000100" y="5357826"/>
          <a:ext cx="445225" cy="579964"/>
        </p:xfrm>
        <a:graphic>
          <a:graphicData uri="http://schemas.openxmlformats.org/presentationml/2006/ole">
            <p:oleObj spid="_x0000_s7177" name="Equation" r:id="rId6" imgW="152280" imgH="22860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96086"/>
          </a:xfrm>
        </p:spPr>
        <p:txBody>
          <a:bodyPr>
            <a:normAutofit/>
          </a:bodyPr>
          <a:lstStyle/>
          <a:p>
            <a:endParaRPr lang="zh-CN" altLang="en-US" sz="3600" dirty="0"/>
          </a:p>
        </p:txBody>
      </p:sp>
      <p:sp>
        <p:nvSpPr>
          <p:cNvPr id="3" name="内容占位符 2"/>
          <p:cNvSpPr>
            <a:spLocks noGrp="1"/>
          </p:cNvSpPr>
          <p:nvPr>
            <p:ph idx="1"/>
          </p:nvPr>
        </p:nvSpPr>
        <p:spPr>
          <a:xfrm>
            <a:off x="457200" y="1643050"/>
            <a:ext cx="8229600" cy="4500594"/>
          </a:xfrm>
        </p:spPr>
        <p:txBody>
          <a:bodyPr>
            <a:normAutofit/>
          </a:bodyPr>
          <a:lstStyle/>
          <a:p>
            <a:pPr>
              <a:buNone/>
            </a:pPr>
            <a:r>
              <a:rPr lang="zh-CN" altLang="en-US" b="1" dirty="0" smtClean="0"/>
              <a:t>一个好的目标跟踪算法：</a:t>
            </a:r>
            <a:endParaRPr lang="en-US" altLang="zh-CN" b="1" dirty="0" smtClean="0"/>
          </a:p>
          <a:p>
            <a:pPr>
              <a:buNone/>
            </a:pPr>
            <a:endParaRPr lang="en-US" altLang="zh-CN" dirty="0" smtClean="0"/>
          </a:p>
          <a:p>
            <a:r>
              <a:rPr lang="zh-CN" altLang="en-US" dirty="0" smtClean="0">
                <a:latin typeface="+mj-ea"/>
                <a:ea typeface="+mj-ea"/>
              </a:rPr>
              <a:t>处理遮挡</a:t>
            </a:r>
            <a:endParaRPr lang="en-US" altLang="zh-CN" dirty="0" smtClean="0">
              <a:latin typeface="+mj-ea"/>
              <a:ea typeface="+mj-ea"/>
            </a:endParaRPr>
          </a:p>
          <a:p>
            <a:r>
              <a:rPr lang="zh-CN" altLang="en-US" dirty="0" smtClean="0">
                <a:latin typeface="+mj-ea"/>
                <a:ea typeface="+mj-ea"/>
              </a:rPr>
              <a:t>应对变形</a:t>
            </a:r>
            <a:endParaRPr lang="en-US" altLang="zh-CN" dirty="0" smtClean="0">
              <a:latin typeface="+mj-ea"/>
              <a:ea typeface="+mj-ea"/>
            </a:endParaRPr>
          </a:p>
          <a:p>
            <a:r>
              <a:rPr lang="zh-CN" altLang="en-US" dirty="0" smtClean="0">
                <a:latin typeface="+mj-ea"/>
                <a:ea typeface="+mj-ea"/>
              </a:rPr>
              <a:t>能自适应目标大小</a:t>
            </a:r>
            <a:endParaRPr lang="en-US" altLang="zh-CN" dirty="0" smtClean="0">
              <a:latin typeface="+mj-ea"/>
              <a:ea typeface="+mj-ea"/>
            </a:endParaRPr>
          </a:p>
          <a:p>
            <a:r>
              <a:rPr lang="zh-CN" altLang="en-US" dirty="0" smtClean="0">
                <a:latin typeface="+mj-ea"/>
                <a:ea typeface="+mj-ea"/>
              </a:rPr>
              <a:t>受光照等外界因素干扰小</a:t>
            </a:r>
            <a:endParaRPr lang="en-US" altLang="zh-CN" dirty="0" smtClean="0">
              <a:latin typeface="+mj-ea"/>
              <a:ea typeface="+mj-ea"/>
            </a:endParaRPr>
          </a:p>
          <a:p>
            <a:r>
              <a:rPr lang="zh-CN" altLang="en-US" dirty="0" smtClean="0">
                <a:latin typeface="+mj-ea"/>
                <a:ea typeface="+mj-ea"/>
              </a:rPr>
              <a:t>丢失目标后可再次捕捉到</a:t>
            </a:r>
            <a:endParaRPr lang="en-US" altLang="zh-CN" dirty="0" smtClean="0">
              <a:latin typeface="+mj-ea"/>
              <a:ea typeface="+mj-ea"/>
            </a:endParaRPr>
          </a:p>
          <a:p>
            <a:r>
              <a:rPr lang="zh-CN" altLang="en-US" dirty="0" smtClean="0">
                <a:latin typeface="+mj-ea"/>
                <a:ea typeface="+mj-ea"/>
              </a:rPr>
              <a:t>实时性好</a:t>
            </a:r>
            <a:endParaRPr lang="en-US" altLang="zh-CN" dirty="0" smtClean="0">
              <a:latin typeface="+mj-ea"/>
              <a:ea typeface="+mj-ea"/>
            </a:endParaRPr>
          </a:p>
          <a:p>
            <a:r>
              <a:rPr lang="en-US" altLang="zh-CN" dirty="0" smtClean="0"/>
              <a:t>... ...</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43050"/>
            <a:ext cx="8229600" cy="5000660"/>
          </a:xfrm>
        </p:spPr>
        <p:txBody>
          <a:bodyPr>
            <a:normAutofit/>
          </a:bodyPr>
          <a:lstStyle/>
          <a:p>
            <a:r>
              <a:rPr lang="zh-CN" altLang="en-US" dirty="0" smtClean="0">
                <a:latin typeface="楷体_GB2312" pitchFamily="49" charset="-122"/>
                <a:ea typeface="楷体_GB2312" pitchFamily="49" charset="-122"/>
              </a:rPr>
              <a:t>将</a:t>
            </a:r>
            <a:r>
              <a:rPr lang="en-US" altLang="zh-CN" dirty="0" smtClean="0">
                <a:latin typeface="Times New Roman" pitchFamily="18" charset="0"/>
                <a:ea typeface="楷体_GB2312" pitchFamily="49" charset="-122"/>
                <a:cs typeface="Times New Roman" pitchFamily="18" charset="0"/>
              </a:rPr>
              <a:t>Meanshift</a:t>
            </a:r>
            <a:r>
              <a:rPr lang="zh-CN" altLang="en-US" dirty="0" smtClean="0">
                <a:latin typeface="楷体_GB2312" pitchFamily="49" charset="-122"/>
                <a:ea typeface="楷体_GB2312" pitchFamily="49" charset="-122"/>
              </a:rPr>
              <a:t>向量与图像的距相关联</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lnSpc>
                <a:spcPts val="3120"/>
              </a:lnSpc>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4</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gn="r">
              <a:lnSpc>
                <a:spcPts val="3120"/>
              </a:lnSpc>
            </a:pPr>
            <a:endParaRPr lang="en-US" altLang="zh-CN" dirty="0" smtClean="0">
              <a:latin typeface="楷体_GB2312" pitchFamily="49" charset="-122"/>
              <a:ea typeface="楷体_GB2312" pitchFamily="49" charset="-122"/>
            </a:endParaRPr>
          </a:p>
          <a:p>
            <a:pPr algn="r">
              <a:lnSpc>
                <a:spcPts val="3120"/>
              </a:lnSpc>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5</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gn="r">
              <a:lnSpc>
                <a:spcPts val="3120"/>
              </a:lnSpc>
            </a:pPr>
            <a:endParaRPr lang="en-US" altLang="zh-CN" dirty="0" smtClean="0">
              <a:latin typeface="楷体_GB2312" pitchFamily="49" charset="-122"/>
              <a:ea typeface="楷体_GB2312" pitchFamily="49" charset="-122"/>
            </a:endParaRPr>
          </a:p>
          <a:p>
            <a:pPr algn="r">
              <a:lnSpc>
                <a:spcPts val="3120"/>
              </a:lnSpc>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6</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于是，</a:t>
            </a:r>
            <a:r>
              <a:rPr lang="zh-CN" altLang="en-US" dirty="0" smtClean="0">
                <a:latin typeface="楷体_GB2312" pitchFamily="49" charset="-122"/>
                <a:ea typeface="楷体_GB2312" pitchFamily="49" charset="-122"/>
              </a:rPr>
              <a:t>在图</a:t>
            </a:r>
            <a:r>
              <a:rPr lang="zh-CN" altLang="en-US" dirty="0" smtClean="0">
                <a:latin typeface="楷体_GB2312" pitchFamily="49" charset="-122"/>
                <a:ea typeface="楷体_GB2312" pitchFamily="49" charset="-122"/>
              </a:rPr>
              <a:t>像中的搜索窗中，</a:t>
            </a:r>
            <a:r>
              <a:rPr lang="en-US" altLang="zh-CN" dirty="0" smtClean="0">
                <a:latin typeface="Times New Roman" pitchFamily="18" charset="0"/>
                <a:ea typeface="楷体_GB2312" pitchFamily="49" charset="-122"/>
                <a:cs typeface="Times New Roman" pitchFamily="18" charset="0"/>
              </a:rPr>
              <a:t>Meanshift</a:t>
            </a:r>
            <a:r>
              <a:rPr lang="zh-CN" altLang="en-US" dirty="0" smtClean="0">
                <a:latin typeface="楷体_GB2312" pitchFamily="49" charset="-122"/>
                <a:ea typeface="楷体_GB2312" pitchFamily="49" charset="-122"/>
              </a:rPr>
              <a:t>向量为：</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7</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p:txBody>
      </p:sp>
      <p:sp>
        <p:nvSpPr>
          <p:cNvPr id="4" name="标题 1"/>
          <p:cNvSpPr txBox="1">
            <a:spLocks/>
          </p:cNvSpPr>
          <p:nvPr/>
        </p:nvSpPr>
        <p:spPr>
          <a:xfrm>
            <a:off x="457200" y="704088"/>
            <a:ext cx="8229600" cy="724648"/>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2"/>
                </a:solidFill>
                <a:effectLst/>
                <a:uLnTx/>
                <a:uFillTx/>
                <a:latin typeface="+mj-lt"/>
                <a:ea typeface="+mj-ea"/>
                <a:cs typeface="+mj-cs"/>
              </a:rPr>
              <a:t>Camshift</a:t>
            </a:r>
            <a:r>
              <a:rPr kumimoji="0" lang="en-US" altLang="zh-CN" sz="1600" b="1" i="0" u="none" strike="noStrike" kern="1200" cap="none" spc="0" normalizeH="0" baseline="0" noProof="0" dirty="0" smtClean="0">
                <a:ln>
                  <a:noFill/>
                </a:ln>
                <a:solidFill>
                  <a:schemeClr val="tx2"/>
                </a:solidFill>
                <a:effectLst/>
                <a:uLnTx/>
                <a:uFillTx/>
                <a:latin typeface="+mj-lt"/>
                <a:ea typeface="+mj-ea"/>
                <a:cs typeface="+mj-cs"/>
              </a:rPr>
              <a:t> </a:t>
            </a:r>
            <a:r>
              <a:rPr kumimoji="0" lang="en-US" altLang="zh-CN" sz="2900" b="0" i="0" u="none" strike="noStrike" kern="1200" cap="none" spc="0" normalizeH="0" baseline="0" noProof="0" dirty="0" smtClean="0">
                <a:ln>
                  <a:noFill/>
                </a:ln>
                <a:solidFill>
                  <a:schemeClr val="tx2"/>
                </a:solidFill>
                <a:effectLst/>
                <a:uLnTx/>
                <a:uFillTx/>
                <a:latin typeface="+mj-lt"/>
                <a:ea typeface="+mj-ea"/>
                <a:cs typeface="+mj-cs"/>
              </a:rPr>
              <a:t>--</a:t>
            </a:r>
            <a:r>
              <a:rPr kumimoji="0" lang="en-US" altLang="zh-CN" sz="1600" b="1" i="0" u="none" strike="noStrike" kern="1200" cap="none" spc="0" normalizeH="0" baseline="0" noProof="0" dirty="0" smtClean="0">
                <a:ln>
                  <a:noFill/>
                </a:ln>
                <a:solidFill>
                  <a:schemeClr val="tx2"/>
                </a:solidFill>
                <a:effectLst/>
                <a:uLnTx/>
                <a:uFillTx/>
                <a:latin typeface="+mj-lt"/>
                <a:ea typeface="+mj-ea"/>
                <a:cs typeface="+mj-cs"/>
              </a:rPr>
              <a:t>  MeanShift</a:t>
            </a:r>
            <a:endParaRPr kumimoji="0" lang="zh-CN" altLang="en-US" sz="1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8195" name="Object 3"/>
          <p:cNvGraphicFramePr>
            <a:graphicFrameLocks noChangeAspect="1"/>
          </p:cNvGraphicFramePr>
          <p:nvPr/>
        </p:nvGraphicFramePr>
        <p:xfrm>
          <a:off x="758825" y="2286000"/>
          <a:ext cx="7162800" cy="928688"/>
        </p:xfrm>
        <a:graphic>
          <a:graphicData uri="http://schemas.openxmlformats.org/presentationml/2006/ole">
            <p:oleObj spid="_x0000_s8195" name="Equation" r:id="rId3" imgW="4165560" imgH="533160" progId="Equation.DSMT4">
              <p:embed/>
            </p:oleObj>
          </a:graphicData>
        </a:graphic>
      </p:graphicFrame>
      <p:graphicFrame>
        <p:nvGraphicFramePr>
          <p:cNvPr id="8196" name="Object 4"/>
          <p:cNvGraphicFramePr>
            <a:graphicFrameLocks noChangeAspect="1"/>
          </p:cNvGraphicFramePr>
          <p:nvPr/>
        </p:nvGraphicFramePr>
        <p:xfrm>
          <a:off x="928662" y="3500438"/>
          <a:ext cx="5241925" cy="606425"/>
        </p:xfrm>
        <a:graphic>
          <a:graphicData uri="http://schemas.openxmlformats.org/presentationml/2006/ole">
            <p:oleObj spid="_x0000_s8196" name="Equation" r:id="rId4" imgW="3073320" imgH="355320" progId="Equation.DSMT4">
              <p:embed/>
            </p:oleObj>
          </a:graphicData>
        </a:graphic>
      </p:graphicFrame>
      <p:graphicFrame>
        <p:nvGraphicFramePr>
          <p:cNvPr id="8197" name="Object 5"/>
          <p:cNvGraphicFramePr>
            <a:graphicFrameLocks noChangeAspect="1"/>
          </p:cNvGraphicFramePr>
          <p:nvPr/>
        </p:nvGraphicFramePr>
        <p:xfrm>
          <a:off x="928662" y="4429132"/>
          <a:ext cx="5180012" cy="596900"/>
        </p:xfrm>
        <a:graphic>
          <a:graphicData uri="http://schemas.openxmlformats.org/presentationml/2006/ole">
            <p:oleObj spid="_x0000_s8197" name="Equation" r:id="rId5" imgW="3085920" imgH="355320" progId="Equation.DSMT4">
              <p:embed/>
            </p:oleObj>
          </a:graphicData>
        </a:graphic>
      </p:graphicFrame>
      <p:graphicFrame>
        <p:nvGraphicFramePr>
          <p:cNvPr id="8198" name="Object 6"/>
          <p:cNvGraphicFramePr>
            <a:graphicFrameLocks noChangeAspect="1"/>
          </p:cNvGraphicFramePr>
          <p:nvPr/>
        </p:nvGraphicFramePr>
        <p:xfrm>
          <a:off x="1654175" y="5572125"/>
          <a:ext cx="3190875" cy="860425"/>
        </p:xfrm>
        <a:graphic>
          <a:graphicData uri="http://schemas.openxmlformats.org/presentationml/2006/ole">
            <p:oleObj spid="_x0000_s8198" name="Equation" r:id="rId6" imgW="1790640" imgH="482400"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174"/>
            <a:ext cx="8229600" cy="4357718"/>
          </a:xfrm>
        </p:spPr>
        <p:txBody>
          <a:bodyPr>
            <a:normAutofit/>
          </a:bodyPr>
          <a:lstStyle/>
          <a:p>
            <a:r>
              <a:rPr lang="en-US" altLang="zh-CN" dirty="0" smtClean="0">
                <a:latin typeface="Times New Roman" pitchFamily="18" charset="0"/>
                <a:ea typeface="楷体_GB2312" pitchFamily="49" charset="-122"/>
                <a:cs typeface="Times New Roman" pitchFamily="18" charset="0"/>
              </a:rPr>
              <a:t>MeanShift</a:t>
            </a:r>
            <a:r>
              <a:rPr lang="zh-CN" altLang="en-US" dirty="0" smtClean="0">
                <a:latin typeface="Times New Roman" pitchFamily="18" charset="0"/>
                <a:ea typeface="楷体_GB2312" pitchFamily="49" charset="-122"/>
                <a:cs typeface="Times New Roman" pitchFamily="18" charset="0"/>
              </a:rPr>
              <a:t>算</a:t>
            </a:r>
            <a:r>
              <a:rPr lang="zh-CN" altLang="en-US" dirty="0" smtClean="0">
                <a:latin typeface="Times New Roman" pitchFamily="18" charset="0"/>
                <a:ea typeface="楷体_GB2312" pitchFamily="49" charset="-122"/>
                <a:cs typeface="Times New Roman" pitchFamily="18" charset="0"/>
              </a:rPr>
              <a:t>法</a:t>
            </a:r>
            <a:endParaRPr lang="en-US" altLang="zh-CN" dirty="0" smtClean="0">
              <a:latin typeface="Times New Roman" pitchFamily="18" charset="0"/>
              <a:ea typeface="楷体_GB2312" pitchFamily="49" charset="-122"/>
              <a:cs typeface="Times New Roman" pitchFamily="18" charset="0"/>
            </a:endParaRPr>
          </a:p>
          <a:p>
            <a:endParaRPr lang="en-US" altLang="zh-CN" dirty="0" smtClean="0">
              <a:latin typeface="Times New Roman" pitchFamily="18" charset="0"/>
              <a:ea typeface="楷体_GB2312" pitchFamily="49" charset="-122"/>
              <a:cs typeface="Times New Roman" pitchFamily="18" charset="0"/>
            </a:endParaRPr>
          </a:p>
          <a:p>
            <a:pPr>
              <a:buNone/>
            </a:pPr>
            <a:r>
              <a:rPr lang="en-US" altLang="zh-CN" dirty="0" smtClean="0">
                <a:latin typeface="Times New Roman" pitchFamily="18" charset="0"/>
                <a:ea typeface="楷体_GB2312" pitchFamily="49" charset="-122"/>
                <a:cs typeface="Times New Roman" pitchFamily="18" charset="0"/>
              </a:rPr>
              <a:t>	</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1</a:t>
            </a:r>
            <a:r>
              <a:rPr lang="zh-CN" altLang="en-US" dirty="0" smtClean="0">
                <a:latin typeface="Times New Roman" pitchFamily="18" charset="0"/>
                <a:ea typeface="楷体_GB2312" pitchFamily="49" charset="-122"/>
                <a:cs typeface="Times New Roman" pitchFamily="18" charset="0"/>
              </a:rPr>
              <a:t>）在目标搜索窗中任取一点</a:t>
            </a:r>
            <a:r>
              <a:rPr lang="en-US" altLang="zh-CN" dirty="0" smtClean="0">
                <a:latin typeface="Times New Roman" pitchFamily="18" charset="0"/>
                <a:ea typeface="楷体_GB2312" pitchFamily="49" charset="-122"/>
                <a:cs typeface="Times New Roman" pitchFamily="18" charset="0"/>
              </a:rPr>
              <a:t>X</a:t>
            </a:r>
          </a:p>
          <a:p>
            <a:pPr>
              <a:buNone/>
            </a:pPr>
            <a:r>
              <a:rPr lang="en-US" altLang="zh-CN" dirty="0" smtClean="0">
                <a:latin typeface="Times New Roman" pitchFamily="18" charset="0"/>
                <a:ea typeface="楷体_GB2312" pitchFamily="49" charset="-122"/>
                <a:cs typeface="Times New Roman" pitchFamily="18" charset="0"/>
              </a:rPr>
              <a:t>	</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2</a:t>
            </a:r>
            <a:r>
              <a:rPr lang="zh-CN" altLang="en-US" dirty="0" smtClean="0">
                <a:latin typeface="Times New Roman" pitchFamily="18" charset="0"/>
                <a:ea typeface="楷体_GB2312" pitchFamily="49" charset="-122"/>
                <a:cs typeface="Times New Roman" pitchFamily="18" charset="0"/>
              </a:rPr>
              <a:t>）按式（</a:t>
            </a:r>
            <a:r>
              <a:rPr lang="en-US" altLang="zh-CN" dirty="0" smtClean="0">
                <a:latin typeface="Times New Roman" pitchFamily="18" charset="0"/>
                <a:ea typeface="楷体_GB2312" pitchFamily="49" charset="-122"/>
                <a:cs typeface="Times New Roman" pitchFamily="18" charset="0"/>
              </a:rPr>
              <a:t>7</a:t>
            </a:r>
            <a:r>
              <a:rPr lang="zh-CN" altLang="en-US" dirty="0" smtClean="0">
                <a:latin typeface="Times New Roman" pitchFamily="18" charset="0"/>
                <a:ea typeface="楷体_GB2312" pitchFamily="49" charset="-122"/>
                <a:cs typeface="Times New Roman" pitchFamily="18" charset="0"/>
              </a:rPr>
              <a:t>）计算</a:t>
            </a:r>
            <a:r>
              <a:rPr lang="en-US" altLang="zh-CN" dirty="0" smtClean="0">
                <a:latin typeface="Times New Roman" pitchFamily="18" charset="0"/>
                <a:ea typeface="楷体_GB2312" pitchFamily="49" charset="-122"/>
                <a:cs typeface="Times New Roman" pitchFamily="18" charset="0"/>
              </a:rPr>
              <a:t>Meanshift</a:t>
            </a:r>
            <a:r>
              <a:rPr lang="zh-CN" altLang="en-US" dirty="0" smtClean="0">
                <a:latin typeface="Times New Roman" pitchFamily="18" charset="0"/>
                <a:ea typeface="楷体_GB2312" pitchFamily="49" charset="-122"/>
                <a:cs typeface="Times New Roman" pitchFamily="18" charset="0"/>
              </a:rPr>
              <a:t>向量</a:t>
            </a:r>
            <a:endParaRPr lang="en-US" altLang="zh-CN" dirty="0" smtClean="0">
              <a:latin typeface="Times New Roman" pitchFamily="18" charset="0"/>
              <a:ea typeface="楷体_GB2312" pitchFamily="49" charset="-122"/>
              <a:cs typeface="Times New Roman" pitchFamily="18" charset="0"/>
            </a:endParaRPr>
          </a:p>
          <a:p>
            <a:pPr>
              <a:buNone/>
            </a:pPr>
            <a:r>
              <a:rPr lang="en-US" altLang="zh-CN" dirty="0" smtClean="0">
                <a:latin typeface="Times New Roman" pitchFamily="18" charset="0"/>
                <a:ea typeface="楷体_GB2312" pitchFamily="49" charset="-122"/>
                <a:cs typeface="Times New Roman" pitchFamily="18" charset="0"/>
              </a:rPr>
              <a:t>	</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3</a:t>
            </a:r>
            <a:r>
              <a:rPr lang="zh-CN" altLang="en-US" dirty="0" smtClean="0">
                <a:latin typeface="Times New Roman" pitchFamily="18" charset="0"/>
                <a:ea typeface="楷体_GB2312" pitchFamily="49" charset="-122"/>
                <a:cs typeface="Times New Roman" pitchFamily="18" charset="0"/>
              </a:rPr>
              <a:t>）计算</a:t>
            </a:r>
            <a:endParaRPr lang="en-US" altLang="zh-CN" dirty="0" smtClean="0">
              <a:latin typeface="Times New Roman" pitchFamily="18" charset="0"/>
              <a:ea typeface="楷体_GB2312" pitchFamily="49" charset="-122"/>
              <a:cs typeface="Times New Roman" pitchFamily="18" charset="0"/>
            </a:endParaRPr>
          </a:p>
          <a:p>
            <a:pPr>
              <a:buNone/>
            </a:pPr>
            <a:r>
              <a:rPr lang="en-US" altLang="zh-CN" dirty="0" smtClean="0">
                <a:latin typeface="Times New Roman" pitchFamily="18" charset="0"/>
                <a:ea typeface="楷体_GB2312" pitchFamily="49" charset="-122"/>
                <a:cs typeface="Times New Roman" pitchFamily="18" charset="0"/>
              </a:rPr>
              <a:t>	</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4</a:t>
            </a:r>
            <a:r>
              <a:rPr lang="zh-CN" altLang="en-US" dirty="0" smtClean="0">
                <a:latin typeface="Times New Roman" pitchFamily="18" charset="0"/>
                <a:ea typeface="楷体_GB2312" pitchFamily="49" charset="-122"/>
                <a:cs typeface="Times New Roman" pitchFamily="18" charset="0"/>
              </a:rPr>
              <a:t>）若收敛，</a:t>
            </a:r>
            <a:r>
              <a:rPr lang="zh-CN" altLang="en-US" dirty="0" smtClean="0">
                <a:latin typeface="Times New Roman" pitchFamily="18" charset="0"/>
                <a:ea typeface="楷体_GB2312" pitchFamily="49" charset="-122"/>
                <a:cs typeface="Times New Roman" pitchFamily="18" charset="0"/>
              </a:rPr>
              <a:t>结</a:t>
            </a:r>
            <a:r>
              <a:rPr lang="zh-CN" altLang="en-US" dirty="0" smtClean="0">
                <a:latin typeface="Times New Roman" pitchFamily="18" charset="0"/>
                <a:ea typeface="楷体_GB2312" pitchFamily="49" charset="-122"/>
                <a:cs typeface="Times New Roman" pitchFamily="18" charset="0"/>
              </a:rPr>
              <a:t>束；否则</a:t>
            </a:r>
            <a:r>
              <a:rPr lang="zh-CN" altLang="en-US" dirty="0" smtClean="0">
                <a:latin typeface="Times New Roman" pitchFamily="18" charset="0"/>
                <a:ea typeface="楷体_GB2312" pitchFamily="49" charset="-122"/>
                <a:cs typeface="Times New Roman" pitchFamily="18" charset="0"/>
              </a:rPr>
              <a:t>至（</a:t>
            </a:r>
            <a:r>
              <a:rPr lang="en-US" altLang="zh-CN" dirty="0" smtClean="0">
                <a:latin typeface="Times New Roman" pitchFamily="18" charset="0"/>
                <a:ea typeface="楷体_GB2312" pitchFamily="49" charset="-122"/>
                <a:cs typeface="Times New Roman" pitchFamily="18" charset="0"/>
              </a:rPr>
              <a:t>2</a:t>
            </a:r>
            <a:r>
              <a:rPr lang="zh-CN" altLang="en-US" dirty="0" smtClean="0">
                <a:latin typeface="Times New Roman" pitchFamily="18" charset="0"/>
                <a:ea typeface="楷体_GB2312" pitchFamily="49" charset="-122"/>
                <a:cs typeface="Times New Roman" pitchFamily="18" charset="0"/>
              </a:rPr>
              <a:t>）</a:t>
            </a:r>
            <a:r>
              <a:rPr lang="zh-CN" altLang="en-US" dirty="0" smtClean="0">
                <a:latin typeface="Times New Roman" pitchFamily="18" charset="0"/>
                <a:ea typeface="楷体_GB2312" pitchFamily="49" charset="-122"/>
                <a:cs typeface="Times New Roman" pitchFamily="18" charset="0"/>
              </a:rPr>
              <a:t>。</a:t>
            </a:r>
            <a:endParaRPr lang="en-US" altLang="zh-CN" dirty="0" smtClean="0">
              <a:latin typeface="Times New Roman" pitchFamily="18" charset="0"/>
              <a:ea typeface="楷体_GB2312" pitchFamily="49" charset="-122"/>
              <a:cs typeface="Times New Roman" pitchFamily="18" charset="0"/>
            </a:endParaRPr>
          </a:p>
          <a:p>
            <a:pPr>
              <a:buNone/>
            </a:pPr>
            <a:endParaRPr lang="en-US" altLang="zh-CN" dirty="0" smtClean="0">
              <a:latin typeface="Times New Roman" pitchFamily="18" charset="0"/>
              <a:ea typeface="楷体_GB2312" pitchFamily="49" charset="-122"/>
              <a:cs typeface="Times New Roman" pitchFamily="18" charset="0"/>
            </a:endParaRPr>
          </a:p>
          <a:p>
            <a:pPr lvl="0">
              <a:buClr>
                <a:srgbClr val="0BD0D9"/>
              </a:buClr>
            </a:pPr>
            <a:r>
              <a:rPr lang="en-US" altLang="zh-CN" dirty="0" smtClean="0">
                <a:solidFill>
                  <a:prstClr val="black"/>
                </a:solidFill>
                <a:latin typeface="Times New Roman" pitchFamily="18" charset="0"/>
                <a:ea typeface="楷体_GB2312" pitchFamily="49" charset="-122"/>
                <a:cs typeface="Times New Roman" pitchFamily="18" charset="0"/>
              </a:rPr>
              <a:t>MeanShift</a:t>
            </a:r>
            <a:r>
              <a:rPr lang="zh-CN" altLang="en-US" dirty="0" smtClean="0">
                <a:solidFill>
                  <a:prstClr val="black"/>
                </a:solidFill>
                <a:latin typeface="Times New Roman" pitchFamily="18" charset="0"/>
                <a:ea typeface="楷体_GB2312" pitchFamily="49" charset="-122"/>
                <a:cs typeface="Times New Roman" pitchFamily="18" charset="0"/>
              </a:rPr>
              <a:t>算法最终必收敛于目标对象概率分布最大的位置，此位置即跟踪目标最有可能的地方。</a:t>
            </a:r>
            <a:endParaRPr lang="en-US" altLang="zh-CN" dirty="0" smtClean="0">
              <a:solidFill>
                <a:prstClr val="black"/>
              </a:solidFill>
              <a:latin typeface="Times New Roman" pitchFamily="18" charset="0"/>
              <a:ea typeface="楷体_GB2312" pitchFamily="49" charset="-122"/>
              <a:cs typeface="Times New Roman" pitchFamily="18" charset="0"/>
            </a:endParaRPr>
          </a:p>
          <a:p>
            <a:pPr>
              <a:buNone/>
            </a:pPr>
            <a:endParaRPr lang="zh-CN" altLang="en-US" dirty="0" smtClean="0">
              <a:latin typeface="Times New Roman" pitchFamily="18" charset="0"/>
              <a:ea typeface="楷体_GB2312" pitchFamily="49" charset="-122"/>
              <a:cs typeface="Times New Roman" pitchFamily="18" charset="0"/>
            </a:endParaRPr>
          </a:p>
        </p:txBody>
      </p:sp>
      <p:sp>
        <p:nvSpPr>
          <p:cNvPr id="4" name="标题 1"/>
          <p:cNvSpPr txBox="1">
            <a:spLocks/>
          </p:cNvSpPr>
          <p:nvPr/>
        </p:nvSpPr>
        <p:spPr>
          <a:xfrm>
            <a:off x="457200" y="704088"/>
            <a:ext cx="8229600" cy="724648"/>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2"/>
                </a:solidFill>
                <a:effectLst/>
                <a:uLnTx/>
                <a:uFillTx/>
                <a:latin typeface="+mj-lt"/>
                <a:ea typeface="+mj-ea"/>
                <a:cs typeface="+mj-cs"/>
              </a:rPr>
              <a:t>Camshift</a:t>
            </a:r>
            <a:r>
              <a:rPr kumimoji="0" lang="en-US" altLang="zh-CN" sz="1600" b="1" i="0" u="none" strike="noStrike" kern="1200" cap="none" spc="0" normalizeH="0" baseline="0" noProof="0" dirty="0" smtClean="0">
                <a:ln>
                  <a:noFill/>
                </a:ln>
                <a:solidFill>
                  <a:schemeClr val="tx2"/>
                </a:solidFill>
                <a:effectLst/>
                <a:uLnTx/>
                <a:uFillTx/>
                <a:latin typeface="+mj-lt"/>
                <a:ea typeface="+mj-ea"/>
                <a:cs typeface="+mj-cs"/>
              </a:rPr>
              <a:t> </a:t>
            </a:r>
            <a:r>
              <a:rPr kumimoji="0" lang="en-US" altLang="zh-CN" sz="2900" b="0" i="0" u="none" strike="noStrike" kern="1200" cap="none" spc="0" normalizeH="0" baseline="0" noProof="0" dirty="0" smtClean="0">
                <a:ln>
                  <a:noFill/>
                </a:ln>
                <a:solidFill>
                  <a:schemeClr val="tx2"/>
                </a:solidFill>
                <a:effectLst/>
                <a:uLnTx/>
                <a:uFillTx/>
                <a:latin typeface="+mj-lt"/>
                <a:ea typeface="+mj-ea"/>
                <a:cs typeface="+mj-cs"/>
              </a:rPr>
              <a:t>--</a:t>
            </a:r>
            <a:r>
              <a:rPr kumimoji="0" lang="en-US" altLang="zh-CN" sz="1600" b="1" i="0" u="none" strike="noStrike" kern="1200" cap="none" spc="0" normalizeH="0" baseline="0" noProof="0" dirty="0" smtClean="0">
                <a:ln>
                  <a:noFill/>
                </a:ln>
                <a:solidFill>
                  <a:schemeClr val="tx2"/>
                </a:solidFill>
                <a:effectLst/>
                <a:uLnTx/>
                <a:uFillTx/>
                <a:latin typeface="+mj-lt"/>
                <a:ea typeface="+mj-ea"/>
                <a:cs typeface="+mj-cs"/>
              </a:rPr>
              <a:t>  MeanShift</a:t>
            </a:r>
            <a:endParaRPr kumimoji="0" lang="zh-CN" altLang="en-US" sz="1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5" name="对象 4"/>
          <p:cNvGraphicFramePr>
            <a:graphicFrameLocks noChangeAspect="1"/>
          </p:cNvGraphicFramePr>
          <p:nvPr/>
        </p:nvGraphicFramePr>
        <p:xfrm>
          <a:off x="2357422" y="3429000"/>
          <a:ext cx="4278343" cy="500066"/>
        </p:xfrm>
        <a:graphic>
          <a:graphicData uri="http://schemas.openxmlformats.org/presentationml/2006/ole">
            <p:oleObj spid="_x0000_s9218" name="Equation" r:id="rId3" imgW="1955520" imgH="228600" progId="Equation.DSMT4">
              <p:embed/>
            </p:oleObj>
          </a:graphicData>
        </a:graphic>
      </p:graphicFrame>
      <p:sp>
        <p:nvSpPr>
          <p:cNvPr id="6" name="TextBox 5"/>
          <p:cNvSpPr txBox="1"/>
          <p:nvPr/>
        </p:nvSpPr>
        <p:spPr>
          <a:xfrm>
            <a:off x="714348" y="6143644"/>
            <a:ext cx="5715040" cy="369332"/>
          </a:xfrm>
          <a:prstGeom prst="rect">
            <a:avLst/>
          </a:prstGeom>
          <a:noFill/>
        </p:spPr>
        <p:txBody>
          <a:bodyPr wrap="square" rtlCol="0">
            <a:spAutoFit/>
          </a:bodyPr>
          <a:lstStyle/>
          <a:p>
            <a:r>
              <a:rPr lang="en-US" altLang="zh-CN" dirty="0" smtClean="0"/>
              <a:t>Ref : http://en.wikipedia.org/wiki/Mean-shift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229600" cy="4786346"/>
          </a:xfrm>
        </p:spPr>
        <p:txBody>
          <a:bodyPr>
            <a:normAutofit/>
          </a:bodyPr>
          <a:lstStyle/>
          <a:p>
            <a:r>
              <a:rPr lang="zh-CN" altLang="en-US" dirty="0" smtClean="0">
                <a:latin typeface="楷体_GB2312" pitchFamily="49" charset="-122"/>
                <a:ea typeface="楷体_GB2312" pitchFamily="49" charset="-122"/>
              </a:rPr>
              <a:t>搜索窗的二阶距          ，反映了跟踪目标的朝向信息</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目标的</a:t>
            </a:r>
            <a:r>
              <a:rPr lang="zh-CN" altLang="en-US" dirty="0" smtClean="0">
                <a:latin typeface="楷体_GB2312" pitchFamily="49" charset="-122"/>
                <a:ea typeface="楷体_GB2312" pitchFamily="49" charset="-122"/>
              </a:rPr>
              <a:t>方</a:t>
            </a:r>
            <a:r>
              <a:rPr lang="zh-CN" altLang="en-US" dirty="0" smtClean="0">
                <a:latin typeface="楷体_GB2312" pitchFamily="49" charset="-122"/>
                <a:ea typeface="楷体_GB2312" pitchFamily="49" charset="-122"/>
              </a:rPr>
              <a:t>向</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8</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目</a:t>
            </a:r>
            <a:r>
              <a:rPr lang="zh-CN" altLang="en-US" dirty="0" smtClean="0">
                <a:latin typeface="楷体_GB2312" pitchFamily="49" charset="-122"/>
                <a:ea typeface="楷体_GB2312" pitchFamily="49" charset="-122"/>
              </a:rPr>
              <a:t>标分布的长轴和短轴方向</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9</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buNone/>
            </a:pPr>
            <a:r>
              <a:rPr lang="zh-CN" altLang="en-US" dirty="0" smtClean="0">
                <a:latin typeface="楷体_GB2312" pitchFamily="49" charset="-122"/>
                <a:ea typeface="楷体_GB2312" pitchFamily="49" charset="-122"/>
              </a:rPr>
              <a:t>式中，</a:t>
            </a:r>
            <a:r>
              <a:rPr lang="en-US" altLang="zh-CN" dirty="0" smtClean="0">
                <a:latin typeface="楷体_GB2312" pitchFamily="49" charset="-122"/>
                <a:ea typeface="楷体_GB2312" pitchFamily="49" charset="-122"/>
              </a:rPr>
              <a:t>a,b,c</a:t>
            </a:r>
            <a:r>
              <a:rPr lang="zh-CN" altLang="en-US" dirty="0" smtClean="0">
                <a:latin typeface="楷体_GB2312" pitchFamily="49" charset="-122"/>
                <a:ea typeface="楷体_GB2312" pitchFamily="49" charset="-122"/>
              </a:rPr>
              <a:t>分别为搜索窗的二阶中心距</a:t>
            </a:r>
            <a:endParaRPr lang="en-US" altLang="zh-CN" dirty="0" smtClean="0">
              <a:latin typeface="楷体_GB2312" pitchFamily="49" charset="-122"/>
              <a:ea typeface="楷体_GB2312" pitchFamily="49" charset="-122"/>
            </a:endParaRPr>
          </a:p>
          <a:p>
            <a:pPr>
              <a:buNone/>
            </a:pPr>
            <a:endParaRPr lang="en-US" altLang="zh-CN" dirty="0" smtClean="0">
              <a:latin typeface="楷体_GB2312" pitchFamily="49" charset="-122"/>
              <a:ea typeface="楷体_GB2312" pitchFamily="49" charset="-122"/>
            </a:endParaRPr>
          </a:p>
        </p:txBody>
      </p:sp>
      <p:sp>
        <p:nvSpPr>
          <p:cNvPr id="5"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a:t>
            </a:r>
            <a:r>
              <a:rPr lang="zh-CN" altLang="en-US" sz="1600" b="1" dirty="0" smtClean="0"/>
              <a:t>目标跟踪</a:t>
            </a:r>
            <a:endParaRPr lang="zh-CN" altLang="en-US" sz="1600" dirty="0"/>
          </a:p>
        </p:txBody>
      </p:sp>
      <p:graphicFrame>
        <p:nvGraphicFramePr>
          <p:cNvPr id="4" name="对象 3"/>
          <p:cNvGraphicFramePr>
            <a:graphicFrameLocks noChangeAspect="1"/>
          </p:cNvGraphicFramePr>
          <p:nvPr/>
        </p:nvGraphicFramePr>
        <p:xfrm>
          <a:off x="3214678" y="1500174"/>
          <a:ext cx="1690687" cy="441325"/>
        </p:xfrm>
        <a:graphic>
          <a:graphicData uri="http://schemas.openxmlformats.org/presentationml/2006/ole">
            <p:oleObj spid="_x0000_s10242" name="Equation" r:id="rId4" imgW="876240" imgH="228600" progId="Equation.DSMT4">
              <p:embed/>
            </p:oleObj>
          </a:graphicData>
        </a:graphic>
      </p:graphicFrame>
      <p:graphicFrame>
        <p:nvGraphicFramePr>
          <p:cNvPr id="6" name="对象 5"/>
          <p:cNvGraphicFramePr>
            <a:graphicFrameLocks noChangeAspect="1"/>
          </p:cNvGraphicFramePr>
          <p:nvPr/>
        </p:nvGraphicFramePr>
        <p:xfrm>
          <a:off x="4514850" y="3338513"/>
          <a:ext cx="114300" cy="177800"/>
        </p:xfrm>
        <a:graphic>
          <a:graphicData uri="http://schemas.openxmlformats.org/presentationml/2006/ole">
            <p:oleObj spid="_x0000_s10243" name="Equation" r:id="rId5" imgW="114120" imgH="177480" progId="Equation.DSMT4">
              <p:embed/>
            </p:oleObj>
          </a:graphicData>
        </a:graphic>
      </p:graphicFrame>
      <p:graphicFrame>
        <p:nvGraphicFramePr>
          <p:cNvPr id="7" name="对象 6"/>
          <p:cNvGraphicFramePr>
            <a:graphicFrameLocks noChangeAspect="1"/>
          </p:cNvGraphicFramePr>
          <p:nvPr/>
        </p:nvGraphicFramePr>
        <p:xfrm>
          <a:off x="2928926" y="2928934"/>
          <a:ext cx="2643206" cy="907768"/>
        </p:xfrm>
        <a:graphic>
          <a:graphicData uri="http://schemas.openxmlformats.org/presentationml/2006/ole">
            <p:oleObj spid="_x0000_s10245" name="Equation" r:id="rId6" imgW="1257120" imgH="431640" progId="Equation.DSMT4">
              <p:embed/>
            </p:oleObj>
          </a:graphicData>
        </a:graphic>
      </p:graphicFrame>
      <p:graphicFrame>
        <p:nvGraphicFramePr>
          <p:cNvPr id="8" name="对象 7"/>
          <p:cNvGraphicFramePr>
            <a:graphicFrameLocks noChangeAspect="1"/>
          </p:cNvGraphicFramePr>
          <p:nvPr/>
        </p:nvGraphicFramePr>
        <p:xfrm>
          <a:off x="785786" y="4500570"/>
          <a:ext cx="3614738" cy="1009650"/>
        </p:xfrm>
        <a:graphic>
          <a:graphicData uri="http://schemas.openxmlformats.org/presentationml/2006/ole">
            <p:oleObj spid="_x0000_s10246" name="Equation" r:id="rId7" imgW="1955520" imgH="545760" progId="Equation.DSMT4">
              <p:embed/>
            </p:oleObj>
          </a:graphicData>
        </a:graphic>
      </p:graphicFrame>
      <p:graphicFrame>
        <p:nvGraphicFramePr>
          <p:cNvPr id="9" name="对象 8"/>
          <p:cNvGraphicFramePr>
            <a:graphicFrameLocks noChangeAspect="1"/>
          </p:cNvGraphicFramePr>
          <p:nvPr/>
        </p:nvGraphicFramePr>
        <p:xfrm>
          <a:off x="4286248" y="4500570"/>
          <a:ext cx="3619500" cy="979487"/>
        </p:xfrm>
        <a:graphic>
          <a:graphicData uri="http://schemas.openxmlformats.org/presentationml/2006/ole">
            <p:oleObj spid="_x0000_s10247" name="Equation" r:id="rId8" imgW="2019240" imgH="545760" progId="Equation.DSMT4">
              <p:embed/>
            </p:oleObj>
          </a:graphicData>
        </a:graphic>
      </p:graphicFrame>
      <p:graphicFrame>
        <p:nvGraphicFramePr>
          <p:cNvPr id="11" name="对象 10"/>
          <p:cNvGraphicFramePr>
            <a:graphicFrameLocks noChangeAspect="1"/>
          </p:cNvGraphicFramePr>
          <p:nvPr/>
        </p:nvGraphicFramePr>
        <p:xfrm>
          <a:off x="6643702" y="5643578"/>
          <a:ext cx="1947625" cy="500066"/>
        </p:xfrm>
        <a:graphic>
          <a:graphicData uri="http://schemas.openxmlformats.org/presentationml/2006/ole">
            <p:oleObj spid="_x0000_s10249" name="Equation" r:id="rId9" imgW="939600" imgH="241200" progId="Equation.DSMT4">
              <p:embed/>
            </p:oleObj>
          </a:graphicData>
        </a:graphic>
      </p:graphicFrame>
      <p:sp>
        <p:nvSpPr>
          <p:cNvPr id="12" name="TextBox 11"/>
          <p:cNvSpPr txBox="1"/>
          <p:nvPr/>
        </p:nvSpPr>
        <p:spPr>
          <a:xfrm>
            <a:off x="714348" y="6286520"/>
            <a:ext cx="7715304" cy="369332"/>
          </a:xfrm>
          <a:prstGeom prst="rect">
            <a:avLst/>
          </a:prstGeom>
          <a:noFill/>
        </p:spPr>
        <p:txBody>
          <a:bodyPr wrap="square" rtlCol="0">
            <a:spAutoFit/>
          </a:bodyPr>
          <a:lstStyle/>
          <a:p>
            <a:r>
              <a:rPr lang="en-US" altLang="zh-CN" dirty="0" smtClean="0"/>
              <a:t>Ref: http://en.wikipedia.org/wiki/Image_moment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52988"/>
          </a:xfrm>
        </p:spPr>
        <p:txBody>
          <a:bodyPr/>
          <a:lstStyle/>
          <a:p>
            <a:r>
              <a:rPr lang="zh-CN" altLang="en-US" dirty="0" smtClean="0">
                <a:latin typeface="楷体_GB2312" pitchFamily="49" charset="-122"/>
                <a:ea typeface="楷体_GB2312" pitchFamily="49" charset="-122"/>
              </a:rPr>
              <a:t>在下一帧图像中跟踪目标时，确定搜索窗的初始大小</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10</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endParaRPr lang="en-US" altLang="zh-CN" dirty="0" smtClean="0"/>
          </a:p>
          <a:p>
            <a:r>
              <a:rPr lang="zh-CN" altLang="en-US" dirty="0" smtClean="0">
                <a:latin typeface="楷体_GB2312" pitchFamily="49" charset="-122"/>
                <a:ea typeface="楷体_GB2312" pitchFamily="49" charset="-122"/>
              </a:rPr>
              <a:t>依次在每一帧图像中应用</a:t>
            </a:r>
            <a:r>
              <a:rPr lang="en-US" altLang="zh-CN" dirty="0" smtClean="0">
                <a:latin typeface="楷体_GB2312" pitchFamily="49" charset="-122"/>
                <a:ea typeface="楷体_GB2312" pitchFamily="49" charset="-122"/>
              </a:rPr>
              <a:t>Camshift</a:t>
            </a:r>
            <a:r>
              <a:rPr lang="zh-CN" altLang="en-US" dirty="0" smtClean="0">
                <a:latin typeface="楷体_GB2312" pitchFamily="49" charset="-122"/>
                <a:ea typeface="楷体_GB2312" pitchFamily="49" charset="-122"/>
              </a:rPr>
              <a:t>算法，完成特定目标的跟踪过</a:t>
            </a:r>
            <a:r>
              <a:rPr lang="zh-CN" altLang="en-US" dirty="0" smtClean="0">
                <a:latin typeface="楷体_GB2312" pitchFamily="49" charset="-122"/>
                <a:ea typeface="楷体_GB2312" pitchFamily="49" charset="-122"/>
              </a:rPr>
              <a:t>程。</a:t>
            </a:r>
            <a:endParaRPr lang="zh-CN" altLang="en-US" dirty="0" smtClean="0">
              <a:latin typeface="楷体_GB2312" pitchFamily="49" charset="-122"/>
              <a:ea typeface="楷体_GB2312" pitchFamily="49" charset="-122"/>
            </a:endParaRPr>
          </a:p>
        </p:txBody>
      </p:sp>
      <p:sp>
        <p:nvSpPr>
          <p:cNvPr id="4" name="标题 1"/>
          <p:cNvSpPr>
            <a:spLocks noGrp="1"/>
          </p:cNvSpPr>
          <p:nvPr>
            <p:ph type="title"/>
          </p:nvPr>
        </p:nvSpPr>
        <p:spPr>
          <a:xfrm>
            <a:off x="457200" y="704088"/>
            <a:ext cx="8229600" cy="724648"/>
          </a:xfrm>
        </p:spPr>
        <p:txBody>
          <a:bodyPr>
            <a:normAutofit/>
          </a:bodyPr>
          <a:lstStyle/>
          <a:p>
            <a:r>
              <a:rPr lang="en-US" altLang="zh-CN" sz="4000" dirty="0" smtClean="0"/>
              <a:t>Camshift</a:t>
            </a:r>
            <a:r>
              <a:rPr lang="en-US" altLang="zh-CN" sz="1600" b="1" dirty="0" smtClean="0"/>
              <a:t> </a:t>
            </a:r>
            <a:r>
              <a:rPr lang="en-US" altLang="zh-CN" sz="2900" dirty="0" smtClean="0"/>
              <a:t>--</a:t>
            </a:r>
            <a:r>
              <a:rPr lang="en-US" altLang="zh-CN" sz="1600" b="1" dirty="0" smtClean="0"/>
              <a:t>  </a:t>
            </a:r>
            <a:r>
              <a:rPr lang="zh-CN" altLang="en-US" sz="1600" b="1" dirty="0" smtClean="0"/>
              <a:t>目标跟踪</a:t>
            </a:r>
            <a:endParaRPr lang="zh-CN" altLang="en-US" sz="1600" dirty="0"/>
          </a:p>
        </p:txBody>
      </p:sp>
      <p:graphicFrame>
        <p:nvGraphicFramePr>
          <p:cNvPr id="5" name="对象 4"/>
          <p:cNvGraphicFramePr>
            <a:graphicFrameLocks noChangeAspect="1"/>
          </p:cNvGraphicFramePr>
          <p:nvPr/>
        </p:nvGraphicFramePr>
        <p:xfrm>
          <a:off x="2428860" y="2453814"/>
          <a:ext cx="3714776" cy="530682"/>
        </p:xfrm>
        <a:graphic>
          <a:graphicData uri="http://schemas.openxmlformats.org/presentationml/2006/ole">
            <p:oleObj spid="_x0000_s11266" name="Equation" r:id="rId3" imgW="1777680" imgH="253800" progId="Equation.DSMT4">
              <p:embed/>
            </p:oleObj>
          </a:graphicData>
        </a:graphic>
      </p:graphicFrame>
      <p:graphicFrame>
        <p:nvGraphicFramePr>
          <p:cNvPr id="6" name="对象 5"/>
          <p:cNvGraphicFramePr>
            <a:graphicFrameLocks noChangeAspect="1"/>
          </p:cNvGraphicFramePr>
          <p:nvPr/>
        </p:nvGraphicFramePr>
        <p:xfrm>
          <a:off x="2214546" y="3414888"/>
          <a:ext cx="3929090" cy="525495"/>
        </p:xfrm>
        <a:graphic>
          <a:graphicData uri="http://schemas.openxmlformats.org/presentationml/2006/ole">
            <p:oleObj spid="_x0000_s11267" name="Equation" r:id="rId4" imgW="1828800" imgH="253800" progId="Equation.DSMT4">
              <p:embed/>
            </p:oleObj>
          </a:graphicData>
        </a:graphic>
      </p:graphicFrame>
      <p:sp>
        <p:nvSpPr>
          <p:cNvPr id="7" name="椭圆 6"/>
          <p:cNvSpPr/>
          <p:nvPr/>
        </p:nvSpPr>
        <p:spPr>
          <a:xfrm>
            <a:off x="285720" y="3000372"/>
            <a:ext cx="1571636" cy="928694"/>
          </a:xfrm>
          <a:prstGeom prst="ellipse">
            <a:avLst/>
          </a:prstGeom>
          <a:solidFill>
            <a:schemeClr val="accent6">
              <a:lumMod val="20000"/>
              <a:lumOff val="80000"/>
              <a:alpha val="63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自适应搜索窗大小</a:t>
            </a:r>
            <a:endParaRPr lang="zh-CN" altLang="en-US" b="1" dirty="0">
              <a:solidFill>
                <a:srgbClr val="FF0000"/>
              </a:solidFill>
            </a:endParaRPr>
          </a:p>
        </p:txBody>
      </p:sp>
      <p:cxnSp>
        <p:nvCxnSpPr>
          <p:cNvPr id="17" name="形状 16"/>
          <p:cNvCxnSpPr>
            <a:stCxn id="7" idx="0"/>
          </p:cNvCxnSpPr>
          <p:nvPr/>
        </p:nvCxnSpPr>
        <p:spPr>
          <a:xfrm rot="5400000" flipH="1" flipV="1">
            <a:off x="1571604" y="2214554"/>
            <a:ext cx="285752" cy="128588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7" idx="4"/>
          </p:cNvCxnSpPr>
          <p:nvPr/>
        </p:nvCxnSpPr>
        <p:spPr>
          <a:xfrm rot="5400000" flipH="1" flipV="1">
            <a:off x="1464447" y="3178967"/>
            <a:ext cx="357190" cy="1143008"/>
          </a:xfrm>
          <a:prstGeom prst="curvedConnector4">
            <a:avLst>
              <a:gd name="adj1" fmla="val -64000"/>
              <a:gd name="adj2" fmla="val 8437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par>
                                <p:cTn id="13" presetID="9"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52988"/>
          </a:xfrm>
        </p:spPr>
        <p:txBody>
          <a:bodyPr/>
          <a:lstStyle/>
          <a:p>
            <a:r>
              <a:rPr lang="zh-CN" altLang="en-US" dirty="0" smtClean="0">
                <a:latin typeface="楷体_GB2312" pitchFamily="49" charset="-122"/>
                <a:ea typeface="楷体_GB2312" pitchFamily="49" charset="-122"/>
              </a:rPr>
              <a:t>目</a:t>
            </a:r>
            <a:r>
              <a:rPr lang="zh-CN" altLang="en-US" dirty="0" smtClean="0">
                <a:latin typeface="楷体_GB2312" pitchFamily="49" charset="-122"/>
                <a:ea typeface="楷体_GB2312" pitchFamily="49" charset="-122"/>
              </a:rPr>
              <a:t>的：利用</a:t>
            </a:r>
            <a:r>
              <a:rPr lang="en-US" altLang="zh-CN" dirty="0" smtClean="0">
                <a:latin typeface="楷体_GB2312" pitchFamily="49" charset="-122"/>
                <a:ea typeface="楷体_GB2312" pitchFamily="49" charset="-122"/>
              </a:rPr>
              <a:t>Kalman Filter</a:t>
            </a:r>
            <a:r>
              <a:rPr lang="zh-CN" altLang="en-US" dirty="0" smtClean="0">
                <a:latin typeface="楷体_GB2312" pitchFamily="49" charset="-122"/>
                <a:ea typeface="楷体_GB2312" pitchFamily="49" charset="-122"/>
              </a:rPr>
              <a:t>增加目标</a:t>
            </a:r>
            <a:r>
              <a:rPr lang="zh-CN" altLang="en-US" dirty="0" smtClean="0">
                <a:latin typeface="楷体_GB2312" pitchFamily="49" charset="-122"/>
                <a:ea typeface="楷体_GB2312" pitchFamily="49" charset="-122"/>
              </a:rPr>
              <a:t>跟</a:t>
            </a:r>
            <a:r>
              <a:rPr lang="zh-CN" altLang="en-US" dirty="0" smtClean="0">
                <a:latin typeface="楷体_GB2312" pitchFamily="49" charset="-122"/>
                <a:ea typeface="楷体_GB2312" pitchFamily="49" charset="-122"/>
              </a:rPr>
              <a:t>踪效果的平滑性</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预测更新模</a:t>
            </a:r>
            <a:r>
              <a:rPr lang="zh-CN" altLang="en-US" dirty="0" smtClean="0">
                <a:latin typeface="楷体_GB2312" pitchFamily="49" charset="-122"/>
                <a:ea typeface="楷体_GB2312" pitchFamily="49" charset="-122"/>
              </a:rPr>
              <a:t>型</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11</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测量更新模型</a:t>
            </a:r>
            <a:endParaRPr lang="en-US" altLang="zh-CN" dirty="0" smtClean="0">
              <a:latin typeface="楷体_GB2312" pitchFamily="49" charset="-122"/>
              <a:ea typeface="楷体_GB2312" pitchFamily="49" charset="-122"/>
            </a:endParaRPr>
          </a:p>
          <a:p>
            <a:endParaRPr lang="en-US" altLang="zh-CN" dirty="0" smtClean="0">
              <a:latin typeface="楷体_GB2312" pitchFamily="49" charset="-122"/>
              <a:ea typeface="楷体_GB2312" pitchFamily="49" charset="-122"/>
            </a:endParaRPr>
          </a:p>
          <a:p>
            <a:pPr algn="r">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12</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p:txBody>
      </p:sp>
      <p:sp>
        <p:nvSpPr>
          <p:cNvPr id="4" name="标题 1"/>
          <p:cNvSpPr>
            <a:spLocks noGrp="1"/>
          </p:cNvSpPr>
          <p:nvPr>
            <p:ph type="title"/>
          </p:nvPr>
        </p:nvSpPr>
        <p:spPr>
          <a:xfrm>
            <a:off x="457200" y="704088"/>
            <a:ext cx="8229600" cy="724648"/>
          </a:xfrm>
        </p:spPr>
        <p:txBody>
          <a:bodyPr>
            <a:normAutofit/>
          </a:bodyPr>
          <a:lstStyle/>
          <a:p>
            <a:r>
              <a:rPr lang="en-US" altLang="zh-CN" sz="4000" b="1" dirty="0" smtClean="0"/>
              <a:t>Kalman</a:t>
            </a:r>
            <a:r>
              <a:rPr lang="en-US" altLang="zh-CN" sz="1600" b="1" dirty="0" smtClean="0"/>
              <a:t> </a:t>
            </a:r>
            <a:r>
              <a:rPr lang="en-US" altLang="zh-CN" sz="2900" b="1" dirty="0" smtClean="0"/>
              <a:t> </a:t>
            </a:r>
            <a:r>
              <a:rPr lang="en-US" altLang="zh-CN" sz="4000" b="1" dirty="0" smtClean="0"/>
              <a:t>Filter</a:t>
            </a:r>
            <a:endParaRPr lang="zh-CN" altLang="en-US" sz="4000" dirty="0"/>
          </a:p>
        </p:txBody>
      </p:sp>
      <p:graphicFrame>
        <p:nvGraphicFramePr>
          <p:cNvPr id="7" name="对象 6"/>
          <p:cNvGraphicFramePr>
            <a:graphicFrameLocks noChangeAspect="1"/>
          </p:cNvGraphicFramePr>
          <p:nvPr/>
        </p:nvGraphicFramePr>
        <p:xfrm>
          <a:off x="2786050" y="2571744"/>
          <a:ext cx="3355932" cy="1500198"/>
        </p:xfrm>
        <a:graphic>
          <a:graphicData uri="http://schemas.openxmlformats.org/presentationml/2006/ole">
            <p:oleObj spid="_x0000_s12292" name="Equation" r:id="rId4" imgW="2158920" imgH="965160" progId="Equation.DSMT4">
              <p:embed/>
            </p:oleObj>
          </a:graphicData>
        </a:graphic>
      </p:graphicFrame>
      <p:graphicFrame>
        <p:nvGraphicFramePr>
          <p:cNvPr id="8" name="对象 7"/>
          <p:cNvGraphicFramePr>
            <a:graphicFrameLocks noChangeAspect="1"/>
          </p:cNvGraphicFramePr>
          <p:nvPr/>
        </p:nvGraphicFramePr>
        <p:xfrm>
          <a:off x="2786050" y="4357694"/>
          <a:ext cx="3144933" cy="1571636"/>
        </p:xfrm>
        <a:graphic>
          <a:graphicData uri="http://schemas.openxmlformats.org/presentationml/2006/ole">
            <p:oleObj spid="_x0000_s12293" name="Equation" r:id="rId5" imgW="1930320" imgH="96516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kalman.png"/>
          <p:cNvPicPr>
            <a:picLocks noGrp="1" noChangeAspect="1"/>
          </p:cNvPicPr>
          <p:nvPr>
            <p:ph idx="1"/>
          </p:nvPr>
        </p:nvPicPr>
        <p:blipFill>
          <a:blip r:embed="rId2"/>
          <a:stretch>
            <a:fillRect/>
          </a:stretch>
        </p:blipFill>
        <p:spPr>
          <a:xfrm>
            <a:off x="1524196" y="1785926"/>
            <a:ext cx="5426807" cy="4071966"/>
          </a:xfrm>
        </p:spPr>
      </p:pic>
      <p:sp>
        <p:nvSpPr>
          <p:cNvPr id="4" name="标题 1"/>
          <p:cNvSpPr>
            <a:spLocks noGrp="1"/>
          </p:cNvSpPr>
          <p:nvPr>
            <p:ph type="title"/>
          </p:nvPr>
        </p:nvSpPr>
        <p:spPr>
          <a:xfrm>
            <a:off x="457200" y="704088"/>
            <a:ext cx="8229600" cy="724648"/>
          </a:xfrm>
        </p:spPr>
        <p:txBody>
          <a:bodyPr>
            <a:normAutofit/>
          </a:bodyPr>
          <a:lstStyle/>
          <a:p>
            <a:r>
              <a:rPr lang="en-US" altLang="zh-CN" sz="4000" b="1" dirty="0" smtClean="0"/>
              <a:t>Kalman</a:t>
            </a:r>
            <a:r>
              <a:rPr lang="en-US" altLang="zh-CN" sz="1600" b="1" dirty="0" smtClean="0"/>
              <a:t> </a:t>
            </a:r>
            <a:r>
              <a:rPr lang="en-US" altLang="zh-CN" sz="2900" b="1" dirty="0" smtClean="0"/>
              <a:t> </a:t>
            </a:r>
            <a:r>
              <a:rPr lang="en-US" altLang="zh-CN" sz="4000" b="1" dirty="0" smtClean="0"/>
              <a:t>Filter</a:t>
            </a:r>
            <a:endParaRPr lang="zh-CN" altLang="en-US" sz="4000" dirty="0"/>
          </a:p>
        </p:txBody>
      </p:sp>
      <p:sp>
        <p:nvSpPr>
          <p:cNvPr id="10" name="圆角矩形 9"/>
          <p:cNvSpPr/>
          <p:nvPr/>
        </p:nvSpPr>
        <p:spPr>
          <a:xfrm>
            <a:off x="6286512" y="1214422"/>
            <a:ext cx="2000264" cy="928694"/>
          </a:xfrm>
          <a:prstGeom prst="roundRect">
            <a:avLst/>
          </a:prstGeom>
          <a:solidFill>
            <a:schemeClr val="accent6">
              <a:lumMod val="20000"/>
              <a:lumOff val="80000"/>
              <a:alpha val="6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FF0000"/>
                </a:solidFill>
                <a:latin typeface="+mj-ea"/>
                <a:ea typeface="+mj-ea"/>
              </a:rPr>
              <a:t>将</a:t>
            </a:r>
            <a:r>
              <a:rPr lang="en-US" altLang="zh-CN" sz="1600" dirty="0" smtClean="0">
                <a:solidFill>
                  <a:srgbClr val="FF0000"/>
                </a:solidFill>
                <a:latin typeface="+mj-ea"/>
                <a:ea typeface="+mj-ea"/>
              </a:rPr>
              <a:t>Meanshift</a:t>
            </a:r>
            <a:r>
              <a:rPr lang="zh-CN" altLang="en-US" sz="1600" dirty="0" smtClean="0">
                <a:solidFill>
                  <a:srgbClr val="FF0000"/>
                </a:solidFill>
                <a:latin typeface="+mj-ea"/>
                <a:ea typeface="+mj-ea"/>
              </a:rPr>
              <a:t>过程计算出的目标质心位置作为测量</a:t>
            </a:r>
            <a:r>
              <a:rPr lang="en-US" altLang="zh-CN" sz="1600" dirty="0" smtClean="0">
                <a:solidFill>
                  <a:srgbClr val="FF0000"/>
                </a:solidFill>
                <a:latin typeface="+mj-ea"/>
                <a:ea typeface="+mj-ea"/>
              </a:rPr>
              <a:t>Zk</a:t>
            </a:r>
            <a:endParaRPr lang="zh-CN" altLang="en-US" sz="1600" dirty="0">
              <a:solidFill>
                <a:srgbClr val="FF0000"/>
              </a:solidFill>
              <a:latin typeface="+mj-ea"/>
              <a:ea typeface="+mj-ea"/>
            </a:endParaRPr>
          </a:p>
        </p:txBody>
      </p:sp>
      <p:cxnSp>
        <p:nvCxnSpPr>
          <p:cNvPr id="12" name="曲线连接符 11"/>
          <p:cNvCxnSpPr>
            <a:stCxn id="10" idx="2"/>
          </p:cNvCxnSpPr>
          <p:nvPr/>
        </p:nvCxnSpPr>
        <p:spPr>
          <a:xfrm rot="5400000">
            <a:off x="5822165" y="2178835"/>
            <a:ext cx="1500198" cy="14287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71868" y="6072206"/>
            <a:ext cx="2249334" cy="307777"/>
          </a:xfrm>
          <a:prstGeom prst="rect">
            <a:avLst/>
          </a:prstGeom>
          <a:noFill/>
        </p:spPr>
        <p:txBody>
          <a:bodyPr wrap="none" rtlCol="0">
            <a:spAutoFit/>
          </a:bodyPr>
          <a:lstStyle/>
          <a:p>
            <a:r>
              <a:rPr lang="en-US" altLang="zh-CN" sz="1400" dirty="0" smtClean="0"/>
              <a:t>Fig 8 Kalman Filter</a:t>
            </a:r>
            <a:r>
              <a:rPr lang="zh-CN" altLang="en-US" sz="1400" dirty="0" smtClean="0"/>
              <a:t>算法</a:t>
            </a:r>
            <a:endParaRPr lang="zh-CN" altLang="en-US"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52988"/>
          </a:xfrm>
        </p:spPr>
        <p:txBody>
          <a:bodyPr/>
          <a:lstStyle/>
          <a:p>
            <a:r>
              <a:rPr lang="en-US" altLang="zh-CN" dirty="0" smtClean="0"/>
              <a:t>Demo</a:t>
            </a:r>
            <a:r>
              <a:rPr lang="zh-CN" altLang="en-US" dirty="0" smtClean="0"/>
              <a:t>演示</a:t>
            </a:r>
            <a:endParaRPr lang="zh-CN" altLang="en-US" dirty="0"/>
          </a:p>
        </p:txBody>
      </p:sp>
      <p:sp>
        <p:nvSpPr>
          <p:cNvPr id="4" name="标题 1"/>
          <p:cNvSpPr>
            <a:spLocks noGrp="1"/>
          </p:cNvSpPr>
          <p:nvPr>
            <p:ph type="title"/>
          </p:nvPr>
        </p:nvSpPr>
        <p:spPr>
          <a:xfrm>
            <a:off x="457200" y="704088"/>
            <a:ext cx="8229600" cy="724648"/>
          </a:xfrm>
        </p:spPr>
        <p:txBody>
          <a:bodyPr>
            <a:normAutofit/>
          </a:bodyPr>
          <a:lstStyle/>
          <a:p>
            <a:r>
              <a:rPr lang="zh-CN" altLang="en-US" sz="4000" dirty="0" smtClean="0"/>
              <a:t>实验</a:t>
            </a:r>
            <a:endParaRPr lang="zh-CN" alt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000108"/>
            <a:ext cx="8229600" cy="500066"/>
          </a:xfrm>
        </p:spPr>
        <p:txBody>
          <a:bodyPr>
            <a:noAutofit/>
          </a:bodyPr>
          <a:lstStyle/>
          <a:p>
            <a:r>
              <a:rPr lang="zh-CN" altLang="en-US" sz="4000" dirty="0" smtClean="0"/>
              <a:t>系统流程图</a:t>
            </a:r>
            <a:endParaRPr lang="zh-CN" altLang="en-US" sz="4000" dirty="0"/>
          </a:p>
        </p:txBody>
      </p:sp>
      <p:sp>
        <p:nvSpPr>
          <p:cNvPr id="3" name="内容占位符 2"/>
          <p:cNvSpPr>
            <a:spLocks noGrp="1"/>
          </p:cNvSpPr>
          <p:nvPr>
            <p:ph idx="1"/>
          </p:nvPr>
        </p:nvSpPr>
        <p:spPr>
          <a:xfrm>
            <a:off x="428596" y="1571612"/>
            <a:ext cx="8229600" cy="4752988"/>
          </a:xfrm>
        </p:spPr>
        <p:txBody>
          <a:bodyPr/>
          <a:lstStyle/>
          <a:p>
            <a:pPr>
              <a:buNone/>
            </a:pPr>
            <a:r>
              <a:rPr lang="en-US" altLang="zh-CN" dirty="0" smtClean="0"/>
              <a:t> </a:t>
            </a:r>
            <a:endParaRPr lang="zh-CN" altLang="en-US" dirty="0"/>
          </a:p>
        </p:txBody>
      </p:sp>
      <p:grpSp>
        <p:nvGrpSpPr>
          <p:cNvPr id="208" name="组合 207"/>
          <p:cNvGrpSpPr/>
          <p:nvPr/>
        </p:nvGrpSpPr>
        <p:grpSpPr>
          <a:xfrm>
            <a:off x="428596" y="1857364"/>
            <a:ext cx="8258204" cy="4531996"/>
            <a:chOff x="428596" y="1857364"/>
            <a:chExt cx="8258204" cy="4531996"/>
          </a:xfrm>
        </p:grpSpPr>
        <p:sp>
          <p:nvSpPr>
            <p:cNvPr id="5" name="내용 개체 틀 2"/>
            <p:cNvSpPr txBox="1">
              <a:spLocks/>
            </p:cNvSpPr>
            <p:nvPr/>
          </p:nvSpPr>
          <p:spPr>
            <a:xfrm>
              <a:off x="457200" y="193548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ko-KR" sz="2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ko-KR"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직사각형 28"/>
            <p:cNvSpPr/>
            <p:nvPr/>
          </p:nvSpPr>
          <p:spPr>
            <a:xfrm>
              <a:off x="714348" y="2357430"/>
              <a:ext cx="2247113" cy="392927"/>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初始化目标窗并选择跟踪目标</a:t>
              </a:r>
              <a:endParaRPr lang="ko-KR" altLang="en-US" sz="1200" b="1" dirty="0"/>
            </a:p>
          </p:txBody>
        </p:sp>
        <p:sp>
          <p:nvSpPr>
            <p:cNvPr id="7" name="타원 29"/>
            <p:cNvSpPr/>
            <p:nvPr/>
          </p:nvSpPr>
          <p:spPr>
            <a:xfrm>
              <a:off x="1214414" y="1857364"/>
              <a:ext cx="1274675" cy="304551"/>
            </a:xfrm>
            <a:prstGeom prst="ellipse">
              <a:avLst/>
            </a:prstGeom>
            <a:solidFill>
              <a:schemeClr val="accent1"/>
            </a:solidFill>
            <a:ln w="9525" algn="ctr">
              <a:solidFill>
                <a:schemeClr val="tx1"/>
              </a:solidFill>
              <a:round/>
              <a:headEnd/>
              <a:tailEnd/>
            </a:ln>
          </p:spPr>
          <p:txBody>
            <a:bodyPr anchor="ctr"/>
            <a:lstStyle/>
            <a:p>
              <a:pPr algn="ctr"/>
              <a:r>
                <a:rPr lang="zh-CN" altLang="en-US" sz="1200" b="1" dirty="0" smtClean="0"/>
                <a:t>开始</a:t>
              </a:r>
              <a:endParaRPr lang="ko-KR" altLang="en-US" sz="1200" b="1" dirty="0">
                <a:solidFill>
                  <a:schemeClr val="tx1"/>
                </a:solidFill>
              </a:endParaRPr>
            </a:p>
          </p:txBody>
        </p:sp>
        <p:sp>
          <p:nvSpPr>
            <p:cNvPr id="8" name="직사각형 30"/>
            <p:cNvSpPr/>
            <p:nvPr/>
          </p:nvSpPr>
          <p:spPr>
            <a:xfrm>
              <a:off x="714348" y="3143248"/>
              <a:ext cx="2247113" cy="394318"/>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计算</a:t>
              </a:r>
              <a:r>
                <a:rPr lang="en-US" altLang="zh-CN" sz="1200" b="1" dirty="0" smtClean="0"/>
                <a:t>Hue, Saturation, LBPRI</a:t>
              </a:r>
              <a:r>
                <a:rPr lang="zh-CN" altLang="en-US" sz="1200" b="1" dirty="0" smtClean="0"/>
                <a:t>特征</a:t>
              </a:r>
              <a:endParaRPr lang="ko-KR" altLang="en-US" sz="1200" b="1" dirty="0"/>
            </a:p>
          </p:txBody>
        </p:sp>
        <p:sp>
          <p:nvSpPr>
            <p:cNvPr id="9" name="직사각형 31"/>
            <p:cNvSpPr/>
            <p:nvPr/>
          </p:nvSpPr>
          <p:spPr>
            <a:xfrm>
              <a:off x="3571868" y="2357430"/>
              <a:ext cx="2247112" cy="401739"/>
            </a:xfrm>
            <a:prstGeom prst="rect">
              <a:avLst/>
            </a:prstGeom>
            <a:solidFill>
              <a:schemeClr val="accent1"/>
            </a:solidFill>
            <a:ln w="9525" algn="ctr">
              <a:solidFill>
                <a:schemeClr val="tx1"/>
              </a:solidFill>
              <a:round/>
              <a:headEnd/>
              <a:tailEnd/>
            </a:ln>
          </p:spPr>
          <p:txBody>
            <a:bodyPr anchor="ctr"/>
            <a:lstStyle/>
            <a:p>
              <a:pPr algn="ctr"/>
              <a:r>
                <a:rPr lang="en-US" altLang="ko-KR" sz="1200" b="1" dirty="0" smtClean="0"/>
                <a:t>Query frame from video</a:t>
              </a:r>
              <a:endParaRPr lang="ko-KR" altLang="en-US" sz="1200" b="1" dirty="0"/>
            </a:p>
          </p:txBody>
        </p:sp>
        <p:cxnSp>
          <p:nvCxnSpPr>
            <p:cNvPr id="10" name="직선 화살표 연결선 32"/>
            <p:cNvCxnSpPr>
              <a:stCxn id="6" idx="2"/>
              <a:endCxn id="8" idx="0"/>
            </p:cNvCxnSpPr>
            <p:nvPr/>
          </p:nvCxnSpPr>
          <p:spPr>
            <a:xfrm rot="5400000">
              <a:off x="1641460" y="2946802"/>
              <a:ext cx="392891" cy="1588"/>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cxnSp>
          <p:nvCxnSpPr>
            <p:cNvPr id="11" name="직선 화살표 연결선 33"/>
            <p:cNvCxnSpPr>
              <a:stCxn id="7" idx="4"/>
              <a:endCxn id="6" idx="0"/>
            </p:cNvCxnSpPr>
            <p:nvPr/>
          </p:nvCxnSpPr>
          <p:spPr>
            <a:xfrm rot="5400000">
              <a:off x="1747072" y="2252749"/>
              <a:ext cx="195515" cy="13847"/>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cxnSp>
          <p:nvCxnSpPr>
            <p:cNvPr id="14" name="직선 화살표 연결선 37"/>
            <p:cNvCxnSpPr>
              <a:stCxn id="9" idx="2"/>
              <a:endCxn id="15" idx="0"/>
            </p:cNvCxnSpPr>
            <p:nvPr/>
          </p:nvCxnSpPr>
          <p:spPr>
            <a:xfrm>
              <a:off x="4695424" y="2759169"/>
              <a:ext cx="6619" cy="246333"/>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sp>
          <p:nvSpPr>
            <p:cNvPr id="15" name="직사각형 38"/>
            <p:cNvSpPr/>
            <p:nvPr/>
          </p:nvSpPr>
          <p:spPr>
            <a:xfrm>
              <a:off x="3578487" y="3005502"/>
              <a:ext cx="2247112" cy="401739"/>
            </a:xfrm>
            <a:prstGeom prst="rect">
              <a:avLst/>
            </a:prstGeom>
            <a:solidFill>
              <a:schemeClr val="accent1"/>
            </a:solidFill>
            <a:ln w="9525" algn="ctr">
              <a:solidFill>
                <a:schemeClr val="tx1"/>
              </a:solidFill>
              <a:round/>
              <a:headEnd/>
              <a:tailEnd/>
            </a:ln>
          </p:spPr>
          <p:txBody>
            <a:bodyPr anchor="ctr"/>
            <a:lstStyle/>
            <a:p>
              <a:pPr algn="ctr"/>
              <a:r>
                <a:rPr lang="en-US" altLang="ko-KR" sz="1200" b="1" dirty="0" smtClean="0"/>
                <a:t>Initialization</a:t>
              </a:r>
              <a:endParaRPr lang="ko-KR" altLang="en-US" sz="1200" b="1" dirty="0"/>
            </a:p>
          </p:txBody>
        </p:sp>
        <p:cxnSp>
          <p:nvCxnSpPr>
            <p:cNvPr id="17" name="직선 화살표 연결선 40"/>
            <p:cNvCxnSpPr>
              <a:stCxn id="15" idx="2"/>
            </p:cNvCxnSpPr>
            <p:nvPr/>
          </p:nvCxnSpPr>
          <p:spPr>
            <a:xfrm>
              <a:off x="4702043" y="3407241"/>
              <a:ext cx="0" cy="276642"/>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sp>
          <p:nvSpPr>
            <p:cNvPr id="28" name="내용 개체 틀 2"/>
            <p:cNvSpPr txBox="1">
              <a:spLocks/>
            </p:cNvSpPr>
            <p:nvPr/>
          </p:nvSpPr>
          <p:spPr>
            <a:xfrm>
              <a:off x="428596" y="200024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ko-KR" sz="2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ko-KR"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직사각형 30"/>
            <p:cNvSpPr/>
            <p:nvPr/>
          </p:nvSpPr>
          <p:spPr>
            <a:xfrm>
              <a:off x="714348" y="3714752"/>
              <a:ext cx="2247113" cy="394318"/>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计算目标的分布模型</a:t>
              </a:r>
              <a:endParaRPr lang="ko-KR" altLang="en-US" sz="1200" b="1" dirty="0"/>
            </a:p>
          </p:txBody>
        </p:sp>
        <p:sp>
          <p:nvSpPr>
            <p:cNvPr id="32" name="직사각형 31"/>
            <p:cNvSpPr/>
            <p:nvPr/>
          </p:nvSpPr>
          <p:spPr>
            <a:xfrm>
              <a:off x="3571868" y="2357430"/>
              <a:ext cx="2247112" cy="401739"/>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获取下帧图像及初始搜索区域</a:t>
              </a:r>
              <a:endParaRPr lang="ko-KR" altLang="en-US" sz="1200" b="1" dirty="0"/>
            </a:p>
          </p:txBody>
        </p:sp>
        <p:cxnSp>
          <p:nvCxnSpPr>
            <p:cNvPr id="37" name="직선 화살표 연결선 37"/>
            <p:cNvCxnSpPr>
              <a:stCxn id="32" idx="2"/>
              <a:endCxn id="38" idx="0"/>
            </p:cNvCxnSpPr>
            <p:nvPr/>
          </p:nvCxnSpPr>
          <p:spPr>
            <a:xfrm>
              <a:off x="4695424" y="2759169"/>
              <a:ext cx="6619" cy="246333"/>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sp>
          <p:nvSpPr>
            <p:cNvPr id="38" name="직사각형 38"/>
            <p:cNvSpPr/>
            <p:nvPr/>
          </p:nvSpPr>
          <p:spPr>
            <a:xfrm>
              <a:off x="3578487" y="3005502"/>
              <a:ext cx="2247112" cy="401739"/>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计算</a:t>
              </a:r>
              <a:r>
                <a:rPr lang="en-US" altLang="zh-CN" sz="1200" b="1" dirty="0" smtClean="0"/>
                <a:t>Hue, Saturation, LBPRI</a:t>
              </a:r>
              <a:r>
                <a:rPr lang="zh-CN" altLang="en-US" sz="1200" b="1" dirty="0" smtClean="0"/>
                <a:t>特征</a:t>
              </a:r>
              <a:endParaRPr lang="ko-KR" altLang="en-US" sz="1200" b="1" dirty="0"/>
            </a:p>
          </p:txBody>
        </p:sp>
        <p:sp>
          <p:nvSpPr>
            <p:cNvPr id="39" name="직사각형 39"/>
            <p:cNvSpPr/>
            <p:nvPr/>
          </p:nvSpPr>
          <p:spPr>
            <a:xfrm>
              <a:off x="3571868" y="3571876"/>
              <a:ext cx="2247112" cy="401739"/>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反投影当前帧图像</a:t>
              </a:r>
              <a:endParaRPr lang="ko-KR" altLang="en-US" sz="1200" b="1" dirty="0"/>
            </a:p>
          </p:txBody>
        </p:sp>
        <p:cxnSp>
          <p:nvCxnSpPr>
            <p:cNvPr id="40" name="직선 화살표 연결선 40"/>
            <p:cNvCxnSpPr>
              <a:stCxn id="38" idx="2"/>
              <a:endCxn id="39" idx="0"/>
            </p:cNvCxnSpPr>
            <p:nvPr/>
          </p:nvCxnSpPr>
          <p:spPr>
            <a:xfrm rot="5400000">
              <a:off x="4616417" y="3486249"/>
              <a:ext cx="164635" cy="6619"/>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sp>
          <p:nvSpPr>
            <p:cNvPr id="41" name="직사각형 3"/>
            <p:cNvSpPr/>
            <p:nvPr/>
          </p:nvSpPr>
          <p:spPr>
            <a:xfrm>
              <a:off x="3428992" y="2214554"/>
              <a:ext cx="2500330" cy="257176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9"/>
            <p:cNvSpPr/>
            <p:nvPr/>
          </p:nvSpPr>
          <p:spPr>
            <a:xfrm>
              <a:off x="3571868" y="4214818"/>
              <a:ext cx="2247112" cy="401739"/>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利用</a:t>
              </a:r>
              <a:r>
                <a:rPr lang="en-US" altLang="zh-CN" sz="1200" b="1" dirty="0" smtClean="0"/>
                <a:t>MeanShift</a:t>
              </a:r>
              <a:r>
                <a:rPr lang="zh-CN" altLang="en-US" sz="1200" b="1" dirty="0" smtClean="0"/>
                <a:t>搜索目标分布位置</a:t>
              </a:r>
              <a:endParaRPr lang="ko-KR" altLang="en-US" sz="1200" b="1" dirty="0"/>
            </a:p>
          </p:txBody>
        </p:sp>
        <p:sp>
          <p:nvSpPr>
            <p:cNvPr id="43" name="직사각형 51"/>
            <p:cNvSpPr/>
            <p:nvPr/>
          </p:nvSpPr>
          <p:spPr>
            <a:xfrm>
              <a:off x="4714876" y="5500702"/>
              <a:ext cx="1643074" cy="401739"/>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自适应目标窗</a:t>
              </a:r>
              <a:endParaRPr lang="ko-KR" altLang="en-US" sz="1200" b="1" dirty="0"/>
            </a:p>
          </p:txBody>
        </p:sp>
        <p:cxnSp>
          <p:nvCxnSpPr>
            <p:cNvPr id="48" name="꺾인 연결선 27"/>
            <p:cNvCxnSpPr>
              <a:stCxn id="31" idx="3"/>
              <a:endCxn id="39" idx="1"/>
            </p:cNvCxnSpPr>
            <p:nvPr/>
          </p:nvCxnSpPr>
          <p:spPr>
            <a:xfrm flipV="1">
              <a:off x="2961461" y="3772746"/>
              <a:ext cx="610407" cy="1391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32"/>
            <p:cNvCxnSpPr/>
            <p:nvPr/>
          </p:nvCxnSpPr>
          <p:spPr>
            <a:xfrm rot="5400000">
              <a:off x="1750200" y="3607594"/>
              <a:ext cx="214314" cy="2"/>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sp>
          <p:nvSpPr>
            <p:cNvPr id="59" name="직사각형 3"/>
            <p:cNvSpPr/>
            <p:nvPr/>
          </p:nvSpPr>
          <p:spPr>
            <a:xfrm>
              <a:off x="642910" y="3071810"/>
              <a:ext cx="2357454" cy="114300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p:cNvSpPr txBox="1"/>
            <p:nvPr/>
          </p:nvSpPr>
          <p:spPr>
            <a:xfrm>
              <a:off x="714348" y="2786058"/>
              <a:ext cx="954107" cy="246221"/>
            </a:xfrm>
            <a:prstGeom prst="rect">
              <a:avLst/>
            </a:prstGeom>
            <a:noFill/>
          </p:spPr>
          <p:txBody>
            <a:bodyPr wrap="none" rtlCol="0">
              <a:spAutoFit/>
            </a:bodyPr>
            <a:lstStyle/>
            <a:p>
              <a:r>
                <a:rPr lang="zh-CN" altLang="en-US" sz="1000" dirty="0" smtClean="0"/>
                <a:t>跟踪目标建模</a:t>
              </a:r>
              <a:endParaRPr lang="zh-CN" altLang="en-US" sz="1000" dirty="0"/>
            </a:p>
          </p:txBody>
        </p:sp>
        <p:cxnSp>
          <p:nvCxnSpPr>
            <p:cNvPr id="106" name="직선 화살표 연결선 40"/>
            <p:cNvCxnSpPr>
              <a:stCxn id="39" idx="2"/>
              <a:endCxn id="42" idx="0"/>
            </p:cNvCxnSpPr>
            <p:nvPr/>
          </p:nvCxnSpPr>
          <p:spPr>
            <a:xfrm rot="5400000">
              <a:off x="4574823" y="4094216"/>
              <a:ext cx="241203" cy="1588"/>
            </a:xfrm>
            <a:prstGeom prst="straightConnector1">
              <a:avLst/>
            </a:prstGeo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a:tailEnd type="triangle"/>
            </a:ln>
            <a:effectLst/>
          </p:spPr>
          <p:style>
            <a:lnRef idx="1">
              <a:schemeClr val="accent1"/>
            </a:lnRef>
            <a:fillRef idx="3">
              <a:schemeClr val="accent1"/>
            </a:fillRef>
            <a:effectRef idx="2">
              <a:schemeClr val="accent1"/>
            </a:effectRef>
            <a:fontRef idx="minor">
              <a:schemeClr val="lt1"/>
            </a:fontRef>
          </p:style>
        </p:cxnSp>
        <p:sp>
          <p:nvSpPr>
            <p:cNvPr id="109" name="직사각형 51"/>
            <p:cNvSpPr/>
            <p:nvPr/>
          </p:nvSpPr>
          <p:spPr>
            <a:xfrm>
              <a:off x="6357950" y="4429132"/>
              <a:ext cx="571504" cy="357190"/>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校正</a:t>
              </a:r>
              <a:endParaRPr lang="ko-KR" altLang="en-US" sz="1200" b="1" dirty="0"/>
            </a:p>
          </p:txBody>
        </p:sp>
        <p:sp>
          <p:nvSpPr>
            <p:cNvPr id="110" name="직사각형 51"/>
            <p:cNvSpPr/>
            <p:nvPr/>
          </p:nvSpPr>
          <p:spPr>
            <a:xfrm>
              <a:off x="7286644" y="4429132"/>
              <a:ext cx="571504" cy="357190"/>
            </a:xfrm>
            <a:prstGeom prst="rect">
              <a:avLst/>
            </a:prstGeom>
            <a:solidFill>
              <a:schemeClr val="accent1"/>
            </a:solidFill>
            <a:ln w="9525" algn="ctr">
              <a:solidFill>
                <a:schemeClr val="tx1"/>
              </a:solidFill>
              <a:round/>
              <a:headEnd/>
              <a:tailEnd/>
            </a:ln>
          </p:spPr>
          <p:txBody>
            <a:bodyPr anchor="ctr"/>
            <a:lstStyle/>
            <a:p>
              <a:pPr algn="ctr"/>
              <a:r>
                <a:rPr lang="zh-CN" altLang="en-US" sz="1200" b="1" dirty="0" smtClean="0"/>
                <a:t>预测</a:t>
              </a:r>
              <a:endParaRPr lang="ko-KR" altLang="en-US" sz="1200" b="1" dirty="0"/>
            </a:p>
          </p:txBody>
        </p:sp>
        <p:sp>
          <p:nvSpPr>
            <p:cNvPr id="111" name="직사각형 3"/>
            <p:cNvSpPr/>
            <p:nvPr/>
          </p:nvSpPr>
          <p:spPr>
            <a:xfrm>
              <a:off x="6286512" y="4000504"/>
              <a:ext cx="1643074" cy="121444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2" name="꺾인 연결선 27"/>
            <p:cNvCxnSpPr/>
            <p:nvPr/>
          </p:nvCxnSpPr>
          <p:spPr>
            <a:xfrm>
              <a:off x="5857884" y="4393413"/>
              <a:ext cx="428628" cy="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857884" y="4143380"/>
              <a:ext cx="441146" cy="246221"/>
            </a:xfrm>
            <a:prstGeom prst="rect">
              <a:avLst/>
            </a:prstGeom>
            <a:noFill/>
          </p:spPr>
          <p:txBody>
            <a:bodyPr wrap="none" rtlCol="0">
              <a:spAutoFit/>
            </a:bodyPr>
            <a:lstStyle/>
            <a:p>
              <a:r>
                <a:rPr lang="zh-CN" altLang="en-US" sz="1000" dirty="0" smtClean="0"/>
                <a:t>测量</a:t>
              </a:r>
              <a:endParaRPr lang="zh-CN" altLang="en-US" sz="1000" dirty="0"/>
            </a:p>
          </p:txBody>
        </p:sp>
        <p:sp>
          <p:nvSpPr>
            <p:cNvPr id="116" name="左弧形箭头 115"/>
            <p:cNvSpPr/>
            <p:nvPr/>
          </p:nvSpPr>
          <p:spPr>
            <a:xfrm rot="16200000">
              <a:off x="7000892" y="4500570"/>
              <a:ext cx="285752" cy="1000132"/>
            </a:xfrm>
            <a:prstGeom prst="curvedRigh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左弧形箭头 119"/>
            <p:cNvSpPr/>
            <p:nvPr/>
          </p:nvSpPr>
          <p:spPr>
            <a:xfrm rot="16200000" flipH="1" flipV="1">
              <a:off x="6929454" y="3714752"/>
              <a:ext cx="285752" cy="1000132"/>
            </a:xfrm>
            <a:prstGeom prst="curvedRigh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4" name="꺾인 연결선 27"/>
            <p:cNvCxnSpPr>
              <a:stCxn id="42" idx="2"/>
            </p:cNvCxnSpPr>
            <p:nvPr/>
          </p:nvCxnSpPr>
          <p:spPr>
            <a:xfrm rot="16200000" flipH="1">
              <a:off x="4584549" y="4727432"/>
              <a:ext cx="884147" cy="6623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꺾인 연결선 27"/>
            <p:cNvCxnSpPr>
              <a:stCxn id="43" idx="2"/>
              <a:endCxn id="32" idx="3"/>
            </p:cNvCxnSpPr>
            <p:nvPr/>
          </p:nvCxnSpPr>
          <p:spPr>
            <a:xfrm rot="5400000" flipH="1" flipV="1">
              <a:off x="4005625" y="4089087"/>
              <a:ext cx="3344141" cy="282567"/>
            </a:xfrm>
            <a:prstGeom prst="bentConnector4">
              <a:avLst>
                <a:gd name="adj1" fmla="val -6836"/>
                <a:gd name="adj2" fmla="val 9810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꺾인 연결선 27"/>
            <p:cNvCxnSpPr>
              <a:stCxn id="6" idx="3"/>
              <a:endCxn id="32" idx="1"/>
            </p:cNvCxnSpPr>
            <p:nvPr/>
          </p:nvCxnSpPr>
          <p:spPr>
            <a:xfrm>
              <a:off x="2961461" y="2553894"/>
              <a:ext cx="610407" cy="4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꺾인 연결선 27"/>
            <p:cNvCxnSpPr/>
            <p:nvPr/>
          </p:nvCxnSpPr>
          <p:spPr>
            <a:xfrm rot="10800000" flipV="1">
              <a:off x="5715012" y="5072076"/>
              <a:ext cx="571501" cy="428628"/>
            </a:xfrm>
            <a:prstGeom prst="bentConnector3">
              <a:avLst>
                <a:gd name="adj1" fmla="val 1040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9" name="TextBox 208"/>
          <p:cNvSpPr txBox="1"/>
          <p:nvPr/>
        </p:nvSpPr>
        <p:spPr>
          <a:xfrm>
            <a:off x="3428992" y="1928802"/>
            <a:ext cx="686406" cy="246221"/>
          </a:xfrm>
          <a:prstGeom prst="rect">
            <a:avLst/>
          </a:prstGeom>
          <a:noFill/>
        </p:spPr>
        <p:txBody>
          <a:bodyPr wrap="none" rtlCol="0">
            <a:spAutoFit/>
          </a:bodyPr>
          <a:lstStyle/>
          <a:p>
            <a:r>
              <a:rPr lang="en-US" altLang="zh-CN" sz="1000" dirty="0" smtClean="0"/>
              <a:t>Camshift</a:t>
            </a:r>
            <a:endParaRPr lang="zh-CN" altLang="en-US" sz="1000" dirty="0"/>
          </a:p>
        </p:txBody>
      </p:sp>
      <p:sp>
        <p:nvSpPr>
          <p:cNvPr id="210" name="TextBox 209"/>
          <p:cNvSpPr txBox="1"/>
          <p:nvPr/>
        </p:nvSpPr>
        <p:spPr>
          <a:xfrm>
            <a:off x="6286512" y="3714752"/>
            <a:ext cx="941283" cy="246221"/>
          </a:xfrm>
          <a:prstGeom prst="rect">
            <a:avLst/>
          </a:prstGeom>
          <a:noFill/>
        </p:spPr>
        <p:txBody>
          <a:bodyPr wrap="none" rtlCol="0">
            <a:spAutoFit/>
          </a:bodyPr>
          <a:lstStyle/>
          <a:p>
            <a:r>
              <a:rPr lang="en-US" altLang="zh-CN" sz="1000" dirty="0" smtClean="0"/>
              <a:t>Kalman Filter</a:t>
            </a:r>
            <a:endParaRPr lang="zh-CN" alt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857364"/>
            <a:ext cx="8229600" cy="4389120"/>
          </a:xfrm>
        </p:spPr>
        <p:txBody>
          <a:bodyPr>
            <a:normAutofit/>
          </a:bodyPr>
          <a:lstStyle/>
          <a:p>
            <a:endParaRPr lang="en-US" altLang="zh-CN" sz="2300" dirty="0" smtClean="0"/>
          </a:p>
          <a:p>
            <a:r>
              <a:rPr lang="zh-CN" altLang="en-US" sz="2300" dirty="0" smtClean="0">
                <a:latin typeface="+mj-ea"/>
                <a:ea typeface="+mj-ea"/>
              </a:rPr>
              <a:t>在</a:t>
            </a:r>
            <a:r>
              <a:rPr lang="en-US" altLang="zh-CN" sz="2300" b="1" dirty="0" smtClean="0">
                <a:latin typeface="+mj-ea"/>
              </a:rPr>
              <a:t>HSV</a:t>
            </a:r>
            <a:r>
              <a:rPr lang="zh-CN" altLang="en-US" sz="2300" dirty="0" smtClean="0">
                <a:latin typeface="+mj-ea"/>
                <a:ea typeface="+mj-ea"/>
              </a:rPr>
              <a:t>颜色空间中</a:t>
            </a:r>
            <a:r>
              <a:rPr lang="zh-CN" altLang="en-US" sz="2300" dirty="0" smtClean="0">
                <a:latin typeface="+mj-ea"/>
              </a:rPr>
              <a:t>，</a:t>
            </a:r>
            <a:r>
              <a:rPr lang="zh-CN" altLang="en-US" sz="2300" dirty="0" smtClean="0">
                <a:latin typeface="+mj-ea"/>
                <a:ea typeface="+mj-ea"/>
              </a:rPr>
              <a:t>选择</a:t>
            </a:r>
            <a:r>
              <a:rPr lang="en-US" altLang="zh-CN" sz="2300" b="1" dirty="0" smtClean="0">
                <a:latin typeface="+mj-ea"/>
                <a:ea typeface="+mj-ea"/>
              </a:rPr>
              <a:t>H</a:t>
            </a:r>
            <a:r>
              <a:rPr lang="zh-CN" altLang="en-US" sz="2300" dirty="0" smtClean="0">
                <a:latin typeface="+mj-ea"/>
                <a:ea typeface="+mj-ea"/>
              </a:rPr>
              <a:t>和</a:t>
            </a:r>
            <a:r>
              <a:rPr lang="en-US" altLang="zh-CN" sz="2300" b="1" dirty="0" smtClean="0">
                <a:latin typeface="+mj-ea"/>
                <a:ea typeface="+mj-ea"/>
              </a:rPr>
              <a:t>S</a:t>
            </a:r>
            <a:r>
              <a:rPr lang="zh-CN" altLang="en-US" sz="2300" dirty="0" smtClean="0">
                <a:latin typeface="+mj-ea"/>
                <a:ea typeface="+mj-ea"/>
              </a:rPr>
              <a:t>分量作</a:t>
            </a:r>
            <a:endParaRPr lang="en-US" altLang="zh-CN" sz="2300" dirty="0" smtClean="0">
              <a:latin typeface="+mj-ea"/>
              <a:ea typeface="+mj-ea"/>
            </a:endParaRPr>
          </a:p>
          <a:p>
            <a:pPr>
              <a:buNone/>
            </a:pPr>
            <a:r>
              <a:rPr lang="en-US" altLang="zh-CN" sz="2300" dirty="0" smtClean="0">
                <a:latin typeface="+mj-ea"/>
                <a:ea typeface="+mj-ea"/>
              </a:rPr>
              <a:t> </a:t>
            </a:r>
            <a:r>
              <a:rPr lang="en-US" altLang="zh-CN" sz="2300" dirty="0" smtClean="0">
                <a:latin typeface="+mj-ea"/>
                <a:ea typeface="+mj-ea"/>
              </a:rPr>
              <a:t> </a:t>
            </a:r>
            <a:r>
              <a:rPr lang="zh-CN" altLang="en-US" sz="2300" dirty="0" smtClean="0">
                <a:latin typeface="+mj-ea"/>
                <a:ea typeface="+mj-ea"/>
              </a:rPr>
              <a:t>为目标特征，其代表了目标的色</a:t>
            </a:r>
            <a:r>
              <a:rPr lang="zh-CN" altLang="en-US" sz="2300" dirty="0" smtClean="0">
                <a:latin typeface="+mj-ea"/>
                <a:ea typeface="+mj-ea"/>
              </a:rPr>
              <a:t>彩信息</a:t>
            </a:r>
            <a:endParaRPr lang="en-US" altLang="zh-CN" sz="2300" dirty="0" smtClean="0">
              <a:latin typeface="+mj-ea"/>
              <a:ea typeface="+mj-ea"/>
            </a:endParaRPr>
          </a:p>
          <a:p>
            <a:endParaRPr lang="en-US" altLang="zh-CN" sz="2300" dirty="0" smtClean="0">
              <a:latin typeface="+mj-ea"/>
              <a:ea typeface="+mj-ea"/>
            </a:endParaRPr>
          </a:p>
          <a:p>
            <a:r>
              <a:rPr lang="en-US" altLang="zh-CN" sz="2300" b="1" dirty="0" smtClean="0">
                <a:latin typeface="+mj-ea"/>
                <a:ea typeface="+mj-ea"/>
              </a:rPr>
              <a:t>Hue</a:t>
            </a:r>
            <a:r>
              <a:rPr lang="en-US" altLang="zh-CN" sz="2300" b="1" dirty="0" smtClean="0">
                <a:latin typeface="+mj-ea"/>
                <a:ea typeface="+mj-ea"/>
              </a:rPr>
              <a:t> </a:t>
            </a:r>
            <a:r>
              <a:rPr lang="zh-CN" altLang="en-US" sz="2300" dirty="0" smtClean="0">
                <a:latin typeface="+mj-ea"/>
                <a:ea typeface="+mj-ea"/>
              </a:rPr>
              <a:t>：色相，表示颜色类型，取值</a:t>
            </a:r>
            <a:endParaRPr lang="en-US" altLang="zh-CN" sz="2300" dirty="0" smtClean="0">
              <a:latin typeface="+mj-ea"/>
              <a:ea typeface="+mj-ea"/>
            </a:endParaRPr>
          </a:p>
          <a:p>
            <a:pPr>
              <a:buNone/>
            </a:pPr>
            <a:r>
              <a:rPr lang="en-US" altLang="zh-CN" sz="2300" dirty="0" smtClean="0">
                <a:latin typeface="+mj-ea"/>
                <a:ea typeface="+mj-ea"/>
              </a:rPr>
              <a:t>		  </a:t>
            </a:r>
            <a:r>
              <a:rPr lang="zh-CN" altLang="en-US" sz="2300" dirty="0" smtClean="0">
                <a:latin typeface="+mj-ea"/>
                <a:ea typeface="+mj-ea"/>
              </a:rPr>
              <a:t>范围</a:t>
            </a:r>
            <a:r>
              <a:rPr lang="en-US" altLang="zh-CN" sz="2300" dirty="0" smtClean="0">
                <a:latin typeface="+mj-ea"/>
                <a:ea typeface="+mj-ea"/>
              </a:rPr>
              <a:t>0-360.</a:t>
            </a:r>
          </a:p>
          <a:p>
            <a:r>
              <a:rPr lang="en-US" altLang="zh-CN" sz="2300" b="1" dirty="0" smtClean="0">
                <a:latin typeface="+mj-ea"/>
                <a:ea typeface="+mj-ea"/>
              </a:rPr>
              <a:t>Saturation</a:t>
            </a:r>
            <a:r>
              <a:rPr lang="en-US" altLang="zh-CN" sz="2300" dirty="0" smtClean="0">
                <a:latin typeface="+mj-ea"/>
                <a:ea typeface="+mj-ea"/>
              </a:rPr>
              <a:t> </a:t>
            </a:r>
            <a:r>
              <a:rPr lang="zh-CN" altLang="en-US" sz="2300" dirty="0" smtClean="0">
                <a:latin typeface="+mj-ea"/>
                <a:ea typeface="+mj-ea"/>
              </a:rPr>
              <a:t>：饱和度，表示颜色纯</a:t>
            </a:r>
            <a:endParaRPr lang="en-US" altLang="zh-CN" sz="2300" dirty="0" smtClean="0">
              <a:latin typeface="+mj-ea"/>
              <a:ea typeface="+mj-ea"/>
            </a:endParaRPr>
          </a:p>
          <a:p>
            <a:pPr>
              <a:buNone/>
            </a:pPr>
            <a:r>
              <a:rPr lang="en-US" altLang="zh-CN" sz="2300" dirty="0" smtClean="0">
                <a:latin typeface="+mj-ea"/>
                <a:ea typeface="+mj-ea"/>
              </a:rPr>
              <a:t> </a:t>
            </a:r>
            <a:r>
              <a:rPr lang="en-US" altLang="zh-CN" sz="2300" dirty="0" smtClean="0">
                <a:latin typeface="+mj-ea"/>
                <a:ea typeface="+mj-ea"/>
              </a:rPr>
              <a:t>       </a:t>
            </a:r>
            <a:r>
              <a:rPr lang="zh-CN" altLang="en-US" sz="2300" dirty="0" smtClean="0">
                <a:latin typeface="+mj-ea"/>
                <a:ea typeface="+mj-ea"/>
              </a:rPr>
              <a:t>度，取值范围</a:t>
            </a:r>
            <a:r>
              <a:rPr lang="en-US" altLang="zh-CN" sz="2300" dirty="0" smtClean="0">
                <a:latin typeface="+mj-ea"/>
                <a:ea typeface="+mj-ea"/>
              </a:rPr>
              <a:t>0-1</a:t>
            </a:r>
          </a:p>
        </p:txBody>
      </p:sp>
      <p:sp>
        <p:nvSpPr>
          <p:cNvPr id="7" name="标题 1"/>
          <p:cNvSpPr>
            <a:spLocks noGrp="1"/>
          </p:cNvSpPr>
          <p:nvPr>
            <p:ph type="title"/>
          </p:nvPr>
        </p:nvSpPr>
        <p:spPr>
          <a:xfrm>
            <a:off x="428596" y="642918"/>
            <a:ext cx="8229600" cy="918418"/>
          </a:xfrm>
        </p:spPr>
        <p:txBody>
          <a:bodyPr>
            <a:normAutofit/>
          </a:bodyPr>
          <a:lstStyle/>
          <a:p>
            <a:r>
              <a:rPr lang="zh-CN" altLang="en-US" sz="4000" dirty="0" smtClean="0"/>
              <a:t>特征选择  </a:t>
            </a:r>
            <a:r>
              <a:rPr lang="en-US" altLang="zh-CN" sz="2900" dirty="0" smtClean="0"/>
              <a:t>-- </a:t>
            </a:r>
            <a:r>
              <a:rPr lang="zh-CN" altLang="en-US" sz="1600" dirty="0" smtClean="0"/>
              <a:t>颜色特征</a:t>
            </a:r>
            <a:r>
              <a:rPr lang="en-US" altLang="zh-CN" sz="1600" dirty="0" smtClean="0"/>
              <a:t> </a:t>
            </a:r>
            <a:endParaRPr lang="zh-CN" altLang="en-US" sz="1600" dirty="0"/>
          </a:p>
        </p:txBody>
      </p:sp>
      <p:pic>
        <p:nvPicPr>
          <p:cNvPr id="4" name="图片 3" descr="002.JPG"/>
          <p:cNvPicPr>
            <a:picLocks noChangeAspect="1"/>
          </p:cNvPicPr>
          <p:nvPr/>
        </p:nvPicPr>
        <p:blipFill>
          <a:blip r:embed="rId3"/>
          <a:stretch>
            <a:fillRect/>
          </a:stretch>
        </p:blipFill>
        <p:spPr>
          <a:xfrm>
            <a:off x="6000760" y="2214554"/>
            <a:ext cx="2500330" cy="2789624"/>
          </a:xfrm>
          <a:prstGeom prst="rect">
            <a:avLst/>
          </a:prstGeom>
        </p:spPr>
      </p:pic>
      <p:sp>
        <p:nvSpPr>
          <p:cNvPr id="5" name="TextBox 4"/>
          <p:cNvSpPr txBox="1"/>
          <p:nvPr/>
        </p:nvSpPr>
        <p:spPr>
          <a:xfrm>
            <a:off x="6429388" y="5214950"/>
            <a:ext cx="1620957" cy="307777"/>
          </a:xfrm>
          <a:prstGeom prst="rect">
            <a:avLst/>
          </a:prstGeom>
          <a:noFill/>
        </p:spPr>
        <p:txBody>
          <a:bodyPr wrap="none" rtlCol="0">
            <a:spAutoFit/>
          </a:bodyPr>
          <a:lstStyle/>
          <a:p>
            <a:r>
              <a:rPr lang="en-US" altLang="zh-CN" sz="1400" dirty="0" smtClean="0"/>
              <a:t>Fig1 HSV</a:t>
            </a:r>
            <a:r>
              <a:rPr lang="zh-CN" altLang="en-US" sz="1400" dirty="0" smtClean="0"/>
              <a:t>颜色模型</a:t>
            </a:r>
            <a:endParaRPr lang="zh-CN" alt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soccer.jpeg"/>
          <p:cNvPicPr>
            <a:picLocks noGrp="1" noChangeAspect="1"/>
          </p:cNvPicPr>
          <p:nvPr>
            <p:ph idx="1"/>
          </p:nvPr>
        </p:nvPicPr>
        <p:blipFill>
          <a:blip r:embed="rId3"/>
          <a:stretch>
            <a:fillRect/>
          </a:stretch>
        </p:blipFill>
        <p:spPr>
          <a:xfrm>
            <a:off x="642910" y="2852148"/>
            <a:ext cx="1857388" cy="1500770"/>
          </a:xfrm>
        </p:spPr>
      </p:pic>
      <p:sp>
        <p:nvSpPr>
          <p:cNvPr id="5" name="标题 1"/>
          <p:cNvSpPr>
            <a:spLocks noGrp="1"/>
          </p:cNvSpPr>
          <p:nvPr>
            <p:ph type="title"/>
          </p:nvPr>
        </p:nvSpPr>
        <p:spPr>
          <a:xfrm>
            <a:off x="428596" y="642918"/>
            <a:ext cx="8229600" cy="918418"/>
          </a:xfrm>
        </p:spPr>
        <p:txBody>
          <a:bodyPr>
            <a:normAutofit/>
          </a:bodyPr>
          <a:lstStyle/>
          <a:p>
            <a:r>
              <a:rPr lang="zh-CN" altLang="en-US" sz="4000" dirty="0" smtClean="0"/>
              <a:t>特征选择  </a:t>
            </a:r>
            <a:r>
              <a:rPr lang="en-US" altLang="zh-CN" sz="2900" dirty="0" smtClean="0"/>
              <a:t>-- </a:t>
            </a:r>
            <a:r>
              <a:rPr lang="zh-CN" altLang="en-US" sz="1600" dirty="0" smtClean="0"/>
              <a:t>颜色特征</a:t>
            </a:r>
            <a:r>
              <a:rPr lang="en-US" altLang="zh-CN" sz="1600" dirty="0" smtClean="0"/>
              <a:t> </a:t>
            </a:r>
            <a:endParaRPr lang="zh-CN" altLang="en-US" sz="1600" dirty="0"/>
          </a:p>
        </p:txBody>
      </p:sp>
      <p:pic>
        <p:nvPicPr>
          <p:cNvPr id="7" name="图片 6" descr="soccer_hsv.jpg"/>
          <p:cNvPicPr>
            <a:picLocks noChangeAspect="1"/>
          </p:cNvPicPr>
          <p:nvPr/>
        </p:nvPicPr>
        <p:blipFill>
          <a:blip r:embed="rId4"/>
          <a:stretch>
            <a:fillRect/>
          </a:stretch>
        </p:blipFill>
        <p:spPr>
          <a:xfrm>
            <a:off x="3286116" y="2857496"/>
            <a:ext cx="1857921" cy="1501200"/>
          </a:xfrm>
          <a:prstGeom prst="rect">
            <a:avLst/>
          </a:prstGeom>
        </p:spPr>
      </p:pic>
      <p:pic>
        <p:nvPicPr>
          <p:cNvPr id="8" name="图片 7" descr="soccer_hue.jpg"/>
          <p:cNvPicPr>
            <a:picLocks noChangeAspect="1"/>
          </p:cNvPicPr>
          <p:nvPr/>
        </p:nvPicPr>
        <p:blipFill>
          <a:blip r:embed="rId5"/>
          <a:stretch>
            <a:fillRect/>
          </a:stretch>
        </p:blipFill>
        <p:spPr>
          <a:xfrm>
            <a:off x="6143636" y="1714488"/>
            <a:ext cx="1857921" cy="1501200"/>
          </a:xfrm>
          <a:prstGeom prst="rect">
            <a:avLst/>
          </a:prstGeom>
        </p:spPr>
      </p:pic>
      <p:pic>
        <p:nvPicPr>
          <p:cNvPr id="9" name="图片 8" descr="soccer_s.jpg"/>
          <p:cNvPicPr>
            <a:picLocks noChangeAspect="1"/>
          </p:cNvPicPr>
          <p:nvPr/>
        </p:nvPicPr>
        <p:blipFill>
          <a:blip r:embed="rId6"/>
          <a:stretch>
            <a:fillRect/>
          </a:stretch>
        </p:blipFill>
        <p:spPr>
          <a:xfrm>
            <a:off x="6215074" y="3714752"/>
            <a:ext cx="1857921" cy="1501200"/>
          </a:xfrm>
          <a:prstGeom prst="rect">
            <a:avLst/>
          </a:prstGeom>
        </p:spPr>
      </p:pic>
      <p:cxnSp>
        <p:nvCxnSpPr>
          <p:cNvPr id="11" name="直接箭头连接符 10"/>
          <p:cNvCxnSpPr>
            <a:stCxn id="6" idx="3"/>
            <a:endCxn id="7" idx="1"/>
          </p:cNvCxnSpPr>
          <p:nvPr/>
        </p:nvCxnSpPr>
        <p:spPr>
          <a:xfrm>
            <a:off x="2500298" y="3602533"/>
            <a:ext cx="785818" cy="5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8860" y="3357562"/>
            <a:ext cx="877163" cy="276999"/>
          </a:xfrm>
          <a:prstGeom prst="rect">
            <a:avLst/>
          </a:prstGeom>
          <a:noFill/>
        </p:spPr>
        <p:txBody>
          <a:bodyPr wrap="none" rtlCol="0">
            <a:spAutoFit/>
          </a:bodyPr>
          <a:lstStyle/>
          <a:p>
            <a:r>
              <a:rPr lang="zh-CN" altLang="en-US" sz="1200" dirty="0" smtClean="0"/>
              <a:t>转化至</a:t>
            </a:r>
            <a:r>
              <a:rPr lang="en-US" altLang="zh-CN" sz="1200" dirty="0" smtClean="0"/>
              <a:t>HSV</a:t>
            </a:r>
            <a:endParaRPr lang="zh-CN" altLang="en-US" sz="1200" dirty="0"/>
          </a:p>
        </p:txBody>
      </p:sp>
      <p:cxnSp>
        <p:nvCxnSpPr>
          <p:cNvPr id="15" name="肘形连接符 14"/>
          <p:cNvCxnSpPr>
            <a:stCxn id="7" idx="3"/>
            <a:endCxn id="8" idx="1"/>
          </p:cNvCxnSpPr>
          <p:nvPr/>
        </p:nvCxnSpPr>
        <p:spPr>
          <a:xfrm flipV="1">
            <a:off x="5144037" y="2465088"/>
            <a:ext cx="999599" cy="1143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7" idx="3"/>
          </p:cNvCxnSpPr>
          <p:nvPr/>
        </p:nvCxnSpPr>
        <p:spPr>
          <a:xfrm>
            <a:off x="5144037" y="3608096"/>
            <a:ext cx="1071037" cy="1035350"/>
          </a:xfrm>
          <a:prstGeom prst="bentConnector3">
            <a:avLst>
              <a:gd name="adj1" fmla="val 46177"/>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43504" y="2143116"/>
            <a:ext cx="877163" cy="276999"/>
          </a:xfrm>
          <a:prstGeom prst="rect">
            <a:avLst/>
          </a:prstGeom>
          <a:noFill/>
        </p:spPr>
        <p:txBody>
          <a:bodyPr wrap="none" rtlCol="0">
            <a:spAutoFit/>
          </a:bodyPr>
          <a:lstStyle/>
          <a:p>
            <a:r>
              <a:rPr lang="zh-CN" altLang="en-US" sz="1200" dirty="0" smtClean="0"/>
              <a:t>提取</a:t>
            </a:r>
            <a:r>
              <a:rPr lang="en-US" altLang="zh-CN" sz="1200" dirty="0" smtClean="0"/>
              <a:t>H</a:t>
            </a:r>
            <a:r>
              <a:rPr lang="zh-CN" altLang="en-US" sz="1200" dirty="0" smtClean="0"/>
              <a:t>通道</a:t>
            </a:r>
            <a:endParaRPr lang="zh-CN" altLang="en-US" sz="1200" dirty="0"/>
          </a:p>
        </p:txBody>
      </p:sp>
      <p:sp>
        <p:nvSpPr>
          <p:cNvPr id="25" name="TextBox 24"/>
          <p:cNvSpPr txBox="1"/>
          <p:nvPr/>
        </p:nvSpPr>
        <p:spPr>
          <a:xfrm>
            <a:off x="5143504" y="4643446"/>
            <a:ext cx="877163" cy="276999"/>
          </a:xfrm>
          <a:prstGeom prst="rect">
            <a:avLst/>
          </a:prstGeom>
          <a:noFill/>
        </p:spPr>
        <p:txBody>
          <a:bodyPr wrap="none" rtlCol="0">
            <a:spAutoFit/>
          </a:bodyPr>
          <a:lstStyle/>
          <a:p>
            <a:r>
              <a:rPr lang="zh-CN" altLang="en-US" sz="1200" dirty="0" smtClean="0"/>
              <a:t>提取</a:t>
            </a:r>
            <a:r>
              <a:rPr lang="en-US" altLang="zh-CN" sz="1200" dirty="0" smtClean="0"/>
              <a:t>S</a:t>
            </a:r>
            <a:r>
              <a:rPr lang="zh-CN" altLang="en-US" sz="1200" dirty="0" smtClean="0"/>
              <a:t>通道</a:t>
            </a:r>
            <a:endParaRPr lang="zh-CN" altLang="en-US" sz="1200" dirty="0"/>
          </a:p>
        </p:txBody>
      </p:sp>
      <p:sp>
        <p:nvSpPr>
          <p:cNvPr id="27" name="TextBox 26"/>
          <p:cNvSpPr txBox="1"/>
          <p:nvPr/>
        </p:nvSpPr>
        <p:spPr>
          <a:xfrm>
            <a:off x="3357554" y="5786454"/>
            <a:ext cx="1710725" cy="307777"/>
          </a:xfrm>
          <a:prstGeom prst="rect">
            <a:avLst/>
          </a:prstGeom>
          <a:noFill/>
        </p:spPr>
        <p:txBody>
          <a:bodyPr wrap="none" rtlCol="0">
            <a:spAutoFit/>
          </a:bodyPr>
          <a:lstStyle/>
          <a:p>
            <a:r>
              <a:rPr lang="en-US" altLang="zh-CN" sz="1400" dirty="0" smtClean="0"/>
              <a:t>Fig2 H</a:t>
            </a:r>
            <a:r>
              <a:rPr lang="zh-CN" altLang="en-US" sz="1400" dirty="0" smtClean="0"/>
              <a:t>、</a:t>
            </a:r>
            <a:r>
              <a:rPr lang="en-US" altLang="zh-CN" sz="1400" dirty="0" smtClean="0"/>
              <a:t>S</a:t>
            </a:r>
            <a:r>
              <a:rPr lang="zh-CN" altLang="en-US" sz="1400" dirty="0" smtClean="0"/>
              <a:t>通道提取</a:t>
            </a:r>
            <a:endParaRPr lang="zh-CN"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714488"/>
            <a:ext cx="8229600" cy="4389120"/>
          </a:xfrm>
        </p:spPr>
        <p:txBody>
          <a:bodyPr/>
          <a:lstStyle/>
          <a:p>
            <a:r>
              <a:rPr lang="en-US" altLang="zh-CN" dirty="0" smtClean="0">
                <a:latin typeface="Times New Roman" pitchFamily="18" charset="0"/>
                <a:cs typeface="Times New Roman" pitchFamily="18" charset="0"/>
              </a:rPr>
              <a:t>Local Binary Pattern</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LBP</a:t>
            </a:r>
          </a:p>
          <a:p>
            <a:r>
              <a:rPr lang="zh-CN" altLang="en-US" dirty="0" smtClean="0">
                <a:latin typeface="+mj-ea"/>
                <a:ea typeface="+mj-ea"/>
              </a:rPr>
              <a:t>对图像</a:t>
            </a:r>
            <a:r>
              <a:rPr lang="en-US" altLang="zh-CN" b="1" i="1" dirty="0" smtClean="0">
                <a:latin typeface="+mj-ea"/>
                <a:ea typeface="+mj-ea"/>
              </a:rPr>
              <a:t>I </a:t>
            </a:r>
            <a:r>
              <a:rPr lang="zh-CN" altLang="en-US" dirty="0" smtClean="0">
                <a:latin typeface="+mj-ea"/>
                <a:ea typeface="+mj-ea"/>
              </a:rPr>
              <a:t>中的每一个像素点</a:t>
            </a:r>
            <a:endParaRPr lang="en-US" altLang="zh-CN" dirty="0" smtClean="0">
              <a:latin typeface="+mj-ea"/>
              <a:ea typeface="+mj-ea"/>
            </a:endParaRPr>
          </a:p>
          <a:p>
            <a:pPr>
              <a:buNone/>
            </a:pPr>
            <a:r>
              <a:rPr lang="en-US" altLang="zh-CN" dirty="0" smtClean="0"/>
              <a:t>	</a:t>
            </a:r>
            <a:r>
              <a:rPr lang="en-US" altLang="zh-CN" dirty="0" smtClean="0"/>
              <a:t>				</a:t>
            </a:r>
            <a:endParaRPr lang="zh-CN" altLang="en-US" dirty="0"/>
          </a:p>
        </p:txBody>
      </p:sp>
      <p:sp>
        <p:nvSpPr>
          <p:cNvPr id="4" name="标题 1"/>
          <p:cNvSpPr>
            <a:spLocks noGrp="1"/>
          </p:cNvSpPr>
          <p:nvPr>
            <p:ph type="title"/>
          </p:nvPr>
        </p:nvSpPr>
        <p:spPr>
          <a:xfrm>
            <a:off x="428596" y="642918"/>
            <a:ext cx="8229600" cy="918418"/>
          </a:xfrm>
        </p:spPr>
        <p:txBody>
          <a:bodyPr>
            <a:normAutofit/>
          </a:bodyPr>
          <a:lstStyle/>
          <a:p>
            <a:r>
              <a:rPr lang="zh-CN" altLang="en-US" sz="4000" dirty="0" smtClean="0"/>
              <a:t>特征选择  </a:t>
            </a:r>
            <a:r>
              <a:rPr lang="en-US" altLang="zh-CN" sz="2900" dirty="0" smtClean="0"/>
              <a:t>-- </a:t>
            </a:r>
            <a:r>
              <a:rPr lang="zh-CN" altLang="en-US" sz="1600" dirty="0" smtClean="0"/>
              <a:t>纹理特征</a:t>
            </a:r>
            <a:r>
              <a:rPr lang="en-US" altLang="zh-CN" sz="1600" dirty="0" smtClean="0"/>
              <a:t> </a:t>
            </a:r>
            <a:endParaRPr lang="zh-CN" altLang="en-US" sz="1600" dirty="0"/>
          </a:p>
        </p:txBody>
      </p:sp>
      <p:grpSp>
        <p:nvGrpSpPr>
          <p:cNvPr id="66" name="组合 65"/>
          <p:cNvGrpSpPr/>
          <p:nvPr/>
        </p:nvGrpSpPr>
        <p:grpSpPr>
          <a:xfrm>
            <a:off x="857224" y="2571744"/>
            <a:ext cx="7786742" cy="3522487"/>
            <a:chOff x="857224" y="2928934"/>
            <a:chExt cx="7786742" cy="3522487"/>
          </a:xfrm>
        </p:grpSpPr>
        <p:graphicFrame>
          <p:nvGraphicFramePr>
            <p:cNvPr id="2050" name="Object 2"/>
            <p:cNvGraphicFramePr>
              <a:graphicFrameLocks noChangeAspect="1"/>
            </p:cNvGraphicFramePr>
            <p:nvPr/>
          </p:nvGraphicFramePr>
          <p:xfrm>
            <a:off x="857224" y="3143248"/>
            <a:ext cx="3357586" cy="571504"/>
          </p:xfrm>
          <a:graphic>
            <a:graphicData uri="http://schemas.openxmlformats.org/presentationml/2006/ole">
              <p:oleObj spid="_x0000_s2050" name="Equation" r:id="rId4" imgW="1879560" imgH="291960" progId="Equation.DSMT4">
                <p:embed/>
              </p:oleObj>
            </a:graphicData>
          </a:graphic>
        </p:graphicFrame>
        <p:graphicFrame>
          <p:nvGraphicFramePr>
            <p:cNvPr id="2051" name="Object 3"/>
            <p:cNvGraphicFramePr>
              <a:graphicFrameLocks noChangeAspect="1"/>
            </p:cNvGraphicFramePr>
            <p:nvPr/>
          </p:nvGraphicFramePr>
          <p:xfrm>
            <a:off x="5286380" y="2928934"/>
            <a:ext cx="3357586" cy="737031"/>
          </p:xfrm>
          <a:graphic>
            <a:graphicData uri="http://schemas.openxmlformats.org/presentationml/2006/ole">
              <p:oleObj spid="_x0000_s2051" name="Equation" r:id="rId5" imgW="2082600" imgH="457200" progId="Equation.DSMT4">
                <p:embed/>
              </p:oleObj>
            </a:graphicData>
          </a:graphic>
        </p:graphicFrame>
        <p:sp>
          <p:nvSpPr>
            <p:cNvPr id="6" name="TextBox 5"/>
            <p:cNvSpPr txBox="1"/>
            <p:nvPr/>
          </p:nvSpPr>
          <p:spPr>
            <a:xfrm>
              <a:off x="4357686" y="3071810"/>
              <a:ext cx="1214445" cy="461665"/>
            </a:xfrm>
            <a:prstGeom prst="rect">
              <a:avLst/>
            </a:prstGeom>
            <a:noFill/>
          </p:spPr>
          <p:txBody>
            <a:bodyPr wrap="square" rtlCol="0">
              <a:spAutoFit/>
            </a:bodyPr>
            <a:lstStyle/>
            <a:p>
              <a:r>
                <a:rPr lang="zh-CN" altLang="en-US" sz="2400" dirty="0" smtClean="0"/>
                <a:t>式中，</a:t>
              </a:r>
              <a:endParaRPr lang="zh-CN" altLang="en-US" sz="2400" dirty="0"/>
            </a:p>
          </p:txBody>
        </p:sp>
        <p:pic>
          <p:nvPicPr>
            <p:cNvPr id="62" name="图片 61" descr="lbp.png"/>
            <p:cNvPicPr>
              <a:picLocks noChangeAspect="1"/>
            </p:cNvPicPr>
            <p:nvPr/>
          </p:nvPicPr>
          <p:blipFill>
            <a:blip r:embed="rId6"/>
            <a:stretch>
              <a:fillRect/>
            </a:stretch>
          </p:blipFill>
          <p:spPr>
            <a:xfrm>
              <a:off x="1071538" y="4071942"/>
              <a:ext cx="7152205" cy="1643074"/>
            </a:xfrm>
            <a:prstGeom prst="rect">
              <a:avLst/>
            </a:prstGeom>
          </p:spPr>
        </p:pic>
        <p:sp>
          <p:nvSpPr>
            <p:cNvPr id="64" name="TextBox 63"/>
            <p:cNvSpPr txBox="1"/>
            <p:nvPr/>
          </p:nvSpPr>
          <p:spPr>
            <a:xfrm>
              <a:off x="3571868" y="6143644"/>
              <a:ext cx="1620957" cy="307777"/>
            </a:xfrm>
            <a:prstGeom prst="rect">
              <a:avLst/>
            </a:prstGeom>
            <a:noFill/>
          </p:spPr>
          <p:txBody>
            <a:bodyPr wrap="none" rtlCol="0">
              <a:spAutoFit/>
            </a:bodyPr>
            <a:lstStyle/>
            <a:p>
              <a:r>
                <a:rPr lang="en-US" altLang="zh-CN" sz="1400" dirty="0" smtClean="0"/>
                <a:t>Fig3 LBP</a:t>
              </a:r>
              <a:r>
                <a:rPr lang="zh-CN" altLang="en-US" sz="1400" dirty="0" smtClean="0"/>
                <a:t>特征原理</a:t>
              </a:r>
              <a:endParaRPr lang="zh-CN" altLang="en-US" sz="1400" dirty="0"/>
            </a:p>
          </p:txBody>
        </p:sp>
      </p:grpSp>
      <p:sp>
        <p:nvSpPr>
          <p:cNvPr id="67" name="矩形 66"/>
          <p:cNvSpPr/>
          <p:nvPr/>
        </p:nvSpPr>
        <p:spPr>
          <a:xfrm>
            <a:off x="428596" y="6143644"/>
            <a:ext cx="8358246" cy="461665"/>
          </a:xfrm>
          <a:prstGeom prst="rect">
            <a:avLst/>
          </a:prstGeom>
        </p:spPr>
        <p:txBody>
          <a:bodyPr wrap="square">
            <a:spAutoFit/>
          </a:bodyPr>
          <a:lstStyle/>
          <a:p>
            <a:r>
              <a:rPr lang="en-US" altLang="zh-CN" sz="1200" dirty="0" smtClean="0"/>
              <a:t>REF </a:t>
            </a:r>
            <a:r>
              <a:rPr lang="zh-CN" altLang="en-US" sz="1200" dirty="0" smtClean="0"/>
              <a:t>：</a:t>
            </a:r>
            <a:r>
              <a:rPr lang="en-US" sz="1200" dirty="0" smtClean="0"/>
              <a:t>Ojala</a:t>
            </a:r>
            <a:r>
              <a:rPr lang="en-US" sz="1200" dirty="0" smtClean="0"/>
              <a:t>, Timo, Matti Pietikainen, and Topi Maenpaa. "Multiresolution gray-scale and rotation invariant texture classification with local binary patterns</a:t>
            </a:r>
            <a:r>
              <a:rPr lang="en-US" sz="1200" dirty="0" smtClean="0"/>
              <a:t>.“</a:t>
            </a:r>
            <a:r>
              <a:rPr lang="en-US" sz="1200" dirty="0" smtClean="0"/>
              <a:t> </a:t>
            </a:r>
            <a:endParaRPr lang="zh-CN" alt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14488"/>
            <a:ext cx="8186766" cy="4857784"/>
          </a:xfrm>
        </p:spPr>
        <p:txBody>
          <a:bodyPr>
            <a:normAutofit lnSpcReduction="10000"/>
          </a:bodyPr>
          <a:lstStyle/>
          <a:p>
            <a:r>
              <a:rPr lang="zh-CN" altLang="en-US" sz="2400" dirty="0" smtClean="0">
                <a:latin typeface="+mj-ea"/>
                <a:ea typeface="+mj-ea"/>
              </a:rPr>
              <a:t>运用以上方法生成的</a:t>
            </a:r>
            <a:r>
              <a:rPr lang="en-US" altLang="zh-CN" sz="2400" b="1" i="1" dirty="0" smtClean="0">
                <a:latin typeface="+mj-ea"/>
                <a:ea typeface="+mj-ea"/>
              </a:rPr>
              <a:t>LBP </a:t>
            </a:r>
            <a:r>
              <a:rPr lang="zh-CN" altLang="en-US" sz="2400" dirty="0" smtClean="0">
                <a:latin typeface="+mj-ea"/>
                <a:ea typeface="+mj-ea"/>
              </a:rPr>
              <a:t>特</a:t>
            </a:r>
            <a:r>
              <a:rPr lang="zh-CN" altLang="en-US" sz="2400" dirty="0" smtClean="0">
                <a:latin typeface="+mj-ea"/>
                <a:ea typeface="+mj-ea"/>
              </a:rPr>
              <a:t>征，能有效识别纹理，但却产生了</a:t>
            </a:r>
            <a:r>
              <a:rPr lang="en-US" altLang="zh-CN" sz="2400" dirty="0" smtClean="0">
                <a:latin typeface="+mj-ea"/>
                <a:ea typeface="+mj-ea"/>
              </a:rPr>
              <a:t>256</a:t>
            </a:r>
            <a:r>
              <a:rPr lang="zh-CN" altLang="en-US" sz="2400" dirty="0" smtClean="0">
                <a:latin typeface="+mj-ea"/>
                <a:ea typeface="+mj-ea"/>
              </a:rPr>
              <a:t>种不同的模式，数量较多，而且这些模式不是旋转不变的。</a:t>
            </a:r>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r>
              <a:rPr lang="zh-CN" altLang="en-US" sz="2400" dirty="0" smtClean="0">
                <a:latin typeface="+mj-ea"/>
                <a:ea typeface="+mj-ea"/>
              </a:rPr>
              <a:t>我们更期望得到一种模式较少而且旋转不变的</a:t>
            </a:r>
            <a:r>
              <a:rPr lang="zh-CN" altLang="en-US" sz="2400" dirty="0" smtClean="0">
                <a:latin typeface="+mj-ea"/>
                <a:ea typeface="+mj-ea"/>
              </a:rPr>
              <a:t>纹</a:t>
            </a:r>
            <a:r>
              <a:rPr lang="zh-CN" altLang="en-US" sz="2400" dirty="0" smtClean="0">
                <a:latin typeface="+mj-ea"/>
                <a:ea typeface="+mj-ea"/>
              </a:rPr>
              <a:t>理描述特征 </a:t>
            </a:r>
            <a:r>
              <a:rPr lang="en-US" altLang="zh-CN" sz="2400" dirty="0" smtClean="0">
                <a:latin typeface="+mj-ea"/>
                <a:ea typeface="+mj-ea"/>
              </a:rPr>
              <a:t>... ...</a:t>
            </a:r>
            <a:endParaRPr lang="en-US" altLang="zh-CN" sz="2400" dirty="0" smtClean="0">
              <a:latin typeface="+mj-ea"/>
              <a:ea typeface="+mj-ea"/>
            </a:endParaRPr>
          </a:p>
        </p:txBody>
      </p:sp>
      <p:sp>
        <p:nvSpPr>
          <p:cNvPr id="4" name="标题 1"/>
          <p:cNvSpPr>
            <a:spLocks noGrp="1"/>
          </p:cNvSpPr>
          <p:nvPr>
            <p:ph type="title"/>
          </p:nvPr>
        </p:nvSpPr>
        <p:spPr>
          <a:xfrm>
            <a:off x="428596" y="642918"/>
            <a:ext cx="8229600" cy="918418"/>
          </a:xfrm>
        </p:spPr>
        <p:txBody>
          <a:bodyPr>
            <a:normAutofit/>
          </a:bodyPr>
          <a:lstStyle/>
          <a:p>
            <a:r>
              <a:rPr lang="zh-CN" altLang="en-US" sz="4000" dirty="0" smtClean="0"/>
              <a:t>特征选择  </a:t>
            </a:r>
            <a:r>
              <a:rPr lang="en-US" altLang="zh-CN" sz="2900" dirty="0" smtClean="0"/>
              <a:t>-- </a:t>
            </a:r>
            <a:r>
              <a:rPr lang="zh-CN" altLang="en-US" sz="1600" dirty="0" smtClean="0"/>
              <a:t>纹理特征</a:t>
            </a:r>
            <a:r>
              <a:rPr lang="en-US" altLang="zh-CN" sz="1600" dirty="0" smtClean="0"/>
              <a:t> </a:t>
            </a:r>
            <a:endParaRPr lang="zh-CN" altLang="en-US" sz="1600" dirty="0"/>
          </a:p>
        </p:txBody>
      </p:sp>
      <p:graphicFrame>
        <p:nvGraphicFramePr>
          <p:cNvPr id="79" name="表格 78"/>
          <p:cNvGraphicFramePr>
            <a:graphicFrameLocks noGrp="1"/>
          </p:cNvGraphicFramePr>
          <p:nvPr/>
        </p:nvGraphicFramePr>
        <p:xfrm>
          <a:off x="2500298" y="3143248"/>
          <a:ext cx="1404927" cy="1317621"/>
        </p:xfrm>
        <a:graphic>
          <a:graphicData uri="http://schemas.openxmlformats.org/drawingml/2006/table">
            <a:tbl>
              <a:tblPr firstRow="1" bandRow="1">
                <a:tableStyleId>{5C22544A-7EE6-4342-B048-85BDC9FD1C3A}</a:tableStyleId>
              </a:tblPr>
              <a:tblGrid>
                <a:gridCol w="468309"/>
                <a:gridCol w="468309"/>
                <a:gridCol w="468309"/>
              </a:tblGrid>
              <a:tr h="439207">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9207">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9207">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1" name="表格 80"/>
          <p:cNvGraphicFramePr>
            <a:graphicFrameLocks noGrp="1"/>
          </p:cNvGraphicFramePr>
          <p:nvPr/>
        </p:nvGraphicFramePr>
        <p:xfrm>
          <a:off x="5000628" y="3143248"/>
          <a:ext cx="1404927" cy="1317621"/>
        </p:xfrm>
        <a:graphic>
          <a:graphicData uri="http://schemas.openxmlformats.org/drawingml/2006/table">
            <a:tbl>
              <a:tblPr firstRow="1" bandRow="1">
                <a:tableStyleId>{5C22544A-7EE6-4342-B048-85BDC9FD1C3A}</a:tableStyleId>
              </a:tblPr>
              <a:tblGrid>
                <a:gridCol w="468309"/>
                <a:gridCol w="468309"/>
                <a:gridCol w="468309"/>
              </a:tblGrid>
              <a:tr h="439207">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9207">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9207">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84" name="直接箭头连接符 83"/>
          <p:cNvCxnSpPr/>
          <p:nvPr/>
        </p:nvCxnSpPr>
        <p:spPr>
          <a:xfrm>
            <a:off x="4000496" y="378619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000496" y="3429000"/>
            <a:ext cx="902811" cy="307777"/>
          </a:xfrm>
          <a:prstGeom prst="rect">
            <a:avLst/>
          </a:prstGeom>
          <a:noFill/>
        </p:spPr>
        <p:txBody>
          <a:bodyPr wrap="none" rtlCol="0">
            <a:spAutoFit/>
          </a:bodyPr>
          <a:lstStyle/>
          <a:p>
            <a:r>
              <a:rPr lang="zh-CN" altLang="en-US" sz="1400" dirty="0" smtClean="0"/>
              <a:t>旋转</a:t>
            </a:r>
            <a:r>
              <a:rPr lang="en-US" altLang="zh-CN" sz="1400" dirty="0" smtClean="0"/>
              <a:t>45</a:t>
            </a:r>
            <a:r>
              <a:rPr lang="zh-CN" altLang="en-US" sz="1400" dirty="0" smtClean="0"/>
              <a:t>度</a:t>
            </a:r>
            <a:endParaRPr lang="zh-CN" altLang="en-US" sz="1400" dirty="0"/>
          </a:p>
        </p:txBody>
      </p:sp>
      <p:sp>
        <p:nvSpPr>
          <p:cNvPr id="86" name="TextBox 85"/>
          <p:cNvSpPr txBox="1"/>
          <p:nvPr/>
        </p:nvSpPr>
        <p:spPr>
          <a:xfrm>
            <a:off x="2357422" y="4643446"/>
            <a:ext cx="1685077" cy="369332"/>
          </a:xfrm>
          <a:prstGeom prst="rect">
            <a:avLst/>
          </a:prstGeom>
          <a:noFill/>
        </p:spPr>
        <p:txBody>
          <a:bodyPr wrap="none" rtlCol="0">
            <a:spAutoFit/>
          </a:bodyPr>
          <a:lstStyle/>
          <a:p>
            <a:r>
              <a:rPr lang="en-US" altLang="zh-CN" dirty="0" smtClean="0"/>
              <a:t>(00010011)=19</a:t>
            </a:r>
            <a:endParaRPr lang="zh-CN" altLang="en-US" dirty="0"/>
          </a:p>
        </p:txBody>
      </p:sp>
      <p:sp>
        <p:nvSpPr>
          <p:cNvPr id="87" name="TextBox 86"/>
          <p:cNvSpPr txBox="1"/>
          <p:nvPr/>
        </p:nvSpPr>
        <p:spPr>
          <a:xfrm>
            <a:off x="4857752" y="4643446"/>
            <a:ext cx="1685077" cy="369332"/>
          </a:xfrm>
          <a:prstGeom prst="rect">
            <a:avLst/>
          </a:prstGeom>
          <a:noFill/>
        </p:spPr>
        <p:txBody>
          <a:bodyPr wrap="none" rtlCol="0">
            <a:spAutoFit/>
          </a:bodyPr>
          <a:lstStyle/>
          <a:p>
            <a:r>
              <a:rPr lang="en-US" altLang="zh-CN" dirty="0" smtClean="0"/>
              <a:t>(00100110)=39</a:t>
            </a:r>
            <a:endParaRPr lang="zh-CN" altLang="en-US" dirty="0"/>
          </a:p>
        </p:txBody>
      </p:sp>
      <p:sp>
        <p:nvSpPr>
          <p:cNvPr id="88" name="TextBox 87"/>
          <p:cNvSpPr txBox="1"/>
          <p:nvPr/>
        </p:nvSpPr>
        <p:spPr>
          <a:xfrm>
            <a:off x="3786182" y="5214950"/>
            <a:ext cx="1351652" cy="307777"/>
          </a:xfrm>
          <a:prstGeom prst="rect">
            <a:avLst/>
          </a:prstGeom>
          <a:noFill/>
        </p:spPr>
        <p:txBody>
          <a:bodyPr wrap="none" rtlCol="0">
            <a:spAutoFit/>
          </a:bodyPr>
          <a:lstStyle/>
          <a:p>
            <a:r>
              <a:rPr lang="en-US" altLang="zh-CN" sz="1400" dirty="0" smtClean="0"/>
              <a:t>Fig 4 LBP</a:t>
            </a:r>
            <a:r>
              <a:rPr lang="zh-CN" altLang="en-US" sz="1400" dirty="0" smtClean="0"/>
              <a:t>旋转</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57200" y="1714488"/>
            <a:ext cx="8229600" cy="4610112"/>
          </a:xfrm>
        </p:spPr>
        <p:txBody>
          <a:bodyPr/>
          <a:lstStyle/>
          <a:p>
            <a:pPr>
              <a:lnSpc>
                <a:spcPts val="3020"/>
              </a:lnSpc>
            </a:pPr>
            <a:r>
              <a:rPr lang="en-US" altLang="zh-CN" dirty="0" smtClean="0">
                <a:latin typeface="Times New Roman" pitchFamily="18" charset="0"/>
                <a:cs typeface="Times New Roman" pitchFamily="18" charset="0"/>
              </a:rPr>
              <a:t>Rotation Invariance Local Binary Pattern</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RILBP</a:t>
            </a:r>
            <a:endParaRPr lang="en-US" altLang="zh-CN" dirty="0" smtClean="0">
              <a:latin typeface="Times New Roman" pitchFamily="18" charset="0"/>
              <a:cs typeface="Times New Roman" pitchFamily="18" charset="0"/>
            </a:endParaRPr>
          </a:p>
          <a:p>
            <a:pPr>
              <a:lnSpc>
                <a:spcPts val="3020"/>
              </a:lnSpc>
            </a:pPr>
            <a:r>
              <a:rPr lang="zh-CN" altLang="en-US" sz="2400" dirty="0" smtClean="0">
                <a:latin typeface="+mj-ea"/>
                <a:ea typeface="+mj-ea"/>
              </a:rPr>
              <a:t>对每一种模式，将其旋转八次，取最小值作为其</a:t>
            </a:r>
            <a:r>
              <a:rPr lang="en-US" altLang="zh-CN" sz="2400" dirty="0" smtClean="0">
                <a:latin typeface="+mj-ea"/>
                <a:ea typeface="+mj-ea"/>
              </a:rPr>
              <a:t>LBP</a:t>
            </a:r>
            <a:r>
              <a:rPr lang="zh-CN" altLang="en-US" sz="2400" dirty="0" smtClean="0">
                <a:latin typeface="+mj-ea"/>
                <a:ea typeface="+mj-ea"/>
              </a:rPr>
              <a:t>值，得到</a:t>
            </a:r>
            <a:r>
              <a:rPr lang="en-US" altLang="zh-CN" sz="2400" dirty="0" smtClean="0">
                <a:latin typeface="+mj-ea"/>
                <a:ea typeface="+mj-ea"/>
              </a:rPr>
              <a:t>36</a:t>
            </a:r>
            <a:r>
              <a:rPr lang="zh-CN" altLang="en-US" sz="2400" dirty="0" smtClean="0">
                <a:latin typeface="+mj-ea"/>
                <a:ea typeface="+mj-ea"/>
              </a:rPr>
              <a:t>种</a:t>
            </a:r>
            <a:r>
              <a:rPr lang="zh-CN" altLang="en-US" sz="2400" dirty="0" smtClean="0">
                <a:latin typeface="+mj-ea"/>
                <a:ea typeface="+mj-ea"/>
              </a:rPr>
              <a:t>旋转不变的</a:t>
            </a:r>
            <a:r>
              <a:rPr lang="zh-CN" altLang="en-US" sz="2400" dirty="0" smtClean="0">
                <a:latin typeface="+mj-ea"/>
                <a:ea typeface="+mj-ea"/>
              </a:rPr>
              <a:t>模</a:t>
            </a:r>
            <a:r>
              <a:rPr lang="zh-CN" altLang="en-US" sz="2400" dirty="0" smtClean="0">
                <a:latin typeface="+mj-ea"/>
                <a:ea typeface="+mj-ea"/>
              </a:rPr>
              <a:t>式集合。</a:t>
            </a:r>
            <a:endParaRPr lang="en-US" altLang="zh-CN" sz="2400" dirty="0" smtClean="0">
              <a:latin typeface="+mj-ea"/>
              <a:ea typeface="+mj-ea"/>
            </a:endParaRPr>
          </a:p>
          <a:p>
            <a:pPr>
              <a:lnSpc>
                <a:spcPts val="3020"/>
              </a:lnSpc>
            </a:pPr>
            <a:r>
              <a:rPr lang="en-US" altLang="zh-CN" sz="2000" dirty="0" smtClean="0">
                <a:latin typeface="Times New Roman" pitchFamily="18" charset="0"/>
                <a:cs typeface="Times New Roman" pitchFamily="18" charset="0"/>
              </a:rPr>
              <a:t>0,1,3,5,7,9,11,13,15,17,19,21,23,25,27,29,31,37,39,43,45,47,51,53,55,59,61,63,85,87,91,95,111,119,127,255</a:t>
            </a:r>
            <a:endParaRPr lang="zh-CN" altLang="en-US" sz="2000" dirty="0">
              <a:latin typeface="Times New Roman" pitchFamily="18" charset="0"/>
              <a:cs typeface="Times New Roman" pitchFamily="18" charset="0"/>
            </a:endParaRPr>
          </a:p>
        </p:txBody>
      </p:sp>
      <p:sp>
        <p:nvSpPr>
          <p:cNvPr id="7" name="标题 1"/>
          <p:cNvSpPr>
            <a:spLocks noGrp="1"/>
          </p:cNvSpPr>
          <p:nvPr>
            <p:ph type="title"/>
          </p:nvPr>
        </p:nvSpPr>
        <p:spPr>
          <a:xfrm>
            <a:off x="428596" y="642918"/>
            <a:ext cx="8229600" cy="918418"/>
          </a:xfrm>
        </p:spPr>
        <p:txBody>
          <a:bodyPr>
            <a:normAutofit/>
          </a:bodyPr>
          <a:lstStyle/>
          <a:p>
            <a:r>
              <a:rPr lang="zh-CN" altLang="en-US" sz="4000" dirty="0" smtClean="0"/>
              <a:t>特征选择  </a:t>
            </a:r>
            <a:r>
              <a:rPr lang="en-US" altLang="zh-CN" sz="2900" dirty="0" smtClean="0"/>
              <a:t>-- </a:t>
            </a:r>
            <a:r>
              <a:rPr lang="zh-CN" altLang="en-US" sz="1600" dirty="0" smtClean="0"/>
              <a:t>纹理特征</a:t>
            </a:r>
            <a:r>
              <a:rPr lang="en-US" altLang="zh-CN" sz="1600" dirty="0" smtClean="0"/>
              <a:t> </a:t>
            </a:r>
            <a:endParaRPr lang="zh-CN" altLang="en-US" sz="1600" dirty="0"/>
          </a:p>
        </p:txBody>
      </p:sp>
      <p:sp>
        <p:nvSpPr>
          <p:cNvPr id="5" name="TextBox 4"/>
          <p:cNvSpPr txBox="1"/>
          <p:nvPr/>
        </p:nvSpPr>
        <p:spPr>
          <a:xfrm>
            <a:off x="3643306" y="6286520"/>
            <a:ext cx="1531188" cy="307777"/>
          </a:xfrm>
          <a:prstGeom prst="rect">
            <a:avLst/>
          </a:prstGeom>
          <a:noFill/>
        </p:spPr>
        <p:txBody>
          <a:bodyPr wrap="none" rtlCol="0">
            <a:spAutoFit/>
          </a:bodyPr>
          <a:lstStyle/>
          <a:p>
            <a:r>
              <a:rPr lang="en-US" altLang="zh-CN" sz="1400" dirty="0" smtClean="0"/>
              <a:t>Fig 4 </a:t>
            </a:r>
            <a:r>
              <a:rPr lang="en-US" altLang="zh-CN" sz="1400" dirty="0" smtClean="0"/>
              <a:t>RI</a:t>
            </a:r>
            <a:r>
              <a:rPr lang="en-US" altLang="zh-CN" sz="1400" dirty="0" smtClean="0"/>
              <a:t>LBP</a:t>
            </a:r>
            <a:r>
              <a:rPr lang="zh-CN" altLang="en-US" sz="1400" dirty="0" smtClean="0"/>
              <a:t>模式</a:t>
            </a:r>
            <a:endParaRPr lang="zh-CN" altLang="en-US" sz="1400" dirty="0"/>
          </a:p>
        </p:txBody>
      </p:sp>
      <p:pic>
        <p:nvPicPr>
          <p:cNvPr id="8" name="图片 7" descr="20130531203558422.jpg"/>
          <p:cNvPicPr>
            <a:picLocks noChangeAspect="1"/>
          </p:cNvPicPr>
          <p:nvPr/>
        </p:nvPicPr>
        <p:blipFill>
          <a:blip r:embed="rId2"/>
          <a:stretch>
            <a:fillRect/>
          </a:stretch>
        </p:blipFill>
        <p:spPr>
          <a:xfrm>
            <a:off x="1857356" y="3929066"/>
            <a:ext cx="5092302" cy="2203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28596" y="642918"/>
            <a:ext cx="8229600" cy="918418"/>
          </a:xfrm>
        </p:spPr>
        <p:txBody>
          <a:bodyPr>
            <a:normAutofit/>
          </a:bodyPr>
          <a:lstStyle/>
          <a:p>
            <a:r>
              <a:rPr lang="zh-CN" altLang="en-US" sz="4000" dirty="0" smtClean="0"/>
              <a:t>特征选择  </a:t>
            </a:r>
            <a:r>
              <a:rPr lang="en-US" altLang="zh-CN" sz="2900" dirty="0" smtClean="0"/>
              <a:t>-- </a:t>
            </a:r>
            <a:r>
              <a:rPr lang="zh-CN" altLang="en-US" sz="1600" dirty="0" smtClean="0"/>
              <a:t>纹理特征</a:t>
            </a:r>
            <a:r>
              <a:rPr lang="en-US" altLang="zh-CN" sz="1600" dirty="0" smtClean="0"/>
              <a:t> </a:t>
            </a:r>
            <a:endParaRPr lang="zh-CN" altLang="en-US" sz="1600" dirty="0"/>
          </a:p>
        </p:txBody>
      </p:sp>
      <p:pic>
        <p:nvPicPr>
          <p:cNvPr id="13" name="内容占位符 12" descr="石材纹理197.jpg"/>
          <p:cNvPicPr>
            <a:picLocks noGrp="1" noChangeAspect="1"/>
          </p:cNvPicPr>
          <p:nvPr>
            <p:ph idx="1"/>
          </p:nvPr>
        </p:nvPicPr>
        <p:blipFill>
          <a:blip r:embed="rId2"/>
          <a:stretch>
            <a:fillRect/>
          </a:stretch>
        </p:blipFill>
        <p:spPr>
          <a:xfrm>
            <a:off x="857224" y="2428868"/>
            <a:ext cx="2405079" cy="1803809"/>
          </a:xfrm>
        </p:spPr>
      </p:pic>
      <p:pic>
        <p:nvPicPr>
          <p:cNvPr id="14" name="图片 13" descr="soccer_LBP.jpg"/>
          <p:cNvPicPr>
            <a:picLocks noChangeAspect="1"/>
          </p:cNvPicPr>
          <p:nvPr/>
        </p:nvPicPr>
        <p:blipFill>
          <a:blip r:embed="rId3"/>
          <a:stretch>
            <a:fillRect/>
          </a:stretch>
        </p:blipFill>
        <p:spPr>
          <a:xfrm>
            <a:off x="3357554" y="2428868"/>
            <a:ext cx="2404800" cy="1803600"/>
          </a:xfrm>
          <a:prstGeom prst="rect">
            <a:avLst/>
          </a:prstGeom>
        </p:spPr>
      </p:pic>
      <p:pic>
        <p:nvPicPr>
          <p:cNvPr id="15" name="图片 14" descr="soccer_LBPRI.jpg"/>
          <p:cNvPicPr>
            <a:picLocks noChangeAspect="1"/>
          </p:cNvPicPr>
          <p:nvPr/>
        </p:nvPicPr>
        <p:blipFill>
          <a:blip r:embed="rId4"/>
          <a:stretch>
            <a:fillRect/>
          </a:stretch>
        </p:blipFill>
        <p:spPr>
          <a:xfrm>
            <a:off x="5857884" y="2428868"/>
            <a:ext cx="2404800" cy="1803600"/>
          </a:xfrm>
          <a:prstGeom prst="rect">
            <a:avLst/>
          </a:prstGeom>
        </p:spPr>
      </p:pic>
      <p:sp>
        <p:nvSpPr>
          <p:cNvPr id="16" name="TextBox 15"/>
          <p:cNvSpPr txBox="1"/>
          <p:nvPr/>
        </p:nvSpPr>
        <p:spPr>
          <a:xfrm>
            <a:off x="2571736" y="4714884"/>
            <a:ext cx="4493538" cy="523220"/>
          </a:xfrm>
          <a:prstGeom prst="rect">
            <a:avLst/>
          </a:prstGeom>
          <a:noFill/>
        </p:spPr>
        <p:txBody>
          <a:bodyPr wrap="none" rtlCol="0">
            <a:spAutoFit/>
          </a:bodyPr>
          <a:lstStyle/>
          <a:p>
            <a:r>
              <a:rPr lang="en-US" altLang="zh-CN" sz="1400" dirty="0" smtClean="0"/>
              <a:t>Fig 5 RILBP</a:t>
            </a:r>
            <a:r>
              <a:rPr lang="zh-CN" altLang="en-US" sz="1400" dirty="0" smtClean="0"/>
              <a:t>纹</a:t>
            </a:r>
            <a:r>
              <a:rPr lang="zh-CN" altLang="en-US" sz="1400" dirty="0" smtClean="0"/>
              <a:t>理特征（从左至右依次为 ：输入图像，</a:t>
            </a:r>
            <a:endParaRPr lang="en-US" altLang="zh-CN" sz="1400" dirty="0" smtClean="0"/>
          </a:p>
          <a:p>
            <a:pPr algn="ctr"/>
            <a:r>
              <a:rPr lang="en-US" altLang="zh-CN" sz="1400" dirty="0" smtClean="0"/>
              <a:t>LBP</a:t>
            </a:r>
            <a:r>
              <a:rPr lang="zh-CN" altLang="en-US" sz="1400" dirty="0" smtClean="0"/>
              <a:t>图像，</a:t>
            </a:r>
            <a:r>
              <a:rPr lang="en-US" altLang="zh-CN" sz="1400" dirty="0" smtClean="0"/>
              <a:t>RILBP</a:t>
            </a:r>
            <a:r>
              <a:rPr lang="zh-CN" altLang="en-US" sz="1400" dirty="0" smtClean="0"/>
              <a:t>图像）</a:t>
            </a:r>
            <a:endParaRPr lang="zh-CN" alt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2151</TotalTime>
  <Words>1487</Words>
  <PresentationFormat>全屏显示(4:3)</PresentationFormat>
  <Paragraphs>234</Paragraphs>
  <Slides>26</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流畅</vt:lpstr>
      <vt:lpstr>MathType 6.0 Equation</vt:lpstr>
      <vt:lpstr>基于Camshift与Kalman Filter的目标跟踪</vt:lpstr>
      <vt:lpstr>幻灯片 2</vt:lpstr>
      <vt:lpstr>系统流程图</vt:lpstr>
      <vt:lpstr>特征选择  -- 颜色特征 </vt:lpstr>
      <vt:lpstr>特征选择  -- 颜色特征 </vt:lpstr>
      <vt:lpstr>特征选择  -- 纹理特征 </vt:lpstr>
      <vt:lpstr>特征选择  -- 纹理特征 </vt:lpstr>
      <vt:lpstr>特征选择  -- 纹理特征 </vt:lpstr>
      <vt:lpstr>特征选择  -- 纹理特征 </vt:lpstr>
      <vt:lpstr>Camshift</vt:lpstr>
      <vt:lpstr>Camshift --  反投影</vt:lpstr>
      <vt:lpstr>Camshift --  反投影</vt:lpstr>
      <vt:lpstr>Camshift --  MeanShift</vt:lpstr>
      <vt:lpstr>Camshift --  MeanShift</vt:lpstr>
      <vt:lpstr>幻灯片 15</vt:lpstr>
      <vt:lpstr>Camshift --  MeanShift</vt:lpstr>
      <vt:lpstr>Camshift --  MeanShift</vt:lpstr>
      <vt:lpstr>Camshift --  MeanShift</vt:lpstr>
      <vt:lpstr>Camshift --  MeanShift</vt:lpstr>
      <vt:lpstr>幻灯片 20</vt:lpstr>
      <vt:lpstr>幻灯片 21</vt:lpstr>
      <vt:lpstr>Camshift --  目标跟踪</vt:lpstr>
      <vt:lpstr>Camshift --  目标跟踪</vt:lpstr>
      <vt:lpstr>Kalman  Filter</vt:lpstr>
      <vt:lpstr>Kalman  Filter</vt:lpstr>
      <vt:lpstr>实验</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chengshaoguang</dc:creator>
  <cp:lastModifiedBy>cheng</cp:lastModifiedBy>
  <cp:revision>242</cp:revision>
  <dcterms:created xsi:type="dcterms:W3CDTF">2014-05-23T14:15:59Z</dcterms:created>
  <dcterms:modified xsi:type="dcterms:W3CDTF">2014-05-27T15:57:29Z</dcterms:modified>
</cp:coreProperties>
</file>