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51206400" cy="32918400"/>
  <p:notesSz cx="6858000" cy="9144000"/>
  <p:defaultTextStyle>
    <a:defPPr>
      <a:defRPr lang="en-US"/>
    </a:defPPr>
    <a:lvl1pPr marL="0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A052"/>
    <a:srgbClr val="026937"/>
    <a:srgbClr val="111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2D148-02D8-40E8-9FF6-A50284F58828}" v="9" dt="2023-10-20T18:09:57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06" autoAdjust="0"/>
  </p:normalViewPr>
  <p:slideViewPr>
    <p:cSldViewPr snapToGrid="0" snapToObjects="1">
      <p:cViewPr>
        <p:scale>
          <a:sx n="12" d="100"/>
          <a:sy n="12" d="100"/>
        </p:scale>
        <p:origin x="1276" y="96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-1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Ellis" userId="df198d478bb0b2d5" providerId="LiveId" clId="{FF62D148-02D8-40E8-9FF6-A50284F58828}"/>
    <pc:docChg chg="custSel modSld">
      <pc:chgData name="Alexis Ellis" userId="df198d478bb0b2d5" providerId="LiveId" clId="{FF62D148-02D8-40E8-9FF6-A50284F58828}" dt="2023-10-21T01:37:52.053" v="370" actId="1076"/>
      <pc:docMkLst>
        <pc:docMk/>
      </pc:docMkLst>
      <pc:sldChg chg="addSp delSp modSp mod modNotesTx">
        <pc:chgData name="Alexis Ellis" userId="df198d478bb0b2d5" providerId="LiveId" clId="{FF62D148-02D8-40E8-9FF6-A50284F58828}" dt="2023-10-21T01:37:52.053" v="370" actId="1076"/>
        <pc:sldMkLst>
          <pc:docMk/>
          <pc:sldMk cId="3435942373" sldId="258"/>
        </pc:sldMkLst>
        <pc:spChg chg="mod">
          <ac:chgData name="Alexis Ellis" userId="df198d478bb0b2d5" providerId="LiveId" clId="{FF62D148-02D8-40E8-9FF6-A50284F58828}" dt="2023-10-20T18:04:46.291" v="354" actId="20577"/>
          <ac:spMkLst>
            <pc:docMk/>
            <pc:sldMk cId="3435942373" sldId="258"/>
            <ac:spMk id="3" creationId="{00000000-0000-0000-0000-000000000000}"/>
          </ac:spMkLst>
        </pc:spChg>
        <pc:spChg chg="mod">
          <ac:chgData name="Alexis Ellis" userId="df198d478bb0b2d5" providerId="LiveId" clId="{FF62D148-02D8-40E8-9FF6-A50284F58828}" dt="2023-10-20T17:55:08.141" v="303" actId="1076"/>
          <ac:spMkLst>
            <pc:docMk/>
            <pc:sldMk cId="3435942373" sldId="258"/>
            <ac:spMk id="7" creationId="{4BA3BCAA-684F-EB29-8F15-AF3F40E56E70}"/>
          </ac:spMkLst>
        </pc:spChg>
        <pc:spChg chg="mod">
          <ac:chgData name="Alexis Ellis" userId="df198d478bb0b2d5" providerId="LiveId" clId="{FF62D148-02D8-40E8-9FF6-A50284F58828}" dt="2023-10-20T18:05:25.780" v="356" actId="14100"/>
          <ac:spMkLst>
            <pc:docMk/>
            <pc:sldMk cId="3435942373" sldId="258"/>
            <ac:spMk id="13" creationId="{D09DE707-CFC9-E2EF-DCCC-829636177ABF}"/>
          </ac:spMkLst>
        </pc:spChg>
        <pc:spChg chg="mod">
          <ac:chgData name="Alexis Ellis" userId="df198d478bb0b2d5" providerId="LiveId" clId="{FF62D148-02D8-40E8-9FF6-A50284F58828}" dt="2023-10-20T17:55:36.961" v="305" actId="1076"/>
          <ac:spMkLst>
            <pc:docMk/>
            <pc:sldMk cId="3435942373" sldId="258"/>
            <ac:spMk id="14" creationId="{2DB9295E-6B0D-6370-4D81-916980D42868}"/>
          </ac:spMkLst>
        </pc:spChg>
        <pc:spChg chg="mod">
          <ac:chgData name="Alexis Ellis" userId="df198d478bb0b2d5" providerId="LiveId" clId="{FF62D148-02D8-40E8-9FF6-A50284F58828}" dt="2023-10-20T16:39:01.807" v="298" actId="1076"/>
          <ac:spMkLst>
            <pc:docMk/>
            <pc:sldMk cId="3435942373" sldId="258"/>
            <ac:spMk id="23" creationId="{098F2F7B-4A08-D821-F35D-105C2A8D84B8}"/>
          </ac:spMkLst>
        </pc:spChg>
        <pc:spChg chg="ord">
          <ac:chgData name="Alexis Ellis" userId="df198d478bb0b2d5" providerId="LiveId" clId="{FF62D148-02D8-40E8-9FF6-A50284F58828}" dt="2023-10-20T16:38:58.238" v="297" actId="167"/>
          <ac:spMkLst>
            <pc:docMk/>
            <pc:sldMk cId="3435942373" sldId="258"/>
            <ac:spMk id="33" creationId="{2273E21D-9300-DB4C-2D7B-261669A49C6B}"/>
          </ac:spMkLst>
        </pc:spChg>
        <pc:spChg chg="mod">
          <ac:chgData name="Alexis Ellis" userId="df198d478bb0b2d5" providerId="LiveId" clId="{FF62D148-02D8-40E8-9FF6-A50284F58828}" dt="2023-10-20T16:38:24.891" v="264" actId="20577"/>
          <ac:spMkLst>
            <pc:docMk/>
            <pc:sldMk cId="3435942373" sldId="258"/>
            <ac:spMk id="34" creationId="{3A3795A4-36FB-360D-BA73-62F5A3C1AE7E}"/>
          </ac:spMkLst>
        </pc:spChg>
        <pc:spChg chg="mod">
          <ac:chgData name="Alexis Ellis" userId="df198d478bb0b2d5" providerId="LiveId" clId="{FF62D148-02D8-40E8-9FF6-A50284F58828}" dt="2023-10-20T16:39:20.856" v="301" actId="1076"/>
          <ac:spMkLst>
            <pc:docMk/>
            <pc:sldMk cId="3435942373" sldId="258"/>
            <ac:spMk id="35" creationId="{09E61ED4-EF8B-205C-3292-F2F2863318C1}"/>
          </ac:spMkLst>
        </pc:spChg>
        <pc:spChg chg="mod">
          <ac:chgData name="Alexis Ellis" userId="df198d478bb0b2d5" providerId="LiveId" clId="{FF62D148-02D8-40E8-9FF6-A50284F58828}" dt="2023-10-20T18:05:33.508" v="358" actId="14100"/>
          <ac:spMkLst>
            <pc:docMk/>
            <pc:sldMk cId="3435942373" sldId="258"/>
            <ac:spMk id="36" creationId="{06E92A1B-EFF7-CEE1-6223-D4A357AC7F8C}"/>
          </ac:spMkLst>
        </pc:spChg>
        <pc:spChg chg="mod">
          <ac:chgData name="Alexis Ellis" userId="df198d478bb0b2d5" providerId="LiveId" clId="{FF62D148-02D8-40E8-9FF6-A50284F58828}" dt="2023-10-20T17:55:29.431" v="304" actId="1076"/>
          <ac:spMkLst>
            <pc:docMk/>
            <pc:sldMk cId="3435942373" sldId="258"/>
            <ac:spMk id="37" creationId="{82092D8E-AAAF-D0B9-3574-2F48F89CE695}"/>
          </ac:spMkLst>
        </pc:spChg>
        <pc:picChg chg="add del mod">
          <ac:chgData name="Alexis Ellis" userId="df198d478bb0b2d5" providerId="LiveId" clId="{FF62D148-02D8-40E8-9FF6-A50284F58828}" dt="2023-10-20T18:05:15.703" v="355" actId="478"/>
          <ac:picMkLst>
            <pc:docMk/>
            <pc:sldMk cId="3435942373" sldId="258"/>
            <ac:picMk id="4" creationId="{B0F8F12F-0674-BFD4-907F-9219A2509F2F}"/>
          </ac:picMkLst>
        </pc:picChg>
        <pc:picChg chg="add mod">
          <ac:chgData name="Alexis Ellis" userId="df198d478bb0b2d5" providerId="LiveId" clId="{FF62D148-02D8-40E8-9FF6-A50284F58828}" dt="2023-10-21T01:37:52.053" v="370" actId="1076"/>
          <ac:picMkLst>
            <pc:docMk/>
            <pc:sldMk cId="3435942373" sldId="258"/>
            <ac:picMk id="5" creationId="{961D02B1-5275-6044-D926-DE68125847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7E3AB-6A6D-4291-B9B7-0098901DC97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C23CE-4B81-4150-B81B-8541FDE24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asked…</a:t>
            </a:r>
          </a:p>
          <a:p>
            <a:r>
              <a:rPr lang="en-US" dirty="0"/>
              <a:t>We did…</a:t>
            </a:r>
          </a:p>
          <a:p>
            <a:r>
              <a:rPr lang="en-US" dirty="0"/>
              <a:t>We observed…</a:t>
            </a:r>
          </a:p>
          <a:p>
            <a:r>
              <a:rPr lang="en-US" dirty="0"/>
              <a:t>We conclude….</a:t>
            </a:r>
          </a:p>
          <a:p>
            <a:endParaRPr lang="en-US" dirty="0"/>
          </a:p>
          <a:p>
            <a:r>
              <a:rPr lang="en-US" dirty="0"/>
              <a:t>Result slide&gt; bold the best parts </a:t>
            </a:r>
          </a:p>
          <a:p>
            <a:endParaRPr lang="en-US" dirty="0"/>
          </a:p>
          <a:p>
            <a:r>
              <a:rPr lang="en-US" dirty="0"/>
              <a:t>Add highlighted box to tables to draw the attention to 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come back to the question in your results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Alexis: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Design choices, how to evaluate effectiveness of system symbol representation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 Supporting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XAISubjective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human studies (surveying) for simple testing, not fitted for Roomba (robotics)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C23CE-4B81-4150-B81B-8541FDE242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Green Bar with Biplan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206400" cy="503149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3331" y="163069"/>
            <a:ext cx="38657469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Wright_State_Biplane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499" y="747305"/>
            <a:ext cx="7573927" cy="3598341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61019" y="2540179"/>
            <a:ext cx="3584448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CEA052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CEA0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3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White  Bar with wordmark 2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3331" y="163069"/>
            <a:ext cx="39013069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61019" y="2540179"/>
            <a:ext cx="3584448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Wright_State_Horiz_Word_2016_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713" y="31140400"/>
            <a:ext cx="13973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White Bar with Biplan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3331" y="163069"/>
            <a:ext cx="39013069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61019" y="2540179"/>
            <a:ext cx="3584448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Wright_State_Biplane_2016_4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108" y="734909"/>
            <a:ext cx="7612006" cy="360273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4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Green Bar with Biplan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206400" cy="503149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Wright_State_Biplane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33" y="747305"/>
            <a:ext cx="7573927" cy="359834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1722462" y="163069"/>
            <a:ext cx="38732968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169601" y="2540179"/>
            <a:ext cx="35844480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CEA052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CEA0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7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White Bar with Biplan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722462" y="163069"/>
            <a:ext cx="38732968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169601" y="2540179"/>
            <a:ext cx="35844480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Wright_State_Biplane_2016_4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33" y="734909"/>
            <a:ext cx="7612006" cy="36027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Green Bar with wordmark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206400" cy="503149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CEA0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173825" y="163072"/>
            <a:ext cx="46848175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66628" y="2540182"/>
            <a:ext cx="44134572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CEA052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30402657"/>
            <a:ext cx="51206400" cy="2515745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Wright_State_Horiz_Word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159" y="31242000"/>
            <a:ext cx="13973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5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White Bar with wordmark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173825" y="163072"/>
            <a:ext cx="46848175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66628" y="2540182"/>
            <a:ext cx="44134572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0402657"/>
            <a:ext cx="51206400" cy="2515745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Wright_State_Horiz_Word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159" y="31242000"/>
            <a:ext cx="13973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4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White Bar with wordmark 2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right_State_Horiz_Word_2016_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39" y="31140400"/>
            <a:ext cx="13973175" cy="914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73825" y="163072"/>
            <a:ext cx="46848175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66628" y="2540182"/>
            <a:ext cx="44134572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1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Green Bar with wordmark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206400" cy="503149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CEA0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30402657"/>
            <a:ext cx="51206400" cy="2515745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63331" y="163069"/>
            <a:ext cx="39013069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1019" y="2540179"/>
            <a:ext cx="3584448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CEA052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13" descr="Wright_State_Horiz_Word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713" y="31242000"/>
            <a:ext cx="13973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x36 Poster Template - White Bar with wordmark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0402654"/>
            <a:ext cx="51206400" cy="2515745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3331" y="163069"/>
            <a:ext cx="39013069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61019" y="2540179"/>
            <a:ext cx="3584448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024651"/>
            <a:ext cx="512064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Wright_State_Horiz_Word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713" y="31242000"/>
            <a:ext cx="13973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3"/>
            <a:ext cx="4608576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4163-C153-0341-B078-0B6832C60EB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2"/>
            <a:ext cx="162153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860C-3997-1044-936F-3BA9EBDE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4" r:id="rId3"/>
    <p:sldLayoutId id="2147483651" r:id="rId4"/>
    <p:sldLayoutId id="2147483659" r:id="rId5"/>
    <p:sldLayoutId id="2147483658" r:id="rId6"/>
    <p:sldLayoutId id="2147483657" r:id="rId7"/>
    <p:sldLayoutId id="2147483660" r:id="rId8"/>
    <p:sldLayoutId id="2147483655" r:id="rId9"/>
    <p:sldLayoutId id="2147483656" r:id="rId10"/>
  </p:sldLayoutIdLst>
  <p:txStyles>
    <p:titleStyle>
      <a:lvl1pPr algn="ctr" defTabSz="2403546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2403546" rtl="0" eaLnBrk="1" latinLnBrk="0" hangingPunct="1">
        <a:spcBef>
          <a:spcPct val="20000"/>
        </a:spcBef>
        <a:buFont typeface="Arial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2403546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2403546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240354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2403546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%7Bellis.177@wright.edu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gan.Shimizu@wright.edu" TargetMode="External"/><Relationship Id="rId11" Type="http://schemas.openxmlformats.org/officeDocument/2006/relationships/image" Target="../media/image8.png"/><Relationship Id="rId5" Type="http://schemas.openxmlformats.org/officeDocument/2006/relationships/hyperlink" Target="mailto:hugh.Salehi@wright.edu" TargetMode="External"/><Relationship Id="rId10" Type="http://schemas.openxmlformats.org/officeDocument/2006/relationships/image" Target="../media/image7.jpeg"/><Relationship Id="rId4" Type="http://schemas.openxmlformats.org/officeDocument/2006/relationships/hyperlink" Target="mailto:subhashini.Ganapathy@wright.edu" TargetMode="External"/><Relationship Id="rId9" Type="http://schemas.openxmlformats.org/officeDocument/2006/relationships/hyperlink" Target="https://doi.org/10.1177/19375867156163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73E21D-9300-DB4C-2D7B-261669A49C6B}"/>
              </a:ext>
            </a:extLst>
          </p:cNvPr>
          <p:cNvSpPr/>
          <p:nvPr/>
        </p:nvSpPr>
        <p:spPr>
          <a:xfrm>
            <a:off x="1371600" y="12640346"/>
            <a:ext cx="22905720" cy="5664575"/>
          </a:xfrm>
          <a:prstGeom prst="roundRect">
            <a:avLst/>
          </a:prstGeom>
          <a:solidFill>
            <a:srgbClr val="CEA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Symbols to Represent AI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Alexis Ellis, Dr. Subhashini Ganapathy , Dr. Salehi Hugh, Dr. Cogan Shimizu 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ellis.177@wright.edu</a:t>
            </a:r>
            <a:r>
              <a:rPr lang="en-US" dirty="0"/>
              <a:t>,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subhashini.Ganapathy@wright.edu</a:t>
            </a:r>
            <a:r>
              <a:rPr lang="en-US" dirty="0"/>
              <a:t>,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hugh.Salehi@wright.edu</a:t>
            </a:r>
            <a:r>
              <a:rPr lang="en-US" dirty="0"/>
              <a:t>,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cogan.Shimizu@wright.edu</a:t>
            </a:r>
            <a:r>
              <a:rPr lang="en-US" dirty="0"/>
              <a:t>,}</a:t>
            </a:r>
          </a:p>
          <a:p>
            <a:r>
              <a:rPr lang="en-US" dirty="0"/>
              <a:t>Wright State University; College of Engineering and Computer Science.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B057CE-A86E-E816-CDF0-6CB1D8A7F6E3}"/>
              </a:ext>
            </a:extLst>
          </p:cNvPr>
          <p:cNvSpPr/>
          <p:nvPr/>
        </p:nvSpPr>
        <p:spPr>
          <a:xfrm>
            <a:off x="1371600" y="5765720"/>
            <a:ext cx="22905720" cy="6429410"/>
          </a:xfrm>
          <a:prstGeom prst="roundRect">
            <a:avLst/>
          </a:prstGeom>
          <a:solidFill>
            <a:srgbClr val="CEA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A3BCAA-684F-EB29-8F15-AF3F40E56E70}"/>
              </a:ext>
            </a:extLst>
          </p:cNvPr>
          <p:cNvSpPr/>
          <p:nvPr/>
        </p:nvSpPr>
        <p:spPr>
          <a:xfrm>
            <a:off x="4137660" y="5765720"/>
            <a:ext cx="16642080" cy="1657570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9DE707-CFC9-E2EF-DCCC-829636177ABF}"/>
              </a:ext>
            </a:extLst>
          </p:cNvPr>
          <p:cNvSpPr/>
          <p:nvPr/>
        </p:nvSpPr>
        <p:spPr>
          <a:xfrm>
            <a:off x="1371600" y="18750137"/>
            <a:ext cx="22905720" cy="5007627"/>
          </a:xfrm>
          <a:prstGeom prst="roundRect">
            <a:avLst/>
          </a:prstGeom>
          <a:solidFill>
            <a:srgbClr val="CEA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B9295E-6B0D-6370-4D81-916980D42868}"/>
              </a:ext>
            </a:extLst>
          </p:cNvPr>
          <p:cNvSpPr/>
          <p:nvPr/>
        </p:nvSpPr>
        <p:spPr>
          <a:xfrm>
            <a:off x="4137660" y="18766566"/>
            <a:ext cx="16642080" cy="1543875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90475-D51D-87B5-F2CC-D887F0A284C9}"/>
              </a:ext>
            </a:extLst>
          </p:cNvPr>
          <p:cNvSpPr txBox="1"/>
          <p:nvPr/>
        </p:nvSpPr>
        <p:spPr>
          <a:xfrm>
            <a:off x="1783080" y="8040146"/>
            <a:ext cx="21351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is rapidly integrating in various domains causing communication and comprehension of these systems to be strained between users.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need to visual represent AI systems to open the “Black Box” phenomenon is becoming ever more present.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representations need to be generalizable to capture familiar and obscure AI systems while remaining understandable to all users.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8F2F7B-4A08-D821-F35D-105C2A8D84B8}"/>
              </a:ext>
            </a:extLst>
          </p:cNvPr>
          <p:cNvSpPr txBox="1"/>
          <p:nvPr/>
        </p:nvSpPr>
        <p:spPr>
          <a:xfrm>
            <a:off x="1783080" y="14419231"/>
            <a:ext cx="21351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Breakdown complex frameworks 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 have the potential to be universally understood. [1]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Symbols have been used for a significant portion of human history. [2]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Humans are good at learning and using symbols.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C5859-A173-34B2-3CC2-E827E0609ADB}"/>
              </a:ext>
            </a:extLst>
          </p:cNvPr>
          <p:cNvSpPr txBox="1"/>
          <p:nvPr/>
        </p:nvSpPr>
        <p:spPr>
          <a:xfrm>
            <a:off x="320040" y="31822996"/>
            <a:ext cx="5038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This research is being supported by the Defense Associated Graduate Student Innovators (DAGSI) under RY23-8.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3795A4-36FB-360D-BA73-62F5A3C1AE7E}"/>
              </a:ext>
            </a:extLst>
          </p:cNvPr>
          <p:cNvSpPr/>
          <p:nvPr/>
        </p:nvSpPr>
        <p:spPr>
          <a:xfrm>
            <a:off x="4137660" y="12639665"/>
            <a:ext cx="16642080" cy="1368001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Use Symbols?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E61ED4-EF8B-205C-3292-F2F2863318C1}"/>
              </a:ext>
            </a:extLst>
          </p:cNvPr>
          <p:cNvSpPr txBox="1"/>
          <p:nvPr/>
        </p:nvSpPr>
        <p:spPr>
          <a:xfrm>
            <a:off x="1783080" y="20350510"/>
            <a:ext cx="21899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visual framework using semantic and composable glyphs (i.e., visual symbols) that will communicate AI systems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real-world application of our framework using a use case.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out framework through expert opinion, user studies, and tool development.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6E92A1B-EFF7-CEE1-6223-D4A357AC7F8C}"/>
              </a:ext>
            </a:extLst>
          </p:cNvPr>
          <p:cNvSpPr/>
          <p:nvPr/>
        </p:nvSpPr>
        <p:spPr>
          <a:xfrm>
            <a:off x="1371600" y="24332385"/>
            <a:ext cx="22905232" cy="7116016"/>
          </a:xfrm>
          <a:prstGeom prst="roundRect">
            <a:avLst/>
          </a:prstGeom>
          <a:solidFill>
            <a:srgbClr val="CEA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2092D8E-AAAF-D0B9-3574-2F48F89CE695}"/>
              </a:ext>
            </a:extLst>
          </p:cNvPr>
          <p:cNvSpPr/>
          <p:nvPr/>
        </p:nvSpPr>
        <p:spPr>
          <a:xfrm>
            <a:off x="4137640" y="24372454"/>
            <a:ext cx="16642080" cy="1328610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8ACD6-6343-B3AC-4840-9B11FF95D06C}"/>
              </a:ext>
            </a:extLst>
          </p:cNvPr>
          <p:cNvSpPr/>
          <p:nvPr/>
        </p:nvSpPr>
        <p:spPr>
          <a:xfrm>
            <a:off x="24978319" y="5664649"/>
            <a:ext cx="25230037" cy="250758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Google Shape;297;p10" descr="A diagram of a map&#10;&#10;Description automatically generated">
            <a:extLst>
              <a:ext uri="{FF2B5EF4-FFF2-40B4-BE49-F238E27FC236}">
                <a16:creationId xmlns:a16="http://schemas.microsoft.com/office/drawing/2014/main" id="{2B246F60-B91E-F36F-FFA1-3DEC9D2DF9F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572679" y="8572364"/>
            <a:ext cx="10500401" cy="863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4547785-B7C4-867A-AC09-5CF6631F2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06487" y="8040146"/>
            <a:ext cx="14416833" cy="95483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CAB336-3697-FEBC-D233-12684535FBA2}"/>
              </a:ext>
            </a:extLst>
          </p:cNvPr>
          <p:cNvSpPr/>
          <p:nvPr/>
        </p:nvSpPr>
        <p:spPr>
          <a:xfrm>
            <a:off x="29272297" y="5630131"/>
            <a:ext cx="16642080" cy="1920240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Preliminary Work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CE1C20-5D58-BF1E-C9E6-227925CD2413}"/>
              </a:ext>
            </a:extLst>
          </p:cNvPr>
          <p:cNvSpPr txBox="1"/>
          <p:nvPr/>
        </p:nvSpPr>
        <p:spPr>
          <a:xfrm>
            <a:off x="26584662" y="17533733"/>
            <a:ext cx="677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Figure 1. Applied AI Symbol examples [3].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A1BEE7-3C36-A165-F2BD-13F6D9E51653}"/>
              </a:ext>
            </a:extLst>
          </p:cNvPr>
          <p:cNvSpPr txBox="1"/>
          <p:nvPr/>
        </p:nvSpPr>
        <p:spPr>
          <a:xfrm>
            <a:off x="38396509" y="17533733"/>
            <a:ext cx="677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Figure 2. Robot Use Case Boxology [4].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7AED99-8F5A-89AF-198F-00B939CD6AA1}"/>
              </a:ext>
            </a:extLst>
          </p:cNvPr>
          <p:cNvSpPr txBox="1"/>
          <p:nvPr/>
        </p:nvSpPr>
        <p:spPr>
          <a:xfrm>
            <a:off x="1783080" y="25741133"/>
            <a:ext cx="21579840" cy="570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[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1] Joy Lo,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Chih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-Wei, Huey-Wen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Yien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, and I-Ping Chen. “How Universal Are Universal Symbols? An Estimation of Cross-Cultural Adoption of Universal Healthcare Symbols.” </a:t>
            </a:r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HERD: Health Environments Research &amp; Design Journal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9, no. 3 (April 1, 2016): 116–34.</a:t>
            </a:r>
            <a:r>
              <a:rPr lang="en-US" sz="3200" dirty="0">
                <a:solidFill>
                  <a:schemeClr val="bg1"/>
                </a:solidFill>
                <a:uFill>
                  <a:noFill/>
                </a:u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u="sng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https://doi.org/10.1177/1937586715616360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[2] Sassoon, Rosemary, and Albertine Gaur. </a:t>
            </a:r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Signs, Symbols and Icons: Pre-History to the Computer Age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. Intellect Books, 1997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[3] Hawkes, Teresa D., and Trevor J.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Bihl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. “Symbols to Represent AI Systems.” In </a:t>
            </a:r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NAECON 2021-IEEE National Aerospace and Electronics Conference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, 61–68. IEEE, 2021.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[5]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Bekkum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, Michael van,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Maaike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de Boer, Frank van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Harmelen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, André Meyer-Vitali, and Annette ten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Teije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. “Modular Design Patterns for Hybrid Learning and Reasoning Systems: A Taxonomy, Patterns and Use Cases.” </a:t>
            </a:r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Applied Intelligence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51, no. 9 (2021): 6528–46.</a:t>
            </a:r>
          </a:p>
        </p:txBody>
      </p:sp>
      <p:pic>
        <p:nvPicPr>
          <p:cNvPr id="57" name="Picture 5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23E07870-1E0A-D844-02D1-A5FD141EB2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61170" y="19397720"/>
            <a:ext cx="15113264" cy="954832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8EE758E-641C-796B-CF58-3843CDC42C22}"/>
              </a:ext>
            </a:extLst>
          </p:cNvPr>
          <p:cNvSpPr txBox="1"/>
          <p:nvPr/>
        </p:nvSpPr>
        <p:spPr>
          <a:xfrm>
            <a:off x="32369000" y="29475953"/>
            <a:ext cx="1205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Figure 3.  Combination of Roomba use case and Boxology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02B1-5275-6044-D926-DE68125847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05499" y="1018905"/>
            <a:ext cx="4893434" cy="28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8861</TotalTime>
  <Words>525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Slack-Lato</vt:lpstr>
      <vt:lpstr>Wingdings</vt:lpstr>
      <vt:lpstr>Office Theme</vt:lpstr>
      <vt:lpstr>Symbols to Represent AI Systems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Research Poster</dc:title>
  <dc:creator>Amanda Earnest</dc:creator>
  <cp:lastModifiedBy>Ellis, Alexis</cp:lastModifiedBy>
  <cp:revision>69</cp:revision>
  <dcterms:created xsi:type="dcterms:W3CDTF">2016-10-18T19:25:37Z</dcterms:created>
  <dcterms:modified xsi:type="dcterms:W3CDTF">2023-10-21T01:38:00Z</dcterms:modified>
</cp:coreProperties>
</file>