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6"/>
  </p:notesMasterIdLst>
  <p:handoutMasterIdLst>
    <p:handoutMasterId r:id="rId7"/>
  </p:handoutMasterIdLst>
  <p:sldIdLst>
    <p:sldId id="264" r:id="rId2"/>
    <p:sldId id="260" r:id="rId3"/>
    <p:sldId id="26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Total Hours Testing by Service Pack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2"/>
          <c:tx>
            <c:strRef>
              <c:f>Sheet1!$E$2</c:f>
              <c:strCache>
                <c:ptCount val="1"/>
                <c:pt idx="0">
                  <c:v>Total Hours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Sheet1!$B$3:$B$8</c:f>
              <c:strCache>
                <c:ptCount val="6"/>
                <c:pt idx="0">
                  <c:v>SP 34</c:v>
                </c:pt>
                <c:pt idx="1">
                  <c:v>SP 35</c:v>
                </c:pt>
                <c:pt idx="2">
                  <c:v>SP 36</c:v>
                </c:pt>
                <c:pt idx="3">
                  <c:v>SP 37</c:v>
                </c:pt>
                <c:pt idx="4">
                  <c:v>SP 38</c:v>
                </c:pt>
                <c:pt idx="5">
                  <c:v>SP 39</c:v>
                </c:pt>
              </c:strCache>
            </c:strRef>
          </c:cat>
          <c:val>
            <c:numRef>
              <c:f>Sheet1!$E$3:$E$8</c:f>
              <c:numCache>
                <c:formatCode>0</c:formatCode>
                <c:ptCount val="6"/>
                <c:pt idx="0">
                  <c:v>1601</c:v>
                </c:pt>
                <c:pt idx="1">
                  <c:v>1233</c:v>
                </c:pt>
                <c:pt idx="2">
                  <c:v>1148</c:v>
                </c:pt>
                <c:pt idx="3">
                  <c:v>905</c:v>
                </c:pt>
                <c:pt idx="4">
                  <c:v>1204</c:v>
                </c:pt>
                <c:pt idx="5">
                  <c:v>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1-4BB6-911C-447EEAA65375}"/>
            </c:ext>
          </c:extLst>
        </c:ser>
        <c:ser>
          <c:idx val="6"/>
          <c:order val="5"/>
          <c:tx>
            <c:strRef>
              <c:f>Sheet1!$I$2</c:f>
              <c:strCache>
                <c:ptCount val="1"/>
                <c:pt idx="0">
                  <c:v>Total Average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2"/>
              </a:solidFill>
              <a:prstDash val="sysDash"/>
            </a:ln>
            <a:effectLst/>
          </c:spPr>
          <c:invertIfNegative val="0"/>
          <c:cat>
            <c:strRef>
              <c:f>Sheet1!$B$3:$B$8</c:f>
              <c:strCache>
                <c:ptCount val="6"/>
                <c:pt idx="0">
                  <c:v>SP 34</c:v>
                </c:pt>
                <c:pt idx="1">
                  <c:v>SP 35</c:v>
                </c:pt>
                <c:pt idx="2">
                  <c:v>SP 36</c:v>
                </c:pt>
                <c:pt idx="3">
                  <c:v>SP 37</c:v>
                </c:pt>
                <c:pt idx="4">
                  <c:v>SP 38</c:v>
                </c:pt>
                <c:pt idx="5">
                  <c:v>SP 39</c:v>
                </c:pt>
              </c:strCache>
            </c:strRef>
          </c:cat>
          <c:val>
            <c:numRef>
              <c:f>Sheet1!$I$3:$I$8</c:f>
              <c:numCache>
                <c:formatCode>0</c:formatCode>
                <c:ptCount val="6"/>
                <c:pt idx="0">
                  <c:v>1601</c:v>
                </c:pt>
                <c:pt idx="1">
                  <c:v>1417</c:v>
                </c:pt>
                <c:pt idx="2">
                  <c:v>1327.3333333333333</c:v>
                </c:pt>
                <c:pt idx="3">
                  <c:v>1221.75</c:v>
                </c:pt>
                <c:pt idx="4">
                  <c:v>1218.2</c:v>
                </c:pt>
                <c:pt idx="5">
                  <c:v>1177.6666666666667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B1-4BB6-911C-447EEAA65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0116240"/>
        <c:axId val="386127712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Sheet1!$C$2</c15:sqref>
                        </c15:formulaRef>
                      </c:ext>
                    </c:extLst>
                    <c:strCache>
                      <c:ptCount val="1"/>
                      <c:pt idx="0">
                        <c:v>Core Hours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Sheet1!$B$3:$B$8</c15:sqref>
                        </c15:formulaRef>
                      </c:ext>
                    </c:extLst>
                    <c:strCache>
                      <c:ptCount val="6"/>
                      <c:pt idx="0">
                        <c:v>SP 34</c:v>
                      </c:pt>
                      <c:pt idx="1">
                        <c:v>SP 35</c:v>
                      </c:pt>
                      <c:pt idx="2">
                        <c:v>SP 36</c:v>
                      </c:pt>
                      <c:pt idx="3">
                        <c:v>SP 37</c:v>
                      </c:pt>
                      <c:pt idx="4">
                        <c:v>SP 38</c:v>
                      </c:pt>
                      <c:pt idx="5">
                        <c:v>SP 39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Sheet1!$C$3:$C$7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1426</c:v>
                      </c:pt>
                      <c:pt idx="1">
                        <c:v>1093</c:v>
                      </c:pt>
                      <c:pt idx="2">
                        <c:v>916</c:v>
                      </c:pt>
                      <c:pt idx="3">
                        <c:v>717</c:v>
                      </c:pt>
                      <c:pt idx="4">
                        <c:v>972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9B1-4BB6-911C-447EEAA65375}"/>
                  </c:ext>
                </c:extLst>
              </c15:ser>
            </c15:filteredBarSeries>
            <c15:filteredBar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</c15:sqref>
                        </c15:formulaRef>
                      </c:ext>
                    </c:extLst>
                    <c:strCache>
                      <c:ptCount val="1"/>
                      <c:pt idx="0">
                        <c:v>Portal Hours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Sheet1!$B$3:$B$8</c15:sqref>
                        </c15:formulaRef>
                      </c:ext>
                    </c:extLst>
                    <c:strCache>
                      <c:ptCount val="6"/>
                      <c:pt idx="0">
                        <c:v>SP 34</c:v>
                      </c:pt>
                      <c:pt idx="1">
                        <c:v>SP 35</c:v>
                      </c:pt>
                      <c:pt idx="2">
                        <c:v>SP 36</c:v>
                      </c:pt>
                      <c:pt idx="3">
                        <c:v>SP 37</c:v>
                      </c:pt>
                      <c:pt idx="4">
                        <c:v>SP 38</c:v>
                      </c:pt>
                      <c:pt idx="5">
                        <c:v>SP 39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Sheet1!$D$3:$D$7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175</c:v>
                      </c:pt>
                      <c:pt idx="1">
                        <c:v>140</c:v>
                      </c:pt>
                      <c:pt idx="2">
                        <c:v>232</c:v>
                      </c:pt>
                      <c:pt idx="3">
                        <c:v>188</c:v>
                      </c:pt>
                      <c:pt idx="4">
                        <c:v>232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9B1-4BB6-911C-447EEAA65375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</c15:sqref>
                        </c15:formulaRef>
                      </c:ext>
                    </c:extLst>
                    <c:strCache>
                      <c:ptCount val="1"/>
                      <c:pt idx="0">
                        <c:v>Core Average
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Sheet1!$B$3:$B$8</c15:sqref>
                        </c15:formulaRef>
                      </c:ext>
                    </c:extLst>
                    <c:strCache>
                      <c:ptCount val="6"/>
                      <c:pt idx="0">
                        <c:v>SP 34</c:v>
                      </c:pt>
                      <c:pt idx="1">
                        <c:v>SP 35</c:v>
                      </c:pt>
                      <c:pt idx="2">
                        <c:v>SP 36</c:v>
                      </c:pt>
                      <c:pt idx="3">
                        <c:v>SP 37</c:v>
                      </c:pt>
                      <c:pt idx="4">
                        <c:v>SP 38</c:v>
                      </c:pt>
                      <c:pt idx="5">
                        <c:v>SP 39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Sheet1!$G$3:$G$7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1426</c:v>
                      </c:pt>
                      <c:pt idx="1">
                        <c:v>1259.5</c:v>
                      </c:pt>
                      <c:pt idx="2">
                        <c:v>1145</c:v>
                      </c:pt>
                      <c:pt idx="3">
                        <c:v>1038</c:v>
                      </c:pt>
                      <c:pt idx="4">
                        <c:v>1024.8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9B1-4BB6-911C-447EEAA65375}"/>
                  </c:ext>
                </c:extLst>
              </c15:ser>
            </c15:filteredBarSeries>
            <c15:filteredBar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Sheet1!$H$2</c15:sqref>
                        </c15:formulaRef>
                      </c:ext>
                    </c:extLst>
                    <c:strCache>
                      <c:ptCount val="1"/>
                      <c:pt idx="0">
                        <c:v>Portal Average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Sheet1!$B$3:$B$8</c15:sqref>
                        </c15:formulaRef>
                      </c:ext>
                    </c:extLst>
                    <c:strCache>
                      <c:ptCount val="6"/>
                      <c:pt idx="0">
                        <c:v>SP 34</c:v>
                      </c:pt>
                      <c:pt idx="1">
                        <c:v>SP 35</c:v>
                      </c:pt>
                      <c:pt idx="2">
                        <c:v>SP 36</c:v>
                      </c:pt>
                      <c:pt idx="3">
                        <c:v>SP 37</c:v>
                      </c:pt>
                      <c:pt idx="4">
                        <c:v>SP 38</c:v>
                      </c:pt>
                      <c:pt idx="5">
                        <c:v>SP 39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Sheet1!$H$3:$H$7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175</c:v>
                      </c:pt>
                      <c:pt idx="1">
                        <c:v>157.5</c:v>
                      </c:pt>
                      <c:pt idx="2">
                        <c:v>182.33333333333334</c:v>
                      </c:pt>
                      <c:pt idx="3">
                        <c:v>183.75</c:v>
                      </c:pt>
                      <c:pt idx="4">
                        <c:v>193.4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9B1-4BB6-911C-447EEAA65375}"/>
                  </c:ext>
                </c:extLst>
              </c15:ser>
            </c15:filteredBarSeries>
          </c:ext>
        </c:extLst>
      </c:barChart>
      <c:catAx>
        <c:axId val="39011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127712"/>
        <c:crosses val="autoZero"/>
        <c:auto val="1"/>
        <c:lblAlgn val="ctr"/>
        <c:lblOffset val="100"/>
        <c:noMultiLvlLbl val="0"/>
      </c:catAx>
      <c:valAx>
        <c:axId val="38612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162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Cost Trend vs Test</a:t>
            </a:r>
            <a:r>
              <a:rPr lang="en-US" baseline="0" dirty="0">
                <a:solidFill>
                  <a:schemeClr val="bg1"/>
                </a:solidFill>
              </a:rPr>
              <a:t> Case Executed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002785205270381E-2"/>
          <c:y val="9.6349062482297618E-2"/>
          <c:w val="0.89748627076807985"/>
          <c:h val="0.732211643508590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SP33
(Unit Cost: 
$2.78)</c:v>
                </c:pt>
                <c:pt idx="1">
                  <c:v>SP34
(Unit Cost: 
$3.19)</c:v>
                </c:pt>
                <c:pt idx="2">
                  <c:v>SP35
(Unit Cost:
 $1.92)</c:v>
                </c:pt>
                <c:pt idx="3">
                  <c:v>SP 36
(Unit Cost:
 $0.83)</c:v>
                </c:pt>
                <c:pt idx="4">
                  <c:v>SP 37
(Unit Cost: 
$0.59)</c:v>
                </c:pt>
                <c:pt idx="5">
                  <c:v>SP 38
(Unit Cost: 
$0.83)</c:v>
                </c:pt>
                <c:pt idx="6">
                  <c:v>SP 39
(Unit Cost: 
$0.80)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12580</c:v>
                </c:pt>
                <c:pt idx="1">
                  <c:v>14213</c:v>
                </c:pt>
                <c:pt idx="2">
                  <c:v>19534</c:v>
                </c:pt>
                <c:pt idx="3">
                  <c:v>42385</c:v>
                </c:pt>
                <c:pt idx="4">
                  <c:v>46890</c:v>
                </c:pt>
                <c:pt idx="5">
                  <c:v>44224</c:v>
                </c:pt>
                <c:pt idx="6">
                  <c:v>37711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EA-4FB0-95BC-E6FDFB8FB3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SP33
(Unit Cost: 
$2.78)</c:v>
                </c:pt>
                <c:pt idx="1">
                  <c:v>SP34
(Unit Cost: 
$3.19)</c:v>
                </c:pt>
                <c:pt idx="2">
                  <c:v>SP35
(Unit Cost:
 $1.92)</c:v>
                </c:pt>
                <c:pt idx="3">
                  <c:v>SP 36
(Unit Cost:
 $0.83)</c:v>
                </c:pt>
                <c:pt idx="4">
                  <c:v>SP 37
(Unit Cost: 
$0.59)</c:v>
                </c:pt>
                <c:pt idx="5">
                  <c:v>SP 38
(Unit Cost: 
$0.83)</c:v>
                </c:pt>
                <c:pt idx="6">
                  <c:v>SP 39
(Unit Cost: 
$0.80)</c:v>
                </c:pt>
              </c:strCache>
            </c:strRef>
          </c:cat>
          <c:val>
            <c:numRef>
              <c:f>Sheet1!$C$2:$C$8</c:f>
              <c:numCache>
                <c:formatCode>"$"#,##0.00_);[Red]\("$"#,##0.00\)</c:formatCode>
                <c:ptCount val="7"/>
                <c:pt idx="0">
                  <c:v>35000</c:v>
                </c:pt>
                <c:pt idx="1">
                  <c:v>45383.24</c:v>
                </c:pt>
                <c:pt idx="2">
                  <c:v>37631.160000000003</c:v>
                </c:pt>
                <c:pt idx="3">
                  <c:v>35036.959999999999</c:v>
                </c:pt>
                <c:pt idx="4">
                  <c:v>27742.68</c:v>
                </c:pt>
                <c:pt idx="5">
                  <c:v>36746.080000000002</c:v>
                </c:pt>
                <c:pt idx="6">
                  <c:v>29757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EA-4FB0-95BC-E6FDFB8FB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7062576"/>
        <c:axId val="51608608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SP33
(Unit Cost: 
$2.78)</c:v>
                      </c:pt>
                      <c:pt idx="1">
                        <c:v>SP34
(Unit Cost: 
$3.19)</c:v>
                      </c:pt>
                      <c:pt idx="2">
                        <c:v>SP35
(Unit Cost:
 $1.92)</c:v>
                      </c:pt>
                      <c:pt idx="3">
                        <c:v>SP 36
(Unit Cost:
 $0.83)</c:v>
                      </c:pt>
                      <c:pt idx="4">
                        <c:v>SP 37
(Unit Cost: 
$0.59)</c:v>
                      </c:pt>
                      <c:pt idx="5">
                        <c:v>SP 38
(Unit Cost: 
$0.83)</c:v>
                      </c:pt>
                      <c:pt idx="6">
                        <c:v>SP 39
(Unit Cost: 
$0.80)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2.7821939586645468</c:v>
                      </c:pt>
                      <c:pt idx="1">
                        <c:v>3.1930795750369381</c:v>
                      </c:pt>
                      <c:pt idx="2">
                        <c:v>1.9264441486638684</c:v>
                      </c:pt>
                      <c:pt idx="3">
                        <c:v>0.82663583815028896</c:v>
                      </c:pt>
                      <c:pt idx="4">
                        <c:v>0.59165451055662188</c:v>
                      </c:pt>
                      <c:pt idx="5">
                        <c:v>0.83090810419681627</c:v>
                      </c:pt>
                      <c:pt idx="6">
                        <c:v>0.78908010925194239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B8EA-4FB0-95BC-E6FDFB8FB3D0}"/>
                  </c:ext>
                </c:extLst>
              </c15:ser>
            </c15:filteredBarSeries>
          </c:ext>
        </c:extLst>
      </c:barChart>
      <c:catAx>
        <c:axId val="51706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86080"/>
        <c:crosses val="autoZero"/>
        <c:auto val="1"/>
        <c:lblAlgn val="ctr"/>
        <c:lblOffset val="100"/>
        <c:noMultiLvlLbl val="0"/>
      </c:catAx>
      <c:valAx>
        <c:axId val="51608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625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Trend vs Test Case Executed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002785205270381E-2"/>
          <c:y val="9.6349062482297618E-2"/>
          <c:w val="0.89748627076807985"/>
          <c:h val="0.732211643508590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Cases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1.0824947216474376E-2"/>
                  <c:y val="2.62516212710765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87-48CE-8811-7189A78FAE63}"/>
                </c:ext>
              </c:extLst>
            </c:dLbl>
            <c:dLbl>
              <c:idx val="4"/>
              <c:layout>
                <c:manualLayout>
                  <c:x val="-4.2663027264928426E-2"/>
                  <c:y val="-3.30935251798561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87-48CE-8811-7189A78FAE63}"/>
                </c:ext>
              </c:extLst>
            </c:dLbl>
            <c:dLbl>
              <c:idx val="5"/>
              <c:layout>
                <c:manualLayout>
                  <c:x val="-4.107112326250572E-2"/>
                  <c:y val="-4.5940390544707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87-48CE-8811-7189A78FAE63}"/>
                </c:ext>
              </c:extLst>
            </c:dLbl>
            <c:dLbl>
              <c:idx val="6"/>
              <c:layout>
                <c:manualLayout>
                  <c:x val="-3.827160958875396E-2"/>
                  <c:y val="-7.18027899333006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345689625946535E-2"/>
                      <c:h val="5.346577901776616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387-48CE-8811-7189A78FAE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SP33
(Unit Cost: 
$2.78)</c:v>
                </c:pt>
                <c:pt idx="1">
                  <c:v>SP34
(Unit Cost: 
$3.19)</c:v>
                </c:pt>
                <c:pt idx="2">
                  <c:v>SP35
(Unit Cost:
 $1.92)</c:v>
                </c:pt>
                <c:pt idx="3">
                  <c:v>SP 36
(Unit Cost:
 $0.83)</c:v>
                </c:pt>
                <c:pt idx="4">
                  <c:v>SP 37
(Unit Cost: 
$0.59)</c:v>
                </c:pt>
                <c:pt idx="5">
                  <c:v>SP 38
(Unit Cost: 
$0.83)</c:v>
                </c:pt>
                <c:pt idx="6">
                  <c:v>SP 39
(Unit Cost: 
$0.80)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12580</c:v>
                </c:pt>
                <c:pt idx="1">
                  <c:v>14213</c:v>
                </c:pt>
                <c:pt idx="2">
                  <c:v>19534</c:v>
                </c:pt>
                <c:pt idx="3">
                  <c:v>42385</c:v>
                </c:pt>
                <c:pt idx="4">
                  <c:v>46890</c:v>
                </c:pt>
                <c:pt idx="5">
                  <c:v>44224</c:v>
                </c:pt>
                <c:pt idx="6">
                  <c:v>37711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87-48CE-8811-7189A78FAE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2792716048949412E-2"/>
                  <c:y val="-8.19116135662898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87-48CE-8811-7189A78FAE63}"/>
                </c:ext>
              </c:extLst>
            </c:dLbl>
            <c:dLbl>
              <c:idx val="2"/>
              <c:layout>
                <c:manualLayout>
                  <c:x val="-6.4384620051372118E-2"/>
                  <c:y val="-7.48171091922862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87-48CE-8811-7189A78FAE63}"/>
                </c:ext>
              </c:extLst>
            </c:dLbl>
            <c:dLbl>
              <c:idx val="3"/>
              <c:layout>
                <c:manualLayout>
                  <c:x val="-2.7752025979873321E-2"/>
                  <c:y val="-3.08171206225681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87-48CE-8811-7189A78FAE63}"/>
                </c:ext>
              </c:extLst>
            </c:dLbl>
            <c:dLbl>
              <c:idx val="4"/>
              <c:layout>
                <c:manualLayout>
                  <c:x val="-6.756842805621753E-2"/>
                  <c:y val="-7.6772867420349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387-48CE-8811-7189A78FAE63}"/>
                </c:ext>
              </c:extLst>
            </c:dLbl>
            <c:dLbl>
              <c:idx val="5"/>
              <c:layout>
                <c:manualLayout>
                  <c:x val="-5.0512667749667998E-2"/>
                  <c:y val="7.73894296938957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87-48CE-8811-7189A78FAE63}"/>
                </c:ext>
              </c:extLst>
            </c:dLbl>
            <c:dLbl>
              <c:idx val="6"/>
              <c:layout>
                <c:manualLayout>
                  <c:x val="-2.9171773740129987E-2"/>
                  <c:y val="4.94712372919610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387-48CE-8811-7189A78FAE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SP33
(Unit Cost: 
$2.78)</c:v>
                </c:pt>
                <c:pt idx="1">
                  <c:v>SP34
(Unit Cost: 
$3.19)</c:v>
                </c:pt>
                <c:pt idx="2">
                  <c:v>SP35
(Unit Cost:
 $1.92)</c:v>
                </c:pt>
                <c:pt idx="3">
                  <c:v>SP 36
(Unit Cost:
 $0.83)</c:v>
                </c:pt>
                <c:pt idx="4">
                  <c:v>SP 37
(Unit Cost: 
$0.59)</c:v>
                </c:pt>
                <c:pt idx="5">
                  <c:v>SP 38
(Unit Cost: 
$0.83)</c:v>
                </c:pt>
                <c:pt idx="6">
                  <c:v>SP 39
(Unit Cost: 
$0.80)</c:v>
                </c:pt>
              </c:strCache>
            </c:strRef>
          </c:cat>
          <c:val>
            <c:numRef>
              <c:f>Sheet1!$C$2:$C$8</c:f>
              <c:numCache>
                <c:formatCode>"$"#,##0.00_);[Red]\("$"#,##0.00\)</c:formatCode>
                <c:ptCount val="7"/>
                <c:pt idx="0">
                  <c:v>35000</c:v>
                </c:pt>
                <c:pt idx="1">
                  <c:v>45383.24</c:v>
                </c:pt>
                <c:pt idx="2">
                  <c:v>37631.160000000003</c:v>
                </c:pt>
                <c:pt idx="3">
                  <c:v>35036.959999999999</c:v>
                </c:pt>
                <c:pt idx="4">
                  <c:v>27742.68</c:v>
                </c:pt>
                <c:pt idx="5">
                  <c:v>36746.080000000002</c:v>
                </c:pt>
                <c:pt idx="6">
                  <c:v>29757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87-48CE-8811-7189A78FAE6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17062576"/>
        <c:axId val="516086080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SP33
(Unit Cost: 
$2.78)</c:v>
                      </c:pt>
                      <c:pt idx="1">
                        <c:v>SP34
(Unit Cost: 
$3.19)</c:v>
                      </c:pt>
                      <c:pt idx="2">
                        <c:v>SP35
(Unit Cost:
 $1.92)</c:v>
                      </c:pt>
                      <c:pt idx="3">
                        <c:v>SP 36
(Unit Cost:
 $0.83)</c:v>
                      </c:pt>
                      <c:pt idx="4">
                        <c:v>SP 37
(Unit Cost: 
$0.59)</c:v>
                      </c:pt>
                      <c:pt idx="5">
                        <c:v>SP 38
(Unit Cost: 
$0.83)</c:v>
                      </c:pt>
                      <c:pt idx="6">
                        <c:v>SP 39
(Unit Cost: 
$0.80)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2.7821939586645468</c:v>
                      </c:pt>
                      <c:pt idx="1">
                        <c:v>3.1930795750369381</c:v>
                      </c:pt>
                      <c:pt idx="2">
                        <c:v>1.9264441486638684</c:v>
                      </c:pt>
                      <c:pt idx="3">
                        <c:v>0.82663583815028896</c:v>
                      </c:pt>
                      <c:pt idx="4">
                        <c:v>0.59165451055662188</c:v>
                      </c:pt>
                      <c:pt idx="5">
                        <c:v>0.83090810419681627</c:v>
                      </c:pt>
                      <c:pt idx="6">
                        <c:v>0.78908010925194239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3387-48CE-8811-7189A78FAE63}"/>
                  </c:ext>
                </c:extLst>
              </c15:ser>
            </c15:filteredLineSeries>
          </c:ext>
        </c:extLst>
      </c:lineChart>
      <c:catAx>
        <c:axId val="51706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86080"/>
        <c:crosses val="autoZero"/>
        <c:auto val="1"/>
        <c:lblAlgn val="ctr"/>
        <c:lblOffset val="100"/>
        <c:noMultiLvlLbl val="0"/>
      </c:catAx>
      <c:valAx>
        <c:axId val="51608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6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602038539619859"/>
          <c:y val="0.9603776371478745"/>
          <c:w val="0.24654724975056497"/>
          <c:h val="3.9622374057258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F70E7E-5B5D-4C4D-97F6-59736BA4DF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FAFF4-C8DF-4EF0-B976-DB09E75053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A64DB-EE3A-4E38-BC06-F54C3398604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FD97D-09AD-416A-8C3A-231D1721EE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55D72-ECF5-479B-A737-FE715C570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2438-9EF3-4CC1-8D72-1DEDF968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368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56BF-0019-4497-A17A-373A94BA569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A585C-8186-4C7E-97D7-E6BBD7A8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51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A585C-8186-4C7E-97D7-E6BBD7A83CA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1B2F-D850-40E9-8A7B-3DE7826373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2EDCC98-4EBE-49E3-A1C3-2E362F4BB91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822-0756-4B0D-BE17-78242AB8FC8D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212D-6C7B-4839-901B-33B043DFF0DE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F12F-6A50-40F7-9DAE-5617EE22C524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6B6-D9C1-4274-AADF-4ED11523ADEC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0B8F-D52F-4377-BDD2-FBD4BA1884DA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2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3398-6323-4B3D-BB90-5A1F7CF40943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1927-B108-4EE8-A5F4-49989AD5B40F}" type="datetime1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AD99-2213-48A5-8968-34B214C2294A}" type="datetime1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674B-A002-4629-A773-986E1FCFD696}" type="datetime1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787B-DB1B-4A60-B045-13AF433D55E9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ED55-5730-4683-8AFD-25E4516C9D56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635C-9459-4782-9FB0-D732A0DFDC53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15B4-2BFC-4261-9B77-B113123D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5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F036A1-7F87-4EB0-AB80-77F7A99EE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840" y="827723"/>
            <a:ext cx="3484880" cy="94011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Quality Assurance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Cost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18027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2000">
              <a:schemeClr val="tx1">
                <a:lumMod val="75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89DEF0C-66A6-43FF-9001-0C028B728F3E}"/>
              </a:ext>
            </a:extLst>
          </p:cNvPr>
          <p:cNvSpPr txBox="1">
            <a:spLocks/>
          </p:cNvSpPr>
          <p:nvPr/>
        </p:nvSpPr>
        <p:spPr>
          <a:xfrm>
            <a:off x="603849" y="990600"/>
            <a:ext cx="10515600" cy="47142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2" lvl="2" indent="0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468312" lvl="2" indent="0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468312" lvl="2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5589D2B-A0E6-486D-B53C-A4093F5EE45C}"/>
              </a:ext>
            </a:extLst>
          </p:cNvPr>
          <p:cNvSpPr txBox="1">
            <a:spLocks/>
          </p:cNvSpPr>
          <p:nvPr/>
        </p:nvSpPr>
        <p:spPr>
          <a:xfrm>
            <a:off x="457200" y="189701"/>
            <a:ext cx="8229600" cy="800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Quality Assurance- Cost Trend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FC1BCF-8B63-457A-8D36-2F4DDC9454DB}"/>
              </a:ext>
            </a:extLst>
          </p:cNvPr>
          <p:cNvCxnSpPr>
            <a:cxnSpLocks/>
          </p:cNvCxnSpPr>
          <p:nvPr/>
        </p:nvCxnSpPr>
        <p:spPr>
          <a:xfrm>
            <a:off x="457200" y="897147"/>
            <a:ext cx="8065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4A2CEB-139D-44B1-AC2A-858038EB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673" y="6198768"/>
            <a:ext cx="8153400" cy="46953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Page 1: Cost Trend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5C23F8-9150-42C2-BC27-D8652D7D0F07}"/>
              </a:ext>
            </a:extLst>
          </p:cNvPr>
          <p:cNvCxnSpPr>
            <a:cxnSpLocks/>
          </p:cNvCxnSpPr>
          <p:nvPr/>
        </p:nvCxnSpPr>
        <p:spPr>
          <a:xfrm>
            <a:off x="457200" y="6102165"/>
            <a:ext cx="82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E90CB77-C21D-4142-B273-837808C27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343525"/>
              </p:ext>
            </p:extLst>
          </p:nvPr>
        </p:nvGraphicFramePr>
        <p:xfrm>
          <a:off x="457200" y="1143000"/>
          <a:ext cx="8162925" cy="489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013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2000">
              <a:schemeClr val="tx1">
                <a:lumMod val="75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89DEF0C-66A6-43FF-9001-0C028B728F3E}"/>
              </a:ext>
            </a:extLst>
          </p:cNvPr>
          <p:cNvSpPr txBox="1">
            <a:spLocks/>
          </p:cNvSpPr>
          <p:nvPr/>
        </p:nvSpPr>
        <p:spPr>
          <a:xfrm>
            <a:off x="603849" y="990600"/>
            <a:ext cx="10515600" cy="47142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2" lvl="2" indent="0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468312" lvl="2" indent="0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468312" lvl="2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5589D2B-A0E6-486D-B53C-A4093F5EE45C}"/>
              </a:ext>
            </a:extLst>
          </p:cNvPr>
          <p:cNvSpPr txBox="1">
            <a:spLocks/>
          </p:cNvSpPr>
          <p:nvPr/>
        </p:nvSpPr>
        <p:spPr>
          <a:xfrm>
            <a:off x="457200" y="189701"/>
            <a:ext cx="8229600" cy="800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Quality Assurance- Cost Trend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FC1BCF-8B63-457A-8D36-2F4DDC9454DB}"/>
              </a:ext>
            </a:extLst>
          </p:cNvPr>
          <p:cNvCxnSpPr>
            <a:cxnSpLocks/>
          </p:cNvCxnSpPr>
          <p:nvPr/>
        </p:nvCxnSpPr>
        <p:spPr>
          <a:xfrm>
            <a:off x="457200" y="897147"/>
            <a:ext cx="8065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48DD0F-DC11-4ADA-A308-365EB11E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4A2CEB-139D-44B1-AC2A-858038EB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673" y="6198768"/>
            <a:ext cx="8153400" cy="46953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Page 2: </a:t>
            </a:r>
            <a:r>
              <a:rPr lang="en-US" sz="1200" dirty="0">
                <a:solidFill>
                  <a:schemeClr val="bg1"/>
                </a:solidFill>
              </a:rPr>
              <a:t>Cost Trend Analysis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5C23F8-9150-42C2-BC27-D8652D7D0F07}"/>
              </a:ext>
            </a:extLst>
          </p:cNvPr>
          <p:cNvCxnSpPr>
            <a:cxnSpLocks/>
          </p:cNvCxnSpPr>
          <p:nvPr/>
        </p:nvCxnSpPr>
        <p:spPr>
          <a:xfrm>
            <a:off x="457200" y="6102165"/>
            <a:ext cx="82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66908AD-3C0E-4A66-B051-252A576AA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820317"/>
              </p:ext>
            </p:extLst>
          </p:nvPr>
        </p:nvGraphicFramePr>
        <p:xfrm>
          <a:off x="458559" y="990600"/>
          <a:ext cx="8228242" cy="504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658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2000">
              <a:schemeClr val="tx1">
                <a:lumMod val="75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89DEF0C-66A6-43FF-9001-0C028B728F3E}"/>
              </a:ext>
            </a:extLst>
          </p:cNvPr>
          <p:cNvSpPr txBox="1">
            <a:spLocks/>
          </p:cNvSpPr>
          <p:nvPr/>
        </p:nvSpPr>
        <p:spPr>
          <a:xfrm>
            <a:off x="603849" y="990600"/>
            <a:ext cx="10515600" cy="47142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2" lvl="2" indent="0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468312" lvl="2" indent="0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468312" lvl="2" indent="0">
              <a:buFont typeface="Arial" panose="020B0604020202020204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5589D2B-A0E6-486D-B53C-A4093F5EE45C}"/>
              </a:ext>
            </a:extLst>
          </p:cNvPr>
          <p:cNvSpPr txBox="1">
            <a:spLocks/>
          </p:cNvSpPr>
          <p:nvPr/>
        </p:nvSpPr>
        <p:spPr>
          <a:xfrm>
            <a:off x="457200" y="189701"/>
            <a:ext cx="8229600" cy="800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Quality Assurance- Cost Trend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FC1BCF-8B63-457A-8D36-2F4DDC9454DB}"/>
              </a:ext>
            </a:extLst>
          </p:cNvPr>
          <p:cNvCxnSpPr>
            <a:cxnSpLocks/>
          </p:cNvCxnSpPr>
          <p:nvPr/>
        </p:nvCxnSpPr>
        <p:spPr>
          <a:xfrm>
            <a:off x="457200" y="897147"/>
            <a:ext cx="8065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48DD0F-DC11-4ADA-A308-365EB11E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15B4-2BFC-4261-9B77-B113123DB4D4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4A2CEB-139D-44B1-AC2A-858038EB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673" y="6198768"/>
            <a:ext cx="8153400" cy="46953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Page 3: </a:t>
            </a:r>
            <a:r>
              <a:rPr lang="en-US" sz="1200" dirty="0">
                <a:solidFill>
                  <a:schemeClr val="bg1"/>
                </a:solidFill>
              </a:rPr>
              <a:t>Cost Trend Analysis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5C23F8-9150-42C2-BC27-D8652D7D0F07}"/>
              </a:ext>
            </a:extLst>
          </p:cNvPr>
          <p:cNvCxnSpPr>
            <a:cxnSpLocks/>
          </p:cNvCxnSpPr>
          <p:nvPr/>
        </p:nvCxnSpPr>
        <p:spPr>
          <a:xfrm>
            <a:off x="457200" y="6102165"/>
            <a:ext cx="82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1B35D4F-D8FC-4BA3-BDC1-6A1420BB1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921126"/>
              </p:ext>
            </p:extLst>
          </p:nvPr>
        </p:nvGraphicFramePr>
        <p:xfrm>
          <a:off x="523874" y="1143000"/>
          <a:ext cx="8229599" cy="4931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156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72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Quality Assurance  Cost Trend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 Escaped Defects</dc:title>
  <dc:creator>Chris Brown</dc:creator>
  <cp:lastModifiedBy>Chris Brown</cp:lastModifiedBy>
  <cp:revision>23</cp:revision>
  <dcterms:created xsi:type="dcterms:W3CDTF">2021-04-04T19:45:14Z</dcterms:created>
  <dcterms:modified xsi:type="dcterms:W3CDTF">2021-04-14T02:40:20Z</dcterms:modified>
</cp:coreProperties>
</file>