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31" r:id="rId2"/>
    <p:sldId id="820" r:id="rId3"/>
    <p:sldId id="831" r:id="rId4"/>
    <p:sldId id="821" r:id="rId5"/>
    <p:sldId id="823" r:id="rId6"/>
    <p:sldId id="824" r:id="rId7"/>
    <p:sldId id="825" r:id="rId8"/>
    <p:sldId id="827" r:id="rId9"/>
    <p:sldId id="828" r:id="rId10"/>
    <p:sldId id="830" r:id="rId11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29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87E04"/>
    <a:srgbClr val="E97C30"/>
    <a:srgbClr val="355FAA"/>
    <a:srgbClr val="1F4E79"/>
    <a:srgbClr val="1557AE"/>
    <a:srgbClr val="3A97D7"/>
    <a:srgbClr val="FFC000"/>
    <a:srgbClr val="4269BD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2" autoAdjust="0"/>
    <p:restoredTop sz="94000" autoAdjust="0"/>
  </p:normalViewPr>
  <p:slideViewPr>
    <p:cSldViewPr snapToGrid="0">
      <p:cViewPr varScale="1">
        <p:scale>
          <a:sx n="81" d="100"/>
          <a:sy n="81" d="100"/>
        </p:scale>
        <p:origin x="1522" y="58"/>
      </p:cViewPr>
      <p:guideLst>
        <p:guide orient="horz" pos="2273"/>
        <p:guide pos="29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4004-3048-475A-82B0-86E127E3558E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E2EA9-82A2-4C99-8F0F-4D4561B02FD4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F9316C-735D-4CD9-8BD4-02047123E88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0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F9316C-735D-4CD9-8BD4-02047123E88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8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F9316C-735D-4CD9-8BD4-02047123E88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2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F9316C-735D-4CD9-8BD4-02047123E88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2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F9316C-735D-4CD9-8BD4-02047123E88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4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F9316C-735D-4CD9-8BD4-02047123E88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6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F9316C-735D-4CD9-8BD4-02047123E88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3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F9316C-735D-4CD9-8BD4-02047123E88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9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F9316C-735D-4CD9-8BD4-02047123E88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2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6896100" y="264123"/>
            <a:ext cx="2190235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流程图: 过程 8"/>
          <p:cNvSpPr/>
          <p:nvPr userDrawn="1"/>
        </p:nvSpPr>
        <p:spPr>
          <a:xfrm rot="5400000" flipH="1">
            <a:off x="8236630" y="-492807"/>
            <a:ext cx="252123" cy="14472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  <a:cxn ang="0">
                <a:pos x="connsiteX4-39" y="connsiteY4-4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  <a:cxn ang="0">
                <a:pos x="connsiteX4-39" y="connsiteY4-4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48401" y="6348581"/>
            <a:ext cx="16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E72C15-97C1-40B5-A9E6-B600D21B1DA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</a:p>
        </p:txBody>
      </p:sp>
      <p:sp>
        <p:nvSpPr>
          <p:cNvPr id="9" name="矩形 8"/>
          <p:cNvSpPr/>
          <p:nvPr/>
        </p:nvSpPr>
        <p:spPr>
          <a:xfrm>
            <a:off x="2953838" y="4920585"/>
            <a:ext cx="4532812" cy="5407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1557AE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zh-CN" altLang="zh-CN" sz="2800" b="1" kern="100" dirty="0">
              <a:solidFill>
                <a:srgbClr val="1557AE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81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C951C5-6D2A-46CA-9CAD-61B8CBE4BCBA}"/>
              </a:ext>
            </a:extLst>
          </p:cNvPr>
          <p:cNvSpPr txBox="1"/>
          <p:nvPr/>
        </p:nvSpPr>
        <p:spPr>
          <a:xfrm>
            <a:off x="0" y="303543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DB::Open: </a:t>
            </a:r>
            <a:r>
              <a:rPr lang="zh-CN" altLang="en-US" dirty="0"/>
              <a:t>从</a:t>
            </a:r>
            <a:r>
              <a:rPr lang="en-US" altLang="zh-CN" dirty="0"/>
              <a:t>CURRENT</a:t>
            </a:r>
            <a:r>
              <a:rPr lang="zh-CN" altLang="en-US" dirty="0"/>
              <a:t>文件获取当前的</a:t>
            </a:r>
            <a:r>
              <a:rPr lang="en-US" altLang="zh-CN" dirty="0"/>
              <a:t>MANIFEST</a:t>
            </a:r>
            <a:r>
              <a:rPr lang="zh-CN" altLang="en-US" dirty="0"/>
              <a:t>文件， 从</a:t>
            </a:r>
            <a:r>
              <a:rPr lang="en-US" altLang="zh-CN" dirty="0"/>
              <a:t>MANIFEST</a:t>
            </a:r>
            <a:r>
              <a:rPr lang="zh-CN" altLang="en-US" dirty="0"/>
              <a:t>文件中获取</a:t>
            </a:r>
            <a:r>
              <a:rPr lang="en-US" altLang="zh-CN" dirty="0" err="1"/>
              <a:t>VersionEdit</a:t>
            </a:r>
            <a:r>
              <a:rPr lang="zh-CN" altLang="en-US" dirty="0"/>
              <a:t>，然后重演至上一次的</a:t>
            </a:r>
            <a:r>
              <a:rPr lang="en-US" altLang="zh-CN" dirty="0"/>
              <a:t>Version</a:t>
            </a:r>
            <a:r>
              <a:rPr lang="zh-CN" altLang="en-US" dirty="0"/>
              <a:t>；然后用较新的</a:t>
            </a:r>
            <a:r>
              <a:rPr lang="en-US" altLang="zh-CN" dirty="0"/>
              <a:t>log</a:t>
            </a:r>
            <a:r>
              <a:rPr lang="zh-CN" altLang="en-US" dirty="0"/>
              <a:t>恢复</a:t>
            </a:r>
            <a:r>
              <a:rPr lang="en-US" altLang="zh-CN" dirty="0" err="1"/>
              <a:t>memtable</a:t>
            </a:r>
            <a:r>
              <a:rPr lang="en-US" altLang="zh-CN" dirty="0"/>
              <a:t>, </a:t>
            </a:r>
            <a:r>
              <a:rPr lang="zh-CN" altLang="en-US" dirty="0"/>
              <a:t>并</a:t>
            </a:r>
            <a:r>
              <a:rPr lang="en-US" altLang="zh-CN" dirty="0"/>
              <a:t>dump</a:t>
            </a:r>
            <a:r>
              <a:rPr lang="zh-CN" altLang="en-US" dirty="0"/>
              <a:t>成</a:t>
            </a:r>
            <a:r>
              <a:rPr lang="en-US" altLang="zh-CN" dirty="0" err="1"/>
              <a:t>sstable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DBImpl</a:t>
            </a:r>
            <a:r>
              <a:rPr lang="en-US" altLang="zh-CN" dirty="0"/>
              <a:t>::Put  -&gt; </a:t>
            </a:r>
            <a:r>
              <a:rPr lang="en-US" altLang="zh-CN" dirty="0" err="1"/>
              <a:t>DBImpl</a:t>
            </a:r>
            <a:r>
              <a:rPr lang="en-US" altLang="zh-CN" dirty="0"/>
              <a:t>::Write</a:t>
            </a:r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DBImpl</a:t>
            </a:r>
            <a:r>
              <a:rPr lang="en-US" altLang="zh-CN" dirty="0"/>
              <a:t>::Read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5869B-BB03-4A70-BD7C-1AFF736FDE4C}"/>
              </a:ext>
            </a:extLst>
          </p:cNvPr>
          <p:cNvSpPr txBox="1"/>
          <p:nvPr/>
        </p:nvSpPr>
        <p:spPr>
          <a:xfrm>
            <a:off x="0" y="62083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Version\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VersionSet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VersionEdit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的概念：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Version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保存了当前状态下各层的文件、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日志号、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manifest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文件号等。每一次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compaction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或者其他，对当前状态产生的改变，用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VersionEdit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记录。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VersionEdit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叠加再当前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Version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上，则获得新状态下的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Version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VersionSet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为当前在使用的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Version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集合。当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Version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不再使用时，会从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VersionSet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中移除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745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11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FC356B-F255-491F-8463-D50C1B4BA6EF}"/>
              </a:ext>
            </a:extLst>
          </p:cNvPr>
          <p:cNvSpPr txBox="1"/>
          <p:nvPr/>
        </p:nvSpPr>
        <p:spPr>
          <a:xfrm>
            <a:off x="141402" y="697584"/>
            <a:ext cx="630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LevelDB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开源的一个可持久化</a:t>
            </a:r>
            <a:r>
              <a:rPr lang="en-US" altLang="zh-CN" dirty="0"/>
              <a:t>KV</a:t>
            </a:r>
            <a:r>
              <a:rPr lang="zh-CN" altLang="en-US" dirty="0"/>
              <a:t>数据库引擎</a:t>
            </a:r>
            <a:r>
              <a:rPr lang="en-US" altLang="zh-CN" dirty="0"/>
              <a:t>.</a:t>
            </a:r>
            <a:r>
              <a:rPr lang="zh-CN" altLang="en-US" dirty="0"/>
              <a:t>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LSM-Tree(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Log Structured Merge Tree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将磁盘随机写转换为顺序写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从而大大提高了写速度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该数据库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适用于写多、读相对少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或较多读取最新写入的数据，该部分数据存在内存中，不需要磁盘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操作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的业务场景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599BA2-CD7D-4528-BB9C-C8E4ADDF9D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" t="9411"/>
          <a:stretch/>
        </p:blipFill>
        <p:spPr>
          <a:xfrm>
            <a:off x="3335178" y="2956221"/>
            <a:ext cx="5808822" cy="35988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27177A-9DF8-4737-9F8D-B4EED07A7966}"/>
              </a:ext>
            </a:extLst>
          </p:cNvPr>
          <p:cNvSpPr txBox="1"/>
          <p:nvPr/>
        </p:nvSpPr>
        <p:spPr>
          <a:xfrm>
            <a:off x="141402" y="2460713"/>
            <a:ext cx="5392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一些优点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LevelDb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是一个持久化存储的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系统，将大部分数据存储到磁盘上。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按照记录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值顺序存储数据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操作接口简单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支持数据快照（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snapshot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）功能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支持数据压缩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(snappy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压缩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操作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……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EB51C-DCCB-4BEA-B037-A00062609D31}"/>
              </a:ext>
            </a:extLst>
          </p:cNvPr>
          <p:cNvSpPr txBox="1"/>
          <p:nvPr/>
        </p:nvSpPr>
        <p:spPr>
          <a:xfrm>
            <a:off x="0" y="5260157"/>
            <a:ext cx="345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Level0:</a:t>
            </a:r>
            <a:r>
              <a:rPr lang="zh-CN" altLang="en-US" dirty="0"/>
              <a:t>由</a:t>
            </a:r>
            <a:r>
              <a:rPr lang="en-US" altLang="zh-CN" dirty="0" err="1"/>
              <a:t>immtable</a:t>
            </a:r>
            <a:r>
              <a:rPr lang="zh-CN" altLang="en-US" dirty="0"/>
              <a:t>落盘得来；</a:t>
            </a:r>
            <a:endParaRPr lang="en-US" altLang="zh-CN" dirty="0"/>
          </a:p>
          <a:p>
            <a:r>
              <a:rPr lang="en-US" altLang="zh-CN" dirty="0" err="1"/>
              <a:t>Leveln</a:t>
            </a:r>
            <a:r>
              <a:rPr lang="en-US" altLang="zh-CN" dirty="0"/>
              <a:t>(n&gt;0):</a:t>
            </a:r>
            <a:r>
              <a:rPr lang="zh-CN" altLang="en-US" dirty="0"/>
              <a:t>由压缩得来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9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221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FC356B-F255-491F-8463-D50C1B4BA6EF}"/>
              </a:ext>
            </a:extLst>
          </p:cNvPr>
          <p:cNvSpPr txBox="1"/>
          <p:nvPr/>
        </p:nvSpPr>
        <p:spPr>
          <a:xfrm>
            <a:off x="131974" y="1310326"/>
            <a:ext cx="85689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UserKey</a:t>
            </a:r>
            <a:r>
              <a:rPr lang="en-US" altLang="zh-CN" dirty="0"/>
              <a:t>:  </a:t>
            </a:r>
            <a:r>
              <a:rPr lang="zh-CN" altLang="en-US" dirty="0"/>
              <a:t>用户传入的</a:t>
            </a:r>
            <a:r>
              <a:rPr lang="en-US" altLang="zh-CN" dirty="0"/>
              <a:t>key</a:t>
            </a:r>
            <a:r>
              <a:rPr lang="zh-CN" altLang="en-US" dirty="0"/>
              <a:t>， 即最原始的</a:t>
            </a:r>
            <a:r>
              <a:rPr lang="en-US" altLang="zh-CN" dirty="0"/>
              <a:t>key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InternalKey</a:t>
            </a:r>
            <a:r>
              <a:rPr lang="en-US" altLang="zh-CN" dirty="0"/>
              <a:t>: </a:t>
            </a:r>
            <a:r>
              <a:rPr lang="en-US" altLang="zh-CN" dirty="0" err="1"/>
              <a:t>LevelDb</a:t>
            </a:r>
            <a:r>
              <a:rPr lang="zh-CN" altLang="en-US" dirty="0"/>
              <a:t>内部存储的</a:t>
            </a:r>
            <a:r>
              <a:rPr lang="en-US" altLang="zh-CN" dirty="0"/>
              <a:t>key. </a:t>
            </a:r>
            <a:r>
              <a:rPr lang="en-US" altLang="zh-CN" dirty="0" err="1"/>
              <a:t>User_key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seq_num</a:t>
            </a:r>
            <a:r>
              <a:rPr lang="en-US" altLang="zh-CN" dirty="0"/>
              <a:t> &lt;&lt; 8</a:t>
            </a:r>
            <a:r>
              <a:rPr lang="zh-CN" altLang="en-US" dirty="0"/>
              <a:t> </a:t>
            </a:r>
            <a:r>
              <a:rPr lang="en-US" altLang="zh-CN" dirty="0"/>
              <a:t>| </a:t>
            </a:r>
            <a:r>
              <a:rPr lang="en-US" altLang="zh-CN" dirty="0" err="1"/>
              <a:t>key_type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LevelDB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的比较器（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InternalKeyComparator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use_key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相同时，会对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seq_num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按降序排列，保证最新的数据排在前面。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LookupKey</a:t>
            </a:r>
            <a:r>
              <a:rPr lang="zh-CN" altLang="en-US" dirty="0"/>
              <a:t>： 查找时使用。 </a:t>
            </a:r>
            <a:r>
              <a:rPr lang="en-US" altLang="zh-CN" dirty="0" err="1"/>
              <a:t>VarintLength</a:t>
            </a:r>
            <a:r>
              <a:rPr lang="en-US" altLang="zh-CN" dirty="0"/>
              <a:t>(</a:t>
            </a:r>
            <a:r>
              <a:rPr lang="en-US" altLang="zh-CN" dirty="0" err="1"/>
              <a:t>internal_key_size</a:t>
            </a:r>
            <a:r>
              <a:rPr lang="en-US" altLang="zh-CN" dirty="0"/>
              <a:t>) + </a:t>
            </a:r>
            <a:r>
              <a:rPr lang="en-US" altLang="zh-CN" dirty="0" err="1"/>
              <a:t>internal_key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ParsedInternalKey</a:t>
            </a:r>
            <a:r>
              <a:rPr lang="en-US" altLang="zh-CN" dirty="0"/>
              <a:t>:  </a:t>
            </a:r>
            <a:r>
              <a:rPr lang="zh-CN" altLang="en-US" dirty="0"/>
              <a:t>将</a:t>
            </a:r>
            <a:r>
              <a:rPr lang="en-US" altLang="zh-CN" dirty="0" err="1"/>
              <a:t>InternalKey</a:t>
            </a:r>
            <a:r>
              <a:rPr lang="zh-CN" altLang="en-US" dirty="0"/>
              <a:t>解析为</a:t>
            </a:r>
            <a:r>
              <a:rPr lang="en-US" altLang="zh-CN" dirty="0"/>
              <a:t>struct</a:t>
            </a:r>
            <a:r>
              <a:rPr lang="zh-CN" altLang="en-US" dirty="0"/>
              <a:t>格式。</a:t>
            </a:r>
          </a:p>
        </p:txBody>
      </p:sp>
    </p:spTree>
    <p:extLst>
      <p:ext uri="{BB962C8B-B14F-4D97-AF65-F5344CB8AC3E}">
        <p14:creationId xmlns:p14="http://schemas.microsoft.com/office/powerpoint/2010/main" val="42667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5FCC1F-D106-48B2-9C10-F90D32A75096}"/>
              </a:ext>
            </a:extLst>
          </p:cNvPr>
          <p:cNvSpPr txBox="1"/>
          <p:nvPr/>
        </p:nvSpPr>
        <p:spPr>
          <a:xfrm>
            <a:off x="0" y="669303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MemTable</a:t>
            </a:r>
            <a:r>
              <a:rPr lang="en-US" altLang="zh-CN" dirty="0"/>
              <a:t>: </a:t>
            </a:r>
            <a:r>
              <a:rPr lang="zh-CN" altLang="en-US" dirty="0"/>
              <a:t>在内存中的</a:t>
            </a:r>
            <a:r>
              <a:rPr lang="en-US" altLang="zh-CN" dirty="0"/>
              <a:t>Table.</a:t>
            </a:r>
            <a:r>
              <a:rPr lang="zh-CN" altLang="en-US" dirty="0"/>
              <a:t>用于存放最近的数据</a:t>
            </a:r>
            <a:r>
              <a:rPr lang="en-US" altLang="zh-CN" dirty="0"/>
              <a:t>,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通过跳表</a:t>
            </a:r>
            <a:r>
              <a:rPr lang="en-US" altLang="zh-CN" dirty="0"/>
              <a:t>(</a:t>
            </a:r>
            <a:r>
              <a:rPr lang="en-US" altLang="zh-CN" dirty="0" err="1"/>
              <a:t>SkipList</a:t>
            </a:r>
            <a:r>
              <a:rPr lang="en-US" altLang="zh-CN" dirty="0"/>
              <a:t>, </a:t>
            </a:r>
            <a:r>
              <a:rPr lang="en-US" altLang="zh-CN" dirty="0" err="1"/>
              <a:t>db</a:t>
            </a:r>
            <a:r>
              <a:rPr lang="en-US" altLang="zh-CN" dirty="0"/>
              <a:t>/</a:t>
            </a:r>
            <a:r>
              <a:rPr lang="en-US" altLang="zh-CN" dirty="0" err="1"/>
              <a:t>skiplist.h</a:t>
            </a:r>
            <a:r>
              <a:rPr lang="en-US" altLang="zh-CN" dirty="0"/>
              <a:t>)</a:t>
            </a:r>
            <a:r>
              <a:rPr lang="zh-CN" altLang="en-US" dirty="0"/>
              <a:t>维护该</a:t>
            </a:r>
            <a:r>
              <a:rPr lang="en-US" altLang="zh-CN" dirty="0"/>
              <a:t>Table.(Insert</a:t>
            </a:r>
            <a:r>
              <a:rPr lang="zh-CN" altLang="en-US" dirty="0"/>
              <a:t>函数</a:t>
            </a:r>
            <a:r>
              <a:rPr lang="en-US" altLang="zh-CN" dirty="0"/>
              <a:t>).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没有</a:t>
            </a:r>
            <a:r>
              <a:rPr lang="en-US" altLang="zh-CN" dirty="0"/>
              <a:t>Delete</a:t>
            </a:r>
            <a:r>
              <a:rPr lang="zh-CN" altLang="en-US" dirty="0"/>
              <a:t>接口</a:t>
            </a:r>
            <a:r>
              <a:rPr lang="en-US" altLang="zh-CN" dirty="0"/>
              <a:t>. </a:t>
            </a:r>
            <a:r>
              <a:rPr lang="zh-CN" altLang="en-US" dirty="0"/>
              <a:t>因为</a:t>
            </a:r>
            <a:r>
              <a:rPr lang="en-US" altLang="zh-CN" dirty="0"/>
              <a:t>Delete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相当于变相的</a:t>
            </a:r>
            <a:r>
              <a:rPr lang="en-US" altLang="zh-CN" dirty="0"/>
              <a:t>Insert.(</a:t>
            </a:r>
            <a:r>
              <a:rPr lang="zh-CN" altLang="en-US" dirty="0"/>
              <a:t>只是</a:t>
            </a:r>
            <a:r>
              <a:rPr lang="en-US" altLang="zh-CN" dirty="0" err="1"/>
              <a:t>ValueType</a:t>
            </a:r>
            <a:r>
              <a:rPr lang="zh-CN" altLang="en-US" dirty="0"/>
              <a:t>变为了</a:t>
            </a:r>
            <a:r>
              <a:rPr lang="en-US" altLang="zh-CN" dirty="0"/>
              <a:t>Deletion)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710FA0-97F2-4D4B-9F5C-E5BFA3B9D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05" y="3007713"/>
            <a:ext cx="5014395" cy="34826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690FFD-05CA-44AF-8FB9-DBF3A0FD8A83}"/>
              </a:ext>
            </a:extLst>
          </p:cNvPr>
          <p:cNvSpPr txBox="1"/>
          <p:nvPr/>
        </p:nvSpPr>
        <p:spPr>
          <a:xfrm>
            <a:off x="169681" y="3007713"/>
            <a:ext cx="3751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err="1"/>
              <a:t>MemTable</a:t>
            </a:r>
            <a:r>
              <a:rPr lang="zh-CN" altLang="en-US" dirty="0"/>
              <a:t>达到阈值时</a:t>
            </a:r>
            <a:r>
              <a:rPr lang="en-US" altLang="zh-CN" dirty="0"/>
              <a:t>,</a:t>
            </a:r>
            <a:r>
              <a:rPr lang="zh-CN" altLang="en-US" dirty="0"/>
              <a:t>会先变成</a:t>
            </a:r>
            <a:r>
              <a:rPr lang="en-US" altLang="zh-CN" dirty="0" err="1"/>
              <a:t>immtable</a:t>
            </a:r>
            <a:r>
              <a:rPr lang="en-US" altLang="zh-CN" dirty="0"/>
              <a:t>, </a:t>
            </a:r>
            <a:r>
              <a:rPr lang="zh-CN" altLang="en-US" dirty="0"/>
              <a:t>然后提供一个新的</a:t>
            </a:r>
            <a:r>
              <a:rPr lang="en-US" altLang="zh-CN" dirty="0"/>
              <a:t>Mem</a:t>
            </a:r>
            <a:r>
              <a:rPr lang="zh-CN" altLang="en-US" dirty="0"/>
              <a:t>供写数据</a:t>
            </a:r>
            <a:r>
              <a:rPr lang="en-US" altLang="zh-CN" dirty="0"/>
              <a:t>. </a:t>
            </a:r>
            <a:r>
              <a:rPr lang="en-US" altLang="zh-CN" dirty="0" err="1"/>
              <a:t>Immtable</a:t>
            </a:r>
            <a:r>
              <a:rPr lang="zh-CN" altLang="en-US" dirty="0"/>
              <a:t>会在后台压缩线程中被压缩为</a:t>
            </a:r>
            <a:r>
              <a:rPr lang="en-US" altLang="zh-CN" dirty="0"/>
              <a:t>Level0</a:t>
            </a:r>
            <a:r>
              <a:rPr lang="zh-CN" altLang="en-US" dirty="0"/>
              <a:t>文件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故</a:t>
            </a:r>
            <a:r>
              <a:rPr lang="en-US" altLang="zh-CN" dirty="0"/>
              <a:t>, Level0</a:t>
            </a:r>
            <a:r>
              <a:rPr lang="zh-CN" altLang="en-US" dirty="0"/>
              <a:t>文件不保证文件之间无重叠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33401D-F60A-45C0-8CAB-0D8A7A02C0D4}"/>
              </a:ext>
            </a:extLst>
          </p:cNvPr>
          <p:cNvSpPr txBox="1"/>
          <p:nvPr/>
        </p:nvSpPr>
        <p:spPr>
          <a:xfrm>
            <a:off x="0" y="5363852"/>
            <a:ext cx="404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代码内容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db</a:t>
            </a:r>
            <a:r>
              <a:rPr lang="en-US" altLang="zh-CN" dirty="0">
                <a:solidFill>
                  <a:schemeClr val="accent1"/>
                </a:solidFill>
              </a:rPr>
              <a:t>/memtable.cc: Add, Get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util/</a:t>
            </a:r>
            <a:r>
              <a:rPr lang="en-US" altLang="zh-CN" dirty="0" err="1">
                <a:solidFill>
                  <a:schemeClr val="accent1"/>
                </a:solidFill>
              </a:rPr>
              <a:t>skiplist.h</a:t>
            </a:r>
            <a:r>
              <a:rPr lang="en-US" altLang="zh-CN" dirty="0">
                <a:solidFill>
                  <a:schemeClr val="accent1"/>
                </a:solidFill>
              </a:rPr>
              <a:t>: Insert, Seek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7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235991-56C7-470E-91A5-B0BBC452A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753"/>
            <a:ext cx="9144000" cy="434544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4499AC-47AE-4EF7-AA10-5F66D7A9FE3A}"/>
              </a:ext>
            </a:extLst>
          </p:cNvPr>
          <p:cNvSpPr txBox="1"/>
          <p:nvPr/>
        </p:nvSpPr>
        <p:spPr>
          <a:xfrm>
            <a:off x="0" y="650449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sstable</a:t>
            </a:r>
            <a:r>
              <a:rPr lang="en-US" altLang="zh-CN" dirty="0"/>
              <a:t>: </a:t>
            </a:r>
            <a:r>
              <a:rPr lang="zh-CN" altLang="en-US" dirty="0"/>
              <a:t>最终写在磁盘中的文件</a:t>
            </a:r>
            <a:r>
              <a:rPr lang="en-US" altLang="zh-CN" dirty="0"/>
              <a:t>(</a:t>
            </a:r>
            <a:r>
              <a:rPr lang="zh-CN" altLang="en-US" dirty="0"/>
              <a:t>后缀名为</a:t>
            </a:r>
            <a:r>
              <a:rPr lang="en-US" altLang="zh-CN" dirty="0"/>
              <a:t>.</a:t>
            </a:r>
            <a:r>
              <a:rPr lang="en-US" altLang="zh-CN" dirty="0" err="1"/>
              <a:t>ldb</a:t>
            </a:r>
            <a:r>
              <a:rPr lang="en-US" altLang="zh-CN" dirty="0"/>
              <a:t>).</a:t>
            </a:r>
            <a:r>
              <a:rPr lang="zh-CN" altLang="en-US" dirty="0"/>
              <a:t>在数据库中会按照</a:t>
            </a:r>
            <a:r>
              <a:rPr lang="en-US" altLang="zh-CN" dirty="0"/>
              <a:t>Level 0~N </a:t>
            </a:r>
            <a:r>
              <a:rPr lang="zh-CN" altLang="en-US" dirty="0"/>
              <a:t>的层级进行管理</a:t>
            </a:r>
            <a:r>
              <a:rPr lang="en-US" altLang="zh-CN" dirty="0"/>
              <a:t>. </a:t>
            </a:r>
            <a:r>
              <a:rPr lang="en-US" altLang="zh-CN" dirty="0" err="1"/>
              <a:t>Sstable</a:t>
            </a:r>
            <a:r>
              <a:rPr lang="zh-CN" altLang="en-US" dirty="0"/>
              <a:t>按照</a:t>
            </a:r>
            <a:r>
              <a:rPr lang="en-US" altLang="zh-CN" dirty="0"/>
              <a:t>block</a:t>
            </a:r>
            <a:r>
              <a:rPr lang="zh-CN" altLang="en-US" dirty="0"/>
              <a:t>进行读写</a:t>
            </a:r>
            <a:r>
              <a:rPr lang="en-US" altLang="zh-CN" dirty="0"/>
              <a:t>, </a:t>
            </a:r>
            <a:r>
              <a:rPr lang="zh-CN" altLang="en-US" dirty="0"/>
              <a:t>并通过记录</a:t>
            </a:r>
            <a:r>
              <a:rPr lang="en-US" altLang="zh-CN" dirty="0"/>
              <a:t>block</a:t>
            </a:r>
            <a:r>
              <a:rPr lang="zh-CN" altLang="en-US" dirty="0"/>
              <a:t>在文件中的偏移位置</a:t>
            </a:r>
            <a:r>
              <a:rPr lang="en-US" altLang="zh-CN" dirty="0"/>
              <a:t>(</a:t>
            </a:r>
            <a:r>
              <a:rPr lang="en-US" altLang="zh-CN" dirty="0" err="1"/>
              <a:t>index_block</a:t>
            </a:r>
            <a:r>
              <a:rPr lang="en-US" altLang="zh-CN" dirty="0"/>
              <a:t>)</a:t>
            </a:r>
            <a:r>
              <a:rPr lang="zh-CN" altLang="en-US" dirty="0"/>
              <a:t>以进行快速定位</a:t>
            </a:r>
            <a:r>
              <a:rPr lang="en-US" altLang="zh-CN" dirty="0"/>
              <a:t>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在开启过滤器功能的情况下</a:t>
            </a:r>
            <a:r>
              <a:rPr lang="en-US" altLang="zh-CN" dirty="0"/>
              <a:t>,</a:t>
            </a:r>
            <a:r>
              <a:rPr lang="en-US" altLang="zh-CN" dirty="0" err="1"/>
              <a:t>sstable</a:t>
            </a:r>
            <a:r>
              <a:rPr lang="zh-CN" altLang="en-US" dirty="0"/>
              <a:t>还会记录过滤信息</a:t>
            </a:r>
            <a:r>
              <a:rPr lang="en-US" altLang="zh-CN" dirty="0"/>
              <a:t>.(</a:t>
            </a:r>
            <a:r>
              <a:rPr lang="zh-CN" altLang="en-US" dirty="0"/>
              <a:t>数据库默认提供了布隆过滤器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0926D-FA0C-429C-A060-D4BB6199206D}"/>
              </a:ext>
            </a:extLst>
          </p:cNvPr>
          <p:cNvSpPr txBox="1"/>
          <p:nvPr/>
        </p:nvSpPr>
        <p:spPr>
          <a:xfrm>
            <a:off x="2846582" y="2505670"/>
            <a:ext cx="569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Index_block</a:t>
            </a:r>
            <a:r>
              <a:rPr lang="zh-CN" altLang="en-US" dirty="0"/>
              <a:t>中不仅记录</a:t>
            </a:r>
            <a:r>
              <a:rPr lang="en-US" altLang="zh-CN" dirty="0"/>
              <a:t>block</a:t>
            </a:r>
            <a:r>
              <a:rPr lang="zh-CN" altLang="en-US" dirty="0"/>
              <a:t>的偏移位置</a:t>
            </a:r>
            <a:r>
              <a:rPr lang="en-US" altLang="zh-CN" dirty="0"/>
              <a:t>,</a:t>
            </a:r>
            <a:r>
              <a:rPr lang="zh-CN" altLang="en-US" dirty="0"/>
              <a:t>也记录该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smallest</a:t>
            </a:r>
            <a:r>
              <a:rPr lang="zh-CN" altLang="en-US" dirty="0"/>
              <a:t>和</a:t>
            </a:r>
            <a:r>
              <a:rPr lang="en-US" altLang="zh-CN" dirty="0"/>
              <a:t>largest, </a:t>
            </a:r>
            <a:r>
              <a:rPr lang="zh-CN" altLang="en-US" dirty="0"/>
              <a:t>方便先在</a:t>
            </a:r>
            <a:r>
              <a:rPr lang="en-US" altLang="zh-CN" dirty="0" err="1"/>
              <a:t>index_block</a:t>
            </a:r>
            <a:r>
              <a:rPr lang="zh-CN" altLang="en-US" dirty="0"/>
              <a:t>中进行二分查找</a:t>
            </a:r>
            <a:r>
              <a:rPr lang="en-US" altLang="zh-CN" dirty="0"/>
              <a:t>,</a:t>
            </a:r>
            <a:r>
              <a:rPr lang="zh-CN" altLang="en-US" dirty="0"/>
              <a:t>快速定位到所在的</a:t>
            </a:r>
            <a:r>
              <a:rPr lang="en-US" altLang="zh-CN" dirty="0"/>
              <a:t>block.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F0E3A-C304-4C84-8DE8-D35F30C8588E}"/>
              </a:ext>
            </a:extLst>
          </p:cNvPr>
          <p:cNvSpPr txBox="1"/>
          <p:nvPr/>
        </p:nvSpPr>
        <p:spPr>
          <a:xfrm>
            <a:off x="2883976" y="3837974"/>
            <a:ext cx="5656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代码内容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table/table.cc: Open, </a:t>
            </a:r>
            <a:r>
              <a:rPr lang="en-US" altLang="zh-CN" dirty="0" err="1">
                <a:solidFill>
                  <a:schemeClr val="accent1"/>
                </a:solidFill>
              </a:rPr>
              <a:t>InternalGet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table/table_builder.cc: Add, Finish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table/</a:t>
            </a:r>
            <a:r>
              <a:rPr lang="en-US" altLang="zh-CN" dirty="0" err="1">
                <a:solidFill>
                  <a:schemeClr val="accent1"/>
                </a:solidFill>
              </a:rPr>
              <a:t>format.h</a:t>
            </a:r>
            <a:r>
              <a:rPr lang="en-US" altLang="zh-CN" dirty="0">
                <a:solidFill>
                  <a:schemeClr val="accent1"/>
                </a:solidFill>
              </a:rPr>
              <a:t>: </a:t>
            </a:r>
            <a:r>
              <a:rPr lang="en-US" altLang="zh-CN" dirty="0" err="1">
                <a:solidFill>
                  <a:schemeClr val="accent1"/>
                </a:solidFill>
              </a:rPr>
              <a:t>BlockHandle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69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1F562-F71B-44BD-94E7-168D4518E0E8}"/>
              </a:ext>
            </a:extLst>
          </p:cNvPr>
          <p:cNvSpPr txBox="1"/>
          <p:nvPr/>
        </p:nvSpPr>
        <p:spPr>
          <a:xfrm>
            <a:off x="0" y="65044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block</a:t>
            </a:r>
            <a:r>
              <a:rPr lang="en-US" altLang="zh-CN" dirty="0"/>
              <a:t>: </a:t>
            </a:r>
            <a:r>
              <a:rPr lang="en-US" altLang="zh-CN" dirty="0" err="1"/>
              <a:t>sstable</a:t>
            </a:r>
            <a:r>
              <a:rPr lang="zh-CN" altLang="en-US" dirty="0"/>
              <a:t>中的数据读写单位</a:t>
            </a:r>
            <a:r>
              <a:rPr lang="en-US" altLang="zh-CN" dirty="0"/>
              <a:t>.</a:t>
            </a:r>
            <a:r>
              <a:rPr lang="zh-CN" altLang="en-US" dirty="0"/>
              <a:t>记录实际的</a:t>
            </a:r>
            <a:r>
              <a:rPr lang="en-US" altLang="zh-CN" dirty="0"/>
              <a:t>key-value</a:t>
            </a:r>
            <a:r>
              <a:rPr lang="zh-CN" altLang="en-US" dirty="0"/>
              <a:t>信息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14D402-6794-4754-87B4-229912518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6343"/>
            <a:ext cx="9144000" cy="22960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863902-AE33-4FDB-A0F1-7C11345A26D9}"/>
              </a:ext>
            </a:extLst>
          </p:cNvPr>
          <p:cNvSpPr txBox="1"/>
          <p:nvPr/>
        </p:nvSpPr>
        <p:spPr>
          <a:xfrm>
            <a:off x="0" y="1300899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r>
              <a:rPr lang="zh-CN" altLang="en-US" dirty="0"/>
              <a:t>的存储规则</a:t>
            </a:r>
            <a:r>
              <a:rPr lang="en-US" altLang="zh-CN" dirty="0"/>
              <a:t>: </a:t>
            </a:r>
            <a:r>
              <a:rPr lang="zh-CN" altLang="en-US" dirty="0"/>
              <a:t>通过记录 </a:t>
            </a:r>
            <a:r>
              <a:rPr lang="en-US" altLang="zh-CN" dirty="0"/>
              <a:t>key </a:t>
            </a:r>
            <a:r>
              <a:rPr lang="zh-CN" altLang="en-US" dirty="0"/>
              <a:t>与前一个 </a:t>
            </a:r>
            <a:r>
              <a:rPr lang="en-US" altLang="zh-CN" dirty="0"/>
              <a:t>key </a:t>
            </a:r>
            <a:r>
              <a:rPr lang="zh-CN" altLang="en-US" dirty="0"/>
              <a:t>前缀相同的字节（</a:t>
            </a:r>
            <a:r>
              <a:rPr lang="en-US" altLang="zh-CN" dirty="0" err="1"/>
              <a:t>shared_bytes</a:t>
            </a:r>
            <a:r>
              <a:rPr lang="zh-CN" altLang="en-US" dirty="0"/>
              <a:t>） 以及自</a:t>
            </a:r>
          </a:p>
          <a:p>
            <a:r>
              <a:rPr lang="zh-CN" altLang="en-US" dirty="0"/>
              <a:t>己独有的字节（</a:t>
            </a:r>
            <a:r>
              <a:rPr lang="en-US" altLang="zh-CN" dirty="0" err="1"/>
              <a:t>unshared_bytes</a:t>
            </a:r>
            <a:r>
              <a:rPr lang="zh-CN" altLang="en-US" dirty="0"/>
              <a:t>） </a:t>
            </a:r>
            <a:r>
              <a:rPr lang="en-US" altLang="zh-CN" dirty="0"/>
              <a:t>,</a:t>
            </a:r>
            <a:r>
              <a:rPr lang="zh-CN" altLang="en-US" dirty="0"/>
              <a:t>实现前缀压缩</a:t>
            </a:r>
            <a:r>
              <a:rPr lang="en-US" altLang="zh-CN" dirty="0"/>
              <a:t>. </a:t>
            </a:r>
            <a:r>
              <a:rPr lang="zh-CN" altLang="en-US" dirty="0"/>
              <a:t>又为了加快查找速度</a:t>
            </a:r>
            <a:r>
              <a:rPr lang="en-US" altLang="zh-CN" dirty="0"/>
              <a:t>,</a:t>
            </a:r>
            <a:r>
              <a:rPr lang="zh-CN" altLang="en-US" dirty="0"/>
              <a:t>细化粒度</a:t>
            </a:r>
            <a:r>
              <a:rPr lang="en-US" altLang="zh-CN" dirty="0"/>
              <a:t>. </a:t>
            </a:r>
            <a:r>
              <a:rPr lang="zh-CN" altLang="en-US" dirty="0"/>
              <a:t>所以每隔若干个</a:t>
            </a:r>
            <a:r>
              <a:rPr lang="en-US" altLang="zh-CN" dirty="0"/>
              <a:t>key(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Option::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block_restart_interval</a:t>
            </a:r>
            <a:r>
              <a:rPr lang="en-US" altLang="zh-CN" dirty="0"/>
              <a:t>)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保存</a:t>
            </a:r>
            <a:r>
              <a:rPr lang="en-US" altLang="zh-CN" dirty="0"/>
              <a:t>key</a:t>
            </a:r>
            <a:r>
              <a:rPr lang="zh-CN" altLang="en-US" dirty="0"/>
              <a:t>的全值</a:t>
            </a:r>
            <a:r>
              <a:rPr lang="en-US" altLang="zh-CN" dirty="0"/>
              <a:t>(</a:t>
            </a:r>
            <a:r>
              <a:rPr lang="zh-CN" altLang="en-US" dirty="0"/>
              <a:t>重启点</a:t>
            </a:r>
            <a:r>
              <a:rPr lang="en-US" altLang="zh-CN" dirty="0"/>
              <a:t>),</a:t>
            </a:r>
            <a:r>
              <a:rPr lang="zh-CN" altLang="en-US" dirty="0"/>
              <a:t>然后重新做前缀压缩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zh-CN" altLang="en-US" dirty="0"/>
              <a:t>于是查找时</a:t>
            </a:r>
            <a:r>
              <a:rPr lang="en-US" altLang="zh-CN" dirty="0"/>
              <a:t>,</a:t>
            </a:r>
            <a:r>
              <a:rPr lang="zh-CN" altLang="en-US" dirty="0"/>
              <a:t>可以先在重启点上进行二分</a:t>
            </a:r>
            <a:r>
              <a:rPr lang="en-US" altLang="zh-CN" dirty="0"/>
              <a:t>,</a:t>
            </a:r>
            <a:r>
              <a:rPr lang="zh-CN" altLang="en-US" dirty="0"/>
              <a:t>然后再在对应的压缩区间内遍历查找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344489-CAF8-4D5C-8E21-94E80F850707}"/>
              </a:ext>
            </a:extLst>
          </p:cNvPr>
          <p:cNvSpPr txBox="1"/>
          <p:nvPr/>
        </p:nvSpPr>
        <p:spPr>
          <a:xfrm>
            <a:off x="4090607" y="5451867"/>
            <a:ext cx="505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代码内容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table/block.cc: Seek,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table/block_builder.cc: </a:t>
            </a:r>
            <a:r>
              <a:rPr lang="en-US" altLang="zh-CN" dirty="0" err="1">
                <a:solidFill>
                  <a:schemeClr val="accent1"/>
                </a:solidFill>
              </a:rPr>
              <a:t>Add,Finish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1F562-F71B-44BD-94E7-168D4518E0E8}"/>
              </a:ext>
            </a:extLst>
          </p:cNvPr>
          <p:cNvSpPr txBox="1"/>
          <p:nvPr/>
        </p:nvSpPr>
        <p:spPr>
          <a:xfrm>
            <a:off x="0" y="65044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cache</a:t>
            </a:r>
            <a:r>
              <a:rPr lang="en-US" altLang="zh-CN" dirty="0" err="1"/>
              <a:t>:LevelDB</a:t>
            </a:r>
            <a:r>
              <a:rPr lang="zh-CN" altLang="en-US" dirty="0"/>
              <a:t>提供了默认的基于</a:t>
            </a:r>
            <a:r>
              <a:rPr lang="en-US" altLang="zh-CN" dirty="0"/>
              <a:t>LRU</a:t>
            </a:r>
            <a:r>
              <a:rPr lang="zh-CN" altLang="en-US" dirty="0"/>
              <a:t>的</a:t>
            </a:r>
            <a:r>
              <a:rPr lang="en-US" altLang="zh-CN" dirty="0"/>
              <a:t>cache</a:t>
            </a:r>
            <a:r>
              <a:rPr lang="zh-CN" altLang="en-US" dirty="0"/>
              <a:t>机制</a:t>
            </a:r>
            <a:r>
              <a:rPr lang="en-US" altLang="zh-CN" dirty="0"/>
              <a:t>. </a:t>
            </a:r>
            <a:r>
              <a:rPr lang="zh-CN" altLang="en-US" dirty="0"/>
              <a:t>对于</a:t>
            </a:r>
            <a:r>
              <a:rPr lang="en-US" altLang="zh-CN" dirty="0" err="1"/>
              <a:t>sstable</a:t>
            </a:r>
            <a:r>
              <a:rPr lang="zh-CN" altLang="en-US" dirty="0"/>
              <a:t>的读取会首先从</a:t>
            </a:r>
            <a:r>
              <a:rPr lang="en-US" altLang="zh-CN" dirty="0"/>
              <a:t>cache</a:t>
            </a:r>
            <a:r>
              <a:rPr lang="zh-CN" altLang="en-US" dirty="0"/>
              <a:t>中查找</a:t>
            </a:r>
            <a:r>
              <a:rPr lang="en-US" altLang="zh-CN" dirty="0"/>
              <a:t>,</a:t>
            </a:r>
            <a:r>
              <a:rPr lang="zh-CN" altLang="en-US" dirty="0"/>
              <a:t>没有时则读取文件</a:t>
            </a:r>
            <a:r>
              <a:rPr lang="en-US" altLang="zh-CN" dirty="0"/>
              <a:t>,</a:t>
            </a:r>
            <a:r>
              <a:rPr lang="zh-CN" altLang="en-US" dirty="0"/>
              <a:t>并加入</a:t>
            </a:r>
            <a:r>
              <a:rPr lang="en-US" altLang="zh-CN" dirty="0"/>
              <a:t>cache</a:t>
            </a:r>
            <a:r>
              <a:rPr lang="zh-CN" altLang="en-US" dirty="0"/>
              <a:t>中</a:t>
            </a:r>
            <a:r>
              <a:rPr lang="en-US" altLang="zh-CN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F60D40-8BD7-4317-8DFF-DB111C158771}"/>
              </a:ext>
            </a:extLst>
          </p:cNvPr>
          <p:cNvSpPr txBox="1"/>
          <p:nvPr/>
        </p:nvSpPr>
        <p:spPr>
          <a:xfrm>
            <a:off x="0" y="15042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ShardedLRUCache</a:t>
            </a:r>
            <a:r>
              <a:rPr lang="zh-CN" altLang="en-US" dirty="0"/>
              <a:t>管理多个</a:t>
            </a:r>
            <a:r>
              <a:rPr lang="en-US" altLang="zh-CN" dirty="0"/>
              <a:t>LRU</a:t>
            </a:r>
            <a:r>
              <a:rPr lang="zh-CN" altLang="en-US" dirty="0"/>
              <a:t>链表</a:t>
            </a:r>
            <a:r>
              <a:rPr lang="en-US" altLang="zh-CN" dirty="0"/>
              <a:t>.  (hash)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LRUCache</a:t>
            </a:r>
            <a:r>
              <a:rPr lang="zh-CN" altLang="en-US" dirty="0"/>
              <a:t>中，为了避免释放到正在使用的元素，所以通过</a:t>
            </a:r>
            <a:r>
              <a:rPr lang="en-US" altLang="zh-CN" dirty="0" err="1"/>
              <a:t>in_use</a:t>
            </a:r>
            <a:r>
              <a:rPr lang="en-US" altLang="zh-CN" dirty="0"/>
              <a:t>_</a:t>
            </a:r>
            <a:r>
              <a:rPr lang="zh-CN" altLang="en-US" dirty="0"/>
              <a:t>和</a:t>
            </a:r>
            <a:r>
              <a:rPr lang="en-US" altLang="zh-CN" dirty="0" err="1"/>
              <a:t>lru</a:t>
            </a:r>
            <a:r>
              <a:rPr lang="en-US" altLang="zh-CN" dirty="0"/>
              <a:t>_</a:t>
            </a:r>
            <a:r>
              <a:rPr lang="zh-CN" altLang="en-US" dirty="0"/>
              <a:t>来区分元素是否正在使用。然后再用</a:t>
            </a:r>
            <a:r>
              <a:rPr lang="en-US" altLang="zh-CN" dirty="0"/>
              <a:t>table_</a:t>
            </a:r>
            <a:r>
              <a:rPr lang="zh-CN" altLang="en-US" dirty="0"/>
              <a:t>统一管理</a:t>
            </a:r>
            <a:r>
              <a:rPr lang="en-US" altLang="zh-CN" dirty="0" err="1"/>
              <a:t>in_use</a:t>
            </a:r>
            <a:r>
              <a:rPr lang="en-US" altLang="zh-CN" dirty="0"/>
              <a:t>_</a:t>
            </a:r>
            <a:r>
              <a:rPr lang="zh-CN" altLang="en-US" dirty="0"/>
              <a:t>和</a:t>
            </a:r>
            <a:r>
              <a:rPr lang="en-US" altLang="zh-CN" dirty="0" err="1"/>
              <a:t>lru</a:t>
            </a:r>
            <a:r>
              <a:rPr lang="en-US" altLang="zh-CN" dirty="0"/>
              <a:t>_</a:t>
            </a:r>
            <a:r>
              <a:rPr lang="zh-CN" altLang="en-US" dirty="0"/>
              <a:t>，以便查找。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62520F-AED8-4E25-AD43-350C54B73D7E}"/>
              </a:ext>
            </a:extLst>
          </p:cNvPr>
          <p:cNvSpPr txBox="1"/>
          <p:nvPr/>
        </p:nvSpPr>
        <p:spPr>
          <a:xfrm>
            <a:off x="103068" y="3429000"/>
            <a:ext cx="8494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代码内容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db</a:t>
            </a:r>
            <a:r>
              <a:rPr lang="en-US" altLang="zh-CN" dirty="0">
                <a:solidFill>
                  <a:schemeClr val="accent1"/>
                </a:solidFill>
              </a:rPr>
              <a:t>/table_cache.cc: </a:t>
            </a:r>
            <a:r>
              <a:rPr lang="en-US" altLang="zh-CN" dirty="0" err="1">
                <a:solidFill>
                  <a:schemeClr val="accent1"/>
                </a:solidFill>
              </a:rPr>
              <a:t>NewIterator</a:t>
            </a:r>
            <a:r>
              <a:rPr lang="en-US" altLang="zh-CN" dirty="0">
                <a:solidFill>
                  <a:schemeClr val="accent1"/>
                </a:solidFill>
              </a:rPr>
              <a:t>/Get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util/cache.cc: </a:t>
            </a:r>
            <a:r>
              <a:rPr lang="en-US" altLang="zh-CN" dirty="0" err="1">
                <a:solidFill>
                  <a:schemeClr val="accent1"/>
                </a:solidFill>
              </a:rPr>
              <a:t>ShardedLRUCache</a:t>
            </a:r>
            <a:r>
              <a:rPr lang="en-US" altLang="zh-CN" dirty="0">
                <a:solidFill>
                  <a:schemeClr val="accent1"/>
                </a:solidFill>
              </a:rPr>
              <a:t>; </a:t>
            </a:r>
            <a:r>
              <a:rPr lang="en-US" altLang="zh-CN" dirty="0" err="1">
                <a:solidFill>
                  <a:schemeClr val="accent1"/>
                </a:solidFill>
              </a:rPr>
              <a:t>LRUCache</a:t>
            </a:r>
            <a:r>
              <a:rPr lang="en-US" altLang="zh-CN" dirty="0">
                <a:solidFill>
                  <a:schemeClr val="accent1"/>
                </a:solidFill>
              </a:rPr>
              <a:t>::Insert, Lookup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err="1">
                <a:solidFill>
                  <a:schemeClr val="accent1"/>
                </a:solidFill>
              </a:rPr>
              <a:t>Leveldb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options.h</a:t>
            </a:r>
            <a:r>
              <a:rPr lang="en-US" altLang="zh-CN" dirty="0">
                <a:solidFill>
                  <a:schemeClr val="accent1"/>
                </a:solidFill>
              </a:rPr>
              <a:t>:  Option::</a:t>
            </a:r>
            <a:r>
              <a:rPr lang="en-US" altLang="zh-CN" dirty="0" err="1">
                <a:solidFill>
                  <a:schemeClr val="accent1"/>
                </a:solidFill>
              </a:rPr>
              <a:t>block_cache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zh-CN" altLang="en-US" dirty="0">
                <a:solidFill>
                  <a:schemeClr val="accent1"/>
                </a:solidFill>
              </a:rPr>
              <a:t>由用户指定是否对</a:t>
            </a:r>
            <a:r>
              <a:rPr lang="en-US" altLang="zh-CN" dirty="0">
                <a:solidFill>
                  <a:schemeClr val="accent1"/>
                </a:solidFill>
              </a:rPr>
              <a:t>block</a:t>
            </a:r>
            <a:r>
              <a:rPr lang="zh-CN" altLang="en-US" dirty="0">
                <a:solidFill>
                  <a:schemeClr val="accent1"/>
                </a:solidFill>
              </a:rPr>
              <a:t>进行</a:t>
            </a:r>
            <a:r>
              <a:rPr lang="en-US" altLang="zh-CN" dirty="0">
                <a:solidFill>
                  <a:schemeClr val="accent1"/>
                </a:solidFill>
              </a:rPr>
              <a:t>cache)</a:t>
            </a:r>
          </a:p>
        </p:txBody>
      </p:sp>
    </p:spTree>
    <p:extLst>
      <p:ext uri="{BB962C8B-B14F-4D97-AF65-F5344CB8AC3E}">
        <p14:creationId xmlns:p14="http://schemas.microsoft.com/office/powerpoint/2010/main" val="7484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71F6E0B-1517-45B4-9A75-E58CB5779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6211"/>
          <a:stretch/>
        </p:blipFill>
        <p:spPr>
          <a:xfrm>
            <a:off x="4440024" y="1743462"/>
            <a:ext cx="4703976" cy="468686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557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的迭代器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1F562-F71B-44BD-94E7-168D4518E0E8}"/>
              </a:ext>
            </a:extLst>
          </p:cNvPr>
          <p:cNvSpPr txBox="1"/>
          <p:nvPr/>
        </p:nvSpPr>
        <p:spPr>
          <a:xfrm>
            <a:off x="0" y="1743462"/>
            <a:ext cx="5429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TwoLevelIterator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的两种用法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1. </a:t>
            </a:r>
            <a:r>
              <a:rPr lang="zh-CN" altLang="en-US" dirty="0"/>
              <a:t>用于遍历非</a:t>
            </a:r>
            <a:r>
              <a:rPr lang="en-US" altLang="zh-CN" dirty="0"/>
              <a:t>Level0</a:t>
            </a:r>
            <a:r>
              <a:rPr lang="zh-CN" altLang="en-US" dirty="0"/>
              <a:t>层的</a:t>
            </a:r>
            <a:r>
              <a:rPr lang="en-US" altLang="zh-CN" dirty="0" err="1"/>
              <a:t>sstable</a:t>
            </a:r>
            <a:r>
              <a:rPr lang="zh-CN" altLang="en-US" dirty="0"/>
              <a:t>文件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index_iter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LevelFileNumIterator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hook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函数为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GetFileIterator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/version_set.cc)</a:t>
            </a:r>
            <a:r>
              <a:rPr lang="en-US" altLang="zh-CN" dirty="0"/>
              <a:t> ;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用于在</a:t>
            </a:r>
            <a:r>
              <a:rPr lang="en-US" altLang="zh-CN" dirty="0" err="1"/>
              <a:t>sstable</a:t>
            </a:r>
            <a:r>
              <a:rPr lang="zh-CN" altLang="en-US" dirty="0"/>
              <a:t>中进行</a:t>
            </a:r>
            <a:r>
              <a:rPr lang="en-US" altLang="zh-CN" dirty="0"/>
              <a:t>key</a:t>
            </a:r>
            <a:r>
              <a:rPr lang="zh-CN" altLang="en-US" dirty="0"/>
              <a:t>的查找遍历</a:t>
            </a:r>
            <a:r>
              <a:rPr lang="en-US" altLang="zh-CN" dirty="0"/>
              <a:t>.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index_iter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为该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sstable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index_block_iter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(Block::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Iter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hook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Table::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BlockReader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()(table/table.cc)</a:t>
            </a:r>
            <a:r>
              <a:rPr lang="en-US" altLang="zh-CN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213F24-5F9C-4844-9ED3-B2B5B1E70886}"/>
              </a:ext>
            </a:extLst>
          </p:cNvPr>
          <p:cNvSpPr txBox="1"/>
          <p:nvPr/>
        </p:nvSpPr>
        <p:spPr>
          <a:xfrm>
            <a:off x="0" y="820132"/>
            <a:ext cx="496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MergingIterator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合并多个迭代器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并进行顺序输出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04CCDA-5D62-4F1C-B999-389761DA12AF}"/>
              </a:ext>
            </a:extLst>
          </p:cNvPr>
          <p:cNvSpPr txBox="1"/>
          <p:nvPr/>
        </p:nvSpPr>
        <p:spPr>
          <a:xfrm>
            <a:off x="0" y="4640893"/>
            <a:ext cx="5053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代码内容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zh-CN" altLang="en-US" dirty="0">
                <a:solidFill>
                  <a:schemeClr val="accent1"/>
                </a:solidFill>
              </a:rPr>
              <a:t>调用代码</a:t>
            </a:r>
            <a:r>
              <a:rPr lang="en-US" altLang="zh-CN" dirty="0">
                <a:solidFill>
                  <a:schemeClr val="accent1"/>
                </a:solidFill>
              </a:rPr>
              <a:t>):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MergingIterator</a:t>
            </a:r>
            <a:r>
              <a:rPr lang="en-US" altLang="zh-CN" dirty="0">
                <a:solidFill>
                  <a:schemeClr val="accent1"/>
                </a:solidFill>
              </a:rPr>
              <a:t>: </a:t>
            </a:r>
            <a:r>
              <a:rPr lang="en-US" altLang="zh-CN" dirty="0" err="1">
                <a:solidFill>
                  <a:schemeClr val="accent1"/>
                </a:solidFill>
              </a:rPr>
              <a:t>DBImpl</a:t>
            </a:r>
            <a:r>
              <a:rPr lang="en-US" altLang="zh-CN" dirty="0">
                <a:solidFill>
                  <a:schemeClr val="accent1"/>
                </a:solidFill>
              </a:rPr>
              <a:t>::</a:t>
            </a:r>
            <a:r>
              <a:rPr lang="en-US" altLang="zh-CN" dirty="0" err="1">
                <a:solidFill>
                  <a:schemeClr val="accent1"/>
                </a:solidFill>
              </a:rPr>
              <a:t>NewInternalIterator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err="1">
                <a:solidFill>
                  <a:schemeClr val="accent1"/>
                </a:solidFill>
              </a:rPr>
              <a:t>TwoLevelIterator</a:t>
            </a:r>
            <a:r>
              <a:rPr lang="en-US" altLang="zh-CN" dirty="0">
                <a:solidFill>
                  <a:schemeClr val="accent1"/>
                </a:solidFill>
              </a:rPr>
              <a:t>: Version::</a:t>
            </a:r>
            <a:r>
              <a:rPr lang="en-US" altLang="zh-CN" dirty="0" err="1">
                <a:solidFill>
                  <a:schemeClr val="accent1"/>
                </a:solidFill>
              </a:rPr>
              <a:t>NewConcatenatingIterator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Table::</a:t>
            </a:r>
            <a:r>
              <a:rPr lang="en-US" altLang="zh-CN" dirty="0" err="1">
                <a:solidFill>
                  <a:schemeClr val="accent1"/>
                </a:solidFill>
              </a:rPr>
              <a:t>NewIterator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87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301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的压缩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346B07-4E48-465A-BD59-07FFB66918F5}"/>
              </a:ext>
            </a:extLst>
          </p:cNvPr>
          <p:cNvSpPr txBox="1"/>
          <p:nvPr/>
        </p:nvSpPr>
        <p:spPr>
          <a:xfrm>
            <a:off x="0" y="61284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Minor Compaction: </a:t>
            </a:r>
            <a:r>
              <a:rPr lang="zh-CN" altLang="en-US" dirty="0"/>
              <a:t>当有</a:t>
            </a:r>
            <a:r>
              <a:rPr lang="en-US" altLang="zh-CN" dirty="0" err="1"/>
              <a:t>imm</a:t>
            </a:r>
            <a:r>
              <a:rPr lang="en-US" altLang="zh-CN" dirty="0"/>
              <a:t> table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负责将</a:t>
            </a:r>
            <a:r>
              <a:rPr lang="en-US" altLang="zh-CN" dirty="0" err="1"/>
              <a:t>imm</a:t>
            </a:r>
            <a:r>
              <a:rPr lang="zh-CN" altLang="en-US" dirty="0"/>
              <a:t>写为</a:t>
            </a:r>
            <a:r>
              <a:rPr lang="en-US" altLang="zh-CN" dirty="0"/>
              <a:t>level0 </a:t>
            </a:r>
            <a:r>
              <a:rPr lang="zh-CN" altLang="en-US" dirty="0"/>
              <a:t>文件</a:t>
            </a:r>
            <a:r>
              <a:rPr lang="en-US" altLang="zh-CN" dirty="0"/>
              <a:t>. </a:t>
            </a:r>
            <a:r>
              <a:rPr lang="zh-CN" altLang="en-US" dirty="0"/>
              <a:t>因为</a:t>
            </a:r>
            <a:r>
              <a:rPr lang="en-US" altLang="zh-CN" dirty="0"/>
              <a:t>level0</a:t>
            </a:r>
            <a:r>
              <a:rPr lang="zh-CN" altLang="en-US" dirty="0"/>
              <a:t>会存在</a:t>
            </a:r>
            <a:r>
              <a:rPr lang="en-US" altLang="zh-CN" dirty="0"/>
              <a:t>overlap, </a:t>
            </a:r>
            <a:r>
              <a:rPr lang="zh-CN" altLang="en-US" dirty="0"/>
              <a:t>所以此时会尝试将文件往更高层级生成</a:t>
            </a:r>
            <a:r>
              <a:rPr lang="en-US" altLang="zh-CN" dirty="0"/>
              <a:t>(</a:t>
            </a:r>
            <a:r>
              <a:rPr lang="en-US" altLang="zh-CN" dirty="0" err="1"/>
              <a:t>PickLevelForMemTableOutput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Major Compaction: </a:t>
            </a:r>
            <a:r>
              <a:rPr lang="zh-CN" altLang="en-US" dirty="0"/>
              <a:t>两种触发条件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level</a:t>
            </a:r>
            <a:r>
              <a:rPr lang="zh-CN" altLang="en-US" dirty="0"/>
              <a:t>进行均衡</a:t>
            </a:r>
            <a:r>
              <a:rPr lang="en-US" altLang="zh-CN" dirty="0"/>
              <a:t>,</a:t>
            </a:r>
            <a:r>
              <a:rPr lang="zh-CN" altLang="en-US" dirty="0"/>
              <a:t>找到最适合压缩的</a:t>
            </a:r>
            <a:r>
              <a:rPr lang="en-US" altLang="zh-CN" dirty="0"/>
              <a:t>level(</a:t>
            </a:r>
            <a:r>
              <a:rPr lang="en-US" altLang="zh-CN" dirty="0" err="1"/>
              <a:t>VersionSet</a:t>
            </a:r>
            <a:r>
              <a:rPr lang="en-US" altLang="zh-CN" dirty="0"/>
              <a:t>::Finalize). </a:t>
            </a:r>
            <a:r>
              <a:rPr lang="zh-CN" altLang="en-US" dirty="0"/>
              <a:t>对</a:t>
            </a:r>
            <a:r>
              <a:rPr lang="en-US" altLang="zh-CN" dirty="0"/>
              <a:t>level0</a:t>
            </a:r>
            <a:r>
              <a:rPr lang="zh-CN" altLang="en-US" dirty="0"/>
              <a:t>而言</a:t>
            </a:r>
            <a:r>
              <a:rPr lang="en-US" altLang="zh-CN" dirty="0"/>
              <a:t>,</a:t>
            </a:r>
            <a:r>
              <a:rPr lang="zh-CN" altLang="en-US" dirty="0"/>
              <a:t>由于</a:t>
            </a:r>
            <a:r>
              <a:rPr lang="en-US" altLang="zh-CN" dirty="0"/>
              <a:t>level0</a:t>
            </a:r>
            <a:r>
              <a:rPr lang="zh-CN" altLang="en-US" dirty="0"/>
              <a:t>文件有</a:t>
            </a:r>
            <a:r>
              <a:rPr lang="en-US" altLang="zh-CN" dirty="0"/>
              <a:t>overlap,</a:t>
            </a:r>
            <a:r>
              <a:rPr lang="zh-CN" altLang="en-US" dirty="0"/>
              <a:t>所以按照文件数量进行比较</a:t>
            </a:r>
            <a:r>
              <a:rPr lang="en-US" altLang="zh-CN" dirty="0"/>
              <a:t>(</a:t>
            </a:r>
            <a:r>
              <a:rPr lang="zh-CN" altLang="en-US" dirty="0"/>
              <a:t>当前</a:t>
            </a:r>
            <a:r>
              <a:rPr lang="en-US" altLang="zh-CN" dirty="0"/>
              <a:t>Level0</a:t>
            </a:r>
            <a:r>
              <a:rPr lang="zh-CN" altLang="en-US" dirty="0"/>
              <a:t>的文件数量 </a:t>
            </a:r>
            <a:r>
              <a:rPr lang="en-US" altLang="zh-CN" dirty="0"/>
              <a:t>/ </a:t>
            </a:r>
            <a:r>
              <a:rPr lang="zh-CN" altLang="en-US" dirty="0"/>
              <a:t>压缩阈值</a:t>
            </a:r>
            <a:r>
              <a:rPr lang="en-US" altLang="zh-CN" dirty="0"/>
              <a:t>); </a:t>
            </a:r>
            <a:r>
              <a:rPr lang="zh-CN" altLang="en-US" dirty="0"/>
              <a:t>对于其他层级的文件</a:t>
            </a:r>
            <a:r>
              <a:rPr lang="en-US" altLang="zh-CN" dirty="0"/>
              <a:t>, </a:t>
            </a:r>
            <a:r>
              <a:rPr lang="zh-CN" altLang="en-US" dirty="0"/>
              <a:t>按照所占空间大小进行比较</a:t>
            </a:r>
            <a:r>
              <a:rPr lang="en-US" altLang="zh-CN" dirty="0"/>
              <a:t>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allow_seek</a:t>
            </a:r>
            <a:r>
              <a:rPr lang="en-US" altLang="zh-CN" dirty="0"/>
              <a:t>: </a:t>
            </a:r>
            <a:r>
              <a:rPr lang="zh-CN" altLang="en-US" dirty="0"/>
              <a:t>假定一个</a:t>
            </a:r>
            <a:r>
              <a:rPr lang="en-US" altLang="zh-CN" dirty="0" err="1"/>
              <a:t>sstable</a:t>
            </a:r>
            <a:r>
              <a:rPr lang="zh-CN" altLang="en-US" dirty="0"/>
              <a:t>被</a:t>
            </a:r>
            <a:r>
              <a:rPr lang="en-US" altLang="zh-CN" dirty="0"/>
              <a:t>seek</a:t>
            </a:r>
            <a:r>
              <a:rPr lang="zh-CN" altLang="en-US" dirty="0"/>
              <a:t>多次时，该</a:t>
            </a:r>
            <a:r>
              <a:rPr lang="en-US" altLang="zh-CN" dirty="0" err="1"/>
              <a:t>sstable</a:t>
            </a:r>
            <a:r>
              <a:rPr lang="zh-CN" altLang="en-US" dirty="0"/>
              <a:t>不处在最优态，而压缩后会倾向于均衡的状态。做以下分析：</a:t>
            </a:r>
            <a:endParaRPr lang="en-US" altLang="zh-CN" sz="1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一次磁盘寻道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seek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耗费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10ms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读或者写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数据耗费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10ms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（按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100M/s IO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吞吐能力）。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 compact 1M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的数据需要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：从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level-n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中读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数据，从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level-n+1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中读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数据，写入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level-n+1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数据。</a:t>
            </a:r>
            <a:endParaRPr lang="en-US" altLang="zh-CN" sz="1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所以，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compact 1M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的数据的时间相当于做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次磁盘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seek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，反过来说就是，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seek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相当于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compact 40k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数据。那么，可以得到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allowed_seeks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sstable_size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/ 40k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。保守设置，当前实际的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allowed_seeks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sstable_size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/ 10k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E1281D-1D4C-42F3-84FB-A711A2C64BA3}"/>
              </a:ext>
            </a:extLst>
          </p:cNvPr>
          <p:cNvSpPr txBox="1"/>
          <p:nvPr/>
        </p:nvSpPr>
        <p:spPr>
          <a:xfrm>
            <a:off x="838986" y="5765108"/>
            <a:ext cx="505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代码内容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DBImpl</a:t>
            </a:r>
            <a:r>
              <a:rPr lang="en-US" altLang="zh-CN" dirty="0">
                <a:solidFill>
                  <a:schemeClr val="accent1"/>
                </a:solidFill>
              </a:rPr>
              <a:t>::</a:t>
            </a:r>
            <a:r>
              <a:rPr lang="en-US" altLang="zh-CN" dirty="0" err="1">
                <a:solidFill>
                  <a:schemeClr val="accent1"/>
                </a:solidFill>
              </a:rPr>
              <a:t>BackgroundCompaction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673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1385</Words>
  <Application>Microsoft Office PowerPoint</Application>
  <PresentationFormat>全屏显示(4:3)</PresentationFormat>
  <Paragraphs>119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pingfang SC</vt:lpstr>
      <vt:lpstr>黑体</vt:lpstr>
      <vt:lpstr>楷体</vt:lpstr>
      <vt:lpstr>宋体</vt:lpstr>
      <vt:lpstr>微软雅黑</vt:lpstr>
      <vt:lpstr>Arial</vt:lpstr>
      <vt:lpstr>Calibri</vt:lpstr>
      <vt:lpstr>Georgia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陈 冉</cp:lastModifiedBy>
  <cp:revision>1205</cp:revision>
  <cp:lastPrinted>2015-09-08T03:57:00Z</cp:lastPrinted>
  <dcterms:created xsi:type="dcterms:W3CDTF">2015-09-04T08:06:00Z</dcterms:created>
  <dcterms:modified xsi:type="dcterms:W3CDTF">2021-04-11T13:11:21Z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