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ages.cs.wisc.edu/~remzi/Classes/537/Fall2005/Lectures/lecture8.pdf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ages.cs.wisc.edu/~remzi/Classes/537/Fall2005/Lectures/lecture8.pdf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ages.cs.wisc.edu/~remzi/Classes/537/Fall2005/Lectures/lecture8.pdf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ages.cs.wisc.edu/~remzi/Classes/537/Fall2005/Lectures/lecture8.pdf" Type="http://schemas.openxmlformats.org/officeDocument/2006/relationships/hyperlink" TargetMode="External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harlespetzold.com/blog/2011/11/Asynchronous-Processing-in-Windows-8.html" Type="http://schemas.openxmlformats.org/officeDocument/2006/relationships/hyperlink" TargetMode="External" Id="rId4"/><Relationship Target="http://www.numberworld.org/y-cruncher/" Type="http://schemas.openxmlformats.org/officeDocument/2006/relationships/hyperlink" TargetMode="External" Id="rId3"/><Relationship Target="http://en.cppreference.com/w/cpp/thread" Type="http://schemas.openxmlformats.org/officeDocument/2006/relationships/hyperlink" TargetMode="External" Id="rId6"/><Relationship Target="http://channel9.msdn.com/Shows/Going+Deep/C-and-Beyond-2012-Herb-Sutter-Concurrency-and-Parallelism" Type="http://schemas.openxmlformats.org/officeDocument/2006/relationships/hyperlink" TargetMode="External" Id="rId5"/><Relationship Target="http://pages.cs.wisc.edu/~remzi/Classes/537/Fall2005/Lectures/lecture8.pdf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Standard Multithreading Support in C++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By: Chris DeVisser</a:t>
            </a:r>
          </a:p>
        </p:txBody>
      </p:sp>
      <p:sp>
        <p:nvSpPr>
          <p:cNvPr id="43" name="Shape 43"/>
          <p:cNvSpPr/>
          <p:nvPr/>
        </p:nvSpPr>
        <p:spPr>
          <a:xfrm>
            <a:off y="3778114" x="1471477"/>
            <a:ext cy="3013635" cx="62721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std::future holds a task's status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auto fut = std::async([]{/*stuff*/});</a:t>
            </a:r>
          </a:p>
          <a:p>
            <a:pPr rtl="0" lvl="0">
              <a:buNone/>
            </a:pPr>
            <a:r>
              <a:rPr lang="en"/>
              <a:t>//concurrent</a:t>
            </a:r>
          </a:p>
          <a:p>
            <a:pPr rtl="0" lvl="0">
              <a:buNone/>
            </a:pPr>
            <a:r>
              <a:rPr lang="en"/>
              <a:t>fut.wait();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 sure to assign the result of async, or the function may not launch a new thread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Launching Asynchronous Tasks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variable</a:t>
            </a:r>
          </a:p>
          <a:p>
            <a:r>
              <a:t/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Preventing Half-Written Data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variable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std::atomic&lt;int&gt; i; </a:t>
            </a:r>
          </a:p>
          <a:p>
            <a:r>
              <a:t/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Preventing Half-Written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variable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std::atomic&lt;int&gt; i;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//thread 1</a:t>
            </a:r>
          </a:p>
          <a:p>
            <a:pPr rtl="0" lvl="0">
              <a:buNone/>
            </a:pPr>
            <a:r>
              <a:rPr lang="en"/>
              <a:t>++i;</a:t>
            </a:r>
          </a:p>
          <a:p>
            <a:r>
              <a:t/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Preventing Half-Written Data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variable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std::atomic&lt;int&gt; i;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//thread 1</a:t>
            </a:r>
          </a:p>
          <a:p>
            <a:pPr rtl="0" lvl="0">
              <a:buNone/>
            </a:pPr>
            <a:r>
              <a:rPr lang="en"/>
              <a:t>++i;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//thread 2</a:t>
            </a:r>
          </a:p>
          <a:p>
            <a:pPr rtl="0" lvl="0">
              <a:buNone/>
            </a:pPr>
            <a:r>
              <a:rPr lang="en"/>
              <a:t>std::cout &lt;&lt; i;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Preventing Half-Written Data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Never forget to clean up again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Exception-safe</a:t>
            </a:r>
          </a:p>
          <a:p>
            <a:r>
              <a:t/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Tip: Use RAII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Never forget to clean up again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Exception-safe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int i = 0;</a:t>
            </a:r>
          </a:p>
          <a:p>
            <a:pPr rtl="0" lvl="0">
              <a:buNone/>
            </a:pPr>
            <a:r>
              <a:rPr lang="en"/>
              <a:t>std::mutex m;</a:t>
            </a:r>
          </a:p>
          <a:p>
            <a:r>
              <a:t/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Use RAII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Never forget to clean up again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Exception-safe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int i = 0;</a:t>
            </a:r>
          </a:p>
          <a:p>
            <a:pPr rtl="0" lvl="0">
              <a:buNone/>
            </a:pPr>
            <a:r>
              <a:rPr sz="3000" lang="en"/>
              <a:t>std::mutex m;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//threads</a:t>
            </a:r>
          </a:p>
          <a:p>
            <a:pPr rtl="0" lvl="0">
              <a:buNone/>
            </a:pPr>
            <a:r>
              <a:rPr sz="3000" lang="en"/>
              <a:t>m.lock();</a:t>
            </a:r>
          </a:p>
          <a:p>
            <a:pPr rtl="0" lvl="0">
              <a:buNone/>
            </a:pPr>
            <a:r>
              <a:rPr sz="3000" lang="en"/>
              <a:t>++i;</a:t>
            </a:r>
          </a:p>
          <a:p>
            <a:pPr rtl="0" lvl="0">
              <a:buNone/>
            </a:pPr>
            <a:r>
              <a:rPr sz="3000" lang="en"/>
              <a:t>//</a:t>
            </a:r>
            <a:r>
              <a:rPr sz="3000" lang="en">
                <a:solidFill>
                  <a:srgbClr val="FF0000"/>
                </a:solidFill>
              </a:rPr>
              <a:t>oops, forgot to unlock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Use RAII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Never forget to clean up again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Exception-safe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int i = 0;</a:t>
            </a:r>
          </a:p>
          <a:p>
            <a:pPr rtl="0" lvl="0">
              <a:buNone/>
            </a:pPr>
            <a:r>
              <a:rPr sz="3000" lang="en"/>
              <a:t>std::mutex m;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//threads</a:t>
            </a:r>
          </a:p>
          <a:p>
            <a:pPr rtl="0" lvl="0">
              <a:buNone/>
            </a:pPr>
            <a:r>
              <a:rPr sz="3000" lang="en"/>
              <a:t>std::lock_guard&lt;std::mutex&gt; lock(m);</a:t>
            </a:r>
          </a:p>
          <a:p>
            <a:pPr rtl="0" lvl="0">
              <a:buNone/>
            </a:pPr>
            <a:r>
              <a:rPr sz="3000" lang="en"/>
              <a:t>++i;</a:t>
            </a:r>
          </a:p>
          <a:p>
            <a:pPr rtl="0" lvl="0">
              <a:buNone/>
            </a:pPr>
            <a:r>
              <a:rPr sz="3000" lang="en"/>
              <a:t>//</a:t>
            </a:r>
            <a:r>
              <a:rPr sz="3000" lang="en">
                <a:solidFill>
                  <a:srgbClr val="00FF00"/>
                </a:solidFill>
              </a:rPr>
              <a:t>m unlocked when lock goes out of scope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Use RAII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resource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Managing Shared Resource Use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Importance of Multithreading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Modern processors have many cores, but often, only one is used in an application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Significantly speeds up long operations if done correctly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Increases application responsiveness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We're moving into a multithreaded world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resource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std::ofstream fout("out.txt");</a:t>
            </a:r>
          </a:p>
          <a:p>
            <a:pPr rtl="0" lvl="0">
              <a:buNone/>
            </a:pPr>
            <a:r>
              <a:rPr sz="2400" lang="en"/>
              <a:t>std::mutex file;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Managing Shared Resource Use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resource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std::ofstream fout("out.txt");</a:t>
            </a:r>
          </a:p>
          <a:p>
            <a:pPr rtl="0" lvl="0">
              <a:buNone/>
            </a:pPr>
            <a:r>
              <a:rPr sz="2400" lang="en"/>
              <a:t>std::mutex file;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//thread 1</a:t>
            </a:r>
          </a:p>
          <a:p>
            <a:pPr rtl="0" lvl="0">
              <a:buNone/>
            </a:pPr>
            <a:r>
              <a:rPr sz="2400" lang="en"/>
              <a:t>std::lock_guard&lt;std::mutex&gt; lock(file);</a:t>
            </a:r>
          </a:p>
          <a:p>
            <a:pPr rtl="0" lvl="0">
              <a:buNone/>
            </a:pPr>
            <a:r>
              <a:rPr sz="2400" lang="en"/>
              <a:t>fout &lt;&lt; "thread 1\n";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Managing Shared Resource Use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Two threads use the same resource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std::ofstream fout("out.txt");</a:t>
            </a:r>
          </a:p>
          <a:p>
            <a:pPr rtl="0" lvl="0">
              <a:buNone/>
            </a:pPr>
            <a:r>
              <a:rPr sz="2400" lang="en"/>
              <a:t>std::mutex file;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//thread 1</a:t>
            </a:r>
          </a:p>
          <a:p>
            <a:pPr rtl="0" lvl="0">
              <a:buNone/>
            </a:pPr>
            <a:r>
              <a:rPr sz="2400" lang="en"/>
              <a:t>std::lock_guard&lt;std::mutex&gt; lock(file);</a:t>
            </a:r>
          </a:p>
          <a:p>
            <a:pPr rtl="0" lvl="0">
              <a:buNone/>
            </a:pPr>
            <a:r>
              <a:rPr sz="2400" lang="en"/>
              <a:t>fout &lt;&lt; "thread 1\n";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//thread 2</a:t>
            </a:r>
          </a:p>
          <a:p>
            <a:pPr rtl="0" lvl="0">
              <a:buNone/>
            </a:pPr>
            <a:r>
              <a:rPr sz="2400" lang="en"/>
              <a:t>std::lock_guard&lt;std::mutex&gt; lock(file);</a:t>
            </a:r>
          </a:p>
          <a:p>
            <a:pPr rtl="0" lvl="0">
              <a:buNone/>
            </a:pPr>
            <a:r>
              <a:rPr sz="2400" lang="en"/>
              <a:t>fout &lt;&lt; "thread 2\n";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Managing Shared Resource Use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Occur when two threads wait on each other</a:t>
            </a:r>
          </a:p>
          <a:p>
            <a:pPr rtl="0" lvl="0">
              <a:buNone/>
            </a:pPr>
            <a:r>
              <a:rPr sz="1200" lang="en"/>
              <a:t>                                               }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Occur when two threads wait on each other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//example adapted from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http://pages.cs.wisc.edu/~remzi/Classes/537/Fall2005/Lectures/lecture8.pdf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int X = 0, Y = 0;</a:t>
            </a:r>
          </a:p>
          <a:p>
            <a:pPr rtl="0" lvl="0">
              <a:buNone/>
            </a:pPr>
            <a:r>
              <a:rPr sz="1200" lang="en"/>
              <a:t>std::mutex x, y;</a:t>
            </a:r>
          </a:p>
          <a:p>
            <a:r>
              <a:t/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Occur when two threads wait on each other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//example adapted from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http://pages.cs.wisc.edu/~remzi/Classes/537/Fall2005/Lectures/lecture8.pdf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int X = 0, Y = 0;</a:t>
            </a:r>
          </a:p>
          <a:p>
            <a:pPr rtl="0" lvl="0">
              <a:buNone/>
            </a:pPr>
            <a:r>
              <a:rPr sz="1200" lang="en"/>
              <a:t>std::mutex x, y;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/>
              <a:t>std::lock_guard&lt;std::mutex&gt; lock(x);                  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r>
              <a:t/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Occur when two threads wait on each other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//example adapted from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http://pages.cs.wisc.edu/~remzi/Classes/537/Fall2005/Lectures/lecture8.pdf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int X = 0, Y = 0;</a:t>
            </a:r>
          </a:p>
          <a:p>
            <a:pPr rtl="0" lvl="0">
              <a:buNone/>
            </a:pPr>
            <a:r>
              <a:rPr sz="1200" lang="en"/>
              <a:t>std::mutex x, y;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/>
              <a:t>std::lock_guard&lt;std::mutex&gt; lock(x);                  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std::lock_guard&lt;std::mutex&gt; lock(y);                  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Occur when two threads wait on each other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//example adapted from </a:t>
            </a:r>
            <a:r>
              <a:rPr u="sng" sz="1200" lang="en">
                <a:solidFill>
                  <a:schemeClr val="hlink"/>
                </a:solidFill>
                <a:hlinkClick r:id="rId3"/>
              </a:rPr>
              <a:t>http://pages.cs.wisc.edu/~remzi/Classes/537/Fall2005/Lectures/lecture8.pdf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int X = 0, Y = 0;</a:t>
            </a:r>
          </a:p>
          <a:p>
            <a:pPr rtl="0" lvl="0">
              <a:buNone/>
            </a:pPr>
            <a:r>
              <a:rPr sz="1200" lang="en"/>
              <a:t>std::mutex x, y;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r>
              <a:t/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Games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Number-crunching applications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Operating Systems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Most responsive applications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Uses Multithreading?</a:t>
            </a:r>
          </a:p>
        </p:txBody>
      </p:sp>
      <p:sp>
        <p:nvSpPr>
          <p:cNvPr id="56" name="Shape 56"/>
          <p:cNvSpPr/>
          <p:nvPr/>
        </p:nvSpPr>
        <p:spPr>
          <a:xfrm>
            <a:off y="3885362" x="1384870"/>
            <a:ext cy="2972637" cx="6212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locks x</a:t>
            </a:r>
          </a:p>
          <a:p>
            <a:r>
              <a:t/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locks x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locks y</a:t>
            </a:r>
          </a:p>
          <a:p>
            <a:r>
              <a:t/>
            </a: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locks x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locks y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tries to lock y and waits</a:t>
            </a:r>
          </a:p>
          <a:p>
            <a:r>
              <a:t/>
            </a: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locks x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locks y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tries to lock y and waits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tries to lock x and waits</a:t>
            </a:r>
          </a:p>
          <a:p>
            <a:r>
              <a:t/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  <a:r>
              <a:rPr sz="1200" lang="en"/>
              <a:t>                  </a:t>
            </a:r>
            <a:r>
              <a:rPr sz="1200" lang="en">
                <a:solidFill>
                  <a:srgbClr val="990000"/>
                </a:solidFill>
              </a:rPr>
              <a:t>std::lock_guard&lt;std::mutex&gt; lock(y);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--Y;</a:t>
            </a:r>
          </a:p>
          <a:p>
            <a:pPr rtl="0" lvl="0">
              <a:buNone/>
            </a:pPr>
            <a:r>
              <a:rPr sz="1200" lang="en"/>
              <a:t>{                                                                     {</a:t>
            </a:r>
          </a:p>
          <a:p>
            <a:pPr rtl="0" lvl="0">
              <a:buNone/>
            </a:pPr>
            <a:r>
              <a:rPr sz="1200" lang="en"/>
              <a:t>    </a:t>
            </a:r>
            <a:r>
              <a:rPr sz="1200" lang="en">
                <a:solidFill>
                  <a:srgbClr val="990000"/>
                </a:solidFill>
              </a:rPr>
              <a:t>std::lock_guard&lt;std::mutex&gt; lock(y); </a:t>
            </a:r>
            <a:r>
              <a:rPr sz="1200" lang="en"/>
              <a:t>                 </a:t>
            </a:r>
            <a:r>
              <a:rPr sz="1200" lang="en">
                <a:solidFill>
                  <a:srgbClr val="FF0000"/>
                </a:solidFill>
              </a:rPr>
              <a:t>std::lock_guard&lt;std::mutex&gt; lock(x);</a:t>
            </a:r>
          </a:p>
          <a:p>
            <a:pPr rtl="0" lvl="0">
              <a:buNone/>
            </a:pPr>
            <a:r>
              <a:rPr sz="1200" lang="en"/>
              <a:t>    ++Y;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}                                                                     }</a:t>
            </a:r>
          </a:p>
          <a:p>
            <a:r>
              <a:t/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Imagine this scenario: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locks x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locks y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1 tries to lock y and waits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Thread 2 tries to lock x and waits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Deadlock!</a:t>
            </a:r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One solution: lock both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int X = 0, Y = 0;</a:t>
            </a:r>
          </a:p>
          <a:p>
            <a:pPr rtl="0" lvl="0">
              <a:buNone/>
            </a:pPr>
            <a:r>
              <a:rPr sz="1200" lang="en"/>
              <a:t>std::mutex both;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/>
              <a:t>std::lock_guard&lt;std::mutex&gt; lock(both);             std::lock_guard&lt;std::mutex&gt; lock(both);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++Y;                                                                --Y;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Another solution: use atomic variables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std::atomic&lt;int&gt; X = 0, Y = 0;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//thread 1                                                       //thread 2</a:t>
            </a:r>
          </a:p>
          <a:p>
            <a:pPr rtl="0" lvl="0">
              <a:buNone/>
            </a:pPr>
            <a:r>
              <a:rPr sz="1200" lang="en"/>
              <a:t>++X;                                                                --X;</a:t>
            </a:r>
          </a:p>
          <a:p>
            <a:pPr rtl="0" lvl="0">
              <a:buNone/>
            </a:pPr>
            <a:r>
              <a:rPr sz="1200" lang="en"/>
              <a:t>++Y;                                                                --Y;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Tip: Avoid Deadlocks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GUIs should always be responsive</a:t>
            </a:r>
          </a:p>
          <a:p>
            <a:r>
              <a:t/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Staying Responsive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GUIs should always be responsive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void OnButtonClicked() {</a:t>
            </a:r>
          </a:p>
          <a:p>
            <a:pPr rtl="0" lvl="0">
              <a:buNone/>
            </a:pPr>
            <a:r>
              <a:rPr lang="en"/>
              <a:t>	tasks_.emplace_back(std::async([] {</a:t>
            </a:r>
          </a:p>
          <a:p>
            <a:pPr rtl="0" lvl="0">
              <a:buNone/>
            </a:pPr>
            <a:r>
              <a:rPr lang="en"/>
              <a:t>		doLongTask();</a:t>
            </a:r>
          </a:p>
          <a:p>
            <a:pPr rtl="0" lvl="0">
              <a:buNone/>
            </a:pPr>
            <a:r>
              <a:rPr lang="en"/>
              <a:t>	}));</a:t>
            </a:r>
          </a:p>
          <a:p>
            <a:pPr rtl="0" lvl="0">
              <a:buNone/>
            </a:pPr>
            <a:r>
              <a:rPr lang="en"/>
              <a:t>}</a:t>
            </a: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Staying Responsive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Jobs can be divided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74" name="Shape 27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Splitting up Work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Holds the record for most digits of pi calculated, with 10 trillion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Uses multithreading extensively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y-cruncher</a:t>
            </a:r>
          </a:p>
        </p:txBody>
      </p:sp>
      <p:sp>
        <p:nvSpPr>
          <p:cNvPr id="63" name="Shape 63"/>
          <p:cNvSpPr/>
          <p:nvPr/>
        </p:nvSpPr>
        <p:spPr>
          <a:xfrm>
            <a:off y="3511800" x="1261708"/>
            <a:ext cy="3102977" cx="67094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Jobs can be divided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std::vector&lt;std::future&lt;void&gt;&gt; futs;</a:t>
            </a:r>
          </a:p>
          <a:p>
            <a:pPr rtl="0" lvl="0">
              <a:buNone/>
            </a:pPr>
            <a:r>
              <a:rPr sz="3000" lang="en"/>
              <a:t>futs.reserve(numCores);</a:t>
            </a:r>
          </a:p>
          <a:p>
            <a:r>
              <a:t/>
            </a: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Splitting up Work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Jobs can be divided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std::vector&lt;std::future&lt;void&gt;&gt; futs;</a:t>
            </a:r>
          </a:p>
          <a:p>
            <a:pPr rtl="0" lvl="0">
              <a:buNone/>
            </a:pPr>
            <a:r>
              <a:rPr sz="3000" lang="en"/>
              <a:t>futs.reserve(numCores);</a:t>
            </a:r>
          </a:p>
          <a:p>
            <a:pPr rtl="0" lvl="0">
              <a:buNone/>
            </a:pPr>
            <a:r>
              <a:rPr sz="3000" lang="en"/>
              <a:t>auto perThr = totalToCalc / numCores;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Splitting up Work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Jobs can be divided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std::vector&lt;std::future&lt;void&gt;&gt; futs;</a:t>
            </a:r>
          </a:p>
          <a:p>
            <a:pPr rtl="0" lvl="0">
              <a:buNone/>
            </a:pPr>
            <a:r>
              <a:rPr sz="3000" lang="en"/>
              <a:t>futs.reserve(numCores);</a:t>
            </a:r>
          </a:p>
          <a:p>
            <a:pPr rtl="0" lvl="0">
              <a:buNone/>
            </a:pPr>
            <a:r>
              <a:rPr sz="3000" lang="en"/>
              <a:t>auto perThr = totalToCalc / numCores;</a:t>
            </a:r>
          </a:p>
          <a:p>
            <a:r>
              <a:t/>
            </a:r>
          </a:p>
          <a:p>
            <a:pPr rtl="0" lvl="0">
              <a:buNone/>
            </a:pPr>
            <a:r>
              <a:rPr sz="3000" lang="en"/>
              <a:t>for (int i = 0; i &lt; numCores; ++i) {</a:t>
            </a:r>
          </a:p>
          <a:p>
            <a:pPr rtl="0" lvl="0">
              <a:buNone/>
            </a:pPr>
            <a:r>
              <a:rPr sz="3000" lang="en"/>
              <a:t>	futs.emplace_back(</a:t>
            </a:r>
          </a:p>
          <a:p>
            <a:pPr rtl="0" lvl="0" indent="457200" marL="457200">
              <a:buNone/>
            </a:pPr>
            <a:r>
              <a:rPr sz="3000" lang="en"/>
              <a:t>std::async(calc, perThr*i, (perThr+1) * i)</a:t>
            </a:r>
          </a:p>
          <a:p>
            <a:pPr rtl="0" lvl="0" indent="0" marL="0">
              <a:buNone/>
            </a:pPr>
            <a:r>
              <a:rPr sz="3000" lang="en"/>
              <a:t>	);</a:t>
            </a:r>
          </a:p>
          <a:p>
            <a:pPr rtl="0" lvl="0">
              <a:buNone/>
            </a:pPr>
            <a:r>
              <a:rPr sz="3000" lang="en"/>
              <a:t>}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Splitting up Work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MSVC - Most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Clang - Full</a:t>
            </a:r>
          </a:p>
          <a:p>
            <a:r>
              <a:t/>
            </a: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Compiler Support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MSVC - Most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Clang - Full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GCC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Windows - Atomics</a:t>
            </a:r>
          </a:p>
          <a:p>
            <a:r>
              <a:t/>
            </a: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Compiler Support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MSVC - Most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Clang - Full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GCC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Windows - Atomics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Other - Most</a:t>
            </a: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Compiler Support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y="17351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4800" lang="en">
                <a:solidFill>
                  <a:srgbClr val="00387E"/>
                </a:solidFill>
              </a:rPr>
              <a:t>
</a:t>
            </a:r>
            <a:r>
              <a:rPr b="1" sz="4800" lang="en">
                <a:solidFill>
                  <a:srgbClr val="00387E"/>
                </a:solidFill>
              </a:rPr>
              <a:t>C++ Concurrency Awaits</a:t>
            </a:r>
          </a:p>
          <a:p>
            <a:pPr>
              <a:buNone/>
            </a:pPr>
            <a:r>
              <a:rPr sz="4800" lang="en"/>
              <a:t>     Go have fun with it!</a:t>
            </a: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hlink"/>
                </a:solidFill>
                <a:hlinkClick r:id="rId3"/>
              </a:rPr>
              <a:t>http://www.numberworld.org/y-cruncher/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hlink"/>
                </a:solidFill>
                <a:hlinkClick r:id="rId4"/>
              </a:rPr>
              <a:t>http://www.charlespetzold.com/blog/2011/11/Asynchronous-Processing-in-Windows-8.html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hlink"/>
                </a:solidFill>
                <a:hlinkClick r:id="rId5"/>
              </a:rPr>
              <a:t>http://channel9.msdn.com/Shows/Going+Deep/C-and-Beyond-2012-Herb-Sutter-Concurrency-and-Parallelism</a:t>
            </a:r>
          </a:p>
          <a:p>
            <a:pPr rtl="0"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hlink"/>
                </a:solidFill>
                <a:hlinkClick r:id="rId6"/>
              </a:rPr>
              <a:t>http://en.cppreference.com/w/cpp/thread</a:t>
            </a:r>
          </a:p>
          <a:p>
            <a:pPr lvl="0" indent="-3175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400" lang="en">
                <a:solidFill>
                  <a:schemeClr val="hlink"/>
                </a:solidFill>
                <a:hlinkClick r:id="rId7"/>
              </a:rPr>
              <a:t>http://pages.cs.wisc.edu/~remzi/Classes/537/Fall2005/Lectures/lecture8.pdf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"Fast and Fluid" =&gt; new policy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 functions that could take longer than 50ms were made asynchronous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Apps stay responsive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Windows 8</a:t>
            </a:r>
          </a:p>
        </p:txBody>
      </p:sp>
      <p:sp>
        <p:nvSpPr>
          <p:cNvPr id="70" name="Shape 70"/>
          <p:cNvSpPr/>
          <p:nvPr/>
        </p:nvSpPr>
        <p:spPr>
          <a:xfrm>
            <a:off y="3922650" x="1233834"/>
            <a:ext cy="2692400" cx="66763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C++11 brought standardized concurrency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Launching another thread is easy: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C++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C++11 brought standardized concurrency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Launching another thread is easy: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#include &lt;thread&gt;</a:t>
            </a:r>
          </a:p>
          <a:p>
            <a:pPr rtl="0" lvl="0">
              <a:buNone/>
            </a:pPr>
            <a:r>
              <a:rPr lang="en"/>
              <a:t>int main() {</a:t>
            </a:r>
            <a:br>
              <a:rPr lang="en"/>
            </a:br>
            <a:r>
              <a:rPr lang="en"/>
              <a:t>	std::thread t([]{/*stuff*/});</a:t>
            </a:r>
          </a:p>
          <a:p>
            <a:pPr rtl="0" lvl="0">
              <a:buNone/>
            </a:pPr>
            <a:r>
              <a:rPr lang="en"/>
              <a:t>	t.join();</a:t>
            </a:r>
          </a:p>
          <a:p>
            <a:pPr rtl="0" lvl="0">
              <a:buNone/>
            </a:pPr>
            <a:r>
              <a:rPr lang="en"/>
              <a:t>}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C++ Concurrency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std::future holds a task's status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Launching Asynchronous Tasks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std::future holds a task's status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auto fut = std::async([]{/*stuff*/});</a:t>
            </a:r>
          </a:p>
          <a:p>
            <a:pPr rtl="0" lvl="0">
              <a:buNone/>
            </a:pPr>
            <a:r>
              <a:rPr lang="en"/>
              <a:t>//concurrent</a:t>
            </a:r>
          </a:p>
          <a:p>
            <a:pPr rtl="0" lvl="0">
              <a:buNone/>
            </a:pPr>
            <a:r>
              <a:rPr lang="en"/>
              <a:t>fut.wait();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Launching Asynchronous Tasks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