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22"/>
  </p:notesMasterIdLst>
  <p:handoutMasterIdLst>
    <p:handoutMasterId r:id="rId23"/>
  </p:handoutMasterIdLst>
  <p:sldIdLst>
    <p:sldId id="1502" r:id="rId6"/>
    <p:sldId id="1565" r:id="rId7"/>
    <p:sldId id="1566" r:id="rId8"/>
    <p:sldId id="1567" r:id="rId9"/>
    <p:sldId id="1568" r:id="rId10"/>
    <p:sldId id="1569" r:id="rId11"/>
    <p:sldId id="1570" r:id="rId12"/>
    <p:sldId id="1577" r:id="rId13"/>
    <p:sldId id="1573" r:id="rId14"/>
    <p:sldId id="1572" r:id="rId15"/>
    <p:sldId id="1574" r:id="rId16"/>
    <p:sldId id="1575" r:id="rId17"/>
    <p:sldId id="1576" r:id="rId18"/>
    <p:sldId id="1564" r:id="rId19"/>
    <p:sldId id="1563" r:id="rId20"/>
    <p:sldId id="1547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Light Template" id="{E1C8FB21-FF75-44A0-8090-B2FB240B014B}">
          <p14:sldIdLst>
            <p14:sldId id="1502"/>
            <p14:sldId id="1565"/>
            <p14:sldId id="1566"/>
            <p14:sldId id="1567"/>
            <p14:sldId id="1568"/>
            <p14:sldId id="1569"/>
            <p14:sldId id="1570"/>
            <p14:sldId id="1577"/>
            <p14:sldId id="1573"/>
            <p14:sldId id="1572"/>
            <p14:sldId id="1574"/>
            <p14:sldId id="1575"/>
            <p14:sldId id="1576"/>
            <p14:sldId id="1564"/>
            <p14:sldId id="1563"/>
            <p14:sldId id="15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FFFFFF"/>
    <a:srgbClr val="0078D7"/>
    <a:srgbClr val="FF8C00"/>
    <a:srgbClr val="D83B01"/>
    <a:srgbClr val="FFB900"/>
    <a:srgbClr val="107C10"/>
    <a:srgbClr val="35353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 autoAdjust="0"/>
    <p:restoredTop sz="92062" autoAdjust="0"/>
  </p:normalViewPr>
  <p:slideViewPr>
    <p:cSldViewPr>
      <p:cViewPr varScale="1">
        <p:scale>
          <a:sx n="192" d="100"/>
          <a:sy n="192" d="100"/>
        </p:scale>
        <p:origin x="1216" y="176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9/22/17 10:02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9/22/17 10:02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9/22/17 10:02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9/22/17 10:02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9/22/17 10:02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9/22/17 10:02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0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9/22/17 10:02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69DC94B-DB72-488C-A100-9C8F7341285A}" type="datetime8">
              <a:rPr lang="en-US" smtClean="0">
                <a:solidFill>
                  <a:prstClr val="black"/>
                </a:solidFill>
              </a:rPr>
              <a:t>9/22/17 10:02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2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=""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2056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50675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64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=""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1.emf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517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16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8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.visualstudio.com/docs/editor/tasks#_processing-task-output-with-problem-matchers" TargetMode="Externa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benjpas.close-all" TargetMode="External"/><Relationship Id="rId4" Type="http://schemas.openxmlformats.org/officeDocument/2006/relationships/hyperlink" Target="https://marketplace.visualstudio.com/items?itemName=eg2.vscode-npm-script" TargetMode="External"/><Relationship Id="rId5" Type="http://schemas.openxmlformats.org/officeDocument/2006/relationships/hyperlink" Target="https://marketplace.visualstudio.com/items?itemName=eamodio.gitlens" TargetMode="External"/><Relationship Id="rId6" Type="http://schemas.openxmlformats.org/officeDocument/2006/relationships/hyperlink" Target="https://marketplace.visualstudio.com/items?itemName=hoovercj.vscode-power-mode" TargetMode="External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rketplace.visualstudio.com/items?itemName=chrisdias.vscode-opennewinstan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" TargetMode="External"/><Relationship Id="rId4" Type="http://schemas.openxmlformats.org/officeDocument/2006/relationships/hyperlink" Target="https://code.visualstudio.com/insiders" TargetMode="External"/><Relationship Id="rId5" Type="http://schemas.openxmlformats.org/officeDocument/2006/relationships/hyperlink" Target="https://github.com/microsoft/vscode" TargetMode="External"/><Relationship Id="rId6" Type="http://schemas.openxmlformats.org/officeDocument/2006/relationships/hyperlink" Target="https://github.com/microsoft/vscode-tipsandtrick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hyperlink" Target="http://myignite.microsoft.com/" TargetMode="External"/><Relationship Id="rId5" Type="http://schemas.openxmlformats.org/officeDocument/2006/relationships/hyperlink" Target="https://aka.ms/ignite.mobileapp" TargetMode="External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icrosoft/vscode-tips-and-tricks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getstarted/keybindings#_advanced-customization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emmet.io/cheat-sheet/" TargetMode="Externa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search?target=VSCode&amp;category=Formatters&amp;sortBy=Downloads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rketplace.visualstudio.com/search?target=VSCode&amp;category=Linters&amp;sortBy=Download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icrosoft/vscode-recipes" TargetMode="Externa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211263"/>
            <a:ext cx="11658535" cy="1828786"/>
          </a:xfrm>
        </p:spPr>
        <p:txBody>
          <a:bodyPr/>
          <a:lstStyle/>
          <a:p>
            <a:r>
              <a:rPr lang="en-US" smtClean="0"/>
              <a:t>THR3028R </a:t>
            </a:r>
            <a:r>
              <a:rPr lang="en-US" dirty="0"/>
              <a:t>Visual Studio Code</a:t>
            </a:r>
            <a:br>
              <a:rPr lang="en-US" dirty="0"/>
            </a:br>
            <a:r>
              <a:rPr lang="en-US" dirty="0"/>
              <a:t>The most useful (and underused!) tips and tricks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725862"/>
            <a:ext cx="7315137" cy="1828007"/>
          </a:xfrm>
        </p:spPr>
        <p:txBody>
          <a:bodyPr/>
          <a:lstStyle/>
          <a:p>
            <a:r>
              <a:rPr lang="en-US" dirty="0"/>
              <a:t>Chris Dias</a:t>
            </a:r>
          </a:p>
          <a:p>
            <a:r>
              <a:rPr lang="en-US" dirty="0"/>
              <a:t>Principal Program Manager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6629335" cy="5152180"/>
          </a:xfrm>
        </p:spPr>
        <p:txBody>
          <a:bodyPr/>
          <a:lstStyle/>
          <a:p>
            <a:r>
              <a:rPr lang="en-US" dirty="0" smtClean="0"/>
              <a:t>F1, “task” auto-detects tasks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, grunt, gulp by default</a:t>
            </a:r>
            <a:endParaRPr lang="en-US" dirty="0"/>
          </a:p>
          <a:p>
            <a:pPr lvl="1"/>
            <a:r>
              <a:rPr lang="en-US" dirty="0" smtClean="0"/>
              <a:t>Plus extension contributions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Bind task to keyboard shortcuts</a:t>
            </a:r>
          </a:p>
          <a:p>
            <a:endParaRPr lang="en-US" dirty="0" smtClean="0"/>
          </a:p>
          <a:p>
            <a:r>
              <a:rPr lang="en-US" dirty="0" smtClean="0"/>
              <a:t>Debug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preLaunchTask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Problem Matchers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37" y="449262"/>
            <a:ext cx="8408401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693866"/>
          </a:xfrm>
        </p:spPr>
        <p:txBody>
          <a:bodyPr/>
          <a:lstStyle/>
          <a:p>
            <a:pPr fontAlgn="ctr"/>
            <a:r>
              <a:rPr lang="en-US" dirty="0" smtClean="0"/>
              <a:t>Pick it</a:t>
            </a:r>
          </a:p>
          <a:p>
            <a:pPr marL="228600" lvl="1" indent="0" fontAlgn="ctr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terminal.integrated.shell.osx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zsh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/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Customize </a:t>
            </a:r>
            <a:r>
              <a:rPr lang="en-US" dirty="0" smtClean="0"/>
              <a:t>it</a:t>
            </a:r>
          </a:p>
          <a:p>
            <a:pPr marL="2286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terminal.integrated.cursorStyle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"block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Name </a:t>
            </a:r>
            <a:r>
              <a:rPr lang="en-US" dirty="0" smtClean="0"/>
              <a:t>it</a:t>
            </a:r>
          </a:p>
          <a:p>
            <a:pPr lvl="1" fontAlgn="ctr"/>
            <a:r>
              <a:rPr lang="en-US" dirty="0" smtClean="0"/>
              <a:t>F1, Terminal: Rename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F7 to Run </a:t>
            </a:r>
            <a:r>
              <a:rPr lang="en-US" dirty="0" smtClean="0"/>
              <a:t>selected </a:t>
            </a:r>
            <a:r>
              <a:rPr lang="en-US" dirty="0" smtClean="0"/>
              <a:t>text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37" y="3730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5714935" cy="5244513"/>
          </a:xfrm>
        </p:spPr>
        <p:txBody>
          <a:bodyPr/>
          <a:lstStyle/>
          <a:p>
            <a:pPr fontAlgn="ctr"/>
            <a:r>
              <a:rPr lang="en-US" dirty="0" smtClean="0"/>
              <a:t>Multiple Providers</a:t>
            </a:r>
          </a:p>
          <a:p>
            <a:pPr lvl="1" fontAlgn="ctr"/>
            <a:r>
              <a:rPr lang="en-US" dirty="0" err="1" smtClean="0"/>
              <a:t>Git</a:t>
            </a:r>
            <a:r>
              <a:rPr lang="en-US" dirty="0" smtClean="0"/>
              <a:t>, Hg, VSTS, Perforce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Diff</a:t>
            </a:r>
          </a:p>
          <a:p>
            <a:pPr lvl="1" fontAlgn="ctr"/>
            <a:r>
              <a:rPr lang="en-US" dirty="0" smtClean="0"/>
              <a:t>Side </a:t>
            </a:r>
            <a:r>
              <a:rPr lang="en-US" dirty="0"/>
              <a:t>by side, inline, </a:t>
            </a:r>
            <a:r>
              <a:rPr lang="en-US" dirty="0" smtClean="0"/>
              <a:t>accessible</a:t>
            </a:r>
          </a:p>
          <a:p>
            <a:pPr lvl="1" fontAlgn="ctr"/>
            <a:r>
              <a:rPr lang="en-US" dirty="0" smtClean="0"/>
              <a:t>Set up as </a:t>
            </a:r>
            <a:r>
              <a:rPr lang="en-US" dirty="0" err="1" smtClean="0"/>
              <a:t>git</a:t>
            </a:r>
            <a:r>
              <a:rPr lang="en-US" dirty="0" smtClean="0"/>
              <a:t> cli diff editor</a:t>
            </a:r>
            <a:endParaRPr lang="en-US" dirty="0"/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Easy branching, partial commits</a:t>
            </a:r>
            <a:endParaRPr lang="en-US" sz="4400" dirty="0"/>
          </a:p>
          <a:p>
            <a:pPr lvl="1" fontAlgn="ctr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37" y="8627"/>
            <a:ext cx="9035503" cy="699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437" y="3802062"/>
            <a:ext cx="228600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8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 and the Marketplace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438686"/>
          </a:xfrm>
        </p:spPr>
        <p:txBody>
          <a:bodyPr/>
          <a:lstStyle/>
          <a:p>
            <a:r>
              <a:rPr lang="en-US" dirty="0" smtClean="0"/>
              <a:t>Single click install</a:t>
            </a:r>
          </a:p>
          <a:p>
            <a:endParaRPr lang="en-US" dirty="0" smtClean="0"/>
          </a:p>
          <a:p>
            <a:r>
              <a:rPr lang="en-US" dirty="0" smtClean="0"/>
              <a:t>Code CLI</a:t>
            </a:r>
            <a:endParaRPr lang="en-US" dirty="0" smtClean="0"/>
          </a:p>
          <a:p>
            <a:pPr lvl="1"/>
            <a:r>
              <a:rPr lang="en-US" dirty="0" smtClean="0"/>
              <a:t>Install, enable, disable extensions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 extensions</a:t>
            </a:r>
          </a:p>
          <a:p>
            <a:pPr lvl="1"/>
            <a:r>
              <a:rPr lang="en-US" dirty="0" smtClean="0">
                <a:hlinkClick r:id="rId2"/>
              </a:rPr>
              <a:t>Open Folder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Close All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NPM Validation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Git Lens</a:t>
            </a:r>
            <a:endParaRPr lang="en-US" dirty="0" smtClean="0"/>
          </a:p>
          <a:p>
            <a:pPr lvl="1"/>
            <a:r>
              <a:rPr lang="en-US" dirty="0" smtClean="0"/>
              <a:t>And of course</a:t>
            </a:r>
            <a:r>
              <a:rPr lang="is-IS" dirty="0" smtClean="0"/>
              <a:t>… </a:t>
            </a:r>
            <a:r>
              <a:rPr lang="en-US" dirty="0">
                <a:hlinkClick r:id="rId6"/>
              </a:rPr>
              <a:t>Power </a:t>
            </a:r>
            <a:r>
              <a:rPr lang="en-US" dirty="0" smtClean="0">
                <a:hlinkClick r:id="rId6"/>
              </a:rPr>
              <a:t>Mode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6437" y="1199923"/>
            <a:ext cx="6248400" cy="178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0909" y="3163728"/>
            <a:ext cx="11445875" cy="171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4037" y="4995754"/>
            <a:ext cx="6809270" cy="1822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2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HappyCoding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553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Follow us @</a:t>
            </a:r>
            <a:r>
              <a:rPr lang="en-US" dirty="0" smtClean="0"/>
              <a:t>code</a:t>
            </a:r>
          </a:p>
          <a:p>
            <a:pPr lvl="2"/>
            <a:endParaRPr lang="en-US" dirty="0"/>
          </a:p>
          <a:p>
            <a:r>
              <a:rPr lang="en-US" dirty="0" smtClean="0"/>
              <a:t>Learn: </a:t>
            </a:r>
            <a:r>
              <a:rPr lang="en-US" dirty="0" smtClean="0">
                <a:hlinkClick r:id="rId3"/>
              </a:rPr>
              <a:t>https://code.visualstudio.com/docs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Insiders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code.visualstudio.com/insiders</a:t>
            </a:r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Contribute: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://github.com/microsoft/vscode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Tips</a:t>
            </a:r>
            <a:r>
              <a:rPr lang="en-US" dirty="0"/>
              <a:t>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github.com/microsoft/vscode-tips-and-tricks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mage of QR Code" title="QR Code">
            <a:extLst>
              <a:ext uri="{FF2B5EF4-FFF2-40B4-BE49-F238E27FC236}">
                <a16:creationId xmlns="" xmlns:a16="http://schemas.microsoft.com/office/drawing/2014/main" id="{EFC1EB45-2EB7-48CE-B3A7-5E46347BB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85" y="1504634"/>
            <a:ext cx="3124200" cy="3124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rot="850369">
            <a:off x="1940298" y="2932184"/>
            <a:ext cx="9144000" cy="630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76197" tIns="38098" rIns="76197" bIns="3809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This slide is required. 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Do NOT delete or alter the slide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The slide will be replaced onsite through Silver Fox Productions with an updated QR code.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70C823DF-EC34-41F2-A2D0-BBC3CA4A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evaluate this session</a:t>
            </a:r>
            <a:br>
              <a:rPr lang="en-US" dirty="0"/>
            </a:br>
            <a:r>
              <a:rPr lang="en-US" sz="2800" spc="0" dirty="0">
                <a:latin typeface="+mn-lt"/>
              </a:rPr>
              <a:t>Your feedback is important to us!</a:t>
            </a:r>
            <a:endParaRPr lang="en-US" spc="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E5DC89-AD72-4374-B620-726EF1494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your PC or Tablet visit </a:t>
            </a:r>
            <a:r>
              <a:rPr lang="en-US" dirty="0" err="1"/>
              <a:t>MyIgnite</a:t>
            </a:r>
            <a:r>
              <a:rPr lang="en-US" dirty="0"/>
              <a:t> at </a:t>
            </a:r>
            <a:r>
              <a:rPr lang="en-US" dirty="0">
                <a:hlinkClick r:id="rId4"/>
              </a:rPr>
              <a:t>http://myignite.microsoft.com</a:t>
            </a:r>
            <a:endParaRPr lang="en-US" dirty="0"/>
          </a:p>
          <a:p>
            <a:r>
              <a:rPr lang="en-US" dirty="0"/>
              <a:t>From your phone download and use the Ignite Mobile App by scanning  the QR code above or visiting </a:t>
            </a:r>
            <a:r>
              <a:rPr lang="en-US" dirty="0">
                <a:hlinkClick r:id="rId5"/>
              </a:rPr>
              <a:t>https://aka.ms/ignite.mobileapp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8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3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 is about VS </a:t>
            </a:r>
            <a:r>
              <a:rPr lang="en-US" b="1" dirty="0" smtClean="0"/>
              <a:t>CODE</a:t>
            </a:r>
            <a:r>
              <a:rPr lang="en-US" dirty="0" smtClean="0"/>
              <a:t>, not</a:t>
            </a:r>
            <a:r>
              <a:rPr lang="en-US" b="1" dirty="0" smtClean="0"/>
              <a:t> </a:t>
            </a:r>
            <a:r>
              <a:rPr lang="en-US" dirty="0" smtClean="0"/>
              <a:t>the</a:t>
            </a:r>
            <a:r>
              <a:rPr lang="en-US" b="1" dirty="0" smtClean="0"/>
              <a:t> VS IDE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6112" y="1689011"/>
            <a:ext cx="5486399" cy="600164"/>
          </a:xfrm>
        </p:spPr>
        <p:txBody>
          <a:bodyPr/>
          <a:lstStyle/>
          <a:p>
            <a:r>
              <a:rPr lang="en-US" dirty="0" smtClean="0"/>
              <a:t>This…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89650" y="1671547"/>
            <a:ext cx="5486399" cy="600164"/>
          </a:xfrm>
        </p:spPr>
        <p:txBody>
          <a:bodyPr/>
          <a:lstStyle/>
          <a:p>
            <a:r>
              <a:rPr lang="en-US" b="1" dirty="0" smtClean="0"/>
              <a:t>Not</a:t>
            </a:r>
            <a:r>
              <a:rPr lang="en-US" dirty="0" smtClean="0"/>
              <a:t> This!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4" y="2278062"/>
            <a:ext cx="5659437" cy="3922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C5F1645-A3D5-4891-A714-174611706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31" y="2354262"/>
            <a:ext cx="5227638" cy="3431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ultiply 7"/>
          <p:cNvSpPr/>
          <p:nvPr/>
        </p:nvSpPr>
        <p:spPr bwMode="auto">
          <a:xfrm>
            <a:off x="6853236" y="2279472"/>
            <a:ext cx="4191001" cy="392121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79105" y="2728869"/>
            <a:ext cx="3820411" cy="3021012"/>
            <a:chOff x="1526318" y="2659062"/>
            <a:chExt cx="3820411" cy="3021012"/>
          </a:xfrm>
        </p:grpSpPr>
        <p:sp>
          <p:nvSpPr>
            <p:cNvPr id="9" name="Diagonal Stripe 8"/>
            <p:cNvSpPr/>
            <p:nvPr/>
          </p:nvSpPr>
          <p:spPr bwMode="auto">
            <a:xfrm>
              <a:off x="3017838" y="2659062"/>
              <a:ext cx="2328891" cy="3021012"/>
            </a:xfrm>
            <a:prstGeom prst="diagStripe">
              <a:avLst>
                <a:gd name="adj" fmla="val 56116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Diagonal Stripe 9"/>
            <p:cNvSpPr/>
            <p:nvPr/>
          </p:nvSpPr>
          <p:spPr bwMode="auto">
            <a:xfrm rot="5400000">
              <a:off x="1347936" y="3980446"/>
              <a:ext cx="1848284" cy="1491519"/>
            </a:xfrm>
            <a:prstGeom prst="diagStripe">
              <a:avLst>
                <a:gd name="adj" fmla="val 29566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8823" y="6050852"/>
            <a:ext cx="4039952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(So… it’s OK to leave)</a:t>
            </a:r>
          </a:p>
        </p:txBody>
      </p:sp>
    </p:spTree>
    <p:extLst>
      <p:ext uri="{BB962C8B-B14F-4D97-AF65-F5344CB8AC3E}">
        <p14:creationId xmlns:p14="http://schemas.microsoft.com/office/powerpoint/2010/main" val="15954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Tricks…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668462"/>
            <a:ext cx="5486399" cy="2877711"/>
          </a:xfrm>
        </p:spPr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Customization</a:t>
            </a:r>
          </a:p>
          <a:p>
            <a:r>
              <a:rPr lang="en-US" dirty="0" smtClean="0"/>
              <a:t>Keyboard shortcuts</a:t>
            </a:r>
          </a:p>
          <a:p>
            <a:r>
              <a:rPr lang="en-US" dirty="0" smtClean="0"/>
              <a:t>Editing and Code Navigation</a:t>
            </a:r>
          </a:p>
          <a:p>
            <a:r>
              <a:rPr lang="en-US" dirty="0" smtClean="0"/>
              <a:t>Code Style and Correctness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668462"/>
            <a:ext cx="5486399" cy="2877711"/>
          </a:xfrm>
        </p:spPr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Tasks</a:t>
            </a:r>
          </a:p>
          <a:p>
            <a:r>
              <a:rPr lang="en-US" dirty="0" smtClean="0"/>
              <a:t>Integrated Terminal</a:t>
            </a:r>
          </a:p>
          <a:p>
            <a:r>
              <a:rPr lang="en-US" dirty="0" smtClean="0"/>
              <a:t>Source Code Control</a:t>
            </a:r>
          </a:p>
          <a:p>
            <a:r>
              <a:rPr lang="en-US" dirty="0" smtClean="0"/>
              <a:t>Extensions, Marketplace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829" y="5249862"/>
            <a:ext cx="1158118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at </a:t>
            </a: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https://github.com/Microsoft/vscode-tips-and-tricks.git</a:t>
            </a:r>
            <a:endParaRPr lang="en-US" sz="3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53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016758"/>
          </a:xfrm>
        </p:spPr>
        <p:txBody>
          <a:bodyPr/>
          <a:lstStyle/>
          <a:p>
            <a:r>
              <a:rPr lang="en-US" dirty="0" smtClean="0"/>
              <a:t>Get the </a:t>
            </a:r>
            <a:r>
              <a:rPr lang="en-US" b="1" dirty="0" smtClean="0"/>
              <a:t>Insiders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Exact same builds we use</a:t>
            </a:r>
          </a:p>
          <a:p>
            <a:pPr lvl="1"/>
            <a:r>
              <a:rPr lang="en-US" dirty="0" smtClean="0"/>
              <a:t>Early </a:t>
            </a:r>
            <a:r>
              <a:rPr lang="en-US" dirty="0" smtClean="0"/>
              <a:t>access to new features</a:t>
            </a:r>
          </a:p>
          <a:p>
            <a:endParaRPr lang="en-US" dirty="0" smtClean="0"/>
          </a:p>
          <a:p>
            <a:r>
              <a:rPr lang="en-US" dirty="0" smtClean="0"/>
              <a:t>Launch </a:t>
            </a:r>
            <a:r>
              <a:rPr lang="en-US" dirty="0"/>
              <a:t>in </a:t>
            </a:r>
            <a:r>
              <a:rPr lang="en-US" b="1" dirty="0"/>
              <a:t>9+ </a:t>
            </a:r>
            <a:r>
              <a:rPr lang="en-US" b="1" dirty="0" smtClean="0"/>
              <a:t>Languages</a:t>
            </a:r>
          </a:p>
          <a:p>
            <a:pPr lvl="1"/>
            <a:r>
              <a:rPr lang="en-US" b="1" dirty="0" smtClean="0"/>
              <a:t>F1 &gt;Configure Language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b="1" dirty="0" smtClean="0"/>
              <a:t>shortcut</a:t>
            </a:r>
            <a:r>
              <a:rPr lang="en-US" dirty="0" smtClean="0"/>
              <a:t> to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F1 &gt;Shell Command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037" y="449262"/>
            <a:ext cx="77431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– Make it Yours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90734"/>
          </a:xfrm>
        </p:spPr>
        <p:txBody>
          <a:bodyPr/>
          <a:lstStyle/>
          <a:p>
            <a:pPr fontAlgn="ctr"/>
            <a:r>
              <a:rPr lang="en-US" dirty="0" smtClean="0"/>
              <a:t>890+ Themes</a:t>
            </a:r>
            <a:r>
              <a:rPr lang="en-US" dirty="0" smtClean="0"/>
              <a:t>, </a:t>
            </a:r>
            <a:r>
              <a:rPr lang="en-US" dirty="0" smtClean="0"/>
              <a:t>Icons</a:t>
            </a:r>
          </a:p>
          <a:p>
            <a:pPr fontAlgn="ctr"/>
            <a:endParaRPr lang="en-US" dirty="0" smtClean="0"/>
          </a:p>
          <a:p>
            <a:pPr fontAlgn="ctr"/>
            <a:endParaRPr lang="en-US" dirty="0" smtClean="0"/>
          </a:p>
          <a:p>
            <a:pPr fontAlgn="ctr"/>
            <a:r>
              <a:rPr lang="en-US" dirty="0" smtClean="0"/>
              <a:t>Settings: </a:t>
            </a:r>
            <a:r>
              <a:rPr lang="en-US" dirty="0" smtClean="0"/>
              <a:t>CMD+,</a:t>
            </a:r>
          </a:p>
          <a:p>
            <a:pPr lvl="1" fontAlgn="ctr"/>
            <a:r>
              <a:rPr lang="en-US" dirty="0" smtClean="0"/>
              <a:t>IntelliSense, validation</a:t>
            </a:r>
            <a:endParaRPr lang="en-US" dirty="0"/>
          </a:p>
          <a:p>
            <a:pPr lvl="1" fontAlgn="ctr"/>
            <a:r>
              <a:rPr lang="en-US" dirty="0" smtClean="0"/>
              <a:t>User, Workspace settings</a:t>
            </a:r>
            <a:endParaRPr lang="en-US" sz="3600" dirty="0" smtClean="0"/>
          </a:p>
          <a:p>
            <a:pPr fontAlgn="ctr"/>
            <a:r>
              <a:rPr lang="en-US" dirty="0" smtClean="0"/>
              <a:t>Fun favorites</a:t>
            </a:r>
            <a:endParaRPr lang="en-US" dirty="0" smtClean="0"/>
          </a:p>
          <a:p>
            <a:pPr lvl="1" fontAlgn="ctr"/>
            <a:r>
              <a:rPr lang="en-US" dirty="0" smtClean="0"/>
              <a:t>AutoSave</a:t>
            </a:r>
          </a:p>
          <a:p>
            <a:pPr lvl="1" fontAlgn="ctr"/>
            <a:r>
              <a:rPr lang="en-US" dirty="0" smtClean="0"/>
              <a:t>Font ligatures</a:t>
            </a:r>
          </a:p>
          <a:p>
            <a:pPr lvl="1" fontAlgn="ctr"/>
            <a:r>
              <a:rPr lang="en-US" dirty="0" smtClean="0"/>
              <a:t>Workbench </a:t>
            </a:r>
            <a:r>
              <a:rPr lang="en-US" dirty="0" smtClean="0"/>
              <a:t>tips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" y="1897062"/>
            <a:ext cx="40894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37" y="9826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9" y="-236538"/>
            <a:ext cx="10210211" cy="699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Keyboard Shortcuts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61577"/>
          </a:xfrm>
        </p:spPr>
        <p:txBody>
          <a:bodyPr/>
          <a:lstStyle/>
          <a:p>
            <a:r>
              <a:rPr lang="en-US" dirty="0" smtClean="0"/>
              <a:t>Help | Keyboard Shortcut Reference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Customize </a:t>
            </a:r>
            <a:r>
              <a:rPr lang="en-US" dirty="0" smtClean="0"/>
              <a:t>shortcuts</a:t>
            </a:r>
          </a:p>
          <a:p>
            <a:pPr lvl="1"/>
            <a:r>
              <a:rPr lang="en-US" dirty="0" smtClean="0"/>
              <a:t>Quick </a:t>
            </a:r>
            <a:r>
              <a:rPr lang="en-US" dirty="0" smtClean="0"/>
              <a:t>Outline in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keybindings.json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The “when” clause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Keymap</a:t>
            </a:r>
            <a:r>
              <a:rPr lang="en-US" dirty="0" smtClean="0"/>
              <a:t> </a:t>
            </a:r>
            <a:r>
              <a:rPr lang="en-US" dirty="0"/>
              <a:t>Extensions</a:t>
            </a:r>
          </a:p>
          <a:p>
            <a:pPr lvl="1"/>
            <a:r>
              <a:rPr lang="en-US" dirty="0"/>
              <a:t>Sublime, VIM, Atom, …</a:t>
            </a:r>
          </a:p>
          <a:p>
            <a:pPr lvl="2"/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Advanced </a:t>
            </a:r>
            <a:r>
              <a:rPr lang="en-US" dirty="0" smtClean="0">
                <a:hlinkClick r:id="rId3"/>
              </a:rPr>
              <a:t>Customization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837" y="31162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and Editing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67623"/>
          </a:xfrm>
        </p:spPr>
        <p:txBody>
          <a:bodyPr/>
          <a:lstStyle/>
          <a:p>
            <a:r>
              <a:rPr lang="en-US" sz="3200" dirty="0" smtClean="0"/>
              <a:t>Remember one thing: </a:t>
            </a:r>
            <a:r>
              <a:rPr lang="en-US" sz="3200" b="1" dirty="0" smtClean="0"/>
              <a:t>F1</a:t>
            </a:r>
          </a:p>
          <a:p>
            <a:pPr lvl="1"/>
            <a:r>
              <a:rPr lang="en-US" sz="2400" dirty="0" smtClean="0"/>
              <a:t>Navigate: CMD+P, Right Arrow to open files</a:t>
            </a:r>
          </a:p>
          <a:p>
            <a:pPr lvl="1"/>
            <a:r>
              <a:rPr lang="en-US" sz="2400" dirty="0" smtClean="0"/>
              <a:t>Switch Project: CMD+R</a:t>
            </a:r>
          </a:p>
          <a:p>
            <a:pPr lvl="1"/>
            <a:r>
              <a:rPr lang="en-US" sz="2400" dirty="0" smtClean="0"/>
              <a:t>Outline: CMD+SHIFT+O</a:t>
            </a:r>
          </a:p>
          <a:p>
            <a:r>
              <a:rPr lang="en-US" sz="3200" dirty="0" smtClean="0"/>
              <a:t>Help | Interactive Editor Playground</a:t>
            </a:r>
          </a:p>
          <a:p>
            <a:pPr lvl="1"/>
            <a:r>
              <a:rPr lang="en-US" sz="2400" dirty="0" smtClean="0"/>
              <a:t>Multi Cursor, Line Actions, Snippets, more…</a:t>
            </a:r>
          </a:p>
          <a:p>
            <a:pPr lvl="1"/>
            <a:r>
              <a:rPr lang="en-US" sz="2400" dirty="0" smtClean="0">
                <a:hlinkClick r:id="rId2"/>
              </a:rPr>
              <a:t>Emmet Cheat Sheet</a:t>
            </a:r>
            <a:endParaRPr lang="en-US" sz="2400" dirty="0" smtClean="0"/>
          </a:p>
          <a:p>
            <a:r>
              <a:rPr lang="en-US" sz="3200" dirty="0" smtClean="0"/>
              <a:t>My Favorites</a:t>
            </a:r>
          </a:p>
          <a:p>
            <a:pPr lvl="1"/>
            <a:r>
              <a:rPr lang="en-US" sz="2400" dirty="0" smtClean="0"/>
              <a:t>Multi Cursors: CMD+D, CMD+SHIFT+L</a:t>
            </a:r>
          </a:p>
          <a:p>
            <a:pPr lvl="1"/>
            <a:r>
              <a:rPr lang="en-US" sz="2400" dirty="0" err="1" smtClean="0"/>
              <a:t>GoTo</a:t>
            </a:r>
            <a:r>
              <a:rPr lang="en-US" sz="2400" dirty="0" smtClean="0"/>
              <a:t> Definition: </a:t>
            </a:r>
            <a:r>
              <a:rPr lang="en-US" sz="2400" dirty="0" err="1" smtClean="0"/>
              <a:t>CMD+Click</a:t>
            </a:r>
            <a:r>
              <a:rPr lang="en-US" sz="2400" dirty="0" smtClean="0"/>
              <a:t>, Go Back: </a:t>
            </a:r>
            <a:r>
              <a:rPr lang="en-US" sz="2400" dirty="0" err="1" smtClean="0"/>
              <a:t>ALT+Left</a:t>
            </a:r>
            <a:r>
              <a:rPr lang="en-US" sz="2400" dirty="0" smtClean="0"/>
              <a:t> Arrow</a:t>
            </a:r>
          </a:p>
          <a:p>
            <a:pPr lvl="1"/>
            <a:r>
              <a:rPr lang="en-US" sz="2400" dirty="0" smtClean="0"/>
              <a:t>Peek: ALT+F12</a:t>
            </a:r>
          </a:p>
          <a:p>
            <a:pPr lvl="1"/>
            <a:r>
              <a:rPr lang="en-US" sz="2400" dirty="0" smtClean="0"/>
              <a:t>Navigate Errors and Warnings: F8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37" y="9064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1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and Correctness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52344"/>
          </a:xfrm>
        </p:spPr>
        <p:txBody>
          <a:bodyPr/>
          <a:lstStyle/>
          <a:p>
            <a:r>
              <a:rPr lang="en-US" dirty="0" smtClean="0"/>
              <a:t>If you do JavaScript, remember </a:t>
            </a:r>
            <a:br>
              <a:rPr lang="en-US" dirty="0" smtClean="0"/>
            </a:br>
            <a:r>
              <a:rPr lang="en-US" dirty="0" smtClean="0"/>
              <a:t>a second thing: </a:t>
            </a:r>
            <a:r>
              <a:rPr lang="en-US" b="1" dirty="0" smtClean="0"/>
              <a:t>TypeScript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Type checking JS: </a:t>
            </a:r>
            <a:r>
              <a:rPr lang="en-US" dirty="0" smtClean="0"/>
              <a:t>@</a:t>
            </a:r>
            <a:r>
              <a:rPr lang="en-US" dirty="0" err="1" smtClean="0"/>
              <a:t>ts</a:t>
            </a:r>
            <a:r>
              <a:rPr lang="en-US" dirty="0" smtClean="0"/>
              <a:t>-check, </a:t>
            </a:r>
            <a:r>
              <a:rPr lang="en-US" dirty="0" err="1" smtClean="0"/>
              <a:t>jsconfig.json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>
                <a:hlinkClick r:id="rId2"/>
              </a:rPr>
              <a:t>Linters</a:t>
            </a:r>
            <a:r>
              <a:rPr lang="en-US" dirty="0" smtClean="0"/>
              <a:t> enforce style</a:t>
            </a:r>
          </a:p>
          <a:p>
            <a:pPr lvl="1"/>
            <a:r>
              <a:rPr lang="en-US" dirty="0" err="1" smtClean="0"/>
              <a:t>ESLint</a:t>
            </a:r>
            <a:r>
              <a:rPr lang="en-US" dirty="0" smtClean="0"/>
              <a:t> plus 190 more …</a:t>
            </a:r>
          </a:p>
          <a:p>
            <a:pPr lvl="1"/>
            <a:r>
              <a:rPr lang="en-US" dirty="0" smtClean="0"/>
              <a:t>Lightbulbs</a:t>
            </a:r>
          </a:p>
          <a:p>
            <a:pPr lvl="3"/>
            <a:endParaRPr lang="en-US" dirty="0" smtClean="0"/>
          </a:p>
          <a:p>
            <a:r>
              <a:rPr lang="en-US" dirty="0" smtClean="0">
                <a:hlinkClick r:id="rId3"/>
              </a:rPr>
              <a:t>Formatters</a:t>
            </a:r>
            <a:r>
              <a:rPr lang="en-US" dirty="0" smtClean="0"/>
              <a:t> make it readable</a:t>
            </a:r>
          </a:p>
          <a:p>
            <a:pPr lvl="1"/>
            <a:r>
              <a:rPr lang="en-US" dirty="0" smtClean="0"/>
              <a:t>XML is my favorite, 121 more in </a:t>
            </a:r>
            <a:r>
              <a:rPr lang="en-US" dirty="0" smtClean="0"/>
              <a:t>Marketplace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editor.formatOnPaste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437" y="754061"/>
            <a:ext cx="3843498" cy="1706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37" y="2735262"/>
            <a:ext cx="23114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769" y="3820201"/>
            <a:ext cx="228600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1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30252"/>
          </a:xfrm>
        </p:spPr>
        <p:txBody>
          <a:bodyPr/>
          <a:lstStyle/>
          <a:p>
            <a:pPr fontAlgn="ctr"/>
            <a:r>
              <a:rPr lang="en-US" dirty="0"/>
              <a:t>Single file debugging</a:t>
            </a:r>
          </a:p>
          <a:p>
            <a:pPr fontAlgn="ctr"/>
            <a:r>
              <a:rPr lang="en-US" dirty="0" smtClean="0"/>
              <a:t>Client, Server Debugging</a:t>
            </a:r>
            <a:endParaRPr lang="en-US" dirty="0"/>
          </a:p>
          <a:p>
            <a:pPr fontAlgn="ctr"/>
            <a:r>
              <a:rPr lang="en-US" dirty="0" smtClean="0"/>
              <a:t>Debug </a:t>
            </a:r>
            <a:r>
              <a:rPr lang="en-US" dirty="0" smtClean="0"/>
              <a:t>Console, REPL</a:t>
            </a:r>
            <a:endParaRPr lang="en-US" dirty="0"/>
          </a:p>
          <a:p>
            <a:pPr fontAlgn="ctr"/>
            <a:r>
              <a:rPr lang="en-US" dirty="0"/>
              <a:t>Inline debug </a:t>
            </a:r>
            <a:r>
              <a:rPr lang="en-US" dirty="0" smtClean="0"/>
              <a:t>values</a:t>
            </a:r>
            <a:endParaRPr lang="en-US" dirty="0"/>
          </a:p>
          <a:p>
            <a:pPr fontAlgn="ctr"/>
            <a:r>
              <a:rPr lang="en-US" dirty="0" smtClean="0"/>
              <a:t>Attach</a:t>
            </a:r>
            <a:r>
              <a:rPr lang="is-IS" dirty="0" smtClean="0"/>
              <a:t>… to </a:t>
            </a:r>
            <a:r>
              <a:rPr lang="en-US" dirty="0" smtClean="0"/>
              <a:t>Docker</a:t>
            </a:r>
          </a:p>
          <a:p>
            <a:pPr fontAlgn="ctr"/>
            <a:r>
              <a:rPr lang="en-US" dirty="0" smtClean="0">
                <a:hlinkClick r:id="rId2"/>
              </a:rPr>
              <a:t>Recipes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37" y="295274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2.xml><?xml version="1.0" encoding="utf-8"?>
<a:theme xmlns:a="http://schemas.openxmlformats.org/drawingml/2006/main" name="5-50109_Microsoft_Dark_Template">
  <a:themeElements>
    <a:clrScheme name="Microsoft 2017 Dark">
      <a:dk1>
        <a:srgbClr val="353535"/>
      </a:dk1>
      <a:lt1>
        <a:srgbClr val="FFFFFF"/>
      </a:lt1>
      <a:dk2>
        <a:srgbClr val="D83B01"/>
      </a:dk2>
      <a:lt2>
        <a:srgbClr val="CDF4FF"/>
      </a:lt2>
      <a:accent1>
        <a:srgbClr val="D83B01"/>
      </a:accent1>
      <a:accent2>
        <a:srgbClr val="FF8C00"/>
      </a:accent2>
      <a:accent3>
        <a:srgbClr val="FFB900"/>
      </a:accent3>
      <a:accent4>
        <a:srgbClr val="00BCF2"/>
      </a:accent4>
      <a:accent5>
        <a:srgbClr val="D2D2D2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7C638A3A-D771-4183-8214-2AFBE38471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 xsi:nil="true"/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 xsi:nil="true"/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2017-09-25T00:00:00+00:00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2017</TermName>
          <TermId xmlns="http://schemas.microsoft.com/office/infopath/2007/PartnerControls">21d30605-03f6-4b08-a63a-5a553eb19f84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e349cd3f156b4e7d8653c9cd4f2d8fb4>
    <TaxCatchAll xmlns="230e9df3-be65-4c73-a93b-d1236ebd677e">
      <Value>55</Value>
      <Value>54</Value>
      <Value>53</Value>
      <Value>16</Value>
    </TaxCatchAll>
    <Event_x0020_End_x0020_Date xmlns="04e01bb1-6d80-42e9-ae53-416b1e8aa845">2017-09-29T00:00:00+00:00</Event_x0020_End_x0020_Date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7" ma:contentTypeDescription="" ma:contentTypeScope="" ma:versionID="8641f81e7643323f4894ad5cfb9fb0f3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cfa393de6d5a52634dd4113eb929c878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230e9df3-be65-4c73-a93b-d1236ebd677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889e55c-35cf-43c7-aaf4-cf2500919dd8"/>
    <ds:schemaRef ds:uri="04e01bb1-6d80-42e9-ae53-416b1e8aa84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2F11E6-5A70-45F1-A1F4-684775A68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618</TotalTime>
  <Words>641</Words>
  <Application>Microsoft Macintosh PowerPoint</Application>
  <PresentationFormat>Custom</PresentationFormat>
  <Paragraphs>158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Consolas</vt:lpstr>
      <vt:lpstr>Courier New</vt:lpstr>
      <vt:lpstr>Segoe UI</vt:lpstr>
      <vt:lpstr>Segoe UI Light</vt:lpstr>
      <vt:lpstr>Segoe UI Semilight</vt:lpstr>
      <vt:lpstr>Wingdings</vt:lpstr>
      <vt:lpstr>Arial</vt:lpstr>
      <vt:lpstr>5-50109_Microsoft_Light_Template</vt:lpstr>
      <vt:lpstr>5-50109_Microsoft_Dark_Template</vt:lpstr>
      <vt:lpstr>THR3028R Visual Studio Code The most useful (and underused!) tips and tricks</vt:lpstr>
      <vt:lpstr>This talk is about VS CODE, not the VS IDE!!</vt:lpstr>
      <vt:lpstr>Tips and Tricks…</vt:lpstr>
      <vt:lpstr>Setup</vt:lpstr>
      <vt:lpstr>Customization – Make it Yours</vt:lpstr>
      <vt:lpstr>Keyboard Shortcuts</vt:lpstr>
      <vt:lpstr>Navigation and Editing</vt:lpstr>
      <vt:lpstr>Code Style and Correctness</vt:lpstr>
      <vt:lpstr>Debugging</vt:lpstr>
      <vt:lpstr>Tasks</vt:lpstr>
      <vt:lpstr>Integrated Terminal</vt:lpstr>
      <vt:lpstr>Source Code Control</vt:lpstr>
      <vt:lpstr>Extensions and the Marketplace</vt:lpstr>
      <vt:lpstr>#HappyCoding!</vt:lpstr>
      <vt:lpstr>Please evaluate this session Your feedback is important to us!</vt:lpstr>
      <vt:lpstr>PowerPoint Presentation</vt:lpstr>
    </vt:vector>
  </TitlesOfParts>
  <Manager/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THR3028(R) Visual Studio Code The most useful (and underused!) tips and tricks</dc:title>
  <dc:subject>&lt;Speech title here&gt;</dc:subject>
  <dc:creator>Chris Dias</dc:creator>
  <cp:keywords>Microsoft Ignite 2017</cp:keywords>
  <dc:description>Template: Mitchell Derrey, Silver Fox Productions_x000d_
Formatting: _x000d_
Audience Type:</dc:description>
  <cp:lastModifiedBy>Chris Dias</cp:lastModifiedBy>
  <cp:revision>57</cp:revision>
  <dcterms:created xsi:type="dcterms:W3CDTF">2017-09-21T21:32:21Z</dcterms:created>
  <dcterms:modified xsi:type="dcterms:W3CDTF">2017-09-22T19:08:08Z</dcterms:modified>
  <cp:category>Microsoft Ignite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55;#Orange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54;#Orlando|8cc4ed56-1866-4501-a22c-89aafde6f59b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53;#Microsoft Ignite 2017|21d30605-03f6-4b08-a63a-5a553eb19f84</vt:lpwstr>
  </property>
  <property fmtid="{D5CDD505-2E9C-101B-9397-08002B2CF9AE}" pid="12" name="Audience1">
    <vt:lpwstr/>
  </property>
  <property fmtid="{D5CDD505-2E9C-101B-9397-08002B2CF9AE}" pid="13" name="Event Name">
    <vt:lpwstr>16;#Microsoft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Owner">
    <vt:lpwstr>cdias@microsoft.com</vt:lpwstr>
  </property>
  <property fmtid="{D5CDD505-2E9C-101B-9397-08002B2CF9AE}" pid="18" name="MSIP_Label_f42aa342-8706-4288-bd11-ebb85995028c_SetDate">
    <vt:lpwstr>2017-09-21T18:17:12.5781961-07:00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