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23"/>
  </p:notesMasterIdLst>
  <p:handoutMasterIdLst>
    <p:handoutMasterId r:id="rId24"/>
  </p:handoutMasterIdLst>
  <p:sldIdLst>
    <p:sldId id="1502" r:id="rId6"/>
    <p:sldId id="1565" r:id="rId7"/>
    <p:sldId id="1566" r:id="rId8"/>
    <p:sldId id="1567" r:id="rId9"/>
    <p:sldId id="1568" r:id="rId10"/>
    <p:sldId id="1569" r:id="rId11"/>
    <p:sldId id="1570" r:id="rId12"/>
    <p:sldId id="1577" r:id="rId13"/>
    <p:sldId id="1573" r:id="rId14"/>
    <p:sldId id="1572" r:id="rId15"/>
    <p:sldId id="1574" r:id="rId16"/>
    <p:sldId id="1575" r:id="rId17"/>
    <p:sldId id="1576" r:id="rId18"/>
    <p:sldId id="1564" r:id="rId19"/>
    <p:sldId id="1563" r:id="rId20"/>
    <p:sldId id="1547" r:id="rId21"/>
    <p:sldId id="1571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Light Template" id="{E1C8FB21-FF75-44A0-8090-B2FB240B014B}">
          <p14:sldIdLst>
            <p14:sldId id="1502"/>
            <p14:sldId id="1565"/>
            <p14:sldId id="1566"/>
            <p14:sldId id="1567"/>
            <p14:sldId id="1568"/>
            <p14:sldId id="1569"/>
            <p14:sldId id="1570"/>
            <p14:sldId id="1577"/>
            <p14:sldId id="1573"/>
            <p14:sldId id="1572"/>
            <p14:sldId id="1574"/>
            <p14:sldId id="1575"/>
            <p14:sldId id="1576"/>
            <p14:sldId id="1564"/>
            <p14:sldId id="1563"/>
            <p14:sldId id="1547"/>
            <p14:sldId id="15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FFFFFF"/>
    <a:srgbClr val="0078D7"/>
    <a:srgbClr val="FF8C00"/>
    <a:srgbClr val="D83B01"/>
    <a:srgbClr val="FFB900"/>
    <a:srgbClr val="107C10"/>
    <a:srgbClr val="3535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 autoAdjust="0"/>
    <p:restoredTop sz="92082" autoAdjust="0"/>
  </p:normalViewPr>
  <p:slideViewPr>
    <p:cSldViewPr>
      <p:cViewPr varScale="1">
        <p:scale>
          <a:sx n="100" d="100"/>
          <a:sy n="100" d="100"/>
        </p:scale>
        <p:origin x="-30" y="96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9/21/2017 6:18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9/21/2017 6:18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9/21/2017 6:18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9/21/2017 6:18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9/21/2017 6:27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9/21/2017 6:36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0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9/21/2017 6:18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69DC94B-DB72-488C-A100-9C8F7341285A}" type="datetime8">
              <a:rPr lang="en-US" smtClean="0">
                <a:solidFill>
                  <a:prstClr val="black"/>
                </a:solidFill>
              </a:rPr>
              <a:t>9/21/2017 6:18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2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xmlns="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2056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50675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64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xmlns="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517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16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8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arketplace.visualstudio.com/items?itemName=benjpas.close-al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icrosoft/vscode-tipsandtrick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insider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5" Type="http://schemas.openxmlformats.org/officeDocument/2006/relationships/hyperlink" Target="https://aka.ms/ignite.mobileapp" TargetMode="External"/><Relationship Id="rId4" Type="http://schemas.openxmlformats.org/officeDocument/2006/relationships/hyperlink" Target="http://myignite.microsoft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vscode-tips-and-trick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de.visualstudio.com/docs/getstarted/keybindings#_advanced-customiza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emmet.io/cheat-sheet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search?target=VSCode&amp;category=Linters&amp;sortBy=Download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rketplace.visualstudio.com/search?target=VSCode&amp;category=Formatters&amp;sortBy=Downloa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Microsoft/vscode-recip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211263"/>
            <a:ext cx="11658535" cy="1828786"/>
          </a:xfrm>
        </p:spPr>
        <p:txBody>
          <a:bodyPr/>
          <a:lstStyle/>
          <a:p>
            <a:r>
              <a:rPr lang="en-US" dirty="0"/>
              <a:t>THR3028(R) Visual Studio Code</a:t>
            </a:r>
            <a:br>
              <a:rPr lang="en-US" dirty="0"/>
            </a:br>
            <a:r>
              <a:rPr lang="en-US" dirty="0"/>
              <a:t>The most useful (and underused!) tips and tricks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725862"/>
            <a:ext cx="7315137" cy="1828007"/>
          </a:xfrm>
        </p:spPr>
        <p:txBody>
          <a:bodyPr/>
          <a:lstStyle/>
          <a:p>
            <a:r>
              <a:rPr lang="en-US" dirty="0"/>
              <a:t>Chris Dias</a:t>
            </a:r>
          </a:p>
          <a:p>
            <a:r>
              <a:rPr lang="en-US" dirty="0"/>
              <a:t>Principal 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 smtClean="0"/>
              <a:t>Automate the grunt work</a:t>
            </a:r>
          </a:p>
          <a:p>
            <a:r>
              <a:rPr lang="en-US" dirty="0" smtClean="0"/>
              <a:t>Pre-Launch tasks when debugging</a:t>
            </a:r>
          </a:p>
          <a:p>
            <a:r>
              <a:rPr lang="en-US" dirty="0" smtClean="0"/>
              <a:t>Problem Matchers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896999"/>
          </a:xfrm>
        </p:spPr>
        <p:txBody>
          <a:bodyPr/>
          <a:lstStyle/>
          <a:p>
            <a:pPr fontAlgn="ctr"/>
            <a:r>
              <a:rPr lang="en-US" dirty="0" smtClean="0"/>
              <a:t>Pick it</a:t>
            </a:r>
          </a:p>
          <a:p>
            <a:pPr marL="457200" lvl="2" indent="0" fontAlgn="ctr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terminal.integrated.shell.osx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457200" lvl="2" indent="0" fontAlgn="ctr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terminal.integrated.shell.windows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 "C:\\windows\\system32\\cmd.exe"</a:t>
            </a:r>
          </a:p>
          <a:p>
            <a:pPr fontAlgn="ctr"/>
            <a:r>
              <a:rPr lang="en-US" dirty="0" smtClean="0"/>
              <a:t>Customize it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terminal.integrated.cursorStyle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"block",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terminal.integrated.cursorBlinking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  <a:endParaRPr lang="en-US" dirty="0" smtClean="0"/>
          </a:p>
          <a:p>
            <a:pPr fontAlgn="ctr"/>
            <a:r>
              <a:rPr lang="en-US" dirty="0" smtClean="0"/>
              <a:t>Name it</a:t>
            </a:r>
          </a:p>
          <a:p>
            <a:pPr lvl="1" fontAlgn="ctr"/>
            <a:r>
              <a:rPr lang="en-US" dirty="0" smtClean="0"/>
              <a:t>F1, Terminal: Rename</a:t>
            </a:r>
          </a:p>
          <a:p>
            <a:pPr fontAlgn="ctr"/>
            <a:r>
              <a:rPr lang="en-US" dirty="0" smtClean="0"/>
              <a:t>Run selected text in it</a:t>
            </a:r>
          </a:p>
          <a:p>
            <a:pPr lvl="1" fontAlgn="ctr"/>
            <a:r>
              <a:rPr lang="en-US" dirty="0" smtClean="0"/>
              <a:t>Set up a key binding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77"/>
          <a:stretch/>
        </p:blipFill>
        <p:spPr>
          <a:xfrm>
            <a:off x="4999037" y="3954463"/>
            <a:ext cx="8345712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813625"/>
          </a:xfrm>
        </p:spPr>
        <p:txBody>
          <a:bodyPr/>
          <a:lstStyle/>
          <a:p>
            <a:pPr fontAlgn="ctr"/>
            <a:r>
              <a:rPr lang="en-US" dirty="0" err="1"/>
              <a:t>Git</a:t>
            </a:r>
            <a:r>
              <a:rPr lang="en-US" dirty="0"/>
              <a:t> Stash</a:t>
            </a:r>
            <a:endParaRPr lang="en-US" sz="4400" dirty="0"/>
          </a:p>
          <a:p>
            <a:pPr fontAlgn="ctr"/>
            <a:r>
              <a:rPr lang="en-US" dirty="0"/>
              <a:t>Branching</a:t>
            </a:r>
            <a:endParaRPr lang="en-US" sz="4400" dirty="0"/>
          </a:p>
          <a:p>
            <a:pPr fontAlgn="ctr"/>
            <a:r>
              <a:rPr lang="en-US" dirty="0"/>
              <a:t>Diff: side by side, inline, accessible</a:t>
            </a:r>
            <a:endParaRPr lang="en-US" sz="4400" dirty="0"/>
          </a:p>
          <a:p>
            <a:pPr fontAlgn="ctr"/>
            <a:r>
              <a:rPr lang="en-US" dirty="0"/>
              <a:t>Partial </a:t>
            </a:r>
            <a:r>
              <a:rPr lang="en-US" dirty="0" err="1"/>
              <a:t>Git</a:t>
            </a:r>
            <a:r>
              <a:rPr lang="en-US" dirty="0"/>
              <a:t> commits</a:t>
            </a:r>
            <a:endParaRPr lang="en-US" sz="4400" dirty="0"/>
          </a:p>
          <a:p>
            <a:pPr fontAlgn="ctr"/>
            <a:r>
              <a:rPr lang="en-US" dirty="0"/>
              <a:t>Additional SCC providers</a:t>
            </a:r>
            <a:endParaRPr lang="en-US" sz="4400" dirty="0"/>
          </a:p>
          <a:p>
            <a:pPr fontAlgn="ctr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lens extension</a:t>
            </a:r>
            <a:endParaRPr lang="en-US" sz="4400" dirty="0"/>
          </a:p>
          <a:p>
            <a:pPr lvl="1" fontAlgn="ctr"/>
            <a:r>
              <a:rPr lang="en-US" dirty="0"/>
              <a:t>Ben's configuration</a:t>
            </a:r>
            <a:endParaRPr lang="en-US" sz="3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37" y="327025"/>
            <a:ext cx="928314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and the Marketplace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576364"/>
          </a:xfrm>
        </p:spPr>
        <p:txBody>
          <a:bodyPr/>
          <a:lstStyle/>
          <a:p>
            <a:pPr fontAlgn="ctr"/>
            <a:r>
              <a:rPr lang="en-US" dirty="0"/>
              <a:t>Single click install</a:t>
            </a:r>
            <a:endParaRPr lang="en-US" sz="4400" dirty="0"/>
          </a:p>
          <a:p>
            <a:pPr fontAlgn="ctr"/>
            <a:r>
              <a:rPr lang="en-US" dirty="0"/>
              <a:t>List of cool extensions…</a:t>
            </a:r>
            <a:endParaRPr lang="en-US" sz="4400" dirty="0"/>
          </a:p>
          <a:p>
            <a:pPr lvl="1" fontAlgn="ctr"/>
            <a:r>
              <a:rPr lang="en-US" dirty="0"/>
              <a:t>Explosion thing</a:t>
            </a:r>
            <a:endParaRPr lang="en-US" sz="3600" dirty="0"/>
          </a:p>
          <a:p>
            <a:pPr lvl="1" fontAlgn="ctr"/>
            <a:r>
              <a:rPr lang="en-US" dirty="0"/>
              <a:t>Open new workspace here extension (mine)</a:t>
            </a:r>
            <a:endParaRPr lang="en-US" sz="3600" dirty="0"/>
          </a:p>
          <a:p>
            <a:pPr lvl="1" fontAlgn="ctr"/>
            <a:r>
              <a:rPr lang="en-US" sz="2000" dirty="0"/>
              <a:t>Close all (Ben's) </a:t>
            </a:r>
            <a:r>
              <a:rPr lang="en-US" dirty="0">
                <a:hlinkClick r:id="rId2"/>
              </a:rPr>
              <a:t>https://marketplace.visualstudio.com/items?itemName=benjpas.close-all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2" y="4411662"/>
            <a:ext cx="1152039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HappyCoding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553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Follow us @</a:t>
            </a:r>
            <a:r>
              <a:rPr lang="en-US" dirty="0" smtClean="0"/>
              <a:t>code</a:t>
            </a:r>
          </a:p>
          <a:p>
            <a:pPr lvl="2"/>
            <a:endParaRPr lang="en-US" dirty="0"/>
          </a:p>
          <a:p>
            <a:r>
              <a:rPr lang="en-US" dirty="0" smtClean="0"/>
              <a:t>Learn: </a:t>
            </a:r>
            <a:r>
              <a:rPr lang="en-US" dirty="0" smtClean="0">
                <a:hlinkClick r:id="rId3"/>
              </a:rPr>
              <a:t>https://code.visualstudio.com/docs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Insiders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code.visualstudio.com/insiders</a:t>
            </a:r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Contribute: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://github.com/microsoft/vscode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Tips</a:t>
            </a:r>
            <a:r>
              <a:rPr lang="en-US" dirty="0"/>
              <a:t>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github.com/microsoft/vscode-tips-and-tricks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mage of QR Code" title="QR Code">
            <a:extLst>
              <a:ext uri="{FF2B5EF4-FFF2-40B4-BE49-F238E27FC236}">
                <a16:creationId xmlns:a16="http://schemas.microsoft.com/office/drawing/2014/main" xmlns="" id="{EFC1EB45-2EB7-48CE-B3A7-5E46347B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85" y="1504634"/>
            <a:ext cx="3124200" cy="3124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rot="850369">
            <a:off x="1940298" y="2932184"/>
            <a:ext cx="9144000" cy="63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76197" tIns="38098" rIns="76197" bIns="3809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This slide is required. 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Do NOT delete or alter the slide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The slide will be replaced onsite through Silver Fox Productions with an updated QR code.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70C823DF-EC34-41F2-A2D0-BBC3CA4A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evaluate this session</a:t>
            </a:r>
            <a:br>
              <a:rPr lang="en-US" dirty="0"/>
            </a:br>
            <a:r>
              <a:rPr lang="en-US" sz="2800" spc="0" dirty="0">
                <a:latin typeface="+mn-lt"/>
              </a:rPr>
              <a:t>Your feedback is important to us!</a:t>
            </a:r>
            <a:endParaRPr lang="en-US" spc="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E5DC89-AD72-4374-B620-726EF1494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your PC or Tablet visit </a:t>
            </a:r>
            <a:r>
              <a:rPr lang="en-US" dirty="0" err="1"/>
              <a:t>MyIgnite</a:t>
            </a:r>
            <a:r>
              <a:rPr lang="en-US" dirty="0"/>
              <a:t> at </a:t>
            </a:r>
            <a:r>
              <a:rPr lang="en-US" dirty="0">
                <a:hlinkClick r:id="rId4"/>
              </a:rPr>
              <a:t>http://myignite.microsoft.com</a:t>
            </a:r>
            <a:endParaRPr lang="en-US" dirty="0"/>
          </a:p>
          <a:p>
            <a:r>
              <a:rPr lang="en-US" dirty="0"/>
              <a:t>From your phone download and use the Ignite Mobile App by scanning  the QR code above or visiting </a:t>
            </a:r>
            <a:r>
              <a:rPr lang="en-US" dirty="0">
                <a:hlinkClick r:id="rId5"/>
              </a:rPr>
              <a:t>https://aka.ms/ignite.mobileapp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8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714589"/>
          </a:xfrm>
        </p:spPr>
        <p:txBody>
          <a:bodyPr/>
          <a:lstStyle/>
          <a:p>
            <a:r>
              <a:rPr lang="en-US" dirty="0" smtClean="0"/>
              <a:t>Advanced options</a:t>
            </a:r>
          </a:p>
          <a:p>
            <a:pPr lvl="1"/>
            <a:r>
              <a:rPr lang="en-US" dirty="0" smtClean="0"/>
              <a:t>Include, exclude files</a:t>
            </a:r>
          </a:p>
          <a:p>
            <a:pPr lvl="1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Ignore files</a:t>
            </a:r>
          </a:p>
          <a:p>
            <a:r>
              <a:rPr lang="en-US" dirty="0" smtClean="0"/>
              <a:t>Remove from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37" y="180975"/>
            <a:ext cx="3078035" cy="6316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8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 is about VS </a:t>
            </a:r>
            <a:r>
              <a:rPr lang="en-US" b="1" dirty="0" smtClean="0"/>
              <a:t>CODE</a:t>
            </a:r>
            <a:r>
              <a:rPr lang="en-US" dirty="0" smtClean="0"/>
              <a:t>, not</a:t>
            </a:r>
            <a:r>
              <a:rPr lang="en-US" b="1" dirty="0" smtClean="0"/>
              <a:t> </a:t>
            </a:r>
            <a:r>
              <a:rPr lang="en-US" dirty="0" smtClean="0"/>
              <a:t>the</a:t>
            </a:r>
            <a:r>
              <a:rPr lang="en-US" b="1" dirty="0" smtClean="0"/>
              <a:t> VS IDE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6112" y="1689011"/>
            <a:ext cx="5486399" cy="600164"/>
          </a:xfrm>
        </p:spPr>
        <p:txBody>
          <a:bodyPr/>
          <a:lstStyle/>
          <a:p>
            <a:r>
              <a:rPr lang="en-US" dirty="0" smtClean="0"/>
              <a:t>This…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89650" y="1671547"/>
            <a:ext cx="5486399" cy="600164"/>
          </a:xfrm>
        </p:spPr>
        <p:txBody>
          <a:bodyPr/>
          <a:lstStyle/>
          <a:p>
            <a:r>
              <a:rPr lang="en-US" b="1" dirty="0" smtClean="0"/>
              <a:t>Not</a:t>
            </a:r>
            <a:r>
              <a:rPr lang="en-US" dirty="0" smtClean="0"/>
              <a:t> This!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4" y="2278062"/>
            <a:ext cx="5659437" cy="3922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5F1645-A3D5-4891-A714-174611706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31" y="2354262"/>
            <a:ext cx="5227638" cy="3431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ultiply 7"/>
          <p:cNvSpPr/>
          <p:nvPr/>
        </p:nvSpPr>
        <p:spPr bwMode="auto">
          <a:xfrm>
            <a:off x="6853236" y="2279472"/>
            <a:ext cx="4191001" cy="392121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79107" y="2908388"/>
            <a:ext cx="3820411" cy="3021012"/>
            <a:chOff x="1526318" y="2659062"/>
            <a:chExt cx="3820411" cy="3021012"/>
          </a:xfrm>
        </p:grpSpPr>
        <p:sp>
          <p:nvSpPr>
            <p:cNvPr id="9" name="Diagonal Stripe 8"/>
            <p:cNvSpPr/>
            <p:nvPr/>
          </p:nvSpPr>
          <p:spPr bwMode="auto">
            <a:xfrm>
              <a:off x="3017838" y="2659062"/>
              <a:ext cx="2328891" cy="3021012"/>
            </a:xfrm>
            <a:prstGeom prst="diagStripe">
              <a:avLst>
                <a:gd name="adj" fmla="val 5611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Diagonal Stripe 9"/>
            <p:cNvSpPr/>
            <p:nvPr/>
          </p:nvSpPr>
          <p:spPr bwMode="auto">
            <a:xfrm rot="5400000">
              <a:off x="1347936" y="3980446"/>
              <a:ext cx="1848284" cy="1491519"/>
            </a:xfrm>
            <a:prstGeom prst="diagStripe">
              <a:avLst>
                <a:gd name="adj" fmla="val 2956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8823" y="6050852"/>
            <a:ext cx="4039952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(So… it’s OK to leave)</a:t>
            </a:r>
            <a:endParaRPr lang="en-US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954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Tricks…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668462"/>
            <a:ext cx="5486399" cy="2877711"/>
          </a:xfrm>
        </p:spPr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Customization</a:t>
            </a:r>
          </a:p>
          <a:p>
            <a:r>
              <a:rPr lang="en-US" dirty="0" smtClean="0"/>
              <a:t>Keyboard shortcuts</a:t>
            </a:r>
          </a:p>
          <a:p>
            <a:r>
              <a:rPr lang="en-US" dirty="0" smtClean="0"/>
              <a:t>Editing and Code Navigation</a:t>
            </a:r>
          </a:p>
          <a:p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668462"/>
            <a:ext cx="5486399" cy="2877711"/>
          </a:xfrm>
        </p:spPr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Tasks</a:t>
            </a:r>
          </a:p>
          <a:p>
            <a:r>
              <a:rPr lang="en-US" dirty="0" smtClean="0"/>
              <a:t>Integrated Terminal</a:t>
            </a:r>
          </a:p>
          <a:p>
            <a:r>
              <a:rPr lang="en-US" dirty="0" smtClean="0"/>
              <a:t>Source Code Control</a:t>
            </a:r>
          </a:p>
          <a:p>
            <a:r>
              <a:rPr lang="en-US" dirty="0" smtClean="0"/>
              <a:t>Extensions, Marketplace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829" y="5249862"/>
            <a:ext cx="1158118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at </a:t>
            </a: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https://github.com/Microsoft/vscode-tips-and-tricks.git</a:t>
            </a:r>
            <a:endParaRPr lang="en-US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53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837" y="120467"/>
            <a:ext cx="6666384" cy="639463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152180"/>
          </a:xfrm>
        </p:spPr>
        <p:txBody>
          <a:bodyPr/>
          <a:lstStyle/>
          <a:p>
            <a:r>
              <a:rPr lang="en-US" dirty="0" smtClean="0"/>
              <a:t>Get the </a:t>
            </a:r>
            <a:r>
              <a:rPr lang="en-US" b="1" dirty="0" smtClean="0"/>
              <a:t>Insiders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Exact same builds we use</a:t>
            </a:r>
          </a:p>
          <a:p>
            <a:pPr lvl="1"/>
            <a:r>
              <a:rPr lang="en-US" dirty="0" smtClean="0"/>
              <a:t>Releases daily, installs side by side</a:t>
            </a:r>
          </a:p>
          <a:p>
            <a:pPr lvl="1"/>
            <a:r>
              <a:rPr lang="en-US" dirty="0" smtClean="0"/>
              <a:t>Early access to new features</a:t>
            </a:r>
          </a:p>
          <a:p>
            <a:r>
              <a:rPr lang="en-US" dirty="0" smtClean="0"/>
              <a:t>Update on </a:t>
            </a:r>
            <a:r>
              <a:rPr lang="en-US" b="1" dirty="0" smtClean="0"/>
              <a:t>your</a:t>
            </a:r>
            <a:r>
              <a:rPr lang="en-US" dirty="0" smtClean="0"/>
              <a:t> </a:t>
            </a:r>
            <a:r>
              <a:rPr lang="en-US" b="1" dirty="0" smtClean="0"/>
              <a:t>schedule</a:t>
            </a:r>
          </a:p>
          <a:p>
            <a:r>
              <a:rPr lang="en-US" dirty="0" smtClean="0"/>
              <a:t>Add </a:t>
            </a:r>
            <a:r>
              <a:rPr lang="en-US" b="1" dirty="0" smtClean="0"/>
              <a:t>shortcut</a:t>
            </a:r>
            <a:r>
              <a:rPr lang="en-US" dirty="0" smtClean="0"/>
              <a:t> to PATH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Launch in </a:t>
            </a:r>
            <a:r>
              <a:rPr lang="en-US" b="1" dirty="0" smtClean="0"/>
              <a:t>9+ Languages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71" b="14310"/>
          <a:stretch/>
        </p:blipFill>
        <p:spPr>
          <a:xfrm>
            <a:off x="655638" y="4485205"/>
            <a:ext cx="5715000" cy="10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– Make it Yours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55312"/>
          </a:xfrm>
        </p:spPr>
        <p:txBody>
          <a:bodyPr/>
          <a:lstStyle/>
          <a:p>
            <a:pPr fontAlgn="ctr"/>
            <a:r>
              <a:rPr lang="en-US" dirty="0" smtClean="0"/>
              <a:t>Themes, Icons</a:t>
            </a:r>
          </a:p>
          <a:p>
            <a:pPr fontAlgn="ctr"/>
            <a:r>
              <a:rPr lang="en-US" dirty="0" smtClean="0"/>
              <a:t>Settings – CMD+,</a:t>
            </a:r>
          </a:p>
          <a:p>
            <a:pPr lvl="1" fontAlgn="ctr"/>
            <a:r>
              <a:rPr lang="en-US" dirty="0" smtClean="0"/>
              <a:t>IntelliSense, validation</a:t>
            </a:r>
            <a:endParaRPr lang="en-US" dirty="0"/>
          </a:p>
          <a:p>
            <a:pPr lvl="1" fontAlgn="ctr"/>
            <a:r>
              <a:rPr lang="en-US" dirty="0" smtClean="0"/>
              <a:t>User, Workspace settings</a:t>
            </a:r>
            <a:endParaRPr lang="en-US" sz="3600" dirty="0" smtClean="0"/>
          </a:p>
          <a:p>
            <a:pPr fontAlgn="ctr"/>
            <a:r>
              <a:rPr lang="en-US" dirty="0" smtClean="0"/>
              <a:t>My favorites</a:t>
            </a:r>
          </a:p>
          <a:p>
            <a:pPr lvl="1" fontAlgn="ctr"/>
            <a:r>
              <a:rPr lang="en-US" dirty="0" smtClean="0"/>
              <a:t>AutoSave</a:t>
            </a:r>
          </a:p>
          <a:p>
            <a:pPr lvl="1" fontAlgn="ctr"/>
            <a:r>
              <a:rPr lang="en-US" dirty="0" smtClean="0"/>
              <a:t>Font ligatures</a:t>
            </a:r>
          </a:p>
          <a:p>
            <a:pPr lvl="1" fontAlgn="ctr"/>
            <a:r>
              <a:rPr lang="en-US" dirty="0" smtClean="0"/>
              <a:t>Workbench tips</a:t>
            </a:r>
            <a:endParaRPr lang="en-US" dirty="0"/>
          </a:p>
          <a:p>
            <a:pPr lvl="1" fontAlgn="ctr"/>
            <a:r>
              <a:rPr lang="en-US" dirty="0" smtClean="0"/>
              <a:t>Remove </a:t>
            </a:r>
            <a:r>
              <a:rPr lang="en-US" dirty="0"/>
              <a:t>files/folders from </a:t>
            </a:r>
            <a:r>
              <a:rPr lang="en-US" dirty="0" smtClean="0"/>
              <a:t>explorer</a:t>
            </a:r>
            <a:endParaRPr lang="en-US" dirty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37" y="1135062"/>
            <a:ext cx="928314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Shortcuts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152180"/>
          </a:xfrm>
        </p:spPr>
        <p:txBody>
          <a:bodyPr/>
          <a:lstStyle/>
          <a:p>
            <a:r>
              <a:rPr lang="en-US" dirty="0" smtClean="0"/>
              <a:t>Help | Keyboard Shortcut Reference</a:t>
            </a:r>
          </a:p>
          <a:p>
            <a:r>
              <a:rPr lang="en-US" dirty="0" err="1" smtClean="0"/>
              <a:t>Keymap</a:t>
            </a:r>
            <a:r>
              <a:rPr lang="en-US" dirty="0" smtClean="0"/>
              <a:t> Extensions</a:t>
            </a:r>
          </a:p>
          <a:p>
            <a:pPr lvl="1"/>
            <a:r>
              <a:rPr lang="en-US" dirty="0" smtClean="0"/>
              <a:t>Sublime, VIM, Atom, …</a:t>
            </a:r>
          </a:p>
          <a:p>
            <a:r>
              <a:rPr lang="en-US" dirty="0" smtClean="0"/>
              <a:t>Customize shortcuts</a:t>
            </a:r>
          </a:p>
          <a:p>
            <a:pPr lvl="1"/>
            <a:r>
              <a:rPr lang="en-US" dirty="0" smtClean="0"/>
              <a:t>Quick Outline</a:t>
            </a:r>
          </a:p>
          <a:p>
            <a:pPr lvl="1"/>
            <a:r>
              <a:rPr lang="en-US" dirty="0" smtClean="0"/>
              <a:t>The “when” clause</a:t>
            </a:r>
          </a:p>
          <a:p>
            <a:pPr lvl="1"/>
            <a:r>
              <a:rPr lang="en-US" dirty="0" smtClean="0"/>
              <a:t>Resolve conflicts</a:t>
            </a:r>
          </a:p>
          <a:p>
            <a:r>
              <a:rPr lang="en-US" dirty="0" smtClean="0">
                <a:hlinkClick r:id="rId2"/>
              </a:rPr>
              <a:t>Advanced Customization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50" y="138112"/>
            <a:ext cx="6572250" cy="429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837" y="2866204"/>
            <a:ext cx="928314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and Editing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67623"/>
          </a:xfrm>
        </p:spPr>
        <p:txBody>
          <a:bodyPr/>
          <a:lstStyle/>
          <a:p>
            <a:r>
              <a:rPr lang="en-US" sz="3200" dirty="0" smtClean="0"/>
              <a:t>Remember one thing: </a:t>
            </a:r>
            <a:r>
              <a:rPr lang="en-US" sz="3200" b="1" dirty="0" smtClean="0"/>
              <a:t>F1</a:t>
            </a:r>
          </a:p>
          <a:p>
            <a:pPr lvl="1"/>
            <a:r>
              <a:rPr lang="en-US" sz="2400" dirty="0" smtClean="0"/>
              <a:t>Navigate: CMD+P, Right Arrow to open files</a:t>
            </a:r>
          </a:p>
          <a:p>
            <a:pPr lvl="1"/>
            <a:r>
              <a:rPr lang="en-US" sz="2400" dirty="0" smtClean="0"/>
              <a:t>Switch Project: CMD+R</a:t>
            </a:r>
          </a:p>
          <a:p>
            <a:pPr lvl="1"/>
            <a:r>
              <a:rPr lang="en-US" sz="2400" dirty="0" smtClean="0"/>
              <a:t>Outline: CMD+SHIFT+O</a:t>
            </a:r>
          </a:p>
          <a:p>
            <a:r>
              <a:rPr lang="en-US" sz="3200" dirty="0" smtClean="0"/>
              <a:t>Help | Interactive Editor Playground</a:t>
            </a:r>
          </a:p>
          <a:p>
            <a:pPr lvl="1"/>
            <a:r>
              <a:rPr lang="en-US" sz="2400" dirty="0" smtClean="0"/>
              <a:t>Multi Cursor, Line Actions, Snippets, more…</a:t>
            </a:r>
          </a:p>
          <a:p>
            <a:pPr lvl="1"/>
            <a:r>
              <a:rPr lang="en-US" sz="2400" dirty="0" smtClean="0"/>
              <a:t>Emmet Cheat </a:t>
            </a:r>
            <a:r>
              <a:rPr lang="en-US" sz="2400" dirty="0"/>
              <a:t>Sheet: </a:t>
            </a:r>
            <a:r>
              <a:rPr lang="en-US" sz="2400" dirty="0">
                <a:hlinkClick r:id="rId2"/>
              </a:rPr>
              <a:t>https://docs.emmet.io/cheat-sheet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3200" dirty="0" smtClean="0"/>
              <a:t>My Favorites</a:t>
            </a:r>
          </a:p>
          <a:p>
            <a:pPr lvl="1"/>
            <a:r>
              <a:rPr lang="en-US" sz="2400" dirty="0" smtClean="0"/>
              <a:t>Multi Cursors: CMD+D, CMD+SHIFT+L</a:t>
            </a:r>
          </a:p>
          <a:p>
            <a:pPr lvl="1"/>
            <a:r>
              <a:rPr lang="en-US" sz="2400" dirty="0" err="1" smtClean="0"/>
              <a:t>GoTo</a:t>
            </a:r>
            <a:r>
              <a:rPr lang="en-US" sz="2400" dirty="0" smtClean="0"/>
              <a:t> Definition: </a:t>
            </a:r>
            <a:r>
              <a:rPr lang="en-US" sz="2400" dirty="0" err="1" smtClean="0"/>
              <a:t>CMD+Click</a:t>
            </a:r>
            <a:r>
              <a:rPr lang="en-US" sz="2400" dirty="0" smtClean="0"/>
              <a:t>, Go Back: </a:t>
            </a:r>
            <a:r>
              <a:rPr lang="en-US" sz="2400" dirty="0" err="1" smtClean="0"/>
              <a:t>ALT+Left</a:t>
            </a:r>
            <a:r>
              <a:rPr lang="en-US" sz="2400" dirty="0" smtClean="0"/>
              <a:t> Arrow</a:t>
            </a:r>
          </a:p>
          <a:p>
            <a:pPr lvl="1"/>
            <a:r>
              <a:rPr lang="en-US" sz="2400" dirty="0" smtClean="0"/>
              <a:t>Peek: ALT+F12</a:t>
            </a:r>
          </a:p>
          <a:p>
            <a:pPr lvl="1"/>
            <a:r>
              <a:rPr lang="en-US" sz="2400" dirty="0" smtClean="0"/>
              <a:t>Navigate Errors and Warnings: F8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8" y="677862"/>
            <a:ext cx="928314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1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1" y="1193800"/>
            <a:ext cx="4225924" cy="461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79934"/>
          </a:xfrm>
        </p:spPr>
        <p:txBody>
          <a:bodyPr/>
          <a:lstStyle/>
          <a:p>
            <a:r>
              <a:rPr lang="en-US" dirty="0" smtClean="0"/>
              <a:t>If you do JavaScript, remember </a:t>
            </a:r>
            <a:br>
              <a:rPr lang="en-US" dirty="0" smtClean="0"/>
            </a:br>
            <a:r>
              <a:rPr lang="en-US" dirty="0" smtClean="0"/>
              <a:t>a second thing: </a:t>
            </a:r>
            <a:r>
              <a:rPr lang="en-US" b="1" dirty="0" smtClean="0"/>
              <a:t>TypeScript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JavaScript type checking: @</a:t>
            </a:r>
            <a:r>
              <a:rPr lang="en-US" dirty="0" err="1" smtClean="0"/>
              <a:t>ts</a:t>
            </a:r>
            <a:r>
              <a:rPr lang="en-US" dirty="0" smtClean="0"/>
              <a:t>-check, </a:t>
            </a:r>
            <a:r>
              <a:rPr lang="en-US" dirty="0" err="1" smtClean="0"/>
              <a:t>jsconfig.json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Linters</a:t>
            </a:r>
            <a:r>
              <a:rPr lang="en-US" dirty="0" smtClean="0"/>
              <a:t> enforce style</a:t>
            </a:r>
          </a:p>
          <a:p>
            <a:pPr lvl="1"/>
            <a:r>
              <a:rPr lang="en-US" dirty="0" err="1" smtClean="0"/>
              <a:t>ESLint</a:t>
            </a:r>
            <a:r>
              <a:rPr lang="en-US" dirty="0" smtClean="0"/>
              <a:t> plus 190 more …</a:t>
            </a:r>
          </a:p>
          <a:p>
            <a:pPr lvl="1"/>
            <a:r>
              <a:rPr lang="en-US" dirty="0" smtClean="0"/>
              <a:t>Lightbulbs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hlinkClick r:id="rId4"/>
              </a:rPr>
              <a:t>Formatters</a:t>
            </a:r>
            <a:r>
              <a:rPr lang="en-US" dirty="0" smtClean="0"/>
              <a:t> make it readable</a:t>
            </a:r>
          </a:p>
          <a:p>
            <a:pPr lvl="1"/>
            <a:r>
              <a:rPr lang="en-US" dirty="0" smtClean="0"/>
              <a:t>XML is my favorite, 121 more in Marketplace</a:t>
            </a:r>
          </a:p>
        </p:txBody>
      </p:sp>
    </p:spTree>
    <p:extLst>
      <p:ext uri="{BB962C8B-B14F-4D97-AF65-F5344CB8AC3E}">
        <p14:creationId xmlns:p14="http://schemas.microsoft.com/office/powerpoint/2010/main" val="5101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353499"/>
          </a:xfrm>
        </p:spPr>
        <p:txBody>
          <a:bodyPr/>
          <a:lstStyle/>
          <a:p>
            <a:pPr fontAlgn="ctr"/>
            <a:r>
              <a:rPr lang="en-US" dirty="0"/>
              <a:t>Single file debugging</a:t>
            </a:r>
          </a:p>
          <a:p>
            <a:pPr fontAlgn="ctr"/>
            <a:r>
              <a:rPr lang="en-US" dirty="0" smtClean="0"/>
              <a:t>Client, Server Debugging</a:t>
            </a:r>
            <a:endParaRPr lang="en-US" dirty="0"/>
          </a:p>
          <a:p>
            <a:pPr fontAlgn="ctr"/>
            <a:r>
              <a:rPr lang="en-US" dirty="0" err="1" smtClean="0"/>
              <a:t>launch.json</a:t>
            </a:r>
            <a:endParaRPr lang="en-US" dirty="0"/>
          </a:p>
          <a:p>
            <a:pPr fontAlgn="ctr"/>
            <a:r>
              <a:rPr lang="en-US" dirty="0" smtClean="0"/>
              <a:t>Debug Console, REPL</a:t>
            </a:r>
            <a:endParaRPr lang="en-US" dirty="0"/>
          </a:p>
          <a:p>
            <a:pPr fontAlgn="ctr"/>
            <a:r>
              <a:rPr lang="en-US" dirty="0"/>
              <a:t>Inline debug </a:t>
            </a:r>
            <a:r>
              <a:rPr lang="en-US" dirty="0" smtClean="0"/>
              <a:t>values</a:t>
            </a:r>
            <a:endParaRPr lang="en-US" dirty="0"/>
          </a:p>
          <a:p>
            <a:pPr fontAlgn="ctr"/>
            <a:r>
              <a:rPr lang="en-US" dirty="0"/>
              <a:t>Docker debugging</a:t>
            </a:r>
          </a:p>
          <a:p>
            <a:pPr fontAlgn="ctr"/>
            <a:r>
              <a:rPr lang="en-US" dirty="0">
                <a:hlinkClick r:id="rId2"/>
              </a:rPr>
              <a:t>Recipes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95" y="258761"/>
            <a:ext cx="928314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2.xml><?xml version="1.0" encoding="utf-8"?>
<a:theme xmlns:a="http://schemas.openxmlformats.org/drawingml/2006/main" name="5-50109_Microsoft_Dark_Template">
  <a:themeElements>
    <a:clrScheme name="Microsoft 2017 Dark">
      <a:dk1>
        <a:srgbClr val="353535"/>
      </a:dk1>
      <a:lt1>
        <a:srgbClr val="FFFFFF"/>
      </a:lt1>
      <a:dk2>
        <a:srgbClr val="D83B01"/>
      </a:dk2>
      <a:lt2>
        <a:srgbClr val="CDF4FF"/>
      </a:lt2>
      <a:accent1>
        <a:srgbClr val="D83B01"/>
      </a:accent1>
      <a:accent2>
        <a:srgbClr val="FF8C00"/>
      </a:accent2>
      <a:accent3>
        <a:srgbClr val="FFB900"/>
      </a:accent3>
      <a:accent4>
        <a:srgbClr val="00BCF2"/>
      </a:accent4>
      <a:accent5>
        <a:srgbClr val="D2D2D2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7C638A3A-D771-4183-8214-2AFBE38471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 xsi:nil="true"/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 xsi:nil="true"/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2017-09-25T00:00:00+00:00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2017</TermName>
          <TermId xmlns="http://schemas.microsoft.com/office/infopath/2007/PartnerControls">21d30605-03f6-4b08-a63a-5a553eb19f84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e349cd3f156b4e7d8653c9cd4f2d8fb4>
    <TaxCatchAll xmlns="230e9df3-be65-4c73-a93b-d1236ebd677e">
      <Value>55</Value>
      <Value>54</Value>
      <Value>53</Value>
      <Value>16</Value>
    </TaxCatchAll>
    <Event_x0020_End_x0020_Date xmlns="04e01bb1-6d80-42e9-ae53-416b1e8aa845">2017-09-29T00:00:00+00:00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8641f81e7643323f4894ad5cfb9fb0f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cfa393de6d5a52634dd4113eb929c878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230e9df3-be65-4c73-a93b-d1236ebd677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889e55c-35cf-43c7-aaf4-cf2500919dd8"/>
    <ds:schemaRef ds:uri="04e01bb1-6d80-42e9-ae53-416b1e8aa84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2F11E6-5A70-45F1-A1F4-684775A68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493</TotalTime>
  <Words>663</Words>
  <Application>Microsoft Office PowerPoint</Application>
  <PresentationFormat>Custom</PresentationFormat>
  <Paragraphs>149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Courier New</vt:lpstr>
      <vt:lpstr>Segoe UI</vt:lpstr>
      <vt:lpstr>Segoe UI Light</vt:lpstr>
      <vt:lpstr>Segoe UI Semilight</vt:lpstr>
      <vt:lpstr>Wingdings</vt:lpstr>
      <vt:lpstr>5-50109_Microsoft_Light_Template</vt:lpstr>
      <vt:lpstr>5-50109_Microsoft_Dark_Template</vt:lpstr>
      <vt:lpstr>THR3028(R) Visual Studio Code The most useful (and underused!) tips and tricks</vt:lpstr>
      <vt:lpstr>This talk is about VS CODE, not the VS IDE!!</vt:lpstr>
      <vt:lpstr>Tips and Tricks…</vt:lpstr>
      <vt:lpstr>Setup</vt:lpstr>
      <vt:lpstr>Customization – Make it Yours</vt:lpstr>
      <vt:lpstr>Keyboard Shortcuts</vt:lpstr>
      <vt:lpstr>Navigation and Editing</vt:lpstr>
      <vt:lpstr>Code Style and Correctness</vt:lpstr>
      <vt:lpstr>Debugging</vt:lpstr>
      <vt:lpstr>Tasks</vt:lpstr>
      <vt:lpstr>Integrated Terminal</vt:lpstr>
      <vt:lpstr>Source Code Control</vt:lpstr>
      <vt:lpstr>Extensions and the Marketplace</vt:lpstr>
      <vt:lpstr>#HappyCoding!</vt:lpstr>
      <vt:lpstr>Please evaluate this session Your feedback is important to us!</vt:lpstr>
      <vt:lpstr>PowerPoint Presentation</vt:lpstr>
      <vt:lpstr>Search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THR3028(R) Visual Studio Code The most useful (and underused!) tips and tricks</dc:title>
  <dc:subject>&lt;Speech title here&gt;</dc:subject>
  <dc:creator>Chris Dias</dc:creator>
  <cp:keywords>Microsoft Ignite 2017</cp:keywords>
  <dc:description>Template: Mitchell Derrey, Silver Fox Productions_x000d_
Formatting: _x000d_
Audience Type:</dc:description>
  <cp:lastModifiedBy>Chris Dias</cp:lastModifiedBy>
  <cp:revision>37</cp:revision>
  <dcterms:created xsi:type="dcterms:W3CDTF">2017-09-21T21:32:21Z</dcterms:created>
  <dcterms:modified xsi:type="dcterms:W3CDTF">2017-09-22T06:00:10Z</dcterms:modified>
  <cp:category>Microsoft Ignite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55;#Orange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54;#Orlando|8cc4ed56-1866-4501-a22c-89aafde6f59b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53;#Microsoft Ignite 2017|21d30605-03f6-4b08-a63a-5a553eb19f84</vt:lpwstr>
  </property>
  <property fmtid="{D5CDD505-2E9C-101B-9397-08002B2CF9AE}" pid="12" name="Audience1">
    <vt:lpwstr/>
  </property>
  <property fmtid="{D5CDD505-2E9C-101B-9397-08002B2CF9AE}" pid="13" name="Event Name">
    <vt:lpwstr>16;#Microsoft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Owner">
    <vt:lpwstr>cdias@microsoft.com</vt:lpwstr>
  </property>
  <property fmtid="{D5CDD505-2E9C-101B-9397-08002B2CF9AE}" pid="18" name="MSIP_Label_f42aa342-8706-4288-bd11-ebb85995028c_SetDate">
    <vt:lpwstr>2017-09-21T18:17:12.5781961-07:00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