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Lst>
  <p:notesMasterIdLst>
    <p:notesMasterId r:id="rId13"/>
  </p:notesMasterIdLst>
  <p:handoutMasterIdLst>
    <p:handoutMasterId r:id="rId14"/>
  </p:handoutMasterIdLst>
  <p:sldIdLst>
    <p:sldId id="1502" r:id="rId6"/>
    <p:sldId id="1565" r:id="rId7"/>
    <p:sldId id="1566" r:id="rId8"/>
    <p:sldId id="1564" r:id="rId9"/>
    <p:sldId id="1556" r:id="rId10"/>
    <p:sldId id="1563" r:id="rId11"/>
    <p:sldId id="1547"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Light Template" id="{E1C8FB21-FF75-44A0-8090-B2FB240B014B}">
          <p14:sldIdLst>
            <p14:sldId id="1502"/>
            <p14:sldId id="1565"/>
            <p14:sldId id="1566"/>
            <p14:sldId id="1564"/>
            <p14:sldId id="1556"/>
            <p14:sldId id="1563"/>
            <p14:sldId id="15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FFFF"/>
    <a:srgbClr val="0078D7"/>
    <a:srgbClr val="000000"/>
    <a:srgbClr val="FF8C00"/>
    <a:srgbClr val="D83B01"/>
    <a:srgbClr val="FFB900"/>
    <a:srgbClr val="107C10"/>
    <a:srgbClr val="353535"/>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90" autoAdjust="0"/>
    <p:restoredTop sz="92082" autoAdjust="0"/>
  </p:normalViewPr>
  <p:slideViewPr>
    <p:cSldViewPr>
      <p:cViewPr varScale="1">
        <p:scale>
          <a:sx n="102" d="100"/>
          <a:sy n="102" d="100"/>
        </p:scale>
        <p:origin x="272" y="184"/>
      </p:cViewPr>
      <p:guideLst/>
    </p:cSldViewPr>
  </p:slideViewPr>
  <p:outlineViewPr>
    <p:cViewPr>
      <p:scale>
        <a:sx n="33" d="100"/>
        <a:sy n="33" d="100"/>
      </p:scale>
      <p:origin x="0" y="-984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48" Type="http://schemas.microsoft.com/office/2015/10/relationships/revisionInfo" Target="revisionInfo.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9/21/17 2:32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9/21/17 2:32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9/21/17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more resources can be found at the links on this slide!</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9/21/17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9212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9/21/17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65730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669DC94B-DB72-488C-A100-9C8F7341285A}" type="datetime8">
              <a:rPr lang="en-US" smtClean="0">
                <a:solidFill>
                  <a:prstClr val="black"/>
                </a:solidFill>
              </a:rPr>
              <a:t>9/21/17 2:32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4529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3"/>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041371"/>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120969" y="295274"/>
            <a:ext cx="7043233" cy="917575"/>
          </a:xfrm>
        </p:spPr>
        <p:txBody>
          <a:bodyPr/>
          <a:lstStyle>
            <a:lvl1pPr>
              <a:defRPr sz="4000"/>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120970" y="4868863"/>
            <a:ext cx="7042456" cy="1828800"/>
          </a:xfrm>
        </p:spPr>
        <p:txBody>
          <a:bodyPr wrap="square">
            <a:noAutofit/>
          </a:bodyPr>
          <a:lstStyle>
            <a:lvl1pPr marL="0" indent="0">
              <a:spcBef>
                <a:spcPts val="1800"/>
              </a:spcBef>
              <a:buNone/>
              <a:defRPr sz="2000">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smtClean="0"/>
              <a:t>Click to edit Master text styles</a:t>
            </a:r>
          </a:p>
        </p:txBody>
      </p:sp>
      <p:pic>
        <p:nvPicPr>
          <p:cNvPr id="5" name="Picture 4" descr="Image of Ignite app on a Windows Device." title="Ignite event image">
            <a:extLst>
              <a:ext uri="{FF2B5EF4-FFF2-40B4-BE49-F238E27FC236}">
                <a16:creationId xmlns:a16="http://schemas.microsoft.com/office/drawing/2014/main" xmlns="" id="{E803C22C-E970-4ADA-A60C-5127C1C2C1DE}"/>
              </a:ext>
            </a:extLst>
          </p:cNvPr>
          <p:cNvPicPr>
            <a:picLocks noChangeAspect="1"/>
          </p:cNvPicPr>
          <p:nvPr userDrawn="1"/>
        </p:nvPicPr>
        <p:blipFill rotWithShape="1">
          <a:blip r:embed="rId2"/>
          <a:srcRect l="17119" r="5881"/>
          <a:stretch/>
        </p:blipFill>
        <p:spPr>
          <a:xfrm>
            <a:off x="0" y="-1"/>
            <a:ext cx="4925696" cy="6995160"/>
          </a:xfrm>
          <a:prstGeom prst="rect">
            <a:avLst/>
          </a:prstGeom>
        </p:spPr>
      </p:pic>
    </p:spTree>
    <p:extLst>
      <p:ext uri="{BB962C8B-B14F-4D97-AF65-F5344CB8AC3E}">
        <p14:creationId xmlns:p14="http://schemas.microsoft.com/office/powerpoint/2010/main" val="378331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20567"/>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050675"/>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937646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120969" y="295274"/>
            <a:ext cx="7043233" cy="917575"/>
          </a:xfrm>
        </p:spPr>
        <p:txBody>
          <a:bodyPr/>
          <a:lstStyle>
            <a:lvl1pPr>
              <a:defRPr sz="4000"/>
            </a:lvl1pPr>
          </a:lstStyle>
          <a:p>
            <a:r>
              <a:rPr lang="en-US" dirty="0"/>
              <a:t>Click to edit Master title style</a:t>
            </a:r>
          </a:p>
        </p:txBody>
      </p:sp>
      <p:sp>
        <p:nvSpPr>
          <p:cNvPr id="4" name="Text Placeholder 3"/>
          <p:cNvSpPr>
            <a:spLocks noGrp="1"/>
          </p:cNvSpPr>
          <p:nvPr>
            <p:ph type="body" sz="quarter" idx="10"/>
          </p:nvPr>
        </p:nvSpPr>
        <p:spPr>
          <a:xfrm>
            <a:off x="5120970" y="4868863"/>
            <a:ext cx="7042456" cy="1828800"/>
          </a:xfrm>
        </p:spPr>
        <p:txBody>
          <a:bodyPr wrap="square">
            <a:noAutofit/>
          </a:bodyPr>
          <a:lstStyle>
            <a:lvl1pPr marL="0" indent="0">
              <a:spcBef>
                <a:spcPts val="1800"/>
              </a:spcBef>
              <a:buNone/>
              <a:defRPr sz="2000">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p:txBody>
      </p:sp>
      <p:pic>
        <p:nvPicPr>
          <p:cNvPr id="5" name="Picture 4" descr="Image of Ignite app on a Windows Device." title="Ignite event image">
            <a:extLst>
              <a:ext uri="{FF2B5EF4-FFF2-40B4-BE49-F238E27FC236}">
                <a16:creationId xmlns:a16="http://schemas.microsoft.com/office/drawing/2014/main" xmlns="" id="{E803C22C-E970-4ADA-A60C-5127C1C2C1DE}"/>
              </a:ext>
            </a:extLst>
          </p:cNvPr>
          <p:cNvPicPr>
            <a:picLocks noChangeAspect="1"/>
          </p:cNvPicPr>
          <p:nvPr userDrawn="1"/>
        </p:nvPicPr>
        <p:blipFill rotWithShape="1">
          <a:blip r:embed="rId2"/>
          <a:srcRect l="17119" r="5881"/>
          <a:stretch/>
        </p:blipFill>
        <p:spPr>
          <a:xfrm>
            <a:off x="0" y="-1"/>
            <a:ext cx="4925696" cy="6995160"/>
          </a:xfrm>
          <a:prstGeom prst="rect">
            <a:avLst/>
          </a:prstGeom>
        </p:spPr>
      </p:pic>
    </p:spTree>
    <p:extLst>
      <p:ext uri="{BB962C8B-B14F-4D97-AF65-F5344CB8AC3E}">
        <p14:creationId xmlns:p14="http://schemas.microsoft.com/office/powerpoint/2010/main" val="387177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Picture 3"/>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40876120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smtClean="0"/>
              <a:t>Click to 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smtClean="0"/>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smtClean="0"/>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smtClean="0"/>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smtClean="0"/>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smtClean="0"/>
              <a:t>Click to 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smtClean="0"/>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smtClean="0"/>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smtClean="0"/>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smtClean="0"/>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image" Target="../media/image1.emf"/><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9"/>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8"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 id="2147484490" r:id="rId12"/>
    <p:sldLayoutId id="2147484491" r:id="rId13"/>
    <p:sldLayoutId id="2147484517" r:id="rId14"/>
    <p:sldLayoutId id="2147484492" r:id="rId15"/>
    <p:sldLayoutId id="2147484493" r:id="rId16"/>
    <p:sldLayoutId id="214748449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8" r:id="rId1"/>
    <p:sldLayoutId id="2147484500" r:id="rId2"/>
    <p:sldLayoutId id="2147484501" r:id="rId3"/>
    <p:sldLayoutId id="2147484502" r:id="rId4"/>
    <p:sldLayoutId id="2147484503" r:id="rId5"/>
    <p:sldLayoutId id="2147484504" r:id="rId6"/>
    <p:sldLayoutId id="2147484516" r:id="rId7"/>
    <p:sldLayoutId id="2147484505" r:id="rId8"/>
    <p:sldLayoutId id="2147484506" r:id="rId9"/>
    <p:sldLayoutId id="2147484507" r:id="rId10"/>
    <p:sldLayoutId id="2147484508" r:id="rId11"/>
    <p:sldLayoutId id="2147484509" r:id="rId12"/>
    <p:sldLayoutId id="2147484518"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icrosoft/vscode" TargetMode="External"/><Relationship Id="rId4" Type="http://schemas.openxmlformats.org/officeDocument/2006/relationships/hyperlink" Target="https://github.com/microsoft/vscode-tipsandtricks" TargetMode="External"/><Relationship Id="rId1" Type="http://schemas.openxmlformats.org/officeDocument/2006/relationships/slideLayout" Target="../slideLayouts/slideLayout3.xml"/><Relationship Id="rId2" Type="http://schemas.openxmlformats.org/officeDocument/2006/relationships/hyperlink" Target="https://code.visualstudio.com/" TargetMode="External"/></Relationships>
</file>

<file path=ppt/slides/_rels/slide5.xml.rels><?xml version="1.0" encoding="UTF-8" standalone="yes"?>
<Relationships xmlns="http://schemas.openxmlformats.org/package/2006/relationships"><Relationship Id="rId11" Type="http://schemas.openxmlformats.org/officeDocument/2006/relationships/hyperlink" Target="http://www.corbisimages.com/stock-photo/royalty-free" TargetMode="External"/><Relationship Id="rId12" Type="http://schemas.openxmlformats.org/officeDocument/2006/relationships/hyperlink" Target="https://microsoft.sharepoint.com/sites/LCAWeb/Home/Copyrights-Trademarks-and-Patents/Copyrights/Third-Party-Content" TargetMode="External"/><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microsoft.sharepoint.com/teams/MediaAcquisition/Pages/knowledgeBase.aspx" TargetMode="External"/><Relationship Id="rId4" Type="http://schemas.openxmlformats.org/officeDocument/2006/relationships/hyperlink" Target="https://brandtools.microsoft.com/Pages/Home.aspx" TargetMode="External"/><Relationship Id="rId5" Type="http://schemas.openxmlformats.org/officeDocument/2006/relationships/hyperlink" Target="https://microsoft.sharepoint.com/teams/brandcentral" TargetMode="External"/><Relationship Id="rId6" Type="http://schemas.openxmlformats.org/officeDocument/2006/relationships/hyperlink" Target="https://microsoft.sharepoint.com/teams/BrandCentral/Pages/Presentations.aspx" TargetMode="External"/><Relationship Id="rId7" Type="http://schemas.openxmlformats.org/officeDocument/2006/relationships/hyperlink" Target="https://microsoft.sharepoint.com/teams/BrandCentral/Pages/Photos-Microsoft.aspx" TargetMode="External"/><Relationship Id="rId8" Type="http://schemas.openxmlformats.org/officeDocument/2006/relationships/hyperlink" Target="https://microsoft.sharepoint.com/teams/BrandCentral/Pages/Illustrations-Microsoft.aspx" TargetMode="External"/><Relationship Id="rId9" Type="http://schemas.openxmlformats.org/officeDocument/2006/relationships/hyperlink" Target="http://www.superstock.com/" TargetMode="External"/><Relationship Id="rId10" Type="http://schemas.openxmlformats.org/officeDocument/2006/relationships/hyperlink" Target="http://www.gettyimages.com/creativeimages/royaltyfre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myignite.microsoft.com/" TargetMode="External"/><Relationship Id="rId5" Type="http://schemas.openxmlformats.org/officeDocument/2006/relationships/hyperlink" Target="https://aka.ms/ignite.mobileapp" TargetMode="External"/><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211263"/>
            <a:ext cx="11658535" cy="1828786"/>
          </a:xfrm>
        </p:spPr>
        <p:txBody>
          <a:bodyPr/>
          <a:lstStyle/>
          <a:p>
            <a:r>
              <a:rPr lang="en-US" dirty="0" smtClean="0"/>
              <a:t>THR3028(R) Visual Studio Code</a:t>
            </a:r>
            <a:br>
              <a:rPr lang="en-US" dirty="0" smtClean="0"/>
            </a:br>
            <a:r>
              <a:rPr lang="en-US" dirty="0" smtClean="0"/>
              <a:t>The most useful (and underused!) tips and tricks</a:t>
            </a:r>
            <a:endParaRPr lang="en-US" dirty="0"/>
          </a:p>
        </p:txBody>
      </p:sp>
      <p:sp>
        <p:nvSpPr>
          <p:cNvPr id="5" name="Text Placeholder 4"/>
          <p:cNvSpPr>
            <a:spLocks noGrp="1"/>
          </p:cNvSpPr>
          <p:nvPr>
            <p:ph type="body" sz="quarter" idx="12"/>
          </p:nvPr>
        </p:nvSpPr>
        <p:spPr>
          <a:xfrm>
            <a:off x="274701" y="3725862"/>
            <a:ext cx="7315137" cy="1828007"/>
          </a:xfrm>
        </p:spPr>
        <p:txBody>
          <a:bodyPr/>
          <a:lstStyle/>
          <a:p>
            <a:r>
              <a:rPr lang="en-US" dirty="0" smtClean="0"/>
              <a:t>Chris Dias</a:t>
            </a:r>
            <a:endParaRPr lang="en-US" dirty="0"/>
          </a:p>
          <a:p>
            <a:r>
              <a:rPr lang="en-US" dirty="0" smtClean="0"/>
              <a:t>Principal Program Manager</a:t>
            </a:r>
            <a:endParaRPr lang="en-US"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559594" y="2278062"/>
            <a:ext cx="5659437" cy="3922626"/>
          </a:xfrm>
          <a:prstGeom prst="rect">
            <a:avLst/>
          </a:prstGeom>
        </p:spPr>
      </p:pic>
      <p:sp>
        <p:nvSpPr>
          <p:cNvPr id="3" name="Text Placeholder 2"/>
          <p:cNvSpPr>
            <a:spLocks noGrp="1"/>
          </p:cNvSpPr>
          <p:nvPr>
            <p:ph type="body" sz="quarter" idx="10"/>
          </p:nvPr>
        </p:nvSpPr>
        <p:spPr>
          <a:xfrm>
            <a:off x="274638" y="1212850"/>
            <a:ext cx="11888787" cy="683264"/>
          </a:xfrm>
        </p:spPr>
        <p:txBody>
          <a:bodyPr/>
          <a:lstStyle/>
          <a:p>
            <a:endParaRPr lang="en-US" dirty="0"/>
          </a:p>
        </p:txBody>
      </p:sp>
    </p:spTree>
    <p:extLst>
      <p:ext uri="{BB962C8B-B14F-4D97-AF65-F5344CB8AC3E}">
        <p14:creationId xmlns:p14="http://schemas.microsoft.com/office/powerpoint/2010/main" val="159540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a:xfrm>
            <a:off x="274638" y="1212850"/>
            <a:ext cx="11888787" cy="6167842"/>
          </a:xfrm>
        </p:spPr>
        <p:txBody>
          <a:bodyPr/>
          <a:lstStyle/>
          <a:p>
            <a:pPr marL="742950" indent="-742950">
              <a:buAutoNum type="arabicPeriod"/>
            </a:pPr>
            <a:r>
              <a:rPr lang="en-US" dirty="0" smtClean="0"/>
              <a:t>Setup</a:t>
            </a:r>
          </a:p>
          <a:p>
            <a:pPr marL="742950" indent="-742950">
              <a:buAutoNum type="arabicPeriod"/>
            </a:pPr>
            <a:r>
              <a:rPr lang="en-US" dirty="0" smtClean="0"/>
              <a:t>Customization</a:t>
            </a:r>
          </a:p>
          <a:p>
            <a:pPr marL="742950" indent="-742950">
              <a:buFont typeface="Wingdings" panose="05000000000000000000" pitchFamily="2" charset="2"/>
              <a:buAutoNum type="arabicPeriod"/>
            </a:pPr>
            <a:r>
              <a:rPr lang="en-US"/>
              <a:t>Keyboard shortcuts</a:t>
            </a:r>
          </a:p>
          <a:p>
            <a:pPr marL="742950" indent="-742950">
              <a:buFont typeface="Wingdings" panose="05000000000000000000" pitchFamily="2" charset="2"/>
              <a:buAutoNum type="arabicPeriod"/>
            </a:pPr>
            <a:r>
              <a:rPr lang="en-US" smtClean="0"/>
              <a:t>Editing</a:t>
            </a:r>
            <a:r>
              <a:rPr lang="en-US" dirty="0"/>
              <a:t>, Code Navigation</a:t>
            </a:r>
          </a:p>
          <a:p>
            <a:pPr marL="742950" indent="-742950">
              <a:buFont typeface="Wingdings" panose="05000000000000000000" pitchFamily="2" charset="2"/>
              <a:buAutoNum type="arabicPeriod"/>
            </a:pPr>
            <a:r>
              <a:rPr lang="en-US" dirty="0" smtClean="0"/>
              <a:t>Search</a:t>
            </a:r>
          </a:p>
          <a:p>
            <a:pPr marL="742950" indent="-742950">
              <a:buFont typeface="Wingdings" panose="05000000000000000000" pitchFamily="2" charset="2"/>
              <a:buAutoNum type="arabicPeriod"/>
            </a:pPr>
            <a:r>
              <a:rPr lang="en-US" dirty="0"/>
              <a:t>Tasks</a:t>
            </a:r>
          </a:p>
          <a:p>
            <a:pPr marL="742950" indent="-742950">
              <a:buFont typeface="Wingdings" panose="05000000000000000000" pitchFamily="2" charset="2"/>
              <a:buAutoNum type="arabicPeriod"/>
            </a:pPr>
            <a:r>
              <a:rPr lang="en-US" dirty="0" smtClean="0"/>
              <a:t>Debugging</a:t>
            </a:r>
            <a:endParaRPr lang="en-US" dirty="0"/>
          </a:p>
          <a:p>
            <a:pPr marL="742950" indent="-742950">
              <a:buFont typeface="Wingdings" panose="05000000000000000000" pitchFamily="2" charset="2"/>
              <a:buAutoNum type="arabicPeriod"/>
            </a:pPr>
            <a:r>
              <a:rPr lang="en-US" dirty="0"/>
              <a:t>Terminal</a:t>
            </a:r>
          </a:p>
          <a:p>
            <a:pPr marL="742950" indent="-742950">
              <a:buAutoNum type="arabicPeriod"/>
            </a:pPr>
            <a:r>
              <a:rPr lang="en-US" dirty="0" smtClean="0"/>
              <a:t>Source Code Control</a:t>
            </a:r>
          </a:p>
          <a:p>
            <a:pPr marL="742950" indent="-742950">
              <a:buAutoNum type="arabicPeriod"/>
            </a:pPr>
            <a:r>
              <a:rPr lang="en-US" dirty="0" smtClean="0"/>
              <a:t>Extensions</a:t>
            </a:r>
          </a:p>
        </p:txBody>
      </p:sp>
    </p:spTree>
    <p:extLst>
      <p:ext uri="{BB962C8B-B14F-4D97-AF65-F5344CB8AC3E}">
        <p14:creationId xmlns:p14="http://schemas.microsoft.com/office/powerpoint/2010/main" val="97533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Thanks!</a:t>
            </a:r>
            <a:endParaRPr lang="en-US" dirty="0"/>
          </a:p>
        </p:txBody>
      </p:sp>
      <p:sp>
        <p:nvSpPr>
          <p:cNvPr id="5" name="Text Placeholder 4"/>
          <p:cNvSpPr>
            <a:spLocks noGrp="1"/>
          </p:cNvSpPr>
          <p:nvPr>
            <p:ph type="body" sz="quarter" idx="10"/>
          </p:nvPr>
        </p:nvSpPr>
        <p:spPr>
          <a:xfrm>
            <a:off x="274702" y="1211287"/>
            <a:ext cx="11888787" cy="3730252"/>
          </a:xfrm>
        </p:spPr>
        <p:txBody>
          <a:bodyPr/>
          <a:lstStyle/>
          <a:p>
            <a:endParaRPr lang="en-US" dirty="0" smtClean="0"/>
          </a:p>
          <a:p>
            <a:r>
              <a:rPr lang="en-US" dirty="0" smtClean="0"/>
              <a:t>Follow us @code</a:t>
            </a:r>
          </a:p>
          <a:p>
            <a:r>
              <a:rPr lang="en-US" dirty="0" smtClean="0">
                <a:hlinkClick r:id="rId2"/>
              </a:rPr>
              <a:t>https://code.visualstudio.com</a:t>
            </a:r>
            <a:endParaRPr lang="en-US" dirty="0" smtClean="0"/>
          </a:p>
          <a:p>
            <a:r>
              <a:rPr lang="en-US" dirty="0" smtClean="0">
                <a:hlinkClick r:id="rId3"/>
              </a:rPr>
              <a:t>https://github.com/microsoft/vscode</a:t>
            </a:r>
            <a:endParaRPr lang="en-US" dirty="0" smtClean="0"/>
          </a:p>
          <a:p>
            <a:r>
              <a:rPr lang="en-US" dirty="0" smtClean="0">
                <a:hlinkClick r:id="rId4"/>
              </a:rPr>
              <a:t>https://github.com/microsoft/vscode-tips-and-tricks</a:t>
            </a:r>
            <a:endParaRPr lang="en-US" dirty="0" smtClean="0"/>
          </a:p>
          <a:p>
            <a:endParaRPr lang="en-US" dirty="0"/>
          </a:p>
        </p:txBody>
      </p:sp>
    </p:spTree>
    <p:extLst>
      <p:ext uri="{BB962C8B-B14F-4D97-AF65-F5344CB8AC3E}">
        <p14:creationId xmlns:p14="http://schemas.microsoft.com/office/powerpoint/2010/main" val="65331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Resources for Microsoft employees</a:t>
            </a:r>
          </a:p>
        </p:txBody>
      </p:sp>
      <p:sp>
        <p:nvSpPr>
          <p:cNvPr id="3" name="TextBox 2"/>
          <p:cNvSpPr txBox="1"/>
          <p:nvPr/>
        </p:nvSpPr>
        <p:spPr>
          <a:xfrm>
            <a:off x="274640" y="1211262"/>
            <a:ext cx="11735114" cy="1292662"/>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74336">
                      <a:schemeClr val="tx1"/>
                    </a:gs>
                    <a:gs pos="57000">
                      <a:schemeClr val="tx1"/>
                    </a:gs>
                  </a:gsLst>
                  <a:lin ang="5400000" scaled="0"/>
                </a:gradFill>
                <a:effectLst/>
                <a:uLnTx/>
                <a:uFillTx/>
                <a:cs typeface="Segoe UI" panose="020B0502040204020203" pitchFamily="34" charset="0"/>
              </a:rPr>
              <a:t>Can’t find the image that you have in mind for your presentation? The Media Acquisitions team can help you find and license imagery through our stock </a:t>
            </a:r>
            <a:br>
              <a:rPr kumimoji="0" lang="en-US" sz="2400" b="0" i="0" u="none" strike="noStrike" kern="0" cap="none" spc="0" normalizeH="0" baseline="0" noProof="0" dirty="0">
                <a:ln>
                  <a:noFill/>
                </a:ln>
                <a:gradFill>
                  <a:gsLst>
                    <a:gs pos="74336">
                      <a:schemeClr val="tx1"/>
                    </a:gs>
                    <a:gs pos="57000">
                      <a:schemeClr val="tx1"/>
                    </a:gs>
                  </a:gsLst>
                  <a:lin ang="5400000" scaled="0"/>
                </a:gradFill>
                <a:effectLst/>
                <a:uLnTx/>
                <a:uFillTx/>
                <a:cs typeface="Segoe UI" panose="020B0502040204020203" pitchFamily="34" charset="0"/>
              </a:rPr>
            </a:br>
            <a:r>
              <a:rPr kumimoji="0" lang="en-US" sz="2400" b="0" i="0" u="none" strike="noStrike" kern="0" cap="none" spc="0" normalizeH="0" baseline="0" noProof="0" dirty="0">
                <a:ln>
                  <a:noFill/>
                </a:ln>
                <a:gradFill>
                  <a:gsLst>
                    <a:gs pos="74336">
                      <a:schemeClr val="tx1"/>
                    </a:gs>
                    <a:gs pos="57000">
                      <a:schemeClr val="tx1"/>
                    </a:gs>
                  </a:gsLst>
                  <a:lin ang="5400000" scaled="0"/>
                </a:gradFill>
                <a:effectLst/>
                <a:uLnTx/>
                <a:uFillTx/>
                <a:cs typeface="Segoe UI" panose="020B0502040204020203" pitchFamily="34" charset="0"/>
              </a:rPr>
              <a:t>photography providers. You will also find imagery and information via these links:</a:t>
            </a:r>
          </a:p>
        </p:txBody>
      </p:sp>
      <p:sp>
        <p:nvSpPr>
          <p:cNvPr id="2" name="Text Placeholder 1"/>
          <p:cNvSpPr>
            <a:spLocks noGrp="1"/>
          </p:cNvSpPr>
          <p:nvPr>
            <p:ph type="body" sz="quarter" idx="4294967295"/>
          </p:nvPr>
        </p:nvSpPr>
        <p:spPr>
          <a:xfrm>
            <a:off x="285167" y="2700338"/>
            <a:ext cx="7223125" cy="2468562"/>
          </a:xfrm>
        </p:spPr>
        <p:txBody>
          <a:bodyPr anchor="t" anchorCtr="0"/>
          <a:lstStyle/>
          <a:p>
            <a:pPr marL="0" indent="0">
              <a:buNone/>
            </a:pPr>
            <a:r>
              <a:rPr lang="en-US" sz="2800" dirty="0">
                <a:gradFill>
                  <a:gsLst>
                    <a:gs pos="2655">
                      <a:srgbClr val="FFFFFF"/>
                    </a:gs>
                    <a:gs pos="26000">
                      <a:srgbClr val="FFFFFF"/>
                    </a:gs>
                  </a:gsLst>
                  <a:lin ang="5400000" scaled="0"/>
                </a:gradFill>
                <a:latin typeface="+mn-lt"/>
                <a:hlinkClick r:id="rId3"/>
              </a:rPr>
              <a:t>Mediaacq</a:t>
            </a:r>
            <a:endParaRPr lang="en-US" sz="2800" u="sng" dirty="0">
              <a:gradFill>
                <a:gsLst>
                  <a:gs pos="2655">
                    <a:srgbClr val="FFFFFF"/>
                  </a:gs>
                  <a:gs pos="26000">
                    <a:srgbClr val="FFFFFF"/>
                  </a:gs>
                </a:gsLst>
                <a:lin ang="5400000" scaled="0"/>
              </a:gradFill>
              <a:latin typeface="+mn-lt"/>
              <a:hlinkClick r:id="rId4"/>
            </a:endParaRPr>
          </a:p>
          <a:p>
            <a:pPr marL="0" indent="0">
              <a:buNone/>
            </a:pPr>
            <a:r>
              <a:rPr lang="en-US" sz="2800" dirty="0">
                <a:gradFill>
                  <a:gsLst>
                    <a:gs pos="2655">
                      <a:srgbClr val="FFFFFF"/>
                    </a:gs>
                    <a:gs pos="26000">
                      <a:srgbClr val="FFFFFF"/>
                    </a:gs>
                  </a:gsLst>
                  <a:lin ang="5400000" scaled="0"/>
                </a:gradFill>
                <a:latin typeface="+mn-lt"/>
                <a:hlinkClick r:id="rId5"/>
              </a:rPr>
              <a:t>Microsoft Brand Central</a:t>
            </a:r>
            <a:endParaRPr lang="en-US" sz="2800" dirty="0">
              <a:gradFill>
                <a:gsLst>
                  <a:gs pos="2655">
                    <a:srgbClr val="FFFFFF"/>
                  </a:gs>
                  <a:gs pos="26000">
                    <a:srgbClr val="FFFFFF"/>
                  </a:gs>
                </a:gsLst>
                <a:lin ang="5400000" scaled="0"/>
              </a:gradFill>
              <a:latin typeface="+mn-lt"/>
            </a:endParaRPr>
          </a:p>
          <a:p>
            <a:pPr marL="0" indent="0">
              <a:buNone/>
            </a:pPr>
            <a:r>
              <a:rPr lang="en-US" sz="2800" dirty="0">
                <a:gradFill>
                  <a:gsLst>
                    <a:gs pos="2655">
                      <a:srgbClr val="FFFFFF"/>
                    </a:gs>
                    <a:gs pos="26000">
                      <a:srgbClr val="FFFFFF"/>
                    </a:gs>
                  </a:gsLst>
                  <a:lin ang="5400000" scaled="0"/>
                </a:gradFill>
                <a:latin typeface="+mn-lt"/>
                <a:hlinkClick r:id="rId6"/>
              </a:rPr>
              <a:t>Presentation guidelines</a:t>
            </a:r>
            <a:endParaRPr lang="en-US" sz="2800" dirty="0">
              <a:gradFill>
                <a:gsLst>
                  <a:gs pos="2655">
                    <a:srgbClr val="FFFFFF"/>
                  </a:gs>
                  <a:gs pos="26000">
                    <a:srgbClr val="FFFFFF"/>
                  </a:gs>
                </a:gsLst>
                <a:lin ang="5400000" scaled="0"/>
              </a:gradFill>
              <a:latin typeface="+mn-lt"/>
            </a:endParaRPr>
          </a:p>
          <a:p>
            <a:pPr marL="0" indent="0">
              <a:buNone/>
            </a:pPr>
            <a:r>
              <a:rPr lang="en-US" sz="2800" dirty="0">
                <a:gradFill>
                  <a:gsLst>
                    <a:gs pos="2655">
                      <a:srgbClr val="FFFFFF"/>
                    </a:gs>
                    <a:gs pos="26000">
                      <a:srgbClr val="FFFFFF"/>
                    </a:gs>
                  </a:gsLst>
                  <a:lin ang="5400000" scaled="0"/>
                </a:gradFill>
                <a:latin typeface="+mn-lt"/>
                <a:hlinkClick r:id="rId7"/>
              </a:rPr>
              <a:t>Microsoft photography</a:t>
            </a:r>
            <a:endParaRPr lang="en-US" sz="2800" dirty="0">
              <a:gradFill>
                <a:gsLst>
                  <a:gs pos="2655">
                    <a:srgbClr val="FFFFFF"/>
                  </a:gs>
                  <a:gs pos="26000">
                    <a:srgbClr val="FFFFFF"/>
                  </a:gs>
                </a:gsLst>
                <a:lin ang="5400000" scaled="0"/>
              </a:gradFill>
              <a:latin typeface="+mn-lt"/>
            </a:endParaRPr>
          </a:p>
          <a:p>
            <a:pPr marL="0" indent="0">
              <a:buNone/>
            </a:pPr>
            <a:r>
              <a:rPr lang="en-US" sz="2800" dirty="0">
                <a:gradFill>
                  <a:gsLst>
                    <a:gs pos="2655">
                      <a:srgbClr val="FFFFFF"/>
                    </a:gs>
                    <a:gs pos="26000">
                      <a:srgbClr val="FFFFFF"/>
                    </a:gs>
                  </a:gsLst>
                  <a:lin ang="5400000" scaled="0"/>
                </a:gradFill>
                <a:latin typeface="+mn-lt"/>
                <a:hlinkClick r:id="rId8"/>
              </a:rPr>
              <a:t>Microsoft illustrations</a:t>
            </a:r>
            <a:endParaRPr lang="en-US" sz="2800" dirty="0">
              <a:gradFill>
                <a:gsLst>
                  <a:gs pos="2655">
                    <a:srgbClr val="FFFFFF"/>
                  </a:gs>
                  <a:gs pos="26000">
                    <a:srgbClr val="FFFFFF"/>
                  </a:gs>
                </a:gsLst>
                <a:lin ang="5400000" scaled="0"/>
              </a:gradFill>
              <a:latin typeface="+mn-lt"/>
            </a:endParaRPr>
          </a:p>
        </p:txBody>
      </p:sp>
      <p:sp>
        <p:nvSpPr>
          <p:cNvPr id="9" name="Text Placeholder 1"/>
          <p:cNvSpPr txBox="1">
            <a:spLocks/>
          </p:cNvSpPr>
          <p:nvPr/>
        </p:nvSpPr>
        <p:spPr>
          <a:xfrm>
            <a:off x="6035895" y="2700707"/>
            <a:ext cx="6217853" cy="914400"/>
          </a:xfrm>
          <a:prstGeom prst="rect">
            <a:avLst/>
          </a:prstGeom>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None/>
              <a:tabLst/>
              <a:defRPr/>
            </a:pPr>
            <a:r>
              <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hlinkClick r:id="rId9"/>
              </a:rPr>
              <a:t>www.superstock.com/</a:t>
            </a:r>
            <a:endPar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endParaRPr>
          </a:p>
          <a:p>
            <a:pPr marL="0" marR="0" lvl="0" indent="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None/>
              <a:tabLst/>
              <a:defRPr/>
            </a:pPr>
            <a:r>
              <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hlinkClick r:id="rId10"/>
              </a:rPr>
              <a:t>www.gettyimages.com/creativeimages/royaltyfree</a:t>
            </a:r>
            <a:endPar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endParaRPr>
          </a:p>
          <a:p>
            <a:pPr marL="0" marR="0" lvl="0" indent="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None/>
              <a:tabLst/>
              <a:defRPr/>
            </a:pPr>
            <a:r>
              <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hlinkClick r:id="rId11"/>
              </a:rPr>
              <a:t>www.corbisimages.com/stock-photo/royalty-free</a:t>
            </a:r>
            <a:endPar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endParaRPr>
          </a:p>
        </p:txBody>
      </p:sp>
      <p:sp>
        <p:nvSpPr>
          <p:cNvPr id="10" name="TextBox 9"/>
          <p:cNvSpPr txBox="1"/>
          <p:nvPr/>
        </p:nvSpPr>
        <p:spPr>
          <a:xfrm>
            <a:off x="6035894" y="4858183"/>
            <a:ext cx="6217853" cy="5724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65584">
                      <a:schemeClr val="tx1"/>
                    </a:gs>
                    <a:gs pos="40000">
                      <a:schemeClr val="tx1"/>
                    </a:gs>
                  </a:gsLst>
                  <a:lin ang="5400000" scaled="0"/>
                </a:gradFill>
                <a:effectLst/>
                <a:uLnTx/>
                <a:uFillTx/>
                <a:cs typeface="Segoe UI" panose="020B0502040204020203" pitchFamily="34" charset="0"/>
              </a:rPr>
              <a:t>There are agreements in place with these providers.</a:t>
            </a:r>
          </a:p>
        </p:txBody>
      </p:sp>
      <p:sp>
        <p:nvSpPr>
          <p:cNvPr id="6" name="TextBox 5"/>
          <p:cNvSpPr txBox="1"/>
          <p:nvPr/>
        </p:nvSpPr>
        <p:spPr>
          <a:xfrm>
            <a:off x="274639" y="5641681"/>
            <a:ext cx="11889564" cy="1071062"/>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rPr>
              <a:t>For information on the use of third-party copyrighted content</a:t>
            </a:r>
            <a:b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rPr>
            </a:br>
            <a: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rPr>
              <a:t>please contact visit this </a:t>
            </a:r>
            <a: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hlinkClick r:id="rId12"/>
              </a:rPr>
              <a:t>site</a:t>
            </a:r>
            <a: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rPr>
              <a:t>.</a:t>
            </a:r>
            <a:endPar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latin typeface="Segoe UI Light"/>
            </a:endParaRPr>
          </a:p>
        </p:txBody>
      </p:sp>
    </p:spTree>
    <p:extLst>
      <p:ext uri="{BB962C8B-B14F-4D97-AF65-F5344CB8AC3E}">
        <p14:creationId xmlns:p14="http://schemas.microsoft.com/office/powerpoint/2010/main" val="3323481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Image of QR Code" title="QR Code">
            <a:extLst>
              <a:ext uri="{FF2B5EF4-FFF2-40B4-BE49-F238E27FC236}">
                <a16:creationId xmlns:a16="http://schemas.microsoft.com/office/drawing/2014/main" xmlns="" id="{EFC1EB45-2EB7-48CE-B3A7-5E46347BB019}"/>
              </a:ext>
            </a:extLst>
          </p:cNvPr>
          <p:cNvPicPr>
            <a:picLocks noChangeAspect="1"/>
          </p:cNvPicPr>
          <p:nvPr/>
        </p:nvPicPr>
        <p:blipFill>
          <a:blip r:embed="rId3"/>
          <a:stretch>
            <a:fillRect/>
          </a:stretch>
        </p:blipFill>
        <p:spPr>
          <a:xfrm>
            <a:off x="7118985" y="1504634"/>
            <a:ext cx="3124200" cy="3124200"/>
          </a:xfrm>
          <a:prstGeom prst="rect">
            <a:avLst/>
          </a:prstGeom>
        </p:spPr>
      </p:pic>
      <p:sp>
        <p:nvSpPr>
          <p:cNvPr id="7" name="Rectangle 6"/>
          <p:cNvSpPr>
            <a:spLocks noChangeArrowheads="1"/>
          </p:cNvSpPr>
          <p:nvPr/>
        </p:nvSpPr>
        <p:spPr bwMode="auto">
          <a:xfrm rot="850369">
            <a:off x="1940298" y="2932184"/>
            <a:ext cx="9144000" cy="630938"/>
          </a:xfrm>
          <a:prstGeom prst="rect">
            <a:avLst/>
          </a:prstGeom>
          <a:solidFill>
            <a:srgbClr val="FFFFFF"/>
          </a:solidFill>
          <a:ln w="9525">
            <a:noFill/>
            <a:miter lim="800000"/>
            <a:headEnd/>
            <a:tailEnd/>
          </a:ln>
        </p:spPr>
        <p:txBody>
          <a:bodyPr lIns="76197" tIns="38098" rIns="76197" bIns="3809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uLnTx/>
                <a:uFillTx/>
              </a:rPr>
              <a:t>This slide is required. </a:t>
            </a:r>
            <a:r>
              <a:rPr kumimoji="0" lang="en-US" sz="1800" b="1" i="0" u="sng" strike="noStrike" kern="0" cap="none" spc="0" normalizeH="0" baseline="0" noProof="0" dirty="0">
                <a:ln>
                  <a:noFill/>
                </a:ln>
                <a:solidFill>
                  <a:srgbClr val="FF0000"/>
                </a:solidFill>
                <a:effectLst/>
                <a:uLnTx/>
                <a:uFillTx/>
              </a:rPr>
              <a:t>Do NOT delete or alter the slide</a:t>
            </a:r>
            <a:r>
              <a:rPr kumimoji="0" lang="en-US" sz="1800" b="1" i="0" u="none" strike="noStrike" kern="0" cap="none" spc="0" normalizeH="0" baseline="0" noProof="0" dirty="0">
                <a:ln>
                  <a:noFill/>
                </a:ln>
                <a:solidFill>
                  <a:srgbClr val="FF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uLnTx/>
                <a:uFillTx/>
              </a:rPr>
              <a:t>The slide will be replaced onsite through Silver Fox Productions with an updated QR code.</a:t>
            </a:r>
            <a:endParaRPr kumimoji="0" lang="en-US" sz="1800" b="0" i="0" u="none" strike="noStrike" kern="0" cap="none" spc="0" normalizeH="0" baseline="0" noProof="0" dirty="0">
              <a:ln>
                <a:noFill/>
              </a:ln>
              <a:solidFill>
                <a:srgbClr val="FF0000"/>
              </a:solidFill>
              <a:effectLst/>
              <a:uLnTx/>
              <a:uFillTx/>
            </a:endParaRPr>
          </a:p>
        </p:txBody>
      </p:sp>
      <p:sp>
        <p:nvSpPr>
          <p:cNvPr id="8" name="Title 7">
            <a:extLst>
              <a:ext uri="{FF2B5EF4-FFF2-40B4-BE49-F238E27FC236}">
                <a16:creationId xmlns:a16="http://schemas.microsoft.com/office/drawing/2014/main" xmlns="" id="{70C823DF-EC34-41F2-A2D0-BBC3CA4A3E9A}"/>
              </a:ext>
            </a:extLst>
          </p:cNvPr>
          <p:cNvSpPr>
            <a:spLocks noGrp="1"/>
          </p:cNvSpPr>
          <p:nvPr>
            <p:ph type="title"/>
          </p:nvPr>
        </p:nvSpPr>
        <p:spPr/>
        <p:txBody>
          <a:bodyPr/>
          <a:lstStyle/>
          <a:p>
            <a:r>
              <a:rPr lang="en-US" dirty="0"/>
              <a:t>Please evaluate this session</a:t>
            </a:r>
            <a:br>
              <a:rPr lang="en-US" dirty="0"/>
            </a:br>
            <a:r>
              <a:rPr lang="en-US" sz="2800" spc="0" dirty="0">
                <a:latin typeface="+mn-lt"/>
              </a:rPr>
              <a:t>Your feedback is important to us!</a:t>
            </a:r>
            <a:endParaRPr lang="en-US" spc="0" dirty="0">
              <a:latin typeface="+mn-lt"/>
            </a:endParaRPr>
          </a:p>
        </p:txBody>
      </p:sp>
      <p:sp>
        <p:nvSpPr>
          <p:cNvPr id="5" name="Text Placeholder 4">
            <a:extLst>
              <a:ext uri="{FF2B5EF4-FFF2-40B4-BE49-F238E27FC236}">
                <a16:creationId xmlns:a16="http://schemas.microsoft.com/office/drawing/2014/main" xmlns="" id="{D2E5DC89-AD72-4374-B620-726EF1494D6A}"/>
              </a:ext>
            </a:extLst>
          </p:cNvPr>
          <p:cNvSpPr>
            <a:spLocks noGrp="1"/>
          </p:cNvSpPr>
          <p:nvPr>
            <p:ph type="body" sz="quarter" idx="10"/>
          </p:nvPr>
        </p:nvSpPr>
        <p:spPr/>
        <p:txBody>
          <a:bodyPr/>
          <a:lstStyle/>
          <a:p>
            <a:r>
              <a:rPr lang="en-US" dirty="0"/>
              <a:t>From your PC or Tablet visit </a:t>
            </a:r>
            <a:r>
              <a:rPr lang="en-US" dirty="0" err="1"/>
              <a:t>MyIgnite</a:t>
            </a:r>
            <a:r>
              <a:rPr lang="en-US" dirty="0"/>
              <a:t> at </a:t>
            </a:r>
            <a:r>
              <a:rPr lang="en-US" dirty="0">
                <a:hlinkClick r:id="rId4"/>
              </a:rPr>
              <a:t>http://myignite.microsoft.com</a:t>
            </a:r>
            <a:endParaRPr lang="en-US" dirty="0"/>
          </a:p>
          <a:p>
            <a:r>
              <a:rPr lang="en-US" dirty="0"/>
              <a:t>From your phone download and use the Ignite Mobile App by scanning  the QR code above or visiting </a:t>
            </a:r>
            <a:r>
              <a:rPr lang="en-US" dirty="0">
                <a:hlinkClick r:id="rId5"/>
              </a:rPr>
              <a:t>https://aka.ms/ignite.mobileapp</a:t>
            </a:r>
            <a:r>
              <a:rPr lang="en-US" dirty="0"/>
              <a:t> </a:t>
            </a:r>
          </a:p>
        </p:txBody>
      </p:sp>
    </p:spTree>
    <p:extLst>
      <p:ext uri="{BB962C8B-B14F-4D97-AF65-F5344CB8AC3E}">
        <p14:creationId xmlns:p14="http://schemas.microsoft.com/office/powerpoint/2010/main" val="108785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038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42DFBAD3-C25F-4FC8-963A-1F73730D7E5C}"/>
    </a:ext>
  </a:extLst>
</a:theme>
</file>

<file path=ppt/theme/theme2.xml><?xml version="1.0" encoding="utf-8"?>
<a:theme xmlns:a="http://schemas.openxmlformats.org/drawingml/2006/main" name="5-50109_Microsoft_Dark_Template">
  <a:themeElements>
    <a:clrScheme name="Microsoft 2017 Dark">
      <a:dk1>
        <a:srgbClr val="353535"/>
      </a:dk1>
      <a:lt1>
        <a:srgbClr val="FFFFFF"/>
      </a:lt1>
      <a:dk2>
        <a:srgbClr val="D83B01"/>
      </a:dk2>
      <a:lt2>
        <a:srgbClr val="CDF4FF"/>
      </a:lt2>
      <a:accent1>
        <a:srgbClr val="D83B01"/>
      </a:accent1>
      <a:accent2>
        <a:srgbClr val="FF8C00"/>
      </a:accent2>
      <a:accent3>
        <a:srgbClr val="FFB900"/>
      </a:accent3>
      <a:accent4>
        <a:srgbClr val="00BCF2"/>
      </a:accent4>
      <a:accent5>
        <a:srgbClr val="D2D2D2"/>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7C638A3A-D771-4183-8214-2AFBE384714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sion_x0020_Code xmlns="04e01bb1-6d80-42e9-ae53-416b1e8aa845" xsi:nil="true"/>
    <LikesCount xmlns="http://schemas.microsoft.com/sharepoint/v3" xsi:nil="true"/>
    <_x0062_bc8 xmlns="e889e55c-35cf-43c7-aaf4-cf2500919dd8">
      <UserInfo>
        <DisplayName/>
        <AccountId xsi:nil="true"/>
        <AccountType/>
      </UserInfo>
    </_x0062_bc8>
    <External_x0020_Speaker xmlns="04e01bb1-6d80-42e9-ae53-416b1e8aa845" xsi:nil="true"/>
    <fb4e50409e3b4517bb965b3c7125e153 xmlns="04e01bb1-6d80-42e9-ae53-416b1e8aa845">
      <Terms xmlns="http://schemas.microsoft.com/office/infopath/2007/PartnerControls"/>
    </fb4e50409e3b4517bb965b3c7125e153>
    <MS_x0020_Content_x0020_Owner xmlns="04e01bb1-6d80-42e9-ae53-416b1e8aa845">
      <UserInfo>
        <DisplayName/>
        <AccountId xsi:nil="true"/>
        <AccountType/>
      </UserInfo>
    </MS_x0020_Content_x0020_Owner>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g60601ae6c3e4c409eb6a70077dda16d>
    <e6bd9c8ce3ed4fe68161c78952f36fbc xmlns="04e01bb1-6d80-42e9-ae53-416b1e8aa845">
      <Terms xmlns="http://schemas.microsoft.com/office/infopath/2007/PartnerControls"/>
    </e6bd9c8ce3ed4fe68161c78952f36fbc>
    <MS_x0020_Speaker xmlns="04e01bb1-6d80-42e9-ae53-416b1e8aa845">
      <UserInfo>
        <DisplayName/>
        <AccountId xsi:nil="true"/>
        <AccountType/>
      </UserInfo>
    </MS_x0020_Speaker>
    <Presentation_x0020_Date xmlns="04e01bb1-6d80-42e9-ae53-416b1e8aa845" xsi:nil="true"/>
    <Event_x0020_Start_x0020_Date xmlns="04e01bb1-6d80-42e9-ae53-416b1e8aa845">2017-09-25T00:00:00+00:00</Event_x0020_Start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2017</TermName>
          <TermId xmlns="http://schemas.microsoft.com/office/infopath/2007/PartnerControls">21d30605-03f6-4b08-a63a-5a553eb19f84</TermId>
        </TermInfo>
      </Terms>
    </TaxKeywordTaxHTField>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e349cd3f156b4e7d8653c9cd4f2d8fb4>
    <TaxCatchAll xmlns="230e9df3-be65-4c73-a93b-d1236ebd677e">
      <Value>55</Value>
      <Value>54</Value>
      <Value>53</Value>
      <Value>16</Value>
    </TaxCatchAll>
    <Event_x0020_End_x0020_Date xmlns="04e01bb1-6d80-42e9-ae53-416b1e8aa845">2017-09-29T00:00:00+00:00</Event_x0020_End_x0020_Date>
    <c2f1b796fca04ddbb48af271e99c8750 xmlns="04e01bb1-6d80-42e9-ae53-416b1e8aa845">
      <Terms xmlns="http://schemas.microsoft.com/office/infopath/2007/PartnerControls"/>
    </c2f1b796fca04ddbb48af271e99c875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7" ma:contentTypeDescription="" ma:contentTypeScope="" ma:versionID="8641f81e7643323f4894ad5cfb9fb0f3">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cfa393de6d5a52634dd4113eb929c878"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230e9df3-be65-4c73-a93b-d1236ebd677e"/>
    <ds:schemaRef ds:uri="http://schemas.microsoft.com/office/2006/documentManagement/types"/>
    <ds:schemaRef ds:uri="http://purl.org/dc/elements/1.1/"/>
    <ds:schemaRef ds:uri="http://schemas.microsoft.com/office/2006/metadata/properties"/>
    <ds:schemaRef ds:uri="http://schemas.microsoft.com/sharepoint/v3"/>
    <ds:schemaRef ds:uri="http://schemas.microsoft.com/office/infopath/2007/PartnerControls"/>
    <ds:schemaRef ds:uri="http://purl.org/dc/terms/"/>
    <ds:schemaRef ds:uri="http://schemas.openxmlformats.org/package/2006/metadata/core-properties"/>
    <ds:schemaRef ds:uri="e889e55c-35cf-43c7-aaf4-cf2500919dd8"/>
    <ds:schemaRef ds:uri="04e01bb1-6d80-42e9-ae53-416b1e8aa845"/>
    <ds:schemaRef ds:uri="http://www.w3.org/XML/1998/namespace"/>
  </ds:schemaRefs>
</ds:datastoreItem>
</file>

<file path=customXml/itemProps2.xml><?xml version="1.0" encoding="utf-8"?>
<ds:datastoreItem xmlns:ds="http://schemas.openxmlformats.org/officeDocument/2006/customXml" ds:itemID="{532F11E6-5A70-45F1-A1F4-684775A686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Microsoft_2017_16x9_Template</Template>
  <TotalTime>212</TotalTime>
  <Words>389</Words>
  <Application>Microsoft Macintosh PowerPoint</Application>
  <PresentationFormat>Custom</PresentationFormat>
  <Paragraphs>49</Paragraphs>
  <Slides>7</Slides>
  <Notes>4</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Consolas</vt:lpstr>
      <vt:lpstr>Segoe UI</vt:lpstr>
      <vt:lpstr>Segoe UI Light</vt:lpstr>
      <vt:lpstr>Segoe UI Semilight</vt:lpstr>
      <vt:lpstr>Wingdings</vt:lpstr>
      <vt:lpstr>Arial</vt:lpstr>
      <vt:lpstr>5-50109_Microsoft_Light_Template</vt:lpstr>
      <vt:lpstr>5-50109_Microsoft_Dark_Template</vt:lpstr>
      <vt:lpstr>THR3028(R) Visual Studio Code The most useful (and underused!) tips and tricks</vt:lpstr>
      <vt:lpstr>PowerPoint Presentation</vt:lpstr>
      <vt:lpstr>PowerPoint Presentation</vt:lpstr>
      <vt:lpstr>Thanks!</vt:lpstr>
      <vt:lpstr>Resources for Microsoft employees</vt:lpstr>
      <vt:lpstr>Please evaluate this session Your feedback is important to us!</vt:lpstr>
      <vt:lpstr>PowerPoint Presentation</vt:lpstr>
    </vt:vector>
  </TitlesOfParts>
  <Manager/>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THR3028(R) Visual Studio Code The most useful (and underused!) tips and tricks</dc:title>
  <dc:subject>&lt;Speech title here&gt;</dc:subject>
  <dc:creator>Chris Dias</dc:creator>
  <cp:keywords>Microsoft Ignite 2017</cp:keywords>
  <dc:description>Template: Mitchell Derrey, Silver Fox Productions_x000d_
Formatting: _x000d_
Audience Type:</dc:description>
  <cp:lastModifiedBy>Chris Dias</cp:lastModifiedBy>
  <cp:revision>2</cp:revision>
  <dcterms:created xsi:type="dcterms:W3CDTF">2017-09-21T21:32:21Z</dcterms:created>
  <dcterms:modified xsi:type="dcterms:W3CDTF">2017-09-22T01:04:59Z</dcterms:modified>
  <cp:category>Microsoft Ignite 2017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55;#Orange County Convention Center|bd993e89-aa48-4695-84e0-3b53e88b1a79</vt:lpwstr>
  </property>
  <property fmtid="{D5CDD505-2E9C-101B-9397-08002B2CF9AE}" pid="7" name="Track">
    <vt:lpwstr/>
  </property>
  <property fmtid="{D5CDD505-2E9C-101B-9397-08002B2CF9AE}" pid="8" name="Event Location">
    <vt:lpwstr>54;#Orlando|8cc4ed56-1866-4501-a22c-89aafde6f59b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TaxKeyword">
    <vt:lpwstr>53;#Microsoft Ignite 2017|21d30605-03f6-4b08-a63a-5a553eb19f84</vt:lpwstr>
  </property>
  <property fmtid="{D5CDD505-2E9C-101B-9397-08002B2CF9AE}" pid="12" name="Audience1">
    <vt:lpwstr/>
  </property>
  <property fmtid="{D5CDD505-2E9C-101B-9397-08002B2CF9AE}" pid="13" name="Event Name">
    <vt:lpwstr>16;#Microsoft Ignite|9323c522-fe4b-4922-816b-10a1920d7afb</vt:lpwstr>
  </property>
</Properties>
</file>