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5" r:id="rId4"/>
    <p:sldMasterId id="2147484495" r:id="rId5"/>
  </p:sldMasterIdLst>
  <p:notesMasterIdLst>
    <p:notesMasterId r:id="rId22"/>
  </p:notesMasterIdLst>
  <p:handoutMasterIdLst>
    <p:handoutMasterId r:id="rId23"/>
  </p:handoutMasterIdLst>
  <p:sldIdLst>
    <p:sldId id="1502" r:id="rId6"/>
    <p:sldId id="1565" r:id="rId7"/>
    <p:sldId id="1566" r:id="rId8"/>
    <p:sldId id="1567" r:id="rId9"/>
    <p:sldId id="1568" r:id="rId10"/>
    <p:sldId id="1569" r:id="rId11"/>
    <p:sldId id="1570" r:id="rId12"/>
    <p:sldId id="1577" r:id="rId13"/>
    <p:sldId id="1573" r:id="rId14"/>
    <p:sldId id="1572" r:id="rId15"/>
    <p:sldId id="1574" r:id="rId16"/>
    <p:sldId id="1575" r:id="rId17"/>
    <p:sldId id="1576" r:id="rId18"/>
    <p:sldId id="1564" r:id="rId19"/>
    <p:sldId id="1563" r:id="rId20"/>
    <p:sldId id="1547" r:id="rId2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crosoft Light Template" id="{E1C8FB21-FF75-44A0-8090-B2FB240B014B}">
          <p14:sldIdLst>
            <p14:sldId id="1502"/>
            <p14:sldId id="1565"/>
            <p14:sldId id="1566"/>
            <p14:sldId id="1567"/>
            <p14:sldId id="1568"/>
            <p14:sldId id="1569"/>
            <p14:sldId id="1570"/>
            <p14:sldId id="1577"/>
            <p14:sldId id="1573"/>
            <p14:sldId id="1572"/>
            <p14:sldId id="1574"/>
            <p14:sldId id="1575"/>
            <p14:sldId id="1576"/>
            <p14:sldId id="1564"/>
            <p14:sldId id="1563"/>
            <p14:sldId id="154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6E6E6"/>
    <a:srgbClr val="FFFFFF"/>
    <a:srgbClr val="0078D7"/>
    <a:srgbClr val="FF8C00"/>
    <a:srgbClr val="D83B01"/>
    <a:srgbClr val="FFB900"/>
    <a:srgbClr val="107C10"/>
    <a:srgbClr val="353535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3" autoAdjust="0"/>
    <p:restoredTop sz="92082" autoAdjust="0"/>
  </p:normalViewPr>
  <p:slideViewPr>
    <p:cSldViewPr>
      <p:cViewPr varScale="1">
        <p:scale>
          <a:sx n="102" d="100"/>
          <a:sy n="102" d="100"/>
        </p:scale>
        <p:origin x="888" y="184"/>
      </p:cViewPr>
      <p:guideLst/>
    </p:cSldViewPr>
  </p:slideViewPr>
  <p:outlineViewPr>
    <p:cViewPr>
      <p:scale>
        <a:sx n="33" d="100"/>
        <a:sy n="33" d="100"/>
      </p:scale>
      <p:origin x="0" y="-9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2102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30" Type="http://schemas.microsoft.com/office/2015/10/relationships/revisionInfo" Target="revisionInfo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9/26/17 9:49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9/26/17 9:49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313C66B-7AF5-40BA-8933-D16874FF94CC}" type="datetime8">
              <a:rPr lang="en-US" smtClean="0"/>
              <a:t>9/26/17 9:50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41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9/26/17 9:49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67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9/26/17 9:49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70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9/26/17 9:49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06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9/26/17 9:49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30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69DC94B-DB72-488C-A100-9C8F7341285A}" type="datetime8">
              <a:rPr lang="en-US" smtClean="0">
                <a:solidFill>
                  <a:prstClr val="black"/>
                </a:solidFill>
              </a:rPr>
              <a:t>9/26/17 9:49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52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3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1371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lu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969" y="295274"/>
            <a:ext cx="7043233" cy="91757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20970" y="4868863"/>
            <a:ext cx="7042456" cy="1828800"/>
          </a:xfrm>
        </p:spPr>
        <p:txBody>
          <a:bodyPr wrap="square">
            <a:noAutofit/>
          </a:bodyPr>
          <a:lstStyle>
            <a:lvl1pPr marL="0" indent="0">
              <a:spcBef>
                <a:spcPts val="1800"/>
              </a:spcBef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Image of Ignite app on a Windows Device." title="Ignite event image">
            <a:extLst>
              <a:ext uri="{FF2B5EF4-FFF2-40B4-BE49-F238E27FC236}">
                <a16:creationId xmlns:a16="http://schemas.microsoft.com/office/drawing/2014/main" xmlns="" id="{E803C22C-E970-4ADA-A60C-5127C1C2C1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119" r="5881"/>
          <a:stretch/>
        </p:blipFill>
        <p:spPr>
          <a:xfrm>
            <a:off x="0" y="-1"/>
            <a:ext cx="4925696" cy="699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1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20567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50675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7646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lu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969" y="295274"/>
            <a:ext cx="7043233" cy="91757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20970" y="4868863"/>
            <a:ext cx="7042456" cy="1828800"/>
          </a:xfrm>
        </p:spPr>
        <p:txBody>
          <a:bodyPr wrap="square">
            <a:noAutofit/>
          </a:bodyPr>
          <a:lstStyle>
            <a:lvl1pPr marL="0" indent="0">
              <a:spcBef>
                <a:spcPts val="1800"/>
              </a:spcBef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 descr="Image of Ignite app on a Windows Device." title="Ignite event image">
            <a:extLst>
              <a:ext uri="{FF2B5EF4-FFF2-40B4-BE49-F238E27FC236}">
                <a16:creationId xmlns:a16="http://schemas.microsoft.com/office/drawing/2014/main" xmlns="" id="{E803C22C-E970-4ADA-A60C-5127C1C2C1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119" r="5881"/>
          <a:stretch/>
        </p:blipFill>
        <p:spPr>
          <a:xfrm>
            <a:off x="0" y="-1"/>
            <a:ext cx="4925696" cy="699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7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Click to 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1.emf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80" r:id="rId2"/>
    <p:sldLayoutId id="2147484481" r:id="rId3"/>
    <p:sldLayoutId id="2147484482" r:id="rId4"/>
    <p:sldLayoutId id="2147484483" r:id="rId5"/>
    <p:sldLayoutId id="2147484484" r:id="rId6"/>
    <p:sldLayoutId id="2147484485" r:id="rId7"/>
    <p:sldLayoutId id="2147484486" r:id="rId8"/>
    <p:sldLayoutId id="2147484487" r:id="rId9"/>
    <p:sldLayoutId id="2147484488" r:id="rId10"/>
    <p:sldLayoutId id="2147484489" r:id="rId11"/>
    <p:sldLayoutId id="2147484490" r:id="rId12"/>
    <p:sldLayoutId id="2147484491" r:id="rId13"/>
    <p:sldLayoutId id="2147484517" r:id="rId14"/>
    <p:sldLayoutId id="2147484492" r:id="rId15"/>
    <p:sldLayoutId id="2147484493" r:id="rId16"/>
    <p:sldLayoutId id="2147484494" r:id="rId1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8" r:id="rId1"/>
    <p:sldLayoutId id="2147484500" r:id="rId2"/>
    <p:sldLayoutId id="2147484501" r:id="rId3"/>
    <p:sldLayoutId id="2147484502" r:id="rId4"/>
    <p:sldLayoutId id="2147484503" r:id="rId5"/>
    <p:sldLayoutId id="2147484504" r:id="rId6"/>
    <p:sldLayoutId id="2147484516" r:id="rId7"/>
    <p:sldLayoutId id="2147484505" r:id="rId8"/>
    <p:sldLayoutId id="2147484506" r:id="rId9"/>
    <p:sldLayoutId id="2147484507" r:id="rId10"/>
    <p:sldLayoutId id="2147484508" r:id="rId11"/>
    <p:sldLayoutId id="2147484509" r:id="rId12"/>
    <p:sldLayoutId id="2147484518" r:id="rId13"/>
    <p:sldLayoutId id="2147484510" r:id="rId14"/>
    <p:sldLayoutId id="2147484511" r:id="rId15"/>
    <p:sldLayoutId id="2147484512" r:id="rId16"/>
    <p:sldLayoutId id="2147484513" r:id="rId17"/>
    <p:sldLayoutId id="214748451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code.visualstudio.com/docs/editor/tasks#_processing-task-output-with-problem-matchers" TargetMode="External"/><Relationship Id="rId3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benjpas.close-all" TargetMode="External"/><Relationship Id="rId4" Type="http://schemas.openxmlformats.org/officeDocument/2006/relationships/hyperlink" Target="https://marketplace.visualstudio.com/items?itemName=eg2.vscode-npm-script" TargetMode="External"/><Relationship Id="rId5" Type="http://schemas.openxmlformats.org/officeDocument/2006/relationships/hyperlink" Target="https://marketplace.visualstudio.com/items?itemName=hoovercj.vscode-power-mode" TargetMode="External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marketplace.visualstudio.com/items?itemName=chrisdias.vscode-opennewinstan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" TargetMode="External"/><Relationship Id="rId4" Type="http://schemas.openxmlformats.org/officeDocument/2006/relationships/hyperlink" Target="https://code.visualstudio.com/insiders" TargetMode="External"/><Relationship Id="rId5" Type="http://schemas.openxmlformats.org/officeDocument/2006/relationships/hyperlink" Target="https://github.com/microsoft/vscode" TargetMode="External"/><Relationship Id="rId6" Type="http://schemas.openxmlformats.org/officeDocument/2006/relationships/hyperlink" Target="https://github.com/microsoft/vscode-tipsandtrick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hyperlink" Target="http://myignite.microsoft.com/" TargetMode="External"/><Relationship Id="rId5" Type="http://schemas.openxmlformats.org/officeDocument/2006/relationships/hyperlink" Target="https://aka.ms/ignite.mobileapp" TargetMode="External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Microsoft/vscode-tips-and-tricks.g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code.visualstudio.com/docs/getstarted/locales" TargetMode="External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getstarted/keybindings#_advanced-customization" TargetMode="Externa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ocs.emmet.io/cheat-sheet/" TargetMode="External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search?target=VSCode&amp;category=Formatters&amp;sortBy=Downloads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marketplace.visualstudio.com/search?target=VSCode&amp;category=Linters&amp;sortBy=Download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Microsoft/vscode-recipes" TargetMode="Externa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1" y="1211263"/>
            <a:ext cx="11658535" cy="1828786"/>
          </a:xfrm>
        </p:spPr>
        <p:txBody>
          <a:bodyPr/>
          <a:lstStyle/>
          <a:p>
            <a:r>
              <a:rPr lang="en-US"/>
              <a:t>THR3028R: </a:t>
            </a:r>
            <a:r>
              <a:rPr lang="en-US" dirty="0"/>
              <a:t>Visual Studio Code</a:t>
            </a:r>
            <a:br>
              <a:rPr lang="en-US" dirty="0"/>
            </a:br>
            <a:r>
              <a:rPr lang="en-US" dirty="0"/>
              <a:t>The most useful (and underused</a:t>
            </a:r>
            <a:r>
              <a:rPr lang="en-US" dirty="0" smtClean="0"/>
              <a:t>!)</a:t>
            </a:r>
            <a:br>
              <a:rPr lang="en-US" dirty="0" smtClean="0"/>
            </a:br>
            <a:r>
              <a:rPr lang="en-US" dirty="0" smtClean="0"/>
              <a:t>tips </a:t>
            </a:r>
            <a:r>
              <a:rPr lang="en-US" dirty="0"/>
              <a:t>and tricks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701" y="3725862"/>
            <a:ext cx="7315137" cy="1828007"/>
          </a:xfrm>
        </p:spPr>
        <p:txBody>
          <a:bodyPr/>
          <a:lstStyle/>
          <a:p>
            <a:r>
              <a:rPr lang="en-US" dirty="0"/>
              <a:t>Chris Dias</a:t>
            </a:r>
          </a:p>
          <a:p>
            <a:r>
              <a:rPr lang="en-US" dirty="0"/>
              <a:t>Principal Program </a:t>
            </a:r>
            <a:r>
              <a:rPr lang="en-US" dirty="0" smtClean="0"/>
              <a:t>Manager</a:t>
            </a:r>
          </a:p>
          <a:p>
            <a:r>
              <a:rPr lang="en-US" dirty="0" smtClean="0"/>
              <a:t>VS Code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237" y="14446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4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6629335" cy="5896999"/>
          </a:xfrm>
        </p:spPr>
        <p:txBody>
          <a:bodyPr/>
          <a:lstStyle/>
          <a:p>
            <a:r>
              <a:rPr lang="en-US" dirty="0" smtClean="0"/>
              <a:t>F1, “task” auto-detects tasks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, grunt, gulp by default</a:t>
            </a:r>
          </a:p>
          <a:p>
            <a:pPr lvl="1"/>
            <a:endParaRPr lang="en-US" dirty="0"/>
          </a:p>
          <a:p>
            <a:r>
              <a:rPr lang="en-US" dirty="0" smtClean="0"/>
              <a:t>Customize with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tasks.json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/>
          </a:p>
          <a:p>
            <a:r>
              <a:rPr lang="en-US" dirty="0" smtClean="0"/>
              <a:t>Bind task to keyboard shortcuts</a:t>
            </a:r>
          </a:p>
          <a:p>
            <a:endParaRPr lang="en-US" dirty="0" smtClean="0"/>
          </a:p>
          <a:p>
            <a:r>
              <a:rPr lang="en-US" dirty="0" smtClean="0"/>
              <a:t>Debug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preLaunchTask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Problem Matchers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037" y="449262"/>
            <a:ext cx="8408401" cy="646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4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Terminal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7086535" cy="5693866"/>
          </a:xfrm>
        </p:spPr>
        <p:txBody>
          <a:bodyPr/>
          <a:lstStyle/>
          <a:p>
            <a:pPr fontAlgn="ctr"/>
            <a:r>
              <a:rPr lang="en-US" dirty="0" smtClean="0"/>
              <a:t>Pick it</a:t>
            </a:r>
          </a:p>
          <a:p>
            <a:pPr marL="228600" lvl="1" indent="0" fontAlgn="ctr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terminal.integrated.shell.osx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”/bin/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zsh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400" b="1" dirty="0" smtClean="0"/>
          </a:p>
          <a:p>
            <a:pPr lvl="1" fontAlgn="ctr"/>
            <a:endParaRPr lang="en-US" dirty="0" smtClean="0"/>
          </a:p>
          <a:p>
            <a:pPr fontAlgn="ctr"/>
            <a:r>
              <a:rPr lang="en-US" dirty="0" smtClean="0"/>
              <a:t>Customize it</a:t>
            </a:r>
          </a:p>
          <a:p>
            <a:pPr marL="2286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terminal.integrated.cursorStyle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"block"</a:t>
            </a:r>
          </a:p>
          <a:p>
            <a:pPr lvl="1" fontAlgn="ctr"/>
            <a:endParaRPr lang="en-US" dirty="0" smtClean="0"/>
          </a:p>
          <a:p>
            <a:pPr fontAlgn="ctr"/>
            <a:r>
              <a:rPr lang="en-US" dirty="0" smtClean="0"/>
              <a:t>Name it</a:t>
            </a:r>
          </a:p>
          <a:p>
            <a:pPr lvl="1" fontAlgn="ctr"/>
            <a:r>
              <a:rPr lang="en-US" dirty="0" smtClean="0"/>
              <a:t>F1, Terminal: Rename</a:t>
            </a:r>
          </a:p>
          <a:p>
            <a:pPr lvl="1" fontAlgn="ctr"/>
            <a:endParaRPr lang="en-US" dirty="0" smtClean="0"/>
          </a:p>
          <a:p>
            <a:pPr fontAlgn="ctr"/>
            <a:r>
              <a:rPr lang="en-US" dirty="0" smtClean="0"/>
              <a:t>F1 &gt; Run file or selected text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237" y="373062"/>
            <a:ext cx="10229493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5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8991535" cy="5176802"/>
          </a:xfrm>
        </p:spPr>
        <p:txBody>
          <a:bodyPr/>
          <a:lstStyle/>
          <a:p>
            <a:pPr fontAlgn="ctr"/>
            <a:r>
              <a:rPr lang="en-US" dirty="0" smtClean="0"/>
              <a:t>Multiple Providers</a:t>
            </a:r>
          </a:p>
          <a:p>
            <a:pPr lvl="1" fontAlgn="ctr"/>
            <a:r>
              <a:rPr lang="en-US" dirty="0" err="1" smtClean="0"/>
              <a:t>Git</a:t>
            </a:r>
            <a:r>
              <a:rPr lang="en-US" dirty="0" smtClean="0"/>
              <a:t>, Hg, VSTS, Perforce</a:t>
            </a:r>
          </a:p>
          <a:p>
            <a:pPr lvl="1" fontAlgn="ctr"/>
            <a:endParaRPr lang="en-US" dirty="0" smtClean="0"/>
          </a:p>
          <a:p>
            <a:pPr fontAlgn="ctr"/>
            <a:r>
              <a:rPr lang="en-US" dirty="0" smtClean="0"/>
              <a:t>Diff</a:t>
            </a:r>
          </a:p>
          <a:p>
            <a:pPr lvl="1" fontAlgn="ctr"/>
            <a:r>
              <a:rPr lang="en-US" dirty="0" smtClean="0"/>
              <a:t>Side </a:t>
            </a:r>
            <a:r>
              <a:rPr lang="en-US" dirty="0"/>
              <a:t>by side, inline, </a:t>
            </a:r>
            <a:r>
              <a:rPr lang="en-US" dirty="0" smtClean="0"/>
              <a:t>accessible</a:t>
            </a:r>
          </a:p>
          <a:p>
            <a:pPr lvl="1" fontAlgn="ctr"/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sz="2400" b="1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global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core.editor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code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 fontAlgn="ctr"/>
            <a:endParaRPr lang="en-US" dirty="0" smtClean="0"/>
          </a:p>
          <a:p>
            <a:pPr fontAlgn="ctr"/>
            <a:r>
              <a:rPr lang="en-US" dirty="0" smtClean="0"/>
              <a:t>Easy branching, staging, stashing,</a:t>
            </a:r>
            <a:br>
              <a:rPr lang="en-US" dirty="0" smtClean="0"/>
            </a:br>
            <a:r>
              <a:rPr lang="en-US" dirty="0" smtClean="0"/>
              <a:t>and partial commits</a:t>
            </a:r>
            <a:endParaRPr lang="en-US" sz="4400" dirty="0"/>
          </a:p>
          <a:p>
            <a:pPr lvl="1" fontAlgn="ctr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037" y="53126"/>
            <a:ext cx="9035503" cy="699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220" y="3687806"/>
            <a:ext cx="2286000" cy="3136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484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Extensions and the Marketplace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795433"/>
          </a:xfrm>
        </p:spPr>
        <p:txBody>
          <a:bodyPr/>
          <a:lstStyle/>
          <a:p>
            <a:r>
              <a:rPr lang="en-US" dirty="0" smtClean="0"/>
              <a:t>Easy to create!</a:t>
            </a:r>
          </a:p>
          <a:p>
            <a:pPr lvl="1"/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install –g generator-code</a:t>
            </a:r>
          </a:p>
          <a:p>
            <a:pPr lvl="1"/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yo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code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Single click install</a:t>
            </a:r>
          </a:p>
          <a:p>
            <a:pPr lvl="2"/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anage with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code</a:t>
            </a:r>
            <a:r>
              <a:rPr lang="en-US" dirty="0" smtClean="0"/>
              <a:t> CLI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Fun extensions</a:t>
            </a:r>
          </a:p>
          <a:p>
            <a:pPr lvl="1"/>
            <a:r>
              <a:rPr lang="en-US" dirty="0" smtClean="0">
                <a:hlinkClick r:id="rId2"/>
              </a:rPr>
              <a:t>Open Folder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Close All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NPM </a:t>
            </a:r>
            <a:r>
              <a:rPr lang="en-US" dirty="0">
                <a:hlinkClick r:id="rId4"/>
              </a:rPr>
              <a:t>Validation</a:t>
            </a:r>
            <a:endParaRPr lang="en-US" dirty="0"/>
          </a:p>
          <a:p>
            <a:pPr lvl="1"/>
            <a:r>
              <a:rPr lang="en-US" dirty="0"/>
              <a:t>And of course</a:t>
            </a:r>
            <a:r>
              <a:rPr lang="is-IS" dirty="0"/>
              <a:t>… </a:t>
            </a:r>
            <a:r>
              <a:rPr lang="en-US" dirty="0">
                <a:hlinkClick r:id="rId5"/>
              </a:rPr>
              <a:t>Power </a:t>
            </a:r>
            <a:r>
              <a:rPr lang="en-US" dirty="0" smtClean="0">
                <a:hlinkClick r:id="rId5"/>
              </a:rPr>
              <a:t>Mode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5331" y="1050477"/>
            <a:ext cx="6248400" cy="1785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4326" y="3049283"/>
            <a:ext cx="11445875" cy="1717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2637" y="4975880"/>
            <a:ext cx="6809270" cy="1822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626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HappyCoding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35531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Follow us @</a:t>
            </a:r>
            <a:r>
              <a:rPr lang="en-US" dirty="0" smtClean="0"/>
              <a:t>code</a:t>
            </a:r>
          </a:p>
          <a:p>
            <a:pPr lvl="2"/>
            <a:endParaRPr lang="en-US" dirty="0"/>
          </a:p>
          <a:p>
            <a:r>
              <a:rPr lang="en-US" dirty="0" smtClean="0"/>
              <a:t>Learn: </a:t>
            </a:r>
            <a:r>
              <a:rPr lang="en-US" dirty="0" smtClean="0">
                <a:hlinkClick r:id="rId3"/>
              </a:rPr>
              <a:t>https://code.visualstudio.com/docs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Insiders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code.visualstudio.com/insiders</a:t>
            </a:r>
            <a:r>
              <a:rPr lang="en-US" dirty="0" smtClean="0"/>
              <a:t> 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Contribute: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://github.com/microsoft/vscode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Tips</a:t>
            </a:r>
            <a:r>
              <a:rPr lang="en-US" dirty="0"/>
              <a:t>: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github.com/microsoft/vscode-tips-and-tricks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1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Image of QR Code" title="QR Code">
            <a:extLst>
              <a:ext uri="{FF2B5EF4-FFF2-40B4-BE49-F238E27FC236}">
                <a16:creationId xmlns:a16="http://schemas.microsoft.com/office/drawing/2014/main" xmlns="" id="{EFC1EB45-2EB7-48CE-B3A7-5E46347BB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985" y="1504634"/>
            <a:ext cx="3124200" cy="3124200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 rot="850369">
            <a:off x="1940298" y="2932184"/>
            <a:ext cx="9144000" cy="6309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76197" tIns="38098" rIns="76197" bIns="38098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This slide is required. </a:t>
            </a:r>
            <a:r>
              <a:rPr kumimoji="0" lang="en-US" sz="1800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Do NOT delete or alter the slide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.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The slide will be replaced onsite through Silver Fox Productions with an updated QR code.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70C823DF-EC34-41F2-A2D0-BBC3CA4A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evaluate this session</a:t>
            </a:r>
            <a:br>
              <a:rPr lang="en-US" dirty="0"/>
            </a:br>
            <a:r>
              <a:rPr lang="en-US" sz="2800" spc="0" dirty="0">
                <a:latin typeface="+mn-lt"/>
              </a:rPr>
              <a:t>Your feedback is important to us!</a:t>
            </a:r>
            <a:endParaRPr lang="en-US" spc="0" dirty="0">
              <a:latin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2E5DC89-AD72-4374-B620-726EF1494D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your PC or Tablet visit </a:t>
            </a:r>
            <a:r>
              <a:rPr lang="en-US" dirty="0" err="1"/>
              <a:t>MyIgnite</a:t>
            </a:r>
            <a:r>
              <a:rPr lang="en-US" dirty="0"/>
              <a:t> at </a:t>
            </a:r>
            <a:r>
              <a:rPr lang="en-US" dirty="0">
                <a:hlinkClick r:id="rId4"/>
              </a:rPr>
              <a:t>http://myignite.microsoft.com</a:t>
            </a:r>
            <a:endParaRPr lang="en-US" dirty="0"/>
          </a:p>
          <a:p>
            <a:r>
              <a:rPr lang="en-US" dirty="0"/>
              <a:t>From your phone download and use the Ignite Mobile App by scanning  the QR code above or visiting </a:t>
            </a:r>
            <a:r>
              <a:rPr lang="en-US" dirty="0">
                <a:hlinkClick r:id="rId5"/>
              </a:rPr>
              <a:t>https://aka.ms/ignite.mobileapp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785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38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talk is about VS </a:t>
            </a:r>
            <a:r>
              <a:rPr lang="en-US" b="1" dirty="0" smtClean="0"/>
              <a:t>CODE</a:t>
            </a:r>
            <a:r>
              <a:rPr lang="en-US" dirty="0" smtClean="0"/>
              <a:t>, not</a:t>
            </a:r>
            <a:r>
              <a:rPr lang="en-US" b="1" dirty="0" smtClean="0"/>
              <a:t> </a:t>
            </a:r>
            <a:r>
              <a:rPr lang="en-US" dirty="0" smtClean="0"/>
              <a:t>the</a:t>
            </a:r>
            <a:r>
              <a:rPr lang="en-US" b="1" dirty="0" smtClean="0"/>
              <a:t> VS IDE</a:t>
            </a:r>
            <a:r>
              <a:rPr lang="en-US" dirty="0" smtClean="0"/>
              <a:t>!!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46112" y="1689011"/>
            <a:ext cx="5486399" cy="600164"/>
          </a:xfrm>
        </p:spPr>
        <p:txBody>
          <a:bodyPr/>
          <a:lstStyle/>
          <a:p>
            <a:r>
              <a:rPr lang="en-US" dirty="0" smtClean="0"/>
              <a:t>This…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89650" y="1671547"/>
            <a:ext cx="5486399" cy="600164"/>
          </a:xfrm>
        </p:spPr>
        <p:txBody>
          <a:bodyPr/>
          <a:lstStyle/>
          <a:p>
            <a:r>
              <a:rPr lang="en-US" b="1" dirty="0" smtClean="0"/>
              <a:t>Not</a:t>
            </a:r>
            <a:r>
              <a:rPr lang="en-US" dirty="0" smtClean="0"/>
              <a:t> This!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94" y="2278062"/>
            <a:ext cx="5659437" cy="3922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C5F1645-A3D5-4891-A714-174611706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031" y="2354262"/>
            <a:ext cx="5227638" cy="3431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Multiply 7"/>
          <p:cNvSpPr/>
          <p:nvPr/>
        </p:nvSpPr>
        <p:spPr bwMode="auto">
          <a:xfrm>
            <a:off x="6853236" y="2279472"/>
            <a:ext cx="4191001" cy="3921216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79105" y="2728869"/>
            <a:ext cx="3820411" cy="3021012"/>
            <a:chOff x="1526318" y="2659062"/>
            <a:chExt cx="3820411" cy="3021012"/>
          </a:xfrm>
        </p:grpSpPr>
        <p:sp>
          <p:nvSpPr>
            <p:cNvPr id="9" name="Diagonal Stripe 8"/>
            <p:cNvSpPr/>
            <p:nvPr/>
          </p:nvSpPr>
          <p:spPr bwMode="auto">
            <a:xfrm>
              <a:off x="3017838" y="2659062"/>
              <a:ext cx="2328891" cy="3021012"/>
            </a:xfrm>
            <a:prstGeom prst="diagStripe">
              <a:avLst>
                <a:gd name="adj" fmla="val 56116"/>
              </a:avLst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Diagonal Stripe 9"/>
            <p:cNvSpPr/>
            <p:nvPr/>
          </p:nvSpPr>
          <p:spPr bwMode="auto">
            <a:xfrm rot="5400000">
              <a:off x="1347936" y="3980446"/>
              <a:ext cx="1848284" cy="1491519"/>
            </a:xfrm>
            <a:prstGeom prst="diagStripe">
              <a:avLst>
                <a:gd name="adj" fmla="val 29566"/>
              </a:avLst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88823" y="6050852"/>
            <a:ext cx="4039952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(So… it’s OK to leave)</a:t>
            </a:r>
          </a:p>
        </p:txBody>
      </p:sp>
    </p:spTree>
    <p:extLst>
      <p:ext uri="{BB962C8B-B14F-4D97-AF65-F5344CB8AC3E}">
        <p14:creationId xmlns:p14="http://schemas.microsoft.com/office/powerpoint/2010/main" val="159540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Tips and Tricks…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668462"/>
            <a:ext cx="5638798" cy="329320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Customization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Keyboard shortcuts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Editing and Code Navigation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 Style and Correctness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668462"/>
            <a:ext cx="5486399" cy="2877711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Debugging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Tasks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Integrated Terminal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Source Code Control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Extensions, Marketplace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829" y="5249862"/>
            <a:ext cx="11581184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More at </a:t>
            </a:r>
            <a:r>
              <a:rPr lang="en-US" sz="3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https://github.com/Microsoft/vscode-tips-and-tricks.git</a:t>
            </a:r>
            <a:endParaRPr lang="en-US" sz="32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7533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90734"/>
          </a:xfrm>
        </p:spPr>
        <p:txBody>
          <a:bodyPr/>
          <a:lstStyle/>
          <a:p>
            <a:r>
              <a:rPr lang="en-US" dirty="0" smtClean="0"/>
              <a:t>Get the </a:t>
            </a:r>
            <a:r>
              <a:rPr lang="en-US" b="1" dirty="0" smtClean="0"/>
              <a:t>Insiders</a:t>
            </a:r>
            <a:r>
              <a:rPr lang="en-US" dirty="0" smtClean="0"/>
              <a:t> build!</a:t>
            </a:r>
          </a:p>
          <a:p>
            <a:pPr lvl="1"/>
            <a:r>
              <a:rPr lang="en-US" dirty="0" smtClean="0"/>
              <a:t>Exact same builds we use</a:t>
            </a:r>
          </a:p>
          <a:p>
            <a:pPr lvl="1"/>
            <a:r>
              <a:rPr lang="en-US" dirty="0" smtClean="0"/>
              <a:t>Early access to new features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Launch </a:t>
            </a:r>
            <a:r>
              <a:rPr lang="en-US" dirty="0">
                <a:hlinkClick r:id="rId2"/>
              </a:rPr>
              <a:t>in </a:t>
            </a:r>
            <a:r>
              <a:rPr lang="en-US" b="1" dirty="0">
                <a:hlinkClick r:id="rId2"/>
              </a:rPr>
              <a:t>9+ </a:t>
            </a:r>
            <a:r>
              <a:rPr lang="en-US" b="1" dirty="0" smtClean="0">
                <a:hlinkClick r:id="rId2"/>
              </a:rPr>
              <a:t>Languages</a:t>
            </a:r>
            <a:endParaRPr lang="en-US" b="1" dirty="0" smtClean="0"/>
          </a:p>
          <a:p>
            <a:pPr lvl="1"/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code </a:t>
            </a:r>
            <a:r>
              <a:rPr lang="uk-UA" b="1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locale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en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-US</a:t>
            </a:r>
          </a:p>
          <a:p>
            <a:pPr lvl="1"/>
            <a:r>
              <a:rPr lang="en-US" b="1" dirty="0" smtClean="0"/>
              <a:t>F1 &gt;Configure Language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b="1" dirty="0" smtClean="0"/>
              <a:t>shortcut</a:t>
            </a:r>
            <a:r>
              <a:rPr lang="en-US" dirty="0" smtClean="0"/>
              <a:t> to PATH</a:t>
            </a:r>
          </a:p>
          <a:p>
            <a:pPr lvl="1"/>
            <a:r>
              <a:rPr lang="en-US" dirty="0" smtClean="0"/>
              <a:t>F1 &gt;Shell Command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037" y="449262"/>
            <a:ext cx="774317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2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 – Make it Yours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90734"/>
          </a:xfrm>
        </p:spPr>
        <p:txBody>
          <a:bodyPr/>
          <a:lstStyle/>
          <a:p>
            <a:pPr fontAlgn="ctr"/>
            <a:r>
              <a:rPr lang="en-US" dirty="0" smtClean="0"/>
              <a:t>890+ Themes, Icons</a:t>
            </a:r>
          </a:p>
          <a:p>
            <a:pPr fontAlgn="ctr"/>
            <a:endParaRPr lang="en-US" dirty="0" smtClean="0"/>
          </a:p>
          <a:p>
            <a:pPr fontAlgn="ctr"/>
            <a:endParaRPr lang="en-US" dirty="0" smtClean="0"/>
          </a:p>
          <a:p>
            <a:pPr fontAlgn="ctr"/>
            <a:r>
              <a:rPr lang="en-US" dirty="0" smtClean="0"/>
              <a:t>Settings: CMD+,</a:t>
            </a:r>
          </a:p>
          <a:p>
            <a:pPr lvl="1" fontAlgn="ctr"/>
            <a:r>
              <a:rPr lang="en-US" dirty="0" smtClean="0"/>
              <a:t>IntelliSense, validation</a:t>
            </a:r>
            <a:endParaRPr lang="en-US" dirty="0"/>
          </a:p>
          <a:p>
            <a:pPr lvl="1" fontAlgn="ctr"/>
            <a:r>
              <a:rPr lang="en-US" dirty="0" smtClean="0"/>
              <a:t>User, Workspace settings</a:t>
            </a:r>
            <a:endParaRPr lang="en-US" sz="3600" dirty="0" smtClean="0"/>
          </a:p>
          <a:p>
            <a:pPr fontAlgn="ctr"/>
            <a:r>
              <a:rPr lang="en-US" dirty="0" smtClean="0"/>
              <a:t>Fun favorites</a:t>
            </a:r>
          </a:p>
          <a:p>
            <a:pPr lvl="1" fontAlgn="ctr"/>
            <a:r>
              <a:rPr lang="en-US" dirty="0" smtClean="0"/>
              <a:t>AutoSave</a:t>
            </a:r>
          </a:p>
          <a:p>
            <a:pPr lvl="1" fontAlgn="ctr"/>
            <a:r>
              <a:rPr lang="en-US" dirty="0" smtClean="0"/>
              <a:t>Font ligatures</a:t>
            </a:r>
          </a:p>
          <a:p>
            <a:pPr lvl="1" fontAlgn="ctr"/>
            <a:r>
              <a:rPr lang="en-US" dirty="0" smtClean="0"/>
              <a:t>Workbench tips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37" y="1897062"/>
            <a:ext cx="408940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837" y="982662"/>
            <a:ext cx="10229493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1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369" y="-236538"/>
            <a:ext cx="10210211" cy="6994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Keyboard Shortcuts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6370975"/>
          </a:xfrm>
        </p:spPr>
        <p:txBody>
          <a:bodyPr/>
          <a:lstStyle/>
          <a:p>
            <a:r>
              <a:rPr lang="en-US" dirty="0" smtClean="0"/>
              <a:t>Help | Keyboard Shortcut Reference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Customize shortcuts</a:t>
            </a:r>
          </a:p>
          <a:p>
            <a:pPr lvl="1"/>
            <a:r>
              <a:rPr lang="en-US" dirty="0" smtClean="0"/>
              <a:t>Editor, show conflicts</a:t>
            </a:r>
          </a:p>
          <a:p>
            <a:pPr lvl="1"/>
            <a:r>
              <a:rPr lang="en-US" dirty="0" smtClean="0"/>
              <a:t>Quick Outline in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keybindings.json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when</a:t>
            </a:r>
            <a:r>
              <a:rPr lang="en-US" dirty="0" smtClean="0"/>
              <a:t> clause</a:t>
            </a:r>
          </a:p>
          <a:p>
            <a:pPr lvl="2"/>
            <a:endParaRPr lang="en-US" dirty="0" smtClean="0"/>
          </a:p>
          <a:p>
            <a:r>
              <a:rPr lang="en-US" dirty="0" err="1" smtClean="0"/>
              <a:t>Keymap</a:t>
            </a:r>
            <a:r>
              <a:rPr lang="en-US" dirty="0" smtClean="0"/>
              <a:t> </a:t>
            </a:r>
            <a:r>
              <a:rPr lang="en-US" dirty="0"/>
              <a:t>Extensions</a:t>
            </a:r>
          </a:p>
          <a:p>
            <a:pPr lvl="1"/>
            <a:r>
              <a:rPr lang="en-US" dirty="0"/>
              <a:t>Sublime, VIM, Atom, …</a:t>
            </a:r>
          </a:p>
          <a:p>
            <a:pPr lvl="2"/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Advanced Customization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437" y="2278062"/>
            <a:ext cx="10229493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4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and Editing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367623"/>
          </a:xfrm>
        </p:spPr>
        <p:txBody>
          <a:bodyPr/>
          <a:lstStyle/>
          <a:p>
            <a:r>
              <a:rPr lang="en-US" sz="3200" dirty="0" smtClean="0"/>
              <a:t>Remember one thing: </a:t>
            </a:r>
            <a:r>
              <a:rPr lang="en-US" sz="3200" b="1" dirty="0" smtClean="0"/>
              <a:t>F1</a:t>
            </a:r>
          </a:p>
          <a:p>
            <a:pPr lvl="1"/>
            <a:r>
              <a:rPr lang="en-US" sz="2400" dirty="0" smtClean="0"/>
              <a:t>Navigate workspaces: </a:t>
            </a:r>
            <a:r>
              <a:rPr lang="en-US" sz="2400" dirty="0"/>
              <a:t>CTRL+R</a:t>
            </a:r>
          </a:p>
          <a:p>
            <a:pPr lvl="1"/>
            <a:r>
              <a:rPr lang="en-US" sz="2400" dirty="0" smtClean="0"/>
              <a:t>Navigate files: CMD+P, Right Arrow open files</a:t>
            </a:r>
          </a:p>
          <a:p>
            <a:pPr lvl="1"/>
            <a:r>
              <a:rPr lang="en-US" sz="2400" dirty="0" smtClean="0"/>
              <a:t>Navigate within files: CMD+SHIFT+O</a:t>
            </a:r>
          </a:p>
          <a:p>
            <a:r>
              <a:rPr lang="en-US" sz="3200" dirty="0" smtClean="0"/>
              <a:t>Help | Interactive Editor Playground</a:t>
            </a:r>
          </a:p>
          <a:p>
            <a:pPr lvl="1"/>
            <a:r>
              <a:rPr lang="en-US" sz="2400" dirty="0" smtClean="0"/>
              <a:t>Multi Cursor, Line Actions, Snippets, more…</a:t>
            </a:r>
          </a:p>
          <a:p>
            <a:pPr lvl="1"/>
            <a:r>
              <a:rPr lang="en-US" sz="2400" dirty="0" smtClean="0">
                <a:hlinkClick r:id="rId2"/>
              </a:rPr>
              <a:t>Emmet Cheat Sheet</a:t>
            </a:r>
            <a:endParaRPr lang="en-US" sz="2400" dirty="0" smtClean="0"/>
          </a:p>
          <a:p>
            <a:r>
              <a:rPr lang="en-US" sz="3200" dirty="0" smtClean="0"/>
              <a:t>My Favorites</a:t>
            </a:r>
          </a:p>
          <a:p>
            <a:pPr lvl="1"/>
            <a:r>
              <a:rPr lang="en-US" sz="2400" dirty="0" smtClean="0"/>
              <a:t>Multi Cursors: CMD+D, CMD+SHIFT+L</a:t>
            </a:r>
          </a:p>
          <a:p>
            <a:pPr lvl="1"/>
            <a:r>
              <a:rPr lang="en-US" sz="2400" dirty="0" err="1" smtClean="0"/>
              <a:t>GoTo</a:t>
            </a:r>
            <a:r>
              <a:rPr lang="en-US" sz="2400" dirty="0" smtClean="0"/>
              <a:t> Definition: </a:t>
            </a:r>
            <a:r>
              <a:rPr lang="en-US" sz="2400" dirty="0" err="1" smtClean="0"/>
              <a:t>CMD+Click</a:t>
            </a:r>
            <a:r>
              <a:rPr lang="en-US" sz="2400" dirty="0" smtClean="0"/>
              <a:t>, Go Back: </a:t>
            </a:r>
            <a:r>
              <a:rPr lang="en-US" sz="2400" dirty="0" err="1" smtClean="0"/>
              <a:t>ALT+Left</a:t>
            </a:r>
            <a:r>
              <a:rPr lang="en-US" sz="2400" dirty="0" smtClean="0"/>
              <a:t> Arrow</a:t>
            </a:r>
          </a:p>
          <a:p>
            <a:pPr lvl="1"/>
            <a:r>
              <a:rPr lang="en-US" sz="2400" dirty="0" smtClean="0"/>
              <a:t>Peek: ALT+F12</a:t>
            </a:r>
          </a:p>
          <a:p>
            <a:pPr lvl="1"/>
            <a:r>
              <a:rPr lang="en-US" sz="2400" dirty="0" smtClean="0"/>
              <a:t>Errors and Warnings: F8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637" y="906462"/>
            <a:ext cx="10229493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1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Style and Correctness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752344"/>
          </a:xfrm>
        </p:spPr>
        <p:txBody>
          <a:bodyPr/>
          <a:lstStyle/>
          <a:p>
            <a:r>
              <a:rPr lang="en-US" dirty="0" smtClean="0"/>
              <a:t>If you do JavaScript, remember </a:t>
            </a:r>
            <a:br>
              <a:rPr lang="en-US" dirty="0" smtClean="0"/>
            </a:br>
            <a:r>
              <a:rPr lang="en-US" dirty="0" smtClean="0"/>
              <a:t>a second thing: </a:t>
            </a:r>
            <a:r>
              <a:rPr lang="en-US" b="1" dirty="0" smtClean="0"/>
              <a:t>TypeScript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Type checking JS: @</a:t>
            </a:r>
            <a:r>
              <a:rPr lang="en-US" dirty="0" err="1" smtClean="0"/>
              <a:t>ts</a:t>
            </a:r>
            <a:r>
              <a:rPr lang="en-US" dirty="0" smtClean="0"/>
              <a:t>-check, </a:t>
            </a:r>
            <a:r>
              <a:rPr lang="en-US" dirty="0" err="1" smtClean="0"/>
              <a:t>jsconfig.json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>
                <a:hlinkClick r:id="rId2"/>
              </a:rPr>
              <a:t>Linters</a:t>
            </a:r>
            <a:r>
              <a:rPr lang="en-US" dirty="0" smtClean="0"/>
              <a:t> enforce style</a:t>
            </a:r>
          </a:p>
          <a:p>
            <a:pPr lvl="1"/>
            <a:r>
              <a:rPr lang="en-US" dirty="0" err="1" smtClean="0"/>
              <a:t>ESLint</a:t>
            </a:r>
            <a:r>
              <a:rPr lang="en-US" dirty="0" smtClean="0"/>
              <a:t> plus 190 more …</a:t>
            </a:r>
          </a:p>
          <a:p>
            <a:pPr lvl="1"/>
            <a:r>
              <a:rPr lang="en-US" dirty="0" smtClean="0"/>
              <a:t>Lightbulbs</a:t>
            </a:r>
          </a:p>
          <a:p>
            <a:pPr lvl="3"/>
            <a:endParaRPr lang="en-US" dirty="0" smtClean="0"/>
          </a:p>
          <a:p>
            <a:r>
              <a:rPr lang="en-US" dirty="0" smtClean="0">
                <a:hlinkClick r:id="rId3"/>
              </a:rPr>
              <a:t>Formatters</a:t>
            </a:r>
            <a:r>
              <a:rPr lang="en-US" dirty="0" smtClean="0"/>
              <a:t> make it readable</a:t>
            </a:r>
          </a:p>
          <a:p>
            <a:pPr lvl="1"/>
            <a:r>
              <a:rPr lang="en-US" dirty="0" smtClean="0"/>
              <a:t>XML is my favorite, 121 more in Marketplace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editor.formatOnPaste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true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437" y="754061"/>
            <a:ext cx="3843498" cy="1706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37" y="2735262"/>
            <a:ext cx="2311400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3769" y="3820201"/>
            <a:ext cx="2286000" cy="3136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016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3730252"/>
          </a:xfrm>
        </p:spPr>
        <p:txBody>
          <a:bodyPr/>
          <a:lstStyle/>
          <a:p>
            <a:pPr fontAlgn="ctr"/>
            <a:r>
              <a:rPr lang="en-US" dirty="0"/>
              <a:t>Single file debugging</a:t>
            </a:r>
          </a:p>
          <a:p>
            <a:pPr fontAlgn="ctr"/>
            <a:r>
              <a:rPr lang="en-US" dirty="0" smtClean="0"/>
              <a:t>Client, server </a:t>
            </a:r>
            <a:r>
              <a:rPr lang="en-US" dirty="0"/>
              <a:t>d</a:t>
            </a:r>
            <a:r>
              <a:rPr lang="en-US" dirty="0" smtClean="0"/>
              <a:t>ebugging</a:t>
            </a:r>
            <a:endParaRPr lang="en-US" dirty="0"/>
          </a:p>
          <a:p>
            <a:pPr fontAlgn="ctr"/>
            <a:r>
              <a:rPr lang="en-US" dirty="0" smtClean="0"/>
              <a:t>Debug console, REPL</a:t>
            </a:r>
            <a:endParaRPr lang="en-US" dirty="0"/>
          </a:p>
          <a:p>
            <a:pPr fontAlgn="ctr"/>
            <a:r>
              <a:rPr lang="en-US" dirty="0"/>
              <a:t>Inline debug </a:t>
            </a:r>
            <a:r>
              <a:rPr lang="en-US" dirty="0" smtClean="0"/>
              <a:t>values</a:t>
            </a:r>
            <a:endParaRPr lang="en-US" dirty="0"/>
          </a:p>
          <a:p>
            <a:pPr fontAlgn="ctr"/>
            <a:r>
              <a:rPr lang="en-US" dirty="0" smtClean="0"/>
              <a:t>Attach </a:t>
            </a:r>
            <a:r>
              <a:rPr lang="is-IS" dirty="0" smtClean="0"/>
              <a:t>to </a:t>
            </a:r>
            <a:r>
              <a:rPr lang="en-US" dirty="0" smtClean="0"/>
              <a:t>Docker</a:t>
            </a:r>
          </a:p>
          <a:p>
            <a:pPr fontAlgn="ctr"/>
            <a:r>
              <a:rPr lang="en-US" dirty="0" smtClean="0">
                <a:hlinkClick r:id="rId2"/>
              </a:rPr>
              <a:t>Recipes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837" y="295274"/>
            <a:ext cx="10229493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09_Microsoft_Light_Template">
  <a:themeElements>
    <a:clrScheme name="Microsoft_2017_Light">
      <a:dk1>
        <a:srgbClr val="353535"/>
      </a:dk1>
      <a:lt1>
        <a:srgbClr val="FFFFFF"/>
      </a:lt1>
      <a:dk2>
        <a:srgbClr val="D83B01"/>
      </a:dk2>
      <a:lt2>
        <a:srgbClr val="E6E6E6"/>
      </a:lt2>
      <a:accent1>
        <a:srgbClr val="D83B01"/>
      </a:accent1>
      <a:accent2>
        <a:srgbClr val="FF8C00"/>
      </a:accent2>
      <a:accent3>
        <a:srgbClr val="FFB900"/>
      </a:accent3>
      <a:accent4>
        <a:srgbClr val="0078D7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7_16x9_Template.potx" id="{2A99AE01-A11F-4F2C-9BCC-4E42F4CE769C}" vid="{42DFBAD3-C25F-4FC8-963A-1F73730D7E5C}"/>
    </a:ext>
  </a:extLst>
</a:theme>
</file>

<file path=ppt/theme/theme2.xml><?xml version="1.0" encoding="utf-8"?>
<a:theme xmlns:a="http://schemas.openxmlformats.org/drawingml/2006/main" name="5-50109_Microsoft_Dark_Template">
  <a:themeElements>
    <a:clrScheme name="Microsoft 2017 Dark">
      <a:dk1>
        <a:srgbClr val="353535"/>
      </a:dk1>
      <a:lt1>
        <a:srgbClr val="FFFFFF"/>
      </a:lt1>
      <a:dk2>
        <a:srgbClr val="D83B01"/>
      </a:dk2>
      <a:lt2>
        <a:srgbClr val="CDF4FF"/>
      </a:lt2>
      <a:accent1>
        <a:srgbClr val="D83B01"/>
      </a:accent1>
      <a:accent2>
        <a:srgbClr val="FF8C00"/>
      </a:accent2>
      <a:accent3>
        <a:srgbClr val="FFB900"/>
      </a:accent3>
      <a:accent4>
        <a:srgbClr val="00BCF2"/>
      </a:accent4>
      <a:accent5>
        <a:srgbClr val="D2D2D2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7_16x9_Template.potx" id="{2A99AE01-A11F-4F2C-9BCC-4E42F4CE769C}" vid="{7C638A3A-D771-4183-8214-2AFBE384714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ssion_x0020_Code xmlns="04e01bb1-6d80-42e9-ae53-416b1e8aa845" xsi:nil="true"/>
    <LikesCount xmlns="http://schemas.microsoft.com/sharepoint/v3" xsi:nil="true"/>
    <_x0062_bc8 xmlns="e889e55c-35cf-43c7-aaf4-cf2500919dd8">
      <UserInfo>
        <DisplayName/>
        <AccountId xsi:nil="true"/>
        <AccountType/>
      </UserInfo>
    </_x0062_bc8>
    <External_x0020_Speaker xmlns="04e01bb1-6d80-42e9-ae53-416b1e8aa845" xsi:nil="true"/>
    <fb4e50409e3b4517bb965b3c7125e153 xmlns="04e01bb1-6d80-42e9-ae53-416b1e8aa845">
      <Terms xmlns="http://schemas.microsoft.com/office/infopath/2007/PartnerControls"/>
    </fb4e50409e3b4517bb965b3c7125e153>
    <MS_x0020_Content_x0020_Owner xmlns="04e01bb1-6d80-42e9-ae53-416b1e8aa845">
      <UserInfo>
        <DisplayName/>
        <AccountId xsi:nil="true"/>
        <AccountType/>
      </UserInfo>
    </MS_x0020_Content_x0020_Owner>
    <l61c8586195b4657a1f710a539f9bc3a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Orange County Convention Center</TermName>
          <TermId xmlns="http://schemas.microsoft.com/office/infopath/2007/PartnerControls">bd993e89-aa48-4695-84e0-3b53e88b1a79</TermId>
        </TermInfo>
      </Terms>
    </l61c8586195b4657a1f710a539f9bc3a>
    <a645af38eebb4a1ea4744f163c56ea26 xmlns="04e01bb1-6d80-42e9-ae53-416b1e8aa845">
      <Terms xmlns="http://schemas.microsoft.com/office/infopath/2007/PartnerControls"/>
    </a645af38eebb4a1ea4744f163c56ea26>
    <g60601ae6c3e4c409eb6a70077dda16d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Orlando</TermName>
          <TermId xmlns="http://schemas.microsoft.com/office/infopath/2007/PartnerControls">8cc4ed56-1866-4501-a22c-89aafde6f59b</TermId>
        </TermInfo>
      </Terms>
    </g60601ae6c3e4c409eb6a70077dda16d>
    <e6bd9c8ce3ed4fe68161c78952f36fbc xmlns="04e01bb1-6d80-42e9-ae53-416b1e8aa845">
      <Terms xmlns="http://schemas.microsoft.com/office/infopath/2007/PartnerControls"/>
    </e6bd9c8ce3ed4fe68161c78952f36fbc>
    <MS_x0020_Speaker xmlns="04e01bb1-6d80-42e9-ae53-416b1e8aa845">
      <UserInfo>
        <DisplayName/>
        <AccountId xsi:nil="true"/>
        <AccountType/>
      </UserInfo>
    </MS_x0020_Speaker>
    <Presentation_x0020_Date xmlns="04e01bb1-6d80-42e9-ae53-416b1e8aa845" xsi:nil="true"/>
    <Event_x0020_Start_x0020_Date xmlns="04e01bb1-6d80-42e9-ae53-416b1e8aa845">2017-09-25T00:00:00+00:00</Event_x0020_Start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2017</TermName>
          <TermId xmlns="http://schemas.microsoft.com/office/infopath/2007/PartnerControls">21d30605-03f6-4b08-a63a-5a553eb19f84</TermId>
        </TermInfo>
      </Terms>
    </TaxKeywordTaxHTField>
    <e349cd3f156b4e7d8653c9cd4f2d8fb4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e349cd3f156b4e7d8653c9cd4f2d8fb4>
    <TaxCatchAll xmlns="230e9df3-be65-4c73-a93b-d1236ebd677e">
      <Value>55</Value>
      <Value>54</Value>
      <Value>53</Value>
      <Value>16</Value>
    </TaxCatchAll>
    <Event_x0020_End_x0020_Date xmlns="04e01bb1-6d80-42e9-ae53-416b1e8aa845">2017-09-29T00:00:00+00:00</Event_x0020_End_x0020_Date>
    <c2f1b796fca04ddbb48af271e99c8750 xmlns="04e01bb1-6d80-42e9-ae53-416b1e8aa845">
      <Terms xmlns="http://schemas.microsoft.com/office/infopath/2007/PartnerControls"/>
    </c2f1b796fca04ddbb48af271e99c875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A584695755FE764EB25B07353E74077C00D779C3CEF1177A4F8B41F96DF87A1F66" ma:contentTypeVersion="27" ma:contentTypeDescription="" ma:contentTypeScope="" ma:versionID="8641f81e7643323f4894ad5cfb9fb0f3">
  <xsd:schema xmlns:xsd="http://www.w3.org/2001/XMLSchema" xmlns:xs="http://www.w3.org/2001/XMLSchema" xmlns:p="http://schemas.microsoft.com/office/2006/metadata/properties" xmlns:ns1="http://schemas.microsoft.com/sharepoint/v3" xmlns:ns2="04e01bb1-6d80-42e9-ae53-416b1e8aa845" xmlns:ns3="230e9df3-be65-4c73-a93b-d1236ebd677e" xmlns:ns5="e889e55c-35cf-43c7-aaf4-cf2500919dd8" targetNamespace="http://schemas.microsoft.com/office/2006/metadata/properties" ma:root="true" ma:fieldsID="cfa393de6d5a52634dd4113eb929c878" ns1:_="" ns2:_="" ns3:_="" ns5:_="">
    <xsd:import namespace="http://schemas.microsoft.com/sharepoint/v3"/>
    <xsd:import namespace="04e01bb1-6d80-42e9-ae53-416b1e8aa845"/>
    <xsd:import namespace="230e9df3-be65-4c73-a93b-d1236ebd677e"/>
    <xsd:import namespace="e889e55c-35cf-43c7-aaf4-cf2500919dd8"/>
    <xsd:element name="properties">
      <xsd:complexType>
        <xsd:sequence>
          <xsd:element name="documentManagement">
            <xsd:complexType>
              <xsd:all>
                <xsd:element ref="ns2:e349cd3f156b4e7d8653c9cd4f2d8fb4" minOccurs="0"/>
                <xsd:element ref="ns3:TaxCatchAll" minOccurs="0"/>
                <xsd:element ref="ns3:TaxCatchAllLabel" minOccurs="0"/>
                <xsd:element ref="ns2:g60601ae6c3e4c409eb6a70077dda16d" minOccurs="0"/>
                <xsd:element ref="ns2:l61c8586195b4657a1f710a539f9bc3a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e6bd9c8ce3ed4fe68161c78952f36fbc" minOccurs="0"/>
                <xsd:element ref="ns2:c2f1b796fca04ddbb48af271e99c8750" minOccurs="0"/>
                <xsd:element ref="ns2:Session_x0020_Code" minOccurs="0"/>
                <xsd:element ref="ns2:MS_x0020_Content_x0020_Owner" minOccurs="0"/>
                <xsd:element ref="ns2:a645af38eebb4a1ea4744f163c56ea26" minOccurs="0"/>
                <xsd:element ref="ns2:fb4e50409e3b4517bb965b3c7125e153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2:SharedWithUsers" minOccurs="0"/>
                <xsd:element ref="ns2:SharedWithDetails" minOccurs="0"/>
                <xsd:element ref="ns5:_x0062_bc8" minOccurs="0"/>
                <xsd:element ref="ns2:LastSharedByUser" minOccurs="0"/>
                <xsd:element ref="ns2:LastSharedByTime" minOccurs="0"/>
                <xsd:element ref="ns5:MediaServiceMetadata" minOccurs="0"/>
                <xsd:element ref="ns5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e01bb1-6d80-42e9-ae53-416b1e8aa845" elementFormDefault="qualified">
    <xsd:import namespace="http://schemas.microsoft.com/office/2006/documentManagement/types"/>
    <xsd:import namespace="http://schemas.microsoft.com/office/infopath/2007/PartnerControls"/>
    <xsd:element name="e349cd3f156b4e7d8653c9cd4f2d8fb4" ma:index="8" nillable="true" ma:taxonomy="true" ma:internalName="e349cd3f156b4e7d8653c9cd4f2d8fb4" ma:taxonomyFieldName="Event_x0020_Name" ma:displayName="Event Name" ma:default="" ma:fieldId="{e349cd3f-156b-4e7d-8653-c9cd4f2d8fb4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g60601ae6c3e4c409eb6a70077dda16d" ma:index="12" nillable="true" ma:taxonomy="true" ma:internalName="g60601ae6c3e4c409eb6a70077dda16d" ma:taxonomyFieldName="Event_x0020_Location" ma:displayName="Event Location" ma:default="" ma:fieldId="{060601ae-6c3e-4c40-9eb6-a70077dda16d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61c8586195b4657a1f710a539f9bc3a" ma:index="14" nillable="true" ma:taxonomy="true" ma:internalName="l61c8586195b4657a1f710a539f9bc3a" ma:taxonomyFieldName="Event_x0020_Venue" ma:displayName="Event Venue" ma:default="" ma:fieldId="{561c8586-195b-4657-a1f7-10a539f9bc3a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e6bd9c8ce3ed4fe68161c78952f36fbc" ma:index="21" nillable="true" ma:taxonomy="true" ma:internalName="e6bd9c8ce3ed4fe68161c78952f36fbc" ma:taxonomyFieldName="Product" ma:displayName="Product" ma:default="" ma:fieldId="{e6bd9c8c-e3ed-4fe6-8161-c78952f36fbc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2f1b796fca04ddbb48af271e99c8750" ma:index="23" nillable="true" ma:taxonomy="true" ma:internalName="c2f1b796fca04ddbb48af271e99c8750" ma:taxonomyFieldName="Campaign" ma:displayName="Campaign" ma:default="" ma:fieldId="{c2f1b796-fca0-4ddb-b48a-f271e99c8750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645af38eebb4a1ea4744f163c56ea26" ma:index="27" nillable="true" ma:taxonomy="true" ma:internalName="a645af38eebb4a1ea4744f163c56ea26" ma:taxonomyFieldName="Track" ma:displayName="Track" ma:default="" ma:fieldId="{a645af38-eebb-4a1e-a474-4f163c56ea26}" ma:sspId="e385fb40-52d4-4fae-9c5b-3e8ff8a5878e" ma:termSetId="c41d04fa-0c93-454c-bbda-19a0dbc9ce57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b4e50409e3b4517bb965b3c7125e153" ma:index="29" nillable="true" ma:taxonomy="true" ma:internalName="fb4e50409e3b4517bb965b3c7125e153" ma:taxonomyFieldName="Audience1" ma:displayName="Audience" ma:default="" ma:fieldId="{fb4e5040-9e3b-4517-bb96-5b3c7125e153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7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4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4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8508df36-a784-4474-b4a6-3a99ee8c8b37}" ma:internalName="TaxCatchAll" ma:showField="CatchAllData" ma:web="04e01bb1-6d80-42e9-ae53-416b1e8aa8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8508df36-a784-4474-b4a6-3a99ee8c8b37}" ma:internalName="TaxCatchAllLabel" ma:readOnly="true" ma:showField="CatchAllDataLabel" ma:web="04e01bb1-6d80-42e9-ae53-416b1e8aa8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89e55c-35cf-43c7-aaf4-cf2500919dd8" elementFormDefault="qualified">
    <xsd:import namespace="http://schemas.microsoft.com/office/2006/documentManagement/types"/>
    <xsd:import namespace="http://schemas.microsoft.com/office/infopath/2007/PartnerControls"/>
    <xsd:element name="_x0062_bc8" ma:index="39" nillable="true" ma:displayName="Person or Group" ma:list="UserInfo" ma:internalName="_x0062_bc8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Metadata" ma:index="4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4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230e9df3-be65-4c73-a93b-d1236ebd677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e889e55c-35cf-43c7-aaf4-cf2500919dd8"/>
    <ds:schemaRef ds:uri="04e01bb1-6d80-42e9-ae53-416b1e8aa84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32F11E6-5A70-45F1-A1F4-684775A686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4e01bb1-6d80-42e9-ae53-416b1e8aa845"/>
    <ds:schemaRef ds:uri="230e9df3-be65-4c73-a93b-d1236ebd677e"/>
    <ds:schemaRef ds:uri="e889e55c-35cf-43c7-aaf4-cf2500919d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Microsoft_2017_16x9_Template</Template>
  <TotalTime>1461</TotalTime>
  <Words>661</Words>
  <Application>Microsoft Macintosh PowerPoint</Application>
  <PresentationFormat>Custom</PresentationFormat>
  <Paragraphs>162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Consolas</vt:lpstr>
      <vt:lpstr>Courier New</vt:lpstr>
      <vt:lpstr>Segoe UI</vt:lpstr>
      <vt:lpstr>Segoe UI Light</vt:lpstr>
      <vt:lpstr>Segoe UI Semilight</vt:lpstr>
      <vt:lpstr>Wingdings</vt:lpstr>
      <vt:lpstr>Arial</vt:lpstr>
      <vt:lpstr>5-50109_Microsoft_Light_Template</vt:lpstr>
      <vt:lpstr>5-50109_Microsoft_Dark_Template</vt:lpstr>
      <vt:lpstr>THR3028R: Visual Studio Code The most useful (and underused!) tips and tricks</vt:lpstr>
      <vt:lpstr>This talk is about VS CODE, not the VS IDE!!</vt:lpstr>
      <vt:lpstr>Tips and Tricks…</vt:lpstr>
      <vt:lpstr>Setup</vt:lpstr>
      <vt:lpstr>Customization – Make it Yours</vt:lpstr>
      <vt:lpstr>Keyboard Shortcuts</vt:lpstr>
      <vt:lpstr>Navigation and Editing</vt:lpstr>
      <vt:lpstr>Code Style and Correctness</vt:lpstr>
      <vt:lpstr>Debugging</vt:lpstr>
      <vt:lpstr>Tasks</vt:lpstr>
      <vt:lpstr>Integrated Terminal</vt:lpstr>
      <vt:lpstr>Source Code Control</vt:lpstr>
      <vt:lpstr>Extensions and the Marketplace</vt:lpstr>
      <vt:lpstr>#HappyCoding!</vt:lpstr>
      <vt:lpstr>Please evaluate this session Your feedback is important to us!</vt:lpstr>
      <vt:lpstr>PowerPoint Presentation</vt:lpstr>
    </vt:vector>
  </TitlesOfParts>
  <Manager/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THR3028(R) Visual Studio Code The most useful (and underused!) tips and tricks</dc:title>
  <dc:subject>&lt;Speech title here&gt;</dc:subject>
  <dc:creator>Chris Dias</dc:creator>
  <cp:keywords>Microsoft Ignite 2017</cp:keywords>
  <dc:description>Template: Mitchell Derrey, Silver Fox Productions_x000d_
Formatting: _x000d_
Audience Type:</dc:description>
  <cp:lastModifiedBy>Chris Dias</cp:lastModifiedBy>
  <cp:revision>71</cp:revision>
  <dcterms:created xsi:type="dcterms:W3CDTF">2017-09-21T21:32:21Z</dcterms:created>
  <dcterms:modified xsi:type="dcterms:W3CDTF">2017-09-27T01:50:20Z</dcterms:modified>
  <cp:category>Microsoft Ignite 2017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0x010100A584695755FE764EB25B07353E74077C00D779C3CEF1177A4F8B41F96DF87A1F66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55;#Orange County Convention Center|bd993e89-aa48-4695-84e0-3b53e88b1a79</vt:lpwstr>
  </property>
  <property fmtid="{D5CDD505-2E9C-101B-9397-08002B2CF9AE}" pid="7" name="Track">
    <vt:lpwstr/>
  </property>
  <property fmtid="{D5CDD505-2E9C-101B-9397-08002B2CF9AE}" pid="8" name="Event Location">
    <vt:lpwstr>54;#Orlando|8cc4ed56-1866-4501-a22c-89aafde6f59b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53;#Microsoft Ignite 2017|21d30605-03f6-4b08-a63a-5a553eb19f84</vt:lpwstr>
  </property>
  <property fmtid="{D5CDD505-2E9C-101B-9397-08002B2CF9AE}" pid="12" name="Audience1">
    <vt:lpwstr/>
  </property>
  <property fmtid="{D5CDD505-2E9C-101B-9397-08002B2CF9AE}" pid="13" name="Event Name">
    <vt:lpwstr>16;#Microsoft Ignite|9323c522-fe4b-4922-816b-10a1920d7afb</vt:lpwstr>
  </property>
  <property fmtid="{D5CDD505-2E9C-101B-9397-08002B2CF9AE}" pid="14" name="MSIP_Label_f42aa342-8706-4288-bd11-ebb85995028c_Enabled">
    <vt:lpwstr>True</vt:lpwstr>
  </property>
  <property fmtid="{D5CDD505-2E9C-101B-9397-08002B2CF9AE}" pid="15" name="MSIP_Label_f42aa342-8706-4288-bd11-ebb85995028c_SiteId">
    <vt:lpwstr>72f988bf-86f1-41af-91ab-2d7cd011db47</vt:lpwstr>
  </property>
  <property fmtid="{D5CDD505-2E9C-101B-9397-08002B2CF9AE}" pid="16" name="MSIP_Label_f42aa342-8706-4288-bd11-ebb85995028c_Ref">
    <vt:lpwstr>https://api.informationprotection.azure.com/api/72f988bf-86f1-41af-91ab-2d7cd011db47</vt:lpwstr>
  </property>
  <property fmtid="{D5CDD505-2E9C-101B-9397-08002B2CF9AE}" pid="17" name="MSIP_Label_f42aa342-8706-4288-bd11-ebb85995028c_Owner">
    <vt:lpwstr>cdias@microsoft.com</vt:lpwstr>
  </property>
  <property fmtid="{D5CDD505-2E9C-101B-9397-08002B2CF9AE}" pid="18" name="MSIP_Label_f42aa342-8706-4288-bd11-ebb85995028c_SetDate">
    <vt:lpwstr>2017-09-21T18:17:12.5781961-07:00</vt:lpwstr>
  </property>
  <property fmtid="{D5CDD505-2E9C-101B-9397-08002B2CF9AE}" pid="19" name="MSIP_Label_f42aa342-8706-4288-bd11-ebb85995028c_Name">
    <vt:lpwstr>General</vt:lpwstr>
  </property>
  <property fmtid="{D5CDD505-2E9C-101B-9397-08002B2CF9AE}" pid="20" name="MSIP_Label_f42aa342-8706-4288-bd11-ebb85995028c_Application">
    <vt:lpwstr>Microsoft Azure Information Protection</vt:lpwstr>
  </property>
  <property fmtid="{D5CDD505-2E9C-101B-9397-08002B2CF9AE}" pid="21" name="MSIP_Label_f42aa342-8706-4288-bd11-ebb85995028c_Extended_MSFT_Method">
    <vt:lpwstr>Automatic</vt:lpwstr>
  </property>
  <property fmtid="{D5CDD505-2E9C-101B-9397-08002B2CF9AE}" pid="22" name="Sensitivity">
    <vt:lpwstr>General</vt:lpwstr>
  </property>
</Properties>
</file>