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3" r:id="rId2"/>
    <p:sldId id="330" r:id="rId3"/>
    <p:sldId id="376" r:id="rId4"/>
    <p:sldId id="370" r:id="rId5"/>
    <p:sldId id="371" r:id="rId6"/>
    <p:sldId id="372" r:id="rId7"/>
    <p:sldId id="373" r:id="rId8"/>
    <p:sldId id="374" r:id="rId9"/>
    <p:sldId id="375" r:id="rId10"/>
    <p:sldId id="338" r:id="rId11"/>
    <p:sldId id="377" r:id="rId12"/>
    <p:sldId id="339" r:id="rId13"/>
    <p:sldId id="378" r:id="rId14"/>
    <p:sldId id="343" r:id="rId15"/>
    <p:sldId id="365" r:id="rId16"/>
    <p:sldId id="341" r:id="rId17"/>
    <p:sldId id="304" r:id="rId18"/>
    <p:sldId id="306" r:id="rId19"/>
    <p:sldId id="307" r:id="rId20"/>
    <p:sldId id="308" r:id="rId21"/>
    <p:sldId id="309" r:id="rId22"/>
    <p:sldId id="310" r:id="rId23"/>
    <p:sldId id="323" r:id="rId24"/>
    <p:sldId id="324" r:id="rId25"/>
    <p:sldId id="344" r:id="rId26"/>
    <p:sldId id="345" r:id="rId27"/>
    <p:sldId id="328" r:id="rId28"/>
    <p:sldId id="326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66" r:id="rId38"/>
    <p:sldId id="367" r:id="rId39"/>
    <p:sldId id="368" r:id="rId40"/>
    <p:sldId id="355" r:id="rId41"/>
    <p:sldId id="364" r:id="rId42"/>
    <p:sldId id="329" r:id="rId43"/>
    <p:sldId id="356" r:id="rId44"/>
    <p:sldId id="363" r:id="rId45"/>
    <p:sldId id="357" r:id="rId46"/>
    <p:sldId id="358" r:id="rId47"/>
    <p:sldId id="359" r:id="rId48"/>
    <p:sldId id="360" r:id="rId49"/>
    <p:sldId id="361" r:id="rId50"/>
    <p:sldId id="369" r:id="rId51"/>
    <p:sldId id="354" r:id="rId52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3300"/>
    <a:srgbClr val="FBF5FD"/>
    <a:srgbClr val="FFFFFF"/>
    <a:srgbClr val="F9F3FF"/>
    <a:srgbClr val="6600CC"/>
    <a:srgbClr val="FFFBF7"/>
    <a:srgbClr val="F7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1854" autoAdjust="0"/>
  </p:normalViewPr>
  <p:slideViewPr>
    <p:cSldViewPr>
      <p:cViewPr>
        <p:scale>
          <a:sx n="72" d="100"/>
          <a:sy n="72" d="100"/>
        </p:scale>
        <p:origin x="-2214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9421F-7A5C-481F-BA2D-0E1F260C2486}" type="slidenum">
              <a:rPr lang="en-US"/>
              <a:pPr/>
              <a:t>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10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BF0A7-F14B-4F61-86A1-38E1A2F8624B}" type="slidenum">
              <a:rPr lang="en-US"/>
              <a:pPr/>
              <a:t>11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12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E0749-74D6-45E1-AE8B-5BA9447D193A}" type="slidenum">
              <a:rPr lang="en-US"/>
              <a:pPr/>
              <a:t>13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1E540-7A65-4D8E-B32C-7889597AAB88}" type="slidenum">
              <a:rPr lang="en-US"/>
              <a:pPr/>
              <a:t>14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A34A2-C71B-4DD3-8BA1-600CDBBE84BE}" type="slidenum">
              <a:rPr lang="en-US"/>
              <a:pPr/>
              <a:t>15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2E9AE-ACB9-4AB2-A8F3-5824091E4193}" type="slidenum">
              <a:rPr lang="en-US"/>
              <a:pPr/>
              <a:t>16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5947F-F4B3-4FEC-8005-879AA0A7F8E8}" type="slidenum">
              <a:rPr lang="en-US"/>
              <a:pPr/>
              <a:t>17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E2619-4267-44AF-BEA5-CB4EC4AFA04A}" type="slidenum">
              <a:rPr lang="en-US"/>
              <a:pPr/>
              <a:t>18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FE548-0C49-4FBE-8B8F-644EF0F8E024}" type="slidenum">
              <a:rPr lang="en-US"/>
              <a:pPr/>
              <a:t>19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9660C-C4EB-4A83-971D-355D351706B2}" type="slidenum">
              <a:rPr lang="en-US"/>
              <a:pPr/>
              <a:t>2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D1FED-AD6F-4E09-B44B-812519C1E4B1}" type="slidenum">
              <a:rPr lang="en-US"/>
              <a:pPr/>
              <a:t>20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69932-2B98-46DF-8724-5439870B9124}" type="slidenum">
              <a:rPr lang="en-US"/>
              <a:pPr/>
              <a:t>21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91FAA-5C51-4118-B283-2D690E511732}" type="slidenum">
              <a:rPr lang="en-US"/>
              <a:pPr/>
              <a:t>22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55C27-12E3-4AFE-A5CE-2B15A72C844B}" type="slidenum">
              <a:rPr lang="en-US"/>
              <a:pPr/>
              <a:t>23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24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25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26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27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28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29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B0119-553C-4C20-953E-66C1D7FB0393}" type="slidenum">
              <a:rPr lang="en-US"/>
              <a:pPr/>
              <a:t>3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30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31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32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33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34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35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36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37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38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39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40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41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42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43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44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45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46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47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48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49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50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9D966-9685-43A6-867B-A21140F24ABB}" type="slidenum">
              <a:rPr lang="en-US"/>
              <a:pPr/>
              <a:t>51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6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7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8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7AF55-F3B9-4810-B5DB-D0944356BBB3}" type="slidenum">
              <a:rPr lang="en-US"/>
              <a:pPr/>
              <a:t>9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2892-E6FE-41F2-B011-889D6C75CA75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Wednesday, </a:t>
            </a:r>
            <a:r>
              <a:rPr lang="en-US" dirty="0"/>
              <a:t>Feb </a:t>
            </a:r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4450"/>
            <a:ext cx="7480300" cy="127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Binary Tree Traversals</a:t>
            </a:r>
          </a:p>
          <a:p>
            <a:pPr>
              <a:lnSpc>
                <a:spcPct val="80000"/>
              </a:lnSpc>
            </a:pPr>
            <a:r>
              <a:rPr lang="en-US" sz="2400"/>
              <a:t>Using Binary Trees to Evaluate Expressions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Binary Search Trees</a:t>
            </a:r>
          </a:p>
          <a:p>
            <a:pPr>
              <a:lnSpc>
                <a:spcPct val="80000"/>
              </a:lnSpc>
            </a:pPr>
            <a:r>
              <a:rPr lang="en-US" sz="2400"/>
              <a:t>Binary Search Tree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Searching for an item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Inserting a new item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Finding the minimum and maximum items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Printing out the items in order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9900CC"/>
                </a:solidFill>
              </a:rPr>
              <a:t>Deleting the whole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367" y="5451901"/>
            <a:ext cx="9009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CONSIDER </a:t>
            </a:r>
            <a:r>
              <a:rPr lang="en-US" dirty="0" smtClean="0">
                <a:solidFill>
                  <a:srgbClr val="FF0000"/>
                </a:solidFill>
              </a:rPr>
              <a:t>REVAMPING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SIMPLIFY INSERTION PSEUDOCODE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SHOW TREE BEING HALVED DURING EACH SEARCH STEP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10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-86140" y="42175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218660" y="4770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05" name="Straight Arrow Connector 104"/>
          <p:cNvCxnSpPr>
            <a:endCxn id="587798" idx="1"/>
          </p:cNvCxnSpPr>
          <p:nvPr/>
        </p:nvCxnSpPr>
        <p:spPr bwMode="auto">
          <a:xfrm flipH="1">
            <a:off x="6846087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11" name="Group 51"/>
          <p:cNvGrpSpPr>
            <a:grpSpLocks/>
          </p:cNvGrpSpPr>
          <p:nvPr/>
        </p:nvGrpSpPr>
        <p:grpSpPr bwMode="auto">
          <a:xfrm>
            <a:off x="5313846" y="2416175"/>
            <a:ext cx="927100" cy="457200"/>
            <a:chOff x="1240" y="1132"/>
            <a:chExt cx="584" cy="288"/>
          </a:xfrm>
        </p:grpSpPr>
        <p:sp>
          <p:nvSpPr>
            <p:cNvPr id="11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7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H="1">
            <a:off x="6085233" y="285128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6808086" y="2873375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180284" y="61821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8" name="Rectangle 127"/>
          <p:cNvSpPr/>
          <p:nvPr/>
        </p:nvSpPr>
        <p:spPr bwMode="auto">
          <a:xfrm>
            <a:off x="7606880" y="2371450"/>
            <a:ext cx="1502196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104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20" grpId="0" animBg="1"/>
      <p:bldP spid="120" grpId="1" animBg="1"/>
      <p:bldP spid="121" grpId="0"/>
      <p:bldP spid="123" grpId="0" animBg="1"/>
      <p:bldP spid="123" grpId="1" animBg="1"/>
      <p:bldP spid="125" grpId="0" animBg="1"/>
      <p:bldP spid="125" grpId="1" animBg="1"/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6391-2DBB-48EE-B655-50939C390C6D}" type="slidenum">
              <a:rPr lang="en-US"/>
              <a:pPr/>
              <a:t>11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In-order Traversal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587783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88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793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58779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7798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799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01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87802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87803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0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87822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587823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4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87825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26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587827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587828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04" name="Line 4"/>
          <p:cNvSpPr>
            <a:spLocks noChangeShapeType="1"/>
          </p:cNvSpPr>
          <p:nvPr/>
        </p:nvSpPr>
        <p:spPr bwMode="auto">
          <a:xfrm>
            <a:off x="218660" y="5460033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Text Box 85"/>
          <p:cNvSpPr txBox="1">
            <a:spLocks noChangeArrowheads="1"/>
          </p:cNvSpPr>
          <p:nvPr/>
        </p:nvSpPr>
        <p:spPr bwMode="auto">
          <a:xfrm>
            <a:off x="7322790" y="5065298"/>
            <a:ext cx="367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5408" y="590715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758635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92156" y="62980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7805979" y="1846263"/>
            <a:ext cx="539509" cy="525187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36525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7053344" y="2392294"/>
            <a:ext cx="927100" cy="457200"/>
            <a:chOff x="1240" y="1132"/>
            <a:chExt cx="584" cy="288"/>
          </a:xfrm>
        </p:grpSpPr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405572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28073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7824731" y="2827405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28073" y="549613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9" name="Line 4"/>
          <p:cNvSpPr>
            <a:spLocks noChangeShapeType="1"/>
          </p:cNvSpPr>
          <p:nvPr/>
        </p:nvSpPr>
        <p:spPr bwMode="auto">
          <a:xfrm>
            <a:off x="441325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547584" y="2849494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85"/>
          <p:cNvSpPr txBox="1">
            <a:spLocks noChangeArrowheads="1"/>
          </p:cNvSpPr>
          <p:nvPr/>
        </p:nvSpPr>
        <p:spPr bwMode="auto">
          <a:xfrm>
            <a:off x="7810105" y="5078549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019800" y="2371450"/>
            <a:ext cx="1101325" cy="1112387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5" grpId="0" animBg="1"/>
      <p:bldP spid="55" grpId="1" animBg="1"/>
      <p:bldP spid="56" grpId="0"/>
      <p:bldP spid="57" grpId="0" animBg="1"/>
      <p:bldP spid="59" grpId="0" animBg="1"/>
      <p:bldP spid="60" grpId="0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12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>
            <a:off x="-22225" y="4214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154056" y="4757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6852222" y="1806647"/>
            <a:ext cx="568298" cy="571429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142" name="Rectangle 141"/>
          <p:cNvSpPr/>
          <p:nvPr/>
        </p:nvSpPr>
        <p:spPr bwMode="auto">
          <a:xfrm>
            <a:off x="6247570" y="880787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7795412" y="2372204"/>
            <a:ext cx="1225521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4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145" name="Group 51"/>
          <p:cNvGrpSpPr>
            <a:grpSpLocks/>
          </p:cNvGrpSpPr>
          <p:nvPr/>
        </p:nvGrpSpPr>
        <p:grpSpPr bwMode="auto">
          <a:xfrm>
            <a:off x="5317193" y="2375694"/>
            <a:ext cx="927100" cy="457200"/>
            <a:chOff x="1240" y="1132"/>
            <a:chExt cx="584" cy="288"/>
          </a:xfrm>
        </p:grpSpPr>
        <p:sp>
          <p:nvSpPr>
            <p:cNvPr id="14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48" name="Line 4"/>
          <p:cNvSpPr>
            <a:spLocks noChangeShapeType="1"/>
          </p:cNvSpPr>
          <p:nvPr/>
        </p:nvSpPr>
        <p:spPr bwMode="auto">
          <a:xfrm>
            <a:off x="419100" y="4356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400879" y="50652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>
            <a:off x="6071510" y="285413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6794363" y="2876221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Line 4"/>
          <p:cNvSpPr>
            <a:spLocks noChangeShapeType="1"/>
          </p:cNvSpPr>
          <p:nvPr/>
        </p:nvSpPr>
        <p:spPr bwMode="auto">
          <a:xfrm>
            <a:off x="405848" y="549634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3" name="Line 4"/>
          <p:cNvSpPr>
            <a:spLocks noChangeShapeType="1"/>
          </p:cNvSpPr>
          <p:nvPr/>
        </p:nvSpPr>
        <p:spPr bwMode="auto">
          <a:xfrm>
            <a:off x="434007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155" name="Line 4"/>
          <p:cNvSpPr>
            <a:spLocks noChangeShapeType="1"/>
          </p:cNvSpPr>
          <p:nvPr/>
        </p:nvSpPr>
        <p:spPr bwMode="auto">
          <a:xfrm>
            <a:off x="167308" y="61953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3" grpId="1" animBg="1"/>
      <p:bldP spid="134" grpId="0" animBg="1"/>
      <p:bldP spid="134" grpId="1" animBg="1"/>
      <p:bldP spid="138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49" grpId="0" animBg="1"/>
      <p:bldP spid="149" grpId="1" animBg="1"/>
      <p:bldP spid="152" grpId="0" animBg="1"/>
      <p:bldP spid="152" grpId="1" animBg="1"/>
      <p:bldP spid="153" grpId="0" animBg="1"/>
      <p:bldP spid="153" grpId="1" animBg="1"/>
      <p:bldP spid="154" grpId="0"/>
      <p:bldP spid="155" grpId="0" animBg="1"/>
      <p:bldP spid="15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DB60-F28C-45CF-A933-933B8DF0A8D6}" type="slidenum">
              <a:rPr lang="en-US"/>
              <a:pPr/>
              <a:t>13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Post-order Traversal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288925" y="1033463"/>
            <a:ext cx="532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left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nodes in the right sub-tree.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Process the current node.</a:t>
            </a:r>
          </a:p>
          <a:p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765925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PostOrder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PostOrder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 </a:t>
            </a:r>
            <a:r>
              <a:rPr lang="en-US" sz="1800" dirty="0"/>
              <a:t>  </a:t>
            </a:r>
            <a:r>
              <a:rPr lang="en-US" sz="1800" dirty="0" err="1"/>
              <a:t>PostOrder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88850" name="Text Box 50"/>
          <p:cNvSpPr txBox="1">
            <a:spLocks noChangeArrowheads="1"/>
          </p:cNvSpPr>
          <p:nvPr/>
        </p:nvSpPr>
        <p:spPr bwMode="auto">
          <a:xfrm>
            <a:off x="7326312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/>
              <a:t>Output:</a:t>
            </a:r>
          </a:p>
        </p:txBody>
      </p:sp>
      <p:grpSp>
        <p:nvGrpSpPr>
          <p:cNvPr id="100" name="Group 7"/>
          <p:cNvGrpSpPr>
            <a:grpSpLocks/>
          </p:cNvGrpSpPr>
          <p:nvPr/>
        </p:nvGrpSpPr>
        <p:grpSpPr bwMode="auto">
          <a:xfrm>
            <a:off x="6267450" y="2379663"/>
            <a:ext cx="792163" cy="592138"/>
            <a:chOff x="3511" y="3072"/>
            <a:chExt cx="729" cy="62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2"/>
          <p:cNvGrpSpPr>
            <a:grpSpLocks/>
          </p:cNvGrpSpPr>
          <p:nvPr/>
        </p:nvGrpSpPr>
        <p:grpSpPr bwMode="auto">
          <a:xfrm>
            <a:off x="7216775" y="1373188"/>
            <a:ext cx="792163" cy="592138"/>
            <a:chOff x="3511" y="3072"/>
            <a:chExt cx="729" cy="624"/>
          </a:xfrm>
        </p:grpSpPr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7"/>
          <p:cNvGrpSpPr>
            <a:grpSpLocks/>
          </p:cNvGrpSpPr>
          <p:nvPr/>
        </p:nvGrpSpPr>
        <p:grpSpPr bwMode="auto">
          <a:xfrm>
            <a:off x="7989888" y="2379663"/>
            <a:ext cx="790575" cy="592138"/>
            <a:chOff x="3511" y="3072"/>
            <a:chExt cx="729" cy="624"/>
          </a:xfrm>
        </p:grpSpPr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22"/>
          <p:cNvSpPr>
            <a:spLocks noChangeShapeType="1"/>
          </p:cNvSpPr>
          <p:nvPr/>
        </p:nvSpPr>
        <p:spPr bwMode="auto">
          <a:xfrm flipH="1">
            <a:off x="6846087" y="1847851"/>
            <a:ext cx="550076" cy="5302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7800975" y="1846263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24"/>
          <p:cNvSpPr txBox="1">
            <a:spLocks noChangeArrowheads="1"/>
          </p:cNvSpPr>
          <p:nvPr/>
        </p:nvSpPr>
        <p:spPr bwMode="auto">
          <a:xfrm>
            <a:off x="7964488" y="27670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7162800" y="1392238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6248400" y="2420938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120" name="Text Box 27"/>
          <p:cNvSpPr txBox="1">
            <a:spLocks noChangeArrowheads="1"/>
          </p:cNvSpPr>
          <p:nvPr/>
        </p:nvSpPr>
        <p:spPr bwMode="auto">
          <a:xfrm>
            <a:off x="7891463" y="2417763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8310563" y="2751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2" name="Text Box 44"/>
          <p:cNvSpPr txBox="1">
            <a:spLocks noChangeArrowheads="1"/>
          </p:cNvSpPr>
          <p:nvPr/>
        </p:nvSpPr>
        <p:spPr bwMode="auto">
          <a:xfrm>
            <a:off x="6210845" y="275175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123" name="Text Box 46"/>
          <p:cNvSpPr txBox="1">
            <a:spLocks noChangeArrowheads="1"/>
          </p:cNvSpPr>
          <p:nvPr/>
        </p:nvSpPr>
        <p:spPr bwMode="auto">
          <a:xfrm>
            <a:off x="6581533" y="2738506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 dirty="0" smtClean="0">
                <a:solidFill>
                  <a:srgbClr val="FFFFCC"/>
                </a:solidFill>
              </a:rPr>
              <a:t>NULL</a:t>
            </a:r>
            <a:endParaRPr lang="en-US" sz="1000" b="1" dirty="0">
              <a:solidFill>
                <a:srgbClr val="FFFFCC"/>
              </a:solidFill>
            </a:endParaRPr>
          </a:p>
        </p:txBody>
      </p:sp>
      <p:sp>
        <p:nvSpPr>
          <p:cNvPr id="124" name="Rectangle 47"/>
          <p:cNvSpPr>
            <a:spLocks noChangeArrowheads="1"/>
          </p:cNvSpPr>
          <p:nvPr/>
        </p:nvSpPr>
        <p:spPr bwMode="auto">
          <a:xfrm>
            <a:off x="8213725" y="1114425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8315325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126" name="Line 49"/>
          <p:cNvSpPr>
            <a:spLocks noChangeShapeType="1"/>
          </p:cNvSpPr>
          <p:nvPr/>
        </p:nvSpPr>
        <p:spPr bwMode="auto">
          <a:xfrm flipH="1">
            <a:off x="8001000" y="1244600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136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138" name="Line 4"/>
          <p:cNvSpPr>
            <a:spLocks noChangeShapeType="1"/>
          </p:cNvSpPr>
          <p:nvPr/>
        </p:nvSpPr>
        <p:spPr bwMode="auto">
          <a:xfrm>
            <a:off x="167308" y="5446781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54" name="Text Box 85"/>
          <p:cNvSpPr txBox="1">
            <a:spLocks noChangeArrowheads="1"/>
          </p:cNvSpPr>
          <p:nvPr/>
        </p:nvSpPr>
        <p:spPr bwMode="auto">
          <a:xfrm>
            <a:off x="7506494" y="5078549"/>
            <a:ext cx="367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b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54056" y="58806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57" name="Straight Arrow Connector 56"/>
          <p:cNvCxnSpPr>
            <a:endCxn id="116" idx="1"/>
          </p:cNvCxnSpPr>
          <p:nvPr/>
        </p:nvCxnSpPr>
        <p:spPr bwMode="auto">
          <a:xfrm>
            <a:off x="7800975" y="1838185"/>
            <a:ext cx="541338" cy="539891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1060" y="3624263"/>
            <a:ext cx="6827510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(Node *cur)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 smtClean="0"/>
              <a:t>    if (cur == NULL)  	  // if empty, return…</a:t>
            </a:r>
          </a:p>
          <a:p>
            <a:pPr algn="l"/>
            <a:r>
              <a:rPr lang="en-US" sz="1800" dirty="0" smtClean="0"/>
              <a:t>         return;</a:t>
            </a:r>
          </a:p>
          <a:p>
            <a:pPr algn="l"/>
            <a:endParaRPr lang="en-US" sz="1000" dirty="0" smtClean="0"/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(cur-&gt;left);   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left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</a:t>
            </a:r>
            <a:r>
              <a:rPr lang="en-US" sz="1800" dirty="0" smtClean="0"/>
              <a:t> 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(cur-&gt; right);  // </a:t>
            </a:r>
            <a:r>
              <a:rPr lang="en-US" sz="1800" dirty="0" smtClean="0">
                <a:solidFill>
                  <a:schemeClr val="accent2"/>
                </a:solidFill>
              </a:rPr>
              <a:t>Process nodes in </a:t>
            </a:r>
            <a:r>
              <a:rPr lang="en-US" sz="1800" dirty="0" smtClean="0">
                <a:solidFill>
                  <a:srgbClr val="FF3300"/>
                </a:solidFill>
              </a:rPr>
              <a:t>right sub-tree</a:t>
            </a:r>
            <a:r>
              <a:rPr lang="en-US" sz="1800" dirty="0" smtClean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000" dirty="0" smtClean="0">
              <a:solidFill>
                <a:schemeClr val="accent2"/>
              </a:solidFill>
            </a:endParaRPr>
          </a:p>
          <a:p>
            <a:pPr algn="l"/>
            <a:r>
              <a:rPr lang="en-US" sz="1800" dirty="0" smtClean="0"/>
              <a:t>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cur-&gt;value;      // </a:t>
            </a:r>
            <a:r>
              <a:rPr lang="en-US" sz="1800" dirty="0" smtClean="0">
                <a:solidFill>
                  <a:schemeClr val="accent2"/>
                </a:solidFill>
              </a:rPr>
              <a:t>Process the </a:t>
            </a:r>
            <a:r>
              <a:rPr lang="en-US" sz="1800" dirty="0" smtClean="0">
                <a:solidFill>
                  <a:srgbClr val="FF3300"/>
                </a:solidFill>
              </a:rPr>
              <a:t>current</a:t>
            </a:r>
            <a:r>
              <a:rPr lang="en-US" sz="1800" dirty="0" smtClean="0">
                <a:solidFill>
                  <a:schemeClr val="accent2"/>
                </a:solidFill>
              </a:rPr>
              <a:t> node.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93811" y="38163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6236044" y="879022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00791" y="2369685"/>
            <a:ext cx="1225521" cy="112557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7062788" y="2403543"/>
            <a:ext cx="927100" cy="457200"/>
            <a:chOff x="1240" y="1132"/>
            <a:chExt cx="584" cy="288"/>
          </a:xfrm>
        </p:grpSpPr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sp>
        <p:nvSpPr>
          <p:cNvPr id="66" name="Line 4"/>
          <p:cNvSpPr>
            <a:spLocks noChangeShapeType="1"/>
          </p:cNvSpPr>
          <p:nvPr/>
        </p:nvSpPr>
        <p:spPr bwMode="auto">
          <a:xfrm>
            <a:off x="419100" y="4343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419100" y="50686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392596" y="547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>
            <a:off x="7754145" y="2867161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8476998" y="2889250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432352" y="5920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2" name="Text Box 85"/>
          <p:cNvSpPr txBox="1">
            <a:spLocks noChangeArrowheads="1"/>
          </p:cNvSpPr>
          <p:nvPr/>
        </p:nvSpPr>
        <p:spPr bwMode="auto">
          <a:xfrm>
            <a:off x="7733836" y="5082208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7308" y="62020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5652" y="63378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977292" y="5078896"/>
            <a:ext cx="341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a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-38101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56" grpId="0" animBg="1"/>
      <p:bldP spid="56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1" grpId="0" animBg="1"/>
      <p:bldP spid="71" grpId="1" animBg="1"/>
      <p:bldP spid="72" grpId="0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1BC-E48B-44CA-ADF1-C8B4FEA88220}" type="slidenum">
              <a:rPr lang="en-US"/>
              <a:pPr/>
              <a:t>14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Level Order Traversal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411163" y="1066800"/>
            <a:ext cx="852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a </a:t>
            </a:r>
            <a:r>
              <a:rPr lang="en-US" i="1">
                <a:solidFill>
                  <a:srgbClr val="6600CC"/>
                </a:solidFill>
              </a:rPr>
              <a:t>level order traversal </a:t>
            </a:r>
            <a:r>
              <a:rPr lang="en-US"/>
              <a:t>we visit each level’s nodes, from left to right, before visiting nodes in the next level.</a:t>
            </a:r>
          </a:p>
        </p:txBody>
      </p:sp>
      <p:grpSp>
        <p:nvGrpSpPr>
          <p:cNvPr id="592903" name="Group 7"/>
          <p:cNvGrpSpPr>
            <a:grpSpLocks/>
          </p:cNvGrpSpPr>
          <p:nvPr/>
        </p:nvGrpSpPr>
        <p:grpSpPr bwMode="auto">
          <a:xfrm>
            <a:off x="6267450" y="3703638"/>
            <a:ext cx="792163" cy="592137"/>
            <a:chOff x="3511" y="3072"/>
            <a:chExt cx="729" cy="624"/>
          </a:xfrm>
        </p:grpSpPr>
        <p:sp>
          <p:nvSpPr>
            <p:cNvPr id="59290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08" name="Group 12"/>
          <p:cNvGrpSpPr>
            <a:grpSpLocks/>
          </p:cNvGrpSpPr>
          <p:nvPr/>
        </p:nvGrpSpPr>
        <p:grpSpPr bwMode="auto">
          <a:xfrm>
            <a:off x="7216775" y="2697163"/>
            <a:ext cx="792163" cy="592137"/>
            <a:chOff x="3511" y="3072"/>
            <a:chExt cx="729" cy="624"/>
          </a:xfrm>
        </p:grpSpPr>
        <p:sp>
          <p:nvSpPr>
            <p:cNvPr id="59290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2913" name="Group 17"/>
          <p:cNvGrpSpPr>
            <a:grpSpLocks/>
          </p:cNvGrpSpPr>
          <p:nvPr/>
        </p:nvGrpSpPr>
        <p:grpSpPr bwMode="auto">
          <a:xfrm>
            <a:off x="7989888" y="3703638"/>
            <a:ext cx="790575" cy="592137"/>
            <a:chOff x="3511" y="3072"/>
            <a:chExt cx="729" cy="624"/>
          </a:xfrm>
        </p:grpSpPr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Line 22"/>
          <p:cNvSpPr>
            <a:spLocks noChangeShapeType="1"/>
          </p:cNvSpPr>
          <p:nvPr/>
        </p:nvSpPr>
        <p:spPr bwMode="auto">
          <a:xfrm flipH="1">
            <a:off x="6742113" y="3171825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9" name="Line 23"/>
          <p:cNvSpPr>
            <a:spLocks noChangeShapeType="1"/>
          </p:cNvSpPr>
          <p:nvPr/>
        </p:nvSpPr>
        <p:spPr bwMode="auto">
          <a:xfrm>
            <a:off x="7800975" y="3170238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7951788" y="4052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7162800" y="2716213"/>
            <a:ext cx="687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“a”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6248400" y="3744913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“b”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7891463" y="374173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“c”</a:t>
            </a:r>
          </a:p>
        </p:txBody>
      </p:sp>
      <p:sp>
        <p:nvSpPr>
          <p:cNvPr id="592925" name="Line 29"/>
          <p:cNvSpPr>
            <a:spLocks noChangeShapeType="1"/>
          </p:cNvSpPr>
          <p:nvPr/>
        </p:nvSpPr>
        <p:spPr bwMode="auto">
          <a:xfrm flipH="1">
            <a:off x="5919788" y="41910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2926" name="Group 30"/>
          <p:cNvGrpSpPr>
            <a:grpSpLocks/>
          </p:cNvGrpSpPr>
          <p:nvPr/>
        </p:nvGrpSpPr>
        <p:grpSpPr bwMode="auto">
          <a:xfrm>
            <a:off x="5634038" y="4708525"/>
            <a:ext cx="792162" cy="592138"/>
            <a:chOff x="3511" y="3072"/>
            <a:chExt cx="729" cy="624"/>
          </a:xfrm>
        </p:grpSpPr>
        <p:sp>
          <p:nvSpPr>
            <p:cNvPr id="592927" name="Rectangle 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8" name="Rectangle 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0" name="Rectangle 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1" name="Text Box 35"/>
          <p:cNvSpPr txBox="1">
            <a:spLocks noChangeArrowheads="1"/>
          </p:cNvSpPr>
          <p:nvPr/>
        </p:nvSpPr>
        <p:spPr bwMode="auto">
          <a:xfrm>
            <a:off x="5614988" y="47498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“d”</a:t>
            </a:r>
          </a:p>
        </p:txBody>
      </p:sp>
      <p:sp>
        <p:nvSpPr>
          <p:cNvPr id="592932" name="Text Box 36"/>
          <p:cNvSpPr txBox="1">
            <a:spLocks noChangeArrowheads="1"/>
          </p:cNvSpPr>
          <p:nvPr/>
        </p:nvSpPr>
        <p:spPr bwMode="auto">
          <a:xfrm>
            <a:off x="5588000" y="50625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33" name="Text Box 37"/>
          <p:cNvSpPr txBox="1">
            <a:spLocks noChangeArrowheads="1"/>
          </p:cNvSpPr>
          <p:nvPr/>
        </p:nvSpPr>
        <p:spPr bwMode="auto">
          <a:xfrm>
            <a:off x="5964238" y="50768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2934" name="Group 38"/>
          <p:cNvGrpSpPr>
            <a:grpSpLocks/>
          </p:cNvGrpSpPr>
          <p:nvPr/>
        </p:nvGrpSpPr>
        <p:grpSpPr bwMode="auto">
          <a:xfrm>
            <a:off x="7056438" y="4699000"/>
            <a:ext cx="790575" cy="592138"/>
            <a:chOff x="3511" y="3072"/>
            <a:chExt cx="729" cy="624"/>
          </a:xfrm>
        </p:grpSpPr>
        <p:sp>
          <p:nvSpPr>
            <p:cNvPr id="592935" name="Rectangle 3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6" name="Rectangle 4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7" name="Rectangle 4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38" name="Rectangle 4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6867525" y="4165600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0" name="Text Box 44"/>
          <p:cNvSpPr txBox="1">
            <a:spLocks noChangeArrowheads="1"/>
          </p:cNvSpPr>
          <p:nvPr/>
        </p:nvSpPr>
        <p:spPr bwMode="auto">
          <a:xfrm>
            <a:off x="7031038" y="50863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1" name="Text Box 45"/>
          <p:cNvSpPr txBox="1">
            <a:spLocks noChangeArrowheads="1"/>
          </p:cNvSpPr>
          <p:nvPr/>
        </p:nvSpPr>
        <p:spPr bwMode="auto">
          <a:xfrm>
            <a:off x="6958013" y="4737100"/>
            <a:ext cx="763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“e”</a:t>
            </a:r>
          </a:p>
        </p:txBody>
      </p: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7377113" y="5070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8213725" y="2438400"/>
            <a:ext cx="749300" cy="2365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4" name="Text Box 48"/>
          <p:cNvSpPr txBox="1">
            <a:spLocks noChangeArrowheads="1"/>
          </p:cNvSpPr>
          <p:nvPr/>
        </p:nvSpPr>
        <p:spPr bwMode="auto">
          <a:xfrm>
            <a:off x="8315325" y="2590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root</a:t>
            </a:r>
          </a:p>
        </p:txBody>
      </p:sp>
      <p:sp>
        <p:nvSpPr>
          <p:cNvPr id="592945" name="Line 49"/>
          <p:cNvSpPr>
            <a:spLocks noChangeShapeType="1"/>
          </p:cNvSpPr>
          <p:nvPr/>
        </p:nvSpPr>
        <p:spPr bwMode="auto">
          <a:xfrm flipH="1">
            <a:off x="8001000" y="2568575"/>
            <a:ext cx="344488" cy="106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495300" y="21336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Here’s the algorithm:</a:t>
            </a:r>
          </a:p>
        </p:txBody>
      </p:sp>
      <p:sp>
        <p:nvSpPr>
          <p:cNvPr id="592980" name="Text Box 84"/>
          <p:cNvSpPr txBox="1">
            <a:spLocks noChangeArrowheads="1"/>
          </p:cNvSpPr>
          <p:nvPr/>
        </p:nvSpPr>
        <p:spPr bwMode="auto">
          <a:xfrm>
            <a:off x="457200" y="2590800"/>
            <a:ext cx="52800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Use a temp pointer variable and a queue of node pointers. 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Insert the root node pointer into the queue.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the queue is not empty:</a:t>
            </a:r>
          </a:p>
          <a:p>
            <a:pPr lvl="1">
              <a:buFontTx/>
              <a:buAutoNum type="alphaUcPeriod"/>
            </a:pP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the top node pointer and put it in temp.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Process the node.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Add the node’s children to queue if they are not NULL.</a:t>
            </a:r>
          </a:p>
        </p:txBody>
      </p:sp>
      <p:grpSp>
        <p:nvGrpSpPr>
          <p:cNvPr id="592992" name="Group 96"/>
          <p:cNvGrpSpPr>
            <a:grpSpLocks/>
          </p:cNvGrpSpPr>
          <p:nvPr/>
        </p:nvGrpSpPr>
        <p:grpSpPr bwMode="auto">
          <a:xfrm>
            <a:off x="5865813" y="5943600"/>
            <a:ext cx="3173412" cy="838200"/>
            <a:chOff x="3695" y="3744"/>
            <a:chExt cx="1537" cy="528"/>
          </a:xfrm>
        </p:grpSpPr>
        <p:sp>
          <p:nvSpPr>
            <p:cNvPr id="592984" name="Rectangle 88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5" name="Rectangle 89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6" name="Rectangle 90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7" name="Rectangle 91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8" name="Rectangle 92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89" name="Rectangle 93"/>
            <p:cNvSpPr>
              <a:spLocks noChangeArrowheads="1"/>
            </p:cNvSpPr>
            <p:nvPr/>
          </p:nvSpPr>
          <p:spPr bwMode="auto">
            <a:xfrm>
              <a:off x="4992" y="3744"/>
              <a:ext cx="24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90" name="Text Box 94"/>
            <p:cNvSpPr txBox="1">
              <a:spLocks noChangeArrowheads="1"/>
            </p:cNvSpPr>
            <p:nvPr/>
          </p:nvSpPr>
          <p:spPr bwMode="auto">
            <a:xfrm>
              <a:off x="3695" y="3984"/>
              <a:ext cx="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front</a:t>
              </a:r>
            </a:p>
          </p:txBody>
        </p:sp>
        <p:sp>
          <p:nvSpPr>
            <p:cNvPr id="592991" name="Text Box 95"/>
            <p:cNvSpPr txBox="1">
              <a:spLocks noChangeArrowheads="1"/>
            </p:cNvSpPr>
            <p:nvPr/>
          </p:nvSpPr>
          <p:spPr bwMode="auto">
            <a:xfrm>
              <a:off x="4800" y="3984"/>
              <a:ext cx="3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rear</a:t>
              </a:r>
            </a:p>
          </p:txBody>
        </p:sp>
      </p:grpSp>
      <p:sp>
        <p:nvSpPr>
          <p:cNvPr id="592993" name="Line 97"/>
          <p:cNvSpPr>
            <a:spLocks noChangeShapeType="1"/>
          </p:cNvSpPr>
          <p:nvPr/>
        </p:nvSpPr>
        <p:spPr bwMode="auto">
          <a:xfrm>
            <a:off x="150744" y="281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4" name="Line 98"/>
          <p:cNvSpPr>
            <a:spLocks noChangeShapeType="1"/>
          </p:cNvSpPr>
          <p:nvPr/>
        </p:nvSpPr>
        <p:spPr bwMode="auto">
          <a:xfrm>
            <a:off x="176144" y="3543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95" name="Text Box 99"/>
          <p:cNvSpPr txBox="1">
            <a:spLocks noChangeArrowheads="1"/>
          </p:cNvSpPr>
          <p:nvPr/>
        </p:nvSpPr>
        <p:spPr bwMode="auto">
          <a:xfrm>
            <a:off x="6699250" y="25781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2996" name="Text Box 100"/>
          <p:cNvSpPr txBox="1">
            <a:spLocks noChangeArrowheads="1"/>
          </p:cNvSpPr>
          <p:nvPr/>
        </p:nvSpPr>
        <p:spPr bwMode="auto">
          <a:xfrm>
            <a:off x="5740400" y="35956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720</a:t>
            </a:r>
          </a:p>
        </p:txBody>
      </p:sp>
      <p:sp>
        <p:nvSpPr>
          <p:cNvPr id="592997" name="Text Box 101"/>
          <p:cNvSpPr txBox="1">
            <a:spLocks noChangeArrowheads="1"/>
          </p:cNvSpPr>
          <p:nvPr/>
        </p:nvSpPr>
        <p:spPr bwMode="auto">
          <a:xfrm>
            <a:off x="7461250" y="36068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780</a:t>
            </a:r>
          </a:p>
        </p:txBody>
      </p:sp>
      <p:sp>
        <p:nvSpPr>
          <p:cNvPr id="592998" name="Text Box 102"/>
          <p:cNvSpPr txBox="1">
            <a:spLocks noChangeArrowheads="1"/>
          </p:cNvSpPr>
          <p:nvPr/>
        </p:nvSpPr>
        <p:spPr bwMode="auto">
          <a:xfrm>
            <a:off x="5111750" y="466248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800</a:t>
            </a:r>
          </a:p>
        </p:txBody>
      </p:sp>
      <p:sp>
        <p:nvSpPr>
          <p:cNvPr id="592999" name="Text Box 103"/>
          <p:cNvSpPr txBox="1">
            <a:spLocks noChangeArrowheads="1"/>
          </p:cNvSpPr>
          <p:nvPr/>
        </p:nvSpPr>
        <p:spPr bwMode="auto">
          <a:xfrm>
            <a:off x="6540500" y="4648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760</a:t>
            </a:r>
          </a:p>
        </p:txBody>
      </p:sp>
      <p:grpSp>
        <p:nvGrpSpPr>
          <p:cNvPr id="593002" name="Group 106"/>
          <p:cNvGrpSpPr>
            <a:grpSpLocks/>
          </p:cNvGrpSpPr>
          <p:nvPr/>
        </p:nvGrpSpPr>
        <p:grpSpPr bwMode="auto">
          <a:xfrm>
            <a:off x="7162800" y="3009900"/>
            <a:ext cx="555625" cy="336550"/>
            <a:chOff x="4586" y="1296"/>
            <a:chExt cx="350" cy="212"/>
          </a:xfrm>
        </p:grpSpPr>
        <p:sp>
          <p:nvSpPr>
            <p:cNvPr id="593000" name="Rectangle 10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1" name="Text Box 10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720</a:t>
              </a:r>
            </a:p>
          </p:txBody>
        </p:sp>
      </p:grpSp>
      <p:grpSp>
        <p:nvGrpSpPr>
          <p:cNvPr id="593003" name="Group 107"/>
          <p:cNvGrpSpPr>
            <a:grpSpLocks/>
          </p:cNvGrpSpPr>
          <p:nvPr/>
        </p:nvGrpSpPr>
        <p:grpSpPr bwMode="auto">
          <a:xfrm>
            <a:off x="7531100" y="3022600"/>
            <a:ext cx="555625" cy="336550"/>
            <a:chOff x="4586" y="1296"/>
            <a:chExt cx="350" cy="212"/>
          </a:xfrm>
        </p:grpSpPr>
        <p:sp>
          <p:nvSpPr>
            <p:cNvPr id="593004" name="Rectangle 108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5" name="Text Box 109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780</a:t>
              </a:r>
            </a:p>
          </p:txBody>
        </p:sp>
      </p:grpSp>
      <p:grpSp>
        <p:nvGrpSpPr>
          <p:cNvPr id="593006" name="Group 110"/>
          <p:cNvGrpSpPr>
            <a:grpSpLocks/>
          </p:cNvGrpSpPr>
          <p:nvPr/>
        </p:nvGrpSpPr>
        <p:grpSpPr bwMode="auto">
          <a:xfrm>
            <a:off x="6197600" y="4006850"/>
            <a:ext cx="555625" cy="336550"/>
            <a:chOff x="4586" y="1296"/>
            <a:chExt cx="350" cy="212"/>
          </a:xfrm>
        </p:grpSpPr>
        <p:sp>
          <p:nvSpPr>
            <p:cNvPr id="593007" name="Rectangle 111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08" name="Text Box 112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800</a:t>
              </a:r>
            </a:p>
          </p:txBody>
        </p:sp>
      </p:grpSp>
      <p:grpSp>
        <p:nvGrpSpPr>
          <p:cNvPr id="593009" name="Group 113"/>
          <p:cNvGrpSpPr>
            <a:grpSpLocks/>
          </p:cNvGrpSpPr>
          <p:nvPr/>
        </p:nvGrpSpPr>
        <p:grpSpPr bwMode="auto">
          <a:xfrm>
            <a:off x="6569075" y="4000500"/>
            <a:ext cx="555625" cy="336550"/>
            <a:chOff x="4586" y="1296"/>
            <a:chExt cx="350" cy="212"/>
          </a:xfrm>
        </p:grpSpPr>
        <p:sp>
          <p:nvSpPr>
            <p:cNvPr id="593010" name="Rectangle 114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1" name="Text Box 115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760</a:t>
              </a:r>
            </a:p>
          </p:txBody>
        </p:sp>
      </p:grpSp>
      <p:sp>
        <p:nvSpPr>
          <p:cNvPr id="593012" name="Rectangle 116"/>
          <p:cNvSpPr>
            <a:spLocks noChangeArrowheads="1"/>
          </p:cNvSpPr>
          <p:nvPr/>
        </p:nvSpPr>
        <p:spPr bwMode="auto">
          <a:xfrm>
            <a:off x="8258175" y="2360613"/>
            <a:ext cx="693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700</a:t>
            </a:r>
          </a:p>
        </p:txBody>
      </p: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597376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593014" name="Line 118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15" name="Line 119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19" name="Group 123"/>
          <p:cNvGrpSpPr>
            <a:grpSpLocks/>
          </p:cNvGrpSpPr>
          <p:nvPr/>
        </p:nvGrpSpPr>
        <p:grpSpPr bwMode="auto">
          <a:xfrm>
            <a:off x="5132388" y="1924050"/>
            <a:ext cx="1498600" cy="457200"/>
            <a:chOff x="2880" y="1344"/>
            <a:chExt cx="944" cy="288"/>
          </a:xfrm>
        </p:grpSpPr>
        <p:sp>
          <p:nvSpPr>
            <p:cNvPr id="593016" name="Rectangle 120"/>
            <p:cNvSpPr>
              <a:spLocks noChangeArrowheads="1"/>
            </p:cNvSpPr>
            <p:nvPr/>
          </p:nvSpPr>
          <p:spPr bwMode="auto">
            <a:xfrm>
              <a:off x="3394" y="1424"/>
              <a:ext cx="430" cy="16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18" name="Text Box 122"/>
            <p:cNvSpPr txBox="1">
              <a:spLocks noChangeArrowheads="1"/>
            </p:cNvSpPr>
            <p:nvPr/>
          </p:nvSpPr>
          <p:spPr bwMode="auto">
            <a:xfrm>
              <a:off x="2880" y="1344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temp</a:t>
              </a:r>
            </a:p>
          </p:txBody>
        </p:sp>
      </p:grpSp>
      <p:sp>
        <p:nvSpPr>
          <p:cNvPr id="593020" name="Rectangle 124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700</a:t>
            </a:r>
          </a:p>
        </p:txBody>
      </p:sp>
      <p:cxnSp>
        <p:nvCxnSpPr>
          <p:cNvPr id="593021" name="AutoShape 125"/>
          <p:cNvCxnSpPr>
            <a:cxnSpLocks noChangeShapeType="1"/>
          </p:cNvCxnSpPr>
          <p:nvPr/>
        </p:nvCxnSpPr>
        <p:spPr bwMode="auto">
          <a:xfrm rot="16200000" flipH="1">
            <a:off x="6330156" y="2262982"/>
            <a:ext cx="784225" cy="881062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22" name="Line 126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3" name="Text Box 127"/>
          <p:cNvSpPr txBox="1">
            <a:spLocks noChangeArrowheads="1"/>
          </p:cNvSpPr>
          <p:nvPr/>
        </p:nvSpPr>
        <p:spPr bwMode="auto">
          <a:xfrm>
            <a:off x="212725" y="63706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3024" name="Line 128"/>
          <p:cNvSpPr>
            <a:spLocks noChangeShapeType="1"/>
          </p:cNvSpPr>
          <p:nvPr/>
        </p:nvSpPr>
        <p:spPr bwMode="auto">
          <a:xfrm>
            <a:off x="5825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5" name="Oval 129"/>
          <p:cNvSpPr>
            <a:spLocks noChangeArrowheads="1"/>
          </p:cNvSpPr>
          <p:nvPr/>
        </p:nvSpPr>
        <p:spPr bwMode="auto">
          <a:xfrm>
            <a:off x="70866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6" name="Rectangle 130"/>
          <p:cNvSpPr>
            <a:spLocks noChangeArrowheads="1"/>
          </p:cNvSpPr>
          <p:nvPr/>
        </p:nvSpPr>
        <p:spPr bwMode="auto">
          <a:xfrm>
            <a:off x="59944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27" name="Oval 131"/>
          <p:cNvSpPr>
            <a:spLocks noChangeArrowheads="1"/>
          </p:cNvSpPr>
          <p:nvPr/>
        </p:nvSpPr>
        <p:spPr bwMode="auto">
          <a:xfrm>
            <a:off x="7505700" y="29718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28" name="Rectangle 132"/>
          <p:cNvSpPr>
            <a:spLocks noChangeArrowheads="1"/>
          </p:cNvSpPr>
          <p:nvPr/>
        </p:nvSpPr>
        <p:spPr bwMode="auto">
          <a:xfrm>
            <a:off x="6488113" y="59372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29" name="Line 133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0" name="Line 134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1" name="Rectangle 135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720</a:t>
            </a:r>
          </a:p>
        </p:txBody>
      </p:sp>
      <p:sp>
        <p:nvSpPr>
          <p:cNvPr id="593032" name="Rectangle 136"/>
          <p:cNvSpPr>
            <a:spLocks noChangeArrowheads="1"/>
          </p:cNvSpPr>
          <p:nvPr/>
        </p:nvSpPr>
        <p:spPr bwMode="auto">
          <a:xfrm>
            <a:off x="59801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cxnSp>
        <p:nvCxnSpPr>
          <p:cNvPr id="593033" name="AutoShape 137"/>
          <p:cNvCxnSpPr>
            <a:cxnSpLocks noChangeShapeType="1"/>
          </p:cNvCxnSpPr>
          <p:nvPr/>
        </p:nvCxnSpPr>
        <p:spPr bwMode="auto">
          <a:xfrm rot="5400000">
            <a:off x="5356225" y="2733675"/>
            <a:ext cx="1436688" cy="541338"/>
          </a:xfrm>
          <a:prstGeom prst="curvedConnector4">
            <a:avLst>
              <a:gd name="adj1" fmla="val 43537"/>
              <a:gd name="adj2" fmla="val 142227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34" name="Line 138"/>
          <p:cNvSpPr>
            <a:spLocks noChangeShapeType="1"/>
          </p:cNvSpPr>
          <p:nvPr/>
        </p:nvSpPr>
        <p:spPr bwMode="auto">
          <a:xfrm>
            <a:off x="569844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5" name="Text Box 139"/>
          <p:cNvSpPr txBox="1">
            <a:spLocks noChangeArrowheads="1"/>
          </p:cNvSpPr>
          <p:nvPr/>
        </p:nvSpPr>
        <p:spPr bwMode="auto">
          <a:xfrm>
            <a:off x="403225" y="6375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3036" name="Line 140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7" name="Oval 141"/>
          <p:cNvSpPr>
            <a:spLocks noChangeArrowheads="1"/>
          </p:cNvSpPr>
          <p:nvPr/>
        </p:nvSpPr>
        <p:spPr bwMode="auto">
          <a:xfrm>
            <a:off x="6172200" y="39243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38" name="Rectangle 142"/>
          <p:cNvSpPr>
            <a:spLocks noChangeArrowheads="1"/>
          </p:cNvSpPr>
          <p:nvPr/>
        </p:nvSpPr>
        <p:spPr bwMode="auto">
          <a:xfrm>
            <a:off x="64897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39" name="Oval 143"/>
          <p:cNvSpPr>
            <a:spLocks noChangeArrowheads="1"/>
          </p:cNvSpPr>
          <p:nvPr/>
        </p:nvSpPr>
        <p:spPr bwMode="auto">
          <a:xfrm>
            <a:off x="6553200" y="3937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0" name="Rectangle 144"/>
          <p:cNvSpPr>
            <a:spLocks noChangeArrowheads="1"/>
          </p:cNvSpPr>
          <p:nvPr/>
        </p:nvSpPr>
        <p:spPr bwMode="auto">
          <a:xfrm>
            <a:off x="6983413" y="594360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41" name="Line 145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2" name="Line 146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3" name="Rectangle 147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780</a:t>
            </a:r>
          </a:p>
        </p:txBody>
      </p:sp>
      <p:sp>
        <p:nvSpPr>
          <p:cNvPr id="593044" name="Rectangle 148"/>
          <p:cNvSpPr>
            <a:spLocks noChangeArrowheads="1"/>
          </p:cNvSpPr>
          <p:nvPr/>
        </p:nvSpPr>
        <p:spPr bwMode="auto">
          <a:xfrm>
            <a:off x="5981700" y="594995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45" name="Rectangle 149"/>
          <p:cNvSpPr>
            <a:spLocks noChangeArrowheads="1"/>
          </p:cNvSpPr>
          <p:nvPr/>
        </p:nvSpPr>
        <p:spPr bwMode="auto">
          <a:xfrm>
            <a:off x="6475413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cxnSp>
        <p:nvCxnSpPr>
          <p:cNvPr id="593047" name="AutoShape 151"/>
          <p:cNvCxnSpPr>
            <a:cxnSpLocks noChangeShapeType="1"/>
            <a:stCxn id="593043" idx="2"/>
            <a:endCxn id="592923" idx="1"/>
          </p:cNvCxnSpPr>
          <p:nvPr/>
        </p:nvCxnSpPr>
        <p:spPr bwMode="auto">
          <a:xfrm rot="16200000" flipH="1">
            <a:off x="6320632" y="2355056"/>
            <a:ext cx="1531938" cy="1609725"/>
          </a:xfrm>
          <a:prstGeom prst="curvedConnector2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48" name="Line 152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49" name="Text Box 153"/>
          <p:cNvSpPr txBox="1">
            <a:spLocks noChangeArrowheads="1"/>
          </p:cNvSpPr>
          <p:nvPr/>
        </p:nvSpPr>
        <p:spPr bwMode="auto">
          <a:xfrm>
            <a:off x="611188" y="6375400"/>
            <a:ext cx="34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</a:t>
            </a:r>
          </a:p>
        </p:txBody>
      </p:sp>
      <p:sp>
        <p:nvSpPr>
          <p:cNvPr id="593050" name="Line 154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051" name="Group 155"/>
          <p:cNvGrpSpPr>
            <a:grpSpLocks/>
          </p:cNvGrpSpPr>
          <p:nvPr/>
        </p:nvGrpSpPr>
        <p:grpSpPr bwMode="auto">
          <a:xfrm>
            <a:off x="8353425" y="4648200"/>
            <a:ext cx="790575" cy="592138"/>
            <a:chOff x="3511" y="3072"/>
            <a:chExt cx="729" cy="624"/>
          </a:xfrm>
        </p:grpSpPr>
        <p:sp>
          <p:nvSpPr>
            <p:cNvPr id="593052" name="Rectangle 15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3" name="Rectangle 15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4" name="Rectangle 15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55" name="Rectangle 15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056" name="Line 160"/>
          <p:cNvSpPr>
            <a:spLocks noChangeShapeType="1"/>
          </p:cNvSpPr>
          <p:nvPr/>
        </p:nvSpPr>
        <p:spPr bwMode="auto">
          <a:xfrm>
            <a:off x="8615363" y="4248150"/>
            <a:ext cx="90487" cy="39846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57" name="Text Box 161"/>
          <p:cNvSpPr txBox="1">
            <a:spLocks noChangeArrowheads="1"/>
          </p:cNvSpPr>
          <p:nvPr/>
        </p:nvSpPr>
        <p:spPr bwMode="auto">
          <a:xfrm>
            <a:off x="8328025" y="50355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58" name="Text Box 162"/>
          <p:cNvSpPr txBox="1">
            <a:spLocks noChangeArrowheads="1"/>
          </p:cNvSpPr>
          <p:nvPr/>
        </p:nvSpPr>
        <p:spPr bwMode="auto">
          <a:xfrm>
            <a:off x="8255000" y="4686300"/>
            <a:ext cx="754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“f”</a:t>
            </a:r>
          </a:p>
        </p:txBody>
      </p:sp>
      <p:sp>
        <p:nvSpPr>
          <p:cNvPr id="593059" name="Text Box 163"/>
          <p:cNvSpPr txBox="1">
            <a:spLocks noChangeArrowheads="1"/>
          </p:cNvSpPr>
          <p:nvPr/>
        </p:nvSpPr>
        <p:spPr bwMode="auto">
          <a:xfrm>
            <a:off x="8674100" y="50196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3060" name="Text Box 164"/>
          <p:cNvSpPr txBox="1">
            <a:spLocks noChangeArrowheads="1"/>
          </p:cNvSpPr>
          <p:nvPr/>
        </p:nvSpPr>
        <p:spPr bwMode="auto">
          <a:xfrm>
            <a:off x="7850188" y="4597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3300"/>
                </a:solidFill>
              </a:rPr>
              <a:t>900</a:t>
            </a:r>
          </a:p>
        </p:txBody>
      </p:sp>
      <p:grpSp>
        <p:nvGrpSpPr>
          <p:cNvPr id="593061" name="Group 165"/>
          <p:cNvGrpSpPr>
            <a:grpSpLocks/>
          </p:cNvGrpSpPr>
          <p:nvPr/>
        </p:nvGrpSpPr>
        <p:grpSpPr bwMode="auto">
          <a:xfrm>
            <a:off x="8308975" y="4019550"/>
            <a:ext cx="555625" cy="336550"/>
            <a:chOff x="4586" y="1296"/>
            <a:chExt cx="350" cy="212"/>
          </a:xfrm>
        </p:grpSpPr>
        <p:sp>
          <p:nvSpPr>
            <p:cNvPr id="593062" name="Rectangle 166"/>
            <p:cNvSpPr>
              <a:spLocks noChangeArrowheads="1"/>
            </p:cNvSpPr>
            <p:nvPr/>
          </p:nvSpPr>
          <p:spPr bwMode="auto">
            <a:xfrm>
              <a:off x="4656" y="1344"/>
              <a:ext cx="201" cy="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063" name="Text Box 167"/>
            <p:cNvSpPr txBox="1">
              <a:spLocks noChangeArrowheads="1"/>
            </p:cNvSpPr>
            <p:nvPr/>
          </p:nvSpPr>
          <p:spPr bwMode="auto">
            <a:xfrm>
              <a:off x="4586" y="12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chemeClr val="bg1"/>
                  </a:solidFill>
                </a:rPr>
                <a:t>900</a:t>
              </a:r>
            </a:p>
          </p:txBody>
        </p:sp>
      </p:grpSp>
      <p:sp>
        <p:nvSpPr>
          <p:cNvPr id="593064" name="Oval 168"/>
          <p:cNvSpPr>
            <a:spLocks noChangeArrowheads="1"/>
          </p:cNvSpPr>
          <p:nvPr/>
        </p:nvSpPr>
        <p:spPr bwMode="auto">
          <a:xfrm>
            <a:off x="7870825" y="39560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5" name="Oval 169"/>
          <p:cNvSpPr>
            <a:spLocks noChangeArrowheads="1"/>
          </p:cNvSpPr>
          <p:nvPr/>
        </p:nvSpPr>
        <p:spPr bwMode="auto">
          <a:xfrm>
            <a:off x="8280400" y="39624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6" name="Rectangle 170"/>
          <p:cNvSpPr>
            <a:spLocks noChangeArrowheads="1"/>
          </p:cNvSpPr>
          <p:nvPr/>
        </p:nvSpPr>
        <p:spPr bwMode="auto">
          <a:xfrm>
            <a:off x="6985000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67" name="Line 171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8" name="Line 172"/>
          <p:cNvSpPr>
            <a:spLocks noChangeShapeType="1"/>
          </p:cNvSpPr>
          <p:nvPr/>
        </p:nvSpPr>
        <p:spPr bwMode="auto">
          <a:xfrm>
            <a:off x="646044" y="464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69" name="Rectangle 173"/>
          <p:cNvSpPr>
            <a:spLocks noChangeArrowheads="1"/>
          </p:cNvSpPr>
          <p:nvPr/>
        </p:nvSpPr>
        <p:spPr bwMode="auto">
          <a:xfrm>
            <a:off x="5943600" y="19812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593070" name="Rectangle 174"/>
          <p:cNvSpPr>
            <a:spLocks noChangeArrowheads="1"/>
          </p:cNvSpPr>
          <p:nvPr/>
        </p:nvSpPr>
        <p:spPr bwMode="auto">
          <a:xfrm>
            <a:off x="5970588" y="5949950"/>
            <a:ext cx="6746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593071" name="Rectangle 175"/>
          <p:cNvSpPr>
            <a:spLocks noChangeArrowheads="1"/>
          </p:cNvSpPr>
          <p:nvPr/>
        </p:nvSpPr>
        <p:spPr bwMode="auto">
          <a:xfrm>
            <a:off x="6480175" y="5943600"/>
            <a:ext cx="6746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100">
                <a:solidFill>
                  <a:schemeClr val="tx1"/>
                </a:solidFill>
              </a:rPr>
              <a:t>900</a:t>
            </a:r>
          </a:p>
        </p:txBody>
      </p:sp>
      <p:sp>
        <p:nvSpPr>
          <p:cNvPr id="593073" name="Text Box 177"/>
          <p:cNvSpPr txBox="1">
            <a:spLocks noChangeArrowheads="1"/>
          </p:cNvSpPr>
          <p:nvPr/>
        </p:nvSpPr>
        <p:spPr bwMode="auto">
          <a:xfrm>
            <a:off x="5607050" y="4497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93074" name="AutoShape 178"/>
          <p:cNvCxnSpPr>
            <a:cxnSpLocks noChangeShapeType="1"/>
            <a:stCxn id="593069" idx="2"/>
            <a:endCxn id="593073" idx="1"/>
          </p:cNvCxnSpPr>
          <p:nvPr/>
        </p:nvCxnSpPr>
        <p:spPr bwMode="auto">
          <a:xfrm rot="5400000">
            <a:off x="4778375" y="3222625"/>
            <a:ext cx="2332038" cy="674688"/>
          </a:xfrm>
          <a:prstGeom prst="curvedConnector4">
            <a:avLst>
              <a:gd name="adj1" fmla="val 45065"/>
              <a:gd name="adj2" fmla="val 133884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075" name="Line 179"/>
          <p:cNvSpPr>
            <a:spLocks noChangeShapeType="1"/>
          </p:cNvSpPr>
          <p:nvPr/>
        </p:nvSpPr>
        <p:spPr bwMode="auto">
          <a:xfrm>
            <a:off x="569844" y="5359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6" name="Text Box 180"/>
          <p:cNvSpPr txBox="1">
            <a:spLocks noChangeArrowheads="1"/>
          </p:cNvSpPr>
          <p:nvPr/>
        </p:nvSpPr>
        <p:spPr bwMode="auto">
          <a:xfrm>
            <a:off x="788988" y="6375400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593077" name="Line 181"/>
          <p:cNvSpPr>
            <a:spLocks noChangeShapeType="1"/>
          </p:cNvSpPr>
          <p:nvPr/>
        </p:nvSpPr>
        <p:spPr bwMode="auto">
          <a:xfrm>
            <a:off x="569844" y="57150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8" name="Oval 182"/>
          <p:cNvSpPr>
            <a:spLocks noChangeArrowheads="1"/>
          </p:cNvSpPr>
          <p:nvPr/>
        </p:nvSpPr>
        <p:spPr bwMode="auto">
          <a:xfrm>
            <a:off x="5534025" y="495300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79" name="Oval 183"/>
          <p:cNvSpPr>
            <a:spLocks noChangeArrowheads="1"/>
          </p:cNvSpPr>
          <p:nvPr/>
        </p:nvSpPr>
        <p:spPr bwMode="auto">
          <a:xfrm>
            <a:off x="5943600" y="4959350"/>
            <a:ext cx="6096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0" name="Line 184"/>
          <p:cNvSpPr>
            <a:spLocks noChangeShapeType="1"/>
          </p:cNvSpPr>
          <p:nvPr/>
        </p:nvSpPr>
        <p:spPr bwMode="auto">
          <a:xfrm>
            <a:off x="188844" y="4267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081" name="Text Box 185"/>
          <p:cNvSpPr txBox="1">
            <a:spLocks noChangeArrowheads="1"/>
          </p:cNvSpPr>
          <p:nvPr/>
        </p:nvSpPr>
        <p:spPr bwMode="auto">
          <a:xfrm>
            <a:off x="1230313" y="63849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9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59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80" grpId="0" uiExpand="1" build="p" bldLvl="2"/>
      <p:bldP spid="592993" grpId="0" animBg="1"/>
      <p:bldP spid="592993" grpId="1" animBg="1"/>
      <p:bldP spid="592994" grpId="0" animBg="1"/>
      <p:bldP spid="592994" grpId="1" animBg="1"/>
      <p:bldP spid="593013" grpId="0"/>
      <p:bldP spid="593013" grpId="1"/>
      <p:bldP spid="593014" grpId="0" animBg="1"/>
      <p:bldP spid="593014" grpId="1" animBg="1"/>
      <p:bldP spid="593015" grpId="0" animBg="1"/>
      <p:bldP spid="593015" grpId="1" animBg="1"/>
      <p:bldP spid="593020" grpId="0"/>
      <p:bldP spid="593020" grpId="1"/>
      <p:bldP spid="593022" grpId="0" animBg="1"/>
      <p:bldP spid="593022" grpId="1" animBg="1"/>
      <p:bldP spid="593023" grpId="0"/>
      <p:bldP spid="593024" grpId="0" animBg="1"/>
      <p:bldP spid="593024" grpId="1" animBg="1"/>
      <p:bldP spid="593025" grpId="0" animBg="1"/>
      <p:bldP spid="593025" grpId="1" animBg="1"/>
      <p:bldP spid="593026" grpId="0"/>
      <p:bldP spid="593026" grpId="1"/>
      <p:bldP spid="593027" grpId="0" animBg="1"/>
      <p:bldP spid="593027" grpId="1" animBg="1"/>
      <p:bldP spid="593028" grpId="0"/>
      <p:bldP spid="593028" grpId="1"/>
      <p:bldP spid="593029" grpId="0" animBg="1"/>
      <p:bldP spid="593029" grpId="1" animBg="1"/>
      <p:bldP spid="593030" grpId="0" animBg="1"/>
      <p:bldP spid="593030" grpId="1" animBg="1"/>
      <p:bldP spid="593031" grpId="0"/>
      <p:bldP spid="593031" grpId="1"/>
      <p:bldP spid="593032" grpId="0"/>
      <p:bldP spid="593032" grpId="1"/>
      <p:bldP spid="593034" grpId="0" animBg="1"/>
      <p:bldP spid="593034" grpId="1" animBg="1"/>
      <p:bldP spid="593035" grpId="0"/>
      <p:bldP spid="593036" grpId="0" animBg="1"/>
      <p:bldP spid="593036" grpId="1" animBg="1"/>
      <p:bldP spid="593037" grpId="0" animBg="1"/>
      <p:bldP spid="593037" grpId="1" animBg="1"/>
      <p:bldP spid="593038" grpId="0"/>
      <p:bldP spid="593038" grpId="1"/>
      <p:bldP spid="593039" grpId="0" animBg="1"/>
      <p:bldP spid="593039" grpId="1" animBg="1"/>
      <p:bldP spid="593040" grpId="0"/>
      <p:bldP spid="593040" grpId="1"/>
      <p:bldP spid="593041" grpId="0" animBg="1"/>
      <p:bldP spid="593041" grpId="1" animBg="1"/>
      <p:bldP spid="593042" grpId="0" animBg="1"/>
      <p:bldP spid="593042" grpId="1" animBg="1"/>
      <p:bldP spid="593043" grpId="0"/>
      <p:bldP spid="593043" grpId="1"/>
      <p:bldP spid="593044" grpId="0"/>
      <p:bldP spid="593044" grpId="1"/>
      <p:bldP spid="593045" grpId="0"/>
      <p:bldP spid="593045" grpId="1"/>
      <p:bldP spid="593048" grpId="0" animBg="1"/>
      <p:bldP spid="593048" grpId="1" animBg="1"/>
      <p:bldP spid="593049" grpId="0"/>
      <p:bldP spid="593050" grpId="0" animBg="1"/>
      <p:bldP spid="593050" grpId="1" animBg="1"/>
      <p:bldP spid="593064" grpId="0" animBg="1"/>
      <p:bldP spid="593064" grpId="1" animBg="1"/>
      <p:bldP spid="593065" grpId="0" animBg="1"/>
      <p:bldP spid="593065" grpId="1" animBg="1"/>
      <p:bldP spid="593066" grpId="0"/>
      <p:bldP spid="593067" grpId="0" animBg="1"/>
      <p:bldP spid="593067" grpId="1" animBg="1"/>
      <p:bldP spid="593068" grpId="0" animBg="1"/>
      <p:bldP spid="593068" grpId="1" animBg="1"/>
      <p:bldP spid="593069" grpId="0"/>
      <p:bldP spid="593075" grpId="0" animBg="1"/>
      <p:bldP spid="593075" grpId="1" animBg="1"/>
      <p:bldP spid="593076" grpId="0"/>
      <p:bldP spid="593077" grpId="0" animBg="1"/>
      <p:bldP spid="593077" grpId="1" animBg="1"/>
      <p:bldP spid="593078" grpId="0" animBg="1"/>
      <p:bldP spid="593078" grpId="1" animBg="1"/>
      <p:bldP spid="593079" grpId="0" animBg="1"/>
      <p:bldP spid="593079" grpId="1" animBg="1"/>
      <p:bldP spid="593080" grpId="0" animBg="1"/>
      <p:bldP spid="593080" grpId="1" animBg="1"/>
      <p:bldP spid="5930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5DED-3380-4D89-9BCB-621F250EC05A}" type="slidenum">
              <a:rPr lang="en-US"/>
              <a:pPr/>
              <a:t>15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of Traversals?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36550" y="1189038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What’re the big-ohs of each of our traversals?</a:t>
            </a:r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Well, since a traversal </a:t>
            </a:r>
            <a:r>
              <a:rPr lang="en-US" b="1" i="1">
                <a:solidFill>
                  <a:schemeClr val="tx1"/>
                </a:solidFill>
              </a:rPr>
              <a:t>must</a:t>
            </a:r>
            <a:r>
              <a:rPr lang="en-US">
                <a:solidFill>
                  <a:schemeClr val="tx1"/>
                </a:solidFill>
              </a:rPr>
              <a:t> visit each node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exactly once…</a:t>
            </a:r>
          </a:p>
        </p:txBody>
      </p:sp>
      <p:sp>
        <p:nvSpPr>
          <p:cNvPr id="663559" name="Text Box 7"/>
          <p:cNvSpPr txBox="1">
            <a:spLocks noChangeArrowheads="1"/>
          </p:cNvSpPr>
          <p:nvPr/>
        </p:nvSpPr>
        <p:spPr bwMode="auto">
          <a:xfrm>
            <a:off x="228600" y="3216275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and since there are </a:t>
            </a:r>
            <a:r>
              <a:rPr lang="en-US">
                <a:solidFill>
                  <a:srgbClr val="990000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 in a tree…</a:t>
            </a:r>
          </a:p>
        </p:txBody>
      </p:sp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260350" y="38100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               </a:t>
            </a:r>
            <a:r>
              <a:rPr lang="en-US">
                <a:solidFill>
                  <a:schemeClr val="tx1"/>
                </a:solidFill>
              </a:rPr>
              <a:t>the big-oh for any of the traversals is…</a:t>
            </a:r>
          </a:p>
        </p:txBody>
      </p:sp>
      <p:sp>
        <p:nvSpPr>
          <p:cNvPr id="663561" name="Text Box 9"/>
          <p:cNvSpPr txBox="1">
            <a:spLocks noChangeArrowheads="1"/>
          </p:cNvSpPr>
          <p:nvPr/>
        </p:nvSpPr>
        <p:spPr bwMode="auto">
          <a:xfrm>
            <a:off x="412750" y="4800600"/>
            <a:ext cx="8426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O(n)</a:t>
            </a:r>
            <a:endParaRPr lang="en-US" sz="6000">
              <a:solidFill>
                <a:schemeClr val="tx1"/>
              </a:solidFill>
            </a:endParaRPr>
          </a:p>
        </p:txBody>
      </p:sp>
      <p:sp>
        <p:nvSpPr>
          <p:cNvPr id="663562" name="Rectangle 10"/>
          <p:cNvSpPr>
            <a:spLocks noChangeArrowheads="1"/>
          </p:cNvSpPr>
          <p:nvPr/>
        </p:nvSpPr>
        <p:spPr bwMode="auto">
          <a:xfrm>
            <a:off x="228600" y="2209800"/>
            <a:ext cx="8382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/>
      <p:bldP spid="663559" grpId="0"/>
      <p:bldP spid="663560" grpId="0"/>
      <p:bldP spid="663561" grpId="0"/>
      <p:bldP spid="6635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F04EB-94B4-4AAB-91F9-A8B10A54F28F}" type="slidenum">
              <a:rPr lang="en-US"/>
              <a:pPr/>
              <a:t>16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Challenge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3962400" y="1295400"/>
            <a:ext cx="494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Challenge: What order will the following nodes be printed out if we use an </a:t>
            </a:r>
            <a:r>
              <a:rPr lang="en-US">
                <a:solidFill>
                  <a:schemeClr val="accent2"/>
                </a:solidFill>
              </a:rPr>
              <a:t>in-order traversal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4495800" y="2743200"/>
            <a:ext cx="4038600" cy="3886200"/>
            <a:chOff x="2928" y="1728"/>
            <a:chExt cx="2544" cy="2448"/>
          </a:xfrm>
        </p:grpSpPr>
        <p:grpSp>
          <p:nvGrpSpPr>
            <p:cNvPr id="590856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0857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8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59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0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1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0862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3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4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5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0866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0867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8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69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70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71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2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73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74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0875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0876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0877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8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0879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0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1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2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83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85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0886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0887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8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89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890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891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2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3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0894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895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98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0899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0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1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2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03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904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0905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06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907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0908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09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0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911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0912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0913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0914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09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120650" y="1828800"/>
            <a:ext cx="3689350" cy="4724400"/>
          </a:xfrm>
          <a:noFill/>
          <a:ln/>
        </p:spPr>
        <p:txBody>
          <a:bodyPr/>
          <a:lstStyle/>
          <a:p>
            <a:r>
              <a:rPr lang="en-US" sz="2000"/>
              <a:t>The class will split into left and right teams</a:t>
            </a:r>
          </a:p>
          <a:p>
            <a:r>
              <a:rPr lang="en-US" sz="2000"/>
              <a:t>One student from each team will come up to the board</a:t>
            </a:r>
          </a:p>
          <a:p>
            <a:r>
              <a:rPr lang="en-US" sz="2000"/>
              <a:t>Each student can either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write one new item</a:t>
            </a:r>
            <a:r>
              <a:rPr lang="en-US" sz="2000"/>
              <a:t> or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fix a single error</a:t>
            </a:r>
            <a:r>
              <a:rPr lang="en-US" sz="2000"/>
              <a:t> in their teammates solution</a:t>
            </a:r>
          </a:p>
          <a:p>
            <a:r>
              <a:rPr lang="en-US" sz="2000"/>
              <a:t>Then the next two people come up, etc.</a:t>
            </a:r>
          </a:p>
          <a:p>
            <a:r>
              <a:rPr lang="en-US" sz="2000"/>
              <a:t>The team that completes their program first wins!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1954213" y="1312863"/>
            <a:ext cx="1006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3A8A-C218-48A6-AC9F-9D69F2B9B56C}" type="slidenum">
              <a:rPr lang="en-US"/>
              <a:pPr/>
              <a:t>17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5000" y="2360613"/>
          <a:ext cx="4062413" cy="373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5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360613"/>
                        <a:ext cx="4062413" cy="373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Text Box 5"/>
          <p:cNvSpPr txBox="1">
            <a:spLocks noChangeArrowheads="1"/>
          </p:cNvSpPr>
          <p:nvPr/>
        </p:nvSpPr>
        <p:spPr bwMode="auto">
          <a:xfrm>
            <a:off x="533400" y="1082675"/>
            <a:ext cx="798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represent </a:t>
            </a:r>
            <a:r>
              <a:rPr lang="en-US">
                <a:solidFill>
                  <a:srgbClr val="006666"/>
                </a:solidFill>
              </a:rPr>
              <a:t>arithmetic expressions</a:t>
            </a:r>
            <a:r>
              <a:rPr lang="en-US"/>
              <a:t> using a </a:t>
            </a:r>
            <a:r>
              <a:rPr lang="en-US">
                <a:solidFill>
                  <a:srgbClr val="6600CC"/>
                </a:solidFill>
              </a:rPr>
              <a:t>binary tree</a:t>
            </a:r>
            <a:r>
              <a:rPr lang="en-US"/>
              <a:t>. </a:t>
            </a:r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143000" y="2970213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2290763" y="34274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2970" name="AutoShape 10"/>
          <p:cNvCxnSpPr>
            <a:cxnSpLocks noChangeShapeType="1"/>
            <a:stCxn id="552968" idx="3"/>
            <a:endCxn id="552969" idx="0"/>
          </p:cNvCxnSpPr>
          <p:nvPr/>
        </p:nvCxnSpPr>
        <p:spPr bwMode="auto">
          <a:xfrm>
            <a:off x="1827213" y="3106738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33400" y="2892425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1524000" y="2284413"/>
            <a:ext cx="1725613" cy="531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1" name="Text Box 21"/>
          <p:cNvSpPr txBox="1">
            <a:spLocks noChangeArrowheads="1"/>
          </p:cNvSpPr>
          <p:nvPr/>
        </p:nvSpPr>
        <p:spPr bwMode="auto">
          <a:xfrm>
            <a:off x="4718050" y="21336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example, the tree on the left represents the expression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006666"/>
                </a:solidFill>
              </a:rPr>
              <a:t> (5+6)*(3-1)</a:t>
            </a:r>
          </a:p>
        </p:txBody>
      </p:sp>
      <p:sp>
        <p:nvSpPr>
          <p:cNvPr id="552982" name="Text Box 22"/>
          <p:cNvSpPr txBox="1">
            <a:spLocks noChangeArrowheads="1"/>
          </p:cNvSpPr>
          <p:nvPr/>
        </p:nvSpPr>
        <p:spPr bwMode="auto">
          <a:xfrm>
            <a:off x="4724400" y="3613150"/>
            <a:ext cx="4273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Once you have an expression in a tree, its easy to evaluate it and get the result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718050" y="5410200"/>
            <a:ext cx="4273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6600CC"/>
                </a:solidFill>
              </a:rPr>
              <a:t>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1" grpId="0"/>
      <p:bldP spid="55298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D2-F480-45D4-93E8-8FC111E51B3F}" type="slidenum">
              <a:rPr lang="en-US"/>
              <a:pPr/>
              <a:t>18</a:t>
            </a:fld>
            <a:endParaRPr 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95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left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right </a:t>
            </a:r>
            <a:r>
              <a:rPr lang="en-US" sz="2200" dirty="0" err="1">
                <a:solidFill>
                  <a:srgbClr val="A50021"/>
                </a:solidFill>
                <a:latin typeface="Comic Sans MS" pitchFamily="66" charset="0"/>
              </a:rPr>
              <a:t>subtree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 dirty="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5017" name="AutoShape 9"/>
          <p:cNvCxnSpPr>
            <a:cxnSpLocks noChangeShapeType="1"/>
            <a:stCxn id="555015" idx="3"/>
            <a:endCxn id="555016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5019" name="Rectangle 11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0" name="Text Box 12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5022" name="Group 14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5023" name="Text Box 15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215900" y="2943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6" name="Line 18"/>
          <p:cNvSpPr>
            <a:spLocks noChangeShapeType="1"/>
          </p:cNvSpPr>
          <p:nvPr/>
        </p:nvSpPr>
        <p:spPr bwMode="auto">
          <a:xfrm>
            <a:off x="2286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29" name="Group 21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1" name="Line 23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32" name="Rectangle 24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3" name="Line 25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4" name="Line 26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6" name="Rectangle 28"/>
          <p:cNvSpPr>
            <a:spLocks noChangeArrowheads="1"/>
          </p:cNvSpPr>
          <p:nvPr/>
        </p:nvSpPr>
        <p:spPr bwMode="auto">
          <a:xfrm>
            <a:off x="5003800" y="44529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533400" y="22748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5037" name="Group 29"/>
          <p:cNvGrpSpPr>
            <a:grpSpLocks/>
          </p:cNvGrpSpPr>
          <p:nvPr/>
        </p:nvGrpSpPr>
        <p:grpSpPr bwMode="auto">
          <a:xfrm rot="-3598280">
            <a:off x="5040312" y="5791201"/>
            <a:ext cx="892175" cy="457200"/>
            <a:chOff x="4022" y="3917"/>
            <a:chExt cx="562" cy="288"/>
          </a:xfrm>
        </p:grpSpPr>
        <p:sp>
          <p:nvSpPr>
            <p:cNvPr id="555038" name="Text Box 3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5039" name="Line 3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588963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5042" name="Oval 34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build="p" animBg="1"/>
      <p:bldP spid="555025" grpId="0" animBg="1"/>
      <p:bldP spid="555025" grpId="1" animBg="1"/>
      <p:bldP spid="555026" grpId="0" animBg="1"/>
      <p:bldP spid="555028" grpId="0" animBg="1"/>
      <p:bldP spid="555032" grpId="0" animBg="1"/>
      <p:bldP spid="555033" grpId="0" animBg="1"/>
      <p:bldP spid="555033" grpId="1" animBg="1"/>
      <p:bldP spid="555034" grpId="0" animBg="1"/>
      <p:bldP spid="555036" grpId="0" animBg="1"/>
      <p:bldP spid="555035" grpId="0" animBg="1"/>
      <p:bldP spid="555041" grpId="0" animBg="1"/>
      <p:bldP spid="555041" grpId="1" animBg="1"/>
      <p:bldP spid="5550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A3BE-1E8F-41B6-A187-5D101B11AFDD}" type="slidenum">
              <a:rPr lang="en-US"/>
              <a:pPr/>
              <a:t>19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26" r:id="rId4" imgW="2486372" imgH="2285714" progId="Paint.Picture">
                  <p:embed/>
                </p:oleObj>
              </mc:Choice>
              <mc:Fallback>
                <p:oleObj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6040" name="AutoShape 8"/>
          <p:cNvCxnSpPr>
            <a:cxnSpLocks noChangeShapeType="1"/>
            <a:stCxn id="556038" idx="3"/>
            <a:endCxn id="556039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6042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6046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47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49" name="Line 17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51" name="Group 19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6052" name="Text Box 20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53" name="Line 21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54" name="Rectangle 2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3" name="Oval 31"/>
          <p:cNvSpPr>
            <a:spLocks noChangeArrowheads="1"/>
          </p:cNvSpPr>
          <p:nvPr/>
        </p:nvSpPr>
        <p:spPr bwMode="auto">
          <a:xfrm>
            <a:off x="5681663" y="5207000"/>
            <a:ext cx="347662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4" name="Rectangle 32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6066" name="Line 34"/>
          <p:cNvSpPr>
            <a:spLocks noChangeShapeType="1"/>
          </p:cNvSpPr>
          <p:nvPr/>
        </p:nvSpPr>
        <p:spPr bwMode="auto">
          <a:xfrm>
            <a:off x="3683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8" name="Rectangle 36"/>
          <p:cNvSpPr>
            <a:spLocks noChangeArrowheads="1"/>
          </p:cNvSpPr>
          <p:nvPr/>
        </p:nvSpPr>
        <p:spPr bwMode="auto">
          <a:xfrm>
            <a:off x="5003800" y="4402138"/>
            <a:ext cx="901700" cy="334962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465138" y="2274888"/>
            <a:ext cx="4640262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6069" name="Group 37"/>
          <p:cNvGrpSpPr>
            <a:grpSpLocks/>
          </p:cNvGrpSpPr>
          <p:nvPr/>
        </p:nvGrpSpPr>
        <p:grpSpPr bwMode="auto">
          <a:xfrm rot="-3598280">
            <a:off x="6107112" y="5791201"/>
            <a:ext cx="892175" cy="457200"/>
            <a:chOff x="4022" y="3917"/>
            <a:chExt cx="562" cy="288"/>
          </a:xfrm>
        </p:grpSpPr>
        <p:sp>
          <p:nvSpPr>
            <p:cNvPr id="556070" name="Text Box 38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6071" name="Line 39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515938" y="24907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073" name="Oval 41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560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 animBg="1"/>
      <p:bldP spid="556063" grpId="0" animBg="1"/>
      <p:bldP spid="556064" grpId="0" animBg="1"/>
      <p:bldP spid="556066" grpId="0" animBg="1"/>
      <p:bldP spid="556068" grpId="0" animBg="1"/>
      <p:bldP spid="556067" grpId="0" animBg="1"/>
      <p:bldP spid="556072" grpId="0" animBg="1"/>
      <p:bldP spid="556072" grpId="1" animBg="1"/>
      <p:bldP spid="5560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08-A39D-4511-9094-7607432CCAA0}" type="slidenum">
              <a:rPr lang="en-US"/>
              <a:pPr/>
              <a:t>2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ourier New" pitchFamily="49" charset="0"/>
              </a:rPr>
              <a:t>Binary Tree Traversals</a:t>
            </a:r>
            <a:r>
              <a:rPr lang="en-US"/>
              <a:t> 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285750" y="962025"/>
            <a:ext cx="8329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When we process all the nodes in a tree, it’s called a traversal. 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25500" y="2227263"/>
            <a:ext cx="76708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There are four common ways to traverse a tree.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	1. Pre-order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2. In-order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	3. Post-order traversal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          4. Level-order traversal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725290" y="5486400"/>
            <a:ext cx="5450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Let’s see a pre-order traversal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9B41-C3D7-4189-817C-3423AED727BA}" type="slidenum">
              <a:rPr lang="en-US"/>
              <a:pPr/>
              <a:t>20</a:t>
            </a:fld>
            <a:endParaRPr 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7060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46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7064" name="AutoShape 8"/>
          <p:cNvCxnSpPr>
            <a:cxnSpLocks noChangeShapeType="1"/>
            <a:stCxn id="557062" idx="3"/>
            <a:endCxn id="557063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706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2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3" name="Text Box 17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grpSp>
        <p:nvGrpSpPr>
          <p:cNvPr id="557074" name="Group 18"/>
          <p:cNvGrpSpPr>
            <a:grpSpLocks/>
          </p:cNvGrpSpPr>
          <p:nvPr/>
        </p:nvGrpSpPr>
        <p:grpSpPr bwMode="auto">
          <a:xfrm>
            <a:off x="5029200" y="4343400"/>
            <a:ext cx="892175" cy="457200"/>
            <a:chOff x="4022" y="3917"/>
            <a:chExt cx="562" cy="288"/>
          </a:xfrm>
        </p:grpSpPr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7076" name="Line 20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7077" name="Rectangle 21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0" name="Rectangle 24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5</a:t>
            </a:r>
          </a:p>
        </p:txBody>
      </p:sp>
      <p:sp>
        <p:nvSpPr>
          <p:cNvPr id="557088" name="Oval 32"/>
          <p:cNvSpPr>
            <a:spLocks noChangeArrowheads="1"/>
          </p:cNvSpPr>
          <p:nvPr/>
        </p:nvSpPr>
        <p:spPr bwMode="auto">
          <a:xfrm>
            <a:off x="6611938" y="5205413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89" name="Rectangle 33"/>
          <p:cNvSpPr>
            <a:spLocks noChangeArrowheads="1"/>
          </p:cNvSpPr>
          <p:nvPr/>
        </p:nvSpPr>
        <p:spPr bwMode="auto">
          <a:xfrm>
            <a:off x="850900" y="4198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6</a:t>
            </a:r>
          </a:p>
        </p:txBody>
      </p:sp>
      <p:sp>
        <p:nvSpPr>
          <p:cNvPr id="557090" name="Line 34"/>
          <p:cNvSpPr>
            <a:spLocks noChangeShapeType="1"/>
          </p:cNvSpPr>
          <p:nvPr/>
        </p:nvSpPr>
        <p:spPr bwMode="auto">
          <a:xfrm>
            <a:off x="4064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1" name="Oval 35"/>
          <p:cNvSpPr>
            <a:spLocks noChangeArrowheads="1"/>
          </p:cNvSpPr>
          <p:nvPr/>
        </p:nvSpPr>
        <p:spPr bwMode="auto">
          <a:xfrm>
            <a:off x="6184900" y="43688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92" name="Text Box 36"/>
          <p:cNvSpPr txBox="1">
            <a:spLocks noChangeArrowheads="1"/>
          </p:cNvSpPr>
          <p:nvPr/>
        </p:nvSpPr>
        <p:spPr bwMode="auto">
          <a:xfrm>
            <a:off x="6308725" y="5913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5+6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8" grpId="0" animBg="1"/>
      <p:bldP spid="557088" grpId="0" animBg="1"/>
      <p:bldP spid="557089" grpId="0" animBg="1" autoUpdateAnimBg="0"/>
      <p:bldP spid="557090" grpId="0" animBg="1"/>
      <p:bldP spid="557090" grpId="1" animBg="1"/>
      <p:bldP spid="557091" grpId="0" animBg="1"/>
      <p:bldP spid="5570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BE09-853F-4C58-AE9D-83739A2431AA}" type="slidenum">
              <a:rPr lang="en-US"/>
              <a:pPr/>
              <a:t>21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76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8088" name="AutoShape 8"/>
          <p:cNvCxnSpPr>
            <a:cxnSpLocks noChangeShapeType="1"/>
            <a:stCxn id="558086" idx="3"/>
            <a:endCxn id="558087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8093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095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228600" y="37338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4" name="Oval 24"/>
          <p:cNvSpPr>
            <a:spLocks noChangeArrowheads="1"/>
          </p:cNvSpPr>
          <p:nvPr/>
        </p:nvSpPr>
        <p:spPr bwMode="auto">
          <a:xfrm>
            <a:off x="7764463" y="4395788"/>
            <a:ext cx="347662" cy="357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8110" name="Line 30"/>
          <p:cNvSpPr>
            <a:spLocks noChangeShapeType="1"/>
          </p:cNvSpPr>
          <p:nvPr/>
        </p:nvSpPr>
        <p:spPr bwMode="auto">
          <a:xfrm>
            <a:off x="238125" y="4532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1" name="Text Box 31"/>
          <p:cNvSpPr txBox="1">
            <a:spLocks noChangeArrowheads="1"/>
          </p:cNvSpPr>
          <p:nvPr/>
        </p:nvSpPr>
        <p:spPr bwMode="auto">
          <a:xfrm>
            <a:off x="304800" y="2514600"/>
            <a:ext cx="4640263" cy="3821113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5791200" y="3429000"/>
            <a:ext cx="901700" cy="334963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8117" name="Group 37"/>
          <p:cNvGrpSpPr>
            <a:grpSpLocks/>
          </p:cNvGrpSpPr>
          <p:nvPr/>
        </p:nvGrpSpPr>
        <p:grpSpPr bwMode="auto">
          <a:xfrm rot="-2578578">
            <a:off x="8032750" y="3733800"/>
            <a:ext cx="882650" cy="457200"/>
            <a:chOff x="4848" y="2018"/>
            <a:chExt cx="556" cy="288"/>
          </a:xfrm>
        </p:grpSpPr>
        <p:sp>
          <p:nvSpPr>
            <p:cNvPr id="558114" name="Text Box 34"/>
            <p:cNvSpPr txBox="1">
              <a:spLocks noChangeArrowheads="1"/>
            </p:cNvSpPr>
            <p:nvPr/>
          </p:nvSpPr>
          <p:spPr bwMode="auto">
            <a:xfrm>
              <a:off x="4997" y="2018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8115" name="Line 35"/>
            <p:cNvSpPr>
              <a:spLocks noChangeShapeType="1"/>
            </p:cNvSpPr>
            <p:nvPr/>
          </p:nvSpPr>
          <p:spPr bwMode="auto">
            <a:xfrm flipH="1">
              <a:off x="4848" y="217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118" name="Line 38"/>
          <p:cNvSpPr>
            <a:spLocks noChangeShapeType="1"/>
          </p:cNvSpPr>
          <p:nvPr/>
        </p:nvSpPr>
        <p:spPr bwMode="auto">
          <a:xfrm>
            <a:off x="368300" y="273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3810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874713" y="340518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3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3810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876300" y="41862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</a:t>
            </a: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3810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6" grpId="0" animBg="1"/>
      <p:bldP spid="558104" grpId="0" animBg="1"/>
      <p:bldP spid="558108" grpId="0"/>
      <p:bldP spid="558109" grpId="0" animBg="1" autoUpdateAnimBg="0"/>
      <p:bldP spid="558110" grpId="0" animBg="1"/>
      <p:bldP spid="558111" grpId="0" animBg="1"/>
      <p:bldP spid="558112" grpId="0" animBg="1"/>
      <p:bldP spid="558118" grpId="0" animBg="1"/>
      <p:bldP spid="558118" grpId="1" animBg="1"/>
      <p:bldP spid="558119" grpId="0" animBg="1"/>
      <p:bldP spid="558119" grpId="1" animBg="1"/>
      <p:bldP spid="558120" grpId="0" animBg="1"/>
      <p:bldP spid="558121" grpId="0" animBg="1"/>
      <p:bldP spid="558121" grpId="1" animBg="1"/>
      <p:bldP spid="558122" grpId="0" animBg="1"/>
      <p:bldP spid="558123" grpId="0" animBg="1"/>
      <p:bldP spid="55812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7B5E-1AFE-47CC-A7DB-3CCF5D31B624}" type="slidenum">
              <a:rPr lang="en-US"/>
              <a:pPr/>
              <a:t>22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5438775" y="2390775"/>
          <a:ext cx="3629025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93" name="Bitmap Image" r:id="rId4" imgW="2486372" imgH="2285714" progId="Paint.Picture">
                  <p:embed/>
                </p:oleObj>
              </mc:Choice>
              <mc:Fallback>
                <p:oleObj name="Bitmap Image" r:id="rId4" imgW="2486372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2390775"/>
                        <a:ext cx="3629025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5791200" y="2895600"/>
            <a:ext cx="669925" cy="273050"/>
          </a:xfrm>
          <a:prstGeom prst="rect">
            <a:avLst/>
          </a:prstGeom>
          <a:solidFill>
            <a:srgbClr val="8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1" name="Text Box 7"/>
          <p:cNvSpPr txBox="1">
            <a:spLocks noChangeArrowheads="1"/>
          </p:cNvSpPr>
          <p:nvPr/>
        </p:nvSpPr>
        <p:spPr bwMode="auto">
          <a:xfrm>
            <a:off x="6938963" y="3352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59112" name="AutoShape 8"/>
          <p:cNvCxnSpPr>
            <a:cxnSpLocks noChangeShapeType="1"/>
            <a:stCxn id="559110" idx="3"/>
            <a:endCxn id="559111" idx="0"/>
          </p:cNvCxnSpPr>
          <p:nvPr/>
        </p:nvCxnSpPr>
        <p:spPr bwMode="auto">
          <a:xfrm>
            <a:off x="6475413" y="3032125"/>
            <a:ext cx="601662" cy="3206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9113" name="Text Box 9"/>
          <p:cNvSpPr txBox="1">
            <a:spLocks noChangeArrowheads="1"/>
          </p:cNvSpPr>
          <p:nvPr/>
        </p:nvSpPr>
        <p:spPr bwMode="auto">
          <a:xfrm>
            <a:off x="5181600" y="2817813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ptr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6172200" y="2273300"/>
            <a:ext cx="1725613" cy="531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7094538" y="2219325"/>
            <a:ext cx="175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(5+6)*(3-1)</a:t>
            </a:r>
          </a:p>
        </p:txBody>
      </p:sp>
      <p:sp>
        <p:nvSpPr>
          <p:cNvPr id="559116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5799138" y="3355975"/>
            <a:ext cx="892175" cy="457200"/>
            <a:chOff x="4022" y="3917"/>
            <a:chExt cx="562" cy="288"/>
          </a:xfrm>
        </p:grpSpPr>
        <p:sp>
          <p:nvSpPr>
            <p:cNvPr id="559118" name="Text Box 14"/>
            <p:cNvSpPr txBox="1">
              <a:spLocks noChangeArrowheads="1"/>
            </p:cNvSpPr>
            <p:nvPr/>
          </p:nvSpPr>
          <p:spPr bwMode="auto">
            <a:xfrm>
              <a:off x="4022" y="3917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cur</a:t>
              </a:r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392" y="4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9120" name="Line 16"/>
          <p:cNvSpPr>
            <a:spLocks noChangeShapeType="1"/>
          </p:cNvSpPr>
          <p:nvPr/>
        </p:nvSpPr>
        <p:spPr bwMode="auto">
          <a:xfrm flipV="1">
            <a:off x="228600" y="4521200"/>
            <a:ext cx="457200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6308725" y="5913438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3-1 = 2</a:t>
            </a: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698500" y="35639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11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698500" y="4427538"/>
            <a:ext cx="3883025" cy="703262"/>
          </a:xfrm>
          <a:prstGeom prst="rect">
            <a:avLst/>
          </a:prstGeom>
          <a:solidFill>
            <a:schemeClr val="bg1">
              <a:alpha val="85001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Result = 2</a:t>
            </a:r>
          </a:p>
        </p:txBody>
      </p:sp>
      <p:sp>
        <p:nvSpPr>
          <p:cNvPr id="559137" name="Line 33"/>
          <p:cNvSpPr>
            <a:spLocks noChangeShapeType="1"/>
          </p:cNvSpPr>
          <p:nvPr/>
        </p:nvSpPr>
        <p:spPr bwMode="auto">
          <a:xfrm>
            <a:off x="203200" y="5346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8" name="Oval 34"/>
          <p:cNvSpPr>
            <a:spLocks noChangeArrowheads="1"/>
          </p:cNvSpPr>
          <p:nvPr/>
        </p:nvSpPr>
        <p:spPr bwMode="auto">
          <a:xfrm>
            <a:off x="7010400" y="3378200"/>
            <a:ext cx="347663" cy="357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39" name="Text Box 35"/>
          <p:cNvSpPr txBox="1">
            <a:spLocks noChangeArrowheads="1"/>
          </p:cNvSpPr>
          <p:nvPr/>
        </p:nvSpPr>
        <p:spPr bwMode="auto">
          <a:xfrm>
            <a:off x="6311900" y="5905500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11*2=22</a:t>
            </a:r>
          </a:p>
        </p:txBody>
      </p:sp>
      <p:sp>
        <p:nvSpPr>
          <p:cNvPr id="559140" name="Text Box 36"/>
          <p:cNvSpPr txBox="1">
            <a:spLocks noChangeArrowheads="1"/>
          </p:cNvSpPr>
          <p:nvPr/>
        </p:nvSpPr>
        <p:spPr bwMode="auto">
          <a:xfrm>
            <a:off x="822325" y="2179638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result is </a:t>
            </a:r>
            <a:r>
              <a:rPr lang="en-US">
                <a:solidFill>
                  <a:srgbClr val="6600CC"/>
                </a:solidFill>
              </a:rPr>
              <a:t>22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22" grpId="0"/>
      <p:bldP spid="559136" grpId="0" animBg="1" autoUpdateAnimBg="0"/>
      <p:bldP spid="559137" grpId="0" animBg="1"/>
      <p:bldP spid="559137" grpId="1" animBg="1"/>
      <p:bldP spid="559138" grpId="0" animBg="1"/>
      <p:bldP spid="5591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FF5C-1ED0-4057-9276-37ACE74C043F}" type="slidenum">
              <a:rPr lang="en-US"/>
              <a:pPr/>
              <a:t>23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Evaluation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3289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2744788"/>
            <a:ext cx="4640263" cy="3821112"/>
          </a:xfrm>
          <a:prstGeom prst="rect">
            <a:avLst/>
          </a:prstGeom>
          <a:solidFill>
            <a:srgbClr val="D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If the current node is a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number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,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its value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left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Recursively evaluate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the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right subtree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and get the result.</a:t>
            </a:r>
          </a:p>
          <a:p>
            <a:pPr>
              <a:buFontTx/>
              <a:buAutoNum type="arabicPeriod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Apply the operator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 in the current node to the left and right results; </a:t>
            </a:r>
            <a:r>
              <a:rPr lang="en-US" sz="2200">
                <a:solidFill>
                  <a:srgbClr val="A50021"/>
                </a:solidFill>
                <a:latin typeface="Comic Sans MS" pitchFamily="66" charset="0"/>
              </a:rPr>
              <a:t>return the result.</a:t>
            </a:r>
          </a:p>
        </p:txBody>
      </p: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139700" y="1066800"/>
            <a:ext cx="888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our evaluation function.  We start by passing in a pointer to the root of the tree.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970463" y="2789238"/>
            <a:ext cx="4043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 Which other algorithm does this remind you of?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24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28613" y="3671888"/>
            <a:ext cx="403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Like regular Binary Trees, we store and search for </a:t>
            </a:r>
            <a:r>
              <a:rPr lang="en-US">
                <a:solidFill>
                  <a:srgbClr val="6600CC"/>
                </a:solidFill>
              </a:rPr>
              <a:t>values</a:t>
            </a:r>
            <a:r>
              <a:rPr lang="en-US"/>
              <a:t> in Binary Search Trees… </a:t>
            </a:r>
          </a:p>
          <a:p>
            <a:pPr algn="l"/>
            <a:endParaRPr lang="en-US"/>
          </a:p>
          <a:p>
            <a:pPr algn="l"/>
            <a:r>
              <a:rPr lang="en-US"/>
              <a:t>Here’s an example BST…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25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BST Definition</a:t>
            </a:r>
            <a:r>
              <a:rPr lang="en-US"/>
              <a:t>: A Binary Search Tree is a binary tree with the following two properties: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1000" y="2103438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left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less</a:t>
            </a:r>
            <a:r>
              <a:rPr lang="en-US"/>
              <a:t> than the node’s value.</a:t>
            </a:r>
          </a:p>
        </p:txBody>
      </p:sp>
      <p:sp>
        <p:nvSpPr>
          <p:cNvPr id="593988" name="Text Box 68"/>
          <p:cNvSpPr txBox="1">
            <a:spLocks noChangeArrowheads="1"/>
          </p:cNvSpPr>
          <p:nvPr/>
        </p:nvSpPr>
        <p:spPr bwMode="auto">
          <a:xfrm>
            <a:off x="330200" y="3384550"/>
            <a:ext cx="5253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Given any </a:t>
            </a:r>
            <a:r>
              <a:rPr lang="en-US">
                <a:solidFill>
                  <a:schemeClr val="accent2"/>
                </a:solidFill>
              </a:rPr>
              <a:t>node</a:t>
            </a:r>
            <a:r>
              <a:rPr lang="en-US"/>
              <a:t> in the binary tree, all nodes in its </a:t>
            </a:r>
            <a:r>
              <a:rPr lang="en-US">
                <a:solidFill>
                  <a:srgbClr val="006666"/>
                </a:solidFill>
              </a:rPr>
              <a:t>right sub-tree</a:t>
            </a:r>
            <a:r>
              <a:rPr lang="en-US"/>
              <a:t> must be </a:t>
            </a:r>
            <a:r>
              <a:rPr lang="en-US">
                <a:solidFill>
                  <a:srgbClr val="A50021"/>
                </a:solidFill>
              </a:rPr>
              <a:t>greater</a:t>
            </a:r>
            <a:r>
              <a:rPr lang="en-US"/>
              <a:t> than the node’s value.</a:t>
            </a:r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658813" y="5224463"/>
            <a:ext cx="342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validate that this</a:t>
            </a:r>
            <a:br>
              <a:rPr lang="en-US"/>
            </a:br>
            <a:r>
              <a:rPr lang="en-US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/>
      <p:bldP spid="593988" grpId="0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26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27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Determine if the binary search tree is </a:t>
            </a:r>
            <a:r>
              <a:rPr lang="en-US" sz="260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the binary search tree for a particular value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66"/>
                </a:solidFill>
              </a:rPr>
              <a:t>Insert</a:t>
            </a:r>
            <a:r>
              <a:rPr lang="en-US" sz="260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66"/>
                </a:solidFill>
              </a:rPr>
              <a:t>Delete</a:t>
            </a:r>
            <a:r>
              <a:rPr lang="en-US" sz="260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66"/>
                </a:solidFill>
              </a:rPr>
              <a:t>Find the height</a:t>
            </a:r>
            <a:r>
              <a:rPr lang="en-US" sz="260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66"/>
                </a:solidFill>
              </a:rPr>
              <a:t>Find the number</a:t>
            </a:r>
            <a:r>
              <a:rPr lang="en-US" sz="2600"/>
              <a:t> of </a:t>
            </a:r>
            <a:r>
              <a:rPr lang="en-US" sz="2600">
                <a:solidFill>
                  <a:srgbClr val="6600CC"/>
                </a:solidFill>
              </a:rPr>
              <a:t>nodes</a:t>
            </a:r>
            <a:r>
              <a:rPr lang="en-US" sz="2600"/>
              <a:t> and </a:t>
            </a:r>
            <a:r>
              <a:rPr lang="en-US" sz="2600">
                <a:solidFill>
                  <a:srgbClr val="6600CC"/>
                </a:solidFill>
              </a:rPr>
              <a:t>leaves</a:t>
            </a:r>
            <a:r>
              <a:rPr lang="en-US" sz="260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66"/>
                </a:solidFill>
              </a:rPr>
              <a:t>Traverse</a:t>
            </a:r>
            <a:r>
              <a:rPr lang="en-US" sz="260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66"/>
                </a:solidFill>
              </a:rPr>
              <a:t>Free </a:t>
            </a:r>
            <a:r>
              <a:rPr lang="en-US" sz="260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28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29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AF89-EFC9-480E-8CFB-5CEE5DB98DCF}" type="slidenum">
              <a:rPr lang="en-US"/>
              <a:pPr/>
              <a:t>3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Preorder Traversal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282575" y="1182688"/>
            <a:ext cx="54468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Preorder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1. </a:t>
            </a:r>
            <a:r>
              <a:rPr lang="en-US" dirty="0"/>
              <a:t>Process the current node.</a:t>
            </a:r>
          </a:p>
          <a:p>
            <a:pPr algn="l"/>
            <a:r>
              <a:rPr lang="en-US" dirty="0" smtClean="0"/>
              <a:t>      2</a:t>
            </a:r>
            <a:r>
              <a:rPr lang="en-US" dirty="0"/>
              <a:t>. Process the nodes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left sub-tree</a:t>
            </a:r>
            <a:r>
              <a:rPr lang="en-US" dirty="0"/>
              <a:t>.</a:t>
            </a:r>
          </a:p>
          <a:p>
            <a:pPr algn="l"/>
            <a:r>
              <a:rPr lang="en-US" dirty="0" smtClean="0"/>
              <a:t>      3</a:t>
            </a:r>
            <a:r>
              <a:rPr lang="en-US" dirty="0"/>
              <a:t>. Process the nodes in the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right sub-tree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3978275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By “</a:t>
            </a:r>
            <a:r>
              <a:rPr lang="en-US" dirty="0">
                <a:solidFill>
                  <a:srgbClr val="FF3300"/>
                </a:solidFill>
              </a:rPr>
              <a:t>process the current node</a:t>
            </a:r>
            <a:r>
              <a:rPr lang="en-US" dirty="0"/>
              <a:t>” we typically mean one of the following: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81063" y="4864100"/>
            <a:ext cx="80359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Print the current node’s value out.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Search the current node to see if its value matches the one you’re searching for.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</a:rPr>
              <a:t>Add the current node’s value to a total for the tree</a:t>
            </a:r>
          </a:p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</a:rPr>
              <a:t>Etc…</a:t>
            </a:r>
          </a:p>
        </p:txBody>
      </p:sp>
      <p:grpSp>
        <p:nvGrpSpPr>
          <p:cNvPr id="596998" name="Group 6"/>
          <p:cNvGrpSpPr>
            <a:grpSpLocks/>
          </p:cNvGrpSpPr>
          <p:nvPr/>
        </p:nvGrpSpPr>
        <p:grpSpPr bwMode="auto">
          <a:xfrm>
            <a:off x="5638800" y="612775"/>
            <a:ext cx="3521075" cy="2892425"/>
            <a:chOff x="3552" y="509"/>
            <a:chExt cx="2218" cy="1822"/>
          </a:xfrm>
        </p:grpSpPr>
        <p:grpSp>
          <p:nvGrpSpPr>
            <p:cNvPr id="596999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7000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7001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2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05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7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7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8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010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70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3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14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15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6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7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18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7019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7020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7021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22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7023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7024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5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6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28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702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0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7031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703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7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7036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7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7038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7039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7040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41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7042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7043" name="Oval 51"/>
          <p:cNvSpPr>
            <a:spLocks noChangeArrowheads="1"/>
          </p:cNvSpPr>
          <p:nvPr/>
        </p:nvSpPr>
        <p:spPr bwMode="auto">
          <a:xfrm>
            <a:off x="6934200" y="4572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5" name="Oval 53"/>
          <p:cNvSpPr>
            <a:spLocks noChangeArrowheads="1"/>
          </p:cNvSpPr>
          <p:nvPr/>
        </p:nvSpPr>
        <p:spPr bwMode="auto">
          <a:xfrm>
            <a:off x="5257800" y="1524000"/>
            <a:ext cx="2971800" cy="2514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6" name="Oval 54"/>
          <p:cNvSpPr>
            <a:spLocks noChangeArrowheads="1"/>
          </p:cNvSpPr>
          <p:nvPr/>
        </p:nvSpPr>
        <p:spPr bwMode="auto">
          <a:xfrm>
            <a:off x="7620000" y="1676400"/>
            <a:ext cx="14478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304800" y="175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9" name="Line 57"/>
          <p:cNvSpPr>
            <a:spLocks noChangeShapeType="1"/>
          </p:cNvSpPr>
          <p:nvPr/>
        </p:nvSpPr>
        <p:spPr bwMode="auto">
          <a:xfrm>
            <a:off x="304800" y="213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304800" y="28527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/>
      <p:bldP spid="596996" grpId="0"/>
      <p:bldP spid="596997" grpId="0" build="p"/>
      <p:bldP spid="597043" grpId="0" animBg="1"/>
      <p:bldP spid="597043" grpId="1" animBg="1"/>
      <p:bldP spid="597045" grpId="0" animBg="1"/>
      <p:bldP spid="597045" grpId="1" animBg="1"/>
      <p:bldP spid="597046" grpId="0" animBg="1"/>
      <p:bldP spid="597046" grpId="1" animBg="1"/>
      <p:bldP spid="597048" grpId="0" animBg="1"/>
      <p:bldP spid="597048" grpId="1" animBg="1"/>
      <p:bldP spid="597049" grpId="0" animBg="1"/>
      <p:bldP spid="597049" grpId="1" animBg="1"/>
      <p:bldP spid="597050" grpId="0" animBg="1"/>
      <p:bldP spid="59705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30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31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32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33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34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Search</a:t>
            </a: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517525" y="14287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Is Our BST Search Faster than searching a standard linked list?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533400" y="260667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In the average case, how many numbers will we have to look at to 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533400" y="390207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In the worst case, how many numbers will we have to go down to 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533400" y="519747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If there are 4 billion nodes in our BST,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5699125" y="6218238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WOW! That’s </a:t>
            </a:r>
            <a:r>
              <a:rPr lang="en-US">
                <a:solidFill>
                  <a:srgbClr val="6600CC"/>
                </a:solidFill>
              </a:rPr>
              <a:t>PIMP</a:t>
            </a:r>
            <a:r>
              <a:rPr lang="en-US">
                <a:solidFill>
                  <a:srgbClr val="006666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35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36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  </a:t>
            </a:r>
            <a:r>
              <a:rPr lang="en-US" sz="2000">
                <a:solidFill>
                  <a:srgbClr val="990000"/>
                </a:solidFill>
              </a:rPr>
              <a:t>If there is a right child, then </a:t>
            </a:r>
            <a:r>
              <a:rPr lang="en-US" sz="20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/>
              <a:t>     </a:t>
            </a:r>
            <a:r>
              <a:rPr lang="en-US" sz="20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2000">
                <a:solidFill>
                  <a:srgbClr val="990000"/>
                </a:solidFill>
              </a:rPr>
              <a:t>     AND set current node’s </a:t>
            </a:r>
            <a:r>
              <a:rPr lang="en-US" sz="2000">
                <a:solidFill>
                  <a:srgbClr val="6600CC"/>
                </a:solidFill>
              </a:rPr>
              <a:t>right </a:t>
            </a:r>
            <a:r>
              <a:rPr lang="en-US" sz="20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  </a:t>
            </a:r>
            <a:r>
              <a:rPr lang="en-US" sz="2000">
                <a:solidFill>
                  <a:srgbClr val="990000"/>
                </a:solidFill>
              </a:rPr>
              <a:t>If there is a left child, then </a:t>
            </a:r>
            <a:r>
              <a:rPr lang="en-US" sz="20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2000">
                <a:solidFill>
                  <a:srgbClr val="990000"/>
                </a:solidFill>
              </a:rPr>
              <a:t>     AND set current node’s </a:t>
            </a:r>
            <a:r>
              <a:rPr lang="en-US" sz="2000">
                <a:solidFill>
                  <a:srgbClr val="6600CC"/>
                </a:solidFill>
              </a:rPr>
              <a:t>left</a:t>
            </a:r>
            <a:r>
              <a:rPr lang="en-US" sz="200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37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Now let’s see our complete </a:t>
            </a:r>
            <a:r>
              <a:rPr lang="en-US" sz="1900">
                <a:solidFill>
                  <a:srgbClr val="6600CC"/>
                </a:solidFill>
              </a:rPr>
              <a:t>insertion</a:t>
            </a:r>
            <a:r>
              <a:rPr lang="en-US" sz="190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38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39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4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6732588" y="5221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55575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36550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cxnSp>
        <p:nvCxnSpPr>
          <p:cNvPr id="139" name="Straight Arrow Connector 138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14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95" name="Line 4"/>
          <p:cNvSpPr>
            <a:spLocks noChangeShapeType="1"/>
          </p:cNvSpPr>
          <p:nvPr/>
        </p:nvSpPr>
        <p:spPr bwMode="auto">
          <a:xfrm>
            <a:off x="6753454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6" name="Line 4"/>
          <p:cNvSpPr>
            <a:spLocks noChangeShapeType="1"/>
          </p:cNvSpPr>
          <p:nvPr/>
        </p:nvSpPr>
        <p:spPr bwMode="auto">
          <a:xfrm>
            <a:off x="6783755" y="6172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>
            <a:off x="-52042" y="42937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8" name="Line 4"/>
          <p:cNvSpPr>
            <a:spLocks noChangeShapeType="1"/>
          </p:cNvSpPr>
          <p:nvPr/>
        </p:nvSpPr>
        <p:spPr bwMode="auto">
          <a:xfrm>
            <a:off x="178905" y="48469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178905" y="554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02" name="Line 4"/>
          <p:cNvSpPr>
            <a:spLocks noChangeShapeType="1"/>
          </p:cNvSpPr>
          <p:nvPr/>
        </p:nvSpPr>
        <p:spPr bwMode="auto">
          <a:xfrm>
            <a:off x="76200" y="3985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76200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01435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07" name="Line 4"/>
          <p:cNvSpPr>
            <a:spLocks noChangeShapeType="1"/>
          </p:cNvSpPr>
          <p:nvPr/>
        </p:nvSpPr>
        <p:spPr bwMode="auto">
          <a:xfrm>
            <a:off x="334618" y="453528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8" name="Line 4"/>
          <p:cNvSpPr>
            <a:spLocks noChangeShapeType="1"/>
          </p:cNvSpPr>
          <p:nvPr/>
        </p:nvSpPr>
        <p:spPr bwMode="auto">
          <a:xfrm>
            <a:off x="334618" y="526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0" name="Rectangle 109"/>
          <p:cNvSpPr/>
          <p:nvPr/>
        </p:nvSpPr>
        <p:spPr bwMode="auto">
          <a:xfrm>
            <a:off x="7772401" y="142129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4" name="Line 4"/>
          <p:cNvSpPr>
            <a:spLocks noChangeShapeType="1"/>
          </p:cNvSpPr>
          <p:nvPr/>
        </p:nvSpPr>
        <p:spPr bwMode="auto">
          <a:xfrm>
            <a:off x="294861" y="37801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15636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12655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06323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509588" y="4303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>
            <a:off x="499856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663575" y="33464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25" name="Line 4"/>
          <p:cNvSpPr>
            <a:spLocks noChangeShapeType="1"/>
          </p:cNvSpPr>
          <p:nvPr/>
        </p:nvSpPr>
        <p:spPr bwMode="auto">
          <a:xfrm>
            <a:off x="467141" y="354267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2441" y="218814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7" name="Group 53"/>
          <p:cNvGrpSpPr>
            <a:grpSpLocks/>
          </p:cNvGrpSpPr>
          <p:nvPr/>
        </p:nvGrpSpPr>
        <p:grpSpPr bwMode="auto">
          <a:xfrm>
            <a:off x="2084241" y="2139780"/>
            <a:ext cx="927100" cy="457200"/>
            <a:chOff x="1240" y="1132"/>
            <a:chExt cx="584" cy="288"/>
          </a:xfrm>
        </p:grpSpPr>
        <p:sp>
          <p:nvSpPr>
            <p:cNvPr id="12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712374" y="40628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2" name="Line 4"/>
          <p:cNvSpPr>
            <a:spLocks noChangeShapeType="1"/>
          </p:cNvSpPr>
          <p:nvPr/>
        </p:nvSpPr>
        <p:spPr bwMode="auto">
          <a:xfrm>
            <a:off x="1060658" y="43569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5536096" y="286375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25700"/>
            <a:ext cx="2327744" cy="9138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/>
      <p:bldP spid="599044" grpId="1" animBg="1"/>
      <p:bldP spid="599099" grpId="0"/>
      <p:bldP spid="599112" grpId="0"/>
      <p:bldP spid="599125" grpId="0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2" grpId="0" animBg="1"/>
      <p:bldP spid="102" grpId="1" animBg="1"/>
      <p:bldP spid="2" grpId="0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6" grpId="0" animBg="1"/>
      <p:bldP spid="120" grpId="0" animBg="1"/>
      <p:bldP spid="120" grpId="1" animBg="1"/>
      <p:bldP spid="121" grpId="0" animBg="1"/>
      <p:bldP spid="121" grpId="1" animBg="1"/>
      <p:bldP spid="123" grpId="0" animBg="1"/>
      <p:bldP spid="124" grpId="0" animBg="1"/>
      <p:bldP spid="125" grpId="0" animBg="1"/>
      <p:bldP spid="125" grpId="1" animBg="1"/>
      <p:bldP spid="3" grpId="0"/>
      <p:bldP spid="131" grpId="0" animBg="1"/>
      <p:bldP spid="131" grpId="1" animBg="1"/>
      <p:bldP spid="132" grpId="0" animBg="1"/>
      <p:bldP spid="132" grpId="1" animBg="1"/>
      <p:bldP spid="1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40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990600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 with BST Search, there is a </a:t>
            </a:r>
            <a:r>
              <a:rPr lang="en-US">
                <a:solidFill>
                  <a:schemeClr val="accent2"/>
                </a:solidFill>
              </a:rPr>
              <a:t>recursive version</a:t>
            </a:r>
            <a:r>
              <a:rPr lang="en-US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190750"/>
            <a:ext cx="81486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Given 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3536950"/>
            <a:ext cx="81486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Given 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41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42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43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44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465888" cy="2749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InOrder(Node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InOrder(cur-&gt;left);   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800"/>
              <a:t>    cout &lt;&lt; cur-&gt;value;      // </a:t>
            </a:r>
            <a:r>
              <a:rPr lang="en-US" sz="1800">
                <a:solidFill>
                  <a:schemeClr val="accent2"/>
                </a:solidFill>
              </a:rPr>
              <a:t>Process the </a:t>
            </a:r>
            <a:r>
              <a:rPr lang="en-US" sz="1800">
                <a:solidFill>
                  <a:srgbClr val="FF3300"/>
                </a:solidFill>
              </a:rPr>
              <a:t>current</a:t>
            </a:r>
            <a:r>
              <a:rPr lang="en-US" sz="180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 InOrder(cur-&gt; right);  // </a:t>
            </a:r>
            <a:r>
              <a:rPr lang="en-US" sz="1800">
                <a:solidFill>
                  <a:schemeClr val="accent2"/>
                </a:solidFill>
              </a:rPr>
              <a:t>Process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627813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Right! O(n) since we have to visit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45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532562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  // if empty, return…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  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// </a:t>
            </a:r>
            <a:r>
              <a:rPr lang="en-US" sz="1800">
                <a:solidFill>
                  <a:schemeClr val="accent2"/>
                </a:solidFill>
              </a:rPr>
              <a:t>Delete nodes in </a:t>
            </a:r>
            <a:r>
              <a:rPr lang="en-US" sz="1800">
                <a:solidFill>
                  <a:srgbClr val="FF3300"/>
                </a:solidFill>
              </a:rPr>
              <a:t>left sub-tree</a:t>
            </a:r>
            <a:r>
              <a:rPr lang="en-US" sz="180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// </a:t>
            </a:r>
            <a:r>
              <a:rPr lang="en-US" sz="1800">
                <a:solidFill>
                  <a:schemeClr val="accent2"/>
                </a:solidFill>
              </a:rPr>
              <a:t>Free</a:t>
            </a:r>
            <a:r>
              <a:rPr lang="en-US" sz="1800"/>
              <a:t> the current node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46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47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48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49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5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142" name="Straight Arrow Connector 141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41337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9" name="Line 4"/>
          <p:cNvSpPr>
            <a:spLocks noChangeShapeType="1"/>
          </p:cNvSpPr>
          <p:nvPr/>
        </p:nvSpPr>
        <p:spPr bwMode="auto">
          <a:xfrm>
            <a:off x="538789" y="5701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663575" y="34226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134" name="Line 4"/>
          <p:cNvSpPr>
            <a:spLocks noChangeShapeType="1"/>
          </p:cNvSpPr>
          <p:nvPr/>
        </p:nvSpPr>
        <p:spPr bwMode="auto">
          <a:xfrm>
            <a:off x="467141" y="362778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63490" y="1849629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6" name="Group 53"/>
          <p:cNvGrpSpPr>
            <a:grpSpLocks/>
          </p:cNvGrpSpPr>
          <p:nvPr/>
        </p:nvGrpSpPr>
        <p:grpSpPr bwMode="auto">
          <a:xfrm>
            <a:off x="2225290" y="1801262"/>
            <a:ext cx="927100" cy="457200"/>
            <a:chOff x="1240" y="1132"/>
            <a:chExt cx="584" cy="288"/>
          </a:xfrm>
        </p:grpSpPr>
        <p:sp>
          <p:nvSpPr>
            <p:cNvPr id="137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39" name="Line 4"/>
          <p:cNvSpPr>
            <a:spLocks noChangeShapeType="1"/>
          </p:cNvSpPr>
          <p:nvPr/>
        </p:nvSpPr>
        <p:spPr bwMode="auto">
          <a:xfrm>
            <a:off x="715033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40" name="Line 4"/>
          <p:cNvSpPr>
            <a:spLocks noChangeShapeType="1"/>
          </p:cNvSpPr>
          <p:nvPr/>
        </p:nvSpPr>
        <p:spPr bwMode="auto">
          <a:xfrm>
            <a:off x="1057275" y="44553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 bwMode="auto">
          <a:xfrm>
            <a:off x="6248918" y="2901556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942748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09" grpId="0" animBg="1"/>
      <p:bldP spid="122" grpId="0" animBg="1"/>
      <p:bldP spid="134" grpId="0" animBg="1"/>
      <p:bldP spid="134" grpId="1" animBg="1"/>
      <p:bldP spid="135" grpId="0"/>
      <p:bldP spid="139" grpId="0" animBg="1"/>
      <p:bldP spid="139" grpId="1" animBg="1"/>
      <p:bldP spid="140" grpId="0" animBg="1"/>
      <p:bldP spid="140" grpId="1" animBg="1"/>
      <p:bldP spid="130" grpId="0" animBg="1"/>
      <p:bldP spid="13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50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C565-3029-4386-AA9A-389C9410A98E}" type="slidenum">
              <a:rPr lang="en-US"/>
              <a:pPr/>
              <a:t>51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grpSp>
        <p:nvGrpSpPr>
          <p:cNvPr id="605190" name="Group 6"/>
          <p:cNvGrpSpPr>
            <a:grpSpLocks/>
          </p:cNvGrpSpPr>
          <p:nvPr/>
        </p:nvGrpSpPr>
        <p:grpSpPr bwMode="auto">
          <a:xfrm>
            <a:off x="6515100" y="2130425"/>
            <a:ext cx="792163" cy="592138"/>
            <a:chOff x="3511" y="3072"/>
            <a:chExt cx="729" cy="624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195" name="Group 11"/>
          <p:cNvGrpSpPr>
            <a:grpSpLocks/>
          </p:cNvGrpSpPr>
          <p:nvPr/>
        </p:nvGrpSpPr>
        <p:grpSpPr bwMode="auto">
          <a:xfrm>
            <a:off x="7464425" y="1123950"/>
            <a:ext cx="792163" cy="592138"/>
            <a:chOff x="3511" y="3072"/>
            <a:chExt cx="729" cy="624"/>
          </a:xfrm>
        </p:grpSpPr>
        <p:sp>
          <p:nvSpPr>
            <p:cNvPr id="605196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7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8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199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5200" name="Group 16"/>
          <p:cNvGrpSpPr>
            <a:grpSpLocks/>
          </p:cNvGrpSpPr>
          <p:nvPr/>
        </p:nvGrpSpPr>
        <p:grpSpPr bwMode="auto">
          <a:xfrm>
            <a:off x="8237538" y="2130425"/>
            <a:ext cx="790575" cy="592138"/>
            <a:chOff x="3511" y="3072"/>
            <a:chExt cx="729" cy="624"/>
          </a:xfrm>
        </p:grpSpPr>
        <p:sp>
          <p:nvSpPr>
            <p:cNvPr id="605201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2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3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5" name="Line 21"/>
          <p:cNvSpPr>
            <a:spLocks noChangeShapeType="1"/>
          </p:cNvSpPr>
          <p:nvPr/>
        </p:nvSpPr>
        <p:spPr bwMode="auto">
          <a:xfrm flipH="1">
            <a:off x="6989763" y="15986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6" name="Line 22"/>
          <p:cNvSpPr>
            <a:spLocks noChangeShapeType="1"/>
          </p:cNvSpPr>
          <p:nvPr/>
        </p:nvSpPr>
        <p:spPr bwMode="auto">
          <a:xfrm>
            <a:off x="8048625" y="15970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Text Box 23"/>
          <p:cNvSpPr txBox="1">
            <a:spLocks noChangeArrowheads="1"/>
          </p:cNvSpPr>
          <p:nvPr/>
        </p:nvSpPr>
        <p:spPr bwMode="auto">
          <a:xfrm>
            <a:off x="8212138" y="24923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08" name="Text Box 24"/>
          <p:cNvSpPr txBox="1">
            <a:spLocks noChangeArrowheads="1"/>
          </p:cNvSpPr>
          <p:nvPr/>
        </p:nvSpPr>
        <p:spPr bwMode="auto">
          <a:xfrm>
            <a:off x="7240588" y="114300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5209" name="Text Box 25"/>
          <p:cNvSpPr txBox="1">
            <a:spLocks noChangeArrowheads="1"/>
          </p:cNvSpPr>
          <p:nvPr/>
        </p:nvSpPr>
        <p:spPr bwMode="auto">
          <a:xfrm>
            <a:off x="6338888" y="214630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5210" name="Text Box 26"/>
          <p:cNvSpPr txBox="1">
            <a:spLocks noChangeArrowheads="1"/>
          </p:cNvSpPr>
          <p:nvPr/>
        </p:nvSpPr>
        <p:spPr bwMode="auto">
          <a:xfrm>
            <a:off x="7870825" y="21431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5211" name="Line 27"/>
          <p:cNvSpPr>
            <a:spLocks noChangeShapeType="1"/>
          </p:cNvSpPr>
          <p:nvPr/>
        </p:nvSpPr>
        <p:spPr bwMode="auto">
          <a:xfrm flipH="1">
            <a:off x="6537325" y="261778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12" name="Group 28"/>
          <p:cNvGrpSpPr>
            <a:grpSpLocks/>
          </p:cNvGrpSpPr>
          <p:nvPr/>
        </p:nvGrpSpPr>
        <p:grpSpPr bwMode="auto">
          <a:xfrm>
            <a:off x="5915025" y="3122613"/>
            <a:ext cx="792163" cy="592137"/>
            <a:chOff x="3511" y="3072"/>
            <a:chExt cx="729" cy="624"/>
          </a:xfrm>
        </p:grpSpPr>
        <p:sp>
          <p:nvSpPr>
            <p:cNvPr id="605213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4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5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17" name="Text Box 33"/>
          <p:cNvSpPr txBox="1">
            <a:spLocks noChangeArrowheads="1"/>
          </p:cNvSpPr>
          <p:nvPr/>
        </p:nvSpPr>
        <p:spPr bwMode="auto">
          <a:xfrm>
            <a:off x="5868988" y="34766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18" name="Text Box 34"/>
          <p:cNvSpPr txBox="1">
            <a:spLocks noChangeArrowheads="1"/>
          </p:cNvSpPr>
          <p:nvPr/>
        </p:nvSpPr>
        <p:spPr bwMode="auto">
          <a:xfrm>
            <a:off x="6245225" y="34909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8" name="Text Box 44"/>
          <p:cNvSpPr txBox="1">
            <a:spLocks noChangeArrowheads="1"/>
          </p:cNvSpPr>
          <p:nvPr/>
        </p:nvSpPr>
        <p:spPr bwMode="auto">
          <a:xfrm>
            <a:off x="8569325" y="24780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5600700" y="31480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605233" name="Text Box 49"/>
          <p:cNvSpPr txBox="1">
            <a:spLocks noChangeArrowheads="1"/>
          </p:cNvSpPr>
          <p:nvPr/>
        </p:nvSpPr>
        <p:spPr bwMode="auto">
          <a:xfrm>
            <a:off x="3267075" y="5943600"/>
            <a:ext cx="242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Lets insert </a:t>
            </a:r>
            <a:r>
              <a:rPr lang="en-US">
                <a:solidFill>
                  <a:srgbClr val="6600CC"/>
                </a:solidFill>
              </a:rPr>
              <a:t>Phil</a:t>
            </a:r>
            <a:r>
              <a:rPr lang="en-US"/>
              <a:t>.</a:t>
            </a:r>
          </a:p>
        </p:txBody>
      </p:sp>
      <p:grpSp>
        <p:nvGrpSpPr>
          <p:cNvPr id="605242" name="Group 58"/>
          <p:cNvGrpSpPr>
            <a:grpSpLocks/>
          </p:cNvGrpSpPr>
          <p:nvPr/>
        </p:nvGrpSpPr>
        <p:grpSpPr bwMode="auto">
          <a:xfrm>
            <a:off x="7210425" y="3090863"/>
            <a:ext cx="1106488" cy="612775"/>
            <a:chOff x="4494" y="3780"/>
            <a:chExt cx="697" cy="386"/>
          </a:xfrm>
        </p:grpSpPr>
        <p:grpSp>
          <p:nvGrpSpPr>
            <p:cNvPr id="605234" name="Group 50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5235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6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7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38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5239" name="Text Box 55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0" name="Text Box 56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5241" name="Text Box 57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0" y="129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Rectangle 60"/>
          <p:cNvSpPr>
            <a:spLocks noChangeArrowheads="1"/>
          </p:cNvSpPr>
          <p:nvPr/>
        </p:nvSpPr>
        <p:spPr bwMode="auto">
          <a:xfrm>
            <a:off x="457200" y="1143000"/>
            <a:ext cx="900906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Point the </a:t>
            </a:r>
            <a:r>
              <a:rPr lang="en-US" sz="1800">
                <a:solidFill>
                  <a:srgbClr val="6600CC"/>
                </a:solidFill>
              </a:rPr>
              <a:t>root pointer</a:t>
            </a:r>
            <a:r>
              <a:rPr lang="en-US" sz="1800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Start at the </a:t>
            </a:r>
            <a:r>
              <a:rPr lang="en-US" sz="1800">
                <a:solidFill>
                  <a:srgbClr val="6600CC"/>
                </a:solidFill>
              </a:rPr>
              <a:t>root</a:t>
            </a:r>
            <a:r>
              <a:rPr lang="en-US" sz="1800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While we’re not done…</a:t>
            </a:r>
            <a:endParaRPr lang="en-US" sz="1800">
              <a:solidFill>
                <a:srgbClr val="6600CC"/>
              </a:solidFill>
            </a:endParaRP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equal</a:t>
            </a:r>
            <a:r>
              <a:rPr lang="en-US" sz="1800">
                <a:solidFill>
                  <a:srgbClr val="006666"/>
                </a:solidFill>
              </a:rPr>
              <a:t> to current node’s value, DONE! </a:t>
            </a:r>
          </a:p>
          <a:p>
            <a:pPr algn="l"/>
            <a:endParaRPr lang="en-US" sz="1000">
              <a:solidFill>
                <a:srgbClr val="006666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less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left child, then </a:t>
            </a:r>
            <a:r>
              <a:rPr lang="en-US" sz="180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left</a:t>
            </a:r>
            <a:r>
              <a:rPr lang="en-US" sz="1800">
                <a:solidFill>
                  <a:srgbClr val="990000"/>
                </a:solidFill>
              </a:rPr>
              <a:t> pointer to new node. DONE!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 sz="1800">
                <a:solidFill>
                  <a:srgbClr val="006666"/>
                </a:solidFill>
              </a:rPr>
              <a:t>  If V is </a:t>
            </a:r>
            <a:r>
              <a:rPr lang="en-US" sz="1800">
                <a:solidFill>
                  <a:srgbClr val="6600CC"/>
                </a:solidFill>
              </a:rPr>
              <a:t>greater</a:t>
            </a:r>
            <a:r>
              <a:rPr lang="en-US" sz="180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1800">
                <a:solidFill>
                  <a:srgbClr val="006666"/>
                </a:solidFill>
              </a:rPr>
              <a:t>     </a:t>
            </a:r>
            <a:r>
              <a:rPr lang="en-US" sz="1800">
                <a:solidFill>
                  <a:srgbClr val="990000"/>
                </a:solidFill>
              </a:rPr>
              <a:t>If there is a right child, then </a:t>
            </a:r>
            <a:r>
              <a:rPr lang="en-US" sz="180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1800"/>
              <a:t>     </a:t>
            </a:r>
            <a:r>
              <a:rPr lang="en-US" sz="1800">
                <a:solidFill>
                  <a:srgbClr val="990000"/>
                </a:solidFill>
              </a:rPr>
              <a:t>ELSE allocate a new node and put V into it</a:t>
            </a:r>
          </a:p>
          <a:p>
            <a:pPr algn="l"/>
            <a:r>
              <a:rPr lang="en-US" sz="1800">
                <a:solidFill>
                  <a:srgbClr val="990000"/>
                </a:solidFill>
              </a:rPr>
              <a:t>     AND set current node’s </a:t>
            </a:r>
            <a:r>
              <a:rPr lang="en-US" sz="1800">
                <a:solidFill>
                  <a:srgbClr val="6600CC"/>
                </a:solidFill>
              </a:rPr>
              <a:t>right </a:t>
            </a:r>
            <a:r>
              <a:rPr lang="en-US" sz="180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63500" y="2298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Oval 62"/>
          <p:cNvSpPr>
            <a:spLocks noChangeArrowheads="1"/>
          </p:cNvSpPr>
          <p:nvPr/>
        </p:nvSpPr>
        <p:spPr bwMode="auto">
          <a:xfrm>
            <a:off x="7413625" y="938213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7" name="Line 63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8" name="Line 64"/>
          <p:cNvSpPr>
            <a:spLocks noChangeShapeType="1"/>
          </p:cNvSpPr>
          <p:nvPr/>
        </p:nvSpPr>
        <p:spPr bwMode="auto">
          <a:xfrm>
            <a:off x="203200" y="298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9" name="Text Box 65"/>
          <p:cNvSpPr txBox="1">
            <a:spLocks noChangeArrowheads="1"/>
          </p:cNvSpPr>
          <p:nvPr/>
        </p:nvSpPr>
        <p:spPr bwMode="auto">
          <a:xfrm>
            <a:off x="6478588" y="5668963"/>
            <a:ext cx="227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05250" name="Line 66"/>
          <p:cNvSpPr>
            <a:spLocks noChangeShapeType="1"/>
          </p:cNvSpPr>
          <p:nvPr/>
        </p:nvSpPr>
        <p:spPr bwMode="auto">
          <a:xfrm>
            <a:off x="215900" y="339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1" name="Text Box 67"/>
          <p:cNvSpPr txBox="1">
            <a:spLocks noChangeArrowheads="1"/>
          </p:cNvSpPr>
          <p:nvPr/>
        </p:nvSpPr>
        <p:spPr bwMode="auto">
          <a:xfrm>
            <a:off x="6565900" y="56769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05252" name="Line 68"/>
          <p:cNvSpPr>
            <a:spLocks noChangeShapeType="1"/>
          </p:cNvSpPr>
          <p:nvPr/>
        </p:nvSpPr>
        <p:spPr bwMode="auto">
          <a:xfrm>
            <a:off x="215900" y="4660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3" name="Text Box 69"/>
          <p:cNvSpPr txBox="1">
            <a:spLocks noChangeArrowheads="1"/>
          </p:cNvSpPr>
          <p:nvPr/>
        </p:nvSpPr>
        <p:spPr bwMode="auto">
          <a:xfrm>
            <a:off x="6515100" y="5664200"/>
            <a:ext cx="208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05254" name="Line 70"/>
          <p:cNvSpPr>
            <a:spLocks noChangeShapeType="1"/>
          </p:cNvSpPr>
          <p:nvPr/>
        </p:nvSpPr>
        <p:spPr bwMode="auto">
          <a:xfrm>
            <a:off x="381000" y="4927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5" name="Text Box 71"/>
          <p:cNvSpPr txBox="1">
            <a:spLocks noChangeArrowheads="1"/>
          </p:cNvSpPr>
          <p:nvPr/>
        </p:nvSpPr>
        <p:spPr bwMode="auto">
          <a:xfrm>
            <a:off x="8331200" y="15494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56" name="Line 72"/>
          <p:cNvSpPr>
            <a:spLocks noChangeShapeType="1"/>
          </p:cNvSpPr>
          <p:nvPr/>
        </p:nvSpPr>
        <p:spPr bwMode="auto">
          <a:xfrm>
            <a:off x="4152900" y="4519613"/>
            <a:ext cx="258763" cy="357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8" name="Oval 74"/>
          <p:cNvSpPr>
            <a:spLocks noChangeArrowheads="1"/>
          </p:cNvSpPr>
          <p:nvPr/>
        </p:nvSpPr>
        <p:spPr bwMode="auto">
          <a:xfrm>
            <a:off x="8178800" y="20066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9" name="Line 75"/>
          <p:cNvSpPr>
            <a:spLocks noChangeShapeType="1"/>
          </p:cNvSpPr>
          <p:nvPr/>
        </p:nvSpPr>
        <p:spPr bwMode="auto">
          <a:xfrm>
            <a:off x="76200" y="2540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0" name="Line 76"/>
          <p:cNvSpPr>
            <a:spLocks noChangeShapeType="1"/>
          </p:cNvSpPr>
          <p:nvPr/>
        </p:nvSpPr>
        <p:spPr bwMode="auto">
          <a:xfrm>
            <a:off x="2032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1" name="Text Box 77"/>
          <p:cNvSpPr txBox="1">
            <a:spLocks noChangeArrowheads="1"/>
          </p:cNvSpPr>
          <p:nvPr/>
        </p:nvSpPr>
        <p:spPr bwMode="auto">
          <a:xfrm>
            <a:off x="6553200" y="57150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05262" name="Line 78"/>
          <p:cNvSpPr>
            <a:spLocks noChangeShapeType="1"/>
          </p:cNvSpPr>
          <p:nvPr/>
        </p:nvSpPr>
        <p:spPr bwMode="auto">
          <a:xfrm>
            <a:off x="215900" y="3403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3" name="Text Box 79"/>
          <p:cNvSpPr txBox="1">
            <a:spLocks noChangeArrowheads="1"/>
          </p:cNvSpPr>
          <p:nvPr/>
        </p:nvSpPr>
        <p:spPr bwMode="auto">
          <a:xfrm>
            <a:off x="6553200" y="5689600"/>
            <a:ext cx="215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05264" name="Line 80"/>
          <p:cNvSpPr>
            <a:spLocks noChangeShapeType="1"/>
          </p:cNvSpPr>
          <p:nvPr/>
        </p:nvSpPr>
        <p:spPr bwMode="auto">
          <a:xfrm>
            <a:off x="368300" y="369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5" name="Text Box 81"/>
          <p:cNvSpPr txBox="1">
            <a:spLocks noChangeArrowheads="1"/>
          </p:cNvSpPr>
          <p:nvPr/>
        </p:nvSpPr>
        <p:spPr bwMode="auto">
          <a:xfrm>
            <a:off x="7948613" y="26289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05266" name="Line 82"/>
          <p:cNvSpPr>
            <a:spLocks noChangeShapeType="1"/>
          </p:cNvSpPr>
          <p:nvPr/>
        </p:nvSpPr>
        <p:spPr bwMode="auto">
          <a:xfrm>
            <a:off x="381000" y="3949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7" name="Text Box 83"/>
          <p:cNvSpPr txBox="1">
            <a:spLocks noChangeArrowheads="1"/>
          </p:cNvSpPr>
          <p:nvPr/>
        </p:nvSpPr>
        <p:spPr bwMode="auto">
          <a:xfrm>
            <a:off x="7516813" y="3071813"/>
            <a:ext cx="865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05268" name="Rectangle 84"/>
          <p:cNvSpPr>
            <a:spLocks noChangeArrowheads="1"/>
          </p:cNvSpPr>
          <p:nvPr/>
        </p:nvSpPr>
        <p:spPr bwMode="auto">
          <a:xfrm>
            <a:off x="7477125" y="3463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69" name="Rectangle 85"/>
          <p:cNvSpPr>
            <a:spLocks noChangeArrowheads="1"/>
          </p:cNvSpPr>
          <p:nvPr/>
        </p:nvSpPr>
        <p:spPr bwMode="auto">
          <a:xfrm>
            <a:off x="7848600" y="3441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5270" name="Line 86"/>
          <p:cNvSpPr>
            <a:spLocks noChangeShapeType="1"/>
          </p:cNvSpPr>
          <p:nvPr/>
        </p:nvSpPr>
        <p:spPr bwMode="auto">
          <a:xfrm>
            <a:off x="381000" y="4241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73" name="Group 89"/>
          <p:cNvGrpSpPr>
            <a:grpSpLocks/>
          </p:cNvGrpSpPr>
          <p:nvPr/>
        </p:nvGrpSpPr>
        <p:grpSpPr bwMode="auto">
          <a:xfrm>
            <a:off x="8056563" y="2527300"/>
            <a:ext cx="554037" cy="573088"/>
            <a:chOff x="5075" y="1592"/>
            <a:chExt cx="349" cy="361"/>
          </a:xfrm>
        </p:grpSpPr>
        <p:sp>
          <p:nvSpPr>
            <p:cNvPr id="605271" name="Rectangle 87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72" name="Line 88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0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3" grpId="0"/>
      <p:bldP spid="605243" grpId="0" animBg="1"/>
      <p:bldP spid="605243" grpId="1" animBg="1"/>
      <p:bldP spid="605245" grpId="0" animBg="1"/>
      <p:bldP spid="605245" grpId="1" animBg="1"/>
      <p:bldP spid="605246" grpId="0" animBg="1"/>
      <p:bldP spid="605246" grpId="1" animBg="1"/>
      <p:bldP spid="605247" grpId="0" animBg="1"/>
      <p:bldP spid="605247" grpId="1" animBg="1"/>
      <p:bldP spid="605248" grpId="0" animBg="1"/>
      <p:bldP spid="605248" grpId="1" animBg="1"/>
      <p:bldP spid="605249" grpId="0"/>
      <p:bldP spid="605249" grpId="1"/>
      <p:bldP spid="605250" grpId="0" animBg="1"/>
      <p:bldP spid="605250" grpId="1" animBg="1"/>
      <p:bldP spid="605251" grpId="0"/>
      <p:bldP spid="605251" grpId="1"/>
      <p:bldP spid="605252" grpId="0" animBg="1"/>
      <p:bldP spid="605252" grpId="1" animBg="1"/>
      <p:bldP spid="605253" grpId="0"/>
      <p:bldP spid="605253" grpId="1"/>
      <p:bldP spid="605254" grpId="0" animBg="1"/>
      <p:bldP spid="605254" grpId="1" animBg="1"/>
      <p:bldP spid="605255" grpId="0"/>
      <p:bldP spid="605255" grpId="1"/>
      <p:bldP spid="605256" grpId="0" animBg="1"/>
      <p:bldP spid="605256" grpId="1" animBg="1"/>
      <p:bldP spid="605258" grpId="0" animBg="1"/>
      <p:bldP spid="605259" grpId="0" animBg="1"/>
      <p:bldP spid="605259" grpId="1" animBg="1"/>
      <p:bldP spid="605260" grpId="0" animBg="1"/>
      <p:bldP spid="605260" grpId="1" animBg="1"/>
      <p:bldP spid="605261" grpId="0"/>
      <p:bldP spid="605261" grpId="1"/>
      <p:bldP spid="605262" grpId="0" animBg="1"/>
      <p:bldP spid="605262" grpId="1" animBg="1"/>
      <p:bldP spid="605263" grpId="0"/>
      <p:bldP spid="605263" grpId="1"/>
      <p:bldP spid="605264" grpId="0" animBg="1"/>
      <p:bldP spid="605264" grpId="1" animBg="1"/>
      <p:bldP spid="605265" grpId="0"/>
      <p:bldP spid="605265" grpId="1"/>
      <p:bldP spid="605266" grpId="0" animBg="1"/>
      <p:bldP spid="605266" grpId="1" animBg="1"/>
      <p:bldP spid="605267" grpId="0"/>
      <p:bldP spid="605268" grpId="0"/>
      <p:bldP spid="605269" grpId="0"/>
      <p:bldP spid="605270" grpId="0" animBg="1"/>
      <p:bldP spid="6052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6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 bwMode="auto">
          <a:xfrm flipH="1">
            <a:off x="5997884" y="1915699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Line 4"/>
          <p:cNvSpPr>
            <a:spLocks noChangeShapeType="1"/>
          </p:cNvSpPr>
          <p:nvPr/>
        </p:nvSpPr>
        <p:spPr bwMode="auto">
          <a:xfrm>
            <a:off x="341245" y="5651638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470659" y="35814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7" name="Group 53"/>
          <p:cNvGrpSpPr>
            <a:grpSpLocks/>
          </p:cNvGrpSpPr>
          <p:nvPr/>
        </p:nvGrpSpPr>
        <p:grpSpPr bwMode="auto">
          <a:xfrm>
            <a:off x="4757738" y="2315227"/>
            <a:ext cx="927100" cy="457200"/>
            <a:chOff x="1240" y="1132"/>
            <a:chExt cx="584" cy="288"/>
          </a:xfrm>
        </p:grpSpPr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23" name="Line 4"/>
          <p:cNvSpPr>
            <a:spLocks noChangeShapeType="1"/>
          </p:cNvSpPr>
          <p:nvPr/>
        </p:nvSpPr>
        <p:spPr bwMode="auto">
          <a:xfrm>
            <a:off x="509590" y="57150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30" name="Rectangle 129"/>
          <p:cNvSpPr/>
          <p:nvPr/>
        </p:nvSpPr>
        <p:spPr bwMode="auto">
          <a:xfrm>
            <a:off x="4355618" y="2434604"/>
            <a:ext cx="2327744" cy="606425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301557" y="601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30" grpId="0" animBg="1"/>
      <p:bldP spid="86" grpId="0" animBg="1"/>
      <p:bldP spid="8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7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348840" y="1424540"/>
            <a:ext cx="2283848" cy="1000126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822040" y="242155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665305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6901401" y="1884307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Line 4"/>
          <p:cNvSpPr>
            <a:spLocks noChangeShapeType="1"/>
          </p:cNvSpPr>
          <p:nvPr/>
        </p:nvSpPr>
        <p:spPr bwMode="auto">
          <a:xfrm>
            <a:off x="344556" y="59302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4723198" y="1425919"/>
            <a:ext cx="2773363" cy="985701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92532" y="2431498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511175" y="35750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304800" y="3763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84" name="Group 53"/>
          <p:cNvGrpSpPr>
            <a:grpSpLocks/>
          </p:cNvGrpSpPr>
          <p:nvPr/>
        </p:nvGrpSpPr>
        <p:grpSpPr bwMode="auto">
          <a:xfrm>
            <a:off x="7983399" y="2502074"/>
            <a:ext cx="1027113" cy="457200"/>
            <a:chOff x="1000" y="1132"/>
            <a:chExt cx="647" cy="288"/>
          </a:xfrm>
        </p:grpSpPr>
        <p:sp>
          <p:nvSpPr>
            <p:cNvPr id="85" name="Line 54"/>
            <p:cNvSpPr>
              <a:spLocks noChangeShapeType="1"/>
            </p:cNvSpPr>
            <p:nvPr/>
          </p:nvSpPr>
          <p:spPr bwMode="auto">
            <a:xfrm flipH="1">
              <a:off x="1000" y="1296"/>
              <a:ext cx="24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536127" y="4316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565944" y="5029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542167" y="542662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2" name="Line 4"/>
          <p:cNvSpPr>
            <a:spLocks noChangeShapeType="1"/>
          </p:cNvSpPr>
          <p:nvPr/>
        </p:nvSpPr>
        <p:spPr bwMode="auto">
          <a:xfrm>
            <a:off x="564186" y="570823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>
            <a:off x="285892" y="59999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6926263" y="2925142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632687" y="2896703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58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8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168966" y="5953539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273671" y="381994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6808304" y="889001"/>
            <a:ext cx="619610" cy="51241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6299200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4" name="Group 53"/>
          <p:cNvGrpSpPr>
            <a:grpSpLocks/>
          </p:cNvGrpSpPr>
          <p:nvPr/>
        </p:nvGrpSpPr>
        <p:grpSpPr bwMode="auto">
          <a:xfrm>
            <a:off x="5372515" y="1310339"/>
            <a:ext cx="927100" cy="457200"/>
            <a:chOff x="1240" y="1132"/>
            <a:chExt cx="584" cy="288"/>
          </a:xfrm>
        </p:grpSpPr>
        <p:sp>
          <p:nvSpPr>
            <p:cNvPr id="105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7772401" y="1430199"/>
            <a:ext cx="1371599" cy="825224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341244" y="5943600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106988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6" grpId="0" animBg="1"/>
      <p:bldP spid="8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135F-B13F-4A19-A982-047C9F045D04}" type="slidenum">
              <a:rPr lang="en-US"/>
              <a:pPr/>
              <a:t>9</a:t>
            </a:fld>
            <a:endParaRPr lang="en-US"/>
          </a:p>
        </p:txBody>
      </p:sp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130175" y="411480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6754813" y="4435475"/>
            <a:ext cx="2317750" cy="222885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main()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Node *root;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…</a:t>
            </a:r>
          </a:p>
          <a:p>
            <a:pPr algn="l"/>
            <a:endParaRPr lang="en-US" sz="1000"/>
          </a:p>
          <a:p>
            <a:pPr algn="l"/>
            <a:r>
              <a:rPr lang="en-US" sz="2000"/>
              <a:t>   PreOrder(root);</a:t>
            </a:r>
          </a:p>
          <a:p>
            <a:pPr algn="l"/>
            <a:r>
              <a:rPr lang="en-US" sz="2000"/>
              <a:t>}</a:t>
            </a:r>
          </a:p>
        </p:txBody>
      </p:sp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5638800" y="164479"/>
            <a:ext cx="3521075" cy="2892425"/>
            <a:chOff x="3552" y="509"/>
            <a:chExt cx="2218" cy="1822"/>
          </a:xfrm>
        </p:grpSpPr>
        <p:grpSp>
          <p:nvGrpSpPr>
            <p:cNvPr id="599047" name="Group 7"/>
            <p:cNvGrpSpPr>
              <a:grpSpLocks/>
            </p:cNvGrpSpPr>
            <p:nvPr/>
          </p:nvGrpSpPr>
          <p:grpSpPr bwMode="auto">
            <a:xfrm>
              <a:off x="3552" y="672"/>
              <a:ext cx="2043" cy="1659"/>
              <a:chOff x="3489" y="693"/>
              <a:chExt cx="2043" cy="1659"/>
            </a:xfrm>
          </p:grpSpPr>
          <p:grpSp>
            <p:nvGrpSpPr>
              <p:cNvPr id="599048" name="Group 8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599049" name="Rectangle 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3" name="Group 13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5990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9058" name="Group 18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5990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1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62" name="Rectangle 2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63" name="Line 23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4" name="Line 24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66" name="Text Box 26"/>
              <p:cNvSpPr txBox="1">
                <a:spLocks noChangeArrowheads="1"/>
              </p:cNvSpPr>
              <p:nvPr/>
            </p:nvSpPr>
            <p:spPr bwMode="auto">
              <a:xfrm>
                <a:off x="4481" y="705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“a”</a:t>
                </a:r>
              </a:p>
            </p:txBody>
          </p:sp>
          <p:sp>
            <p:nvSpPr>
              <p:cNvPr id="599067" name="Text Box 27"/>
              <p:cNvSpPr txBox="1">
                <a:spLocks noChangeArrowheads="1"/>
              </p:cNvSpPr>
              <p:nvPr/>
            </p:nvSpPr>
            <p:spPr bwMode="auto">
              <a:xfrm>
                <a:off x="3905" y="1353"/>
                <a:ext cx="4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“b”</a:t>
                </a:r>
              </a:p>
            </p:txBody>
          </p:sp>
          <p:sp>
            <p:nvSpPr>
              <p:cNvPr id="599068" name="Text Box 28"/>
              <p:cNvSpPr txBox="1">
                <a:spLocks noChangeArrowheads="1"/>
              </p:cNvSpPr>
              <p:nvPr/>
            </p:nvSpPr>
            <p:spPr bwMode="auto">
              <a:xfrm>
                <a:off x="4940" y="1351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“c”</a:t>
                </a:r>
              </a:p>
            </p:txBody>
          </p:sp>
          <p:sp>
            <p:nvSpPr>
              <p:cNvPr id="599069" name="Text Box 29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0" name="Line 30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9071" name="Group 31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59907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4" name="Rectangle 34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75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76" name="Text Box 36"/>
              <p:cNvSpPr txBox="1">
                <a:spLocks noChangeArrowheads="1"/>
              </p:cNvSpPr>
              <p:nvPr/>
            </p:nvSpPr>
            <p:spPr bwMode="auto">
              <a:xfrm>
                <a:off x="3506" y="1986"/>
                <a:ext cx="4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“d”</a:t>
                </a:r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599079" name="Group 39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59908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9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9084" name="Line 44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85" name="Text Box 45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99086" name="Text Box 46"/>
              <p:cNvSpPr txBox="1">
                <a:spLocks noChangeArrowheads="1"/>
              </p:cNvSpPr>
              <p:nvPr/>
            </p:nvSpPr>
            <p:spPr bwMode="auto">
              <a:xfrm>
                <a:off x="4352" y="1978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“e”</a:t>
                </a:r>
              </a:p>
            </p:txBody>
          </p:sp>
          <p:sp>
            <p:nvSpPr>
              <p:cNvPr id="599087" name="Text Box 47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root</a:t>
              </a:r>
            </a:p>
          </p:txBody>
        </p:sp>
        <p:sp>
          <p:nvSpPr>
            <p:cNvPr id="599090" name="Line 50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93" name="Group 53"/>
          <p:cNvGrpSpPr>
            <a:grpSpLocks/>
          </p:cNvGrpSpPr>
          <p:nvPr/>
        </p:nvGrpSpPr>
        <p:grpSpPr bwMode="auto">
          <a:xfrm>
            <a:off x="6303963" y="345454"/>
            <a:ext cx="927100" cy="457200"/>
            <a:chOff x="1240" y="1132"/>
            <a:chExt cx="584" cy="288"/>
          </a:xfrm>
        </p:grpSpPr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8600" y="8382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599099" name="Text Box 59"/>
          <p:cNvSpPr txBox="1">
            <a:spLocks noChangeArrowheads="1"/>
          </p:cNvSpPr>
          <p:nvPr/>
        </p:nvSpPr>
        <p:spPr bwMode="auto">
          <a:xfrm>
            <a:off x="593725" y="126523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99112" name="Text Box 72"/>
          <p:cNvSpPr txBox="1">
            <a:spLocks noChangeArrowheads="1"/>
          </p:cNvSpPr>
          <p:nvPr/>
        </p:nvSpPr>
        <p:spPr bwMode="auto">
          <a:xfrm>
            <a:off x="814388" y="126206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99125" name="Text Box 85"/>
          <p:cNvSpPr txBox="1">
            <a:spLocks noChangeArrowheads="1"/>
          </p:cNvSpPr>
          <p:nvPr/>
        </p:nvSpPr>
        <p:spPr bwMode="auto">
          <a:xfrm>
            <a:off x="1027113" y="12731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d</a:t>
            </a:r>
          </a:p>
        </p:txBody>
      </p:sp>
      <p:sp>
        <p:nvSpPr>
          <p:cNvPr id="133" name="Rectangle 74"/>
          <p:cNvSpPr>
            <a:spLocks noGrp="1" noChangeArrowheads="1"/>
          </p:cNvSpPr>
          <p:nvPr>
            <p:ph type="title"/>
          </p:nvPr>
        </p:nvSpPr>
        <p:spPr>
          <a:xfrm>
            <a:off x="-990600" y="0"/>
            <a:ext cx="7772400" cy="1143000"/>
          </a:xfrm>
        </p:spPr>
        <p:txBody>
          <a:bodyPr/>
          <a:lstStyle/>
          <a:p>
            <a:r>
              <a:rPr lang="en-US" sz="3600" dirty="0"/>
              <a:t>The Pre-order Traversal</a:t>
            </a:r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245705" y="1275522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</a:t>
            </a: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>
            <a:off x="162339" y="5960166"/>
            <a:ext cx="304800" cy="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4" name="Line 4"/>
          <p:cNvSpPr>
            <a:spLocks noChangeShapeType="1"/>
          </p:cNvSpPr>
          <p:nvPr/>
        </p:nvSpPr>
        <p:spPr bwMode="auto">
          <a:xfrm>
            <a:off x="168966" y="624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58775" y="3879850"/>
            <a:ext cx="6575425" cy="25971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PreOrder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PreOrder</a:t>
            </a:r>
            <a:r>
              <a:rPr lang="en-US" sz="1800" dirty="0"/>
              <a:t>(cur-&gt; 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7824340" y="886115"/>
            <a:ext cx="596500" cy="537252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4"/>
          <p:cNvSpPr>
            <a:spLocks noChangeShapeType="1"/>
          </p:cNvSpPr>
          <p:nvPr/>
        </p:nvSpPr>
        <p:spPr bwMode="auto">
          <a:xfrm>
            <a:off x="162339" y="40684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0" name="Rectangle 79"/>
          <p:cNvSpPr/>
          <p:nvPr/>
        </p:nvSpPr>
        <p:spPr bwMode="auto">
          <a:xfrm>
            <a:off x="6289261" y="-67296"/>
            <a:ext cx="2773363" cy="1490663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486400" y="1255260"/>
            <a:ext cx="2455863" cy="1868940"/>
          </a:xfrm>
          <a:prstGeom prst="rect">
            <a:avLst/>
          </a:prstGeom>
          <a:solidFill>
            <a:srgbClr val="FFFFFF">
              <a:alpha val="83137"/>
            </a:srgbClr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6" name="Group 53"/>
          <p:cNvGrpSpPr>
            <a:grpSpLocks/>
          </p:cNvGrpSpPr>
          <p:nvPr/>
        </p:nvGrpSpPr>
        <p:grpSpPr bwMode="auto">
          <a:xfrm>
            <a:off x="7172739" y="1459880"/>
            <a:ext cx="871538" cy="457200"/>
            <a:chOff x="1240" y="1132"/>
            <a:chExt cx="549" cy="288"/>
          </a:xfrm>
        </p:grpSpPr>
        <p:sp>
          <p:nvSpPr>
            <p:cNvPr id="77" name="Line 54"/>
            <p:cNvSpPr>
              <a:spLocks noChangeShapeType="1"/>
            </p:cNvSpPr>
            <p:nvPr/>
          </p:nvSpPr>
          <p:spPr bwMode="auto">
            <a:xfrm>
              <a:off x="1597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cur</a:t>
              </a:r>
            </a:p>
          </p:txBody>
        </p:sp>
      </p:grpSp>
      <p:sp>
        <p:nvSpPr>
          <p:cNvPr id="82" name="Line 4"/>
          <p:cNvSpPr>
            <a:spLocks noChangeShapeType="1"/>
          </p:cNvSpPr>
          <p:nvPr/>
        </p:nvSpPr>
        <p:spPr bwMode="auto">
          <a:xfrm>
            <a:off x="421447" y="4601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3" name="Line 4"/>
          <p:cNvSpPr>
            <a:spLocks noChangeShapeType="1"/>
          </p:cNvSpPr>
          <p:nvPr/>
        </p:nvSpPr>
        <p:spPr bwMode="auto">
          <a:xfrm>
            <a:off x="421447" y="53240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4" name="Text Box 85"/>
          <p:cNvSpPr txBox="1">
            <a:spLocks noChangeArrowheads="1"/>
          </p:cNvSpPr>
          <p:nvPr/>
        </p:nvSpPr>
        <p:spPr bwMode="auto">
          <a:xfrm>
            <a:off x="1447800" y="1271057"/>
            <a:ext cx="352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c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411508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7" name="Line 4"/>
          <p:cNvSpPr>
            <a:spLocks noChangeShapeType="1"/>
          </p:cNvSpPr>
          <p:nvPr/>
        </p:nvSpPr>
        <p:spPr bwMode="auto">
          <a:xfrm>
            <a:off x="421447" y="6013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168966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89" name="Line 4"/>
          <p:cNvSpPr>
            <a:spLocks noChangeShapeType="1"/>
          </p:cNvSpPr>
          <p:nvPr/>
        </p:nvSpPr>
        <p:spPr bwMode="auto">
          <a:xfrm>
            <a:off x="-76200" y="655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6555954" y="648693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 flipH="1">
            <a:off x="7877764" y="1932176"/>
            <a:ext cx="434492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8584188" y="1903737"/>
            <a:ext cx="390041" cy="475796"/>
          </a:xfrm>
          <a:prstGeom prst="straightConnector1">
            <a:avLst/>
          </a:prstGeom>
          <a:solidFill>
            <a:srgbClr val="CCFFFF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14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  <p:bldP spid="74" grpId="1" animBg="1"/>
      <p:bldP spid="73" grpId="0" animBg="1"/>
      <p:bldP spid="73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4862</Words>
  <Application>Microsoft Office PowerPoint</Application>
  <PresentationFormat>On-screen Show (4:3)</PresentationFormat>
  <Paragraphs>1732</Paragraphs>
  <Slides>51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Default Design</vt:lpstr>
      <vt:lpstr>Bitmap Image</vt:lpstr>
      <vt:lpstr>Wednesday, Feb 29th</vt:lpstr>
      <vt:lpstr>Binary Tree Traversals </vt:lpstr>
      <vt:lpstr>The Preorder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Pre-order Traversal</vt:lpstr>
      <vt:lpstr>The In-order Traversal</vt:lpstr>
      <vt:lpstr>The In-order Traversal</vt:lpstr>
      <vt:lpstr>The Post-order Traversal</vt:lpstr>
      <vt:lpstr>The Post-order Traversal</vt:lpstr>
      <vt:lpstr>The Level Order Traversal</vt:lpstr>
      <vt:lpstr>Big-Oh of Traversals?</vt:lpstr>
      <vt:lpstr>Traversal Challenge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Expression Evaluation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Appendix Slides</vt:lpstr>
      <vt:lpstr>Inserting A New Value Into A BST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4200</cp:revision>
  <dcterms:created xsi:type="dcterms:W3CDTF">2002-10-09T05:27:34Z</dcterms:created>
  <dcterms:modified xsi:type="dcterms:W3CDTF">2012-03-06T07:36:08Z</dcterms:modified>
</cp:coreProperties>
</file>