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03" r:id="rId2"/>
    <p:sldId id="423" r:id="rId3"/>
    <p:sldId id="460" r:id="rId4"/>
    <p:sldId id="463" r:id="rId5"/>
    <p:sldId id="413" r:id="rId6"/>
    <p:sldId id="464" r:id="rId7"/>
    <p:sldId id="414" r:id="rId8"/>
    <p:sldId id="388" r:id="rId9"/>
    <p:sldId id="466" r:id="rId10"/>
    <p:sldId id="412" r:id="rId11"/>
    <p:sldId id="422"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85" r:id="rId25"/>
    <p:sldId id="438" r:id="rId26"/>
    <p:sldId id="477" r:id="rId27"/>
    <p:sldId id="478" r:id="rId28"/>
    <p:sldId id="479" r:id="rId29"/>
    <p:sldId id="480" r:id="rId30"/>
    <p:sldId id="441" r:id="rId31"/>
    <p:sldId id="481" r:id="rId32"/>
    <p:sldId id="482" r:id="rId33"/>
    <p:sldId id="483" r:id="rId34"/>
    <p:sldId id="484" r:id="rId35"/>
    <p:sldId id="443" r:id="rId36"/>
    <p:sldId id="444" r:id="rId37"/>
    <p:sldId id="445" r:id="rId38"/>
    <p:sldId id="446" r:id="rId39"/>
    <p:sldId id="447" r:id="rId40"/>
    <p:sldId id="472" r:id="rId41"/>
    <p:sldId id="473" r:id="rId42"/>
    <p:sldId id="448" r:id="rId43"/>
    <p:sldId id="449" r:id="rId44"/>
    <p:sldId id="450" r:id="rId45"/>
    <p:sldId id="474" r:id="rId46"/>
    <p:sldId id="471" r:id="rId47"/>
    <p:sldId id="451" r:id="rId48"/>
    <p:sldId id="452" r:id="rId49"/>
    <p:sldId id="453" r:id="rId50"/>
    <p:sldId id="475" r:id="rId51"/>
    <p:sldId id="454" r:id="rId52"/>
    <p:sldId id="470" r:id="rId53"/>
    <p:sldId id="476" r:id="rId54"/>
    <p:sldId id="457" r:id="rId55"/>
  </p:sldIdLst>
  <p:sldSz cx="9144000" cy="6858000" type="screen4x3"/>
  <p:notesSz cx="6858000" cy="9117013"/>
  <p:defaultTextStyle>
    <a:defPPr>
      <a:defRPr lang="en-US"/>
    </a:defPPr>
    <a:lvl1pPr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1pPr>
    <a:lvl2pPr marL="4572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2pPr>
    <a:lvl3pPr marL="9144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3pPr>
    <a:lvl4pPr marL="13716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4pPr>
    <a:lvl5pPr marL="18288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5pPr>
    <a:lvl6pPr marL="2286000" algn="l" defTabSz="914400" rtl="0" eaLnBrk="1" latinLnBrk="0" hangingPunct="1">
      <a:defRPr sz="2400" kern="1200">
        <a:solidFill>
          <a:schemeClr val="tx2"/>
        </a:solidFill>
        <a:latin typeface="Comic Sans MS" pitchFamily="66" charset="0"/>
        <a:ea typeface="+mn-ea"/>
        <a:cs typeface="Times New Roman" pitchFamily="18" charset="0"/>
      </a:defRPr>
    </a:lvl6pPr>
    <a:lvl7pPr marL="2743200" algn="l" defTabSz="914400" rtl="0" eaLnBrk="1" latinLnBrk="0" hangingPunct="1">
      <a:defRPr sz="2400" kern="1200">
        <a:solidFill>
          <a:schemeClr val="tx2"/>
        </a:solidFill>
        <a:latin typeface="Comic Sans MS" pitchFamily="66" charset="0"/>
        <a:ea typeface="+mn-ea"/>
        <a:cs typeface="Times New Roman" pitchFamily="18" charset="0"/>
      </a:defRPr>
    </a:lvl7pPr>
    <a:lvl8pPr marL="3200400" algn="l" defTabSz="914400" rtl="0" eaLnBrk="1" latinLnBrk="0" hangingPunct="1">
      <a:defRPr sz="2400" kern="1200">
        <a:solidFill>
          <a:schemeClr val="tx2"/>
        </a:solidFill>
        <a:latin typeface="Comic Sans MS" pitchFamily="66" charset="0"/>
        <a:ea typeface="+mn-ea"/>
        <a:cs typeface="Times New Roman" pitchFamily="18" charset="0"/>
      </a:defRPr>
    </a:lvl8pPr>
    <a:lvl9pPr marL="3657600" algn="l" defTabSz="914400" rtl="0" eaLnBrk="1" latinLnBrk="0" hangingPunct="1">
      <a:defRPr sz="2400" kern="1200">
        <a:solidFill>
          <a:schemeClr val="tx2"/>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1BC"/>
    <a:srgbClr val="F3F3FF"/>
    <a:srgbClr val="EBEBFF"/>
    <a:srgbClr val="EFFFF8"/>
    <a:srgbClr val="6600CC"/>
    <a:srgbClr val="006666"/>
    <a:srgbClr val="EFFFFA"/>
    <a:srgbClr val="FEF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98" autoAdjust="0"/>
  </p:normalViewPr>
  <p:slideViewPr>
    <p:cSldViewPr snapToGrid="0">
      <p:cViewPr>
        <p:scale>
          <a:sx n="70" d="100"/>
          <a:sy n="70" d="100"/>
        </p:scale>
        <p:origin x="-1458" y="-84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1962" y="-90"/>
      </p:cViewPr>
      <p:guideLst>
        <p:guide orient="horz" pos="2871"/>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64867" name="Rectangle 3"/>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4868" name="Rectangle 4"/>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64869" name="Rectangle 5"/>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061DBA6-41DF-43ED-9763-18CD6EECB3C5}" type="slidenum">
              <a:rPr lang="en-US"/>
              <a:pPr>
                <a:defRPr/>
              </a:pPr>
              <a:t>‹#›</a:t>
            </a:fld>
            <a:endParaRPr lang="en-US"/>
          </a:p>
        </p:txBody>
      </p:sp>
    </p:spTree>
    <p:extLst>
      <p:ext uri="{BB962C8B-B14F-4D97-AF65-F5344CB8AC3E}">
        <p14:creationId xmlns:p14="http://schemas.microsoft.com/office/powerpoint/2010/main" val="3921740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0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6307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07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307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6307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70329D3-5C8F-4A31-BE56-07D980F50E93}" type="slidenum">
              <a:rPr lang="en-US"/>
              <a:pPr>
                <a:defRPr/>
              </a:pPr>
              <a:t>‹#›</a:t>
            </a:fld>
            <a:endParaRPr lang="en-US"/>
          </a:p>
        </p:txBody>
      </p:sp>
    </p:spTree>
    <p:extLst>
      <p:ext uri="{BB962C8B-B14F-4D97-AF65-F5344CB8AC3E}">
        <p14:creationId xmlns:p14="http://schemas.microsoft.com/office/powerpoint/2010/main" val="736750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FFBB5E70-4B86-4E2F-A829-4CC621B33D05}" type="slidenum">
              <a:rPr lang="en-US" sz="1200" smtClean="0"/>
              <a:pPr eaLnBrk="1" hangingPunct="1"/>
              <a:t>1</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FCE8B9BA-4EAB-4DD3-8FB3-B132C05E853C}" type="slidenum">
              <a:rPr lang="en-US" sz="1200" smtClean="0"/>
              <a:pPr eaLnBrk="1" hangingPunct="1"/>
              <a:t>10</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95B49A9-C119-4588-865C-AD86E6D8323E}" type="slidenum">
              <a:rPr lang="en-US" sz="1200" smtClean="0"/>
              <a:pPr eaLnBrk="1" hangingPunct="1"/>
              <a:t>11</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2CE5B49-4EFB-4A3D-A45F-AE203CCFF034}" type="slidenum">
              <a:rPr lang="en-US" sz="1200" smtClean="0"/>
              <a:pPr eaLnBrk="1" hangingPunct="1"/>
              <a:t>12</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DA9C08BE-14AD-4764-8B11-7C07177F6260}" type="slidenum">
              <a:rPr lang="en-US" sz="1200" smtClean="0"/>
              <a:pPr eaLnBrk="1" hangingPunct="1"/>
              <a:t>13</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24947CA1-9947-4917-93F3-98CF268D44E7}" type="slidenum">
              <a:rPr lang="en-US" sz="1200" smtClean="0"/>
              <a:pPr eaLnBrk="1" hangingPunct="1"/>
              <a:t>14</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A5C1F64A-2D9A-4840-AE6B-FC1EC66F94D3}" type="slidenum">
              <a:rPr lang="en-US" sz="1200" smtClean="0"/>
              <a:pPr eaLnBrk="1" hangingPunct="1"/>
              <a:t>15</a:t>
            </a:fld>
            <a:endParaRPr lang="en-US"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9E314021-2F30-4595-9147-435D3F4C774D}" type="slidenum">
              <a:rPr lang="en-US" sz="1200" smtClean="0"/>
              <a:pPr eaLnBrk="1" hangingPunct="1"/>
              <a:t>16</a:t>
            </a:fld>
            <a:endParaRPr 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48E55817-271A-43AF-B08E-C0ADCF91DF5F}" type="slidenum">
              <a:rPr lang="en-US" sz="1200" smtClean="0"/>
              <a:pPr eaLnBrk="1" hangingPunct="1"/>
              <a:t>17</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EF340791-DD9F-4AC0-984A-55C9DD32CCEA}" type="slidenum">
              <a:rPr lang="en-US" sz="1200" smtClean="0"/>
              <a:pPr eaLnBrk="1" hangingPunct="1"/>
              <a:t>18</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E14D1DEF-9C59-4657-8BB3-158932A46353}" type="slidenum">
              <a:rPr lang="en-US" sz="1200" smtClean="0"/>
              <a:pPr eaLnBrk="1" hangingPunct="1"/>
              <a:t>19</a:t>
            </a:fld>
            <a:endParaRPr 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33C58F1-15FB-4D70-92CE-866761852DCF}" type="slidenum">
              <a:rPr lang="en-US" sz="1200" smtClean="0"/>
              <a:pPr eaLnBrk="1" hangingPunct="1"/>
              <a:t>2</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511E2F5D-050E-4E6F-A744-BCA11CB3FA3B}" type="slidenum">
              <a:rPr lang="en-US" sz="1200" smtClean="0"/>
              <a:pPr eaLnBrk="1" hangingPunct="1"/>
              <a:t>20</a:t>
            </a:fld>
            <a:endParaRPr 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5F496CEF-0061-4D47-8F28-CE70E3875FA1}" type="slidenum">
              <a:rPr lang="en-US" sz="1200" smtClean="0"/>
              <a:pPr eaLnBrk="1" hangingPunct="1"/>
              <a:t>21</a:t>
            </a:fld>
            <a:endParaRPr lang="en-US" sz="12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A17FCB8A-71DE-49CD-8FD6-C0B5A0C8E172}" type="slidenum">
              <a:rPr lang="en-US" sz="1200" smtClean="0"/>
              <a:pPr eaLnBrk="1" hangingPunct="1"/>
              <a:t>22</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D0CF63C4-8942-4E5E-9EA9-B7E0195E3735}" type="slidenum">
              <a:rPr lang="en-US" sz="1200" smtClean="0"/>
              <a:pPr eaLnBrk="1" hangingPunct="1"/>
              <a:t>23</a:t>
            </a:fld>
            <a:endParaRPr lang="en-US" sz="12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16952832-B7BA-4366-A7D0-E3CC626E5B50}" type="slidenum">
              <a:rPr lang="en-US" sz="1200"/>
              <a:pPr algn="r" eaLnBrk="1" hangingPunct="1"/>
              <a:t>24</a:t>
            </a:fld>
            <a:endParaRPr lang="en-US"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811A44F-A8AD-46CC-AD1D-0A5DB1A5E160}" type="slidenum">
              <a:rPr lang="en-US" sz="1200" smtClean="0"/>
              <a:pPr eaLnBrk="1" hangingPunct="1"/>
              <a:t>25</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6EE61CCD-8BF9-4D77-BC13-8DB81777DFBE}" type="slidenum">
              <a:rPr lang="en-US" sz="1200" smtClean="0"/>
              <a:pPr eaLnBrk="1" hangingPunct="1"/>
              <a:t>3</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889904E7-C598-4616-B06E-F7985120F7BA}" type="slidenum">
              <a:rPr lang="en-US" sz="1200" smtClean="0"/>
              <a:pPr eaLnBrk="1" hangingPunct="1"/>
              <a:t>30</a:t>
            </a:fld>
            <a:endParaRPr 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F5DD7664-F1A5-4453-BFE1-540AD01ECD5A}" type="slidenum">
              <a:rPr lang="en-US" sz="1200" smtClean="0"/>
              <a:pPr eaLnBrk="1" hangingPunct="1"/>
              <a:t>35</a:t>
            </a:fld>
            <a:endParaRPr 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02F3961-FA4D-4EF4-B0DE-FBF241BD1E05}" type="slidenum">
              <a:rPr lang="en-US" sz="1200" smtClean="0"/>
              <a:pPr eaLnBrk="1" hangingPunct="1"/>
              <a:t>36</a:t>
            </a:fld>
            <a:endParaRPr 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E98D444-AC7A-4957-B1FF-4B3476F5FE68}" type="slidenum">
              <a:rPr lang="en-US" sz="1200" smtClean="0"/>
              <a:pPr eaLnBrk="1" hangingPunct="1"/>
              <a:t>37</a:t>
            </a:fld>
            <a:endParaRPr lang="en-US" sz="12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36E470B9-1B22-4BEE-9741-C253B8A5E9C5}" type="slidenum">
              <a:rPr lang="en-US" sz="1200" smtClean="0"/>
              <a:pPr eaLnBrk="1" hangingPunct="1"/>
              <a:t>38</a:t>
            </a:fld>
            <a:endParaRPr 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22B323CE-1164-46F5-B3EC-CB027C7EF4C9}" type="slidenum">
              <a:rPr lang="en-US" sz="1200" smtClean="0"/>
              <a:pPr eaLnBrk="1" hangingPunct="1"/>
              <a:t>39</a:t>
            </a:fld>
            <a:endParaRPr lang="en-US" sz="12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0ABB7FB-8BCF-426D-B7C1-4F1550CA71C2}" type="slidenum">
              <a:rPr lang="en-US" sz="1200" smtClean="0"/>
              <a:pPr eaLnBrk="1" hangingPunct="1"/>
              <a:t>4</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E16B6C0D-6314-4AD0-BEE6-D78BAEB98CE2}" type="slidenum">
              <a:rPr lang="en-US" sz="1200" smtClean="0"/>
              <a:pPr eaLnBrk="1" hangingPunct="1"/>
              <a:t>40</a:t>
            </a:fld>
            <a:endParaRPr 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3A0ACB12-3273-4793-807B-B467D472A0B8}" type="slidenum">
              <a:rPr lang="en-US" sz="1200" smtClean="0"/>
              <a:pPr eaLnBrk="1" hangingPunct="1"/>
              <a:t>41</a:t>
            </a:fld>
            <a:endParaRPr lang="en-US" sz="12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47313394-0160-4B49-A631-6001E685C757}" type="slidenum">
              <a:rPr lang="en-US" sz="1200" smtClean="0"/>
              <a:pPr eaLnBrk="1" hangingPunct="1"/>
              <a:t>42</a:t>
            </a:fld>
            <a:endParaRPr 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6C6B3F2E-0987-4C1E-A572-7D3A5940B3C6}" type="slidenum">
              <a:rPr lang="en-US" sz="1200" smtClean="0"/>
              <a:pPr eaLnBrk="1" hangingPunct="1"/>
              <a:t>43</a:t>
            </a:fld>
            <a:endParaRPr lang="en-US" sz="12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F007F77-8270-48CD-A2A6-6B3593473598}" type="slidenum">
              <a:rPr lang="en-US" sz="1200" smtClean="0"/>
              <a:pPr eaLnBrk="1" hangingPunct="1"/>
              <a:t>44</a:t>
            </a:fld>
            <a:endParaRPr lang="en-US" sz="12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3A29C6C8-FD6E-49E1-84B1-BC2630F7C097}" type="slidenum">
              <a:rPr lang="en-US" sz="1200" smtClean="0"/>
              <a:pPr eaLnBrk="1" hangingPunct="1"/>
              <a:t>45</a:t>
            </a:fld>
            <a:endParaRPr lang="en-US" sz="12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4F8EBB31-29FF-4DF2-80DF-EF9EA22AC009}" type="slidenum">
              <a:rPr lang="en-US" sz="1200" smtClean="0"/>
              <a:pPr eaLnBrk="1" hangingPunct="1"/>
              <a:t>46</a:t>
            </a:fld>
            <a:endParaRPr lang="en-US" sz="12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F315424-ED25-43CC-BCE3-651BADBBB35A}" type="slidenum">
              <a:rPr lang="en-US" sz="1200" smtClean="0"/>
              <a:pPr eaLnBrk="1" hangingPunct="1"/>
              <a:t>47</a:t>
            </a:fld>
            <a:endParaRPr lang="en-US" sz="12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5223E7B8-9A28-49E1-816B-CFBCBED23502}" type="slidenum">
              <a:rPr lang="en-US" sz="1200" smtClean="0"/>
              <a:pPr eaLnBrk="1" hangingPunct="1"/>
              <a:t>48</a:t>
            </a:fld>
            <a:endParaRPr lang="en-US" sz="12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3D37BBD1-D084-4250-B897-50A6F9820D12}" type="slidenum">
              <a:rPr lang="en-US" sz="1200" smtClean="0"/>
              <a:pPr eaLnBrk="1" hangingPunct="1"/>
              <a:t>49</a:t>
            </a:fld>
            <a:endParaRPr lang="en-US" sz="12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5F8C7AFB-498D-42CC-801C-5A95D202367B}" type="slidenum">
              <a:rPr lang="en-US" sz="1200" smtClean="0"/>
              <a:pPr eaLnBrk="1" hangingPunct="1"/>
              <a:t>5</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F5F446A6-D019-497B-A153-A1A7353044A6}" type="slidenum">
              <a:rPr lang="en-US" sz="1200" smtClean="0"/>
              <a:pPr eaLnBrk="1" hangingPunct="1"/>
              <a:t>50</a:t>
            </a:fld>
            <a:endParaRPr lang="en-US"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A2E4523A-8398-4626-B3B0-BDB4D47C4825}" type="slidenum">
              <a:rPr lang="en-US" sz="1200" smtClean="0"/>
              <a:pPr eaLnBrk="1" hangingPunct="1"/>
              <a:t>51</a:t>
            </a:fld>
            <a:endParaRPr lang="en-US" sz="12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B9EBF32C-9E1A-43B9-AFAF-B0DCBE3D67EA}" type="slidenum">
              <a:rPr lang="en-US" sz="1200" smtClean="0"/>
              <a:pPr eaLnBrk="1" hangingPunct="1"/>
              <a:t>52</a:t>
            </a:fld>
            <a:endParaRPr 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CC4D6F56-94C4-4D38-A7E5-094A0A799B83}" type="slidenum">
              <a:rPr lang="en-US" sz="1200"/>
              <a:pPr algn="r" eaLnBrk="1" hangingPunct="1"/>
              <a:t>53</a:t>
            </a:fld>
            <a:endParaRPr 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2F804626-D686-4558-9785-A1B14AABE7D3}" type="slidenum">
              <a:rPr lang="en-US" sz="1200" smtClean="0"/>
              <a:pPr eaLnBrk="1" hangingPunct="1"/>
              <a:t>54</a:t>
            </a:fld>
            <a:endParaRPr 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4690E64D-24C4-47E4-B32C-0F2B5B932820}" type="slidenum">
              <a:rPr lang="en-US" sz="1200" smtClean="0"/>
              <a:pPr eaLnBrk="1" hangingPunct="1"/>
              <a:t>6</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3CF1182-9F71-4A7D-93BF-23C83DB2A90E}" type="slidenum">
              <a:rPr lang="en-US" sz="1200" smtClean="0"/>
              <a:pPr eaLnBrk="1" hangingPunct="1"/>
              <a:t>7</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7087824-2B75-462E-BCD2-72A8511A7D19}" type="slidenum">
              <a:rPr lang="en-US" sz="1200" smtClean="0"/>
              <a:pPr eaLnBrk="1" hangingPunct="1"/>
              <a:t>8</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E5123B22-2D6C-4CE2-8792-7C7EEFA37509}" type="slidenum">
              <a:rPr lang="en-US" sz="1200" smtClean="0"/>
              <a:pPr eaLnBrk="1" hangingPunct="1"/>
              <a:t>9</a:t>
            </a:fld>
            <a:endParaRPr 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do: continue after one small problem; remove trees and show code</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CB1FA0-6332-4026-9B64-84160B5DC580}" type="slidenum">
              <a:rPr lang="en-US"/>
              <a:pPr>
                <a:defRPr/>
              </a:pPr>
              <a:t>‹#›</a:t>
            </a:fld>
            <a:endParaRPr lang="en-US"/>
          </a:p>
        </p:txBody>
      </p:sp>
    </p:spTree>
    <p:extLst>
      <p:ext uri="{BB962C8B-B14F-4D97-AF65-F5344CB8AC3E}">
        <p14:creationId xmlns:p14="http://schemas.microsoft.com/office/powerpoint/2010/main" val="312421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EFA45D-14C0-43E3-A2B5-313E42921C23}" type="slidenum">
              <a:rPr lang="en-US"/>
              <a:pPr>
                <a:defRPr/>
              </a:pPr>
              <a:t>‹#›</a:t>
            </a:fld>
            <a:endParaRPr lang="en-US"/>
          </a:p>
        </p:txBody>
      </p:sp>
    </p:spTree>
    <p:extLst>
      <p:ext uri="{BB962C8B-B14F-4D97-AF65-F5344CB8AC3E}">
        <p14:creationId xmlns:p14="http://schemas.microsoft.com/office/powerpoint/2010/main" val="22810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3D9FFA-4797-4846-B2E3-1A43D24A89AF}" type="slidenum">
              <a:rPr lang="en-US"/>
              <a:pPr>
                <a:defRPr/>
              </a:pPr>
              <a:t>‹#›</a:t>
            </a:fld>
            <a:endParaRPr lang="en-US"/>
          </a:p>
        </p:txBody>
      </p:sp>
    </p:spTree>
    <p:extLst>
      <p:ext uri="{BB962C8B-B14F-4D97-AF65-F5344CB8AC3E}">
        <p14:creationId xmlns:p14="http://schemas.microsoft.com/office/powerpoint/2010/main" val="2975696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57ED11A-D4BB-4DC2-A238-B7666DADD234}" type="slidenum">
              <a:rPr lang="en-US"/>
              <a:pPr>
                <a:defRPr/>
              </a:pPr>
              <a:t>‹#›</a:t>
            </a:fld>
            <a:endParaRPr lang="en-US"/>
          </a:p>
        </p:txBody>
      </p:sp>
    </p:spTree>
    <p:extLst>
      <p:ext uri="{BB962C8B-B14F-4D97-AF65-F5344CB8AC3E}">
        <p14:creationId xmlns:p14="http://schemas.microsoft.com/office/powerpoint/2010/main" val="32505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CC25AC-EBFF-4832-BFA6-E811EB84976A}" type="slidenum">
              <a:rPr lang="en-US"/>
              <a:pPr>
                <a:defRPr/>
              </a:pPr>
              <a:t>‹#›</a:t>
            </a:fld>
            <a:endParaRPr lang="en-US"/>
          </a:p>
        </p:txBody>
      </p:sp>
    </p:spTree>
    <p:extLst>
      <p:ext uri="{BB962C8B-B14F-4D97-AF65-F5344CB8AC3E}">
        <p14:creationId xmlns:p14="http://schemas.microsoft.com/office/powerpoint/2010/main" val="86072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5DC4F3-4869-4F21-B3FD-3C4AB7F59C90}" type="slidenum">
              <a:rPr lang="en-US"/>
              <a:pPr>
                <a:defRPr/>
              </a:pPr>
              <a:t>‹#›</a:t>
            </a:fld>
            <a:endParaRPr lang="en-US"/>
          </a:p>
        </p:txBody>
      </p:sp>
    </p:spTree>
    <p:extLst>
      <p:ext uri="{BB962C8B-B14F-4D97-AF65-F5344CB8AC3E}">
        <p14:creationId xmlns:p14="http://schemas.microsoft.com/office/powerpoint/2010/main" val="250171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C54FD8-6504-420D-B836-33D566F4EF1E}" type="slidenum">
              <a:rPr lang="en-US"/>
              <a:pPr>
                <a:defRPr/>
              </a:pPr>
              <a:t>‹#›</a:t>
            </a:fld>
            <a:endParaRPr lang="en-US"/>
          </a:p>
        </p:txBody>
      </p:sp>
    </p:spTree>
    <p:extLst>
      <p:ext uri="{BB962C8B-B14F-4D97-AF65-F5344CB8AC3E}">
        <p14:creationId xmlns:p14="http://schemas.microsoft.com/office/powerpoint/2010/main" val="360862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909BAA-6D7C-449A-AAB8-2BC5425E7D18}" type="slidenum">
              <a:rPr lang="en-US"/>
              <a:pPr>
                <a:defRPr/>
              </a:pPr>
              <a:t>‹#›</a:t>
            </a:fld>
            <a:endParaRPr lang="en-US"/>
          </a:p>
        </p:txBody>
      </p:sp>
    </p:spTree>
    <p:extLst>
      <p:ext uri="{BB962C8B-B14F-4D97-AF65-F5344CB8AC3E}">
        <p14:creationId xmlns:p14="http://schemas.microsoft.com/office/powerpoint/2010/main" val="414449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9C769B-FEA8-456C-9D35-D22491137822}" type="slidenum">
              <a:rPr lang="en-US"/>
              <a:pPr>
                <a:defRPr/>
              </a:pPr>
              <a:t>‹#›</a:t>
            </a:fld>
            <a:endParaRPr lang="en-US"/>
          </a:p>
        </p:txBody>
      </p:sp>
    </p:spTree>
    <p:extLst>
      <p:ext uri="{BB962C8B-B14F-4D97-AF65-F5344CB8AC3E}">
        <p14:creationId xmlns:p14="http://schemas.microsoft.com/office/powerpoint/2010/main" val="418936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384210B-89F1-427F-8F9F-1C375901B0F5}" type="slidenum">
              <a:rPr lang="en-US"/>
              <a:pPr>
                <a:defRPr/>
              </a:pPr>
              <a:t>‹#›</a:t>
            </a:fld>
            <a:endParaRPr lang="en-US"/>
          </a:p>
        </p:txBody>
      </p:sp>
    </p:spTree>
    <p:extLst>
      <p:ext uri="{BB962C8B-B14F-4D97-AF65-F5344CB8AC3E}">
        <p14:creationId xmlns:p14="http://schemas.microsoft.com/office/powerpoint/2010/main" val="44749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127B4D-61FB-4805-8762-897A2DA8F7B9}" type="slidenum">
              <a:rPr lang="en-US"/>
              <a:pPr>
                <a:defRPr/>
              </a:pPr>
              <a:t>‹#›</a:t>
            </a:fld>
            <a:endParaRPr lang="en-US"/>
          </a:p>
        </p:txBody>
      </p:sp>
    </p:spTree>
    <p:extLst>
      <p:ext uri="{BB962C8B-B14F-4D97-AF65-F5344CB8AC3E}">
        <p14:creationId xmlns:p14="http://schemas.microsoft.com/office/powerpoint/2010/main" val="337698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01265D-8887-443C-931F-BEFA13A8554A}" type="slidenum">
              <a:rPr lang="en-US"/>
              <a:pPr>
                <a:defRPr/>
              </a:pPr>
              <a:t>‹#›</a:t>
            </a:fld>
            <a:endParaRPr lang="en-US"/>
          </a:p>
        </p:txBody>
      </p:sp>
    </p:spTree>
    <p:extLst>
      <p:ext uri="{BB962C8B-B14F-4D97-AF65-F5344CB8AC3E}">
        <p14:creationId xmlns:p14="http://schemas.microsoft.com/office/powerpoint/2010/main" val="335521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1447800" y="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pPr>
              <a:defRPr/>
            </a:pPr>
            <a:fld id="{464D38C2-4149-4AB0-AE41-A7512CE87A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cs typeface="Times New Roman" pitchFamily="18" charset="0"/>
        </a:defRPr>
      </a:lvl2pPr>
      <a:lvl3pPr algn="ctr" rtl="0" eaLnBrk="0" fontAlgn="base" hangingPunct="0">
        <a:spcBef>
          <a:spcPct val="0"/>
        </a:spcBef>
        <a:spcAft>
          <a:spcPct val="0"/>
        </a:spcAft>
        <a:defRPr sz="4400">
          <a:solidFill>
            <a:schemeClr val="tx2"/>
          </a:solidFill>
          <a:latin typeface="Comic Sans MS" pitchFamily="66" charset="0"/>
          <a:cs typeface="Times New Roman" pitchFamily="18" charset="0"/>
        </a:defRPr>
      </a:lvl3pPr>
      <a:lvl4pPr algn="ctr" rtl="0" eaLnBrk="0" fontAlgn="base" hangingPunct="0">
        <a:spcBef>
          <a:spcPct val="0"/>
        </a:spcBef>
        <a:spcAft>
          <a:spcPct val="0"/>
        </a:spcAft>
        <a:defRPr sz="4400">
          <a:solidFill>
            <a:schemeClr val="tx2"/>
          </a:solidFill>
          <a:latin typeface="Comic Sans MS" pitchFamily="66" charset="0"/>
          <a:cs typeface="Times New Roman" pitchFamily="18" charset="0"/>
        </a:defRPr>
      </a:lvl4pPr>
      <a:lvl5pPr algn="ctr" rtl="0" eaLnBrk="0" fontAlgn="base" hangingPunct="0">
        <a:spcBef>
          <a:spcPct val="0"/>
        </a:spcBef>
        <a:spcAft>
          <a:spcPct val="0"/>
        </a:spcAft>
        <a:defRPr sz="4400">
          <a:solidFill>
            <a:schemeClr val="tx2"/>
          </a:solidFill>
          <a:latin typeface="Comic Sans MS" pitchFamily="66" charset="0"/>
          <a:cs typeface="Times New Roman" pitchFamily="18" charset="0"/>
        </a:defRPr>
      </a:lvl5pPr>
      <a:lvl6pPr marL="457200" algn="ctr" rtl="0" fontAlgn="base">
        <a:spcBef>
          <a:spcPct val="0"/>
        </a:spcBef>
        <a:spcAft>
          <a:spcPct val="0"/>
        </a:spcAft>
        <a:defRPr sz="4400">
          <a:solidFill>
            <a:schemeClr val="tx2"/>
          </a:solidFill>
          <a:latin typeface="Comic Sans MS" pitchFamily="66" charset="0"/>
          <a:cs typeface="Times New Roman" pitchFamily="18" charset="0"/>
        </a:defRPr>
      </a:lvl6pPr>
      <a:lvl7pPr marL="914400" algn="ctr" rtl="0" fontAlgn="base">
        <a:spcBef>
          <a:spcPct val="0"/>
        </a:spcBef>
        <a:spcAft>
          <a:spcPct val="0"/>
        </a:spcAft>
        <a:defRPr sz="4400">
          <a:solidFill>
            <a:schemeClr val="tx2"/>
          </a:solidFill>
          <a:latin typeface="Comic Sans MS" pitchFamily="66" charset="0"/>
          <a:cs typeface="Times New Roman" pitchFamily="18" charset="0"/>
        </a:defRPr>
      </a:lvl7pPr>
      <a:lvl8pPr marL="1371600" algn="ctr" rtl="0" fontAlgn="base">
        <a:spcBef>
          <a:spcPct val="0"/>
        </a:spcBef>
        <a:spcAft>
          <a:spcPct val="0"/>
        </a:spcAft>
        <a:defRPr sz="4400">
          <a:solidFill>
            <a:schemeClr val="tx2"/>
          </a:solidFill>
          <a:latin typeface="Comic Sans MS" pitchFamily="66" charset="0"/>
          <a:cs typeface="Times New Roman" pitchFamily="18" charset="0"/>
        </a:defRPr>
      </a:lvl8pPr>
      <a:lvl9pPr marL="1828800" algn="ctr" rtl="0" fontAlgn="base">
        <a:spcBef>
          <a:spcPct val="0"/>
        </a:spcBef>
        <a:spcAft>
          <a:spcPct val="0"/>
        </a:spcAft>
        <a:defRPr sz="4400">
          <a:solidFill>
            <a:schemeClr val="tx2"/>
          </a:solidFill>
          <a:latin typeface="Comic Sans MS" pitchFamily="66"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2F300B6-0BDC-47CE-A178-377CE80F4C1D}" type="slidenum">
              <a:rPr lang="en-US" sz="1400" smtClean="0">
                <a:solidFill>
                  <a:schemeClr val="tx1"/>
                </a:solidFill>
                <a:latin typeface="Times New Roman" pitchFamily="18" charset="0"/>
              </a:rPr>
              <a:pPr eaLnBrk="1" hangingPunct="1"/>
              <a:t>1</a:t>
            </a:fld>
            <a:endParaRPr lang="en-US" sz="1400" smtClean="0">
              <a:solidFill>
                <a:schemeClr val="tx1"/>
              </a:solidFill>
              <a:latin typeface="Times New Roman" pitchFamily="18" charset="0"/>
            </a:endParaRPr>
          </a:p>
        </p:txBody>
      </p:sp>
      <p:sp>
        <p:nvSpPr>
          <p:cNvPr id="2051" name="Rectangle 2"/>
          <p:cNvSpPr>
            <a:spLocks noGrp="1" noChangeArrowheads="1"/>
          </p:cNvSpPr>
          <p:nvPr>
            <p:ph type="title"/>
          </p:nvPr>
        </p:nvSpPr>
        <p:spPr/>
        <p:txBody>
          <a:bodyPr/>
          <a:lstStyle/>
          <a:p>
            <a:pPr eaLnBrk="1" hangingPunct="1"/>
            <a:r>
              <a:rPr lang="en-US" dirty="0" smtClean="0"/>
              <a:t>Wednesday, March 7</a:t>
            </a:r>
            <a:r>
              <a:rPr lang="en-US" baseline="30000" dirty="0" smtClean="0"/>
              <a:t>th</a:t>
            </a:r>
            <a:r>
              <a:rPr lang="en-US" dirty="0" smtClean="0"/>
              <a:t>    </a:t>
            </a:r>
          </a:p>
        </p:txBody>
      </p:sp>
      <p:sp>
        <p:nvSpPr>
          <p:cNvPr id="2052" name="Rectangle 3"/>
          <p:cNvSpPr>
            <a:spLocks noGrp="1" noChangeArrowheads="1"/>
          </p:cNvSpPr>
          <p:nvPr>
            <p:ph type="body" sz="half" idx="1"/>
          </p:nvPr>
        </p:nvSpPr>
        <p:spPr>
          <a:xfrm>
            <a:off x="685800" y="1143000"/>
            <a:ext cx="7480300" cy="3657600"/>
          </a:xfrm>
        </p:spPr>
        <p:txBody>
          <a:bodyPr/>
          <a:lstStyle/>
          <a:p>
            <a:pPr eaLnBrk="1" hangingPunct="1"/>
            <a:r>
              <a:rPr lang="en-US" sz="3600" smtClean="0"/>
              <a:t>Tables</a:t>
            </a:r>
          </a:p>
          <a:p>
            <a:pPr eaLnBrk="1" hangingPunct="1"/>
            <a:r>
              <a:rPr lang="en-US" smtClean="0"/>
              <a:t>Hash Tables</a:t>
            </a:r>
          </a:p>
          <a:p>
            <a:pPr lvl="1" eaLnBrk="1" hangingPunct="1"/>
            <a:r>
              <a:rPr lang="en-US" smtClean="0"/>
              <a:t>Closed hash tables  </a:t>
            </a:r>
          </a:p>
          <a:p>
            <a:pPr lvl="1" eaLnBrk="1" hangingPunct="1"/>
            <a:r>
              <a:rPr lang="en-US" smtClean="0"/>
              <a:t>Open hash tables</a:t>
            </a:r>
          </a:p>
          <a:p>
            <a:pPr eaLnBrk="1" hangingPunct="1"/>
            <a:r>
              <a:rPr lang="en-US" smtClean="0"/>
              <a:t>Review Challenge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 Box 150"/>
          <p:cNvSpPr txBox="1">
            <a:spLocks noChangeArrowheads="1"/>
          </p:cNvSpPr>
          <p:nvPr/>
        </p:nvSpPr>
        <p:spPr bwMode="auto">
          <a:xfrm>
            <a:off x="2971800" y="6172200"/>
            <a:ext cx="6553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000">
                <a:solidFill>
                  <a:srgbClr val="6600CC"/>
                </a:solidFill>
              </a:rPr>
              <a:t>Step 3: Update our second </a:t>
            </a:r>
            <a:br>
              <a:rPr lang="en-US" sz="2000">
                <a:solidFill>
                  <a:srgbClr val="6600CC"/>
                </a:solidFill>
              </a:rPr>
            </a:br>
            <a:r>
              <a:rPr lang="en-US" sz="2000">
                <a:solidFill>
                  <a:srgbClr val="6600CC"/>
                </a:solidFill>
              </a:rPr>
              <a:t>             index… etc, etc…</a:t>
            </a:r>
            <a:endParaRPr lang="en-US" sz="2000">
              <a:solidFill>
                <a:srgbClr val="006666"/>
              </a:solidFill>
            </a:endParaRPr>
          </a:p>
        </p:txBody>
      </p:sp>
      <p:sp>
        <p:nvSpPr>
          <p:cNvPr id="255" name="Text Box 150"/>
          <p:cNvSpPr txBox="1">
            <a:spLocks noChangeArrowheads="1"/>
          </p:cNvSpPr>
          <p:nvPr/>
        </p:nvSpPr>
        <p:spPr bwMode="auto">
          <a:xfrm>
            <a:off x="381000" y="6248400"/>
            <a:ext cx="739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000">
                <a:solidFill>
                  <a:srgbClr val="6600CC"/>
                </a:solidFill>
              </a:rPr>
              <a:t>Step 2: Update our first index to point to our new record</a:t>
            </a:r>
            <a:endParaRPr lang="en-US" sz="2000">
              <a:solidFill>
                <a:srgbClr val="006666"/>
              </a:solidFill>
            </a:endParaRPr>
          </a:p>
        </p:txBody>
      </p:sp>
      <p:pic>
        <p:nvPicPr>
          <p:cNvPr id="11268" name="Picture 4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89225"/>
            <a:ext cx="334645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667000"/>
            <a:ext cx="3276600"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893C7478-2765-4BA6-BCFF-F30567613D0F}" type="slidenum">
              <a:rPr lang="en-US" sz="1400" smtClean="0">
                <a:solidFill>
                  <a:schemeClr val="tx1"/>
                </a:solidFill>
                <a:latin typeface="Times New Roman" pitchFamily="18" charset="0"/>
              </a:rPr>
              <a:pPr eaLnBrk="1" hangingPunct="1"/>
              <a:t>10</a:t>
            </a:fld>
            <a:endParaRPr lang="en-US" sz="1400" smtClean="0">
              <a:solidFill>
                <a:schemeClr val="tx1"/>
              </a:solidFill>
              <a:latin typeface="Times New Roman" pitchFamily="18" charset="0"/>
            </a:endParaRPr>
          </a:p>
        </p:txBody>
      </p:sp>
      <p:sp>
        <p:nvSpPr>
          <p:cNvPr id="11271" name="Rectangle 2"/>
          <p:cNvSpPr>
            <a:spLocks noGrp="1" noChangeArrowheads="1"/>
          </p:cNvSpPr>
          <p:nvPr>
            <p:ph type="title"/>
          </p:nvPr>
        </p:nvSpPr>
        <p:spPr>
          <a:xfrm>
            <a:off x="609600" y="-228600"/>
            <a:ext cx="7772400" cy="1143000"/>
          </a:xfrm>
        </p:spPr>
        <p:txBody>
          <a:bodyPr/>
          <a:lstStyle/>
          <a:p>
            <a:pPr eaLnBrk="1" hangingPunct="1"/>
            <a:r>
              <a:rPr lang="en-US" smtClean="0">
                <a:solidFill>
                  <a:schemeClr val="tx1"/>
                </a:solidFill>
              </a:rPr>
              <a:t>Complex Tables</a:t>
            </a:r>
          </a:p>
        </p:txBody>
      </p:sp>
      <p:sp>
        <p:nvSpPr>
          <p:cNvPr id="703491" name="Text Box 3"/>
          <p:cNvSpPr txBox="1">
            <a:spLocks noChangeArrowheads="1"/>
          </p:cNvSpPr>
          <p:nvPr/>
        </p:nvSpPr>
        <p:spPr bwMode="auto">
          <a:xfrm>
            <a:off x="228600" y="762000"/>
            <a:ext cx="6040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accent2"/>
                </a:solidFill>
              </a:rPr>
              <a:t>Question</a:t>
            </a:r>
            <a:r>
              <a:rPr lang="en-US"/>
              <a:t>: To review, what do we have to do to insert a new record into our table?</a:t>
            </a:r>
          </a:p>
        </p:txBody>
      </p:sp>
      <p:sp>
        <p:nvSpPr>
          <p:cNvPr id="703638" name="Text Box 150"/>
          <p:cNvSpPr txBox="1">
            <a:spLocks noChangeArrowheads="1"/>
          </p:cNvSpPr>
          <p:nvPr/>
        </p:nvSpPr>
        <p:spPr bwMode="auto">
          <a:xfrm>
            <a:off x="533400" y="1600200"/>
            <a:ext cx="546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Let’s add</a:t>
            </a:r>
            <a:r>
              <a:rPr lang="en-US"/>
              <a:t>: </a:t>
            </a:r>
            <a:r>
              <a:rPr lang="en-US">
                <a:solidFill>
                  <a:srgbClr val="006666"/>
                </a:solidFill>
              </a:rPr>
              <a:t>Wendy</a:t>
            </a:r>
            <a:r>
              <a:rPr lang="en-US"/>
              <a:t>, </a:t>
            </a:r>
            <a:r>
              <a:rPr lang="en-US">
                <a:solidFill>
                  <a:srgbClr val="006666"/>
                </a:solidFill>
              </a:rPr>
              <a:t>ID=1000</a:t>
            </a:r>
            <a:r>
              <a:rPr lang="en-US"/>
              <a:t>, </a:t>
            </a:r>
            <a:r>
              <a:rPr lang="en-US">
                <a:solidFill>
                  <a:srgbClr val="006666"/>
                </a:solidFill>
              </a:rPr>
              <a:t>GPA=3.9</a:t>
            </a:r>
          </a:p>
        </p:txBody>
      </p:sp>
      <p:sp>
        <p:nvSpPr>
          <p:cNvPr id="703643" name="Text Box 155"/>
          <p:cNvSpPr txBox="1">
            <a:spLocks noChangeArrowheads="1"/>
          </p:cNvSpPr>
          <p:nvPr/>
        </p:nvSpPr>
        <p:spPr bwMode="auto">
          <a:xfrm>
            <a:off x="533400" y="5867400"/>
            <a:ext cx="227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Wendy &gt; Carey</a:t>
            </a:r>
          </a:p>
        </p:txBody>
      </p:sp>
      <p:sp>
        <p:nvSpPr>
          <p:cNvPr id="703644" name="Oval 156"/>
          <p:cNvSpPr>
            <a:spLocks noChangeArrowheads="1"/>
          </p:cNvSpPr>
          <p:nvPr/>
        </p:nvSpPr>
        <p:spPr bwMode="auto">
          <a:xfrm>
            <a:off x="609600" y="2590800"/>
            <a:ext cx="1582738" cy="9271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3647" name="Text Box 159"/>
          <p:cNvSpPr txBox="1">
            <a:spLocks noChangeArrowheads="1"/>
          </p:cNvSpPr>
          <p:nvPr/>
        </p:nvSpPr>
        <p:spPr bwMode="auto">
          <a:xfrm>
            <a:off x="533400" y="5867400"/>
            <a:ext cx="221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Wendy &gt; Linda</a:t>
            </a:r>
          </a:p>
        </p:txBody>
      </p:sp>
      <p:sp>
        <p:nvSpPr>
          <p:cNvPr id="703648" name="Oval 160"/>
          <p:cNvSpPr>
            <a:spLocks noChangeArrowheads="1"/>
          </p:cNvSpPr>
          <p:nvPr/>
        </p:nvSpPr>
        <p:spPr bwMode="auto">
          <a:xfrm>
            <a:off x="1371600" y="3581400"/>
            <a:ext cx="1582738" cy="9271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3649" name="Text Box 161"/>
          <p:cNvSpPr txBox="1">
            <a:spLocks noChangeArrowheads="1"/>
          </p:cNvSpPr>
          <p:nvPr/>
        </p:nvSpPr>
        <p:spPr bwMode="auto">
          <a:xfrm>
            <a:off x="533400" y="5867400"/>
            <a:ext cx="226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Wendy &lt; Zelda</a:t>
            </a:r>
          </a:p>
        </p:txBody>
      </p:sp>
      <p:sp>
        <p:nvSpPr>
          <p:cNvPr id="703650" name="Oval 162"/>
          <p:cNvSpPr>
            <a:spLocks noChangeArrowheads="1"/>
          </p:cNvSpPr>
          <p:nvPr/>
        </p:nvSpPr>
        <p:spPr bwMode="auto">
          <a:xfrm>
            <a:off x="2057400" y="4648200"/>
            <a:ext cx="1582738" cy="9271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165"/>
          <p:cNvGrpSpPr>
            <a:grpSpLocks/>
          </p:cNvGrpSpPr>
          <p:nvPr/>
        </p:nvGrpSpPr>
        <p:grpSpPr bwMode="auto">
          <a:xfrm>
            <a:off x="2360613" y="5576888"/>
            <a:ext cx="444500" cy="428625"/>
            <a:chOff x="1470" y="3559"/>
            <a:chExt cx="198" cy="206"/>
          </a:xfrm>
        </p:grpSpPr>
        <p:sp>
          <p:nvSpPr>
            <p:cNvPr id="11386" name="Rectangle 163"/>
            <p:cNvSpPr>
              <a:spLocks noChangeArrowheads="1"/>
            </p:cNvSpPr>
            <p:nvPr/>
          </p:nvSpPr>
          <p:spPr bwMode="auto">
            <a:xfrm>
              <a:off x="1487" y="3559"/>
              <a:ext cx="181" cy="95"/>
            </a:xfrm>
            <a:prstGeom prst="rect">
              <a:avLst/>
            </a:prstGeom>
            <a:solidFill>
              <a:srgbClr val="8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387" name="Line 164"/>
            <p:cNvSpPr>
              <a:spLocks noChangeShapeType="1"/>
            </p:cNvSpPr>
            <p:nvPr/>
          </p:nvSpPr>
          <p:spPr bwMode="auto">
            <a:xfrm flipH="1">
              <a:off x="1470" y="3611"/>
              <a:ext cx="120" cy="1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166"/>
          <p:cNvGrpSpPr>
            <a:grpSpLocks/>
          </p:cNvGrpSpPr>
          <p:nvPr/>
        </p:nvGrpSpPr>
        <p:grpSpPr bwMode="auto">
          <a:xfrm>
            <a:off x="1509713" y="5986463"/>
            <a:ext cx="1250950" cy="776287"/>
            <a:chOff x="3589" y="3477"/>
            <a:chExt cx="788" cy="489"/>
          </a:xfrm>
        </p:grpSpPr>
        <p:grpSp>
          <p:nvGrpSpPr>
            <p:cNvPr id="11379" name="Group 167"/>
            <p:cNvGrpSpPr>
              <a:grpSpLocks/>
            </p:cNvGrpSpPr>
            <p:nvPr/>
          </p:nvGrpSpPr>
          <p:grpSpPr bwMode="auto">
            <a:xfrm>
              <a:off x="3589" y="3477"/>
              <a:ext cx="788" cy="454"/>
              <a:chOff x="737" y="1765"/>
              <a:chExt cx="1163" cy="488"/>
            </a:xfrm>
          </p:grpSpPr>
          <p:sp>
            <p:nvSpPr>
              <p:cNvPr id="11382" name="Rectangle 168"/>
              <p:cNvSpPr>
                <a:spLocks noChangeArrowheads="1"/>
              </p:cNvSpPr>
              <p:nvPr/>
            </p:nvSpPr>
            <p:spPr bwMode="auto">
              <a:xfrm>
                <a:off x="758" y="1765"/>
                <a:ext cx="970" cy="488"/>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83" name="Rectangle 169"/>
              <p:cNvSpPr>
                <a:spLocks noChangeArrowheads="1"/>
              </p:cNvSpPr>
              <p:nvPr/>
            </p:nvSpPr>
            <p:spPr bwMode="auto">
              <a:xfrm>
                <a:off x="776" y="2112"/>
                <a:ext cx="384" cy="113"/>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84" name="Rectangle 170"/>
              <p:cNvSpPr>
                <a:spLocks noChangeArrowheads="1"/>
              </p:cNvSpPr>
              <p:nvPr/>
            </p:nvSpPr>
            <p:spPr bwMode="auto">
              <a:xfrm>
                <a:off x="1304" y="2112"/>
                <a:ext cx="384" cy="113"/>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85" name="Text Box 171"/>
              <p:cNvSpPr txBox="1">
                <a:spLocks noChangeArrowheads="1"/>
              </p:cNvSpPr>
              <p:nvPr/>
            </p:nvSpPr>
            <p:spPr bwMode="auto">
              <a:xfrm>
                <a:off x="737" y="1773"/>
                <a:ext cx="116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300" b="1">
                    <a:solidFill>
                      <a:srgbClr val="FF3300"/>
                    </a:solidFill>
                  </a:rPr>
                  <a:t>Name:Wendy</a:t>
                </a:r>
              </a:p>
              <a:p>
                <a:pPr algn="l" eaLnBrk="1" hangingPunct="1"/>
                <a:r>
                  <a:rPr lang="en-US" sz="1300" b="1"/>
                  <a:t>index: </a:t>
                </a:r>
                <a:r>
                  <a:rPr lang="en-US" sz="1300" b="1">
                    <a:solidFill>
                      <a:srgbClr val="6600CC"/>
                    </a:solidFill>
                  </a:rPr>
                  <a:t>5</a:t>
                </a:r>
              </a:p>
            </p:txBody>
          </p:sp>
        </p:grpSp>
        <p:sp>
          <p:nvSpPr>
            <p:cNvPr id="11380" name="Rectangle 172"/>
            <p:cNvSpPr>
              <a:spLocks noChangeArrowheads="1"/>
            </p:cNvSpPr>
            <p:nvPr/>
          </p:nvSpPr>
          <p:spPr bwMode="auto">
            <a:xfrm>
              <a:off x="3605" y="3782"/>
              <a:ext cx="28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p>
              <a:pPr algn="l"/>
              <a:r>
                <a:rPr lang="en-US" sz="1300" b="1">
                  <a:solidFill>
                    <a:srgbClr val="FFFFCC"/>
                  </a:solidFill>
                </a:rPr>
                <a:t>null</a:t>
              </a:r>
            </a:p>
          </p:txBody>
        </p:sp>
        <p:sp>
          <p:nvSpPr>
            <p:cNvPr id="11381" name="Rectangle 173"/>
            <p:cNvSpPr>
              <a:spLocks noChangeArrowheads="1"/>
            </p:cNvSpPr>
            <p:nvPr/>
          </p:nvSpPr>
          <p:spPr bwMode="auto">
            <a:xfrm>
              <a:off x="3974" y="3783"/>
              <a:ext cx="28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p>
              <a:pPr algn="l"/>
              <a:r>
                <a:rPr lang="en-US" sz="1300" b="1">
                  <a:solidFill>
                    <a:srgbClr val="FFFFCC"/>
                  </a:solidFill>
                </a:rPr>
                <a:t>null</a:t>
              </a:r>
            </a:p>
          </p:txBody>
        </p:sp>
      </p:grpSp>
      <p:grpSp>
        <p:nvGrpSpPr>
          <p:cNvPr id="5" name="Group 177"/>
          <p:cNvGrpSpPr>
            <a:grpSpLocks/>
          </p:cNvGrpSpPr>
          <p:nvPr/>
        </p:nvGrpSpPr>
        <p:grpSpPr bwMode="auto">
          <a:xfrm>
            <a:off x="2105025" y="6022975"/>
            <a:ext cx="5286375" cy="419100"/>
            <a:chOff x="1326" y="3914"/>
            <a:chExt cx="2982" cy="144"/>
          </a:xfrm>
        </p:grpSpPr>
        <p:sp>
          <p:nvSpPr>
            <p:cNvPr id="11377" name="Oval 175"/>
            <p:cNvSpPr>
              <a:spLocks noChangeArrowheads="1"/>
            </p:cNvSpPr>
            <p:nvPr/>
          </p:nvSpPr>
          <p:spPr bwMode="auto">
            <a:xfrm>
              <a:off x="1326" y="3965"/>
              <a:ext cx="102" cy="9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11378" name="AutoShape 176"/>
            <p:cNvCxnSpPr>
              <a:cxnSpLocks noChangeShapeType="1"/>
              <a:stCxn id="11377" idx="7"/>
            </p:cNvCxnSpPr>
            <p:nvPr/>
          </p:nvCxnSpPr>
          <p:spPr bwMode="auto">
            <a:xfrm rot="5400000" flipH="1" flipV="1">
              <a:off x="2828" y="2499"/>
              <a:ext cx="66" cy="2895"/>
            </a:xfrm>
            <a:prstGeom prst="curvedConnector2">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703666" name="Oval 178"/>
          <p:cNvSpPr>
            <a:spLocks noChangeArrowheads="1"/>
          </p:cNvSpPr>
          <p:nvPr/>
        </p:nvSpPr>
        <p:spPr bwMode="auto">
          <a:xfrm>
            <a:off x="4114800" y="2514600"/>
            <a:ext cx="1582738" cy="9271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3667" name="Text Box 179"/>
          <p:cNvSpPr txBox="1">
            <a:spLocks noChangeArrowheads="1"/>
          </p:cNvSpPr>
          <p:nvPr/>
        </p:nvSpPr>
        <p:spPr bwMode="auto">
          <a:xfrm>
            <a:off x="4210050" y="5867400"/>
            <a:ext cx="1885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1000 &lt; 6416</a:t>
            </a:r>
          </a:p>
        </p:txBody>
      </p:sp>
      <p:sp>
        <p:nvSpPr>
          <p:cNvPr id="703668" name="Oval 180"/>
          <p:cNvSpPr>
            <a:spLocks noChangeArrowheads="1"/>
          </p:cNvSpPr>
          <p:nvPr/>
        </p:nvSpPr>
        <p:spPr bwMode="auto">
          <a:xfrm>
            <a:off x="3581400" y="3581400"/>
            <a:ext cx="1582738" cy="9271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3669" name="Text Box 181"/>
          <p:cNvSpPr txBox="1">
            <a:spLocks noChangeArrowheads="1"/>
          </p:cNvSpPr>
          <p:nvPr/>
        </p:nvSpPr>
        <p:spPr bwMode="auto">
          <a:xfrm>
            <a:off x="4191000" y="5867400"/>
            <a:ext cx="1885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1000 &lt; 1054</a:t>
            </a:r>
          </a:p>
        </p:txBody>
      </p:sp>
      <p:sp>
        <p:nvSpPr>
          <p:cNvPr id="703670" name="Oval 182"/>
          <p:cNvSpPr>
            <a:spLocks noChangeArrowheads="1"/>
          </p:cNvSpPr>
          <p:nvPr/>
        </p:nvSpPr>
        <p:spPr bwMode="auto">
          <a:xfrm>
            <a:off x="3276600" y="4648200"/>
            <a:ext cx="1582738" cy="9271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3671" name="Text Box 183"/>
          <p:cNvSpPr txBox="1">
            <a:spLocks noChangeArrowheads="1"/>
          </p:cNvSpPr>
          <p:nvPr/>
        </p:nvSpPr>
        <p:spPr bwMode="auto">
          <a:xfrm>
            <a:off x="4191000" y="5872163"/>
            <a:ext cx="1935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1000 &gt; 0003</a:t>
            </a:r>
          </a:p>
        </p:txBody>
      </p:sp>
      <p:grpSp>
        <p:nvGrpSpPr>
          <p:cNvPr id="6" name="Group 184"/>
          <p:cNvGrpSpPr>
            <a:grpSpLocks/>
          </p:cNvGrpSpPr>
          <p:nvPr/>
        </p:nvGrpSpPr>
        <p:grpSpPr bwMode="auto">
          <a:xfrm flipH="1">
            <a:off x="4267200" y="5602288"/>
            <a:ext cx="381000" cy="403225"/>
            <a:chOff x="1470" y="3559"/>
            <a:chExt cx="198" cy="206"/>
          </a:xfrm>
        </p:grpSpPr>
        <p:sp>
          <p:nvSpPr>
            <p:cNvPr id="11375" name="Rectangle 185"/>
            <p:cNvSpPr>
              <a:spLocks noChangeArrowheads="1"/>
            </p:cNvSpPr>
            <p:nvPr/>
          </p:nvSpPr>
          <p:spPr bwMode="auto">
            <a:xfrm>
              <a:off x="1487" y="3559"/>
              <a:ext cx="181" cy="95"/>
            </a:xfrm>
            <a:prstGeom prst="rect">
              <a:avLst/>
            </a:prstGeom>
            <a:solidFill>
              <a:srgbClr val="8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376" name="Line 186"/>
            <p:cNvSpPr>
              <a:spLocks noChangeShapeType="1"/>
            </p:cNvSpPr>
            <p:nvPr/>
          </p:nvSpPr>
          <p:spPr bwMode="auto">
            <a:xfrm flipH="1">
              <a:off x="1470" y="3611"/>
              <a:ext cx="120" cy="1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7" name="Group 187"/>
          <p:cNvGrpSpPr>
            <a:grpSpLocks/>
          </p:cNvGrpSpPr>
          <p:nvPr/>
        </p:nvGrpSpPr>
        <p:grpSpPr bwMode="auto">
          <a:xfrm>
            <a:off x="4075113" y="5991225"/>
            <a:ext cx="1066800" cy="776288"/>
            <a:chOff x="3589" y="3477"/>
            <a:chExt cx="672" cy="489"/>
          </a:xfrm>
        </p:grpSpPr>
        <p:grpSp>
          <p:nvGrpSpPr>
            <p:cNvPr id="11368" name="Group 188"/>
            <p:cNvGrpSpPr>
              <a:grpSpLocks/>
            </p:cNvGrpSpPr>
            <p:nvPr/>
          </p:nvGrpSpPr>
          <p:grpSpPr bwMode="auto">
            <a:xfrm>
              <a:off x="3589" y="3477"/>
              <a:ext cx="672" cy="454"/>
              <a:chOff x="737" y="1765"/>
              <a:chExt cx="991" cy="488"/>
            </a:xfrm>
          </p:grpSpPr>
          <p:sp>
            <p:nvSpPr>
              <p:cNvPr id="11371" name="Rectangle 189"/>
              <p:cNvSpPr>
                <a:spLocks noChangeArrowheads="1"/>
              </p:cNvSpPr>
              <p:nvPr/>
            </p:nvSpPr>
            <p:spPr bwMode="auto">
              <a:xfrm>
                <a:off x="758" y="1765"/>
                <a:ext cx="970" cy="488"/>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72" name="Rectangle 190"/>
              <p:cNvSpPr>
                <a:spLocks noChangeArrowheads="1"/>
              </p:cNvSpPr>
              <p:nvPr/>
            </p:nvSpPr>
            <p:spPr bwMode="auto">
              <a:xfrm>
                <a:off x="776" y="2112"/>
                <a:ext cx="384" cy="113"/>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73" name="Rectangle 191"/>
              <p:cNvSpPr>
                <a:spLocks noChangeArrowheads="1"/>
              </p:cNvSpPr>
              <p:nvPr/>
            </p:nvSpPr>
            <p:spPr bwMode="auto">
              <a:xfrm>
                <a:off x="1304" y="2112"/>
                <a:ext cx="384" cy="113"/>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74" name="Text Box 192"/>
              <p:cNvSpPr txBox="1">
                <a:spLocks noChangeArrowheads="1"/>
              </p:cNvSpPr>
              <p:nvPr/>
            </p:nvSpPr>
            <p:spPr bwMode="auto">
              <a:xfrm>
                <a:off x="737" y="1773"/>
                <a:ext cx="87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300" b="1">
                    <a:solidFill>
                      <a:srgbClr val="FF3300"/>
                    </a:solidFill>
                  </a:rPr>
                  <a:t>ID: 1000</a:t>
                </a:r>
              </a:p>
              <a:p>
                <a:pPr algn="l" eaLnBrk="1" hangingPunct="1"/>
                <a:r>
                  <a:rPr lang="en-US" sz="1300" b="1"/>
                  <a:t>index: </a:t>
                </a:r>
                <a:r>
                  <a:rPr lang="en-US" sz="1300" b="1">
                    <a:solidFill>
                      <a:srgbClr val="6600CC"/>
                    </a:solidFill>
                  </a:rPr>
                  <a:t>5</a:t>
                </a:r>
              </a:p>
            </p:txBody>
          </p:sp>
        </p:grpSp>
        <p:sp>
          <p:nvSpPr>
            <p:cNvPr id="11369" name="Rectangle 193"/>
            <p:cNvSpPr>
              <a:spLocks noChangeArrowheads="1"/>
            </p:cNvSpPr>
            <p:nvPr/>
          </p:nvSpPr>
          <p:spPr bwMode="auto">
            <a:xfrm>
              <a:off x="3605" y="3782"/>
              <a:ext cx="28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p>
              <a:pPr algn="l"/>
              <a:r>
                <a:rPr lang="en-US" sz="1300" b="1">
                  <a:solidFill>
                    <a:srgbClr val="FFFFCC"/>
                  </a:solidFill>
                </a:rPr>
                <a:t>null</a:t>
              </a:r>
            </a:p>
          </p:txBody>
        </p:sp>
        <p:sp>
          <p:nvSpPr>
            <p:cNvPr id="11370" name="Rectangle 194"/>
            <p:cNvSpPr>
              <a:spLocks noChangeArrowheads="1"/>
            </p:cNvSpPr>
            <p:nvPr/>
          </p:nvSpPr>
          <p:spPr bwMode="auto">
            <a:xfrm>
              <a:off x="3974" y="3783"/>
              <a:ext cx="28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p>
              <a:pPr algn="l"/>
              <a:r>
                <a:rPr lang="en-US" sz="1300" b="1">
                  <a:solidFill>
                    <a:srgbClr val="FFFFCC"/>
                  </a:solidFill>
                </a:rPr>
                <a:t>null</a:t>
              </a:r>
            </a:p>
          </p:txBody>
        </p:sp>
      </p:grpSp>
      <p:grpSp>
        <p:nvGrpSpPr>
          <p:cNvPr id="9" name="Group 198"/>
          <p:cNvGrpSpPr>
            <a:grpSpLocks/>
          </p:cNvGrpSpPr>
          <p:nvPr/>
        </p:nvGrpSpPr>
        <p:grpSpPr bwMode="auto">
          <a:xfrm>
            <a:off x="4662488" y="5980113"/>
            <a:ext cx="2728912" cy="469900"/>
            <a:chOff x="2937" y="3935"/>
            <a:chExt cx="1349" cy="128"/>
          </a:xfrm>
        </p:grpSpPr>
        <p:sp>
          <p:nvSpPr>
            <p:cNvPr id="11366" name="Oval 196"/>
            <p:cNvSpPr>
              <a:spLocks noChangeArrowheads="1"/>
            </p:cNvSpPr>
            <p:nvPr/>
          </p:nvSpPr>
          <p:spPr bwMode="auto">
            <a:xfrm>
              <a:off x="2937" y="3967"/>
              <a:ext cx="144" cy="96"/>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11367" name="AutoShape 197"/>
            <p:cNvCxnSpPr>
              <a:cxnSpLocks noChangeShapeType="1"/>
            </p:cNvCxnSpPr>
            <p:nvPr/>
          </p:nvCxnSpPr>
          <p:spPr bwMode="auto">
            <a:xfrm flipV="1">
              <a:off x="3081" y="3935"/>
              <a:ext cx="1205" cy="94"/>
            </a:xfrm>
            <a:prstGeom prst="curvedConnector3">
              <a:avLst>
                <a:gd name="adj1" fmla="val 50000"/>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11292" name="Group 363"/>
          <p:cNvGrpSpPr>
            <a:grpSpLocks/>
          </p:cNvGrpSpPr>
          <p:nvPr/>
        </p:nvGrpSpPr>
        <p:grpSpPr bwMode="auto">
          <a:xfrm>
            <a:off x="6934200" y="-128588"/>
            <a:ext cx="2179638" cy="6307138"/>
            <a:chOff x="4279" y="178"/>
            <a:chExt cx="1373" cy="4166"/>
          </a:xfrm>
        </p:grpSpPr>
        <p:grpSp>
          <p:nvGrpSpPr>
            <p:cNvPr id="11316" name="Group 364"/>
            <p:cNvGrpSpPr>
              <a:grpSpLocks/>
            </p:cNvGrpSpPr>
            <p:nvPr/>
          </p:nvGrpSpPr>
          <p:grpSpPr bwMode="auto">
            <a:xfrm>
              <a:off x="4568" y="1135"/>
              <a:ext cx="1008" cy="759"/>
              <a:chOff x="4554" y="2769"/>
              <a:chExt cx="1008" cy="759"/>
            </a:xfrm>
          </p:grpSpPr>
          <p:sp>
            <p:nvSpPr>
              <p:cNvPr id="11361" name="Rectangle 365"/>
              <p:cNvSpPr>
                <a:spLocks noChangeArrowheads="1"/>
              </p:cNvSpPr>
              <p:nvPr/>
            </p:nvSpPr>
            <p:spPr bwMode="auto">
              <a:xfrm>
                <a:off x="4554" y="2769"/>
                <a:ext cx="1008" cy="615"/>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62" name="Text Box 366"/>
              <p:cNvSpPr txBox="1">
                <a:spLocks noChangeArrowheads="1"/>
              </p:cNvSpPr>
              <p:nvPr/>
            </p:nvSpPr>
            <p:spPr bwMode="auto">
              <a:xfrm>
                <a:off x="5028" y="3275"/>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63" name="Text Box 367"/>
              <p:cNvSpPr txBox="1">
                <a:spLocks noChangeArrowheads="1"/>
              </p:cNvSpPr>
              <p:nvPr/>
            </p:nvSpPr>
            <p:spPr bwMode="auto">
              <a:xfrm>
                <a:off x="4615" y="327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64" name="Text Box 368"/>
              <p:cNvSpPr txBox="1">
                <a:spLocks noChangeArrowheads="1"/>
              </p:cNvSpPr>
              <p:nvPr/>
            </p:nvSpPr>
            <p:spPr bwMode="auto">
              <a:xfrm>
                <a:off x="4563" y="2779"/>
                <a:ext cx="85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Linda</a:t>
                </a:r>
              </a:p>
              <a:p>
                <a:pPr algn="l" eaLnBrk="1" hangingPunct="1"/>
                <a:r>
                  <a:rPr lang="en-US" sz="1700"/>
                  <a:t>GPA: 3.99</a:t>
                </a:r>
              </a:p>
              <a:p>
                <a:pPr algn="l" eaLnBrk="1" hangingPunct="1"/>
                <a:r>
                  <a:rPr lang="en-US" sz="1700">
                    <a:solidFill>
                      <a:schemeClr val="tx1"/>
                    </a:solidFill>
                  </a:rPr>
                  <a:t>ID: 0003 </a:t>
                </a:r>
              </a:p>
            </p:txBody>
          </p:sp>
          <p:sp>
            <p:nvSpPr>
              <p:cNvPr id="11365" name="Text Box 369"/>
              <p:cNvSpPr txBox="1">
                <a:spLocks noChangeArrowheads="1"/>
              </p:cNvSpPr>
              <p:nvPr/>
            </p:nvSpPr>
            <p:spPr bwMode="auto">
              <a:xfrm>
                <a:off x="4569" y="3131"/>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grpSp>
          <p:nvGrpSpPr>
            <p:cNvPr id="11317" name="Group 370"/>
            <p:cNvGrpSpPr>
              <a:grpSpLocks/>
            </p:cNvGrpSpPr>
            <p:nvPr/>
          </p:nvGrpSpPr>
          <p:grpSpPr bwMode="auto">
            <a:xfrm>
              <a:off x="4568" y="496"/>
              <a:ext cx="1008" cy="878"/>
              <a:chOff x="4547" y="2137"/>
              <a:chExt cx="1008" cy="878"/>
            </a:xfrm>
          </p:grpSpPr>
          <p:sp>
            <p:nvSpPr>
              <p:cNvPr id="11355" name="Rectangle 371"/>
              <p:cNvSpPr>
                <a:spLocks noChangeArrowheads="1"/>
              </p:cNvSpPr>
              <p:nvPr/>
            </p:nvSpPr>
            <p:spPr bwMode="auto">
              <a:xfrm>
                <a:off x="4547" y="2137"/>
                <a:ext cx="1008" cy="638"/>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56" name="Text Box 372"/>
              <p:cNvSpPr txBox="1">
                <a:spLocks noChangeArrowheads="1"/>
              </p:cNvSpPr>
              <p:nvPr/>
            </p:nvSpPr>
            <p:spPr bwMode="auto">
              <a:xfrm>
                <a:off x="5021" y="2643"/>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57" name="Text Box 373"/>
              <p:cNvSpPr txBox="1">
                <a:spLocks noChangeArrowheads="1"/>
              </p:cNvSpPr>
              <p:nvPr/>
            </p:nvSpPr>
            <p:spPr bwMode="auto">
              <a:xfrm>
                <a:off x="4608" y="264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58" name="Text Box 374"/>
              <p:cNvSpPr txBox="1">
                <a:spLocks noChangeArrowheads="1"/>
              </p:cNvSpPr>
              <p:nvPr/>
            </p:nvSpPr>
            <p:spPr bwMode="auto">
              <a:xfrm>
                <a:off x="4556" y="2147"/>
                <a:ext cx="811"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Alex</a:t>
                </a:r>
              </a:p>
              <a:p>
                <a:pPr algn="l" eaLnBrk="1" hangingPunct="1"/>
                <a:r>
                  <a:rPr lang="en-US" sz="1700"/>
                  <a:t>GPA: 2.05</a:t>
                </a:r>
              </a:p>
              <a:p>
                <a:pPr algn="l" eaLnBrk="1" hangingPunct="1"/>
                <a:r>
                  <a:rPr lang="en-US" sz="1700">
                    <a:solidFill>
                      <a:schemeClr val="tx1"/>
                    </a:solidFill>
                  </a:rPr>
                  <a:t>ID: 7124</a:t>
                </a:r>
              </a:p>
              <a:p>
                <a:pPr algn="l" eaLnBrk="1" hangingPunct="1"/>
                <a:endParaRPr lang="en-US" sz="1700"/>
              </a:p>
            </p:txBody>
          </p:sp>
          <p:sp>
            <p:nvSpPr>
              <p:cNvPr id="11359" name="Text Box 375"/>
              <p:cNvSpPr txBox="1">
                <a:spLocks noChangeArrowheads="1"/>
              </p:cNvSpPr>
              <p:nvPr/>
            </p:nvSpPr>
            <p:spPr bwMode="auto">
              <a:xfrm>
                <a:off x="4562" y="2499"/>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1360" name="Text Box 376"/>
              <p:cNvSpPr txBox="1">
                <a:spLocks noChangeArrowheads="1"/>
              </p:cNvSpPr>
              <p:nvPr/>
            </p:nvSpPr>
            <p:spPr bwMode="auto">
              <a:xfrm>
                <a:off x="5103" y="272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solidFill>
                    <a:srgbClr val="FFFFCC"/>
                  </a:solidFill>
                </a:endParaRPr>
              </a:p>
            </p:txBody>
          </p:sp>
        </p:grpSp>
        <p:grpSp>
          <p:nvGrpSpPr>
            <p:cNvPr id="11318" name="Group 377"/>
            <p:cNvGrpSpPr>
              <a:grpSpLocks/>
            </p:cNvGrpSpPr>
            <p:nvPr/>
          </p:nvGrpSpPr>
          <p:grpSpPr bwMode="auto">
            <a:xfrm>
              <a:off x="4567" y="1745"/>
              <a:ext cx="1008" cy="898"/>
              <a:chOff x="1214" y="2822"/>
              <a:chExt cx="1008" cy="898"/>
            </a:xfrm>
          </p:grpSpPr>
          <p:sp>
            <p:nvSpPr>
              <p:cNvPr id="11346" name="Rectangle 378"/>
              <p:cNvSpPr>
                <a:spLocks noChangeArrowheads="1"/>
              </p:cNvSpPr>
              <p:nvPr/>
            </p:nvSpPr>
            <p:spPr bwMode="auto">
              <a:xfrm>
                <a:off x="1214" y="2822"/>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47" name="Rectangle 379"/>
              <p:cNvSpPr>
                <a:spLocks noChangeArrowheads="1"/>
              </p:cNvSpPr>
              <p:nvPr/>
            </p:nvSpPr>
            <p:spPr bwMode="auto">
              <a:xfrm>
                <a:off x="1262"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48" name="Rectangle 380"/>
              <p:cNvSpPr>
                <a:spLocks noChangeArrowheads="1"/>
              </p:cNvSpPr>
              <p:nvPr/>
            </p:nvSpPr>
            <p:spPr bwMode="auto">
              <a:xfrm>
                <a:off x="1790"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49" name="Text Box 381"/>
              <p:cNvSpPr txBox="1">
                <a:spLocks noChangeArrowheads="1"/>
              </p:cNvSpPr>
              <p:nvPr/>
            </p:nvSpPr>
            <p:spPr bwMode="auto">
              <a:xfrm>
                <a:off x="1688" y="332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50" name="Text Box 382"/>
              <p:cNvSpPr txBox="1">
                <a:spLocks noChangeArrowheads="1"/>
              </p:cNvSpPr>
              <p:nvPr/>
            </p:nvSpPr>
            <p:spPr bwMode="auto">
              <a:xfrm>
                <a:off x="1275" y="333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51" name="Text Box 383"/>
              <p:cNvSpPr txBox="1">
                <a:spLocks noChangeArrowheads="1"/>
              </p:cNvSpPr>
              <p:nvPr/>
            </p:nvSpPr>
            <p:spPr bwMode="auto">
              <a:xfrm>
                <a:off x="1223" y="2832"/>
                <a:ext cx="889"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Jason</a:t>
                </a:r>
              </a:p>
              <a:p>
                <a:pPr algn="l" eaLnBrk="1" hangingPunct="1"/>
                <a:r>
                  <a:rPr lang="en-US" sz="1700"/>
                  <a:t>GPA: 1.55</a:t>
                </a:r>
              </a:p>
              <a:p>
                <a:pPr algn="l" eaLnBrk="1" hangingPunct="1"/>
                <a:r>
                  <a:rPr lang="en-US" sz="1700">
                    <a:solidFill>
                      <a:schemeClr val="tx1"/>
                    </a:solidFill>
                  </a:rPr>
                  <a:t>ID: 1054 </a:t>
                </a:r>
              </a:p>
              <a:p>
                <a:pPr algn="l" eaLnBrk="1" hangingPunct="1"/>
                <a:endParaRPr lang="en-US" sz="1700">
                  <a:solidFill>
                    <a:srgbClr val="FF3300"/>
                  </a:solidFill>
                </a:endParaRPr>
              </a:p>
            </p:txBody>
          </p:sp>
          <p:sp>
            <p:nvSpPr>
              <p:cNvPr id="11352" name="Text Box 384"/>
              <p:cNvSpPr txBox="1">
                <a:spLocks noChangeArrowheads="1"/>
              </p:cNvSpPr>
              <p:nvPr/>
            </p:nvSpPr>
            <p:spPr bwMode="auto">
              <a:xfrm>
                <a:off x="1229" y="3184"/>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1353" name="Text Box 385"/>
              <p:cNvSpPr txBox="1">
                <a:spLocks noChangeArrowheads="1"/>
              </p:cNvSpPr>
              <p:nvPr/>
            </p:nvSpPr>
            <p:spPr bwMode="auto">
              <a:xfrm>
                <a:off x="1770" y="3412"/>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1354" name="Text Box 386"/>
              <p:cNvSpPr txBox="1">
                <a:spLocks noChangeArrowheads="1"/>
              </p:cNvSpPr>
              <p:nvPr/>
            </p:nvSpPr>
            <p:spPr bwMode="auto">
              <a:xfrm>
                <a:off x="1245" y="3432"/>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1319" name="Group 387"/>
            <p:cNvGrpSpPr>
              <a:grpSpLocks/>
            </p:cNvGrpSpPr>
            <p:nvPr/>
          </p:nvGrpSpPr>
          <p:grpSpPr bwMode="auto">
            <a:xfrm>
              <a:off x="4566" y="2362"/>
              <a:ext cx="1008" cy="882"/>
              <a:chOff x="117" y="2834"/>
              <a:chExt cx="1008" cy="882"/>
            </a:xfrm>
          </p:grpSpPr>
          <p:sp>
            <p:nvSpPr>
              <p:cNvPr id="11337" name="Rectangle 388"/>
              <p:cNvSpPr>
                <a:spLocks noChangeArrowheads="1"/>
              </p:cNvSpPr>
              <p:nvPr/>
            </p:nvSpPr>
            <p:spPr bwMode="auto">
              <a:xfrm>
                <a:off x="117" y="2834"/>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38" name="Rectangle 389"/>
              <p:cNvSpPr>
                <a:spLocks noChangeArrowheads="1"/>
              </p:cNvSpPr>
              <p:nvPr/>
            </p:nvSpPr>
            <p:spPr bwMode="auto">
              <a:xfrm>
                <a:off x="165"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39" name="Rectangle 390"/>
              <p:cNvSpPr>
                <a:spLocks noChangeArrowheads="1"/>
              </p:cNvSpPr>
              <p:nvPr/>
            </p:nvSpPr>
            <p:spPr bwMode="auto">
              <a:xfrm>
                <a:off x="693"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40" name="Text Box 391"/>
              <p:cNvSpPr txBox="1">
                <a:spLocks noChangeArrowheads="1"/>
              </p:cNvSpPr>
              <p:nvPr/>
            </p:nvSpPr>
            <p:spPr bwMode="auto">
              <a:xfrm>
                <a:off x="591" y="334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41" name="Text Box 392"/>
              <p:cNvSpPr txBox="1">
                <a:spLocks noChangeArrowheads="1"/>
              </p:cNvSpPr>
              <p:nvPr/>
            </p:nvSpPr>
            <p:spPr bwMode="auto">
              <a:xfrm>
                <a:off x="178" y="3343"/>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42" name="Text Box 393"/>
              <p:cNvSpPr txBox="1">
                <a:spLocks noChangeArrowheads="1"/>
              </p:cNvSpPr>
              <p:nvPr/>
            </p:nvSpPr>
            <p:spPr bwMode="auto">
              <a:xfrm>
                <a:off x="126" y="2844"/>
                <a:ext cx="775"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Abe</a:t>
                </a:r>
              </a:p>
              <a:p>
                <a:pPr algn="l" eaLnBrk="1" hangingPunct="1"/>
                <a:r>
                  <a:rPr lang="en-US" sz="1700">
                    <a:solidFill>
                      <a:schemeClr val="tx1"/>
                    </a:solidFill>
                  </a:rPr>
                  <a:t>GPA: 4.00</a:t>
                </a:r>
              </a:p>
              <a:p>
                <a:pPr algn="l" eaLnBrk="1" hangingPunct="1"/>
                <a:r>
                  <a:rPr lang="en-US" sz="1700">
                    <a:solidFill>
                      <a:schemeClr val="tx1"/>
                    </a:solidFill>
                  </a:rPr>
                  <a:t>ID: 9876 </a:t>
                </a:r>
              </a:p>
            </p:txBody>
          </p:sp>
          <p:sp>
            <p:nvSpPr>
              <p:cNvPr id="11343" name="Text Box 394"/>
              <p:cNvSpPr txBox="1">
                <a:spLocks noChangeArrowheads="1"/>
              </p:cNvSpPr>
              <p:nvPr/>
            </p:nvSpPr>
            <p:spPr bwMode="auto">
              <a:xfrm>
                <a:off x="132" y="3196"/>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1344" name="Text Box 395"/>
              <p:cNvSpPr txBox="1">
                <a:spLocks noChangeArrowheads="1"/>
              </p:cNvSpPr>
              <p:nvPr/>
            </p:nvSpPr>
            <p:spPr bwMode="auto">
              <a:xfrm>
                <a:off x="150" y="3428"/>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1345" name="Text Box 396"/>
              <p:cNvSpPr txBox="1">
                <a:spLocks noChangeArrowheads="1"/>
              </p:cNvSpPr>
              <p:nvPr/>
            </p:nvSpPr>
            <p:spPr bwMode="auto">
              <a:xfrm>
                <a:off x="668" y="3423"/>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1320" name="Group 397"/>
            <p:cNvGrpSpPr>
              <a:grpSpLocks/>
            </p:cNvGrpSpPr>
            <p:nvPr/>
          </p:nvGrpSpPr>
          <p:grpSpPr bwMode="auto">
            <a:xfrm>
              <a:off x="4560" y="2967"/>
              <a:ext cx="1022" cy="881"/>
              <a:chOff x="2326" y="2811"/>
              <a:chExt cx="1008" cy="881"/>
            </a:xfrm>
          </p:grpSpPr>
          <p:sp>
            <p:nvSpPr>
              <p:cNvPr id="11329" name="Rectangle 398"/>
              <p:cNvSpPr>
                <a:spLocks noChangeArrowheads="1"/>
              </p:cNvSpPr>
              <p:nvPr/>
            </p:nvSpPr>
            <p:spPr bwMode="auto">
              <a:xfrm>
                <a:off x="2326" y="2811"/>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30" name="Rectangle 399"/>
              <p:cNvSpPr>
                <a:spLocks noChangeArrowheads="1"/>
              </p:cNvSpPr>
              <p:nvPr/>
            </p:nvSpPr>
            <p:spPr bwMode="auto">
              <a:xfrm>
                <a:off x="2374"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31" name="Rectangle 400"/>
              <p:cNvSpPr>
                <a:spLocks noChangeArrowheads="1"/>
              </p:cNvSpPr>
              <p:nvPr/>
            </p:nvSpPr>
            <p:spPr bwMode="auto">
              <a:xfrm>
                <a:off x="2902"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32" name="Text Box 401"/>
              <p:cNvSpPr txBox="1">
                <a:spLocks noChangeArrowheads="1"/>
              </p:cNvSpPr>
              <p:nvPr/>
            </p:nvSpPr>
            <p:spPr bwMode="auto">
              <a:xfrm>
                <a:off x="2800" y="331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33" name="Text Box 402"/>
              <p:cNvSpPr txBox="1">
                <a:spLocks noChangeArrowheads="1"/>
              </p:cNvSpPr>
              <p:nvPr/>
            </p:nvSpPr>
            <p:spPr bwMode="auto">
              <a:xfrm>
                <a:off x="2335" y="2821"/>
                <a:ext cx="86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Zelda</a:t>
                </a:r>
              </a:p>
              <a:p>
                <a:pPr algn="l" eaLnBrk="1" hangingPunct="1"/>
                <a:r>
                  <a:rPr lang="en-US" sz="1700">
                    <a:solidFill>
                      <a:schemeClr val="tx1"/>
                    </a:solidFill>
                  </a:rPr>
                  <a:t>GPA: 3.43</a:t>
                </a:r>
              </a:p>
              <a:p>
                <a:pPr algn="l" eaLnBrk="1" hangingPunct="1"/>
                <a:r>
                  <a:rPr lang="en-US" sz="1700">
                    <a:solidFill>
                      <a:schemeClr val="tx1"/>
                    </a:solidFill>
                  </a:rPr>
                  <a:t>ID: 6416 </a:t>
                </a:r>
              </a:p>
            </p:txBody>
          </p:sp>
          <p:sp>
            <p:nvSpPr>
              <p:cNvPr id="11334" name="Text Box 403"/>
              <p:cNvSpPr txBox="1">
                <a:spLocks noChangeArrowheads="1"/>
              </p:cNvSpPr>
              <p:nvPr/>
            </p:nvSpPr>
            <p:spPr bwMode="auto">
              <a:xfrm>
                <a:off x="2341" y="3173"/>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1335" name="Text Box 404"/>
              <p:cNvSpPr txBox="1">
                <a:spLocks noChangeArrowheads="1"/>
              </p:cNvSpPr>
              <p:nvPr/>
            </p:nvSpPr>
            <p:spPr bwMode="auto">
              <a:xfrm>
                <a:off x="2359" y="3404"/>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1336" name="Text Box 405"/>
              <p:cNvSpPr txBox="1">
                <a:spLocks noChangeArrowheads="1"/>
              </p:cNvSpPr>
              <p:nvPr/>
            </p:nvSpPr>
            <p:spPr bwMode="auto">
              <a:xfrm>
                <a:off x="2877" y="3399"/>
                <a:ext cx="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1321" name="Group 406"/>
            <p:cNvGrpSpPr>
              <a:grpSpLocks/>
            </p:cNvGrpSpPr>
            <p:nvPr/>
          </p:nvGrpSpPr>
          <p:grpSpPr bwMode="auto">
            <a:xfrm>
              <a:off x="4564" y="3561"/>
              <a:ext cx="1022" cy="759"/>
              <a:chOff x="4560" y="1488"/>
              <a:chExt cx="1008" cy="759"/>
            </a:xfrm>
          </p:grpSpPr>
          <p:sp>
            <p:nvSpPr>
              <p:cNvPr id="11324" name="Rectangle 407"/>
              <p:cNvSpPr>
                <a:spLocks noChangeArrowheads="1"/>
              </p:cNvSpPr>
              <p:nvPr/>
            </p:nvSpPr>
            <p:spPr bwMode="auto">
              <a:xfrm>
                <a:off x="4560" y="1488"/>
                <a:ext cx="1008" cy="645"/>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25" name="Text Box 408"/>
              <p:cNvSpPr txBox="1">
                <a:spLocks noChangeArrowheads="1"/>
              </p:cNvSpPr>
              <p:nvPr/>
            </p:nvSpPr>
            <p:spPr bwMode="auto">
              <a:xfrm>
                <a:off x="5034" y="199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26" name="Text Box 409"/>
              <p:cNvSpPr txBox="1">
                <a:spLocks noChangeArrowheads="1"/>
              </p:cNvSpPr>
              <p:nvPr/>
            </p:nvSpPr>
            <p:spPr bwMode="auto">
              <a:xfrm>
                <a:off x="4621" y="199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327" name="Text Box 410"/>
              <p:cNvSpPr txBox="1">
                <a:spLocks noChangeArrowheads="1"/>
              </p:cNvSpPr>
              <p:nvPr/>
            </p:nvSpPr>
            <p:spPr bwMode="auto">
              <a:xfrm>
                <a:off x="4569" y="1498"/>
                <a:ext cx="871"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Carey</a:t>
                </a:r>
              </a:p>
              <a:p>
                <a:pPr algn="l" eaLnBrk="1" hangingPunct="1"/>
                <a:r>
                  <a:rPr lang="en-US" sz="1700">
                    <a:solidFill>
                      <a:schemeClr val="tx1"/>
                    </a:solidFill>
                  </a:rPr>
                  <a:t>GPA: 3.62</a:t>
                </a:r>
              </a:p>
              <a:p>
                <a:pPr algn="l" eaLnBrk="1" hangingPunct="1"/>
                <a:r>
                  <a:rPr lang="en-US" sz="1700">
                    <a:solidFill>
                      <a:schemeClr val="tx1"/>
                    </a:solidFill>
                  </a:rPr>
                  <a:t>ID: 4006 </a:t>
                </a:r>
              </a:p>
            </p:txBody>
          </p:sp>
          <p:sp>
            <p:nvSpPr>
              <p:cNvPr id="11328" name="Text Box 411"/>
              <p:cNvSpPr txBox="1">
                <a:spLocks noChangeArrowheads="1"/>
              </p:cNvSpPr>
              <p:nvPr/>
            </p:nvSpPr>
            <p:spPr bwMode="auto">
              <a:xfrm>
                <a:off x="4575" y="1850"/>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sp>
          <p:nvSpPr>
            <p:cNvPr id="11322" name="Text Box 412"/>
            <p:cNvSpPr txBox="1">
              <a:spLocks noChangeArrowheads="1"/>
            </p:cNvSpPr>
            <p:nvPr/>
          </p:nvSpPr>
          <p:spPr bwMode="auto">
            <a:xfrm>
              <a:off x="4311" y="178"/>
              <a:ext cx="1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   m_students</a:t>
              </a:r>
            </a:p>
          </p:txBody>
        </p:sp>
        <p:sp>
          <p:nvSpPr>
            <p:cNvPr id="11323" name="Text Box 413"/>
            <p:cNvSpPr txBox="1">
              <a:spLocks noChangeArrowheads="1"/>
            </p:cNvSpPr>
            <p:nvPr/>
          </p:nvSpPr>
          <p:spPr bwMode="auto">
            <a:xfrm>
              <a:off x="4279" y="644"/>
              <a:ext cx="234" cy="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0</a:t>
              </a:r>
            </a:p>
            <a:p>
              <a:pPr algn="l" eaLnBrk="1" hangingPunct="1"/>
              <a:endParaRPr lang="en-US">
                <a:solidFill>
                  <a:srgbClr val="6600CC"/>
                </a:solidFill>
              </a:endParaRPr>
            </a:p>
            <a:p>
              <a:pPr algn="l" eaLnBrk="1" hangingPunct="1"/>
              <a:endParaRPr lang="en-US">
                <a:solidFill>
                  <a:srgbClr val="6600CC"/>
                </a:solidFill>
              </a:endParaRPr>
            </a:p>
            <a:p>
              <a:pPr algn="l" eaLnBrk="1" hangingPunct="1"/>
              <a:r>
                <a:rPr lang="en-US">
                  <a:solidFill>
                    <a:srgbClr val="6600CC"/>
                  </a:solidFill>
                </a:rPr>
                <a:t>1</a:t>
              </a:r>
            </a:p>
            <a:p>
              <a:pPr algn="l" eaLnBrk="1" hangingPunct="1"/>
              <a:endParaRPr lang="en-US">
                <a:solidFill>
                  <a:srgbClr val="6600CC"/>
                </a:solidFill>
              </a:endParaRPr>
            </a:p>
            <a:p>
              <a:pPr algn="l" eaLnBrk="1" hangingPunct="1"/>
              <a:endParaRPr lang="en-US">
                <a:solidFill>
                  <a:srgbClr val="6600CC"/>
                </a:solidFill>
              </a:endParaRPr>
            </a:p>
            <a:p>
              <a:pPr algn="l" eaLnBrk="1" hangingPunct="1"/>
              <a:r>
                <a:rPr lang="en-US">
                  <a:solidFill>
                    <a:srgbClr val="6600CC"/>
                  </a:solidFill>
                </a:rPr>
                <a:t>2</a:t>
              </a:r>
            </a:p>
            <a:p>
              <a:pPr algn="l" eaLnBrk="1" hangingPunct="1"/>
              <a:endParaRPr lang="en-US">
                <a:solidFill>
                  <a:srgbClr val="6600CC"/>
                </a:solidFill>
              </a:endParaRPr>
            </a:p>
            <a:p>
              <a:pPr algn="l" eaLnBrk="1" hangingPunct="1"/>
              <a:endParaRPr lang="en-US" sz="1800">
                <a:solidFill>
                  <a:srgbClr val="6600CC"/>
                </a:solidFill>
              </a:endParaRPr>
            </a:p>
            <a:p>
              <a:pPr algn="l" eaLnBrk="1" hangingPunct="1"/>
              <a:r>
                <a:rPr lang="en-US">
                  <a:solidFill>
                    <a:srgbClr val="6600CC"/>
                  </a:solidFill>
                </a:rPr>
                <a:t>3</a:t>
              </a:r>
            </a:p>
            <a:p>
              <a:pPr algn="l" eaLnBrk="1" hangingPunct="1"/>
              <a:endParaRPr lang="en-US">
                <a:solidFill>
                  <a:srgbClr val="6600CC"/>
                </a:solidFill>
              </a:endParaRPr>
            </a:p>
            <a:p>
              <a:pPr algn="l" eaLnBrk="1" hangingPunct="1"/>
              <a:endParaRPr lang="en-US" sz="1800">
                <a:solidFill>
                  <a:srgbClr val="6600CC"/>
                </a:solidFill>
              </a:endParaRPr>
            </a:p>
            <a:p>
              <a:pPr algn="l" eaLnBrk="1" hangingPunct="1"/>
              <a:r>
                <a:rPr lang="en-US">
                  <a:solidFill>
                    <a:srgbClr val="6600CC"/>
                  </a:solidFill>
                </a:rPr>
                <a:t>4</a:t>
              </a:r>
            </a:p>
            <a:p>
              <a:pPr algn="l" eaLnBrk="1" hangingPunct="1"/>
              <a:endParaRPr lang="en-US">
                <a:solidFill>
                  <a:srgbClr val="6600CC"/>
                </a:solidFill>
              </a:endParaRPr>
            </a:p>
            <a:p>
              <a:pPr algn="l" eaLnBrk="1" hangingPunct="1"/>
              <a:endParaRPr lang="en-US" sz="1000">
                <a:solidFill>
                  <a:srgbClr val="6600CC"/>
                </a:solidFill>
              </a:endParaRPr>
            </a:p>
            <a:p>
              <a:pPr algn="l" eaLnBrk="1" hangingPunct="1"/>
              <a:r>
                <a:rPr lang="en-US">
                  <a:solidFill>
                    <a:srgbClr val="6600CC"/>
                  </a:solidFill>
                </a:rPr>
                <a:t> </a:t>
              </a:r>
            </a:p>
          </p:txBody>
        </p:sp>
      </p:grpSp>
      <p:grpSp>
        <p:nvGrpSpPr>
          <p:cNvPr id="17" name="Group 247"/>
          <p:cNvGrpSpPr>
            <a:grpSpLocks/>
          </p:cNvGrpSpPr>
          <p:nvPr/>
        </p:nvGrpSpPr>
        <p:grpSpPr bwMode="auto">
          <a:xfrm>
            <a:off x="6934200" y="5738813"/>
            <a:ext cx="5008563" cy="1119187"/>
            <a:chOff x="6934200" y="5867400"/>
            <a:chExt cx="5008562" cy="1119187"/>
          </a:xfrm>
        </p:grpSpPr>
        <p:grpSp>
          <p:nvGrpSpPr>
            <p:cNvPr id="11310" name="Group 245"/>
            <p:cNvGrpSpPr>
              <a:grpSpLocks/>
            </p:cNvGrpSpPr>
            <p:nvPr/>
          </p:nvGrpSpPr>
          <p:grpSpPr bwMode="auto">
            <a:xfrm>
              <a:off x="6934200" y="6096000"/>
              <a:ext cx="5008562" cy="890587"/>
              <a:chOff x="6789738" y="5738813"/>
              <a:chExt cx="5008562" cy="890587"/>
            </a:xfrm>
          </p:grpSpPr>
          <p:grpSp>
            <p:nvGrpSpPr>
              <p:cNvPr id="11312" name="Group 153"/>
              <p:cNvGrpSpPr>
                <a:grpSpLocks/>
              </p:cNvGrpSpPr>
              <p:nvPr/>
            </p:nvGrpSpPr>
            <p:grpSpPr bwMode="auto">
              <a:xfrm>
                <a:off x="6789738" y="5746750"/>
                <a:ext cx="2081212" cy="882650"/>
                <a:chOff x="4277" y="3612"/>
                <a:chExt cx="1311" cy="556"/>
              </a:xfrm>
            </p:grpSpPr>
            <p:sp>
              <p:nvSpPr>
                <p:cNvPr id="11314" name="Rectangle 151"/>
                <p:cNvSpPr>
                  <a:spLocks noChangeArrowheads="1"/>
                </p:cNvSpPr>
                <p:nvPr/>
              </p:nvSpPr>
              <p:spPr bwMode="auto">
                <a:xfrm>
                  <a:off x="4560" y="3612"/>
                  <a:ext cx="1028" cy="556"/>
                </a:xfrm>
                <a:prstGeom prst="rect">
                  <a:avLst/>
                </a:prstGeom>
                <a:solidFill>
                  <a:srgbClr val="CCFFFF"/>
                </a:solidFill>
                <a:ln w="9525" algn="ctr">
                  <a:solidFill>
                    <a:schemeClr val="tx1"/>
                  </a:solidFill>
                  <a:miter lim="800000"/>
                  <a:headEnd/>
                  <a:tailEnd/>
                </a:ln>
              </p:spPr>
              <p:txBody>
                <a:bodyPr wrap="none" anchor="ctr"/>
                <a:lstStyle/>
                <a:p>
                  <a:endParaRPr lang="en-US"/>
                </a:p>
              </p:txBody>
            </p:sp>
            <p:sp>
              <p:nvSpPr>
                <p:cNvPr id="11315" name="Rectangle 152"/>
                <p:cNvSpPr>
                  <a:spLocks noChangeArrowheads="1"/>
                </p:cNvSpPr>
                <p:nvPr/>
              </p:nvSpPr>
              <p:spPr bwMode="auto">
                <a:xfrm>
                  <a:off x="4277" y="3778"/>
                  <a:ext cx="1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solidFill>
                        <a:srgbClr val="6600CC"/>
                      </a:solidFill>
                    </a:rPr>
                    <a:t> </a:t>
                  </a:r>
                </a:p>
              </p:txBody>
            </p:sp>
          </p:grpSp>
          <p:sp>
            <p:nvSpPr>
              <p:cNvPr id="11313" name="Rectangle 154"/>
              <p:cNvSpPr>
                <a:spLocks noChangeArrowheads="1"/>
              </p:cNvSpPr>
              <p:nvPr/>
            </p:nvSpPr>
            <p:spPr bwMode="auto">
              <a:xfrm>
                <a:off x="7226300" y="5738813"/>
                <a:ext cx="4572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en-US" sz="1600" b="1">
                    <a:solidFill>
                      <a:schemeClr val="tx1"/>
                    </a:solidFill>
                  </a:rPr>
                  <a:t>name: Wendy</a:t>
                </a:r>
              </a:p>
              <a:p>
                <a:pPr algn="l"/>
                <a:r>
                  <a:rPr lang="en-US" sz="1600" b="1">
                    <a:solidFill>
                      <a:schemeClr val="tx1"/>
                    </a:solidFill>
                  </a:rPr>
                  <a:t>GPA: 3.9</a:t>
                </a:r>
              </a:p>
              <a:p>
                <a:pPr algn="l"/>
                <a:r>
                  <a:rPr lang="en-US" sz="1600" b="1">
                    <a:solidFill>
                      <a:schemeClr val="tx1"/>
                    </a:solidFill>
                  </a:rPr>
                  <a:t>ID: 1000</a:t>
                </a:r>
              </a:p>
            </p:txBody>
          </p:sp>
        </p:grpSp>
        <p:sp>
          <p:nvSpPr>
            <p:cNvPr id="11311" name="Rectangle 246"/>
            <p:cNvSpPr>
              <a:spLocks noChangeArrowheads="1"/>
            </p:cNvSpPr>
            <p:nvPr/>
          </p:nvSpPr>
          <p:spPr bwMode="auto">
            <a:xfrm>
              <a:off x="6934200" y="5867400"/>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6600CC"/>
                  </a:solidFill>
                </a:rPr>
                <a:t>5</a:t>
              </a:r>
            </a:p>
          </p:txBody>
        </p:sp>
      </p:grpSp>
      <p:sp>
        <p:nvSpPr>
          <p:cNvPr id="254" name="Text Box 150"/>
          <p:cNvSpPr txBox="1">
            <a:spLocks noChangeArrowheads="1"/>
          </p:cNvSpPr>
          <p:nvPr/>
        </p:nvSpPr>
        <p:spPr bwMode="auto">
          <a:xfrm>
            <a:off x="381000" y="6229350"/>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000">
                <a:solidFill>
                  <a:srgbClr val="6600CC"/>
                </a:solidFill>
              </a:rPr>
              <a:t>Step 1: Add our new record to the end of our vector.</a:t>
            </a:r>
            <a:endParaRPr lang="en-US" sz="2000">
              <a:solidFill>
                <a:srgbClr val="006666"/>
              </a:solidFill>
            </a:endParaRPr>
          </a:p>
        </p:txBody>
      </p:sp>
      <p:sp>
        <p:nvSpPr>
          <p:cNvPr id="257" name="Rectangle 76"/>
          <p:cNvSpPr>
            <a:spLocks noChangeArrowheads="1"/>
          </p:cNvSpPr>
          <p:nvPr/>
        </p:nvSpPr>
        <p:spPr bwMode="auto">
          <a:xfrm>
            <a:off x="4038600" y="76200"/>
            <a:ext cx="5029200" cy="1752600"/>
          </a:xfrm>
          <a:prstGeom prst="rect">
            <a:avLst/>
          </a:prstGeom>
          <a:solidFill>
            <a:srgbClr val="99CCFF"/>
          </a:solidFill>
          <a:ln w="9525" algn="ctr">
            <a:solidFill>
              <a:schemeClr val="tx1"/>
            </a:solidFill>
            <a:miter lim="800000"/>
            <a:headEnd/>
            <a:tailEnd/>
          </a:ln>
        </p:spPr>
        <p:txBody>
          <a:bodyPr anchor="ctr"/>
          <a:lstStyle/>
          <a:p>
            <a:r>
              <a:rPr lang="en-US">
                <a:solidFill>
                  <a:srgbClr val="6600CC"/>
                </a:solidFill>
              </a:rPr>
              <a:t>But wait!!!! -</a:t>
            </a:r>
            <a:r>
              <a:rPr lang="en-US"/>
              <a:t> Any time you </a:t>
            </a:r>
            <a:r>
              <a:rPr lang="en-US">
                <a:solidFill>
                  <a:srgbClr val="FF0000"/>
                </a:solidFill>
              </a:rPr>
              <a:t>delete </a:t>
            </a:r>
            <a:r>
              <a:rPr lang="en-US">
                <a:solidFill>
                  <a:schemeClr val="tx1"/>
                </a:solidFill>
              </a:rPr>
              <a:t>a record </a:t>
            </a:r>
            <a:r>
              <a:rPr lang="en-US">
                <a:solidFill>
                  <a:srgbClr val="FF0000"/>
                </a:solidFill>
              </a:rPr>
              <a:t>or update</a:t>
            </a:r>
            <a:r>
              <a:rPr lang="en-US"/>
              <a:t> a record’s key fields, you </a:t>
            </a:r>
            <a:r>
              <a:rPr lang="en-US" i="1">
                <a:solidFill>
                  <a:srgbClr val="FF0000"/>
                </a:solidFill>
              </a:rPr>
              <a:t>may </a:t>
            </a:r>
            <a:r>
              <a:rPr lang="en-US"/>
              <a:t>also have to </a:t>
            </a:r>
            <a:br>
              <a:rPr lang="en-US"/>
            </a:br>
            <a:r>
              <a:rPr lang="en-US">
                <a:solidFill>
                  <a:srgbClr val="FF0000"/>
                </a:solidFill>
              </a:rPr>
              <a:t>update your indexes</a:t>
            </a:r>
            <a:r>
              <a:rPr lang="en-US"/>
              <a:t>!</a:t>
            </a:r>
          </a:p>
        </p:txBody>
      </p:sp>
      <p:grpSp>
        <p:nvGrpSpPr>
          <p:cNvPr id="20" name="Group 259"/>
          <p:cNvGrpSpPr>
            <a:grpSpLocks/>
          </p:cNvGrpSpPr>
          <p:nvPr/>
        </p:nvGrpSpPr>
        <p:grpSpPr bwMode="auto">
          <a:xfrm>
            <a:off x="8062913" y="5943600"/>
            <a:ext cx="852487" cy="381000"/>
            <a:chOff x="9586716" y="6414448"/>
            <a:chExt cx="852684" cy="484821"/>
          </a:xfrm>
        </p:grpSpPr>
        <p:sp>
          <p:nvSpPr>
            <p:cNvPr id="11308" name="Rectangle 151"/>
            <p:cNvSpPr>
              <a:spLocks noChangeArrowheads="1"/>
            </p:cNvSpPr>
            <p:nvPr/>
          </p:nvSpPr>
          <p:spPr bwMode="auto">
            <a:xfrm>
              <a:off x="9601200" y="6488410"/>
              <a:ext cx="838200" cy="369590"/>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309" name="Rectangle 258"/>
            <p:cNvSpPr>
              <a:spLocks noChangeArrowheads="1"/>
            </p:cNvSpPr>
            <p:nvPr/>
          </p:nvSpPr>
          <p:spPr bwMode="auto">
            <a:xfrm>
              <a:off x="9586716" y="6414448"/>
              <a:ext cx="787395" cy="48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FF0000"/>
                  </a:solidFill>
                </a:rPr>
                <a:t>Alice</a:t>
              </a:r>
            </a:p>
          </p:txBody>
        </p:sp>
      </p:grpSp>
      <p:grpSp>
        <p:nvGrpSpPr>
          <p:cNvPr id="21" name="Group 184"/>
          <p:cNvGrpSpPr>
            <a:grpSpLocks/>
          </p:cNvGrpSpPr>
          <p:nvPr/>
        </p:nvGrpSpPr>
        <p:grpSpPr bwMode="auto">
          <a:xfrm flipH="1">
            <a:off x="717550" y="5616575"/>
            <a:ext cx="381000" cy="403225"/>
            <a:chOff x="1470" y="3559"/>
            <a:chExt cx="198" cy="206"/>
          </a:xfrm>
        </p:grpSpPr>
        <p:sp>
          <p:nvSpPr>
            <p:cNvPr id="11306" name="Rectangle 185"/>
            <p:cNvSpPr>
              <a:spLocks noChangeArrowheads="1"/>
            </p:cNvSpPr>
            <p:nvPr/>
          </p:nvSpPr>
          <p:spPr bwMode="auto">
            <a:xfrm>
              <a:off x="1487" y="3559"/>
              <a:ext cx="181" cy="95"/>
            </a:xfrm>
            <a:prstGeom prst="rect">
              <a:avLst/>
            </a:prstGeom>
            <a:solidFill>
              <a:srgbClr val="8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307" name="Line 186"/>
            <p:cNvSpPr>
              <a:spLocks noChangeShapeType="1"/>
            </p:cNvSpPr>
            <p:nvPr/>
          </p:nvSpPr>
          <p:spPr bwMode="auto">
            <a:xfrm flipH="1">
              <a:off x="1470" y="3611"/>
              <a:ext cx="120" cy="1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2" name="Group 187"/>
          <p:cNvGrpSpPr>
            <a:grpSpLocks/>
          </p:cNvGrpSpPr>
          <p:nvPr/>
        </p:nvGrpSpPr>
        <p:grpSpPr bwMode="auto">
          <a:xfrm>
            <a:off x="511175" y="5991225"/>
            <a:ext cx="1173163" cy="776288"/>
            <a:chOff x="3589" y="3477"/>
            <a:chExt cx="739" cy="489"/>
          </a:xfrm>
        </p:grpSpPr>
        <p:grpSp>
          <p:nvGrpSpPr>
            <p:cNvPr id="11299" name="Group 188"/>
            <p:cNvGrpSpPr>
              <a:grpSpLocks/>
            </p:cNvGrpSpPr>
            <p:nvPr/>
          </p:nvGrpSpPr>
          <p:grpSpPr bwMode="auto">
            <a:xfrm>
              <a:off x="3589" y="3477"/>
              <a:ext cx="739" cy="454"/>
              <a:chOff x="737" y="1765"/>
              <a:chExt cx="1090" cy="488"/>
            </a:xfrm>
          </p:grpSpPr>
          <p:sp>
            <p:nvSpPr>
              <p:cNvPr id="11302" name="Rectangle 189"/>
              <p:cNvSpPr>
                <a:spLocks noChangeArrowheads="1"/>
              </p:cNvSpPr>
              <p:nvPr/>
            </p:nvSpPr>
            <p:spPr bwMode="auto">
              <a:xfrm>
                <a:off x="758" y="1765"/>
                <a:ext cx="970" cy="488"/>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303" name="Rectangle 190"/>
              <p:cNvSpPr>
                <a:spLocks noChangeArrowheads="1"/>
              </p:cNvSpPr>
              <p:nvPr/>
            </p:nvSpPr>
            <p:spPr bwMode="auto">
              <a:xfrm>
                <a:off x="776" y="2112"/>
                <a:ext cx="384" cy="113"/>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04" name="Rectangle 191"/>
              <p:cNvSpPr>
                <a:spLocks noChangeArrowheads="1"/>
              </p:cNvSpPr>
              <p:nvPr/>
            </p:nvSpPr>
            <p:spPr bwMode="auto">
              <a:xfrm>
                <a:off x="1304" y="2112"/>
                <a:ext cx="384" cy="113"/>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305" name="Text Box 192"/>
              <p:cNvSpPr txBox="1">
                <a:spLocks noChangeArrowheads="1"/>
              </p:cNvSpPr>
              <p:nvPr/>
            </p:nvSpPr>
            <p:spPr bwMode="auto">
              <a:xfrm>
                <a:off x="737" y="1773"/>
                <a:ext cx="109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300" b="1">
                    <a:solidFill>
                      <a:srgbClr val="FF3300"/>
                    </a:solidFill>
                  </a:rPr>
                  <a:t>Name: Alice</a:t>
                </a:r>
              </a:p>
              <a:p>
                <a:pPr algn="l" eaLnBrk="1" hangingPunct="1"/>
                <a:r>
                  <a:rPr lang="en-US" sz="1300" b="1"/>
                  <a:t>index: </a:t>
                </a:r>
                <a:r>
                  <a:rPr lang="en-US" sz="1300" b="1">
                    <a:solidFill>
                      <a:srgbClr val="6600CC"/>
                    </a:solidFill>
                  </a:rPr>
                  <a:t>5</a:t>
                </a:r>
              </a:p>
            </p:txBody>
          </p:sp>
        </p:grpSp>
        <p:sp>
          <p:nvSpPr>
            <p:cNvPr id="11300" name="Rectangle 193"/>
            <p:cNvSpPr>
              <a:spLocks noChangeArrowheads="1"/>
            </p:cNvSpPr>
            <p:nvPr/>
          </p:nvSpPr>
          <p:spPr bwMode="auto">
            <a:xfrm>
              <a:off x="3605" y="3782"/>
              <a:ext cx="28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p>
              <a:pPr algn="l"/>
              <a:r>
                <a:rPr lang="en-US" sz="1300" b="1">
                  <a:solidFill>
                    <a:srgbClr val="FFFFCC"/>
                  </a:solidFill>
                </a:rPr>
                <a:t>null</a:t>
              </a:r>
            </a:p>
          </p:txBody>
        </p:sp>
        <p:sp>
          <p:nvSpPr>
            <p:cNvPr id="11301" name="Rectangle 194"/>
            <p:cNvSpPr>
              <a:spLocks noChangeArrowheads="1"/>
            </p:cNvSpPr>
            <p:nvPr/>
          </p:nvSpPr>
          <p:spPr bwMode="auto">
            <a:xfrm>
              <a:off x="3974" y="3783"/>
              <a:ext cx="28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p>
              <a:pPr algn="l"/>
              <a:r>
                <a:rPr lang="en-US" sz="1300" b="1">
                  <a:solidFill>
                    <a:srgbClr val="FFFFCC"/>
                  </a:solidFill>
                </a:rPr>
                <a:t>null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3491"/>
                                        </p:tgtEl>
                                        <p:attrNameLst>
                                          <p:attrName>style.visibility</p:attrName>
                                        </p:attrNameLst>
                                      </p:cBhvr>
                                      <p:to>
                                        <p:strVal val="visible"/>
                                      </p:to>
                                    </p:set>
                                    <p:anim calcmode="lin" valueType="num">
                                      <p:cBhvr additive="base">
                                        <p:cTn id="7" dur="500" fill="hold"/>
                                        <p:tgtEl>
                                          <p:spTgt spid="703491"/>
                                        </p:tgtEl>
                                        <p:attrNameLst>
                                          <p:attrName>ppt_x</p:attrName>
                                        </p:attrNameLst>
                                      </p:cBhvr>
                                      <p:tavLst>
                                        <p:tav tm="0">
                                          <p:val>
                                            <p:strVal val="0-#ppt_w/2"/>
                                          </p:val>
                                        </p:tav>
                                        <p:tav tm="100000">
                                          <p:val>
                                            <p:strVal val="#ppt_x"/>
                                          </p:val>
                                        </p:tav>
                                      </p:tavLst>
                                    </p:anim>
                                    <p:anim calcmode="lin" valueType="num">
                                      <p:cBhvr additive="base">
                                        <p:cTn id="8" dur="500" fill="hold"/>
                                        <p:tgtEl>
                                          <p:spTgt spid="7034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03638"/>
                                        </p:tgtEl>
                                        <p:attrNameLst>
                                          <p:attrName>style.visibility</p:attrName>
                                        </p:attrNameLst>
                                      </p:cBhvr>
                                      <p:to>
                                        <p:strVal val="visible"/>
                                      </p:to>
                                    </p:set>
                                    <p:animEffect transition="in" filter="wipe(left)">
                                      <p:cBhvr>
                                        <p:cTn id="13" dur="500"/>
                                        <p:tgtEl>
                                          <p:spTgt spid="7036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4"/>
                                        </p:tgtEl>
                                        <p:attrNameLst>
                                          <p:attrName>style.visibility</p:attrName>
                                        </p:attrNameLst>
                                      </p:cBhvr>
                                      <p:to>
                                        <p:strVal val="visible"/>
                                      </p:to>
                                    </p:set>
                                    <p:animEffect transition="in" filter="wipe(left)">
                                      <p:cBhvr>
                                        <p:cTn id="18" dur="500"/>
                                        <p:tgtEl>
                                          <p:spTgt spid="2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54"/>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5"/>
                                        </p:tgtEl>
                                        <p:attrNameLst>
                                          <p:attrName>style.visibility</p:attrName>
                                        </p:attrNameLst>
                                      </p:cBhvr>
                                      <p:to>
                                        <p:strVal val="visible"/>
                                      </p:to>
                                    </p:set>
                                    <p:animEffect transition="in" filter="wipe(left)">
                                      <p:cBhvr>
                                        <p:cTn id="32" dur="500"/>
                                        <p:tgtEl>
                                          <p:spTgt spid="2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364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364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03643"/>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03644"/>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0364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0364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703647"/>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703648"/>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0365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364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03649"/>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03650"/>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55"/>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wipe(up)">
                                      <p:cBhvr>
                                        <p:cTn id="89" dur="500"/>
                                        <p:tgtEl>
                                          <p:spTgt spid="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3"/>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ipe(left)">
                                      <p:cBhvr>
                                        <p:cTn id="98" dur="500"/>
                                        <p:tgtEl>
                                          <p:spTgt spid="5"/>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nodeType="clickEffect">
                                  <p:stCondLst>
                                    <p:cond delay="0"/>
                                  </p:stCondLst>
                                  <p:childTnLst>
                                    <p:set>
                                      <p:cBhvr>
                                        <p:cTn id="102" dur="1" fill="hold">
                                          <p:stCondLst>
                                            <p:cond delay="0"/>
                                          </p:stCondLst>
                                        </p:cTn>
                                        <p:tgtEl>
                                          <p:spTgt spid="5"/>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56"/>
                                        </p:tgtEl>
                                        <p:attrNameLst>
                                          <p:attrName>style.visibility</p:attrName>
                                        </p:attrNameLst>
                                      </p:cBhvr>
                                      <p:to>
                                        <p:strVal val="visible"/>
                                      </p:to>
                                    </p:set>
                                    <p:animEffect transition="in" filter="wipe(left)">
                                      <p:cBhvr>
                                        <p:cTn id="107" dur="500"/>
                                        <p:tgtEl>
                                          <p:spTgt spid="25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703666"/>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703667"/>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703667"/>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703666"/>
                                        </p:tgtEl>
                                        <p:attrNameLst>
                                          <p:attrName>style.visibility</p:attrName>
                                        </p:attrNameLst>
                                      </p:cBhvr>
                                      <p:to>
                                        <p:strVal val="hidden"/>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03668"/>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703669"/>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703669"/>
                                        </p:tgtEl>
                                        <p:attrNameLst>
                                          <p:attrName>style.visibility</p:attrName>
                                        </p:attrNameLst>
                                      </p:cBhvr>
                                      <p:to>
                                        <p:strVal val="hidden"/>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703668"/>
                                        </p:tgtEl>
                                        <p:attrNameLst>
                                          <p:attrName>style.visibility</p:attrName>
                                        </p:attrNameLst>
                                      </p:cBhvr>
                                      <p:to>
                                        <p:strVal val="hidden"/>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703670"/>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703671"/>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703671"/>
                                        </p:tgtEl>
                                        <p:attrNameLst>
                                          <p:attrName>style.visibility</p:attrName>
                                        </p:attrNameLst>
                                      </p:cBhvr>
                                      <p:to>
                                        <p:strVal val="hidden"/>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703670"/>
                                        </p:tgtEl>
                                        <p:attrNameLst>
                                          <p:attrName>style.visibility</p:attrName>
                                        </p:attrNameLst>
                                      </p:cBhvr>
                                      <p:to>
                                        <p:strVal val="hidden"/>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256"/>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1" fill="hold" nodeType="clickEffect">
                                  <p:stCondLst>
                                    <p:cond delay="0"/>
                                  </p:stCondLst>
                                  <p:childTnLst>
                                    <p:set>
                                      <p:cBhvr>
                                        <p:cTn id="163" dur="1" fill="hold">
                                          <p:stCondLst>
                                            <p:cond delay="0"/>
                                          </p:stCondLst>
                                        </p:cTn>
                                        <p:tgtEl>
                                          <p:spTgt spid="6"/>
                                        </p:tgtEl>
                                        <p:attrNameLst>
                                          <p:attrName>style.visibility</p:attrName>
                                        </p:attrNameLst>
                                      </p:cBhvr>
                                      <p:to>
                                        <p:strVal val="visible"/>
                                      </p:to>
                                    </p:set>
                                    <p:animEffect transition="in" filter="wipe(up)">
                                      <p:cBhvr>
                                        <p:cTn id="164" dur="500"/>
                                        <p:tgtEl>
                                          <p:spTgt spid="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nodeType="clickEffect">
                                  <p:stCondLst>
                                    <p:cond delay="0"/>
                                  </p:stCondLst>
                                  <p:childTnLst>
                                    <p:set>
                                      <p:cBhvr>
                                        <p:cTn id="168" dur="1" fill="hold">
                                          <p:stCondLst>
                                            <p:cond delay="0"/>
                                          </p:stCondLst>
                                        </p:cTn>
                                        <p:tgtEl>
                                          <p:spTgt spid="7"/>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9"/>
                                        </p:tgtEl>
                                        <p:attrNameLst>
                                          <p:attrName>style.visibility</p:attrName>
                                        </p:attrNameLst>
                                      </p:cBhvr>
                                      <p:to>
                                        <p:strVal val="visible"/>
                                      </p:to>
                                    </p:set>
                                    <p:animEffect transition="in" filter="wipe(left)">
                                      <p:cBhvr>
                                        <p:cTn id="173" dur="500"/>
                                        <p:tgtEl>
                                          <p:spTgt spid="9"/>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xit" presetSubtype="0" fill="hold" nodeType="clickEffect">
                                  <p:stCondLst>
                                    <p:cond delay="0"/>
                                  </p:stCondLst>
                                  <p:childTnLst>
                                    <p:set>
                                      <p:cBhvr>
                                        <p:cTn id="177" dur="1" fill="hold">
                                          <p:stCondLst>
                                            <p:cond delay="0"/>
                                          </p:stCondLst>
                                        </p:cTn>
                                        <p:tgtEl>
                                          <p:spTgt spid="9"/>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ntr" presetSubtype="2" fill="hold" grpId="0" nodeType="clickEffect">
                                  <p:stCondLst>
                                    <p:cond delay="0"/>
                                  </p:stCondLst>
                                  <p:childTnLst>
                                    <p:set>
                                      <p:cBhvr>
                                        <p:cTn id="181" dur="1" fill="hold">
                                          <p:stCondLst>
                                            <p:cond delay="0"/>
                                          </p:stCondLst>
                                        </p:cTn>
                                        <p:tgtEl>
                                          <p:spTgt spid="257"/>
                                        </p:tgtEl>
                                        <p:attrNameLst>
                                          <p:attrName>style.visibility</p:attrName>
                                        </p:attrNameLst>
                                      </p:cBhvr>
                                      <p:to>
                                        <p:strVal val="visible"/>
                                      </p:to>
                                    </p:set>
                                    <p:anim calcmode="lin" valueType="num">
                                      <p:cBhvr additive="base">
                                        <p:cTn id="182" dur="500" fill="hold"/>
                                        <p:tgtEl>
                                          <p:spTgt spid="257"/>
                                        </p:tgtEl>
                                        <p:attrNameLst>
                                          <p:attrName>ppt_x</p:attrName>
                                        </p:attrNameLst>
                                      </p:cBhvr>
                                      <p:tavLst>
                                        <p:tav tm="0">
                                          <p:val>
                                            <p:strVal val="1+#ppt_w/2"/>
                                          </p:val>
                                        </p:tav>
                                        <p:tav tm="100000">
                                          <p:val>
                                            <p:strVal val="#ppt_x"/>
                                          </p:val>
                                        </p:tav>
                                      </p:tavLst>
                                    </p:anim>
                                    <p:anim calcmode="lin" valueType="num">
                                      <p:cBhvr additive="base">
                                        <p:cTn id="183" dur="500" fill="hold"/>
                                        <p:tgtEl>
                                          <p:spTgt spid="257"/>
                                        </p:tgtEl>
                                        <p:attrNameLst>
                                          <p:attrName>ppt_y</p:attrName>
                                        </p:attrNameLst>
                                      </p:cBhvr>
                                      <p:tavLst>
                                        <p:tav tm="0">
                                          <p:val>
                                            <p:strVal val="#ppt_y"/>
                                          </p:val>
                                        </p:tav>
                                        <p:tav tm="100000">
                                          <p:val>
                                            <p:strVal val="#ppt_y"/>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8" fill="hold" nodeType="clickEffect">
                                  <p:stCondLst>
                                    <p:cond delay="0"/>
                                  </p:stCondLst>
                                  <p:childTnLst>
                                    <p:set>
                                      <p:cBhvr>
                                        <p:cTn id="187" dur="1" fill="hold">
                                          <p:stCondLst>
                                            <p:cond delay="0"/>
                                          </p:stCondLst>
                                        </p:cTn>
                                        <p:tgtEl>
                                          <p:spTgt spid="20"/>
                                        </p:tgtEl>
                                        <p:attrNameLst>
                                          <p:attrName>style.visibility</p:attrName>
                                        </p:attrNameLst>
                                      </p:cBhvr>
                                      <p:to>
                                        <p:strVal val="visible"/>
                                      </p:to>
                                    </p:set>
                                    <p:animEffect transition="in" filter="wipe(left)">
                                      <p:cBhvr>
                                        <p:cTn id="188" dur="500"/>
                                        <p:tgtEl>
                                          <p:spTgt spid="20"/>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0" presetClass="exit" presetSubtype="0" fill="hold" nodeType="clickEffect">
                                  <p:stCondLst>
                                    <p:cond delay="0"/>
                                  </p:stCondLst>
                                  <p:childTnLst>
                                    <p:animEffect transition="out" filter="fade">
                                      <p:cBhvr>
                                        <p:cTn id="192" dur="2000"/>
                                        <p:tgtEl>
                                          <p:spTgt spid="3"/>
                                        </p:tgtEl>
                                      </p:cBhvr>
                                    </p:animEffect>
                                    <p:set>
                                      <p:cBhvr>
                                        <p:cTn id="193" dur="1" fill="hold">
                                          <p:stCondLst>
                                            <p:cond delay="1999"/>
                                          </p:stCondLst>
                                        </p:cTn>
                                        <p:tgtEl>
                                          <p:spTgt spid="3"/>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2000"/>
                                        <p:tgtEl>
                                          <p:spTgt spid="2"/>
                                        </p:tgtEl>
                                      </p:cBhvr>
                                    </p:animEffect>
                                    <p:set>
                                      <p:cBhvr>
                                        <p:cTn id="196" dur="1" fill="hold">
                                          <p:stCondLst>
                                            <p:cond delay="1999"/>
                                          </p:stCondLst>
                                        </p:cTn>
                                        <p:tgtEl>
                                          <p:spTgt spid="2"/>
                                        </p:tgtEl>
                                        <p:attrNameLst>
                                          <p:attrName>style.visibility</p:attrName>
                                        </p:attrNameLst>
                                      </p:cBhvr>
                                      <p:to>
                                        <p:strVal val="hidden"/>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1" fill="hold" nodeType="clickEffect">
                                  <p:stCondLst>
                                    <p:cond delay="0"/>
                                  </p:stCondLst>
                                  <p:childTnLst>
                                    <p:set>
                                      <p:cBhvr>
                                        <p:cTn id="200" dur="1" fill="hold">
                                          <p:stCondLst>
                                            <p:cond delay="0"/>
                                          </p:stCondLst>
                                        </p:cTn>
                                        <p:tgtEl>
                                          <p:spTgt spid="21"/>
                                        </p:tgtEl>
                                        <p:attrNameLst>
                                          <p:attrName>style.visibility</p:attrName>
                                        </p:attrNameLst>
                                      </p:cBhvr>
                                      <p:to>
                                        <p:strVal val="visible"/>
                                      </p:to>
                                    </p:set>
                                    <p:animEffect transition="in" filter="wipe(up)">
                                      <p:cBhvr>
                                        <p:cTn id="201" dur="500"/>
                                        <p:tgtEl>
                                          <p:spTgt spid="21"/>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nodeType="clickEffect">
                                  <p:stCondLst>
                                    <p:cond delay="0"/>
                                  </p:stCondLst>
                                  <p:childTnLst>
                                    <p:set>
                                      <p:cBhvr>
                                        <p:cTn id="20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p:bldP spid="256" grpId="1"/>
      <p:bldP spid="255" grpId="0"/>
      <p:bldP spid="255" grpId="1"/>
      <p:bldP spid="703491" grpId="0"/>
      <p:bldP spid="703638" grpId="0"/>
      <p:bldP spid="703643" grpId="0"/>
      <p:bldP spid="703643" grpId="1"/>
      <p:bldP spid="703644" grpId="0" animBg="1"/>
      <p:bldP spid="703644" grpId="1" animBg="1"/>
      <p:bldP spid="703647" grpId="0"/>
      <p:bldP spid="703647" grpId="1"/>
      <p:bldP spid="703648" grpId="0" animBg="1"/>
      <p:bldP spid="703648" grpId="1" animBg="1"/>
      <p:bldP spid="703649" grpId="0"/>
      <p:bldP spid="703649" grpId="1"/>
      <p:bldP spid="703650" grpId="0" animBg="1"/>
      <p:bldP spid="703650" grpId="1" animBg="1"/>
      <p:bldP spid="703666" grpId="0" animBg="1"/>
      <p:bldP spid="703666" grpId="1" animBg="1"/>
      <p:bldP spid="703667" grpId="0"/>
      <p:bldP spid="703667" grpId="1"/>
      <p:bldP spid="703668" grpId="0" animBg="1"/>
      <p:bldP spid="703668" grpId="1" animBg="1"/>
      <p:bldP spid="703669" grpId="0"/>
      <p:bldP spid="703669" grpId="1"/>
      <p:bldP spid="703670" grpId="0" animBg="1"/>
      <p:bldP spid="703670" grpId="1" animBg="1"/>
      <p:bldP spid="703671" grpId="0"/>
      <p:bldP spid="703671" grpId="1"/>
      <p:bldP spid="254" grpId="0"/>
      <p:bldP spid="254" grpId="1"/>
      <p:bldP spid="2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F4CC8ED6-24ED-4D3C-B6F9-4A4FE23338B4}" type="slidenum">
              <a:rPr lang="en-US" sz="1400" smtClean="0">
                <a:solidFill>
                  <a:schemeClr val="tx1"/>
                </a:solidFill>
                <a:latin typeface="Times New Roman" pitchFamily="18" charset="0"/>
              </a:rPr>
              <a:pPr eaLnBrk="1" hangingPunct="1"/>
              <a:t>11</a:t>
            </a:fld>
            <a:endParaRPr lang="en-US" sz="1400" smtClean="0">
              <a:solidFill>
                <a:schemeClr val="tx1"/>
              </a:solidFill>
              <a:latin typeface="Times New Roman" pitchFamily="18" charset="0"/>
            </a:endParaRPr>
          </a:p>
        </p:txBody>
      </p:sp>
      <p:sp>
        <p:nvSpPr>
          <p:cNvPr id="12291" name="Rectangle 2"/>
          <p:cNvSpPr>
            <a:spLocks noGrp="1" noChangeArrowheads="1"/>
          </p:cNvSpPr>
          <p:nvPr>
            <p:ph type="title"/>
          </p:nvPr>
        </p:nvSpPr>
        <p:spPr/>
        <p:txBody>
          <a:bodyPr/>
          <a:lstStyle/>
          <a:p>
            <a:pPr eaLnBrk="1" hangingPunct="1"/>
            <a:r>
              <a:rPr lang="en-US" smtClean="0"/>
              <a:t>Tables</a:t>
            </a:r>
          </a:p>
        </p:txBody>
      </p:sp>
      <p:sp>
        <p:nvSpPr>
          <p:cNvPr id="12292" name="Text Box 4"/>
          <p:cNvSpPr txBox="1">
            <a:spLocks noChangeArrowheads="1"/>
          </p:cNvSpPr>
          <p:nvPr/>
        </p:nvSpPr>
        <p:spPr bwMode="auto">
          <a:xfrm>
            <a:off x="881063" y="1036638"/>
            <a:ext cx="7331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Our previous example used one or more </a:t>
            </a:r>
            <a:r>
              <a:rPr lang="en-US">
                <a:solidFill>
                  <a:srgbClr val="6600CC"/>
                </a:solidFill>
              </a:rPr>
              <a:t>binary search trees</a:t>
            </a:r>
            <a:r>
              <a:rPr lang="en-US"/>
              <a:t> to index our table’s data…</a:t>
            </a:r>
          </a:p>
        </p:txBody>
      </p:sp>
      <p:sp>
        <p:nvSpPr>
          <p:cNvPr id="717829" name="Text Box 5"/>
          <p:cNvSpPr txBox="1">
            <a:spLocks noChangeArrowheads="1"/>
          </p:cNvSpPr>
          <p:nvPr/>
        </p:nvSpPr>
        <p:spPr bwMode="auto">
          <a:xfrm>
            <a:off x="898525" y="2378075"/>
            <a:ext cx="7331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However, you could use any other efficient ADTs for your index as well.  For example, a </a:t>
            </a:r>
            <a:r>
              <a:rPr lang="en-US">
                <a:solidFill>
                  <a:srgbClr val="6600CC"/>
                </a:solidFill>
              </a:rPr>
              <a:t>hash table</a:t>
            </a:r>
            <a:r>
              <a:rPr lang="en-US"/>
              <a:t>, which we’ll learn about in a bit.</a:t>
            </a:r>
          </a:p>
        </p:txBody>
      </p:sp>
      <p:sp>
        <p:nvSpPr>
          <p:cNvPr id="717832" name="Text Box 8"/>
          <p:cNvSpPr txBox="1">
            <a:spLocks noChangeArrowheads="1"/>
          </p:cNvSpPr>
          <p:nvPr/>
        </p:nvSpPr>
        <p:spPr bwMode="auto">
          <a:xfrm>
            <a:off x="793750" y="4191000"/>
            <a:ext cx="7518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6666"/>
                </a:solidFill>
              </a:rPr>
              <a:t>(By the way, Databases like “Oracle” use tables and binary trees to efficiently index their data… </a:t>
            </a:r>
          </a:p>
          <a:p>
            <a:pPr eaLnBrk="1" hangingPunct="1"/>
            <a:endParaRPr lang="en-US">
              <a:solidFill>
                <a:srgbClr val="006666"/>
              </a:solidFill>
            </a:endParaRPr>
          </a:p>
          <a:p>
            <a:pPr eaLnBrk="1" hangingPunct="1"/>
            <a:r>
              <a:rPr lang="en-US">
                <a:solidFill>
                  <a:srgbClr val="006666"/>
                </a:solidFill>
              </a:rPr>
              <a:t>So now you </a:t>
            </a:r>
            <a:r>
              <a:rPr lang="en-US" i="1">
                <a:solidFill>
                  <a:srgbClr val="FF3300"/>
                </a:solidFill>
              </a:rPr>
              <a:t>sort of</a:t>
            </a:r>
            <a:r>
              <a:rPr lang="en-US">
                <a:solidFill>
                  <a:srgbClr val="006666"/>
                </a:solidFill>
              </a:rPr>
              <a:t> know how a database 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8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17832"/>
                                        </p:tgtEl>
                                        <p:attrNameLst>
                                          <p:attrName>style.visibility</p:attrName>
                                        </p:attrNameLst>
                                      </p:cBhvr>
                                      <p:to>
                                        <p:strVal val="visible"/>
                                      </p:to>
                                    </p:set>
                                    <p:anim calcmode="lin" valueType="num">
                                      <p:cBhvr additive="base">
                                        <p:cTn id="11" dur="500" fill="hold"/>
                                        <p:tgtEl>
                                          <p:spTgt spid="717832"/>
                                        </p:tgtEl>
                                        <p:attrNameLst>
                                          <p:attrName>ppt_x</p:attrName>
                                        </p:attrNameLst>
                                      </p:cBhvr>
                                      <p:tavLst>
                                        <p:tav tm="0">
                                          <p:val>
                                            <p:strVal val="#ppt_x"/>
                                          </p:val>
                                        </p:tav>
                                        <p:tav tm="100000">
                                          <p:val>
                                            <p:strVal val="#ppt_x"/>
                                          </p:val>
                                        </p:tav>
                                      </p:tavLst>
                                    </p:anim>
                                    <p:anim calcmode="lin" valueType="num">
                                      <p:cBhvr additive="base">
                                        <p:cTn id="12" dur="500" fill="hold"/>
                                        <p:tgtEl>
                                          <p:spTgt spid="7178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9" grpId="0"/>
      <p:bldP spid="7178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9B83FDA3-1CC2-40B2-BAD2-F7CA2C3AD16F}" type="slidenum">
              <a:rPr lang="en-US" sz="1400" smtClean="0">
                <a:solidFill>
                  <a:schemeClr val="tx1"/>
                </a:solidFill>
                <a:latin typeface="Times New Roman" pitchFamily="18" charset="0"/>
              </a:rPr>
              <a:pPr eaLnBrk="1" hangingPunct="1"/>
              <a:t>12</a:t>
            </a:fld>
            <a:endParaRPr lang="en-US" sz="1400" smtClean="0">
              <a:solidFill>
                <a:schemeClr val="tx1"/>
              </a:solidFill>
              <a:latin typeface="Times New Roman" pitchFamily="18" charset="0"/>
            </a:endParaRPr>
          </a:p>
        </p:txBody>
      </p:sp>
      <p:sp>
        <p:nvSpPr>
          <p:cNvPr id="13315" name="Rectangle 2"/>
          <p:cNvSpPr>
            <a:spLocks noGrp="1" noChangeArrowheads="1"/>
          </p:cNvSpPr>
          <p:nvPr>
            <p:ph type="title"/>
          </p:nvPr>
        </p:nvSpPr>
        <p:spPr>
          <a:noFill/>
        </p:spPr>
        <p:txBody>
          <a:bodyPr/>
          <a:lstStyle/>
          <a:p>
            <a:pPr eaLnBrk="1" hangingPunct="1"/>
            <a:r>
              <a:rPr lang="en-US" smtClean="0"/>
              <a:t>Advanced Tables</a:t>
            </a:r>
          </a:p>
        </p:txBody>
      </p:sp>
      <p:sp>
        <p:nvSpPr>
          <p:cNvPr id="13316" name="Text Box 3"/>
          <p:cNvSpPr txBox="1">
            <a:spLocks noChangeArrowheads="1"/>
          </p:cNvSpPr>
          <p:nvPr/>
        </p:nvSpPr>
        <p:spPr bwMode="auto">
          <a:xfrm>
            <a:off x="307975" y="1036638"/>
            <a:ext cx="8502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6600CC"/>
                </a:solidFill>
              </a:rPr>
              <a:t>OK… So far, what’s the </a:t>
            </a:r>
            <a:r>
              <a:rPr lang="en-US">
                <a:solidFill>
                  <a:srgbClr val="006666"/>
                </a:solidFill>
              </a:rPr>
              <a:t>most efficient ADT</a:t>
            </a:r>
            <a:r>
              <a:rPr lang="en-US">
                <a:solidFill>
                  <a:srgbClr val="6600CC"/>
                </a:solidFill>
              </a:rPr>
              <a:t> we’ve found for a </a:t>
            </a:r>
            <a:r>
              <a:rPr lang="en-US">
                <a:solidFill>
                  <a:srgbClr val="006666"/>
                </a:solidFill>
              </a:rPr>
              <a:t>table of records</a:t>
            </a:r>
            <a:r>
              <a:rPr lang="en-US">
                <a:solidFill>
                  <a:srgbClr val="6600CC"/>
                </a:solidFill>
              </a:rPr>
              <a:t>?</a:t>
            </a:r>
          </a:p>
        </p:txBody>
      </p:sp>
      <p:grpSp>
        <p:nvGrpSpPr>
          <p:cNvPr id="2" name="Group 4"/>
          <p:cNvGrpSpPr>
            <a:grpSpLocks/>
          </p:cNvGrpSpPr>
          <p:nvPr/>
        </p:nvGrpSpPr>
        <p:grpSpPr bwMode="auto">
          <a:xfrm>
            <a:off x="1066800" y="2057400"/>
            <a:ext cx="6888163" cy="1958975"/>
            <a:chOff x="672" y="1419"/>
            <a:chExt cx="4339" cy="1234"/>
          </a:xfrm>
        </p:grpSpPr>
        <p:sp>
          <p:nvSpPr>
            <p:cNvPr id="13321" name="Text Box 5"/>
            <p:cNvSpPr txBox="1">
              <a:spLocks noChangeArrowheads="1"/>
            </p:cNvSpPr>
            <p:nvPr/>
          </p:nvSpPr>
          <p:spPr bwMode="auto">
            <a:xfrm>
              <a:off x="672" y="1419"/>
              <a:ext cx="43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Can we do any better? If so, how much better?</a:t>
              </a:r>
            </a:p>
          </p:txBody>
        </p:sp>
        <p:sp>
          <p:nvSpPr>
            <p:cNvPr id="13322" name="Text Box 6"/>
            <p:cNvSpPr txBox="1">
              <a:spLocks noChangeArrowheads="1"/>
            </p:cNvSpPr>
            <p:nvPr/>
          </p:nvSpPr>
          <p:spPr bwMode="auto">
            <a:xfrm>
              <a:off x="1807" y="1905"/>
              <a:ext cx="193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Best Insertion: </a:t>
              </a:r>
              <a:r>
                <a:rPr lang="en-US">
                  <a:solidFill>
                    <a:srgbClr val="FF3300"/>
                  </a:solidFill>
                </a:rPr>
                <a:t>O(?)</a:t>
              </a:r>
            </a:p>
            <a:p>
              <a:pPr algn="l" eaLnBrk="1" hangingPunct="1"/>
              <a:r>
                <a:rPr lang="en-US"/>
                <a:t>Best Deletion: </a:t>
              </a:r>
              <a:r>
                <a:rPr lang="en-US">
                  <a:solidFill>
                    <a:srgbClr val="FF3300"/>
                  </a:solidFill>
                </a:rPr>
                <a:t>O(?)</a:t>
              </a:r>
            </a:p>
            <a:p>
              <a:pPr algn="l" eaLnBrk="1" hangingPunct="1"/>
              <a:r>
                <a:rPr lang="en-US"/>
                <a:t>Best Search: </a:t>
              </a:r>
              <a:r>
                <a:rPr lang="en-US">
                  <a:solidFill>
                    <a:srgbClr val="FF3300"/>
                  </a:solidFill>
                </a:rPr>
                <a:t>O(?) </a:t>
              </a:r>
            </a:p>
          </p:txBody>
        </p:sp>
      </p:grpSp>
      <p:sp>
        <p:nvSpPr>
          <p:cNvPr id="753671" name="Text Box 7"/>
          <p:cNvSpPr txBox="1">
            <a:spLocks noChangeArrowheads="1"/>
          </p:cNvSpPr>
          <p:nvPr/>
        </p:nvSpPr>
        <p:spPr bwMode="auto">
          <a:xfrm>
            <a:off x="625475" y="4191000"/>
            <a:ext cx="7729538"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accent2"/>
                </a:solidFill>
              </a:rPr>
              <a:t>Challenge</a:t>
            </a:r>
            <a:r>
              <a:rPr lang="en-US"/>
              <a:t>: </a:t>
            </a:r>
          </a:p>
          <a:p>
            <a:pPr eaLnBrk="1" hangingPunct="1"/>
            <a:r>
              <a:rPr lang="en-US"/>
              <a:t>Build a table to hold </a:t>
            </a:r>
            <a:r>
              <a:rPr lang="en-US">
                <a:solidFill>
                  <a:srgbClr val="C00000"/>
                </a:solidFill>
              </a:rPr>
              <a:t>UCLA students</a:t>
            </a:r>
            <a:r>
              <a:rPr lang="en-US"/>
              <a:t> </a:t>
            </a:r>
          </a:p>
          <a:p>
            <a:pPr eaLnBrk="1" hangingPunct="1"/>
            <a:r>
              <a:rPr lang="en-US"/>
              <a:t>such that the user can find any student </a:t>
            </a:r>
            <a:br>
              <a:rPr lang="en-US"/>
            </a:br>
            <a:r>
              <a:rPr lang="en-US">
                <a:solidFill>
                  <a:srgbClr val="C00000"/>
                </a:solidFill>
              </a:rPr>
              <a:t>by their student ID </a:t>
            </a:r>
            <a:r>
              <a:rPr lang="en-US"/>
              <a:t>in an average of </a:t>
            </a:r>
            <a:r>
              <a:rPr lang="en-US">
                <a:solidFill>
                  <a:srgbClr val="C00000"/>
                </a:solidFill>
              </a:rPr>
              <a:t>1 step</a:t>
            </a:r>
            <a:r>
              <a:rPr lang="en-US"/>
              <a:t>.</a:t>
            </a:r>
          </a:p>
          <a:p>
            <a:pPr eaLnBrk="1" hangingPunct="1"/>
            <a:endParaRPr lang="en-US"/>
          </a:p>
          <a:p>
            <a:pPr eaLnBrk="1" hangingPunct="1"/>
            <a:r>
              <a:rPr lang="en-US" sz="1800"/>
              <a:t>(i.e., it takes a small, fixed number of steps to find a student whether our table holds 100 or 100,000,000,000 students) </a:t>
            </a:r>
          </a:p>
        </p:txBody>
      </p:sp>
      <p:sp>
        <p:nvSpPr>
          <p:cNvPr id="753672" name="Rectangle 8"/>
          <p:cNvSpPr>
            <a:spLocks noChangeArrowheads="1"/>
          </p:cNvSpPr>
          <p:nvPr/>
        </p:nvSpPr>
        <p:spPr bwMode="auto">
          <a:xfrm>
            <a:off x="6629400" y="5334000"/>
            <a:ext cx="1524000" cy="457200"/>
          </a:xfrm>
          <a:prstGeom prst="rect">
            <a:avLst/>
          </a:prstGeom>
          <a:solidFill>
            <a:schemeClr val="bg1"/>
          </a:solidFill>
          <a:ln w="41275">
            <a:solidFill>
              <a:schemeClr val="bg1"/>
            </a:solidFill>
            <a:miter lim="800000"/>
            <a:headEnd/>
            <a:tailEnd/>
          </a:ln>
        </p:spPr>
        <p:txBody>
          <a:bodyPr wrap="none" anchor="ctr"/>
          <a:lstStyle/>
          <a:p>
            <a:endParaRPr lang="en-US"/>
          </a:p>
        </p:txBody>
      </p:sp>
      <p:sp>
        <p:nvSpPr>
          <p:cNvPr id="10" name="Rectangle 8"/>
          <p:cNvSpPr>
            <a:spLocks noChangeArrowheads="1"/>
          </p:cNvSpPr>
          <p:nvPr/>
        </p:nvSpPr>
        <p:spPr bwMode="auto">
          <a:xfrm>
            <a:off x="457200" y="6019800"/>
            <a:ext cx="8153400" cy="609600"/>
          </a:xfrm>
          <a:prstGeom prst="rect">
            <a:avLst/>
          </a:prstGeom>
          <a:solidFill>
            <a:schemeClr val="bg1"/>
          </a:solidFill>
          <a:ln w="41275">
            <a:solidFill>
              <a:schemeClr val="bg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53671"/>
                                        </p:tgtEl>
                                        <p:attrNameLst>
                                          <p:attrName>style.visibility</p:attrName>
                                        </p:attrNameLst>
                                      </p:cBhvr>
                                      <p:to>
                                        <p:strVal val="visible"/>
                                      </p:to>
                                    </p:set>
                                    <p:anim calcmode="lin" valueType="num">
                                      <p:cBhvr additive="base">
                                        <p:cTn id="11" dur="500" fill="hold"/>
                                        <p:tgtEl>
                                          <p:spTgt spid="753671"/>
                                        </p:tgtEl>
                                        <p:attrNameLst>
                                          <p:attrName>ppt_x</p:attrName>
                                        </p:attrNameLst>
                                      </p:cBhvr>
                                      <p:tavLst>
                                        <p:tav tm="0">
                                          <p:val>
                                            <p:strVal val="#ppt_x"/>
                                          </p:val>
                                        </p:tav>
                                        <p:tav tm="100000">
                                          <p:val>
                                            <p:strVal val="#ppt_x"/>
                                          </p:val>
                                        </p:tav>
                                      </p:tavLst>
                                    </p:anim>
                                    <p:anim calcmode="lin" valueType="num">
                                      <p:cBhvr additive="base">
                                        <p:cTn id="12" dur="500" fill="hold"/>
                                        <p:tgtEl>
                                          <p:spTgt spid="75367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536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1" grpId="0" autoUpdateAnimBg="0"/>
      <p:bldP spid="753672"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DAF18ED2-32FB-4D20-8666-431C0825C075}" type="slidenum">
              <a:rPr lang="en-US" sz="1400" smtClean="0">
                <a:solidFill>
                  <a:schemeClr val="tx1"/>
                </a:solidFill>
                <a:latin typeface="Times New Roman" pitchFamily="18" charset="0"/>
              </a:rPr>
              <a:pPr eaLnBrk="1" hangingPunct="1"/>
              <a:t>13</a:t>
            </a:fld>
            <a:endParaRPr lang="en-US" sz="1400" smtClean="0">
              <a:solidFill>
                <a:schemeClr val="tx1"/>
              </a:solidFill>
              <a:latin typeface="Times New Roman" pitchFamily="18" charset="0"/>
            </a:endParaRPr>
          </a:p>
        </p:txBody>
      </p:sp>
      <p:sp>
        <p:nvSpPr>
          <p:cNvPr id="14339" name="Rectangle 2"/>
          <p:cNvSpPr>
            <a:spLocks noGrp="1" noChangeArrowheads="1"/>
          </p:cNvSpPr>
          <p:nvPr>
            <p:ph type="title"/>
          </p:nvPr>
        </p:nvSpPr>
        <p:spPr>
          <a:xfrm>
            <a:off x="304800" y="0"/>
            <a:ext cx="8605838" cy="1143000"/>
          </a:xfrm>
        </p:spPr>
        <p:txBody>
          <a:bodyPr/>
          <a:lstStyle/>
          <a:p>
            <a:pPr eaLnBrk="1" hangingPunct="1"/>
            <a:r>
              <a:rPr lang="en-US" smtClean="0"/>
              <a:t>The Hash Table: </a:t>
            </a:r>
            <a:r>
              <a:rPr lang="en-US" smtClean="0">
                <a:solidFill>
                  <a:schemeClr val="accent2"/>
                </a:solidFill>
              </a:rPr>
              <a:t>An O(1) Table!</a:t>
            </a:r>
          </a:p>
        </p:txBody>
      </p:sp>
      <p:sp>
        <p:nvSpPr>
          <p:cNvPr id="14340" name="Text Box 3"/>
          <p:cNvSpPr txBox="1">
            <a:spLocks noChangeArrowheads="1"/>
          </p:cNvSpPr>
          <p:nvPr/>
        </p:nvSpPr>
        <p:spPr bwMode="auto">
          <a:xfrm>
            <a:off x="517525" y="990600"/>
            <a:ext cx="8294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cs typeface="Courier New" pitchFamily="49" charset="0"/>
              </a:rPr>
              <a:t>How could we possibly find any student record by their 9-digit student </a:t>
            </a:r>
            <a:r>
              <a:rPr lang="en-US">
                <a:solidFill>
                  <a:srgbClr val="6600CC"/>
                </a:solidFill>
                <a:cs typeface="Courier New" pitchFamily="49" charset="0"/>
              </a:rPr>
              <a:t>ID</a:t>
            </a:r>
            <a:r>
              <a:rPr lang="en-US">
                <a:cs typeface="Courier New" pitchFamily="49" charset="0"/>
              </a:rPr>
              <a:t> in just </a:t>
            </a:r>
            <a:r>
              <a:rPr lang="en-US">
                <a:solidFill>
                  <a:srgbClr val="FF3300"/>
                </a:solidFill>
                <a:cs typeface="Courier New" pitchFamily="49" charset="0"/>
              </a:rPr>
              <a:t>one step</a:t>
            </a:r>
            <a:r>
              <a:rPr lang="en-US">
                <a:cs typeface="Courier New" pitchFamily="49" charset="0"/>
              </a:rPr>
              <a:t>?!?!?</a:t>
            </a:r>
            <a:endParaRPr lang="en-US"/>
          </a:p>
        </p:txBody>
      </p:sp>
      <p:sp>
        <p:nvSpPr>
          <p:cNvPr id="14341" name="Rectangle 4"/>
          <p:cNvSpPr>
            <a:spLocks noChangeArrowheads="1"/>
          </p:cNvSpPr>
          <p:nvPr/>
        </p:nvSpPr>
        <p:spPr bwMode="auto">
          <a:xfrm>
            <a:off x="2386013" y="2093913"/>
            <a:ext cx="4014787" cy="2478087"/>
          </a:xfrm>
          <a:prstGeom prst="rect">
            <a:avLst/>
          </a:prstGeom>
          <a:solidFill>
            <a:srgbClr val="CCFFFF"/>
          </a:solidFill>
          <a:ln w="41275">
            <a:solidFill>
              <a:schemeClr val="tx1"/>
            </a:solidFill>
            <a:miter lim="800000"/>
            <a:headEnd/>
            <a:tailEnd/>
          </a:ln>
        </p:spPr>
        <p:txBody>
          <a:bodyPr>
            <a:spAutoFit/>
          </a:bodyPr>
          <a:lstStyle/>
          <a:p>
            <a:pPr algn="l">
              <a:spcBef>
                <a:spcPct val="50000"/>
              </a:spcBef>
            </a:pPr>
            <a:r>
              <a:rPr lang="en-US" sz="2200"/>
              <a:t>struct student</a:t>
            </a:r>
            <a:br>
              <a:rPr lang="en-US" sz="2200"/>
            </a:br>
            <a:r>
              <a:rPr lang="en-US" sz="2200"/>
              <a:t>{</a:t>
            </a:r>
            <a:br>
              <a:rPr lang="en-US" sz="2200"/>
            </a:br>
            <a:r>
              <a:rPr lang="en-US" sz="2200"/>
              <a:t>  int ID;</a:t>
            </a:r>
            <a:br>
              <a:rPr lang="en-US" sz="2200"/>
            </a:br>
            <a:r>
              <a:rPr lang="en-US" sz="2200"/>
              <a:t>  string name;</a:t>
            </a:r>
            <a:br>
              <a:rPr lang="en-US" sz="2200"/>
            </a:br>
            <a:r>
              <a:rPr lang="en-US" sz="2200"/>
              <a:t>  float GPA;</a:t>
            </a:r>
            <a:br>
              <a:rPr lang="en-US" sz="2200"/>
            </a:br>
            <a:r>
              <a:rPr lang="en-US" sz="2200"/>
              <a:t>  ...		// other fields</a:t>
            </a:r>
            <a:br>
              <a:rPr lang="en-US" sz="2200"/>
            </a:br>
            <a:r>
              <a:rPr lang="en-US" sz="2200"/>
              <a:t>};	</a:t>
            </a:r>
          </a:p>
        </p:txBody>
      </p:sp>
      <p:sp>
        <p:nvSpPr>
          <p:cNvPr id="755717" name="Rectangle 5"/>
          <p:cNvSpPr>
            <a:spLocks noChangeArrowheads="1"/>
          </p:cNvSpPr>
          <p:nvPr/>
        </p:nvSpPr>
        <p:spPr bwMode="auto">
          <a:xfrm>
            <a:off x="1752600" y="5337175"/>
            <a:ext cx="560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p>
            <a:pPr algn="l"/>
            <a:r>
              <a:rPr lang="en-US">
                <a:solidFill>
                  <a:schemeClr val="tx1"/>
                </a:solidFill>
                <a:cs typeface="Courier New" pitchFamily="49" charset="0"/>
              </a:rPr>
              <a:t>Let’s use a </a:t>
            </a:r>
            <a:r>
              <a:rPr lang="en-US">
                <a:solidFill>
                  <a:srgbClr val="6600CC"/>
                </a:solidFill>
                <a:cs typeface="Courier New" pitchFamily="49" charset="0"/>
              </a:rPr>
              <a:t>really, really large</a:t>
            </a:r>
            <a:r>
              <a:rPr lang="en-US">
                <a:solidFill>
                  <a:schemeClr val="tx1"/>
                </a:solidFill>
                <a:cs typeface="Courier New" pitchFamily="49" charset="0"/>
              </a:rPr>
              <a:t> </a:t>
            </a:r>
            <a:r>
              <a:rPr lang="en-US">
                <a:solidFill>
                  <a:srgbClr val="6600CC"/>
                </a:solidFill>
                <a:cs typeface="Courier New" pitchFamily="49" charset="0"/>
              </a:rPr>
              <a:t>array</a:t>
            </a:r>
            <a:r>
              <a:rPr lang="en-US">
                <a:solidFill>
                  <a:schemeClr val="tx1"/>
                </a:solidFill>
                <a:cs typeface="Courier New" pitchFamily="49" charset="0"/>
              </a:rPr>
              <a:t>.</a:t>
            </a:r>
            <a:r>
              <a:rPr lang="en-US">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5717"/>
                                        </p:tgtEl>
                                        <p:attrNameLst>
                                          <p:attrName>style.visibility</p:attrName>
                                        </p:attrNameLst>
                                      </p:cBhvr>
                                      <p:to>
                                        <p:strVal val="visible"/>
                                      </p:to>
                                    </p:set>
                                    <p:anim calcmode="lin" valueType="num">
                                      <p:cBhvr additive="base">
                                        <p:cTn id="7" dur="500" fill="hold"/>
                                        <p:tgtEl>
                                          <p:spTgt spid="755717"/>
                                        </p:tgtEl>
                                        <p:attrNameLst>
                                          <p:attrName>ppt_x</p:attrName>
                                        </p:attrNameLst>
                                      </p:cBhvr>
                                      <p:tavLst>
                                        <p:tav tm="0">
                                          <p:val>
                                            <p:strVal val="#ppt_x"/>
                                          </p:val>
                                        </p:tav>
                                        <p:tav tm="100000">
                                          <p:val>
                                            <p:strVal val="#ppt_x"/>
                                          </p:val>
                                        </p:tav>
                                      </p:tavLst>
                                    </p:anim>
                                    <p:anim calcmode="lin" valueType="num">
                                      <p:cBhvr additive="base">
                                        <p:cTn id="8" dur="500" fill="hold"/>
                                        <p:tgtEl>
                                          <p:spTgt spid="755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60C93E1D-B5C9-4D0F-9CFA-66762ABC9256}" type="slidenum">
              <a:rPr lang="en-US" sz="1400" smtClean="0">
                <a:solidFill>
                  <a:schemeClr val="tx1"/>
                </a:solidFill>
                <a:latin typeface="Times New Roman" pitchFamily="18" charset="0"/>
              </a:rPr>
              <a:pPr eaLnBrk="1" hangingPunct="1"/>
              <a:t>14</a:t>
            </a:fld>
            <a:endParaRPr lang="en-US" sz="1400" smtClean="0">
              <a:solidFill>
                <a:schemeClr val="tx1"/>
              </a:solidFill>
              <a:latin typeface="Times New Roman" pitchFamily="18" charset="0"/>
            </a:endParaRPr>
          </a:p>
        </p:txBody>
      </p:sp>
      <p:sp>
        <p:nvSpPr>
          <p:cNvPr id="15363" name="Rectangle 2"/>
          <p:cNvSpPr>
            <a:spLocks noGrp="1" noChangeArrowheads="1"/>
          </p:cNvSpPr>
          <p:nvPr>
            <p:ph type="title"/>
          </p:nvPr>
        </p:nvSpPr>
        <p:spPr>
          <a:xfrm>
            <a:off x="423863" y="-76200"/>
            <a:ext cx="8437562" cy="1143000"/>
          </a:xfrm>
          <a:noFill/>
        </p:spPr>
        <p:txBody>
          <a:bodyPr/>
          <a:lstStyle/>
          <a:p>
            <a:pPr eaLnBrk="1" hangingPunct="1"/>
            <a:r>
              <a:rPr lang="en-US" smtClean="0"/>
              <a:t>The Hash Table: </a:t>
            </a:r>
            <a:r>
              <a:rPr lang="en-US" smtClean="0">
                <a:solidFill>
                  <a:schemeClr val="accent2"/>
                </a:solidFill>
              </a:rPr>
              <a:t>An O(1) Table!</a:t>
            </a:r>
          </a:p>
        </p:txBody>
      </p:sp>
      <p:sp>
        <p:nvSpPr>
          <p:cNvPr id="757763" name="Text Box 3"/>
          <p:cNvSpPr txBox="1">
            <a:spLocks noChangeArrowheads="1"/>
          </p:cNvSpPr>
          <p:nvPr/>
        </p:nvSpPr>
        <p:spPr bwMode="auto">
          <a:xfrm>
            <a:off x="595313" y="2898775"/>
            <a:ext cx="4848225" cy="2444750"/>
          </a:xfrm>
          <a:prstGeom prst="rect">
            <a:avLst/>
          </a:prstGeom>
          <a:solidFill>
            <a:srgbClr val="FFFF99"/>
          </a:solidFill>
          <a:ln w="41275">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900" b="1">
                <a:latin typeface="Courier New" pitchFamily="49" charset="0"/>
                <a:cs typeface="Courier New" pitchFamily="49" charset="0"/>
              </a:rPr>
              <a:t>student  array[</a:t>
            </a:r>
            <a:r>
              <a:rPr lang="en-US" sz="1900" b="1">
                <a:solidFill>
                  <a:srgbClr val="FF3300"/>
                </a:solidFill>
                <a:latin typeface="Courier New" pitchFamily="49" charset="0"/>
                <a:cs typeface="Courier New" pitchFamily="49" charset="0"/>
              </a:rPr>
              <a:t>100000000</a:t>
            </a:r>
            <a:r>
              <a:rPr lang="en-US" sz="1900" b="1">
                <a:latin typeface="Courier New" pitchFamily="49" charset="0"/>
                <a:cs typeface="Courier New" pitchFamily="49" charset="0"/>
              </a:rPr>
              <a:t>]; </a:t>
            </a:r>
            <a:endParaRPr lang="en-US" sz="1900">
              <a:latin typeface="Courier New" pitchFamily="49" charset="0"/>
            </a:endParaRPr>
          </a:p>
          <a:p>
            <a:pPr algn="l" eaLnBrk="1" hangingPunct="1"/>
            <a:r>
              <a:rPr lang="en-US" sz="1900" b="1">
                <a:latin typeface="Courier New" pitchFamily="49" charset="0"/>
                <a:cs typeface="Courier New" pitchFamily="49" charset="0"/>
              </a:rPr>
              <a:t> </a:t>
            </a:r>
            <a:endParaRPr lang="en-US" sz="1900">
              <a:latin typeface="Courier New" pitchFamily="49" charset="0"/>
            </a:endParaRPr>
          </a:p>
          <a:p>
            <a:pPr algn="l" eaLnBrk="1" hangingPunct="1"/>
            <a:r>
              <a:rPr lang="en-US" sz="1900" b="1">
                <a:latin typeface="Courier New" pitchFamily="49" charset="0"/>
                <a:cs typeface="Courier New" pitchFamily="49" charset="0"/>
              </a:rPr>
              <a:t>array[400683948].name = ”Carey”;</a:t>
            </a:r>
            <a:endParaRPr lang="en-US" sz="1900">
              <a:latin typeface="Courier New" pitchFamily="49" charset="0"/>
            </a:endParaRPr>
          </a:p>
          <a:p>
            <a:pPr algn="l" eaLnBrk="1" hangingPunct="1"/>
            <a:r>
              <a:rPr lang="en-US" sz="1900" b="1">
                <a:latin typeface="Courier New" pitchFamily="49" charset="0"/>
                <a:cs typeface="Courier New" pitchFamily="49" charset="0"/>
              </a:rPr>
              <a:t>array[400683948].GPA = 3.62;</a:t>
            </a:r>
            <a:endParaRPr lang="en-US" sz="1900">
              <a:latin typeface="Courier New" pitchFamily="49" charset="0"/>
            </a:endParaRPr>
          </a:p>
          <a:p>
            <a:pPr algn="l" eaLnBrk="1" hangingPunct="1"/>
            <a:r>
              <a:rPr lang="en-US" sz="1900" b="1">
                <a:latin typeface="Courier New" pitchFamily="49" charset="0"/>
                <a:cs typeface="Courier New" pitchFamily="49" charset="0"/>
              </a:rPr>
              <a:t> </a:t>
            </a:r>
            <a:endParaRPr lang="en-US" sz="1900">
              <a:latin typeface="Courier New" pitchFamily="49" charset="0"/>
            </a:endParaRPr>
          </a:p>
          <a:p>
            <a:pPr algn="l" eaLnBrk="1" hangingPunct="1"/>
            <a:r>
              <a:rPr lang="en-US" sz="1900" b="1">
                <a:latin typeface="Courier New" pitchFamily="49" charset="0"/>
                <a:cs typeface="Courier New" pitchFamily="49" charset="0"/>
              </a:rPr>
              <a:t>array[100305224].name = ”Mary”;</a:t>
            </a:r>
            <a:endParaRPr lang="en-US" sz="1900">
              <a:latin typeface="Courier New" pitchFamily="49" charset="0"/>
            </a:endParaRPr>
          </a:p>
          <a:p>
            <a:pPr algn="l" eaLnBrk="1" hangingPunct="1"/>
            <a:r>
              <a:rPr lang="en-US" sz="1900" b="1">
                <a:latin typeface="Courier New" pitchFamily="49" charset="0"/>
                <a:cs typeface="Courier New" pitchFamily="49" charset="0"/>
              </a:rPr>
              <a:t>array[100305224].GPA = 4.00;</a:t>
            </a:r>
            <a:endParaRPr lang="en-US" sz="1900">
              <a:latin typeface="Courier New" pitchFamily="49" charset="0"/>
            </a:endParaRPr>
          </a:p>
          <a:p>
            <a:pPr algn="l" eaLnBrk="1" hangingPunct="1"/>
            <a:r>
              <a:rPr lang="en-US" sz="1900" b="1">
                <a:latin typeface="Courier New" pitchFamily="49" charset="0"/>
                <a:cs typeface="Courier New" pitchFamily="49" charset="0"/>
              </a:rPr>
              <a:t>...</a:t>
            </a:r>
            <a:r>
              <a:rPr lang="en-US" sz="1900">
                <a:latin typeface="Courier New" pitchFamily="49" charset="0"/>
              </a:rPr>
              <a:t> </a:t>
            </a:r>
          </a:p>
        </p:txBody>
      </p:sp>
      <p:sp>
        <p:nvSpPr>
          <p:cNvPr id="15365" name="Rectangle 4"/>
          <p:cNvSpPr>
            <a:spLocks noChangeArrowheads="1"/>
          </p:cNvSpPr>
          <p:nvPr/>
        </p:nvSpPr>
        <p:spPr bwMode="auto">
          <a:xfrm>
            <a:off x="1989138" y="942975"/>
            <a:ext cx="560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p>
            <a:pPr algn="l"/>
            <a:r>
              <a:rPr lang="en-US">
                <a:solidFill>
                  <a:schemeClr val="tx1"/>
                </a:solidFill>
                <a:cs typeface="Courier New" pitchFamily="49" charset="0"/>
              </a:rPr>
              <a:t>Let’s use a </a:t>
            </a:r>
            <a:r>
              <a:rPr lang="en-US">
                <a:solidFill>
                  <a:srgbClr val="6600CC"/>
                </a:solidFill>
                <a:cs typeface="Courier New" pitchFamily="49" charset="0"/>
              </a:rPr>
              <a:t>really, really large</a:t>
            </a:r>
            <a:r>
              <a:rPr lang="en-US">
                <a:solidFill>
                  <a:schemeClr val="tx1"/>
                </a:solidFill>
                <a:cs typeface="Courier New" pitchFamily="49" charset="0"/>
              </a:rPr>
              <a:t> </a:t>
            </a:r>
            <a:r>
              <a:rPr lang="en-US">
                <a:solidFill>
                  <a:srgbClr val="6600CC"/>
                </a:solidFill>
                <a:cs typeface="Courier New" pitchFamily="49" charset="0"/>
              </a:rPr>
              <a:t>array</a:t>
            </a:r>
            <a:r>
              <a:rPr lang="en-US">
                <a:solidFill>
                  <a:schemeClr val="tx1"/>
                </a:solidFill>
                <a:cs typeface="Courier New" pitchFamily="49" charset="0"/>
              </a:rPr>
              <a:t>.</a:t>
            </a:r>
            <a:r>
              <a:rPr lang="en-US">
                <a:solidFill>
                  <a:schemeClr val="tx1"/>
                </a:solidFill>
              </a:rPr>
              <a:t> </a:t>
            </a:r>
          </a:p>
        </p:txBody>
      </p:sp>
      <p:sp>
        <p:nvSpPr>
          <p:cNvPr id="15366" name="Text Box 5"/>
          <p:cNvSpPr txBox="1">
            <a:spLocks noChangeArrowheads="1"/>
          </p:cNvSpPr>
          <p:nvPr/>
        </p:nvSpPr>
        <p:spPr bwMode="auto">
          <a:xfrm>
            <a:off x="403225" y="1570038"/>
            <a:ext cx="85455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accent2"/>
                </a:solidFill>
              </a:rPr>
              <a:t>Idea</a:t>
            </a:r>
            <a:r>
              <a:rPr lang="en-US"/>
              <a:t>: Since we have 9-digit student ID’s (</a:t>
            </a:r>
            <a:r>
              <a:rPr lang="en-US" sz="2000"/>
              <a:t>from 000000000 to 999999999</a:t>
            </a:r>
            <a:r>
              <a:rPr lang="en-US"/>
              <a:t>), let’s create an array that has 1 billion slots.</a:t>
            </a:r>
          </a:p>
        </p:txBody>
      </p:sp>
      <p:grpSp>
        <p:nvGrpSpPr>
          <p:cNvPr id="2" name="Group 6"/>
          <p:cNvGrpSpPr>
            <a:grpSpLocks/>
          </p:cNvGrpSpPr>
          <p:nvPr/>
        </p:nvGrpSpPr>
        <p:grpSpPr bwMode="auto">
          <a:xfrm>
            <a:off x="1127125" y="5410200"/>
            <a:ext cx="4281488" cy="1249363"/>
            <a:chOff x="710" y="3408"/>
            <a:chExt cx="2697" cy="787"/>
          </a:xfrm>
        </p:grpSpPr>
        <p:sp>
          <p:nvSpPr>
            <p:cNvPr id="15370" name="Line 7"/>
            <p:cNvSpPr>
              <a:spLocks noChangeShapeType="1"/>
            </p:cNvSpPr>
            <p:nvPr/>
          </p:nvSpPr>
          <p:spPr bwMode="auto">
            <a:xfrm flipV="1">
              <a:off x="1344" y="3408"/>
              <a:ext cx="0" cy="288"/>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1" name="Text Box 8"/>
            <p:cNvSpPr txBox="1">
              <a:spLocks noChangeArrowheads="1"/>
            </p:cNvSpPr>
            <p:nvPr/>
          </p:nvSpPr>
          <p:spPr bwMode="auto">
            <a:xfrm>
              <a:off x="710" y="3677"/>
              <a:ext cx="269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The </a:t>
              </a:r>
              <a:r>
                <a:rPr lang="en-US">
                  <a:solidFill>
                    <a:srgbClr val="A50021"/>
                  </a:solidFill>
                </a:rPr>
                <a:t>student ID</a:t>
              </a:r>
              <a:r>
                <a:rPr lang="en-US"/>
                <a:t> # tells us </a:t>
              </a:r>
              <a:r>
                <a:rPr lang="en-US">
                  <a:solidFill>
                    <a:srgbClr val="006666"/>
                  </a:solidFill>
                </a:rPr>
                <a:t>where</a:t>
              </a:r>
              <a:r>
                <a:rPr lang="en-US"/>
                <a:t> to look in the table.</a:t>
              </a:r>
            </a:p>
          </p:txBody>
        </p:sp>
      </p:grpSp>
      <p:sp>
        <p:nvSpPr>
          <p:cNvPr id="757769" name="Text Box 9"/>
          <p:cNvSpPr txBox="1">
            <a:spLocks noChangeArrowheads="1"/>
          </p:cNvSpPr>
          <p:nvPr/>
        </p:nvSpPr>
        <p:spPr bwMode="auto">
          <a:xfrm>
            <a:off x="6291263" y="3214688"/>
            <a:ext cx="2146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How can we do a search?</a:t>
            </a:r>
          </a:p>
        </p:txBody>
      </p:sp>
      <p:sp>
        <p:nvSpPr>
          <p:cNvPr id="757770" name="Text Box 10"/>
          <p:cNvSpPr txBox="1">
            <a:spLocks noChangeArrowheads="1"/>
          </p:cNvSpPr>
          <p:nvPr/>
        </p:nvSpPr>
        <p:spPr bwMode="auto">
          <a:xfrm>
            <a:off x="5105400" y="4090988"/>
            <a:ext cx="4013200" cy="2711450"/>
          </a:xfrm>
          <a:prstGeom prst="rect">
            <a:avLst/>
          </a:prstGeom>
          <a:solidFill>
            <a:srgbClr val="CCFFCC"/>
          </a:solidFill>
          <a:ln w="19050">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900" b="1">
                <a:latin typeface="Courier New" pitchFamily="49" charset="0"/>
                <a:cs typeface="Courier New" pitchFamily="49" charset="0"/>
              </a:rPr>
              <a:t>int idNum;</a:t>
            </a:r>
            <a:endParaRPr lang="en-US" sz="1900">
              <a:latin typeface="Courier New" pitchFamily="49" charset="0"/>
            </a:endParaRPr>
          </a:p>
          <a:p>
            <a:pPr algn="l" eaLnBrk="1" hangingPunct="1">
              <a:spcBef>
                <a:spcPct val="50000"/>
              </a:spcBef>
            </a:pPr>
            <a:r>
              <a:rPr lang="en-US" sz="1900" b="1">
                <a:latin typeface="Courier New" pitchFamily="49" charset="0"/>
                <a:cs typeface="Courier New" pitchFamily="49" charset="0"/>
              </a:rPr>
              <a:t>cout &lt;&lt; </a:t>
            </a:r>
            <a:r>
              <a:rPr lang="en-US" sz="1900" b="1">
                <a:cs typeface="Courier New" pitchFamily="49" charset="0"/>
              </a:rPr>
              <a:t>“</a:t>
            </a:r>
            <a:r>
              <a:rPr lang="en-US" sz="1900" b="1">
                <a:latin typeface="Courier New" pitchFamily="49" charset="0"/>
                <a:cs typeface="Courier New" pitchFamily="49" charset="0"/>
              </a:rPr>
              <a:t>Enter ID #:</a:t>
            </a:r>
            <a:r>
              <a:rPr lang="en-US" sz="1900" b="1">
                <a:cs typeface="Courier New" pitchFamily="49" charset="0"/>
              </a:rPr>
              <a:t>”</a:t>
            </a:r>
            <a:r>
              <a:rPr lang="en-US" sz="1900" b="1">
                <a:latin typeface="Courier New" pitchFamily="49" charset="0"/>
                <a:cs typeface="Courier New" pitchFamily="49" charset="0"/>
              </a:rPr>
              <a:t>;</a:t>
            </a:r>
            <a:br>
              <a:rPr lang="en-US" sz="1900" b="1">
                <a:latin typeface="Courier New" pitchFamily="49" charset="0"/>
                <a:cs typeface="Courier New" pitchFamily="49" charset="0"/>
              </a:rPr>
            </a:br>
            <a:r>
              <a:rPr lang="en-US" sz="1900" b="1">
                <a:latin typeface="Courier New" pitchFamily="49" charset="0"/>
                <a:cs typeface="Courier New" pitchFamily="49" charset="0"/>
              </a:rPr>
              <a:t>cin &gt;&gt; idNum;</a:t>
            </a:r>
            <a:endParaRPr lang="en-US" sz="1900"/>
          </a:p>
          <a:p>
            <a:pPr algn="l" eaLnBrk="1" hangingPunct="1">
              <a:spcBef>
                <a:spcPct val="50000"/>
              </a:spcBef>
            </a:pPr>
            <a:r>
              <a:rPr lang="en-US" sz="1900" b="1">
                <a:latin typeface="Courier New" pitchFamily="49" charset="0"/>
                <a:cs typeface="Courier New" pitchFamily="49" charset="0"/>
              </a:rPr>
              <a:t>cout &lt;&lt;</a:t>
            </a:r>
            <a:r>
              <a:rPr lang="en-US" sz="1900" b="1">
                <a:cs typeface="Courier New" pitchFamily="49" charset="0"/>
              </a:rPr>
              <a:t>“</a:t>
            </a:r>
            <a:r>
              <a:rPr lang="en-US" sz="1900" b="1">
                <a:latin typeface="Courier New" pitchFamily="49" charset="0"/>
                <a:cs typeface="Courier New" pitchFamily="49" charset="0"/>
              </a:rPr>
              <a:t>Here</a:t>
            </a:r>
            <a:r>
              <a:rPr lang="en-US" sz="1900" b="1">
                <a:cs typeface="Courier New" pitchFamily="49" charset="0"/>
              </a:rPr>
              <a:t>’</a:t>
            </a:r>
            <a:r>
              <a:rPr lang="en-US" sz="1900" b="1">
                <a:latin typeface="Courier New" pitchFamily="49" charset="0"/>
                <a:cs typeface="Courier New" pitchFamily="49" charset="0"/>
              </a:rPr>
              <a:t>s the data: </a:t>
            </a:r>
            <a:r>
              <a:rPr lang="en-US" sz="1900" b="1">
                <a:cs typeface="Courier New" pitchFamily="49" charset="0"/>
              </a:rPr>
              <a:t>“</a:t>
            </a:r>
            <a:r>
              <a:rPr lang="en-US" sz="1900" b="1">
                <a:latin typeface="Courier New" pitchFamily="49" charset="0"/>
                <a:cs typeface="Courier New" pitchFamily="49" charset="0"/>
              </a:rPr>
              <a:t>;</a:t>
            </a:r>
          </a:p>
          <a:p>
            <a:pPr algn="l" eaLnBrk="1" hangingPunct="1">
              <a:spcBef>
                <a:spcPct val="50000"/>
              </a:spcBef>
            </a:pPr>
            <a:r>
              <a:rPr lang="en-US" sz="1900" b="1">
                <a:latin typeface="Courier New" pitchFamily="49" charset="0"/>
                <a:cs typeface="Courier New" pitchFamily="49" charset="0"/>
              </a:rPr>
              <a:t>cout &lt;&lt; array[idNum].name;</a:t>
            </a:r>
            <a:r>
              <a:rPr lang="en-US" sz="1900"/>
              <a:t> </a:t>
            </a:r>
            <a:br>
              <a:rPr lang="en-US" sz="1900"/>
            </a:br>
            <a:r>
              <a:rPr lang="en-US" sz="1900" b="1">
                <a:latin typeface="Courier New" pitchFamily="49" charset="0"/>
              </a:rPr>
              <a:t>cout &lt;&lt; array[idNum].GPA;</a:t>
            </a:r>
          </a:p>
          <a:p>
            <a:pPr algn="l" eaLnBrk="1" hangingPunct="1">
              <a:spcBef>
                <a:spcPct val="50000"/>
              </a:spcBef>
            </a:pPr>
            <a:r>
              <a:rPr lang="en-US" sz="1900" b="1">
                <a:latin typeface="Courier New" pitchFamily="49" charset="0"/>
              </a:rPr>
              <a:t>...</a:t>
            </a:r>
            <a:r>
              <a:rPr lang="en-US" sz="1900">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63"/>
                                        </p:tgtEl>
                                        <p:attrNameLst>
                                          <p:attrName>style.visibility</p:attrName>
                                        </p:attrNameLst>
                                      </p:cBhvr>
                                      <p:to>
                                        <p:strVal val="visible"/>
                                      </p:to>
                                    </p:set>
                                    <p:animEffect transition="in" filter="wipe(up)">
                                      <p:cBhvr>
                                        <p:cTn id="7" dur="500"/>
                                        <p:tgtEl>
                                          <p:spTgt spid="757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5776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7770"/>
                                        </p:tgtEl>
                                        <p:attrNameLst>
                                          <p:attrName>style.visibility</p:attrName>
                                        </p:attrNameLst>
                                      </p:cBhvr>
                                      <p:to>
                                        <p:strVal val="visible"/>
                                      </p:to>
                                    </p:set>
                                    <p:animEffect transition="in" filter="wipe(up)">
                                      <p:cBhvr>
                                        <p:cTn id="22" dur="500"/>
                                        <p:tgtEl>
                                          <p:spTgt spid="757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animBg="1" autoUpdateAnimBg="0"/>
      <p:bldP spid="757769" grpId="0" autoUpdateAnimBg="0"/>
      <p:bldP spid="75777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79667959-50EE-424C-A286-7F2D654151D6}" type="slidenum">
              <a:rPr lang="en-US" sz="1400" smtClean="0">
                <a:solidFill>
                  <a:schemeClr val="tx1"/>
                </a:solidFill>
                <a:latin typeface="Times New Roman" pitchFamily="18" charset="0"/>
              </a:rPr>
              <a:pPr eaLnBrk="1" hangingPunct="1"/>
              <a:t>15</a:t>
            </a:fld>
            <a:endParaRPr lang="en-US" sz="1400" smtClean="0">
              <a:solidFill>
                <a:schemeClr val="tx1"/>
              </a:solidFill>
              <a:latin typeface="Times New Roman" pitchFamily="18" charset="0"/>
            </a:endParaRPr>
          </a:p>
        </p:txBody>
      </p:sp>
      <p:sp>
        <p:nvSpPr>
          <p:cNvPr id="16387" name="Rectangle 2"/>
          <p:cNvSpPr>
            <a:spLocks noGrp="1" noChangeArrowheads="1"/>
          </p:cNvSpPr>
          <p:nvPr>
            <p:ph type="title"/>
          </p:nvPr>
        </p:nvSpPr>
        <p:spPr>
          <a:xfrm>
            <a:off x="319088" y="-76200"/>
            <a:ext cx="8494712" cy="1143000"/>
          </a:xfrm>
          <a:noFill/>
        </p:spPr>
        <p:txBody>
          <a:bodyPr/>
          <a:lstStyle/>
          <a:p>
            <a:pPr eaLnBrk="1" hangingPunct="1"/>
            <a:r>
              <a:rPr lang="en-US" smtClean="0"/>
              <a:t>The Hash Table: </a:t>
            </a:r>
            <a:r>
              <a:rPr lang="en-US" smtClean="0">
                <a:solidFill>
                  <a:schemeClr val="accent2"/>
                </a:solidFill>
              </a:rPr>
              <a:t>An O(1) Table!</a:t>
            </a:r>
          </a:p>
        </p:txBody>
      </p:sp>
      <p:sp>
        <p:nvSpPr>
          <p:cNvPr id="16388" name="Text Box 3"/>
          <p:cNvSpPr txBox="1">
            <a:spLocks noChangeArrowheads="1"/>
          </p:cNvSpPr>
          <p:nvPr/>
        </p:nvSpPr>
        <p:spPr bwMode="auto">
          <a:xfrm>
            <a:off x="441325" y="1341438"/>
            <a:ext cx="842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OK – so now we know how to build an O(</a:t>
            </a:r>
            <a:r>
              <a:rPr lang="en-US">
                <a:solidFill>
                  <a:srgbClr val="6600CC"/>
                </a:solidFill>
              </a:rPr>
              <a:t>1</a:t>
            </a:r>
            <a:r>
              <a:rPr lang="en-US"/>
              <a:t>) search!  What’s the problem with our </a:t>
            </a:r>
            <a:r>
              <a:rPr lang="en-US">
                <a:solidFill>
                  <a:schemeClr val="tx1"/>
                </a:solidFill>
              </a:rPr>
              <a:t>fast search algorithm</a:t>
            </a:r>
            <a:r>
              <a:rPr lang="en-US"/>
              <a:t>?</a:t>
            </a:r>
          </a:p>
        </p:txBody>
      </p:sp>
      <p:sp>
        <p:nvSpPr>
          <p:cNvPr id="16389" name="Text Box 4"/>
          <p:cNvSpPr txBox="1">
            <a:spLocks noChangeArrowheads="1"/>
          </p:cNvSpPr>
          <p:nvPr/>
        </p:nvSpPr>
        <p:spPr bwMode="auto">
          <a:xfrm>
            <a:off x="1127125" y="233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759813" name="Text Box 5"/>
          <p:cNvSpPr txBox="1">
            <a:spLocks noChangeArrowheads="1"/>
          </p:cNvSpPr>
          <p:nvPr/>
        </p:nvSpPr>
        <p:spPr bwMode="auto">
          <a:xfrm>
            <a:off x="336550" y="2668588"/>
            <a:ext cx="8474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cs typeface="Courier New" pitchFamily="49" charset="0"/>
              </a:rPr>
              <a:t>It’s really, really inefficient:</a:t>
            </a:r>
          </a:p>
          <a:p>
            <a:pPr eaLnBrk="1" hangingPunct="1"/>
            <a:r>
              <a:rPr lang="en-US">
                <a:solidFill>
                  <a:srgbClr val="006666"/>
                </a:solidFill>
                <a:cs typeface="Courier New" pitchFamily="49" charset="0"/>
              </a:rPr>
              <a:t>Our array has </a:t>
            </a:r>
            <a:r>
              <a:rPr lang="en-US">
                <a:solidFill>
                  <a:srgbClr val="6600CC"/>
                </a:solidFill>
                <a:cs typeface="Courier New" pitchFamily="49" charset="0"/>
              </a:rPr>
              <a:t>1 billion</a:t>
            </a:r>
            <a:r>
              <a:rPr lang="en-US">
                <a:solidFill>
                  <a:srgbClr val="006666"/>
                </a:solidFill>
                <a:cs typeface="Courier New" pitchFamily="49" charset="0"/>
              </a:rPr>
              <a:t> slots</a:t>
            </a:r>
          </a:p>
          <a:p>
            <a:pPr eaLnBrk="1" hangingPunct="1"/>
            <a:r>
              <a:rPr lang="en-US">
                <a:solidFill>
                  <a:srgbClr val="006666"/>
                </a:solidFill>
                <a:cs typeface="Courier New" pitchFamily="49" charset="0"/>
              </a:rPr>
              <a:t>yet there are only </a:t>
            </a:r>
            <a:r>
              <a:rPr lang="en-US">
                <a:solidFill>
                  <a:srgbClr val="6600CC"/>
                </a:solidFill>
                <a:cs typeface="Courier New" pitchFamily="49" charset="0"/>
              </a:rPr>
              <a:t>~50,000 UCLA students </a:t>
            </a:r>
            <a:r>
              <a:rPr lang="en-US">
                <a:solidFill>
                  <a:srgbClr val="006666"/>
                </a:solidFill>
                <a:cs typeface="Courier New" pitchFamily="49" charset="0"/>
              </a:rPr>
              <a:t>we could possibly add to it,</a:t>
            </a:r>
          </a:p>
          <a:p>
            <a:pPr eaLnBrk="1" hangingPunct="1"/>
            <a:r>
              <a:rPr lang="en-US">
                <a:solidFill>
                  <a:srgbClr val="006666"/>
                </a:solidFill>
                <a:cs typeface="Courier New" pitchFamily="49" charset="0"/>
              </a:rPr>
              <a:t>so we’re </a:t>
            </a:r>
            <a:r>
              <a:rPr lang="en-US">
                <a:solidFill>
                  <a:srgbClr val="6600CC"/>
                </a:solidFill>
                <a:cs typeface="Courier New" pitchFamily="49" charset="0"/>
              </a:rPr>
              <a:t>wasting 999,950,000 </a:t>
            </a:r>
            <a:r>
              <a:rPr lang="en-US">
                <a:solidFill>
                  <a:srgbClr val="006666"/>
                </a:solidFill>
                <a:cs typeface="Courier New" pitchFamily="49" charset="0"/>
              </a:rPr>
              <a:t>of the</a:t>
            </a:r>
            <a:r>
              <a:rPr lang="en-US">
                <a:solidFill>
                  <a:srgbClr val="6600CC"/>
                </a:solidFill>
                <a:cs typeface="Courier New" pitchFamily="49" charset="0"/>
              </a:rPr>
              <a:t> slots</a:t>
            </a:r>
            <a:r>
              <a:rPr lang="en-US">
                <a:solidFill>
                  <a:srgbClr val="006666"/>
                </a:solidFill>
                <a:cs typeface="Courier New" pitchFamily="49" charset="0"/>
              </a:rPr>
              <a:t>…</a:t>
            </a:r>
          </a:p>
        </p:txBody>
      </p:sp>
      <p:sp>
        <p:nvSpPr>
          <p:cNvPr id="759814" name="Text Box 6"/>
          <p:cNvSpPr txBox="1">
            <a:spLocks noChangeArrowheads="1"/>
          </p:cNvSpPr>
          <p:nvPr/>
        </p:nvSpPr>
        <p:spPr bwMode="auto">
          <a:xfrm>
            <a:off x="454025" y="4832350"/>
            <a:ext cx="8224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It would be great if we could use the same algorithm but with a smaller array, say one with </a:t>
            </a:r>
            <a:r>
              <a:rPr lang="en-US">
                <a:solidFill>
                  <a:srgbClr val="C00000"/>
                </a:solidFill>
              </a:rPr>
              <a:t>N=</a:t>
            </a:r>
            <a:r>
              <a:rPr lang="en-US">
                <a:solidFill>
                  <a:srgbClr val="A50021"/>
                </a:solidFill>
              </a:rPr>
              <a:t>100,000 slots </a:t>
            </a:r>
            <a:r>
              <a:rPr lang="en-US"/>
              <a:t>instead of </a:t>
            </a:r>
            <a:r>
              <a:rPr lang="en-US">
                <a:solidFill>
                  <a:srgbClr val="A50021"/>
                </a:solidFill>
              </a:rPr>
              <a:t>1 billion</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98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98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98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98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59814"/>
                                        </p:tgtEl>
                                        <p:attrNameLst>
                                          <p:attrName>style.visibility</p:attrName>
                                        </p:attrNameLst>
                                      </p:cBhvr>
                                      <p:to>
                                        <p:strVal val="visible"/>
                                      </p:to>
                                    </p:set>
                                    <p:anim calcmode="lin" valueType="num">
                                      <p:cBhvr additive="base">
                                        <p:cTn id="23" dur="500" fill="hold"/>
                                        <p:tgtEl>
                                          <p:spTgt spid="759814"/>
                                        </p:tgtEl>
                                        <p:attrNameLst>
                                          <p:attrName>ppt_x</p:attrName>
                                        </p:attrNameLst>
                                      </p:cBhvr>
                                      <p:tavLst>
                                        <p:tav tm="0">
                                          <p:val>
                                            <p:strVal val="#ppt_x"/>
                                          </p:val>
                                        </p:tav>
                                        <p:tav tm="100000">
                                          <p:val>
                                            <p:strVal val="#ppt_x"/>
                                          </p:val>
                                        </p:tav>
                                      </p:tavLst>
                                    </p:anim>
                                    <p:anim calcmode="lin" valueType="num">
                                      <p:cBhvr additive="base">
                                        <p:cTn id="24" dur="500" fill="hold"/>
                                        <p:tgtEl>
                                          <p:spTgt spid="759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3" grpId="0" build="p" autoUpdateAnimBg="0"/>
      <p:bldP spid="7598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85020B2-3840-452C-BAE9-968EBAB54ED0}" type="slidenum">
              <a:rPr lang="en-US" sz="1400" smtClean="0">
                <a:solidFill>
                  <a:schemeClr val="tx1"/>
                </a:solidFill>
                <a:latin typeface="Times New Roman" pitchFamily="18" charset="0"/>
              </a:rPr>
              <a:pPr eaLnBrk="1" hangingPunct="1"/>
              <a:t>16</a:t>
            </a:fld>
            <a:endParaRPr lang="en-US" sz="1400" smtClean="0">
              <a:solidFill>
                <a:schemeClr val="tx1"/>
              </a:solidFill>
              <a:latin typeface="Times New Roman" pitchFamily="18" charset="0"/>
            </a:endParaRPr>
          </a:p>
        </p:txBody>
      </p:sp>
      <p:sp>
        <p:nvSpPr>
          <p:cNvPr id="17411" name="Rectangle 2"/>
          <p:cNvSpPr>
            <a:spLocks noGrp="1" noChangeArrowheads="1"/>
          </p:cNvSpPr>
          <p:nvPr>
            <p:ph type="title"/>
          </p:nvPr>
        </p:nvSpPr>
        <p:spPr>
          <a:xfrm>
            <a:off x="319088" y="0"/>
            <a:ext cx="8494712" cy="1143000"/>
          </a:xfrm>
          <a:noFill/>
        </p:spPr>
        <p:txBody>
          <a:bodyPr/>
          <a:lstStyle/>
          <a:p>
            <a:pPr eaLnBrk="1" hangingPunct="1"/>
            <a:r>
              <a:rPr lang="en-US" smtClean="0"/>
              <a:t>The Hash Table: </a:t>
            </a:r>
            <a:r>
              <a:rPr lang="en-US" smtClean="0">
                <a:solidFill>
                  <a:schemeClr val="accent2"/>
                </a:solidFill>
              </a:rPr>
              <a:t>An O(1) Table!</a:t>
            </a:r>
          </a:p>
        </p:txBody>
      </p:sp>
      <p:sp>
        <p:nvSpPr>
          <p:cNvPr id="17412" name="Text Box 3"/>
          <p:cNvSpPr txBox="1">
            <a:spLocks noChangeArrowheads="1"/>
          </p:cNvSpPr>
          <p:nvPr/>
        </p:nvSpPr>
        <p:spPr bwMode="auto">
          <a:xfrm>
            <a:off x="419100" y="1158875"/>
            <a:ext cx="8451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cs typeface="Courier New" pitchFamily="49" charset="0"/>
              </a:rPr>
              <a:t>Lets say we want to store our </a:t>
            </a:r>
            <a:r>
              <a:rPr lang="en-US">
                <a:solidFill>
                  <a:srgbClr val="6600FF"/>
                </a:solidFill>
                <a:cs typeface="Courier New" pitchFamily="49" charset="0"/>
              </a:rPr>
              <a:t>50,000</a:t>
            </a:r>
            <a:r>
              <a:rPr lang="en-US">
                <a:cs typeface="Courier New" pitchFamily="49" charset="0"/>
              </a:rPr>
              <a:t> students in an </a:t>
            </a:r>
            <a:r>
              <a:rPr lang="en-US">
                <a:solidFill>
                  <a:srgbClr val="6600CC"/>
                </a:solidFill>
                <a:cs typeface="Courier New" pitchFamily="49" charset="0"/>
              </a:rPr>
              <a:t>N=100,000</a:t>
            </a:r>
            <a:r>
              <a:rPr lang="en-US">
                <a:cs typeface="Courier New" pitchFamily="49" charset="0"/>
              </a:rPr>
              <a:t> element array.</a:t>
            </a:r>
            <a:endParaRPr lang="en-US" sz="1000">
              <a:cs typeface="Courier New" pitchFamily="49" charset="0"/>
            </a:endParaRPr>
          </a:p>
        </p:txBody>
      </p:sp>
      <p:sp>
        <p:nvSpPr>
          <p:cNvPr id="761860" name="Text Box 4"/>
          <p:cNvSpPr txBox="1">
            <a:spLocks noChangeArrowheads="1"/>
          </p:cNvSpPr>
          <p:nvPr/>
        </p:nvSpPr>
        <p:spPr bwMode="auto">
          <a:xfrm>
            <a:off x="14288" y="3146425"/>
            <a:ext cx="8839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6600CC"/>
                </a:solidFill>
                <a:cs typeface="Courier New" pitchFamily="49" charset="0"/>
              </a:rPr>
              <a:t>We need a </a:t>
            </a:r>
            <a:r>
              <a:rPr lang="en-US">
                <a:solidFill>
                  <a:srgbClr val="006666"/>
                </a:solidFill>
                <a:cs typeface="Courier New" pitchFamily="49" charset="0"/>
              </a:rPr>
              <a:t>conversion function</a:t>
            </a:r>
            <a:r>
              <a:rPr lang="en-US">
                <a:solidFill>
                  <a:srgbClr val="6600CC"/>
                </a:solidFill>
                <a:cs typeface="Courier New" pitchFamily="49" charset="0"/>
              </a:rPr>
              <a:t> from a </a:t>
            </a:r>
            <a:br>
              <a:rPr lang="en-US">
                <a:solidFill>
                  <a:srgbClr val="6600CC"/>
                </a:solidFill>
                <a:cs typeface="Courier New" pitchFamily="49" charset="0"/>
              </a:rPr>
            </a:br>
            <a:r>
              <a:rPr lang="en-US">
                <a:solidFill>
                  <a:srgbClr val="006666"/>
                </a:solidFill>
                <a:cs typeface="Courier New" pitchFamily="49" charset="0"/>
              </a:rPr>
              <a:t>9-digit ID #</a:t>
            </a:r>
            <a:r>
              <a:rPr lang="en-US">
                <a:solidFill>
                  <a:srgbClr val="6600CC"/>
                </a:solidFill>
                <a:cs typeface="Courier New" pitchFamily="49" charset="0"/>
              </a:rPr>
              <a:t> to a number between </a:t>
            </a:r>
            <a:r>
              <a:rPr lang="en-US">
                <a:solidFill>
                  <a:srgbClr val="006666"/>
                </a:solidFill>
                <a:cs typeface="Courier New" pitchFamily="49" charset="0"/>
              </a:rPr>
              <a:t>0 and 99,999</a:t>
            </a:r>
            <a:r>
              <a:rPr lang="en-US">
                <a:solidFill>
                  <a:srgbClr val="6600CC"/>
                </a:solidFill>
                <a:cs typeface="Courier New" pitchFamily="49" charset="0"/>
              </a:rPr>
              <a:t>.</a:t>
            </a:r>
            <a:r>
              <a:rPr lang="en-US">
                <a:solidFill>
                  <a:srgbClr val="6600CC"/>
                </a:solidFill>
              </a:rPr>
              <a:t> </a:t>
            </a:r>
          </a:p>
          <a:p>
            <a:pPr eaLnBrk="1" hangingPunct="1"/>
            <a:endParaRPr lang="en-US">
              <a:solidFill>
                <a:srgbClr val="6600CC"/>
              </a:solidFill>
              <a:latin typeface="Courier New" pitchFamily="49" charset="0"/>
              <a:cs typeface="Courier New" pitchFamily="49" charset="0"/>
            </a:endParaRPr>
          </a:p>
          <a:p>
            <a:pPr lvl="3" algn="l" eaLnBrk="1" hangingPunct="1"/>
            <a:r>
              <a:rPr lang="en-US" b="1">
                <a:solidFill>
                  <a:schemeClr val="tx1"/>
                </a:solidFill>
                <a:latin typeface="Courier New" pitchFamily="49" charset="0"/>
                <a:cs typeface="Courier New" pitchFamily="49" charset="0"/>
              </a:rPr>
              <a:t>int convert(int idNum)</a:t>
            </a:r>
            <a:endParaRPr lang="en-US" b="1">
              <a:solidFill>
                <a:schemeClr val="tx1"/>
              </a:solidFill>
            </a:endParaRPr>
          </a:p>
          <a:p>
            <a:pPr lvl="3" algn="l" eaLnBrk="1" hangingPunct="1"/>
            <a:r>
              <a:rPr lang="en-US" b="1">
                <a:solidFill>
                  <a:schemeClr val="tx1"/>
                </a:solidFill>
                <a:latin typeface="Courier New" pitchFamily="49" charset="0"/>
                <a:cs typeface="Courier New" pitchFamily="49" charset="0"/>
              </a:rPr>
              <a:t>{</a:t>
            </a:r>
            <a:endParaRPr lang="en-US" b="1">
              <a:solidFill>
                <a:schemeClr val="tx1"/>
              </a:solidFill>
            </a:endParaRPr>
          </a:p>
          <a:p>
            <a:pPr lvl="3" algn="l" eaLnBrk="1" hangingPunct="1"/>
            <a:r>
              <a:rPr lang="en-US" b="1">
                <a:solidFill>
                  <a:schemeClr val="tx1"/>
                </a:solidFill>
                <a:latin typeface="Courier New" pitchFamily="49" charset="0"/>
                <a:cs typeface="Courier New" pitchFamily="49" charset="0"/>
              </a:rPr>
              <a:t>	 </a:t>
            </a:r>
            <a:r>
              <a:rPr lang="en-US" b="1">
                <a:solidFill>
                  <a:schemeClr val="accent2"/>
                </a:solidFill>
                <a:latin typeface="Courier New" pitchFamily="49" charset="0"/>
                <a:cs typeface="Courier New" pitchFamily="49" charset="0"/>
              </a:rPr>
              <a:t>// the devil’s in the details</a:t>
            </a:r>
            <a:endParaRPr lang="en-US" b="1">
              <a:solidFill>
                <a:srgbClr val="006666"/>
              </a:solidFill>
              <a:latin typeface="Courier New" pitchFamily="49" charset="0"/>
              <a:cs typeface="Courier New" pitchFamily="49" charset="0"/>
            </a:endParaRPr>
          </a:p>
          <a:p>
            <a:pPr lvl="3" algn="l" eaLnBrk="1" hangingPunct="1"/>
            <a:r>
              <a:rPr lang="en-US" b="1">
                <a:solidFill>
                  <a:schemeClr val="tx1"/>
                </a:solidFill>
                <a:latin typeface="Courier New" pitchFamily="49" charset="0"/>
                <a:cs typeface="Courier New" pitchFamily="49" charset="0"/>
              </a:rPr>
              <a:t>}</a:t>
            </a:r>
            <a:r>
              <a:rPr lang="en-US" b="1">
                <a:solidFill>
                  <a:schemeClr val="tx1"/>
                </a:solidFill>
              </a:rPr>
              <a:t> </a:t>
            </a:r>
          </a:p>
        </p:txBody>
      </p:sp>
      <p:sp>
        <p:nvSpPr>
          <p:cNvPr id="761861" name="Text Box 5"/>
          <p:cNvSpPr txBox="1">
            <a:spLocks noChangeArrowheads="1"/>
          </p:cNvSpPr>
          <p:nvPr/>
        </p:nvSpPr>
        <p:spPr bwMode="auto">
          <a:xfrm>
            <a:off x="384175" y="6049963"/>
            <a:ext cx="839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cs typeface="Courier New" pitchFamily="49" charset="0"/>
              </a:rPr>
              <a:t>This conversion function is called a </a:t>
            </a:r>
            <a:r>
              <a:rPr lang="en-US" i="1">
                <a:solidFill>
                  <a:srgbClr val="6600CC"/>
                </a:solidFill>
                <a:cs typeface="Courier New" pitchFamily="49" charset="0"/>
              </a:rPr>
              <a:t>Hash Function.</a:t>
            </a:r>
            <a:endParaRPr lang="en-US" i="1">
              <a:solidFill>
                <a:srgbClr val="6600CC"/>
              </a:solidFill>
            </a:endParaRPr>
          </a:p>
        </p:txBody>
      </p:sp>
      <p:sp>
        <p:nvSpPr>
          <p:cNvPr id="17416" name="Rectangle 8"/>
          <p:cNvSpPr>
            <a:spLocks noChangeArrowheads="1"/>
          </p:cNvSpPr>
          <p:nvPr/>
        </p:nvSpPr>
        <p:spPr bwMode="auto">
          <a:xfrm>
            <a:off x="2157413" y="4294188"/>
            <a:ext cx="1390650" cy="3683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Text Box 9"/>
          <p:cNvSpPr txBox="1">
            <a:spLocks noChangeArrowheads="1"/>
          </p:cNvSpPr>
          <p:nvPr/>
        </p:nvSpPr>
        <p:spPr bwMode="auto">
          <a:xfrm>
            <a:off x="2103438" y="4232275"/>
            <a:ext cx="1501775"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CC"/>
                </a:solidFill>
              </a:rPr>
              <a:t>hashFunc</a:t>
            </a:r>
          </a:p>
        </p:txBody>
      </p:sp>
      <p:sp>
        <p:nvSpPr>
          <p:cNvPr id="2" name="Text Box 5"/>
          <p:cNvSpPr txBox="1">
            <a:spLocks noChangeArrowheads="1"/>
          </p:cNvSpPr>
          <p:nvPr/>
        </p:nvSpPr>
        <p:spPr bwMode="auto">
          <a:xfrm>
            <a:off x="442913" y="2152650"/>
            <a:ext cx="8397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cs typeface="Courier New" pitchFamily="49" charset="0"/>
              </a:rPr>
              <a:t>How do we </a:t>
            </a:r>
            <a:r>
              <a:rPr lang="en-US">
                <a:solidFill>
                  <a:srgbClr val="6600CC"/>
                </a:solidFill>
                <a:cs typeface="Courier New" pitchFamily="49" charset="0"/>
              </a:rPr>
              <a:t>determine which slot</a:t>
            </a:r>
            <a:r>
              <a:rPr lang="en-US">
                <a:cs typeface="Courier New" pitchFamily="49" charset="0"/>
              </a:rPr>
              <a:t> each student should be placed in? We can’t just use their ID number, can we?</a:t>
            </a:r>
            <a:endParaRPr lang="en-US" i="1">
              <a:solidFill>
                <a:srgbClr val="66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61860"/>
                                        </p:tgtEl>
                                        <p:attrNameLst>
                                          <p:attrName>style.visibility</p:attrName>
                                        </p:attrNameLst>
                                      </p:cBhvr>
                                      <p:to>
                                        <p:strVal val="visible"/>
                                      </p:to>
                                    </p:set>
                                    <p:animEffect transition="in" filter="wipe(up)">
                                      <p:cBhvr>
                                        <p:cTn id="11" dur="500"/>
                                        <p:tgtEl>
                                          <p:spTgt spid="76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61861"/>
                                        </p:tgtEl>
                                        <p:attrNameLst>
                                          <p:attrName>style.visibility</p:attrName>
                                        </p:attrNameLst>
                                      </p:cBhvr>
                                      <p:to>
                                        <p:strVal val="visible"/>
                                      </p:to>
                                    </p:set>
                                    <p:anim calcmode="lin" valueType="num">
                                      <p:cBhvr additive="base">
                                        <p:cTn id="16" dur="500" fill="hold"/>
                                        <p:tgtEl>
                                          <p:spTgt spid="761861"/>
                                        </p:tgtEl>
                                        <p:attrNameLst>
                                          <p:attrName>ppt_x</p:attrName>
                                        </p:attrNameLst>
                                      </p:cBhvr>
                                      <p:tavLst>
                                        <p:tav tm="0">
                                          <p:val>
                                            <p:strVal val="#ppt_x"/>
                                          </p:val>
                                        </p:tav>
                                        <p:tav tm="100000">
                                          <p:val>
                                            <p:strVal val="#ppt_x"/>
                                          </p:val>
                                        </p:tav>
                                      </p:tavLst>
                                    </p:anim>
                                    <p:anim calcmode="lin" valueType="num">
                                      <p:cBhvr additive="base">
                                        <p:cTn id="17" dur="500" fill="hold"/>
                                        <p:tgtEl>
                                          <p:spTgt spid="761861"/>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16"/>
                                        </p:tgtEl>
                                        <p:attrNameLst>
                                          <p:attrName>style.visibility</p:attrName>
                                        </p:attrNameLst>
                                      </p:cBhvr>
                                      <p:to>
                                        <p:strVal val="visible"/>
                                      </p:to>
                                    </p:set>
                                    <p:animEffect transition="in" filter="fade">
                                      <p:cBhvr>
                                        <p:cTn id="22" dur="1000"/>
                                        <p:tgtEl>
                                          <p:spTgt spid="174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417"/>
                                        </p:tgtEl>
                                        <p:attrNameLst>
                                          <p:attrName>style.visibility</p:attrName>
                                        </p:attrNameLst>
                                      </p:cBhvr>
                                      <p:to>
                                        <p:strVal val="visible"/>
                                      </p:to>
                                    </p:set>
                                    <p:animEffect transition="in" filter="fade">
                                      <p:cBhvr>
                                        <p:cTn id="25" dur="10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autoUpdateAnimBg="0"/>
      <p:bldP spid="761861" grpId="0" autoUpdateAnimBg="0"/>
      <p:bldP spid="17416" grpId="0" animBg="1"/>
      <p:bldP spid="17417" grpId="0"/>
      <p:bldP spid="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4ADCE6DB-3EDC-41D6-A0C2-ED5001272278}" type="slidenum">
              <a:rPr lang="en-US" sz="1400" smtClean="0">
                <a:solidFill>
                  <a:schemeClr val="tx1"/>
                </a:solidFill>
                <a:latin typeface="Times New Roman" pitchFamily="18" charset="0"/>
              </a:rPr>
              <a:pPr eaLnBrk="1" hangingPunct="1"/>
              <a:t>17</a:t>
            </a:fld>
            <a:endParaRPr lang="en-US" sz="1400" smtClean="0">
              <a:solidFill>
                <a:schemeClr val="tx1"/>
              </a:solidFill>
              <a:latin typeface="Times New Roman" pitchFamily="18" charset="0"/>
            </a:endParaRPr>
          </a:p>
        </p:txBody>
      </p:sp>
      <p:sp>
        <p:nvSpPr>
          <p:cNvPr id="18435" name="Rectangle 2"/>
          <p:cNvSpPr>
            <a:spLocks noGrp="1" noChangeArrowheads="1"/>
          </p:cNvSpPr>
          <p:nvPr>
            <p:ph type="title"/>
          </p:nvPr>
        </p:nvSpPr>
        <p:spPr>
          <a:xfrm>
            <a:off x="319088" y="-76200"/>
            <a:ext cx="8494712" cy="1143000"/>
          </a:xfrm>
          <a:noFill/>
        </p:spPr>
        <p:txBody>
          <a:bodyPr/>
          <a:lstStyle/>
          <a:p>
            <a:pPr eaLnBrk="1" hangingPunct="1"/>
            <a:r>
              <a:rPr lang="en-US" smtClean="0"/>
              <a:t>The Hash Table: </a:t>
            </a:r>
            <a:r>
              <a:rPr lang="en-US" smtClean="0">
                <a:solidFill>
                  <a:schemeClr val="accent2"/>
                </a:solidFill>
              </a:rPr>
              <a:t>An O(1) Table!</a:t>
            </a:r>
          </a:p>
        </p:txBody>
      </p:sp>
      <p:sp>
        <p:nvSpPr>
          <p:cNvPr id="18436" name="Text Box 3"/>
          <p:cNvSpPr txBox="1">
            <a:spLocks noChangeArrowheads="1"/>
          </p:cNvSpPr>
          <p:nvPr/>
        </p:nvSpPr>
        <p:spPr bwMode="auto">
          <a:xfrm>
            <a:off x="609600" y="990600"/>
            <a:ext cx="812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Assuming we can come up with such a conversion function, we can do this:</a:t>
            </a:r>
          </a:p>
        </p:txBody>
      </p:sp>
      <p:sp>
        <p:nvSpPr>
          <p:cNvPr id="763908" name="Text Box 4"/>
          <p:cNvSpPr txBox="1">
            <a:spLocks noChangeArrowheads="1"/>
          </p:cNvSpPr>
          <p:nvPr/>
        </p:nvSpPr>
        <p:spPr bwMode="auto">
          <a:xfrm>
            <a:off x="304800" y="1828800"/>
            <a:ext cx="4292600" cy="5048250"/>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dirty="0" err="1">
                <a:solidFill>
                  <a:srgbClr val="6600CC"/>
                </a:solidFill>
                <a:latin typeface="Courier New" pitchFamily="49" charset="0"/>
                <a:cs typeface="Courier New" pitchFamily="49" charset="0"/>
              </a:rPr>
              <a:t>int</a:t>
            </a:r>
            <a:r>
              <a:rPr lang="en-US" sz="1800" b="1" dirty="0">
                <a:solidFill>
                  <a:srgbClr val="6600CC"/>
                </a:solidFill>
                <a:latin typeface="Courier New" pitchFamily="49" charset="0"/>
                <a:cs typeface="Courier New" pitchFamily="49" charset="0"/>
              </a:rPr>
              <a:t> </a:t>
            </a:r>
            <a:r>
              <a:rPr lang="en-US" sz="1800" b="1" dirty="0" err="1">
                <a:solidFill>
                  <a:srgbClr val="6600CC"/>
                </a:solidFill>
                <a:latin typeface="Courier New" pitchFamily="49" charset="0"/>
                <a:cs typeface="Courier New" pitchFamily="49" charset="0"/>
              </a:rPr>
              <a:t>hashFunc</a:t>
            </a:r>
            <a:r>
              <a:rPr lang="en-US" sz="1800" b="1" dirty="0">
                <a:solidFill>
                  <a:srgbClr val="6600CC"/>
                </a:solidFill>
                <a:latin typeface="Courier New" pitchFamily="49" charset="0"/>
                <a:cs typeface="Courier New" pitchFamily="49" charset="0"/>
              </a:rPr>
              <a:t>(</a:t>
            </a:r>
            <a:r>
              <a:rPr lang="en-US" sz="1800" b="1" dirty="0" err="1">
                <a:solidFill>
                  <a:srgbClr val="6600CC"/>
                </a:solidFill>
                <a:latin typeface="Courier New" pitchFamily="49" charset="0"/>
                <a:cs typeface="Courier New" pitchFamily="49" charset="0"/>
              </a:rPr>
              <a:t>int</a:t>
            </a:r>
            <a:r>
              <a:rPr lang="en-US" sz="1800" b="1" dirty="0">
                <a:solidFill>
                  <a:srgbClr val="6600CC"/>
                </a:solidFill>
                <a:latin typeface="Courier New" pitchFamily="49" charset="0"/>
                <a:cs typeface="Courier New" pitchFamily="49" charset="0"/>
              </a:rPr>
              <a:t> </a:t>
            </a:r>
            <a:r>
              <a:rPr lang="en-US" sz="1800" b="1" dirty="0" err="1">
                <a:solidFill>
                  <a:srgbClr val="6600CC"/>
                </a:solidFill>
                <a:latin typeface="Courier New" pitchFamily="49" charset="0"/>
                <a:cs typeface="Courier New" pitchFamily="49" charset="0"/>
              </a:rPr>
              <a:t>idNum</a:t>
            </a:r>
            <a:r>
              <a:rPr lang="en-US" sz="1800" b="1" dirty="0">
                <a:solidFill>
                  <a:srgbClr val="6600CC"/>
                </a:solidFill>
                <a:latin typeface="Courier New" pitchFamily="49" charset="0"/>
                <a:cs typeface="Courier New" pitchFamily="49" charset="0"/>
              </a:rPr>
              <a:t>)</a:t>
            </a:r>
            <a:endParaRPr lang="en-US" sz="1800" dirty="0">
              <a:solidFill>
                <a:srgbClr val="6600CC"/>
              </a:solidFill>
            </a:endParaRPr>
          </a:p>
          <a:p>
            <a:pPr algn="l" eaLnBrk="1" hangingPunct="1"/>
            <a:r>
              <a:rPr lang="en-US" sz="1800" b="1" dirty="0">
                <a:solidFill>
                  <a:srgbClr val="6600CC"/>
                </a:solidFill>
                <a:latin typeface="Courier New" pitchFamily="49" charset="0"/>
                <a:cs typeface="Courier New" pitchFamily="49" charset="0"/>
              </a:rPr>
              <a:t>{</a:t>
            </a:r>
            <a:endParaRPr lang="en-US" sz="1800" dirty="0">
              <a:solidFill>
                <a:srgbClr val="6600CC"/>
              </a:solidFill>
            </a:endParaRPr>
          </a:p>
          <a:p>
            <a:pPr algn="l" eaLnBrk="1" hangingPunct="1"/>
            <a:r>
              <a:rPr lang="en-US" sz="1800" b="1" dirty="0">
                <a:solidFill>
                  <a:srgbClr val="6600CC"/>
                </a:solidFill>
                <a:latin typeface="Courier New" pitchFamily="49" charset="0"/>
                <a:cs typeface="Courier New" pitchFamily="49" charset="0"/>
              </a:rPr>
              <a:t>   // how could this work?!?</a:t>
            </a:r>
            <a:endParaRPr lang="en-US" sz="1800" dirty="0">
              <a:solidFill>
                <a:srgbClr val="6600CC"/>
              </a:solidFill>
            </a:endParaRPr>
          </a:p>
          <a:p>
            <a:pPr algn="l" eaLnBrk="1" hangingPunct="1"/>
            <a:r>
              <a:rPr lang="en-US" sz="1800" b="1" dirty="0">
                <a:solidFill>
                  <a:srgbClr val="6600CC"/>
                </a:solidFill>
                <a:latin typeface="Courier New" pitchFamily="49" charset="0"/>
                <a:cs typeface="Courier New" pitchFamily="49" charset="0"/>
              </a:rPr>
              <a:t>}</a:t>
            </a:r>
            <a:endParaRPr lang="en-US" sz="1800" dirty="0">
              <a:solidFill>
                <a:srgbClr val="6600CC"/>
              </a:solidFill>
            </a:endParaRPr>
          </a:p>
          <a:p>
            <a:pPr algn="l" eaLnBrk="1" hangingPunct="1"/>
            <a:r>
              <a:rPr lang="en-US" sz="1800" b="1" dirty="0">
                <a:cs typeface="Courier New" pitchFamily="49" charset="0"/>
              </a:rPr>
              <a:t> </a:t>
            </a:r>
            <a:endParaRPr lang="en-US" sz="1800" b="1" dirty="0">
              <a:latin typeface="Courier New" pitchFamily="49" charset="0"/>
              <a:cs typeface="Courier New" pitchFamily="49" charset="0"/>
            </a:endParaRPr>
          </a:p>
          <a:p>
            <a:pPr algn="l" eaLnBrk="1" hangingPunct="1"/>
            <a:r>
              <a:rPr lang="en-US" sz="1800" b="1" dirty="0">
                <a:latin typeface="Courier New" pitchFamily="49" charset="0"/>
                <a:cs typeface="Courier New" pitchFamily="49" charset="0"/>
              </a:rPr>
              <a:t>main()</a:t>
            </a:r>
          </a:p>
          <a:p>
            <a:pPr algn="l" eaLnBrk="1" hangingPunct="1"/>
            <a:r>
              <a:rPr lang="en-US" sz="1800" b="1" dirty="0">
                <a:latin typeface="Courier New" pitchFamily="49" charset="0"/>
                <a:cs typeface="Courier New" pitchFamily="49" charset="0"/>
              </a:rPr>
              <a:t>{</a:t>
            </a:r>
            <a:endParaRPr lang="en-US" sz="1800" dirty="0"/>
          </a:p>
          <a:p>
            <a:pPr algn="l" eaLnBrk="1" hangingPunct="1"/>
            <a:r>
              <a:rPr lang="en-US" sz="1800" b="1" dirty="0">
                <a:latin typeface="Courier New" pitchFamily="49" charset="0"/>
                <a:cs typeface="Courier New" pitchFamily="49" charset="0"/>
              </a:rPr>
              <a:t>  student array[100000];</a:t>
            </a:r>
            <a:endParaRPr lang="en-US" sz="1800" dirty="0"/>
          </a:p>
          <a:p>
            <a:pPr algn="l" eaLnBrk="1" hangingPunct="1"/>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index;</a:t>
            </a:r>
            <a:endParaRPr lang="en-US" sz="1800" dirty="0"/>
          </a:p>
          <a:p>
            <a:pPr algn="l" eaLnBrk="1" hangingPunct="1"/>
            <a:r>
              <a:rPr lang="en-US" sz="1800" b="1" dirty="0">
                <a:latin typeface="Courier New" pitchFamily="49" charset="0"/>
                <a:cs typeface="Courier New" pitchFamily="49" charset="0"/>
              </a:rPr>
              <a:t> </a:t>
            </a:r>
            <a:r>
              <a:rPr lang="en-US" sz="1800" b="1" dirty="0">
                <a:cs typeface="Courier New" pitchFamily="49" charset="0"/>
              </a:rPr>
              <a:t> </a:t>
            </a:r>
            <a:endParaRPr lang="en-US" sz="1800" dirty="0"/>
          </a:p>
          <a:p>
            <a:pPr algn="l" eaLnBrk="1" hangingPunct="1"/>
            <a:r>
              <a:rPr lang="en-US" sz="1800" b="1" dirty="0">
                <a:latin typeface="Courier New" pitchFamily="49" charset="0"/>
                <a:cs typeface="Courier New" pitchFamily="49" charset="0"/>
              </a:rPr>
              <a:t>  index = </a:t>
            </a:r>
            <a:r>
              <a:rPr lang="en-US" sz="1800" b="1" dirty="0" err="1">
                <a:solidFill>
                  <a:srgbClr val="6600CC"/>
                </a:solidFill>
                <a:latin typeface="Courier New" pitchFamily="49" charset="0"/>
                <a:cs typeface="Courier New" pitchFamily="49" charset="0"/>
              </a:rPr>
              <a:t>hashFunc</a:t>
            </a:r>
            <a:r>
              <a:rPr lang="en-US" sz="1800" b="1" dirty="0">
                <a:latin typeface="Courier New" pitchFamily="49" charset="0"/>
                <a:cs typeface="Courier New" pitchFamily="49" charset="0"/>
              </a:rPr>
              <a:t>(400683948);</a:t>
            </a:r>
            <a:endParaRPr lang="en-US" sz="1800" dirty="0"/>
          </a:p>
          <a:p>
            <a:pPr algn="l" eaLnBrk="1" hangingPunct="1"/>
            <a:r>
              <a:rPr lang="en-US" sz="1800" b="1">
                <a:latin typeface="Courier New" pitchFamily="49" charset="0"/>
                <a:cs typeface="Courier New" pitchFamily="49" charset="0"/>
              </a:rPr>
              <a:t>  array[index</a:t>
            </a:r>
            <a:r>
              <a:rPr lang="en-US" sz="1800" b="1" smtClean="0">
                <a:latin typeface="Courier New" pitchFamily="49" charset="0"/>
                <a:cs typeface="Courier New" pitchFamily="49" charset="0"/>
              </a:rPr>
              <a:t>].name </a:t>
            </a:r>
            <a:r>
              <a:rPr lang="en-US" sz="1800" b="1">
                <a:latin typeface="Courier New" pitchFamily="49" charset="0"/>
                <a:cs typeface="Courier New" pitchFamily="49" charset="0"/>
              </a:rPr>
              <a:t>= </a:t>
            </a:r>
            <a:r>
              <a:rPr lang="en-US" sz="1800" b="1">
                <a:cs typeface="Courier New" pitchFamily="49" charset="0"/>
              </a:rPr>
              <a:t>”</a:t>
            </a:r>
            <a:r>
              <a:rPr lang="en-US" sz="1800" b="1">
                <a:latin typeface="Courier New" pitchFamily="49" charset="0"/>
                <a:cs typeface="Courier New" pitchFamily="49" charset="0"/>
              </a:rPr>
              <a:t>Carey</a:t>
            </a:r>
            <a:r>
              <a:rPr lang="en-US" sz="1800" b="1">
                <a:cs typeface="Courier New" pitchFamily="49" charset="0"/>
              </a:rPr>
              <a:t>”</a:t>
            </a:r>
            <a:r>
              <a:rPr lang="en-US" sz="1800" b="1">
                <a:latin typeface="Courier New" pitchFamily="49" charset="0"/>
                <a:cs typeface="Courier New" pitchFamily="49" charset="0"/>
              </a:rPr>
              <a:t>;</a:t>
            </a:r>
            <a:endParaRPr lang="en-US" sz="1800"/>
          </a:p>
          <a:p>
            <a:pPr algn="l" eaLnBrk="1" hangingPunct="1"/>
            <a:r>
              <a:rPr lang="en-US" sz="1800" b="1" dirty="0">
                <a:latin typeface="Courier New" pitchFamily="49" charset="0"/>
                <a:cs typeface="Courier New" pitchFamily="49" charset="0"/>
              </a:rPr>
              <a:t>  array[index].GPA = 3.62;</a:t>
            </a:r>
            <a:endParaRPr lang="en-US" sz="1800" dirty="0"/>
          </a:p>
          <a:p>
            <a:pPr algn="l" eaLnBrk="1" hangingPunct="1"/>
            <a:r>
              <a:rPr lang="en-US" sz="1800" b="1" dirty="0">
                <a:cs typeface="Courier New" pitchFamily="49" charset="0"/>
              </a:rPr>
              <a:t> </a:t>
            </a:r>
            <a:endParaRPr lang="en-US" sz="1800" dirty="0"/>
          </a:p>
          <a:p>
            <a:pPr algn="l" eaLnBrk="1" hangingPunct="1"/>
            <a:r>
              <a:rPr lang="en-US" sz="1800" b="1" dirty="0">
                <a:latin typeface="Courier New" pitchFamily="49" charset="0"/>
                <a:cs typeface="Courier New" pitchFamily="49" charset="0"/>
              </a:rPr>
              <a:t>  index = </a:t>
            </a:r>
            <a:r>
              <a:rPr lang="en-US" sz="1800" b="1" dirty="0" err="1">
                <a:solidFill>
                  <a:srgbClr val="6600CC"/>
                </a:solidFill>
                <a:latin typeface="Courier New" pitchFamily="49" charset="0"/>
                <a:cs typeface="Courier New" pitchFamily="49" charset="0"/>
              </a:rPr>
              <a:t>hashFunc</a:t>
            </a:r>
            <a:r>
              <a:rPr lang="en-US" sz="1800" b="1" dirty="0">
                <a:latin typeface="Courier New" pitchFamily="49" charset="0"/>
                <a:cs typeface="Courier New" pitchFamily="49" charset="0"/>
              </a:rPr>
              <a:t>(100305224);</a:t>
            </a:r>
            <a:endParaRPr lang="en-US" sz="1800" dirty="0"/>
          </a:p>
          <a:p>
            <a:pPr algn="l" eaLnBrk="1" hangingPunct="1"/>
            <a:r>
              <a:rPr lang="en-US" sz="1800" b="1" dirty="0">
                <a:latin typeface="Courier New" pitchFamily="49" charset="0"/>
                <a:cs typeface="Courier New" pitchFamily="49" charset="0"/>
              </a:rPr>
              <a:t>  array[index].name = </a:t>
            </a:r>
            <a:r>
              <a:rPr lang="en-US" sz="1800" b="1" dirty="0">
                <a:cs typeface="Courier New" pitchFamily="49" charset="0"/>
              </a:rPr>
              <a:t>”</a:t>
            </a:r>
            <a:r>
              <a:rPr lang="en-US" sz="1800" b="1" dirty="0">
                <a:latin typeface="Courier New" pitchFamily="49" charset="0"/>
                <a:cs typeface="Courier New" pitchFamily="49" charset="0"/>
              </a:rPr>
              <a:t>Mary</a:t>
            </a:r>
            <a:r>
              <a:rPr lang="en-US" sz="1800" b="1" dirty="0">
                <a:cs typeface="Courier New" pitchFamily="49" charset="0"/>
              </a:rPr>
              <a:t>”</a:t>
            </a:r>
            <a:r>
              <a:rPr lang="en-US" sz="1800" b="1" dirty="0">
                <a:latin typeface="Courier New" pitchFamily="49" charset="0"/>
                <a:cs typeface="Courier New" pitchFamily="49" charset="0"/>
              </a:rPr>
              <a:t>;</a:t>
            </a:r>
            <a:endParaRPr lang="en-US" sz="1800" dirty="0"/>
          </a:p>
          <a:p>
            <a:pPr algn="l" eaLnBrk="1" hangingPunct="1"/>
            <a:r>
              <a:rPr lang="en-US" sz="1800" b="1" dirty="0">
                <a:latin typeface="Courier New" pitchFamily="49" charset="0"/>
                <a:cs typeface="Courier New" pitchFamily="49" charset="0"/>
              </a:rPr>
              <a:t>  array[index].GPA = 4.00;  </a:t>
            </a:r>
          </a:p>
          <a:p>
            <a:pPr algn="l" eaLnBrk="1" hangingPunct="1"/>
            <a:r>
              <a:rPr lang="en-US" sz="1800" b="1" dirty="0">
                <a:latin typeface="Courier New" pitchFamily="49" charset="0"/>
                <a:cs typeface="Courier New" pitchFamily="49" charset="0"/>
              </a:rPr>
              <a:t>  ...</a:t>
            </a:r>
            <a:endParaRPr lang="en-US" sz="1800" dirty="0"/>
          </a:p>
        </p:txBody>
      </p:sp>
      <p:sp>
        <p:nvSpPr>
          <p:cNvPr id="763909" name="Rectangle 5"/>
          <p:cNvSpPr>
            <a:spLocks noChangeArrowheads="1"/>
          </p:cNvSpPr>
          <p:nvPr/>
        </p:nvSpPr>
        <p:spPr bwMode="auto">
          <a:xfrm>
            <a:off x="4419600" y="3665538"/>
            <a:ext cx="4572000" cy="2547937"/>
          </a:xfrm>
          <a:prstGeom prst="rect">
            <a:avLst/>
          </a:prstGeom>
          <a:solidFill>
            <a:srgbClr val="CCFFFF"/>
          </a:solidFill>
          <a:ln w="12700">
            <a:solidFill>
              <a:schemeClr val="tx1"/>
            </a:solidFill>
            <a:miter lim="800000"/>
            <a:headEnd/>
            <a:tailEnd/>
          </a:ln>
        </p:spPr>
        <p:txBody>
          <a:bodyPr>
            <a:spAutoFit/>
          </a:bodyPr>
          <a:lstStyle/>
          <a:p>
            <a:pPr algn="l">
              <a:spcBef>
                <a:spcPct val="50000"/>
              </a:spcBef>
            </a:pPr>
            <a:r>
              <a:rPr lang="en-US" sz="1800" b="1">
                <a:latin typeface="Courier New" pitchFamily="49" charset="0"/>
                <a:cs typeface="Courier New" pitchFamily="49" charset="0"/>
              </a:rPr>
              <a:t>int ID;</a:t>
            </a:r>
            <a:endParaRPr lang="en-US" sz="1800"/>
          </a:p>
          <a:p>
            <a:pPr algn="l">
              <a:spcBef>
                <a:spcPct val="50000"/>
              </a:spcBef>
            </a:pPr>
            <a:r>
              <a:rPr lang="en-US" sz="1800" b="1">
                <a:latin typeface="Courier New" pitchFamily="49" charset="0"/>
                <a:cs typeface="Courier New" pitchFamily="49" charset="0"/>
              </a:rPr>
              <a:t>cout &lt;&lt; </a:t>
            </a:r>
            <a:r>
              <a:rPr lang="en-US" sz="1800" b="1">
                <a:cs typeface="Courier New" pitchFamily="49" charset="0"/>
              </a:rPr>
              <a:t>“</a:t>
            </a:r>
            <a:r>
              <a:rPr lang="en-US" sz="1800" b="1">
                <a:latin typeface="Courier New" pitchFamily="49" charset="0"/>
                <a:cs typeface="Courier New" pitchFamily="49" charset="0"/>
              </a:rPr>
              <a:t>Enter ID of student: </a:t>
            </a:r>
            <a:r>
              <a:rPr lang="en-US" sz="1800" b="1">
                <a:cs typeface="Courier New" pitchFamily="49" charset="0"/>
              </a:rPr>
              <a:t>“</a:t>
            </a:r>
            <a:r>
              <a:rPr lang="en-US" sz="1800" b="1">
                <a:latin typeface="Courier New" pitchFamily="49" charset="0"/>
                <a:cs typeface="Courier New" pitchFamily="49" charset="0"/>
              </a:rPr>
              <a:t>;</a:t>
            </a:r>
            <a:br>
              <a:rPr lang="en-US" sz="1800" b="1">
                <a:latin typeface="Courier New" pitchFamily="49" charset="0"/>
                <a:cs typeface="Courier New" pitchFamily="49" charset="0"/>
              </a:rPr>
            </a:br>
            <a:r>
              <a:rPr lang="en-US" sz="1800" b="1">
                <a:latin typeface="Courier New" pitchFamily="49" charset="0"/>
                <a:cs typeface="Courier New" pitchFamily="49" charset="0"/>
              </a:rPr>
              <a:t>cin &gt;&gt; ID;</a:t>
            </a:r>
          </a:p>
          <a:p>
            <a:pPr algn="l">
              <a:spcBef>
                <a:spcPct val="50000"/>
              </a:spcBef>
            </a:pPr>
            <a:endParaRPr lang="en-US" sz="1000"/>
          </a:p>
          <a:p>
            <a:pPr algn="l">
              <a:spcBef>
                <a:spcPct val="50000"/>
              </a:spcBef>
            </a:pPr>
            <a:r>
              <a:rPr lang="en-US" sz="1800" b="1">
                <a:latin typeface="Courier New" pitchFamily="49" charset="0"/>
                <a:cs typeface="Courier New" pitchFamily="49" charset="0"/>
              </a:rPr>
              <a:t>index = </a:t>
            </a:r>
            <a:r>
              <a:rPr lang="en-US" sz="1800" b="1">
                <a:solidFill>
                  <a:srgbClr val="6600CC"/>
                </a:solidFill>
                <a:latin typeface="Courier New" pitchFamily="49" charset="0"/>
                <a:cs typeface="Courier New" pitchFamily="49" charset="0"/>
              </a:rPr>
              <a:t>hashFunc</a:t>
            </a:r>
            <a:r>
              <a:rPr lang="en-US" sz="1800" b="1">
                <a:latin typeface="Courier New" pitchFamily="49" charset="0"/>
                <a:cs typeface="Courier New" pitchFamily="49" charset="0"/>
              </a:rPr>
              <a:t>(ID);</a:t>
            </a:r>
            <a:br>
              <a:rPr lang="en-US" sz="1800" b="1">
                <a:latin typeface="Courier New" pitchFamily="49" charset="0"/>
                <a:cs typeface="Courier New" pitchFamily="49" charset="0"/>
              </a:rPr>
            </a:br>
            <a:endParaRPr lang="en-US" sz="1000" b="1">
              <a:latin typeface="Courier New" pitchFamily="49" charset="0"/>
              <a:cs typeface="Courier New" pitchFamily="49" charset="0"/>
            </a:endParaRPr>
          </a:p>
          <a:p>
            <a:pPr algn="l">
              <a:spcBef>
                <a:spcPct val="50000"/>
              </a:spcBef>
            </a:pPr>
            <a:r>
              <a:rPr lang="en-US" sz="1800" b="1">
                <a:latin typeface="Courier New" pitchFamily="49" charset="0"/>
                <a:cs typeface="Courier New" pitchFamily="49" charset="0"/>
              </a:rPr>
              <a:t>cout &lt;&lt; array[index].name &lt;&lt; </a:t>
            </a:r>
            <a:r>
              <a:rPr lang="en-US" sz="1800" b="1">
                <a:cs typeface="Courier New" pitchFamily="49" charset="0"/>
              </a:rPr>
              <a:t>“</a:t>
            </a:r>
            <a:r>
              <a:rPr lang="en-US" sz="1800" b="1">
                <a:latin typeface="Courier New" pitchFamily="49" charset="0"/>
                <a:cs typeface="Courier New" pitchFamily="49" charset="0"/>
              </a:rPr>
              <a:t> </a:t>
            </a:r>
            <a:r>
              <a:rPr lang="en-US" sz="1800" b="1">
                <a:cs typeface="Courier New" pitchFamily="49" charset="0"/>
              </a:rPr>
              <a:t>“</a:t>
            </a:r>
            <a:r>
              <a:rPr lang="en-US" sz="1800" b="1">
                <a:latin typeface="Courier New" pitchFamily="49" charset="0"/>
                <a:cs typeface="Courier New" pitchFamily="49" charset="0"/>
              </a:rPr>
              <a:t> </a:t>
            </a:r>
            <a:br>
              <a:rPr lang="en-US" sz="1800" b="1">
                <a:latin typeface="Courier New" pitchFamily="49" charset="0"/>
                <a:cs typeface="Courier New" pitchFamily="49" charset="0"/>
              </a:rPr>
            </a:br>
            <a:r>
              <a:rPr lang="en-US" sz="1800" b="1">
                <a:latin typeface="Courier New" pitchFamily="49" charset="0"/>
                <a:cs typeface="Courier New" pitchFamily="49" charset="0"/>
              </a:rPr>
              <a:t>     &lt;&lt; array[index].GPA;</a:t>
            </a:r>
          </a:p>
        </p:txBody>
      </p:sp>
      <p:sp>
        <p:nvSpPr>
          <p:cNvPr id="763910" name="Text Box 6"/>
          <p:cNvSpPr txBox="1">
            <a:spLocks noChangeArrowheads="1"/>
          </p:cNvSpPr>
          <p:nvPr/>
        </p:nvSpPr>
        <p:spPr bwMode="auto">
          <a:xfrm>
            <a:off x="4953000" y="2817813"/>
            <a:ext cx="3932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And to search in one step: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3908"/>
                                        </p:tgtEl>
                                        <p:attrNameLst>
                                          <p:attrName>style.visibility</p:attrName>
                                        </p:attrNameLst>
                                      </p:cBhvr>
                                      <p:to>
                                        <p:strVal val="visible"/>
                                      </p:to>
                                    </p:set>
                                    <p:animEffect transition="in" filter="wipe(up)">
                                      <p:cBhvr>
                                        <p:cTn id="7" dur="500"/>
                                        <p:tgtEl>
                                          <p:spTgt spid="763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6391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63909"/>
                                        </p:tgtEl>
                                        <p:attrNameLst>
                                          <p:attrName>style.visibility</p:attrName>
                                        </p:attrNameLst>
                                      </p:cBhvr>
                                      <p:to>
                                        <p:strVal val="visible"/>
                                      </p:to>
                                    </p:set>
                                    <p:animEffect transition="in" filter="wipe(up)">
                                      <p:cBhvr>
                                        <p:cTn id="16" dur="500"/>
                                        <p:tgtEl>
                                          <p:spTgt spid="76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8" grpId="0" animBg="1" autoUpdateAnimBg="0"/>
      <p:bldP spid="763909" grpId="0" animBg="1" autoUpdateAnimBg="0"/>
      <p:bldP spid="76391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F24BB9AB-FD03-4B61-ADD7-BA992E210487}" type="slidenum">
              <a:rPr lang="en-US" sz="1400" smtClean="0">
                <a:solidFill>
                  <a:schemeClr val="tx1"/>
                </a:solidFill>
                <a:latin typeface="Times New Roman" pitchFamily="18" charset="0"/>
              </a:rPr>
              <a:pPr eaLnBrk="1" hangingPunct="1"/>
              <a:t>18</a:t>
            </a:fld>
            <a:endParaRPr lang="en-US" sz="1400" smtClean="0">
              <a:solidFill>
                <a:schemeClr val="tx1"/>
              </a:solidFill>
              <a:latin typeface="Times New Roman" pitchFamily="18" charset="0"/>
            </a:endParaRPr>
          </a:p>
        </p:txBody>
      </p:sp>
      <p:sp>
        <p:nvSpPr>
          <p:cNvPr id="19459" name="Rectangle 2"/>
          <p:cNvSpPr>
            <a:spLocks noGrp="1" noChangeArrowheads="1"/>
          </p:cNvSpPr>
          <p:nvPr>
            <p:ph type="title"/>
          </p:nvPr>
        </p:nvSpPr>
        <p:spPr/>
        <p:txBody>
          <a:bodyPr/>
          <a:lstStyle/>
          <a:p>
            <a:pPr eaLnBrk="1" hangingPunct="1"/>
            <a:r>
              <a:rPr lang="en-US" smtClean="0"/>
              <a:t>The Hash Function</a:t>
            </a:r>
          </a:p>
        </p:txBody>
      </p:sp>
      <p:sp>
        <p:nvSpPr>
          <p:cNvPr id="19460" name="Text Box 3"/>
          <p:cNvSpPr txBox="1">
            <a:spLocks noChangeArrowheads="1"/>
          </p:cNvSpPr>
          <p:nvPr/>
        </p:nvSpPr>
        <p:spPr bwMode="auto">
          <a:xfrm>
            <a:off x="304800" y="914400"/>
            <a:ext cx="8624888"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b="1">
                <a:solidFill>
                  <a:schemeClr val="tx1"/>
                </a:solidFill>
                <a:latin typeface="Courier New" pitchFamily="49" charset="0"/>
                <a:cs typeface="Courier New" pitchFamily="49" charset="0"/>
              </a:rPr>
              <a:t>        int hashFunc(int idNum)</a:t>
            </a:r>
            <a:endParaRPr lang="en-US" b="1">
              <a:solidFill>
                <a:schemeClr val="tx1"/>
              </a:solidFill>
            </a:endParaRPr>
          </a:p>
          <a:p>
            <a:pPr lvl="3" algn="l" eaLnBrk="1" hangingPunct="1"/>
            <a:r>
              <a:rPr lang="en-US" b="1">
                <a:solidFill>
                  <a:schemeClr val="tx1"/>
                </a:solidFill>
                <a:latin typeface="Courier New" pitchFamily="49" charset="0"/>
                <a:cs typeface="Courier New" pitchFamily="49" charset="0"/>
              </a:rPr>
              <a:t>{</a:t>
            </a:r>
            <a:endParaRPr lang="en-US" b="1">
              <a:solidFill>
                <a:schemeClr val="tx1"/>
              </a:solidFill>
            </a:endParaRPr>
          </a:p>
          <a:p>
            <a:pPr lvl="3" algn="l" eaLnBrk="1" hangingPunct="1"/>
            <a:endParaRPr lang="en-US" b="1">
              <a:solidFill>
                <a:schemeClr val="tx1"/>
              </a:solidFill>
              <a:latin typeface="Courier New" pitchFamily="49" charset="0"/>
              <a:cs typeface="Courier New" pitchFamily="49" charset="0"/>
            </a:endParaRPr>
          </a:p>
          <a:p>
            <a:pPr lvl="3" algn="l" eaLnBrk="1" hangingPunct="1"/>
            <a:r>
              <a:rPr lang="en-US" sz="1800" b="1">
                <a:solidFill>
                  <a:schemeClr val="tx1"/>
                </a:solidFill>
                <a:latin typeface="Courier New" pitchFamily="49" charset="0"/>
                <a:cs typeface="Courier New" pitchFamily="49" charset="0"/>
              </a:rPr>
              <a:t>	 </a:t>
            </a:r>
            <a:r>
              <a:rPr lang="en-US" sz="1800" b="1">
                <a:solidFill>
                  <a:schemeClr val="accent2"/>
                </a:solidFill>
                <a:latin typeface="Courier New" pitchFamily="49" charset="0"/>
                <a:cs typeface="Courier New" pitchFamily="49" charset="0"/>
              </a:rPr>
              <a:t> </a:t>
            </a:r>
            <a:endParaRPr lang="en-US" sz="1800" b="1">
              <a:solidFill>
                <a:srgbClr val="006666"/>
              </a:solidFill>
              <a:latin typeface="Courier New" pitchFamily="49" charset="0"/>
              <a:cs typeface="Courier New" pitchFamily="49" charset="0"/>
            </a:endParaRPr>
          </a:p>
          <a:p>
            <a:pPr lvl="3" algn="l" eaLnBrk="1" hangingPunct="1"/>
            <a:r>
              <a:rPr lang="en-US" b="1">
                <a:solidFill>
                  <a:schemeClr val="tx1"/>
                </a:solidFill>
                <a:latin typeface="Courier New" pitchFamily="49" charset="0"/>
                <a:cs typeface="Courier New" pitchFamily="49" charset="0"/>
              </a:rPr>
              <a:t>}</a:t>
            </a:r>
            <a:r>
              <a:rPr lang="en-US" b="1">
                <a:solidFill>
                  <a:schemeClr val="tx1"/>
                </a:solidFill>
              </a:rPr>
              <a:t> </a:t>
            </a:r>
          </a:p>
        </p:txBody>
      </p:sp>
      <p:sp>
        <p:nvSpPr>
          <p:cNvPr id="765956" name="Text Box 4"/>
          <p:cNvSpPr txBox="1">
            <a:spLocks noChangeArrowheads="1"/>
          </p:cNvSpPr>
          <p:nvPr/>
        </p:nvSpPr>
        <p:spPr bwMode="auto">
          <a:xfrm>
            <a:off x="228600" y="2819400"/>
            <a:ext cx="84423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300"/>
              <a:t>Well, one easy way to do this is to divide each </a:t>
            </a:r>
            <a:r>
              <a:rPr lang="en-US" sz="2300">
                <a:solidFill>
                  <a:srgbClr val="6600CC"/>
                </a:solidFill>
              </a:rPr>
              <a:t>ID number </a:t>
            </a:r>
            <a:r>
              <a:rPr lang="en-US" sz="2300"/>
              <a:t>by our array size, </a:t>
            </a:r>
            <a:r>
              <a:rPr lang="en-US" sz="2300">
                <a:solidFill>
                  <a:srgbClr val="6600CC"/>
                </a:solidFill>
              </a:rPr>
              <a:t>N=100,000,</a:t>
            </a:r>
            <a:r>
              <a:rPr lang="en-US" sz="2300"/>
              <a:t> and then take the </a:t>
            </a:r>
            <a:r>
              <a:rPr lang="en-US" sz="2300">
                <a:solidFill>
                  <a:srgbClr val="FF66FF"/>
                </a:solidFill>
              </a:rPr>
              <a:t>remainder</a:t>
            </a:r>
            <a:r>
              <a:rPr lang="en-US" sz="2300"/>
              <a:t>:</a:t>
            </a:r>
          </a:p>
        </p:txBody>
      </p:sp>
      <p:sp>
        <p:nvSpPr>
          <p:cNvPr id="7" name="Rectangle 6"/>
          <p:cNvSpPr>
            <a:spLocks noChangeArrowheads="1"/>
          </p:cNvSpPr>
          <p:nvPr/>
        </p:nvSpPr>
        <p:spPr bwMode="auto">
          <a:xfrm>
            <a:off x="2209800" y="1595438"/>
            <a:ext cx="60833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b="1">
                <a:solidFill>
                  <a:schemeClr val="accent2"/>
                </a:solidFill>
                <a:latin typeface="Courier New" pitchFamily="49" charset="0"/>
                <a:cs typeface="Courier New" pitchFamily="49" charset="0"/>
              </a:rPr>
              <a:t>// how can we convert idNum into</a:t>
            </a:r>
          </a:p>
          <a:p>
            <a:pPr algn="l"/>
            <a:r>
              <a:rPr lang="en-US" b="1">
                <a:solidFill>
                  <a:schemeClr val="accent2"/>
                </a:solidFill>
                <a:latin typeface="Courier New" pitchFamily="49" charset="0"/>
                <a:cs typeface="Courier New" pitchFamily="49" charset="0"/>
              </a:rPr>
              <a:t>// a value between 0 and 99,999?</a:t>
            </a:r>
            <a:endParaRPr lang="en-US"/>
          </a:p>
        </p:txBody>
      </p:sp>
      <p:sp>
        <p:nvSpPr>
          <p:cNvPr id="8" name="Text Box 4"/>
          <p:cNvSpPr txBox="1">
            <a:spLocks noChangeArrowheads="1"/>
          </p:cNvSpPr>
          <p:nvPr/>
        </p:nvSpPr>
        <p:spPr bwMode="auto">
          <a:xfrm>
            <a:off x="2209800" y="1524000"/>
            <a:ext cx="6324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C00000"/>
                </a:solidFill>
              </a:rPr>
              <a:t>int remainder = idNum % 100000;</a:t>
            </a:r>
          </a:p>
          <a:p>
            <a:pPr algn="l" eaLnBrk="1" hangingPunct="1"/>
            <a:r>
              <a:rPr lang="en-US">
                <a:solidFill>
                  <a:srgbClr val="C00000"/>
                </a:solidFill>
              </a:rPr>
              <a:t>return remainder; </a:t>
            </a:r>
            <a:r>
              <a:rPr lang="en-US" sz="1800">
                <a:solidFill>
                  <a:srgbClr val="C00000"/>
                </a:solidFill>
              </a:rPr>
              <a:t>// guaranteed to be &lt; 100000</a:t>
            </a:r>
          </a:p>
        </p:txBody>
      </p:sp>
      <p:sp>
        <p:nvSpPr>
          <p:cNvPr id="9" name="Text Box 4"/>
          <p:cNvSpPr txBox="1">
            <a:spLocks noChangeArrowheads="1"/>
          </p:cNvSpPr>
          <p:nvPr/>
        </p:nvSpPr>
        <p:spPr bwMode="auto">
          <a:xfrm>
            <a:off x="381000" y="4960938"/>
            <a:ext cx="844232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100"/>
              <a:t>The </a:t>
            </a:r>
            <a:r>
              <a:rPr lang="en-US" sz="2100">
                <a:solidFill>
                  <a:srgbClr val="006666"/>
                </a:solidFill>
              </a:rPr>
              <a:t>remainder</a:t>
            </a:r>
            <a:r>
              <a:rPr lang="en-US" sz="2100"/>
              <a:t> is always </a:t>
            </a:r>
            <a:r>
              <a:rPr lang="en-US" sz="2100">
                <a:solidFill>
                  <a:srgbClr val="6600FF"/>
                </a:solidFill>
              </a:rPr>
              <a:t>guaranteed</a:t>
            </a:r>
            <a:r>
              <a:rPr lang="en-US" sz="2100"/>
              <a:t> to be </a:t>
            </a:r>
            <a:r>
              <a:rPr lang="en-US" sz="2100">
                <a:solidFill>
                  <a:srgbClr val="6600FF"/>
                </a:solidFill>
              </a:rPr>
              <a:t>less </a:t>
            </a:r>
            <a:r>
              <a:rPr lang="en-US" sz="2100"/>
              <a:t>than the </a:t>
            </a:r>
            <a:r>
              <a:rPr lang="en-US" sz="2100">
                <a:solidFill>
                  <a:srgbClr val="006666"/>
                </a:solidFill>
              </a:rPr>
              <a:t>divisor, </a:t>
            </a:r>
            <a:r>
              <a:rPr lang="en-US" sz="2100">
                <a:solidFill>
                  <a:schemeClr val="tx1"/>
                </a:solidFill>
              </a:rPr>
              <a:t>so we can use this to obtain a slot in the array between 0 and N-1</a:t>
            </a:r>
          </a:p>
        </p:txBody>
      </p:sp>
      <p:sp>
        <p:nvSpPr>
          <p:cNvPr id="21" name="Text Box 4"/>
          <p:cNvSpPr txBox="1">
            <a:spLocks noChangeArrowheads="1"/>
          </p:cNvSpPr>
          <p:nvPr/>
        </p:nvSpPr>
        <p:spPr bwMode="auto">
          <a:xfrm>
            <a:off x="3673475" y="4033838"/>
            <a:ext cx="8442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tx1"/>
                </a:solidFill>
              </a:rPr>
              <a:t>= </a:t>
            </a:r>
            <a:r>
              <a:rPr lang="en-US">
                <a:solidFill>
                  <a:srgbClr val="C00000"/>
                </a:solidFill>
              </a:rPr>
              <a:t>4,006</a:t>
            </a:r>
            <a:r>
              <a:rPr lang="en-US"/>
              <a:t> with a remainder of </a:t>
            </a:r>
            <a:r>
              <a:rPr lang="en-US">
                <a:solidFill>
                  <a:srgbClr val="C00000"/>
                </a:solidFill>
              </a:rPr>
              <a:t>83,948</a:t>
            </a:r>
          </a:p>
        </p:txBody>
      </p:sp>
      <p:sp>
        <p:nvSpPr>
          <p:cNvPr id="22" name="Text Box 4"/>
          <p:cNvSpPr txBox="1">
            <a:spLocks noChangeArrowheads="1"/>
          </p:cNvSpPr>
          <p:nvPr/>
        </p:nvSpPr>
        <p:spPr bwMode="auto">
          <a:xfrm>
            <a:off x="381000" y="5943600"/>
            <a:ext cx="84423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200"/>
              <a:t>And as it happens, C++ has an operator to compute the remainder: </a:t>
            </a:r>
            <a:r>
              <a:rPr lang="en-US" sz="2200">
                <a:solidFill>
                  <a:srgbClr val="C00000"/>
                </a:solidFill>
              </a:rPr>
              <a:t>The modulus or % operator!</a:t>
            </a:r>
          </a:p>
        </p:txBody>
      </p:sp>
      <p:grpSp>
        <p:nvGrpSpPr>
          <p:cNvPr id="2" name="Group 17"/>
          <p:cNvGrpSpPr>
            <a:grpSpLocks/>
          </p:cNvGrpSpPr>
          <p:nvPr/>
        </p:nvGrpSpPr>
        <p:grpSpPr bwMode="auto">
          <a:xfrm>
            <a:off x="1371600" y="3886200"/>
            <a:ext cx="2243138" cy="995363"/>
            <a:chOff x="1447800" y="3886200"/>
            <a:chExt cx="2243152" cy="995065"/>
          </a:xfrm>
        </p:grpSpPr>
        <p:cxnSp>
          <p:nvCxnSpPr>
            <p:cNvPr id="19474" name="Straight Connector 13"/>
            <p:cNvCxnSpPr>
              <a:cxnSpLocks noChangeShapeType="1"/>
            </p:cNvCxnSpPr>
            <p:nvPr/>
          </p:nvCxnSpPr>
          <p:spPr bwMode="auto">
            <a:xfrm>
              <a:off x="1447800" y="4343400"/>
              <a:ext cx="224315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9475" name="Rectangle 13"/>
            <p:cNvSpPr>
              <a:spLocks noChangeArrowheads="1"/>
            </p:cNvSpPr>
            <p:nvPr/>
          </p:nvSpPr>
          <p:spPr bwMode="auto">
            <a:xfrm>
              <a:off x="1828800" y="4419600"/>
              <a:ext cx="1527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C00000"/>
                  </a:solidFill>
                </a:rPr>
                <a:t> 100,000 </a:t>
              </a:r>
              <a:endParaRPr lang="en-US"/>
            </a:p>
          </p:txBody>
        </p:sp>
        <p:sp>
          <p:nvSpPr>
            <p:cNvPr id="19476" name="Rectangle 14"/>
            <p:cNvSpPr>
              <a:spLocks noChangeArrowheads="1"/>
            </p:cNvSpPr>
            <p:nvPr/>
          </p:nvSpPr>
          <p:spPr bwMode="auto">
            <a:xfrm>
              <a:off x="1600200" y="3886200"/>
              <a:ext cx="2042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C00000"/>
                  </a:solidFill>
                </a:rPr>
                <a:t>400,683,948</a:t>
              </a:r>
            </a:p>
          </p:txBody>
        </p:sp>
      </p:grpSp>
      <p:grpSp>
        <p:nvGrpSpPr>
          <p:cNvPr id="3" name="Group 26"/>
          <p:cNvGrpSpPr>
            <a:grpSpLocks/>
          </p:cNvGrpSpPr>
          <p:nvPr/>
        </p:nvGrpSpPr>
        <p:grpSpPr bwMode="auto">
          <a:xfrm>
            <a:off x="192088" y="3952875"/>
            <a:ext cx="1179512" cy="923925"/>
            <a:chOff x="-1752600" y="4034135"/>
            <a:chExt cx="1179960" cy="923330"/>
          </a:xfrm>
        </p:grpSpPr>
        <p:grpSp>
          <p:nvGrpSpPr>
            <p:cNvPr id="19469" name="Group 19"/>
            <p:cNvGrpSpPr>
              <a:grpSpLocks/>
            </p:cNvGrpSpPr>
            <p:nvPr/>
          </p:nvGrpSpPr>
          <p:grpSpPr bwMode="auto">
            <a:xfrm>
              <a:off x="-1752600" y="4034135"/>
              <a:ext cx="762000" cy="923330"/>
              <a:chOff x="1447800" y="3957935"/>
              <a:chExt cx="2243152" cy="923330"/>
            </a:xfrm>
          </p:grpSpPr>
          <p:cxnSp>
            <p:nvCxnSpPr>
              <p:cNvPr id="19471" name="Straight Connector 13"/>
              <p:cNvCxnSpPr>
                <a:cxnSpLocks noChangeShapeType="1"/>
              </p:cNvCxnSpPr>
              <p:nvPr/>
            </p:nvCxnSpPr>
            <p:spPr bwMode="auto">
              <a:xfrm>
                <a:off x="1447800" y="4343400"/>
                <a:ext cx="224315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9472" name="Rectangle 23"/>
              <p:cNvSpPr>
                <a:spLocks noChangeArrowheads="1"/>
              </p:cNvSpPr>
              <p:nvPr/>
            </p:nvSpPr>
            <p:spPr bwMode="auto">
              <a:xfrm>
                <a:off x="2377828" y="4419600"/>
                <a:ext cx="4299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C00000"/>
                    </a:solidFill>
                  </a:rPr>
                  <a:t>N</a:t>
                </a:r>
                <a:endParaRPr lang="en-US"/>
              </a:p>
            </p:txBody>
          </p:sp>
          <p:sp>
            <p:nvSpPr>
              <p:cNvPr id="19473" name="Rectangle 24"/>
              <p:cNvSpPr>
                <a:spLocks noChangeArrowheads="1"/>
              </p:cNvSpPr>
              <p:nvPr/>
            </p:nvSpPr>
            <p:spPr bwMode="auto">
              <a:xfrm>
                <a:off x="1447800" y="3957935"/>
                <a:ext cx="19812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C00000"/>
                    </a:solidFill>
                  </a:rPr>
                  <a:t>ID</a:t>
                </a:r>
              </a:p>
            </p:txBody>
          </p:sp>
        </p:grpSp>
        <p:sp>
          <p:nvSpPr>
            <p:cNvPr id="19470" name="TextBox 25"/>
            <p:cNvSpPr txBox="1">
              <a:spLocks noChangeArrowheads="1"/>
            </p:cNvSpPr>
            <p:nvPr/>
          </p:nvSpPr>
          <p:spPr bwMode="auto">
            <a:xfrm>
              <a:off x="-914400" y="4172887"/>
              <a:ext cx="3417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t>
              </a:r>
            </a:p>
          </p:txBody>
        </p:sp>
      </p:grpSp>
      <p:sp>
        <p:nvSpPr>
          <p:cNvPr id="19478" name="Text Box 22"/>
          <p:cNvSpPr txBox="1">
            <a:spLocks noChangeArrowheads="1"/>
          </p:cNvSpPr>
          <p:nvPr/>
        </p:nvSpPr>
        <p:spPr bwMode="auto">
          <a:xfrm>
            <a:off x="7724775" y="5043488"/>
            <a:ext cx="27463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19479" name="AutoShape 23"/>
          <p:cNvCxnSpPr>
            <a:cxnSpLocks noChangeShapeType="1"/>
            <a:stCxn id="19478" idx="0"/>
            <a:endCxn id="19475" idx="3"/>
          </p:cNvCxnSpPr>
          <p:nvPr/>
        </p:nvCxnSpPr>
        <p:spPr bwMode="auto">
          <a:xfrm rot="5400000" flipH="1">
            <a:off x="5376069" y="2556669"/>
            <a:ext cx="392113" cy="4581525"/>
          </a:xfrm>
          <a:prstGeom prst="curvedConnector2">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59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9479"/>
                                        </p:tgtEl>
                                        <p:attrNameLst>
                                          <p:attrName>style.visibility</p:attrName>
                                        </p:attrNameLst>
                                      </p:cBhvr>
                                      <p:to>
                                        <p:strVal val="visible"/>
                                      </p:to>
                                    </p:set>
                                    <p:animEffect transition="in" filter="wipe(down)">
                                      <p:cBhvr>
                                        <p:cTn id="27" dur="500"/>
                                        <p:tgtEl>
                                          <p:spTgt spid="194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nodeType="clickEffect">
                                  <p:stCondLst>
                                    <p:cond delay="0"/>
                                  </p:stCondLst>
                                  <p:childTnLst>
                                    <p:set>
                                      <p:cBhvr>
                                        <p:cTn id="31" dur="1" fill="hold">
                                          <p:stCondLst>
                                            <p:cond delay="0"/>
                                          </p:stCondLst>
                                        </p:cTn>
                                        <p:tgtEl>
                                          <p:spTgt spid="19479"/>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1+#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par>
                                <p:cTn id="42" presetID="1" presetClass="exit"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6" grpId="0"/>
      <p:bldP spid="7" grpId="0"/>
      <p:bldP spid="8" grpId="0"/>
      <p:bldP spid="9"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B3812655-4EA4-4AE6-B0B3-CAC91B1F0ABD}" type="slidenum">
              <a:rPr lang="en-US" sz="1400" smtClean="0">
                <a:solidFill>
                  <a:schemeClr val="tx1"/>
                </a:solidFill>
                <a:latin typeface="Times New Roman" pitchFamily="18" charset="0"/>
              </a:rPr>
              <a:pPr eaLnBrk="1" hangingPunct="1"/>
              <a:t>19</a:t>
            </a:fld>
            <a:endParaRPr lang="en-US" sz="1400" smtClean="0">
              <a:solidFill>
                <a:schemeClr val="tx1"/>
              </a:solidFill>
              <a:latin typeface="Times New Roman" pitchFamily="18" charset="0"/>
            </a:endParaRPr>
          </a:p>
        </p:txBody>
      </p:sp>
      <p:sp>
        <p:nvSpPr>
          <p:cNvPr id="20483" name="Rectangle 2"/>
          <p:cNvSpPr>
            <a:spLocks noGrp="1" noChangeArrowheads="1"/>
          </p:cNvSpPr>
          <p:nvPr>
            <p:ph type="title"/>
          </p:nvPr>
        </p:nvSpPr>
        <p:spPr>
          <a:xfrm>
            <a:off x="685800" y="-152400"/>
            <a:ext cx="7772400" cy="1143000"/>
          </a:xfrm>
        </p:spPr>
        <p:txBody>
          <a:bodyPr/>
          <a:lstStyle/>
          <a:p>
            <a:pPr eaLnBrk="1" hangingPunct="1"/>
            <a:r>
              <a:rPr lang="en-US" smtClean="0"/>
              <a:t>The Hash Function</a:t>
            </a:r>
          </a:p>
        </p:txBody>
      </p:sp>
      <p:sp>
        <p:nvSpPr>
          <p:cNvPr id="20484" name="Text Box 4"/>
          <p:cNvSpPr txBox="1">
            <a:spLocks noChangeArrowheads="1"/>
          </p:cNvSpPr>
          <p:nvPr/>
        </p:nvSpPr>
        <p:spPr bwMode="auto">
          <a:xfrm>
            <a:off x="381000" y="838200"/>
            <a:ext cx="8442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Ok, just in case you don’t remember modulo division</a:t>
            </a:r>
          </a:p>
          <a:p>
            <a:pPr eaLnBrk="1" hangingPunct="1"/>
            <a:r>
              <a:rPr lang="en-US"/>
              <a:t>(in 4</a:t>
            </a:r>
            <a:r>
              <a:rPr lang="en-US" baseline="30000"/>
              <a:t>th</a:t>
            </a:r>
            <a:r>
              <a:rPr lang="en-US"/>
              <a:t> grade-speak: “computing remainders”):</a:t>
            </a:r>
          </a:p>
        </p:txBody>
      </p:sp>
      <p:sp>
        <p:nvSpPr>
          <p:cNvPr id="768005" name="Text Box 5"/>
          <p:cNvSpPr txBox="1">
            <a:spLocks noChangeArrowheads="1"/>
          </p:cNvSpPr>
          <p:nvPr/>
        </p:nvSpPr>
        <p:spPr bwMode="auto">
          <a:xfrm>
            <a:off x="2667000" y="2895600"/>
            <a:ext cx="3405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Let’s say N is 100,000:</a:t>
            </a:r>
          </a:p>
        </p:txBody>
      </p:sp>
      <p:sp>
        <p:nvSpPr>
          <p:cNvPr id="768006" name="Text Box 6"/>
          <p:cNvSpPr txBox="1">
            <a:spLocks noChangeArrowheads="1"/>
          </p:cNvSpPr>
          <p:nvPr/>
        </p:nvSpPr>
        <p:spPr bwMode="auto">
          <a:xfrm>
            <a:off x="1279525" y="3530600"/>
            <a:ext cx="2344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100,005 % N = </a:t>
            </a:r>
          </a:p>
        </p:txBody>
      </p:sp>
      <p:sp>
        <p:nvSpPr>
          <p:cNvPr id="768007" name="Text Box 7"/>
          <p:cNvSpPr txBox="1">
            <a:spLocks noChangeArrowheads="1"/>
          </p:cNvSpPr>
          <p:nvPr/>
        </p:nvSpPr>
        <p:spPr bwMode="auto">
          <a:xfrm>
            <a:off x="1279525" y="3987800"/>
            <a:ext cx="239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999,999 % N = </a:t>
            </a:r>
          </a:p>
        </p:txBody>
      </p:sp>
      <p:sp>
        <p:nvSpPr>
          <p:cNvPr id="768008" name="Text Box 8"/>
          <p:cNvSpPr txBox="1">
            <a:spLocks noChangeArrowheads="1"/>
          </p:cNvSpPr>
          <p:nvPr/>
        </p:nvSpPr>
        <p:spPr bwMode="auto">
          <a:xfrm>
            <a:off x="1260475" y="4430713"/>
            <a:ext cx="298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123,456,789 % N = </a:t>
            </a:r>
          </a:p>
        </p:txBody>
      </p:sp>
      <p:sp>
        <p:nvSpPr>
          <p:cNvPr id="768009" name="Text Box 9"/>
          <p:cNvSpPr txBox="1">
            <a:spLocks noChangeArrowheads="1"/>
          </p:cNvSpPr>
          <p:nvPr/>
        </p:nvSpPr>
        <p:spPr bwMode="auto">
          <a:xfrm>
            <a:off x="1279525" y="4873625"/>
            <a:ext cx="151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15 % N = </a:t>
            </a:r>
          </a:p>
        </p:txBody>
      </p:sp>
      <p:sp>
        <p:nvSpPr>
          <p:cNvPr id="768011" name="Text Box 11"/>
          <p:cNvSpPr txBox="1">
            <a:spLocks noChangeArrowheads="1"/>
          </p:cNvSpPr>
          <p:nvPr/>
        </p:nvSpPr>
        <p:spPr bwMode="auto">
          <a:xfrm>
            <a:off x="3565525" y="3530600"/>
            <a:ext cx="371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1 with a remainder of 5</a:t>
            </a:r>
          </a:p>
        </p:txBody>
      </p:sp>
      <p:sp>
        <p:nvSpPr>
          <p:cNvPr id="768012" name="Text Box 12"/>
          <p:cNvSpPr txBox="1">
            <a:spLocks noChangeArrowheads="1"/>
          </p:cNvSpPr>
          <p:nvPr/>
        </p:nvSpPr>
        <p:spPr bwMode="auto">
          <a:xfrm>
            <a:off x="3565525" y="3987800"/>
            <a:ext cx="4403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9 with a remainder of 99,999</a:t>
            </a:r>
          </a:p>
        </p:txBody>
      </p:sp>
      <p:sp>
        <p:nvSpPr>
          <p:cNvPr id="768013" name="Text Box 13"/>
          <p:cNvSpPr txBox="1">
            <a:spLocks noChangeArrowheads="1"/>
          </p:cNvSpPr>
          <p:nvPr/>
        </p:nvSpPr>
        <p:spPr bwMode="auto">
          <a:xfrm>
            <a:off x="4033838" y="4430713"/>
            <a:ext cx="4729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123 with a remainder of 56,789</a:t>
            </a:r>
          </a:p>
        </p:txBody>
      </p:sp>
      <p:sp>
        <p:nvSpPr>
          <p:cNvPr id="768014" name="Text Box 14"/>
          <p:cNvSpPr txBox="1">
            <a:spLocks noChangeArrowheads="1"/>
          </p:cNvSpPr>
          <p:nvPr/>
        </p:nvSpPr>
        <p:spPr bwMode="auto">
          <a:xfrm>
            <a:off x="2727325" y="4873625"/>
            <a:ext cx="3706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0 with a remainder of 15</a:t>
            </a:r>
          </a:p>
        </p:txBody>
      </p:sp>
      <p:sp>
        <p:nvSpPr>
          <p:cNvPr id="768015" name="Text Box 15"/>
          <p:cNvSpPr txBox="1">
            <a:spLocks noChangeArrowheads="1"/>
          </p:cNvSpPr>
          <p:nvPr/>
        </p:nvSpPr>
        <p:spPr bwMode="auto">
          <a:xfrm>
            <a:off x="1279525" y="5267325"/>
            <a:ext cx="2344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100,000 % N = </a:t>
            </a:r>
          </a:p>
        </p:txBody>
      </p:sp>
      <p:sp>
        <p:nvSpPr>
          <p:cNvPr id="768016" name="Text Box 16"/>
          <p:cNvSpPr txBox="1">
            <a:spLocks noChangeArrowheads="1"/>
          </p:cNvSpPr>
          <p:nvPr/>
        </p:nvSpPr>
        <p:spPr bwMode="auto">
          <a:xfrm>
            <a:off x="3440113" y="5267325"/>
            <a:ext cx="3519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1 with a remainder of 0</a:t>
            </a:r>
          </a:p>
        </p:txBody>
      </p:sp>
      <p:sp>
        <p:nvSpPr>
          <p:cNvPr id="18" name="Text Box 4"/>
          <p:cNvSpPr txBox="1">
            <a:spLocks noChangeArrowheads="1"/>
          </p:cNvSpPr>
          <p:nvPr/>
        </p:nvSpPr>
        <p:spPr bwMode="auto">
          <a:xfrm>
            <a:off x="320675" y="1897063"/>
            <a:ext cx="8442325" cy="830262"/>
          </a:xfrm>
          <a:prstGeom prst="rect">
            <a:avLst/>
          </a:prstGeom>
          <a:noFill/>
          <a:ln w="41275">
            <a:noFill/>
            <a:miter lim="800000"/>
            <a:headEnd/>
            <a:tailEnd/>
          </a:ln>
          <a:effectLst/>
        </p:spPr>
        <p:txBody>
          <a:bodyPr>
            <a:spAutoFit/>
          </a:bodyPr>
          <a:lstStyle/>
          <a:p>
            <a:pPr>
              <a:defRPr/>
            </a:pPr>
            <a:r>
              <a:rPr lang="en-US" dirty="0"/>
              <a:t>Just think of the </a:t>
            </a:r>
            <a:r>
              <a:rPr lang="en-US" dirty="0">
                <a:solidFill>
                  <a:srgbClr val="006666"/>
                </a:solidFill>
              </a:rPr>
              <a:t>% operator </a:t>
            </a:r>
            <a:r>
              <a:rPr lang="en-US" dirty="0"/>
              <a:t>as </a:t>
            </a:r>
            <a:r>
              <a:rPr lang="en-US" dirty="0">
                <a:solidFill>
                  <a:srgbClr val="6600CC"/>
                </a:solidFill>
              </a:rPr>
              <a:t>doing a division</a:t>
            </a:r>
            <a:r>
              <a:rPr lang="en-US" dirty="0"/>
              <a:t>, </a:t>
            </a:r>
            <a:r>
              <a:rPr lang="en-US" dirty="0">
                <a:solidFill>
                  <a:srgbClr val="C00000"/>
                </a:solidFill>
              </a:rPr>
              <a:t>throwing away the result </a:t>
            </a:r>
            <a:r>
              <a:rPr lang="en-US" dirty="0"/>
              <a:t>and just </a:t>
            </a:r>
            <a:r>
              <a:rPr lang="en-US" dirty="0">
                <a:solidFill>
                  <a:schemeClr val="accent6">
                    <a:lumMod val="75000"/>
                  </a:schemeClr>
                </a:solidFill>
              </a:rPr>
              <a:t>keeping the remainder value</a:t>
            </a:r>
            <a:r>
              <a:rPr lang="en-US" dirty="0"/>
              <a:t>…</a:t>
            </a:r>
          </a:p>
        </p:txBody>
      </p:sp>
      <p:sp>
        <p:nvSpPr>
          <p:cNvPr id="20" name="Rectangle 19"/>
          <p:cNvSpPr>
            <a:spLocks noChangeArrowheads="1"/>
          </p:cNvSpPr>
          <p:nvPr/>
        </p:nvSpPr>
        <p:spPr bwMode="auto">
          <a:xfrm>
            <a:off x="3581400" y="3519488"/>
            <a:ext cx="3124200" cy="457200"/>
          </a:xfrm>
          <a:prstGeom prst="rect">
            <a:avLst/>
          </a:prstGeom>
          <a:solidFill>
            <a:schemeClr val="bg1"/>
          </a:solidFill>
          <a:ln w="9525" algn="ctr">
            <a:solidFill>
              <a:schemeClr val="bg1"/>
            </a:solidFill>
            <a:round/>
            <a:headEnd/>
            <a:tailEnd/>
          </a:ln>
        </p:spPr>
        <p:txBody>
          <a:bodyPr anchor="ctr"/>
          <a:lstStyle/>
          <a:p>
            <a:endParaRPr lang="en-US"/>
          </a:p>
        </p:txBody>
      </p:sp>
      <p:sp>
        <p:nvSpPr>
          <p:cNvPr id="21" name="Rectangle 20"/>
          <p:cNvSpPr>
            <a:spLocks noChangeArrowheads="1"/>
          </p:cNvSpPr>
          <p:nvPr/>
        </p:nvSpPr>
        <p:spPr bwMode="auto">
          <a:xfrm>
            <a:off x="3657600" y="3941763"/>
            <a:ext cx="3124200" cy="457200"/>
          </a:xfrm>
          <a:prstGeom prst="rect">
            <a:avLst/>
          </a:prstGeom>
          <a:solidFill>
            <a:schemeClr val="bg1"/>
          </a:solidFill>
          <a:ln w="9525" algn="ctr">
            <a:solidFill>
              <a:schemeClr val="bg1"/>
            </a:solidFill>
            <a:round/>
            <a:headEnd/>
            <a:tailEnd/>
          </a:ln>
        </p:spPr>
        <p:txBody>
          <a:bodyPr anchor="ctr"/>
          <a:lstStyle/>
          <a:p>
            <a:endParaRPr lang="en-US"/>
          </a:p>
        </p:txBody>
      </p:sp>
      <p:sp>
        <p:nvSpPr>
          <p:cNvPr id="22" name="Rectangle 21"/>
          <p:cNvSpPr>
            <a:spLocks noChangeArrowheads="1"/>
          </p:cNvSpPr>
          <p:nvPr/>
        </p:nvSpPr>
        <p:spPr bwMode="auto">
          <a:xfrm>
            <a:off x="4114800" y="4433888"/>
            <a:ext cx="3429000" cy="457200"/>
          </a:xfrm>
          <a:prstGeom prst="rect">
            <a:avLst/>
          </a:prstGeom>
          <a:solidFill>
            <a:schemeClr val="bg1"/>
          </a:solidFill>
          <a:ln w="9525" algn="ctr">
            <a:solidFill>
              <a:schemeClr val="bg1"/>
            </a:solidFill>
            <a:round/>
            <a:headEnd/>
            <a:tailEnd/>
          </a:ln>
        </p:spPr>
        <p:txBody>
          <a:bodyPr anchor="ctr"/>
          <a:lstStyle/>
          <a:p>
            <a:endParaRPr lang="en-US"/>
          </a:p>
        </p:txBody>
      </p:sp>
      <p:sp>
        <p:nvSpPr>
          <p:cNvPr id="23" name="Rectangle 22"/>
          <p:cNvSpPr>
            <a:spLocks noChangeArrowheads="1"/>
          </p:cNvSpPr>
          <p:nvPr/>
        </p:nvSpPr>
        <p:spPr bwMode="auto">
          <a:xfrm>
            <a:off x="2743200" y="4814888"/>
            <a:ext cx="3200400" cy="457200"/>
          </a:xfrm>
          <a:prstGeom prst="rect">
            <a:avLst/>
          </a:prstGeom>
          <a:solidFill>
            <a:schemeClr val="bg1"/>
          </a:solidFill>
          <a:ln w="9525" algn="ctr">
            <a:solidFill>
              <a:schemeClr val="bg1"/>
            </a:solidFill>
            <a:round/>
            <a:headEnd/>
            <a:tailEnd/>
          </a:ln>
        </p:spPr>
        <p:txBody>
          <a:bodyPr anchor="ctr"/>
          <a:lstStyle/>
          <a:p>
            <a:endParaRPr lang="en-US"/>
          </a:p>
        </p:txBody>
      </p:sp>
      <p:sp>
        <p:nvSpPr>
          <p:cNvPr id="24" name="Rectangle 23"/>
          <p:cNvSpPr>
            <a:spLocks noChangeArrowheads="1"/>
          </p:cNvSpPr>
          <p:nvPr/>
        </p:nvSpPr>
        <p:spPr bwMode="auto">
          <a:xfrm>
            <a:off x="3505200" y="5272088"/>
            <a:ext cx="3048000" cy="457200"/>
          </a:xfrm>
          <a:prstGeom prst="rect">
            <a:avLst/>
          </a:prstGeom>
          <a:solidFill>
            <a:schemeClr val="bg1"/>
          </a:solidFill>
          <a:ln w="9525" algn="ctr">
            <a:solidFill>
              <a:schemeClr val="bg1"/>
            </a:solidFill>
            <a:round/>
            <a:headEnd/>
            <a:tailEnd/>
          </a:ln>
        </p:spPr>
        <p:txBody>
          <a:bodyPr anchor="ctr"/>
          <a:lstStyle/>
          <a:p>
            <a:endParaRPr lang="en-US"/>
          </a:p>
        </p:txBody>
      </p:sp>
      <p:sp>
        <p:nvSpPr>
          <p:cNvPr id="25" name="Text Box 4"/>
          <p:cNvSpPr txBox="1">
            <a:spLocks noChangeArrowheads="1"/>
          </p:cNvSpPr>
          <p:nvPr/>
        </p:nvSpPr>
        <p:spPr bwMode="auto">
          <a:xfrm>
            <a:off x="381000" y="5867400"/>
            <a:ext cx="8442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Again, notice that when we </a:t>
            </a:r>
            <a:r>
              <a:rPr lang="en-US">
                <a:solidFill>
                  <a:srgbClr val="0000CC"/>
                </a:solidFill>
              </a:rPr>
              <a:t>divide by N</a:t>
            </a:r>
            <a:r>
              <a:rPr lang="en-US"/>
              <a:t>, our </a:t>
            </a:r>
            <a:r>
              <a:rPr lang="en-US">
                <a:solidFill>
                  <a:srgbClr val="C00000"/>
                </a:solidFill>
              </a:rPr>
              <a:t>remainder</a:t>
            </a:r>
            <a:r>
              <a:rPr lang="en-US"/>
              <a:t> is guaranteed to always be </a:t>
            </a:r>
            <a:r>
              <a:rPr lang="en-US">
                <a:solidFill>
                  <a:srgbClr val="0000CC"/>
                </a:solidFill>
              </a:rPr>
              <a:t>less than N </a:t>
            </a:r>
            <a:r>
              <a:rPr lang="en-US"/>
              <a:t>(between 0 and 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6800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6801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800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801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68009"/>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68014"/>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801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6801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1000"/>
                                        <p:tgtEl>
                                          <p:spTgt spid="2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5" grpId="0"/>
      <p:bldP spid="768006" grpId="0"/>
      <p:bldP spid="768007" grpId="0"/>
      <p:bldP spid="768008" grpId="0"/>
      <p:bldP spid="768009" grpId="0"/>
      <p:bldP spid="768011" grpId="0"/>
      <p:bldP spid="768012" grpId="0"/>
      <p:bldP spid="768013" grpId="0"/>
      <p:bldP spid="768014" grpId="0"/>
      <p:bldP spid="768015" grpId="0"/>
      <p:bldP spid="768016" grpId="0"/>
      <p:bldP spid="18" grpId="0"/>
      <p:bldP spid="20" grpId="0" animBg="1"/>
      <p:bldP spid="21" grpId="0" animBg="1"/>
      <p:bldP spid="22" grpId="0" animBg="1"/>
      <p:bldP spid="23" grpId="0" animBg="1"/>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4C5ADBD4-5A7C-4F95-81F9-5B15899FBCC4}" type="slidenum">
              <a:rPr lang="en-US" sz="1400" smtClean="0">
                <a:solidFill>
                  <a:schemeClr val="tx1"/>
                </a:solidFill>
                <a:latin typeface="Times New Roman" pitchFamily="18" charset="0"/>
              </a:rPr>
              <a:pPr eaLnBrk="1" hangingPunct="1"/>
              <a:t>2</a:t>
            </a:fld>
            <a:endParaRPr lang="en-US" sz="1400" smtClean="0">
              <a:solidFill>
                <a:schemeClr val="tx1"/>
              </a:solidFill>
              <a:latin typeface="Times New Roman" pitchFamily="18" charset="0"/>
            </a:endParaRPr>
          </a:p>
        </p:txBody>
      </p:sp>
      <p:sp>
        <p:nvSpPr>
          <p:cNvPr id="3075" name="Rectangle 2"/>
          <p:cNvSpPr>
            <a:spLocks noGrp="1" noChangeArrowheads="1"/>
          </p:cNvSpPr>
          <p:nvPr>
            <p:ph type="title"/>
          </p:nvPr>
        </p:nvSpPr>
        <p:spPr/>
        <p:txBody>
          <a:bodyPr/>
          <a:lstStyle/>
          <a:p>
            <a:pPr eaLnBrk="1" hangingPunct="1"/>
            <a:r>
              <a:rPr lang="en-US" smtClean="0"/>
              <a:t>Big-OH Craziness</a:t>
            </a:r>
          </a:p>
        </p:txBody>
      </p:sp>
      <p:sp>
        <p:nvSpPr>
          <p:cNvPr id="3076" name="Text Box 4"/>
          <p:cNvSpPr txBox="1">
            <a:spLocks noChangeArrowheads="1"/>
          </p:cNvSpPr>
          <p:nvPr/>
        </p:nvSpPr>
        <p:spPr bwMode="auto">
          <a:xfrm>
            <a:off x="593725" y="1189038"/>
            <a:ext cx="8169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Consider a </a:t>
            </a:r>
            <a:r>
              <a:rPr lang="en-US" i="1"/>
              <a:t>binary search tree</a:t>
            </a:r>
            <a:r>
              <a:rPr lang="en-US"/>
              <a:t> that holds </a:t>
            </a:r>
            <a:r>
              <a:rPr lang="en-US">
                <a:solidFill>
                  <a:srgbClr val="A50021"/>
                </a:solidFill>
              </a:rPr>
              <a:t>N</a:t>
            </a:r>
            <a:r>
              <a:rPr lang="en-US"/>
              <a:t> student records, all indexed by their </a:t>
            </a:r>
            <a:r>
              <a:rPr lang="en-US">
                <a:solidFill>
                  <a:srgbClr val="006666"/>
                </a:solidFill>
              </a:rPr>
              <a:t>name</a:t>
            </a:r>
            <a:r>
              <a:rPr lang="en-US"/>
              <a:t>.</a:t>
            </a:r>
          </a:p>
        </p:txBody>
      </p:sp>
      <p:sp>
        <p:nvSpPr>
          <p:cNvPr id="3077" name="Text Box 5"/>
          <p:cNvSpPr txBox="1">
            <a:spLocks noChangeArrowheads="1"/>
          </p:cNvSpPr>
          <p:nvPr/>
        </p:nvSpPr>
        <p:spPr bwMode="auto">
          <a:xfrm>
            <a:off x="593725" y="2301875"/>
            <a:ext cx="8169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Each student record contains a linked-list of the </a:t>
            </a:r>
            <a:r>
              <a:rPr lang="en-US">
                <a:solidFill>
                  <a:srgbClr val="A50021"/>
                </a:solidFill>
              </a:rPr>
              <a:t>L </a:t>
            </a:r>
            <a:r>
              <a:rPr lang="en-US">
                <a:solidFill>
                  <a:srgbClr val="006666"/>
                </a:solidFill>
              </a:rPr>
              <a:t>classes</a:t>
            </a:r>
            <a:r>
              <a:rPr lang="en-US"/>
              <a:t> that they have taken while at UCLA.</a:t>
            </a:r>
          </a:p>
        </p:txBody>
      </p:sp>
      <p:sp>
        <p:nvSpPr>
          <p:cNvPr id="747526" name="Text Box 6"/>
          <p:cNvSpPr txBox="1">
            <a:spLocks noChangeArrowheads="1"/>
          </p:cNvSpPr>
          <p:nvPr/>
        </p:nvSpPr>
        <p:spPr bwMode="auto">
          <a:xfrm>
            <a:off x="4572000" y="3429000"/>
            <a:ext cx="4419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What is the big-oh to determine if a student has taken a class?</a:t>
            </a:r>
          </a:p>
          <a:p>
            <a:pPr algn="l" eaLnBrk="1" hangingPunct="1"/>
            <a:endParaRPr lang="en-US"/>
          </a:p>
          <a:p>
            <a:pPr algn="l" eaLnBrk="1" hangingPunct="1"/>
            <a:r>
              <a:rPr lang="en-US"/>
              <a:t> bool HasTakenClass(</a:t>
            </a:r>
          </a:p>
          <a:p>
            <a:pPr algn="l" eaLnBrk="1" hangingPunct="1"/>
            <a:r>
              <a:rPr lang="en-US"/>
              <a:t>	BTree &amp;</a:t>
            </a:r>
            <a:r>
              <a:rPr lang="en-US">
                <a:solidFill>
                  <a:srgbClr val="006666"/>
                </a:solidFill>
              </a:rPr>
              <a:t>b</a:t>
            </a:r>
            <a:r>
              <a:rPr lang="en-US"/>
              <a:t>, </a:t>
            </a:r>
          </a:p>
          <a:p>
            <a:pPr algn="l" eaLnBrk="1" hangingPunct="1"/>
            <a:r>
              <a:rPr lang="en-US"/>
              <a:t>	string &amp;</a:t>
            </a:r>
            <a:r>
              <a:rPr lang="en-US">
                <a:solidFill>
                  <a:srgbClr val="6600CC"/>
                </a:solidFill>
              </a:rPr>
              <a:t>name</a:t>
            </a:r>
            <a:r>
              <a:rPr lang="en-US"/>
              <a:t>, </a:t>
            </a:r>
          </a:p>
          <a:p>
            <a:pPr algn="l" eaLnBrk="1" hangingPunct="1"/>
            <a:r>
              <a:rPr lang="en-US"/>
              <a:t>	string &amp;</a:t>
            </a:r>
            <a:r>
              <a:rPr lang="en-US">
                <a:solidFill>
                  <a:srgbClr val="A50021"/>
                </a:solidFill>
              </a:rPr>
              <a:t>class</a:t>
            </a:r>
          </a:p>
          <a:p>
            <a:pPr algn="l" eaLnBrk="1" hangingPunct="1"/>
            <a:r>
              <a:rPr lang="en-US">
                <a:solidFill>
                  <a:srgbClr val="A50021"/>
                </a:solidFill>
              </a:rPr>
              <a:t>	</a:t>
            </a:r>
            <a:r>
              <a:rPr lang="en-US"/>
              <a:t>)</a:t>
            </a:r>
          </a:p>
        </p:txBody>
      </p:sp>
      <p:grpSp>
        <p:nvGrpSpPr>
          <p:cNvPr id="2" name="Group 91"/>
          <p:cNvGrpSpPr>
            <a:grpSpLocks/>
          </p:cNvGrpSpPr>
          <p:nvPr/>
        </p:nvGrpSpPr>
        <p:grpSpPr bwMode="auto">
          <a:xfrm>
            <a:off x="358775" y="3505200"/>
            <a:ext cx="4132263" cy="3379788"/>
            <a:chOff x="226" y="2208"/>
            <a:chExt cx="2603" cy="2129"/>
          </a:xfrm>
        </p:grpSpPr>
        <p:sp>
          <p:nvSpPr>
            <p:cNvPr id="3080" name="Rectangle 36"/>
            <p:cNvSpPr>
              <a:spLocks noChangeArrowheads="1"/>
            </p:cNvSpPr>
            <p:nvPr/>
          </p:nvSpPr>
          <p:spPr bwMode="auto">
            <a:xfrm>
              <a:off x="720" y="2208"/>
              <a:ext cx="624" cy="487"/>
            </a:xfrm>
            <a:prstGeom prst="rect">
              <a:avLst/>
            </a:prstGeom>
            <a:solidFill>
              <a:srgbClr val="CCFFFF"/>
            </a:solidFill>
            <a:ln w="9525" algn="ctr">
              <a:solidFill>
                <a:schemeClr val="tx1"/>
              </a:solidFill>
              <a:miter lim="800000"/>
              <a:headEnd/>
              <a:tailEnd/>
            </a:ln>
          </p:spPr>
          <p:txBody>
            <a:bodyPr wrap="none" anchor="ctr"/>
            <a:lstStyle/>
            <a:p>
              <a:endParaRPr lang="en-US"/>
            </a:p>
          </p:txBody>
        </p:sp>
        <p:sp>
          <p:nvSpPr>
            <p:cNvPr id="3081" name="Text Box 38"/>
            <p:cNvSpPr txBox="1">
              <a:spLocks noChangeArrowheads="1"/>
            </p:cNvSpPr>
            <p:nvPr/>
          </p:nvSpPr>
          <p:spPr bwMode="auto">
            <a:xfrm>
              <a:off x="720" y="2208"/>
              <a:ext cx="6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Name: Rick</a:t>
              </a:r>
            </a:p>
            <a:p>
              <a:pPr algn="l" eaLnBrk="1" hangingPunct="1"/>
              <a:r>
                <a:rPr lang="en-US" sz="1200" b="1"/>
                <a:t>Classes:</a:t>
              </a:r>
            </a:p>
            <a:p>
              <a:pPr algn="l" eaLnBrk="1" hangingPunct="1"/>
              <a:r>
                <a:rPr lang="en-US" sz="1200" b="1"/>
                <a:t>Left  Right</a:t>
              </a:r>
            </a:p>
            <a:p>
              <a:pPr algn="l" eaLnBrk="1" hangingPunct="1"/>
              <a:endParaRPr lang="en-US" sz="1200" b="1"/>
            </a:p>
          </p:txBody>
        </p:sp>
        <p:sp>
          <p:nvSpPr>
            <p:cNvPr id="3082" name="Rectangle 39"/>
            <p:cNvSpPr>
              <a:spLocks noChangeArrowheads="1"/>
            </p:cNvSpPr>
            <p:nvPr/>
          </p:nvSpPr>
          <p:spPr bwMode="auto">
            <a:xfrm>
              <a:off x="1179" y="2373"/>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083" name="Line 40"/>
            <p:cNvSpPr>
              <a:spLocks noChangeShapeType="1"/>
            </p:cNvSpPr>
            <p:nvPr/>
          </p:nvSpPr>
          <p:spPr bwMode="auto">
            <a:xfrm>
              <a:off x="1269" y="2434"/>
              <a:ext cx="281" cy="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84" name="Rectangle 41"/>
            <p:cNvSpPr>
              <a:spLocks noChangeArrowheads="1"/>
            </p:cNvSpPr>
            <p:nvPr/>
          </p:nvSpPr>
          <p:spPr bwMode="auto">
            <a:xfrm>
              <a:off x="1545" y="2417"/>
              <a:ext cx="611" cy="288"/>
            </a:xfrm>
            <a:prstGeom prst="rect">
              <a:avLst/>
            </a:prstGeom>
            <a:solidFill>
              <a:srgbClr val="FFFF99"/>
            </a:solidFill>
            <a:ln w="9525" algn="ctr">
              <a:solidFill>
                <a:schemeClr val="tx1"/>
              </a:solidFill>
              <a:miter lim="800000"/>
              <a:headEnd/>
              <a:tailEnd/>
            </a:ln>
          </p:spPr>
          <p:txBody>
            <a:bodyPr wrap="none" anchor="ctr"/>
            <a:lstStyle/>
            <a:p>
              <a:endParaRPr lang="en-US"/>
            </a:p>
          </p:txBody>
        </p:sp>
        <p:sp>
          <p:nvSpPr>
            <p:cNvPr id="3085" name="Rectangle 42"/>
            <p:cNvSpPr>
              <a:spLocks noChangeArrowheads="1"/>
            </p:cNvSpPr>
            <p:nvPr/>
          </p:nvSpPr>
          <p:spPr bwMode="auto">
            <a:xfrm>
              <a:off x="1861" y="2568"/>
              <a:ext cx="192"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086" name="Text Box 43"/>
            <p:cNvSpPr txBox="1">
              <a:spLocks noChangeArrowheads="1"/>
            </p:cNvSpPr>
            <p:nvPr/>
          </p:nvSpPr>
          <p:spPr bwMode="auto">
            <a:xfrm>
              <a:off x="1488" y="2400"/>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Class: CS31</a:t>
              </a:r>
            </a:p>
            <a:p>
              <a:pPr algn="l" eaLnBrk="1" hangingPunct="1"/>
              <a:r>
                <a:rPr lang="en-US" sz="1200" b="1"/>
                <a:t>Next:</a:t>
              </a:r>
            </a:p>
          </p:txBody>
        </p:sp>
        <p:sp>
          <p:nvSpPr>
            <p:cNvPr id="3087" name="Rectangle 49"/>
            <p:cNvSpPr>
              <a:spLocks noChangeArrowheads="1"/>
            </p:cNvSpPr>
            <p:nvPr/>
          </p:nvSpPr>
          <p:spPr bwMode="auto">
            <a:xfrm>
              <a:off x="809" y="2578"/>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088" name="Rectangle 50"/>
            <p:cNvSpPr>
              <a:spLocks noChangeArrowheads="1"/>
            </p:cNvSpPr>
            <p:nvPr/>
          </p:nvSpPr>
          <p:spPr bwMode="auto">
            <a:xfrm>
              <a:off x="1097" y="2585"/>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089" name="Rectangle 51"/>
            <p:cNvSpPr>
              <a:spLocks noChangeArrowheads="1"/>
            </p:cNvSpPr>
            <p:nvPr/>
          </p:nvSpPr>
          <p:spPr bwMode="auto">
            <a:xfrm>
              <a:off x="240" y="2928"/>
              <a:ext cx="624" cy="487"/>
            </a:xfrm>
            <a:prstGeom prst="rect">
              <a:avLst/>
            </a:prstGeom>
            <a:solidFill>
              <a:srgbClr val="CCFFFF"/>
            </a:solidFill>
            <a:ln w="9525" algn="ctr">
              <a:solidFill>
                <a:schemeClr val="tx1"/>
              </a:solidFill>
              <a:miter lim="800000"/>
              <a:headEnd/>
              <a:tailEnd/>
            </a:ln>
          </p:spPr>
          <p:txBody>
            <a:bodyPr wrap="none" anchor="ctr"/>
            <a:lstStyle/>
            <a:p>
              <a:endParaRPr lang="en-US"/>
            </a:p>
          </p:txBody>
        </p:sp>
        <p:sp>
          <p:nvSpPr>
            <p:cNvPr id="3090" name="Text Box 52"/>
            <p:cNvSpPr txBox="1">
              <a:spLocks noChangeArrowheads="1"/>
            </p:cNvSpPr>
            <p:nvPr/>
          </p:nvSpPr>
          <p:spPr bwMode="auto">
            <a:xfrm>
              <a:off x="240" y="2928"/>
              <a:ext cx="71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Name: Linda</a:t>
              </a:r>
            </a:p>
            <a:p>
              <a:pPr algn="l" eaLnBrk="1" hangingPunct="1"/>
              <a:r>
                <a:rPr lang="en-US" sz="1200" b="1"/>
                <a:t>Classes:</a:t>
              </a:r>
            </a:p>
            <a:p>
              <a:pPr algn="l" eaLnBrk="1" hangingPunct="1"/>
              <a:r>
                <a:rPr lang="en-US" sz="1200" b="1"/>
                <a:t>Left  Right</a:t>
              </a:r>
            </a:p>
            <a:p>
              <a:pPr algn="l" eaLnBrk="1" hangingPunct="1"/>
              <a:endParaRPr lang="en-US" sz="1200" b="1"/>
            </a:p>
          </p:txBody>
        </p:sp>
        <p:sp>
          <p:nvSpPr>
            <p:cNvPr id="3091" name="Rectangle 53"/>
            <p:cNvSpPr>
              <a:spLocks noChangeArrowheads="1"/>
            </p:cNvSpPr>
            <p:nvPr/>
          </p:nvSpPr>
          <p:spPr bwMode="auto">
            <a:xfrm>
              <a:off x="699" y="3093"/>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092" name="Rectangle 54"/>
            <p:cNvSpPr>
              <a:spLocks noChangeArrowheads="1"/>
            </p:cNvSpPr>
            <p:nvPr/>
          </p:nvSpPr>
          <p:spPr bwMode="auto">
            <a:xfrm>
              <a:off x="329" y="3298"/>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093" name="Rectangle 55"/>
            <p:cNvSpPr>
              <a:spLocks noChangeArrowheads="1"/>
            </p:cNvSpPr>
            <p:nvPr/>
          </p:nvSpPr>
          <p:spPr bwMode="auto">
            <a:xfrm>
              <a:off x="617" y="3305"/>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094" name="Line 56"/>
            <p:cNvSpPr>
              <a:spLocks noChangeShapeType="1"/>
            </p:cNvSpPr>
            <p:nvPr/>
          </p:nvSpPr>
          <p:spPr bwMode="auto">
            <a:xfrm>
              <a:off x="789" y="3147"/>
              <a:ext cx="246" cy="1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95" name="Rectangle 57"/>
            <p:cNvSpPr>
              <a:spLocks noChangeArrowheads="1"/>
            </p:cNvSpPr>
            <p:nvPr/>
          </p:nvSpPr>
          <p:spPr bwMode="auto">
            <a:xfrm>
              <a:off x="1042" y="3346"/>
              <a:ext cx="611" cy="288"/>
            </a:xfrm>
            <a:prstGeom prst="rect">
              <a:avLst/>
            </a:prstGeom>
            <a:solidFill>
              <a:srgbClr val="FFFF99"/>
            </a:solidFill>
            <a:ln w="9525" algn="ctr">
              <a:solidFill>
                <a:schemeClr val="tx1"/>
              </a:solidFill>
              <a:miter lim="800000"/>
              <a:headEnd/>
              <a:tailEnd/>
            </a:ln>
          </p:spPr>
          <p:txBody>
            <a:bodyPr wrap="none" anchor="ctr"/>
            <a:lstStyle/>
            <a:p>
              <a:endParaRPr lang="en-US"/>
            </a:p>
          </p:txBody>
        </p:sp>
        <p:sp>
          <p:nvSpPr>
            <p:cNvPr id="3096" name="Rectangle 58"/>
            <p:cNvSpPr>
              <a:spLocks noChangeArrowheads="1"/>
            </p:cNvSpPr>
            <p:nvPr/>
          </p:nvSpPr>
          <p:spPr bwMode="auto">
            <a:xfrm>
              <a:off x="1358" y="3497"/>
              <a:ext cx="192"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097" name="Text Box 59"/>
            <p:cNvSpPr txBox="1">
              <a:spLocks noChangeArrowheads="1"/>
            </p:cNvSpPr>
            <p:nvPr/>
          </p:nvSpPr>
          <p:spPr bwMode="auto">
            <a:xfrm>
              <a:off x="985" y="3329"/>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Class: CS31</a:t>
              </a:r>
            </a:p>
            <a:p>
              <a:pPr algn="l" eaLnBrk="1" hangingPunct="1"/>
              <a:r>
                <a:rPr lang="en-US" sz="1200" b="1"/>
                <a:t>Next:</a:t>
              </a:r>
            </a:p>
          </p:txBody>
        </p:sp>
        <p:sp>
          <p:nvSpPr>
            <p:cNvPr id="3098" name="Line 60"/>
            <p:cNvSpPr>
              <a:spLocks noChangeShapeType="1"/>
            </p:cNvSpPr>
            <p:nvPr/>
          </p:nvSpPr>
          <p:spPr bwMode="auto">
            <a:xfrm flipH="1">
              <a:off x="1480" y="3552"/>
              <a:ext cx="1" cy="1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99" name="Rectangle 61"/>
            <p:cNvSpPr>
              <a:spLocks noChangeArrowheads="1"/>
            </p:cNvSpPr>
            <p:nvPr/>
          </p:nvSpPr>
          <p:spPr bwMode="auto">
            <a:xfrm>
              <a:off x="1065" y="3726"/>
              <a:ext cx="611" cy="288"/>
            </a:xfrm>
            <a:prstGeom prst="rect">
              <a:avLst/>
            </a:prstGeom>
            <a:solidFill>
              <a:srgbClr val="FFFF99"/>
            </a:solidFill>
            <a:ln w="9525" algn="ctr">
              <a:solidFill>
                <a:schemeClr val="tx1"/>
              </a:solidFill>
              <a:miter lim="800000"/>
              <a:headEnd/>
              <a:tailEnd/>
            </a:ln>
          </p:spPr>
          <p:txBody>
            <a:bodyPr wrap="none" anchor="ctr"/>
            <a:lstStyle/>
            <a:p>
              <a:endParaRPr lang="en-US"/>
            </a:p>
          </p:txBody>
        </p:sp>
        <p:sp>
          <p:nvSpPr>
            <p:cNvPr id="3100" name="Rectangle 62"/>
            <p:cNvSpPr>
              <a:spLocks noChangeArrowheads="1"/>
            </p:cNvSpPr>
            <p:nvPr/>
          </p:nvSpPr>
          <p:spPr bwMode="auto">
            <a:xfrm>
              <a:off x="1381" y="3877"/>
              <a:ext cx="192"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101" name="Text Box 63"/>
            <p:cNvSpPr txBox="1">
              <a:spLocks noChangeArrowheads="1"/>
            </p:cNvSpPr>
            <p:nvPr/>
          </p:nvSpPr>
          <p:spPr bwMode="auto">
            <a:xfrm>
              <a:off x="1008" y="3709"/>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Class: EE10</a:t>
              </a:r>
            </a:p>
            <a:p>
              <a:pPr algn="l" eaLnBrk="1" hangingPunct="1"/>
              <a:r>
                <a:rPr lang="en-US" sz="1200" b="1"/>
                <a:t>Next:</a:t>
              </a:r>
            </a:p>
          </p:txBody>
        </p:sp>
        <p:sp>
          <p:nvSpPr>
            <p:cNvPr id="3102" name="Line 64"/>
            <p:cNvSpPr>
              <a:spLocks noChangeShapeType="1"/>
            </p:cNvSpPr>
            <p:nvPr/>
          </p:nvSpPr>
          <p:spPr bwMode="auto">
            <a:xfrm flipH="1">
              <a:off x="500" y="2639"/>
              <a:ext cx="385" cy="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03" name="Rectangle 65"/>
            <p:cNvSpPr>
              <a:spLocks noChangeArrowheads="1"/>
            </p:cNvSpPr>
            <p:nvPr/>
          </p:nvSpPr>
          <p:spPr bwMode="auto">
            <a:xfrm>
              <a:off x="1296" y="2784"/>
              <a:ext cx="624" cy="487"/>
            </a:xfrm>
            <a:prstGeom prst="rect">
              <a:avLst/>
            </a:prstGeom>
            <a:solidFill>
              <a:srgbClr val="CCFFFF"/>
            </a:solidFill>
            <a:ln w="9525" algn="ctr">
              <a:solidFill>
                <a:schemeClr val="tx1"/>
              </a:solidFill>
              <a:miter lim="800000"/>
              <a:headEnd/>
              <a:tailEnd/>
            </a:ln>
          </p:spPr>
          <p:txBody>
            <a:bodyPr wrap="none" anchor="ctr"/>
            <a:lstStyle/>
            <a:p>
              <a:endParaRPr lang="en-US"/>
            </a:p>
          </p:txBody>
        </p:sp>
        <p:sp>
          <p:nvSpPr>
            <p:cNvPr id="3104" name="Text Box 66"/>
            <p:cNvSpPr txBox="1">
              <a:spLocks noChangeArrowheads="1"/>
            </p:cNvSpPr>
            <p:nvPr/>
          </p:nvSpPr>
          <p:spPr bwMode="auto">
            <a:xfrm>
              <a:off x="1296" y="2784"/>
              <a:ext cx="71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Name: Sal</a:t>
              </a:r>
            </a:p>
            <a:p>
              <a:pPr algn="l" eaLnBrk="1" hangingPunct="1"/>
              <a:r>
                <a:rPr lang="en-US" sz="1200" b="1"/>
                <a:t>Classes:</a:t>
              </a:r>
            </a:p>
            <a:p>
              <a:pPr algn="l" eaLnBrk="1" hangingPunct="1"/>
              <a:r>
                <a:rPr lang="en-US" sz="1200" b="1"/>
                <a:t>Left  Right</a:t>
              </a:r>
            </a:p>
            <a:p>
              <a:pPr algn="l" eaLnBrk="1" hangingPunct="1"/>
              <a:endParaRPr lang="en-US" sz="1200" b="1"/>
            </a:p>
          </p:txBody>
        </p:sp>
        <p:sp>
          <p:nvSpPr>
            <p:cNvPr id="3105" name="Rectangle 67"/>
            <p:cNvSpPr>
              <a:spLocks noChangeArrowheads="1"/>
            </p:cNvSpPr>
            <p:nvPr/>
          </p:nvSpPr>
          <p:spPr bwMode="auto">
            <a:xfrm>
              <a:off x="1755" y="2949"/>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106" name="Rectangle 68"/>
            <p:cNvSpPr>
              <a:spLocks noChangeArrowheads="1"/>
            </p:cNvSpPr>
            <p:nvPr/>
          </p:nvSpPr>
          <p:spPr bwMode="auto">
            <a:xfrm>
              <a:off x="1385" y="3154"/>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107" name="Rectangle 69"/>
            <p:cNvSpPr>
              <a:spLocks noChangeArrowheads="1"/>
            </p:cNvSpPr>
            <p:nvPr/>
          </p:nvSpPr>
          <p:spPr bwMode="auto">
            <a:xfrm>
              <a:off x="1673" y="3161"/>
              <a:ext cx="137"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108" name="Line 70"/>
            <p:cNvSpPr>
              <a:spLocks noChangeShapeType="1"/>
            </p:cNvSpPr>
            <p:nvPr/>
          </p:nvSpPr>
          <p:spPr bwMode="auto">
            <a:xfrm>
              <a:off x="1845" y="3003"/>
              <a:ext cx="246" cy="1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09" name="Rectangle 71"/>
            <p:cNvSpPr>
              <a:spLocks noChangeArrowheads="1"/>
            </p:cNvSpPr>
            <p:nvPr/>
          </p:nvSpPr>
          <p:spPr bwMode="auto">
            <a:xfrm>
              <a:off x="2098" y="3202"/>
              <a:ext cx="611" cy="288"/>
            </a:xfrm>
            <a:prstGeom prst="rect">
              <a:avLst/>
            </a:prstGeom>
            <a:solidFill>
              <a:srgbClr val="FFFF99"/>
            </a:solidFill>
            <a:ln w="9525" algn="ctr">
              <a:solidFill>
                <a:schemeClr val="tx1"/>
              </a:solidFill>
              <a:miter lim="800000"/>
              <a:headEnd/>
              <a:tailEnd/>
            </a:ln>
          </p:spPr>
          <p:txBody>
            <a:bodyPr wrap="none" anchor="ctr"/>
            <a:lstStyle/>
            <a:p>
              <a:endParaRPr lang="en-US"/>
            </a:p>
          </p:txBody>
        </p:sp>
        <p:sp>
          <p:nvSpPr>
            <p:cNvPr id="3110" name="Rectangle 72"/>
            <p:cNvSpPr>
              <a:spLocks noChangeArrowheads="1"/>
            </p:cNvSpPr>
            <p:nvPr/>
          </p:nvSpPr>
          <p:spPr bwMode="auto">
            <a:xfrm>
              <a:off x="2414" y="3353"/>
              <a:ext cx="192"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111" name="Text Box 73"/>
            <p:cNvSpPr txBox="1">
              <a:spLocks noChangeArrowheads="1"/>
            </p:cNvSpPr>
            <p:nvPr/>
          </p:nvSpPr>
          <p:spPr bwMode="auto">
            <a:xfrm>
              <a:off x="2041" y="3185"/>
              <a:ext cx="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Class: Math31</a:t>
              </a:r>
            </a:p>
            <a:p>
              <a:pPr algn="l" eaLnBrk="1" hangingPunct="1"/>
              <a:r>
                <a:rPr lang="en-US" sz="1200" b="1"/>
                <a:t>Next:</a:t>
              </a:r>
            </a:p>
          </p:txBody>
        </p:sp>
        <p:sp>
          <p:nvSpPr>
            <p:cNvPr id="3112" name="Line 74"/>
            <p:cNvSpPr>
              <a:spLocks noChangeShapeType="1"/>
            </p:cNvSpPr>
            <p:nvPr/>
          </p:nvSpPr>
          <p:spPr bwMode="auto">
            <a:xfrm flipH="1">
              <a:off x="2536" y="3408"/>
              <a:ext cx="1" cy="2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13" name="Rectangle 75"/>
            <p:cNvSpPr>
              <a:spLocks noChangeArrowheads="1"/>
            </p:cNvSpPr>
            <p:nvPr/>
          </p:nvSpPr>
          <p:spPr bwMode="auto">
            <a:xfrm>
              <a:off x="2073" y="3617"/>
              <a:ext cx="611" cy="288"/>
            </a:xfrm>
            <a:prstGeom prst="rect">
              <a:avLst/>
            </a:prstGeom>
            <a:solidFill>
              <a:srgbClr val="FFFF99"/>
            </a:solidFill>
            <a:ln w="9525" algn="ctr">
              <a:solidFill>
                <a:schemeClr val="tx1"/>
              </a:solidFill>
              <a:miter lim="800000"/>
              <a:headEnd/>
              <a:tailEnd/>
            </a:ln>
          </p:spPr>
          <p:txBody>
            <a:bodyPr wrap="none" anchor="ctr"/>
            <a:lstStyle/>
            <a:p>
              <a:endParaRPr lang="en-US"/>
            </a:p>
          </p:txBody>
        </p:sp>
        <p:sp>
          <p:nvSpPr>
            <p:cNvPr id="3114" name="Rectangle 76"/>
            <p:cNvSpPr>
              <a:spLocks noChangeArrowheads="1"/>
            </p:cNvSpPr>
            <p:nvPr/>
          </p:nvSpPr>
          <p:spPr bwMode="auto">
            <a:xfrm>
              <a:off x="2389" y="3768"/>
              <a:ext cx="192"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115" name="Text Box 77"/>
            <p:cNvSpPr txBox="1">
              <a:spLocks noChangeArrowheads="1"/>
            </p:cNvSpPr>
            <p:nvPr/>
          </p:nvSpPr>
          <p:spPr bwMode="auto">
            <a:xfrm>
              <a:off x="2016" y="3600"/>
              <a:ext cx="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Class: Math31</a:t>
              </a:r>
            </a:p>
            <a:p>
              <a:pPr algn="l" eaLnBrk="1" hangingPunct="1"/>
              <a:r>
                <a:rPr lang="en-US" sz="1200" b="1"/>
                <a:t>Next:</a:t>
              </a:r>
            </a:p>
          </p:txBody>
        </p:sp>
        <p:sp>
          <p:nvSpPr>
            <p:cNvPr id="3116" name="Line 78"/>
            <p:cNvSpPr>
              <a:spLocks noChangeShapeType="1"/>
            </p:cNvSpPr>
            <p:nvPr/>
          </p:nvSpPr>
          <p:spPr bwMode="auto">
            <a:xfrm>
              <a:off x="1173" y="2639"/>
              <a:ext cx="246" cy="1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17" name="Text Box 79"/>
            <p:cNvSpPr txBox="1">
              <a:spLocks noChangeArrowheads="1"/>
            </p:cNvSpPr>
            <p:nvPr/>
          </p:nvSpPr>
          <p:spPr bwMode="auto">
            <a:xfrm>
              <a:off x="2311" y="3730"/>
              <a:ext cx="3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NULL</a:t>
              </a:r>
            </a:p>
          </p:txBody>
        </p:sp>
        <p:sp>
          <p:nvSpPr>
            <p:cNvPr id="3118" name="Line 81"/>
            <p:cNvSpPr>
              <a:spLocks noChangeShapeType="1"/>
            </p:cNvSpPr>
            <p:nvPr/>
          </p:nvSpPr>
          <p:spPr bwMode="auto">
            <a:xfrm flipH="1">
              <a:off x="1473" y="3908"/>
              <a:ext cx="1" cy="1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19" name="Rectangle 82"/>
            <p:cNvSpPr>
              <a:spLocks noChangeArrowheads="1"/>
            </p:cNvSpPr>
            <p:nvPr/>
          </p:nvSpPr>
          <p:spPr bwMode="auto">
            <a:xfrm>
              <a:off x="1076" y="4049"/>
              <a:ext cx="611" cy="288"/>
            </a:xfrm>
            <a:prstGeom prst="rect">
              <a:avLst/>
            </a:prstGeom>
            <a:solidFill>
              <a:srgbClr val="FFFF99"/>
            </a:solidFill>
            <a:ln w="9525" algn="ctr">
              <a:solidFill>
                <a:schemeClr val="tx1"/>
              </a:solidFill>
              <a:miter lim="800000"/>
              <a:headEnd/>
              <a:tailEnd/>
            </a:ln>
          </p:spPr>
          <p:txBody>
            <a:bodyPr wrap="none" anchor="ctr"/>
            <a:lstStyle/>
            <a:p>
              <a:endParaRPr lang="en-US"/>
            </a:p>
          </p:txBody>
        </p:sp>
        <p:sp>
          <p:nvSpPr>
            <p:cNvPr id="3120" name="Rectangle 83"/>
            <p:cNvSpPr>
              <a:spLocks noChangeArrowheads="1"/>
            </p:cNvSpPr>
            <p:nvPr/>
          </p:nvSpPr>
          <p:spPr bwMode="auto">
            <a:xfrm>
              <a:off x="1392" y="4200"/>
              <a:ext cx="192" cy="82"/>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3121" name="Text Box 84"/>
            <p:cNvSpPr txBox="1">
              <a:spLocks noChangeArrowheads="1"/>
            </p:cNvSpPr>
            <p:nvPr/>
          </p:nvSpPr>
          <p:spPr bwMode="auto">
            <a:xfrm>
              <a:off x="1019" y="4032"/>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Class: EE100</a:t>
              </a:r>
            </a:p>
            <a:p>
              <a:pPr algn="l" eaLnBrk="1" hangingPunct="1"/>
              <a:r>
                <a:rPr lang="en-US" sz="1200" b="1"/>
                <a:t>Next:</a:t>
              </a:r>
            </a:p>
          </p:txBody>
        </p:sp>
        <p:sp>
          <p:nvSpPr>
            <p:cNvPr id="3122" name="Text Box 85"/>
            <p:cNvSpPr txBox="1">
              <a:spLocks noChangeArrowheads="1"/>
            </p:cNvSpPr>
            <p:nvPr/>
          </p:nvSpPr>
          <p:spPr bwMode="auto">
            <a:xfrm>
              <a:off x="1314" y="4162"/>
              <a:ext cx="3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NULL</a:t>
              </a:r>
            </a:p>
          </p:txBody>
        </p:sp>
        <p:sp>
          <p:nvSpPr>
            <p:cNvPr id="3123" name="Text Box 86"/>
            <p:cNvSpPr txBox="1">
              <a:spLocks noChangeArrowheads="1"/>
            </p:cNvSpPr>
            <p:nvPr/>
          </p:nvSpPr>
          <p:spPr bwMode="auto">
            <a:xfrm>
              <a:off x="226" y="3257"/>
              <a:ext cx="3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NULL</a:t>
              </a:r>
            </a:p>
          </p:txBody>
        </p:sp>
        <p:sp>
          <p:nvSpPr>
            <p:cNvPr id="3124" name="Text Box 87"/>
            <p:cNvSpPr txBox="1">
              <a:spLocks noChangeArrowheads="1"/>
            </p:cNvSpPr>
            <p:nvPr/>
          </p:nvSpPr>
          <p:spPr bwMode="auto">
            <a:xfrm>
              <a:off x="513" y="3264"/>
              <a:ext cx="3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NULL</a:t>
              </a:r>
            </a:p>
          </p:txBody>
        </p:sp>
        <p:sp>
          <p:nvSpPr>
            <p:cNvPr id="3125" name="Text Box 88"/>
            <p:cNvSpPr txBox="1">
              <a:spLocks noChangeArrowheads="1"/>
            </p:cNvSpPr>
            <p:nvPr/>
          </p:nvSpPr>
          <p:spPr bwMode="auto">
            <a:xfrm>
              <a:off x="1274" y="3118"/>
              <a:ext cx="3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NULL</a:t>
              </a:r>
            </a:p>
          </p:txBody>
        </p:sp>
        <p:sp>
          <p:nvSpPr>
            <p:cNvPr id="3126" name="Text Box 89"/>
            <p:cNvSpPr txBox="1">
              <a:spLocks noChangeArrowheads="1"/>
            </p:cNvSpPr>
            <p:nvPr/>
          </p:nvSpPr>
          <p:spPr bwMode="auto">
            <a:xfrm>
              <a:off x="1584" y="3118"/>
              <a:ext cx="3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NULL</a:t>
              </a:r>
            </a:p>
          </p:txBody>
        </p:sp>
        <p:sp>
          <p:nvSpPr>
            <p:cNvPr id="3127" name="Text Box 90"/>
            <p:cNvSpPr txBox="1">
              <a:spLocks noChangeArrowheads="1"/>
            </p:cNvSpPr>
            <p:nvPr/>
          </p:nvSpPr>
          <p:spPr bwMode="auto">
            <a:xfrm>
              <a:off x="1776" y="2529"/>
              <a:ext cx="3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t>NULL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26"/>
                                        </p:tgtEl>
                                        <p:attrNameLst>
                                          <p:attrName>style.visibility</p:attrName>
                                        </p:attrNameLst>
                                      </p:cBhvr>
                                      <p:to>
                                        <p:strVal val="visible"/>
                                      </p:to>
                                    </p:set>
                                    <p:anim calcmode="lin" valueType="num">
                                      <p:cBhvr additive="base">
                                        <p:cTn id="13" dur="500" fill="hold"/>
                                        <p:tgtEl>
                                          <p:spTgt spid="747526"/>
                                        </p:tgtEl>
                                        <p:attrNameLst>
                                          <p:attrName>ppt_x</p:attrName>
                                        </p:attrNameLst>
                                      </p:cBhvr>
                                      <p:tavLst>
                                        <p:tav tm="0">
                                          <p:val>
                                            <p:strVal val="#ppt_x"/>
                                          </p:val>
                                        </p:tav>
                                        <p:tav tm="100000">
                                          <p:val>
                                            <p:strVal val="#ppt_x"/>
                                          </p:val>
                                        </p:tav>
                                      </p:tavLst>
                                    </p:anim>
                                    <p:anim calcmode="lin" valueType="num">
                                      <p:cBhvr additive="base">
                                        <p:cTn id="14" dur="500" fill="hold"/>
                                        <p:tgtEl>
                                          <p:spTgt spid="747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BADCFA3B-DE2A-451B-8FF0-4CD49390FE7D}" type="slidenum">
              <a:rPr lang="en-US" sz="1400" smtClean="0">
                <a:solidFill>
                  <a:schemeClr val="tx1"/>
                </a:solidFill>
                <a:latin typeface="Times New Roman" pitchFamily="18" charset="0"/>
              </a:rPr>
              <a:pPr eaLnBrk="1" hangingPunct="1"/>
              <a:t>20</a:t>
            </a:fld>
            <a:endParaRPr lang="en-US" sz="1400" smtClean="0">
              <a:solidFill>
                <a:schemeClr val="tx1"/>
              </a:solidFill>
              <a:latin typeface="Times New Roman" pitchFamily="18" charset="0"/>
            </a:endParaRPr>
          </a:p>
        </p:txBody>
      </p:sp>
      <p:sp>
        <p:nvSpPr>
          <p:cNvPr id="21507" name="Rectangle 2"/>
          <p:cNvSpPr>
            <a:spLocks noGrp="1" noChangeArrowheads="1"/>
          </p:cNvSpPr>
          <p:nvPr>
            <p:ph type="title"/>
          </p:nvPr>
        </p:nvSpPr>
        <p:spPr>
          <a:xfrm>
            <a:off x="319088" y="-76200"/>
            <a:ext cx="8494712" cy="1143000"/>
          </a:xfrm>
          <a:noFill/>
        </p:spPr>
        <p:txBody>
          <a:bodyPr/>
          <a:lstStyle/>
          <a:p>
            <a:pPr eaLnBrk="1" hangingPunct="1"/>
            <a:r>
              <a:rPr lang="en-US" smtClean="0"/>
              <a:t>The Hash Table: </a:t>
            </a:r>
            <a:r>
              <a:rPr lang="en-US" smtClean="0">
                <a:solidFill>
                  <a:schemeClr val="accent2"/>
                </a:solidFill>
              </a:rPr>
              <a:t>An O(1) Table!</a:t>
            </a:r>
          </a:p>
        </p:txBody>
      </p:sp>
      <p:sp>
        <p:nvSpPr>
          <p:cNvPr id="21508" name="Text Box 3"/>
          <p:cNvSpPr txBox="1">
            <a:spLocks noChangeArrowheads="1"/>
          </p:cNvSpPr>
          <p:nvPr/>
        </p:nvSpPr>
        <p:spPr bwMode="auto">
          <a:xfrm>
            <a:off x="609600" y="838200"/>
            <a:ext cx="812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Let’s see how it works.</a:t>
            </a:r>
          </a:p>
        </p:txBody>
      </p:sp>
      <p:sp>
        <p:nvSpPr>
          <p:cNvPr id="21509" name="Text Box 4"/>
          <p:cNvSpPr txBox="1">
            <a:spLocks noChangeArrowheads="1"/>
          </p:cNvSpPr>
          <p:nvPr/>
        </p:nvSpPr>
        <p:spPr bwMode="auto">
          <a:xfrm>
            <a:off x="339725" y="1657350"/>
            <a:ext cx="4429125" cy="5108575"/>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a:solidFill>
                  <a:schemeClr val="tx1"/>
                </a:solidFill>
                <a:latin typeface="Courier New" pitchFamily="49" charset="0"/>
                <a:cs typeface="Courier New" pitchFamily="49" charset="0"/>
              </a:rPr>
              <a:t>int hashFunc(int idNum)</a:t>
            </a:r>
            <a:endParaRPr lang="en-US" sz="1800">
              <a:solidFill>
                <a:schemeClr val="tx1"/>
              </a:solidFill>
            </a:endParaRPr>
          </a:p>
          <a:p>
            <a:pPr algn="l" eaLnBrk="1" hangingPunct="1"/>
            <a:r>
              <a:rPr lang="en-US" sz="1800" b="1">
                <a:solidFill>
                  <a:schemeClr val="tx1"/>
                </a:solidFill>
                <a:latin typeface="Courier New" pitchFamily="49" charset="0"/>
                <a:cs typeface="Courier New" pitchFamily="49" charset="0"/>
              </a:rPr>
              <a:t>{</a:t>
            </a:r>
            <a:endParaRPr lang="en-US" sz="1800">
              <a:solidFill>
                <a:schemeClr val="tx1"/>
              </a:solidFill>
            </a:endParaRPr>
          </a:p>
          <a:p>
            <a:pPr algn="l" eaLnBrk="1" hangingPunct="1"/>
            <a:r>
              <a:rPr lang="en-US" sz="1800" b="1">
                <a:solidFill>
                  <a:schemeClr val="tx1"/>
                </a:solidFill>
                <a:latin typeface="Courier New" pitchFamily="49" charset="0"/>
                <a:cs typeface="Courier New" pitchFamily="49" charset="0"/>
              </a:rPr>
              <a:t>   return(idNum </a:t>
            </a:r>
            <a:r>
              <a:rPr lang="en-US" sz="2200" b="1">
                <a:solidFill>
                  <a:srgbClr val="FF3300"/>
                </a:solidFill>
                <a:latin typeface="Times New Roman" pitchFamily="18" charset="0"/>
                <a:cs typeface="Courier New" pitchFamily="49" charset="0"/>
              </a:rPr>
              <a:t>%</a:t>
            </a:r>
            <a:r>
              <a:rPr lang="en-US" sz="1800" b="1">
                <a:solidFill>
                  <a:schemeClr val="tx1"/>
                </a:solidFill>
                <a:latin typeface="Courier New" pitchFamily="49" charset="0"/>
                <a:cs typeface="Courier New" pitchFamily="49" charset="0"/>
              </a:rPr>
              <a:t> 100000) </a:t>
            </a:r>
            <a:endParaRPr lang="en-US" sz="1800">
              <a:solidFill>
                <a:schemeClr val="tx1"/>
              </a:solidFill>
            </a:endParaRPr>
          </a:p>
          <a:p>
            <a:pPr algn="l" eaLnBrk="1" hangingPunct="1"/>
            <a:r>
              <a:rPr lang="en-US" sz="1800" b="1">
                <a:solidFill>
                  <a:schemeClr val="tx1"/>
                </a:solidFill>
                <a:latin typeface="Courier New" pitchFamily="49" charset="0"/>
                <a:cs typeface="Courier New" pitchFamily="49" charset="0"/>
              </a:rPr>
              <a:t>}</a:t>
            </a:r>
            <a:endParaRPr lang="en-US" sz="1800">
              <a:solidFill>
                <a:schemeClr val="tx1"/>
              </a:solidFill>
            </a:endParaRPr>
          </a:p>
          <a:p>
            <a:pPr algn="l" eaLnBrk="1" hangingPunct="1"/>
            <a:r>
              <a:rPr lang="en-US" sz="1800" b="1">
                <a:cs typeface="Courier New" pitchFamily="49" charset="0"/>
              </a:rPr>
              <a:t> </a:t>
            </a:r>
            <a:endParaRPr lang="en-US" sz="1800" b="1">
              <a:latin typeface="Courier New" pitchFamily="49" charset="0"/>
              <a:cs typeface="Courier New" pitchFamily="49" charset="0"/>
            </a:endParaRPr>
          </a:p>
          <a:p>
            <a:pPr algn="l" eaLnBrk="1" hangingPunct="1"/>
            <a:r>
              <a:rPr lang="en-US" sz="1800" b="1">
                <a:latin typeface="Courier New" pitchFamily="49" charset="0"/>
                <a:cs typeface="Courier New" pitchFamily="49" charset="0"/>
              </a:rPr>
              <a:t>main()</a:t>
            </a:r>
          </a:p>
          <a:p>
            <a:pPr algn="l" eaLnBrk="1" hangingPunct="1"/>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student array[100000];</a:t>
            </a:r>
            <a:endParaRPr lang="en-US" sz="1800"/>
          </a:p>
          <a:p>
            <a:pPr algn="l" eaLnBrk="1" hangingPunct="1"/>
            <a:r>
              <a:rPr lang="en-US" sz="1800" b="1">
                <a:latin typeface="Courier New" pitchFamily="49" charset="0"/>
                <a:cs typeface="Courier New" pitchFamily="49" charset="0"/>
              </a:rPr>
              <a:t>  int bucket;</a:t>
            </a:r>
            <a:endParaRPr lang="en-US" sz="1800"/>
          </a:p>
          <a:p>
            <a:pPr algn="l" eaLnBrk="1" hangingPunct="1"/>
            <a:r>
              <a:rPr lang="en-US" sz="1800" b="1">
                <a:latin typeface="Courier New" pitchFamily="49" charset="0"/>
                <a:cs typeface="Courier New" pitchFamily="49" charset="0"/>
              </a:rPr>
              <a:t> </a:t>
            </a:r>
            <a:r>
              <a:rPr lang="en-US" sz="1800" b="1">
                <a:cs typeface="Courier New" pitchFamily="49" charset="0"/>
              </a:rPr>
              <a:t> </a:t>
            </a:r>
            <a:endParaRPr lang="en-US" sz="1800"/>
          </a:p>
          <a:p>
            <a:pPr algn="l" eaLnBrk="1" hangingPunct="1"/>
            <a:r>
              <a:rPr lang="en-US" sz="1800" b="1">
                <a:latin typeface="Courier New" pitchFamily="49" charset="0"/>
                <a:cs typeface="Courier New" pitchFamily="49" charset="0"/>
              </a:rPr>
              <a:t>  bucket = </a:t>
            </a:r>
            <a:r>
              <a:rPr lang="en-US" sz="1800" b="1">
                <a:solidFill>
                  <a:srgbClr val="6600CC"/>
                </a:solidFill>
                <a:latin typeface="Courier New" pitchFamily="49" charset="0"/>
                <a:cs typeface="Courier New" pitchFamily="49" charset="0"/>
              </a:rPr>
              <a:t>hashFunc</a:t>
            </a:r>
            <a:r>
              <a:rPr lang="en-US" sz="1800" b="1">
                <a:latin typeface="Courier New" pitchFamily="49" charset="0"/>
                <a:cs typeface="Courier New" pitchFamily="49" charset="0"/>
              </a:rPr>
              <a:t>(400683948);</a:t>
            </a:r>
            <a:endParaRPr lang="en-US" sz="1800"/>
          </a:p>
          <a:p>
            <a:pPr algn="l" eaLnBrk="1" hangingPunct="1"/>
            <a:r>
              <a:rPr lang="en-US" sz="1800" b="1">
                <a:latin typeface="Courier New" pitchFamily="49" charset="0"/>
                <a:cs typeface="Courier New" pitchFamily="49" charset="0"/>
              </a:rPr>
              <a:t>  array[bucket].name = </a:t>
            </a:r>
            <a:r>
              <a:rPr lang="en-US" sz="1800" b="1">
                <a:cs typeface="Courier New" pitchFamily="49" charset="0"/>
              </a:rPr>
              <a:t>”</a:t>
            </a:r>
            <a:r>
              <a:rPr lang="en-US" sz="1800" b="1">
                <a:latin typeface="Courier New" pitchFamily="49" charset="0"/>
                <a:cs typeface="Courier New" pitchFamily="49" charset="0"/>
              </a:rPr>
              <a:t>Carey</a:t>
            </a:r>
            <a:r>
              <a:rPr lang="en-US" sz="1800" b="1">
                <a:cs typeface="Courier New" pitchFamily="49" charset="0"/>
              </a:rPr>
              <a:t>”</a:t>
            </a:r>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array[bucket].GPA = 3.62;</a:t>
            </a:r>
            <a:endParaRPr lang="en-US" sz="1800"/>
          </a:p>
          <a:p>
            <a:pPr algn="l" eaLnBrk="1" hangingPunct="1"/>
            <a:r>
              <a:rPr lang="en-US" sz="1800" b="1">
                <a:cs typeface="Courier New" pitchFamily="49" charset="0"/>
              </a:rPr>
              <a:t> </a:t>
            </a:r>
            <a:endParaRPr lang="en-US" sz="1800"/>
          </a:p>
          <a:p>
            <a:pPr algn="l" eaLnBrk="1" hangingPunct="1"/>
            <a:r>
              <a:rPr lang="en-US" sz="1800" b="1">
                <a:latin typeface="Courier New" pitchFamily="49" charset="0"/>
                <a:cs typeface="Courier New" pitchFamily="49" charset="0"/>
              </a:rPr>
              <a:t>  bucket = </a:t>
            </a:r>
            <a:r>
              <a:rPr lang="en-US" sz="1800" b="1">
                <a:solidFill>
                  <a:srgbClr val="6600CC"/>
                </a:solidFill>
                <a:latin typeface="Courier New" pitchFamily="49" charset="0"/>
                <a:cs typeface="Courier New" pitchFamily="49" charset="0"/>
              </a:rPr>
              <a:t>hashFunc</a:t>
            </a:r>
            <a:r>
              <a:rPr lang="en-US" sz="1800" b="1">
                <a:latin typeface="Courier New" pitchFamily="49" charset="0"/>
                <a:cs typeface="Courier New" pitchFamily="49" charset="0"/>
              </a:rPr>
              <a:t>(100305224);</a:t>
            </a:r>
            <a:endParaRPr lang="en-US" sz="1800"/>
          </a:p>
          <a:p>
            <a:pPr algn="l" eaLnBrk="1" hangingPunct="1"/>
            <a:r>
              <a:rPr lang="en-US" sz="1800" b="1">
                <a:latin typeface="Courier New" pitchFamily="49" charset="0"/>
                <a:cs typeface="Courier New" pitchFamily="49" charset="0"/>
              </a:rPr>
              <a:t>  array[bucket].name = </a:t>
            </a:r>
            <a:r>
              <a:rPr lang="en-US" sz="1800" b="1">
                <a:cs typeface="Courier New" pitchFamily="49" charset="0"/>
              </a:rPr>
              <a:t>”</a:t>
            </a:r>
            <a:r>
              <a:rPr lang="en-US" sz="1800" b="1">
                <a:latin typeface="Courier New" pitchFamily="49" charset="0"/>
                <a:cs typeface="Courier New" pitchFamily="49" charset="0"/>
              </a:rPr>
              <a:t>Mary</a:t>
            </a:r>
            <a:r>
              <a:rPr lang="en-US" sz="1800" b="1">
                <a:cs typeface="Courier New" pitchFamily="49" charset="0"/>
              </a:rPr>
              <a:t>”</a:t>
            </a:r>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array[bucket].GPA = 4.00;  </a:t>
            </a:r>
          </a:p>
          <a:p>
            <a:pPr algn="l" eaLnBrk="1" hangingPunct="1"/>
            <a:r>
              <a:rPr lang="en-US" sz="1800" b="1">
                <a:latin typeface="Courier New" pitchFamily="49" charset="0"/>
                <a:cs typeface="Courier New" pitchFamily="49" charset="0"/>
              </a:rPr>
              <a:t>  ...</a:t>
            </a:r>
            <a:endParaRPr lang="en-US" sz="1800"/>
          </a:p>
        </p:txBody>
      </p:sp>
      <p:sp>
        <p:nvSpPr>
          <p:cNvPr id="770053" name="Line 5"/>
          <p:cNvSpPr>
            <a:spLocks noChangeShapeType="1"/>
          </p:cNvSpPr>
          <p:nvPr/>
        </p:nvSpPr>
        <p:spPr bwMode="auto">
          <a:xfrm>
            <a:off x="271463" y="3838575"/>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54" name="Line 6"/>
          <p:cNvSpPr>
            <a:spLocks noChangeShapeType="1"/>
          </p:cNvSpPr>
          <p:nvPr/>
        </p:nvSpPr>
        <p:spPr bwMode="auto">
          <a:xfrm>
            <a:off x="304800" y="4114800"/>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7"/>
          <p:cNvGrpSpPr>
            <a:grpSpLocks/>
          </p:cNvGrpSpPr>
          <p:nvPr/>
        </p:nvGrpSpPr>
        <p:grpSpPr bwMode="auto">
          <a:xfrm>
            <a:off x="6689725" y="6173788"/>
            <a:ext cx="2149475" cy="487362"/>
            <a:chOff x="4214" y="3821"/>
            <a:chExt cx="1354" cy="307"/>
          </a:xfrm>
        </p:grpSpPr>
        <p:sp>
          <p:nvSpPr>
            <p:cNvPr id="21562" name="Text Box 8"/>
            <p:cNvSpPr txBox="1">
              <a:spLocks noChangeArrowheads="1"/>
            </p:cNvSpPr>
            <p:nvPr/>
          </p:nvSpPr>
          <p:spPr bwMode="auto">
            <a:xfrm>
              <a:off x="4214" y="3821"/>
              <a:ext cx="7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bucket</a:t>
              </a:r>
            </a:p>
          </p:txBody>
        </p:sp>
        <p:sp>
          <p:nvSpPr>
            <p:cNvPr id="21563" name="Rectangle 9"/>
            <p:cNvSpPr>
              <a:spLocks noChangeArrowheads="1"/>
            </p:cNvSpPr>
            <p:nvPr/>
          </p:nvSpPr>
          <p:spPr bwMode="auto">
            <a:xfrm>
              <a:off x="4896" y="3888"/>
              <a:ext cx="672" cy="240"/>
            </a:xfrm>
            <a:prstGeom prst="rect">
              <a:avLst/>
            </a:prstGeom>
            <a:solidFill>
              <a:srgbClr val="800000"/>
            </a:solidFill>
            <a:ln w="28575">
              <a:solidFill>
                <a:schemeClr val="tx1"/>
              </a:solidFill>
              <a:miter lim="800000"/>
              <a:headEnd/>
              <a:tailEnd/>
            </a:ln>
          </p:spPr>
          <p:txBody>
            <a:bodyPr wrap="none" anchor="ctr"/>
            <a:lstStyle/>
            <a:p>
              <a:endParaRPr lang="en-US"/>
            </a:p>
          </p:txBody>
        </p:sp>
      </p:grpSp>
      <p:sp>
        <p:nvSpPr>
          <p:cNvPr id="770058" name="Line 10"/>
          <p:cNvSpPr>
            <a:spLocks noChangeShapeType="1"/>
          </p:cNvSpPr>
          <p:nvPr/>
        </p:nvSpPr>
        <p:spPr bwMode="auto">
          <a:xfrm>
            <a:off x="304800" y="4652963"/>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59" name="Line 11"/>
          <p:cNvSpPr>
            <a:spLocks noChangeShapeType="1"/>
          </p:cNvSpPr>
          <p:nvPr/>
        </p:nvSpPr>
        <p:spPr bwMode="auto">
          <a:xfrm>
            <a:off x="90488" y="1828800"/>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60" name="Text Box 12"/>
          <p:cNvSpPr txBox="1">
            <a:spLocks noChangeArrowheads="1"/>
          </p:cNvSpPr>
          <p:nvPr/>
        </p:nvSpPr>
        <p:spPr bwMode="auto">
          <a:xfrm>
            <a:off x="2624138" y="1365250"/>
            <a:ext cx="17129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solidFill>
                  <a:srgbClr val="FF3300"/>
                </a:solidFill>
              </a:rPr>
              <a:t>400683948</a:t>
            </a:r>
          </a:p>
        </p:txBody>
      </p:sp>
      <p:sp>
        <p:nvSpPr>
          <p:cNvPr id="770061" name="Line 13"/>
          <p:cNvSpPr>
            <a:spLocks noChangeShapeType="1"/>
          </p:cNvSpPr>
          <p:nvPr/>
        </p:nvSpPr>
        <p:spPr bwMode="auto">
          <a:xfrm>
            <a:off x="428625" y="2452688"/>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62" name="Text Box 14"/>
          <p:cNvSpPr txBox="1">
            <a:spLocks noChangeArrowheads="1"/>
          </p:cNvSpPr>
          <p:nvPr/>
        </p:nvSpPr>
        <p:spPr bwMode="auto">
          <a:xfrm>
            <a:off x="1752600" y="2544763"/>
            <a:ext cx="42449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solidFill>
                  <a:srgbClr val="FF3300"/>
                </a:solidFill>
              </a:rPr>
              <a:t>400683948 % 100000 = 83948</a:t>
            </a:r>
          </a:p>
        </p:txBody>
      </p:sp>
      <p:sp>
        <p:nvSpPr>
          <p:cNvPr id="770063" name="Line 15"/>
          <p:cNvSpPr>
            <a:spLocks noChangeShapeType="1"/>
          </p:cNvSpPr>
          <p:nvPr/>
        </p:nvSpPr>
        <p:spPr bwMode="auto">
          <a:xfrm>
            <a:off x="76200" y="2743200"/>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64" name="Text Box 16"/>
          <p:cNvSpPr txBox="1">
            <a:spLocks noChangeArrowheads="1"/>
          </p:cNvSpPr>
          <p:nvPr/>
        </p:nvSpPr>
        <p:spPr bwMode="auto">
          <a:xfrm>
            <a:off x="7745413" y="6248400"/>
            <a:ext cx="111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bg1"/>
                </a:solidFill>
              </a:rPr>
              <a:t>83948</a:t>
            </a:r>
          </a:p>
        </p:txBody>
      </p:sp>
      <p:sp>
        <p:nvSpPr>
          <p:cNvPr id="770065" name="Line 17"/>
          <p:cNvSpPr>
            <a:spLocks noChangeShapeType="1"/>
          </p:cNvSpPr>
          <p:nvPr/>
        </p:nvSpPr>
        <p:spPr bwMode="auto">
          <a:xfrm>
            <a:off x="304800" y="4938713"/>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18"/>
          <p:cNvGrpSpPr>
            <a:grpSpLocks/>
          </p:cNvGrpSpPr>
          <p:nvPr/>
        </p:nvGrpSpPr>
        <p:grpSpPr bwMode="auto">
          <a:xfrm>
            <a:off x="6572250" y="1676400"/>
            <a:ext cx="2266950" cy="4545013"/>
            <a:chOff x="4140" y="1056"/>
            <a:chExt cx="1428" cy="2863"/>
          </a:xfrm>
        </p:grpSpPr>
        <p:grpSp>
          <p:nvGrpSpPr>
            <p:cNvPr id="21542" name="Group 19"/>
            <p:cNvGrpSpPr>
              <a:grpSpLocks/>
            </p:cNvGrpSpPr>
            <p:nvPr/>
          </p:nvGrpSpPr>
          <p:grpSpPr bwMode="auto">
            <a:xfrm>
              <a:off x="4140" y="1056"/>
              <a:ext cx="1428" cy="2688"/>
              <a:chOff x="4140" y="912"/>
              <a:chExt cx="1428" cy="2688"/>
            </a:xfrm>
          </p:grpSpPr>
          <p:sp>
            <p:nvSpPr>
              <p:cNvPr id="21551" name="Rectangle 20"/>
              <p:cNvSpPr>
                <a:spLocks noChangeArrowheads="1"/>
              </p:cNvSpPr>
              <p:nvPr/>
            </p:nvSpPr>
            <p:spPr bwMode="auto">
              <a:xfrm>
                <a:off x="4896" y="1008"/>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552" name="Rectangle 21"/>
              <p:cNvSpPr>
                <a:spLocks noChangeArrowheads="1"/>
              </p:cNvSpPr>
              <p:nvPr/>
            </p:nvSpPr>
            <p:spPr bwMode="auto">
              <a:xfrm>
                <a:off x="4896" y="1248"/>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553" name="Rectangle 22"/>
              <p:cNvSpPr>
                <a:spLocks noChangeArrowheads="1"/>
              </p:cNvSpPr>
              <p:nvPr/>
            </p:nvSpPr>
            <p:spPr bwMode="auto">
              <a:xfrm>
                <a:off x="4896" y="182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554" name="Rectangle 23"/>
              <p:cNvSpPr>
                <a:spLocks noChangeArrowheads="1"/>
              </p:cNvSpPr>
              <p:nvPr/>
            </p:nvSpPr>
            <p:spPr bwMode="auto">
              <a:xfrm>
                <a:off x="4896" y="206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555" name="Rectangle 24"/>
              <p:cNvSpPr>
                <a:spLocks noChangeArrowheads="1"/>
              </p:cNvSpPr>
              <p:nvPr/>
            </p:nvSpPr>
            <p:spPr bwMode="auto">
              <a:xfrm>
                <a:off x="4896" y="230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556" name="Text Box 25"/>
              <p:cNvSpPr txBox="1">
                <a:spLocks noChangeArrowheads="1"/>
              </p:cNvSpPr>
              <p:nvPr/>
            </p:nvSpPr>
            <p:spPr bwMode="auto">
              <a:xfrm>
                <a:off x="5058" y="253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21557" name="Rectangle 26"/>
              <p:cNvSpPr>
                <a:spLocks noChangeArrowheads="1"/>
              </p:cNvSpPr>
              <p:nvPr/>
            </p:nvSpPr>
            <p:spPr bwMode="auto">
              <a:xfrm>
                <a:off x="4896" y="288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558" name="Rectangle 27"/>
              <p:cNvSpPr>
                <a:spLocks noChangeArrowheads="1"/>
              </p:cNvSpPr>
              <p:nvPr/>
            </p:nvSpPr>
            <p:spPr bwMode="auto">
              <a:xfrm>
                <a:off x="4896" y="312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559" name="Rectangle 28"/>
              <p:cNvSpPr>
                <a:spLocks noChangeArrowheads="1"/>
              </p:cNvSpPr>
              <p:nvPr/>
            </p:nvSpPr>
            <p:spPr bwMode="auto">
              <a:xfrm>
                <a:off x="4896" y="336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560" name="Text Box 29"/>
              <p:cNvSpPr txBox="1">
                <a:spLocks noChangeArrowheads="1"/>
              </p:cNvSpPr>
              <p:nvPr/>
            </p:nvSpPr>
            <p:spPr bwMode="auto">
              <a:xfrm>
                <a:off x="4140" y="912"/>
                <a:ext cx="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array    </a:t>
                </a:r>
              </a:p>
            </p:txBody>
          </p:sp>
          <p:sp>
            <p:nvSpPr>
              <p:cNvPr id="21561" name="Text Box 30"/>
              <p:cNvSpPr txBox="1">
                <a:spLocks noChangeArrowheads="1"/>
              </p:cNvSpPr>
              <p:nvPr/>
            </p:nvSpPr>
            <p:spPr bwMode="auto">
              <a:xfrm>
                <a:off x="5088" y="148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sp>
          <p:nvSpPr>
            <p:cNvPr id="21543" name="Text Box 31"/>
            <p:cNvSpPr txBox="1">
              <a:spLocks noChangeArrowheads="1"/>
            </p:cNvSpPr>
            <p:nvPr/>
          </p:nvSpPr>
          <p:spPr bwMode="auto">
            <a:xfrm>
              <a:off x="4617" y="1166"/>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[0] </a:t>
              </a:r>
            </a:p>
          </p:txBody>
        </p:sp>
        <p:sp>
          <p:nvSpPr>
            <p:cNvPr id="21544" name="Text Box 32"/>
            <p:cNvSpPr txBox="1">
              <a:spLocks noChangeArrowheads="1"/>
            </p:cNvSpPr>
            <p:nvPr/>
          </p:nvSpPr>
          <p:spPr bwMode="auto">
            <a:xfrm>
              <a:off x="4614" y="1371"/>
              <a:ext cx="4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[1]   </a:t>
              </a:r>
            </a:p>
          </p:txBody>
        </p:sp>
        <p:sp>
          <p:nvSpPr>
            <p:cNvPr id="21545" name="Text Box 33"/>
            <p:cNvSpPr txBox="1">
              <a:spLocks noChangeArrowheads="1"/>
            </p:cNvSpPr>
            <p:nvPr/>
          </p:nvSpPr>
          <p:spPr bwMode="auto">
            <a:xfrm>
              <a:off x="4350" y="196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[5223]</a:t>
              </a:r>
            </a:p>
          </p:txBody>
        </p:sp>
        <p:sp>
          <p:nvSpPr>
            <p:cNvPr id="21546" name="Text Box 34"/>
            <p:cNvSpPr txBox="1">
              <a:spLocks noChangeArrowheads="1"/>
            </p:cNvSpPr>
            <p:nvPr/>
          </p:nvSpPr>
          <p:spPr bwMode="auto">
            <a:xfrm>
              <a:off x="4272" y="3021"/>
              <a:ext cx="6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[83947]</a:t>
              </a:r>
            </a:p>
          </p:txBody>
        </p:sp>
        <p:sp>
          <p:nvSpPr>
            <p:cNvPr id="21547" name="Text Box 35"/>
            <p:cNvSpPr txBox="1">
              <a:spLocks noChangeArrowheads="1"/>
            </p:cNvSpPr>
            <p:nvPr/>
          </p:nvSpPr>
          <p:spPr bwMode="auto">
            <a:xfrm>
              <a:off x="4278" y="3270"/>
              <a:ext cx="66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[83948]</a:t>
              </a:r>
            </a:p>
            <a:p>
              <a:pPr algn="l" eaLnBrk="1" hangingPunct="1"/>
              <a:endParaRPr lang="en-US" sz="800"/>
            </a:p>
            <a:p>
              <a:pPr algn="l" eaLnBrk="1" hangingPunct="1"/>
              <a:r>
                <a:rPr lang="en-US" sz="1800"/>
                <a:t>[83949]</a:t>
              </a:r>
            </a:p>
          </p:txBody>
        </p:sp>
        <p:sp>
          <p:nvSpPr>
            <p:cNvPr id="21548" name="Text Box 36"/>
            <p:cNvSpPr txBox="1">
              <a:spLocks noChangeArrowheads="1"/>
            </p:cNvSpPr>
            <p:nvPr/>
          </p:nvSpPr>
          <p:spPr bwMode="auto">
            <a:xfrm>
              <a:off x="4350" y="218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[5224]</a:t>
              </a:r>
            </a:p>
          </p:txBody>
        </p:sp>
        <p:sp>
          <p:nvSpPr>
            <p:cNvPr id="21549" name="Text Box 37"/>
            <p:cNvSpPr txBox="1">
              <a:spLocks noChangeArrowheads="1"/>
            </p:cNvSpPr>
            <p:nvPr/>
          </p:nvSpPr>
          <p:spPr bwMode="auto">
            <a:xfrm>
              <a:off x="4356" y="242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[5225]</a:t>
              </a:r>
            </a:p>
          </p:txBody>
        </p:sp>
        <p:sp>
          <p:nvSpPr>
            <p:cNvPr id="21550" name="Rectangle 38"/>
            <p:cNvSpPr>
              <a:spLocks noChangeArrowheads="1"/>
            </p:cNvSpPr>
            <p:nvPr/>
          </p:nvSpPr>
          <p:spPr bwMode="auto">
            <a:xfrm>
              <a:off x="5080" y="363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p>
              <a:pPr algn="l"/>
              <a:r>
                <a:rPr lang="en-US"/>
                <a:t>...</a:t>
              </a:r>
            </a:p>
          </p:txBody>
        </p:sp>
      </p:grpSp>
      <p:sp>
        <p:nvSpPr>
          <p:cNvPr id="770087" name="Text Box 39"/>
          <p:cNvSpPr txBox="1">
            <a:spLocks noChangeArrowheads="1"/>
          </p:cNvSpPr>
          <p:nvPr/>
        </p:nvSpPr>
        <p:spPr bwMode="auto">
          <a:xfrm>
            <a:off x="7848600" y="5133975"/>
            <a:ext cx="876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“Carey”</a:t>
            </a:r>
          </a:p>
        </p:txBody>
      </p:sp>
      <p:sp>
        <p:nvSpPr>
          <p:cNvPr id="770088" name="Line 40"/>
          <p:cNvSpPr>
            <a:spLocks noChangeShapeType="1"/>
          </p:cNvSpPr>
          <p:nvPr/>
        </p:nvSpPr>
        <p:spPr bwMode="auto">
          <a:xfrm>
            <a:off x="304800" y="5210175"/>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89" name="Text Box 41"/>
          <p:cNvSpPr txBox="1">
            <a:spLocks noChangeArrowheads="1"/>
          </p:cNvSpPr>
          <p:nvPr/>
        </p:nvSpPr>
        <p:spPr bwMode="auto">
          <a:xfrm>
            <a:off x="7958138" y="5314950"/>
            <a:ext cx="6143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3.62</a:t>
            </a:r>
          </a:p>
        </p:txBody>
      </p:sp>
      <p:sp>
        <p:nvSpPr>
          <p:cNvPr id="770090" name="Line 42"/>
          <p:cNvSpPr>
            <a:spLocks noChangeShapeType="1"/>
          </p:cNvSpPr>
          <p:nvPr/>
        </p:nvSpPr>
        <p:spPr bwMode="auto">
          <a:xfrm>
            <a:off x="290513" y="5757863"/>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91" name="Line 43"/>
          <p:cNvSpPr>
            <a:spLocks noChangeShapeType="1"/>
          </p:cNvSpPr>
          <p:nvPr/>
        </p:nvSpPr>
        <p:spPr bwMode="auto">
          <a:xfrm>
            <a:off x="90488" y="1835150"/>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92" name="Text Box 44"/>
          <p:cNvSpPr txBox="1">
            <a:spLocks noChangeArrowheads="1"/>
          </p:cNvSpPr>
          <p:nvPr/>
        </p:nvSpPr>
        <p:spPr bwMode="auto">
          <a:xfrm>
            <a:off x="2624138" y="1371600"/>
            <a:ext cx="16684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solidFill>
                  <a:srgbClr val="FF3300"/>
                </a:solidFill>
              </a:rPr>
              <a:t>100305224</a:t>
            </a:r>
          </a:p>
        </p:txBody>
      </p:sp>
      <p:sp>
        <p:nvSpPr>
          <p:cNvPr id="770093" name="Line 45"/>
          <p:cNvSpPr>
            <a:spLocks noChangeShapeType="1"/>
          </p:cNvSpPr>
          <p:nvPr/>
        </p:nvSpPr>
        <p:spPr bwMode="auto">
          <a:xfrm>
            <a:off x="428625" y="2459038"/>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94" name="Text Box 46"/>
          <p:cNvSpPr txBox="1">
            <a:spLocks noChangeArrowheads="1"/>
          </p:cNvSpPr>
          <p:nvPr/>
        </p:nvSpPr>
        <p:spPr bwMode="auto">
          <a:xfrm>
            <a:off x="1752600" y="2551113"/>
            <a:ext cx="40306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solidFill>
                  <a:srgbClr val="FF3300"/>
                </a:solidFill>
              </a:rPr>
              <a:t>100305224 % 100000 = 5224</a:t>
            </a:r>
          </a:p>
        </p:txBody>
      </p:sp>
      <p:sp>
        <p:nvSpPr>
          <p:cNvPr id="770095" name="Line 47"/>
          <p:cNvSpPr>
            <a:spLocks noChangeShapeType="1"/>
          </p:cNvSpPr>
          <p:nvPr/>
        </p:nvSpPr>
        <p:spPr bwMode="auto">
          <a:xfrm>
            <a:off x="76200" y="2749550"/>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48"/>
          <p:cNvGrpSpPr>
            <a:grpSpLocks/>
          </p:cNvGrpSpPr>
          <p:nvPr/>
        </p:nvGrpSpPr>
        <p:grpSpPr bwMode="auto">
          <a:xfrm>
            <a:off x="6691313" y="6172200"/>
            <a:ext cx="2149475" cy="536575"/>
            <a:chOff x="4215" y="3888"/>
            <a:chExt cx="1354" cy="338"/>
          </a:xfrm>
        </p:grpSpPr>
        <p:grpSp>
          <p:nvGrpSpPr>
            <p:cNvPr id="21538" name="Group 49"/>
            <p:cNvGrpSpPr>
              <a:grpSpLocks/>
            </p:cNvGrpSpPr>
            <p:nvPr/>
          </p:nvGrpSpPr>
          <p:grpSpPr bwMode="auto">
            <a:xfrm>
              <a:off x="4215" y="3888"/>
              <a:ext cx="1354" cy="307"/>
              <a:chOff x="4214" y="3821"/>
              <a:chExt cx="1354" cy="307"/>
            </a:xfrm>
          </p:grpSpPr>
          <p:sp>
            <p:nvSpPr>
              <p:cNvPr id="21540" name="Text Box 50"/>
              <p:cNvSpPr txBox="1">
                <a:spLocks noChangeArrowheads="1"/>
              </p:cNvSpPr>
              <p:nvPr/>
            </p:nvSpPr>
            <p:spPr bwMode="auto">
              <a:xfrm>
                <a:off x="4214" y="3821"/>
                <a:ext cx="7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bucket</a:t>
                </a:r>
              </a:p>
            </p:txBody>
          </p:sp>
          <p:sp>
            <p:nvSpPr>
              <p:cNvPr id="21541" name="Rectangle 51"/>
              <p:cNvSpPr>
                <a:spLocks noChangeArrowheads="1"/>
              </p:cNvSpPr>
              <p:nvPr/>
            </p:nvSpPr>
            <p:spPr bwMode="auto">
              <a:xfrm>
                <a:off x="4896" y="3888"/>
                <a:ext cx="672" cy="240"/>
              </a:xfrm>
              <a:prstGeom prst="rect">
                <a:avLst/>
              </a:prstGeom>
              <a:solidFill>
                <a:srgbClr val="800000"/>
              </a:solidFill>
              <a:ln w="28575">
                <a:solidFill>
                  <a:schemeClr val="tx1"/>
                </a:solidFill>
                <a:miter lim="800000"/>
                <a:headEnd/>
                <a:tailEnd/>
              </a:ln>
            </p:spPr>
            <p:txBody>
              <a:bodyPr wrap="none" anchor="ctr"/>
              <a:lstStyle/>
              <a:p>
                <a:endParaRPr lang="en-US"/>
              </a:p>
            </p:txBody>
          </p:sp>
        </p:grpSp>
        <p:sp>
          <p:nvSpPr>
            <p:cNvPr id="21539" name="Text Box 52"/>
            <p:cNvSpPr txBox="1">
              <a:spLocks noChangeArrowheads="1"/>
            </p:cNvSpPr>
            <p:nvPr/>
          </p:nvSpPr>
          <p:spPr bwMode="auto">
            <a:xfrm>
              <a:off x="4930" y="3938"/>
              <a:ext cx="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bg1"/>
                  </a:solidFill>
                </a:rPr>
                <a:t>5224</a:t>
              </a:r>
            </a:p>
          </p:txBody>
        </p:sp>
      </p:grpSp>
      <p:sp>
        <p:nvSpPr>
          <p:cNvPr id="770101" name="Line 53"/>
          <p:cNvSpPr>
            <a:spLocks noChangeShapeType="1"/>
          </p:cNvSpPr>
          <p:nvPr/>
        </p:nvSpPr>
        <p:spPr bwMode="auto">
          <a:xfrm>
            <a:off x="290513" y="6048375"/>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102" name="Text Box 54"/>
          <p:cNvSpPr txBox="1">
            <a:spLocks noChangeArrowheads="1"/>
          </p:cNvSpPr>
          <p:nvPr/>
        </p:nvSpPr>
        <p:spPr bwMode="auto">
          <a:xfrm>
            <a:off x="7894638" y="3448050"/>
            <a:ext cx="8207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“Mary”</a:t>
            </a:r>
          </a:p>
        </p:txBody>
      </p:sp>
      <p:sp>
        <p:nvSpPr>
          <p:cNvPr id="770103" name="Line 55"/>
          <p:cNvSpPr>
            <a:spLocks noChangeShapeType="1"/>
          </p:cNvSpPr>
          <p:nvPr/>
        </p:nvSpPr>
        <p:spPr bwMode="auto">
          <a:xfrm>
            <a:off x="304800" y="6291263"/>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104" name="Text Box 56"/>
          <p:cNvSpPr txBox="1">
            <a:spLocks noChangeArrowheads="1"/>
          </p:cNvSpPr>
          <p:nvPr/>
        </p:nvSpPr>
        <p:spPr bwMode="auto">
          <a:xfrm>
            <a:off x="7989888" y="3638550"/>
            <a:ext cx="6143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4.00</a:t>
            </a:r>
          </a:p>
        </p:txBody>
      </p:sp>
      <p:sp>
        <p:nvSpPr>
          <p:cNvPr id="59" name="Rounded Rectangular Callout 58"/>
          <p:cNvSpPr>
            <a:spLocks noChangeArrowheads="1"/>
          </p:cNvSpPr>
          <p:nvPr/>
        </p:nvSpPr>
        <p:spPr bwMode="auto">
          <a:xfrm flipH="1">
            <a:off x="3311525" y="884238"/>
            <a:ext cx="4689475" cy="3687762"/>
          </a:xfrm>
          <a:prstGeom prst="wedgeRoundRectCallout">
            <a:avLst>
              <a:gd name="adj1" fmla="val -48477"/>
              <a:gd name="adj2" fmla="val 69583"/>
              <a:gd name="adj3" fmla="val 16667"/>
            </a:avLst>
          </a:prstGeom>
          <a:solidFill>
            <a:srgbClr val="E7F9BF"/>
          </a:solidFill>
          <a:ln w="9525" algn="ctr">
            <a:solidFill>
              <a:schemeClr val="tx1"/>
            </a:solidFill>
            <a:round/>
            <a:headEnd/>
            <a:tailEnd/>
          </a:ln>
        </p:spPr>
        <p:txBody>
          <a:bodyPr anchor="ctr"/>
          <a:lstStyle/>
          <a:p>
            <a:r>
              <a:rPr lang="en-US" sz="2200"/>
              <a:t>Each slot in the hash table array is called a </a:t>
            </a:r>
            <a:r>
              <a:rPr lang="en-US" sz="2200">
                <a:solidFill>
                  <a:srgbClr val="6600CC"/>
                </a:solidFill>
              </a:rPr>
              <a:t>“bucket.”</a:t>
            </a:r>
            <a:r>
              <a:rPr lang="en-US" sz="2200"/>
              <a:t>  </a:t>
            </a:r>
          </a:p>
          <a:p>
            <a:endParaRPr lang="en-US" sz="800"/>
          </a:p>
          <a:p>
            <a:r>
              <a:rPr lang="en-US" sz="2200"/>
              <a:t>Our hash table has 100,000 buckets.</a:t>
            </a:r>
          </a:p>
          <a:p>
            <a:endParaRPr lang="en-US" sz="2200"/>
          </a:p>
          <a:p>
            <a:r>
              <a:rPr lang="en-US" sz="2200"/>
              <a:t>In a closed hash table, each bucket holds a </a:t>
            </a:r>
            <a:r>
              <a:rPr lang="en-US" sz="2200">
                <a:solidFill>
                  <a:srgbClr val="6600CC"/>
                </a:solidFill>
              </a:rPr>
              <a:t>single record </a:t>
            </a:r>
            <a:br>
              <a:rPr lang="en-US" sz="2200">
                <a:solidFill>
                  <a:srgbClr val="6600CC"/>
                </a:solidFill>
              </a:rPr>
            </a:br>
            <a:r>
              <a:rPr lang="en-US" sz="2200"/>
              <a:t>of data (info about one person).</a:t>
            </a:r>
          </a:p>
        </p:txBody>
      </p:sp>
      <p:sp>
        <p:nvSpPr>
          <p:cNvPr id="770105" name="Text Box 57"/>
          <p:cNvSpPr txBox="1">
            <a:spLocks noChangeArrowheads="1"/>
          </p:cNvSpPr>
          <p:nvPr/>
        </p:nvSpPr>
        <p:spPr bwMode="auto">
          <a:xfrm>
            <a:off x="127000" y="1219200"/>
            <a:ext cx="5359400" cy="5570538"/>
          </a:xfrm>
          <a:prstGeom prst="rect">
            <a:avLst/>
          </a:prstGeom>
          <a:solidFill>
            <a:srgbClr val="CCFFCC"/>
          </a:solidFill>
          <a:ln w="19050">
            <a:solidFill>
              <a:srgbClr val="000000"/>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This is called a </a:t>
            </a:r>
            <a:r>
              <a:rPr lang="en-US">
                <a:solidFill>
                  <a:srgbClr val="FF00FF"/>
                </a:solidFill>
              </a:rPr>
              <a:t>“Closed Hash Table.”</a:t>
            </a:r>
          </a:p>
          <a:p>
            <a:pPr eaLnBrk="1" hangingPunct="1"/>
            <a:endParaRPr lang="en-US" sz="1000"/>
          </a:p>
          <a:p>
            <a:pPr eaLnBrk="1" hangingPunct="1"/>
            <a:r>
              <a:rPr lang="en-US">
                <a:solidFill>
                  <a:srgbClr val="6600FF"/>
                </a:solidFill>
              </a:rPr>
              <a:t>Why closed? </a:t>
            </a:r>
            <a:r>
              <a:rPr lang="en-US"/>
              <a:t/>
            </a:r>
            <a:br>
              <a:rPr lang="en-US"/>
            </a:br>
            <a:endParaRPr lang="en-US" sz="1000"/>
          </a:p>
          <a:p>
            <a:pPr eaLnBrk="1" hangingPunct="1"/>
            <a:r>
              <a:rPr lang="en-US"/>
              <a:t>Because it’s basically just a fixed-sized array.</a:t>
            </a:r>
          </a:p>
          <a:p>
            <a:pPr eaLnBrk="1" hangingPunct="1"/>
            <a:endParaRPr lang="en-US"/>
          </a:p>
          <a:p>
            <a:pPr eaLnBrk="1" hangingPunct="1"/>
            <a:r>
              <a:rPr lang="en-US"/>
              <a:t>And as such, once you fill up the array with items, you’re stuck – you can’t add any more!</a:t>
            </a:r>
          </a:p>
          <a:p>
            <a:pPr eaLnBrk="1" hangingPunct="1"/>
            <a:endParaRPr lang="en-US"/>
          </a:p>
          <a:p>
            <a:pPr eaLnBrk="1" hangingPunct="1"/>
            <a:r>
              <a:rPr lang="en-US"/>
              <a:t>So we say the table is “closed”.</a:t>
            </a:r>
          </a:p>
          <a:p>
            <a:pPr eaLnBrk="1" hangingPunct="1"/>
            <a:endParaRPr lang="en-US"/>
          </a:p>
          <a:p>
            <a:pPr eaLnBrk="1" hangingPunct="1"/>
            <a:r>
              <a:rPr lang="en-US">
                <a:solidFill>
                  <a:srgbClr val="6600FF"/>
                </a:solidFill>
              </a:rPr>
              <a:t>Linked lists </a:t>
            </a:r>
            <a:r>
              <a:rPr lang="en-US"/>
              <a:t>and </a:t>
            </a:r>
            <a:r>
              <a:rPr lang="en-US">
                <a:solidFill>
                  <a:srgbClr val="6600FF"/>
                </a:solidFill>
              </a:rPr>
              <a:t>binary trees</a:t>
            </a:r>
            <a:r>
              <a:rPr lang="en-US"/>
              <a:t>, on the other hand are </a:t>
            </a:r>
            <a:r>
              <a:rPr lang="en-US">
                <a:solidFill>
                  <a:srgbClr val="6600FF"/>
                </a:solidFill>
              </a:rPr>
              <a:t>not closed</a:t>
            </a:r>
            <a:r>
              <a:rPr lang="en-US"/>
              <a:t> since they can expand in size indefinitely.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00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7005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00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7005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00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7005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7005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006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7005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00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006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770061"/>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00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77006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70060"/>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770063"/>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006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70065"/>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008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770065"/>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008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7008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down)">
                                      <p:cBhvr>
                                        <p:cTn id="101" dur="500"/>
                                        <p:tgtEl>
                                          <p:spTgt spid="5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59"/>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770088"/>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770090"/>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770090"/>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770091"/>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770092"/>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770091"/>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770093"/>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770094"/>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770093"/>
                                        </p:tgtEl>
                                        <p:attrNameLst>
                                          <p:attrName>style.visibility</p:attrName>
                                        </p:attrNameLst>
                                      </p:cBhvr>
                                      <p:to>
                                        <p:strVal val="hidden"/>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770095"/>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770094"/>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770092"/>
                                        </p:tgtEl>
                                        <p:attrNameLst>
                                          <p:attrName>style.visibility</p:attrName>
                                        </p:attrNameLst>
                                      </p:cBhvr>
                                      <p:to>
                                        <p:strVal val="hidden"/>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770095"/>
                                        </p:tgtEl>
                                        <p:attrNameLst>
                                          <p:attrName>style.visibility</p:attrName>
                                        </p:attrNameLst>
                                      </p:cBhvr>
                                      <p:to>
                                        <p:strVal val="hidden"/>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nodeType="clickEffect">
                                  <p:stCondLst>
                                    <p:cond delay="0"/>
                                  </p:stCondLst>
                                  <p:childTnLst>
                                    <p:set>
                                      <p:cBhvr>
                                        <p:cTn id="159" dur="1" fill="hold">
                                          <p:stCondLst>
                                            <p:cond delay="0"/>
                                          </p:stCondLst>
                                        </p:cTn>
                                        <p:tgtEl>
                                          <p:spTgt spid="5"/>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770101"/>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770102"/>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770101"/>
                                        </p:tgtEl>
                                        <p:attrNameLst>
                                          <p:attrName>style.visibility</p:attrName>
                                        </p:attrNameLst>
                                      </p:cBhvr>
                                      <p:to>
                                        <p:strVal val="hidden"/>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770103"/>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770104"/>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770103"/>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55" presetClass="entr" presetSubtype="0" fill="hold" grpId="0" nodeType="clickEffect">
                                  <p:stCondLst>
                                    <p:cond delay="0"/>
                                  </p:stCondLst>
                                  <p:childTnLst>
                                    <p:set>
                                      <p:cBhvr>
                                        <p:cTn id="187" dur="1" fill="hold">
                                          <p:stCondLst>
                                            <p:cond delay="0"/>
                                          </p:stCondLst>
                                        </p:cTn>
                                        <p:tgtEl>
                                          <p:spTgt spid="770105">
                                            <p:bg/>
                                          </p:spTgt>
                                        </p:tgtEl>
                                        <p:attrNameLst>
                                          <p:attrName>style.visibility</p:attrName>
                                        </p:attrNameLst>
                                      </p:cBhvr>
                                      <p:to>
                                        <p:strVal val="visible"/>
                                      </p:to>
                                    </p:set>
                                    <p:anim calcmode="lin" valueType="num">
                                      <p:cBhvr>
                                        <p:cTn id="188" dur="1000" fill="hold"/>
                                        <p:tgtEl>
                                          <p:spTgt spid="770105">
                                            <p:bg/>
                                          </p:spTgt>
                                        </p:tgtEl>
                                        <p:attrNameLst>
                                          <p:attrName>ppt_w</p:attrName>
                                        </p:attrNameLst>
                                      </p:cBhvr>
                                      <p:tavLst>
                                        <p:tav tm="0">
                                          <p:val>
                                            <p:strVal val="#ppt_w*0.70"/>
                                          </p:val>
                                        </p:tav>
                                        <p:tav tm="100000">
                                          <p:val>
                                            <p:strVal val="#ppt_w"/>
                                          </p:val>
                                        </p:tav>
                                      </p:tavLst>
                                    </p:anim>
                                    <p:anim calcmode="lin" valueType="num">
                                      <p:cBhvr>
                                        <p:cTn id="189" dur="1000" fill="hold"/>
                                        <p:tgtEl>
                                          <p:spTgt spid="770105">
                                            <p:bg/>
                                          </p:spTgt>
                                        </p:tgtEl>
                                        <p:attrNameLst>
                                          <p:attrName>ppt_h</p:attrName>
                                        </p:attrNameLst>
                                      </p:cBhvr>
                                      <p:tavLst>
                                        <p:tav tm="0">
                                          <p:val>
                                            <p:strVal val="#ppt_h"/>
                                          </p:val>
                                        </p:tav>
                                        <p:tav tm="100000">
                                          <p:val>
                                            <p:strVal val="#ppt_h"/>
                                          </p:val>
                                        </p:tav>
                                      </p:tavLst>
                                    </p:anim>
                                    <p:animEffect transition="in" filter="fade">
                                      <p:cBhvr>
                                        <p:cTn id="190" dur="1000"/>
                                        <p:tgtEl>
                                          <p:spTgt spid="770105">
                                            <p:bg/>
                                          </p:spTgt>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55" presetClass="entr" presetSubtype="0" fill="hold" grpId="0" nodeType="clickEffect">
                                  <p:stCondLst>
                                    <p:cond delay="0"/>
                                  </p:stCondLst>
                                  <p:childTnLst>
                                    <p:set>
                                      <p:cBhvr>
                                        <p:cTn id="194" dur="1" fill="hold">
                                          <p:stCondLst>
                                            <p:cond delay="0"/>
                                          </p:stCondLst>
                                        </p:cTn>
                                        <p:tgtEl>
                                          <p:spTgt spid="770105">
                                            <p:txEl>
                                              <p:pRg st="0" end="0"/>
                                            </p:txEl>
                                          </p:spTgt>
                                        </p:tgtEl>
                                        <p:attrNameLst>
                                          <p:attrName>style.visibility</p:attrName>
                                        </p:attrNameLst>
                                      </p:cBhvr>
                                      <p:to>
                                        <p:strVal val="visible"/>
                                      </p:to>
                                    </p:set>
                                    <p:anim calcmode="lin" valueType="num">
                                      <p:cBhvr>
                                        <p:cTn id="195" dur="1000" fill="hold"/>
                                        <p:tgtEl>
                                          <p:spTgt spid="770105">
                                            <p:txEl>
                                              <p:pRg st="0" end="0"/>
                                            </p:txEl>
                                          </p:spTgt>
                                        </p:tgtEl>
                                        <p:attrNameLst>
                                          <p:attrName>ppt_w</p:attrName>
                                        </p:attrNameLst>
                                      </p:cBhvr>
                                      <p:tavLst>
                                        <p:tav tm="0">
                                          <p:val>
                                            <p:strVal val="#ppt_w*0.70"/>
                                          </p:val>
                                        </p:tav>
                                        <p:tav tm="100000">
                                          <p:val>
                                            <p:strVal val="#ppt_w"/>
                                          </p:val>
                                        </p:tav>
                                      </p:tavLst>
                                    </p:anim>
                                    <p:anim calcmode="lin" valueType="num">
                                      <p:cBhvr>
                                        <p:cTn id="196" dur="1000" fill="hold"/>
                                        <p:tgtEl>
                                          <p:spTgt spid="770105">
                                            <p:txEl>
                                              <p:pRg st="0" end="0"/>
                                            </p:txEl>
                                          </p:spTgt>
                                        </p:tgtEl>
                                        <p:attrNameLst>
                                          <p:attrName>ppt_h</p:attrName>
                                        </p:attrNameLst>
                                      </p:cBhvr>
                                      <p:tavLst>
                                        <p:tav tm="0">
                                          <p:val>
                                            <p:strVal val="#ppt_h"/>
                                          </p:val>
                                        </p:tav>
                                        <p:tav tm="100000">
                                          <p:val>
                                            <p:strVal val="#ppt_h"/>
                                          </p:val>
                                        </p:tav>
                                      </p:tavLst>
                                    </p:anim>
                                    <p:animEffect transition="in" filter="fade">
                                      <p:cBhvr>
                                        <p:cTn id="197" dur="1000"/>
                                        <p:tgtEl>
                                          <p:spTgt spid="770105">
                                            <p:txEl>
                                              <p:pRg st="0" end="0"/>
                                            </p:txEl>
                                          </p:spTgt>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55" presetClass="entr" presetSubtype="0" fill="hold" grpId="0" nodeType="clickEffect">
                                  <p:stCondLst>
                                    <p:cond delay="0"/>
                                  </p:stCondLst>
                                  <p:childTnLst>
                                    <p:set>
                                      <p:cBhvr>
                                        <p:cTn id="201" dur="1" fill="hold">
                                          <p:stCondLst>
                                            <p:cond delay="0"/>
                                          </p:stCondLst>
                                        </p:cTn>
                                        <p:tgtEl>
                                          <p:spTgt spid="770105">
                                            <p:txEl>
                                              <p:pRg st="2" end="2"/>
                                            </p:txEl>
                                          </p:spTgt>
                                        </p:tgtEl>
                                        <p:attrNameLst>
                                          <p:attrName>style.visibility</p:attrName>
                                        </p:attrNameLst>
                                      </p:cBhvr>
                                      <p:to>
                                        <p:strVal val="visible"/>
                                      </p:to>
                                    </p:set>
                                    <p:anim calcmode="lin" valueType="num">
                                      <p:cBhvr>
                                        <p:cTn id="202" dur="1000" fill="hold"/>
                                        <p:tgtEl>
                                          <p:spTgt spid="770105">
                                            <p:txEl>
                                              <p:pRg st="2" end="2"/>
                                            </p:txEl>
                                          </p:spTgt>
                                        </p:tgtEl>
                                        <p:attrNameLst>
                                          <p:attrName>ppt_w</p:attrName>
                                        </p:attrNameLst>
                                      </p:cBhvr>
                                      <p:tavLst>
                                        <p:tav tm="0">
                                          <p:val>
                                            <p:strVal val="#ppt_w*0.70"/>
                                          </p:val>
                                        </p:tav>
                                        <p:tav tm="100000">
                                          <p:val>
                                            <p:strVal val="#ppt_w"/>
                                          </p:val>
                                        </p:tav>
                                      </p:tavLst>
                                    </p:anim>
                                    <p:anim calcmode="lin" valueType="num">
                                      <p:cBhvr>
                                        <p:cTn id="203" dur="1000" fill="hold"/>
                                        <p:tgtEl>
                                          <p:spTgt spid="770105">
                                            <p:txEl>
                                              <p:pRg st="2" end="2"/>
                                            </p:txEl>
                                          </p:spTgt>
                                        </p:tgtEl>
                                        <p:attrNameLst>
                                          <p:attrName>ppt_h</p:attrName>
                                        </p:attrNameLst>
                                      </p:cBhvr>
                                      <p:tavLst>
                                        <p:tav tm="0">
                                          <p:val>
                                            <p:strVal val="#ppt_h"/>
                                          </p:val>
                                        </p:tav>
                                        <p:tav tm="100000">
                                          <p:val>
                                            <p:strVal val="#ppt_h"/>
                                          </p:val>
                                        </p:tav>
                                      </p:tavLst>
                                    </p:anim>
                                    <p:animEffect transition="in" filter="fade">
                                      <p:cBhvr>
                                        <p:cTn id="204" dur="1000"/>
                                        <p:tgtEl>
                                          <p:spTgt spid="770105">
                                            <p:txEl>
                                              <p:pRg st="2" end="2"/>
                                            </p:txEl>
                                          </p:spTgt>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55" presetClass="entr" presetSubtype="0" fill="hold" grpId="0" nodeType="clickEffect">
                                  <p:stCondLst>
                                    <p:cond delay="0"/>
                                  </p:stCondLst>
                                  <p:childTnLst>
                                    <p:set>
                                      <p:cBhvr>
                                        <p:cTn id="208" dur="1" fill="hold">
                                          <p:stCondLst>
                                            <p:cond delay="0"/>
                                          </p:stCondLst>
                                        </p:cTn>
                                        <p:tgtEl>
                                          <p:spTgt spid="770105">
                                            <p:txEl>
                                              <p:pRg st="3" end="3"/>
                                            </p:txEl>
                                          </p:spTgt>
                                        </p:tgtEl>
                                        <p:attrNameLst>
                                          <p:attrName>style.visibility</p:attrName>
                                        </p:attrNameLst>
                                      </p:cBhvr>
                                      <p:to>
                                        <p:strVal val="visible"/>
                                      </p:to>
                                    </p:set>
                                    <p:anim calcmode="lin" valueType="num">
                                      <p:cBhvr>
                                        <p:cTn id="209" dur="1000" fill="hold"/>
                                        <p:tgtEl>
                                          <p:spTgt spid="770105">
                                            <p:txEl>
                                              <p:pRg st="3" end="3"/>
                                            </p:txEl>
                                          </p:spTgt>
                                        </p:tgtEl>
                                        <p:attrNameLst>
                                          <p:attrName>ppt_w</p:attrName>
                                        </p:attrNameLst>
                                      </p:cBhvr>
                                      <p:tavLst>
                                        <p:tav tm="0">
                                          <p:val>
                                            <p:strVal val="#ppt_w*0.70"/>
                                          </p:val>
                                        </p:tav>
                                        <p:tav tm="100000">
                                          <p:val>
                                            <p:strVal val="#ppt_w"/>
                                          </p:val>
                                        </p:tav>
                                      </p:tavLst>
                                    </p:anim>
                                    <p:anim calcmode="lin" valueType="num">
                                      <p:cBhvr>
                                        <p:cTn id="210" dur="1000" fill="hold"/>
                                        <p:tgtEl>
                                          <p:spTgt spid="770105">
                                            <p:txEl>
                                              <p:pRg st="3" end="3"/>
                                            </p:txEl>
                                          </p:spTgt>
                                        </p:tgtEl>
                                        <p:attrNameLst>
                                          <p:attrName>ppt_h</p:attrName>
                                        </p:attrNameLst>
                                      </p:cBhvr>
                                      <p:tavLst>
                                        <p:tav tm="0">
                                          <p:val>
                                            <p:strVal val="#ppt_h"/>
                                          </p:val>
                                        </p:tav>
                                        <p:tav tm="100000">
                                          <p:val>
                                            <p:strVal val="#ppt_h"/>
                                          </p:val>
                                        </p:tav>
                                      </p:tavLst>
                                    </p:anim>
                                    <p:animEffect transition="in" filter="fade">
                                      <p:cBhvr>
                                        <p:cTn id="211" dur="1000"/>
                                        <p:tgtEl>
                                          <p:spTgt spid="770105">
                                            <p:txEl>
                                              <p:pRg st="3" end="3"/>
                                            </p:txEl>
                                          </p:spTgt>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55" presetClass="entr" presetSubtype="0" fill="hold" grpId="0" nodeType="clickEffect">
                                  <p:stCondLst>
                                    <p:cond delay="0"/>
                                  </p:stCondLst>
                                  <p:childTnLst>
                                    <p:set>
                                      <p:cBhvr>
                                        <p:cTn id="215" dur="1" fill="hold">
                                          <p:stCondLst>
                                            <p:cond delay="0"/>
                                          </p:stCondLst>
                                        </p:cTn>
                                        <p:tgtEl>
                                          <p:spTgt spid="770105">
                                            <p:txEl>
                                              <p:pRg st="5" end="5"/>
                                            </p:txEl>
                                          </p:spTgt>
                                        </p:tgtEl>
                                        <p:attrNameLst>
                                          <p:attrName>style.visibility</p:attrName>
                                        </p:attrNameLst>
                                      </p:cBhvr>
                                      <p:to>
                                        <p:strVal val="visible"/>
                                      </p:to>
                                    </p:set>
                                    <p:anim calcmode="lin" valueType="num">
                                      <p:cBhvr>
                                        <p:cTn id="216" dur="1000" fill="hold"/>
                                        <p:tgtEl>
                                          <p:spTgt spid="770105">
                                            <p:txEl>
                                              <p:pRg st="5" end="5"/>
                                            </p:txEl>
                                          </p:spTgt>
                                        </p:tgtEl>
                                        <p:attrNameLst>
                                          <p:attrName>ppt_w</p:attrName>
                                        </p:attrNameLst>
                                      </p:cBhvr>
                                      <p:tavLst>
                                        <p:tav tm="0">
                                          <p:val>
                                            <p:strVal val="#ppt_w*0.70"/>
                                          </p:val>
                                        </p:tav>
                                        <p:tav tm="100000">
                                          <p:val>
                                            <p:strVal val="#ppt_w"/>
                                          </p:val>
                                        </p:tav>
                                      </p:tavLst>
                                    </p:anim>
                                    <p:anim calcmode="lin" valueType="num">
                                      <p:cBhvr>
                                        <p:cTn id="217" dur="1000" fill="hold"/>
                                        <p:tgtEl>
                                          <p:spTgt spid="770105">
                                            <p:txEl>
                                              <p:pRg st="5" end="5"/>
                                            </p:txEl>
                                          </p:spTgt>
                                        </p:tgtEl>
                                        <p:attrNameLst>
                                          <p:attrName>ppt_h</p:attrName>
                                        </p:attrNameLst>
                                      </p:cBhvr>
                                      <p:tavLst>
                                        <p:tav tm="0">
                                          <p:val>
                                            <p:strVal val="#ppt_h"/>
                                          </p:val>
                                        </p:tav>
                                        <p:tav tm="100000">
                                          <p:val>
                                            <p:strVal val="#ppt_h"/>
                                          </p:val>
                                        </p:tav>
                                      </p:tavLst>
                                    </p:anim>
                                    <p:animEffect transition="in" filter="fade">
                                      <p:cBhvr>
                                        <p:cTn id="218" dur="1000"/>
                                        <p:tgtEl>
                                          <p:spTgt spid="770105">
                                            <p:txEl>
                                              <p:pRg st="5" end="5"/>
                                            </p:txEl>
                                          </p:spTgt>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55" presetClass="entr" presetSubtype="0" fill="hold" grpId="0" nodeType="clickEffect">
                                  <p:stCondLst>
                                    <p:cond delay="0"/>
                                  </p:stCondLst>
                                  <p:childTnLst>
                                    <p:set>
                                      <p:cBhvr>
                                        <p:cTn id="222" dur="1" fill="hold">
                                          <p:stCondLst>
                                            <p:cond delay="0"/>
                                          </p:stCondLst>
                                        </p:cTn>
                                        <p:tgtEl>
                                          <p:spTgt spid="770105">
                                            <p:txEl>
                                              <p:pRg st="7" end="7"/>
                                            </p:txEl>
                                          </p:spTgt>
                                        </p:tgtEl>
                                        <p:attrNameLst>
                                          <p:attrName>style.visibility</p:attrName>
                                        </p:attrNameLst>
                                      </p:cBhvr>
                                      <p:to>
                                        <p:strVal val="visible"/>
                                      </p:to>
                                    </p:set>
                                    <p:anim calcmode="lin" valueType="num">
                                      <p:cBhvr>
                                        <p:cTn id="223" dur="1000" fill="hold"/>
                                        <p:tgtEl>
                                          <p:spTgt spid="770105">
                                            <p:txEl>
                                              <p:pRg st="7" end="7"/>
                                            </p:txEl>
                                          </p:spTgt>
                                        </p:tgtEl>
                                        <p:attrNameLst>
                                          <p:attrName>ppt_w</p:attrName>
                                        </p:attrNameLst>
                                      </p:cBhvr>
                                      <p:tavLst>
                                        <p:tav tm="0">
                                          <p:val>
                                            <p:strVal val="#ppt_w*0.70"/>
                                          </p:val>
                                        </p:tav>
                                        <p:tav tm="100000">
                                          <p:val>
                                            <p:strVal val="#ppt_w"/>
                                          </p:val>
                                        </p:tav>
                                      </p:tavLst>
                                    </p:anim>
                                    <p:anim calcmode="lin" valueType="num">
                                      <p:cBhvr>
                                        <p:cTn id="224" dur="1000" fill="hold"/>
                                        <p:tgtEl>
                                          <p:spTgt spid="770105">
                                            <p:txEl>
                                              <p:pRg st="7" end="7"/>
                                            </p:txEl>
                                          </p:spTgt>
                                        </p:tgtEl>
                                        <p:attrNameLst>
                                          <p:attrName>ppt_h</p:attrName>
                                        </p:attrNameLst>
                                      </p:cBhvr>
                                      <p:tavLst>
                                        <p:tav tm="0">
                                          <p:val>
                                            <p:strVal val="#ppt_h"/>
                                          </p:val>
                                        </p:tav>
                                        <p:tav tm="100000">
                                          <p:val>
                                            <p:strVal val="#ppt_h"/>
                                          </p:val>
                                        </p:tav>
                                      </p:tavLst>
                                    </p:anim>
                                    <p:animEffect transition="in" filter="fade">
                                      <p:cBhvr>
                                        <p:cTn id="225" dur="1000"/>
                                        <p:tgtEl>
                                          <p:spTgt spid="770105">
                                            <p:txEl>
                                              <p:pRg st="7" end="7"/>
                                            </p:txEl>
                                          </p:spTgt>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55" presetClass="entr" presetSubtype="0" fill="hold" grpId="0" nodeType="clickEffect">
                                  <p:stCondLst>
                                    <p:cond delay="0"/>
                                  </p:stCondLst>
                                  <p:childTnLst>
                                    <p:set>
                                      <p:cBhvr>
                                        <p:cTn id="229" dur="1" fill="hold">
                                          <p:stCondLst>
                                            <p:cond delay="0"/>
                                          </p:stCondLst>
                                        </p:cTn>
                                        <p:tgtEl>
                                          <p:spTgt spid="770105">
                                            <p:txEl>
                                              <p:pRg st="9" end="9"/>
                                            </p:txEl>
                                          </p:spTgt>
                                        </p:tgtEl>
                                        <p:attrNameLst>
                                          <p:attrName>style.visibility</p:attrName>
                                        </p:attrNameLst>
                                      </p:cBhvr>
                                      <p:to>
                                        <p:strVal val="visible"/>
                                      </p:to>
                                    </p:set>
                                    <p:anim calcmode="lin" valueType="num">
                                      <p:cBhvr>
                                        <p:cTn id="230" dur="1000" fill="hold"/>
                                        <p:tgtEl>
                                          <p:spTgt spid="770105">
                                            <p:txEl>
                                              <p:pRg st="9" end="9"/>
                                            </p:txEl>
                                          </p:spTgt>
                                        </p:tgtEl>
                                        <p:attrNameLst>
                                          <p:attrName>ppt_w</p:attrName>
                                        </p:attrNameLst>
                                      </p:cBhvr>
                                      <p:tavLst>
                                        <p:tav tm="0">
                                          <p:val>
                                            <p:strVal val="#ppt_w*0.70"/>
                                          </p:val>
                                        </p:tav>
                                        <p:tav tm="100000">
                                          <p:val>
                                            <p:strVal val="#ppt_w"/>
                                          </p:val>
                                        </p:tav>
                                      </p:tavLst>
                                    </p:anim>
                                    <p:anim calcmode="lin" valueType="num">
                                      <p:cBhvr>
                                        <p:cTn id="231" dur="1000" fill="hold"/>
                                        <p:tgtEl>
                                          <p:spTgt spid="770105">
                                            <p:txEl>
                                              <p:pRg st="9" end="9"/>
                                            </p:txEl>
                                          </p:spTgt>
                                        </p:tgtEl>
                                        <p:attrNameLst>
                                          <p:attrName>ppt_h</p:attrName>
                                        </p:attrNameLst>
                                      </p:cBhvr>
                                      <p:tavLst>
                                        <p:tav tm="0">
                                          <p:val>
                                            <p:strVal val="#ppt_h"/>
                                          </p:val>
                                        </p:tav>
                                        <p:tav tm="100000">
                                          <p:val>
                                            <p:strVal val="#ppt_h"/>
                                          </p:val>
                                        </p:tav>
                                      </p:tavLst>
                                    </p:anim>
                                    <p:animEffect transition="in" filter="fade">
                                      <p:cBhvr>
                                        <p:cTn id="232" dur="1000"/>
                                        <p:tgtEl>
                                          <p:spTgt spid="7701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3" grpId="0" animBg="1"/>
      <p:bldP spid="770053" grpId="1" animBg="1"/>
      <p:bldP spid="770054" grpId="0" animBg="1"/>
      <p:bldP spid="770054" grpId="1" animBg="1"/>
      <p:bldP spid="770058" grpId="0" animBg="1"/>
      <p:bldP spid="770058" grpId="1" animBg="1"/>
      <p:bldP spid="770059" grpId="0" animBg="1"/>
      <p:bldP spid="770059" grpId="1" animBg="1"/>
      <p:bldP spid="770060" grpId="0"/>
      <p:bldP spid="770060" grpId="1"/>
      <p:bldP spid="770061" grpId="0" animBg="1"/>
      <p:bldP spid="770061" grpId="1" animBg="1"/>
      <p:bldP spid="770062" grpId="0"/>
      <p:bldP spid="770062" grpId="1"/>
      <p:bldP spid="770063" grpId="0" animBg="1"/>
      <p:bldP spid="770063" grpId="1" animBg="1"/>
      <p:bldP spid="770064" grpId="0"/>
      <p:bldP spid="770065" grpId="0" animBg="1"/>
      <p:bldP spid="770065" grpId="1" animBg="1"/>
      <p:bldP spid="770087" grpId="0"/>
      <p:bldP spid="770088" grpId="0" animBg="1"/>
      <p:bldP spid="770088" grpId="1" animBg="1"/>
      <p:bldP spid="770089" grpId="0"/>
      <p:bldP spid="770090" grpId="0" animBg="1"/>
      <p:bldP spid="770090" grpId="1" animBg="1"/>
      <p:bldP spid="770091" grpId="0" animBg="1"/>
      <p:bldP spid="770091" grpId="1" animBg="1"/>
      <p:bldP spid="770092" grpId="0"/>
      <p:bldP spid="770092" grpId="1"/>
      <p:bldP spid="770093" grpId="0" animBg="1"/>
      <p:bldP spid="770093" grpId="1" animBg="1"/>
      <p:bldP spid="770094" grpId="0"/>
      <p:bldP spid="770094" grpId="1"/>
      <p:bldP spid="770095" grpId="0" animBg="1"/>
      <p:bldP spid="770095" grpId="1" animBg="1"/>
      <p:bldP spid="770101" grpId="0" animBg="1"/>
      <p:bldP spid="770101" grpId="1" animBg="1"/>
      <p:bldP spid="770102" grpId="0"/>
      <p:bldP spid="770103" grpId="0" animBg="1"/>
      <p:bldP spid="770103" grpId="1" animBg="1"/>
      <p:bldP spid="770104" grpId="0"/>
      <p:bldP spid="77010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D7959D8A-B368-44CE-AEA0-4BDCA4B1B9A1}" type="slidenum">
              <a:rPr lang="en-US" sz="1400" smtClean="0">
                <a:solidFill>
                  <a:schemeClr val="tx1"/>
                </a:solidFill>
                <a:latin typeface="Times New Roman" pitchFamily="18" charset="0"/>
              </a:rPr>
              <a:pPr eaLnBrk="1" hangingPunct="1"/>
              <a:t>21</a:t>
            </a:fld>
            <a:endParaRPr lang="en-US" sz="1400" smtClean="0">
              <a:solidFill>
                <a:schemeClr val="tx1"/>
              </a:solidFill>
              <a:latin typeface="Times New Roman" pitchFamily="18" charset="0"/>
            </a:endParaRPr>
          </a:p>
        </p:txBody>
      </p:sp>
      <p:sp>
        <p:nvSpPr>
          <p:cNvPr id="22531" name="Rectangle 2"/>
          <p:cNvSpPr>
            <a:spLocks noGrp="1" noChangeArrowheads="1"/>
          </p:cNvSpPr>
          <p:nvPr>
            <p:ph type="title"/>
          </p:nvPr>
        </p:nvSpPr>
        <p:spPr>
          <a:xfrm>
            <a:off x="319088" y="-76200"/>
            <a:ext cx="8494712" cy="1143000"/>
          </a:xfrm>
          <a:noFill/>
        </p:spPr>
        <p:txBody>
          <a:bodyPr/>
          <a:lstStyle/>
          <a:p>
            <a:pPr eaLnBrk="1" hangingPunct="1"/>
            <a:r>
              <a:rPr lang="en-US" smtClean="0"/>
              <a:t>Closed Hash Table: </a:t>
            </a:r>
            <a:r>
              <a:rPr lang="en-US" smtClean="0">
                <a:solidFill>
                  <a:srgbClr val="FF0000"/>
                </a:solidFill>
              </a:rPr>
              <a:t>A problem!</a:t>
            </a:r>
          </a:p>
        </p:txBody>
      </p:sp>
      <p:sp>
        <p:nvSpPr>
          <p:cNvPr id="22532" name="Text Box 3"/>
          <p:cNvSpPr txBox="1">
            <a:spLocks noChangeArrowheads="1"/>
          </p:cNvSpPr>
          <p:nvPr/>
        </p:nvSpPr>
        <p:spPr bwMode="auto">
          <a:xfrm>
            <a:off x="609600" y="838200"/>
            <a:ext cx="812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FF0000"/>
                </a:solidFill>
              </a:rPr>
              <a:t>Let’s add one more person to our table…</a:t>
            </a:r>
          </a:p>
        </p:txBody>
      </p:sp>
      <p:sp>
        <p:nvSpPr>
          <p:cNvPr id="22533" name="Text Box 4"/>
          <p:cNvSpPr txBox="1">
            <a:spLocks noChangeArrowheads="1"/>
          </p:cNvSpPr>
          <p:nvPr/>
        </p:nvSpPr>
        <p:spPr bwMode="auto">
          <a:xfrm>
            <a:off x="339725" y="1657350"/>
            <a:ext cx="4762500" cy="4559300"/>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a:solidFill>
                  <a:schemeClr val="tx1"/>
                </a:solidFill>
                <a:latin typeface="Courier New" pitchFamily="49" charset="0"/>
                <a:cs typeface="Courier New" pitchFamily="49" charset="0"/>
              </a:rPr>
              <a:t>int hashFunc(int idNum)</a:t>
            </a:r>
            <a:endParaRPr lang="en-US" sz="1800">
              <a:solidFill>
                <a:schemeClr val="tx1"/>
              </a:solidFill>
            </a:endParaRPr>
          </a:p>
          <a:p>
            <a:pPr algn="l" eaLnBrk="1" hangingPunct="1"/>
            <a:r>
              <a:rPr lang="en-US" sz="1800" b="1">
                <a:solidFill>
                  <a:schemeClr val="tx1"/>
                </a:solidFill>
                <a:latin typeface="Courier New" pitchFamily="49" charset="0"/>
                <a:cs typeface="Courier New" pitchFamily="49" charset="0"/>
              </a:rPr>
              <a:t>{</a:t>
            </a:r>
            <a:endParaRPr lang="en-US" sz="1800">
              <a:solidFill>
                <a:schemeClr val="tx1"/>
              </a:solidFill>
            </a:endParaRPr>
          </a:p>
          <a:p>
            <a:pPr algn="l" eaLnBrk="1" hangingPunct="1"/>
            <a:r>
              <a:rPr lang="en-US" sz="1800" b="1">
                <a:solidFill>
                  <a:schemeClr val="tx1"/>
                </a:solidFill>
                <a:latin typeface="Courier New" pitchFamily="49" charset="0"/>
                <a:cs typeface="Courier New" pitchFamily="49" charset="0"/>
              </a:rPr>
              <a:t>   return(idNum </a:t>
            </a:r>
            <a:r>
              <a:rPr lang="en-US" sz="2200" b="1">
                <a:solidFill>
                  <a:srgbClr val="FF3300"/>
                </a:solidFill>
                <a:latin typeface="Times New Roman" pitchFamily="18" charset="0"/>
                <a:cs typeface="Courier New" pitchFamily="49" charset="0"/>
              </a:rPr>
              <a:t>%</a:t>
            </a:r>
            <a:r>
              <a:rPr lang="en-US" sz="1800" b="1">
                <a:solidFill>
                  <a:schemeClr val="tx1"/>
                </a:solidFill>
                <a:latin typeface="Courier New" pitchFamily="49" charset="0"/>
                <a:cs typeface="Courier New" pitchFamily="49" charset="0"/>
              </a:rPr>
              <a:t> 100000) </a:t>
            </a:r>
            <a:endParaRPr lang="en-US" sz="1800">
              <a:solidFill>
                <a:schemeClr val="tx1"/>
              </a:solidFill>
            </a:endParaRPr>
          </a:p>
          <a:p>
            <a:pPr algn="l" eaLnBrk="1" hangingPunct="1"/>
            <a:r>
              <a:rPr lang="en-US" sz="1800" b="1">
                <a:solidFill>
                  <a:schemeClr val="tx1"/>
                </a:solidFill>
                <a:latin typeface="Courier New" pitchFamily="49" charset="0"/>
                <a:cs typeface="Courier New" pitchFamily="49" charset="0"/>
              </a:rPr>
              <a:t>}</a:t>
            </a:r>
            <a:endParaRPr lang="en-US" sz="1800">
              <a:solidFill>
                <a:schemeClr val="tx1"/>
              </a:solidFill>
            </a:endParaRPr>
          </a:p>
          <a:p>
            <a:pPr algn="l" eaLnBrk="1" hangingPunct="1"/>
            <a:r>
              <a:rPr lang="en-US" sz="1800" b="1">
                <a:cs typeface="Courier New" pitchFamily="49" charset="0"/>
              </a:rPr>
              <a:t> </a:t>
            </a:r>
            <a:endParaRPr lang="en-US" sz="1800" b="1">
              <a:latin typeface="Courier New" pitchFamily="49" charset="0"/>
              <a:cs typeface="Courier New" pitchFamily="49" charset="0"/>
            </a:endParaRPr>
          </a:p>
          <a:p>
            <a:pPr algn="l" eaLnBrk="1" hangingPunct="1"/>
            <a:r>
              <a:rPr lang="en-US" sz="1800" b="1">
                <a:latin typeface="Courier New" pitchFamily="49" charset="0"/>
                <a:cs typeface="Courier New" pitchFamily="49" charset="0"/>
              </a:rPr>
              <a:t>main()</a:t>
            </a:r>
          </a:p>
          <a:p>
            <a:pPr algn="l" eaLnBrk="1" hangingPunct="1"/>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student array[100000];</a:t>
            </a:r>
            <a:endParaRPr lang="en-US" sz="1800"/>
          </a:p>
          <a:p>
            <a:pPr algn="l" eaLnBrk="1" hangingPunct="1"/>
            <a:r>
              <a:rPr lang="en-US" sz="1800" b="1">
                <a:latin typeface="Courier New" pitchFamily="49" charset="0"/>
                <a:cs typeface="Courier New" pitchFamily="49" charset="0"/>
              </a:rPr>
              <a:t>  int bucket;</a:t>
            </a:r>
            <a:endParaRPr lang="en-US" sz="1800"/>
          </a:p>
          <a:p>
            <a:pPr algn="l" eaLnBrk="1" hangingPunct="1"/>
            <a:r>
              <a:rPr lang="en-US" sz="1800" b="1">
                <a:latin typeface="Courier New" pitchFamily="49" charset="0"/>
                <a:cs typeface="Courier New" pitchFamily="49" charset="0"/>
              </a:rPr>
              <a:t> </a:t>
            </a:r>
            <a:r>
              <a:rPr lang="en-US" sz="1800" b="1">
                <a:cs typeface="Courier New" pitchFamily="49" charset="0"/>
              </a:rPr>
              <a:t> </a:t>
            </a:r>
            <a:endParaRPr lang="en-US" sz="1800"/>
          </a:p>
          <a:p>
            <a:pPr algn="l" eaLnBrk="1" hangingPunct="1"/>
            <a:r>
              <a:rPr lang="en-US" sz="1800" b="1">
                <a:latin typeface="Courier New" pitchFamily="49" charset="0"/>
                <a:cs typeface="Courier New" pitchFamily="49" charset="0"/>
              </a:rPr>
              <a:t>  ...</a:t>
            </a:r>
            <a:endParaRPr lang="en-US" sz="1800"/>
          </a:p>
          <a:p>
            <a:pPr algn="l" eaLnBrk="1" hangingPunct="1"/>
            <a:r>
              <a:rPr lang="en-US" sz="1800" b="1">
                <a:cs typeface="Courier New" pitchFamily="49" charset="0"/>
              </a:rPr>
              <a:t> </a:t>
            </a:r>
            <a:endParaRPr lang="en-US" sz="1800"/>
          </a:p>
          <a:p>
            <a:pPr algn="l" eaLnBrk="1" hangingPunct="1"/>
            <a:r>
              <a:rPr lang="en-US" sz="1800" b="1">
                <a:latin typeface="Courier New" pitchFamily="49" charset="0"/>
                <a:cs typeface="Courier New" pitchFamily="49" charset="0"/>
              </a:rPr>
              <a:t>  bucket = </a:t>
            </a:r>
            <a:r>
              <a:rPr lang="en-US" sz="1800" b="1">
                <a:solidFill>
                  <a:srgbClr val="6600CC"/>
                </a:solidFill>
                <a:latin typeface="Courier New" pitchFamily="49" charset="0"/>
                <a:cs typeface="Courier New" pitchFamily="49" charset="0"/>
              </a:rPr>
              <a:t>hashFunc</a:t>
            </a:r>
            <a:r>
              <a:rPr lang="en-US" sz="1800" b="1">
                <a:latin typeface="Courier New" pitchFamily="49" charset="0"/>
                <a:cs typeface="Courier New" pitchFamily="49" charset="0"/>
              </a:rPr>
              <a:t>(</a:t>
            </a:r>
            <a:r>
              <a:rPr lang="en-US" sz="1800" b="1">
                <a:solidFill>
                  <a:srgbClr val="FF3300"/>
                </a:solidFill>
                <a:latin typeface="Courier New" pitchFamily="49" charset="0"/>
                <a:cs typeface="Courier New" pitchFamily="49" charset="0"/>
              </a:rPr>
              <a:t>222005224</a:t>
            </a:r>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array[bucket].name = </a:t>
            </a:r>
            <a:r>
              <a:rPr lang="en-US" sz="1800" b="1">
                <a:cs typeface="Courier New" pitchFamily="49" charset="0"/>
              </a:rPr>
              <a:t>”</a:t>
            </a:r>
            <a:r>
              <a:rPr lang="en-US" sz="1800" b="1">
                <a:latin typeface="Courier New" pitchFamily="49" charset="0"/>
                <a:cs typeface="Courier New" pitchFamily="49" charset="0"/>
              </a:rPr>
              <a:t>Hercumur</a:t>
            </a:r>
            <a:r>
              <a:rPr lang="en-US" sz="1800" b="1">
                <a:cs typeface="Courier New" pitchFamily="49" charset="0"/>
              </a:rPr>
              <a:t>”</a:t>
            </a:r>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array[bucket].GPA = 2.1; </a:t>
            </a:r>
          </a:p>
          <a:p>
            <a:pPr algn="l" eaLnBrk="1" hangingPunct="1"/>
            <a:r>
              <a:rPr lang="en-US" sz="1800" b="1">
                <a:latin typeface="Courier New" pitchFamily="49" charset="0"/>
                <a:cs typeface="Courier New" pitchFamily="49" charset="0"/>
              </a:rPr>
              <a:t> </a:t>
            </a:r>
          </a:p>
        </p:txBody>
      </p:sp>
      <p:grpSp>
        <p:nvGrpSpPr>
          <p:cNvPr id="22534" name="Group 5"/>
          <p:cNvGrpSpPr>
            <a:grpSpLocks/>
          </p:cNvGrpSpPr>
          <p:nvPr/>
        </p:nvGrpSpPr>
        <p:grpSpPr bwMode="auto">
          <a:xfrm>
            <a:off x="6689725" y="6173788"/>
            <a:ext cx="2149475" cy="487362"/>
            <a:chOff x="4214" y="3821"/>
            <a:chExt cx="1354" cy="307"/>
          </a:xfrm>
        </p:grpSpPr>
        <p:sp>
          <p:nvSpPr>
            <p:cNvPr id="22574" name="Text Box 6"/>
            <p:cNvSpPr txBox="1">
              <a:spLocks noChangeArrowheads="1"/>
            </p:cNvSpPr>
            <p:nvPr/>
          </p:nvSpPr>
          <p:spPr bwMode="auto">
            <a:xfrm>
              <a:off x="4214" y="3821"/>
              <a:ext cx="7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bucket</a:t>
              </a:r>
            </a:p>
          </p:txBody>
        </p:sp>
        <p:sp>
          <p:nvSpPr>
            <p:cNvPr id="22575" name="Rectangle 7"/>
            <p:cNvSpPr>
              <a:spLocks noChangeArrowheads="1"/>
            </p:cNvSpPr>
            <p:nvPr/>
          </p:nvSpPr>
          <p:spPr bwMode="auto">
            <a:xfrm>
              <a:off x="4896" y="3888"/>
              <a:ext cx="672" cy="240"/>
            </a:xfrm>
            <a:prstGeom prst="rect">
              <a:avLst/>
            </a:prstGeom>
            <a:solidFill>
              <a:srgbClr val="800000"/>
            </a:solidFill>
            <a:ln w="28575">
              <a:solidFill>
                <a:schemeClr val="tx1"/>
              </a:solidFill>
              <a:miter lim="800000"/>
              <a:headEnd/>
              <a:tailEnd/>
            </a:ln>
          </p:spPr>
          <p:txBody>
            <a:bodyPr wrap="none" anchor="ctr"/>
            <a:lstStyle/>
            <a:p>
              <a:endParaRPr lang="en-US"/>
            </a:p>
          </p:txBody>
        </p:sp>
      </p:grpSp>
      <p:sp>
        <p:nvSpPr>
          <p:cNvPr id="772104" name="Text Box 8"/>
          <p:cNvSpPr txBox="1">
            <a:spLocks noChangeArrowheads="1"/>
          </p:cNvSpPr>
          <p:nvPr/>
        </p:nvSpPr>
        <p:spPr bwMode="auto">
          <a:xfrm>
            <a:off x="7835900" y="6248400"/>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bg1"/>
                </a:solidFill>
              </a:rPr>
              <a:t>5224</a:t>
            </a:r>
          </a:p>
        </p:txBody>
      </p:sp>
      <p:sp>
        <p:nvSpPr>
          <p:cNvPr id="772105" name="Line 9"/>
          <p:cNvSpPr>
            <a:spLocks noChangeShapeType="1"/>
          </p:cNvSpPr>
          <p:nvPr/>
        </p:nvSpPr>
        <p:spPr bwMode="auto">
          <a:xfrm>
            <a:off x="290513" y="5210175"/>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2106" name="Line 10"/>
          <p:cNvSpPr>
            <a:spLocks noChangeShapeType="1"/>
          </p:cNvSpPr>
          <p:nvPr/>
        </p:nvSpPr>
        <p:spPr bwMode="auto">
          <a:xfrm>
            <a:off x="90488" y="1857375"/>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2107" name="Text Box 11"/>
          <p:cNvSpPr txBox="1">
            <a:spLocks noChangeArrowheads="1"/>
          </p:cNvSpPr>
          <p:nvPr/>
        </p:nvSpPr>
        <p:spPr bwMode="auto">
          <a:xfrm>
            <a:off x="2624138" y="1447800"/>
            <a:ext cx="17129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solidFill>
                  <a:srgbClr val="FF3300"/>
                </a:solidFill>
              </a:rPr>
              <a:t>222005224</a:t>
            </a:r>
          </a:p>
        </p:txBody>
      </p:sp>
      <p:sp>
        <p:nvSpPr>
          <p:cNvPr id="772108" name="Line 12"/>
          <p:cNvSpPr>
            <a:spLocks noChangeShapeType="1"/>
          </p:cNvSpPr>
          <p:nvPr/>
        </p:nvSpPr>
        <p:spPr bwMode="auto">
          <a:xfrm>
            <a:off x="428625" y="2447925"/>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2109" name="Text Box 13"/>
          <p:cNvSpPr txBox="1">
            <a:spLocks noChangeArrowheads="1"/>
          </p:cNvSpPr>
          <p:nvPr/>
        </p:nvSpPr>
        <p:spPr bwMode="auto">
          <a:xfrm>
            <a:off x="1752600" y="2590800"/>
            <a:ext cx="4075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solidFill>
                  <a:srgbClr val="FF3300"/>
                </a:solidFill>
              </a:rPr>
              <a:t>222005224 % 100000 = 5224</a:t>
            </a:r>
          </a:p>
        </p:txBody>
      </p:sp>
      <p:sp>
        <p:nvSpPr>
          <p:cNvPr id="772110" name="Line 14"/>
          <p:cNvSpPr>
            <a:spLocks noChangeShapeType="1"/>
          </p:cNvSpPr>
          <p:nvPr/>
        </p:nvSpPr>
        <p:spPr bwMode="auto">
          <a:xfrm>
            <a:off x="76200" y="2738438"/>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2111" name="Line 15"/>
          <p:cNvSpPr>
            <a:spLocks noChangeShapeType="1"/>
          </p:cNvSpPr>
          <p:nvPr/>
        </p:nvSpPr>
        <p:spPr bwMode="auto">
          <a:xfrm>
            <a:off x="290513" y="5500688"/>
            <a:ext cx="381000" cy="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2543" name="Group 16"/>
          <p:cNvGrpSpPr>
            <a:grpSpLocks/>
          </p:cNvGrpSpPr>
          <p:nvPr/>
        </p:nvGrpSpPr>
        <p:grpSpPr bwMode="auto">
          <a:xfrm>
            <a:off x="6572250" y="1676400"/>
            <a:ext cx="2266950" cy="4545013"/>
            <a:chOff x="4140" y="1056"/>
            <a:chExt cx="1428" cy="2863"/>
          </a:xfrm>
        </p:grpSpPr>
        <p:grpSp>
          <p:nvGrpSpPr>
            <p:cNvPr id="22554" name="Group 17"/>
            <p:cNvGrpSpPr>
              <a:grpSpLocks/>
            </p:cNvGrpSpPr>
            <p:nvPr/>
          </p:nvGrpSpPr>
          <p:grpSpPr bwMode="auto">
            <a:xfrm>
              <a:off x="4140" y="1056"/>
              <a:ext cx="1428" cy="2688"/>
              <a:chOff x="4140" y="912"/>
              <a:chExt cx="1428" cy="2688"/>
            </a:xfrm>
          </p:grpSpPr>
          <p:sp>
            <p:nvSpPr>
              <p:cNvPr id="22563" name="Rectangle 18"/>
              <p:cNvSpPr>
                <a:spLocks noChangeArrowheads="1"/>
              </p:cNvSpPr>
              <p:nvPr/>
            </p:nvSpPr>
            <p:spPr bwMode="auto">
              <a:xfrm>
                <a:off x="4896" y="1008"/>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564" name="Rectangle 19"/>
              <p:cNvSpPr>
                <a:spLocks noChangeArrowheads="1"/>
              </p:cNvSpPr>
              <p:nvPr/>
            </p:nvSpPr>
            <p:spPr bwMode="auto">
              <a:xfrm>
                <a:off x="4896" y="1248"/>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565" name="Rectangle 20"/>
              <p:cNvSpPr>
                <a:spLocks noChangeArrowheads="1"/>
              </p:cNvSpPr>
              <p:nvPr/>
            </p:nvSpPr>
            <p:spPr bwMode="auto">
              <a:xfrm>
                <a:off x="4896" y="182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566" name="Rectangle 21"/>
              <p:cNvSpPr>
                <a:spLocks noChangeArrowheads="1"/>
              </p:cNvSpPr>
              <p:nvPr/>
            </p:nvSpPr>
            <p:spPr bwMode="auto">
              <a:xfrm>
                <a:off x="4896" y="206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567" name="Rectangle 22"/>
              <p:cNvSpPr>
                <a:spLocks noChangeArrowheads="1"/>
              </p:cNvSpPr>
              <p:nvPr/>
            </p:nvSpPr>
            <p:spPr bwMode="auto">
              <a:xfrm>
                <a:off x="4896" y="230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568" name="Text Box 23"/>
              <p:cNvSpPr txBox="1">
                <a:spLocks noChangeArrowheads="1"/>
              </p:cNvSpPr>
              <p:nvPr/>
            </p:nvSpPr>
            <p:spPr bwMode="auto">
              <a:xfrm>
                <a:off x="5058" y="253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22569" name="Rectangle 24"/>
              <p:cNvSpPr>
                <a:spLocks noChangeArrowheads="1"/>
              </p:cNvSpPr>
              <p:nvPr/>
            </p:nvSpPr>
            <p:spPr bwMode="auto">
              <a:xfrm>
                <a:off x="4896" y="288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570" name="Rectangle 25"/>
              <p:cNvSpPr>
                <a:spLocks noChangeArrowheads="1"/>
              </p:cNvSpPr>
              <p:nvPr/>
            </p:nvSpPr>
            <p:spPr bwMode="auto">
              <a:xfrm>
                <a:off x="4896" y="312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571" name="Rectangle 26"/>
              <p:cNvSpPr>
                <a:spLocks noChangeArrowheads="1"/>
              </p:cNvSpPr>
              <p:nvPr/>
            </p:nvSpPr>
            <p:spPr bwMode="auto">
              <a:xfrm>
                <a:off x="4896" y="336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572" name="Text Box 27"/>
              <p:cNvSpPr txBox="1">
                <a:spLocks noChangeArrowheads="1"/>
              </p:cNvSpPr>
              <p:nvPr/>
            </p:nvSpPr>
            <p:spPr bwMode="auto">
              <a:xfrm>
                <a:off x="4140" y="912"/>
                <a:ext cx="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array    </a:t>
                </a:r>
              </a:p>
            </p:txBody>
          </p:sp>
          <p:sp>
            <p:nvSpPr>
              <p:cNvPr id="22573" name="Text Box 28"/>
              <p:cNvSpPr txBox="1">
                <a:spLocks noChangeArrowheads="1"/>
              </p:cNvSpPr>
              <p:nvPr/>
            </p:nvSpPr>
            <p:spPr bwMode="auto">
              <a:xfrm>
                <a:off x="5088" y="148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sp>
          <p:nvSpPr>
            <p:cNvPr id="22555" name="Text Box 29"/>
            <p:cNvSpPr txBox="1">
              <a:spLocks noChangeArrowheads="1"/>
            </p:cNvSpPr>
            <p:nvPr/>
          </p:nvSpPr>
          <p:spPr bwMode="auto">
            <a:xfrm>
              <a:off x="4617" y="1166"/>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[0] </a:t>
              </a:r>
            </a:p>
          </p:txBody>
        </p:sp>
        <p:sp>
          <p:nvSpPr>
            <p:cNvPr id="22556" name="Text Box 30"/>
            <p:cNvSpPr txBox="1">
              <a:spLocks noChangeArrowheads="1"/>
            </p:cNvSpPr>
            <p:nvPr/>
          </p:nvSpPr>
          <p:spPr bwMode="auto">
            <a:xfrm>
              <a:off x="4614" y="1371"/>
              <a:ext cx="4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[1]   </a:t>
              </a:r>
            </a:p>
          </p:txBody>
        </p:sp>
        <p:sp>
          <p:nvSpPr>
            <p:cNvPr id="22557" name="Text Box 31"/>
            <p:cNvSpPr txBox="1">
              <a:spLocks noChangeArrowheads="1"/>
            </p:cNvSpPr>
            <p:nvPr/>
          </p:nvSpPr>
          <p:spPr bwMode="auto">
            <a:xfrm>
              <a:off x="4350" y="196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[5223]</a:t>
              </a:r>
            </a:p>
          </p:txBody>
        </p:sp>
        <p:sp>
          <p:nvSpPr>
            <p:cNvPr id="22558" name="Text Box 32"/>
            <p:cNvSpPr txBox="1">
              <a:spLocks noChangeArrowheads="1"/>
            </p:cNvSpPr>
            <p:nvPr/>
          </p:nvSpPr>
          <p:spPr bwMode="auto">
            <a:xfrm>
              <a:off x="4272" y="3021"/>
              <a:ext cx="6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[83947]</a:t>
              </a:r>
            </a:p>
          </p:txBody>
        </p:sp>
        <p:sp>
          <p:nvSpPr>
            <p:cNvPr id="22559" name="Text Box 33"/>
            <p:cNvSpPr txBox="1">
              <a:spLocks noChangeArrowheads="1"/>
            </p:cNvSpPr>
            <p:nvPr/>
          </p:nvSpPr>
          <p:spPr bwMode="auto">
            <a:xfrm>
              <a:off x="4278" y="3270"/>
              <a:ext cx="66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[83948]</a:t>
              </a:r>
            </a:p>
            <a:p>
              <a:pPr algn="l" eaLnBrk="1" hangingPunct="1"/>
              <a:endParaRPr lang="en-US" sz="800"/>
            </a:p>
            <a:p>
              <a:pPr algn="l" eaLnBrk="1" hangingPunct="1"/>
              <a:r>
                <a:rPr lang="en-US" sz="1800"/>
                <a:t>[83949]</a:t>
              </a:r>
            </a:p>
          </p:txBody>
        </p:sp>
        <p:sp>
          <p:nvSpPr>
            <p:cNvPr id="22560" name="Text Box 34"/>
            <p:cNvSpPr txBox="1">
              <a:spLocks noChangeArrowheads="1"/>
            </p:cNvSpPr>
            <p:nvPr/>
          </p:nvSpPr>
          <p:spPr bwMode="auto">
            <a:xfrm>
              <a:off x="4350" y="218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[5224]</a:t>
              </a:r>
            </a:p>
          </p:txBody>
        </p:sp>
        <p:sp>
          <p:nvSpPr>
            <p:cNvPr id="22561" name="Text Box 35"/>
            <p:cNvSpPr txBox="1">
              <a:spLocks noChangeArrowheads="1"/>
            </p:cNvSpPr>
            <p:nvPr/>
          </p:nvSpPr>
          <p:spPr bwMode="auto">
            <a:xfrm>
              <a:off x="4356" y="242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[5225]</a:t>
              </a:r>
            </a:p>
          </p:txBody>
        </p:sp>
        <p:sp>
          <p:nvSpPr>
            <p:cNvPr id="22562" name="Rectangle 36"/>
            <p:cNvSpPr>
              <a:spLocks noChangeArrowheads="1"/>
            </p:cNvSpPr>
            <p:nvPr/>
          </p:nvSpPr>
          <p:spPr bwMode="auto">
            <a:xfrm>
              <a:off x="5080" y="363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p>
              <a:pPr algn="l"/>
              <a:r>
                <a:rPr lang="en-US"/>
                <a:t>...</a:t>
              </a:r>
            </a:p>
          </p:txBody>
        </p:sp>
      </p:grpSp>
      <p:sp>
        <p:nvSpPr>
          <p:cNvPr id="22544" name="Text Box 37"/>
          <p:cNvSpPr txBox="1">
            <a:spLocks noChangeArrowheads="1"/>
          </p:cNvSpPr>
          <p:nvPr/>
        </p:nvSpPr>
        <p:spPr bwMode="auto">
          <a:xfrm>
            <a:off x="7848600" y="5133975"/>
            <a:ext cx="876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“Carey”</a:t>
            </a:r>
          </a:p>
        </p:txBody>
      </p:sp>
      <p:sp>
        <p:nvSpPr>
          <p:cNvPr id="22545" name="Text Box 38"/>
          <p:cNvSpPr txBox="1">
            <a:spLocks noChangeArrowheads="1"/>
          </p:cNvSpPr>
          <p:nvPr/>
        </p:nvSpPr>
        <p:spPr bwMode="auto">
          <a:xfrm>
            <a:off x="7958138" y="5314950"/>
            <a:ext cx="6143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3.62</a:t>
            </a:r>
          </a:p>
        </p:txBody>
      </p:sp>
      <p:sp>
        <p:nvSpPr>
          <p:cNvPr id="22546" name="Text Box 39"/>
          <p:cNvSpPr txBox="1">
            <a:spLocks noChangeArrowheads="1"/>
          </p:cNvSpPr>
          <p:nvPr/>
        </p:nvSpPr>
        <p:spPr bwMode="auto">
          <a:xfrm>
            <a:off x="7894638" y="3448050"/>
            <a:ext cx="8207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“Mary”</a:t>
            </a:r>
          </a:p>
        </p:txBody>
      </p:sp>
      <p:sp>
        <p:nvSpPr>
          <p:cNvPr id="22547" name="Text Box 40"/>
          <p:cNvSpPr txBox="1">
            <a:spLocks noChangeArrowheads="1"/>
          </p:cNvSpPr>
          <p:nvPr/>
        </p:nvSpPr>
        <p:spPr bwMode="auto">
          <a:xfrm>
            <a:off x="7989888" y="3638550"/>
            <a:ext cx="6143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4.00</a:t>
            </a:r>
          </a:p>
        </p:txBody>
      </p:sp>
      <p:sp>
        <p:nvSpPr>
          <p:cNvPr id="772137" name="Rectangle 41"/>
          <p:cNvSpPr>
            <a:spLocks noChangeArrowheads="1"/>
          </p:cNvSpPr>
          <p:nvPr/>
        </p:nvSpPr>
        <p:spPr bwMode="auto">
          <a:xfrm>
            <a:off x="6907213" y="3448050"/>
            <a:ext cx="2032000" cy="509588"/>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2138" name="Text Box 42"/>
          <p:cNvSpPr txBox="1">
            <a:spLocks noChangeArrowheads="1"/>
          </p:cNvSpPr>
          <p:nvPr/>
        </p:nvSpPr>
        <p:spPr bwMode="auto">
          <a:xfrm>
            <a:off x="407988" y="6302375"/>
            <a:ext cx="576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3300"/>
                </a:solidFill>
              </a:rPr>
              <a:t>But wait! We already put Mary in 5224!</a:t>
            </a:r>
          </a:p>
        </p:txBody>
      </p:sp>
      <p:sp>
        <p:nvSpPr>
          <p:cNvPr id="772139" name="Text Box 43"/>
          <p:cNvSpPr txBox="1">
            <a:spLocks noChangeArrowheads="1"/>
          </p:cNvSpPr>
          <p:nvPr/>
        </p:nvSpPr>
        <p:spPr bwMode="auto">
          <a:xfrm>
            <a:off x="4208463" y="4216400"/>
            <a:ext cx="2347912" cy="835025"/>
          </a:xfrm>
          <a:prstGeom prst="rect">
            <a:avLst/>
          </a:prstGeom>
          <a:solidFill>
            <a:srgbClr val="FFCCFF"/>
          </a:solidFill>
          <a:ln w="12700">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This is called a </a:t>
            </a:r>
            <a:r>
              <a:rPr lang="en-US">
                <a:solidFill>
                  <a:srgbClr val="A50021"/>
                </a:solidFill>
              </a:rPr>
              <a:t>collision</a:t>
            </a:r>
            <a:r>
              <a:rPr lang="en-US"/>
              <a:t>!</a:t>
            </a:r>
          </a:p>
        </p:txBody>
      </p:sp>
      <p:sp>
        <p:nvSpPr>
          <p:cNvPr id="772140" name="Text Box 44"/>
          <p:cNvSpPr txBox="1">
            <a:spLocks noChangeArrowheads="1"/>
          </p:cNvSpPr>
          <p:nvPr/>
        </p:nvSpPr>
        <p:spPr bwMode="auto">
          <a:xfrm>
            <a:off x="338138" y="6310313"/>
            <a:ext cx="6450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3300"/>
                </a:solidFill>
              </a:rPr>
              <a:t>If we put Hercumur there, we’ll erase Mary!</a:t>
            </a:r>
          </a:p>
        </p:txBody>
      </p:sp>
      <p:pic>
        <p:nvPicPr>
          <p:cNvPr id="772141" name="Picture 45" descr="C:\Program Files\Microsoft Office\MEDIA\CAGCAT10\j0212957.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2819400"/>
            <a:ext cx="18303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5" descr="C:\Program Files\Microsoft Office\MEDIA\CAGCAT10\j0212957.wmf"/>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flipH="1">
            <a:off x="3505200" y="2819400"/>
            <a:ext cx="1830629" cy="11494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21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7210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21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21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7210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21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210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72108"/>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21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210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7210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72107"/>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772110"/>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211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72137"/>
                                        </p:tgtEl>
                                        <p:attrNameLst>
                                          <p:attrName>style.visibility</p:attrName>
                                        </p:attrNameLst>
                                      </p:cBhvr>
                                      <p:to>
                                        <p:strVal val="visible"/>
                                      </p:to>
                                    </p:set>
                                    <p:animEffect transition="in" filter="wipe(left)">
                                      <p:cBhvr>
                                        <p:cTn id="65" dur="500"/>
                                        <p:tgtEl>
                                          <p:spTgt spid="7721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772138"/>
                                        </p:tgtEl>
                                        <p:attrNameLst>
                                          <p:attrName>style.visibility</p:attrName>
                                        </p:attrNameLst>
                                      </p:cBhvr>
                                      <p:to>
                                        <p:strVal val="visible"/>
                                      </p:to>
                                    </p:set>
                                    <p:anim calcmode="lin" valueType="num">
                                      <p:cBhvr additive="base">
                                        <p:cTn id="70" dur="500" fill="hold"/>
                                        <p:tgtEl>
                                          <p:spTgt spid="772138"/>
                                        </p:tgtEl>
                                        <p:attrNameLst>
                                          <p:attrName>ppt_x</p:attrName>
                                        </p:attrNameLst>
                                      </p:cBhvr>
                                      <p:tavLst>
                                        <p:tav tm="0">
                                          <p:val>
                                            <p:strVal val="#ppt_x"/>
                                          </p:val>
                                        </p:tav>
                                        <p:tav tm="100000">
                                          <p:val>
                                            <p:strVal val="#ppt_x"/>
                                          </p:val>
                                        </p:tav>
                                      </p:tavLst>
                                    </p:anim>
                                    <p:anim calcmode="lin" valueType="num">
                                      <p:cBhvr additive="base">
                                        <p:cTn id="71" dur="500" fill="hold"/>
                                        <p:tgtEl>
                                          <p:spTgt spid="772138"/>
                                        </p:tgtEl>
                                        <p:attrNameLst>
                                          <p:attrName>ppt_y</p:attrName>
                                        </p:attrNameLst>
                                      </p:cBhvr>
                                      <p:tavLst>
                                        <p:tav tm="0">
                                          <p:val>
                                            <p:strVal val="1+#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772138"/>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772140"/>
                                        </p:tgtEl>
                                        <p:attrNameLst>
                                          <p:attrName>style.visibility</p:attrName>
                                        </p:attrNameLst>
                                      </p:cBhvr>
                                      <p:to>
                                        <p:strVal val="visible"/>
                                      </p:to>
                                    </p:set>
                                    <p:anim calcmode="lin" valueType="num">
                                      <p:cBhvr additive="base">
                                        <p:cTn id="80" dur="500" fill="hold"/>
                                        <p:tgtEl>
                                          <p:spTgt spid="772140"/>
                                        </p:tgtEl>
                                        <p:attrNameLst>
                                          <p:attrName>ppt_x</p:attrName>
                                        </p:attrNameLst>
                                      </p:cBhvr>
                                      <p:tavLst>
                                        <p:tav tm="0">
                                          <p:val>
                                            <p:strVal val="#ppt_x"/>
                                          </p:val>
                                        </p:tav>
                                        <p:tav tm="100000">
                                          <p:val>
                                            <p:strVal val="#ppt_x"/>
                                          </p:val>
                                        </p:tav>
                                      </p:tavLst>
                                    </p:anim>
                                    <p:anim calcmode="lin" valueType="num">
                                      <p:cBhvr additive="base">
                                        <p:cTn id="81" dur="500" fill="hold"/>
                                        <p:tgtEl>
                                          <p:spTgt spid="772140"/>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772111"/>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772139"/>
                                        </p:tgtEl>
                                        <p:attrNameLst>
                                          <p:attrName>style.visibility</p:attrName>
                                        </p:attrNameLst>
                                      </p:cBhvr>
                                      <p:to>
                                        <p:strVal val="visible"/>
                                      </p:to>
                                    </p:set>
                                    <p:anim calcmode="lin" valueType="num">
                                      <p:cBhvr additive="base">
                                        <p:cTn id="90" dur="500" fill="hold"/>
                                        <p:tgtEl>
                                          <p:spTgt spid="772139"/>
                                        </p:tgtEl>
                                        <p:attrNameLst>
                                          <p:attrName>ppt_x</p:attrName>
                                        </p:attrNameLst>
                                      </p:cBhvr>
                                      <p:tavLst>
                                        <p:tav tm="0">
                                          <p:val>
                                            <p:strVal val="#ppt_x"/>
                                          </p:val>
                                        </p:tav>
                                        <p:tav tm="100000">
                                          <p:val>
                                            <p:strVal val="#ppt_x"/>
                                          </p:val>
                                        </p:tav>
                                      </p:tavLst>
                                    </p:anim>
                                    <p:anim calcmode="lin" valueType="num">
                                      <p:cBhvr additive="base">
                                        <p:cTn id="91" dur="500" fill="hold"/>
                                        <p:tgtEl>
                                          <p:spTgt spid="772139"/>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nodeType="click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additive="base">
                                        <p:cTn id="96" dur="500" fill="hold"/>
                                        <p:tgtEl>
                                          <p:spTgt spid="47"/>
                                        </p:tgtEl>
                                        <p:attrNameLst>
                                          <p:attrName>ppt_x</p:attrName>
                                        </p:attrNameLst>
                                      </p:cBhvr>
                                      <p:tavLst>
                                        <p:tav tm="0">
                                          <p:val>
                                            <p:strVal val="0-#ppt_w/2"/>
                                          </p:val>
                                        </p:tav>
                                        <p:tav tm="100000">
                                          <p:val>
                                            <p:strVal val="#ppt_x"/>
                                          </p:val>
                                        </p:tav>
                                      </p:tavLst>
                                    </p:anim>
                                    <p:anim calcmode="lin" valueType="num">
                                      <p:cBhvr additive="base">
                                        <p:cTn id="97" dur="500" fill="hold"/>
                                        <p:tgtEl>
                                          <p:spTgt spid="47"/>
                                        </p:tgtEl>
                                        <p:attrNameLst>
                                          <p:attrName>ppt_y</p:attrName>
                                        </p:attrNameLst>
                                      </p:cBhvr>
                                      <p:tavLst>
                                        <p:tav tm="0">
                                          <p:val>
                                            <p:strVal val="#ppt_y"/>
                                          </p:val>
                                        </p:tav>
                                        <p:tav tm="100000">
                                          <p:val>
                                            <p:strVal val="#ppt_y"/>
                                          </p:val>
                                        </p:tav>
                                      </p:tavLst>
                                    </p:anim>
                                  </p:childTnLst>
                                </p:cTn>
                              </p:par>
                              <p:par>
                                <p:cTn id="98" presetID="2" presetClass="entr" presetSubtype="2" fill="hold" nodeType="withEffect">
                                  <p:stCondLst>
                                    <p:cond delay="0"/>
                                  </p:stCondLst>
                                  <p:childTnLst>
                                    <p:set>
                                      <p:cBhvr>
                                        <p:cTn id="99" dur="1" fill="hold">
                                          <p:stCondLst>
                                            <p:cond delay="0"/>
                                          </p:stCondLst>
                                        </p:cTn>
                                        <p:tgtEl>
                                          <p:spTgt spid="772141"/>
                                        </p:tgtEl>
                                        <p:attrNameLst>
                                          <p:attrName>style.visibility</p:attrName>
                                        </p:attrNameLst>
                                      </p:cBhvr>
                                      <p:to>
                                        <p:strVal val="visible"/>
                                      </p:to>
                                    </p:set>
                                    <p:anim calcmode="lin" valueType="num">
                                      <p:cBhvr additive="base">
                                        <p:cTn id="100" dur="500" fill="hold"/>
                                        <p:tgtEl>
                                          <p:spTgt spid="772141"/>
                                        </p:tgtEl>
                                        <p:attrNameLst>
                                          <p:attrName>ppt_x</p:attrName>
                                        </p:attrNameLst>
                                      </p:cBhvr>
                                      <p:tavLst>
                                        <p:tav tm="0">
                                          <p:val>
                                            <p:strVal val="1+#ppt_w/2"/>
                                          </p:val>
                                        </p:tav>
                                        <p:tav tm="100000">
                                          <p:val>
                                            <p:strVal val="#ppt_x"/>
                                          </p:val>
                                        </p:tav>
                                      </p:tavLst>
                                    </p:anim>
                                    <p:anim calcmode="lin" valueType="num">
                                      <p:cBhvr additive="base">
                                        <p:cTn id="101" dur="500" fill="hold"/>
                                        <p:tgtEl>
                                          <p:spTgt spid="7721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8"/>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772104" grpId="0"/>
      <p:bldP spid="772105" grpId="0" animBg="1"/>
      <p:bldP spid="772105" grpId="1" animBg="1"/>
      <p:bldP spid="772106" grpId="0" animBg="1"/>
      <p:bldP spid="772106" grpId="1" animBg="1"/>
      <p:bldP spid="772107" grpId="0"/>
      <p:bldP spid="772107" grpId="1"/>
      <p:bldP spid="772108" grpId="0" animBg="1"/>
      <p:bldP spid="772108" grpId="1" animBg="1"/>
      <p:bldP spid="772109" grpId="0"/>
      <p:bldP spid="772109" grpId="1"/>
      <p:bldP spid="772110" grpId="0" animBg="1"/>
      <p:bldP spid="772110" grpId="1" animBg="1"/>
      <p:bldP spid="772111" grpId="0" animBg="1"/>
      <p:bldP spid="772111" grpId="1" animBg="1"/>
      <p:bldP spid="772137" grpId="0" animBg="1"/>
      <p:bldP spid="772138" grpId="0"/>
      <p:bldP spid="772138" grpId="1"/>
      <p:bldP spid="772139" grpId="0" animBg="1" autoUpdateAnimBg="0"/>
      <p:bldP spid="7721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319F8B43-5E63-4B7B-841B-B36D4CBE71CE}" type="slidenum">
              <a:rPr lang="en-US" sz="1400" smtClean="0">
                <a:solidFill>
                  <a:schemeClr val="tx1"/>
                </a:solidFill>
                <a:latin typeface="Times New Roman" pitchFamily="18" charset="0"/>
              </a:rPr>
              <a:pPr eaLnBrk="1" hangingPunct="1"/>
              <a:t>22</a:t>
            </a:fld>
            <a:endParaRPr lang="en-US" sz="1400" smtClean="0">
              <a:solidFill>
                <a:schemeClr val="tx1"/>
              </a:solidFill>
              <a:latin typeface="Times New Roman" pitchFamily="18" charset="0"/>
            </a:endParaRPr>
          </a:p>
        </p:txBody>
      </p:sp>
      <p:sp>
        <p:nvSpPr>
          <p:cNvPr id="23555" name="Rectangle 2"/>
          <p:cNvSpPr>
            <a:spLocks noGrp="1" noChangeArrowheads="1"/>
          </p:cNvSpPr>
          <p:nvPr>
            <p:ph type="title"/>
          </p:nvPr>
        </p:nvSpPr>
        <p:spPr>
          <a:xfrm>
            <a:off x="319088" y="0"/>
            <a:ext cx="8494712" cy="1143000"/>
          </a:xfrm>
          <a:noFill/>
        </p:spPr>
        <p:txBody>
          <a:bodyPr/>
          <a:lstStyle/>
          <a:p>
            <a:pPr eaLnBrk="1" hangingPunct="1"/>
            <a:r>
              <a:rPr lang="en-US" smtClean="0"/>
              <a:t>Closed Hash Table: </a:t>
            </a:r>
            <a:r>
              <a:rPr lang="en-US" smtClean="0">
                <a:solidFill>
                  <a:schemeClr val="accent2"/>
                </a:solidFill>
              </a:rPr>
              <a:t>Collisions</a:t>
            </a:r>
          </a:p>
        </p:txBody>
      </p:sp>
      <p:sp>
        <p:nvSpPr>
          <p:cNvPr id="23556" name="Text Box 3"/>
          <p:cNvSpPr txBox="1">
            <a:spLocks noChangeArrowheads="1"/>
          </p:cNvSpPr>
          <p:nvPr/>
        </p:nvSpPr>
        <p:spPr bwMode="auto">
          <a:xfrm>
            <a:off x="150813" y="1497013"/>
            <a:ext cx="61071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cs typeface="Courier New" pitchFamily="49" charset="0"/>
              </a:rPr>
              <a:t>A </a:t>
            </a:r>
            <a:r>
              <a:rPr lang="en-US">
                <a:solidFill>
                  <a:srgbClr val="006666"/>
                </a:solidFill>
                <a:cs typeface="Courier New" pitchFamily="49" charset="0"/>
              </a:rPr>
              <a:t>collision</a:t>
            </a:r>
            <a:r>
              <a:rPr lang="en-US">
                <a:cs typeface="Courier New" pitchFamily="49" charset="0"/>
              </a:rPr>
              <a:t> is a condition where </a:t>
            </a:r>
            <a:r>
              <a:rPr lang="en-US">
                <a:solidFill>
                  <a:srgbClr val="6600CC"/>
                </a:solidFill>
                <a:cs typeface="Courier New" pitchFamily="49" charset="0"/>
              </a:rPr>
              <a:t>two or more records</a:t>
            </a:r>
            <a:r>
              <a:rPr lang="en-US">
                <a:cs typeface="Courier New" pitchFamily="49" charset="0"/>
              </a:rPr>
              <a:t> both “hash” to the same bucket in the array. </a:t>
            </a:r>
            <a:endParaRPr lang="en-US"/>
          </a:p>
        </p:txBody>
      </p:sp>
      <p:grpSp>
        <p:nvGrpSpPr>
          <p:cNvPr id="23557" name="Group 4"/>
          <p:cNvGrpSpPr>
            <a:grpSpLocks/>
          </p:cNvGrpSpPr>
          <p:nvPr/>
        </p:nvGrpSpPr>
        <p:grpSpPr bwMode="auto">
          <a:xfrm>
            <a:off x="6746875" y="5868988"/>
            <a:ext cx="2149475" cy="487362"/>
            <a:chOff x="4214" y="3821"/>
            <a:chExt cx="1354" cy="307"/>
          </a:xfrm>
        </p:grpSpPr>
        <p:sp>
          <p:nvSpPr>
            <p:cNvPr id="23586" name="Text Box 5"/>
            <p:cNvSpPr txBox="1">
              <a:spLocks noChangeArrowheads="1"/>
            </p:cNvSpPr>
            <p:nvPr/>
          </p:nvSpPr>
          <p:spPr bwMode="auto">
            <a:xfrm>
              <a:off x="4214" y="3821"/>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index</a:t>
              </a:r>
            </a:p>
          </p:txBody>
        </p:sp>
        <p:sp>
          <p:nvSpPr>
            <p:cNvPr id="23587" name="Rectangle 6"/>
            <p:cNvSpPr>
              <a:spLocks noChangeArrowheads="1"/>
            </p:cNvSpPr>
            <p:nvPr/>
          </p:nvSpPr>
          <p:spPr bwMode="auto">
            <a:xfrm>
              <a:off x="4896" y="3888"/>
              <a:ext cx="672" cy="240"/>
            </a:xfrm>
            <a:prstGeom prst="rect">
              <a:avLst/>
            </a:prstGeom>
            <a:solidFill>
              <a:srgbClr val="800000"/>
            </a:solidFill>
            <a:ln w="28575">
              <a:solidFill>
                <a:schemeClr val="tx1"/>
              </a:solidFill>
              <a:miter lim="800000"/>
              <a:headEnd/>
              <a:tailEnd/>
            </a:ln>
          </p:spPr>
          <p:txBody>
            <a:bodyPr wrap="none" anchor="ctr"/>
            <a:lstStyle/>
            <a:p>
              <a:endParaRPr lang="en-US"/>
            </a:p>
          </p:txBody>
        </p:sp>
      </p:grpSp>
      <p:sp>
        <p:nvSpPr>
          <p:cNvPr id="23558" name="Text Box 7"/>
          <p:cNvSpPr txBox="1">
            <a:spLocks noChangeArrowheads="1"/>
          </p:cNvSpPr>
          <p:nvPr/>
        </p:nvSpPr>
        <p:spPr bwMode="auto">
          <a:xfrm>
            <a:off x="7893050" y="5943600"/>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bg1"/>
                </a:solidFill>
              </a:rPr>
              <a:t>5224</a:t>
            </a:r>
          </a:p>
        </p:txBody>
      </p:sp>
      <p:grpSp>
        <p:nvGrpSpPr>
          <p:cNvPr id="23559" name="Group 8"/>
          <p:cNvGrpSpPr>
            <a:grpSpLocks/>
          </p:cNvGrpSpPr>
          <p:nvPr/>
        </p:nvGrpSpPr>
        <p:grpSpPr bwMode="auto">
          <a:xfrm>
            <a:off x="6629400" y="1371600"/>
            <a:ext cx="2266950" cy="4545013"/>
            <a:chOff x="4140" y="1056"/>
            <a:chExt cx="1428" cy="2863"/>
          </a:xfrm>
        </p:grpSpPr>
        <p:grpSp>
          <p:nvGrpSpPr>
            <p:cNvPr id="23566" name="Group 9"/>
            <p:cNvGrpSpPr>
              <a:grpSpLocks/>
            </p:cNvGrpSpPr>
            <p:nvPr/>
          </p:nvGrpSpPr>
          <p:grpSpPr bwMode="auto">
            <a:xfrm>
              <a:off x="4140" y="1056"/>
              <a:ext cx="1428" cy="2688"/>
              <a:chOff x="4140" y="912"/>
              <a:chExt cx="1428" cy="2688"/>
            </a:xfrm>
          </p:grpSpPr>
          <p:sp>
            <p:nvSpPr>
              <p:cNvPr id="23575" name="Rectangle 10"/>
              <p:cNvSpPr>
                <a:spLocks noChangeArrowheads="1"/>
              </p:cNvSpPr>
              <p:nvPr/>
            </p:nvSpPr>
            <p:spPr bwMode="auto">
              <a:xfrm>
                <a:off x="4896" y="1008"/>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576" name="Rectangle 11"/>
              <p:cNvSpPr>
                <a:spLocks noChangeArrowheads="1"/>
              </p:cNvSpPr>
              <p:nvPr/>
            </p:nvSpPr>
            <p:spPr bwMode="auto">
              <a:xfrm>
                <a:off x="4896" y="1248"/>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577" name="Rectangle 12"/>
              <p:cNvSpPr>
                <a:spLocks noChangeArrowheads="1"/>
              </p:cNvSpPr>
              <p:nvPr/>
            </p:nvSpPr>
            <p:spPr bwMode="auto">
              <a:xfrm>
                <a:off x="4896" y="182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578" name="Rectangle 13"/>
              <p:cNvSpPr>
                <a:spLocks noChangeArrowheads="1"/>
              </p:cNvSpPr>
              <p:nvPr/>
            </p:nvSpPr>
            <p:spPr bwMode="auto">
              <a:xfrm>
                <a:off x="4896" y="206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579" name="Rectangle 14"/>
              <p:cNvSpPr>
                <a:spLocks noChangeArrowheads="1"/>
              </p:cNvSpPr>
              <p:nvPr/>
            </p:nvSpPr>
            <p:spPr bwMode="auto">
              <a:xfrm>
                <a:off x="4896" y="2304"/>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580" name="Text Box 15"/>
              <p:cNvSpPr txBox="1">
                <a:spLocks noChangeArrowheads="1"/>
              </p:cNvSpPr>
              <p:nvPr/>
            </p:nvSpPr>
            <p:spPr bwMode="auto">
              <a:xfrm>
                <a:off x="5058" y="253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23581" name="Rectangle 16"/>
              <p:cNvSpPr>
                <a:spLocks noChangeArrowheads="1"/>
              </p:cNvSpPr>
              <p:nvPr/>
            </p:nvSpPr>
            <p:spPr bwMode="auto">
              <a:xfrm>
                <a:off x="4896" y="288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582" name="Rectangle 17"/>
              <p:cNvSpPr>
                <a:spLocks noChangeArrowheads="1"/>
              </p:cNvSpPr>
              <p:nvPr/>
            </p:nvSpPr>
            <p:spPr bwMode="auto">
              <a:xfrm>
                <a:off x="4896" y="312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583" name="Rectangle 18"/>
              <p:cNvSpPr>
                <a:spLocks noChangeArrowheads="1"/>
              </p:cNvSpPr>
              <p:nvPr/>
            </p:nvSpPr>
            <p:spPr bwMode="auto">
              <a:xfrm>
                <a:off x="4896" y="3360"/>
                <a:ext cx="672"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584" name="Text Box 19"/>
              <p:cNvSpPr txBox="1">
                <a:spLocks noChangeArrowheads="1"/>
              </p:cNvSpPr>
              <p:nvPr/>
            </p:nvSpPr>
            <p:spPr bwMode="auto">
              <a:xfrm>
                <a:off x="4140" y="912"/>
                <a:ext cx="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array    </a:t>
                </a:r>
              </a:p>
            </p:txBody>
          </p:sp>
          <p:sp>
            <p:nvSpPr>
              <p:cNvPr id="23585" name="Text Box 20"/>
              <p:cNvSpPr txBox="1">
                <a:spLocks noChangeArrowheads="1"/>
              </p:cNvSpPr>
              <p:nvPr/>
            </p:nvSpPr>
            <p:spPr bwMode="auto">
              <a:xfrm>
                <a:off x="5088" y="1488"/>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sp>
          <p:nvSpPr>
            <p:cNvPr id="23567" name="Text Box 21"/>
            <p:cNvSpPr txBox="1">
              <a:spLocks noChangeArrowheads="1"/>
            </p:cNvSpPr>
            <p:nvPr/>
          </p:nvSpPr>
          <p:spPr bwMode="auto">
            <a:xfrm>
              <a:off x="4617" y="1166"/>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[0] </a:t>
              </a:r>
            </a:p>
          </p:txBody>
        </p:sp>
        <p:sp>
          <p:nvSpPr>
            <p:cNvPr id="23568" name="Text Box 22"/>
            <p:cNvSpPr txBox="1">
              <a:spLocks noChangeArrowheads="1"/>
            </p:cNvSpPr>
            <p:nvPr/>
          </p:nvSpPr>
          <p:spPr bwMode="auto">
            <a:xfrm>
              <a:off x="4614" y="1371"/>
              <a:ext cx="4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[1]   </a:t>
              </a:r>
            </a:p>
          </p:txBody>
        </p:sp>
        <p:sp>
          <p:nvSpPr>
            <p:cNvPr id="23569" name="Text Box 23"/>
            <p:cNvSpPr txBox="1">
              <a:spLocks noChangeArrowheads="1"/>
            </p:cNvSpPr>
            <p:nvPr/>
          </p:nvSpPr>
          <p:spPr bwMode="auto">
            <a:xfrm>
              <a:off x="4350" y="196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[5223]</a:t>
              </a:r>
            </a:p>
          </p:txBody>
        </p:sp>
        <p:sp>
          <p:nvSpPr>
            <p:cNvPr id="23570" name="Text Box 24"/>
            <p:cNvSpPr txBox="1">
              <a:spLocks noChangeArrowheads="1"/>
            </p:cNvSpPr>
            <p:nvPr/>
          </p:nvSpPr>
          <p:spPr bwMode="auto">
            <a:xfrm>
              <a:off x="4272" y="3021"/>
              <a:ext cx="6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[83947]</a:t>
              </a:r>
            </a:p>
          </p:txBody>
        </p:sp>
        <p:sp>
          <p:nvSpPr>
            <p:cNvPr id="23571" name="Text Box 25"/>
            <p:cNvSpPr txBox="1">
              <a:spLocks noChangeArrowheads="1"/>
            </p:cNvSpPr>
            <p:nvPr/>
          </p:nvSpPr>
          <p:spPr bwMode="auto">
            <a:xfrm>
              <a:off x="4278" y="3270"/>
              <a:ext cx="66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[83948]</a:t>
              </a:r>
            </a:p>
            <a:p>
              <a:pPr algn="l" eaLnBrk="1" hangingPunct="1"/>
              <a:endParaRPr lang="en-US" sz="800"/>
            </a:p>
            <a:p>
              <a:pPr algn="l" eaLnBrk="1" hangingPunct="1"/>
              <a:r>
                <a:rPr lang="en-US" sz="1800"/>
                <a:t>[83949]</a:t>
              </a:r>
            </a:p>
          </p:txBody>
        </p:sp>
        <p:sp>
          <p:nvSpPr>
            <p:cNvPr id="23572" name="Text Box 26"/>
            <p:cNvSpPr txBox="1">
              <a:spLocks noChangeArrowheads="1"/>
            </p:cNvSpPr>
            <p:nvPr/>
          </p:nvSpPr>
          <p:spPr bwMode="auto">
            <a:xfrm>
              <a:off x="4350" y="218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[5224]</a:t>
              </a:r>
            </a:p>
          </p:txBody>
        </p:sp>
        <p:sp>
          <p:nvSpPr>
            <p:cNvPr id="23573" name="Text Box 27"/>
            <p:cNvSpPr txBox="1">
              <a:spLocks noChangeArrowheads="1"/>
            </p:cNvSpPr>
            <p:nvPr/>
          </p:nvSpPr>
          <p:spPr bwMode="auto">
            <a:xfrm>
              <a:off x="4356" y="242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[5225]</a:t>
              </a:r>
            </a:p>
          </p:txBody>
        </p:sp>
        <p:sp>
          <p:nvSpPr>
            <p:cNvPr id="23574" name="Rectangle 28"/>
            <p:cNvSpPr>
              <a:spLocks noChangeArrowheads="1"/>
            </p:cNvSpPr>
            <p:nvPr/>
          </p:nvSpPr>
          <p:spPr bwMode="auto">
            <a:xfrm>
              <a:off x="5080" y="363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p>
              <a:pPr algn="l"/>
              <a:r>
                <a:rPr lang="en-US"/>
                <a:t>...</a:t>
              </a:r>
            </a:p>
          </p:txBody>
        </p:sp>
      </p:grpSp>
      <p:sp>
        <p:nvSpPr>
          <p:cNvPr id="23560" name="Text Box 29"/>
          <p:cNvSpPr txBox="1">
            <a:spLocks noChangeArrowheads="1"/>
          </p:cNvSpPr>
          <p:nvPr/>
        </p:nvSpPr>
        <p:spPr bwMode="auto">
          <a:xfrm>
            <a:off x="7905750" y="4829175"/>
            <a:ext cx="876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“Carey”</a:t>
            </a:r>
          </a:p>
        </p:txBody>
      </p:sp>
      <p:sp>
        <p:nvSpPr>
          <p:cNvPr id="23561" name="Text Box 30"/>
          <p:cNvSpPr txBox="1">
            <a:spLocks noChangeArrowheads="1"/>
          </p:cNvSpPr>
          <p:nvPr/>
        </p:nvSpPr>
        <p:spPr bwMode="auto">
          <a:xfrm>
            <a:off x="8015288" y="5010150"/>
            <a:ext cx="6143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3.62</a:t>
            </a:r>
          </a:p>
        </p:txBody>
      </p:sp>
      <p:sp>
        <p:nvSpPr>
          <p:cNvPr id="23562" name="Text Box 31"/>
          <p:cNvSpPr txBox="1">
            <a:spLocks noChangeArrowheads="1"/>
          </p:cNvSpPr>
          <p:nvPr/>
        </p:nvSpPr>
        <p:spPr bwMode="auto">
          <a:xfrm>
            <a:off x="7951788" y="3143250"/>
            <a:ext cx="8207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“Mary”</a:t>
            </a:r>
          </a:p>
        </p:txBody>
      </p:sp>
      <p:sp>
        <p:nvSpPr>
          <p:cNvPr id="23563" name="Text Box 32"/>
          <p:cNvSpPr txBox="1">
            <a:spLocks noChangeArrowheads="1"/>
          </p:cNvSpPr>
          <p:nvPr/>
        </p:nvSpPr>
        <p:spPr bwMode="auto">
          <a:xfrm>
            <a:off x="8047038" y="3333750"/>
            <a:ext cx="6143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 b="1">
                <a:solidFill>
                  <a:schemeClr val="tx1"/>
                </a:solidFill>
              </a:rPr>
              <a:t>4.00</a:t>
            </a:r>
          </a:p>
        </p:txBody>
      </p:sp>
      <p:sp>
        <p:nvSpPr>
          <p:cNvPr id="23564" name="Rectangle 33"/>
          <p:cNvSpPr>
            <a:spLocks noChangeArrowheads="1"/>
          </p:cNvSpPr>
          <p:nvPr/>
        </p:nvSpPr>
        <p:spPr bwMode="auto">
          <a:xfrm>
            <a:off x="6964363" y="3143250"/>
            <a:ext cx="2032000" cy="509588"/>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4178" name="Text Box 34"/>
          <p:cNvSpPr txBox="1">
            <a:spLocks noChangeArrowheads="1"/>
          </p:cNvSpPr>
          <p:nvPr/>
        </p:nvSpPr>
        <p:spPr bwMode="auto">
          <a:xfrm>
            <a:off x="152400" y="3079750"/>
            <a:ext cx="61071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cs typeface="Courier New" pitchFamily="49" charset="0"/>
              </a:rPr>
              <a:t>This is a big problem!  So we’d better find a way to deal with it!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D6A6D72F-B65A-4152-A5E0-C9BD1EEC4AA0}" type="slidenum">
              <a:rPr lang="en-US" sz="1400" smtClean="0">
                <a:solidFill>
                  <a:schemeClr val="tx1"/>
                </a:solidFill>
                <a:latin typeface="Times New Roman" pitchFamily="18" charset="0"/>
              </a:rPr>
              <a:pPr eaLnBrk="1" hangingPunct="1"/>
              <a:t>23</a:t>
            </a:fld>
            <a:endParaRPr lang="en-US" sz="1400" smtClean="0">
              <a:solidFill>
                <a:schemeClr val="tx1"/>
              </a:solidFill>
              <a:latin typeface="Times New Roman" pitchFamily="18" charset="0"/>
            </a:endParaRPr>
          </a:p>
        </p:txBody>
      </p:sp>
      <p:sp>
        <p:nvSpPr>
          <p:cNvPr id="24579" name="Rectangle 2"/>
          <p:cNvSpPr>
            <a:spLocks noGrp="1" noChangeArrowheads="1"/>
          </p:cNvSpPr>
          <p:nvPr>
            <p:ph type="title"/>
          </p:nvPr>
        </p:nvSpPr>
        <p:spPr>
          <a:xfrm>
            <a:off x="128588" y="0"/>
            <a:ext cx="8910637" cy="1143000"/>
          </a:xfrm>
          <a:noFill/>
        </p:spPr>
        <p:txBody>
          <a:bodyPr/>
          <a:lstStyle/>
          <a:p>
            <a:pPr eaLnBrk="1" hangingPunct="1"/>
            <a:r>
              <a:rPr lang="en-US" smtClean="0">
                <a:solidFill>
                  <a:schemeClr val="accent2"/>
                </a:solidFill>
              </a:rPr>
              <a:t>Dealing with Collisions</a:t>
            </a:r>
          </a:p>
        </p:txBody>
      </p:sp>
      <p:sp>
        <p:nvSpPr>
          <p:cNvPr id="24580" name="Text Box 3"/>
          <p:cNvSpPr txBox="1">
            <a:spLocks noChangeArrowheads="1"/>
          </p:cNvSpPr>
          <p:nvPr/>
        </p:nvSpPr>
        <p:spPr bwMode="auto">
          <a:xfrm>
            <a:off x="204788" y="1114425"/>
            <a:ext cx="5510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cs typeface="Courier New" pitchFamily="49" charset="0"/>
              </a:rPr>
              <a:t>There are  many schemes for dealing </a:t>
            </a:r>
            <a:br>
              <a:rPr lang="en-US">
                <a:cs typeface="Courier New" pitchFamily="49" charset="0"/>
              </a:rPr>
            </a:br>
            <a:r>
              <a:rPr lang="en-US">
                <a:cs typeface="Courier New" pitchFamily="49" charset="0"/>
              </a:rPr>
              <a:t>with collisions. Let’s learn the simplest approach. It’s called…</a:t>
            </a:r>
            <a:endParaRPr lang="en-US"/>
          </a:p>
        </p:txBody>
      </p:sp>
      <p:sp>
        <p:nvSpPr>
          <p:cNvPr id="24581" name="Text Box 4"/>
          <p:cNvSpPr txBox="1">
            <a:spLocks noChangeArrowheads="1"/>
          </p:cNvSpPr>
          <p:nvPr/>
        </p:nvSpPr>
        <p:spPr bwMode="auto">
          <a:xfrm>
            <a:off x="2667000" y="2844800"/>
            <a:ext cx="325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3200">
                <a:solidFill>
                  <a:srgbClr val="FF0000"/>
                </a:solidFill>
                <a:cs typeface="Courier New" pitchFamily="49" charset="0"/>
              </a:rPr>
              <a:t>“Linear Probing”</a:t>
            </a:r>
            <a:endParaRPr lang="en-US" sz="3200">
              <a:solidFill>
                <a:srgbClr val="FF0000"/>
              </a:solidFill>
            </a:endParaRPr>
          </a:p>
        </p:txBody>
      </p:sp>
      <p:sp>
        <p:nvSpPr>
          <p:cNvPr id="776197" name="Text Box 5"/>
          <p:cNvSpPr txBox="1">
            <a:spLocks noChangeArrowheads="1"/>
          </p:cNvSpPr>
          <p:nvPr/>
        </p:nvSpPr>
        <p:spPr bwMode="auto">
          <a:xfrm>
            <a:off x="593725" y="3278188"/>
            <a:ext cx="827246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b="1">
                <a:solidFill>
                  <a:schemeClr val="accent2"/>
                </a:solidFill>
                <a:cs typeface="Courier New" pitchFamily="49" charset="0"/>
              </a:rPr>
              <a:t>Idea</a:t>
            </a:r>
            <a:r>
              <a:rPr lang="en-US" b="1">
                <a:cs typeface="Courier New" pitchFamily="49" charset="0"/>
              </a:rPr>
              <a:t>: </a:t>
            </a:r>
          </a:p>
          <a:p>
            <a:pPr algn="l" eaLnBrk="1" hangingPunct="1"/>
            <a:endParaRPr lang="en-US" b="1">
              <a:cs typeface="Courier New" pitchFamily="49" charset="0"/>
            </a:endParaRPr>
          </a:p>
          <a:p>
            <a:pPr algn="l" eaLnBrk="1" hangingPunct="1"/>
            <a:r>
              <a:rPr lang="en-US">
                <a:solidFill>
                  <a:srgbClr val="A50021"/>
                </a:solidFill>
              </a:rPr>
              <a:t>If possible</a:t>
            </a:r>
            <a:r>
              <a:rPr lang="en-US"/>
              <a:t>, put a record at its proper bucket, as computed by your </a:t>
            </a:r>
            <a:r>
              <a:rPr lang="en-US">
                <a:solidFill>
                  <a:srgbClr val="006666"/>
                </a:solidFill>
              </a:rPr>
              <a:t>hash </a:t>
            </a:r>
            <a:r>
              <a:rPr lang="en-US"/>
              <a:t>function.</a:t>
            </a:r>
            <a:r>
              <a:rPr lang="en-US">
                <a:cs typeface="Courier New" pitchFamily="49" charset="0"/>
              </a:rPr>
              <a:t> </a:t>
            </a:r>
          </a:p>
          <a:p>
            <a:pPr algn="l" eaLnBrk="1" hangingPunct="1"/>
            <a:endParaRPr lang="en-US">
              <a:cs typeface="Courier New" pitchFamily="49" charset="0"/>
            </a:endParaRPr>
          </a:p>
          <a:p>
            <a:pPr algn="l" eaLnBrk="1" hangingPunct="1"/>
            <a:r>
              <a:rPr lang="en-US">
                <a:solidFill>
                  <a:srgbClr val="A50021"/>
                </a:solidFill>
              </a:rPr>
              <a:t>If not possible</a:t>
            </a:r>
            <a:r>
              <a:rPr lang="en-US"/>
              <a:t> (the bucket is taken), search </a:t>
            </a:r>
            <a:r>
              <a:rPr lang="en-US">
                <a:solidFill>
                  <a:srgbClr val="FF0000"/>
                </a:solidFill>
              </a:rPr>
              <a:t>linearly</a:t>
            </a:r>
            <a:r>
              <a:rPr lang="en-US"/>
              <a:t> down the array for the first unused bucket and put the record there.</a:t>
            </a:r>
            <a:r>
              <a:rPr lang="en-US">
                <a:cs typeface="Courier New" pitchFamily="49" charset="0"/>
              </a:rPr>
              <a:t> </a:t>
            </a:r>
          </a:p>
        </p:txBody>
      </p:sp>
      <p:pic>
        <p:nvPicPr>
          <p:cNvPr id="776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914400"/>
            <a:ext cx="32004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76199" name="Text Box 7"/>
          <p:cNvSpPr txBox="1">
            <a:spLocks noChangeArrowheads="1"/>
          </p:cNvSpPr>
          <p:nvPr/>
        </p:nvSpPr>
        <p:spPr bwMode="auto">
          <a:xfrm>
            <a:off x="6781800" y="914400"/>
            <a:ext cx="132715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5000">
                <a:solidFill>
                  <a:srgbClr val="FF3300"/>
                </a:solidFill>
                <a:latin typeface="Courier New" pitchFamily="49" charset="0"/>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776198"/>
                                        </p:tgtEl>
                                        <p:attrNameLst>
                                          <p:attrName>style.visibility</p:attrName>
                                        </p:attrNameLst>
                                      </p:cBhvr>
                                      <p:to>
                                        <p:strVal val="visible"/>
                                      </p:to>
                                    </p:set>
                                    <p:anim calcmode="lin" valueType="num">
                                      <p:cBhvr additive="base">
                                        <p:cTn id="11" dur="500" fill="hold"/>
                                        <p:tgtEl>
                                          <p:spTgt spid="776198"/>
                                        </p:tgtEl>
                                        <p:attrNameLst>
                                          <p:attrName>ppt_x</p:attrName>
                                        </p:attrNameLst>
                                      </p:cBhvr>
                                      <p:tavLst>
                                        <p:tav tm="0">
                                          <p:val>
                                            <p:strVal val="1+#ppt_w/2"/>
                                          </p:val>
                                        </p:tav>
                                        <p:tav tm="100000">
                                          <p:val>
                                            <p:strVal val="#ppt_x"/>
                                          </p:val>
                                        </p:tav>
                                      </p:tavLst>
                                    </p:anim>
                                    <p:anim calcmode="lin" valueType="num">
                                      <p:cBhvr additive="base">
                                        <p:cTn id="12" dur="500" fill="hold"/>
                                        <p:tgtEl>
                                          <p:spTgt spid="77619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61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2" fill="hold" grpId="1" nodeType="clickEffect">
                                  <p:stCondLst>
                                    <p:cond delay="0"/>
                                  </p:stCondLst>
                                  <p:childTnLst>
                                    <p:anim calcmode="lin" valueType="num">
                                      <p:cBhvr additive="base">
                                        <p:cTn id="20" dur="500"/>
                                        <p:tgtEl>
                                          <p:spTgt spid="776199"/>
                                        </p:tgtEl>
                                        <p:attrNameLst>
                                          <p:attrName>ppt_x</p:attrName>
                                        </p:attrNameLst>
                                      </p:cBhvr>
                                      <p:tavLst>
                                        <p:tav tm="0">
                                          <p:val>
                                            <p:strVal val="ppt_x"/>
                                          </p:val>
                                        </p:tav>
                                        <p:tav tm="100000">
                                          <p:val>
                                            <p:strVal val="1+ppt_w/2"/>
                                          </p:val>
                                        </p:tav>
                                      </p:tavLst>
                                    </p:anim>
                                    <p:anim calcmode="lin" valueType="num">
                                      <p:cBhvr additive="base">
                                        <p:cTn id="21" dur="500"/>
                                        <p:tgtEl>
                                          <p:spTgt spid="776199"/>
                                        </p:tgtEl>
                                        <p:attrNameLst>
                                          <p:attrName>ppt_y</p:attrName>
                                        </p:attrNameLst>
                                      </p:cBhvr>
                                      <p:tavLst>
                                        <p:tav tm="0">
                                          <p:val>
                                            <p:strVal val="ppt_y"/>
                                          </p:val>
                                        </p:tav>
                                        <p:tav tm="100000">
                                          <p:val>
                                            <p:strVal val="ppt_y"/>
                                          </p:val>
                                        </p:tav>
                                      </p:tavLst>
                                    </p:anim>
                                    <p:set>
                                      <p:cBhvr>
                                        <p:cTn id="22" dur="1" fill="hold">
                                          <p:stCondLst>
                                            <p:cond delay="499"/>
                                          </p:stCondLst>
                                        </p:cTn>
                                        <p:tgtEl>
                                          <p:spTgt spid="776199"/>
                                        </p:tgtEl>
                                        <p:attrNameLst>
                                          <p:attrName>style.visibility</p:attrName>
                                        </p:attrNameLst>
                                      </p:cBhvr>
                                      <p:to>
                                        <p:strVal val="hidden"/>
                                      </p:to>
                                    </p:set>
                                  </p:childTnLst>
                                </p:cTn>
                              </p:par>
                              <p:par>
                                <p:cTn id="23" presetID="2" presetClass="exit" presetSubtype="2" fill="hold" nodeType="withEffect">
                                  <p:stCondLst>
                                    <p:cond delay="0"/>
                                  </p:stCondLst>
                                  <p:childTnLst>
                                    <p:anim calcmode="lin" valueType="num">
                                      <p:cBhvr additive="base">
                                        <p:cTn id="24" dur="500"/>
                                        <p:tgtEl>
                                          <p:spTgt spid="776198"/>
                                        </p:tgtEl>
                                        <p:attrNameLst>
                                          <p:attrName>ppt_x</p:attrName>
                                        </p:attrNameLst>
                                      </p:cBhvr>
                                      <p:tavLst>
                                        <p:tav tm="0">
                                          <p:val>
                                            <p:strVal val="ppt_x"/>
                                          </p:val>
                                        </p:tav>
                                        <p:tav tm="100000">
                                          <p:val>
                                            <p:strVal val="1+ppt_w/2"/>
                                          </p:val>
                                        </p:tav>
                                      </p:tavLst>
                                    </p:anim>
                                    <p:anim calcmode="lin" valueType="num">
                                      <p:cBhvr additive="base">
                                        <p:cTn id="25" dur="500"/>
                                        <p:tgtEl>
                                          <p:spTgt spid="776198"/>
                                        </p:tgtEl>
                                        <p:attrNameLst>
                                          <p:attrName>ppt_y</p:attrName>
                                        </p:attrNameLst>
                                      </p:cBhvr>
                                      <p:tavLst>
                                        <p:tav tm="0">
                                          <p:val>
                                            <p:strVal val="ppt_y"/>
                                          </p:val>
                                        </p:tav>
                                        <p:tav tm="100000">
                                          <p:val>
                                            <p:strVal val="ppt_y"/>
                                          </p:val>
                                        </p:tav>
                                      </p:tavLst>
                                    </p:anim>
                                    <p:set>
                                      <p:cBhvr>
                                        <p:cTn id="26" dur="1" fill="hold">
                                          <p:stCondLst>
                                            <p:cond delay="499"/>
                                          </p:stCondLst>
                                        </p:cTn>
                                        <p:tgtEl>
                                          <p:spTgt spid="77619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619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6197">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761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776197" grpId="0" build="p"/>
      <p:bldP spid="776199" grpId="0"/>
      <p:bldP spid="77619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67459017-DC82-4489-BA3E-328E2126C4FB}" type="slidenum">
              <a:rPr lang="en-US" sz="1400">
                <a:solidFill>
                  <a:schemeClr val="tx1"/>
                </a:solidFill>
                <a:latin typeface="Times New Roman" pitchFamily="18" charset="0"/>
              </a:rPr>
              <a:pPr algn="r" eaLnBrk="1" hangingPunct="1"/>
              <a:t>24</a:t>
            </a:fld>
            <a:endParaRPr lang="en-US" sz="1400">
              <a:solidFill>
                <a:schemeClr val="tx1"/>
              </a:solidFill>
              <a:latin typeface="Times New Roman" pitchFamily="18" charset="0"/>
            </a:endParaRPr>
          </a:p>
        </p:txBody>
      </p:sp>
      <p:sp>
        <p:nvSpPr>
          <p:cNvPr id="25603" name="Rectangle 2"/>
          <p:cNvSpPr>
            <a:spLocks noGrp="1" noChangeArrowheads="1"/>
          </p:cNvSpPr>
          <p:nvPr>
            <p:ph type="title" idx="4294967295"/>
          </p:nvPr>
        </p:nvSpPr>
        <p:spPr>
          <a:xfrm>
            <a:off x="533400" y="-219075"/>
            <a:ext cx="8259763" cy="1143000"/>
          </a:xfrm>
        </p:spPr>
        <p:txBody>
          <a:bodyPr/>
          <a:lstStyle/>
          <a:p>
            <a:pPr eaLnBrk="1" hangingPunct="1"/>
            <a:r>
              <a:rPr lang="en-US" smtClean="0"/>
              <a:t>Linear Probing Buckets</a:t>
            </a:r>
          </a:p>
        </p:txBody>
      </p:sp>
      <p:sp>
        <p:nvSpPr>
          <p:cNvPr id="5" name="TextBox 4"/>
          <p:cNvSpPr txBox="1">
            <a:spLocks noChangeArrowheads="1"/>
          </p:cNvSpPr>
          <p:nvPr/>
        </p:nvSpPr>
        <p:spPr bwMode="auto">
          <a:xfrm>
            <a:off x="500063" y="915988"/>
            <a:ext cx="8296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tx1"/>
                </a:solidFill>
              </a:rPr>
              <a:t>In a Linear Probing Hash Table, each </a:t>
            </a:r>
            <a:r>
              <a:rPr lang="en-US">
                <a:solidFill>
                  <a:srgbClr val="6600CC"/>
                </a:solidFill>
              </a:rPr>
              <a:t>bucket</a:t>
            </a:r>
            <a:r>
              <a:rPr lang="en-US">
                <a:solidFill>
                  <a:schemeClr val="tx1"/>
                </a:solidFill>
              </a:rPr>
              <a:t> in the array </a:t>
            </a:r>
            <a:br>
              <a:rPr lang="en-US">
                <a:solidFill>
                  <a:schemeClr val="tx1"/>
                </a:solidFill>
              </a:rPr>
            </a:br>
            <a:r>
              <a:rPr lang="en-US">
                <a:solidFill>
                  <a:schemeClr val="tx1"/>
                </a:solidFill>
              </a:rPr>
              <a:t>is just a </a:t>
            </a:r>
            <a:r>
              <a:rPr lang="en-US">
                <a:solidFill>
                  <a:srgbClr val="6600CC"/>
                </a:solidFill>
              </a:rPr>
              <a:t>C++ struct.</a:t>
            </a:r>
            <a:endParaRPr lang="en-US">
              <a:solidFill>
                <a:schemeClr val="tx1"/>
              </a:solidFill>
            </a:endParaRPr>
          </a:p>
        </p:txBody>
      </p:sp>
      <p:sp>
        <p:nvSpPr>
          <p:cNvPr id="6" name="TextBox 5"/>
          <p:cNvSpPr txBox="1">
            <a:spLocks noChangeArrowheads="1"/>
          </p:cNvSpPr>
          <p:nvPr/>
        </p:nvSpPr>
        <p:spPr bwMode="auto">
          <a:xfrm>
            <a:off x="3881438" y="3917950"/>
            <a:ext cx="5035550" cy="2755900"/>
          </a:xfrm>
          <a:prstGeom prst="rect">
            <a:avLst/>
          </a:prstGeom>
          <a:solidFill>
            <a:srgbClr val="EFFFFA"/>
          </a:solidFill>
          <a:ln w="9525">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struct </a:t>
            </a:r>
            <a:r>
              <a:rPr lang="en-US" sz="1800">
                <a:solidFill>
                  <a:srgbClr val="6600CC"/>
                </a:solidFill>
              </a:rPr>
              <a:t>Bucket</a:t>
            </a:r>
          </a:p>
          <a:p>
            <a:pPr algn="l" eaLnBrk="1" hangingPunct="1"/>
            <a:r>
              <a:rPr lang="en-US" sz="1300" b="1"/>
              <a:t>{</a:t>
            </a:r>
          </a:p>
          <a:p>
            <a:pPr algn="l" eaLnBrk="1" hangingPunct="1"/>
            <a:r>
              <a:rPr lang="en-US" sz="1800"/>
              <a:t> </a:t>
            </a:r>
          </a:p>
          <a:p>
            <a:pPr algn="l" eaLnBrk="1" hangingPunct="1"/>
            <a:endParaRPr lang="en-US" sz="1200"/>
          </a:p>
          <a:p>
            <a:pPr algn="l" eaLnBrk="1" hangingPunct="1"/>
            <a:r>
              <a:rPr lang="en-US" sz="1800">
                <a:solidFill>
                  <a:srgbClr val="006666"/>
                </a:solidFill>
              </a:rPr>
              <a:t> </a:t>
            </a:r>
          </a:p>
          <a:p>
            <a:pPr algn="l" eaLnBrk="1" hangingPunct="1"/>
            <a:r>
              <a:rPr lang="en-US" sz="1800">
                <a:solidFill>
                  <a:srgbClr val="006666"/>
                </a:solidFill>
              </a:rPr>
              <a:t> </a:t>
            </a:r>
          </a:p>
          <a:p>
            <a:pPr algn="l" eaLnBrk="1" hangingPunct="1"/>
            <a:r>
              <a:rPr lang="en-US" sz="1800">
                <a:solidFill>
                  <a:srgbClr val="006666"/>
                </a:solidFill>
              </a:rPr>
              <a:t> </a:t>
            </a:r>
          </a:p>
          <a:p>
            <a:pPr algn="l" eaLnBrk="1" hangingPunct="1"/>
            <a:r>
              <a:rPr lang="en-US" sz="1800">
                <a:solidFill>
                  <a:srgbClr val="006666"/>
                </a:solidFill>
              </a:rPr>
              <a:t> </a:t>
            </a:r>
          </a:p>
          <a:p>
            <a:pPr algn="l" eaLnBrk="1" hangingPunct="1"/>
            <a:endParaRPr lang="en-US" sz="1000">
              <a:solidFill>
                <a:srgbClr val="006666"/>
              </a:solidFill>
            </a:endParaRPr>
          </a:p>
          <a:p>
            <a:pPr algn="l" eaLnBrk="1" hangingPunct="1"/>
            <a:r>
              <a:rPr lang="en-US" sz="1800">
                <a:solidFill>
                  <a:srgbClr val="FF0000"/>
                </a:solidFill>
              </a:rPr>
              <a:t>  </a:t>
            </a:r>
          </a:p>
          <a:p>
            <a:pPr algn="l" eaLnBrk="1" hangingPunct="1"/>
            <a:r>
              <a:rPr lang="en-US" sz="1300" b="1"/>
              <a:t>};  </a:t>
            </a:r>
          </a:p>
        </p:txBody>
      </p:sp>
      <p:sp>
        <p:nvSpPr>
          <p:cNvPr id="134155" name="Rectangle 11"/>
          <p:cNvSpPr>
            <a:spLocks noChangeArrowheads="1"/>
          </p:cNvSpPr>
          <p:nvPr/>
        </p:nvSpPr>
        <p:spPr bwMode="auto">
          <a:xfrm>
            <a:off x="4067175" y="4492625"/>
            <a:ext cx="4572000" cy="6413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 </a:t>
            </a:r>
            <a:r>
              <a:rPr lang="en-US" sz="1800">
                <a:solidFill>
                  <a:srgbClr val="006666"/>
                </a:solidFill>
              </a:rPr>
              <a:t>// a bucket stores a record (user data)</a:t>
            </a:r>
          </a:p>
          <a:p>
            <a:pPr algn="l"/>
            <a:r>
              <a:rPr lang="en-US" sz="1800">
                <a:solidFill>
                  <a:srgbClr val="006666"/>
                </a:solidFill>
              </a:rPr>
              <a:t> </a:t>
            </a:r>
            <a:r>
              <a:rPr lang="en-US" sz="1800">
                <a:solidFill>
                  <a:srgbClr val="6600CC"/>
                </a:solidFill>
              </a:rPr>
              <a:t>UserRecord</a:t>
            </a:r>
            <a:r>
              <a:rPr lang="en-US" sz="1800">
                <a:solidFill>
                  <a:srgbClr val="006666"/>
                </a:solidFill>
              </a:rPr>
              <a:t>  userData;</a:t>
            </a:r>
          </a:p>
        </p:txBody>
      </p:sp>
      <p:sp>
        <p:nvSpPr>
          <p:cNvPr id="2" name="TextBox 4"/>
          <p:cNvSpPr txBox="1">
            <a:spLocks noChangeArrowheads="1"/>
          </p:cNvSpPr>
          <p:nvPr/>
        </p:nvSpPr>
        <p:spPr bwMode="auto">
          <a:xfrm>
            <a:off x="596900" y="1900238"/>
            <a:ext cx="829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tx1"/>
                </a:solidFill>
              </a:rPr>
              <a:t>Each </a:t>
            </a:r>
            <a:r>
              <a:rPr lang="en-US">
                <a:solidFill>
                  <a:srgbClr val="6600CC"/>
                </a:solidFill>
              </a:rPr>
              <a:t>bucket</a:t>
            </a:r>
            <a:r>
              <a:rPr lang="en-US">
                <a:solidFill>
                  <a:schemeClr val="tx1"/>
                </a:solidFill>
              </a:rPr>
              <a:t> holds two items:</a:t>
            </a:r>
          </a:p>
        </p:txBody>
      </p:sp>
      <p:sp>
        <p:nvSpPr>
          <p:cNvPr id="3" name="TextBox 4"/>
          <p:cNvSpPr txBox="1">
            <a:spLocks noChangeArrowheads="1"/>
          </p:cNvSpPr>
          <p:nvPr/>
        </p:nvSpPr>
        <p:spPr bwMode="auto">
          <a:xfrm>
            <a:off x="612775" y="2438400"/>
            <a:ext cx="829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tx1"/>
                </a:solidFill>
              </a:rPr>
              <a:t>1. A </a:t>
            </a:r>
            <a:r>
              <a:rPr lang="en-US">
                <a:solidFill>
                  <a:srgbClr val="6600CC"/>
                </a:solidFill>
              </a:rPr>
              <a:t>record</a:t>
            </a:r>
            <a:r>
              <a:rPr lang="en-US">
                <a:solidFill>
                  <a:schemeClr val="tx1"/>
                </a:solidFill>
              </a:rPr>
              <a:t> of user data.</a:t>
            </a:r>
          </a:p>
        </p:txBody>
      </p:sp>
      <p:sp>
        <p:nvSpPr>
          <p:cNvPr id="4" name="TextBox 5"/>
          <p:cNvSpPr txBox="1">
            <a:spLocks noChangeArrowheads="1"/>
          </p:cNvSpPr>
          <p:nvPr/>
        </p:nvSpPr>
        <p:spPr bwMode="auto">
          <a:xfrm>
            <a:off x="568325" y="4124325"/>
            <a:ext cx="2919413" cy="1871663"/>
          </a:xfrm>
          <a:prstGeom prst="rect">
            <a:avLst/>
          </a:prstGeom>
          <a:solidFill>
            <a:srgbClr val="FEF0DE"/>
          </a:solidFill>
          <a:ln w="9525">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struct </a:t>
            </a:r>
            <a:r>
              <a:rPr lang="en-US" sz="1800">
                <a:solidFill>
                  <a:srgbClr val="6600CC"/>
                </a:solidFill>
              </a:rPr>
              <a:t>UserRecord</a:t>
            </a:r>
          </a:p>
          <a:p>
            <a:pPr algn="l" eaLnBrk="1" hangingPunct="1"/>
            <a:r>
              <a:rPr lang="en-US" sz="1300" b="1"/>
              <a:t>{</a:t>
            </a:r>
          </a:p>
          <a:p>
            <a:pPr algn="l" eaLnBrk="1" hangingPunct="1"/>
            <a:r>
              <a:rPr lang="en-US" sz="1800"/>
              <a:t>    int idNum;</a:t>
            </a:r>
          </a:p>
          <a:p>
            <a:pPr algn="l" eaLnBrk="1" hangingPunct="1"/>
            <a:r>
              <a:rPr lang="en-US" sz="1800"/>
              <a:t>    string name;</a:t>
            </a:r>
          </a:p>
          <a:p>
            <a:pPr algn="l" eaLnBrk="1" hangingPunct="1"/>
            <a:r>
              <a:rPr lang="en-US" sz="1800"/>
              <a:t>    int phoneNum;</a:t>
            </a:r>
          </a:p>
          <a:p>
            <a:pPr algn="l" eaLnBrk="1" hangingPunct="1"/>
            <a:r>
              <a:rPr lang="en-US" sz="1800"/>
              <a:t>    … // etc</a:t>
            </a:r>
            <a:endParaRPr lang="en-US" sz="1200"/>
          </a:p>
          <a:p>
            <a:pPr algn="l" eaLnBrk="1" hangingPunct="1"/>
            <a:r>
              <a:rPr lang="en-US" sz="1300" b="1"/>
              <a:t>};  </a:t>
            </a:r>
          </a:p>
        </p:txBody>
      </p:sp>
      <p:sp>
        <p:nvSpPr>
          <p:cNvPr id="134159" name="Rectangle 15"/>
          <p:cNvSpPr>
            <a:spLocks noChangeArrowheads="1"/>
          </p:cNvSpPr>
          <p:nvPr/>
        </p:nvSpPr>
        <p:spPr bwMode="auto">
          <a:xfrm>
            <a:off x="3927475" y="4495800"/>
            <a:ext cx="4832350" cy="1190625"/>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   </a:t>
            </a:r>
            <a:r>
              <a:rPr lang="en-US" sz="1800">
                <a:solidFill>
                  <a:srgbClr val="006666"/>
                </a:solidFill>
              </a:rPr>
              <a:t>// a bucket stores a record (user data)</a:t>
            </a:r>
          </a:p>
          <a:p>
            <a:pPr algn="l"/>
            <a:r>
              <a:rPr lang="en-US" sz="1800">
                <a:solidFill>
                  <a:srgbClr val="006666"/>
                </a:solidFill>
              </a:rPr>
              <a:t>   int 		idNum;	</a:t>
            </a:r>
          </a:p>
          <a:p>
            <a:pPr algn="l"/>
            <a:r>
              <a:rPr lang="en-US" sz="1800">
                <a:solidFill>
                  <a:srgbClr val="006666"/>
                </a:solidFill>
              </a:rPr>
              <a:t>   string          	name;</a:t>
            </a:r>
          </a:p>
          <a:p>
            <a:pPr algn="l"/>
            <a:r>
              <a:rPr lang="en-US" sz="1800">
                <a:solidFill>
                  <a:srgbClr val="006666"/>
                </a:solidFill>
              </a:rPr>
              <a:t>   int               	phoneNum;</a:t>
            </a:r>
            <a:r>
              <a:rPr lang="en-US" sz="1800"/>
              <a:t> </a:t>
            </a:r>
          </a:p>
        </p:txBody>
      </p:sp>
      <p:sp>
        <p:nvSpPr>
          <p:cNvPr id="7" name="TextBox 4"/>
          <p:cNvSpPr txBox="1">
            <a:spLocks noChangeArrowheads="1"/>
          </p:cNvSpPr>
          <p:nvPr/>
        </p:nvSpPr>
        <p:spPr bwMode="auto">
          <a:xfrm>
            <a:off x="452438" y="2925763"/>
            <a:ext cx="8296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tx1"/>
                </a:solidFill>
              </a:rPr>
              <a:t>2. A </a:t>
            </a:r>
            <a:r>
              <a:rPr lang="en-US">
                <a:solidFill>
                  <a:srgbClr val="6600CC"/>
                </a:solidFill>
              </a:rPr>
              <a:t>“used”</a:t>
            </a:r>
            <a:r>
              <a:rPr lang="en-US">
                <a:solidFill>
                  <a:schemeClr val="tx1"/>
                </a:solidFill>
              </a:rPr>
              <a:t> field that indicates if this slot in the hash table has been filled or not.</a:t>
            </a:r>
          </a:p>
        </p:txBody>
      </p:sp>
      <p:sp>
        <p:nvSpPr>
          <p:cNvPr id="134161" name="AutoShape 17"/>
          <p:cNvSpPr>
            <a:spLocks noChangeArrowheads="1"/>
          </p:cNvSpPr>
          <p:nvPr/>
        </p:nvSpPr>
        <p:spPr bwMode="auto">
          <a:xfrm>
            <a:off x="4049713" y="2101850"/>
            <a:ext cx="3571875" cy="1600200"/>
          </a:xfrm>
          <a:prstGeom prst="wedgeRoundRectCallout">
            <a:avLst>
              <a:gd name="adj1" fmla="val 16269"/>
              <a:gd name="adj2" fmla="val 99903"/>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chemeClr val="tx1"/>
                </a:solidFill>
              </a:rPr>
              <a:t>You can just embed your record fields directly in the bucket if you like…</a:t>
            </a:r>
          </a:p>
        </p:txBody>
      </p:sp>
      <p:sp>
        <p:nvSpPr>
          <p:cNvPr id="134162" name="Rectangle 18"/>
          <p:cNvSpPr>
            <a:spLocks noChangeArrowheads="1"/>
          </p:cNvSpPr>
          <p:nvPr/>
        </p:nvSpPr>
        <p:spPr bwMode="auto">
          <a:xfrm>
            <a:off x="4132263" y="6137275"/>
            <a:ext cx="4640262" cy="366713"/>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FF0000"/>
                </a:solidFill>
              </a:rPr>
              <a:t>bool 	           used;  // is bucket in-use?</a:t>
            </a:r>
          </a:p>
        </p:txBody>
      </p:sp>
      <p:sp>
        <p:nvSpPr>
          <p:cNvPr id="134153" name="AutoShape 9"/>
          <p:cNvSpPr>
            <a:spLocks noChangeArrowheads="1"/>
          </p:cNvSpPr>
          <p:nvPr/>
        </p:nvSpPr>
        <p:spPr bwMode="auto">
          <a:xfrm>
            <a:off x="4800600" y="2617788"/>
            <a:ext cx="4173538" cy="2625725"/>
          </a:xfrm>
          <a:prstGeom prst="wedgeRoundRectCallout">
            <a:avLst>
              <a:gd name="adj1" fmla="val -19074"/>
              <a:gd name="adj2" fmla="val 87727"/>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chemeClr val="tx1"/>
                </a:solidFill>
              </a:rPr>
              <a:t>If this field is </a:t>
            </a:r>
            <a:r>
              <a:rPr lang="en-US" sz="2000">
                <a:solidFill>
                  <a:srgbClr val="6600CC"/>
                </a:solidFill>
              </a:rPr>
              <a:t>false</a:t>
            </a:r>
            <a:r>
              <a:rPr lang="en-US" sz="2000">
                <a:solidFill>
                  <a:schemeClr val="tx1"/>
                </a:solidFill>
              </a:rPr>
              <a:t>, it means that this </a:t>
            </a:r>
            <a:r>
              <a:rPr lang="en-US" sz="2000">
                <a:solidFill>
                  <a:srgbClr val="6600CC"/>
                </a:solidFill>
              </a:rPr>
              <a:t>Bucket </a:t>
            </a:r>
            <a:r>
              <a:rPr lang="en-US" sz="2000">
                <a:solidFill>
                  <a:schemeClr val="tx1"/>
                </a:solidFill>
              </a:rPr>
              <a:t>in the array is</a:t>
            </a:r>
            <a:r>
              <a:rPr lang="en-US" sz="2000">
                <a:solidFill>
                  <a:srgbClr val="6600CC"/>
                </a:solidFill>
              </a:rPr>
              <a:t> empty</a:t>
            </a:r>
            <a:r>
              <a:rPr lang="en-US" sz="2000">
                <a:solidFill>
                  <a:schemeClr val="tx1"/>
                </a:solidFill>
              </a:rPr>
              <a:t>.</a:t>
            </a:r>
          </a:p>
          <a:p>
            <a:endParaRPr lang="en-US" sz="2000">
              <a:solidFill>
                <a:schemeClr val="tx1"/>
              </a:solidFill>
            </a:endParaRPr>
          </a:p>
          <a:p>
            <a:r>
              <a:rPr lang="en-US" sz="2000">
                <a:solidFill>
                  <a:schemeClr val="tx1"/>
                </a:solidFill>
              </a:rPr>
              <a:t>If the field is </a:t>
            </a:r>
            <a:r>
              <a:rPr lang="en-US" sz="2000">
                <a:solidFill>
                  <a:srgbClr val="6600CC"/>
                </a:solidFill>
              </a:rPr>
              <a:t>true</a:t>
            </a:r>
            <a:r>
              <a:rPr lang="en-US" sz="2000">
                <a:solidFill>
                  <a:schemeClr val="tx1"/>
                </a:solidFill>
              </a:rPr>
              <a:t>, then it means this </a:t>
            </a:r>
            <a:r>
              <a:rPr lang="en-US" sz="2000">
                <a:solidFill>
                  <a:srgbClr val="6600CC"/>
                </a:solidFill>
              </a:rPr>
              <a:t>Bucket </a:t>
            </a:r>
            <a:r>
              <a:rPr lang="en-US" sz="2000">
                <a:solidFill>
                  <a:schemeClr val="tx1"/>
                </a:solidFill>
              </a:rPr>
              <a:t>is already </a:t>
            </a:r>
            <a:r>
              <a:rPr lang="en-US" sz="2000">
                <a:solidFill>
                  <a:srgbClr val="6600CC"/>
                </a:solidFill>
              </a:rPr>
              <a:t>filled </a:t>
            </a:r>
            <a:r>
              <a:rPr lang="en-US" sz="2000">
                <a:solidFill>
                  <a:schemeClr val="tx1"/>
                </a:solidFill>
              </a:rPr>
              <a:t>with valid data.</a:t>
            </a:r>
          </a:p>
        </p:txBody>
      </p:sp>
      <p:sp>
        <p:nvSpPr>
          <p:cNvPr id="134163" name="Rectangle 19"/>
          <p:cNvSpPr>
            <a:spLocks noChangeArrowheads="1"/>
          </p:cNvSpPr>
          <p:nvPr/>
        </p:nvSpPr>
        <p:spPr bwMode="auto">
          <a:xfrm>
            <a:off x="4029075" y="5768975"/>
            <a:ext cx="3879850" cy="366713"/>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Bucket( ) { used = </a:t>
            </a:r>
            <a:r>
              <a:rPr lang="en-US" sz="1800">
                <a:solidFill>
                  <a:srgbClr val="FF0000"/>
                </a:solidFill>
              </a:rPr>
              <a:t>false</a:t>
            </a:r>
            <a:r>
              <a:rPr lang="en-US" sz="1800"/>
              <a:t>; }  // c’tor</a:t>
            </a:r>
          </a:p>
        </p:txBody>
      </p:sp>
      <p:sp>
        <p:nvSpPr>
          <p:cNvPr id="134164" name="AutoShape 20"/>
          <p:cNvSpPr>
            <a:spLocks noChangeArrowheads="1"/>
          </p:cNvSpPr>
          <p:nvPr/>
        </p:nvSpPr>
        <p:spPr bwMode="auto">
          <a:xfrm>
            <a:off x="4230688" y="2700338"/>
            <a:ext cx="4037012" cy="2066925"/>
          </a:xfrm>
          <a:prstGeom prst="wedgeRoundRectCallout">
            <a:avLst>
              <a:gd name="adj1" fmla="val -32935"/>
              <a:gd name="adj2" fmla="val 97926"/>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chemeClr val="tx1"/>
                </a:solidFill>
              </a:rPr>
              <a:t>We’ll also define a </a:t>
            </a:r>
            <a:r>
              <a:rPr lang="en-US" sz="2000">
                <a:solidFill>
                  <a:srgbClr val="6600CC"/>
                </a:solidFill>
              </a:rPr>
              <a:t>constructor</a:t>
            </a:r>
            <a:r>
              <a:rPr lang="en-US" sz="2000">
                <a:solidFill>
                  <a:schemeClr val="tx1"/>
                </a:solidFill>
              </a:rPr>
              <a:t> for each Bucket.</a:t>
            </a:r>
          </a:p>
          <a:p>
            <a:endParaRPr lang="en-US" sz="2000">
              <a:solidFill>
                <a:schemeClr val="tx1"/>
              </a:solidFill>
            </a:endParaRPr>
          </a:p>
          <a:p>
            <a:r>
              <a:rPr lang="en-US" sz="2000">
                <a:solidFill>
                  <a:schemeClr val="tx1"/>
                </a:solidFill>
              </a:rPr>
              <a:t>This ensures that each Bucket starts out </a:t>
            </a:r>
            <a:r>
              <a:rPr lang="en-US" sz="2000">
                <a:solidFill>
                  <a:srgbClr val="6600CC"/>
                </a:solidFill>
              </a:rPr>
              <a:t>empty</a:t>
            </a:r>
            <a:r>
              <a:rPr lang="en-US" sz="2000">
                <a:solidFill>
                  <a:schemeClr val="tx1"/>
                </a:solidFill>
              </a:rPr>
              <a:t>.</a:t>
            </a:r>
          </a:p>
        </p:txBody>
      </p:sp>
      <p:sp>
        <p:nvSpPr>
          <p:cNvPr id="134152" name="AutoShape 8"/>
          <p:cNvSpPr>
            <a:spLocks noChangeArrowheads="1"/>
          </p:cNvSpPr>
          <p:nvPr/>
        </p:nvSpPr>
        <p:spPr bwMode="auto">
          <a:xfrm>
            <a:off x="3216275" y="1127125"/>
            <a:ext cx="5386388" cy="2365375"/>
          </a:xfrm>
          <a:prstGeom prst="wedgeRoundRectCallout">
            <a:avLst>
              <a:gd name="adj1" fmla="val -27069"/>
              <a:gd name="adj2" fmla="val 93019"/>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chemeClr val="tx1"/>
                </a:solidFill>
              </a:rPr>
              <a:t>For simplicity, in our next example, we’ll just store </a:t>
            </a:r>
            <a:r>
              <a:rPr lang="en-US" sz="2000">
                <a:solidFill>
                  <a:srgbClr val="6600CC"/>
                </a:solidFill>
              </a:rPr>
              <a:t>id numbers</a:t>
            </a:r>
            <a:r>
              <a:rPr lang="en-US" sz="2000">
                <a:solidFill>
                  <a:schemeClr val="tx1"/>
                </a:solidFill>
              </a:rPr>
              <a:t> and leave out the </a:t>
            </a:r>
            <a:r>
              <a:rPr lang="en-US" sz="2000">
                <a:solidFill>
                  <a:srgbClr val="6600CC"/>
                </a:solidFill>
              </a:rPr>
              <a:t>person’s name</a:t>
            </a:r>
            <a:r>
              <a:rPr lang="en-US" sz="2000">
                <a:solidFill>
                  <a:schemeClr val="tx1"/>
                </a:solidFill>
              </a:rPr>
              <a:t>, </a:t>
            </a:r>
            <a:r>
              <a:rPr lang="en-US" sz="2000">
                <a:solidFill>
                  <a:srgbClr val="6600CC"/>
                </a:solidFill>
              </a:rPr>
              <a:t>phone number</a:t>
            </a:r>
            <a:r>
              <a:rPr lang="en-US" sz="2000">
                <a:solidFill>
                  <a:schemeClr val="tx1"/>
                </a:solidFill>
              </a:rPr>
              <a:t>, etc. </a:t>
            </a:r>
          </a:p>
          <a:p>
            <a:endParaRPr lang="en-US" sz="2000">
              <a:solidFill>
                <a:schemeClr val="tx1"/>
              </a:solidFill>
            </a:endParaRPr>
          </a:p>
          <a:p>
            <a:r>
              <a:rPr lang="en-US" sz="2000">
                <a:solidFill>
                  <a:schemeClr val="tx1"/>
                </a:solidFill>
              </a:rPr>
              <a:t>But we could easily have stored all these items in our hash table!</a:t>
            </a:r>
          </a:p>
        </p:txBody>
      </p:sp>
      <p:sp>
        <p:nvSpPr>
          <p:cNvPr id="134165" name="Rectangle 21"/>
          <p:cNvSpPr>
            <a:spLocks noChangeArrowheads="1"/>
          </p:cNvSpPr>
          <p:nvPr/>
        </p:nvSpPr>
        <p:spPr bwMode="auto">
          <a:xfrm>
            <a:off x="4081463" y="5035550"/>
            <a:ext cx="4216400" cy="655638"/>
          </a:xfrm>
          <a:prstGeom prst="rect">
            <a:avLst/>
          </a:prstGeom>
          <a:solidFill>
            <a:srgbClr val="EFFFF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55"/>
                                        </p:tgtEl>
                                        <p:attrNameLst>
                                          <p:attrName>style.visibility</p:attrName>
                                        </p:attrNameLst>
                                      </p:cBhvr>
                                      <p:to>
                                        <p:strVal val="visible"/>
                                      </p:to>
                                    </p:set>
                                    <p:animEffect transition="in" filter="wipe(left)">
                                      <p:cBhvr>
                                        <p:cTn id="27" dur="500"/>
                                        <p:tgtEl>
                                          <p:spTgt spid="1341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4161"/>
                                        </p:tgtEl>
                                        <p:attrNameLst>
                                          <p:attrName>style.visibility</p:attrName>
                                        </p:attrNameLst>
                                      </p:cBhvr>
                                      <p:to>
                                        <p:strVal val="visible"/>
                                      </p:to>
                                    </p:set>
                                    <p:animEffect transition="in" filter="wipe(down)">
                                      <p:cBhvr>
                                        <p:cTn id="32" dur="500"/>
                                        <p:tgtEl>
                                          <p:spTgt spid="1341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1" nodeType="clickEffect">
                                  <p:stCondLst>
                                    <p:cond delay="0"/>
                                  </p:stCondLst>
                                  <p:childTnLst>
                                    <p:animEffect transition="out" filter="fade">
                                      <p:cBhvr>
                                        <p:cTn id="36" dur="2000"/>
                                        <p:tgtEl>
                                          <p:spTgt spid="134155"/>
                                        </p:tgtEl>
                                      </p:cBhvr>
                                    </p:animEffect>
                                    <p:set>
                                      <p:cBhvr>
                                        <p:cTn id="37" dur="1" fill="hold">
                                          <p:stCondLst>
                                            <p:cond delay="1999"/>
                                          </p:stCondLst>
                                        </p:cTn>
                                        <p:tgtEl>
                                          <p:spTgt spid="134155"/>
                                        </p:tgtEl>
                                        <p:attrNameLst>
                                          <p:attrName>style.visibility</p:attrName>
                                        </p:attrNameLst>
                                      </p:cBhvr>
                                      <p:to>
                                        <p:strVal val="hidden"/>
                                      </p:to>
                                    </p:set>
                                  </p:childTnLst>
                                </p:cTn>
                              </p:par>
                              <p:par>
                                <p:cTn id="38" presetID="22" presetClass="entr" presetSubtype="8" fill="hold" grpId="0" nodeType="withEffect">
                                  <p:stCondLst>
                                    <p:cond delay="0"/>
                                  </p:stCondLst>
                                  <p:childTnLst>
                                    <p:set>
                                      <p:cBhvr>
                                        <p:cTn id="39" dur="1" fill="hold">
                                          <p:stCondLst>
                                            <p:cond delay="0"/>
                                          </p:stCondLst>
                                        </p:cTn>
                                        <p:tgtEl>
                                          <p:spTgt spid="134159"/>
                                        </p:tgtEl>
                                        <p:attrNameLst>
                                          <p:attrName>style.visibility</p:attrName>
                                        </p:attrNameLst>
                                      </p:cBhvr>
                                      <p:to>
                                        <p:strVal val="visible"/>
                                      </p:to>
                                    </p:set>
                                    <p:animEffect transition="in" filter="wipe(left)">
                                      <p:cBhvr>
                                        <p:cTn id="40" dur="500"/>
                                        <p:tgtEl>
                                          <p:spTgt spid="134159"/>
                                        </p:tgtEl>
                                      </p:cBhvr>
                                    </p:animEffect>
                                  </p:childTnLst>
                                </p:cTn>
                              </p:par>
                              <p:par>
                                <p:cTn id="41" presetID="10" presetClass="exit" presetSubtype="0" fill="hold" grpId="1" nodeType="withEffect">
                                  <p:stCondLst>
                                    <p:cond delay="0"/>
                                  </p:stCondLst>
                                  <p:childTnLst>
                                    <p:animEffect transition="out" filter="fade">
                                      <p:cBhvr>
                                        <p:cTn id="42" dur="2000"/>
                                        <p:tgtEl>
                                          <p:spTgt spid="4"/>
                                        </p:tgtEl>
                                      </p:cBhvr>
                                    </p:animEffect>
                                    <p:set>
                                      <p:cBhvr>
                                        <p:cTn id="43" dur="1" fill="hold">
                                          <p:stCondLst>
                                            <p:cond delay="1999"/>
                                          </p:stCondLst>
                                        </p:cTn>
                                        <p:tgtEl>
                                          <p:spTgt spid="4"/>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34161"/>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4162"/>
                                        </p:tgtEl>
                                        <p:attrNameLst>
                                          <p:attrName>style.visibility</p:attrName>
                                        </p:attrNameLst>
                                      </p:cBhvr>
                                      <p:to>
                                        <p:strVal val="visible"/>
                                      </p:to>
                                    </p:set>
                                    <p:animEffect transition="in" filter="wipe(left)">
                                      <p:cBhvr>
                                        <p:cTn id="56" dur="500"/>
                                        <p:tgtEl>
                                          <p:spTgt spid="13416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34153"/>
                                        </p:tgtEl>
                                        <p:attrNameLst>
                                          <p:attrName>style.visibility</p:attrName>
                                        </p:attrNameLst>
                                      </p:cBhvr>
                                      <p:to>
                                        <p:strVal val="visible"/>
                                      </p:to>
                                    </p:set>
                                    <p:animEffect transition="in" filter="wipe(down)">
                                      <p:cBhvr>
                                        <p:cTn id="61" dur="500"/>
                                        <p:tgtEl>
                                          <p:spTgt spid="13415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34153"/>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34164"/>
                                        </p:tgtEl>
                                        <p:attrNameLst>
                                          <p:attrName>style.visibility</p:attrName>
                                        </p:attrNameLst>
                                      </p:cBhvr>
                                      <p:to>
                                        <p:strVal val="visible"/>
                                      </p:to>
                                    </p:set>
                                    <p:animEffect transition="in" filter="wipe(down)">
                                      <p:cBhvr>
                                        <p:cTn id="70" dur="500"/>
                                        <p:tgtEl>
                                          <p:spTgt spid="13416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34163"/>
                                        </p:tgtEl>
                                        <p:attrNameLst>
                                          <p:attrName>style.visibility</p:attrName>
                                        </p:attrNameLst>
                                      </p:cBhvr>
                                      <p:to>
                                        <p:strVal val="visible"/>
                                      </p:to>
                                    </p:set>
                                    <p:animEffect transition="in" filter="wipe(left)">
                                      <p:cBhvr>
                                        <p:cTn id="75" dur="500"/>
                                        <p:tgtEl>
                                          <p:spTgt spid="13416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134164"/>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34152"/>
                                        </p:tgtEl>
                                        <p:attrNameLst>
                                          <p:attrName>style.visibility</p:attrName>
                                        </p:attrNameLst>
                                      </p:cBhvr>
                                      <p:to>
                                        <p:strVal val="visible"/>
                                      </p:to>
                                    </p:set>
                                    <p:animEffect transition="in" filter="wipe(down)">
                                      <p:cBhvr>
                                        <p:cTn id="84" dur="500"/>
                                        <p:tgtEl>
                                          <p:spTgt spid="13415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34165"/>
                                        </p:tgtEl>
                                        <p:attrNameLst>
                                          <p:attrName>style.visibility</p:attrName>
                                        </p:attrNameLst>
                                      </p:cBhvr>
                                      <p:to>
                                        <p:strVal val="visible"/>
                                      </p:to>
                                    </p:set>
                                    <p:animEffect transition="in" filter="fade">
                                      <p:cBhvr>
                                        <p:cTn id="89" dur="1000"/>
                                        <p:tgtEl>
                                          <p:spTgt spid="134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34155" grpId="0"/>
      <p:bldP spid="134155" grpId="1"/>
      <p:bldP spid="2" grpId="0"/>
      <p:bldP spid="3" grpId="0"/>
      <p:bldP spid="4" grpId="0" animBg="1"/>
      <p:bldP spid="4" grpId="1" animBg="1"/>
      <p:bldP spid="134159" grpId="0"/>
      <p:bldP spid="7" grpId="0"/>
      <p:bldP spid="134161" grpId="0" animBg="1"/>
      <p:bldP spid="134161" grpId="1" animBg="1"/>
      <p:bldP spid="134162" grpId="0"/>
      <p:bldP spid="134153" grpId="0" animBg="1"/>
      <p:bldP spid="134153" grpId="1" animBg="1"/>
      <p:bldP spid="134163" grpId="0"/>
      <p:bldP spid="134164" grpId="0" animBg="1"/>
      <p:bldP spid="134164" grpId="1" animBg="1"/>
      <p:bldP spid="134152" grpId="0" animBg="1"/>
      <p:bldP spid="1341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BB9AE97C-CCB9-4B02-9C12-9A3BA9C61D9B}" type="slidenum">
              <a:rPr lang="en-US" sz="1400" smtClean="0">
                <a:solidFill>
                  <a:schemeClr val="tx1"/>
                </a:solidFill>
                <a:latin typeface="Times New Roman" pitchFamily="18" charset="0"/>
              </a:rPr>
              <a:pPr eaLnBrk="1" hangingPunct="1"/>
              <a:t>25</a:t>
            </a:fld>
            <a:endParaRPr lang="en-US" sz="1400" smtClean="0">
              <a:solidFill>
                <a:schemeClr val="tx1"/>
              </a:solidFill>
              <a:latin typeface="Times New Roman" pitchFamily="18" charset="0"/>
            </a:endParaRPr>
          </a:p>
        </p:txBody>
      </p:sp>
      <p:sp>
        <p:nvSpPr>
          <p:cNvPr id="25603" name="Rectangle 2"/>
          <p:cNvSpPr>
            <a:spLocks noGrp="1" noChangeArrowheads="1"/>
          </p:cNvSpPr>
          <p:nvPr>
            <p:ph type="title"/>
          </p:nvPr>
        </p:nvSpPr>
        <p:spPr>
          <a:xfrm>
            <a:off x="533400" y="-219075"/>
            <a:ext cx="8259763" cy="1143000"/>
          </a:xfrm>
        </p:spPr>
        <p:txBody>
          <a:bodyPr/>
          <a:lstStyle/>
          <a:p>
            <a:pPr eaLnBrk="1" hangingPunct="1"/>
            <a:r>
              <a:rPr lang="en-US" smtClean="0"/>
              <a:t>Linear Probing: How to Insert</a:t>
            </a:r>
          </a:p>
        </p:txBody>
      </p:sp>
      <p:sp>
        <p:nvSpPr>
          <p:cNvPr id="778243" name="Text Box 3"/>
          <p:cNvSpPr txBox="1">
            <a:spLocks noChangeArrowheads="1"/>
          </p:cNvSpPr>
          <p:nvPr/>
        </p:nvSpPr>
        <p:spPr bwMode="auto">
          <a:xfrm>
            <a:off x="441325" y="819150"/>
            <a:ext cx="8205788"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marL="457200" indent="-457200"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buFontTx/>
              <a:buAutoNum type="arabicPeriod"/>
            </a:pPr>
            <a:r>
              <a:rPr lang="en-US" sz="2200"/>
              <a:t>Using the key field (e.g. ID #), compute a bucket number with your </a:t>
            </a:r>
            <a:r>
              <a:rPr lang="en-US" sz="2200">
                <a:solidFill>
                  <a:srgbClr val="006666"/>
                </a:solidFill>
              </a:rPr>
              <a:t>hash</a:t>
            </a:r>
            <a:r>
              <a:rPr lang="en-US" sz="2200"/>
              <a:t> function: </a:t>
            </a:r>
          </a:p>
          <a:p>
            <a:pPr algn="l" eaLnBrk="1" hangingPunct="1">
              <a:buFontTx/>
              <a:buAutoNum type="arabicPeriod"/>
            </a:pPr>
            <a:endParaRPr lang="en-US" sz="400"/>
          </a:p>
          <a:p>
            <a:pPr algn="l" eaLnBrk="1" hangingPunct="1"/>
            <a:r>
              <a:rPr lang="en-US" sz="2200" b="1">
                <a:solidFill>
                  <a:srgbClr val="006666"/>
                </a:solidFill>
                <a:latin typeface="Courier New" pitchFamily="49" charset="0"/>
                <a:cs typeface="Courier New" pitchFamily="49" charset="0"/>
              </a:rPr>
              <a:t> 		    </a:t>
            </a:r>
            <a:r>
              <a:rPr lang="en-US" sz="2200" b="1">
                <a:solidFill>
                  <a:srgbClr val="6600CC"/>
                </a:solidFill>
                <a:latin typeface="Courier New" pitchFamily="49" charset="0"/>
                <a:cs typeface="Courier New" pitchFamily="49" charset="0"/>
              </a:rPr>
              <a:t>bucket</a:t>
            </a:r>
            <a:r>
              <a:rPr lang="en-US" sz="2200" b="1">
                <a:solidFill>
                  <a:srgbClr val="006666"/>
                </a:solidFill>
                <a:latin typeface="Courier New" pitchFamily="49" charset="0"/>
                <a:cs typeface="Courier New" pitchFamily="49" charset="0"/>
              </a:rPr>
              <a:t> = hashFunc(</a:t>
            </a:r>
            <a:r>
              <a:rPr lang="en-US" sz="2200" b="1">
                <a:solidFill>
                  <a:srgbClr val="6600CC"/>
                </a:solidFill>
                <a:latin typeface="Courier New" pitchFamily="49" charset="0"/>
                <a:cs typeface="Courier New" pitchFamily="49" charset="0"/>
              </a:rPr>
              <a:t>idNum</a:t>
            </a:r>
            <a:r>
              <a:rPr lang="en-US" sz="2200" b="1">
                <a:solidFill>
                  <a:srgbClr val="006666"/>
                </a:solidFill>
                <a:latin typeface="Courier New" pitchFamily="49" charset="0"/>
                <a:cs typeface="Courier New" pitchFamily="49" charset="0"/>
              </a:rPr>
              <a:t>);</a:t>
            </a:r>
            <a:endParaRPr lang="en-US"/>
          </a:p>
          <a:p>
            <a:pPr algn="l" eaLnBrk="1" hangingPunct="1">
              <a:buFontTx/>
              <a:buChar char="•"/>
            </a:pPr>
            <a:endParaRPr lang="en-US" sz="400"/>
          </a:p>
          <a:p>
            <a:pPr algn="l" eaLnBrk="1" hangingPunct="1">
              <a:buFontTx/>
              <a:buAutoNum type="arabicPeriod" startAt="2"/>
            </a:pPr>
            <a:r>
              <a:rPr lang="en-US" sz="2200"/>
              <a:t>Starting with array[</a:t>
            </a:r>
            <a:r>
              <a:rPr lang="en-US" sz="2200">
                <a:solidFill>
                  <a:srgbClr val="6600CC"/>
                </a:solidFill>
              </a:rPr>
              <a:t>bucket</a:t>
            </a:r>
            <a:r>
              <a:rPr lang="en-US" sz="2200"/>
              <a:t>], find the first empty bucket (wrap around when you reach the array’s end)</a:t>
            </a:r>
            <a:br>
              <a:rPr lang="en-US" sz="2200"/>
            </a:br>
            <a:endParaRPr lang="en-US" sz="1000"/>
          </a:p>
          <a:p>
            <a:pPr algn="l" eaLnBrk="1" hangingPunct="1">
              <a:buFontTx/>
              <a:buAutoNum type="arabicPeriod" startAt="2"/>
            </a:pPr>
            <a:r>
              <a:rPr lang="en-US" sz="2200"/>
              <a:t>Store your new </a:t>
            </a:r>
            <a:r>
              <a:rPr lang="en-US" sz="2200">
                <a:solidFill>
                  <a:srgbClr val="6600CC"/>
                </a:solidFill>
              </a:rPr>
              <a:t>record</a:t>
            </a:r>
            <a:r>
              <a:rPr lang="en-US" sz="2200"/>
              <a:t> in the empty array </a:t>
            </a:r>
            <a:r>
              <a:rPr lang="en-US" sz="2200">
                <a:solidFill>
                  <a:srgbClr val="6600CC"/>
                </a:solidFill>
              </a:rPr>
              <a:t>bucket </a:t>
            </a:r>
            <a:r>
              <a:rPr lang="en-US" sz="2200">
                <a:solidFill>
                  <a:schemeClr val="tx1"/>
                </a:solidFill>
              </a:rPr>
              <a:t>and mark the bucket as</a:t>
            </a:r>
            <a:r>
              <a:rPr lang="en-US" sz="2200">
                <a:solidFill>
                  <a:srgbClr val="6600CC"/>
                </a:solidFill>
              </a:rPr>
              <a:t> “used”.</a:t>
            </a:r>
          </a:p>
        </p:txBody>
      </p:sp>
      <p:sp>
        <p:nvSpPr>
          <p:cNvPr id="6" name="TextBox 5"/>
          <p:cNvSpPr txBox="1">
            <a:spLocks noChangeArrowheads="1"/>
          </p:cNvSpPr>
          <p:nvPr/>
        </p:nvSpPr>
        <p:spPr bwMode="auto">
          <a:xfrm>
            <a:off x="2192338" y="3911600"/>
            <a:ext cx="5035550" cy="2633663"/>
          </a:xfrm>
          <a:prstGeom prst="rect">
            <a:avLst/>
          </a:prstGeom>
          <a:solidFill>
            <a:srgbClr val="D1FFF0"/>
          </a:solidFill>
          <a:ln w="9525">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struct </a:t>
            </a:r>
            <a:r>
              <a:rPr lang="en-US" sz="1800">
                <a:solidFill>
                  <a:srgbClr val="6600CC"/>
                </a:solidFill>
              </a:rPr>
              <a:t>Bucket</a:t>
            </a:r>
          </a:p>
          <a:p>
            <a:pPr algn="l" eaLnBrk="1" hangingPunct="1"/>
            <a:r>
              <a:rPr lang="en-US" sz="1300" b="1"/>
              <a:t>{</a:t>
            </a:r>
          </a:p>
          <a:p>
            <a:pPr algn="l" eaLnBrk="1" hangingPunct="1"/>
            <a:endParaRPr lang="en-US" sz="1200"/>
          </a:p>
          <a:p>
            <a:pPr algn="l" eaLnBrk="1" hangingPunct="1"/>
            <a:r>
              <a:rPr lang="en-US" sz="1800">
                <a:solidFill>
                  <a:srgbClr val="006666"/>
                </a:solidFill>
              </a:rPr>
              <a:t>    // a bucket stores a record (user data)</a:t>
            </a:r>
          </a:p>
          <a:p>
            <a:pPr algn="l" eaLnBrk="1" hangingPunct="1"/>
            <a:r>
              <a:rPr lang="en-US" sz="1800">
                <a:solidFill>
                  <a:srgbClr val="006666"/>
                </a:solidFill>
              </a:rPr>
              <a:t>    int 		idNum;	</a:t>
            </a:r>
          </a:p>
          <a:p>
            <a:pPr algn="l" eaLnBrk="1" hangingPunct="1"/>
            <a:r>
              <a:rPr lang="en-US" sz="1800">
                <a:solidFill>
                  <a:srgbClr val="006666"/>
                </a:solidFill>
              </a:rPr>
              <a:t> </a:t>
            </a:r>
          </a:p>
          <a:p>
            <a:pPr algn="l" eaLnBrk="1" hangingPunct="1"/>
            <a:endParaRPr lang="en-US" sz="1000">
              <a:solidFill>
                <a:srgbClr val="006666"/>
              </a:solidFill>
            </a:endParaRPr>
          </a:p>
          <a:p>
            <a:pPr algn="l" eaLnBrk="1" hangingPunct="1"/>
            <a:endParaRPr lang="en-US" sz="1000">
              <a:solidFill>
                <a:srgbClr val="006666"/>
              </a:solidFill>
            </a:endParaRPr>
          </a:p>
          <a:p>
            <a:pPr algn="l" eaLnBrk="1" hangingPunct="1"/>
            <a:r>
              <a:rPr lang="en-US" sz="1800"/>
              <a:t>    Bucket( ) { used = </a:t>
            </a:r>
            <a:r>
              <a:rPr lang="en-US" sz="1800">
                <a:solidFill>
                  <a:srgbClr val="FF0000"/>
                </a:solidFill>
              </a:rPr>
              <a:t>false</a:t>
            </a:r>
            <a:r>
              <a:rPr lang="en-US" sz="1800"/>
              <a:t>; }  // c’tor</a:t>
            </a:r>
          </a:p>
          <a:p>
            <a:pPr algn="l" eaLnBrk="1" hangingPunct="1"/>
            <a:r>
              <a:rPr lang="en-US" sz="1800">
                <a:solidFill>
                  <a:srgbClr val="FF0000"/>
                </a:solidFill>
              </a:rPr>
              <a:t>    bool 		used;  // is bucket in-use?</a:t>
            </a:r>
          </a:p>
          <a:p>
            <a:pPr algn="l" eaLnBrk="1" hangingPunct="1"/>
            <a:r>
              <a:rPr lang="en-US" sz="13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7824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782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7824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78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778243"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ChangeArrowheads="1"/>
          </p:cNvSpPr>
          <p:nvPr/>
        </p:nvSpPr>
        <p:spPr bwMode="auto">
          <a:xfrm>
            <a:off x="3733800" y="76200"/>
            <a:ext cx="822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800"/>
              <a:t>Linear Probing:</a:t>
            </a:r>
          </a:p>
          <a:p>
            <a:r>
              <a:rPr lang="en-US" sz="2800">
                <a:solidFill>
                  <a:srgbClr val="FF66FF"/>
                </a:solidFill>
              </a:rPr>
              <a:t>Inserting</a:t>
            </a:r>
          </a:p>
        </p:txBody>
      </p:sp>
      <p:sp>
        <p:nvSpPr>
          <p:cNvPr id="116742" name="Rectangle 6"/>
          <p:cNvSpPr>
            <a:spLocks noChangeArrowheads="1"/>
          </p:cNvSpPr>
          <p:nvPr/>
        </p:nvSpPr>
        <p:spPr bwMode="auto">
          <a:xfrm>
            <a:off x="381000" y="61913"/>
            <a:ext cx="6019800" cy="6529387"/>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400" b="1">
              <a:latin typeface="Courier New" pitchFamily="49" charset="0"/>
            </a:endParaRPr>
          </a:p>
          <a:p>
            <a:pPr algn="l"/>
            <a:r>
              <a:rPr lang="en-US" sz="1700" b="1">
                <a:latin typeface="Courier New" pitchFamily="49" charset="0"/>
              </a:rPr>
              <a:t>  void insert(int idNum)</a:t>
            </a:r>
          </a:p>
          <a:p>
            <a:pPr algn="l"/>
            <a:r>
              <a:rPr lang="en-US" sz="1300" b="1">
                <a:latin typeface="Courier New" pitchFamily="49" charset="0"/>
              </a:rPr>
              <a:t>   {</a:t>
            </a:r>
          </a:p>
          <a:p>
            <a:pPr algn="l"/>
            <a:r>
              <a:rPr lang="en-US" sz="1700" b="1">
                <a:latin typeface="Courier New" pitchFamily="49" charset="0"/>
              </a:rPr>
              <a:t>     int bucket = hashFunc(idNum);</a:t>
            </a:r>
          </a:p>
          <a:p>
            <a:pPr algn="l"/>
            <a:r>
              <a:rPr lang="en-US" sz="1200" b="1">
                <a:latin typeface="Courier New" pitchFamily="49" charset="0"/>
              </a:rPr>
              <a:t>  </a:t>
            </a:r>
          </a:p>
          <a:p>
            <a:pPr algn="l"/>
            <a:r>
              <a:rPr lang="en-US" sz="1700" b="1">
                <a:latin typeface="Courier New" pitchFamily="49" charset="0"/>
              </a:rPr>
              <a:t>    </a:t>
            </a:r>
            <a:r>
              <a:rPr lang="en-US" sz="1700">
                <a:latin typeface="Courier New" pitchFamily="49" charset="0"/>
              </a:rPr>
              <a:t> </a:t>
            </a:r>
            <a:r>
              <a:rPr lang="en-US" sz="1700" b="1">
                <a:latin typeface="Courier New" pitchFamily="49" charset="0"/>
              </a:rPr>
              <a:t>for (int</a:t>
            </a:r>
            <a:r>
              <a:rPr lang="en-US" sz="1000" b="1">
                <a:latin typeface="Courier New" pitchFamily="49" charset="0"/>
              </a:rPr>
              <a:t> </a:t>
            </a:r>
            <a:r>
              <a:rPr lang="en-US" sz="1700" b="1">
                <a:latin typeface="Courier New" pitchFamily="49" charset="0"/>
              </a:rPr>
              <a:t>tries=0;tries&lt;NUM_BUCK;tries++)</a:t>
            </a:r>
          </a:p>
          <a:p>
            <a:pPr algn="l"/>
            <a:r>
              <a:rPr lang="en-US" sz="1300" b="1">
                <a:latin typeface="Courier New" pitchFamily="49" charset="0"/>
              </a:rPr>
              <a:t>       {</a:t>
            </a:r>
          </a:p>
          <a:p>
            <a:pPr algn="l"/>
            <a:r>
              <a:rPr lang="en-US" sz="1700" b="1">
                <a:latin typeface="Courier New" pitchFamily="49" charset="0"/>
              </a:rPr>
              <a:t>        if (m_buckets[bucket].used == false)</a:t>
            </a:r>
          </a:p>
          <a:p>
            <a:pPr algn="l"/>
            <a:r>
              <a:rPr lang="en-US" sz="1300" b="1">
                <a:latin typeface="Courier New" pitchFamily="49" charset="0"/>
              </a:rPr>
              <a:t>           {</a:t>
            </a:r>
          </a:p>
          <a:p>
            <a:pPr algn="l"/>
            <a:r>
              <a:rPr lang="en-US" sz="1700" b="1">
                <a:latin typeface="Courier New" pitchFamily="49" charset="0"/>
              </a:rPr>
              <a:t>           m_buckets[bucket].idNum = idNum;</a:t>
            </a:r>
          </a:p>
          <a:p>
            <a:pPr algn="l"/>
            <a:r>
              <a:rPr lang="en-US" sz="1700" b="1">
                <a:latin typeface="Courier New" pitchFamily="49" charset="0"/>
              </a:rPr>
              <a:t>           m_buckets[bucket].used = true;</a:t>
            </a:r>
          </a:p>
          <a:p>
            <a:pPr algn="l"/>
            <a:r>
              <a:rPr lang="en-US" sz="1700" b="1">
                <a:latin typeface="Courier New" pitchFamily="49" charset="0"/>
              </a:rPr>
              <a:t>           return;</a:t>
            </a:r>
          </a:p>
          <a:p>
            <a:pPr lvl="1" algn="l"/>
            <a:r>
              <a:rPr lang="en-US" sz="1300" b="1">
                <a:latin typeface="Courier New" pitchFamily="49" charset="0"/>
              </a:rPr>
              <a:t>      }</a:t>
            </a:r>
          </a:p>
          <a:p>
            <a:pPr algn="l"/>
            <a:r>
              <a:rPr lang="en-US" sz="1700" b="1">
                <a:latin typeface="Courier New" pitchFamily="49" charset="0"/>
              </a:rPr>
              <a:t>        bucket = (bucket + 1) % NUM_BUCK;</a:t>
            </a:r>
          </a:p>
          <a:p>
            <a:pPr algn="l"/>
            <a:r>
              <a:rPr lang="en-US" sz="1300" b="1">
                <a:latin typeface="Courier New" pitchFamily="49" charset="0"/>
              </a:rPr>
              <a:t>       }</a:t>
            </a:r>
          </a:p>
          <a:p>
            <a:pPr algn="l"/>
            <a:r>
              <a:rPr lang="en-US" sz="1700" b="1">
                <a:latin typeface="Courier New" pitchFamily="49" charset="0"/>
              </a:rPr>
              <a:t>     // no room left in hash table!!!</a:t>
            </a:r>
          </a:p>
          <a:p>
            <a:pPr algn="l"/>
            <a:r>
              <a:rPr lang="en-US" sz="1300" b="1">
                <a:latin typeface="Courier New" pitchFamily="49" charset="0"/>
              </a:rPr>
              <a:t>   }</a:t>
            </a:r>
          </a:p>
          <a:p>
            <a:pPr algn="l"/>
            <a:endParaRPr lang="en-US" sz="800" b="1">
              <a:latin typeface="Courier New" pitchFamily="49" charset="0"/>
            </a:endParaRPr>
          </a:p>
          <a:p>
            <a:pPr algn="l"/>
            <a:r>
              <a:rPr lang="en-US" sz="1700" b="1">
                <a:latin typeface="Courier New" pitchFamily="49" charset="0"/>
              </a:rPr>
              <a:t>private:</a:t>
            </a:r>
          </a:p>
          <a:p>
            <a:pPr algn="l"/>
            <a:r>
              <a:rPr lang="en-US" sz="1700" b="1">
                <a:latin typeface="Courier New" pitchFamily="49" charset="0"/>
              </a:rPr>
              <a:t>   int hashFunc(int idNum) const</a:t>
            </a:r>
          </a:p>
          <a:p>
            <a:pPr algn="l"/>
            <a:r>
              <a:rPr lang="en-US" sz="1700" b="1">
                <a:latin typeface="Courier New" pitchFamily="49" charset="0"/>
              </a:rPr>
              <a:t>       {  return idNum % NUM_BUCK;  }</a:t>
            </a:r>
          </a:p>
          <a:p>
            <a:pPr algn="l"/>
            <a:endParaRPr lang="en-US" sz="1100" b="1">
              <a:latin typeface="Courier New" pitchFamily="49" charset="0"/>
            </a:endParaRPr>
          </a:p>
          <a:p>
            <a:pPr algn="l"/>
            <a:r>
              <a:rPr lang="en-US" sz="1700" b="1">
                <a:latin typeface="Courier New" pitchFamily="49" charset="0"/>
              </a:rPr>
              <a:t>   BUCKET m_buckets[NUM_BUCK];</a:t>
            </a:r>
          </a:p>
          <a:p>
            <a:pPr algn="l"/>
            <a:r>
              <a:rPr lang="en-US" sz="1700" b="1">
                <a:latin typeface="Courier New" pitchFamily="49" charset="0"/>
              </a:rPr>
              <a:t>};</a:t>
            </a:r>
          </a:p>
        </p:txBody>
      </p:sp>
      <p:sp>
        <p:nvSpPr>
          <p:cNvPr id="116743"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0F7695D4-9721-4A6F-82F5-E9E235280A79}" type="slidenum">
              <a:rPr lang="en-US" sz="1400">
                <a:solidFill>
                  <a:schemeClr val="tx1"/>
                </a:solidFill>
                <a:latin typeface="Times New Roman" pitchFamily="18" charset="0"/>
              </a:rPr>
              <a:pPr algn="r" eaLnBrk="1" hangingPunct="1"/>
              <a:t>26</a:t>
            </a:fld>
            <a:endParaRPr lang="en-US" sz="1400">
              <a:solidFill>
                <a:schemeClr val="tx1"/>
              </a:solidFill>
              <a:latin typeface="Times New Roman" pitchFamily="18" charset="0"/>
            </a:endParaRPr>
          </a:p>
        </p:txBody>
      </p:sp>
      <p:sp>
        <p:nvSpPr>
          <p:cNvPr id="116744" name="Rectangle 8"/>
          <p:cNvSpPr>
            <a:spLocks noChangeArrowheads="1"/>
          </p:cNvSpPr>
          <p:nvPr/>
        </p:nvSpPr>
        <p:spPr bwMode="auto">
          <a:xfrm>
            <a:off x="457200" y="6024563"/>
            <a:ext cx="5867400" cy="3048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5" name="AutoShape 9"/>
          <p:cNvSpPr>
            <a:spLocks noChangeArrowheads="1"/>
          </p:cNvSpPr>
          <p:nvPr/>
        </p:nvSpPr>
        <p:spPr bwMode="auto">
          <a:xfrm>
            <a:off x="5334000" y="4267200"/>
            <a:ext cx="3581400" cy="1371600"/>
          </a:xfrm>
          <a:prstGeom prst="wedgeRoundRectCallout">
            <a:avLst>
              <a:gd name="adj1" fmla="val -57579"/>
              <a:gd name="adj2" fmla="val 89583"/>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Our hash table has 10 slots, aka “buckets.”</a:t>
            </a:r>
          </a:p>
        </p:txBody>
      </p:sp>
      <p:sp>
        <p:nvSpPr>
          <p:cNvPr id="116746" name="Rectangle 10"/>
          <p:cNvSpPr>
            <a:spLocks noChangeArrowheads="1"/>
          </p:cNvSpPr>
          <p:nvPr/>
        </p:nvSpPr>
        <p:spPr bwMode="auto">
          <a:xfrm>
            <a:off x="466725" y="5338763"/>
            <a:ext cx="5867400" cy="519112"/>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7" name="AutoShape 11"/>
          <p:cNvSpPr>
            <a:spLocks noChangeArrowheads="1"/>
          </p:cNvSpPr>
          <p:nvPr/>
        </p:nvSpPr>
        <p:spPr bwMode="auto">
          <a:xfrm>
            <a:off x="5343525" y="2209800"/>
            <a:ext cx="3571875" cy="2771775"/>
          </a:xfrm>
          <a:prstGeom prst="wedgeRoundRectCallout">
            <a:avLst>
              <a:gd name="adj1" fmla="val -57602"/>
              <a:gd name="adj2" fmla="val 69588"/>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Here’s our </a:t>
            </a:r>
            <a:r>
              <a:rPr lang="en-US" sz="2000">
                <a:solidFill>
                  <a:srgbClr val="006666"/>
                </a:solidFill>
              </a:rPr>
              <a:t>hash </a:t>
            </a:r>
            <a:r>
              <a:rPr lang="en-US" sz="2000">
                <a:solidFill>
                  <a:srgbClr val="6600FF"/>
                </a:solidFill>
              </a:rPr>
              <a:t>function.</a:t>
            </a:r>
            <a:br>
              <a:rPr lang="en-US" sz="2000">
                <a:solidFill>
                  <a:srgbClr val="6600FF"/>
                </a:solidFill>
              </a:rPr>
            </a:br>
            <a:endParaRPr lang="en-US" sz="2000">
              <a:solidFill>
                <a:srgbClr val="6600FF"/>
              </a:solidFill>
            </a:endParaRPr>
          </a:p>
          <a:p>
            <a:r>
              <a:rPr lang="en-US" sz="2000">
                <a:solidFill>
                  <a:srgbClr val="6600FF"/>
                </a:solidFill>
              </a:rPr>
              <a:t>As before, we compute our bucket number by dividing the ID number by the total # of buckets and then taking the remainder (%).</a:t>
            </a:r>
          </a:p>
        </p:txBody>
      </p:sp>
      <p:sp>
        <p:nvSpPr>
          <p:cNvPr id="116748" name="Rectangle 12"/>
          <p:cNvSpPr>
            <a:spLocks noChangeArrowheads="1"/>
          </p:cNvSpPr>
          <p:nvPr/>
        </p:nvSpPr>
        <p:spPr bwMode="auto">
          <a:xfrm>
            <a:off x="457200" y="1676400"/>
            <a:ext cx="5867400" cy="3048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9" name="AutoShape 13"/>
          <p:cNvSpPr>
            <a:spLocks noChangeArrowheads="1"/>
          </p:cNvSpPr>
          <p:nvPr/>
        </p:nvSpPr>
        <p:spPr bwMode="auto">
          <a:xfrm>
            <a:off x="5334000" y="228600"/>
            <a:ext cx="3571875" cy="1090613"/>
          </a:xfrm>
          <a:prstGeom prst="wedgeRoundRectCallout">
            <a:avLst>
              <a:gd name="adj1" fmla="val -57602"/>
              <a:gd name="adj2" fmla="val 9192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First we compute the starting bucket number. </a:t>
            </a:r>
          </a:p>
        </p:txBody>
      </p:sp>
      <p:sp>
        <p:nvSpPr>
          <p:cNvPr id="116750" name="Rectangle 14"/>
          <p:cNvSpPr>
            <a:spLocks noChangeArrowheads="1"/>
          </p:cNvSpPr>
          <p:nvPr/>
        </p:nvSpPr>
        <p:spPr bwMode="auto">
          <a:xfrm>
            <a:off x="466725" y="2082800"/>
            <a:ext cx="5867400" cy="4318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1" name="AutoShape 15"/>
          <p:cNvSpPr>
            <a:spLocks noChangeArrowheads="1"/>
          </p:cNvSpPr>
          <p:nvPr/>
        </p:nvSpPr>
        <p:spPr bwMode="auto">
          <a:xfrm>
            <a:off x="5343525" y="257175"/>
            <a:ext cx="3571875" cy="1890713"/>
          </a:xfrm>
          <a:prstGeom prst="wedgeRoundRectCallout">
            <a:avLst>
              <a:gd name="adj1" fmla="val -70579"/>
              <a:gd name="adj2" fmla="val 49162"/>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Since our array has 10 slots, we will loop up to 10 times looking for an empty space. If we don’t find an empty space after 10 tries, our table is full!</a:t>
            </a:r>
          </a:p>
        </p:txBody>
      </p:sp>
      <p:sp>
        <p:nvSpPr>
          <p:cNvPr id="116752" name="Rectangle 16"/>
          <p:cNvSpPr>
            <a:spLocks noChangeArrowheads="1"/>
          </p:cNvSpPr>
          <p:nvPr/>
        </p:nvSpPr>
        <p:spPr bwMode="auto">
          <a:xfrm>
            <a:off x="457200" y="2628900"/>
            <a:ext cx="5867400" cy="1414463"/>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3" name="AutoShape 17"/>
          <p:cNvSpPr>
            <a:spLocks noChangeArrowheads="1"/>
          </p:cNvSpPr>
          <p:nvPr/>
        </p:nvSpPr>
        <p:spPr bwMode="auto">
          <a:xfrm>
            <a:off x="5334000" y="914400"/>
            <a:ext cx="3571875" cy="1706563"/>
          </a:xfrm>
          <a:prstGeom prst="wedgeRoundRectCallout">
            <a:avLst>
              <a:gd name="adj1" fmla="val -72000"/>
              <a:gd name="adj2" fmla="val 54370"/>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We’ll store our new item in the first unused bucket that we find, starting with the bucket selected by our hash function.</a:t>
            </a:r>
          </a:p>
        </p:txBody>
      </p:sp>
      <p:sp>
        <p:nvSpPr>
          <p:cNvPr id="116754" name="Rectangle 18"/>
          <p:cNvSpPr>
            <a:spLocks noChangeArrowheads="1"/>
          </p:cNvSpPr>
          <p:nvPr/>
        </p:nvSpPr>
        <p:spPr bwMode="auto">
          <a:xfrm>
            <a:off x="457200" y="4038600"/>
            <a:ext cx="5867400" cy="3048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5" name="AutoShape 19"/>
          <p:cNvSpPr>
            <a:spLocks noChangeArrowheads="1"/>
          </p:cNvSpPr>
          <p:nvPr/>
        </p:nvSpPr>
        <p:spPr bwMode="auto">
          <a:xfrm>
            <a:off x="5572125" y="228600"/>
            <a:ext cx="3571875" cy="2214563"/>
          </a:xfrm>
          <a:prstGeom prst="wedgeRoundRectCallout">
            <a:avLst>
              <a:gd name="adj1" fmla="val -58977"/>
              <a:gd name="adj2" fmla="val 124264"/>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If the current bucket is already occupied by an item, advance to the next bucket (wrapping around from slot 9 back to slot 0 when we hit the end).</a:t>
            </a:r>
          </a:p>
        </p:txBody>
      </p:sp>
      <p:cxnSp>
        <p:nvCxnSpPr>
          <p:cNvPr id="116759" name="AutoShape 23"/>
          <p:cNvCxnSpPr>
            <a:cxnSpLocks noChangeShapeType="1"/>
            <a:stCxn id="116760" idx="2"/>
            <a:endCxn id="116761" idx="3"/>
          </p:cNvCxnSpPr>
          <p:nvPr/>
        </p:nvCxnSpPr>
        <p:spPr bwMode="auto">
          <a:xfrm rot="5400000">
            <a:off x="5761832" y="1985168"/>
            <a:ext cx="2495550" cy="2741613"/>
          </a:xfrm>
          <a:prstGeom prst="curvedConnector2">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760" name="Text Box 24"/>
          <p:cNvSpPr txBox="1">
            <a:spLocks noChangeArrowheads="1"/>
          </p:cNvSpPr>
          <p:nvPr/>
        </p:nvSpPr>
        <p:spPr bwMode="auto">
          <a:xfrm>
            <a:off x="8197850" y="1651000"/>
            <a:ext cx="365125"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116761" name="Text Box 25"/>
          <p:cNvSpPr txBox="1">
            <a:spLocks noChangeArrowheads="1"/>
          </p:cNvSpPr>
          <p:nvPr/>
        </p:nvSpPr>
        <p:spPr bwMode="auto">
          <a:xfrm>
            <a:off x="5364163" y="4375150"/>
            <a:ext cx="274637"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4"/>
                                        </p:tgtEl>
                                        <p:attrNameLst>
                                          <p:attrName>style.visibility</p:attrName>
                                        </p:attrNameLst>
                                      </p:cBhvr>
                                      <p:to>
                                        <p:strVal val="visible"/>
                                      </p:to>
                                    </p:set>
                                    <p:animEffect transition="in" filter="wipe(left)">
                                      <p:cBhvr>
                                        <p:cTn id="7" dur="500"/>
                                        <p:tgtEl>
                                          <p:spTgt spid="1167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6745"/>
                                        </p:tgtEl>
                                        <p:attrNameLst>
                                          <p:attrName>style.visibility</p:attrName>
                                        </p:attrNameLst>
                                      </p:cBhvr>
                                      <p:to>
                                        <p:strVal val="visible"/>
                                      </p:to>
                                    </p:set>
                                    <p:animEffect transition="in" filter="wipe(down)">
                                      <p:cBhvr>
                                        <p:cTn id="12" dur="500"/>
                                        <p:tgtEl>
                                          <p:spTgt spid="1167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674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1674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6746"/>
                                        </p:tgtEl>
                                        <p:attrNameLst>
                                          <p:attrName>style.visibility</p:attrName>
                                        </p:attrNameLst>
                                      </p:cBhvr>
                                      <p:to>
                                        <p:strVal val="visible"/>
                                      </p:to>
                                    </p:set>
                                    <p:animEffect transition="in" filter="wipe(left)">
                                      <p:cBhvr>
                                        <p:cTn id="23" dur="500"/>
                                        <p:tgtEl>
                                          <p:spTgt spid="1167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6747"/>
                                        </p:tgtEl>
                                        <p:attrNameLst>
                                          <p:attrName>style.visibility</p:attrName>
                                        </p:attrNameLst>
                                      </p:cBhvr>
                                      <p:to>
                                        <p:strVal val="visible"/>
                                      </p:to>
                                    </p:set>
                                    <p:animEffect transition="in" filter="wipe(down)">
                                      <p:cBhvr>
                                        <p:cTn id="28" dur="500"/>
                                        <p:tgtEl>
                                          <p:spTgt spid="1167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674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674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6748"/>
                                        </p:tgtEl>
                                        <p:attrNameLst>
                                          <p:attrName>style.visibility</p:attrName>
                                        </p:attrNameLst>
                                      </p:cBhvr>
                                      <p:to>
                                        <p:strVal val="visible"/>
                                      </p:to>
                                    </p:set>
                                    <p:animEffect transition="in" filter="wipe(left)">
                                      <p:cBhvr>
                                        <p:cTn id="39" dur="500"/>
                                        <p:tgtEl>
                                          <p:spTgt spid="11674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6749"/>
                                        </p:tgtEl>
                                        <p:attrNameLst>
                                          <p:attrName>style.visibility</p:attrName>
                                        </p:attrNameLst>
                                      </p:cBhvr>
                                      <p:to>
                                        <p:strVal val="visible"/>
                                      </p:to>
                                    </p:set>
                                    <p:animEffect transition="in" filter="wipe(down)">
                                      <p:cBhvr>
                                        <p:cTn id="44" dur="500"/>
                                        <p:tgtEl>
                                          <p:spTgt spid="1167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1674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1674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6750"/>
                                        </p:tgtEl>
                                        <p:attrNameLst>
                                          <p:attrName>style.visibility</p:attrName>
                                        </p:attrNameLst>
                                      </p:cBhvr>
                                      <p:to>
                                        <p:strVal val="visible"/>
                                      </p:to>
                                    </p:set>
                                    <p:animEffect transition="in" filter="wipe(left)">
                                      <p:cBhvr>
                                        <p:cTn id="55" dur="500"/>
                                        <p:tgtEl>
                                          <p:spTgt spid="11675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16751"/>
                                        </p:tgtEl>
                                        <p:attrNameLst>
                                          <p:attrName>style.visibility</p:attrName>
                                        </p:attrNameLst>
                                      </p:cBhvr>
                                      <p:to>
                                        <p:strVal val="visible"/>
                                      </p:to>
                                    </p:set>
                                    <p:animEffect transition="in" filter="wipe(down)">
                                      <p:cBhvr>
                                        <p:cTn id="60" dur="500"/>
                                        <p:tgtEl>
                                          <p:spTgt spid="11675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16759"/>
                                        </p:tgtEl>
                                        <p:attrNameLst>
                                          <p:attrName>style.visibility</p:attrName>
                                        </p:attrNameLst>
                                      </p:cBhvr>
                                      <p:to>
                                        <p:strVal val="visible"/>
                                      </p:to>
                                    </p:set>
                                    <p:animEffect transition="in" filter="wipe(up)">
                                      <p:cBhvr>
                                        <p:cTn id="65" dur="500"/>
                                        <p:tgtEl>
                                          <p:spTgt spid="11675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nodeType="clickEffect">
                                  <p:stCondLst>
                                    <p:cond delay="0"/>
                                  </p:stCondLst>
                                  <p:childTnLst>
                                    <p:set>
                                      <p:cBhvr>
                                        <p:cTn id="69" dur="1" fill="hold">
                                          <p:stCondLst>
                                            <p:cond delay="0"/>
                                          </p:stCondLst>
                                        </p:cTn>
                                        <p:tgtEl>
                                          <p:spTgt spid="116759"/>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16751"/>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16750"/>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6752"/>
                                        </p:tgtEl>
                                        <p:attrNameLst>
                                          <p:attrName>style.visibility</p:attrName>
                                        </p:attrNameLst>
                                      </p:cBhvr>
                                      <p:to>
                                        <p:strVal val="visible"/>
                                      </p:to>
                                    </p:set>
                                    <p:animEffect transition="in" filter="wipe(left)">
                                      <p:cBhvr>
                                        <p:cTn id="80" dur="500"/>
                                        <p:tgtEl>
                                          <p:spTgt spid="11675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16753"/>
                                        </p:tgtEl>
                                        <p:attrNameLst>
                                          <p:attrName>style.visibility</p:attrName>
                                        </p:attrNameLst>
                                      </p:cBhvr>
                                      <p:to>
                                        <p:strVal val="visible"/>
                                      </p:to>
                                    </p:set>
                                    <p:animEffect transition="in" filter="wipe(down)">
                                      <p:cBhvr>
                                        <p:cTn id="85" dur="500"/>
                                        <p:tgtEl>
                                          <p:spTgt spid="11675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116753"/>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116752"/>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16754"/>
                                        </p:tgtEl>
                                        <p:attrNameLst>
                                          <p:attrName>style.visibility</p:attrName>
                                        </p:attrNameLst>
                                      </p:cBhvr>
                                      <p:to>
                                        <p:strVal val="visible"/>
                                      </p:to>
                                    </p:set>
                                    <p:animEffect transition="in" filter="wipe(left)">
                                      <p:cBhvr>
                                        <p:cTn id="96" dur="500"/>
                                        <p:tgtEl>
                                          <p:spTgt spid="11675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16755"/>
                                        </p:tgtEl>
                                        <p:attrNameLst>
                                          <p:attrName>style.visibility</p:attrName>
                                        </p:attrNameLst>
                                      </p:cBhvr>
                                      <p:to>
                                        <p:strVal val="visible"/>
                                      </p:to>
                                    </p:set>
                                    <p:animEffect transition="in" filter="wipe(down)">
                                      <p:cBhvr>
                                        <p:cTn id="101" dur="500"/>
                                        <p:tgtEl>
                                          <p:spTgt spid="11675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116755"/>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1167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animBg="1"/>
      <p:bldP spid="116744" grpId="1" animBg="1"/>
      <p:bldP spid="116745" grpId="0" animBg="1"/>
      <p:bldP spid="116745" grpId="1" animBg="1"/>
      <p:bldP spid="116746" grpId="0" animBg="1"/>
      <p:bldP spid="116746" grpId="1" animBg="1"/>
      <p:bldP spid="116747" grpId="0" animBg="1"/>
      <p:bldP spid="116747" grpId="1" animBg="1"/>
      <p:bldP spid="116748" grpId="0" animBg="1"/>
      <p:bldP spid="116748" grpId="1" animBg="1"/>
      <p:bldP spid="116749" grpId="0" animBg="1"/>
      <p:bldP spid="116749" grpId="1" animBg="1"/>
      <p:bldP spid="116750" grpId="0" animBg="1"/>
      <p:bldP spid="116750" grpId="1" animBg="1"/>
      <p:bldP spid="116751" grpId="0" animBg="1"/>
      <p:bldP spid="116751" grpId="1" animBg="1"/>
      <p:bldP spid="116752" grpId="0" animBg="1"/>
      <p:bldP spid="116752" grpId="1" animBg="1"/>
      <p:bldP spid="116753" grpId="0" animBg="1"/>
      <p:bldP spid="116753" grpId="1" animBg="1"/>
      <p:bldP spid="116754" grpId="0" animBg="1"/>
      <p:bldP spid="116754" grpId="1" animBg="1"/>
      <p:bldP spid="116755" grpId="0" animBg="1"/>
      <p:bldP spid="11675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733800" y="76200"/>
            <a:ext cx="822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800"/>
              <a:t>Linear Probing:</a:t>
            </a:r>
          </a:p>
          <a:p>
            <a:r>
              <a:rPr lang="en-US" sz="2800">
                <a:solidFill>
                  <a:srgbClr val="FF66FF"/>
                </a:solidFill>
              </a:rPr>
              <a:t>Inserting</a:t>
            </a:r>
          </a:p>
        </p:txBody>
      </p:sp>
      <p:sp>
        <p:nvSpPr>
          <p:cNvPr id="118787" name="Rectangle 3"/>
          <p:cNvSpPr>
            <a:spLocks noChangeArrowheads="1"/>
          </p:cNvSpPr>
          <p:nvPr/>
        </p:nvSpPr>
        <p:spPr bwMode="auto">
          <a:xfrm>
            <a:off x="381000" y="61913"/>
            <a:ext cx="6019800" cy="6605587"/>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400" b="1">
              <a:latin typeface="Courier New" pitchFamily="49" charset="0"/>
            </a:endParaRPr>
          </a:p>
          <a:p>
            <a:pPr algn="l"/>
            <a:r>
              <a:rPr lang="en-US" sz="1700" b="1">
                <a:latin typeface="Courier New" pitchFamily="49" charset="0"/>
              </a:rPr>
              <a:t>  void insert(int idNum)</a:t>
            </a:r>
          </a:p>
          <a:p>
            <a:pPr algn="l"/>
            <a:r>
              <a:rPr lang="en-US" sz="1300" b="1">
                <a:latin typeface="Courier New" pitchFamily="49" charset="0"/>
              </a:rPr>
              <a:t>   {</a:t>
            </a:r>
          </a:p>
          <a:p>
            <a:pPr algn="l"/>
            <a:r>
              <a:rPr lang="en-US" sz="1700" b="1">
                <a:latin typeface="Courier New" pitchFamily="49" charset="0"/>
              </a:rPr>
              <a:t>     int bucket = hashFunc(idNum);</a:t>
            </a:r>
          </a:p>
          <a:p>
            <a:pPr algn="l"/>
            <a:r>
              <a:rPr lang="en-US" sz="1700" b="1">
                <a:latin typeface="Courier New" pitchFamily="49" charset="0"/>
              </a:rPr>
              <a:t> </a:t>
            </a:r>
          </a:p>
          <a:p>
            <a:pPr algn="l"/>
            <a:r>
              <a:rPr lang="en-US" sz="1700" b="1">
                <a:latin typeface="Courier New" pitchFamily="49" charset="0"/>
              </a:rPr>
              <a:t>     for (int</a:t>
            </a:r>
            <a:r>
              <a:rPr lang="en-US" sz="1000" b="1">
                <a:latin typeface="Courier New" pitchFamily="49" charset="0"/>
              </a:rPr>
              <a:t> </a:t>
            </a:r>
            <a:r>
              <a:rPr lang="en-US" sz="1700" b="1">
                <a:latin typeface="Courier New" pitchFamily="49" charset="0"/>
              </a:rPr>
              <a:t>tries=0;tries&lt;NUM_BUCK;tries++)</a:t>
            </a:r>
          </a:p>
          <a:p>
            <a:pPr algn="l"/>
            <a:r>
              <a:rPr lang="en-US" sz="1300" b="1">
                <a:latin typeface="Courier New" pitchFamily="49" charset="0"/>
              </a:rPr>
              <a:t>       {</a:t>
            </a:r>
          </a:p>
          <a:p>
            <a:pPr algn="l"/>
            <a:r>
              <a:rPr lang="en-US" sz="1700" b="1">
                <a:latin typeface="Courier New" pitchFamily="49" charset="0"/>
              </a:rPr>
              <a:t>        if (m_buckets[bucket].used == false)</a:t>
            </a:r>
          </a:p>
          <a:p>
            <a:pPr algn="l"/>
            <a:r>
              <a:rPr lang="en-US" sz="1300" b="1">
                <a:latin typeface="Courier New" pitchFamily="49" charset="0"/>
              </a:rPr>
              <a:t>           {</a:t>
            </a:r>
          </a:p>
          <a:p>
            <a:pPr algn="l"/>
            <a:r>
              <a:rPr lang="en-US" sz="1700" b="1">
                <a:latin typeface="Courier New" pitchFamily="49" charset="0"/>
              </a:rPr>
              <a:t>           m_buckets[bucket].idNum = idNum;</a:t>
            </a:r>
          </a:p>
          <a:p>
            <a:pPr algn="l"/>
            <a:r>
              <a:rPr lang="en-US" sz="1700" b="1">
                <a:latin typeface="Courier New" pitchFamily="49" charset="0"/>
              </a:rPr>
              <a:t>           m_buckets[bucket].used = true;</a:t>
            </a:r>
          </a:p>
          <a:p>
            <a:pPr algn="l"/>
            <a:r>
              <a:rPr lang="en-US" sz="1700" b="1">
                <a:latin typeface="Courier New" pitchFamily="49" charset="0"/>
              </a:rPr>
              <a:t>           return;</a:t>
            </a:r>
          </a:p>
          <a:p>
            <a:pPr lvl="1" algn="l"/>
            <a:r>
              <a:rPr lang="en-US" sz="1300" b="1">
                <a:latin typeface="Courier New" pitchFamily="49" charset="0"/>
              </a:rPr>
              <a:t>      }</a:t>
            </a:r>
          </a:p>
          <a:p>
            <a:pPr algn="l"/>
            <a:r>
              <a:rPr lang="en-US" sz="1700" b="1">
                <a:latin typeface="Courier New" pitchFamily="49" charset="0"/>
              </a:rPr>
              <a:t>        bucket = (bucket + 1) % NUM_BUCK;</a:t>
            </a:r>
          </a:p>
          <a:p>
            <a:pPr algn="l"/>
            <a:r>
              <a:rPr lang="en-US" sz="1300" b="1">
                <a:latin typeface="Courier New" pitchFamily="49" charset="0"/>
              </a:rPr>
              <a:t>       }</a:t>
            </a:r>
          </a:p>
          <a:p>
            <a:pPr algn="l"/>
            <a:r>
              <a:rPr lang="en-US" sz="1700" b="1">
                <a:latin typeface="Courier New" pitchFamily="49" charset="0"/>
              </a:rPr>
              <a:t>     // no room left in hash table!!!</a:t>
            </a:r>
          </a:p>
          <a:p>
            <a:pPr algn="l"/>
            <a:r>
              <a:rPr lang="en-US" sz="1300" b="1">
                <a:latin typeface="Courier New" pitchFamily="49" charset="0"/>
              </a:rPr>
              <a:t>   }</a:t>
            </a:r>
          </a:p>
          <a:p>
            <a:pPr algn="l"/>
            <a:endParaRPr lang="en-US" sz="800" b="1">
              <a:latin typeface="Courier New" pitchFamily="49" charset="0"/>
            </a:endParaRPr>
          </a:p>
          <a:p>
            <a:pPr algn="l"/>
            <a:r>
              <a:rPr lang="en-US" sz="1700" b="1">
                <a:latin typeface="Courier New" pitchFamily="49" charset="0"/>
              </a:rPr>
              <a:t>private:</a:t>
            </a:r>
          </a:p>
          <a:p>
            <a:pPr algn="l"/>
            <a:r>
              <a:rPr lang="en-US" sz="1700" b="1">
                <a:latin typeface="Courier New" pitchFamily="49" charset="0"/>
              </a:rPr>
              <a:t>   int hashFunc(int idNum) const</a:t>
            </a:r>
          </a:p>
          <a:p>
            <a:pPr algn="l"/>
            <a:r>
              <a:rPr lang="en-US" sz="1700" b="1">
                <a:latin typeface="Courier New" pitchFamily="49" charset="0"/>
              </a:rPr>
              <a:t>       {  return idNum % NUM_BUCK;  }</a:t>
            </a:r>
          </a:p>
          <a:p>
            <a:pPr algn="l"/>
            <a:endParaRPr lang="en-US" sz="1100" b="1">
              <a:latin typeface="Courier New" pitchFamily="49" charset="0"/>
            </a:endParaRPr>
          </a:p>
          <a:p>
            <a:pPr algn="l"/>
            <a:r>
              <a:rPr lang="en-US" sz="1700" b="1">
                <a:latin typeface="Courier New" pitchFamily="49" charset="0"/>
              </a:rPr>
              <a:t>   BUCKET m_buckets[NUM_BUCK];</a:t>
            </a:r>
          </a:p>
          <a:p>
            <a:pPr algn="l"/>
            <a:r>
              <a:rPr lang="en-US" sz="1700" b="1">
                <a:latin typeface="Courier New" pitchFamily="49" charset="0"/>
              </a:rPr>
              <a:t>};</a:t>
            </a:r>
            <a:endParaRPr lang="en-US" sz="1700" b="1">
              <a:solidFill>
                <a:srgbClr val="0000FF"/>
              </a:solidFill>
              <a:latin typeface="Courier New" pitchFamily="49" charset="0"/>
            </a:endParaRPr>
          </a:p>
        </p:txBody>
      </p:sp>
      <p:sp>
        <p:nvSpPr>
          <p:cNvPr id="118788"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AC6A5A5C-ADB0-4C3A-9CD2-DA933672831C}" type="slidenum">
              <a:rPr lang="en-US" sz="1400">
                <a:solidFill>
                  <a:schemeClr val="tx1"/>
                </a:solidFill>
                <a:latin typeface="Times New Roman" pitchFamily="18" charset="0"/>
              </a:rPr>
              <a:pPr algn="r" eaLnBrk="1" hangingPunct="1"/>
              <a:t>27</a:t>
            </a:fld>
            <a:endParaRPr lang="en-US" sz="1400">
              <a:solidFill>
                <a:schemeClr val="tx1"/>
              </a:solidFill>
              <a:latin typeface="Times New Roman" pitchFamily="18" charset="0"/>
            </a:endParaRPr>
          </a:p>
        </p:txBody>
      </p:sp>
      <p:sp>
        <p:nvSpPr>
          <p:cNvPr id="22533" name="Text Box 4"/>
          <p:cNvSpPr txBox="1">
            <a:spLocks noChangeArrowheads="1"/>
          </p:cNvSpPr>
          <p:nvPr/>
        </p:nvSpPr>
        <p:spPr bwMode="auto">
          <a:xfrm>
            <a:off x="6610350" y="4129088"/>
            <a:ext cx="2381250" cy="2576512"/>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a:latin typeface="Courier New" pitchFamily="49" charset="0"/>
                <a:cs typeface="Courier New" pitchFamily="49" charset="0"/>
              </a:rPr>
              <a:t>main()</a:t>
            </a:r>
          </a:p>
          <a:p>
            <a:pPr algn="l" eaLnBrk="1" hangingPunct="1"/>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HashTable ht;</a:t>
            </a:r>
          </a:p>
          <a:p>
            <a:pPr algn="l" eaLnBrk="1" hangingPunct="1"/>
            <a:endParaRPr lang="en-US" sz="1800" b="1">
              <a:latin typeface="Courier New" pitchFamily="49" charset="0"/>
              <a:cs typeface="Courier New" pitchFamily="49" charset="0"/>
            </a:endParaRPr>
          </a:p>
          <a:p>
            <a:pPr algn="l" eaLnBrk="1" hangingPunct="1"/>
            <a:r>
              <a:rPr lang="en-US" sz="1800" b="1">
                <a:latin typeface="Courier New" pitchFamily="49" charset="0"/>
                <a:cs typeface="Courier New" pitchFamily="49" charset="0"/>
              </a:rPr>
              <a:t>  ht.insert(29);</a:t>
            </a:r>
          </a:p>
          <a:p>
            <a:pPr algn="l" eaLnBrk="1" hangingPunct="1"/>
            <a:r>
              <a:rPr lang="en-US" sz="1800" b="1">
                <a:latin typeface="Courier New" pitchFamily="49" charset="0"/>
                <a:cs typeface="Courier New" pitchFamily="49" charset="0"/>
              </a:rPr>
              <a:t>  ht.insert(65);</a:t>
            </a:r>
          </a:p>
          <a:p>
            <a:pPr algn="l" eaLnBrk="1" hangingPunct="1"/>
            <a:r>
              <a:rPr lang="en-US" sz="1800" b="1">
                <a:latin typeface="Courier New" pitchFamily="49" charset="0"/>
                <a:cs typeface="Courier New" pitchFamily="49" charset="0"/>
              </a:rPr>
              <a:t>  ht.insert(79);</a:t>
            </a:r>
          </a:p>
          <a:p>
            <a:pPr algn="l" eaLnBrk="1" hangingPunct="1"/>
            <a:r>
              <a:rPr lang="en-US" sz="1800" b="1">
                <a:latin typeface="Courier New" pitchFamily="49" charset="0"/>
                <a:cs typeface="Courier New" pitchFamily="49" charset="0"/>
              </a:rPr>
              <a:t> </a:t>
            </a:r>
          </a:p>
          <a:p>
            <a:pPr algn="l" eaLnBrk="1" hangingPunct="1"/>
            <a:r>
              <a:rPr lang="en-US" sz="1800" b="1">
                <a:latin typeface="Courier New" pitchFamily="49" charset="0"/>
                <a:cs typeface="Courier New" pitchFamily="49" charset="0"/>
              </a:rPr>
              <a:t>}</a:t>
            </a:r>
          </a:p>
        </p:txBody>
      </p:sp>
      <p:grpSp>
        <p:nvGrpSpPr>
          <p:cNvPr id="118896" name="Group 112"/>
          <p:cNvGrpSpPr>
            <a:grpSpLocks/>
          </p:cNvGrpSpPr>
          <p:nvPr/>
        </p:nvGrpSpPr>
        <p:grpSpPr bwMode="auto">
          <a:xfrm>
            <a:off x="6537325" y="1271588"/>
            <a:ext cx="2725738" cy="2574925"/>
            <a:chOff x="4118" y="801"/>
            <a:chExt cx="1717" cy="1622"/>
          </a:xfrm>
        </p:grpSpPr>
        <p:grpSp>
          <p:nvGrpSpPr>
            <p:cNvPr id="118894" name="Group 110"/>
            <p:cNvGrpSpPr>
              <a:grpSpLocks/>
            </p:cNvGrpSpPr>
            <p:nvPr/>
          </p:nvGrpSpPr>
          <p:grpSpPr bwMode="auto">
            <a:xfrm>
              <a:off x="4245" y="801"/>
              <a:ext cx="1590" cy="1622"/>
              <a:chOff x="4218" y="801"/>
              <a:chExt cx="1590" cy="1622"/>
            </a:xfrm>
          </p:grpSpPr>
          <p:grpSp>
            <p:nvGrpSpPr>
              <p:cNvPr id="118848" name="Group 64"/>
              <p:cNvGrpSpPr>
                <a:grpSpLocks/>
              </p:cNvGrpSpPr>
              <p:nvPr/>
            </p:nvGrpSpPr>
            <p:grpSpPr bwMode="auto">
              <a:xfrm>
                <a:off x="4221" y="801"/>
                <a:ext cx="1584" cy="212"/>
                <a:chOff x="2700" y="4428"/>
                <a:chExt cx="1584" cy="212"/>
              </a:xfrm>
            </p:grpSpPr>
            <p:sp>
              <p:nvSpPr>
                <p:cNvPr id="11882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3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46" name="Rectangle 6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47" name="Rectangle 6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49" name="Group 65"/>
              <p:cNvGrpSpPr>
                <a:grpSpLocks/>
              </p:cNvGrpSpPr>
              <p:nvPr/>
            </p:nvGrpSpPr>
            <p:grpSpPr bwMode="auto">
              <a:xfrm>
                <a:off x="4218" y="960"/>
                <a:ext cx="1584" cy="212"/>
                <a:chOff x="2700" y="4428"/>
                <a:chExt cx="1584" cy="212"/>
              </a:xfrm>
            </p:grpSpPr>
            <p:sp>
              <p:nvSpPr>
                <p:cNvPr id="11885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5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52" name="Rectangle 6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53" name="Rectangle 6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54" name="Group 70"/>
              <p:cNvGrpSpPr>
                <a:grpSpLocks/>
              </p:cNvGrpSpPr>
              <p:nvPr/>
            </p:nvGrpSpPr>
            <p:grpSpPr bwMode="auto">
              <a:xfrm>
                <a:off x="4218" y="1113"/>
                <a:ext cx="1584" cy="212"/>
                <a:chOff x="2700" y="4428"/>
                <a:chExt cx="1584" cy="212"/>
              </a:xfrm>
            </p:grpSpPr>
            <p:sp>
              <p:nvSpPr>
                <p:cNvPr id="11885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5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57" name="Rectangle 7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58" name="Rectangle 7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59" name="Group 75"/>
              <p:cNvGrpSpPr>
                <a:grpSpLocks/>
              </p:cNvGrpSpPr>
              <p:nvPr/>
            </p:nvGrpSpPr>
            <p:grpSpPr bwMode="auto">
              <a:xfrm>
                <a:off x="4224" y="1272"/>
                <a:ext cx="1584" cy="212"/>
                <a:chOff x="2700" y="4428"/>
                <a:chExt cx="1584" cy="212"/>
              </a:xfrm>
            </p:grpSpPr>
            <p:sp>
              <p:nvSpPr>
                <p:cNvPr id="11886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6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62" name="Rectangle 7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63" name="Rectangle 7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64" name="Group 80"/>
              <p:cNvGrpSpPr>
                <a:grpSpLocks/>
              </p:cNvGrpSpPr>
              <p:nvPr/>
            </p:nvGrpSpPr>
            <p:grpSpPr bwMode="auto">
              <a:xfrm>
                <a:off x="4218" y="1428"/>
                <a:ext cx="1584" cy="212"/>
                <a:chOff x="2700" y="4428"/>
                <a:chExt cx="1584" cy="212"/>
              </a:xfrm>
            </p:grpSpPr>
            <p:sp>
              <p:nvSpPr>
                <p:cNvPr id="11886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6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67" name="Rectangle 8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68" name="Rectangle 8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69" name="Group 85"/>
              <p:cNvGrpSpPr>
                <a:grpSpLocks/>
              </p:cNvGrpSpPr>
              <p:nvPr/>
            </p:nvGrpSpPr>
            <p:grpSpPr bwMode="auto">
              <a:xfrm>
                <a:off x="4224" y="1587"/>
                <a:ext cx="1584" cy="212"/>
                <a:chOff x="2700" y="4428"/>
                <a:chExt cx="1584" cy="212"/>
              </a:xfrm>
            </p:grpSpPr>
            <p:sp>
              <p:nvSpPr>
                <p:cNvPr id="11887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7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72" name="Rectangle 8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73" name="Rectangle 8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74" name="Group 90"/>
              <p:cNvGrpSpPr>
                <a:grpSpLocks/>
              </p:cNvGrpSpPr>
              <p:nvPr/>
            </p:nvGrpSpPr>
            <p:grpSpPr bwMode="auto">
              <a:xfrm>
                <a:off x="4224" y="1740"/>
                <a:ext cx="1584" cy="212"/>
                <a:chOff x="2700" y="4428"/>
                <a:chExt cx="1584" cy="212"/>
              </a:xfrm>
            </p:grpSpPr>
            <p:sp>
              <p:nvSpPr>
                <p:cNvPr id="11887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7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77" name="Rectangle 9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78" name="Rectangle 9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79" name="Group 95"/>
              <p:cNvGrpSpPr>
                <a:grpSpLocks/>
              </p:cNvGrpSpPr>
              <p:nvPr/>
            </p:nvGrpSpPr>
            <p:grpSpPr bwMode="auto">
              <a:xfrm>
                <a:off x="4221" y="1899"/>
                <a:ext cx="1584" cy="212"/>
                <a:chOff x="2700" y="4428"/>
                <a:chExt cx="1584" cy="212"/>
              </a:xfrm>
            </p:grpSpPr>
            <p:sp>
              <p:nvSpPr>
                <p:cNvPr id="11888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8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82" name="Rectangle 9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83" name="Rectangle 9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84" name="Group 100"/>
              <p:cNvGrpSpPr>
                <a:grpSpLocks/>
              </p:cNvGrpSpPr>
              <p:nvPr/>
            </p:nvGrpSpPr>
            <p:grpSpPr bwMode="auto">
              <a:xfrm>
                <a:off x="4221" y="2052"/>
                <a:ext cx="1584" cy="212"/>
                <a:chOff x="2700" y="4428"/>
                <a:chExt cx="1584" cy="212"/>
              </a:xfrm>
            </p:grpSpPr>
            <p:sp>
              <p:nvSpPr>
                <p:cNvPr id="11888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8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87" name="Rectangle 10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88" name="Rectangle 10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89" name="Group 105"/>
              <p:cNvGrpSpPr>
                <a:grpSpLocks/>
              </p:cNvGrpSpPr>
              <p:nvPr/>
            </p:nvGrpSpPr>
            <p:grpSpPr bwMode="auto">
              <a:xfrm>
                <a:off x="4218" y="2211"/>
                <a:ext cx="1584" cy="212"/>
                <a:chOff x="2700" y="4428"/>
                <a:chExt cx="1584" cy="212"/>
              </a:xfrm>
            </p:grpSpPr>
            <p:sp>
              <p:nvSpPr>
                <p:cNvPr id="11889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1889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18892" name="Rectangle 10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93" name="Rectangle 10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18895" name="Text Box 111"/>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220" name="Line 119"/>
          <p:cNvSpPr>
            <a:spLocks noChangeShapeType="1"/>
          </p:cNvSpPr>
          <p:nvPr/>
        </p:nvSpPr>
        <p:spPr bwMode="auto">
          <a:xfrm>
            <a:off x="6497638" y="487680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18950" name="Text Box 166"/>
          <p:cNvSpPr txBox="1">
            <a:spLocks noChangeArrowheads="1"/>
          </p:cNvSpPr>
          <p:nvPr/>
        </p:nvSpPr>
        <p:spPr bwMode="auto">
          <a:xfrm>
            <a:off x="8694738" y="12922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1" name="Text Box 167"/>
          <p:cNvSpPr txBox="1">
            <a:spLocks noChangeArrowheads="1"/>
          </p:cNvSpPr>
          <p:nvPr/>
        </p:nvSpPr>
        <p:spPr bwMode="auto">
          <a:xfrm>
            <a:off x="8704263" y="153035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2" name="Text Box 168"/>
          <p:cNvSpPr txBox="1">
            <a:spLocks noChangeArrowheads="1"/>
          </p:cNvSpPr>
          <p:nvPr/>
        </p:nvSpPr>
        <p:spPr bwMode="auto">
          <a:xfrm>
            <a:off x="8704263" y="17875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3" name="Text Box 169"/>
          <p:cNvSpPr txBox="1">
            <a:spLocks noChangeArrowheads="1"/>
          </p:cNvSpPr>
          <p:nvPr/>
        </p:nvSpPr>
        <p:spPr bwMode="auto">
          <a:xfrm>
            <a:off x="8713788" y="202565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4" name="Text Box 170"/>
          <p:cNvSpPr txBox="1">
            <a:spLocks noChangeArrowheads="1"/>
          </p:cNvSpPr>
          <p:nvPr/>
        </p:nvSpPr>
        <p:spPr bwMode="auto">
          <a:xfrm>
            <a:off x="8704263" y="227330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5" name="Text Box 171"/>
          <p:cNvSpPr txBox="1">
            <a:spLocks noChangeArrowheads="1"/>
          </p:cNvSpPr>
          <p:nvPr/>
        </p:nvSpPr>
        <p:spPr bwMode="auto">
          <a:xfrm>
            <a:off x="8713788" y="25114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6" name="Text Box 172"/>
          <p:cNvSpPr txBox="1">
            <a:spLocks noChangeArrowheads="1"/>
          </p:cNvSpPr>
          <p:nvPr/>
        </p:nvSpPr>
        <p:spPr bwMode="auto">
          <a:xfrm>
            <a:off x="8713788" y="276860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7" name="Text Box 173"/>
          <p:cNvSpPr txBox="1">
            <a:spLocks noChangeArrowheads="1"/>
          </p:cNvSpPr>
          <p:nvPr/>
        </p:nvSpPr>
        <p:spPr bwMode="auto">
          <a:xfrm>
            <a:off x="8723313" y="30067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8" name="Text Box 174"/>
          <p:cNvSpPr txBox="1">
            <a:spLocks noChangeArrowheads="1"/>
          </p:cNvSpPr>
          <p:nvPr/>
        </p:nvSpPr>
        <p:spPr bwMode="auto">
          <a:xfrm>
            <a:off x="8728075" y="3268663"/>
            <a:ext cx="2873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18959" name="Text Box 175"/>
          <p:cNvSpPr txBox="1">
            <a:spLocks noChangeArrowheads="1"/>
          </p:cNvSpPr>
          <p:nvPr/>
        </p:nvSpPr>
        <p:spPr bwMode="auto">
          <a:xfrm>
            <a:off x="8737600" y="3506788"/>
            <a:ext cx="2873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2" name="Line 119"/>
          <p:cNvSpPr>
            <a:spLocks noChangeShapeType="1"/>
          </p:cNvSpPr>
          <p:nvPr/>
        </p:nvSpPr>
        <p:spPr bwMode="auto">
          <a:xfrm>
            <a:off x="6478588" y="54149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3" name="Line 119"/>
          <p:cNvSpPr>
            <a:spLocks noChangeShapeType="1"/>
          </p:cNvSpPr>
          <p:nvPr/>
        </p:nvSpPr>
        <p:spPr bwMode="auto">
          <a:xfrm>
            <a:off x="230188" y="13906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18964" name="Text Box 180"/>
          <p:cNvSpPr txBox="1">
            <a:spLocks noChangeArrowheads="1"/>
          </p:cNvSpPr>
          <p:nvPr/>
        </p:nvSpPr>
        <p:spPr bwMode="auto">
          <a:xfrm>
            <a:off x="2917825" y="892175"/>
            <a:ext cx="555625"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29</a:t>
            </a:r>
          </a:p>
        </p:txBody>
      </p:sp>
      <p:sp>
        <p:nvSpPr>
          <p:cNvPr id="4" name="Line 119"/>
          <p:cNvSpPr>
            <a:spLocks noChangeShapeType="1"/>
          </p:cNvSpPr>
          <p:nvPr/>
        </p:nvSpPr>
        <p:spPr bwMode="auto">
          <a:xfrm>
            <a:off x="625475" y="1843088"/>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75" name="AutoShape 99"/>
          <p:cNvSpPr>
            <a:spLocks noChangeArrowheads="1"/>
          </p:cNvSpPr>
          <p:nvPr/>
        </p:nvSpPr>
        <p:spPr bwMode="auto">
          <a:xfrm>
            <a:off x="3441700" y="0"/>
            <a:ext cx="3432175" cy="1163638"/>
          </a:xfrm>
          <a:prstGeom prst="wedgeRoundRectCallout">
            <a:avLst>
              <a:gd name="adj1" fmla="val -44079"/>
              <a:gd name="adj2" fmla="val 97338"/>
              <a:gd name="adj3" fmla="val 16667"/>
            </a:avLst>
          </a:prstGeom>
          <a:solidFill>
            <a:srgbClr val="006666"/>
          </a:solidFill>
          <a:ln w="41275">
            <a:solidFill>
              <a:srgbClr val="800000"/>
            </a:solidFill>
            <a:miter lim="800000"/>
            <a:headEnd/>
            <a:tailEnd/>
          </a:ln>
        </p:spPr>
        <p:txBody>
          <a:bodyPr anchor="ctr"/>
          <a:lstStyle/>
          <a:p>
            <a:endParaRPr lang="en-US" sz="1800"/>
          </a:p>
          <a:p>
            <a:endParaRPr lang="en-US" sz="1800"/>
          </a:p>
          <a:p>
            <a:endParaRPr lang="en-US" sz="1800"/>
          </a:p>
          <a:p>
            <a:endParaRPr lang="en-US" sz="1800"/>
          </a:p>
        </p:txBody>
      </p:sp>
      <p:sp>
        <p:nvSpPr>
          <p:cNvPr id="176" name="Text Box 100"/>
          <p:cNvSpPr txBox="1">
            <a:spLocks noChangeArrowheads="1"/>
          </p:cNvSpPr>
          <p:nvPr/>
        </p:nvSpPr>
        <p:spPr bwMode="auto">
          <a:xfrm>
            <a:off x="3609975" y="101600"/>
            <a:ext cx="2986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29% NUM_BUCK</a:t>
            </a:r>
          </a:p>
        </p:txBody>
      </p:sp>
      <p:sp>
        <p:nvSpPr>
          <p:cNvPr id="177" name="Text Box 101"/>
          <p:cNvSpPr txBox="1">
            <a:spLocks noChangeArrowheads="1"/>
          </p:cNvSpPr>
          <p:nvPr/>
        </p:nvSpPr>
        <p:spPr bwMode="auto">
          <a:xfrm>
            <a:off x="3630613" y="671513"/>
            <a:ext cx="1304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9</a:t>
            </a:r>
          </a:p>
        </p:txBody>
      </p:sp>
      <p:sp>
        <p:nvSpPr>
          <p:cNvPr id="178" name="Text Box 102"/>
          <p:cNvSpPr txBox="1">
            <a:spLocks noChangeArrowheads="1"/>
          </p:cNvSpPr>
          <p:nvPr/>
        </p:nvSpPr>
        <p:spPr bwMode="auto">
          <a:xfrm>
            <a:off x="3616325" y="377825"/>
            <a:ext cx="2011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29 % 10</a:t>
            </a:r>
          </a:p>
        </p:txBody>
      </p:sp>
      <p:grpSp>
        <p:nvGrpSpPr>
          <p:cNvPr id="118975" name="Group 191"/>
          <p:cNvGrpSpPr>
            <a:grpSpLocks/>
          </p:cNvGrpSpPr>
          <p:nvPr/>
        </p:nvGrpSpPr>
        <p:grpSpPr bwMode="auto">
          <a:xfrm>
            <a:off x="4351338" y="1079500"/>
            <a:ext cx="1827212" cy="457200"/>
            <a:chOff x="-758" y="4939"/>
            <a:chExt cx="1151" cy="288"/>
          </a:xfrm>
        </p:grpSpPr>
        <p:sp>
          <p:nvSpPr>
            <p:cNvPr id="118973" name="Text Box 189"/>
            <p:cNvSpPr txBox="1">
              <a:spLocks noChangeArrowheads="1"/>
            </p:cNvSpPr>
            <p:nvPr/>
          </p:nvSpPr>
          <p:spPr bwMode="auto">
            <a:xfrm>
              <a:off x="-758" y="4939"/>
              <a:ext cx="728" cy="28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bucket</a:t>
              </a:r>
            </a:p>
          </p:txBody>
        </p:sp>
        <p:sp>
          <p:nvSpPr>
            <p:cNvPr id="118974" name="Rectangle 190"/>
            <p:cNvSpPr>
              <a:spLocks noChangeArrowheads="1"/>
            </p:cNvSpPr>
            <p:nvPr/>
          </p:nvSpPr>
          <p:spPr bwMode="auto">
            <a:xfrm>
              <a:off x="-45" y="4960"/>
              <a:ext cx="438" cy="24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979" name="Text Box 195"/>
          <p:cNvSpPr txBox="1">
            <a:spLocks noChangeArrowheads="1"/>
          </p:cNvSpPr>
          <p:nvPr/>
        </p:nvSpPr>
        <p:spPr bwMode="auto">
          <a:xfrm>
            <a:off x="5648325" y="1082675"/>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9</a:t>
            </a:r>
          </a:p>
        </p:txBody>
      </p:sp>
      <p:sp>
        <p:nvSpPr>
          <p:cNvPr id="5" name="Line 119"/>
          <p:cNvSpPr>
            <a:spLocks noChangeShapeType="1"/>
          </p:cNvSpPr>
          <p:nvPr/>
        </p:nvSpPr>
        <p:spPr bwMode="auto">
          <a:xfrm>
            <a:off x="615950" y="23479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6" name="Line 119"/>
          <p:cNvSpPr>
            <a:spLocks noChangeShapeType="1"/>
          </p:cNvSpPr>
          <p:nvPr/>
        </p:nvSpPr>
        <p:spPr bwMode="auto">
          <a:xfrm>
            <a:off x="1039813" y="28289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18983" name="Oval 199"/>
          <p:cNvSpPr>
            <a:spLocks noChangeArrowheads="1"/>
          </p:cNvSpPr>
          <p:nvPr/>
        </p:nvSpPr>
        <p:spPr bwMode="auto">
          <a:xfrm>
            <a:off x="8729663" y="3508375"/>
            <a:ext cx="300037"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19"/>
          <p:cNvSpPr>
            <a:spLocks noChangeShapeType="1"/>
          </p:cNvSpPr>
          <p:nvPr/>
        </p:nvSpPr>
        <p:spPr bwMode="auto">
          <a:xfrm>
            <a:off x="1377950" y="32813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18985" name="Rectangle 201"/>
          <p:cNvSpPr>
            <a:spLocks noChangeArrowheads="1"/>
          </p:cNvSpPr>
          <p:nvPr/>
        </p:nvSpPr>
        <p:spPr bwMode="auto">
          <a:xfrm>
            <a:off x="7631113" y="3514725"/>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29</a:t>
            </a:r>
          </a:p>
        </p:txBody>
      </p:sp>
      <p:sp>
        <p:nvSpPr>
          <p:cNvPr id="8" name="Line 119"/>
          <p:cNvSpPr>
            <a:spLocks noChangeShapeType="1"/>
          </p:cNvSpPr>
          <p:nvPr/>
        </p:nvSpPr>
        <p:spPr bwMode="auto">
          <a:xfrm>
            <a:off x="1387475" y="35480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18987" name="Text Box 203"/>
          <p:cNvSpPr txBox="1">
            <a:spLocks noChangeArrowheads="1"/>
          </p:cNvSpPr>
          <p:nvPr/>
        </p:nvSpPr>
        <p:spPr bwMode="auto">
          <a:xfrm>
            <a:off x="8709025" y="3535363"/>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9" name="Line 119"/>
          <p:cNvSpPr>
            <a:spLocks noChangeShapeType="1"/>
          </p:cNvSpPr>
          <p:nvPr/>
        </p:nvSpPr>
        <p:spPr bwMode="auto">
          <a:xfrm>
            <a:off x="1368425" y="380047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0" name="Line 119"/>
          <p:cNvSpPr>
            <a:spLocks noChangeShapeType="1"/>
          </p:cNvSpPr>
          <p:nvPr/>
        </p:nvSpPr>
        <p:spPr bwMode="auto">
          <a:xfrm>
            <a:off x="6477000" y="56864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18990" name="AutoShape 206"/>
          <p:cNvSpPr>
            <a:spLocks noChangeArrowheads="1"/>
          </p:cNvSpPr>
          <p:nvPr/>
        </p:nvSpPr>
        <p:spPr bwMode="auto">
          <a:xfrm>
            <a:off x="2432050" y="2057400"/>
            <a:ext cx="3571875" cy="2214563"/>
          </a:xfrm>
          <a:prstGeom prst="wedgeRoundRectCallout">
            <a:avLst>
              <a:gd name="adj1" fmla="val 118713"/>
              <a:gd name="adj2" fmla="val 71866"/>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When we construct our</a:t>
            </a:r>
            <a:br>
              <a:rPr lang="en-US" sz="2000">
                <a:solidFill>
                  <a:srgbClr val="6600FF"/>
                </a:solidFill>
              </a:rPr>
            </a:br>
            <a:r>
              <a:rPr lang="en-US" sz="2000">
                <a:solidFill>
                  <a:srgbClr val="6600FF"/>
                </a:solidFill>
              </a:rPr>
              <a:t>hash table, all of our buckets have their “used” field initialized to false.</a:t>
            </a:r>
          </a:p>
          <a:p>
            <a:endParaRPr lang="en-US" sz="1000">
              <a:solidFill>
                <a:srgbClr val="6600FF"/>
              </a:solidFill>
            </a:endParaRPr>
          </a:p>
          <a:p>
            <a:r>
              <a:rPr lang="en-US" sz="2000">
                <a:solidFill>
                  <a:srgbClr val="6600FF"/>
                </a:solidFill>
              </a:rPr>
              <a:t>This indicates that they’re all empty.</a:t>
            </a:r>
          </a:p>
        </p:txBody>
      </p:sp>
      <p:sp>
        <p:nvSpPr>
          <p:cNvPr id="118991" name="AutoShape 207"/>
          <p:cNvSpPr>
            <a:spLocks noChangeArrowheads="1"/>
          </p:cNvSpPr>
          <p:nvPr/>
        </p:nvSpPr>
        <p:spPr bwMode="auto">
          <a:xfrm>
            <a:off x="3935413" y="885825"/>
            <a:ext cx="2481262" cy="1914525"/>
          </a:xfrm>
          <a:prstGeom prst="wedgeRoundRectCallout">
            <a:avLst>
              <a:gd name="adj1" fmla="val 148912"/>
              <a:gd name="adj2" fmla="val 90963"/>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Our bucket is currently empty, so there’s room here for our new item!</a:t>
            </a:r>
          </a:p>
        </p:txBody>
      </p:sp>
      <p:sp>
        <p:nvSpPr>
          <p:cNvPr id="118992" name="Rectangle 208"/>
          <p:cNvSpPr>
            <a:spLocks noChangeArrowheads="1"/>
          </p:cNvSpPr>
          <p:nvPr/>
        </p:nvSpPr>
        <p:spPr bwMode="auto">
          <a:xfrm>
            <a:off x="6537325" y="3467100"/>
            <a:ext cx="2606675" cy="434975"/>
          </a:xfrm>
          <a:prstGeom prst="rect">
            <a:avLst/>
          </a:prstGeom>
          <a:noFill/>
          <a:ln w="63500" algn="ctr">
            <a:solidFill>
              <a:srgbClr val="FF0000"/>
            </a:solidFill>
            <a:miter lim="800000"/>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88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8990"/>
                                        </p:tgtEl>
                                        <p:attrNameLst>
                                          <p:attrName>style.visibility</p:attrName>
                                        </p:attrNameLst>
                                      </p:cBhvr>
                                      <p:to>
                                        <p:strVal val="visible"/>
                                      </p:to>
                                    </p:set>
                                    <p:animEffect transition="in" filter="wipe(down)">
                                      <p:cBhvr>
                                        <p:cTn id="19" dur="500"/>
                                        <p:tgtEl>
                                          <p:spTgt spid="1189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8950"/>
                                        </p:tgtEl>
                                        <p:attrNameLst>
                                          <p:attrName>style.visibility</p:attrName>
                                        </p:attrNameLst>
                                      </p:cBhvr>
                                      <p:to>
                                        <p:strVal val="visible"/>
                                      </p:to>
                                    </p:set>
                                    <p:animEffect transition="in" filter="fade">
                                      <p:cBhvr>
                                        <p:cTn id="24" dur="1000"/>
                                        <p:tgtEl>
                                          <p:spTgt spid="1189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8951"/>
                                        </p:tgtEl>
                                        <p:attrNameLst>
                                          <p:attrName>style.visibility</p:attrName>
                                        </p:attrNameLst>
                                      </p:cBhvr>
                                      <p:to>
                                        <p:strVal val="visible"/>
                                      </p:to>
                                    </p:set>
                                    <p:animEffect transition="in" filter="fade">
                                      <p:cBhvr>
                                        <p:cTn id="27" dur="1000"/>
                                        <p:tgtEl>
                                          <p:spTgt spid="11895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8952"/>
                                        </p:tgtEl>
                                        <p:attrNameLst>
                                          <p:attrName>style.visibility</p:attrName>
                                        </p:attrNameLst>
                                      </p:cBhvr>
                                      <p:to>
                                        <p:strVal val="visible"/>
                                      </p:to>
                                    </p:set>
                                    <p:animEffect transition="in" filter="fade">
                                      <p:cBhvr>
                                        <p:cTn id="30" dur="1000"/>
                                        <p:tgtEl>
                                          <p:spTgt spid="11895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8953"/>
                                        </p:tgtEl>
                                        <p:attrNameLst>
                                          <p:attrName>style.visibility</p:attrName>
                                        </p:attrNameLst>
                                      </p:cBhvr>
                                      <p:to>
                                        <p:strVal val="visible"/>
                                      </p:to>
                                    </p:set>
                                    <p:animEffect transition="in" filter="fade">
                                      <p:cBhvr>
                                        <p:cTn id="33" dur="1000"/>
                                        <p:tgtEl>
                                          <p:spTgt spid="1189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8954"/>
                                        </p:tgtEl>
                                        <p:attrNameLst>
                                          <p:attrName>style.visibility</p:attrName>
                                        </p:attrNameLst>
                                      </p:cBhvr>
                                      <p:to>
                                        <p:strVal val="visible"/>
                                      </p:to>
                                    </p:set>
                                    <p:animEffect transition="in" filter="fade">
                                      <p:cBhvr>
                                        <p:cTn id="36" dur="1000"/>
                                        <p:tgtEl>
                                          <p:spTgt spid="11895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8955"/>
                                        </p:tgtEl>
                                        <p:attrNameLst>
                                          <p:attrName>style.visibility</p:attrName>
                                        </p:attrNameLst>
                                      </p:cBhvr>
                                      <p:to>
                                        <p:strVal val="visible"/>
                                      </p:to>
                                    </p:set>
                                    <p:animEffect transition="in" filter="fade">
                                      <p:cBhvr>
                                        <p:cTn id="39" dur="1000"/>
                                        <p:tgtEl>
                                          <p:spTgt spid="1189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8956"/>
                                        </p:tgtEl>
                                        <p:attrNameLst>
                                          <p:attrName>style.visibility</p:attrName>
                                        </p:attrNameLst>
                                      </p:cBhvr>
                                      <p:to>
                                        <p:strVal val="visible"/>
                                      </p:to>
                                    </p:set>
                                    <p:animEffect transition="in" filter="fade">
                                      <p:cBhvr>
                                        <p:cTn id="42" dur="1000"/>
                                        <p:tgtEl>
                                          <p:spTgt spid="11895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8957"/>
                                        </p:tgtEl>
                                        <p:attrNameLst>
                                          <p:attrName>style.visibility</p:attrName>
                                        </p:attrNameLst>
                                      </p:cBhvr>
                                      <p:to>
                                        <p:strVal val="visible"/>
                                      </p:to>
                                    </p:set>
                                    <p:animEffect transition="in" filter="fade">
                                      <p:cBhvr>
                                        <p:cTn id="45" dur="1000"/>
                                        <p:tgtEl>
                                          <p:spTgt spid="11895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8958"/>
                                        </p:tgtEl>
                                        <p:attrNameLst>
                                          <p:attrName>style.visibility</p:attrName>
                                        </p:attrNameLst>
                                      </p:cBhvr>
                                      <p:to>
                                        <p:strVal val="visible"/>
                                      </p:to>
                                    </p:set>
                                    <p:animEffect transition="in" filter="fade">
                                      <p:cBhvr>
                                        <p:cTn id="48" dur="1000"/>
                                        <p:tgtEl>
                                          <p:spTgt spid="11895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8959"/>
                                        </p:tgtEl>
                                        <p:attrNameLst>
                                          <p:attrName>style.visibility</p:attrName>
                                        </p:attrNameLst>
                                      </p:cBhvr>
                                      <p:to>
                                        <p:strVal val="visible"/>
                                      </p:to>
                                    </p:set>
                                    <p:animEffect transition="in" filter="fade">
                                      <p:cBhvr>
                                        <p:cTn id="51" dur="1000"/>
                                        <p:tgtEl>
                                          <p:spTgt spid="11895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18990"/>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0"/>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18964"/>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3"/>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75"/>
                                        </p:tgtEl>
                                        <p:attrNameLst>
                                          <p:attrName>style.visibility</p:attrName>
                                        </p:attrNameLst>
                                      </p:cBhvr>
                                      <p:to>
                                        <p:strVal val="visible"/>
                                      </p:to>
                                    </p:set>
                                    <p:animEffect transition="in" filter="wipe(down)">
                                      <p:cBhvr>
                                        <p:cTn id="88" dur="500"/>
                                        <p:tgtEl>
                                          <p:spTgt spid="17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76"/>
                                        </p:tgtEl>
                                        <p:attrNameLst>
                                          <p:attrName>style.visibility</p:attrName>
                                        </p:attrNameLst>
                                      </p:cBhvr>
                                      <p:to>
                                        <p:strVal val="visible"/>
                                      </p:to>
                                    </p:set>
                                    <p:animEffect transition="in" filter="wipe(left)">
                                      <p:cBhvr>
                                        <p:cTn id="93" dur="500"/>
                                        <p:tgtEl>
                                          <p:spTgt spid="17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78"/>
                                        </p:tgtEl>
                                        <p:attrNameLst>
                                          <p:attrName>style.visibility</p:attrName>
                                        </p:attrNameLst>
                                      </p:cBhvr>
                                      <p:to>
                                        <p:strVal val="visible"/>
                                      </p:to>
                                    </p:set>
                                    <p:animEffect transition="in" filter="wipe(left)">
                                      <p:cBhvr>
                                        <p:cTn id="98" dur="500"/>
                                        <p:tgtEl>
                                          <p:spTgt spid="17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77"/>
                                        </p:tgtEl>
                                        <p:attrNameLst>
                                          <p:attrName>style.visibility</p:attrName>
                                        </p:attrNameLst>
                                      </p:cBhvr>
                                      <p:to>
                                        <p:strVal val="visible"/>
                                      </p:to>
                                    </p:set>
                                    <p:animEffect transition="in" filter="wipe(left)">
                                      <p:cBhvr>
                                        <p:cTn id="103" dur="500"/>
                                        <p:tgtEl>
                                          <p:spTgt spid="17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176"/>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177"/>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178"/>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175"/>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2" nodeType="clickEffect">
                                  <p:stCondLst>
                                    <p:cond delay="0"/>
                                  </p:stCondLst>
                                  <p:childTnLst>
                                    <p:set>
                                      <p:cBhvr>
                                        <p:cTn id="119" dur="1" fill="hold">
                                          <p:stCondLst>
                                            <p:cond delay="0"/>
                                          </p:stCondLst>
                                        </p:cTn>
                                        <p:tgtEl>
                                          <p:spTgt spid="11897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18975"/>
                                        </p:tgtEl>
                                        <p:attrNameLst>
                                          <p:attrName>style.visibility</p:attrName>
                                        </p:attrNameLst>
                                      </p:cBhvr>
                                      <p:to>
                                        <p:strVal val="visible"/>
                                      </p:to>
                                    </p:set>
                                  </p:childTnLst>
                                </p:cTn>
                              </p:par>
                            </p:childTnLst>
                          </p:cTn>
                        </p:par>
                        <p:par>
                          <p:cTn id="122" fill="hold" nodeType="afterGroup">
                            <p:stCondLst>
                              <p:cond delay="0"/>
                            </p:stCondLst>
                            <p:childTnLst>
                              <p:par>
                                <p:cTn id="123" presetID="22" presetClass="entr" presetSubtype="8" fill="hold" grpId="0" nodeType="afterEffect">
                                  <p:stCondLst>
                                    <p:cond delay="0"/>
                                  </p:stCondLst>
                                  <p:childTnLst>
                                    <p:set>
                                      <p:cBhvr>
                                        <p:cTn id="124" dur="1" fill="hold">
                                          <p:stCondLst>
                                            <p:cond delay="0"/>
                                          </p:stCondLst>
                                        </p:cTn>
                                        <p:tgtEl>
                                          <p:spTgt spid="118992"/>
                                        </p:tgtEl>
                                        <p:attrNameLst>
                                          <p:attrName>style.visibility</p:attrName>
                                        </p:attrNameLst>
                                      </p:cBhvr>
                                      <p:to>
                                        <p:strVal val="visible"/>
                                      </p:to>
                                    </p:set>
                                    <p:animEffect transition="in" filter="wipe(left)">
                                      <p:cBhvr>
                                        <p:cTn id="125" dur="500"/>
                                        <p:tgtEl>
                                          <p:spTgt spid="118992"/>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4"/>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5"/>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5"/>
                                        </p:tgtEl>
                                        <p:attrNameLst>
                                          <p:attrName>style.visibility</p:attrName>
                                        </p:attrNameLst>
                                      </p:cBhvr>
                                      <p:to>
                                        <p:strVal val="hidden"/>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6"/>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18983"/>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18991"/>
                                        </p:tgtEl>
                                        <p:attrNameLst>
                                          <p:attrName>style.visibility</p:attrName>
                                        </p:attrNameLst>
                                      </p:cBhvr>
                                      <p:to>
                                        <p:strVal val="visible"/>
                                      </p:to>
                                    </p:set>
                                    <p:animEffect transition="in" filter="wipe(down)">
                                      <p:cBhvr>
                                        <p:cTn id="150" dur="500"/>
                                        <p:tgtEl>
                                          <p:spTgt spid="11899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118983"/>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118991"/>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
                                        </p:tgtEl>
                                        <p:attrNameLst>
                                          <p:attrName>style.visibility</p:attrName>
                                        </p:attrNameLst>
                                      </p:cBhvr>
                                      <p:to>
                                        <p:strVal val="hidden"/>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7"/>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18985"/>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7"/>
                                        </p:tgtEl>
                                        <p:attrNameLst>
                                          <p:attrName>style.visibility</p:attrName>
                                        </p:attrNameLst>
                                      </p:cBhvr>
                                      <p:to>
                                        <p:strVal val="hidden"/>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0" presetClass="exit" presetSubtype="0" fill="hold" grpId="1" nodeType="clickEffect">
                                  <p:stCondLst>
                                    <p:cond delay="0"/>
                                  </p:stCondLst>
                                  <p:childTnLst>
                                    <p:animEffect transition="out" filter="fade">
                                      <p:cBhvr>
                                        <p:cTn id="182" dur="1000"/>
                                        <p:tgtEl>
                                          <p:spTgt spid="118959"/>
                                        </p:tgtEl>
                                      </p:cBhvr>
                                    </p:animEffect>
                                    <p:set>
                                      <p:cBhvr>
                                        <p:cTn id="183" dur="1" fill="hold">
                                          <p:stCondLst>
                                            <p:cond delay="999"/>
                                          </p:stCondLst>
                                        </p:cTn>
                                        <p:tgtEl>
                                          <p:spTgt spid="118959"/>
                                        </p:tgtEl>
                                        <p:attrNameLst>
                                          <p:attrName>style.visibility</p:attrName>
                                        </p:attrNameLst>
                                      </p:cBhvr>
                                      <p:to>
                                        <p:strVal val="hidden"/>
                                      </p:to>
                                    </p:set>
                                  </p:childTnLst>
                                </p:cTn>
                              </p:par>
                              <p:par>
                                <p:cTn id="184" presetID="10" presetClass="entr" presetSubtype="0" fill="hold" grpId="0" nodeType="withEffect">
                                  <p:stCondLst>
                                    <p:cond delay="0"/>
                                  </p:stCondLst>
                                  <p:childTnLst>
                                    <p:set>
                                      <p:cBhvr>
                                        <p:cTn id="185" dur="1" fill="hold">
                                          <p:stCondLst>
                                            <p:cond delay="0"/>
                                          </p:stCondLst>
                                        </p:cTn>
                                        <p:tgtEl>
                                          <p:spTgt spid="118987"/>
                                        </p:tgtEl>
                                        <p:attrNameLst>
                                          <p:attrName>style.visibility</p:attrName>
                                        </p:attrNameLst>
                                      </p:cBhvr>
                                      <p:to>
                                        <p:strVal val="visible"/>
                                      </p:to>
                                    </p:set>
                                    <p:animEffect transition="in" filter="fade">
                                      <p:cBhvr>
                                        <p:cTn id="186" dur="1000"/>
                                        <p:tgtEl>
                                          <p:spTgt spid="118987"/>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8"/>
                                        </p:tgtEl>
                                        <p:attrNameLst>
                                          <p:attrName>style.visibility</p:attrName>
                                        </p:attrNameLst>
                                      </p:cBhvr>
                                      <p:to>
                                        <p:strVal val="hidden"/>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9"/>
                                        </p:tgtEl>
                                        <p:attrNameLst>
                                          <p:attrName>style.visibility</p:attrName>
                                        </p:attrNameLst>
                                      </p:cBhvr>
                                      <p:to>
                                        <p:strVal val="visible"/>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9"/>
                                        </p:tgtEl>
                                        <p:attrNameLst>
                                          <p:attrName>style.visibility</p:attrName>
                                        </p:attrNameLst>
                                      </p:cBhvr>
                                      <p:to>
                                        <p:strVal val="hidden"/>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0" grpId="0" animBg="1"/>
      <p:bldP spid="220" grpId="1" animBg="1"/>
      <p:bldP spid="118950" grpId="0"/>
      <p:bldP spid="118951" grpId="0"/>
      <p:bldP spid="118952" grpId="0"/>
      <p:bldP spid="118953" grpId="0"/>
      <p:bldP spid="118954" grpId="0"/>
      <p:bldP spid="118955" grpId="0"/>
      <p:bldP spid="118956" grpId="0"/>
      <p:bldP spid="118957" grpId="0"/>
      <p:bldP spid="118958" grpId="0"/>
      <p:bldP spid="118959" grpId="0"/>
      <p:bldP spid="118959" grpId="1"/>
      <p:bldP spid="2" grpId="0" animBg="1"/>
      <p:bldP spid="2" grpId="1" animBg="1"/>
      <p:bldP spid="3" grpId="0" animBg="1"/>
      <p:bldP spid="3" grpId="1" animBg="1"/>
      <p:bldP spid="118964" grpId="0"/>
      <p:bldP spid="4" grpId="0" animBg="1"/>
      <p:bldP spid="4" grpId="1" animBg="1"/>
      <p:bldP spid="175" grpId="0" animBg="1"/>
      <p:bldP spid="175" grpId="1" animBg="1"/>
      <p:bldP spid="176" grpId="0"/>
      <p:bldP spid="176" grpId="1"/>
      <p:bldP spid="177" grpId="0"/>
      <p:bldP spid="177" grpId="1"/>
      <p:bldP spid="178" grpId="0"/>
      <p:bldP spid="178" grpId="1"/>
      <p:bldP spid="118979" grpId="2"/>
      <p:bldP spid="5" grpId="0" animBg="1"/>
      <p:bldP spid="5" grpId="1" animBg="1"/>
      <p:bldP spid="6" grpId="0" animBg="1"/>
      <p:bldP spid="6" grpId="1" animBg="1"/>
      <p:bldP spid="118983" grpId="0" animBg="1"/>
      <p:bldP spid="118983" grpId="1" animBg="1"/>
      <p:bldP spid="7" grpId="0" animBg="1"/>
      <p:bldP spid="7" grpId="1" animBg="1"/>
      <p:bldP spid="118985" grpId="0"/>
      <p:bldP spid="8" grpId="0" animBg="1"/>
      <p:bldP spid="8" grpId="1" animBg="1"/>
      <p:bldP spid="118987" grpId="0"/>
      <p:bldP spid="9" grpId="0" animBg="1"/>
      <p:bldP spid="9" grpId="1" animBg="1"/>
      <p:bldP spid="10" grpId="0" animBg="1"/>
      <p:bldP spid="118990" grpId="0" animBg="1"/>
      <p:bldP spid="118990" grpId="1" animBg="1"/>
      <p:bldP spid="118991" grpId="0" animBg="1"/>
      <p:bldP spid="118991" grpId="1" animBg="1"/>
      <p:bldP spid="11899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733800" y="76200"/>
            <a:ext cx="822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800"/>
              <a:t>Linear Probing:</a:t>
            </a:r>
          </a:p>
          <a:p>
            <a:r>
              <a:rPr lang="en-US" sz="2800">
                <a:solidFill>
                  <a:srgbClr val="FF66FF"/>
                </a:solidFill>
              </a:rPr>
              <a:t>Inserting</a:t>
            </a:r>
          </a:p>
        </p:txBody>
      </p:sp>
      <p:sp>
        <p:nvSpPr>
          <p:cNvPr id="120835" name="Rectangle 3"/>
          <p:cNvSpPr>
            <a:spLocks noChangeArrowheads="1"/>
          </p:cNvSpPr>
          <p:nvPr/>
        </p:nvSpPr>
        <p:spPr bwMode="auto">
          <a:xfrm>
            <a:off x="381000" y="61913"/>
            <a:ext cx="6019800" cy="6605587"/>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400" b="1">
              <a:latin typeface="Courier New" pitchFamily="49" charset="0"/>
            </a:endParaRPr>
          </a:p>
          <a:p>
            <a:pPr algn="l"/>
            <a:r>
              <a:rPr lang="en-US" sz="1700" b="1">
                <a:latin typeface="Courier New" pitchFamily="49" charset="0"/>
              </a:rPr>
              <a:t>  void insert(int idNum)</a:t>
            </a:r>
          </a:p>
          <a:p>
            <a:pPr algn="l"/>
            <a:r>
              <a:rPr lang="en-US" sz="1300" b="1">
                <a:latin typeface="Courier New" pitchFamily="49" charset="0"/>
              </a:rPr>
              <a:t>   {</a:t>
            </a:r>
          </a:p>
          <a:p>
            <a:pPr algn="l"/>
            <a:r>
              <a:rPr lang="en-US" sz="1700" b="1">
                <a:latin typeface="Courier New" pitchFamily="49" charset="0"/>
              </a:rPr>
              <a:t>     int bucket = hashFunc(idNum);</a:t>
            </a:r>
          </a:p>
          <a:p>
            <a:pPr algn="l"/>
            <a:r>
              <a:rPr lang="en-US" sz="1700" b="1">
                <a:latin typeface="Courier New" pitchFamily="49" charset="0"/>
              </a:rPr>
              <a:t> </a:t>
            </a:r>
          </a:p>
          <a:p>
            <a:pPr algn="l"/>
            <a:r>
              <a:rPr lang="en-US" sz="1700" b="1">
                <a:latin typeface="Courier New" pitchFamily="49" charset="0"/>
              </a:rPr>
              <a:t>     for (int</a:t>
            </a:r>
            <a:r>
              <a:rPr lang="en-US" sz="1000" b="1">
                <a:latin typeface="Courier New" pitchFamily="49" charset="0"/>
              </a:rPr>
              <a:t> </a:t>
            </a:r>
            <a:r>
              <a:rPr lang="en-US" sz="1700" b="1">
                <a:latin typeface="Courier New" pitchFamily="49" charset="0"/>
              </a:rPr>
              <a:t>tries=0;tries&lt;NUM_BUCK;tries++)</a:t>
            </a:r>
          </a:p>
          <a:p>
            <a:pPr algn="l"/>
            <a:r>
              <a:rPr lang="en-US" sz="1300" b="1">
                <a:latin typeface="Courier New" pitchFamily="49" charset="0"/>
              </a:rPr>
              <a:t>       {</a:t>
            </a:r>
          </a:p>
          <a:p>
            <a:pPr algn="l"/>
            <a:r>
              <a:rPr lang="en-US" sz="1700" b="1">
                <a:latin typeface="Courier New" pitchFamily="49" charset="0"/>
              </a:rPr>
              <a:t>        if (m_buckets[bucket].used == false)</a:t>
            </a:r>
          </a:p>
          <a:p>
            <a:pPr algn="l"/>
            <a:r>
              <a:rPr lang="en-US" sz="1300" b="1">
                <a:latin typeface="Courier New" pitchFamily="49" charset="0"/>
              </a:rPr>
              <a:t>           {</a:t>
            </a:r>
          </a:p>
          <a:p>
            <a:pPr algn="l"/>
            <a:r>
              <a:rPr lang="en-US" sz="1700" b="1">
                <a:latin typeface="Courier New" pitchFamily="49" charset="0"/>
              </a:rPr>
              <a:t>           m_buckets[bucket].idNum = idNum;</a:t>
            </a:r>
          </a:p>
          <a:p>
            <a:pPr algn="l"/>
            <a:r>
              <a:rPr lang="en-US" sz="1700" b="1">
                <a:latin typeface="Courier New" pitchFamily="49" charset="0"/>
              </a:rPr>
              <a:t>           m_buckets[bucket].used = true;</a:t>
            </a:r>
          </a:p>
          <a:p>
            <a:pPr algn="l"/>
            <a:r>
              <a:rPr lang="en-US" sz="1700" b="1">
                <a:latin typeface="Courier New" pitchFamily="49" charset="0"/>
              </a:rPr>
              <a:t>           return;</a:t>
            </a:r>
          </a:p>
          <a:p>
            <a:pPr lvl="1" algn="l"/>
            <a:r>
              <a:rPr lang="en-US" sz="1300" b="1">
                <a:latin typeface="Courier New" pitchFamily="49" charset="0"/>
              </a:rPr>
              <a:t>      }</a:t>
            </a:r>
          </a:p>
          <a:p>
            <a:pPr algn="l"/>
            <a:r>
              <a:rPr lang="en-US" sz="1700" b="1">
                <a:latin typeface="Courier New" pitchFamily="49" charset="0"/>
              </a:rPr>
              <a:t>        bucket = (bucket + 1) % NUM_BUCK;</a:t>
            </a:r>
          </a:p>
          <a:p>
            <a:pPr algn="l"/>
            <a:r>
              <a:rPr lang="en-US" sz="1300" b="1">
                <a:latin typeface="Courier New" pitchFamily="49" charset="0"/>
              </a:rPr>
              <a:t>       }</a:t>
            </a:r>
          </a:p>
          <a:p>
            <a:pPr algn="l"/>
            <a:r>
              <a:rPr lang="en-US" sz="1700" b="1">
                <a:latin typeface="Courier New" pitchFamily="49" charset="0"/>
              </a:rPr>
              <a:t>     // no room left in hash table!!!</a:t>
            </a:r>
          </a:p>
          <a:p>
            <a:pPr algn="l"/>
            <a:r>
              <a:rPr lang="en-US" sz="1300" b="1">
                <a:latin typeface="Courier New" pitchFamily="49" charset="0"/>
              </a:rPr>
              <a:t>   }</a:t>
            </a:r>
          </a:p>
          <a:p>
            <a:pPr algn="l"/>
            <a:endParaRPr lang="en-US" sz="800" b="1">
              <a:latin typeface="Courier New" pitchFamily="49" charset="0"/>
            </a:endParaRPr>
          </a:p>
          <a:p>
            <a:pPr algn="l"/>
            <a:r>
              <a:rPr lang="en-US" sz="1700" b="1">
                <a:latin typeface="Courier New" pitchFamily="49" charset="0"/>
              </a:rPr>
              <a:t>private:</a:t>
            </a:r>
          </a:p>
          <a:p>
            <a:pPr algn="l"/>
            <a:r>
              <a:rPr lang="en-US" sz="1700" b="1">
                <a:latin typeface="Courier New" pitchFamily="49" charset="0"/>
              </a:rPr>
              <a:t>   int hashFunc(int idNum) const</a:t>
            </a:r>
          </a:p>
          <a:p>
            <a:pPr algn="l"/>
            <a:r>
              <a:rPr lang="en-US" sz="1700" b="1">
                <a:latin typeface="Courier New" pitchFamily="49" charset="0"/>
              </a:rPr>
              <a:t>       {  return idNum % NUM_BUCK;  }</a:t>
            </a:r>
          </a:p>
          <a:p>
            <a:pPr algn="l"/>
            <a:endParaRPr lang="en-US" sz="1100" b="1">
              <a:latin typeface="Courier New" pitchFamily="49" charset="0"/>
            </a:endParaRPr>
          </a:p>
          <a:p>
            <a:pPr algn="l"/>
            <a:r>
              <a:rPr lang="en-US" sz="1700" b="1">
                <a:latin typeface="Courier New" pitchFamily="49" charset="0"/>
              </a:rPr>
              <a:t>   BUCKET m_buckets[NUM_BUCK];</a:t>
            </a:r>
          </a:p>
          <a:p>
            <a:pPr algn="l"/>
            <a:r>
              <a:rPr lang="en-US" sz="1700" b="1">
                <a:latin typeface="Courier New" pitchFamily="49" charset="0"/>
              </a:rPr>
              <a:t>};</a:t>
            </a:r>
            <a:endParaRPr lang="en-US" sz="1700" b="1">
              <a:solidFill>
                <a:srgbClr val="0000FF"/>
              </a:solidFill>
              <a:latin typeface="Courier New" pitchFamily="49" charset="0"/>
            </a:endParaRPr>
          </a:p>
        </p:txBody>
      </p:sp>
      <p:sp>
        <p:nvSpPr>
          <p:cNvPr id="120836"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FAE62A60-7B87-46FF-BA08-8BC9C4D7CFDA}" type="slidenum">
              <a:rPr lang="en-US" sz="1400">
                <a:solidFill>
                  <a:schemeClr val="tx1"/>
                </a:solidFill>
                <a:latin typeface="Times New Roman" pitchFamily="18" charset="0"/>
              </a:rPr>
              <a:pPr algn="r" eaLnBrk="1" hangingPunct="1"/>
              <a:t>28</a:t>
            </a:fld>
            <a:endParaRPr lang="en-US" sz="1400">
              <a:solidFill>
                <a:schemeClr val="tx1"/>
              </a:solidFill>
              <a:latin typeface="Times New Roman" pitchFamily="18" charset="0"/>
            </a:endParaRPr>
          </a:p>
        </p:txBody>
      </p:sp>
      <p:sp>
        <p:nvSpPr>
          <p:cNvPr id="22533" name="Text Box 4"/>
          <p:cNvSpPr txBox="1">
            <a:spLocks noChangeArrowheads="1"/>
          </p:cNvSpPr>
          <p:nvPr/>
        </p:nvSpPr>
        <p:spPr bwMode="auto">
          <a:xfrm>
            <a:off x="6610350" y="4129088"/>
            <a:ext cx="2381250" cy="2576512"/>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a:latin typeface="Courier New" pitchFamily="49" charset="0"/>
                <a:cs typeface="Courier New" pitchFamily="49" charset="0"/>
              </a:rPr>
              <a:t>main()</a:t>
            </a:r>
          </a:p>
          <a:p>
            <a:pPr algn="l" eaLnBrk="1" hangingPunct="1"/>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HashTable ht;</a:t>
            </a:r>
          </a:p>
          <a:p>
            <a:pPr algn="l" eaLnBrk="1" hangingPunct="1"/>
            <a:endParaRPr lang="en-US" sz="1800" b="1">
              <a:latin typeface="Courier New" pitchFamily="49" charset="0"/>
              <a:cs typeface="Courier New" pitchFamily="49" charset="0"/>
            </a:endParaRPr>
          </a:p>
          <a:p>
            <a:pPr algn="l" eaLnBrk="1" hangingPunct="1"/>
            <a:r>
              <a:rPr lang="en-US" sz="1800" b="1">
                <a:latin typeface="Courier New" pitchFamily="49" charset="0"/>
                <a:cs typeface="Courier New" pitchFamily="49" charset="0"/>
              </a:rPr>
              <a:t>  ht.insert(29);</a:t>
            </a:r>
          </a:p>
          <a:p>
            <a:pPr algn="l" eaLnBrk="1" hangingPunct="1"/>
            <a:r>
              <a:rPr lang="en-US" sz="1800" b="1">
                <a:latin typeface="Courier New" pitchFamily="49" charset="0"/>
                <a:cs typeface="Courier New" pitchFamily="49" charset="0"/>
              </a:rPr>
              <a:t>  ht.insert(65);</a:t>
            </a:r>
          </a:p>
          <a:p>
            <a:pPr algn="l" eaLnBrk="1" hangingPunct="1"/>
            <a:r>
              <a:rPr lang="en-US" sz="1800" b="1">
                <a:latin typeface="Courier New" pitchFamily="49" charset="0"/>
                <a:cs typeface="Courier New" pitchFamily="49" charset="0"/>
              </a:rPr>
              <a:t>  ht.insert(79);</a:t>
            </a:r>
          </a:p>
          <a:p>
            <a:pPr algn="l" eaLnBrk="1" hangingPunct="1"/>
            <a:r>
              <a:rPr lang="en-US" sz="1800" b="1">
                <a:latin typeface="Courier New" pitchFamily="49" charset="0"/>
                <a:cs typeface="Courier New" pitchFamily="49" charset="0"/>
              </a:rPr>
              <a:t> </a:t>
            </a:r>
          </a:p>
          <a:p>
            <a:pPr algn="l" eaLnBrk="1" hangingPunct="1"/>
            <a:r>
              <a:rPr lang="en-US" sz="1800" b="1">
                <a:latin typeface="Courier New" pitchFamily="49" charset="0"/>
                <a:cs typeface="Courier New" pitchFamily="49" charset="0"/>
              </a:rPr>
              <a:t>}</a:t>
            </a:r>
          </a:p>
        </p:txBody>
      </p:sp>
      <p:grpSp>
        <p:nvGrpSpPr>
          <p:cNvPr id="120838" name="Group 6"/>
          <p:cNvGrpSpPr>
            <a:grpSpLocks/>
          </p:cNvGrpSpPr>
          <p:nvPr/>
        </p:nvGrpSpPr>
        <p:grpSpPr bwMode="auto">
          <a:xfrm>
            <a:off x="6537325" y="1271588"/>
            <a:ext cx="2725738" cy="2574925"/>
            <a:chOff x="4118" y="801"/>
            <a:chExt cx="1717" cy="1622"/>
          </a:xfrm>
        </p:grpSpPr>
        <p:grpSp>
          <p:nvGrpSpPr>
            <p:cNvPr id="120839" name="Group 7"/>
            <p:cNvGrpSpPr>
              <a:grpSpLocks/>
            </p:cNvGrpSpPr>
            <p:nvPr/>
          </p:nvGrpSpPr>
          <p:grpSpPr bwMode="auto">
            <a:xfrm>
              <a:off x="4245" y="801"/>
              <a:ext cx="1590" cy="1622"/>
              <a:chOff x="4218" y="801"/>
              <a:chExt cx="1590" cy="1622"/>
            </a:xfrm>
          </p:grpSpPr>
          <p:grpSp>
            <p:nvGrpSpPr>
              <p:cNvPr id="120840" name="Group 8"/>
              <p:cNvGrpSpPr>
                <a:grpSpLocks/>
              </p:cNvGrpSpPr>
              <p:nvPr/>
            </p:nvGrpSpPr>
            <p:grpSpPr bwMode="auto">
              <a:xfrm>
                <a:off x="4221" y="801"/>
                <a:ext cx="1584" cy="212"/>
                <a:chOff x="2700" y="4428"/>
                <a:chExt cx="1584" cy="212"/>
              </a:xfrm>
            </p:grpSpPr>
            <p:sp>
              <p:nvSpPr>
                <p:cNvPr id="120841"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42"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43" name="Rectangle 1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4" name="Rectangle 1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45" name="Group 13"/>
              <p:cNvGrpSpPr>
                <a:grpSpLocks/>
              </p:cNvGrpSpPr>
              <p:nvPr/>
            </p:nvGrpSpPr>
            <p:grpSpPr bwMode="auto">
              <a:xfrm>
                <a:off x="4218" y="960"/>
                <a:ext cx="1584" cy="212"/>
                <a:chOff x="2700" y="4428"/>
                <a:chExt cx="1584" cy="212"/>
              </a:xfrm>
            </p:grpSpPr>
            <p:sp>
              <p:nvSpPr>
                <p:cNvPr id="120846"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47"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48" name="Rectangle 1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9" name="Rectangle 1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50" name="Group 18"/>
              <p:cNvGrpSpPr>
                <a:grpSpLocks/>
              </p:cNvGrpSpPr>
              <p:nvPr/>
            </p:nvGrpSpPr>
            <p:grpSpPr bwMode="auto">
              <a:xfrm>
                <a:off x="4218" y="1113"/>
                <a:ext cx="1584" cy="212"/>
                <a:chOff x="2700" y="4428"/>
                <a:chExt cx="1584" cy="212"/>
              </a:xfrm>
            </p:grpSpPr>
            <p:sp>
              <p:nvSpPr>
                <p:cNvPr id="120851"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52"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53" name="Rectangle 2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54" name="Rectangle 2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55" name="Group 23"/>
              <p:cNvGrpSpPr>
                <a:grpSpLocks/>
              </p:cNvGrpSpPr>
              <p:nvPr/>
            </p:nvGrpSpPr>
            <p:grpSpPr bwMode="auto">
              <a:xfrm>
                <a:off x="4224" y="1272"/>
                <a:ext cx="1584" cy="212"/>
                <a:chOff x="2700" y="4428"/>
                <a:chExt cx="1584" cy="212"/>
              </a:xfrm>
            </p:grpSpPr>
            <p:sp>
              <p:nvSpPr>
                <p:cNvPr id="120856"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57"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58" name="Rectangle 2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59" name="Rectangle 2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60" name="Group 28"/>
              <p:cNvGrpSpPr>
                <a:grpSpLocks/>
              </p:cNvGrpSpPr>
              <p:nvPr/>
            </p:nvGrpSpPr>
            <p:grpSpPr bwMode="auto">
              <a:xfrm>
                <a:off x="4218" y="1428"/>
                <a:ext cx="1584" cy="212"/>
                <a:chOff x="2700" y="4428"/>
                <a:chExt cx="1584" cy="212"/>
              </a:xfrm>
            </p:grpSpPr>
            <p:sp>
              <p:nvSpPr>
                <p:cNvPr id="120861"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62"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63" name="Rectangle 3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64" name="Rectangle 3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65" name="Group 33"/>
              <p:cNvGrpSpPr>
                <a:grpSpLocks/>
              </p:cNvGrpSpPr>
              <p:nvPr/>
            </p:nvGrpSpPr>
            <p:grpSpPr bwMode="auto">
              <a:xfrm>
                <a:off x="4224" y="1587"/>
                <a:ext cx="1584" cy="212"/>
                <a:chOff x="2700" y="4428"/>
                <a:chExt cx="1584" cy="212"/>
              </a:xfrm>
            </p:grpSpPr>
            <p:sp>
              <p:nvSpPr>
                <p:cNvPr id="120866"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67"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68" name="Rectangle 3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69" name="Rectangle 3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70" name="Group 38"/>
              <p:cNvGrpSpPr>
                <a:grpSpLocks/>
              </p:cNvGrpSpPr>
              <p:nvPr/>
            </p:nvGrpSpPr>
            <p:grpSpPr bwMode="auto">
              <a:xfrm>
                <a:off x="4224" y="1740"/>
                <a:ext cx="1584" cy="212"/>
                <a:chOff x="2700" y="4428"/>
                <a:chExt cx="1584" cy="212"/>
              </a:xfrm>
            </p:grpSpPr>
            <p:sp>
              <p:nvSpPr>
                <p:cNvPr id="120871"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72"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73" name="Rectangle 4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74" name="Rectangle 4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75" name="Group 43"/>
              <p:cNvGrpSpPr>
                <a:grpSpLocks/>
              </p:cNvGrpSpPr>
              <p:nvPr/>
            </p:nvGrpSpPr>
            <p:grpSpPr bwMode="auto">
              <a:xfrm>
                <a:off x="4221" y="1899"/>
                <a:ext cx="1584" cy="212"/>
                <a:chOff x="2700" y="4428"/>
                <a:chExt cx="1584" cy="212"/>
              </a:xfrm>
            </p:grpSpPr>
            <p:sp>
              <p:nvSpPr>
                <p:cNvPr id="120876"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77"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78" name="Rectangle 4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79" name="Rectangle 4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80" name="Group 48"/>
              <p:cNvGrpSpPr>
                <a:grpSpLocks/>
              </p:cNvGrpSpPr>
              <p:nvPr/>
            </p:nvGrpSpPr>
            <p:grpSpPr bwMode="auto">
              <a:xfrm>
                <a:off x="4221" y="2052"/>
                <a:ext cx="1584" cy="212"/>
                <a:chOff x="2700" y="4428"/>
                <a:chExt cx="1584" cy="212"/>
              </a:xfrm>
            </p:grpSpPr>
            <p:sp>
              <p:nvSpPr>
                <p:cNvPr id="120881"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82"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83" name="Rectangle 5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84" name="Rectangle 5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885" name="Group 53"/>
              <p:cNvGrpSpPr>
                <a:grpSpLocks/>
              </p:cNvGrpSpPr>
              <p:nvPr/>
            </p:nvGrpSpPr>
            <p:grpSpPr bwMode="auto">
              <a:xfrm>
                <a:off x="4218" y="2211"/>
                <a:ext cx="1584" cy="212"/>
                <a:chOff x="2700" y="4428"/>
                <a:chExt cx="1584" cy="212"/>
              </a:xfrm>
            </p:grpSpPr>
            <p:sp>
              <p:nvSpPr>
                <p:cNvPr id="120886"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0887"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0888" name="Rectangle 5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89" name="Rectangle 5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0890" name="Text Box 58"/>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120892" name="Text Box 60"/>
          <p:cNvSpPr txBox="1">
            <a:spLocks noChangeArrowheads="1"/>
          </p:cNvSpPr>
          <p:nvPr/>
        </p:nvSpPr>
        <p:spPr bwMode="auto">
          <a:xfrm>
            <a:off x="8694738" y="12922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0893" name="Text Box 61"/>
          <p:cNvSpPr txBox="1">
            <a:spLocks noChangeArrowheads="1"/>
          </p:cNvSpPr>
          <p:nvPr/>
        </p:nvSpPr>
        <p:spPr bwMode="auto">
          <a:xfrm>
            <a:off x="8704263" y="153035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0894" name="Text Box 62"/>
          <p:cNvSpPr txBox="1">
            <a:spLocks noChangeArrowheads="1"/>
          </p:cNvSpPr>
          <p:nvPr/>
        </p:nvSpPr>
        <p:spPr bwMode="auto">
          <a:xfrm>
            <a:off x="8704263" y="17875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0895" name="Text Box 63"/>
          <p:cNvSpPr txBox="1">
            <a:spLocks noChangeArrowheads="1"/>
          </p:cNvSpPr>
          <p:nvPr/>
        </p:nvSpPr>
        <p:spPr bwMode="auto">
          <a:xfrm>
            <a:off x="8713788" y="202565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0896" name="Text Box 64"/>
          <p:cNvSpPr txBox="1">
            <a:spLocks noChangeArrowheads="1"/>
          </p:cNvSpPr>
          <p:nvPr/>
        </p:nvSpPr>
        <p:spPr bwMode="auto">
          <a:xfrm>
            <a:off x="8704263" y="227330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0897" name="Text Box 65"/>
          <p:cNvSpPr txBox="1">
            <a:spLocks noChangeArrowheads="1"/>
          </p:cNvSpPr>
          <p:nvPr/>
        </p:nvSpPr>
        <p:spPr bwMode="auto">
          <a:xfrm>
            <a:off x="8713788" y="25114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0898" name="Text Box 66"/>
          <p:cNvSpPr txBox="1">
            <a:spLocks noChangeArrowheads="1"/>
          </p:cNvSpPr>
          <p:nvPr/>
        </p:nvSpPr>
        <p:spPr bwMode="auto">
          <a:xfrm>
            <a:off x="8713788" y="276860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0899" name="Text Box 67"/>
          <p:cNvSpPr txBox="1">
            <a:spLocks noChangeArrowheads="1"/>
          </p:cNvSpPr>
          <p:nvPr/>
        </p:nvSpPr>
        <p:spPr bwMode="auto">
          <a:xfrm>
            <a:off x="8723313" y="30067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0900" name="Text Box 68"/>
          <p:cNvSpPr txBox="1">
            <a:spLocks noChangeArrowheads="1"/>
          </p:cNvSpPr>
          <p:nvPr/>
        </p:nvSpPr>
        <p:spPr bwMode="auto">
          <a:xfrm>
            <a:off x="8728075" y="3268663"/>
            <a:ext cx="2873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grpSp>
        <p:nvGrpSpPr>
          <p:cNvPr id="120913" name="Group 81"/>
          <p:cNvGrpSpPr>
            <a:grpSpLocks/>
          </p:cNvGrpSpPr>
          <p:nvPr/>
        </p:nvGrpSpPr>
        <p:grpSpPr bwMode="auto">
          <a:xfrm>
            <a:off x="4351338" y="1079500"/>
            <a:ext cx="1827212" cy="457200"/>
            <a:chOff x="-758" y="4939"/>
            <a:chExt cx="1151" cy="288"/>
          </a:xfrm>
        </p:grpSpPr>
        <p:sp>
          <p:nvSpPr>
            <p:cNvPr id="120914" name="Text Box 82"/>
            <p:cNvSpPr txBox="1">
              <a:spLocks noChangeArrowheads="1"/>
            </p:cNvSpPr>
            <p:nvPr/>
          </p:nvSpPr>
          <p:spPr bwMode="auto">
            <a:xfrm>
              <a:off x="-758" y="4939"/>
              <a:ext cx="728" cy="28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bucket</a:t>
              </a:r>
            </a:p>
          </p:txBody>
        </p:sp>
        <p:sp>
          <p:nvSpPr>
            <p:cNvPr id="120915" name="Rectangle 83"/>
            <p:cNvSpPr>
              <a:spLocks noChangeArrowheads="1"/>
            </p:cNvSpPr>
            <p:nvPr/>
          </p:nvSpPr>
          <p:spPr bwMode="auto">
            <a:xfrm>
              <a:off x="-45" y="4960"/>
              <a:ext cx="438" cy="24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0922" name="Rectangle 90"/>
          <p:cNvSpPr>
            <a:spLocks noChangeArrowheads="1"/>
          </p:cNvSpPr>
          <p:nvPr/>
        </p:nvSpPr>
        <p:spPr bwMode="auto">
          <a:xfrm>
            <a:off x="7631113" y="3514725"/>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29</a:t>
            </a:r>
          </a:p>
        </p:txBody>
      </p:sp>
      <p:sp>
        <p:nvSpPr>
          <p:cNvPr id="120924" name="Text Box 92"/>
          <p:cNvSpPr txBox="1">
            <a:spLocks noChangeArrowheads="1"/>
          </p:cNvSpPr>
          <p:nvPr/>
        </p:nvSpPr>
        <p:spPr bwMode="auto">
          <a:xfrm>
            <a:off x="8709025" y="3535363"/>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0927" name="Rectangle 95"/>
          <p:cNvSpPr>
            <a:spLocks noChangeArrowheads="1"/>
          </p:cNvSpPr>
          <p:nvPr/>
        </p:nvSpPr>
        <p:spPr bwMode="auto">
          <a:xfrm>
            <a:off x="381000" y="61913"/>
            <a:ext cx="6019800" cy="6605587"/>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400" b="1">
              <a:latin typeface="Courier New" pitchFamily="49" charset="0"/>
            </a:endParaRPr>
          </a:p>
          <a:p>
            <a:pPr algn="l"/>
            <a:r>
              <a:rPr lang="en-US" sz="1700" b="1">
                <a:latin typeface="Courier New" pitchFamily="49" charset="0"/>
              </a:rPr>
              <a:t>  void insert(int idNum)</a:t>
            </a:r>
          </a:p>
          <a:p>
            <a:pPr algn="l"/>
            <a:r>
              <a:rPr lang="en-US" sz="1300" b="1">
                <a:latin typeface="Courier New" pitchFamily="49" charset="0"/>
              </a:rPr>
              <a:t>   {</a:t>
            </a:r>
          </a:p>
          <a:p>
            <a:pPr algn="l"/>
            <a:r>
              <a:rPr lang="en-US" sz="1700" b="1">
                <a:latin typeface="Courier New" pitchFamily="49" charset="0"/>
              </a:rPr>
              <a:t>     int bucket = hashFunc(idNum);</a:t>
            </a:r>
          </a:p>
          <a:p>
            <a:pPr algn="l"/>
            <a:r>
              <a:rPr lang="en-US" sz="1700" b="1">
                <a:latin typeface="Courier New" pitchFamily="49" charset="0"/>
              </a:rPr>
              <a:t> </a:t>
            </a:r>
          </a:p>
          <a:p>
            <a:pPr algn="l"/>
            <a:r>
              <a:rPr lang="en-US" sz="1700" b="1">
                <a:latin typeface="Courier New" pitchFamily="49" charset="0"/>
              </a:rPr>
              <a:t>     for (int</a:t>
            </a:r>
            <a:r>
              <a:rPr lang="en-US" sz="1000" b="1">
                <a:latin typeface="Courier New" pitchFamily="49" charset="0"/>
              </a:rPr>
              <a:t> </a:t>
            </a:r>
            <a:r>
              <a:rPr lang="en-US" sz="1700" b="1">
                <a:latin typeface="Courier New" pitchFamily="49" charset="0"/>
              </a:rPr>
              <a:t>tries=0;tries&lt;NUM_BUCK;tries++)</a:t>
            </a:r>
          </a:p>
          <a:p>
            <a:pPr algn="l"/>
            <a:r>
              <a:rPr lang="en-US" sz="1300" b="1">
                <a:latin typeface="Courier New" pitchFamily="49" charset="0"/>
              </a:rPr>
              <a:t>       {</a:t>
            </a:r>
          </a:p>
          <a:p>
            <a:pPr algn="l"/>
            <a:r>
              <a:rPr lang="en-US" sz="1700" b="1">
                <a:latin typeface="Courier New" pitchFamily="49" charset="0"/>
              </a:rPr>
              <a:t>        if (m_buckets[bucket].used == false)</a:t>
            </a:r>
          </a:p>
          <a:p>
            <a:pPr algn="l"/>
            <a:r>
              <a:rPr lang="en-US" sz="1300" b="1">
                <a:latin typeface="Courier New" pitchFamily="49" charset="0"/>
              </a:rPr>
              <a:t>           {</a:t>
            </a:r>
          </a:p>
          <a:p>
            <a:pPr algn="l"/>
            <a:r>
              <a:rPr lang="en-US" sz="1700" b="1">
                <a:latin typeface="Courier New" pitchFamily="49" charset="0"/>
              </a:rPr>
              <a:t>           m_buckets[bucket].idNum = idNum;</a:t>
            </a:r>
          </a:p>
          <a:p>
            <a:pPr algn="l"/>
            <a:r>
              <a:rPr lang="en-US" sz="1700" b="1">
                <a:latin typeface="Courier New" pitchFamily="49" charset="0"/>
              </a:rPr>
              <a:t>           m_buckets[bucket].used = true;</a:t>
            </a:r>
          </a:p>
          <a:p>
            <a:pPr algn="l"/>
            <a:r>
              <a:rPr lang="en-US" sz="1700" b="1">
                <a:latin typeface="Courier New" pitchFamily="49" charset="0"/>
              </a:rPr>
              <a:t>           return;</a:t>
            </a:r>
          </a:p>
          <a:p>
            <a:pPr lvl="1" algn="l"/>
            <a:r>
              <a:rPr lang="en-US" sz="1300" b="1">
                <a:latin typeface="Courier New" pitchFamily="49" charset="0"/>
              </a:rPr>
              <a:t>      }</a:t>
            </a:r>
          </a:p>
          <a:p>
            <a:pPr algn="l"/>
            <a:r>
              <a:rPr lang="en-US" sz="1700" b="1">
                <a:latin typeface="Courier New" pitchFamily="49" charset="0"/>
              </a:rPr>
              <a:t>        bucket = (bucket + 1) % NUM_BUCK;</a:t>
            </a:r>
          </a:p>
          <a:p>
            <a:pPr algn="l"/>
            <a:r>
              <a:rPr lang="en-US" sz="1300" b="1">
                <a:latin typeface="Courier New" pitchFamily="49" charset="0"/>
              </a:rPr>
              <a:t>       }</a:t>
            </a:r>
          </a:p>
          <a:p>
            <a:pPr algn="l"/>
            <a:r>
              <a:rPr lang="en-US" sz="1700" b="1">
                <a:latin typeface="Courier New" pitchFamily="49" charset="0"/>
              </a:rPr>
              <a:t>     // no room left in hash table!!!</a:t>
            </a:r>
          </a:p>
          <a:p>
            <a:pPr algn="l"/>
            <a:r>
              <a:rPr lang="en-US" sz="1300" b="1">
                <a:latin typeface="Courier New" pitchFamily="49" charset="0"/>
              </a:rPr>
              <a:t>   }</a:t>
            </a:r>
          </a:p>
          <a:p>
            <a:pPr algn="l"/>
            <a:endParaRPr lang="en-US" sz="800" b="1">
              <a:latin typeface="Courier New" pitchFamily="49" charset="0"/>
            </a:endParaRPr>
          </a:p>
          <a:p>
            <a:pPr algn="l"/>
            <a:r>
              <a:rPr lang="en-US" sz="1700" b="1">
                <a:latin typeface="Courier New" pitchFamily="49" charset="0"/>
              </a:rPr>
              <a:t>private:</a:t>
            </a:r>
          </a:p>
          <a:p>
            <a:pPr algn="l"/>
            <a:r>
              <a:rPr lang="en-US" sz="1700" b="1">
                <a:latin typeface="Courier New" pitchFamily="49" charset="0"/>
              </a:rPr>
              <a:t>   int hashFunc(int idNum) const</a:t>
            </a:r>
          </a:p>
          <a:p>
            <a:pPr algn="l"/>
            <a:r>
              <a:rPr lang="en-US" sz="1700" b="1">
                <a:latin typeface="Courier New" pitchFamily="49" charset="0"/>
              </a:rPr>
              <a:t>       {  return idNum % NUM_BUCK;  }</a:t>
            </a:r>
          </a:p>
          <a:p>
            <a:pPr algn="l"/>
            <a:endParaRPr lang="en-US" sz="1100" b="1">
              <a:latin typeface="Courier New" pitchFamily="49" charset="0"/>
            </a:endParaRPr>
          </a:p>
          <a:p>
            <a:pPr algn="l"/>
            <a:r>
              <a:rPr lang="en-US" sz="1700" b="1">
                <a:latin typeface="Courier New" pitchFamily="49" charset="0"/>
              </a:rPr>
              <a:t>   BUCKET m_buckets[NUM_BUCK];</a:t>
            </a:r>
          </a:p>
          <a:p>
            <a:pPr algn="l"/>
            <a:r>
              <a:rPr lang="en-US" sz="1700" b="1">
                <a:latin typeface="Courier New" pitchFamily="49" charset="0"/>
              </a:rPr>
              <a:t>};</a:t>
            </a:r>
            <a:endParaRPr lang="en-US" sz="1700" b="1">
              <a:solidFill>
                <a:srgbClr val="0000FF"/>
              </a:solidFill>
              <a:latin typeface="Courier New" pitchFamily="49" charset="0"/>
            </a:endParaRPr>
          </a:p>
        </p:txBody>
      </p:sp>
      <p:sp>
        <p:nvSpPr>
          <p:cNvPr id="220" name="Line 119"/>
          <p:cNvSpPr>
            <a:spLocks noChangeShapeType="1"/>
          </p:cNvSpPr>
          <p:nvPr/>
        </p:nvSpPr>
        <p:spPr bwMode="auto">
          <a:xfrm>
            <a:off x="230188" y="13906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0931" name="Text Box 99"/>
          <p:cNvSpPr txBox="1">
            <a:spLocks noChangeArrowheads="1"/>
          </p:cNvSpPr>
          <p:nvPr/>
        </p:nvSpPr>
        <p:spPr bwMode="auto">
          <a:xfrm>
            <a:off x="2917825" y="892175"/>
            <a:ext cx="555625"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65</a:t>
            </a:r>
          </a:p>
        </p:txBody>
      </p:sp>
      <p:sp>
        <p:nvSpPr>
          <p:cNvPr id="2" name="Line 119"/>
          <p:cNvSpPr>
            <a:spLocks noChangeShapeType="1"/>
          </p:cNvSpPr>
          <p:nvPr/>
        </p:nvSpPr>
        <p:spPr bwMode="auto">
          <a:xfrm>
            <a:off x="625475" y="1843088"/>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75" name="AutoShape 99"/>
          <p:cNvSpPr>
            <a:spLocks noChangeArrowheads="1"/>
          </p:cNvSpPr>
          <p:nvPr/>
        </p:nvSpPr>
        <p:spPr bwMode="auto">
          <a:xfrm>
            <a:off x="3443288" y="0"/>
            <a:ext cx="3417887" cy="1176338"/>
          </a:xfrm>
          <a:prstGeom prst="wedgeRoundRectCallout">
            <a:avLst>
              <a:gd name="adj1" fmla="val -38806"/>
              <a:gd name="adj2" fmla="val 93319"/>
              <a:gd name="adj3" fmla="val 16667"/>
            </a:avLst>
          </a:prstGeom>
          <a:solidFill>
            <a:srgbClr val="006666"/>
          </a:solidFill>
          <a:ln w="41275">
            <a:solidFill>
              <a:srgbClr val="800000"/>
            </a:solidFill>
            <a:miter lim="800000"/>
            <a:headEnd/>
            <a:tailEnd/>
          </a:ln>
        </p:spPr>
        <p:txBody>
          <a:bodyPr anchor="ctr"/>
          <a:lstStyle/>
          <a:p>
            <a:endParaRPr lang="en-US" sz="1800"/>
          </a:p>
          <a:p>
            <a:endParaRPr lang="en-US" sz="1800"/>
          </a:p>
          <a:p>
            <a:endParaRPr lang="en-US" sz="1800"/>
          </a:p>
          <a:p>
            <a:endParaRPr lang="en-US" sz="1800"/>
          </a:p>
        </p:txBody>
      </p:sp>
      <p:sp>
        <p:nvSpPr>
          <p:cNvPr id="176" name="Text Box 100"/>
          <p:cNvSpPr txBox="1">
            <a:spLocks noChangeArrowheads="1"/>
          </p:cNvSpPr>
          <p:nvPr/>
        </p:nvSpPr>
        <p:spPr bwMode="auto">
          <a:xfrm>
            <a:off x="3625850" y="142875"/>
            <a:ext cx="305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65 % NUM_BUCK</a:t>
            </a:r>
          </a:p>
        </p:txBody>
      </p:sp>
      <p:sp>
        <p:nvSpPr>
          <p:cNvPr id="177" name="Text Box 101"/>
          <p:cNvSpPr txBox="1">
            <a:spLocks noChangeArrowheads="1"/>
          </p:cNvSpPr>
          <p:nvPr/>
        </p:nvSpPr>
        <p:spPr bwMode="auto">
          <a:xfrm>
            <a:off x="3646488" y="712788"/>
            <a:ext cx="1304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5</a:t>
            </a:r>
          </a:p>
        </p:txBody>
      </p:sp>
      <p:sp>
        <p:nvSpPr>
          <p:cNvPr id="178" name="Text Box 102"/>
          <p:cNvSpPr txBox="1">
            <a:spLocks noChangeArrowheads="1"/>
          </p:cNvSpPr>
          <p:nvPr/>
        </p:nvSpPr>
        <p:spPr bwMode="auto">
          <a:xfrm>
            <a:off x="3632200" y="419100"/>
            <a:ext cx="2011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65 % 10</a:t>
            </a:r>
          </a:p>
        </p:txBody>
      </p:sp>
      <p:grpSp>
        <p:nvGrpSpPr>
          <p:cNvPr id="120940" name="Group 108"/>
          <p:cNvGrpSpPr>
            <a:grpSpLocks/>
          </p:cNvGrpSpPr>
          <p:nvPr/>
        </p:nvGrpSpPr>
        <p:grpSpPr bwMode="auto">
          <a:xfrm>
            <a:off x="4351338" y="1079500"/>
            <a:ext cx="1827212" cy="457200"/>
            <a:chOff x="-758" y="4939"/>
            <a:chExt cx="1151" cy="288"/>
          </a:xfrm>
        </p:grpSpPr>
        <p:sp>
          <p:nvSpPr>
            <p:cNvPr id="120941" name="Text Box 109"/>
            <p:cNvSpPr txBox="1">
              <a:spLocks noChangeArrowheads="1"/>
            </p:cNvSpPr>
            <p:nvPr/>
          </p:nvSpPr>
          <p:spPr bwMode="auto">
            <a:xfrm>
              <a:off x="-758" y="4939"/>
              <a:ext cx="728" cy="28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bucket</a:t>
              </a:r>
            </a:p>
          </p:txBody>
        </p:sp>
        <p:sp>
          <p:nvSpPr>
            <p:cNvPr id="120942" name="Rectangle 110"/>
            <p:cNvSpPr>
              <a:spLocks noChangeArrowheads="1"/>
            </p:cNvSpPr>
            <p:nvPr/>
          </p:nvSpPr>
          <p:spPr bwMode="auto">
            <a:xfrm>
              <a:off x="-45" y="4960"/>
              <a:ext cx="438" cy="24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0943" name="Text Box 111"/>
          <p:cNvSpPr txBox="1">
            <a:spLocks noChangeArrowheads="1"/>
          </p:cNvSpPr>
          <p:nvPr/>
        </p:nvSpPr>
        <p:spPr bwMode="auto">
          <a:xfrm>
            <a:off x="5648325" y="1082675"/>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5</a:t>
            </a:r>
          </a:p>
        </p:txBody>
      </p:sp>
      <p:sp>
        <p:nvSpPr>
          <p:cNvPr id="3" name="Line 119"/>
          <p:cNvSpPr>
            <a:spLocks noChangeShapeType="1"/>
          </p:cNvSpPr>
          <p:nvPr/>
        </p:nvSpPr>
        <p:spPr bwMode="auto">
          <a:xfrm>
            <a:off x="615950" y="23479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4" name="Line 119"/>
          <p:cNvSpPr>
            <a:spLocks noChangeShapeType="1"/>
          </p:cNvSpPr>
          <p:nvPr/>
        </p:nvSpPr>
        <p:spPr bwMode="auto">
          <a:xfrm>
            <a:off x="1039813" y="28289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5" name="Line 119"/>
          <p:cNvSpPr>
            <a:spLocks noChangeShapeType="1"/>
          </p:cNvSpPr>
          <p:nvPr/>
        </p:nvSpPr>
        <p:spPr bwMode="auto">
          <a:xfrm>
            <a:off x="1377950" y="32813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6" name="Line 119"/>
          <p:cNvSpPr>
            <a:spLocks noChangeShapeType="1"/>
          </p:cNvSpPr>
          <p:nvPr/>
        </p:nvSpPr>
        <p:spPr bwMode="auto">
          <a:xfrm>
            <a:off x="1387475" y="35480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7" name="Line 119"/>
          <p:cNvSpPr>
            <a:spLocks noChangeShapeType="1"/>
          </p:cNvSpPr>
          <p:nvPr/>
        </p:nvSpPr>
        <p:spPr bwMode="auto">
          <a:xfrm>
            <a:off x="1368425" y="380047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8" name="Line 119"/>
          <p:cNvSpPr>
            <a:spLocks noChangeShapeType="1"/>
          </p:cNvSpPr>
          <p:nvPr/>
        </p:nvSpPr>
        <p:spPr bwMode="auto">
          <a:xfrm>
            <a:off x="6477000" y="56864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0952" name="Oval 120"/>
          <p:cNvSpPr>
            <a:spLocks noChangeArrowheads="1"/>
          </p:cNvSpPr>
          <p:nvPr/>
        </p:nvSpPr>
        <p:spPr bwMode="auto">
          <a:xfrm>
            <a:off x="8705850" y="2514600"/>
            <a:ext cx="300038"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53" name="Text Box 121"/>
          <p:cNvSpPr txBox="1">
            <a:spLocks noChangeArrowheads="1"/>
          </p:cNvSpPr>
          <p:nvPr/>
        </p:nvSpPr>
        <p:spPr bwMode="auto">
          <a:xfrm>
            <a:off x="8686800" y="2528888"/>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0954" name="Rectangle 122"/>
          <p:cNvSpPr>
            <a:spLocks noChangeArrowheads="1"/>
          </p:cNvSpPr>
          <p:nvPr/>
        </p:nvSpPr>
        <p:spPr bwMode="auto">
          <a:xfrm>
            <a:off x="7612063" y="2538413"/>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65</a:t>
            </a:r>
          </a:p>
        </p:txBody>
      </p:sp>
      <p:sp>
        <p:nvSpPr>
          <p:cNvPr id="9" name="Line 119"/>
          <p:cNvSpPr>
            <a:spLocks noChangeShapeType="1"/>
          </p:cNvSpPr>
          <p:nvPr/>
        </p:nvSpPr>
        <p:spPr bwMode="auto">
          <a:xfrm>
            <a:off x="6478588" y="59483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0956" name="AutoShape 124"/>
          <p:cNvSpPr>
            <a:spLocks noChangeArrowheads="1"/>
          </p:cNvSpPr>
          <p:nvPr/>
        </p:nvSpPr>
        <p:spPr bwMode="auto">
          <a:xfrm>
            <a:off x="4057650" y="146050"/>
            <a:ext cx="2481263" cy="1914525"/>
          </a:xfrm>
          <a:prstGeom prst="wedgeRoundRectCallout">
            <a:avLst>
              <a:gd name="adj1" fmla="val 143986"/>
              <a:gd name="adj2" fmla="val 7736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Our bucket is currently empty, so there’s room here for our new item!</a:t>
            </a:r>
          </a:p>
        </p:txBody>
      </p:sp>
      <p:sp>
        <p:nvSpPr>
          <p:cNvPr id="120959" name="Rectangle 127"/>
          <p:cNvSpPr>
            <a:spLocks noChangeArrowheads="1"/>
          </p:cNvSpPr>
          <p:nvPr/>
        </p:nvSpPr>
        <p:spPr bwMode="auto">
          <a:xfrm>
            <a:off x="6537325" y="2466975"/>
            <a:ext cx="2606675" cy="434975"/>
          </a:xfrm>
          <a:prstGeom prst="rect">
            <a:avLst/>
          </a:prstGeom>
          <a:noFill/>
          <a:ln w="63500" algn="ctr">
            <a:solidFill>
              <a:srgbClr val="FF0000"/>
            </a:solidFill>
            <a:miter lim="800000"/>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9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wipe(down)">
                                      <p:cBhvr>
                                        <p:cTn id="27" dur="500"/>
                                        <p:tgtEl>
                                          <p:spTgt spid="1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
                                        </p:tgtEl>
                                        <p:attrNameLst>
                                          <p:attrName>style.visibility</p:attrName>
                                        </p:attrNameLst>
                                      </p:cBhvr>
                                      <p:to>
                                        <p:strVal val="visible"/>
                                      </p:to>
                                    </p:set>
                                    <p:animEffect transition="in" filter="wipe(left)">
                                      <p:cBhvr>
                                        <p:cTn id="32" dur="500"/>
                                        <p:tgtEl>
                                          <p:spTgt spid="1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8"/>
                                        </p:tgtEl>
                                        <p:attrNameLst>
                                          <p:attrName>style.visibility</p:attrName>
                                        </p:attrNameLst>
                                      </p:cBhvr>
                                      <p:to>
                                        <p:strVal val="visible"/>
                                      </p:to>
                                    </p:set>
                                    <p:animEffect transition="in" filter="wipe(left)">
                                      <p:cBhvr>
                                        <p:cTn id="37" dur="500"/>
                                        <p:tgtEl>
                                          <p:spTgt spid="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7"/>
                                        </p:tgtEl>
                                        <p:attrNameLst>
                                          <p:attrName>style.visibility</p:attrName>
                                        </p:attrNameLst>
                                      </p:cBhvr>
                                      <p:to>
                                        <p:strVal val="visible"/>
                                      </p:to>
                                    </p:set>
                                    <p:animEffect transition="in" filter="wipe(left)">
                                      <p:cBhvr>
                                        <p:cTn id="42" dur="500"/>
                                        <p:tgtEl>
                                          <p:spTgt spid="1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75"/>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209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0940"/>
                                        </p:tgtEl>
                                        <p:attrNameLst>
                                          <p:attrName>style.visibility</p:attrName>
                                        </p:attrNameLst>
                                      </p:cBhvr>
                                      <p:to>
                                        <p:strVal val="visible"/>
                                      </p:to>
                                    </p:set>
                                  </p:childTnLst>
                                </p:cTn>
                              </p:par>
                            </p:childTnLst>
                          </p:cTn>
                        </p:par>
                        <p:par>
                          <p:cTn id="53" fill="hold" nodeType="afterGroup">
                            <p:stCondLst>
                              <p:cond delay="0"/>
                            </p:stCondLst>
                            <p:childTnLst>
                              <p:par>
                                <p:cTn id="54" presetID="22" presetClass="entr" presetSubtype="8" fill="hold" grpId="0" nodeType="afterEffect">
                                  <p:stCondLst>
                                    <p:cond delay="0"/>
                                  </p:stCondLst>
                                  <p:childTnLst>
                                    <p:set>
                                      <p:cBhvr>
                                        <p:cTn id="55" dur="1" fill="hold">
                                          <p:stCondLst>
                                            <p:cond delay="0"/>
                                          </p:stCondLst>
                                        </p:cTn>
                                        <p:tgtEl>
                                          <p:spTgt spid="120959"/>
                                        </p:tgtEl>
                                        <p:attrNameLst>
                                          <p:attrName>style.visibility</p:attrName>
                                        </p:attrNameLst>
                                      </p:cBhvr>
                                      <p:to>
                                        <p:strVal val="visible"/>
                                      </p:to>
                                    </p:set>
                                    <p:animEffect transition="in" filter="wipe(left)">
                                      <p:cBhvr>
                                        <p:cTn id="56" dur="500"/>
                                        <p:tgtEl>
                                          <p:spTgt spid="120959"/>
                                        </p:tgtEl>
                                      </p:cBhvr>
                                    </p:animEffect>
                                  </p:childTnLst>
                                </p:cTn>
                              </p:par>
                              <p:par>
                                <p:cTn id="57" presetID="1" presetClass="exit" presetSubtype="0" fill="hold" grpId="1" nodeType="withEffect">
                                  <p:stCondLst>
                                    <p:cond delay="0"/>
                                  </p:stCondLst>
                                  <p:childTnLst>
                                    <p:set>
                                      <p:cBhvr>
                                        <p:cTn id="58" dur="1" fill="hold">
                                          <p:stCondLst>
                                            <p:cond delay="0"/>
                                          </p:stCondLst>
                                        </p:cTn>
                                        <p:tgtEl>
                                          <p:spTgt spid="17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7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095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20956"/>
                                        </p:tgtEl>
                                        <p:attrNameLst>
                                          <p:attrName>style.visibility</p:attrName>
                                        </p:attrNameLst>
                                      </p:cBhvr>
                                      <p:to>
                                        <p:strVal val="visible"/>
                                      </p:to>
                                    </p:set>
                                    <p:animEffect transition="in" filter="wipe(down)">
                                      <p:cBhvr>
                                        <p:cTn id="87" dur="500"/>
                                        <p:tgtEl>
                                          <p:spTgt spid="12095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120956"/>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120952"/>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20954"/>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5"/>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0" presetClass="exit" presetSubtype="0" fill="hold" grpId="0" nodeType="clickEffect">
                                  <p:stCondLst>
                                    <p:cond delay="0"/>
                                  </p:stCondLst>
                                  <p:childTnLst>
                                    <p:animEffect transition="out" filter="fade">
                                      <p:cBhvr>
                                        <p:cTn id="119" dur="1000"/>
                                        <p:tgtEl>
                                          <p:spTgt spid="120897"/>
                                        </p:tgtEl>
                                      </p:cBhvr>
                                    </p:animEffect>
                                    <p:set>
                                      <p:cBhvr>
                                        <p:cTn id="120" dur="1" fill="hold">
                                          <p:stCondLst>
                                            <p:cond delay="999"/>
                                          </p:stCondLst>
                                        </p:cTn>
                                        <p:tgtEl>
                                          <p:spTgt spid="120897"/>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120953"/>
                                        </p:tgtEl>
                                        <p:attrNameLst>
                                          <p:attrName>style.visibility</p:attrName>
                                        </p:attrNameLst>
                                      </p:cBhvr>
                                      <p:to>
                                        <p:strVal val="visible"/>
                                      </p:to>
                                    </p:set>
                                    <p:animEffect transition="in" filter="fade">
                                      <p:cBhvr>
                                        <p:cTn id="123" dur="1000"/>
                                        <p:tgtEl>
                                          <p:spTgt spid="12095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6"/>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7"/>
                                        </p:tgtEl>
                                        <p:attrNameLst>
                                          <p:attrName>style.visibility</p:attrName>
                                        </p:attrNameLst>
                                      </p:cBhvr>
                                      <p:to>
                                        <p:strVal val="hidden"/>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97" grpId="0"/>
      <p:bldP spid="220" grpId="0" animBg="1"/>
      <p:bldP spid="220" grpId="1" animBg="1"/>
      <p:bldP spid="120931" grpId="0"/>
      <p:bldP spid="2" grpId="0" animBg="1"/>
      <p:bldP spid="2" grpId="1" animBg="1"/>
      <p:bldP spid="175" grpId="0" animBg="1"/>
      <p:bldP spid="175" grpId="1" animBg="1"/>
      <p:bldP spid="176" grpId="0"/>
      <p:bldP spid="176" grpId="1"/>
      <p:bldP spid="177" grpId="0"/>
      <p:bldP spid="177" grpId="1"/>
      <p:bldP spid="178" grpId="0"/>
      <p:bldP spid="178" grpId="1"/>
      <p:bldP spid="120943" grpId="2"/>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120952" grpId="0" animBg="1"/>
      <p:bldP spid="120952" grpId="1" animBg="1"/>
      <p:bldP spid="120953" grpId="0"/>
      <p:bldP spid="120954" grpId="0"/>
      <p:bldP spid="9" grpId="0" animBg="1"/>
      <p:bldP spid="120956" grpId="0" animBg="1"/>
      <p:bldP spid="120956" grpId="1" animBg="1"/>
      <p:bldP spid="12095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733800" y="76200"/>
            <a:ext cx="822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800"/>
              <a:t>Linear Probing:</a:t>
            </a:r>
          </a:p>
          <a:p>
            <a:r>
              <a:rPr lang="en-US" sz="2800">
                <a:solidFill>
                  <a:srgbClr val="FF66FF"/>
                </a:solidFill>
              </a:rPr>
              <a:t>Inserting</a:t>
            </a:r>
          </a:p>
        </p:txBody>
      </p:sp>
      <p:sp>
        <p:nvSpPr>
          <p:cNvPr id="122883" name="Rectangle 3"/>
          <p:cNvSpPr>
            <a:spLocks noChangeArrowheads="1"/>
          </p:cNvSpPr>
          <p:nvPr/>
        </p:nvSpPr>
        <p:spPr bwMode="auto">
          <a:xfrm>
            <a:off x="381000" y="61913"/>
            <a:ext cx="6019800" cy="6605587"/>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400" b="1">
              <a:latin typeface="Courier New" pitchFamily="49" charset="0"/>
            </a:endParaRPr>
          </a:p>
          <a:p>
            <a:pPr algn="l"/>
            <a:r>
              <a:rPr lang="en-US" sz="1700" b="1">
                <a:latin typeface="Courier New" pitchFamily="49" charset="0"/>
              </a:rPr>
              <a:t>  void insert(int idNum)</a:t>
            </a:r>
          </a:p>
          <a:p>
            <a:pPr algn="l"/>
            <a:r>
              <a:rPr lang="en-US" sz="1300" b="1">
                <a:latin typeface="Courier New" pitchFamily="49" charset="0"/>
              </a:rPr>
              <a:t>   {</a:t>
            </a:r>
          </a:p>
          <a:p>
            <a:pPr algn="l"/>
            <a:r>
              <a:rPr lang="en-US" sz="1700" b="1">
                <a:latin typeface="Courier New" pitchFamily="49" charset="0"/>
              </a:rPr>
              <a:t>     int bucket = hashFunc(idNum);</a:t>
            </a:r>
          </a:p>
          <a:p>
            <a:pPr algn="l"/>
            <a:r>
              <a:rPr lang="en-US" sz="1700" b="1">
                <a:latin typeface="Courier New" pitchFamily="49" charset="0"/>
              </a:rPr>
              <a:t> </a:t>
            </a:r>
          </a:p>
          <a:p>
            <a:pPr algn="l"/>
            <a:r>
              <a:rPr lang="en-US" sz="1700" b="1">
                <a:latin typeface="Courier New" pitchFamily="49" charset="0"/>
              </a:rPr>
              <a:t>     for (int</a:t>
            </a:r>
            <a:r>
              <a:rPr lang="en-US" sz="1000" b="1">
                <a:latin typeface="Courier New" pitchFamily="49" charset="0"/>
              </a:rPr>
              <a:t> </a:t>
            </a:r>
            <a:r>
              <a:rPr lang="en-US" sz="1700" b="1">
                <a:latin typeface="Courier New" pitchFamily="49" charset="0"/>
              </a:rPr>
              <a:t>tries=0;tries&lt;NUM_BUCK;tries++)</a:t>
            </a:r>
          </a:p>
          <a:p>
            <a:pPr algn="l"/>
            <a:r>
              <a:rPr lang="en-US" sz="1300" b="1">
                <a:latin typeface="Courier New" pitchFamily="49" charset="0"/>
              </a:rPr>
              <a:t>       {</a:t>
            </a:r>
          </a:p>
          <a:p>
            <a:pPr algn="l"/>
            <a:r>
              <a:rPr lang="en-US" sz="1700" b="1">
                <a:latin typeface="Courier New" pitchFamily="49" charset="0"/>
              </a:rPr>
              <a:t>        if (m_buckets[bucket].used == false)</a:t>
            </a:r>
          </a:p>
          <a:p>
            <a:pPr algn="l"/>
            <a:r>
              <a:rPr lang="en-US" sz="1300" b="1">
                <a:latin typeface="Courier New" pitchFamily="49" charset="0"/>
              </a:rPr>
              <a:t>           {</a:t>
            </a:r>
          </a:p>
          <a:p>
            <a:pPr algn="l"/>
            <a:r>
              <a:rPr lang="en-US" sz="1700" b="1">
                <a:latin typeface="Courier New" pitchFamily="49" charset="0"/>
              </a:rPr>
              <a:t>           m_buckets[bucket].idNum = idNum;</a:t>
            </a:r>
          </a:p>
          <a:p>
            <a:pPr algn="l"/>
            <a:r>
              <a:rPr lang="en-US" sz="1700" b="1">
                <a:latin typeface="Courier New" pitchFamily="49" charset="0"/>
              </a:rPr>
              <a:t>           m_buckets[bucket].used = true;</a:t>
            </a:r>
          </a:p>
          <a:p>
            <a:pPr algn="l"/>
            <a:r>
              <a:rPr lang="en-US" sz="1700" b="1">
                <a:latin typeface="Courier New" pitchFamily="49" charset="0"/>
              </a:rPr>
              <a:t>           return;</a:t>
            </a:r>
          </a:p>
          <a:p>
            <a:pPr lvl="1" algn="l"/>
            <a:r>
              <a:rPr lang="en-US" sz="1300" b="1">
                <a:latin typeface="Courier New" pitchFamily="49" charset="0"/>
              </a:rPr>
              <a:t>      }</a:t>
            </a:r>
          </a:p>
          <a:p>
            <a:pPr algn="l"/>
            <a:r>
              <a:rPr lang="en-US" sz="1700" b="1">
                <a:latin typeface="Courier New" pitchFamily="49" charset="0"/>
              </a:rPr>
              <a:t>        bucket = (bucket + 1) % NUM_BUCKETS;</a:t>
            </a:r>
          </a:p>
          <a:p>
            <a:pPr algn="l"/>
            <a:r>
              <a:rPr lang="en-US" sz="1300" b="1">
                <a:latin typeface="Courier New" pitchFamily="49" charset="0"/>
              </a:rPr>
              <a:t>       }</a:t>
            </a:r>
          </a:p>
          <a:p>
            <a:pPr algn="l"/>
            <a:r>
              <a:rPr lang="en-US" sz="1700" b="1">
                <a:latin typeface="Courier New" pitchFamily="49" charset="0"/>
              </a:rPr>
              <a:t>     // no room left in hash table!!!</a:t>
            </a:r>
          </a:p>
          <a:p>
            <a:pPr algn="l"/>
            <a:r>
              <a:rPr lang="en-US" sz="1300" b="1">
                <a:latin typeface="Courier New" pitchFamily="49" charset="0"/>
              </a:rPr>
              <a:t>   }</a:t>
            </a:r>
          </a:p>
          <a:p>
            <a:pPr algn="l"/>
            <a:endParaRPr lang="en-US" sz="800" b="1">
              <a:latin typeface="Courier New" pitchFamily="49" charset="0"/>
            </a:endParaRPr>
          </a:p>
          <a:p>
            <a:pPr algn="l"/>
            <a:r>
              <a:rPr lang="en-US" sz="1700" b="1">
                <a:latin typeface="Courier New" pitchFamily="49" charset="0"/>
              </a:rPr>
              <a:t>private:</a:t>
            </a:r>
          </a:p>
          <a:p>
            <a:pPr algn="l"/>
            <a:r>
              <a:rPr lang="en-US" sz="1700" b="1">
                <a:latin typeface="Courier New" pitchFamily="49" charset="0"/>
              </a:rPr>
              <a:t>   int hashFunc(int idNum) const</a:t>
            </a:r>
          </a:p>
          <a:p>
            <a:pPr algn="l"/>
            <a:r>
              <a:rPr lang="en-US" sz="1700" b="1">
                <a:latin typeface="Courier New" pitchFamily="49" charset="0"/>
              </a:rPr>
              <a:t>       {  return idNum % NUM_BUCKETS;  }</a:t>
            </a:r>
          </a:p>
          <a:p>
            <a:pPr algn="l"/>
            <a:endParaRPr lang="en-US" sz="1100" b="1">
              <a:latin typeface="Courier New" pitchFamily="49" charset="0"/>
            </a:endParaRPr>
          </a:p>
          <a:p>
            <a:pPr algn="l"/>
            <a:r>
              <a:rPr lang="en-US" sz="1700" b="1">
                <a:latin typeface="Courier New" pitchFamily="49" charset="0"/>
              </a:rPr>
              <a:t>   BUCKET m_buckets[NUM_BUCKETS];</a:t>
            </a:r>
          </a:p>
          <a:p>
            <a:pPr algn="l"/>
            <a:r>
              <a:rPr lang="en-US" sz="1700" b="1">
                <a:latin typeface="Courier New" pitchFamily="49" charset="0"/>
              </a:rPr>
              <a:t>};</a:t>
            </a:r>
            <a:endParaRPr lang="en-US" sz="1700" b="1">
              <a:solidFill>
                <a:srgbClr val="0000FF"/>
              </a:solidFill>
              <a:latin typeface="Courier New" pitchFamily="49" charset="0"/>
            </a:endParaRPr>
          </a:p>
        </p:txBody>
      </p:sp>
      <p:sp>
        <p:nvSpPr>
          <p:cNvPr id="122884"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EE07F89D-6667-4EB1-9783-7422A53E52FB}" type="slidenum">
              <a:rPr lang="en-US" sz="1400">
                <a:solidFill>
                  <a:schemeClr val="tx1"/>
                </a:solidFill>
                <a:latin typeface="Times New Roman" pitchFamily="18" charset="0"/>
              </a:rPr>
              <a:pPr algn="r" eaLnBrk="1" hangingPunct="1"/>
              <a:t>29</a:t>
            </a:fld>
            <a:endParaRPr lang="en-US" sz="1400">
              <a:solidFill>
                <a:schemeClr val="tx1"/>
              </a:solidFill>
              <a:latin typeface="Times New Roman" pitchFamily="18" charset="0"/>
            </a:endParaRPr>
          </a:p>
        </p:txBody>
      </p:sp>
      <p:sp>
        <p:nvSpPr>
          <p:cNvPr id="22533" name="Text Box 4"/>
          <p:cNvSpPr txBox="1">
            <a:spLocks noChangeArrowheads="1"/>
          </p:cNvSpPr>
          <p:nvPr/>
        </p:nvSpPr>
        <p:spPr bwMode="auto">
          <a:xfrm>
            <a:off x="6610350" y="4129088"/>
            <a:ext cx="2381250" cy="2576512"/>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a:latin typeface="Courier New" pitchFamily="49" charset="0"/>
                <a:cs typeface="Courier New" pitchFamily="49" charset="0"/>
              </a:rPr>
              <a:t>main()</a:t>
            </a:r>
          </a:p>
          <a:p>
            <a:pPr algn="l" eaLnBrk="1" hangingPunct="1"/>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HashTable ht;</a:t>
            </a:r>
          </a:p>
          <a:p>
            <a:pPr algn="l" eaLnBrk="1" hangingPunct="1"/>
            <a:endParaRPr lang="en-US" sz="1800" b="1">
              <a:latin typeface="Courier New" pitchFamily="49" charset="0"/>
              <a:cs typeface="Courier New" pitchFamily="49" charset="0"/>
            </a:endParaRPr>
          </a:p>
          <a:p>
            <a:pPr algn="l" eaLnBrk="1" hangingPunct="1"/>
            <a:r>
              <a:rPr lang="en-US" sz="1800" b="1">
                <a:latin typeface="Courier New" pitchFamily="49" charset="0"/>
                <a:cs typeface="Courier New" pitchFamily="49" charset="0"/>
              </a:rPr>
              <a:t>  ht.insert(29);</a:t>
            </a:r>
          </a:p>
          <a:p>
            <a:pPr algn="l" eaLnBrk="1" hangingPunct="1"/>
            <a:r>
              <a:rPr lang="en-US" sz="1800" b="1">
                <a:latin typeface="Courier New" pitchFamily="49" charset="0"/>
                <a:cs typeface="Courier New" pitchFamily="49" charset="0"/>
              </a:rPr>
              <a:t>  ht.insert(65);</a:t>
            </a:r>
          </a:p>
          <a:p>
            <a:pPr algn="l" eaLnBrk="1" hangingPunct="1"/>
            <a:r>
              <a:rPr lang="en-US" sz="1800" b="1">
                <a:latin typeface="Courier New" pitchFamily="49" charset="0"/>
                <a:cs typeface="Courier New" pitchFamily="49" charset="0"/>
              </a:rPr>
              <a:t>  ht.insert(79);</a:t>
            </a:r>
          </a:p>
          <a:p>
            <a:pPr algn="l" eaLnBrk="1" hangingPunct="1"/>
            <a:r>
              <a:rPr lang="en-US" sz="1800" b="1">
                <a:latin typeface="Courier New" pitchFamily="49" charset="0"/>
                <a:cs typeface="Courier New" pitchFamily="49" charset="0"/>
              </a:rPr>
              <a:t> </a:t>
            </a:r>
          </a:p>
          <a:p>
            <a:pPr algn="l" eaLnBrk="1" hangingPunct="1"/>
            <a:r>
              <a:rPr lang="en-US" sz="1800" b="1">
                <a:latin typeface="Courier New" pitchFamily="49" charset="0"/>
                <a:cs typeface="Courier New" pitchFamily="49" charset="0"/>
              </a:rPr>
              <a:t>}</a:t>
            </a:r>
          </a:p>
        </p:txBody>
      </p:sp>
      <p:grpSp>
        <p:nvGrpSpPr>
          <p:cNvPr id="122886" name="Group 6"/>
          <p:cNvGrpSpPr>
            <a:grpSpLocks/>
          </p:cNvGrpSpPr>
          <p:nvPr/>
        </p:nvGrpSpPr>
        <p:grpSpPr bwMode="auto">
          <a:xfrm>
            <a:off x="6537325" y="1271588"/>
            <a:ext cx="2725738" cy="2574925"/>
            <a:chOff x="4118" y="801"/>
            <a:chExt cx="1717" cy="1622"/>
          </a:xfrm>
        </p:grpSpPr>
        <p:grpSp>
          <p:nvGrpSpPr>
            <p:cNvPr id="122887" name="Group 7"/>
            <p:cNvGrpSpPr>
              <a:grpSpLocks/>
            </p:cNvGrpSpPr>
            <p:nvPr/>
          </p:nvGrpSpPr>
          <p:grpSpPr bwMode="auto">
            <a:xfrm>
              <a:off x="4245" y="801"/>
              <a:ext cx="1590" cy="1622"/>
              <a:chOff x="4218" y="801"/>
              <a:chExt cx="1590" cy="1622"/>
            </a:xfrm>
          </p:grpSpPr>
          <p:grpSp>
            <p:nvGrpSpPr>
              <p:cNvPr id="122888" name="Group 8"/>
              <p:cNvGrpSpPr>
                <a:grpSpLocks/>
              </p:cNvGrpSpPr>
              <p:nvPr/>
            </p:nvGrpSpPr>
            <p:grpSpPr bwMode="auto">
              <a:xfrm>
                <a:off x="4221" y="801"/>
                <a:ext cx="1584" cy="212"/>
                <a:chOff x="2700" y="4428"/>
                <a:chExt cx="1584" cy="212"/>
              </a:xfrm>
            </p:grpSpPr>
            <p:sp>
              <p:nvSpPr>
                <p:cNvPr id="12288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89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891" name="Rectangle 1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2" name="Rectangle 1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893" name="Group 13"/>
              <p:cNvGrpSpPr>
                <a:grpSpLocks/>
              </p:cNvGrpSpPr>
              <p:nvPr/>
            </p:nvGrpSpPr>
            <p:grpSpPr bwMode="auto">
              <a:xfrm>
                <a:off x="4218" y="960"/>
                <a:ext cx="1584" cy="212"/>
                <a:chOff x="2700" y="4428"/>
                <a:chExt cx="1584" cy="212"/>
              </a:xfrm>
            </p:grpSpPr>
            <p:sp>
              <p:nvSpPr>
                <p:cNvPr id="12289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89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896" name="Rectangle 1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7" name="Rectangle 1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898" name="Group 18"/>
              <p:cNvGrpSpPr>
                <a:grpSpLocks/>
              </p:cNvGrpSpPr>
              <p:nvPr/>
            </p:nvGrpSpPr>
            <p:grpSpPr bwMode="auto">
              <a:xfrm>
                <a:off x="4218" y="1113"/>
                <a:ext cx="1584" cy="212"/>
                <a:chOff x="2700" y="4428"/>
                <a:chExt cx="1584" cy="212"/>
              </a:xfrm>
            </p:grpSpPr>
            <p:sp>
              <p:nvSpPr>
                <p:cNvPr id="12289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90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901" name="Rectangle 2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2" name="Rectangle 2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03" name="Group 23"/>
              <p:cNvGrpSpPr>
                <a:grpSpLocks/>
              </p:cNvGrpSpPr>
              <p:nvPr/>
            </p:nvGrpSpPr>
            <p:grpSpPr bwMode="auto">
              <a:xfrm>
                <a:off x="4224" y="1272"/>
                <a:ext cx="1584" cy="212"/>
                <a:chOff x="2700" y="4428"/>
                <a:chExt cx="1584" cy="212"/>
              </a:xfrm>
            </p:grpSpPr>
            <p:sp>
              <p:nvSpPr>
                <p:cNvPr id="12290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90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906" name="Rectangle 2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7" name="Rectangle 2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08" name="Group 28"/>
              <p:cNvGrpSpPr>
                <a:grpSpLocks/>
              </p:cNvGrpSpPr>
              <p:nvPr/>
            </p:nvGrpSpPr>
            <p:grpSpPr bwMode="auto">
              <a:xfrm>
                <a:off x="4218" y="1428"/>
                <a:ext cx="1584" cy="212"/>
                <a:chOff x="2700" y="4428"/>
                <a:chExt cx="1584" cy="212"/>
              </a:xfrm>
            </p:grpSpPr>
            <p:sp>
              <p:nvSpPr>
                <p:cNvPr id="12290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91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911" name="Rectangle 3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2" name="Rectangle 3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13" name="Group 33"/>
              <p:cNvGrpSpPr>
                <a:grpSpLocks/>
              </p:cNvGrpSpPr>
              <p:nvPr/>
            </p:nvGrpSpPr>
            <p:grpSpPr bwMode="auto">
              <a:xfrm>
                <a:off x="4224" y="1587"/>
                <a:ext cx="1584" cy="212"/>
                <a:chOff x="2700" y="4428"/>
                <a:chExt cx="1584" cy="212"/>
              </a:xfrm>
            </p:grpSpPr>
            <p:sp>
              <p:nvSpPr>
                <p:cNvPr id="12291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91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916" name="Rectangle 3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7" name="Rectangle 3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18" name="Group 38"/>
              <p:cNvGrpSpPr>
                <a:grpSpLocks/>
              </p:cNvGrpSpPr>
              <p:nvPr/>
            </p:nvGrpSpPr>
            <p:grpSpPr bwMode="auto">
              <a:xfrm>
                <a:off x="4224" y="1740"/>
                <a:ext cx="1584" cy="212"/>
                <a:chOff x="2700" y="4428"/>
                <a:chExt cx="1584" cy="212"/>
              </a:xfrm>
            </p:grpSpPr>
            <p:sp>
              <p:nvSpPr>
                <p:cNvPr id="12291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92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921" name="Rectangle 4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2" name="Rectangle 4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23" name="Group 43"/>
              <p:cNvGrpSpPr>
                <a:grpSpLocks/>
              </p:cNvGrpSpPr>
              <p:nvPr/>
            </p:nvGrpSpPr>
            <p:grpSpPr bwMode="auto">
              <a:xfrm>
                <a:off x="4221" y="1899"/>
                <a:ext cx="1584" cy="212"/>
                <a:chOff x="2700" y="4428"/>
                <a:chExt cx="1584" cy="212"/>
              </a:xfrm>
            </p:grpSpPr>
            <p:sp>
              <p:nvSpPr>
                <p:cNvPr id="12292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92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926" name="Rectangle 4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7" name="Rectangle 4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28" name="Group 48"/>
              <p:cNvGrpSpPr>
                <a:grpSpLocks/>
              </p:cNvGrpSpPr>
              <p:nvPr/>
            </p:nvGrpSpPr>
            <p:grpSpPr bwMode="auto">
              <a:xfrm>
                <a:off x="4221" y="2052"/>
                <a:ext cx="1584" cy="212"/>
                <a:chOff x="2700" y="4428"/>
                <a:chExt cx="1584" cy="212"/>
              </a:xfrm>
            </p:grpSpPr>
            <p:sp>
              <p:nvSpPr>
                <p:cNvPr id="12292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93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931" name="Rectangle 51"/>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2" name="Rectangle 52"/>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33" name="Group 53"/>
              <p:cNvGrpSpPr>
                <a:grpSpLocks/>
              </p:cNvGrpSpPr>
              <p:nvPr/>
            </p:nvGrpSpPr>
            <p:grpSpPr bwMode="auto">
              <a:xfrm>
                <a:off x="4218" y="2211"/>
                <a:ext cx="1584" cy="212"/>
                <a:chOff x="2700" y="4428"/>
                <a:chExt cx="1584" cy="212"/>
              </a:xfrm>
            </p:grpSpPr>
            <p:sp>
              <p:nvSpPr>
                <p:cNvPr id="12293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293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2936" name="Rectangle 56"/>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7" name="Rectangle 57"/>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2938" name="Text Box 58"/>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122939" name="Text Box 59"/>
          <p:cNvSpPr txBox="1">
            <a:spLocks noChangeArrowheads="1"/>
          </p:cNvSpPr>
          <p:nvPr/>
        </p:nvSpPr>
        <p:spPr bwMode="auto">
          <a:xfrm>
            <a:off x="8694738" y="12922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2940" name="Text Box 60"/>
          <p:cNvSpPr txBox="1">
            <a:spLocks noChangeArrowheads="1"/>
          </p:cNvSpPr>
          <p:nvPr/>
        </p:nvSpPr>
        <p:spPr bwMode="auto">
          <a:xfrm>
            <a:off x="8704263" y="153035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2941" name="Text Box 61"/>
          <p:cNvSpPr txBox="1">
            <a:spLocks noChangeArrowheads="1"/>
          </p:cNvSpPr>
          <p:nvPr/>
        </p:nvSpPr>
        <p:spPr bwMode="auto">
          <a:xfrm>
            <a:off x="8704263" y="17875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2942" name="Text Box 62"/>
          <p:cNvSpPr txBox="1">
            <a:spLocks noChangeArrowheads="1"/>
          </p:cNvSpPr>
          <p:nvPr/>
        </p:nvSpPr>
        <p:spPr bwMode="auto">
          <a:xfrm>
            <a:off x="8713788" y="202565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2943" name="Text Box 63"/>
          <p:cNvSpPr txBox="1">
            <a:spLocks noChangeArrowheads="1"/>
          </p:cNvSpPr>
          <p:nvPr/>
        </p:nvSpPr>
        <p:spPr bwMode="auto">
          <a:xfrm>
            <a:off x="8704263" y="227330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2945" name="Text Box 65"/>
          <p:cNvSpPr txBox="1">
            <a:spLocks noChangeArrowheads="1"/>
          </p:cNvSpPr>
          <p:nvPr/>
        </p:nvSpPr>
        <p:spPr bwMode="auto">
          <a:xfrm>
            <a:off x="8713788" y="2768600"/>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2946" name="Text Box 66"/>
          <p:cNvSpPr txBox="1">
            <a:spLocks noChangeArrowheads="1"/>
          </p:cNvSpPr>
          <p:nvPr/>
        </p:nvSpPr>
        <p:spPr bwMode="auto">
          <a:xfrm>
            <a:off x="8723313" y="3006725"/>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2947" name="Text Box 67"/>
          <p:cNvSpPr txBox="1">
            <a:spLocks noChangeArrowheads="1"/>
          </p:cNvSpPr>
          <p:nvPr/>
        </p:nvSpPr>
        <p:spPr bwMode="auto">
          <a:xfrm>
            <a:off x="8728075" y="3268663"/>
            <a:ext cx="2873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grpSp>
        <p:nvGrpSpPr>
          <p:cNvPr id="122948" name="Group 68"/>
          <p:cNvGrpSpPr>
            <a:grpSpLocks/>
          </p:cNvGrpSpPr>
          <p:nvPr/>
        </p:nvGrpSpPr>
        <p:grpSpPr bwMode="auto">
          <a:xfrm>
            <a:off x="4351338" y="1079500"/>
            <a:ext cx="1827212" cy="457200"/>
            <a:chOff x="-758" y="4939"/>
            <a:chExt cx="1151" cy="288"/>
          </a:xfrm>
        </p:grpSpPr>
        <p:sp>
          <p:nvSpPr>
            <p:cNvPr id="122949" name="Text Box 69"/>
            <p:cNvSpPr txBox="1">
              <a:spLocks noChangeArrowheads="1"/>
            </p:cNvSpPr>
            <p:nvPr/>
          </p:nvSpPr>
          <p:spPr bwMode="auto">
            <a:xfrm>
              <a:off x="-758" y="4939"/>
              <a:ext cx="728" cy="28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bucket</a:t>
              </a:r>
            </a:p>
          </p:txBody>
        </p:sp>
        <p:sp>
          <p:nvSpPr>
            <p:cNvPr id="122950" name="Rectangle 70"/>
            <p:cNvSpPr>
              <a:spLocks noChangeArrowheads="1"/>
            </p:cNvSpPr>
            <p:nvPr/>
          </p:nvSpPr>
          <p:spPr bwMode="auto">
            <a:xfrm>
              <a:off x="-45" y="4960"/>
              <a:ext cx="438" cy="24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951" name="Rectangle 71"/>
          <p:cNvSpPr>
            <a:spLocks noChangeArrowheads="1"/>
          </p:cNvSpPr>
          <p:nvPr/>
        </p:nvSpPr>
        <p:spPr bwMode="auto">
          <a:xfrm>
            <a:off x="7631113" y="3514725"/>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29</a:t>
            </a:r>
          </a:p>
        </p:txBody>
      </p:sp>
      <p:sp>
        <p:nvSpPr>
          <p:cNvPr id="122952" name="Text Box 72"/>
          <p:cNvSpPr txBox="1">
            <a:spLocks noChangeArrowheads="1"/>
          </p:cNvSpPr>
          <p:nvPr/>
        </p:nvSpPr>
        <p:spPr bwMode="auto">
          <a:xfrm>
            <a:off x="8709025" y="3535363"/>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2953" name="Rectangle 73"/>
          <p:cNvSpPr>
            <a:spLocks noChangeArrowheads="1"/>
          </p:cNvSpPr>
          <p:nvPr/>
        </p:nvSpPr>
        <p:spPr bwMode="auto">
          <a:xfrm>
            <a:off x="381000" y="61913"/>
            <a:ext cx="6019800" cy="6605587"/>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400" b="1">
              <a:latin typeface="Courier New" pitchFamily="49" charset="0"/>
            </a:endParaRPr>
          </a:p>
          <a:p>
            <a:pPr algn="l"/>
            <a:r>
              <a:rPr lang="en-US" sz="1700" b="1">
                <a:latin typeface="Courier New" pitchFamily="49" charset="0"/>
              </a:rPr>
              <a:t>  void insert(int idNum)</a:t>
            </a:r>
          </a:p>
          <a:p>
            <a:pPr algn="l"/>
            <a:r>
              <a:rPr lang="en-US" sz="1300" b="1">
                <a:latin typeface="Courier New" pitchFamily="49" charset="0"/>
              </a:rPr>
              <a:t>   {</a:t>
            </a:r>
          </a:p>
          <a:p>
            <a:pPr algn="l"/>
            <a:r>
              <a:rPr lang="en-US" sz="1700" b="1">
                <a:latin typeface="Courier New" pitchFamily="49" charset="0"/>
              </a:rPr>
              <a:t>     int bucket = hashFunc(idNum);</a:t>
            </a:r>
          </a:p>
          <a:p>
            <a:pPr algn="l"/>
            <a:r>
              <a:rPr lang="en-US" sz="1700" b="1">
                <a:latin typeface="Courier New" pitchFamily="49" charset="0"/>
              </a:rPr>
              <a:t> </a:t>
            </a:r>
          </a:p>
          <a:p>
            <a:pPr algn="l"/>
            <a:r>
              <a:rPr lang="en-US" sz="1700" b="1">
                <a:latin typeface="Courier New" pitchFamily="49" charset="0"/>
              </a:rPr>
              <a:t>     for (int</a:t>
            </a:r>
            <a:r>
              <a:rPr lang="en-US" sz="1000" b="1">
                <a:latin typeface="Courier New" pitchFamily="49" charset="0"/>
              </a:rPr>
              <a:t> </a:t>
            </a:r>
            <a:r>
              <a:rPr lang="en-US" sz="1700" b="1">
                <a:latin typeface="Courier New" pitchFamily="49" charset="0"/>
              </a:rPr>
              <a:t>tries=0;tries&lt;NUM_BUCK;tries++)</a:t>
            </a:r>
          </a:p>
          <a:p>
            <a:pPr algn="l"/>
            <a:r>
              <a:rPr lang="en-US" sz="1300" b="1">
                <a:latin typeface="Courier New" pitchFamily="49" charset="0"/>
              </a:rPr>
              <a:t>       {</a:t>
            </a:r>
          </a:p>
          <a:p>
            <a:pPr algn="l"/>
            <a:r>
              <a:rPr lang="en-US" sz="1700" b="1">
                <a:latin typeface="Courier New" pitchFamily="49" charset="0"/>
              </a:rPr>
              <a:t>        if (m_buckets[bucket].used == false)</a:t>
            </a:r>
          </a:p>
          <a:p>
            <a:pPr algn="l"/>
            <a:r>
              <a:rPr lang="en-US" sz="1300" b="1">
                <a:latin typeface="Courier New" pitchFamily="49" charset="0"/>
              </a:rPr>
              <a:t>           {</a:t>
            </a:r>
          </a:p>
          <a:p>
            <a:pPr algn="l"/>
            <a:r>
              <a:rPr lang="en-US" sz="1700" b="1">
                <a:latin typeface="Courier New" pitchFamily="49" charset="0"/>
              </a:rPr>
              <a:t>           m_buckets[bucket].idNum = idNum;</a:t>
            </a:r>
          </a:p>
          <a:p>
            <a:pPr algn="l"/>
            <a:r>
              <a:rPr lang="en-US" sz="1700" b="1">
                <a:latin typeface="Courier New" pitchFamily="49" charset="0"/>
              </a:rPr>
              <a:t>           m_buckets[bucket].used = true;</a:t>
            </a:r>
          </a:p>
          <a:p>
            <a:pPr algn="l"/>
            <a:r>
              <a:rPr lang="en-US" sz="1700" b="1">
                <a:latin typeface="Courier New" pitchFamily="49" charset="0"/>
              </a:rPr>
              <a:t>           return;</a:t>
            </a:r>
          </a:p>
          <a:p>
            <a:pPr lvl="1" algn="l"/>
            <a:r>
              <a:rPr lang="en-US" sz="1300" b="1">
                <a:latin typeface="Courier New" pitchFamily="49" charset="0"/>
              </a:rPr>
              <a:t>      }</a:t>
            </a:r>
          </a:p>
          <a:p>
            <a:pPr algn="l"/>
            <a:r>
              <a:rPr lang="en-US" sz="1700" b="1">
                <a:latin typeface="Courier New" pitchFamily="49" charset="0"/>
              </a:rPr>
              <a:t>        bucket = (bucket + 1) % NUM_BUCK;</a:t>
            </a:r>
          </a:p>
          <a:p>
            <a:pPr algn="l"/>
            <a:r>
              <a:rPr lang="en-US" sz="1300" b="1">
                <a:latin typeface="Courier New" pitchFamily="49" charset="0"/>
              </a:rPr>
              <a:t>       }</a:t>
            </a:r>
          </a:p>
          <a:p>
            <a:pPr algn="l"/>
            <a:r>
              <a:rPr lang="en-US" sz="1700" b="1">
                <a:latin typeface="Courier New" pitchFamily="49" charset="0"/>
              </a:rPr>
              <a:t>     // no room left in hash table!!!</a:t>
            </a:r>
          </a:p>
          <a:p>
            <a:pPr algn="l"/>
            <a:r>
              <a:rPr lang="en-US" sz="1300" b="1">
                <a:latin typeface="Courier New" pitchFamily="49" charset="0"/>
              </a:rPr>
              <a:t>   }</a:t>
            </a:r>
          </a:p>
          <a:p>
            <a:pPr algn="l"/>
            <a:endParaRPr lang="en-US" sz="800" b="1">
              <a:latin typeface="Courier New" pitchFamily="49" charset="0"/>
            </a:endParaRPr>
          </a:p>
          <a:p>
            <a:pPr algn="l"/>
            <a:r>
              <a:rPr lang="en-US" sz="1700" b="1">
                <a:latin typeface="Courier New" pitchFamily="49" charset="0"/>
              </a:rPr>
              <a:t>private:</a:t>
            </a:r>
          </a:p>
          <a:p>
            <a:pPr algn="l"/>
            <a:r>
              <a:rPr lang="en-US" sz="1700" b="1">
                <a:latin typeface="Courier New" pitchFamily="49" charset="0"/>
              </a:rPr>
              <a:t>   int hashFunc(int idNum) const</a:t>
            </a:r>
          </a:p>
          <a:p>
            <a:pPr algn="l"/>
            <a:r>
              <a:rPr lang="en-US" sz="1700" b="1">
                <a:latin typeface="Courier New" pitchFamily="49" charset="0"/>
              </a:rPr>
              <a:t>       {  return idNum % NUM_BUCK;  }</a:t>
            </a:r>
          </a:p>
          <a:p>
            <a:pPr algn="l"/>
            <a:endParaRPr lang="en-US" sz="1100" b="1">
              <a:latin typeface="Courier New" pitchFamily="49" charset="0"/>
            </a:endParaRPr>
          </a:p>
          <a:p>
            <a:pPr algn="l"/>
            <a:r>
              <a:rPr lang="en-US" sz="1700" b="1">
                <a:latin typeface="Courier New" pitchFamily="49" charset="0"/>
              </a:rPr>
              <a:t>   BUCKET m_buckets[NUM_BUCK];</a:t>
            </a:r>
          </a:p>
          <a:p>
            <a:pPr algn="l"/>
            <a:r>
              <a:rPr lang="en-US" sz="1700" b="1">
                <a:latin typeface="Courier New" pitchFamily="49" charset="0"/>
              </a:rPr>
              <a:t>};</a:t>
            </a:r>
            <a:endParaRPr lang="en-US" sz="1700" b="1">
              <a:solidFill>
                <a:srgbClr val="0000FF"/>
              </a:solidFill>
              <a:latin typeface="Courier New" pitchFamily="49" charset="0"/>
            </a:endParaRPr>
          </a:p>
        </p:txBody>
      </p:sp>
      <p:sp>
        <p:nvSpPr>
          <p:cNvPr id="220" name="Line 119"/>
          <p:cNvSpPr>
            <a:spLocks noChangeShapeType="1"/>
          </p:cNvSpPr>
          <p:nvPr/>
        </p:nvSpPr>
        <p:spPr bwMode="auto">
          <a:xfrm>
            <a:off x="230188" y="13906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2955" name="Text Box 75"/>
          <p:cNvSpPr txBox="1">
            <a:spLocks noChangeArrowheads="1"/>
          </p:cNvSpPr>
          <p:nvPr/>
        </p:nvSpPr>
        <p:spPr bwMode="auto">
          <a:xfrm>
            <a:off x="2917825" y="892175"/>
            <a:ext cx="555625"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79</a:t>
            </a:r>
          </a:p>
        </p:txBody>
      </p:sp>
      <p:sp>
        <p:nvSpPr>
          <p:cNvPr id="2" name="Line 119"/>
          <p:cNvSpPr>
            <a:spLocks noChangeShapeType="1"/>
          </p:cNvSpPr>
          <p:nvPr/>
        </p:nvSpPr>
        <p:spPr bwMode="auto">
          <a:xfrm>
            <a:off x="625475" y="1843088"/>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75" name="AutoShape 99"/>
          <p:cNvSpPr>
            <a:spLocks noChangeArrowheads="1"/>
          </p:cNvSpPr>
          <p:nvPr/>
        </p:nvSpPr>
        <p:spPr bwMode="auto">
          <a:xfrm>
            <a:off x="3376613" y="42863"/>
            <a:ext cx="3417887" cy="1128712"/>
          </a:xfrm>
          <a:prstGeom prst="wedgeRoundRectCallout">
            <a:avLst>
              <a:gd name="adj1" fmla="val -44056"/>
              <a:gd name="adj2" fmla="val 98806"/>
              <a:gd name="adj3" fmla="val 16667"/>
            </a:avLst>
          </a:prstGeom>
          <a:solidFill>
            <a:srgbClr val="006666"/>
          </a:solidFill>
          <a:ln w="41275">
            <a:solidFill>
              <a:srgbClr val="800000"/>
            </a:solidFill>
            <a:miter lim="800000"/>
            <a:headEnd/>
            <a:tailEnd/>
          </a:ln>
        </p:spPr>
        <p:txBody>
          <a:bodyPr anchor="ctr"/>
          <a:lstStyle/>
          <a:p>
            <a:endParaRPr lang="en-US" sz="1800"/>
          </a:p>
          <a:p>
            <a:endParaRPr lang="en-US" sz="1800"/>
          </a:p>
          <a:p>
            <a:endParaRPr lang="en-US" sz="1800"/>
          </a:p>
          <a:p>
            <a:endParaRPr lang="en-US" sz="1800"/>
          </a:p>
        </p:txBody>
      </p:sp>
      <p:sp>
        <p:nvSpPr>
          <p:cNvPr id="176" name="Text Box 100"/>
          <p:cNvSpPr txBox="1">
            <a:spLocks noChangeArrowheads="1"/>
          </p:cNvSpPr>
          <p:nvPr/>
        </p:nvSpPr>
        <p:spPr bwMode="auto">
          <a:xfrm>
            <a:off x="3559175" y="109538"/>
            <a:ext cx="3122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79  % NUM_BUCK</a:t>
            </a:r>
          </a:p>
        </p:txBody>
      </p:sp>
      <p:sp>
        <p:nvSpPr>
          <p:cNvPr id="177" name="Text Box 101"/>
          <p:cNvSpPr txBox="1">
            <a:spLocks noChangeArrowheads="1"/>
          </p:cNvSpPr>
          <p:nvPr/>
        </p:nvSpPr>
        <p:spPr bwMode="auto">
          <a:xfrm>
            <a:off x="3579813" y="67945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9</a:t>
            </a:r>
          </a:p>
        </p:txBody>
      </p:sp>
      <p:sp>
        <p:nvSpPr>
          <p:cNvPr id="178" name="Text Box 102"/>
          <p:cNvSpPr txBox="1">
            <a:spLocks noChangeArrowheads="1"/>
          </p:cNvSpPr>
          <p:nvPr/>
        </p:nvSpPr>
        <p:spPr bwMode="auto">
          <a:xfrm>
            <a:off x="3565525" y="385763"/>
            <a:ext cx="2079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79  % 10</a:t>
            </a:r>
          </a:p>
        </p:txBody>
      </p:sp>
      <p:grpSp>
        <p:nvGrpSpPr>
          <p:cNvPr id="122964" name="Group 84"/>
          <p:cNvGrpSpPr>
            <a:grpSpLocks/>
          </p:cNvGrpSpPr>
          <p:nvPr/>
        </p:nvGrpSpPr>
        <p:grpSpPr bwMode="auto">
          <a:xfrm>
            <a:off x="4351338" y="1079500"/>
            <a:ext cx="1827212" cy="457200"/>
            <a:chOff x="-758" y="4939"/>
            <a:chExt cx="1151" cy="288"/>
          </a:xfrm>
        </p:grpSpPr>
        <p:sp>
          <p:nvSpPr>
            <p:cNvPr id="122965" name="Text Box 85"/>
            <p:cNvSpPr txBox="1">
              <a:spLocks noChangeArrowheads="1"/>
            </p:cNvSpPr>
            <p:nvPr/>
          </p:nvSpPr>
          <p:spPr bwMode="auto">
            <a:xfrm>
              <a:off x="-758" y="4939"/>
              <a:ext cx="728" cy="28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bucket</a:t>
              </a:r>
            </a:p>
          </p:txBody>
        </p:sp>
        <p:sp>
          <p:nvSpPr>
            <p:cNvPr id="122966" name="Rectangle 86"/>
            <p:cNvSpPr>
              <a:spLocks noChangeArrowheads="1"/>
            </p:cNvSpPr>
            <p:nvPr/>
          </p:nvSpPr>
          <p:spPr bwMode="auto">
            <a:xfrm>
              <a:off x="-45" y="4960"/>
              <a:ext cx="438" cy="24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967" name="Text Box 87"/>
          <p:cNvSpPr txBox="1">
            <a:spLocks noChangeArrowheads="1"/>
          </p:cNvSpPr>
          <p:nvPr/>
        </p:nvSpPr>
        <p:spPr bwMode="auto">
          <a:xfrm>
            <a:off x="5648325" y="1082675"/>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9</a:t>
            </a:r>
          </a:p>
        </p:txBody>
      </p:sp>
      <p:sp>
        <p:nvSpPr>
          <p:cNvPr id="3" name="Line 119"/>
          <p:cNvSpPr>
            <a:spLocks noChangeShapeType="1"/>
          </p:cNvSpPr>
          <p:nvPr/>
        </p:nvSpPr>
        <p:spPr bwMode="auto">
          <a:xfrm>
            <a:off x="615950" y="23479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4" name="Line 119"/>
          <p:cNvSpPr>
            <a:spLocks noChangeShapeType="1"/>
          </p:cNvSpPr>
          <p:nvPr/>
        </p:nvSpPr>
        <p:spPr bwMode="auto">
          <a:xfrm>
            <a:off x="1039813" y="28289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2977" name="Rectangle 97"/>
          <p:cNvSpPr>
            <a:spLocks noChangeArrowheads="1"/>
          </p:cNvSpPr>
          <p:nvPr/>
        </p:nvSpPr>
        <p:spPr bwMode="auto">
          <a:xfrm>
            <a:off x="7612063" y="2538413"/>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65</a:t>
            </a:r>
          </a:p>
        </p:txBody>
      </p:sp>
      <p:sp>
        <p:nvSpPr>
          <p:cNvPr id="5" name="Line 119"/>
          <p:cNvSpPr>
            <a:spLocks noChangeShapeType="1"/>
          </p:cNvSpPr>
          <p:nvPr/>
        </p:nvSpPr>
        <p:spPr bwMode="auto">
          <a:xfrm>
            <a:off x="6478588" y="59483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2980" name="Oval 100"/>
          <p:cNvSpPr>
            <a:spLocks noChangeArrowheads="1"/>
          </p:cNvSpPr>
          <p:nvPr/>
        </p:nvSpPr>
        <p:spPr bwMode="auto">
          <a:xfrm>
            <a:off x="8729663" y="3524250"/>
            <a:ext cx="300037"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19"/>
          <p:cNvSpPr>
            <a:spLocks noChangeShapeType="1"/>
          </p:cNvSpPr>
          <p:nvPr/>
        </p:nvSpPr>
        <p:spPr bwMode="auto">
          <a:xfrm>
            <a:off x="1020763" y="42386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2983" name="Text Box 103"/>
          <p:cNvSpPr txBox="1">
            <a:spLocks noChangeArrowheads="1"/>
          </p:cNvSpPr>
          <p:nvPr/>
        </p:nvSpPr>
        <p:spPr bwMode="auto">
          <a:xfrm>
            <a:off x="5661025" y="1071563"/>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0</a:t>
            </a:r>
          </a:p>
        </p:txBody>
      </p:sp>
      <p:sp>
        <p:nvSpPr>
          <p:cNvPr id="7" name="Line 119"/>
          <p:cNvSpPr>
            <a:spLocks noChangeShapeType="1"/>
          </p:cNvSpPr>
          <p:nvPr/>
        </p:nvSpPr>
        <p:spPr bwMode="auto">
          <a:xfrm>
            <a:off x="612775" y="23415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8" name="Line 119"/>
          <p:cNvSpPr>
            <a:spLocks noChangeShapeType="1"/>
          </p:cNvSpPr>
          <p:nvPr/>
        </p:nvSpPr>
        <p:spPr bwMode="auto">
          <a:xfrm>
            <a:off x="1022350" y="282257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9" name="Line 119"/>
          <p:cNvSpPr>
            <a:spLocks noChangeShapeType="1"/>
          </p:cNvSpPr>
          <p:nvPr/>
        </p:nvSpPr>
        <p:spPr bwMode="auto">
          <a:xfrm>
            <a:off x="1417638" y="32750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2987" name="Text Box 107"/>
          <p:cNvSpPr txBox="1">
            <a:spLocks noChangeArrowheads="1"/>
          </p:cNvSpPr>
          <p:nvPr/>
        </p:nvSpPr>
        <p:spPr bwMode="auto">
          <a:xfrm>
            <a:off x="8710613" y="1281113"/>
            <a:ext cx="3254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2988" name="Rectangle 108"/>
          <p:cNvSpPr>
            <a:spLocks noChangeArrowheads="1"/>
          </p:cNvSpPr>
          <p:nvPr/>
        </p:nvSpPr>
        <p:spPr bwMode="auto">
          <a:xfrm>
            <a:off x="7635875" y="1290638"/>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79</a:t>
            </a:r>
          </a:p>
        </p:txBody>
      </p:sp>
      <p:sp>
        <p:nvSpPr>
          <p:cNvPr id="10" name="Line 119"/>
          <p:cNvSpPr>
            <a:spLocks noChangeShapeType="1"/>
          </p:cNvSpPr>
          <p:nvPr/>
        </p:nvSpPr>
        <p:spPr bwMode="auto">
          <a:xfrm>
            <a:off x="1412875" y="355600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1" name="Line 119"/>
          <p:cNvSpPr>
            <a:spLocks noChangeShapeType="1"/>
          </p:cNvSpPr>
          <p:nvPr/>
        </p:nvSpPr>
        <p:spPr bwMode="auto">
          <a:xfrm>
            <a:off x="1408113" y="37655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 name="Line 119"/>
          <p:cNvSpPr>
            <a:spLocks noChangeShapeType="1"/>
          </p:cNvSpPr>
          <p:nvPr/>
        </p:nvSpPr>
        <p:spPr bwMode="auto">
          <a:xfrm>
            <a:off x="6242050" y="6497638"/>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2992" name="AutoShape 112"/>
          <p:cNvSpPr>
            <a:spLocks noChangeArrowheads="1"/>
          </p:cNvSpPr>
          <p:nvPr/>
        </p:nvSpPr>
        <p:spPr bwMode="auto">
          <a:xfrm>
            <a:off x="4371975" y="584200"/>
            <a:ext cx="2549525" cy="2063750"/>
          </a:xfrm>
          <a:prstGeom prst="wedgeRoundRectCallout">
            <a:avLst>
              <a:gd name="adj1" fmla="val 125903"/>
              <a:gd name="adj2" fmla="val 97306"/>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Ack! Bucket #9 already has an item stored in it! </a:t>
            </a:r>
          </a:p>
          <a:p>
            <a:endParaRPr lang="en-US" sz="1000">
              <a:solidFill>
                <a:srgbClr val="6600FF"/>
              </a:solidFill>
            </a:endParaRPr>
          </a:p>
          <a:p>
            <a:r>
              <a:rPr lang="en-US" sz="2000">
                <a:solidFill>
                  <a:srgbClr val="6600FF"/>
                </a:solidFill>
              </a:rPr>
              <a:t>We need to keep looking for an empty slot.</a:t>
            </a:r>
          </a:p>
        </p:txBody>
      </p:sp>
      <p:sp>
        <p:nvSpPr>
          <p:cNvPr id="122993" name="AutoShape 113"/>
          <p:cNvSpPr>
            <a:spLocks noChangeArrowheads="1"/>
          </p:cNvSpPr>
          <p:nvPr/>
        </p:nvSpPr>
        <p:spPr bwMode="auto">
          <a:xfrm>
            <a:off x="1003300" y="1077913"/>
            <a:ext cx="2549525" cy="2063750"/>
          </a:xfrm>
          <a:prstGeom prst="wedgeRoundRectCallout">
            <a:avLst>
              <a:gd name="adj1" fmla="val 54671"/>
              <a:gd name="adj2" fmla="val 97306"/>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2000">
              <a:solidFill>
                <a:srgbClr val="6600FF"/>
              </a:solidFill>
            </a:endParaRPr>
          </a:p>
        </p:txBody>
      </p:sp>
      <p:sp>
        <p:nvSpPr>
          <p:cNvPr id="122994" name="AutoShape 114"/>
          <p:cNvSpPr>
            <a:spLocks noChangeArrowheads="1"/>
          </p:cNvSpPr>
          <p:nvPr/>
        </p:nvSpPr>
        <p:spPr bwMode="auto">
          <a:xfrm>
            <a:off x="1012825" y="950913"/>
            <a:ext cx="2754313" cy="2200275"/>
          </a:xfrm>
          <a:prstGeom prst="wedgeRoundRectCallout">
            <a:avLst>
              <a:gd name="adj1" fmla="val 112708"/>
              <a:gd name="adj2" fmla="val -30954"/>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Advance our bucket number (wrapping around the end).</a:t>
            </a:r>
          </a:p>
          <a:p>
            <a:r>
              <a:rPr lang="en-US" sz="1000">
                <a:solidFill>
                  <a:srgbClr val="6600FF"/>
                </a:solidFill>
              </a:rPr>
              <a:t/>
            </a:r>
            <a:br>
              <a:rPr lang="en-US" sz="1000">
                <a:solidFill>
                  <a:srgbClr val="6600FF"/>
                </a:solidFill>
              </a:rPr>
            </a:br>
            <a:r>
              <a:rPr lang="en-US" sz="1900">
                <a:solidFill>
                  <a:srgbClr val="6600FF"/>
                </a:solidFill>
              </a:rPr>
              <a:t>This is the same as:</a:t>
            </a:r>
            <a:br>
              <a:rPr lang="en-US" sz="1900">
                <a:solidFill>
                  <a:srgbClr val="6600FF"/>
                </a:solidFill>
              </a:rPr>
            </a:br>
            <a:endParaRPr lang="en-US" sz="800">
              <a:solidFill>
                <a:srgbClr val="6600FF"/>
              </a:solidFill>
            </a:endParaRPr>
          </a:p>
          <a:p>
            <a:pPr algn="l"/>
            <a:r>
              <a:rPr lang="en-US" sz="1500">
                <a:solidFill>
                  <a:schemeClr val="accent2"/>
                </a:solidFill>
              </a:rPr>
              <a:t>bucket = bucket + 1;</a:t>
            </a:r>
          </a:p>
          <a:p>
            <a:pPr algn="l"/>
            <a:r>
              <a:rPr lang="en-US" sz="1500">
                <a:solidFill>
                  <a:schemeClr val="accent2"/>
                </a:solidFill>
              </a:rPr>
              <a:t>if (bucket == NUM_BUCK)</a:t>
            </a:r>
          </a:p>
          <a:p>
            <a:pPr algn="l"/>
            <a:r>
              <a:rPr lang="en-US" sz="1500">
                <a:solidFill>
                  <a:schemeClr val="accent2"/>
                </a:solidFill>
              </a:rPr>
              <a:t>     bucket = 0;</a:t>
            </a:r>
          </a:p>
        </p:txBody>
      </p:sp>
      <p:sp>
        <p:nvSpPr>
          <p:cNvPr id="122996" name="Text Box 116"/>
          <p:cNvSpPr txBox="1">
            <a:spLocks noChangeArrowheads="1"/>
          </p:cNvSpPr>
          <p:nvPr/>
        </p:nvSpPr>
        <p:spPr bwMode="auto">
          <a:xfrm>
            <a:off x="8686800" y="2528888"/>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2997" name="Rectangle 117"/>
          <p:cNvSpPr>
            <a:spLocks noChangeArrowheads="1"/>
          </p:cNvSpPr>
          <p:nvPr/>
        </p:nvSpPr>
        <p:spPr bwMode="auto">
          <a:xfrm>
            <a:off x="6537325" y="3467100"/>
            <a:ext cx="2606675" cy="434975"/>
          </a:xfrm>
          <a:prstGeom prst="rect">
            <a:avLst/>
          </a:prstGeom>
          <a:noFill/>
          <a:ln w="63500" algn="ctr">
            <a:solidFill>
              <a:srgbClr val="FF0000"/>
            </a:solidFill>
            <a:miter lim="800000"/>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8" name="Oval 118"/>
          <p:cNvSpPr>
            <a:spLocks noChangeArrowheads="1"/>
          </p:cNvSpPr>
          <p:nvPr/>
        </p:nvSpPr>
        <p:spPr bwMode="auto">
          <a:xfrm>
            <a:off x="8705850" y="1263650"/>
            <a:ext cx="300038"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5" name="AutoShape 115"/>
          <p:cNvSpPr>
            <a:spLocks noChangeArrowheads="1"/>
          </p:cNvSpPr>
          <p:nvPr/>
        </p:nvSpPr>
        <p:spPr bwMode="auto">
          <a:xfrm>
            <a:off x="2911475" y="146050"/>
            <a:ext cx="3627438" cy="1203325"/>
          </a:xfrm>
          <a:prstGeom prst="wedgeRoundRectCallout">
            <a:avLst>
              <a:gd name="adj1" fmla="val 109736"/>
              <a:gd name="adj2" fmla="val 59630"/>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Our new bucket is empty!</a:t>
            </a:r>
          </a:p>
          <a:p>
            <a:r>
              <a:rPr lang="en-US" sz="1000">
                <a:solidFill>
                  <a:srgbClr val="6600FF"/>
                </a:solidFill>
              </a:rPr>
              <a:t> </a:t>
            </a:r>
            <a:br>
              <a:rPr lang="en-US" sz="1000">
                <a:solidFill>
                  <a:srgbClr val="6600FF"/>
                </a:solidFill>
              </a:rPr>
            </a:br>
            <a:r>
              <a:rPr lang="en-US" sz="2000">
                <a:solidFill>
                  <a:srgbClr val="6600FF"/>
                </a:solidFill>
              </a:rPr>
              <a:t>There’s room here for our new item!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wipe(down)">
                                      <p:cBhvr>
                                        <p:cTn id="27" dur="500"/>
                                        <p:tgtEl>
                                          <p:spTgt spid="1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
                                        </p:tgtEl>
                                        <p:attrNameLst>
                                          <p:attrName>style.visibility</p:attrName>
                                        </p:attrNameLst>
                                      </p:cBhvr>
                                      <p:to>
                                        <p:strVal val="visible"/>
                                      </p:to>
                                    </p:set>
                                    <p:animEffect transition="in" filter="wipe(left)">
                                      <p:cBhvr>
                                        <p:cTn id="32" dur="500"/>
                                        <p:tgtEl>
                                          <p:spTgt spid="1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8"/>
                                        </p:tgtEl>
                                        <p:attrNameLst>
                                          <p:attrName>style.visibility</p:attrName>
                                        </p:attrNameLst>
                                      </p:cBhvr>
                                      <p:to>
                                        <p:strVal val="visible"/>
                                      </p:to>
                                    </p:set>
                                    <p:animEffect transition="in" filter="wipe(left)">
                                      <p:cBhvr>
                                        <p:cTn id="37" dur="500"/>
                                        <p:tgtEl>
                                          <p:spTgt spid="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7"/>
                                        </p:tgtEl>
                                        <p:attrNameLst>
                                          <p:attrName>style.visibility</p:attrName>
                                        </p:attrNameLst>
                                      </p:cBhvr>
                                      <p:to>
                                        <p:strVal val="visible"/>
                                      </p:to>
                                    </p:set>
                                    <p:animEffect transition="in" filter="wipe(left)">
                                      <p:cBhvr>
                                        <p:cTn id="42" dur="500"/>
                                        <p:tgtEl>
                                          <p:spTgt spid="1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75"/>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22967">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2964"/>
                                        </p:tgtEl>
                                        <p:attrNameLst>
                                          <p:attrName>style.visibility</p:attrName>
                                        </p:attrNameLst>
                                      </p:cBhvr>
                                      <p:to>
                                        <p:strVal val="visible"/>
                                      </p:to>
                                    </p:set>
                                  </p:childTnLst>
                                </p:cTn>
                              </p:par>
                            </p:childTnLst>
                          </p:cTn>
                        </p:par>
                        <p:par>
                          <p:cTn id="53" fill="hold" nodeType="afterGroup">
                            <p:stCondLst>
                              <p:cond delay="0"/>
                            </p:stCondLst>
                            <p:childTnLst>
                              <p:par>
                                <p:cTn id="54" presetID="22" presetClass="entr" presetSubtype="8" fill="hold" grpId="0" nodeType="afterEffect">
                                  <p:stCondLst>
                                    <p:cond delay="0"/>
                                  </p:stCondLst>
                                  <p:childTnLst>
                                    <p:set>
                                      <p:cBhvr>
                                        <p:cTn id="55" dur="1" fill="hold">
                                          <p:stCondLst>
                                            <p:cond delay="0"/>
                                          </p:stCondLst>
                                        </p:cTn>
                                        <p:tgtEl>
                                          <p:spTgt spid="122997"/>
                                        </p:tgtEl>
                                        <p:attrNameLst>
                                          <p:attrName>style.visibility</p:attrName>
                                        </p:attrNameLst>
                                      </p:cBhvr>
                                      <p:to>
                                        <p:strVal val="visible"/>
                                      </p:to>
                                    </p:set>
                                    <p:animEffect transition="in" filter="wipe(left)">
                                      <p:cBhvr>
                                        <p:cTn id="56" dur="500"/>
                                        <p:tgtEl>
                                          <p:spTgt spid="122997"/>
                                        </p:tgtEl>
                                      </p:cBhvr>
                                    </p:animEffect>
                                  </p:childTnLst>
                                </p:cTn>
                              </p:par>
                              <p:par>
                                <p:cTn id="57" presetID="1" presetClass="exit" presetSubtype="0" fill="hold" grpId="1" nodeType="withEffect">
                                  <p:stCondLst>
                                    <p:cond delay="0"/>
                                  </p:stCondLst>
                                  <p:childTnLst>
                                    <p:set>
                                      <p:cBhvr>
                                        <p:cTn id="58" dur="1" fill="hold">
                                          <p:stCondLst>
                                            <p:cond delay="0"/>
                                          </p:stCondLst>
                                        </p:cTn>
                                        <p:tgtEl>
                                          <p:spTgt spid="17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7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298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22992"/>
                                        </p:tgtEl>
                                        <p:attrNameLst>
                                          <p:attrName>style.visibility</p:attrName>
                                        </p:attrNameLst>
                                      </p:cBhvr>
                                      <p:to>
                                        <p:strVal val="visible"/>
                                      </p:to>
                                    </p:set>
                                    <p:animEffect transition="in" filter="wipe(down)">
                                      <p:cBhvr>
                                        <p:cTn id="87" dur="500"/>
                                        <p:tgtEl>
                                          <p:spTgt spid="12299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122992"/>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4"/>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6"/>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22993"/>
                                        </p:tgtEl>
                                        <p:attrNameLst>
                                          <p:attrName>style.visibility</p:attrName>
                                        </p:attrNameLst>
                                      </p:cBhvr>
                                      <p:to>
                                        <p:strVal val="visible"/>
                                      </p:to>
                                    </p:set>
                                    <p:animEffect transition="in" filter="wipe(down)">
                                      <p:cBhvr>
                                        <p:cTn id="104" dur="500"/>
                                        <p:tgtEl>
                                          <p:spTgt spid="122993"/>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22994"/>
                                        </p:tgtEl>
                                        <p:attrNameLst>
                                          <p:attrName>style.visibility</p:attrName>
                                        </p:attrNameLst>
                                      </p:cBhvr>
                                      <p:to>
                                        <p:strVal val="visible"/>
                                      </p:to>
                                    </p:set>
                                    <p:animEffect transition="in" filter="wipe(down)">
                                      <p:cBhvr>
                                        <p:cTn id="107" dur="500"/>
                                        <p:tgtEl>
                                          <p:spTgt spid="12299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22983"/>
                                        </p:tgtEl>
                                        <p:attrNameLst>
                                          <p:attrName>style.visibility</p:attrName>
                                        </p:attrNameLst>
                                      </p:cBhvr>
                                      <p:to>
                                        <p:strVal val="visible"/>
                                      </p:to>
                                    </p:set>
                                    <p:animEffect transition="in" filter="fade">
                                      <p:cBhvr>
                                        <p:cTn id="112" dur="2000"/>
                                        <p:tgtEl>
                                          <p:spTgt spid="122983"/>
                                        </p:tgtEl>
                                      </p:cBhvr>
                                    </p:animEffect>
                                  </p:childTnLst>
                                </p:cTn>
                              </p:par>
                              <p:par>
                                <p:cTn id="113" presetID="10" presetClass="exit" presetSubtype="0" fill="hold" nodeType="withEffect">
                                  <p:stCondLst>
                                    <p:cond delay="0"/>
                                  </p:stCondLst>
                                  <p:childTnLst>
                                    <p:animEffect transition="out" filter="fade">
                                      <p:cBhvr>
                                        <p:cTn id="114" dur="1000"/>
                                        <p:tgtEl>
                                          <p:spTgt spid="122967">
                                            <p:txEl>
                                              <p:pRg st="0" end="0"/>
                                            </p:txEl>
                                          </p:spTgt>
                                        </p:tgtEl>
                                      </p:cBhvr>
                                    </p:animEffect>
                                    <p:set>
                                      <p:cBhvr>
                                        <p:cTn id="115" dur="1" fill="hold">
                                          <p:stCondLst>
                                            <p:cond delay="999"/>
                                          </p:stCondLst>
                                        </p:cTn>
                                        <p:tgtEl>
                                          <p:spTgt spid="122967">
                                            <p:txEl>
                                              <p:pRg st="0" end="0"/>
                                            </p:txEl>
                                          </p:spTgt>
                                        </p:tgtEl>
                                        <p:attrNameLst>
                                          <p:attrName>style.visibility</p:attrName>
                                        </p:attrNameLst>
                                      </p:cBhvr>
                                      <p:to>
                                        <p:strVal val="hidden"/>
                                      </p:to>
                                    </p:set>
                                  </p:childTnLst>
                                </p:cTn>
                              </p:par>
                              <p:par>
                                <p:cTn id="116" presetID="0" presetClass="path" presetSubtype="0" accel="50000" decel="50000" fill="hold" grpId="1" nodeType="withEffect">
                                  <p:stCondLst>
                                    <p:cond delay="0"/>
                                  </p:stCondLst>
                                  <p:childTnLst>
                                    <p:animMotion origin="layout" path="M -5.55556E-7 -1.50786E-6 L 0.00156 -0.324 " pathEditMode="relative" ptsTypes="AA">
                                      <p:cBhvr>
                                        <p:cTn id="117" dur="2000" fill="hold"/>
                                        <p:tgtEl>
                                          <p:spTgt spid="122997"/>
                                        </p:tgtEl>
                                        <p:attrNameLst>
                                          <p:attrName>ppt_x</p:attrName>
                                          <p:attrName>ppt_y</p:attrName>
                                        </p:attrNameLst>
                                      </p:cBhvr>
                                    </p:animMotion>
                                  </p:childTnLst>
                                </p:cTn>
                              </p:par>
                              <p:par>
                                <p:cTn id="118" presetID="1" presetClass="exit" presetSubtype="0" fill="hold" grpId="1" nodeType="withEffect">
                                  <p:stCondLst>
                                    <p:cond delay="0"/>
                                  </p:stCondLst>
                                  <p:childTnLst>
                                    <p:set>
                                      <p:cBhvr>
                                        <p:cTn id="119" dur="1" fill="hold">
                                          <p:stCondLst>
                                            <p:cond delay="0"/>
                                          </p:stCondLst>
                                        </p:cTn>
                                        <p:tgtEl>
                                          <p:spTgt spid="122980"/>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122994"/>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122993"/>
                                        </p:tgtEl>
                                        <p:attrNameLst>
                                          <p:attrName>style.visibility</p:attrName>
                                        </p:attrNameLst>
                                      </p:cBhvr>
                                      <p:to>
                                        <p:strVal val="hidden"/>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6"/>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7"/>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7"/>
                                        </p:tgtEl>
                                        <p:attrNameLst>
                                          <p:attrName>style.visibility</p:attrName>
                                        </p:attrNameLst>
                                      </p:cBhvr>
                                      <p:to>
                                        <p:strVal val="hidden"/>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8"/>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122995"/>
                                        </p:tgtEl>
                                        <p:attrNameLst>
                                          <p:attrName>style.visibility</p:attrName>
                                        </p:attrNameLst>
                                      </p:cBhvr>
                                      <p:to>
                                        <p:strVal val="visible"/>
                                      </p:to>
                                    </p:set>
                                    <p:animEffect transition="in" filter="wipe(down)">
                                      <p:cBhvr>
                                        <p:cTn id="146" dur="500"/>
                                        <p:tgtEl>
                                          <p:spTgt spid="12299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22998"/>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122998"/>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122995"/>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8"/>
                                        </p:tgtEl>
                                        <p:attrNameLst>
                                          <p:attrName>style.visibility</p:attrName>
                                        </p:attrNameLst>
                                      </p:cBhvr>
                                      <p:to>
                                        <p:strVal val="hidden"/>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9"/>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22988"/>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9"/>
                                        </p:tgtEl>
                                        <p:attrNameLst>
                                          <p:attrName>style.visibility</p:attrName>
                                        </p:attrNameLst>
                                      </p:cBhvr>
                                      <p:to>
                                        <p:strVal val="hidden"/>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0"/>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22987"/>
                                        </p:tgtEl>
                                        <p:attrNameLst>
                                          <p:attrName>style.visibility</p:attrName>
                                        </p:attrNameLst>
                                      </p:cBhvr>
                                      <p:to>
                                        <p:strVal val="visible"/>
                                      </p:to>
                                    </p:set>
                                    <p:animEffect transition="in" filter="fade">
                                      <p:cBhvr>
                                        <p:cTn id="183" dur="1000"/>
                                        <p:tgtEl>
                                          <p:spTgt spid="122987"/>
                                        </p:tgtEl>
                                      </p:cBhvr>
                                    </p:animEffect>
                                  </p:childTnLst>
                                </p:cTn>
                              </p:par>
                              <p:par>
                                <p:cTn id="184" presetID="10" presetClass="exit" presetSubtype="0" fill="hold" grpId="0" nodeType="withEffect">
                                  <p:stCondLst>
                                    <p:cond delay="0"/>
                                  </p:stCondLst>
                                  <p:childTnLst>
                                    <p:animEffect transition="out" filter="fade">
                                      <p:cBhvr>
                                        <p:cTn id="185" dur="1000"/>
                                        <p:tgtEl>
                                          <p:spTgt spid="122939"/>
                                        </p:tgtEl>
                                      </p:cBhvr>
                                    </p:animEffect>
                                    <p:set>
                                      <p:cBhvr>
                                        <p:cTn id="186" dur="1" fill="hold">
                                          <p:stCondLst>
                                            <p:cond delay="999"/>
                                          </p:stCondLst>
                                        </p:cTn>
                                        <p:tgtEl>
                                          <p:spTgt spid="122939"/>
                                        </p:tgtEl>
                                        <p:attrNameLst>
                                          <p:attrName>style.visibility</p:attrName>
                                        </p:attrNameLst>
                                      </p:cBhvr>
                                      <p:to>
                                        <p:strVal val="hidden"/>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10"/>
                                        </p:tgtEl>
                                        <p:attrNameLst>
                                          <p:attrName>style.visibility</p:attrName>
                                        </p:attrNameLst>
                                      </p:cBhvr>
                                      <p:to>
                                        <p:strVal val="hidden"/>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1"/>
                                        </p:tgtEl>
                                        <p:attrNameLst>
                                          <p:attrName>style.visibility</p:attrName>
                                        </p:attrNameLst>
                                      </p:cBhvr>
                                      <p:to>
                                        <p:strVal val="visible"/>
                                      </p:to>
                                    </p:set>
                                  </p:childTnLst>
                                </p:cTn>
                              </p:par>
                              <p:par>
                                <p:cTn id="195" presetID="1" presetClass="exit" presetSubtype="0" fill="hold" grpId="2" nodeType="withEffect">
                                  <p:stCondLst>
                                    <p:cond delay="0"/>
                                  </p:stCondLst>
                                  <p:childTnLst>
                                    <p:set>
                                      <p:cBhvr>
                                        <p:cTn id="196" dur="1" fill="hold">
                                          <p:stCondLst>
                                            <p:cond delay="0"/>
                                          </p:stCondLst>
                                        </p:cTn>
                                        <p:tgtEl>
                                          <p:spTgt spid="122997"/>
                                        </p:tgtEl>
                                        <p:attrNameLst>
                                          <p:attrName>style.visibility</p:attrName>
                                        </p:attrNameLst>
                                      </p:cBhvr>
                                      <p:to>
                                        <p:strVal val="hidden"/>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xit" presetSubtype="0" fill="hold" grpId="1" nodeType="clickEffect">
                                  <p:stCondLst>
                                    <p:cond delay="0"/>
                                  </p:stCondLst>
                                  <p:childTnLst>
                                    <p:set>
                                      <p:cBhvr>
                                        <p:cTn id="200" dur="1" fill="hold">
                                          <p:stCondLst>
                                            <p:cond delay="0"/>
                                          </p:stCondLst>
                                        </p:cTn>
                                        <p:tgtEl>
                                          <p:spTgt spid="11"/>
                                        </p:tgtEl>
                                        <p:attrNameLst>
                                          <p:attrName>style.visibility</p:attrName>
                                        </p:attrNameLst>
                                      </p:cBhvr>
                                      <p:to>
                                        <p:strVal val="hidden"/>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12"/>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9" grpId="0"/>
      <p:bldP spid="220" grpId="0" animBg="1"/>
      <p:bldP spid="220" grpId="1" animBg="1"/>
      <p:bldP spid="122955" grpId="0"/>
      <p:bldP spid="2" grpId="0" animBg="1"/>
      <p:bldP spid="2" grpId="1" animBg="1"/>
      <p:bldP spid="175" grpId="0" animBg="1"/>
      <p:bldP spid="175" grpId="1" animBg="1"/>
      <p:bldP spid="176" grpId="0"/>
      <p:bldP spid="176" grpId="1"/>
      <p:bldP spid="177" grpId="0"/>
      <p:bldP spid="177" grpId="1"/>
      <p:bldP spid="178" grpId="0"/>
      <p:bldP spid="178" grpId="1"/>
      <p:bldP spid="122967" grpId="2" build="allAtOnce"/>
      <p:bldP spid="3" grpId="0" animBg="1"/>
      <p:bldP spid="3" grpId="1" animBg="1"/>
      <p:bldP spid="4" grpId="0" animBg="1"/>
      <p:bldP spid="4" grpId="1" animBg="1"/>
      <p:bldP spid="5" grpId="0" animBg="1"/>
      <p:bldP spid="122980" grpId="0" animBg="1"/>
      <p:bldP spid="122980" grpId="1" animBg="1"/>
      <p:bldP spid="6" grpId="0" animBg="1"/>
      <p:bldP spid="6" grpId="1" animBg="1"/>
      <p:bldP spid="122983" grpId="0"/>
      <p:bldP spid="7" grpId="0" animBg="1"/>
      <p:bldP spid="7" grpId="1" animBg="1"/>
      <p:bldP spid="8" grpId="0" animBg="1"/>
      <p:bldP spid="8" grpId="1" animBg="1"/>
      <p:bldP spid="9" grpId="0" animBg="1"/>
      <p:bldP spid="9" grpId="1" animBg="1"/>
      <p:bldP spid="122987" grpId="0"/>
      <p:bldP spid="122988" grpId="0"/>
      <p:bldP spid="10" grpId="0" animBg="1"/>
      <p:bldP spid="10" grpId="1" animBg="1"/>
      <p:bldP spid="11" grpId="0" animBg="1"/>
      <p:bldP spid="11" grpId="1" animBg="1"/>
      <p:bldP spid="12" grpId="0" animBg="1"/>
      <p:bldP spid="12" grpId="1" animBg="1"/>
      <p:bldP spid="122992" grpId="0" animBg="1"/>
      <p:bldP spid="122992" grpId="1" animBg="1"/>
      <p:bldP spid="122993" grpId="0" animBg="1"/>
      <p:bldP spid="122993" grpId="1" animBg="1"/>
      <p:bldP spid="122994" grpId="0" animBg="1"/>
      <p:bldP spid="122994" grpId="1" animBg="1"/>
      <p:bldP spid="122997" grpId="0" animBg="1"/>
      <p:bldP spid="122997" grpId="1" animBg="1"/>
      <p:bldP spid="122997" grpId="2" animBg="1"/>
      <p:bldP spid="122998" grpId="0" animBg="1"/>
      <p:bldP spid="122998" grpId="1" animBg="1"/>
      <p:bldP spid="122995" grpId="0" animBg="1"/>
      <p:bldP spid="12299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7EF9E4AC-2646-464C-A38D-2FDB8AB1494D}" type="slidenum">
              <a:rPr lang="en-US" sz="1400" smtClean="0">
                <a:solidFill>
                  <a:schemeClr val="tx1"/>
                </a:solidFill>
                <a:latin typeface="Times New Roman" pitchFamily="18" charset="0"/>
              </a:rPr>
              <a:pPr eaLnBrk="1" hangingPunct="1"/>
              <a:t>3</a:t>
            </a:fld>
            <a:endParaRPr lang="en-US" sz="1400" smtClean="0">
              <a:solidFill>
                <a:schemeClr val="tx1"/>
              </a:solidFill>
              <a:latin typeface="Times New Roman" pitchFamily="18" charset="0"/>
            </a:endParaRPr>
          </a:p>
        </p:txBody>
      </p:sp>
      <p:sp>
        <p:nvSpPr>
          <p:cNvPr id="4099" name="Rectangle 2"/>
          <p:cNvSpPr>
            <a:spLocks noGrp="1" noChangeArrowheads="1"/>
          </p:cNvSpPr>
          <p:nvPr>
            <p:ph type="title"/>
          </p:nvPr>
        </p:nvSpPr>
        <p:spPr>
          <a:xfrm>
            <a:off x="-1295400" y="-152400"/>
            <a:ext cx="7772400" cy="1143000"/>
          </a:xfrm>
        </p:spPr>
        <p:txBody>
          <a:bodyPr/>
          <a:lstStyle/>
          <a:p>
            <a:pPr eaLnBrk="1" hangingPunct="1"/>
            <a:r>
              <a:rPr lang="en-US" smtClean="0"/>
              <a:t>“Tables”</a:t>
            </a:r>
          </a:p>
        </p:txBody>
      </p:sp>
      <p:sp>
        <p:nvSpPr>
          <p:cNvPr id="4100" name="Text Box 4"/>
          <p:cNvSpPr txBox="1">
            <a:spLocks noChangeArrowheads="1"/>
          </p:cNvSpPr>
          <p:nvPr/>
        </p:nvSpPr>
        <p:spPr bwMode="auto">
          <a:xfrm>
            <a:off x="288925" y="1036638"/>
            <a:ext cx="4816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dirty="0"/>
              <a:t>Let’s say you want to want to write a program to keep track of all your BFFs…</a:t>
            </a:r>
          </a:p>
        </p:txBody>
      </p:sp>
      <p:pic>
        <p:nvPicPr>
          <p:cNvPr id="8233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685800"/>
            <a:ext cx="27622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23303" name="Text Box 7"/>
          <p:cNvSpPr txBox="1">
            <a:spLocks noChangeArrowheads="1"/>
          </p:cNvSpPr>
          <p:nvPr/>
        </p:nvSpPr>
        <p:spPr bwMode="auto">
          <a:xfrm>
            <a:off x="381000" y="3108325"/>
            <a:ext cx="434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dirty="0"/>
              <a:t>Of course, you want to remember all the important dirt about each BFF:</a:t>
            </a:r>
          </a:p>
        </p:txBody>
      </p:sp>
      <p:sp>
        <p:nvSpPr>
          <p:cNvPr id="823305" name="Text Box 9"/>
          <p:cNvSpPr txBox="1">
            <a:spLocks noChangeArrowheads="1"/>
          </p:cNvSpPr>
          <p:nvPr/>
        </p:nvSpPr>
        <p:spPr bwMode="auto">
          <a:xfrm>
            <a:off x="381000" y="5257800"/>
            <a:ext cx="434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And you want to quickly be able to search for a BFF in one or more ways…</a:t>
            </a:r>
          </a:p>
        </p:txBody>
      </p:sp>
      <p:sp>
        <p:nvSpPr>
          <p:cNvPr id="823306" name="Text Box 10"/>
          <p:cNvSpPr txBox="1">
            <a:spLocks noChangeArrowheads="1"/>
          </p:cNvSpPr>
          <p:nvPr/>
        </p:nvSpPr>
        <p:spPr bwMode="auto">
          <a:xfrm>
            <a:off x="5105400" y="5105400"/>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t>“ Find all the dirt on my BFF ‘</a:t>
            </a:r>
            <a:r>
              <a:rPr lang="en-US" sz="2000">
                <a:solidFill>
                  <a:srgbClr val="800000"/>
                </a:solidFill>
              </a:rPr>
              <a:t>David Small</a:t>
            </a:r>
            <a:r>
              <a:rPr lang="en-US" sz="2000"/>
              <a:t>’ ”</a:t>
            </a:r>
          </a:p>
        </p:txBody>
      </p:sp>
      <p:sp>
        <p:nvSpPr>
          <p:cNvPr id="823307" name="Text Box 11"/>
          <p:cNvSpPr txBox="1">
            <a:spLocks noChangeArrowheads="1"/>
          </p:cNvSpPr>
          <p:nvPr/>
        </p:nvSpPr>
        <p:spPr bwMode="auto">
          <a:xfrm>
            <a:off x="4953000" y="5867400"/>
            <a:ext cx="434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t>“ Find all the dirt on the BFF whose number is </a:t>
            </a:r>
            <a:r>
              <a:rPr lang="en-US" sz="2000">
                <a:solidFill>
                  <a:srgbClr val="800000"/>
                </a:solidFill>
              </a:rPr>
              <a:t>867-5309</a:t>
            </a:r>
            <a:r>
              <a:rPr lang="en-US" sz="2000"/>
              <a:t> ”</a:t>
            </a:r>
          </a:p>
        </p:txBody>
      </p:sp>
      <p:sp>
        <p:nvSpPr>
          <p:cNvPr id="823308" name="Text Box 12"/>
          <p:cNvSpPr txBox="1">
            <a:spLocks noChangeArrowheads="1"/>
          </p:cNvSpPr>
          <p:nvPr/>
        </p:nvSpPr>
        <p:spPr bwMode="auto">
          <a:xfrm>
            <a:off x="5257800" y="2803525"/>
            <a:ext cx="3657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A50021"/>
                </a:solidFill>
              </a:rPr>
              <a:t>Name: </a:t>
            </a:r>
            <a:r>
              <a:rPr lang="en-US" sz="2000">
                <a:solidFill>
                  <a:schemeClr val="tx1"/>
                </a:solidFill>
              </a:rPr>
              <a:t>Carey Nash</a:t>
            </a:r>
          </a:p>
          <a:p>
            <a:pPr eaLnBrk="1" hangingPunct="1"/>
            <a:r>
              <a:rPr lang="en-US" sz="2000">
                <a:solidFill>
                  <a:srgbClr val="6600CC"/>
                </a:solidFill>
              </a:rPr>
              <a:t>Phone number: </a:t>
            </a:r>
            <a:r>
              <a:rPr lang="en-US" sz="2000">
                <a:solidFill>
                  <a:schemeClr val="tx1"/>
                </a:solidFill>
              </a:rPr>
              <a:t>867-5309</a:t>
            </a:r>
          </a:p>
          <a:p>
            <a:pPr eaLnBrk="1" hangingPunct="1"/>
            <a:r>
              <a:rPr lang="en-US" sz="2000">
                <a:solidFill>
                  <a:srgbClr val="006666"/>
                </a:solidFill>
              </a:rPr>
              <a:t>Birthday: </a:t>
            </a:r>
            <a:r>
              <a:rPr lang="en-US" sz="2000">
                <a:solidFill>
                  <a:schemeClr val="tx1"/>
                </a:solidFill>
              </a:rPr>
              <a:t>July 28</a:t>
            </a:r>
          </a:p>
          <a:p>
            <a:pPr eaLnBrk="1" hangingPunct="1"/>
            <a:r>
              <a:rPr lang="en-US" sz="2000">
                <a:solidFill>
                  <a:srgbClr val="FF9900"/>
                </a:solidFill>
              </a:rPr>
              <a:t>iPhone or ‘droid: </a:t>
            </a:r>
            <a:r>
              <a:rPr lang="en-US" sz="2000">
                <a:solidFill>
                  <a:schemeClr val="tx1"/>
                </a:solidFill>
              </a:rPr>
              <a:t>iPhone</a:t>
            </a:r>
          </a:p>
          <a:p>
            <a:pPr eaLnBrk="1" hangingPunct="1"/>
            <a:r>
              <a:rPr lang="en-US" sz="2000">
                <a:solidFill>
                  <a:srgbClr val="9966FF"/>
                </a:solidFill>
              </a:rPr>
              <a:t>Fave food: </a:t>
            </a:r>
            <a:r>
              <a:rPr lang="en-US" sz="2000">
                <a:solidFill>
                  <a:schemeClr val="tx1"/>
                </a:solidFill>
              </a:rPr>
              <a:t>Greek</a:t>
            </a:r>
          </a:p>
          <a:p>
            <a:pPr eaLnBrk="1" hangingPunct="1"/>
            <a:r>
              <a:rPr lang="en-US" sz="2000">
                <a:solidFill>
                  <a:srgbClr val="800000"/>
                </a:solidFill>
              </a:rPr>
              <a:t>Fave Jersey Shore Actor: </a:t>
            </a:r>
            <a:r>
              <a:rPr lang="en-US" sz="200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33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3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33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33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33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3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3" grpId="0"/>
      <p:bldP spid="823305" grpId="0"/>
      <p:bldP spid="823306" grpId="0"/>
      <p:bldP spid="823307" grpId="0"/>
      <p:bldP spid="82330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20350B6F-9A96-4D0C-A801-20B77A491CEC}" type="slidenum">
              <a:rPr lang="en-US" sz="1400" smtClean="0">
                <a:solidFill>
                  <a:schemeClr val="tx1"/>
                </a:solidFill>
                <a:latin typeface="Times New Roman" pitchFamily="18" charset="0"/>
              </a:rPr>
              <a:pPr eaLnBrk="1" hangingPunct="1"/>
              <a:t>30</a:t>
            </a:fld>
            <a:endParaRPr lang="en-US" sz="1400" smtClean="0">
              <a:solidFill>
                <a:schemeClr val="tx1"/>
              </a:solidFill>
              <a:latin typeface="Times New Roman" pitchFamily="18" charset="0"/>
            </a:endParaRPr>
          </a:p>
        </p:txBody>
      </p:sp>
      <p:sp>
        <p:nvSpPr>
          <p:cNvPr id="29699" name="Rectangle 2"/>
          <p:cNvSpPr>
            <a:spLocks noGrp="1" noChangeArrowheads="1"/>
          </p:cNvSpPr>
          <p:nvPr>
            <p:ph type="title"/>
          </p:nvPr>
        </p:nvSpPr>
        <p:spPr>
          <a:xfrm>
            <a:off x="-334963" y="-228600"/>
            <a:ext cx="8259763" cy="1143000"/>
          </a:xfrm>
        </p:spPr>
        <p:txBody>
          <a:bodyPr/>
          <a:lstStyle/>
          <a:p>
            <a:pPr eaLnBrk="1" hangingPunct="1"/>
            <a:r>
              <a:rPr lang="en-US" smtClean="0"/>
              <a:t>Linear Probing: </a:t>
            </a:r>
            <a:r>
              <a:rPr lang="en-US" smtClean="0">
                <a:solidFill>
                  <a:srgbClr val="FF66FF"/>
                </a:solidFill>
              </a:rPr>
              <a:t>Searching</a:t>
            </a:r>
          </a:p>
        </p:txBody>
      </p:sp>
      <p:sp>
        <p:nvSpPr>
          <p:cNvPr id="784425" name="Text Box 41"/>
          <p:cNvSpPr txBox="1">
            <a:spLocks noChangeArrowheads="1"/>
          </p:cNvSpPr>
          <p:nvPr/>
        </p:nvSpPr>
        <p:spPr bwMode="auto">
          <a:xfrm>
            <a:off x="406400" y="1100138"/>
            <a:ext cx="68992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marL="457200" indent="-457200" eaLnBrk="0" hangingPunct="0">
              <a:defRPr sz="2400">
                <a:solidFill>
                  <a:schemeClr val="tx2"/>
                </a:solidFill>
                <a:latin typeface="Comic Sans MS" pitchFamily="66" charset="0"/>
                <a:cs typeface="Times New Roman" pitchFamily="18" charset="0"/>
              </a:defRPr>
            </a:lvl1pPr>
            <a:lvl2pPr marL="914400" indent="-45720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buFontTx/>
              <a:buAutoNum type="arabicPeriod"/>
            </a:pPr>
            <a:r>
              <a:rPr lang="en-US" sz="2200"/>
              <a:t>Using the key value (e.g. ID #), compute a bucket number with </a:t>
            </a:r>
            <a:r>
              <a:rPr lang="en-US" sz="2200">
                <a:solidFill>
                  <a:srgbClr val="006666"/>
                </a:solidFill>
              </a:rPr>
              <a:t>your hash function</a:t>
            </a:r>
            <a:r>
              <a:rPr lang="en-US" sz="2200"/>
              <a:t>. </a:t>
            </a:r>
          </a:p>
          <a:p>
            <a:pPr algn="l" eaLnBrk="1" hangingPunct="1">
              <a:buFontTx/>
              <a:buAutoNum type="arabicPeriod"/>
            </a:pPr>
            <a:endParaRPr lang="en-US" sz="1000"/>
          </a:p>
          <a:p>
            <a:pPr algn="l" eaLnBrk="1" hangingPunct="1"/>
            <a:r>
              <a:rPr lang="en-US" sz="2200" b="1">
                <a:solidFill>
                  <a:srgbClr val="006666"/>
                </a:solidFill>
                <a:latin typeface="Courier New" pitchFamily="49" charset="0"/>
                <a:cs typeface="Courier New" pitchFamily="49" charset="0"/>
              </a:rPr>
              <a:t>	 </a:t>
            </a:r>
            <a:r>
              <a:rPr lang="en-US">
                <a:solidFill>
                  <a:srgbClr val="6600CC"/>
                </a:solidFill>
              </a:rPr>
              <a:t>bucket </a:t>
            </a:r>
            <a:r>
              <a:rPr lang="en-US">
                <a:solidFill>
                  <a:srgbClr val="006666"/>
                </a:solidFill>
              </a:rPr>
              <a:t>= hashFunc(</a:t>
            </a:r>
            <a:r>
              <a:rPr lang="en-US">
                <a:solidFill>
                  <a:srgbClr val="6600CC"/>
                </a:solidFill>
              </a:rPr>
              <a:t>idNum</a:t>
            </a:r>
            <a:r>
              <a:rPr lang="en-US">
                <a:solidFill>
                  <a:srgbClr val="006666"/>
                </a:solidFill>
              </a:rPr>
              <a:t>);</a:t>
            </a:r>
            <a:endParaRPr lang="en-US" sz="2200"/>
          </a:p>
          <a:p>
            <a:pPr algn="l" eaLnBrk="1" hangingPunct="1">
              <a:buFontTx/>
              <a:buChar char="•"/>
            </a:pPr>
            <a:endParaRPr lang="en-US" sz="1000"/>
          </a:p>
          <a:p>
            <a:pPr algn="l" eaLnBrk="1" hangingPunct="1">
              <a:buFontTx/>
              <a:buAutoNum type="arabicPeriod" startAt="2"/>
            </a:pPr>
            <a:r>
              <a:rPr lang="en-US" sz="2200"/>
              <a:t>While array[</a:t>
            </a:r>
            <a:r>
              <a:rPr lang="en-US" sz="2200">
                <a:solidFill>
                  <a:srgbClr val="6600CC"/>
                </a:solidFill>
              </a:rPr>
              <a:t>bucket</a:t>
            </a:r>
            <a:r>
              <a:rPr lang="en-US" sz="2200"/>
              <a:t>] </a:t>
            </a:r>
            <a:r>
              <a:rPr lang="en-US" sz="2200">
                <a:solidFill>
                  <a:schemeClr val="tx1"/>
                </a:solidFill>
              </a:rPr>
              <a:t>is</a:t>
            </a:r>
            <a:r>
              <a:rPr lang="en-US" sz="2200">
                <a:solidFill>
                  <a:srgbClr val="A50021"/>
                </a:solidFill>
              </a:rPr>
              <a:t> occupied (not empty)</a:t>
            </a:r>
            <a:r>
              <a:rPr lang="en-US" sz="2200"/>
              <a:t>: </a:t>
            </a:r>
          </a:p>
          <a:p>
            <a:pPr algn="l" eaLnBrk="1" hangingPunct="1">
              <a:buFontTx/>
              <a:buAutoNum type="arabicPeriod" startAt="2"/>
            </a:pPr>
            <a:endParaRPr lang="en-US" sz="1000"/>
          </a:p>
          <a:p>
            <a:pPr lvl="1" algn="l" eaLnBrk="1" hangingPunct="1">
              <a:buFontTx/>
              <a:buAutoNum type="alphaUcPeriod"/>
            </a:pPr>
            <a:r>
              <a:rPr lang="en-US" sz="2000"/>
              <a:t>If the c</a:t>
            </a:r>
            <a:r>
              <a:rPr lang="en-US" sz="2000">
                <a:solidFill>
                  <a:schemeClr val="tx1"/>
                </a:solidFill>
              </a:rPr>
              <a:t>urrent bucket has the ID we’re looking for, return our matching record!</a:t>
            </a:r>
          </a:p>
          <a:p>
            <a:pPr lvl="1" algn="l" eaLnBrk="1" hangingPunct="1">
              <a:buFontTx/>
              <a:buAutoNum type="alphaUcPeriod"/>
            </a:pPr>
            <a:endParaRPr lang="en-US" sz="600">
              <a:solidFill>
                <a:schemeClr val="tx1"/>
              </a:solidFill>
            </a:endParaRPr>
          </a:p>
          <a:p>
            <a:pPr lvl="1" algn="l" eaLnBrk="1" hangingPunct="1">
              <a:buFontTx/>
              <a:buAutoNum type="alphaUcPeriod"/>
            </a:pPr>
            <a:r>
              <a:rPr lang="en-US" sz="2000">
                <a:solidFill>
                  <a:schemeClr val="tx1"/>
                </a:solidFill>
              </a:rPr>
              <a:t>If not, advance to the next bucket (wrapping around at the array’s end)</a:t>
            </a:r>
          </a:p>
          <a:p>
            <a:pPr lvl="1" algn="l" eaLnBrk="1" hangingPunct="1">
              <a:buFontTx/>
              <a:buAutoNum type="alphaUcPeriod"/>
            </a:pPr>
            <a:endParaRPr lang="en-US" sz="600">
              <a:solidFill>
                <a:schemeClr val="tx1"/>
              </a:solidFill>
            </a:endParaRPr>
          </a:p>
          <a:p>
            <a:pPr algn="l" eaLnBrk="1" hangingPunct="1">
              <a:buFontTx/>
              <a:buAutoNum type="arabicPeriod" startAt="2"/>
            </a:pPr>
            <a:r>
              <a:rPr lang="en-US" sz="2200">
                <a:solidFill>
                  <a:schemeClr val="tx1"/>
                </a:solidFill>
              </a:rPr>
              <a:t>Our record is not in the hash table! Error!</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442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44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442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442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442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44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78442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ChangeArrowheads="1"/>
          </p:cNvSpPr>
          <p:nvPr/>
        </p:nvSpPr>
        <p:spPr bwMode="auto">
          <a:xfrm>
            <a:off x="381000" y="61913"/>
            <a:ext cx="6526213" cy="6432550"/>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800" b="1">
              <a:latin typeface="Courier New" pitchFamily="49" charset="0"/>
            </a:endParaRPr>
          </a:p>
          <a:p>
            <a:pPr algn="l"/>
            <a:r>
              <a:rPr lang="en-US" sz="1800" b="1">
                <a:latin typeface="Courier New" pitchFamily="49" charset="0"/>
              </a:rPr>
              <a:t> </a:t>
            </a:r>
            <a:r>
              <a:rPr lang="en-US" sz="800" b="1">
                <a:latin typeface="Courier New" pitchFamily="49" charset="0"/>
              </a:rPr>
              <a:t> </a:t>
            </a:r>
            <a:r>
              <a:rPr lang="en-US" sz="1800" b="1">
                <a:latin typeface="Courier New" pitchFamily="49" charset="0"/>
              </a:rPr>
              <a:t>bool search(int idNum)</a:t>
            </a:r>
          </a:p>
          <a:p>
            <a:pPr algn="l"/>
            <a:r>
              <a:rPr lang="en-US" sz="1300" b="1">
                <a:latin typeface="Courier New" pitchFamily="49" charset="0"/>
              </a:rPr>
              <a:t>  {</a:t>
            </a:r>
          </a:p>
          <a:p>
            <a:pPr algn="l"/>
            <a:r>
              <a:rPr lang="en-US" sz="1800" b="1">
                <a:latin typeface="Courier New" pitchFamily="49" charset="0"/>
              </a:rPr>
              <a:t>    int bucket = hashFunc(idNum);</a:t>
            </a:r>
          </a:p>
          <a:p>
            <a:pPr algn="l"/>
            <a:r>
              <a:rPr lang="en-US" sz="800" b="1">
                <a:latin typeface="Courier New" pitchFamily="49" charset="0"/>
              </a:rPr>
              <a:t> </a:t>
            </a:r>
          </a:p>
          <a:p>
            <a:pPr algn="l"/>
            <a:r>
              <a:rPr lang="en-US" sz="1800" b="1">
                <a:latin typeface="Courier New" pitchFamily="49" charset="0"/>
              </a:rPr>
              <a:t>    for (int tries=0;tries&lt;NUM_BUCK;tries++)</a:t>
            </a:r>
          </a:p>
          <a:p>
            <a:pPr algn="l"/>
            <a:r>
              <a:rPr lang="en-US" sz="1300" b="1">
                <a:latin typeface="Courier New" pitchFamily="49" charset="0"/>
              </a:rPr>
              <a:t>      {</a:t>
            </a:r>
          </a:p>
          <a:p>
            <a:pPr algn="l"/>
            <a:r>
              <a:rPr lang="en-US" sz="1800">
                <a:latin typeface="Courier New" pitchFamily="49" charset="0"/>
              </a:rPr>
              <a:t>      </a:t>
            </a:r>
            <a:r>
              <a:rPr lang="en-US" sz="1800" b="1">
                <a:latin typeface="Courier New" pitchFamily="49" charset="0"/>
              </a:rPr>
              <a:t>if (m_buckets[bucket].used == false)</a:t>
            </a:r>
          </a:p>
          <a:p>
            <a:pPr algn="l"/>
            <a:r>
              <a:rPr lang="en-US" sz="1800" b="1">
                <a:latin typeface="Courier New" pitchFamily="49" charset="0"/>
              </a:rPr>
              <a:t>        return false;</a:t>
            </a:r>
          </a:p>
          <a:p>
            <a:pPr algn="l"/>
            <a:r>
              <a:rPr lang="en-US" sz="1800" b="1">
                <a:latin typeface="Courier New" pitchFamily="49" charset="0"/>
              </a:rPr>
              <a:t>      if (m_buckets[bucket].idNum == idNum)</a:t>
            </a:r>
          </a:p>
          <a:p>
            <a:pPr algn="l"/>
            <a:r>
              <a:rPr lang="en-US" sz="1800" b="1">
                <a:latin typeface="Courier New" pitchFamily="49" charset="0"/>
              </a:rPr>
              <a:t>        return true;</a:t>
            </a:r>
          </a:p>
          <a:p>
            <a:pPr algn="l"/>
            <a:endParaRPr lang="en-US" sz="800" b="1">
              <a:latin typeface="Courier New" pitchFamily="49" charset="0"/>
            </a:endParaRPr>
          </a:p>
          <a:p>
            <a:pPr algn="l"/>
            <a:r>
              <a:rPr lang="en-US" sz="1800" b="1">
                <a:latin typeface="Courier New" pitchFamily="49" charset="0"/>
              </a:rPr>
              <a:t>      bucket = (bucket + 1) % NUM_BUCK;</a:t>
            </a:r>
          </a:p>
          <a:p>
            <a:pPr algn="l"/>
            <a:r>
              <a:rPr lang="en-US" sz="1300" b="1">
                <a:latin typeface="Courier New" pitchFamily="49" charset="0"/>
              </a:rPr>
              <a:t>      }</a:t>
            </a:r>
          </a:p>
          <a:p>
            <a:pPr algn="l"/>
            <a:r>
              <a:rPr lang="en-US" sz="1800" b="1">
                <a:latin typeface="Courier New" pitchFamily="49" charset="0"/>
              </a:rPr>
              <a:t>    return false;// not in the hash table</a:t>
            </a:r>
          </a:p>
          <a:p>
            <a:pPr algn="l"/>
            <a:r>
              <a:rPr lang="en-US" sz="1300" b="1">
                <a:latin typeface="Courier New" pitchFamily="49" charset="0"/>
              </a:rPr>
              <a:t>  }</a:t>
            </a:r>
          </a:p>
          <a:p>
            <a:pPr algn="l"/>
            <a:endParaRPr lang="en-US" sz="800" b="1">
              <a:latin typeface="Courier New" pitchFamily="49" charset="0"/>
            </a:endParaRPr>
          </a:p>
          <a:p>
            <a:pPr algn="l"/>
            <a:r>
              <a:rPr lang="en-US" sz="1800" b="1">
                <a:latin typeface="Courier New" pitchFamily="49" charset="0"/>
              </a:rPr>
              <a:t>private:</a:t>
            </a:r>
          </a:p>
          <a:p>
            <a:pPr algn="l"/>
            <a:r>
              <a:rPr lang="en-US" sz="1800" b="1">
                <a:latin typeface="Courier New" pitchFamily="49" charset="0"/>
              </a:rPr>
              <a:t>   int hashFunc(int idNum) const</a:t>
            </a:r>
          </a:p>
          <a:p>
            <a:pPr algn="l"/>
            <a:r>
              <a:rPr lang="en-US" sz="1800" b="1">
                <a:latin typeface="Courier New" pitchFamily="49" charset="0"/>
              </a:rPr>
              <a:t>       {  return idNum % NUM_BUCK;  }</a:t>
            </a:r>
          </a:p>
          <a:p>
            <a:pPr algn="l"/>
            <a:endParaRPr lang="en-US" sz="800" b="1">
              <a:latin typeface="Courier New" pitchFamily="49" charset="0"/>
            </a:endParaRPr>
          </a:p>
          <a:p>
            <a:pPr algn="l"/>
            <a:r>
              <a:rPr lang="en-US" sz="1800" b="1">
                <a:latin typeface="Courier New" pitchFamily="49" charset="0"/>
              </a:rPr>
              <a:t>   BUCKET m_buckets[NUM_BUCK];</a:t>
            </a:r>
          </a:p>
          <a:p>
            <a:pPr algn="l"/>
            <a:r>
              <a:rPr lang="en-US" sz="1800" b="1">
                <a:latin typeface="Courier New" pitchFamily="49" charset="0"/>
              </a:rPr>
              <a:t>};</a:t>
            </a:r>
          </a:p>
        </p:txBody>
      </p:sp>
      <p:sp>
        <p:nvSpPr>
          <p:cNvPr id="124932"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521F5815-1945-45BF-A346-71C2C5FC5A34}" type="slidenum">
              <a:rPr lang="en-US" sz="1400">
                <a:solidFill>
                  <a:schemeClr val="tx1"/>
                </a:solidFill>
                <a:latin typeface="Times New Roman" pitchFamily="18" charset="0"/>
              </a:rPr>
              <a:pPr algn="r" eaLnBrk="1" hangingPunct="1"/>
              <a:t>31</a:t>
            </a:fld>
            <a:endParaRPr lang="en-US" sz="1400">
              <a:solidFill>
                <a:schemeClr val="tx1"/>
              </a:solidFill>
              <a:latin typeface="Times New Roman" pitchFamily="18" charset="0"/>
            </a:endParaRPr>
          </a:p>
        </p:txBody>
      </p:sp>
      <p:sp>
        <p:nvSpPr>
          <p:cNvPr id="124935" name="Rectangle 7"/>
          <p:cNvSpPr>
            <a:spLocks noChangeArrowheads="1"/>
          </p:cNvSpPr>
          <p:nvPr/>
        </p:nvSpPr>
        <p:spPr bwMode="auto">
          <a:xfrm>
            <a:off x="666750" y="4310063"/>
            <a:ext cx="5867400" cy="3556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7" name="Rectangle 9"/>
          <p:cNvSpPr>
            <a:spLocks noChangeArrowheads="1"/>
          </p:cNvSpPr>
          <p:nvPr/>
        </p:nvSpPr>
        <p:spPr bwMode="auto">
          <a:xfrm>
            <a:off x="642938" y="1733550"/>
            <a:ext cx="5867400" cy="3048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9" name="Rectangle 11"/>
          <p:cNvSpPr>
            <a:spLocks noChangeArrowheads="1"/>
          </p:cNvSpPr>
          <p:nvPr/>
        </p:nvSpPr>
        <p:spPr bwMode="auto">
          <a:xfrm>
            <a:off x="652463" y="2082800"/>
            <a:ext cx="5867400" cy="4318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1" name="Rectangle 13"/>
          <p:cNvSpPr>
            <a:spLocks noChangeArrowheads="1"/>
          </p:cNvSpPr>
          <p:nvPr/>
        </p:nvSpPr>
        <p:spPr bwMode="auto">
          <a:xfrm>
            <a:off x="657225" y="2628900"/>
            <a:ext cx="5867400" cy="11684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3" name="Rectangle 15"/>
          <p:cNvSpPr>
            <a:spLocks noChangeArrowheads="1"/>
          </p:cNvSpPr>
          <p:nvPr/>
        </p:nvSpPr>
        <p:spPr bwMode="auto">
          <a:xfrm>
            <a:off x="657225" y="3867150"/>
            <a:ext cx="5867400" cy="304800"/>
          </a:xfrm>
          <a:prstGeom prst="rect">
            <a:avLst/>
          </a:prstGeom>
          <a:solidFill>
            <a:srgbClr val="FF99CC">
              <a:alpha val="10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8" name="AutoShape 20"/>
          <p:cNvSpPr>
            <a:spLocks noChangeArrowheads="1"/>
          </p:cNvSpPr>
          <p:nvPr/>
        </p:nvSpPr>
        <p:spPr bwMode="auto">
          <a:xfrm>
            <a:off x="6619875" y="228600"/>
            <a:ext cx="2481263" cy="1914525"/>
          </a:xfrm>
          <a:prstGeom prst="wedgeRoundRectCallout">
            <a:avLst>
              <a:gd name="adj1" fmla="val -115069"/>
              <a:gd name="adj2" fmla="val 38722"/>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Compute the starting bucket where we expect to find our item.</a:t>
            </a:r>
          </a:p>
        </p:txBody>
      </p:sp>
      <p:sp>
        <p:nvSpPr>
          <p:cNvPr id="124949" name="AutoShape 21"/>
          <p:cNvSpPr>
            <a:spLocks noChangeArrowheads="1"/>
          </p:cNvSpPr>
          <p:nvPr/>
        </p:nvSpPr>
        <p:spPr bwMode="auto">
          <a:xfrm>
            <a:off x="6600825" y="2170113"/>
            <a:ext cx="2481263" cy="1914525"/>
          </a:xfrm>
          <a:prstGeom prst="wedgeRoundRectCallout">
            <a:avLst>
              <a:gd name="adj1" fmla="val -118907"/>
              <a:gd name="adj2" fmla="val -35407"/>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Since we may have collisions, in the worst case, we may need to check the entire table! (10 slots)</a:t>
            </a:r>
          </a:p>
        </p:txBody>
      </p:sp>
      <p:sp>
        <p:nvSpPr>
          <p:cNvPr id="124950" name="AutoShape 22"/>
          <p:cNvSpPr>
            <a:spLocks noChangeArrowheads="1"/>
          </p:cNvSpPr>
          <p:nvPr/>
        </p:nvSpPr>
        <p:spPr bwMode="auto">
          <a:xfrm>
            <a:off x="6662738" y="4300538"/>
            <a:ext cx="2481262" cy="2201862"/>
          </a:xfrm>
          <a:prstGeom prst="wedgeRoundRectCallout">
            <a:avLst>
              <a:gd name="adj1" fmla="val -75463"/>
              <a:gd name="adj2" fmla="val -84463"/>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Otherwise, the bucket is in-use. If it also holds our id number then we’ve found our item and we’re done.</a:t>
            </a:r>
          </a:p>
        </p:txBody>
      </p:sp>
      <p:sp>
        <p:nvSpPr>
          <p:cNvPr id="124951" name="AutoShape 23"/>
          <p:cNvSpPr>
            <a:spLocks noChangeArrowheads="1"/>
          </p:cNvSpPr>
          <p:nvPr/>
        </p:nvSpPr>
        <p:spPr bwMode="auto">
          <a:xfrm>
            <a:off x="6629400" y="3567113"/>
            <a:ext cx="2481263" cy="2201862"/>
          </a:xfrm>
          <a:prstGeom prst="wedgeRoundRectCallout">
            <a:avLst>
              <a:gd name="adj1" fmla="val -75463"/>
              <a:gd name="adj2" fmla="val -84463"/>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If we reach an empty bucket (and haven’t yet found our item) then we know our item is not in the table!</a:t>
            </a:r>
          </a:p>
        </p:txBody>
      </p:sp>
      <p:sp>
        <p:nvSpPr>
          <p:cNvPr id="124952" name="AutoShape 24"/>
          <p:cNvSpPr>
            <a:spLocks noChangeArrowheads="1"/>
          </p:cNvSpPr>
          <p:nvPr/>
        </p:nvSpPr>
        <p:spPr bwMode="auto">
          <a:xfrm>
            <a:off x="5748338" y="866775"/>
            <a:ext cx="2917825" cy="2201863"/>
          </a:xfrm>
          <a:prstGeom prst="wedgeRoundRectCallout">
            <a:avLst>
              <a:gd name="adj1" fmla="val -51088"/>
              <a:gd name="adj2" fmla="val 8605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If we didn’t find our item, advance to the next bucket in search of it. </a:t>
            </a:r>
            <a:br>
              <a:rPr lang="en-US" sz="2000">
                <a:solidFill>
                  <a:srgbClr val="6600FF"/>
                </a:solidFill>
              </a:rPr>
            </a:br>
            <a:r>
              <a:rPr lang="en-US" sz="2000">
                <a:solidFill>
                  <a:srgbClr val="6600FF"/>
                </a:solidFill>
              </a:rPr>
              <a:t>Wrap around when we reach the end of the array.</a:t>
            </a:r>
          </a:p>
        </p:txBody>
      </p:sp>
      <p:sp>
        <p:nvSpPr>
          <p:cNvPr id="124953" name="AutoShape 25"/>
          <p:cNvSpPr>
            <a:spLocks noChangeArrowheads="1"/>
          </p:cNvSpPr>
          <p:nvPr/>
        </p:nvSpPr>
        <p:spPr bwMode="auto">
          <a:xfrm>
            <a:off x="4714875" y="1384300"/>
            <a:ext cx="2917825" cy="2201863"/>
          </a:xfrm>
          <a:prstGeom prst="wedgeRoundRectCallout">
            <a:avLst>
              <a:gd name="adj1" fmla="val -51088"/>
              <a:gd name="adj2" fmla="val 8605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If we went through every bucket and didn’t find our item, then it’s not in the hash table! Tell the user.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wipe(left)">
                                      <p:cBhvr>
                                        <p:cTn id="7" dur="500"/>
                                        <p:tgtEl>
                                          <p:spTgt spid="1249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4948"/>
                                        </p:tgtEl>
                                        <p:attrNameLst>
                                          <p:attrName>style.visibility</p:attrName>
                                        </p:attrNameLst>
                                      </p:cBhvr>
                                      <p:to>
                                        <p:strVal val="visible"/>
                                      </p:to>
                                    </p:set>
                                    <p:animEffect transition="in" filter="wipe(down)">
                                      <p:cBhvr>
                                        <p:cTn id="12" dur="500"/>
                                        <p:tgtEl>
                                          <p:spTgt spid="124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494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2493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4939"/>
                                        </p:tgtEl>
                                        <p:attrNameLst>
                                          <p:attrName>style.visibility</p:attrName>
                                        </p:attrNameLst>
                                      </p:cBhvr>
                                      <p:to>
                                        <p:strVal val="visible"/>
                                      </p:to>
                                    </p:set>
                                    <p:animEffect transition="in" filter="wipe(left)">
                                      <p:cBhvr>
                                        <p:cTn id="23" dur="500"/>
                                        <p:tgtEl>
                                          <p:spTgt spid="1249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4949"/>
                                        </p:tgtEl>
                                        <p:attrNameLst>
                                          <p:attrName>style.visibility</p:attrName>
                                        </p:attrNameLst>
                                      </p:cBhvr>
                                      <p:to>
                                        <p:strVal val="visible"/>
                                      </p:to>
                                    </p:set>
                                    <p:animEffect transition="in" filter="wipe(down)">
                                      <p:cBhvr>
                                        <p:cTn id="28" dur="500"/>
                                        <p:tgtEl>
                                          <p:spTgt spid="1249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494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4939"/>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4941"/>
                                        </p:tgtEl>
                                        <p:attrNameLst>
                                          <p:attrName>style.visibility</p:attrName>
                                        </p:attrNameLst>
                                      </p:cBhvr>
                                      <p:to>
                                        <p:strVal val="visible"/>
                                      </p:to>
                                    </p:set>
                                    <p:animEffect transition="in" filter="wipe(left)">
                                      <p:cBhvr>
                                        <p:cTn id="39" dur="500"/>
                                        <p:tgtEl>
                                          <p:spTgt spid="12494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4951"/>
                                        </p:tgtEl>
                                        <p:attrNameLst>
                                          <p:attrName>style.visibility</p:attrName>
                                        </p:attrNameLst>
                                      </p:cBhvr>
                                      <p:to>
                                        <p:strVal val="visible"/>
                                      </p:to>
                                    </p:set>
                                    <p:animEffect transition="in" filter="wipe(down)">
                                      <p:cBhvr>
                                        <p:cTn id="44" dur="500"/>
                                        <p:tgtEl>
                                          <p:spTgt spid="12495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2495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24950"/>
                                        </p:tgtEl>
                                        <p:attrNameLst>
                                          <p:attrName>style.visibility</p:attrName>
                                        </p:attrNameLst>
                                      </p:cBhvr>
                                      <p:to>
                                        <p:strVal val="visible"/>
                                      </p:to>
                                    </p:set>
                                    <p:animEffect transition="in" filter="wipe(down)">
                                      <p:cBhvr>
                                        <p:cTn id="53" dur="500"/>
                                        <p:tgtEl>
                                          <p:spTgt spid="12495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24950"/>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24941"/>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4943"/>
                                        </p:tgtEl>
                                        <p:attrNameLst>
                                          <p:attrName>style.visibility</p:attrName>
                                        </p:attrNameLst>
                                      </p:cBhvr>
                                      <p:to>
                                        <p:strVal val="visible"/>
                                      </p:to>
                                    </p:set>
                                    <p:animEffect transition="in" filter="wipe(left)">
                                      <p:cBhvr>
                                        <p:cTn id="64" dur="500"/>
                                        <p:tgtEl>
                                          <p:spTgt spid="12494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24952"/>
                                        </p:tgtEl>
                                        <p:attrNameLst>
                                          <p:attrName>style.visibility</p:attrName>
                                        </p:attrNameLst>
                                      </p:cBhvr>
                                      <p:to>
                                        <p:strVal val="visible"/>
                                      </p:to>
                                    </p:set>
                                    <p:animEffect transition="in" filter="wipe(down)">
                                      <p:cBhvr>
                                        <p:cTn id="69" dur="500"/>
                                        <p:tgtEl>
                                          <p:spTgt spid="12495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24952"/>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24943"/>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24935"/>
                                        </p:tgtEl>
                                        <p:attrNameLst>
                                          <p:attrName>style.visibility</p:attrName>
                                        </p:attrNameLst>
                                      </p:cBhvr>
                                      <p:to>
                                        <p:strVal val="visible"/>
                                      </p:to>
                                    </p:set>
                                    <p:animEffect transition="in" filter="wipe(left)">
                                      <p:cBhvr>
                                        <p:cTn id="80" dur="500"/>
                                        <p:tgtEl>
                                          <p:spTgt spid="12493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24953"/>
                                        </p:tgtEl>
                                        <p:attrNameLst>
                                          <p:attrName>style.visibility</p:attrName>
                                        </p:attrNameLst>
                                      </p:cBhvr>
                                      <p:to>
                                        <p:strVal val="visible"/>
                                      </p:to>
                                    </p:set>
                                    <p:animEffect transition="in" filter="wipe(down)">
                                      <p:cBhvr>
                                        <p:cTn id="85" dur="500"/>
                                        <p:tgtEl>
                                          <p:spTgt spid="12495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124953"/>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1249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nimBg="1"/>
      <p:bldP spid="124935" grpId="1" animBg="1"/>
      <p:bldP spid="124937" grpId="0" animBg="1"/>
      <p:bldP spid="124937" grpId="1" animBg="1"/>
      <p:bldP spid="124939" grpId="0" animBg="1"/>
      <p:bldP spid="124939" grpId="1" animBg="1"/>
      <p:bldP spid="124941" grpId="0" animBg="1"/>
      <p:bldP spid="124941" grpId="1" animBg="1"/>
      <p:bldP spid="124943" grpId="0" animBg="1"/>
      <p:bldP spid="124943" grpId="1" animBg="1"/>
      <p:bldP spid="124948" grpId="0" animBg="1"/>
      <p:bldP spid="124948" grpId="1" animBg="1"/>
      <p:bldP spid="124949" grpId="0" animBg="1"/>
      <p:bldP spid="124949" grpId="1" animBg="1"/>
      <p:bldP spid="124950" grpId="0" animBg="1"/>
      <p:bldP spid="124950" grpId="1" animBg="1"/>
      <p:bldP spid="124951" grpId="0" animBg="1"/>
      <p:bldP spid="124951" grpId="1" animBg="1"/>
      <p:bldP spid="124952" grpId="0" animBg="1"/>
      <p:bldP spid="124952" grpId="1" animBg="1"/>
      <p:bldP spid="124953" grpId="0" animBg="1"/>
      <p:bldP spid="12495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B3E544A6-7C7E-450F-88BD-DA70672A54E8}" type="slidenum">
              <a:rPr lang="en-US" sz="1400">
                <a:solidFill>
                  <a:schemeClr val="tx1"/>
                </a:solidFill>
                <a:latin typeface="Times New Roman" pitchFamily="18" charset="0"/>
              </a:rPr>
              <a:pPr algn="r" eaLnBrk="1" hangingPunct="1"/>
              <a:t>32</a:t>
            </a:fld>
            <a:endParaRPr lang="en-US" sz="1400">
              <a:solidFill>
                <a:schemeClr val="tx1"/>
              </a:solidFill>
              <a:latin typeface="Times New Roman" pitchFamily="18" charset="0"/>
            </a:endParaRPr>
          </a:p>
        </p:txBody>
      </p:sp>
      <p:sp>
        <p:nvSpPr>
          <p:cNvPr id="128185" name="Rectangle 185"/>
          <p:cNvSpPr>
            <a:spLocks noChangeArrowheads="1"/>
          </p:cNvSpPr>
          <p:nvPr/>
        </p:nvSpPr>
        <p:spPr bwMode="auto">
          <a:xfrm>
            <a:off x="80963" y="61913"/>
            <a:ext cx="6526212" cy="6432550"/>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800" b="1">
              <a:latin typeface="Courier New" pitchFamily="49" charset="0"/>
            </a:endParaRPr>
          </a:p>
          <a:p>
            <a:pPr algn="l"/>
            <a:r>
              <a:rPr lang="en-US" sz="1800" b="1">
                <a:latin typeface="Courier New" pitchFamily="49" charset="0"/>
              </a:rPr>
              <a:t> </a:t>
            </a:r>
            <a:r>
              <a:rPr lang="en-US" sz="800" b="1">
                <a:latin typeface="Courier New" pitchFamily="49" charset="0"/>
              </a:rPr>
              <a:t> </a:t>
            </a:r>
            <a:r>
              <a:rPr lang="en-US" sz="1800" b="1">
                <a:latin typeface="Courier New" pitchFamily="49" charset="0"/>
              </a:rPr>
              <a:t>bool search(int idNum)</a:t>
            </a:r>
          </a:p>
          <a:p>
            <a:pPr algn="l"/>
            <a:r>
              <a:rPr lang="en-US" sz="1300" b="1">
                <a:latin typeface="Courier New" pitchFamily="49" charset="0"/>
              </a:rPr>
              <a:t>  {</a:t>
            </a:r>
          </a:p>
          <a:p>
            <a:pPr algn="l"/>
            <a:r>
              <a:rPr lang="en-US" sz="1800" b="1">
                <a:latin typeface="Courier New" pitchFamily="49" charset="0"/>
              </a:rPr>
              <a:t>    int bucket = hashFunc(idNum);</a:t>
            </a:r>
          </a:p>
          <a:p>
            <a:pPr algn="l"/>
            <a:r>
              <a:rPr lang="en-US" sz="800" b="1">
                <a:latin typeface="Courier New" pitchFamily="49" charset="0"/>
              </a:rPr>
              <a:t> </a:t>
            </a:r>
          </a:p>
          <a:p>
            <a:pPr algn="l"/>
            <a:r>
              <a:rPr lang="en-US" sz="1800" b="1">
                <a:latin typeface="Courier New" pitchFamily="49" charset="0"/>
              </a:rPr>
              <a:t>    for (int tries=0;tries&lt;NUM_BUCK;tries++)</a:t>
            </a:r>
          </a:p>
          <a:p>
            <a:pPr algn="l"/>
            <a:r>
              <a:rPr lang="en-US" sz="1300" b="1">
                <a:latin typeface="Courier New" pitchFamily="49" charset="0"/>
              </a:rPr>
              <a:t>      {</a:t>
            </a:r>
          </a:p>
          <a:p>
            <a:pPr algn="l"/>
            <a:r>
              <a:rPr lang="en-US" sz="1800">
                <a:latin typeface="Courier New" pitchFamily="49" charset="0"/>
              </a:rPr>
              <a:t>      </a:t>
            </a:r>
            <a:r>
              <a:rPr lang="en-US" sz="1800" b="1">
                <a:latin typeface="Courier New" pitchFamily="49" charset="0"/>
              </a:rPr>
              <a:t>if (m_buckets[bucket].used == false)</a:t>
            </a:r>
          </a:p>
          <a:p>
            <a:pPr algn="l"/>
            <a:r>
              <a:rPr lang="en-US" sz="1800" b="1">
                <a:latin typeface="Courier New" pitchFamily="49" charset="0"/>
              </a:rPr>
              <a:t>        return false;</a:t>
            </a:r>
          </a:p>
          <a:p>
            <a:pPr algn="l"/>
            <a:r>
              <a:rPr lang="en-US" sz="1800" b="1">
                <a:latin typeface="Courier New" pitchFamily="49" charset="0"/>
              </a:rPr>
              <a:t>      if (m_buckets[bucket].idNum == idNum)</a:t>
            </a:r>
          </a:p>
          <a:p>
            <a:pPr algn="l"/>
            <a:r>
              <a:rPr lang="en-US" sz="1800" b="1">
                <a:latin typeface="Courier New" pitchFamily="49" charset="0"/>
              </a:rPr>
              <a:t>        return true;</a:t>
            </a:r>
          </a:p>
          <a:p>
            <a:pPr algn="l"/>
            <a:endParaRPr lang="en-US" sz="800" b="1">
              <a:latin typeface="Courier New" pitchFamily="49" charset="0"/>
            </a:endParaRPr>
          </a:p>
          <a:p>
            <a:pPr algn="l"/>
            <a:r>
              <a:rPr lang="en-US" sz="1800" b="1">
                <a:latin typeface="Courier New" pitchFamily="49" charset="0"/>
              </a:rPr>
              <a:t>      bucket = (bucket + 1) % NUM_BUCK;</a:t>
            </a:r>
          </a:p>
          <a:p>
            <a:pPr algn="l"/>
            <a:r>
              <a:rPr lang="en-US" sz="1300" b="1">
                <a:latin typeface="Courier New" pitchFamily="49" charset="0"/>
              </a:rPr>
              <a:t>      }</a:t>
            </a:r>
          </a:p>
          <a:p>
            <a:pPr algn="l"/>
            <a:r>
              <a:rPr lang="en-US" sz="1800" b="1">
                <a:latin typeface="Courier New" pitchFamily="49" charset="0"/>
              </a:rPr>
              <a:t>    return false;// not in the hash table</a:t>
            </a:r>
          </a:p>
          <a:p>
            <a:pPr algn="l"/>
            <a:r>
              <a:rPr lang="en-US" sz="1300" b="1">
                <a:latin typeface="Courier New" pitchFamily="49" charset="0"/>
              </a:rPr>
              <a:t>  }</a:t>
            </a:r>
          </a:p>
          <a:p>
            <a:pPr algn="l"/>
            <a:endParaRPr lang="en-US" sz="800" b="1">
              <a:latin typeface="Courier New" pitchFamily="49" charset="0"/>
            </a:endParaRPr>
          </a:p>
          <a:p>
            <a:pPr algn="l"/>
            <a:r>
              <a:rPr lang="en-US" sz="1800" b="1">
                <a:latin typeface="Courier New" pitchFamily="49" charset="0"/>
              </a:rPr>
              <a:t>private:</a:t>
            </a:r>
          </a:p>
          <a:p>
            <a:pPr algn="l"/>
            <a:r>
              <a:rPr lang="en-US" sz="1800" b="1">
                <a:latin typeface="Courier New" pitchFamily="49" charset="0"/>
              </a:rPr>
              <a:t>   int hashFunc(int idNum) const</a:t>
            </a:r>
          </a:p>
          <a:p>
            <a:pPr algn="l"/>
            <a:r>
              <a:rPr lang="en-US" sz="1800" b="1">
                <a:latin typeface="Courier New" pitchFamily="49" charset="0"/>
              </a:rPr>
              <a:t>       {  return idNum % NUM_BUCK;  }</a:t>
            </a:r>
          </a:p>
          <a:p>
            <a:pPr algn="l"/>
            <a:endParaRPr lang="en-US" sz="800" b="1">
              <a:latin typeface="Courier New" pitchFamily="49" charset="0"/>
            </a:endParaRPr>
          </a:p>
          <a:p>
            <a:pPr algn="l"/>
            <a:r>
              <a:rPr lang="en-US" sz="1800" b="1">
                <a:latin typeface="Courier New" pitchFamily="49" charset="0"/>
              </a:rPr>
              <a:t>   BUCKET m_buckets[NUM_BUCK];</a:t>
            </a:r>
          </a:p>
          <a:p>
            <a:pPr algn="l"/>
            <a:r>
              <a:rPr lang="en-US" sz="1800" b="1">
                <a:latin typeface="Courier New" pitchFamily="49" charset="0"/>
              </a:rPr>
              <a:t>};</a:t>
            </a:r>
          </a:p>
        </p:txBody>
      </p:sp>
      <p:grpSp>
        <p:nvGrpSpPr>
          <p:cNvPr id="128158" name="Group 158"/>
          <p:cNvGrpSpPr>
            <a:grpSpLocks/>
          </p:cNvGrpSpPr>
          <p:nvPr/>
        </p:nvGrpSpPr>
        <p:grpSpPr bwMode="auto">
          <a:xfrm>
            <a:off x="6543675" y="249238"/>
            <a:ext cx="2725738" cy="2574925"/>
            <a:chOff x="5615" y="905"/>
            <a:chExt cx="1717" cy="1622"/>
          </a:xfrm>
        </p:grpSpPr>
        <p:grpSp>
          <p:nvGrpSpPr>
            <p:cNvPr id="128092" name="Group 92"/>
            <p:cNvGrpSpPr>
              <a:grpSpLocks/>
            </p:cNvGrpSpPr>
            <p:nvPr/>
          </p:nvGrpSpPr>
          <p:grpSpPr bwMode="auto">
            <a:xfrm>
              <a:off x="5615" y="905"/>
              <a:ext cx="1717" cy="1622"/>
              <a:chOff x="4118" y="801"/>
              <a:chExt cx="1717" cy="1622"/>
            </a:xfrm>
          </p:grpSpPr>
          <p:grpSp>
            <p:nvGrpSpPr>
              <p:cNvPr id="128093" name="Group 93"/>
              <p:cNvGrpSpPr>
                <a:grpSpLocks/>
              </p:cNvGrpSpPr>
              <p:nvPr/>
            </p:nvGrpSpPr>
            <p:grpSpPr bwMode="auto">
              <a:xfrm>
                <a:off x="4245" y="801"/>
                <a:ext cx="1590" cy="1622"/>
                <a:chOff x="4218" y="801"/>
                <a:chExt cx="1590" cy="1622"/>
              </a:xfrm>
            </p:grpSpPr>
            <p:grpSp>
              <p:nvGrpSpPr>
                <p:cNvPr id="128094" name="Group 94"/>
                <p:cNvGrpSpPr>
                  <a:grpSpLocks/>
                </p:cNvGrpSpPr>
                <p:nvPr/>
              </p:nvGrpSpPr>
              <p:grpSpPr bwMode="auto">
                <a:xfrm>
                  <a:off x="4221" y="801"/>
                  <a:ext cx="1584" cy="212"/>
                  <a:chOff x="2700" y="4428"/>
                  <a:chExt cx="1584" cy="212"/>
                </a:xfrm>
              </p:grpSpPr>
              <p:sp>
                <p:nvSpPr>
                  <p:cNvPr id="12809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9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97" name="Rectangle 9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98" name="Rectangle 9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99" name="Group 99"/>
                <p:cNvGrpSpPr>
                  <a:grpSpLocks/>
                </p:cNvGrpSpPr>
                <p:nvPr/>
              </p:nvGrpSpPr>
              <p:grpSpPr bwMode="auto">
                <a:xfrm>
                  <a:off x="4218" y="960"/>
                  <a:ext cx="1584" cy="212"/>
                  <a:chOff x="2700" y="4428"/>
                  <a:chExt cx="1584" cy="212"/>
                </a:xfrm>
              </p:grpSpPr>
              <p:sp>
                <p:nvSpPr>
                  <p:cNvPr id="12810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0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02" name="Rectangle 10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03" name="Rectangle 10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104" name="Group 104"/>
                <p:cNvGrpSpPr>
                  <a:grpSpLocks/>
                </p:cNvGrpSpPr>
                <p:nvPr/>
              </p:nvGrpSpPr>
              <p:grpSpPr bwMode="auto">
                <a:xfrm>
                  <a:off x="4218" y="1113"/>
                  <a:ext cx="1584" cy="212"/>
                  <a:chOff x="2700" y="4428"/>
                  <a:chExt cx="1584" cy="212"/>
                </a:xfrm>
              </p:grpSpPr>
              <p:sp>
                <p:nvSpPr>
                  <p:cNvPr id="12810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0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07" name="Rectangle 10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08" name="Rectangle 10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109" name="Group 109"/>
                <p:cNvGrpSpPr>
                  <a:grpSpLocks/>
                </p:cNvGrpSpPr>
                <p:nvPr/>
              </p:nvGrpSpPr>
              <p:grpSpPr bwMode="auto">
                <a:xfrm>
                  <a:off x="4224" y="1272"/>
                  <a:ext cx="1584" cy="212"/>
                  <a:chOff x="2700" y="4428"/>
                  <a:chExt cx="1584" cy="212"/>
                </a:xfrm>
              </p:grpSpPr>
              <p:sp>
                <p:nvSpPr>
                  <p:cNvPr id="12811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1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12" name="Rectangle 11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13" name="Rectangle 11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114" name="Group 114"/>
                <p:cNvGrpSpPr>
                  <a:grpSpLocks/>
                </p:cNvGrpSpPr>
                <p:nvPr/>
              </p:nvGrpSpPr>
              <p:grpSpPr bwMode="auto">
                <a:xfrm>
                  <a:off x="4218" y="1428"/>
                  <a:ext cx="1584" cy="212"/>
                  <a:chOff x="2700" y="4428"/>
                  <a:chExt cx="1584" cy="212"/>
                </a:xfrm>
              </p:grpSpPr>
              <p:sp>
                <p:nvSpPr>
                  <p:cNvPr id="12811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1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17" name="Rectangle 11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18" name="Rectangle 11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119" name="Group 119"/>
                <p:cNvGrpSpPr>
                  <a:grpSpLocks/>
                </p:cNvGrpSpPr>
                <p:nvPr/>
              </p:nvGrpSpPr>
              <p:grpSpPr bwMode="auto">
                <a:xfrm>
                  <a:off x="4224" y="1587"/>
                  <a:ext cx="1584" cy="212"/>
                  <a:chOff x="2700" y="4428"/>
                  <a:chExt cx="1584" cy="212"/>
                </a:xfrm>
              </p:grpSpPr>
              <p:sp>
                <p:nvSpPr>
                  <p:cNvPr id="12812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2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22" name="Rectangle 12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23" name="Rectangle 12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124" name="Group 124"/>
                <p:cNvGrpSpPr>
                  <a:grpSpLocks/>
                </p:cNvGrpSpPr>
                <p:nvPr/>
              </p:nvGrpSpPr>
              <p:grpSpPr bwMode="auto">
                <a:xfrm>
                  <a:off x="4224" y="1740"/>
                  <a:ext cx="1584" cy="212"/>
                  <a:chOff x="2700" y="4428"/>
                  <a:chExt cx="1584" cy="212"/>
                </a:xfrm>
              </p:grpSpPr>
              <p:sp>
                <p:nvSpPr>
                  <p:cNvPr id="12812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2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27" name="Rectangle 12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28" name="Rectangle 12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129" name="Group 129"/>
                <p:cNvGrpSpPr>
                  <a:grpSpLocks/>
                </p:cNvGrpSpPr>
                <p:nvPr/>
              </p:nvGrpSpPr>
              <p:grpSpPr bwMode="auto">
                <a:xfrm>
                  <a:off x="4221" y="1899"/>
                  <a:ext cx="1584" cy="212"/>
                  <a:chOff x="2700" y="4428"/>
                  <a:chExt cx="1584" cy="212"/>
                </a:xfrm>
              </p:grpSpPr>
              <p:sp>
                <p:nvSpPr>
                  <p:cNvPr id="12813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3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32" name="Rectangle 13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33" name="Rectangle 13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134" name="Group 134"/>
                <p:cNvGrpSpPr>
                  <a:grpSpLocks/>
                </p:cNvGrpSpPr>
                <p:nvPr/>
              </p:nvGrpSpPr>
              <p:grpSpPr bwMode="auto">
                <a:xfrm>
                  <a:off x="4221" y="2052"/>
                  <a:ext cx="1584" cy="212"/>
                  <a:chOff x="2700" y="4428"/>
                  <a:chExt cx="1584" cy="212"/>
                </a:xfrm>
              </p:grpSpPr>
              <p:sp>
                <p:nvSpPr>
                  <p:cNvPr id="12813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3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37" name="Rectangle 13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38" name="Rectangle 13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139" name="Group 139"/>
                <p:cNvGrpSpPr>
                  <a:grpSpLocks/>
                </p:cNvGrpSpPr>
                <p:nvPr/>
              </p:nvGrpSpPr>
              <p:grpSpPr bwMode="auto">
                <a:xfrm>
                  <a:off x="4218" y="2211"/>
                  <a:ext cx="1584" cy="212"/>
                  <a:chOff x="2700" y="4428"/>
                  <a:chExt cx="1584" cy="212"/>
                </a:xfrm>
              </p:grpSpPr>
              <p:sp>
                <p:nvSpPr>
                  <p:cNvPr id="12814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14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142" name="Rectangle 14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43" name="Rectangle 14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8144" name="Text Box 144"/>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128145" name="Text Box 145"/>
            <p:cNvSpPr txBox="1">
              <a:spLocks noChangeArrowheads="1"/>
            </p:cNvSpPr>
            <p:nvPr/>
          </p:nvSpPr>
          <p:spPr bwMode="auto">
            <a:xfrm>
              <a:off x="6974" y="91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46" name="Text Box 146"/>
            <p:cNvSpPr txBox="1">
              <a:spLocks noChangeArrowheads="1"/>
            </p:cNvSpPr>
            <p:nvPr/>
          </p:nvSpPr>
          <p:spPr bwMode="auto">
            <a:xfrm>
              <a:off x="6980" y="106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47" name="Text Box 147"/>
            <p:cNvSpPr txBox="1">
              <a:spLocks noChangeArrowheads="1"/>
            </p:cNvSpPr>
            <p:nvPr/>
          </p:nvSpPr>
          <p:spPr bwMode="auto">
            <a:xfrm>
              <a:off x="6980" y="1230"/>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48" name="Text Box 148"/>
            <p:cNvSpPr txBox="1">
              <a:spLocks noChangeArrowheads="1"/>
            </p:cNvSpPr>
            <p:nvPr/>
          </p:nvSpPr>
          <p:spPr bwMode="auto">
            <a:xfrm>
              <a:off x="6986" y="1380"/>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49" name="Text Box 149"/>
            <p:cNvSpPr txBox="1">
              <a:spLocks noChangeArrowheads="1"/>
            </p:cNvSpPr>
            <p:nvPr/>
          </p:nvSpPr>
          <p:spPr bwMode="auto">
            <a:xfrm>
              <a:off x="6980" y="1536"/>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50" name="Text Box 150"/>
            <p:cNvSpPr txBox="1">
              <a:spLocks noChangeArrowheads="1"/>
            </p:cNvSpPr>
            <p:nvPr/>
          </p:nvSpPr>
          <p:spPr bwMode="auto">
            <a:xfrm>
              <a:off x="6986" y="1686"/>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51" name="Text Box 151"/>
            <p:cNvSpPr txBox="1">
              <a:spLocks noChangeArrowheads="1"/>
            </p:cNvSpPr>
            <p:nvPr/>
          </p:nvSpPr>
          <p:spPr bwMode="auto">
            <a:xfrm>
              <a:off x="6986" y="184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52" name="Text Box 152"/>
            <p:cNvSpPr txBox="1">
              <a:spLocks noChangeArrowheads="1"/>
            </p:cNvSpPr>
            <p:nvPr/>
          </p:nvSpPr>
          <p:spPr bwMode="auto">
            <a:xfrm>
              <a:off x="6992" y="199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53" name="Text Box 153"/>
            <p:cNvSpPr txBox="1">
              <a:spLocks noChangeArrowheads="1"/>
            </p:cNvSpPr>
            <p:nvPr/>
          </p:nvSpPr>
          <p:spPr bwMode="auto">
            <a:xfrm>
              <a:off x="6995" y="216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154" name="Text Box 154"/>
            <p:cNvSpPr txBox="1">
              <a:spLocks noChangeArrowheads="1"/>
            </p:cNvSpPr>
            <p:nvPr/>
          </p:nvSpPr>
          <p:spPr bwMode="auto">
            <a:xfrm>
              <a:off x="7001" y="231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grpSp>
      <p:grpSp>
        <p:nvGrpSpPr>
          <p:cNvPr id="128089" name="Group 89"/>
          <p:cNvGrpSpPr>
            <a:grpSpLocks/>
          </p:cNvGrpSpPr>
          <p:nvPr/>
        </p:nvGrpSpPr>
        <p:grpSpPr bwMode="auto">
          <a:xfrm>
            <a:off x="6546850" y="238125"/>
            <a:ext cx="2725738" cy="2600325"/>
            <a:chOff x="4124" y="150"/>
            <a:chExt cx="1717" cy="1638"/>
          </a:xfrm>
        </p:grpSpPr>
        <p:grpSp>
          <p:nvGrpSpPr>
            <p:cNvPr id="128015" name="Group 15"/>
            <p:cNvGrpSpPr>
              <a:grpSpLocks/>
            </p:cNvGrpSpPr>
            <p:nvPr/>
          </p:nvGrpSpPr>
          <p:grpSpPr bwMode="auto">
            <a:xfrm>
              <a:off x="4124" y="150"/>
              <a:ext cx="1717" cy="1622"/>
              <a:chOff x="4118" y="801"/>
              <a:chExt cx="1717" cy="1622"/>
            </a:xfrm>
          </p:grpSpPr>
          <p:grpSp>
            <p:nvGrpSpPr>
              <p:cNvPr id="128016" name="Group 16"/>
              <p:cNvGrpSpPr>
                <a:grpSpLocks/>
              </p:cNvGrpSpPr>
              <p:nvPr/>
            </p:nvGrpSpPr>
            <p:grpSpPr bwMode="auto">
              <a:xfrm>
                <a:off x="4245" y="801"/>
                <a:ext cx="1590" cy="1622"/>
                <a:chOff x="4218" y="801"/>
                <a:chExt cx="1590" cy="1622"/>
              </a:xfrm>
            </p:grpSpPr>
            <p:grpSp>
              <p:nvGrpSpPr>
                <p:cNvPr id="128017" name="Group 17"/>
                <p:cNvGrpSpPr>
                  <a:grpSpLocks/>
                </p:cNvGrpSpPr>
                <p:nvPr/>
              </p:nvGrpSpPr>
              <p:grpSpPr bwMode="auto">
                <a:xfrm>
                  <a:off x="4221" y="801"/>
                  <a:ext cx="1584" cy="212"/>
                  <a:chOff x="2700" y="4428"/>
                  <a:chExt cx="1584" cy="212"/>
                </a:xfrm>
              </p:grpSpPr>
              <p:sp>
                <p:nvSpPr>
                  <p:cNvPr id="12801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1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20" name="Rectangle 20"/>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21" name="Rectangle 21"/>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22" name="Group 22"/>
                <p:cNvGrpSpPr>
                  <a:grpSpLocks/>
                </p:cNvGrpSpPr>
                <p:nvPr/>
              </p:nvGrpSpPr>
              <p:grpSpPr bwMode="auto">
                <a:xfrm>
                  <a:off x="4218" y="960"/>
                  <a:ext cx="1584" cy="212"/>
                  <a:chOff x="2700" y="4428"/>
                  <a:chExt cx="1584" cy="212"/>
                </a:xfrm>
              </p:grpSpPr>
              <p:sp>
                <p:nvSpPr>
                  <p:cNvPr id="12802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2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25" name="Rectangle 25"/>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26" name="Rectangle 26"/>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27" name="Group 27"/>
                <p:cNvGrpSpPr>
                  <a:grpSpLocks/>
                </p:cNvGrpSpPr>
                <p:nvPr/>
              </p:nvGrpSpPr>
              <p:grpSpPr bwMode="auto">
                <a:xfrm>
                  <a:off x="4218" y="1113"/>
                  <a:ext cx="1584" cy="212"/>
                  <a:chOff x="2700" y="4428"/>
                  <a:chExt cx="1584" cy="212"/>
                </a:xfrm>
              </p:grpSpPr>
              <p:sp>
                <p:nvSpPr>
                  <p:cNvPr id="12802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2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30" name="Rectangle 30"/>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31" name="Rectangle 31"/>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32" name="Group 32"/>
                <p:cNvGrpSpPr>
                  <a:grpSpLocks/>
                </p:cNvGrpSpPr>
                <p:nvPr/>
              </p:nvGrpSpPr>
              <p:grpSpPr bwMode="auto">
                <a:xfrm>
                  <a:off x="4224" y="1272"/>
                  <a:ext cx="1584" cy="212"/>
                  <a:chOff x="2700" y="4428"/>
                  <a:chExt cx="1584" cy="212"/>
                </a:xfrm>
              </p:grpSpPr>
              <p:sp>
                <p:nvSpPr>
                  <p:cNvPr id="12803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3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35" name="Rectangle 35"/>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36" name="Rectangle 36"/>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37" name="Group 37"/>
                <p:cNvGrpSpPr>
                  <a:grpSpLocks/>
                </p:cNvGrpSpPr>
                <p:nvPr/>
              </p:nvGrpSpPr>
              <p:grpSpPr bwMode="auto">
                <a:xfrm>
                  <a:off x="4218" y="1428"/>
                  <a:ext cx="1584" cy="212"/>
                  <a:chOff x="2700" y="4428"/>
                  <a:chExt cx="1584" cy="212"/>
                </a:xfrm>
              </p:grpSpPr>
              <p:sp>
                <p:nvSpPr>
                  <p:cNvPr id="12803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3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40" name="Rectangle 40"/>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41" name="Rectangle 41"/>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42" name="Group 42"/>
                <p:cNvGrpSpPr>
                  <a:grpSpLocks/>
                </p:cNvGrpSpPr>
                <p:nvPr/>
              </p:nvGrpSpPr>
              <p:grpSpPr bwMode="auto">
                <a:xfrm>
                  <a:off x="4224" y="1587"/>
                  <a:ext cx="1584" cy="212"/>
                  <a:chOff x="2700" y="4428"/>
                  <a:chExt cx="1584" cy="212"/>
                </a:xfrm>
              </p:grpSpPr>
              <p:sp>
                <p:nvSpPr>
                  <p:cNvPr id="12804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4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45" name="Rectangle 45"/>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46" name="Rectangle 46"/>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47" name="Group 47"/>
                <p:cNvGrpSpPr>
                  <a:grpSpLocks/>
                </p:cNvGrpSpPr>
                <p:nvPr/>
              </p:nvGrpSpPr>
              <p:grpSpPr bwMode="auto">
                <a:xfrm>
                  <a:off x="4224" y="1740"/>
                  <a:ext cx="1584" cy="212"/>
                  <a:chOff x="2700" y="4428"/>
                  <a:chExt cx="1584" cy="212"/>
                </a:xfrm>
              </p:grpSpPr>
              <p:sp>
                <p:nvSpPr>
                  <p:cNvPr id="12804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4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50" name="Rectangle 50"/>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51" name="Rectangle 51"/>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52" name="Group 52"/>
                <p:cNvGrpSpPr>
                  <a:grpSpLocks/>
                </p:cNvGrpSpPr>
                <p:nvPr/>
              </p:nvGrpSpPr>
              <p:grpSpPr bwMode="auto">
                <a:xfrm>
                  <a:off x="4221" y="1899"/>
                  <a:ext cx="1584" cy="212"/>
                  <a:chOff x="2700" y="4428"/>
                  <a:chExt cx="1584" cy="212"/>
                </a:xfrm>
              </p:grpSpPr>
              <p:sp>
                <p:nvSpPr>
                  <p:cNvPr id="12805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5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55" name="Rectangle 55"/>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56" name="Rectangle 56"/>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57" name="Group 57"/>
                <p:cNvGrpSpPr>
                  <a:grpSpLocks/>
                </p:cNvGrpSpPr>
                <p:nvPr/>
              </p:nvGrpSpPr>
              <p:grpSpPr bwMode="auto">
                <a:xfrm>
                  <a:off x="4221" y="2052"/>
                  <a:ext cx="1584" cy="212"/>
                  <a:chOff x="2700" y="4428"/>
                  <a:chExt cx="1584" cy="212"/>
                </a:xfrm>
              </p:grpSpPr>
              <p:sp>
                <p:nvSpPr>
                  <p:cNvPr id="12805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5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60" name="Rectangle 60"/>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61" name="Rectangle 61"/>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062" name="Group 62"/>
                <p:cNvGrpSpPr>
                  <a:grpSpLocks/>
                </p:cNvGrpSpPr>
                <p:nvPr/>
              </p:nvGrpSpPr>
              <p:grpSpPr bwMode="auto">
                <a:xfrm>
                  <a:off x="4218" y="2211"/>
                  <a:ext cx="1584" cy="212"/>
                  <a:chOff x="2700" y="4428"/>
                  <a:chExt cx="1584" cy="212"/>
                </a:xfrm>
              </p:grpSpPr>
              <p:sp>
                <p:nvSpPr>
                  <p:cNvPr id="12806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2806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28065" name="Rectangle 65"/>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66" name="Rectangle 66"/>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8067" name="Text Box 67"/>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128069" name="Text Box 69"/>
            <p:cNvSpPr txBox="1">
              <a:spLocks noChangeArrowheads="1"/>
            </p:cNvSpPr>
            <p:nvPr/>
          </p:nvSpPr>
          <p:spPr bwMode="auto">
            <a:xfrm>
              <a:off x="5489" y="31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070" name="Text Box 70"/>
            <p:cNvSpPr txBox="1">
              <a:spLocks noChangeArrowheads="1"/>
            </p:cNvSpPr>
            <p:nvPr/>
          </p:nvSpPr>
          <p:spPr bwMode="auto">
            <a:xfrm>
              <a:off x="5489" y="475"/>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071" name="Text Box 71"/>
            <p:cNvSpPr txBox="1">
              <a:spLocks noChangeArrowheads="1"/>
            </p:cNvSpPr>
            <p:nvPr/>
          </p:nvSpPr>
          <p:spPr bwMode="auto">
            <a:xfrm>
              <a:off x="5495" y="625"/>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072" name="Text Box 72"/>
            <p:cNvSpPr txBox="1">
              <a:spLocks noChangeArrowheads="1"/>
            </p:cNvSpPr>
            <p:nvPr/>
          </p:nvSpPr>
          <p:spPr bwMode="auto">
            <a:xfrm>
              <a:off x="5489" y="781"/>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075" name="Text Box 75"/>
            <p:cNvSpPr txBox="1">
              <a:spLocks noChangeArrowheads="1"/>
            </p:cNvSpPr>
            <p:nvPr/>
          </p:nvSpPr>
          <p:spPr bwMode="auto">
            <a:xfrm>
              <a:off x="5504" y="140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28076" name="Rectangle 76"/>
            <p:cNvSpPr>
              <a:spLocks noChangeArrowheads="1"/>
            </p:cNvSpPr>
            <p:nvPr/>
          </p:nvSpPr>
          <p:spPr bwMode="auto">
            <a:xfrm>
              <a:off x="4813" y="1563"/>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29</a:t>
              </a:r>
            </a:p>
          </p:txBody>
        </p:sp>
        <p:sp>
          <p:nvSpPr>
            <p:cNvPr id="128077" name="Text Box 77"/>
            <p:cNvSpPr txBox="1">
              <a:spLocks noChangeArrowheads="1"/>
            </p:cNvSpPr>
            <p:nvPr/>
          </p:nvSpPr>
          <p:spPr bwMode="auto">
            <a:xfrm>
              <a:off x="5492" y="1576"/>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8078" name="Rectangle 78"/>
            <p:cNvSpPr>
              <a:spLocks noChangeArrowheads="1"/>
            </p:cNvSpPr>
            <p:nvPr/>
          </p:nvSpPr>
          <p:spPr bwMode="auto">
            <a:xfrm>
              <a:off x="4801" y="948"/>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65</a:t>
              </a:r>
            </a:p>
          </p:txBody>
        </p:sp>
        <p:sp>
          <p:nvSpPr>
            <p:cNvPr id="128080" name="Text Box 80"/>
            <p:cNvSpPr txBox="1">
              <a:spLocks noChangeArrowheads="1"/>
            </p:cNvSpPr>
            <p:nvPr/>
          </p:nvSpPr>
          <p:spPr bwMode="auto">
            <a:xfrm>
              <a:off x="5484" y="165"/>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8081" name="Rectangle 81"/>
            <p:cNvSpPr>
              <a:spLocks noChangeArrowheads="1"/>
            </p:cNvSpPr>
            <p:nvPr/>
          </p:nvSpPr>
          <p:spPr bwMode="auto">
            <a:xfrm>
              <a:off x="4816" y="162"/>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79</a:t>
              </a:r>
            </a:p>
          </p:txBody>
        </p:sp>
        <p:sp>
          <p:nvSpPr>
            <p:cNvPr id="128082" name="Text Box 82"/>
            <p:cNvSpPr txBox="1">
              <a:spLocks noChangeArrowheads="1"/>
            </p:cNvSpPr>
            <p:nvPr/>
          </p:nvSpPr>
          <p:spPr bwMode="auto">
            <a:xfrm>
              <a:off x="5478" y="942"/>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8084" name="Rectangle 84"/>
            <p:cNvSpPr>
              <a:spLocks noChangeArrowheads="1"/>
            </p:cNvSpPr>
            <p:nvPr/>
          </p:nvSpPr>
          <p:spPr bwMode="auto">
            <a:xfrm>
              <a:off x="4807" y="1098"/>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15</a:t>
              </a:r>
            </a:p>
          </p:txBody>
        </p:sp>
        <p:sp>
          <p:nvSpPr>
            <p:cNvPr id="128085" name="Text Box 85"/>
            <p:cNvSpPr txBox="1">
              <a:spLocks noChangeArrowheads="1"/>
            </p:cNvSpPr>
            <p:nvPr/>
          </p:nvSpPr>
          <p:spPr bwMode="auto">
            <a:xfrm>
              <a:off x="5484" y="1092"/>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28086" name="Rectangle 86"/>
            <p:cNvSpPr>
              <a:spLocks noChangeArrowheads="1"/>
            </p:cNvSpPr>
            <p:nvPr/>
          </p:nvSpPr>
          <p:spPr bwMode="auto">
            <a:xfrm>
              <a:off x="4774" y="1257"/>
              <a:ext cx="350"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175</a:t>
              </a:r>
            </a:p>
          </p:txBody>
        </p:sp>
        <p:sp>
          <p:nvSpPr>
            <p:cNvPr id="128087" name="Text Box 87"/>
            <p:cNvSpPr txBox="1">
              <a:spLocks noChangeArrowheads="1"/>
            </p:cNvSpPr>
            <p:nvPr/>
          </p:nvSpPr>
          <p:spPr bwMode="auto">
            <a:xfrm>
              <a:off x="5499" y="1251"/>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grpSp>
      <p:sp>
        <p:nvSpPr>
          <p:cNvPr id="22533" name="Text Box 4"/>
          <p:cNvSpPr txBox="1">
            <a:spLocks noChangeArrowheads="1"/>
          </p:cNvSpPr>
          <p:nvPr/>
        </p:nvSpPr>
        <p:spPr bwMode="auto">
          <a:xfrm>
            <a:off x="6038850" y="4129088"/>
            <a:ext cx="3063875" cy="2576512"/>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a:latin typeface="Courier New" pitchFamily="49" charset="0"/>
                <a:cs typeface="Courier New" pitchFamily="49" charset="0"/>
              </a:rPr>
              <a:t>main()</a:t>
            </a:r>
          </a:p>
          <a:p>
            <a:pPr algn="l" eaLnBrk="1" hangingPunct="1"/>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HashTable ht;</a:t>
            </a:r>
          </a:p>
          <a:p>
            <a:pPr algn="l" eaLnBrk="1" hangingPunct="1"/>
            <a:r>
              <a:rPr lang="en-US" sz="1800" b="1">
                <a:latin typeface="Courier New" pitchFamily="49" charset="0"/>
                <a:cs typeface="Courier New" pitchFamily="49" charset="0"/>
              </a:rPr>
              <a:t>  …</a:t>
            </a:r>
          </a:p>
          <a:p>
            <a:pPr algn="l" eaLnBrk="1" hangingPunct="1"/>
            <a:r>
              <a:rPr lang="en-US" sz="1800" b="1">
                <a:latin typeface="Courier New" pitchFamily="49" charset="0"/>
                <a:cs typeface="Courier New" pitchFamily="49" charset="0"/>
              </a:rPr>
              <a:t>  bool x;</a:t>
            </a:r>
          </a:p>
          <a:p>
            <a:pPr algn="l" eaLnBrk="1" hangingPunct="1"/>
            <a:r>
              <a:rPr lang="en-US" sz="1800" b="1">
                <a:latin typeface="Courier New" pitchFamily="49" charset="0"/>
                <a:cs typeface="Courier New" pitchFamily="49" charset="0"/>
              </a:rPr>
              <a:t>  x = ht.search(29);</a:t>
            </a:r>
          </a:p>
          <a:p>
            <a:pPr algn="l" eaLnBrk="1" hangingPunct="1"/>
            <a:r>
              <a:rPr lang="en-US" sz="1800" b="1">
                <a:latin typeface="Courier New" pitchFamily="49" charset="0"/>
                <a:cs typeface="Courier New" pitchFamily="49" charset="0"/>
              </a:rPr>
              <a:t>  x = ht.search(175);</a:t>
            </a:r>
          </a:p>
          <a:p>
            <a:pPr algn="l" eaLnBrk="1" hangingPunct="1"/>
            <a:r>
              <a:rPr lang="en-US" sz="1800" b="1">
                <a:latin typeface="Courier New" pitchFamily="49" charset="0"/>
                <a:cs typeface="Courier New" pitchFamily="49" charset="0"/>
              </a:rPr>
              <a:t>  x = ht.search(20); </a:t>
            </a:r>
          </a:p>
          <a:p>
            <a:pPr algn="l" eaLnBrk="1" hangingPunct="1"/>
            <a:r>
              <a:rPr lang="en-US" sz="1800" b="1">
                <a:latin typeface="Courier New" pitchFamily="49" charset="0"/>
                <a:cs typeface="Courier New" pitchFamily="49" charset="0"/>
              </a:rPr>
              <a:t>}</a:t>
            </a:r>
          </a:p>
        </p:txBody>
      </p:sp>
      <p:sp>
        <p:nvSpPr>
          <p:cNvPr id="220" name="Line 119"/>
          <p:cNvSpPr>
            <a:spLocks noChangeShapeType="1"/>
          </p:cNvSpPr>
          <p:nvPr/>
        </p:nvSpPr>
        <p:spPr bwMode="auto">
          <a:xfrm>
            <a:off x="5908675" y="48704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2" name="Line 119"/>
          <p:cNvSpPr>
            <a:spLocks noChangeShapeType="1"/>
          </p:cNvSpPr>
          <p:nvPr/>
        </p:nvSpPr>
        <p:spPr bwMode="auto">
          <a:xfrm>
            <a:off x="5903913" y="51657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3" name="Line 119"/>
          <p:cNvSpPr>
            <a:spLocks noChangeShapeType="1"/>
          </p:cNvSpPr>
          <p:nvPr/>
        </p:nvSpPr>
        <p:spPr bwMode="auto">
          <a:xfrm>
            <a:off x="5899150" y="54324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4" name="Line 119"/>
          <p:cNvSpPr>
            <a:spLocks noChangeShapeType="1"/>
          </p:cNvSpPr>
          <p:nvPr/>
        </p:nvSpPr>
        <p:spPr bwMode="auto">
          <a:xfrm>
            <a:off x="5908675" y="56991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5" name="Line 119"/>
          <p:cNvSpPr>
            <a:spLocks noChangeShapeType="1"/>
          </p:cNvSpPr>
          <p:nvPr/>
        </p:nvSpPr>
        <p:spPr bwMode="auto">
          <a:xfrm>
            <a:off x="-100013" y="1457325"/>
            <a:ext cx="457201"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8162" name="Text Box 162"/>
          <p:cNvSpPr txBox="1">
            <a:spLocks noChangeArrowheads="1"/>
          </p:cNvSpPr>
          <p:nvPr/>
        </p:nvSpPr>
        <p:spPr bwMode="auto">
          <a:xfrm>
            <a:off x="2646363" y="935038"/>
            <a:ext cx="555625"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29</a:t>
            </a:r>
          </a:p>
        </p:txBody>
      </p:sp>
      <p:sp>
        <p:nvSpPr>
          <p:cNvPr id="6" name="Line 119"/>
          <p:cNvSpPr>
            <a:spLocks noChangeShapeType="1"/>
          </p:cNvSpPr>
          <p:nvPr/>
        </p:nvSpPr>
        <p:spPr bwMode="auto">
          <a:xfrm>
            <a:off x="238125" y="19240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75" name="AutoShape 99"/>
          <p:cNvSpPr>
            <a:spLocks noChangeArrowheads="1"/>
          </p:cNvSpPr>
          <p:nvPr/>
        </p:nvSpPr>
        <p:spPr bwMode="auto">
          <a:xfrm>
            <a:off x="3529013" y="195263"/>
            <a:ext cx="3417887" cy="1128712"/>
          </a:xfrm>
          <a:prstGeom prst="wedgeRoundRectCallout">
            <a:avLst>
              <a:gd name="adj1" fmla="val -44056"/>
              <a:gd name="adj2" fmla="val 98806"/>
              <a:gd name="adj3" fmla="val 16667"/>
            </a:avLst>
          </a:prstGeom>
          <a:solidFill>
            <a:srgbClr val="006666"/>
          </a:solidFill>
          <a:ln w="41275">
            <a:solidFill>
              <a:srgbClr val="800000"/>
            </a:solidFill>
            <a:miter lim="800000"/>
            <a:headEnd/>
            <a:tailEnd/>
          </a:ln>
        </p:spPr>
        <p:txBody>
          <a:bodyPr anchor="ctr"/>
          <a:lstStyle/>
          <a:p>
            <a:endParaRPr lang="en-US" sz="1800"/>
          </a:p>
          <a:p>
            <a:endParaRPr lang="en-US" sz="1800"/>
          </a:p>
          <a:p>
            <a:endParaRPr lang="en-US" sz="1800"/>
          </a:p>
          <a:p>
            <a:endParaRPr lang="en-US" sz="1800"/>
          </a:p>
        </p:txBody>
      </p:sp>
      <p:sp>
        <p:nvSpPr>
          <p:cNvPr id="176" name="Text Box 100"/>
          <p:cNvSpPr txBox="1">
            <a:spLocks noChangeArrowheads="1"/>
          </p:cNvSpPr>
          <p:nvPr/>
        </p:nvSpPr>
        <p:spPr bwMode="auto">
          <a:xfrm>
            <a:off x="3711575" y="261938"/>
            <a:ext cx="3122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29  % NUM_BUCK</a:t>
            </a:r>
          </a:p>
        </p:txBody>
      </p:sp>
      <p:sp>
        <p:nvSpPr>
          <p:cNvPr id="177" name="Text Box 101"/>
          <p:cNvSpPr txBox="1">
            <a:spLocks noChangeArrowheads="1"/>
          </p:cNvSpPr>
          <p:nvPr/>
        </p:nvSpPr>
        <p:spPr bwMode="auto">
          <a:xfrm>
            <a:off x="3732213" y="83185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9</a:t>
            </a:r>
          </a:p>
        </p:txBody>
      </p:sp>
      <p:sp>
        <p:nvSpPr>
          <p:cNvPr id="178" name="Text Box 102"/>
          <p:cNvSpPr txBox="1">
            <a:spLocks noChangeArrowheads="1"/>
          </p:cNvSpPr>
          <p:nvPr/>
        </p:nvSpPr>
        <p:spPr bwMode="auto">
          <a:xfrm>
            <a:off x="3717925" y="538163"/>
            <a:ext cx="2079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29  % 10</a:t>
            </a:r>
          </a:p>
        </p:txBody>
      </p:sp>
      <p:grpSp>
        <p:nvGrpSpPr>
          <p:cNvPr id="128172" name="Group 172"/>
          <p:cNvGrpSpPr>
            <a:grpSpLocks/>
          </p:cNvGrpSpPr>
          <p:nvPr/>
        </p:nvGrpSpPr>
        <p:grpSpPr bwMode="auto">
          <a:xfrm>
            <a:off x="4503738" y="1331913"/>
            <a:ext cx="1827212" cy="457200"/>
            <a:chOff x="-758" y="4939"/>
            <a:chExt cx="1151" cy="288"/>
          </a:xfrm>
        </p:grpSpPr>
        <p:sp>
          <p:nvSpPr>
            <p:cNvPr id="128173" name="Text Box 173"/>
            <p:cNvSpPr txBox="1">
              <a:spLocks noChangeArrowheads="1"/>
            </p:cNvSpPr>
            <p:nvPr/>
          </p:nvSpPr>
          <p:spPr bwMode="auto">
            <a:xfrm>
              <a:off x="-758" y="4939"/>
              <a:ext cx="728" cy="28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bucket</a:t>
              </a:r>
            </a:p>
          </p:txBody>
        </p:sp>
        <p:sp>
          <p:nvSpPr>
            <p:cNvPr id="128174" name="Rectangle 174"/>
            <p:cNvSpPr>
              <a:spLocks noChangeArrowheads="1"/>
            </p:cNvSpPr>
            <p:nvPr/>
          </p:nvSpPr>
          <p:spPr bwMode="auto">
            <a:xfrm>
              <a:off x="-45" y="4960"/>
              <a:ext cx="438" cy="24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8175" name="Text Box 175"/>
          <p:cNvSpPr txBox="1">
            <a:spLocks noChangeArrowheads="1"/>
          </p:cNvSpPr>
          <p:nvPr/>
        </p:nvSpPr>
        <p:spPr bwMode="auto">
          <a:xfrm>
            <a:off x="5800725" y="1335088"/>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9</a:t>
            </a:r>
          </a:p>
        </p:txBody>
      </p:sp>
      <p:sp>
        <p:nvSpPr>
          <p:cNvPr id="7" name="Line 119"/>
          <p:cNvSpPr>
            <a:spLocks noChangeShapeType="1"/>
          </p:cNvSpPr>
          <p:nvPr/>
        </p:nvSpPr>
        <p:spPr bwMode="auto">
          <a:xfrm>
            <a:off x="261938" y="23050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8" name="Line 119"/>
          <p:cNvSpPr>
            <a:spLocks noChangeShapeType="1"/>
          </p:cNvSpPr>
          <p:nvPr/>
        </p:nvSpPr>
        <p:spPr bwMode="auto">
          <a:xfrm>
            <a:off x="514350" y="28003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8179" name="Oval 179"/>
          <p:cNvSpPr>
            <a:spLocks noChangeArrowheads="1"/>
          </p:cNvSpPr>
          <p:nvPr/>
        </p:nvSpPr>
        <p:spPr bwMode="auto">
          <a:xfrm>
            <a:off x="8743950" y="2487613"/>
            <a:ext cx="300038"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80" name="AutoShape 180"/>
          <p:cNvSpPr>
            <a:spLocks noChangeArrowheads="1"/>
          </p:cNvSpPr>
          <p:nvPr/>
        </p:nvSpPr>
        <p:spPr bwMode="auto">
          <a:xfrm>
            <a:off x="3622675" y="390525"/>
            <a:ext cx="2917825" cy="1504950"/>
          </a:xfrm>
          <a:prstGeom prst="wedgeRoundRectCallout">
            <a:avLst>
              <a:gd name="adj1" fmla="val -51088"/>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This bucket is in use and holds a record, so let’s check its value!</a:t>
            </a:r>
          </a:p>
        </p:txBody>
      </p:sp>
      <p:sp>
        <p:nvSpPr>
          <p:cNvPr id="128181" name="AutoShape 181"/>
          <p:cNvSpPr>
            <a:spLocks noChangeArrowheads="1"/>
          </p:cNvSpPr>
          <p:nvPr/>
        </p:nvSpPr>
        <p:spPr bwMode="auto">
          <a:xfrm>
            <a:off x="3911600" y="936625"/>
            <a:ext cx="2917825" cy="1504950"/>
          </a:xfrm>
          <a:prstGeom prst="wedgeRoundRectCallout">
            <a:avLst>
              <a:gd name="adj1" fmla="val -51088"/>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The bucket holds a value of 29, which matches the value we’re searching for.</a:t>
            </a:r>
          </a:p>
        </p:txBody>
      </p:sp>
      <p:sp>
        <p:nvSpPr>
          <p:cNvPr id="128182" name="Oval 182"/>
          <p:cNvSpPr>
            <a:spLocks noChangeArrowheads="1"/>
          </p:cNvSpPr>
          <p:nvPr/>
        </p:nvSpPr>
        <p:spPr bwMode="auto">
          <a:xfrm>
            <a:off x="7666038" y="2476500"/>
            <a:ext cx="368300"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19"/>
          <p:cNvSpPr>
            <a:spLocks noChangeShapeType="1"/>
          </p:cNvSpPr>
          <p:nvPr/>
        </p:nvSpPr>
        <p:spPr bwMode="auto">
          <a:xfrm>
            <a:off x="523875" y="335280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0" name="Line 119"/>
          <p:cNvSpPr>
            <a:spLocks noChangeShapeType="1"/>
          </p:cNvSpPr>
          <p:nvPr/>
        </p:nvSpPr>
        <p:spPr bwMode="auto">
          <a:xfrm>
            <a:off x="5903913" y="59658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1" name="Line 119"/>
          <p:cNvSpPr>
            <a:spLocks noChangeShapeType="1"/>
          </p:cNvSpPr>
          <p:nvPr/>
        </p:nvSpPr>
        <p:spPr bwMode="auto">
          <a:xfrm>
            <a:off x="790575" y="36052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8187" name="Rectangle 187"/>
          <p:cNvSpPr>
            <a:spLocks noChangeArrowheads="1"/>
          </p:cNvSpPr>
          <p:nvPr/>
        </p:nvSpPr>
        <p:spPr bwMode="auto">
          <a:xfrm>
            <a:off x="6537325" y="2430463"/>
            <a:ext cx="2606675" cy="434975"/>
          </a:xfrm>
          <a:prstGeom prst="rect">
            <a:avLst/>
          </a:prstGeom>
          <a:noFill/>
          <a:ln w="63500" algn="ctr">
            <a:solidFill>
              <a:srgbClr val="FF0000"/>
            </a:solidFill>
            <a:miter lim="800000"/>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1+#ppt_w/2"/>
                                          </p:val>
                                        </p:tav>
                                        <p:tav tm="100000">
                                          <p:val>
                                            <p:strVal val="#ppt_x"/>
                                          </p:val>
                                        </p:tav>
                                      </p:tavLst>
                                    </p:anim>
                                    <p:anim calcmode="lin" valueType="num">
                                      <p:cBhvr additive="base">
                                        <p:cTn id="8"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81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20"/>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28089"/>
                                        </p:tgtEl>
                                        <p:attrNameLst>
                                          <p:attrName>style.visibility</p:attrName>
                                        </p:attrNameLst>
                                      </p:cBhvr>
                                      <p:to>
                                        <p:strVal val="visible"/>
                                      </p:to>
                                    </p:set>
                                    <p:animEffect transition="in" filter="fade">
                                      <p:cBhvr>
                                        <p:cTn id="29" dur="1000"/>
                                        <p:tgtEl>
                                          <p:spTgt spid="128089"/>
                                        </p:tgtEl>
                                      </p:cBhvr>
                                    </p:animEffect>
                                  </p:childTnLst>
                                </p:cTn>
                              </p:par>
                              <p:par>
                                <p:cTn id="30" presetID="10" presetClass="exit" presetSubtype="0" fill="hold" nodeType="withEffect">
                                  <p:stCondLst>
                                    <p:cond delay="0"/>
                                  </p:stCondLst>
                                  <p:childTnLst>
                                    <p:animEffect transition="out" filter="fade">
                                      <p:cBhvr>
                                        <p:cTn id="31" dur="1000"/>
                                        <p:tgtEl>
                                          <p:spTgt spid="128158"/>
                                        </p:tgtEl>
                                      </p:cBhvr>
                                    </p:animEffect>
                                    <p:set>
                                      <p:cBhvr>
                                        <p:cTn id="32" dur="1" fill="hold">
                                          <p:stCondLst>
                                            <p:cond delay="999"/>
                                          </p:stCondLst>
                                        </p:cTn>
                                        <p:tgtEl>
                                          <p:spTgt spid="12815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816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75"/>
                                        </p:tgtEl>
                                        <p:attrNameLst>
                                          <p:attrName>style.visibility</p:attrName>
                                        </p:attrNameLst>
                                      </p:cBhvr>
                                      <p:to>
                                        <p:strVal val="visible"/>
                                      </p:to>
                                    </p:set>
                                    <p:animEffect transition="in" filter="wipe(down)">
                                      <p:cBhvr>
                                        <p:cTn id="73" dur="500"/>
                                        <p:tgtEl>
                                          <p:spTgt spid="17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6"/>
                                        </p:tgtEl>
                                        <p:attrNameLst>
                                          <p:attrName>style.visibility</p:attrName>
                                        </p:attrNameLst>
                                      </p:cBhvr>
                                      <p:to>
                                        <p:strVal val="visible"/>
                                      </p:to>
                                    </p:set>
                                    <p:animEffect transition="in" filter="wipe(left)">
                                      <p:cBhvr>
                                        <p:cTn id="78" dur="500"/>
                                        <p:tgtEl>
                                          <p:spTgt spid="17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78"/>
                                        </p:tgtEl>
                                        <p:attrNameLst>
                                          <p:attrName>style.visibility</p:attrName>
                                        </p:attrNameLst>
                                      </p:cBhvr>
                                      <p:to>
                                        <p:strVal val="visible"/>
                                      </p:to>
                                    </p:set>
                                    <p:animEffect transition="in" filter="wipe(left)">
                                      <p:cBhvr>
                                        <p:cTn id="83" dur="500"/>
                                        <p:tgtEl>
                                          <p:spTgt spid="17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77"/>
                                        </p:tgtEl>
                                        <p:attrNameLst>
                                          <p:attrName>style.visibility</p:attrName>
                                        </p:attrNameLst>
                                      </p:cBhvr>
                                      <p:to>
                                        <p:strVal val="visible"/>
                                      </p:to>
                                    </p:set>
                                    <p:animEffect transition="in" filter="wipe(left)">
                                      <p:cBhvr>
                                        <p:cTn id="88" dur="500"/>
                                        <p:tgtEl>
                                          <p:spTgt spid="17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8175">
                                            <p:txEl>
                                              <p:pRg st="0" end="0"/>
                                            </p:txEl>
                                          </p:spTgt>
                                        </p:tgtEl>
                                        <p:attrNameLst>
                                          <p:attrName>style.visibility</p:attrName>
                                        </p:attrNameLst>
                                      </p:cBhvr>
                                      <p:to>
                                        <p:strVal val="visible"/>
                                      </p:to>
                                    </p:set>
                                  </p:childTnLst>
                                </p:cTn>
                              </p:par>
                            </p:childTnLst>
                          </p:cTn>
                        </p:par>
                        <p:par>
                          <p:cTn id="93" fill="hold" nodeType="afterGroup">
                            <p:stCondLst>
                              <p:cond delay="0"/>
                            </p:stCondLst>
                            <p:childTnLst>
                              <p:par>
                                <p:cTn id="94" presetID="22" presetClass="entr" presetSubtype="8" fill="hold" grpId="0" nodeType="afterEffect">
                                  <p:stCondLst>
                                    <p:cond delay="0"/>
                                  </p:stCondLst>
                                  <p:childTnLst>
                                    <p:set>
                                      <p:cBhvr>
                                        <p:cTn id="95" dur="1" fill="hold">
                                          <p:stCondLst>
                                            <p:cond delay="0"/>
                                          </p:stCondLst>
                                        </p:cTn>
                                        <p:tgtEl>
                                          <p:spTgt spid="128187"/>
                                        </p:tgtEl>
                                        <p:attrNameLst>
                                          <p:attrName>style.visibility</p:attrName>
                                        </p:attrNameLst>
                                      </p:cBhvr>
                                      <p:to>
                                        <p:strVal val="visible"/>
                                      </p:to>
                                    </p:set>
                                    <p:animEffect transition="in" filter="wipe(left)">
                                      <p:cBhvr>
                                        <p:cTn id="96" dur="500"/>
                                        <p:tgtEl>
                                          <p:spTgt spid="128187"/>
                                        </p:tgtEl>
                                      </p:cBhvr>
                                    </p:animEffect>
                                  </p:childTnLst>
                                </p:cTn>
                              </p:par>
                              <p:par>
                                <p:cTn id="97" presetID="1" presetClass="entr" presetSubtype="0" fill="hold" nodeType="withEffect">
                                  <p:stCondLst>
                                    <p:cond delay="0"/>
                                  </p:stCondLst>
                                  <p:childTnLst>
                                    <p:set>
                                      <p:cBhvr>
                                        <p:cTn id="98" dur="1" fill="hold">
                                          <p:stCondLst>
                                            <p:cond delay="0"/>
                                          </p:stCondLst>
                                        </p:cTn>
                                        <p:tgtEl>
                                          <p:spTgt spid="12817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7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76"/>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7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78"/>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7"/>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2817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128180"/>
                                        </p:tgtEl>
                                        <p:attrNameLst>
                                          <p:attrName>style.visibility</p:attrName>
                                        </p:attrNameLst>
                                      </p:cBhvr>
                                      <p:to>
                                        <p:strVal val="visible"/>
                                      </p:to>
                                    </p:set>
                                    <p:animEffect transition="in" filter="wipe(down)">
                                      <p:cBhvr>
                                        <p:cTn id="133" dur="500"/>
                                        <p:tgtEl>
                                          <p:spTgt spid="12818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128180"/>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128179"/>
                                        </p:tgtEl>
                                        <p:attrNameLst>
                                          <p:attrName>style.visibility</p:attrName>
                                        </p:attrNameLst>
                                      </p:cBhvr>
                                      <p:to>
                                        <p:strVal val="hidden"/>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8"/>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9"/>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128182"/>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28181"/>
                                        </p:tgtEl>
                                        <p:attrNameLst>
                                          <p:attrName>style.visibility</p:attrName>
                                        </p:attrNameLst>
                                      </p:cBhvr>
                                      <p:to>
                                        <p:strVal val="visible"/>
                                      </p:to>
                                    </p:set>
                                    <p:animEffect transition="in" filter="wipe(down)">
                                      <p:cBhvr>
                                        <p:cTn id="156" dur="500"/>
                                        <p:tgtEl>
                                          <p:spTgt spid="128181"/>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128181"/>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128182"/>
                                        </p:tgtEl>
                                        <p:attrNameLst>
                                          <p:attrName>style.visibility</p:attrName>
                                        </p:attrNameLst>
                                      </p:cBhvr>
                                      <p:to>
                                        <p:strVal val="hidden"/>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9"/>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1"/>
                                        </p:tgtEl>
                                        <p:attrNameLst>
                                          <p:attrName>style.visibility</p:attrName>
                                        </p:attrNameLst>
                                      </p:cBhvr>
                                      <p:to>
                                        <p:strVal val="hidden"/>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0" grpId="0" animBg="1"/>
      <p:bldP spid="220" grpId="1" animBg="1"/>
      <p:bldP spid="2" grpId="0" animBg="1"/>
      <p:bldP spid="2" grpId="1" animBg="1"/>
      <p:bldP spid="3" grpId="0" animBg="1"/>
      <p:bldP spid="3" grpId="1" animBg="1"/>
      <p:bldP spid="4" grpId="0" animBg="1"/>
      <p:bldP spid="4" grpId="1" animBg="1"/>
      <p:bldP spid="5" grpId="0" animBg="1"/>
      <p:bldP spid="5" grpId="1" animBg="1"/>
      <p:bldP spid="128162" grpId="0"/>
      <p:bldP spid="6" grpId="0" animBg="1"/>
      <p:bldP spid="6" grpId="1" animBg="1"/>
      <p:bldP spid="175" grpId="0" animBg="1"/>
      <p:bldP spid="175" grpId="1" animBg="1"/>
      <p:bldP spid="176" grpId="0"/>
      <p:bldP spid="176" grpId="1"/>
      <p:bldP spid="177" grpId="0"/>
      <p:bldP spid="177" grpId="1"/>
      <p:bldP spid="178" grpId="0"/>
      <p:bldP spid="178" grpId="1"/>
      <p:bldP spid="128175" grpId="0" build="allAtOnce"/>
      <p:bldP spid="7" grpId="0" animBg="1"/>
      <p:bldP spid="7" grpId="1" animBg="1"/>
      <p:bldP spid="8" grpId="0" animBg="1"/>
      <p:bldP spid="8" grpId="1" animBg="1"/>
      <p:bldP spid="128179" grpId="0" animBg="1"/>
      <p:bldP spid="128179" grpId="1" animBg="1"/>
      <p:bldP spid="128180" grpId="0" animBg="1"/>
      <p:bldP spid="128180" grpId="1" animBg="1"/>
      <p:bldP spid="128181" grpId="0" animBg="1"/>
      <p:bldP spid="128181" grpId="1" animBg="1"/>
      <p:bldP spid="128182" grpId="0" animBg="1"/>
      <p:bldP spid="128182" grpId="1" animBg="1"/>
      <p:bldP spid="9" grpId="0" animBg="1"/>
      <p:bldP spid="9" grpId="1" animBg="1"/>
      <p:bldP spid="10" grpId="0" animBg="1"/>
      <p:bldP spid="11" grpId="0" animBg="1"/>
      <p:bldP spid="11" grpId="1" animBg="1"/>
      <p:bldP spid="12818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14"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6CA0F294-1083-4845-AB71-E20808352644}" type="slidenum">
              <a:rPr lang="en-US" sz="1400">
                <a:solidFill>
                  <a:schemeClr val="tx1"/>
                </a:solidFill>
                <a:latin typeface="Times New Roman" pitchFamily="18" charset="0"/>
              </a:rPr>
              <a:pPr algn="r" eaLnBrk="1" hangingPunct="1"/>
              <a:t>33</a:t>
            </a:fld>
            <a:endParaRPr lang="en-US" sz="1400">
              <a:solidFill>
                <a:schemeClr val="tx1"/>
              </a:solidFill>
              <a:latin typeface="Times New Roman" pitchFamily="18" charset="0"/>
            </a:endParaRPr>
          </a:p>
        </p:txBody>
      </p:sp>
      <p:sp>
        <p:nvSpPr>
          <p:cNvPr id="130253" name="Rectangle 205"/>
          <p:cNvSpPr>
            <a:spLocks noChangeArrowheads="1"/>
          </p:cNvSpPr>
          <p:nvPr/>
        </p:nvSpPr>
        <p:spPr bwMode="auto">
          <a:xfrm>
            <a:off x="80963" y="61913"/>
            <a:ext cx="6526212" cy="6432550"/>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800" b="1">
              <a:latin typeface="Courier New" pitchFamily="49" charset="0"/>
            </a:endParaRPr>
          </a:p>
          <a:p>
            <a:pPr algn="l"/>
            <a:r>
              <a:rPr lang="en-US" sz="1800" b="1">
                <a:latin typeface="Courier New" pitchFamily="49" charset="0"/>
              </a:rPr>
              <a:t> </a:t>
            </a:r>
            <a:r>
              <a:rPr lang="en-US" sz="800" b="1">
                <a:latin typeface="Courier New" pitchFamily="49" charset="0"/>
              </a:rPr>
              <a:t> </a:t>
            </a:r>
            <a:r>
              <a:rPr lang="en-US" sz="1800" b="1">
                <a:latin typeface="Courier New" pitchFamily="49" charset="0"/>
              </a:rPr>
              <a:t>bool search(int idNum)</a:t>
            </a:r>
          </a:p>
          <a:p>
            <a:pPr algn="l"/>
            <a:r>
              <a:rPr lang="en-US" sz="1300" b="1">
                <a:latin typeface="Courier New" pitchFamily="49" charset="0"/>
              </a:rPr>
              <a:t>  {</a:t>
            </a:r>
          </a:p>
          <a:p>
            <a:pPr algn="l"/>
            <a:r>
              <a:rPr lang="en-US" sz="1800" b="1">
                <a:latin typeface="Courier New" pitchFamily="49" charset="0"/>
              </a:rPr>
              <a:t>    int bucket = hashFunc(idNum);</a:t>
            </a:r>
          </a:p>
          <a:p>
            <a:pPr algn="l"/>
            <a:r>
              <a:rPr lang="en-US" sz="800" b="1">
                <a:latin typeface="Courier New" pitchFamily="49" charset="0"/>
              </a:rPr>
              <a:t> </a:t>
            </a:r>
          </a:p>
          <a:p>
            <a:pPr algn="l"/>
            <a:r>
              <a:rPr lang="en-US" sz="1800" b="1">
                <a:latin typeface="Courier New" pitchFamily="49" charset="0"/>
              </a:rPr>
              <a:t>    for (int tries=0;tries&lt;NUM_BUCK;tries++)</a:t>
            </a:r>
          </a:p>
          <a:p>
            <a:pPr algn="l"/>
            <a:r>
              <a:rPr lang="en-US" sz="1300" b="1">
                <a:latin typeface="Courier New" pitchFamily="49" charset="0"/>
              </a:rPr>
              <a:t>      {</a:t>
            </a:r>
          </a:p>
          <a:p>
            <a:pPr algn="l"/>
            <a:r>
              <a:rPr lang="en-US" sz="1800">
                <a:latin typeface="Courier New" pitchFamily="49" charset="0"/>
              </a:rPr>
              <a:t>      </a:t>
            </a:r>
            <a:r>
              <a:rPr lang="en-US" sz="1800" b="1">
                <a:latin typeface="Courier New" pitchFamily="49" charset="0"/>
              </a:rPr>
              <a:t>if (m_buckets[bucket].used == false)</a:t>
            </a:r>
          </a:p>
          <a:p>
            <a:pPr algn="l"/>
            <a:r>
              <a:rPr lang="en-US" sz="1800" b="1">
                <a:latin typeface="Courier New" pitchFamily="49" charset="0"/>
              </a:rPr>
              <a:t>        return false;</a:t>
            </a:r>
          </a:p>
          <a:p>
            <a:pPr algn="l"/>
            <a:r>
              <a:rPr lang="en-US" sz="1800" b="1">
                <a:latin typeface="Courier New" pitchFamily="49" charset="0"/>
              </a:rPr>
              <a:t>      if (m_buckets[bucket].idNum == idNum)</a:t>
            </a:r>
          </a:p>
          <a:p>
            <a:pPr algn="l"/>
            <a:r>
              <a:rPr lang="en-US" sz="1800" b="1">
                <a:latin typeface="Courier New" pitchFamily="49" charset="0"/>
              </a:rPr>
              <a:t>        return true;</a:t>
            </a:r>
          </a:p>
          <a:p>
            <a:pPr algn="l"/>
            <a:endParaRPr lang="en-US" sz="800" b="1">
              <a:latin typeface="Courier New" pitchFamily="49" charset="0"/>
            </a:endParaRPr>
          </a:p>
          <a:p>
            <a:pPr algn="l"/>
            <a:r>
              <a:rPr lang="en-US" sz="1800" b="1">
                <a:latin typeface="Courier New" pitchFamily="49" charset="0"/>
              </a:rPr>
              <a:t>      bucket = (bucket + 1) % NUM_BUCK;</a:t>
            </a:r>
          </a:p>
          <a:p>
            <a:pPr algn="l"/>
            <a:r>
              <a:rPr lang="en-US" sz="1300" b="1">
                <a:latin typeface="Courier New" pitchFamily="49" charset="0"/>
              </a:rPr>
              <a:t>      }</a:t>
            </a:r>
          </a:p>
          <a:p>
            <a:pPr algn="l"/>
            <a:r>
              <a:rPr lang="en-US" sz="1800" b="1">
                <a:latin typeface="Courier New" pitchFamily="49" charset="0"/>
              </a:rPr>
              <a:t>    return false;// not in the hash table</a:t>
            </a:r>
          </a:p>
          <a:p>
            <a:pPr algn="l"/>
            <a:r>
              <a:rPr lang="en-US" sz="1300" b="1">
                <a:latin typeface="Courier New" pitchFamily="49" charset="0"/>
              </a:rPr>
              <a:t>  }</a:t>
            </a:r>
          </a:p>
          <a:p>
            <a:pPr algn="l"/>
            <a:endParaRPr lang="en-US" sz="800" b="1">
              <a:latin typeface="Courier New" pitchFamily="49" charset="0"/>
            </a:endParaRPr>
          </a:p>
          <a:p>
            <a:pPr algn="l"/>
            <a:r>
              <a:rPr lang="en-US" sz="1800" b="1">
                <a:latin typeface="Courier New" pitchFamily="49" charset="0"/>
              </a:rPr>
              <a:t>private:</a:t>
            </a:r>
          </a:p>
          <a:p>
            <a:pPr algn="l"/>
            <a:r>
              <a:rPr lang="en-US" sz="1800" b="1">
                <a:latin typeface="Courier New" pitchFamily="49" charset="0"/>
              </a:rPr>
              <a:t>   int hashFunc(int idNum) const</a:t>
            </a:r>
          </a:p>
          <a:p>
            <a:pPr algn="l"/>
            <a:r>
              <a:rPr lang="en-US" sz="1800" b="1">
                <a:latin typeface="Courier New" pitchFamily="49" charset="0"/>
              </a:rPr>
              <a:t>       {  return idNum % NUM_BUCK;  }</a:t>
            </a:r>
          </a:p>
          <a:p>
            <a:pPr algn="l"/>
            <a:endParaRPr lang="en-US" sz="800" b="1">
              <a:latin typeface="Courier New" pitchFamily="49" charset="0"/>
            </a:endParaRPr>
          </a:p>
          <a:p>
            <a:pPr algn="l"/>
            <a:r>
              <a:rPr lang="en-US" sz="1800" b="1">
                <a:latin typeface="Courier New" pitchFamily="49" charset="0"/>
              </a:rPr>
              <a:t>   BUCKET m_buckets[NUM_BUCK];</a:t>
            </a:r>
          </a:p>
          <a:p>
            <a:pPr algn="l"/>
            <a:r>
              <a:rPr lang="en-US" sz="1800" b="1">
                <a:latin typeface="Courier New" pitchFamily="49" charset="0"/>
              </a:rPr>
              <a:t>};</a:t>
            </a:r>
          </a:p>
        </p:txBody>
      </p:sp>
      <p:grpSp>
        <p:nvGrpSpPr>
          <p:cNvPr id="130050" name="Group 2"/>
          <p:cNvGrpSpPr>
            <a:grpSpLocks/>
          </p:cNvGrpSpPr>
          <p:nvPr/>
        </p:nvGrpSpPr>
        <p:grpSpPr bwMode="auto">
          <a:xfrm>
            <a:off x="6543675" y="249238"/>
            <a:ext cx="2725738" cy="2574925"/>
            <a:chOff x="5615" y="905"/>
            <a:chExt cx="1717" cy="1622"/>
          </a:xfrm>
        </p:grpSpPr>
        <p:grpSp>
          <p:nvGrpSpPr>
            <p:cNvPr id="130051" name="Group 3"/>
            <p:cNvGrpSpPr>
              <a:grpSpLocks/>
            </p:cNvGrpSpPr>
            <p:nvPr/>
          </p:nvGrpSpPr>
          <p:grpSpPr bwMode="auto">
            <a:xfrm>
              <a:off x="5615" y="905"/>
              <a:ext cx="1717" cy="1622"/>
              <a:chOff x="4118" y="801"/>
              <a:chExt cx="1717" cy="1622"/>
            </a:xfrm>
          </p:grpSpPr>
          <p:grpSp>
            <p:nvGrpSpPr>
              <p:cNvPr id="130052" name="Group 4"/>
              <p:cNvGrpSpPr>
                <a:grpSpLocks/>
              </p:cNvGrpSpPr>
              <p:nvPr/>
            </p:nvGrpSpPr>
            <p:grpSpPr bwMode="auto">
              <a:xfrm>
                <a:off x="4245" y="801"/>
                <a:ext cx="1590" cy="1622"/>
                <a:chOff x="4218" y="801"/>
                <a:chExt cx="1590" cy="1622"/>
              </a:xfrm>
            </p:grpSpPr>
            <p:grpSp>
              <p:nvGrpSpPr>
                <p:cNvPr id="130053" name="Group 5"/>
                <p:cNvGrpSpPr>
                  <a:grpSpLocks/>
                </p:cNvGrpSpPr>
                <p:nvPr/>
              </p:nvGrpSpPr>
              <p:grpSpPr bwMode="auto">
                <a:xfrm>
                  <a:off x="4221" y="801"/>
                  <a:ext cx="1584" cy="212"/>
                  <a:chOff x="2700" y="4428"/>
                  <a:chExt cx="1584" cy="212"/>
                </a:xfrm>
              </p:grpSpPr>
              <p:sp>
                <p:nvSpPr>
                  <p:cNvPr id="13005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5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56" name="Rectangle 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7" name="Rectangle 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58" name="Group 10"/>
                <p:cNvGrpSpPr>
                  <a:grpSpLocks/>
                </p:cNvGrpSpPr>
                <p:nvPr/>
              </p:nvGrpSpPr>
              <p:grpSpPr bwMode="auto">
                <a:xfrm>
                  <a:off x="4218" y="960"/>
                  <a:ext cx="1584" cy="212"/>
                  <a:chOff x="2700" y="4428"/>
                  <a:chExt cx="1584" cy="212"/>
                </a:xfrm>
              </p:grpSpPr>
              <p:sp>
                <p:nvSpPr>
                  <p:cNvPr id="13005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6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61" name="Rectangle 1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2" name="Rectangle 1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63" name="Group 15"/>
                <p:cNvGrpSpPr>
                  <a:grpSpLocks/>
                </p:cNvGrpSpPr>
                <p:nvPr/>
              </p:nvGrpSpPr>
              <p:grpSpPr bwMode="auto">
                <a:xfrm>
                  <a:off x="4218" y="1113"/>
                  <a:ext cx="1584" cy="212"/>
                  <a:chOff x="2700" y="4428"/>
                  <a:chExt cx="1584" cy="212"/>
                </a:xfrm>
              </p:grpSpPr>
              <p:sp>
                <p:nvSpPr>
                  <p:cNvPr id="13006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6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66" name="Rectangle 1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7" name="Rectangle 1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68" name="Group 20"/>
                <p:cNvGrpSpPr>
                  <a:grpSpLocks/>
                </p:cNvGrpSpPr>
                <p:nvPr/>
              </p:nvGrpSpPr>
              <p:grpSpPr bwMode="auto">
                <a:xfrm>
                  <a:off x="4224" y="1272"/>
                  <a:ext cx="1584" cy="212"/>
                  <a:chOff x="2700" y="4428"/>
                  <a:chExt cx="1584" cy="212"/>
                </a:xfrm>
              </p:grpSpPr>
              <p:sp>
                <p:nvSpPr>
                  <p:cNvPr id="13006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7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71" name="Rectangle 2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2" name="Rectangle 2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73" name="Group 25"/>
                <p:cNvGrpSpPr>
                  <a:grpSpLocks/>
                </p:cNvGrpSpPr>
                <p:nvPr/>
              </p:nvGrpSpPr>
              <p:grpSpPr bwMode="auto">
                <a:xfrm>
                  <a:off x="4218" y="1428"/>
                  <a:ext cx="1584" cy="212"/>
                  <a:chOff x="2700" y="4428"/>
                  <a:chExt cx="1584" cy="212"/>
                </a:xfrm>
              </p:grpSpPr>
              <p:sp>
                <p:nvSpPr>
                  <p:cNvPr id="13007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7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76" name="Rectangle 2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7" name="Rectangle 2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78" name="Group 30"/>
                <p:cNvGrpSpPr>
                  <a:grpSpLocks/>
                </p:cNvGrpSpPr>
                <p:nvPr/>
              </p:nvGrpSpPr>
              <p:grpSpPr bwMode="auto">
                <a:xfrm>
                  <a:off x="4224" y="1587"/>
                  <a:ext cx="1584" cy="212"/>
                  <a:chOff x="2700" y="4428"/>
                  <a:chExt cx="1584" cy="212"/>
                </a:xfrm>
              </p:grpSpPr>
              <p:sp>
                <p:nvSpPr>
                  <p:cNvPr id="13007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8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81" name="Rectangle 3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2" name="Rectangle 3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83" name="Group 35"/>
                <p:cNvGrpSpPr>
                  <a:grpSpLocks/>
                </p:cNvGrpSpPr>
                <p:nvPr/>
              </p:nvGrpSpPr>
              <p:grpSpPr bwMode="auto">
                <a:xfrm>
                  <a:off x="4224" y="1740"/>
                  <a:ext cx="1584" cy="212"/>
                  <a:chOff x="2700" y="4428"/>
                  <a:chExt cx="1584" cy="212"/>
                </a:xfrm>
              </p:grpSpPr>
              <p:sp>
                <p:nvSpPr>
                  <p:cNvPr id="13008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8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86" name="Rectangle 3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7" name="Rectangle 3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88" name="Group 40"/>
                <p:cNvGrpSpPr>
                  <a:grpSpLocks/>
                </p:cNvGrpSpPr>
                <p:nvPr/>
              </p:nvGrpSpPr>
              <p:grpSpPr bwMode="auto">
                <a:xfrm>
                  <a:off x="4221" y="1899"/>
                  <a:ext cx="1584" cy="212"/>
                  <a:chOff x="2700" y="4428"/>
                  <a:chExt cx="1584" cy="212"/>
                </a:xfrm>
              </p:grpSpPr>
              <p:sp>
                <p:nvSpPr>
                  <p:cNvPr id="13008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9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91" name="Rectangle 4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2" name="Rectangle 4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93" name="Group 45"/>
                <p:cNvGrpSpPr>
                  <a:grpSpLocks/>
                </p:cNvGrpSpPr>
                <p:nvPr/>
              </p:nvGrpSpPr>
              <p:grpSpPr bwMode="auto">
                <a:xfrm>
                  <a:off x="4221" y="2052"/>
                  <a:ext cx="1584" cy="212"/>
                  <a:chOff x="2700" y="4428"/>
                  <a:chExt cx="1584" cy="212"/>
                </a:xfrm>
              </p:grpSpPr>
              <p:sp>
                <p:nvSpPr>
                  <p:cNvPr id="130094"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095"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096" name="Rectangle 4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7" name="Rectangle 4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098" name="Group 50"/>
                <p:cNvGrpSpPr>
                  <a:grpSpLocks/>
                </p:cNvGrpSpPr>
                <p:nvPr/>
              </p:nvGrpSpPr>
              <p:grpSpPr bwMode="auto">
                <a:xfrm>
                  <a:off x="4218" y="2211"/>
                  <a:ext cx="1584" cy="212"/>
                  <a:chOff x="2700" y="4428"/>
                  <a:chExt cx="1584" cy="212"/>
                </a:xfrm>
              </p:grpSpPr>
              <p:sp>
                <p:nvSpPr>
                  <p:cNvPr id="130099"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00"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01" name="Rectangle 5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2" name="Rectangle 5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0103" name="Text Box 55"/>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130104" name="Text Box 56"/>
            <p:cNvSpPr txBox="1">
              <a:spLocks noChangeArrowheads="1"/>
            </p:cNvSpPr>
            <p:nvPr/>
          </p:nvSpPr>
          <p:spPr bwMode="auto">
            <a:xfrm>
              <a:off x="6974" y="91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05" name="Text Box 57"/>
            <p:cNvSpPr txBox="1">
              <a:spLocks noChangeArrowheads="1"/>
            </p:cNvSpPr>
            <p:nvPr/>
          </p:nvSpPr>
          <p:spPr bwMode="auto">
            <a:xfrm>
              <a:off x="6980" y="106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06" name="Text Box 58"/>
            <p:cNvSpPr txBox="1">
              <a:spLocks noChangeArrowheads="1"/>
            </p:cNvSpPr>
            <p:nvPr/>
          </p:nvSpPr>
          <p:spPr bwMode="auto">
            <a:xfrm>
              <a:off x="6980" y="1230"/>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07" name="Text Box 59"/>
            <p:cNvSpPr txBox="1">
              <a:spLocks noChangeArrowheads="1"/>
            </p:cNvSpPr>
            <p:nvPr/>
          </p:nvSpPr>
          <p:spPr bwMode="auto">
            <a:xfrm>
              <a:off x="6986" y="1380"/>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08" name="Text Box 60"/>
            <p:cNvSpPr txBox="1">
              <a:spLocks noChangeArrowheads="1"/>
            </p:cNvSpPr>
            <p:nvPr/>
          </p:nvSpPr>
          <p:spPr bwMode="auto">
            <a:xfrm>
              <a:off x="6980" y="1536"/>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09" name="Text Box 61"/>
            <p:cNvSpPr txBox="1">
              <a:spLocks noChangeArrowheads="1"/>
            </p:cNvSpPr>
            <p:nvPr/>
          </p:nvSpPr>
          <p:spPr bwMode="auto">
            <a:xfrm>
              <a:off x="6986" y="1686"/>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10" name="Text Box 62"/>
            <p:cNvSpPr txBox="1">
              <a:spLocks noChangeArrowheads="1"/>
            </p:cNvSpPr>
            <p:nvPr/>
          </p:nvSpPr>
          <p:spPr bwMode="auto">
            <a:xfrm>
              <a:off x="6986" y="184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11" name="Text Box 63"/>
            <p:cNvSpPr txBox="1">
              <a:spLocks noChangeArrowheads="1"/>
            </p:cNvSpPr>
            <p:nvPr/>
          </p:nvSpPr>
          <p:spPr bwMode="auto">
            <a:xfrm>
              <a:off x="6992" y="199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12" name="Text Box 64"/>
            <p:cNvSpPr txBox="1">
              <a:spLocks noChangeArrowheads="1"/>
            </p:cNvSpPr>
            <p:nvPr/>
          </p:nvSpPr>
          <p:spPr bwMode="auto">
            <a:xfrm>
              <a:off x="6995" y="216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13" name="Text Box 65"/>
            <p:cNvSpPr txBox="1">
              <a:spLocks noChangeArrowheads="1"/>
            </p:cNvSpPr>
            <p:nvPr/>
          </p:nvSpPr>
          <p:spPr bwMode="auto">
            <a:xfrm>
              <a:off x="7001" y="231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grpSp>
      <p:grpSp>
        <p:nvGrpSpPr>
          <p:cNvPr id="130116" name="Group 68"/>
          <p:cNvGrpSpPr>
            <a:grpSpLocks/>
          </p:cNvGrpSpPr>
          <p:nvPr/>
        </p:nvGrpSpPr>
        <p:grpSpPr bwMode="auto">
          <a:xfrm>
            <a:off x="6546850" y="238125"/>
            <a:ext cx="2725738" cy="2600325"/>
            <a:chOff x="4124" y="150"/>
            <a:chExt cx="1717" cy="1638"/>
          </a:xfrm>
        </p:grpSpPr>
        <p:grpSp>
          <p:nvGrpSpPr>
            <p:cNvPr id="130117" name="Group 69"/>
            <p:cNvGrpSpPr>
              <a:grpSpLocks/>
            </p:cNvGrpSpPr>
            <p:nvPr/>
          </p:nvGrpSpPr>
          <p:grpSpPr bwMode="auto">
            <a:xfrm>
              <a:off x="4124" y="150"/>
              <a:ext cx="1717" cy="1622"/>
              <a:chOff x="4118" y="801"/>
              <a:chExt cx="1717" cy="1622"/>
            </a:xfrm>
          </p:grpSpPr>
          <p:grpSp>
            <p:nvGrpSpPr>
              <p:cNvPr id="130118" name="Group 70"/>
              <p:cNvGrpSpPr>
                <a:grpSpLocks/>
              </p:cNvGrpSpPr>
              <p:nvPr/>
            </p:nvGrpSpPr>
            <p:grpSpPr bwMode="auto">
              <a:xfrm>
                <a:off x="4245" y="801"/>
                <a:ext cx="1590" cy="1622"/>
                <a:chOff x="4218" y="801"/>
                <a:chExt cx="1590" cy="1622"/>
              </a:xfrm>
            </p:grpSpPr>
            <p:grpSp>
              <p:nvGrpSpPr>
                <p:cNvPr id="130119" name="Group 71"/>
                <p:cNvGrpSpPr>
                  <a:grpSpLocks/>
                </p:cNvGrpSpPr>
                <p:nvPr/>
              </p:nvGrpSpPr>
              <p:grpSpPr bwMode="auto">
                <a:xfrm>
                  <a:off x="4221" y="801"/>
                  <a:ext cx="1584" cy="212"/>
                  <a:chOff x="2700" y="4428"/>
                  <a:chExt cx="1584" cy="212"/>
                </a:xfrm>
              </p:grpSpPr>
              <p:sp>
                <p:nvSpPr>
                  <p:cNvPr id="13012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2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22" name="Rectangle 7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3" name="Rectangle 7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24" name="Group 76"/>
                <p:cNvGrpSpPr>
                  <a:grpSpLocks/>
                </p:cNvGrpSpPr>
                <p:nvPr/>
              </p:nvGrpSpPr>
              <p:grpSpPr bwMode="auto">
                <a:xfrm>
                  <a:off x="4218" y="960"/>
                  <a:ext cx="1584" cy="212"/>
                  <a:chOff x="2700" y="4428"/>
                  <a:chExt cx="1584" cy="212"/>
                </a:xfrm>
              </p:grpSpPr>
              <p:sp>
                <p:nvSpPr>
                  <p:cNvPr id="13012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2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27" name="Rectangle 7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8" name="Rectangle 8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29" name="Group 81"/>
                <p:cNvGrpSpPr>
                  <a:grpSpLocks/>
                </p:cNvGrpSpPr>
                <p:nvPr/>
              </p:nvGrpSpPr>
              <p:grpSpPr bwMode="auto">
                <a:xfrm>
                  <a:off x="4218" y="1113"/>
                  <a:ext cx="1584" cy="212"/>
                  <a:chOff x="2700" y="4428"/>
                  <a:chExt cx="1584" cy="212"/>
                </a:xfrm>
              </p:grpSpPr>
              <p:sp>
                <p:nvSpPr>
                  <p:cNvPr id="13013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3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32" name="Rectangle 8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3" name="Rectangle 8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34" name="Group 86"/>
                <p:cNvGrpSpPr>
                  <a:grpSpLocks/>
                </p:cNvGrpSpPr>
                <p:nvPr/>
              </p:nvGrpSpPr>
              <p:grpSpPr bwMode="auto">
                <a:xfrm>
                  <a:off x="4224" y="1272"/>
                  <a:ext cx="1584" cy="212"/>
                  <a:chOff x="2700" y="4428"/>
                  <a:chExt cx="1584" cy="212"/>
                </a:xfrm>
              </p:grpSpPr>
              <p:sp>
                <p:nvSpPr>
                  <p:cNvPr id="13013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3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37" name="Rectangle 8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8" name="Rectangle 9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39" name="Group 91"/>
                <p:cNvGrpSpPr>
                  <a:grpSpLocks/>
                </p:cNvGrpSpPr>
                <p:nvPr/>
              </p:nvGrpSpPr>
              <p:grpSpPr bwMode="auto">
                <a:xfrm>
                  <a:off x="4218" y="1428"/>
                  <a:ext cx="1584" cy="212"/>
                  <a:chOff x="2700" y="4428"/>
                  <a:chExt cx="1584" cy="212"/>
                </a:xfrm>
              </p:grpSpPr>
              <p:sp>
                <p:nvSpPr>
                  <p:cNvPr id="13014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4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42" name="Rectangle 9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3" name="Rectangle 9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44" name="Group 96"/>
                <p:cNvGrpSpPr>
                  <a:grpSpLocks/>
                </p:cNvGrpSpPr>
                <p:nvPr/>
              </p:nvGrpSpPr>
              <p:grpSpPr bwMode="auto">
                <a:xfrm>
                  <a:off x="4224" y="1587"/>
                  <a:ext cx="1584" cy="212"/>
                  <a:chOff x="2700" y="4428"/>
                  <a:chExt cx="1584" cy="212"/>
                </a:xfrm>
              </p:grpSpPr>
              <p:sp>
                <p:nvSpPr>
                  <p:cNvPr id="13014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4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47" name="Rectangle 9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8" name="Rectangle 10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49" name="Group 101"/>
                <p:cNvGrpSpPr>
                  <a:grpSpLocks/>
                </p:cNvGrpSpPr>
                <p:nvPr/>
              </p:nvGrpSpPr>
              <p:grpSpPr bwMode="auto">
                <a:xfrm>
                  <a:off x="4224" y="1740"/>
                  <a:ext cx="1584" cy="212"/>
                  <a:chOff x="2700" y="4428"/>
                  <a:chExt cx="1584" cy="212"/>
                </a:xfrm>
              </p:grpSpPr>
              <p:sp>
                <p:nvSpPr>
                  <p:cNvPr id="13015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5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52" name="Rectangle 10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3" name="Rectangle 10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54" name="Group 106"/>
                <p:cNvGrpSpPr>
                  <a:grpSpLocks/>
                </p:cNvGrpSpPr>
                <p:nvPr/>
              </p:nvGrpSpPr>
              <p:grpSpPr bwMode="auto">
                <a:xfrm>
                  <a:off x="4221" y="1899"/>
                  <a:ext cx="1584" cy="212"/>
                  <a:chOff x="2700" y="4428"/>
                  <a:chExt cx="1584" cy="212"/>
                </a:xfrm>
              </p:grpSpPr>
              <p:sp>
                <p:nvSpPr>
                  <p:cNvPr id="13015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5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57" name="Rectangle 10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8" name="Rectangle 11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59" name="Group 111"/>
                <p:cNvGrpSpPr>
                  <a:grpSpLocks/>
                </p:cNvGrpSpPr>
                <p:nvPr/>
              </p:nvGrpSpPr>
              <p:grpSpPr bwMode="auto">
                <a:xfrm>
                  <a:off x="4221" y="2052"/>
                  <a:ext cx="1584" cy="212"/>
                  <a:chOff x="2700" y="4428"/>
                  <a:chExt cx="1584" cy="212"/>
                </a:xfrm>
              </p:grpSpPr>
              <p:sp>
                <p:nvSpPr>
                  <p:cNvPr id="13016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6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62" name="Rectangle 11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3" name="Rectangle 11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64" name="Group 116"/>
                <p:cNvGrpSpPr>
                  <a:grpSpLocks/>
                </p:cNvGrpSpPr>
                <p:nvPr/>
              </p:nvGrpSpPr>
              <p:grpSpPr bwMode="auto">
                <a:xfrm>
                  <a:off x="4218" y="2211"/>
                  <a:ext cx="1584" cy="212"/>
                  <a:chOff x="2700" y="4428"/>
                  <a:chExt cx="1584" cy="212"/>
                </a:xfrm>
              </p:grpSpPr>
              <p:sp>
                <p:nvSpPr>
                  <p:cNvPr id="13016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016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0167" name="Rectangle 11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8" name="Rectangle 12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0169" name="Text Box 121"/>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130170" name="Text Box 122"/>
            <p:cNvSpPr txBox="1">
              <a:spLocks noChangeArrowheads="1"/>
            </p:cNvSpPr>
            <p:nvPr/>
          </p:nvSpPr>
          <p:spPr bwMode="auto">
            <a:xfrm>
              <a:off x="5489" y="31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71" name="Text Box 123"/>
            <p:cNvSpPr txBox="1">
              <a:spLocks noChangeArrowheads="1"/>
            </p:cNvSpPr>
            <p:nvPr/>
          </p:nvSpPr>
          <p:spPr bwMode="auto">
            <a:xfrm>
              <a:off x="5489" y="475"/>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72" name="Text Box 124"/>
            <p:cNvSpPr txBox="1">
              <a:spLocks noChangeArrowheads="1"/>
            </p:cNvSpPr>
            <p:nvPr/>
          </p:nvSpPr>
          <p:spPr bwMode="auto">
            <a:xfrm>
              <a:off x="5495" y="625"/>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73" name="Text Box 125"/>
            <p:cNvSpPr txBox="1">
              <a:spLocks noChangeArrowheads="1"/>
            </p:cNvSpPr>
            <p:nvPr/>
          </p:nvSpPr>
          <p:spPr bwMode="auto">
            <a:xfrm>
              <a:off x="5489" y="781"/>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74" name="Text Box 126"/>
            <p:cNvSpPr txBox="1">
              <a:spLocks noChangeArrowheads="1"/>
            </p:cNvSpPr>
            <p:nvPr/>
          </p:nvSpPr>
          <p:spPr bwMode="auto">
            <a:xfrm>
              <a:off x="5504" y="140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0175" name="Rectangle 127"/>
            <p:cNvSpPr>
              <a:spLocks noChangeArrowheads="1"/>
            </p:cNvSpPr>
            <p:nvPr/>
          </p:nvSpPr>
          <p:spPr bwMode="auto">
            <a:xfrm>
              <a:off x="4813" y="1563"/>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29</a:t>
              </a:r>
            </a:p>
          </p:txBody>
        </p:sp>
        <p:sp>
          <p:nvSpPr>
            <p:cNvPr id="130176" name="Text Box 128"/>
            <p:cNvSpPr txBox="1">
              <a:spLocks noChangeArrowheads="1"/>
            </p:cNvSpPr>
            <p:nvPr/>
          </p:nvSpPr>
          <p:spPr bwMode="auto">
            <a:xfrm>
              <a:off x="5492" y="1576"/>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30177" name="Rectangle 129"/>
            <p:cNvSpPr>
              <a:spLocks noChangeArrowheads="1"/>
            </p:cNvSpPr>
            <p:nvPr/>
          </p:nvSpPr>
          <p:spPr bwMode="auto">
            <a:xfrm>
              <a:off x="4801" y="948"/>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65</a:t>
              </a:r>
            </a:p>
          </p:txBody>
        </p:sp>
        <p:sp>
          <p:nvSpPr>
            <p:cNvPr id="130178" name="Text Box 130"/>
            <p:cNvSpPr txBox="1">
              <a:spLocks noChangeArrowheads="1"/>
            </p:cNvSpPr>
            <p:nvPr/>
          </p:nvSpPr>
          <p:spPr bwMode="auto">
            <a:xfrm>
              <a:off x="5484" y="165"/>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30179" name="Rectangle 131"/>
            <p:cNvSpPr>
              <a:spLocks noChangeArrowheads="1"/>
            </p:cNvSpPr>
            <p:nvPr/>
          </p:nvSpPr>
          <p:spPr bwMode="auto">
            <a:xfrm>
              <a:off x="4816" y="162"/>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79</a:t>
              </a:r>
            </a:p>
          </p:txBody>
        </p:sp>
        <p:sp>
          <p:nvSpPr>
            <p:cNvPr id="130180" name="Text Box 132"/>
            <p:cNvSpPr txBox="1">
              <a:spLocks noChangeArrowheads="1"/>
            </p:cNvSpPr>
            <p:nvPr/>
          </p:nvSpPr>
          <p:spPr bwMode="auto">
            <a:xfrm>
              <a:off x="5478" y="942"/>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30181" name="Rectangle 133"/>
            <p:cNvSpPr>
              <a:spLocks noChangeArrowheads="1"/>
            </p:cNvSpPr>
            <p:nvPr/>
          </p:nvSpPr>
          <p:spPr bwMode="auto">
            <a:xfrm>
              <a:off x="4807" y="1098"/>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15</a:t>
              </a:r>
            </a:p>
          </p:txBody>
        </p:sp>
        <p:sp>
          <p:nvSpPr>
            <p:cNvPr id="130182" name="Text Box 134"/>
            <p:cNvSpPr txBox="1">
              <a:spLocks noChangeArrowheads="1"/>
            </p:cNvSpPr>
            <p:nvPr/>
          </p:nvSpPr>
          <p:spPr bwMode="auto">
            <a:xfrm>
              <a:off x="5484" y="1092"/>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30183" name="Rectangle 135"/>
            <p:cNvSpPr>
              <a:spLocks noChangeArrowheads="1"/>
            </p:cNvSpPr>
            <p:nvPr/>
          </p:nvSpPr>
          <p:spPr bwMode="auto">
            <a:xfrm>
              <a:off x="4774" y="1257"/>
              <a:ext cx="350"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175</a:t>
              </a:r>
            </a:p>
          </p:txBody>
        </p:sp>
        <p:sp>
          <p:nvSpPr>
            <p:cNvPr id="130184" name="Text Box 136"/>
            <p:cNvSpPr txBox="1">
              <a:spLocks noChangeArrowheads="1"/>
            </p:cNvSpPr>
            <p:nvPr/>
          </p:nvSpPr>
          <p:spPr bwMode="auto">
            <a:xfrm>
              <a:off x="5499" y="1251"/>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grpSp>
      <p:sp>
        <p:nvSpPr>
          <p:cNvPr id="130255" name="Rectangle 207"/>
          <p:cNvSpPr>
            <a:spLocks noChangeArrowheads="1"/>
          </p:cNvSpPr>
          <p:nvPr/>
        </p:nvSpPr>
        <p:spPr bwMode="auto">
          <a:xfrm>
            <a:off x="6537325" y="1439863"/>
            <a:ext cx="2606675" cy="434975"/>
          </a:xfrm>
          <a:prstGeom prst="rect">
            <a:avLst/>
          </a:prstGeom>
          <a:noFill/>
          <a:ln w="63500" algn="ctr">
            <a:solidFill>
              <a:srgbClr val="FF0000"/>
            </a:solidFill>
            <a:miter lim="800000"/>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0216" name="Group 168"/>
          <p:cNvGrpSpPr>
            <a:grpSpLocks/>
          </p:cNvGrpSpPr>
          <p:nvPr/>
        </p:nvGrpSpPr>
        <p:grpSpPr bwMode="auto">
          <a:xfrm>
            <a:off x="4503738" y="1331913"/>
            <a:ext cx="1827212" cy="457200"/>
            <a:chOff x="-758" y="4939"/>
            <a:chExt cx="1151" cy="288"/>
          </a:xfrm>
        </p:grpSpPr>
        <p:sp>
          <p:nvSpPr>
            <p:cNvPr id="130217" name="Text Box 169"/>
            <p:cNvSpPr txBox="1">
              <a:spLocks noChangeArrowheads="1"/>
            </p:cNvSpPr>
            <p:nvPr/>
          </p:nvSpPr>
          <p:spPr bwMode="auto">
            <a:xfrm>
              <a:off x="-758" y="4939"/>
              <a:ext cx="728" cy="28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bucket</a:t>
              </a:r>
            </a:p>
          </p:txBody>
        </p:sp>
        <p:sp>
          <p:nvSpPr>
            <p:cNvPr id="130218" name="Rectangle 170"/>
            <p:cNvSpPr>
              <a:spLocks noChangeArrowheads="1"/>
            </p:cNvSpPr>
            <p:nvPr/>
          </p:nvSpPr>
          <p:spPr bwMode="auto">
            <a:xfrm>
              <a:off x="-45" y="4960"/>
              <a:ext cx="438" cy="24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0219" name="Text Box 171"/>
          <p:cNvSpPr txBox="1">
            <a:spLocks noChangeArrowheads="1"/>
          </p:cNvSpPr>
          <p:nvPr/>
        </p:nvSpPr>
        <p:spPr bwMode="auto">
          <a:xfrm>
            <a:off x="5800725" y="1335088"/>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5</a:t>
            </a:r>
          </a:p>
        </p:txBody>
      </p:sp>
      <p:sp>
        <p:nvSpPr>
          <p:cNvPr id="22533" name="Text Box 4"/>
          <p:cNvSpPr txBox="1">
            <a:spLocks noChangeArrowheads="1"/>
          </p:cNvSpPr>
          <p:nvPr/>
        </p:nvSpPr>
        <p:spPr bwMode="auto">
          <a:xfrm>
            <a:off x="6038850" y="4129088"/>
            <a:ext cx="3063875" cy="2576512"/>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a:latin typeface="Courier New" pitchFamily="49" charset="0"/>
                <a:cs typeface="Courier New" pitchFamily="49" charset="0"/>
              </a:rPr>
              <a:t>main()</a:t>
            </a:r>
          </a:p>
          <a:p>
            <a:pPr algn="l" eaLnBrk="1" hangingPunct="1"/>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HashTable ht;</a:t>
            </a:r>
          </a:p>
          <a:p>
            <a:pPr algn="l" eaLnBrk="1" hangingPunct="1"/>
            <a:r>
              <a:rPr lang="en-US" sz="1800" b="1">
                <a:latin typeface="Courier New" pitchFamily="49" charset="0"/>
                <a:cs typeface="Courier New" pitchFamily="49" charset="0"/>
              </a:rPr>
              <a:t>  …</a:t>
            </a:r>
          </a:p>
          <a:p>
            <a:pPr algn="l" eaLnBrk="1" hangingPunct="1"/>
            <a:r>
              <a:rPr lang="en-US" sz="1800" b="1">
                <a:latin typeface="Courier New" pitchFamily="49" charset="0"/>
                <a:cs typeface="Courier New" pitchFamily="49" charset="0"/>
              </a:rPr>
              <a:t>  bool x;</a:t>
            </a:r>
          </a:p>
          <a:p>
            <a:pPr algn="l" eaLnBrk="1" hangingPunct="1"/>
            <a:r>
              <a:rPr lang="en-US" sz="1800" b="1">
                <a:latin typeface="Courier New" pitchFamily="49" charset="0"/>
                <a:cs typeface="Courier New" pitchFamily="49" charset="0"/>
              </a:rPr>
              <a:t>  x = ht.search(29);</a:t>
            </a:r>
          </a:p>
          <a:p>
            <a:pPr algn="l" eaLnBrk="1" hangingPunct="1"/>
            <a:r>
              <a:rPr lang="en-US" sz="1800" b="1">
                <a:latin typeface="Courier New" pitchFamily="49" charset="0"/>
                <a:cs typeface="Courier New" pitchFamily="49" charset="0"/>
              </a:rPr>
              <a:t>  x = ht.search(175);</a:t>
            </a:r>
          </a:p>
          <a:p>
            <a:pPr algn="l" eaLnBrk="1" hangingPunct="1"/>
            <a:r>
              <a:rPr lang="en-US" sz="1800" b="1">
                <a:latin typeface="Courier New" pitchFamily="49" charset="0"/>
                <a:cs typeface="Courier New" pitchFamily="49" charset="0"/>
              </a:rPr>
              <a:t>  x = ht.search(20); </a:t>
            </a:r>
          </a:p>
          <a:p>
            <a:pPr algn="l" eaLnBrk="1" hangingPunct="1"/>
            <a:r>
              <a:rPr lang="en-US" sz="1800" b="1">
                <a:latin typeface="Courier New" pitchFamily="49" charset="0"/>
                <a:cs typeface="Courier New" pitchFamily="49" charset="0"/>
              </a:rPr>
              <a:t>}</a:t>
            </a:r>
          </a:p>
        </p:txBody>
      </p:sp>
      <p:sp>
        <p:nvSpPr>
          <p:cNvPr id="220" name="Line 119"/>
          <p:cNvSpPr>
            <a:spLocks noChangeShapeType="1"/>
          </p:cNvSpPr>
          <p:nvPr/>
        </p:nvSpPr>
        <p:spPr bwMode="auto">
          <a:xfrm>
            <a:off x="5903913" y="59658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2" name="Line 119"/>
          <p:cNvSpPr>
            <a:spLocks noChangeShapeType="1"/>
          </p:cNvSpPr>
          <p:nvPr/>
        </p:nvSpPr>
        <p:spPr bwMode="auto">
          <a:xfrm>
            <a:off x="-142875" y="14573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0210" name="Text Box 162"/>
          <p:cNvSpPr txBox="1">
            <a:spLocks noChangeArrowheads="1"/>
          </p:cNvSpPr>
          <p:nvPr/>
        </p:nvSpPr>
        <p:spPr bwMode="auto">
          <a:xfrm>
            <a:off x="2579688" y="935038"/>
            <a:ext cx="692150"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175</a:t>
            </a:r>
          </a:p>
        </p:txBody>
      </p:sp>
      <p:sp>
        <p:nvSpPr>
          <p:cNvPr id="3" name="Line 119"/>
          <p:cNvSpPr>
            <a:spLocks noChangeShapeType="1"/>
          </p:cNvSpPr>
          <p:nvPr/>
        </p:nvSpPr>
        <p:spPr bwMode="auto">
          <a:xfrm>
            <a:off x="180975" y="19240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75" name="AutoShape 99"/>
          <p:cNvSpPr>
            <a:spLocks noChangeArrowheads="1"/>
          </p:cNvSpPr>
          <p:nvPr/>
        </p:nvSpPr>
        <p:spPr bwMode="auto">
          <a:xfrm>
            <a:off x="3514725" y="195263"/>
            <a:ext cx="3417888" cy="1128712"/>
          </a:xfrm>
          <a:prstGeom prst="wedgeRoundRectCallout">
            <a:avLst>
              <a:gd name="adj1" fmla="val -44056"/>
              <a:gd name="adj2" fmla="val 98806"/>
              <a:gd name="adj3" fmla="val 16667"/>
            </a:avLst>
          </a:prstGeom>
          <a:solidFill>
            <a:srgbClr val="006666"/>
          </a:solidFill>
          <a:ln w="41275">
            <a:solidFill>
              <a:srgbClr val="800000"/>
            </a:solidFill>
            <a:miter lim="800000"/>
            <a:headEnd/>
            <a:tailEnd/>
          </a:ln>
        </p:spPr>
        <p:txBody>
          <a:bodyPr anchor="ctr"/>
          <a:lstStyle/>
          <a:p>
            <a:endParaRPr lang="en-US" sz="1800"/>
          </a:p>
          <a:p>
            <a:endParaRPr lang="en-US" sz="1800"/>
          </a:p>
          <a:p>
            <a:endParaRPr lang="en-US" sz="1800"/>
          </a:p>
          <a:p>
            <a:endParaRPr lang="en-US" sz="1800"/>
          </a:p>
        </p:txBody>
      </p:sp>
      <p:sp>
        <p:nvSpPr>
          <p:cNvPr id="176" name="Text Box 100"/>
          <p:cNvSpPr txBox="1">
            <a:spLocks noChangeArrowheads="1"/>
          </p:cNvSpPr>
          <p:nvPr/>
        </p:nvSpPr>
        <p:spPr bwMode="auto">
          <a:xfrm>
            <a:off x="3711575" y="261938"/>
            <a:ext cx="322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175  % NUM_BUCK</a:t>
            </a:r>
          </a:p>
        </p:txBody>
      </p:sp>
      <p:sp>
        <p:nvSpPr>
          <p:cNvPr id="130230" name="Text Box 182"/>
          <p:cNvSpPr txBox="1">
            <a:spLocks noChangeArrowheads="1"/>
          </p:cNvSpPr>
          <p:nvPr/>
        </p:nvSpPr>
        <p:spPr bwMode="auto">
          <a:xfrm>
            <a:off x="5810250" y="1330325"/>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6</a:t>
            </a:r>
          </a:p>
        </p:txBody>
      </p:sp>
      <p:sp>
        <p:nvSpPr>
          <p:cNvPr id="177" name="Text Box 101"/>
          <p:cNvSpPr txBox="1">
            <a:spLocks noChangeArrowheads="1"/>
          </p:cNvSpPr>
          <p:nvPr/>
        </p:nvSpPr>
        <p:spPr bwMode="auto">
          <a:xfrm>
            <a:off x="3732213" y="83185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5</a:t>
            </a:r>
          </a:p>
        </p:txBody>
      </p:sp>
      <p:sp>
        <p:nvSpPr>
          <p:cNvPr id="178" name="Text Box 102"/>
          <p:cNvSpPr txBox="1">
            <a:spLocks noChangeArrowheads="1"/>
          </p:cNvSpPr>
          <p:nvPr/>
        </p:nvSpPr>
        <p:spPr bwMode="auto">
          <a:xfrm>
            <a:off x="3717925" y="538163"/>
            <a:ext cx="2182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175  % 10</a:t>
            </a:r>
          </a:p>
        </p:txBody>
      </p:sp>
      <p:sp>
        <p:nvSpPr>
          <p:cNvPr id="130223" name="AutoShape 175"/>
          <p:cNvSpPr>
            <a:spLocks noChangeArrowheads="1"/>
          </p:cNvSpPr>
          <p:nvPr/>
        </p:nvSpPr>
        <p:spPr bwMode="auto">
          <a:xfrm>
            <a:off x="3911600" y="436563"/>
            <a:ext cx="3203575" cy="1504950"/>
          </a:xfrm>
          <a:prstGeom prst="wedgeRoundRectCallout">
            <a:avLst>
              <a:gd name="adj1" fmla="val -50991"/>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The bucket is not empty, so let’s see if its value matches the value we’re looking for.</a:t>
            </a:r>
          </a:p>
        </p:txBody>
      </p:sp>
      <p:sp>
        <p:nvSpPr>
          <p:cNvPr id="130224" name="AutoShape 176"/>
          <p:cNvSpPr>
            <a:spLocks noChangeArrowheads="1"/>
          </p:cNvSpPr>
          <p:nvPr/>
        </p:nvSpPr>
        <p:spPr bwMode="auto">
          <a:xfrm>
            <a:off x="4064000" y="874713"/>
            <a:ext cx="3203575" cy="1504950"/>
          </a:xfrm>
          <a:prstGeom prst="wedgeRoundRectCallout">
            <a:avLst>
              <a:gd name="adj1" fmla="val -50991"/>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This bucket holds a value of 65, but we’re looking for 175, so we don’t have a match.</a:t>
            </a:r>
          </a:p>
        </p:txBody>
      </p:sp>
      <p:sp>
        <p:nvSpPr>
          <p:cNvPr id="130228" name="AutoShape 180"/>
          <p:cNvSpPr>
            <a:spLocks noChangeArrowheads="1"/>
          </p:cNvSpPr>
          <p:nvPr/>
        </p:nvSpPr>
        <p:spPr bwMode="auto">
          <a:xfrm>
            <a:off x="3070225" y="1866900"/>
            <a:ext cx="3762375" cy="1573213"/>
          </a:xfrm>
          <a:prstGeom prst="wedgeRoundRectCallout">
            <a:avLst>
              <a:gd name="adj1" fmla="val -50463"/>
              <a:gd name="adj2" fmla="val 78759"/>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We haven’t found our item yet, but there still a chance since we haven’t run into an empty slot. Keep looking!</a:t>
            </a:r>
          </a:p>
        </p:txBody>
      </p:sp>
      <p:sp>
        <p:nvSpPr>
          <p:cNvPr id="4" name="Line 119"/>
          <p:cNvSpPr>
            <a:spLocks noChangeShapeType="1"/>
          </p:cNvSpPr>
          <p:nvPr/>
        </p:nvSpPr>
        <p:spPr bwMode="auto">
          <a:xfrm>
            <a:off x="190500" y="23050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5" name="Line 119"/>
          <p:cNvSpPr>
            <a:spLocks noChangeShapeType="1"/>
          </p:cNvSpPr>
          <p:nvPr/>
        </p:nvSpPr>
        <p:spPr bwMode="auto">
          <a:xfrm>
            <a:off x="485775" y="27860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0222" name="Oval 174"/>
          <p:cNvSpPr>
            <a:spLocks noChangeArrowheads="1"/>
          </p:cNvSpPr>
          <p:nvPr/>
        </p:nvSpPr>
        <p:spPr bwMode="auto">
          <a:xfrm>
            <a:off x="8707438" y="1492250"/>
            <a:ext cx="300037"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25" name="Oval 177"/>
          <p:cNvSpPr>
            <a:spLocks noChangeArrowheads="1"/>
          </p:cNvSpPr>
          <p:nvPr/>
        </p:nvSpPr>
        <p:spPr bwMode="auto">
          <a:xfrm>
            <a:off x="7643813" y="1479550"/>
            <a:ext cx="409575"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19"/>
          <p:cNvSpPr>
            <a:spLocks noChangeShapeType="1"/>
          </p:cNvSpPr>
          <p:nvPr/>
        </p:nvSpPr>
        <p:spPr bwMode="auto">
          <a:xfrm>
            <a:off x="473075" y="33496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7" name="Line 119"/>
          <p:cNvSpPr>
            <a:spLocks noChangeShapeType="1"/>
          </p:cNvSpPr>
          <p:nvPr/>
        </p:nvSpPr>
        <p:spPr bwMode="auto">
          <a:xfrm>
            <a:off x="482600" y="4002088"/>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8" name="Line 119"/>
          <p:cNvSpPr>
            <a:spLocks noChangeShapeType="1"/>
          </p:cNvSpPr>
          <p:nvPr/>
        </p:nvSpPr>
        <p:spPr bwMode="auto">
          <a:xfrm>
            <a:off x="255588" y="42529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9" name="Line 119"/>
          <p:cNvSpPr>
            <a:spLocks noChangeShapeType="1"/>
          </p:cNvSpPr>
          <p:nvPr/>
        </p:nvSpPr>
        <p:spPr bwMode="auto">
          <a:xfrm>
            <a:off x="200025" y="22971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0" name="Line 119"/>
          <p:cNvSpPr>
            <a:spLocks noChangeShapeType="1"/>
          </p:cNvSpPr>
          <p:nvPr/>
        </p:nvSpPr>
        <p:spPr bwMode="auto">
          <a:xfrm>
            <a:off x="495300" y="27924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0234" name="Oval 186"/>
          <p:cNvSpPr>
            <a:spLocks noChangeArrowheads="1"/>
          </p:cNvSpPr>
          <p:nvPr/>
        </p:nvSpPr>
        <p:spPr bwMode="auto">
          <a:xfrm>
            <a:off x="8702675" y="1701800"/>
            <a:ext cx="300038"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35" name="AutoShape 187"/>
          <p:cNvSpPr>
            <a:spLocks noChangeArrowheads="1"/>
          </p:cNvSpPr>
          <p:nvPr/>
        </p:nvSpPr>
        <p:spPr bwMode="auto">
          <a:xfrm>
            <a:off x="3921125" y="446088"/>
            <a:ext cx="3203575" cy="1504950"/>
          </a:xfrm>
          <a:prstGeom prst="wedgeRoundRectCallout">
            <a:avLst>
              <a:gd name="adj1" fmla="val -50991"/>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The bucket is not empty, so let’s see if its value matches the one we’re looking for.</a:t>
            </a:r>
          </a:p>
        </p:txBody>
      </p:sp>
      <p:sp>
        <p:nvSpPr>
          <p:cNvPr id="130236" name="AutoShape 188"/>
          <p:cNvSpPr>
            <a:spLocks noChangeArrowheads="1"/>
          </p:cNvSpPr>
          <p:nvPr/>
        </p:nvSpPr>
        <p:spPr bwMode="auto">
          <a:xfrm>
            <a:off x="3944938" y="712788"/>
            <a:ext cx="3203575" cy="1504950"/>
          </a:xfrm>
          <a:prstGeom prst="wedgeRoundRectCallout">
            <a:avLst>
              <a:gd name="adj1" fmla="val -50991"/>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This bucket holds a value of 15, but we’re looking for 175, so we don’t have a match.</a:t>
            </a:r>
          </a:p>
        </p:txBody>
      </p:sp>
      <p:sp>
        <p:nvSpPr>
          <p:cNvPr id="130237" name="Oval 189"/>
          <p:cNvSpPr>
            <a:spLocks noChangeArrowheads="1"/>
          </p:cNvSpPr>
          <p:nvPr/>
        </p:nvSpPr>
        <p:spPr bwMode="auto">
          <a:xfrm>
            <a:off x="7653338" y="1731963"/>
            <a:ext cx="409575"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19"/>
          <p:cNvSpPr>
            <a:spLocks noChangeShapeType="1"/>
          </p:cNvSpPr>
          <p:nvPr/>
        </p:nvSpPr>
        <p:spPr bwMode="auto">
          <a:xfrm>
            <a:off x="468313" y="334327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 name="Line 119"/>
          <p:cNvSpPr>
            <a:spLocks noChangeShapeType="1"/>
          </p:cNvSpPr>
          <p:nvPr/>
        </p:nvSpPr>
        <p:spPr bwMode="auto">
          <a:xfrm>
            <a:off x="258763" y="42640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 name="Line 119"/>
          <p:cNvSpPr>
            <a:spLocks noChangeShapeType="1"/>
          </p:cNvSpPr>
          <p:nvPr/>
        </p:nvSpPr>
        <p:spPr bwMode="auto">
          <a:xfrm>
            <a:off x="207963" y="22971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4" name="Line 119"/>
          <p:cNvSpPr>
            <a:spLocks noChangeShapeType="1"/>
          </p:cNvSpPr>
          <p:nvPr/>
        </p:nvSpPr>
        <p:spPr bwMode="auto">
          <a:xfrm>
            <a:off x="503238" y="27924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0243" name="Oval 195"/>
          <p:cNvSpPr>
            <a:spLocks noChangeArrowheads="1"/>
          </p:cNvSpPr>
          <p:nvPr/>
        </p:nvSpPr>
        <p:spPr bwMode="auto">
          <a:xfrm>
            <a:off x="8712200" y="1954213"/>
            <a:ext cx="300038"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51" name="Text Box 203"/>
          <p:cNvSpPr txBox="1">
            <a:spLocks noChangeArrowheads="1"/>
          </p:cNvSpPr>
          <p:nvPr/>
        </p:nvSpPr>
        <p:spPr bwMode="auto">
          <a:xfrm>
            <a:off x="5842000" y="1349375"/>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66"/>
                </a:solidFill>
              </a:rPr>
              <a:t>7</a:t>
            </a:r>
          </a:p>
        </p:txBody>
      </p:sp>
      <p:sp>
        <p:nvSpPr>
          <p:cNvPr id="130239" name="AutoShape 191"/>
          <p:cNvSpPr>
            <a:spLocks noChangeArrowheads="1"/>
          </p:cNvSpPr>
          <p:nvPr/>
        </p:nvSpPr>
        <p:spPr bwMode="auto">
          <a:xfrm>
            <a:off x="3222625" y="1876425"/>
            <a:ext cx="3762375" cy="1573213"/>
          </a:xfrm>
          <a:prstGeom prst="wedgeRoundRectCallout">
            <a:avLst>
              <a:gd name="adj1" fmla="val -50843"/>
              <a:gd name="adj2" fmla="val 78759"/>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We haven’t found our item yet, but there still a chance since we haven’t run into an empty slot. Keep looking!</a:t>
            </a:r>
          </a:p>
        </p:txBody>
      </p:sp>
      <p:sp>
        <p:nvSpPr>
          <p:cNvPr id="130244" name="AutoShape 196"/>
          <p:cNvSpPr>
            <a:spLocks noChangeArrowheads="1"/>
          </p:cNvSpPr>
          <p:nvPr/>
        </p:nvSpPr>
        <p:spPr bwMode="auto">
          <a:xfrm>
            <a:off x="3887788" y="441325"/>
            <a:ext cx="3203575" cy="1504950"/>
          </a:xfrm>
          <a:prstGeom prst="wedgeRoundRectCallout">
            <a:avLst>
              <a:gd name="adj1" fmla="val -50991"/>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The bucket is not empty, so let’s see if its value matches the one we’re looking for.</a:t>
            </a:r>
          </a:p>
        </p:txBody>
      </p:sp>
      <p:sp>
        <p:nvSpPr>
          <p:cNvPr id="130246" name="Oval 198"/>
          <p:cNvSpPr>
            <a:spLocks noChangeArrowheads="1"/>
          </p:cNvSpPr>
          <p:nvPr/>
        </p:nvSpPr>
        <p:spPr bwMode="auto">
          <a:xfrm>
            <a:off x="7662863" y="1970088"/>
            <a:ext cx="409575"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47" name="AutoShape 199"/>
          <p:cNvSpPr>
            <a:spLocks noChangeArrowheads="1"/>
          </p:cNvSpPr>
          <p:nvPr/>
        </p:nvSpPr>
        <p:spPr bwMode="auto">
          <a:xfrm>
            <a:off x="3997325" y="1073150"/>
            <a:ext cx="3203575" cy="1354138"/>
          </a:xfrm>
          <a:prstGeom prst="wedgeRoundRectCallout">
            <a:avLst>
              <a:gd name="adj1" fmla="val -50991"/>
              <a:gd name="adj2" fmla="val 108616"/>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The bucket holds the value (175) we were looking for!</a:t>
            </a:r>
          </a:p>
        </p:txBody>
      </p:sp>
      <p:sp>
        <p:nvSpPr>
          <p:cNvPr id="15" name="Line 119"/>
          <p:cNvSpPr>
            <a:spLocks noChangeShapeType="1"/>
          </p:cNvSpPr>
          <p:nvPr/>
        </p:nvSpPr>
        <p:spPr bwMode="auto">
          <a:xfrm>
            <a:off x="469900" y="33448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6" name="Line 119"/>
          <p:cNvSpPr>
            <a:spLocks noChangeShapeType="1"/>
          </p:cNvSpPr>
          <p:nvPr/>
        </p:nvSpPr>
        <p:spPr bwMode="auto">
          <a:xfrm>
            <a:off x="482600" y="39973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7" name="Line 119"/>
          <p:cNvSpPr>
            <a:spLocks noChangeShapeType="1"/>
          </p:cNvSpPr>
          <p:nvPr/>
        </p:nvSpPr>
        <p:spPr bwMode="auto">
          <a:xfrm>
            <a:off x="5899150" y="624681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8" name="Line 119"/>
          <p:cNvSpPr>
            <a:spLocks noChangeShapeType="1"/>
          </p:cNvSpPr>
          <p:nvPr/>
        </p:nvSpPr>
        <p:spPr bwMode="auto">
          <a:xfrm>
            <a:off x="779463" y="36258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0"/>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2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wipe(down)">
                                      <p:cBhvr>
                                        <p:cTn id="27" dur="500"/>
                                        <p:tgtEl>
                                          <p:spTgt spid="1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
                                        </p:tgtEl>
                                        <p:attrNameLst>
                                          <p:attrName>style.visibility</p:attrName>
                                        </p:attrNameLst>
                                      </p:cBhvr>
                                      <p:to>
                                        <p:strVal val="visible"/>
                                      </p:to>
                                    </p:set>
                                    <p:animEffect transition="in" filter="wipe(left)">
                                      <p:cBhvr>
                                        <p:cTn id="32" dur="500"/>
                                        <p:tgtEl>
                                          <p:spTgt spid="1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8"/>
                                        </p:tgtEl>
                                        <p:attrNameLst>
                                          <p:attrName>style.visibility</p:attrName>
                                        </p:attrNameLst>
                                      </p:cBhvr>
                                      <p:to>
                                        <p:strVal val="visible"/>
                                      </p:to>
                                    </p:set>
                                    <p:animEffect transition="in" filter="wipe(left)">
                                      <p:cBhvr>
                                        <p:cTn id="37" dur="500"/>
                                        <p:tgtEl>
                                          <p:spTgt spid="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7"/>
                                        </p:tgtEl>
                                        <p:attrNameLst>
                                          <p:attrName>style.visibility</p:attrName>
                                        </p:attrNameLst>
                                      </p:cBhvr>
                                      <p:to>
                                        <p:strVal val="visible"/>
                                      </p:to>
                                    </p:set>
                                    <p:animEffect transition="in" filter="wipe(left)">
                                      <p:cBhvr>
                                        <p:cTn id="42" dur="500"/>
                                        <p:tgtEl>
                                          <p:spTgt spid="1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0219">
                                            <p:txEl>
                                              <p:pRg st="0" end="0"/>
                                            </p:txEl>
                                          </p:spTgt>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130255"/>
                                        </p:tgtEl>
                                        <p:attrNameLst>
                                          <p:attrName>style.visibility</p:attrName>
                                        </p:attrNameLst>
                                      </p:cBhvr>
                                      <p:to>
                                        <p:strVal val="visible"/>
                                      </p:to>
                                    </p:set>
                                    <p:animEffect transition="in" filter="wipe(left)">
                                      <p:cBhvr>
                                        <p:cTn id="50" dur="500"/>
                                        <p:tgtEl>
                                          <p:spTgt spid="130255"/>
                                        </p:tgtEl>
                                      </p:cBhvr>
                                    </p:animEffect>
                                  </p:childTnLst>
                                </p:cTn>
                              </p:par>
                              <p:par>
                                <p:cTn id="51" presetID="1" presetClass="entr" presetSubtype="0" fill="hold" nodeType="withEffect">
                                  <p:stCondLst>
                                    <p:cond delay="0"/>
                                  </p:stCondLst>
                                  <p:childTnLst>
                                    <p:set>
                                      <p:cBhvr>
                                        <p:cTn id="52" dur="1" fill="hold">
                                          <p:stCondLst>
                                            <p:cond delay="0"/>
                                          </p:stCondLst>
                                        </p:cTn>
                                        <p:tgtEl>
                                          <p:spTgt spid="13021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7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7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7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022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30223"/>
                                        </p:tgtEl>
                                        <p:attrNameLst>
                                          <p:attrName>style.visibility</p:attrName>
                                        </p:attrNameLst>
                                      </p:cBhvr>
                                      <p:to>
                                        <p:strVal val="visible"/>
                                      </p:to>
                                    </p:set>
                                    <p:animEffect transition="in" filter="wipe(down)">
                                      <p:cBhvr>
                                        <p:cTn id="87" dur="500"/>
                                        <p:tgtEl>
                                          <p:spTgt spid="13022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130223"/>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30222"/>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5"/>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30225"/>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130224"/>
                                        </p:tgtEl>
                                        <p:attrNameLst>
                                          <p:attrName>style.visibility</p:attrName>
                                        </p:attrNameLst>
                                      </p:cBhvr>
                                      <p:to>
                                        <p:strVal val="visible"/>
                                      </p:to>
                                    </p:set>
                                    <p:animEffect transition="in" filter="wipe(down)">
                                      <p:cBhvr>
                                        <p:cTn id="110" dur="500"/>
                                        <p:tgtEl>
                                          <p:spTgt spid="13022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30224"/>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30225"/>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6"/>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30228"/>
                                        </p:tgtEl>
                                        <p:attrNameLst>
                                          <p:attrName>style.visibility</p:attrName>
                                        </p:attrNameLst>
                                      </p:cBhvr>
                                      <p:to>
                                        <p:strVal val="visible"/>
                                      </p:to>
                                    </p:set>
                                    <p:animEffect transition="in" filter="wipe(down)">
                                      <p:cBhvr>
                                        <p:cTn id="129" dur="500"/>
                                        <p:tgtEl>
                                          <p:spTgt spid="13022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0" presetClass="exit" presetSubtype="0" fill="hold" grpId="1" nodeType="clickEffect">
                                  <p:stCondLst>
                                    <p:cond delay="0"/>
                                  </p:stCondLst>
                                  <p:childTnLst>
                                    <p:animEffect transition="out" filter="fade">
                                      <p:cBhvr>
                                        <p:cTn id="133" dur="1000"/>
                                        <p:tgtEl>
                                          <p:spTgt spid="130219">
                                            <p:txEl>
                                              <p:pRg st="0" end="0"/>
                                            </p:txEl>
                                          </p:spTgt>
                                        </p:tgtEl>
                                      </p:cBhvr>
                                    </p:animEffect>
                                    <p:set>
                                      <p:cBhvr>
                                        <p:cTn id="134" dur="1" fill="hold">
                                          <p:stCondLst>
                                            <p:cond delay="999"/>
                                          </p:stCondLst>
                                        </p:cTn>
                                        <p:tgtEl>
                                          <p:spTgt spid="130219">
                                            <p:txEl>
                                              <p:pRg st="0" end="0"/>
                                            </p:txEl>
                                          </p:spTgt>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130230"/>
                                        </p:tgtEl>
                                        <p:attrNameLst>
                                          <p:attrName>style.visibility</p:attrName>
                                        </p:attrNameLst>
                                      </p:cBhvr>
                                      <p:to>
                                        <p:strVal val="visible"/>
                                      </p:to>
                                    </p:set>
                                    <p:animEffect transition="in" filter="fade">
                                      <p:cBhvr>
                                        <p:cTn id="137" dur="2000"/>
                                        <p:tgtEl>
                                          <p:spTgt spid="130230"/>
                                        </p:tgtEl>
                                      </p:cBhvr>
                                    </p:animEffect>
                                  </p:childTnLst>
                                </p:cTn>
                              </p:par>
                              <p:par>
                                <p:cTn id="138" presetID="0" presetClass="path" presetSubtype="0" accel="50000" decel="50000" fill="hold" grpId="1" nodeType="withEffect">
                                  <p:stCondLst>
                                    <p:cond delay="0"/>
                                  </p:stCondLst>
                                  <p:childTnLst>
                                    <p:animMotion origin="layout" path="M -4.72222E-6 5.20814E-6 L -4.72222E-6 0.03562 " pathEditMode="relative" ptsTypes="AA">
                                      <p:cBhvr>
                                        <p:cTn id="139" dur="2000" fill="hold"/>
                                        <p:tgtEl>
                                          <p:spTgt spid="130255"/>
                                        </p:tgtEl>
                                        <p:attrNameLst>
                                          <p:attrName>ppt_x</p:attrName>
                                          <p:attrName>ppt_y</p:attrName>
                                        </p:attrNameLst>
                                      </p:cBhvr>
                                    </p:animMotion>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130228"/>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7"/>
                                        </p:tgtEl>
                                        <p:attrNameLst>
                                          <p:attrName>style.visibility</p:attrName>
                                        </p:attrNameLst>
                                      </p:cBhvr>
                                      <p:to>
                                        <p:strVal val="hidden"/>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8"/>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8"/>
                                        </p:tgtEl>
                                        <p:attrNameLst>
                                          <p:attrName>style.visibility</p:attrName>
                                        </p:attrNameLst>
                                      </p:cBhvr>
                                      <p:to>
                                        <p:strVal val="hidden"/>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9"/>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9"/>
                                        </p:tgtEl>
                                        <p:attrNameLst>
                                          <p:attrName>style.visibility</p:attrName>
                                        </p:attrNameLst>
                                      </p:cBhvr>
                                      <p:to>
                                        <p:strVal val="hidden"/>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0"/>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30234"/>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130235"/>
                                        </p:tgtEl>
                                        <p:attrNameLst>
                                          <p:attrName>style.visibility</p:attrName>
                                        </p:attrNameLst>
                                      </p:cBhvr>
                                      <p:to>
                                        <p:strVal val="visible"/>
                                      </p:to>
                                    </p:set>
                                    <p:animEffect transition="in" filter="wipe(down)">
                                      <p:cBhvr>
                                        <p:cTn id="176" dur="500"/>
                                        <p:tgtEl>
                                          <p:spTgt spid="130235"/>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30235"/>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130234"/>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
                                        </p:tgtEl>
                                        <p:attrNameLst>
                                          <p:attrName>style.visibility</p:attrName>
                                        </p:attrNameLst>
                                      </p:cBhvr>
                                      <p:to>
                                        <p:strVal val="hidden"/>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1"/>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30237"/>
                                        </p:tgtEl>
                                        <p:attrNameLst>
                                          <p:attrName>style.visibility</p:attrName>
                                        </p:attrNameLst>
                                      </p:cBhvr>
                                      <p:to>
                                        <p:strVal val="visible"/>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130236"/>
                                        </p:tgtEl>
                                        <p:attrNameLst>
                                          <p:attrName>style.visibility</p:attrName>
                                        </p:attrNameLst>
                                      </p:cBhvr>
                                      <p:to>
                                        <p:strVal val="visible"/>
                                      </p:to>
                                    </p:set>
                                    <p:animEffect transition="in" filter="wipe(down)">
                                      <p:cBhvr>
                                        <p:cTn id="199" dur="500"/>
                                        <p:tgtEl>
                                          <p:spTgt spid="130236"/>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130236"/>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130237"/>
                                        </p:tgtEl>
                                        <p:attrNameLst>
                                          <p:attrName>style.visibility</p:attrName>
                                        </p:attrNameLst>
                                      </p:cBhvr>
                                      <p:to>
                                        <p:strVal val="hidden"/>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xit" presetSubtype="0" fill="hold" grpId="1" nodeType="clickEffect">
                                  <p:stCondLst>
                                    <p:cond delay="0"/>
                                  </p:stCondLst>
                                  <p:childTnLst>
                                    <p:set>
                                      <p:cBhvr>
                                        <p:cTn id="209" dur="1" fill="hold">
                                          <p:stCondLst>
                                            <p:cond delay="0"/>
                                          </p:stCondLst>
                                        </p:cTn>
                                        <p:tgtEl>
                                          <p:spTgt spid="11"/>
                                        </p:tgtEl>
                                        <p:attrNameLst>
                                          <p:attrName>style.visibility</p:attrName>
                                        </p:attrNameLst>
                                      </p:cBhvr>
                                      <p:to>
                                        <p:strVal val="hidden"/>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6"/>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130239"/>
                                        </p:tgtEl>
                                        <p:attrNameLst>
                                          <p:attrName>style.visibility</p:attrName>
                                        </p:attrNameLst>
                                      </p:cBhvr>
                                      <p:to>
                                        <p:strVal val="visible"/>
                                      </p:to>
                                    </p:set>
                                    <p:animEffect transition="in" filter="wipe(down)">
                                      <p:cBhvr>
                                        <p:cTn id="218" dur="500"/>
                                        <p:tgtEl>
                                          <p:spTgt spid="130239"/>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30251">
                                            <p:txEl>
                                              <p:pRg st="0" end="0"/>
                                            </p:txEl>
                                          </p:spTgt>
                                        </p:tgtEl>
                                        <p:attrNameLst>
                                          <p:attrName>style.visibility</p:attrName>
                                        </p:attrNameLst>
                                      </p:cBhvr>
                                      <p:to>
                                        <p:strVal val="visible"/>
                                      </p:to>
                                    </p:set>
                                  </p:childTnLst>
                                </p:cTn>
                              </p:par>
                              <p:par>
                                <p:cTn id="223" presetID="10" presetClass="exit" presetSubtype="0" fill="hold" grpId="1" nodeType="withEffect">
                                  <p:stCondLst>
                                    <p:cond delay="0"/>
                                  </p:stCondLst>
                                  <p:childTnLst>
                                    <p:animEffect transition="out" filter="fade">
                                      <p:cBhvr>
                                        <p:cTn id="224" dur="2000"/>
                                        <p:tgtEl>
                                          <p:spTgt spid="130230"/>
                                        </p:tgtEl>
                                      </p:cBhvr>
                                    </p:animEffect>
                                    <p:set>
                                      <p:cBhvr>
                                        <p:cTn id="225" dur="1" fill="hold">
                                          <p:stCondLst>
                                            <p:cond delay="1999"/>
                                          </p:stCondLst>
                                        </p:cTn>
                                        <p:tgtEl>
                                          <p:spTgt spid="130230"/>
                                        </p:tgtEl>
                                        <p:attrNameLst>
                                          <p:attrName>style.visibility</p:attrName>
                                        </p:attrNameLst>
                                      </p:cBhvr>
                                      <p:to>
                                        <p:strVal val="hidden"/>
                                      </p:to>
                                    </p:set>
                                  </p:childTnLst>
                                </p:cTn>
                              </p:par>
                              <p:par>
                                <p:cTn id="226" presetID="0" presetClass="path" presetSubtype="0" accel="50000" decel="50000" fill="hold" grpId="2" nodeType="withEffect">
                                  <p:stCondLst>
                                    <p:cond delay="0"/>
                                  </p:stCondLst>
                                  <p:childTnLst>
                                    <p:animMotion origin="layout" path="M 4.72222E-6 0.03492 L 4.72222E-6 0.07262 " pathEditMode="relative" rAng="0" ptsTypes="AA">
                                      <p:cBhvr>
                                        <p:cTn id="227" dur="2000" fill="hold"/>
                                        <p:tgtEl>
                                          <p:spTgt spid="130255"/>
                                        </p:tgtEl>
                                        <p:attrNameLst>
                                          <p:attrName>ppt_x</p:attrName>
                                          <p:attrName>ppt_y</p:attrName>
                                        </p:attrNameLst>
                                      </p:cBhvr>
                                      <p:rCtr x="0" y="1873"/>
                                    </p:animMotion>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 presetClass="exit" presetSubtype="0" fill="hold" grpId="1" nodeType="clickEffect">
                                  <p:stCondLst>
                                    <p:cond delay="0"/>
                                  </p:stCondLst>
                                  <p:childTnLst>
                                    <p:set>
                                      <p:cBhvr>
                                        <p:cTn id="231" dur="1" fill="hold">
                                          <p:stCondLst>
                                            <p:cond delay="0"/>
                                          </p:stCondLst>
                                        </p:cTn>
                                        <p:tgtEl>
                                          <p:spTgt spid="130239"/>
                                        </p:tgtEl>
                                        <p:attrNameLst>
                                          <p:attrName>style.visibility</p:attrName>
                                        </p:attrNameLst>
                                      </p:cBhvr>
                                      <p:to>
                                        <p:strVal val="hidden"/>
                                      </p:to>
                                    </p:se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16"/>
                                        </p:tgtEl>
                                        <p:attrNameLst>
                                          <p:attrName>style.visibility</p:attrName>
                                        </p:attrNameLst>
                                      </p:cBhvr>
                                      <p:to>
                                        <p:strVal val="hidden"/>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12"/>
                                        </p:tgtEl>
                                        <p:attrNameLst>
                                          <p:attrName>style.visibility</p:attrName>
                                        </p:attrNameLst>
                                      </p:cBhvr>
                                      <p:to>
                                        <p:strVal val="visible"/>
                                      </p:to>
                                    </p:se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xit" presetSubtype="0" fill="hold" grpId="1" nodeType="clickEffect">
                                  <p:stCondLst>
                                    <p:cond delay="0"/>
                                  </p:stCondLst>
                                  <p:childTnLst>
                                    <p:set>
                                      <p:cBhvr>
                                        <p:cTn id="243" dur="1" fill="hold">
                                          <p:stCondLst>
                                            <p:cond delay="0"/>
                                          </p:stCondLst>
                                        </p:cTn>
                                        <p:tgtEl>
                                          <p:spTgt spid="12"/>
                                        </p:tgtEl>
                                        <p:attrNameLst>
                                          <p:attrName>style.visibility</p:attrName>
                                        </p:attrNameLst>
                                      </p:cBhvr>
                                      <p:to>
                                        <p:strVal val="hidden"/>
                                      </p:to>
                                    </p:se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ntr" presetSubtype="0" fill="hold" grpId="0" nodeType="clickEffect">
                                  <p:stCondLst>
                                    <p:cond delay="0"/>
                                  </p:stCondLst>
                                  <p:childTnLst>
                                    <p:set>
                                      <p:cBhvr>
                                        <p:cTn id="247" dur="1" fill="hold">
                                          <p:stCondLst>
                                            <p:cond delay="0"/>
                                          </p:stCondLst>
                                        </p:cTn>
                                        <p:tgtEl>
                                          <p:spTgt spid="13"/>
                                        </p:tgtEl>
                                        <p:attrNameLst>
                                          <p:attrName>style.visibility</p:attrName>
                                        </p:attrNameLst>
                                      </p:cBhvr>
                                      <p:to>
                                        <p:strVal val="visible"/>
                                      </p:to>
                                    </p:se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 presetClass="exit" presetSubtype="0" fill="hold" grpId="1" nodeType="clickEffect">
                                  <p:stCondLst>
                                    <p:cond delay="0"/>
                                  </p:stCondLst>
                                  <p:childTnLst>
                                    <p:set>
                                      <p:cBhvr>
                                        <p:cTn id="251" dur="1" fill="hold">
                                          <p:stCondLst>
                                            <p:cond delay="0"/>
                                          </p:stCondLst>
                                        </p:cTn>
                                        <p:tgtEl>
                                          <p:spTgt spid="13"/>
                                        </p:tgtEl>
                                        <p:attrNameLst>
                                          <p:attrName>style.visibility</p:attrName>
                                        </p:attrNameLst>
                                      </p:cBhvr>
                                      <p:to>
                                        <p:strVal val="hidden"/>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0" nodeType="clickEffect">
                                  <p:stCondLst>
                                    <p:cond delay="0"/>
                                  </p:stCondLst>
                                  <p:childTnLst>
                                    <p:set>
                                      <p:cBhvr>
                                        <p:cTn id="255" dur="1" fill="hold">
                                          <p:stCondLst>
                                            <p:cond delay="0"/>
                                          </p:stCondLst>
                                        </p:cTn>
                                        <p:tgtEl>
                                          <p:spTgt spid="14"/>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130243"/>
                                        </p:tgtEl>
                                        <p:attrNameLst>
                                          <p:attrName>style.visibility</p:attrName>
                                        </p:attrNameLst>
                                      </p:cBhvr>
                                      <p:to>
                                        <p:strVal val="visible"/>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4" fill="hold" grpId="0" nodeType="clickEffect">
                                  <p:stCondLst>
                                    <p:cond delay="0"/>
                                  </p:stCondLst>
                                  <p:childTnLst>
                                    <p:set>
                                      <p:cBhvr>
                                        <p:cTn id="263" dur="1" fill="hold">
                                          <p:stCondLst>
                                            <p:cond delay="0"/>
                                          </p:stCondLst>
                                        </p:cTn>
                                        <p:tgtEl>
                                          <p:spTgt spid="130244"/>
                                        </p:tgtEl>
                                        <p:attrNameLst>
                                          <p:attrName>style.visibility</p:attrName>
                                        </p:attrNameLst>
                                      </p:cBhvr>
                                      <p:to>
                                        <p:strVal val="visible"/>
                                      </p:to>
                                    </p:set>
                                    <p:animEffect transition="in" filter="wipe(down)">
                                      <p:cBhvr>
                                        <p:cTn id="264" dur="500"/>
                                        <p:tgtEl>
                                          <p:spTgt spid="130244"/>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xit" presetSubtype="0" fill="hold" grpId="1" nodeType="clickEffect">
                                  <p:stCondLst>
                                    <p:cond delay="0"/>
                                  </p:stCondLst>
                                  <p:childTnLst>
                                    <p:set>
                                      <p:cBhvr>
                                        <p:cTn id="268" dur="1" fill="hold">
                                          <p:stCondLst>
                                            <p:cond delay="0"/>
                                          </p:stCondLst>
                                        </p:cTn>
                                        <p:tgtEl>
                                          <p:spTgt spid="130244"/>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0"/>
                                          </p:stCondLst>
                                        </p:cTn>
                                        <p:tgtEl>
                                          <p:spTgt spid="130243"/>
                                        </p:tgtEl>
                                        <p:attrNameLst>
                                          <p:attrName>style.visibility</p:attrName>
                                        </p:attrNameLst>
                                      </p:cBhvr>
                                      <p:to>
                                        <p:strVal val="hidden"/>
                                      </p:to>
                                    </p:se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1" presetClass="exit" presetSubtype="0" fill="hold" grpId="1" nodeType="clickEffect">
                                  <p:stCondLst>
                                    <p:cond delay="0"/>
                                  </p:stCondLst>
                                  <p:childTnLst>
                                    <p:set>
                                      <p:cBhvr>
                                        <p:cTn id="274" dur="1" fill="hold">
                                          <p:stCondLst>
                                            <p:cond delay="0"/>
                                          </p:stCondLst>
                                        </p:cTn>
                                        <p:tgtEl>
                                          <p:spTgt spid="14"/>
                                        </p:tgtEl>
                                        <p:attrNameLst>
                                          <p:attrName>style.visibility</p:attrName>
                                        </p:attrNameLst>
                                      </p:cBhvr>
                                      <p:to>
                                        <p:strVal val="hidden"/>
                                      </p:to>
                                    </p:se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5"/>
                                        </p:tgtEl>
                                        <p:attrNameLst>
                                          <p:attrName>style.visibility</p:attrName>
                                        </p:attrNameLst>
                                      </p:cBhvr>
                                      <p:to>
                                        <p:strVal val="visible"/>
                                      </p:to>
                                    </p:se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1" presetClass="entr" presetSubtype="0" fill="hold" grpId="0" nodeType="clickEffect">
                                  <p:stCondLst>
                                    <p:cond delay="0"/>
                                  </p:stCondLst>
                                  <p:childTnLst>
                                    <p:set>
                                      <p:cBhvr>
                                        <p:cTn id="282" dur="1" fill="hold">
                                          <p:stCondLst>
                                            <p:cond delay="0"/>
                                          </p:stCondLst>
                                        </p:cTn>
                                        <p:tgtEl>
                                          <p:spTgt spid="130246"/>
                                        </p:tgtEl>
                                        <p:attrNameLst>
                                          <p:attrName>style.visibility</p:attrName>
                                        </p:attrNameLst>
                                      </p:cBhvr>
                                      <p:to>
                                        <p:strVal val="visible"/>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2" presetClass="entr" presetSubtype="4" fill="hold" grpId="0" nodeType="clickEffect">
                                  <p:stCondLst>
                                    <p:cond delay="0"/>
                                  </p:stCondLst>
                                  <p:childTnLst>
                                    <p:set>
                                      <p:cBhvr>
                                        <p:cTn id="286" dur="1" fill="hold">
                                          <p:stCondLst>
                                            <p:cond delay="0"/>
                                          </p:stCondLst>
                                        </p:cTn>
                                        <p:tgtEl>
                                          <p:spTgt spid="130247"/>
                                        </p:tgtEl>
                                        <p:attrNameLst>
                                          <p:attrName>style.visibility</p:attrName>
                                        </p:attrNameLst>
                                      </p:cBhvr>
                                      <p:to>
                                        <p:strVal val="visible"/>
                                      </p:to>
                                    </p:set>
                                    <p:animEffect transition="in" filter="wipe(down)">
                                      <p:cBhvr>
                                        <p:cTn id="287" dur="500"/>
                                        <p:tgtEl>
                                          <p:spTgt spid="130247"/>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130247"/>
                                        </p:tgtEl>
                                        <p:attrNameLst>
                                          <p:attrName>style.visibility</p:attrName>
                                        </p:attrNameLst>
                                      </p:cBhvr>
                                      <p:to>
                                        <p:strVal val="hidden"/>
                                      </p:to>
                                    </p:set>
                                  </p:childTnLst>
                                </p:cTn>
                              </p:par>
                              <p:par>
                                <p:cTn id="292" presetID="1" presetClass="exit" presetSubtype="0" fill="hold" grpId="1" nodeType="withEffect">
                                  <p:stCondLst>
                                    <p:cond delay="0"/>
                                  </p:stCondLst>
                                  <p:childTnLst>
                                    <p:set>
                                      <p:cBhvr>
                                        <p:cTn id="293" dur="1" fill="hold">
                                          <p:stCondLst>
                                            <p:cond delay="0"/>
                                          </p:stCondLst>
                                        </p:cTn>
                                        <p:tgtEl>
                                          <p:spTgt spid="130246"/>
                                        </p:tgtEl>
                                        <p:attrNameLst>
                                          <p:attrName>style.visibility</p:attrName>
                                        </p:attrNameLst>
                                      </p:cBhvr>
                                      <p:to>
                                        <p:strVal val="hidden"/>
                                      </p:to>
                                    </p:se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 presetClass="exit" presetSubtype="0" fill="hold" grpId="1" nodeType="clickEffect">
                                  <p:stCondLst>
                                    <p:cond delay="0"/>
                                  </p:stCondLst>
                                  <p:childTnLst>
                                    <p:set>
                                      <p:cBhvr>
                                        <p:cTn id="297" dur="1" fill="hold">
                                          <p:stCondLst>
                                            <p:cond delay="0"/>
                                          </p:stCondLst>
                                        </p:cTn>
                                        <p:tgtEl>
                                          <p:spTgt spid="15"/>
                                        </p:tgtEl>
                                        <p:attrNameLst>
                                          <p:attrName>style.visibility</p:attrName>
                                        </p:attrNameLst>
                                      </p:cBhvr>
                                      <p:to>
                                        <p:strVal val="hidden"/>
                                      </p:to>
                                    </p:se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 presetClass="entr" presetSubtype="0" fill="hold" grpId="0" nodeType="clickEffect">
                                  <p:stCondLst>
                                    <p:cond delay="0"/>
                                  </p:stCondLst>
                                  <p:childTnLst>
                                    <p:set>
                                      <p:cBhvr>
                                        <p:cTn id="301" dur="1" fill="hold">
                                          <p:stCondLst>
                                            <p:cond delay="0"/>
                                          </p:stCondLst>
                                        </p:cTn>
                                        <p:tgtEl>
                                          <p:spTgt spid="18"/>
                                        </p:tgtEl>
                                        <p:attrNameLst>
                                          <p:attrName>style.visibility</p:attrName>
                                        </p:attrNameLst>
                                      </p:cBhvr>
                                      <p:to>
                                        <p:strVal val="visible"/>
                                      </p:to>
                                    </p:se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1" presetClass="exit" presetSubtype="0" fill="hold" grpId="1" nodeType="clickEffect">
                                  <p:stCondLst>
                                    <p:cond delay="0"/>
                                  </p:stCondLst>
                                  <p:childTnLst>
                                    <p:set>
                                      <p:cBhvr>
                                        <p:cTn id="305" dur="1" fill="hold">
                                          <p:stCondLst>
                                            <p:cond delay="0"/>
                                          </p:stCondLst>
                                        </p:cTn>
                                        <p:tgtEl>
                                          <p:spTgt spid="18"/>
                                        </p:tgtEl>
                                        <p:attrNameLst>
                                          <p:attrName>style.visibility</p:attrName>
                                        </p:attrNameLst>
                                      </p:cBhvr>
                                      <p:to>
                                        <p:strVal val="hidden"/>
                                      </p:to>
                                    </p:se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1" presetClass="entr" presetSubtype="0" fill="hold" grpId="0" nodeType="clickEffect">
                                  <p:stCondLst>
                                    <p:cond delay="0"/>
                                  </p:stCondLst>
                                  <p:childTnLst>
                                    <p:set>
                                      <p:cBhvr>
                                        <p:cTn id="30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55" grpId="0" animBg="1"/>
      <p:bldP spid="130255" grpId="1" animBg="1"/>
      <p:bldP spid="130255" grpId="2" animBg="1"/>
      <p:bldP spid="130219" grpId="0" build="allAtOnce"/>
      <p:bldP spid="130219" grpId="1" build="allAtOnce"/>
      <p:bldP spid="220" grpId="0" animBg="1"/>
      <p:bldP spid="2" grpId="0" animBg="1"/>
      <p:bldP spid="2" grpId="1" animBg="1"/>
      <p:bldP spid="130210" grpId="0"/>
      <p:bldP spid="3" grpId="0" animBg="1"/>
      <p:bldP spid="3" grpId="1" animBg="1"/>
      <p:bldP spid="175" grpId="0" animBg="1"/>
      <p:bldP spid="175" grpId="1" animBg="1"/>
      <p:bldP spid="176" grpId="0"/>
      <p:bldP spid="176" grpId="1"/>
      <p:bldP spid="130230" grpId="0"/>
      <p:bldP spid="130230" grpId="1"/>
      <p:bldP spid="177" grpId="0"/>
      <p:bldP spid="177" grpId="1"/>
      <p:bldP spid="178" grpId="0"/>
      <p:bldP spid="178" grpId="1"/>
      <p:bldP spid="130223" grpId="0" animBg="1"/>
      <p:bldP spid="130223" grpId="1" animBg="1"/>
      <p:bldP spid="130224" grpId="0" animBg="1"/>
      <p:bldP spid="130224" grpId="1" animBg="1"/>
      <p:bldP spid="130228" grpId="0" animBg="1"/>
      <p:bldP spid="130228" grpId="1" animBg="1"/>
      <p:bldP spid="4" grpId="0" animBg="1"/>
      <p:bldP spid="4" grpId="1" animBg="1"/>
      <p:bldP spid="5" grpId="0" animBg="1"/>
      <p:bldP spid="5" grpId="1" animBg="1"/>
      <p:bldP spid="130222" grpId="0" animBg="1"/>
      <p:bldP spid="130222" grpId="1" animBg="1"/>
      <p:bldP spid="130225" grpId="0" animBg="1"/>
      <p:bldP spid="13022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30234" grpId="0" animBg="1"/>
      <p:bldP spid="130234" grpId="1" animBg="1"/>
      <p:bldP spid="130235" grpId="0" animBg="1"/>
      <p:bldP spid="130235" grpId="1" animBg="1"/>
      <p:bldP spid="130236" grpId="0" animBg="1"/>
      <p:bldP spid="130236" grpId="1" animBg="1"/>
      <p:bldP spid="130237" grpId="0" animBg="1"/>
      <p:bldP spid="130237" grpId="1" animBg="1"/>
      <p:bldP spid="11" grpId="0" animBg="1"/>
      <p:bldP spid="11" grpId="1" animBg="1"/>
      <p:bldP spid="12" grpId="0" animBg="1"/>
      <p:bldP spid="12" grpId="1" animBg="1"/>
      <p:bldP spid="13" grpId="0" animBg="1"/>
      <p:bldP spid="13" grpId="1" animBg="1"/>
      <p:bldP spid="14" grpId="0" animBg="1"/>
      <p:bldP spid="14" grpId="1" animBg="1"/>
      <p:bldP spid="130243" grpId="0" animBg="1"/>
      <p:bldP spid="130243" grpId="1" animBg="1"/>
      <p:bldP spid="130251" grpId="0" build="allAtOnce"/>
      <p:bldP spid="130239" grpId="0" animBg="1"/>
      <p:bldP spid="130239" grpId="1" animBg="1"/>
      <p:bldP spid="130244" grpId="0" animBg="1"/>
      <p:bldP spid="130244" grpId="1" animBg="1"/>
      <p:bldP spid="130246" grpId="0" animBg="1"/>
      <p:bldP spid="130246" grpId="1" animBg="1"/>
      <p:bldP spid="130247" grpId="0" animBg="1"/>
      <p:bldP spid="130247" grpId="1" animBg="1"/>
      <p:bldP spid="15" grpId="0" animBg="1"/>
      <p:bldP spid="15" grpId="1" animBg="1"/>
      <p:bldP spid="16" grpId="0" animBg="1"/>
      <p:bldP spid="16" grpId="1" animBg="1"/>
      <p:bldP spid="17" grpId="0" animBg="1"/>
      <p:bldP spid="18" grpId="0" animBg="1"/>
      <p:bldP spid="1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62" name="Slide Number Placeholder 4"/>
          <p:cNvSpPr txBox="1">
            <a:spLocks noGrp="1"/>
          </p:cNvSpPr>
          <p:nvPr/>
        </p:nvSpPr>
        <p:spPr bwMode="auto">
          <a:xfrm>
            <a:off x="-14478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1EFC2F00-A7AC-462B-8D75-482711BC357D}" type="slidenum">
              <a:rPr lang="en-US" sz="1400">
                <a:solidFill>
                  <a:schemeClr val="tx1"/>
                </a:solidFill>
                <a:latin typeface="Times New Roman" pitchFamily="18" charset="0"/>
              </a:rPr>
              <a:pPr algn="r" eaLnBrk="1" hangingPunct="1"/>
              <a:t>34</a:t>
            </a:fld>
            <a:endParaRPr lang="en-US" sz="1400">
              <a:solidFill>
                <a:schemeClr val="tx1"/>
              </a:solidFill>
              <a:latin typeface="Times New Roman" pitchFamily="18" charset="0"/>
            </a:endParaRPr>
          </a:p>
        </p:txBody>
      </p:sp>
      <p:sp>
        <p:nvSpPr>
          <p:cNvPr id="132280" name="Rectangle 184"/>
          <p:cNvSpPr>
            <a:spLocks noChangeArrowheads="1"/>
          </p:cNvSpPr>
          <p:nvPr/>
        </p:nvSpPr>
        <p:spPr bwMode="auto">
          <a:xfrm>
            <a:off x="80963" y="61913"/>
            <a:ext cx="6526212" cy="6432550"/>
          </a:xfrm>
          <a:prstGeom prst="rect">
            <a:avLst/>
          </a:prstGeom>
          <a:solidFill>
            <a:srgbClr val="FFFF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latin typeface="Courier New" pitchFamily="49" charset="0"/>
              </a:rPr>
              <a:t>#define NUM_BUCK	10</a:t>
            </a:r>
          </a:p>
          <a:p>
            <a:pPr algn="l"/>
            <a:endParaRPr lang="en-US" sz="800" b="1">
              <a:latin typeface="Courier New" pitchFamily="49" charset="0"/>
            </a:endParaRPr>
          </a:p>
          <a:p>
            <a:pPr algn="l"/>
            <a:r>
              <a:rPr lang="en-US" sz="1700" b="1">
                <a:latin typeface="Courier New" pitchFamily="49" charset="0"/>
              </a:rPr>
              <a:t>class HashTable </a:t>
            </a:r>
            <a:br>
              <a:rPr lang="en-US" sz="1700" b="1">
                <a:latin typeface="Courier New" pitchFamily="49" charset="0"/>
              </a:rPr>
            </a:br>
            <a:r>
              <a:rPr lang="en-US" sz="1200" b="1">
                <a:latin typeface="Courier New" pitchFamily="49" charset="0"/>
              </a:rPr>
              <a:t>{</a:t>
            </a:r>
          </a:p>
          <a:p>
            <a:pPr algn="l"/>
            <a:r>
              <a:rPr lang="en-US" sz="1700" b="1">
                <a:latin typeface="Courier New" pitchFamily="49" charset="0"/>
              </a:rPr>
              <a:t>public:</a:t>
            </a:r>
          </a:p>
          <a:p>
            <a:pPr algn="l"/>
            <a:endParaRPr lang="en-US" sz="800" b="1">
              <a:latin typeface="Courier New" pitchFamily="49" charset="0"/>
            </a:endParaRPr>
          </a:p>
          <a:p>
            <a:pPr algn="l"/>
            <a:r>
              <a:rPr lang="en-US" sz="1800" b="1">
                <a:latin typeface="Courier New" pitchFamily="49" charset="0"/>
              </a:rPr>
              <a:t> </a:t>
            </a:r>
            <a:r>
              <a:rPr lang="en-US" sz="800" b="1">
                <a:latin typeface="Courier New" pitchFamily="49" charset="0"/>
              </a:rPr>
              <a:t> </a:t>
            </a:r>
            <a:r>
              <a:rPr lang="en-US" sz="1800" b="1">
                <a:latin typeface="Courier New" pitchFamily="49" charset="0"/>
              </a:rPr>
              <a:t>bool search(int idNum)</a:t>
            </a:r>
          </a:p>
          <a:p>
            <a:pPr algn="l"/>
            <a:r>
              <a:rPr lang="en-US" sz="1300" b="1">
                <a:latin typeface="Courier New" pitchFamily="49" charset="0"/>
              </a:rPr>
              <a:t>  {</a:t>
            </a:r>
          </a:p>
          <a:p>
            <a:pPr algn="l"/>
            <a:r>
              <a:rPr lang="en-US" sz="1800" b="1">
                <a:latin typeface="Courier New" pitchFamily="49" charset="0"/>
              </a:rPr>
              <a:t>    int bucket = hashFunc(idNum);</a:t>
            </a:r>
          </a:p>
          <a:p>
            <a:pPr algn="l"/>
            <a:r>
              <a:rPr lang="en-US" sz="800" b="1">
                <a:latin typeface="Courier New" pitchFamily="49" charset="0"/>
              </a:rPr>
              <a:t> </a:t>
            </a:r>
          </a:p>
          <a:p>
            <a:pPr algn="l"/>
            <a:r>
              <a:rPr lang="en-US" sz="1800" b="1">
                <a:latin typeface="Courier New" pitchFamily="49" charset="0"/>
              </a:rPr>
              <a:t>    for (int tries=0;tries&lt;NUM_BUCK;tries++)</a:t>
            </a:r>
          </a:p>
          <a:p>
            <a:pPr algn="l"/>
            <a:r>
              <a:rPr lang="en-US" sz="1300" b="1">
                <a:latin typeface="Courier New" pitchFamily="49" charset="0"/>
              </a:rPr>
              <a:t>      {</a:t>
            </a:r>
          </a:p>
          <a:p>
            <a:pPr algn="l"/>
            <a:r>
              <a:rPr lang="en-US" sz="1800">
                <a:latin typeface="Courier New" pitchFamily="49" charset="0"/>
              </a:rPr>
              <a:t>      </a:t>
            </a:r>
            <a:r>
              <a:rPr lang="en-US" sz="1800" b="1">
                <a:latin typeface="Courier New" pitchFamily="49" charset="0"/>
              </a:rPr>
              <a:t>if (m_buckets[bucket].used == false)</a:t>
            </a:r>
          </a:p>
          <a:p>
            <a:pPr algn="l"/>
            <a:r>
              <a:rPr lang="en-US" sz="1800" b="1">
                <a:latin typeface="Courier New" pitchFamily="49" charset="0"/>
              </a:rPr>
              <a:t>        return false;</a:t>
            </a:r>
          </a:p>
          <a:p>
            <a:pPr algn="l"/>
            <a:r>
              <a:rPr lang="en-US" sz="1800" b="1">
                <a:latin typeface="Courier New" pitchFamily="49" charset="0"/>
              </a:rPr>
              <a:t>      if (m_buckets[bucket].idNum == idNum)</a:t>
            </a:r>
          </a:p>
          <a:p>
            <a:pPr algn="l"/>
            <a:r>
              <a:rPr lang="en-US" sz="1800" b="1">
                <a:latin typeface="Courier New" pitchFamily="49" charset="0"/>
              </a:rPr>
              <a:t>        return true;</a:t>
            </a:r>
          </a:p>
          <a:p>
            <a:pPr algn="l"/>
            <a:endParaRPr lang="en-US" sz="800" b="1">
              <a:latin typeface="Courier New" pitchFamily="49" charset="0"/>
            </a:endParaRPr>
          </a:p>
          <a:p>
            <a:pPr algn="l"/>
            <a:r>
              <a:rPr lang="en-US" sz="1800" b="1">
                <a:latin typeface="Courier New" pitchFamily="49" charset="0"/>
              </a:rPr>
              <a:t>      bucket = (bucket + 1) % NUM_BUCK;</a:t>
            </a:r>
          </a:p>
          <a:p>
            <a:pPr algn="l"/>
            <a:r>
              <a:rPr lang="en-US" sz="1300" b="1">
                <a:latin typeface="Courier New" pitchFamily="49" charset="0"/>
              </a:rPr>
              <a:t>      }</a:t>
            </a:r>
          </a:p>
          <a:p>
            <a:pPr algn="l"/>
            <a:r>
              <a:rPr lang="en-US" sz="1800" b="1">
                <a:latin typeface="Courier New" pitchFamily="49" charset="0"/>
              </a:rPr>
              <a:t>    return false;// not in the hash table</a:t>
            </a:r>
          </a:p>
          <a:p>
            <a:pPr algn="l"/>
            <a:r>
              <a:rPr lang="en-US" sz="1300" b="1">
                <a:latin typeface="Courier New" pitchFamily="49" charset="0"/>
              </a:rPr>
              <a:t>  }</a:t>
            </a:r>
          </a:p>
          <a:p>
            <a:pPr algn="l"/>
            <a:endParaRPr lang="en-US" sz="800" b="1">
              <a:latin typeface="Courier New" pitchFamily="49" charset="0"/>
            </a:endParaRPr>
          </a:p>
          <a:p>
            <a:pPr algn="l"/>
            <a:r>
              <a:rPr lang="en-US" sz="1800" b="1">
                <a:latin typeface="Courier New" pitchFamily="49" charset="0"/>
              </a:rPr>
              <a:t>private:</a:t>
            </a:r>
          </a:p>
          <a:p>
            <a:pPr algn="l"/>
            <a:r>
              <a:rPr lang="en-US" sz="1800" b="1">
                <a:latin typeface="Courier New" pitchFamily="49" charset="0"/>
              </a:rPr>
              <a:t>   int hashFunc(int idNum) const</a:t>
            </a:r>
          </a:p>
          <a:p>
            <a:pPr algn="l"/>
            <a:r>
              <a:rPr lang="en-US" sz="1800" b="1">
                <a:latin typeface="Courier New" pitchFamily="49" charset="0"/>
              </a:rPr>
              <a:t>       {  return idNum % NUM_BUCK;  }</a:t>
            </a:r>
          </a:p>
          <a:p>
            <a:pPr algn="l"/>
            <a:endParaRPr lang="en-US" sz="800" b="1">
              <a:latin typeface="Courier New" pitchFamily="49" charset="0"/>
            </a:endParaRPr>
          </a:p>
          <a:p>
            <a:pPr algn="l"/>
            <a:r>
              <a:rPr lang="en-US" sz="1800" b="1">
                <a:latin typeface="Courier New" pitchFamily="49" charset="0"/>
              </a:rPr>
              <a:t>   BUCKET m_buckets[NUM_BUCK];</a:t>
            </a:r>
          </a:p>
          <a:p>
            <a:pPr algn="l"/>
            <a:r>
              <a:rPr lang="en-US" sz="1800" b="1">
                <a:latin typeface="Courier New" pitchFamily="49" charset="0"/>
              </a:rPr>
              <a:t>};</a:t>
            </a:r>
          </a:p>
        </p:txBody>
      </p:sp>
      <p:grpSp>
        <p:nvGrpSpPr>
          <p:cNvPr id="132098" name="Group 2"/>
          <p:cNvGrpSpPr>
            <a:grpSpLocks/>
          </p:cNvGrpSpPr>
          <p:nvPr/>
        </p:nvGrpSpPr>
        <p:grpSpPr bwMode="auto">
          <a:xfrm>
            <a:off x="6543675" y="249238"/>
            <a:ext cx="2725738" cy="2574925"/>
            <a:chOff x="5615" y="905"/>
            <a:chExt cx="1717" cy="1622"/>
          </a:xfrm>
        </p:grpSpPr>
        <p:grpSp>
          <p:nvGrpSpPr>
            <p:cNvPr id="132099" name="Group 3"/>
            <p:cNvGrpSpPr>
              <a:grpSpLocks/>
            </p:cNvGrpSpPr>
            <p:nvPr/>
          </p:nvGrpSpPr>
          <p:grpSpPr bwMode="auto">
            <a:xfrm>
              <a:off x="5615" y="905"/>
              <a:ext cx="1717" cy="1622"/>
              <a:chOff x="4118" y="801"/>
              <a:chExt cx="1717" cy="1622"/>
            </a:xfrm>
          </p:grpSpPr>
          <p:grpSp>
            <p:nvGrpSpPr>
              <p:cNvPr id="132100" name="Group 4"/>
              <p:cNvGrpSpPr>
                <a:grpSpLocks/>
              </p:cNvGrpSpPr>
              <p:nvPr/>
            </p:nvGrpSpPr>
            <p:grpSpPr bwMode="auto">
              <a:xfrm>
                <a:off x="4245" y="801"/>
                <a:ext cx="1590" cy="1622"/>
                <a:chOff x="4218" y="801"/>
                <a:chExt cx="1590" cy="1622"/>
              </a:xfrm>
            </p:grpSpPr>
            <p:grpSp>
              <p:nvGrpSpPr>
                <p:cNvPr id="132101" name="Group 5"/>
                <p:cNvGrpSpPr>
                  <a:grpSpLocks/>
                </p:cNvGrpSpPr>
                <p:nvPr/>
              </p:nvGrpSpPr>
              <p:grpSpPr bwMode="auto">
                <a:xfrm>
                  <a:off x="4221" y="801"/>
                  <a:ext cx="1584" cy="212"/>
                  <a:chOff x="2700" y="4428"/>
                  <a:chExt cx="1584" cy="212"/>
                </a:xfrm>
              </p:grpSpPr>
              <p:sp>
                <p:nvSpPr>
                  <p:cNvPr id="132102"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03"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04" name="Rectangle 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5" name="Rectangle 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06" name="Group 10"/>
                <p:cNvGrpSpPr>
                  <a:grpSpLocks/>
                </p:cNvGrpSpPr>
                <p:nvPr/>
              </p:nvGrpSpPr>
              <p:grpSpPr bwMode="auto">
                <a:xfrm>
                  <a:off x="4218" y="960"/>
                  <a:ext cx="1584" cy="212"/>
                  <a:chOff x="2700" y="4428"/>
                  <a:chExt cx="1584" cy="212"/>
                </a:xfrm>
              </p:grpSpPr>
              <p:sp>
                <p:nvSpPr>
                  <p:cNvPr id="132107"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08"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09" name="Rectangle 1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0" name="Rectangle 1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11" name="Group 15"/>
                <p:cNvGrpSpPr>
                  <a:grpSpLocks/>
                </p:cNvGrpSpPr>
                <p:nvPr/>
              </p:nvGrpSpPr>
              <p:grpSpPr bwMode="auto">
                <a:xfrm>
                  <a:off x="4218" y="1113"/>
                  <a:ext cx="1584" cy="212"/>
                  <a:chOff x="2700" y="4428"/>
                  <a:chExt cx="1584" cy="212"/>
                </a:xfrm>
              </p:grpSpPr>
              <p:sp>
                <p:nvSpPr>
                  <p:cNvPr id="132112"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13"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14" name="Rectangle 1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5" name="Rectangle 1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16" name="Group 20"/>
                <p:cNvGrpSpPr>
                  <a:grpSpLocks/>
                </p:cNvGrpSpPr>
                <p:nvPr/>
              </p:nvGrpSpPr>
              <p:grpSpPr bwMode="auto">
                <a:xfrm>
                  <a:off x="4224" y="1272"/>
                  <a:ext cx="1584" cy="212"/>
                  <a:chOff x="2700" y="4428"/>
                  <a:chExt cx="1584" cy="212"/>
                </a:xfrm>
              </p:grpSpPr>
              <p:sp>
                <p:nvSpPr>
                  <p:cNvPr id="132117"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18"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19" name="Rectangle 2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0" name="Rectangle 2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21" name="Group 25"/>
                <p:cNvGrpSpPr>
                  <a:grpSpLocks/>
                </p:cNvGrpSpPr>
                <p:nvPr/>
              </p:nvGrpSpPr>
              <p:grpSpPr bwMode="auto">
                <a:xfrm>
                  <a:off x="4218" y="1428"/>
                  <a:ext cx="1584" cy="212"/>
                  <a:chOff x="2700" y="4428"/>
                  <a:chExt cx="1584" cy="212"/>
                </a:xfrm>
              </p:grpSpPr>
              <p:sp>
                <p:nvSpPr>
                  <p:cNvPr id="132122"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23"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24" name="Rectangle 2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5" name="Rectangle 2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26" name="Group 30"/>
                <p:cNvGrpSpPr>
                  <a:grpSpLocks/>
                </p:cNvGrpSpPr>
                <p:nvPr/>
              </p:nvGrpSpPr>
              <p:grpSpPr bwMode="auto">
                <a:xfrm>
                  <a:off x="4224" y="1587"/>
                  <a:ext cx="1584" cy="212"/>
                  <a:chOff x="2700" y="4428"/>
                  <a:chExt cx="1584" cy="212"/>
                </a:xfrm>
              </p:grpSpPr>
              <p:sp>
                <p:nvSpPr>
                  <p:cNvPr id="132127"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28"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29" name="Rectangle 3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0" name="Rectangle 3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31" name="Group 35"/>
                <p:cNvGrpSpPr>
                  <a:grpSpLocks/>
                </p:cNvGrpSpPr>
                <p:nvPr/>
              </p:nvGrpSpPr>
              <p:grpSpPr bwMode="auto">
                <a:xfrm>
                  <a:off x="4224" y="1740"/>
                  <a:ext cx="1584" cy="212"/>
                  <a:chOff x="2700" y="4428"/>
                  <a:chExt cx="1584" cy="212"/>
                </a:xfrm>
              </p:grpSpPr>
              <p:sp>
                <p:nvSpPr>
                  <p:cNvPr id="132132"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33"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34" name="Rectangle 3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5" name="Rectangle 3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36" name="Group 40"/>
                <p:cNvGrpSpPr>
                  <a:grpSpLocks/>
                </p:cNvGrpSpPr>
                <p:nvPr/>
              </p:nvGrpSpPr>
              <p:grpSpPr bwMode="auto">
                <a:xfrm>
                  <a:off x="4221" y="1899"/>
                  <a:ext cx="1584" cy="212"/>
                  <a:chOff x="2700" y="4428"/>
                  <a:chExt cx="1584" cy="212"/>
                </a:xfrm>
              </p:grpSpPr>
              <p:sp>
                <p:nvSpPr>
                  <p:cNvPr id="132137"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38"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39" name="Rectangle 4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0" name="Rectangle 4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41" name="Group 45"/>
                <p:cNvGrpSpPr>
                  <a:grpSpLocks/>
                </p:cNvGrpSpPr>
                <p:nvPr/>
              </p:nvGrpSpPr>
              <p:grpSpPr bwMode="auto">
                <a:xfrm>
                  <a:off x="4221" y="2052"/>
                  <a:ext cx="1584" cy="212"/>
                  <a:chOff x="2700" y="4428"/>
                  <a:chExt cx="1584" cy="212"/>
                </a:xfrm>
              </p:grpSpPr>
              <p:sp>
                <p:nvSpPr>
                  <p:cNvPr id="132142"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43"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44" name="Rectangle 48"/>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5" name="Rectangle 49"/>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46" name="Group 50"/>
                <p:cNvGrpSpPr>
                  <a:grpSpLocks/>
                </p:cNvGrpSpPr>
                <p:nvPr/>
              </p:nvGrpSpPr>
              <p:grpSpPr bwMode="auto">
                <a:xfrm>
                  <a:off x="4218" y="2211"/>
                  <a:ext cx="1584" cy="212"/>
                  <a:chOff x="2700" y="4428"/>
                  <a:chExt cx="1584" cy="212"/>
                </a:xfrm>
              </p:grpSpPr>
              <p:sp>
                <p:nvSpPr>
                  <p:cNvPr id="132147"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48"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49" name="Rectangle 53"/>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0" name="Rectangle 54"/>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2151" name="Text Box 55"/>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132152" name="Text Box 56"/>
            <p:cNvSpPr txBox="1">
              <a:spLocks noChangeArrowheads="1"/>
            </p:cNvSpPr>
            <p:nvPr/>
          </p:nvSpPr>
          <p:spPr bwMode="auto">
            <a:xfrm>
              <a:off x="6974" y="91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53" name="Text Box 57"/>
            <p:cNvSpPr txBox="1">
              <a:spLocks noChangeArrowheads="1"/>
            </p:cNvSpPr>
            <p:nvPr/>
          </p:nvSpPr>
          <p:spPr bwMode="auto">
            <a:xfrm>
              <a:off x="6980" y="106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54" name="Text Box 58"/>
            <p:cNvSpPr txBox="1">
              <a:spLocks noChangeArrowheads="1"/>
            </p:cNvSpPr>
            <p:nvPr/>
          </p:nvSpPr>
          <p:spPr bwMode="auto">
            <a:xfrm>
              <a:off x="6980" y="1230"/>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55" name="Text Box 59"/>
            <p:cNvSpPr txBox="1">
              <a:spLocks noChangeArrowheads="1"/>
            </p:cNvSpPr>
            <p:nvPr/>
          </p:nvSpPr>
          <p:spPr bwMode="auto">
            <a:xfrm>
              <a:off x="6986" y="1380"/>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56" name="Text Box 60"/>
            <p:cNvSpPr txBox="1">
              <a:spLocks noChangeArrowheads="1"/>
            </p:cNvSpPr>
            <p:nvPr/>
          </p:nvSpPr>
          <p:spPr bwMode="auto">
            <a:xfrm>
              <a:off x="6980" y="1536"/>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57" name="Text Box 61"/>
            <p:cNvSpPr txBox="1">
              <a:spLocks noChangeArrowheads="1"/>
            </p:cNvSpPr>
            <p:nvPr/>
          </p:nvSpPr>
          <p:spPr bwMode="auto">
            <a:xfrm>
              <a:off x="6986" y="1686"/>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58" name="Text Box 62"/>
            <p:cNvSpPr txBox="1">
              <a:spLocks noChangeArrowheads="1"/>
            </p:cNvSpPr>
            <p:nvPr/>
          </p:nvSpPr>
          <p:spPr bwMode="auto">
            <a:xfrm>
              <a:off x="6986" y="184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59" name="Text Box 63"/>
            <p:cNvSpPr txBox="1">
              <a:spLocks noChangeArrowheads="1"/>
            </p:cNvSpPr>
            <p:nvPr/>
          </p:nvSpPr>
          <p:spPr bwMode="auto">
            <a:xfrm>
              <a:off x="6992" y="199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60" name="Text Box 64"/>
            <p:cNvSpPr txBox="1">
              <a:spLocks noChangeArrowheads="1"/>
            </p:cNvSpPr>
            <p:nvPr/>
          </p:nvSpPr>
          <p:spPr bwMode="auto">
            <a:xfrm>
              <a:off x="6995" y="216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161" name="Text Box 65"/>
            <p:cNvSpPr txBox="1">
              <a:spLocks noChangeArrowheads="1"/>
            </p:cNvSpPr>
            <p:nvPr/>
          </p:nvSpPr>
          <p:spPr bwMode="auto">
            <a:xfrm>
              <a:off x="7001" y="231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grpSp>
      <p:grpSp>
        <p:nvGrpSpPr>
          <p:cNvPr id="132164" name="Group 68"/>
          <p:cNvGrpSpPr>
            <a:grpSpLocks/>
          </p:cNvGrpSpPr>
          <p:nvPr/>
        </p:nvGrpSpPr>
        <p:grpSpPr bwMode="auto">
          <a:xfrm>
            <a:off x="6546850" y="238125"/>
            <a:ext cx="2725738" cy="2600325"/>
            <a:chOff x="4124" y="150"/>
            <a:chExt cx="1717" cy="1638"/>
          </a:xfrm>
        </p:grpSpPr>
        <p:grpSp>
          <p:nvGrpSpPr>
            <p:cNvPr id="132165" name="Group 69"/>
            <p:cNvGrpSpPr>
              <a:grpSpLocks/>
            </p:cNvGrpSpPr>
            <p:nvPr/>
          </p:nvGrpSpPr>
          <p:grpSpPr bwMode="auto">
            <a:xfrm>
              <a:off x="4124" y="150"/>
              <a:ext cx="1717" cy="1622"/>
              <a:chOff x="4118" y="801"/>
              <a:chExt cx="1717" cy="1622"/>
            </a:xfrm>
          </p:grpSpPr>
          <p:grpSp>
            <p:nvGrpSpPr>
              <p:cNvPr id="132166" name="Group 70"/>
              <p:cNvGrpSpPr>
                <a:grpSpLocks/>
              </p:cNvGrpSpPr>
              <p:nvPr/>
            </p:nvGrpSpPr>
            <p:grpSpPr bwMode="auto">
              <a:xfrm>
                <a:off x="4245" y="801"/>
                <a:ext cx="1590" cy="1622"/>
                <a:chOff x="4218" y="801"/>
                <a:chExt cx="1590" cy="1622"/>
              </a:xfrm>
            </p:grpSpPr>
            <p:grpSp>
              <p:nvGrpSpPr>
                <p:cNvPr id="132167" name="Group 71"/>
                <p:cNvGrpSpPr>
                  <a:grpSpLocks/>
                </p:cNvGrpSpPr>
                <p:nvPr/>
              </p:nvGrpSpPr>
              <p:grpSpPr bwMode="auto">
                <a:xfrm>
                  <a:off x="4221" y="801"/>
                  <a:ext cx="1584" cy="212"/>
                  <a:chOff x="2700" y="4428"/>
                  <a:chExt cx="1584" cy="212"/>
                </a:xfrm>
              </p:grpSpPr>
              <p:sp>
                <p:nvSpPr>
                  <p:cNvPr id="13216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6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70" name="Rectangle 7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1" name="Rectangle 7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72" name="Group 76"/>
                <p:cNvGrpSpPr>
                  <a:grpSpLocks/>
                </p:cNvGrpSpPr>
                <p:nvPr/>
              </p:nvGrpSpPr>
              <p:grpSpPr bwMode="auto">
                <a:xfrm>
                  <a:off x="4218" y="960"/>
                  <a:ext cx="1584" cy="212"/>
                  <a:chOff x="2700" y="4428"/>
                  <a:chExt cx="1584" cy="212"/>
                </a:xfrm>
              </p:grpSpPr>
              <p:sp>
                <p:nvSpPr>
                  <p:cNvPr id="13217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7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75" name="Rectangle 7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6" name="Rectangle 8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77" name="Group 81"/>
                <p:cNvGrpSpPr>
                  <a:grpSpLocks/>
                </p:cNvGrpSpPr>
                <p:nvPr/>
              </p:nvGrpSpPr>
              <p:grpSpPr bwMode="auto">
                <a:xfrm>
                  <a:off x="4218" y="1113"/>
                  <a:ext cx="1584" cy="212"/>
                  <a:chOff x="2700" y="4428"/>
                  <a:chExt cx="1584" cy="212"/>
                </a:xfrm>
              </p:grpSpPr>
              <p:sp>
                <p:nvSpPr>
                  <p:cNvPr id="13217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7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80" name="Rectangle 8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81" name="Rectangle 8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82" name="Group 86"/>
                <p:cNvGrpSpPr>
                  <a:grpSpLocks/>
                </p:cNvGrpSpPr>
                <p:nvPr/>
              </p:nvGrpSpPr>
              <p:grpSpPr bwMode="auto">
                <a:xfrm>
                  <a:off x="4224" y="1272"/>
                  <a:ext cx="1584" cy="212"/>
                  <a:chOff x="2700" y="4428"/>
                  <a:chExt cx="1584" cy="212"/>
                </a:xfrm>
              </p:grpSpPr>
              <p:sp>
                <p:nvSpPr>
                  <p:cNvPr id="13218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8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85" name="Rectangle 8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86" name="Rectangle 9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87" name="Group 91"/>
                <p:cNvGrpSpPr>
                  <a:grpSpLocks/>
                </p:cNvGrpSpPr>
                <p:nvPr/>
              </p:nvGrpSpPr>
              <p:grpSpPr bwMode="auto">
                <a:xfrm>
                  <a:off x="4218" y="1428"/>
                  <a:ext cx="1584" cy="212"/>
                  <a:chOff x="2700" y="4428"/>
                  <a:chExt cx="1584" cy="212"/>
                </a:xfrm>
              </p:grpSpPr>
              <p:sp>
                <p:nvSpPr>
                  <p:cNvPr id="13218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8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90" name="Rectangle 9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91" name="Rectangle 9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92" name="Group 96"/>
                <p:cNvGrpSpPr>
                  <a:grpSpLocks/>
                </p:cNvGrpSpPr>
                <p:nvPr/>
              </p:nvGrpSpPr>
              <p:grpSpPr bwMode="auto">
                <a:xfrm>
                  <a:off x="4224" y="1587"/>
                  <a:ext cx="1584" cy="212"/>
                  <a:chOff x="2700" y="4428"/>
                  <a:chExt cx="1584" cy="212"/>
                </a:xfrm>
              </p:grpSpPr>
              <p:sp>
                <p:nvSpPr>
                  <p:cNvPr id="13219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9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195" name="Rectangle 9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96" name="Rectangle 10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197" name="Group 101"/>
                <p:cNvGrpSpPr>
                  <a:grpSpLocks/>
                </p:cNvGrpSpPr>
                <p:nvPr/>
              </p:nvGrpSpPr>
              <p:grpSpPr bwMode="auto">
                <a:xfrm>
                  <a:off x="4224" y="1740"/>
                  <a:ext cx="1584" cy="212"/>
                  <a:chOff x="2700" y="4428"/>
                  <a:chExt cx="1584" cy="212"/>
                </a:xfrm>
              </p:grpSpPr>
              <p:sp>
                <p:nvSpPr>
                  <p:cNvPr id="13219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19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200" name="Rectangle 10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201" name="Rectangle 10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202" name="Group 106"/>
                <p:cNvGrpSpPr>
                  <a:grpSpLocks/>
                </p:cNvGrpSpPr>
                <p:nvPr/>
              </p:nvGrpSpPr>
              <p:grpSpPr bwMode="auto">
                <a:xfrm>
                  <a:off x="4221" y="1899"/>
                  <a:ext cx="1584" cy="212"/>
                  <a:chOff x="2700" y="4428"/>
                  <a:chExt cx="1584" cy="212"/>
                </a:xfrm>
              </p:grpSpPr>
              <p:sp>
                <p:nvSpPr>
                  <p:cNvPr id="13220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20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205" name="Rectangle 10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206" name="Rectangle 11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207" name="Group 111"/>
                <p:cNvGrpSpPr>
                  <a:grpSpLocks/>
                </p:cNvGrpSpPr>
                <p:nvPr/>
              </p:nvGrpSpPr>
              <p:grpSpPr bwMode="auto">
                <a:xfrm>
                  <a:off x="4221" y="2052"/>
                  <a:ext cx="1584" cy="212"/>
                  <a:chOff x="2700" y="4428"/>
                  <a:chExt cx="1584" cy="212"/>
                </a:xfrm>
              </p:grpSpPr>
              <p:sp>
                <p:nvSpPr>
                  <p:cNvPr id="132208"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209"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210" name="Rectangle 114"/>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211" name="Rectangle 115"/>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212" name="Group 116"/>
                <p:cNvGrpSpPr>
                  <a:grpSpLocks/>
                </p:cNvGrpSpPr>
                <p:nvPr/>
              </p:nvGrpSpPr>
              <p:grpSpPr bwMode="auto">
                <a:xfrm>
                  <a:off x="4218" y="2211"/>
                  <a:ext cx="1584" cy="212"/>
                  <a:chOff x="2700" y="4428"/>
                  <a:chExt cx="1584" cy="212"/>
                </a:xfrm>
              </p:grpSpPr>
              <p:sp>
                <p:nvSpPr>
                  <p:cNvPr id="132213"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132214"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132215" name="Rectangle 119"/>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216" name="Rectangle 120"/>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2217" name="Text Box 121"/>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132218" name="Text Box 122"/>
            <p:cNvSpPr txBox="1">
              <a:spLocks noChangeArrowheads="1"/>
            </p:cNvSpPr>
            <p:nvPr/>
          </p:nvSpPr>
          <p:spPr bwMode="auto">
            <a:xfrm>
              <a:off x="5489" y="313"/>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219" name="Text Box 123"/>
            <p:cNvSpPr txBox="1">
              <a:spLocks noChangeArrowheads="1"/>
            </p:cNvSpPr>
            <p:nvPr/>
          </p:nvSpPr>
          <p:spPr bwMode="auto">
            <a:xfrm>
              <a:off x="5489" y="475"/>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220" name="Text Box 124"/>
            <p:cNvSpPr txBox="1">
              <a:spLocks noChangeArrowheads="1"/>
            </p:cNvSpPr>
            <p:nvPr/>
          </p:nvSpPr>
          <p:spPr bwMode="auto">
            <a:xfrm>
              <a:off x="5495" y="625"/>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221" name="Text Box 125"/>
            <p:cNvSpPr txBox="1">
              <a:spLocks noChangeArrowheads="1"/>
            </p:cNvSpPr>
            <p:nvPr/>
          </p:nvSpPr>
          <p:spPr bwMode="auto">
            <a:xfrm>
              <a:off x="5489" y="781"/>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222" name="Text Box 126"/>
            <p:cNvSpPr txBox="1">
              <a:spLocks noChangeArrowheads="1"/>
            </p:cNvSpPr>
            <p:nvPr/>
          </p:nvSpPr>
          <p:spPr bwMode="auto">
            <a:xfrm>
              <a:off x="5504" y="1408"/>
              <a:ext cx="181"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132223" name="Rectangle 127"/>
            <p:cNvSpPr>
              <a:spLocks noChangeArrowheads="1"/>
            </p:cNvSpPr>
            <p:nvPr/>
          </p:nvSpPr>
          <p:spPr bwMode="auto">
            <a:xfrm>
              <a:off x="4813" y="1563"/>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29</a:t>
              </a:r>
            </a:p>
          </p:txBody>
        </p:sp>
        <p:sp>
          <p:nvSpPr>
            <p:cNvPr id="132224" name="Text Box 128"/>
            <p:cNvSpPr txBox="1">
              <a:spLocks noChangeArrowheads="1"/>
            </p:cNvSpPr>
            <p:nvPr/>
          </p:nvSpPr>
          <p:spPr bwMode="auto">
            <a:xfrm>
              <a:off x="5492" y="1576"/>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32225" name="Rectangle 129"/>
            <p:cNvSpPr>
              <a:spLocks noChangeArrowheads="1"/>
            </p:cNvSpPr>
            <p:nvPr/>
          </p:nvSpPr>
          <p:spPr bwMode="auto">
            <a:xfrm>
              <a:off x="4801" y="948"/>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65</a:t>
              </a:r>
            </a:p>
          </p:txBody>
        </p:sp>
        <p:sp>
          <p:nvSpPr>
            <p:cNvPr id="132226" name="Text Box 130"/>
            <p:cNvSpPr txBox="1">
              <a:spLocks noChangeArrowheads="1"/>
            </p:cNvSpPr>
            <p:nvPr/>
          </p:nvSpPr>
          <p:spPr bwMode="auto">
            <a:xfrm>
              <a:off x="5484" y="165"/>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32227" name="Rectangle 131"/>
            <p:cNvSpPr>
              <a:spLocks noChangeArrowheads="1"/>
            </p:cNvSpPr>
            <p:nvPr/>
          </p:nvSpPr>
          <p:spPr bwMode="auto">
            <a:xfrm>
              <a:off x="4816" y="162"/>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79</a:t>
              </a:r>
            </a:p>
          </p:txBody>
        </p:sp>
        <p:sp>
          <p:nvSpPr>
            <p:cNvPr id="132228" name="Text Box 132"/>
            <p:cNvSpPr txBox="1">
              <a:spLocks noChangeArrowheads="1"/>
            </p:cNvSpPr>
            <p:nvPr/>
          </p:nvSpPr>
          <p:spPr bwMode="auto">
            <a:xfrm>
              <a:off x="5478" y="942"/>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32229" name="Rectangle 133"/>
            <p:cNvSpPr>
              <a:spLocks noChangeArrowheads="1"/>
            </p:cNvSpPr>
            <p:nvPr/>
          </p:nvSpPr>
          <p:spPr bwMode="auto">
            <a:xfrm>
              <a:off x="4807" y="1098"/>
              <a:ext cx="272"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15</a:t>
              </a:r>
            </a:p>
          </p:txBody>
        </p:sp>
        <p:sp>
          <p:nvSpPr>
            <p:cNvPr id="132230" name="Text Box 134"/>
            <p:cNvSpPr txBox="1">
              <a:spLocks noChangeArrowheads="1"/>
            </p:cNvSpPr>
            <p:nvPr/>
          </p:nvSpPr>
          <p:spPr bwMode="auto">
            <a:xfrm>
              <a:off x="5484" y="1092"/>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132231" name="Rectangle 135"/>
            <p:cNvSpPr>
              <a:spLocks noChangeArrowheads="1"/>
            </p:cNvSpPr>
            <p:nvPr/>
          </p:nvSpPr>
          <p:spPr bwMode="auto">
            <a:xfrm>
              <a:off x="4774" y="1257"/>
              <a:ext cx="350"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175</a:t>
              </a:r>
            </a:p>
          </p:txBody>
        </p:sp>
        <p:sp>
          <p:nvSpPr>
            <p:cNvPr id="132232" name="Text Box 136"/>
            <p:cNvSpPr txBox="1">
              <a:spLocks noChangeArrowheads="1"/>
            </p:cNvSpPr>
            <p:nvPr/>
          </p:nvSpPr>
          <p:spPr bwMode="auto">
            <a:xfrm>
              <a:off x="5499" y="1251"/>
              <a:ext cx="205" cy="212"/>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grpSp>
      <p:sp>
        <p:nvSpPr>
          <p:cNvPr id="132285" name="Rectangle 189"/>
          <p:cNvSpPr>
            <a:spLocks noChangeArrowheads="1"/>
          </p:cNvSpPr>
          <p:nvPr/>
        </p:nvSpPr>
        <p:spPr bwMode="auto">
          <a:xfrm>
            <a:off x="6537325" y="192088"/>
            <a:ext cx="2606675" cy="434975"/>
          </a:xfrm>
          <a:prstGeom prst="rect">
            <a:avLst/>
          </a:prstGeom>
          <a:noFill/>
          <a:ln w="63500" algn="ctr">
            <a:solidFill>
              <a:srgbClr val="FF0000"/>
            </a:solidFill>
            <a:miter lim="800000"/>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2233" name="Group 137"/>
          <p:cNvGrpSpPr>
            <a:grpSpLocks/>
          </p:cNvGrpSpPr>
          <p:nvPr/>
        </p:nvGrpSpPr>
        <p:grpSpPr bwMode="auto">
          <a:xfrm>
            <a:off x="4503738" y="1331913"/>
            <a:ext cx="1827212" cy="457200"/>
            <a:chOff x="-758" y="4939"/>
            <a:chExt cx="1151" cy="288"/>
          </a:xfrm>
        </p:grpSpPr>
        <p:sp>
          <p:nvSpPr>
            <p:cNvPr id="132234" name="Text Box 138"/>
            <p:cNvSpPr txBox="1">
              <a:spLocks noChangeArrowheads="1"/>
            </p:cNvSpPr>
            <p:nvPr/>
          </p:nvSpPr>
          <p:spPr bwMode="auto">
            <a:xfrm>
              <a:off x="-758" y="4939"/>
              <a:ext cx="728" cy="28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bucket</a:t>
              </a:r>
            </a:p>
          </p:txBody>
        </p:sp>
        <p:sp>
          <p:nvSpPr>
            <p:cNvPr id="132235" name="Rectangle 139"/>
            <p:cNvSpPr>
              <a:spLocks noChangeArrowheads="1"/>
            </p:cNvSpPr>
            <p:nvPr/>
          </p:nvSpPr>
          <p:spPr bwMode="auto">
            <a:xfrm>
              <a:off x="-45" y="4960"/>
              <a:ext cx="438" cy="24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2236" name="Text Box 140"/>
          <p:cNvSpPr txBox="1">
            <a:spLocks noChangeArrowheads="1"/>
          </p:cNvSpPr>
          <p:nvPr/>
        </p:nvSpPr>
        <p:spPr bwMode="auto">
          <a:xfrm>
            <a:off x="5800725" y="1335088"/>
            <a:ext cx="36988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0</a:t>
            </a:r>
          </a:p>
        </p:txBody>
      </p:sp>
      <p:sp>
        <p:nvSpPr>
          <p:cNvPr id="22533" name="Text Box 4"/>
          <p:cNvSpPr txBox="1">
            <a:spLocks noChangeArrowheads="1"/>
          </p:cNvSpPr>
          <p:nvPr/>
        </p:nvSpPr>
        <p:spPr bwMode="auto">
          <a:xfrm>
            <a:off x="6038850" y="4129088"/>
            <a:ext cx="3063875" cy="2576512"/>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b="1">
                <a:latin typeface="Courier New" pitchFamily="49" charset="0"/>
                <a:cs typeface="Courier New" pitchFamily="49" charset="0"/>
              </a:rPr>
              <a:t>main()</a:t>
            </a:r>
          </a:p>
          <a:p>
            <a:pPr algn="l" eaLnBrk="1" hangingPunct="1"/>
            <a:r>
              <a:rPr lang="en-US" sz="1800" b="1">
                <a:latin typeface="Courier New" pitchFamily="49" charset="0"/>
                <a:cs typeface="Courier New" pitchFamily="49" charset="0"/>
              </a:rPr>
              <a:t>{</a:t>
            </a:r>
            <a:endParaRPr lang="en-US" sz="1800"/>
          </a:p>
          <a:p>
            <a:pPr algn="l" eaLnBrk="1" hangingPunct="1"/>
            <a:r>
              <a:rPr lang="en-US" sz="1800" b="1">
                <a:latin typeface="Courier New" pitchFamily="49" charset="0"/>
                <a:cs typeface="Courier New" pitchFamily="49" charset="0"/>
              </a:rPr>
              <a:t>  HashTable ht;</a:t>
            </a:r>
          </a:p>
          <a:p>
            <a:pPr algn="l" eaLnBrk="1" hangingPunct="1"/>
            <a:r>
              <a:rPr lang="en-US" sz="1800" b="1">
                <a:latin typeface="Courier New" pitchFamily="49" charset="0"/>
                <a:cs typeface="Courier New" pitchFamily="49" charset="0"/>
              </a:rPr>
              <a:t>  …</a:t>
            </a:r>
          </a:p>
          <a:p>
            <a:pPr algn="l" eaLnBrk="1" hangingPunct="1"/>
            <a:r>
              <a:rPr lang="en-US" sz="1800" b="1">
                <a:latin typeface="Courier New" pitchFamily="49" charset="0"/>
                <a:cs typeface="Courier New" pitchFamily="49" charset="0"/>
              </a:rPr>
              <a:t>  bool x;</a:t>
            </a:r>
          </a:p>
          <a:p>
            <a:pPr algn="l" eaLnBrk="1" hangingPunct="1"/>
            <a:r>
              <a:rPr lang="en-US" sz="1800" b="1">
                <a:latin typeface="Courier New" pitchFamily="49" charset="0"/>
                <a:cs typeface="Courier New" pitchFamily="49" charset="0"/>
              </a:rPr>
              <a:t>  x = ht.search(29);</a:t>
            </a:r>
          </a:p>
          <a:p>
            <a:pPr algn="l" eaLnBrk="1" hangingPunct="1"/>
            <a:r>
              <a:rPr lang="en-US" sz="1800" b="1">
                <a:latin typeface="Courier New" pitchFamily="49" charset="0"/>
                <a:cs typeface="Courier New" pitchFamily="49" charset="0"/>
              </a:rPr>
              <a:t>  x = ht.search(175);</a:t>
            </a:r>
          </a:p>
          <a:p>
            <a:pPr algn="l" eaLnBrk="1" hangingPunct="1"/>
            <a:r>
              <a:rPr lang="en-US" sz="1800" b="1">
                <a:latin typeface="Courier New" pitchFamily="49" charset="0"/>
                <a:cs typeface="Courier New" pitchFamily="49" charset="0"/>
              </a:rPr>
              <a:t>  x = ht.search(20); </a:t>
            </a:r>
          </a:p>
          <a:p>
            <a:pPr algn="l" eaLnBrk="1" hangingPunct="1"/>
            <a:r>
              <a:rPr lang="en-US" sz="1800" b="1">
                <a:latin typeface="Courier New" pitchFamily="49" charset="0"/>
                <a:cs typeface="Courier New" pitchFamily="49" charset="0"/>
              </a:rPr>
              <a:t>}</a:t>
            </a:r>
          </a:p>
        </p:txBody>
      </p:sp>
      <p:sp>
        <p:nvSpPr>
          <p:cNvPr id="220" name="Line 119"/>
          <p:cNvSpPr>
            <a:spLocks noChangeShapeType="1"/>
          </p:cNvSpPr>
          <p:nvPr/>
        </p:nvSpPr>
        <p:spPr bwMode="auto">
          <a:xfrm>
            <a:off x="5903913" y="625157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2" name="Line 119"/>
          <p:cNvSpPr>
            <a:spLocks noChangeShapeType="1"/>
          </p:cNvSpPr>
          <p:nvPr/>
        </p:nvSpPr>
        <p:spPr bwMode="auto">
          <a:xfrm>
            <a:off x="-142875" y="14573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2240" name="Text Box 144"/>
          <p:cNvSpPr txBox="1">
            <a:spLocks noChangeArrowheads="1"/>
          </p:cNvSpPr>
          <p:nvPr/>
        </p:nvSpPr>
        <p:spPr bwMode="auto">
          <a:xfrm>
            <a:off x="2647950" y="935038"/>
            <a:ext cx="555625"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20</a:t>
            </a:r>
          </a:p>
        </p:txBody>
      </p:sp>
      <p:sp>
        <p:nvSpPr>
          <p:cNvPr id="3" name="Line 119"/>
          <p:cNvSpPr>
            <a:spLocks noChangeShapeType="1"/>
          </p:cNvSpPr>
          <p:nvPr/>
        </p:nvSpPr>
        <p:spPr bwMode="auto">
          <a:xfrm>
            <a:off x="180975" y="19240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75" name="AutoShape 99"/>
          <p:cNvSpPr>
            <a:spLocks noChangeArrowheads="1"/>
          </p:cNvSpPr>
          <p:nvPr/>
        </p:nvSpPr>
        <p:spPr bwMode="auto">
          <a:xfrm>
            <a:off x="3514725" y="195263"/>
            <a:ext cx="3417888" cy="1128712"/>
          </a:xfrm>
          <a:prstGeom prst="wedgeRoundRectCallout">
            <a:avLst>
              <a:gd name="adj1" fmla="val -44056"/>
              <a:gd name="adj2" fmla="val 98806"/>
              <a:gd name="adj3" fmla="val 16667"/>
            </a:avLst>
          </a:prstGeom>
          <a:solidFill>
            <a:srgbClr val="006666"/>
          </a:solidFill>
          <a:ln w="41275">
            <a:solidFill>
              <a:srgbClr val="800000"/>
            </a:solidFill>
            <a:miter lim="800000"/>
            <a:headEnd/>
            <a:tailEnd/>
          </a:ln>
        </p:spPr>
        <p:txBody>
          <a:bodyPr anchor="ctr"/>
          <a:lstStyle/>
          <a:p>
            <a:endParaRPr lang="en-US" sz="1800"/>
          </a:p>
          <a:p>
            <a:endParaRPr lang="en-US" sz="1800"/>
          </a:p>
          <a:p>
            <a:endParaRPr lang="en-US" sz="1800"/>
          </a:p>
          <a:p>
            <a:endParaRPr lang="en-US" sz="1800"/>
          </a:p>
        </p:txBody>
      </p:sp>
      <p:sp>
        <p:nvSpPr>
          <p:cNvPr id="176" name="Text Box 100"/>
          <p:cNvSpPr txBox="1">
            <a:spLocks noChangeArrowheads="1"/>
          </p:cNvSpPr>
          <p:nvPr/>
        </p:nvSpPr>
        <p:spPr bwMode="auto">
          <a:xfrm>
            <a:off x="3711575" y="261938"/>
            <a:ext cx="3122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20  % NUM_BUCK</a:t>
            </a:r>
          </a:p>
        </p:txBody>
      </p:sp>
      <p:sp>
        <p:nvSpPr>
          <p:cNvPr id="132244" name="Text Box 148"/>
          <p:cNvSpPr txBox="1">
            <a:spLocks noChangeArrowheads="1"/>
          </p:cNvSpPr>
          <p:nvPr/>
        </p:nvSpPr>
        <p:spPr bwMode="auto">
          <a:xfrm>
            <a:off x="5819775" y="1316038"/>
            <a:ext cx="320675"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1</a:t>
            </a:r>
          </a:p>
        </p:txBody>
      </p:sp>
      <p:sp>
        <p:nvSpPr>
          <p:cNvPr id="177" name="Text Box 101"/>
          <p:cNvSpPr txBox="1">
            <a:spLocks noChangeArrowheads="1"/>
          </p:cNvSpPr>
          <p:nvPr/>
        </p:nvSpPr>
        <p:spPr bwMode="auto">
          <a:xfrm>
            <a:off x="3732213" y="83185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0</a:t>
            </a:r>
          </a:p>
        </p:txBody>
      </p:sp>
      <p:sp>
        <p:nvSpPr>
          <p:cNvPr id="178" name="Text Box 102"/>
          <p:cNvSpPr txBox="1">
            <a:spLocks noChangeArrowheads="1"/>
          </p:cNvSpPr>
          <p:nvPr/>
        </p:nvSpPr>
        <p:spPr bwMode="auto">
          <a:xfrm>
            <a:off x="3717925" y="538163"/>
            <a:ext cx="2079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chemeClr val="bg1"/>
                </a:solidFill>
              </a:rPr>
              <a:t>bucket = 20  % 10</a:t>
            </a:r>
          </a:p>
        </p:txBody>
      </p:sp>
      <p:sp>
        <p:nvSpPr>
          <p:cNvPr id="4" name="Line 119"/>
          <p:cNvSpPr>
            <a:spLocks noChangeShapeType="1"/>
          </p:cNvSpPr>
          <p:nvPr/>
        </p:nvSpPr>
        <p:spPr bwMode="auto">
          <a:xfrm>
            <a:off x="190500" y="23050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5" name="Line 119"/>
          <p:cNvSpPr>
            <a:spLocks noChangeShapeType="1"/>
          </p:cNvSpPr>
          <p:nvPr/>
        </p:nvSpPr>
        <p:spPr bwMode="auto">
          <a:xfrm>
            <a:off x="485775" y="27860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2252" name="Oval 156"/>
          <p:cNvSpPr>
            <a:spLocks noChangeArrowheads="1"/>
          </p:cNvSpPr>
          <p:nvPr/>
        </p:nvSpPr>
        <p:spPr bwMode="auto">
          <a:xfrm>
            <a:off x="8707438" y="249238"/>
            <a:ext cx="300037"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253" name="Oval 157"/>
          <p:cNvSpPr>
            <a:spLocks noChangeArrowheads="1"/>
          </p:cNvSpPr>
          <p:nvPr/>
        </p:nvSpPr>
        <p:spPr bwMode="auto">
          <a:xfrm>
            <a:off x="7643813" y="236538"/>
            <a:ext cx="409575"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19"/>
          <p:cNvSpPr>
            <a:spLocks noChangeShapeType="1"/>
          </p:cNvSpPr>
          <p:nvPr/>
        </p:nvSpPr>
        <p:spPr bwMode="auto">
          <a:xfrm>
            <a:off x="473075" y="3335338"/>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7" name="Line 119"/>
          <p:cNvSpPr>
            <a:spLocks noChangeShapeType="1"/>
          </p:cNvSpPr>
          <p:nvPr/>
        </p:nvSpPr>
        <p:spPr bwMode="auto">
          <a:xfrm>
            <a:off x="468313" y="401637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8" name="Line 119"/>
          <p:cNvSpPr>
            <a:spLocks noChangeShapeType="1"/>
          </p:cNvSpPr>
          <p:nvPr/>
        </p:nvSpPr>
        <p:spPr bwMode="auto">
          <a:xfrm>
            <a:off x="234950" y="425450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2259" name="Oval 163"/>
          <p:cNvSpPr>
            <a:spLocks noChangeArrowheads="1"/>
          </p:cNvSpPr>
          <p:nvPr/>
        </p:nvSpPr>
        <p:spPr bwMode="auto">
          <a:xfrm>
            <a:off x="8702675" y="458788"/>
            <a:ext cx="300038" cy="355600"/>
          </a:xfrm>
          <a:prstGeom prst="ellipse">
            <a:avLst/>
          </a:prstGeom>
          <a:noFill/>
          <a:ln w="38100" algn="ctr">
            <a:solidFill>
              <a:srgbClr val="6600CC"/>
            </a:solidFill>
            <a:round/>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275" name="AutoShape 179"/>
          <p:cNvSpPr>
            <a:spLocks noChangeArrowheads="1"/>
          </p:cNvSpPr>
          <p:nvPr/>
        </p:nvSpPr>
        <p:spPr bwMode="auto">
          <a:xfrm>
            <a:off x="3887788" y="441325"/>
            <a:ext cx="3203575" cy="1504950"/>
          </a:xfrm>
          <a:prstGeom prst="wedgeRoundRectCallout">
            <a:avLst>
              <a:gd name="adj1" fmla="val -50991"/>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The bucket is not empty, so let’s see if its value matches the one we’re looking for.</a:t>
            </a:r>
          </a:p>
        </p:txBody>
      </p:sp>
      <p:sp>
        <p:nvSpPr>
          <p:cNvPr id="132276" name="AutoShape 180"/>
          <p:cNvSpPr>
            <a:spLocks noChangeArrowheads="1"/>
          </p:cNvSpPr>
          <p:nvPr/>
        </p:nvSpPr>
        <p:spPr bwMode="auto">
          <a:xfrm>
            <a:off x="4040188" y="922338"/>
            <a:ext cx="3203575" cy="1504950"/>
          </a:xfrm>
          <a:prstGeom prst="wedgeRoundRectCallout">
            <a:avLst>
              <a:gd name="adj1" fmla="val -50991"/>
              <a:gd name="adj2" fmla="val 102741"/>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Nope. We’re looking for 20, but this bucket has a value of 79.</a:t>
            </a:r>
          </a:p>
        </p:txBody>
      </p:sp>
      <p:sp>
        <p:nvSpPr>
          <p:cNvPr id="132277" name="AutoShape 181"/>
          <p:cNvSpPr>
            <a:spLocks noChangeArrowheads="1"/>
          </p:cNvSpPr>
          <p:nvPr/>
        </p:nvSpPr>
        <p:spPr bwMode="auto">
          <a:xfrm>
            <a:off x="3095625" y="1887538"/>
            <a:ext cx="3762375" cy="1573212"/>
          </a:xfrm>
          <a:prstGeom prst="wedgeRoundRectCallout">
            <a:avLst>
              <a:gd name="adj1" fmla="val -50505"/>
              <a:gd name="adj2" fmla="val 75329"/>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We haven’t found our item yet, but there still a chance since we haven’t run into an empty slot. Keep looking!</a:t>
            </a:r>
          </a:p>
        </p:txBody>
      </p:sp>
      <p:sp>
        <p:nvSpPr>
          <p:cNvPr id="9" name="Line 119"/>
          <p:cNvSpPr>
            <a:spLocks noChangeShapeType="1"/>
          </p:cNvSpPr>
          <p:nvPr/>
        </p:nvSpPr>
        <p:spPr bwMode="auto">
          <a:xfrm>
            <a:off x="171450" y="2300288"/>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0" name="Line 119"/>
          <p:cNvSpPr>
            <a:spLocks noChangeShapeType="1"/>
          </p:cNvSpPr>
          <p:nvPr/>
        </p:nvSpPr>
        <p:spPr bwMode="auto">
          <a:xfrm>
            <a:off x="495300" y="2786063"/>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32283" name="AutoShape 187"/>
          <p:cNvSpPr>
            <a:spLocks noChangeArrowheads="1"/>
          </p:cNvSpPr>
          <p:nvPr/>
        </p:nvSpPr>
        <p:spPr bwMode="auto">
          <a:xfrm>
            <a:off x="4138613" y="3944938"/>
            <a:ext cx="5005387" cy="1855787"/>
          </a:xfrm>
          <a:prstGeom prst="wedgeRoundRectCallout">
            <a:avLst>
              <a:gd name="adj1" fmla="val -69852"/>
              <a:gd name="adj2" fmla="val -101324"/>
              <a:gd name="adj3" fmla="val 16667"/>
            </a:avLst>
          </a:prstGeom>
          <a:solidFill>
            <a:srgbClr val="F3F3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6600FF"/>
                </a:solidFill>
              </a:rPr>
              <a:t>The bucket is empty. This means that the value (20) we’re searching for can’t possibly be in the table. If it were in the table, we’d have already found it before hitting an empty slot!</a:t>
            </a:r>
          </a:p>
        </p:txBody>
      </p:sp>
      <p:sp>
        <p:nvSpPr>
          <p:cNvPr id="11" name="Line 119"/>
          <p:cNvSpPr>
            <a:spLocks noChangeShapeType="1"/>
          </p:cNvSpPr>
          <p:nvPr/>
        </p:nvSpPr>
        <p:spPr bwMode="auto">
          <a:xfrm>
            <a:off x="762000" y="3067050"/>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0"/>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2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wipe(down)">
                                      <p:cBhvr>
                                        <p:cTn id="27" dur="500"/>
                                        <p:tgtEl>
                                          <p:spTgt spid="1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
                                        </p:tgtEl>
                                        <p:attrNameLst>
                                          <p:attrName>style.visibility</p:attrName>
                                        </p:attrNameLst>
                                      </p:cBhvr>
                                      <p:to>
                                        <p:strVal val="visible"/>
                                      </p:to>
                                    </p:set>
                                    <p:animEffect transition="in" filter="wipe(left)">
                                      <p:cBhvr>
                                        <p:cTn id="32" dur="500"/>
                                        <p:tgtEl>
                                          <p:spTgt spid="1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8"/>
                                        </p:tgtEl>
                                        <p:attrNameLst>
                                          <p:attrName>style.visibility</p:attrName>
                                        </p:attrNameLst>
                                      </p:cBhvr>
                                      <p:to>
                                        <p:strVal val="visible"/>
                                      </p:to>
                                    </p:set>
                                    <p:animEffect transition="in" filter="wipe(left)">
                                      <p:cBhvr>
                                        <p:cTn id="37" dur="500"/>
                                        <p:tgtEl>
                                          <p:spTgt spid="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7"/>
                                        </p:tgtEl>
                                        <p:attrNameLst>
                                          <p:attrName>style.visibility</p:attrName>
                                        </p:attrNameLst>
                                      </p:cBhvr>
                                      <p:to>
                                        <p:strVal val="visible"/>
                                      </p:to>
                                    </p:set>
                                    <p:animEffect transition="in" filter="wipe(left)">
                                      <p:cBhvr>
                                        <p:cTn id="42" dur="500"/>
                                        <p:tgtEl>
                                          <p:spTgt spid="1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2236">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2233"/>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grpId="0" nodeType="afterEffect">
                                  <p:stCondLst>
                                    <p:cond delay="0"/>
                                  </p:stCondLst>
                                  <p:childTnLst>
                                    <p:set>
                                      <p:cBhvr>
                                        <p:cTn id="51" dur="1" fill="hold">
                                          <p:stCondLst>
                                            <p:cond delay="0"/>
                                          </p:stCondLst>
                                        </p:cTn>
                                        <p:tgtEl>
                                          <p:spTgt spid="132285"/>
                                        </p:tgtEl>
                                        <p:attrNameLst>
                                          <p:attrName>style.visibility</p:attrName>
                                        </p:attrNameLst>
                                      </p:cBhvr>
                                      <p:to>
                                        <p:strVal val="visible"/>
                                      </p:to>
                                    </p:set>
                                    <p:animEffect transition="in" filter="wipe(left)">
                                      <p:cBhvr>
                                        <p:cTn id="52" dur="500"/>
                                        <p:tgtEl>
                                          <p:spTgt spid="1322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7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7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7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225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32275"/>
                                        </p:tgtEl>
                                        <p:attrNameLst>
                                          <p:attrName>style.visibility</p:attrName>
                                        </p:attrNameLst>
                                      </p:cBhvr>
                                      <p:to>
                                        <p:strVal val="visible"/>
                                      </p:to>
                                    </p:set>
                                    <p:animEffect transition="in" filter="wipe(down)">
                                      <p:cBhvr>
                                        <p:cTn id="87" dur="500"/>
                                        <p:tgtEl>
                                          <p:spTgt spid="13227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132275"/>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32252"/>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5"/>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32253"/>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132276"/>
                                        </p:tgtEl>
                                        <p:attrNameLst>
                                          <p:attrName>style.visibility</p:attrName>
                                        </p:attrNameLst>
                                      </p:cBhvr>
                                      <p:to>
                                        <p:strVal val="visible"/>
                                      </p:to>
                                    </p:set>
                                    <p:animEffect transition="in" filter="wipe(down)">
                                      <p:cBhvr>
                                        <p:cTn id="110" dur="500"/>
                                        <p:tgtEl>
                                          <p:spTgt spid="13227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3227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32253"/>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6"/>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32277"/>
                                        </p:tgtEl>
                                        <p:attrNameLst>
                                          <p:attrName>style.visibility</p:attrName>
                                        </p:attrNameLst>
                                      </p:cBhvr>
                                      <p:to>
                                        <p:strVal val="visible"/>
                                      </p:to>
                                    </p:set>
                                    <p:animEffect transition="in" filter="wipe(down)">
                                      <p:cBhvr>
                                        <p:cTn id="129" dur="500"/>
                                        <p:tgtEl>
                                          <p:spTgt spid="132277"/>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0" presetClass="exit" presetSubtype="0" fill="hold" grpId="1" nodeType="clickEffect">
                                  <p:stCondLst>
                                    <p:cond delay="0"/>
                                  </p:stCondLst>
                                  <p:childTnLst>
                                    <p:animEffect transition="out" filter="fade">
                                      <p:cBhvr>
                                        <p:cTn id="133" dur="1000"/>
                                        <p:tgtEl>
                                          <p:spTgt spid="132236">
                                            <p:txEl>
                                              <p:pRg st="0" end="0"/>
                                            </p:txEl>
                                          </p:spTgt>
                                        </p:tgtEl>
                                      </p:cBhvr>
                                    </p:animEffect>
                                    <p:set>
                                      <p:cBhvr>
                                        <p:cTn id="134" dur="1" fill="hold">
                                          <p:stCondLst>
                                            <p:cond delay="999"/>
                                          </p:stCondLst>
                                        </p:cTn>
                                        <p:tgtEl>
                                          <p:spTgt spid="132236">
                                            <p:txEl>
                                              <p:pRg st="0" end="0"/>
                                            </p:txEl>
                                          </p:spTgt>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132244"/>
                                        </p:tgtEl>
                                        <p:attrNameLst>
                                          <p:attrName>style.visibility</p:attrName>
                                        </p:attrNameLst>
                                      </p:cBhvr>
                                      <p:to>
                                        <p:strVal val="visible"/>
                                      </p:to>
                                    </p:set>
                                    <p:animEffect transition="in" filter="fade">
                                      <p:cBhvr>
                                        <p:cTn id="137" dur="2000"/>
                                        <p:tgtEl>
                                          <p:spTgt spid="132244"/>
                                        </p:tgtEl>
                                      </p:cBhvr>
                                    </p:animEffect>
                                  </p:childTnLst>
                                </p:cTn>
                              </p:par>
                              <p:par>
                                <p:cTn id="138" presetID="0" presetClass="path" presetSubtype="0" accel="50000" decel="50000" fill="hold" grpId="1" nodeType="withEffect">
                                  <p:stCondLst>
                                    <p:cond delay="0"/>
                                  </p:stCondLst>
                                  <p:childTnLst>
                                    <p:animMotion origin="layout" path="M 4.72222E-6 4.15356E-6 L -0.00139 0.03399 " pathEditMode="relative" rAng="0" ptsTypes="AA">
                                      <p:cBhvr>
                                        <p:cTn id="139" dur="2000" fill="hold"/>
                                        <p:tgtEl>
                                          <p:spTgt spid="132285"/>
                                        </p:tgtEl>
                                        <p:attrNameLst>
                                          <p:attrName>ppt_x</p:attrName>
                                          <p:attrName>ppt_y</p:attrName>
                                        </p:attrNameLst>
                                      </p:cBhvr>
                                      <p:rCtr x="-69" y="1688"/>
                                    </p:animMotion>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132277"/>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7"/>
                                        </p:tgtEl>
                                        <p:attrNameLst>
                                          <p:attrName>style.visibility</p:attrName>
                                        </p:attrNameLst>
                                      </p:cBhvr>
                                      <p:to>
                                        <p:strVal val="hidden"/>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8"/>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8"/>
                                        </p:tgtEl>
                                        <p:attrNameLst>
                                          <p:attrName>style.visibility</p:attrName>
                                        </p:attrNameLst>
                                      </p:cBhvr>
                                      <p:to>
                                        <p:strVal val="hidden"/>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9"/>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9"/>
                                        </p:tgtEl>
                                        <p:attrNameLst>
                                          <p:attrName>style.visibility</p:attrName>
                                        </p:attrNameLst>
                                      </p:cBhvr>
                                      <p:to>
                                        <p:strVal val="hidden"/>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0"/>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32259"/>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132283"/>
                                        </p:tgtEl>
                                        <p:attrNameLst>
                                          <p:attrName>style.visibility</p:attrName>
                                        </p:attrNameLst>
                                      </p:cBhvr>
                                      <p:to>
                                        <p:strVal val="visible"/>
                                      </p:to>
                                    </p:set>
                                    <p:animEffect transition="in" filter="wipe(down)">
                                      <p:cBhvr>
                                        <p:cTn id="176" dur="500"/>
                                        <p:tgtEl>
                                          <p:spTgt spid="132283"/>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32283"/>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132259"/>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
                                        </p:tgtEl>
                                        <p:attrNameLst>
                                          <p:attrName>style.visibility</p:attrName>
                                        </p:attrNameLst>
                                      </p:cBhvr>
                                      <p:to>
                                        <p:strVal val="hidden"/>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1"/>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285" grpId="0" animBg="1"/>
      <p:bldP spid="132285" grpId="1" animBg="1"/>
      <p:bldP spid="132236" grpId="0" build="allAtOnce"/>
      <p:bldP spid="132236" grpId="1" build="allAtOnce"/>
      <p:bldP spid="220" grpId="0" animBg="1"/>
      <p:bldP spid="2" grpId="0" animBg="1"/>
      <p:bldP spid="2" grpId="1" animBg="1"/>
      <p:bldP spid="132240" grpId="0"/>
      <p:bldP spid="3" grpId="0" animBg="1"/>
      <p:bldP spid="3" grpId="1" animBg="1"/>
      <p:bldP spid="175" grpId="0" animBg="1"/>
      <p:bldP spid="175" grpId="1" animBg="1"/>
      <p:bldP spid="176" grpId="0"/>
      <p:bldP spid="176" grpId="1"/>
      <p:bldP spid="132244" grpId="0"/>
      <p:bldP spid="177" grpId="0"/>
      <p:bldP spid="177" grpId="1"/>
      <p:bldP spid="178" grpId="0"/>
      <p:bldP spid="178" grpId="1"/>
      <p:bldP spid="4" grpId="0" animBg="1"/>
      <p:bldP spid="4" grpId="1" animBg="1"/>
      <p:bldP spid="5" grpId="0" animBg="1"/>
      <p:bldP spid="5" grpId="1" animBg="1"/>
      <p:bldP spid="132252" grpId="0" animBg="1"/>
      <p:bldP spid="132252" grpId="1" animBg="1"/>
      <p:bldP spid="132253" grpId="0" animBg="1"/>
      <p:bldP spid="132253" grpId="1" animBg="1"/>
      <p:bldP spid="6" grpId="0" animBg="1"/>
      <p:bldP spid="6" grpId="1" animBg="1"/>
      <p:bldP spid="7" grpId="0" animBg="1"/>
      <p:bldP spid="7" grpId="1" animBg="1"/>
      <p:bldP spid="8" grpId="0" animBg="1"/>
      <p:bldP spid="8" grpId="1" animBg="1"/>
      <p:bldP spid="132259" grpId="0" animBg="1"/>
      <p:bldP spid="132259" grpId="1" animBg="1"/>
      <p:bldP spid="132275" grpId="0" animBg="1"/>
      <p:bldP spid="132275" grpId="1" animBg="1"/>
      <p:bldP spid="132276" grpId="0" animBg="1"/>
      <p:bldP spid="132276" grpId="1" animBg="1"/>
      <p:bldP spid="132277" grpId="0" animBg="1"/>
      <p:bldP spid="132277" grpId="1" animBg="1"/>
      <p:bldP spid="9" grpId="0" animBg="1"/>
      <p:bldP spid="9" grpId="1" animBg="1"/>
      <p:bldP spid="10" grpId="0" animBg="1"/>
      <p:bldP spid="10" grpId="1" animBg="1"/>
      <p:bldP spid="132283" grpId="0" animBg="1"/>
      <p:bldP spid="132283" grpId="1" animBg="1"/>
      <p:bldP spid="11" grpId="0" animBg="1"/>
      <p:bldP spid="1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7EFF4491-1ED8-4B4C-B192-1426C0073E4B}" type="slidenum">
              <a:rPr lang="en-US" sz="1400" smtClean="0">
                <a:solidFill>
                  <a:schemeClr val="tx1"/>
                </a:solidFill>
                <a:latin typeface="Times New Roman" pitchFamily="18" charset="0"/>
              </a:rPr>
              <a:pPr eaLnBrk="1" hangingPunct="1"/>
              <a:t>35</a:t>
            </a:fld>
            <a:endParaRPr lang="en-US" sz="1400" smtClean="0">
              <a:solidFill>
                <a:schemeClr val="tx1"/>
              </a:solidFill>
              <a:latin typeface="Times New Roman" pitchFamily="18" charset="0"/>
            </a:endParaRPr>
          </a:p>
        </p:txBody>
      </p:sp>
      <p:sp>
        <p:nvSpPr>
          <p:cNvPr id="31747" name="Rectangle 2"/>
          <p:cNvSpPr>
            <a:spLocks noGrp="1" noChangeArrowheads="1"/>
          </p:cNvSpPr>
          <p:nvPr>
            <p:ph type="title"/>
          </p:nvPr>
        </p:nvSpPr>
        <p:spPr>
          <a:xfrm>
            <a:off x="-823913" y="-152400"/>
            <a:ext cx="8259763" cy="1143000"/>
          </a:xfrm>
          <a:noFill/>
        </p:spPr>
        <p:txBody>
          <a:bodyPr/>
          <a:lstStyle/>
          <a:p>
            <a:pPr eaLnBrk="1" hangingPunct="1"/>
            <a:r>
              <a:rPr lang="en-US" sz="3800" smtClean="0"/>
              <a:t>Linear Probing: </a:t>
            </a:r>
            <a:r>
              <a:rPr lang="en-US" sz="3800" smtClean="0">
                <a:solidFill>
                  <a:srgbClr val="FF66FF"/>
                </a:solidFill>
              </a:rPr>
              <a:t>Deleting?</a:t>
            </a:r>
          </a:p>
        </p:txBody>
      </p:sp>
      <p:sp>
        <p:nvSpPr>
          <p:cNvPr id="788483" name="Text Box 3"/>
          <p:cNvSpPr txBox="1">
            <a:spLocks noChangeArrowheads="1"/>
          </p:cNvSpPr>
          <p:nvPr/>
        </p:nvSpPr>
        <p:spPr bwMode="auto">
          <a:xfrm>
            <a:off x="884238" y="1265238"/>
            <a:ext cx="37099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So far, we’ve seen how to </a:t>
            </a:r>
            <a:r>
              <a:rPr lang="en-US">
                <a:solidFill>
                  <a:srgbClr val="6600CC"/>
                </a:solidFill>
              </a:rPr>
              <a:t>insert</a:t>
            </a:r>
            <a:r>
              <a:rPr lang="en-US"/>
              <a:t> items into our </a:t>
            </a:r>
            <a:r>
              <a:rPr lang="en-US">
                <a:solidFill>
                  <a:schemeClr val="accent2"/>
                </a:solidFill>
              </a:rPr>
              <a:t>Linear Probe</a:t>
            </a:r>
            <a:r>
              <a:rPr lang="en-US"/>
              <a:t> hash table.</a:t>
            </a:r>
          </a:p>
        </p:txBody>
      </p:sp>
      <p:sp>
        <p:nvSpPr>
          <p:cNvPr id="788484" name="Text Box 4"/>
          <p:cNvSpPr txBox="1">
            <a:spLocks noChangeArrowheads="1"/>
          </p:cNvSpPr>
          <p:nvPr/>
        </p:nvSpPr>
        <p:spPr bwMode="auto">
          <a:xfrm>
            <a:off x="690563" y="2895600"/>
            <a:ext cx="426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What if we want to </a:t>
            </a:r>
            <a:r>
              <a:rPr lang="en-US">
                <a:solidFill>
                  <a:srgbClr val="6600CC"/>
                </a:solidFill>
              </a:rPr>
              <a:t>delete</a:t>
            </a:r>
            <a:r>
              <a:rPr lang="en-US"/>
              <a:t> a record from our hash table?</a:t>
            </a:r>
          </a:p>
        </p:txBody>
      </p:sp>
      <p:sp>
        <p:nvSpPr>
          <p:cNvPr id="788485" name="Text Box 5"/>
          <p:cNvSpPr txBox="1">
            <a:spLocks noChangeArrowheads="1"/>
          </p:cNvSpPr>
          <p:nvPr/>
        </p:nvSpPr>
        <p:spPr bwMode="auto">
          <a:xfrm>
            <a:off x="681038" y="4603750"/>
            <a:ext cx="403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Let’s take a naïve approach and see what happens…</a:t>
            </a:r>
          </a:p>
        </p:txBody>
      </p:sp>
      <p:sp>
        <p:nvSpPr>
          <p:cNvPr id="788527" name="Text Box 47"/>
          <p:cNvSpPr txBox="1">
            <a:spLocks noChangeArrowheads="1"/>
          </p:cNvSpPr>
          <p:nvPr/>
        </p:nvSpPr>
        <p:spPr bwMode="auto">
          <a:xfrm>
            <a:off x="328613" y="5715000"/>
            <a:ext cx="4868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6666"/>
                </a:solidFill>
              </a:rPr>
              <a:t>For instance, let’s delete</a:t>
            </a:r>
            <a:r>
              <a:rPr lang="en-US"/>
              <a:t> </a:t>
            </a:r>
            <a:r>
              <a:rPr lang="en-US">
                <a:solidFill>
                  <a:srgbClr val="006666"/>
                </a:solidFill>
              </a:rPr>
              <a:t>the value of</a:t>
            </a:r>
            <a:r>
              <a:rPr lang="en-US"/>
              <a:t> </a:t>
            </a:r>
            <a:r>
              <a:rPr lang="en-US">
                <a:solidFill>
                  <a:srgbClr val="FF0000"/>
                </a:solidFill>
              </a:rPr>
              <a:t>65</a:t>
            </a:r>
            <a:r>
              <a:rPr lang="en-US"/>
              <a:t> </a:t>
            </a:r>
            <a:r>
              <a:rPr lang="en-US">
                <a:solidFill>
                  <a:srgbClr val="006666"/>
                </a:solidFill>
              </a:rPr>
              <a:t>from our hash table.</a:t>
            </a:r>
          </a:p>
        </p:txBody>
      </p:sp>
      <p:sp>
        <p:nvSpPr>
          <p:cNvPr id="788528" name="Text Box 48"/>
          <p:cNvSpPr txBox="1">
            <a:spLocks noChangeArrowheads="1"/>
          </p:cNvSpPr>
          <p:nvPr/>
        </p:nvSpPr>
        <p:spPr bwMode="auto">
          <a:xfrm>
            <a:off x="381000" y="2733675"/>
            <a:ext cx="518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6666"/>
                </a:solidFill>
              </a:rPr>
              <a:t>Ok – but what happens if we now  search for a value of </a:t>
            </a:r>
            <a:r>
              <a:rPr lang="en-US"/>
              <a:t>15?</a:t>
            </a:r>
          </a:p>
        </p:txBody>
      </p:sp>
      <p:sp>
        <p:nvSpPr>
          <p:cNvPr id="788539" name="Text Box 59"/>
          <p:cNvSpPr txBox="1">
            <a:spLocks noChangeArrowheads="1"/>
          </p:cNvSpPr>
          <p:nvPr/>
        </p:nvSpPr>
        <p:spPr bwMode="auto">
          <a:xfrm>
            <a:off x="-100013" y="2052638"/>
            <a:ext cx="56784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6600CC"/>
                </a:solidFill>
                <a:miter lim="800000"/>
                <a:headEnd/>
                <a:tailEnd/>
              </a14:hiddenLine>
            </a:ext>
          </a:extLst>
        </p:spPr>
        <p:txBody>
          <a:bodyPr>
            <a:spAutoFit/>
          </a:bodyPr>
          <a:lstStyle>
            <a:lvl1pPr marL="457200" indent="-457200"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900"/>
              <a:t>      To delete the record, let’s just zero out our value and set the </a:t>
            </a:r>
            <a:r>
              <a:rPr lang="en-US" sz="1900">
                <a:solidFill>
                  <a:srgbClr val="6600CC"/>
                </a:solidFill>
              </a:rPr>
              <a:t>used</a:t>
            </a:r>
            <a:r>
              <a:rPr lang="en-US" sz="1900"/>
              <a:t> field to false...</a:t>
            </a:r>
          </a:p>
        </p:txBody>
      </p:sp>
      <p:sp>
        <p:nvSpPr>
          <p:cNvPr id="788540" name="Text Box 60"/>
          <p:cNvSpPr txBox="1">
            <a:spLocks noChangeArrowheads="1"/>
          </p:cNvSpPr>
          <p:nvPr/>
        </p:nvSpPr>
        <p:spPr bwMode="auto">
          <a:xfrm>
            <a:off x="457200" y="1219200"/>
            <a:ext cx="487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6666"/>
                </a:solidFill>
              </a:rPr>
              <a:t>So, as you can see, if we simply delete an item from our hash table, we have problems!</a:t>
            </a:r>
            <a:endParaRPr lang="en-US"/>
          </a:p>
        </p:txBody>
      </p:sp>
      <p:sp>
        <p:nvSpPr>
          <p:cNvPr id="788541" name="Text Box 61"/>
          <p:cNvSpPr txBox="1">
            <a:spLocks noChangeArrowheads="1"/>
          </p:cNvSpPr>
          <p:nvPr/>
        </p:nvSpPr>
        <p:spPr bwMode="auto">
          <a:xfrm>
            <a:off x="381000" y="2819400"/>
            <a:ext cx="487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6666"/>
                </a:solidFill>
              </a:rPr>
              <a:t>If we delete a record where a collision happened…</a:t>
            </a:r>
            <a:endParaRPr lang="en-US"/>
          </a:p>
        </p:txBody>
      </p:sp>
      <p:sp>
        <p:nvSpPr>
          <p:cNvPr id="788542" name="Text Box 62"/>
          <p:cNvSpPr txBox="1">
            <a:spLocks noChangeArrowheads="1"/>
          </p:cNvSpPr>
          <p:nvPr/>
        </p:nvSpPr>
        <p:spPr bwMode="auto">
          <a:xfrm>
            <a:off x="381000" y="3810000"/>
            <a:ext cx="4876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6666"/>
                </a:solidFill>
              </a:rPr>
              <a:t>When we try to search again, we may prematurely abort our search, failing to find the sought-for record.</a:t>
            </a:r>
            <a:endParaRPr lang="en-US"/>
          </a:p>
        </p:txBody>
      </p:sp>
      <p:sp>
        <p:nvSpPr>
          <p:cNvPr id="788543" name="Text Box 63"/>
          <p:cNvSpPr txBox="1">
            <a:spLocks noChangeArrowheads="1"/>
          </p:cNvSpPr>
          <p:nvPr/>
        </p:nvSpPr>
        <p:spPr bwMode="auto">
          <a:xfrm>
            <a:off x="304800" y="5518150"/>
            <a:ext cx="5943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6666"/>
                </a:solidFill>
              </a:rPr>
              <a:t>There are ways to solve this problem with a Linear Probing hash table, but they’re </a:t>
            </a:r>
            <a:r>
              <a:rPr lang="en-US">
                <a:solidFill>
                  <a:srgbClr val="6600CC"/>
                </a:solidFill>
              </a:rPr>
              <a:t>not recommended!</a:t>
            </a:r>
          </a:p>
        </p:txBody>
      </p:sp>
      <p:sp>
        <p:nvSpPr>
          <p:cNvPr id="120" name="TextBox 119"/>
          <p:cNvSpPr txBox="1">
            <a:spLocks noChangeArrowheads="1"/>
          </p:cNvSpPr>
          <p:nvPr/>
        </p:nvSpPr>
        <p:spPr bwMode="auto">
          <a:xfrm>
            <a:off x="7620000" y="1905000"/>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FF0000"/>
                </a:solidFill>
              </a:rPr>
              <a:t>-1</a:t>
            </a:r>
          </a:p>
        </p:txBody>
      </p:sp>
      <p:sp>
        <p:nvSpPr>
          <p:cNvPr id="121" name="Text Box 41"/>
          <p:cNvSpPr txBox="1">
            <a:spLocks noChangeArrowheads="1"/>
          </p:cNvSpPr>
          <p:nvPr/>
        </p:nvSpPr>
        <p:spPr bwMode="auto">
          <a:xfrm>
            <a:off x="457200" y="3767138"/>
            <a:ext cx="7883525" cy="3154362"/>
          </a:xfrm>
          <a:prstGeom prst="rect">
            <a:avLst/>
          </a:prstGeom>
          <a:solidFill>
            <a:srgbClr val="EFFFF8"/>
          </a:solidFill>
          <a:ln w="41275">
            <a:solidFill>
              <a:schemeClr val="tx1"/>
            </a:solidFill>
            <a:miter lim="800000"/>
            <a:headEnd/>
            <a:tailEnd/>
          </a:ln>
        </p:spPr>
        <p:txBody>
          <a:bodyPr>
            <a:spAutoFit/>
          </a:bodyPr>
          <a:lstStyle>
            <a:lvl1pPr marL="457200" indent="-457200" eaLnBrk="0" hangingPunct="0">
              <a:defRPr sz="2400">
                <a:solidFill>
                  <a:schemeClr val="tx2"/>
                </a:solidFill>
                <a:latin typeface="Comic Sans MS" pitchFamily="66" charset="0"/>
                <a:cs typeface="Times New Roman" pitchFamily="18" charset="0"/>
              </a:defRPr>
            </a:lvl1pPr>
            <a:lvl2pPr marL="914400" indent="-45720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latin typeface="Courier New" pitchFamily="49" charset="0"/>
              </a:rPr>
              <a:t> </a:t>
            </a:r>
            <a:r>
              <a:rPr lang="en-US" sz="1800" b="1">
                <a:latin typeface="Courier New" pitchFamily="49" charset="0"/>
              </a:rPr>
              <a:t>bool search(int idNum)</a:t>
            </a:r>
          </a:p>
          <a:p>
            <a:pPr algn="l" eaLnBrk="1" hangingPunct="1"/>
            <a:r>
              <a:rPr lang="en-US" sz="1800" b="1">
                <a:latin typeface="Courier New" pitchFamily="49" charset="0"/>
              </a:rPr>
              <a:t> {</a:t>
            </a:r>
          </a:p>
          <a:p>
            <a:pPr algn="l" eaLnBrk="1" hangingPunct="1"/>
            <a:r>
              <a:rPr lang="en-US" sz="1800" b="1">
                <a:latin typeface="Courier New" pitchFamily="49" charset="0"/>
              </a:rPr>
              <a:t>    int bucket = hashFunc(idNum);</a:t>
            </a:r>
          </a:p>
          <a:p>
            <a:pPr algn="l" eaLnBrk="1" hangingPunct="1"/>
            <a:r>
              <a:rPr lang="en-US" sz="1800" b="1">
                <a:latin typeface="Courier New" pitchFamily="49" charset="0"/>
              </a:rPr>
              <a:t> </a:t>
            </a:r>
          </a:p>
          <a:p>
            <a:pPr algn="l" eaLnBrk="1" hangingPunct="1"/>
            <a:r>
              <a:rPr lang="en-US" sz="1800" b="1">
                <a:latin typeface="Courier New" pitchFamily="49" charset="0"/>
              </a:rPr>
              <a:t>    for (int tries=0;tries&lt;NUM_BUCK;tries++)</a:t>
            </a:r>
          </a:p>
          <a:p>
            <a:pPr algn="l" eaLnBrk="1" hangingPunct="1"/>
            <a:r>
              <a:rPr lang="en-US" sz="1800" b="1">
                <a:latin typeface="Courier New" pitchFamily="49" charset="0"/>
              </a:rPr>
              <a:t>    {</a:t>
            </a:r>
          </a:p>
          <a:p>
            <a:pPr algn="l" eaLnBrk="1" hangingPunct="1"/>
            <a:r>
              <a:rPr lang="en-US" sz="1800">
                <a:latin typeface="Courier New" pitchFamily="49" charset="0"/>
              </a:rPr>
              <a:t>       </a:t>
            </a:r>
            <a:r>
              <a:rPr lang="en-US" sz="1800" b="1">
                <a:latin typeface="Courier New" pitchFamily="49" charset="0"/>
              </a:rPr>
              <a:t>if (m_buckets[bucket].used == false)</a:t>
            </a:r>
          </a:p>
          <a:p>
            <a:pPr algn="l" eaLnBrk="1" hangingPunct="1"/>
            <a:r>
              <a:rPr lang="en-US" sz="1800" b="1">
                <a:latin typeface="Courier New" pitchFamily="49" charset="0"/>
              </a:rPr>
              <a:t>          return false;</a:t>
            </a:r>
          </a:p>
          <a:p>
            <a:pPr algn="l" eaLnBrk="1" hangingPunct="1"/>
            <a:r>
              <a:rPr lang="en-US" sz="1800" b="1">
                <a:latin typeface="Courier New" pitchFamily="49" charset="0"/>
              </a:rPr>
              <a:t>       if (m_buckets[bucket].idNum == idNum)</a:t>
            </a:r>
          </a:p>
          <a:p>
            <a:pPr algn="l" eaLnBrk="1" hangingPunct="1"/>
            <a:r>
              <a:rPr lang="en-US" sz="1800" b="1">
                <a:latin typeface="Courier New" pitchFamily="49" charset="0"/>
              </a:rPr>
              <a:t>          return true;</a:t>
            </a:r>
          </a:p>
          <a:p>
            <a:pPr algn="l" eaLnBrk="1" hangingPunct="1"/>
            <a:r>
              <a:rPr lang="en-US" sz="1800" b="1">
                <a:latin typeface="Courier New" pitchFamily="49" charset="0"/>
              </a:rPr>
              <a:t>       ...</a:t>
            </a:r>
            <a:endParaRPr lang="en-US" sz="1800">
              <a:latin typeface="Courier New" pitchFamily="49" charset="0"/>
            </a:endParaRPr>
          </a:p>
        </p:txBody>
      </p:sp>
      <p:sp>
        <p:nvSpPr>
          <p:cNvPr id="122" name="Line 119"/>
          <p:cNvSpPr>
            <a:spLocks noChangeShapeType="1"/>
          </p:cNvSpPr>
          <p:nvPr/>
        </p:nvSpPr>
        <p:spPr bwMode="auto">
          <a:xfrm>
            <a:off x="636588" y="45180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788531" name="AutoShape 51"/>
          <p:cNvSpPr>
            <a:spLocks noChangeArrowheads="1"/>
          </p:cNvSpPr>
          <p:nvPr/>
        </p:nvSpPr>
        <p:spPr bwMode="auto">
          <a:xfrm>
            <a:off x="4656138" y="3060700"/>
            <a:ext cx="4075112" cy="1219200"/>
          </a:xfrm>
          <a:prstGeom prst="wedgeRoundRectCallout">
            <a:avLst>
              <a:gd name="adj1" fmla="val -71153"/>
              <a:gd name="adj2" fmla="val 58722"/>
              <a:gd name="adj3" fmla="val 16667"/>
            </a:avLst>
          </a:prstGeom>
          <a:solidFill>
            <a:srgbClr val="006666"/>
          </a:solidFill>
          <a:ln w="41275">
            <a:solidFill>
              <a:srgbClr val="800000"/>
            </a:solidFill>
            <a:miter lim="800000"/>
            <a:headEnd/>
            <a:tailEnd/>
          </a:ln>
        </p:spPr>
        <p:txBody>
          <a:bodyPr anchor="ctr"/>
          <a:lstStyle/>
          <a:p>
            <a:r>
              <a:rPr lang="en-US" sz="1800">
                <a:solidFill>
                  <a:schemeClr val="bg1"/>
                </a:solidFill>
              </a:rPr>
              <a:t>bucket = 15 % NUM_BUCK</a:t>
            </a:r>
          </a:p>
          <a:p>
            <a:r>
              <a:rPr lang="en-US" sz="1800">
                <a:solidFill>
                  <a:schemeClr val="bg1"/>
                </a:solidFill>
              </a:rPr>
              <a:t>bucket = 15  % 10</a:t>
            </a:r>
          </a:p>
          <a:p>
            <a:r>
              <a:rPr lang="en-US" sz="1800">
                <a:solidFill>
                  <a:schemeClr val="bg1"/>
                </a:solidFill>
              </a:rPr>
              <a:t>bucket = 5</a:t>
            </a:r>
            <a:endParaRPr lang="en-US" sz="1800"/>
          </a:p>
        </p:txBody>
      </p:sp>
      <p:sp>
        <p:nvSpPr>
          <p:cNvPr id="124" name="Line 119"/>
          <p:cNvSpPr>
            <a:spLocks noChangeShapeType="1"/>
          </p:cNvSpPr>
          <p:nvPr/>
        </p:nvSpPr>
        <p:spPr bwMode="auto">
          <a:xfrm>
            <a:off x="609600" y="5051425"/>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788548" name="Rectangle 68"/>
          <p:cNvSpPr>
            <a:spLocks noChangeArrowheads="1"/>
          </p:cNvSpPr>
          <p:nvPr/>
        </p:nvSpPr>
        <p:spPr bwMode="auto">
          <a:xfrm>
            <a:off x="1135063" y="3578225"/>
            <a:ext cx="5105400" cy="2590800"/>
          </a:xfrm>
          <a:prstGeom prst="rect">
            <a:avLst/>
          </a:prstGeom>
          <a:solidFill>
            <a:srgbClr val="CCFFCC"/>
          </a:solidFill>
          <a:ln w="41275">
            <a:solidFill>
              <a:srgbClr val="800000"/>
            </a:solidFill>
            <a:miter lim="800000"/>
            <a:headEnd/>
            <a:tailEnd/>
          </a:ln>
        </p:spPr>
        <p:txBody>
          <a:bodyPr wrap="none" anchor="ctr"/>
          <a:lstStyle/>
          <a:p>
            <a:r>
              <a:rPr lang="en-US"/>
              <a:t>Like if you’re building a </a:t>
            </a:r>
            <a:br>
              <a:rPr lang="en-US"/>
            </a:br>
            <a:r>
              <a:rPr lang="en-US"/>
              <a:t>hash table that holds </a:t>
            </a:r>
            <a:br>
              <a:rPr lang="en-US"/>
            </a:br>
            <a:r>
              <a:rPr lang="en-US"/>
              <a:t>words for </a:t>
            </a:r>
            <a:r>
              <a:rPr lang="en-US">
                <a:solidFill>
                  <a:srgbClr val="6600CC"/>
                </a:solidFill>
              </a:rPr>
              <a:t>a dictionary</a:t>
            </a:r>
            <a:r>
              <a:rPr lang="en-US"/>
              <a:t>…</a:t>
            </a:r>
          </a:p>
          <a:p>
            <a:r>
              <a:rPr lang="en-US" sz="1000"/>
              <a:t/>
            </a:r>
            <a:br>
              <a:rPr lang="en-US" sz="1000"/>
            </a:br>
            <a:r>
              <a:rPr lang="en-US">
                <a:solidFill>
                  <a:schemeClr val="accent2"/>
                </a:solidFill>
              </a:rPr>
              <a:t>You’ll just add words, </a:t>
            </a:r>
            <a:br>
              <a:rPr lang="en-US">
                <a:solidFill>
                  <a:schemeClr val="accent2"/>
                </a:solidFill>
              </a:rPr>
            </a:br>
            <a:r>
              <a:rPr lang="en-US">
                <a:solidFill>
                  <a:schemeClr val="accent2"/>
                </a:solidFill>
              </a:rPr>
              <a:t>never delete any, right?</a:t>
            </a:r>
          </a:p>
        </p:txBody>
      </p:sp>
      <p:grpSp>
        <p:nvGrpSpPr>
          <p:cNvPr id="30862" name="Group 142"/>
          <p:cNvGrpSpPr>
            <a:grpSpLocks/>
          </p:cNvGrpSpPr>
          <p:nvPr/>
        </p:nvGrpSpPr>
        <p:grpSpPr bwMode="auto">
          <a:xfrm>
            <a:off x="6499225" y="390525"/>
            <a:ext cx="2725738" cy="2574925"/>
            <a:chOff x="4118" y="801"/>
            <a:chExt cx="1717" cy="1622"/>
          </a:xfrm>
        </p:grpSpPr>
        <p:grpSp>
          <p:nvGrpSpPr>
            <p:cNvPr id="30863" name="Group 143"/>
            <p:cNvGrpSpPr>
              <a:grpSpLocks/>
            </p:cNvGrpSpPr>
            <p:nvPr/>
          </p:nvGrpSpPr>
          <p:grpSpPr bwMode="auto">
            <a:xfrm>
              <a:off x="4245" y="801"/>
              <a:ext cx="1590" cy="1622"/>
              <a:chOff x="4218" y="801"/>
              <a:chExt cx="1590" cy="1622"/>
            </a:xfrm>
          </p:grpSpPr>
          <p:grpSp>
            <p:nvGrpSpPr>
              <p:cNvPr id="30864" name="Group 144"/>
              <p:cNvGrpSpPr>
                <a:grpSpLocks/>
              </p:cNvGrpSpPr>
              <p:nvPr/>
            </p:nvGrpSpPr>
            <p:grpSpPr bwMode="auto">
              <a:xfrm>
                <a:off x="4221" y="801"/>
                <a:ext cx="1584" cy="212"/>
                <a:chOff x="2700" y="4428"/>
                <a:chExt cx="1584" cy="212"/>
              </a:xfrm>
            </p:grpSpPr>
            <p:sp>
              <p:nvSpPr>
                <p:cNvPr id="3086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86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867" name="Rectangle 14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8" name="Rectangle 14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69" name="Group 149"/>
              <p:cNvGrpSpPr>
                <a:grpSpLocks/>
              </p:cNvGrpSpPr>
              <p:nvPr/>
            </p:nvGrpSpPr>
            <p:grpSpPr bwMode="auto">
              <a:xfrm>
                <a:off x="4218" y="960"/>
                <a:ext cx="1584" cy="212"/>
                <a:chOff x="2700" y="4428"/>
                <a:chExt cx="1584" cy="212"/>
              </a:xfrm>
            </p:grpSpPr>
            <p:sp>
              <p:nvSpPr>
                <p:cNvPr id="3087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87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872" name="Rectangle 15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3" name="Rectangle 15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74" name="Group 154"/>
              <p:cNvGrpSpPr>
                <a:grpSpLocks/>
              </p:cNvGrpSpPr>
              <p:nvPr/>
            </p:nvGrpSpPr>
            <p:grpSpPr bwMode="auto">
              <a:xfrm>
                <a:off x="4218" y="1113"/>
                <a:ext cx="1584" cy="212"/>
                <a:chOff x="2700" y="4428"/>
                <a:chExt cx="1584" cy="212"/>
              </a:xfrm>
            </p:grpSpPr>
            <p:sp>
              <p:nvSpPr>
                <p:cNvPr id="3087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87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877" name="Rectangle 15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8" name="Rectangle 15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79" name="Group 159"/>
              <p:cNvGrpSpPr>
                <a:grpSpLocks/>
              </p:cNvGrpSpPr>
              <p:nvPr/>
            </p:nvGrpSpPr>
            <p:grpSpPr bwMode="auto">
              <a:xfrm>
                <a:off x="4224" y="1272"/>
                <a:ext cx="1584" cy="212"/>
                <a:chOff x="2700" y="4428"/>
                <a:chExt cx="1584" cy="212"/>
              </a:xfrm>
            </p:grpSpPr>
            <p:sp>
              <p:nvSpPr>
                <p:cNvPr id="3088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88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882" name="Rectangle 16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3" name="Rectangle 16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84" name="Group 164"/>
              <p:cNvGrpSpPr>
                <a:grpSpLocks/>
              </p:cNvGrpSpPr>
              <p:nvPr/>
            </p:nvGrpSpPr>
            <p:grpSpPr bwMode="auto">
              <a:xfrm>
                <a:off x="4218" y="1428"/>
                <a:ext cx="1584" cy="212"/>
                <a:chOff x="2700" y="4428"/>
                <a:chExt cx="1584" cy="212"/>
              </a:xfrm>
            </p:grpSpPr>
            <p:sp>
              <p:nvSpPr>
                <p:cNvPr id="3088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88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887" name="Rectangle 16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8" name="Rectangle 16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89" name="Group 169"/>
              <p:cNvGrpSpPr>
                <a:grpSpLocks/>
              </p:cNvGrpSpPr>
              <p:nvPr/>
            </p:nvGrpSpPr>
            <p:grpSpPr bwMode="auto">
              <a:xfrm>
                <a:off x="4224" y="1587"/>
                <a:ext cx="1584" cy="212"/>
                <a:chOff x="2700" y="4428"/>
                <a:chExt cx="1584" cy="212"/>
              </a:xfrm>
            </p:grpSpPr>
            <p:sp>
              <p:nvSpPr>
                <p:cNvPr id="3089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89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892" name="Rectangle 17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3" name="Rectangle 17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94" name="Group 174"/>
              <p:cNvGrpSpPr>
                <a:grpSpLocks/>
              </p:cNvGrpSpPr>
              <p:nvPr/>
            </p:nvGrpSpPr>
            <p:grpSpPr bwMode="auto">
              <a:xfrm>
                <a:off x="4224" y="1740"/>
                <a:ext cx="1584" cy="212"/>
                <a:chOff x="2700" y="4428"/>
                <a:chExt cx="1584" cy="212"/>
              </a:xfrm>
            </p:grpSpPr>
            <p:sp>
              <p:nvSpPr>
                <p:cNvPr id="3089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89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897" name="Rectangle 17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8" name="Rectangle 17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99" name="Group 179"/>
              <p:cNvGrpSpPr>
                <a:grpSpLocks/>
              </p:cNvGrpSpPr>
              <p:nvPr/>
            </p:nvGrpSpPr>
            <p:grpSpPr bwMode="auto">
              <a:xfrm>
                <a:off x="4221" y="1899"/>
                <a:ext cx="1584" cy="212"/>
                <a:chOff x="2700" y="4428"/>
                <a:chExt cx="1584" cy="212"/>
              </a:xfrm>
            </p:grpSpPr>
            <p:sp>
              <p:nvSpPr>
                <p:cNvPr id="3090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90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902" name="Rectangle 18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3" name="Rectangle 18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904" name="Group 184"/>
              <p:cNvGrpSpPr>
                <a:grpSpLocks/>
              </p:cNvGrpSpPr>
              <p:nvPr/>
            </p:nvGrpSpPr>
            <p:grpSpPr bwMode="auto">
              <a:xfrm>
                <a:off x="4221" y="2052"/>
                <a:ext cx="1584" cy="212"/>
                <a:chOff x="2700" y="4428"/>
                <a:chExt cx="1584" cy="212"/>
              </a:xfrm>
            </p:grpSpPr>
            <p:sp>
              <p:nvSpPr>
                <p:cNvPr id="30905"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906"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907" name="Rectangle 187"/>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8" name="Rectangle 188"/>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909" name="Group 189"/>
              <p:cNvGrpSpPr>
                <a:grpSpLocks/>
              </p:cNvGrpSpPr>
              <p:nvPr/>
            </p:nvGrpSpPr>
            <p:grpSpPr bwMode="auto">
              <a:xfrm>
                <a:off x="4218" y="2211"/>
                <a:ext cx="1584" cy="212"/>
                <a:chOff x="2700" y="4428"/>
                <a:chExt cx="1584" cy="212"/>
              </a:xfrm>
            </p:grpSpPr>
            <p:sp>
              <p:nvSpPr>
                <p:cNvPr id="30910" name="Rectangle 152"/>
                <p:cNvSpPr>
                  <a:spLocks noChangeArrowheads="1"/>
                </p:cNvSpPr>
                <p:nvPr/>
              </p:nvSpPr>
              <p:spPr bwMode="auto">
                <a:xfrm>
                  <a:off x="2738" y="4455"/>
                  <a:ext cx="1438" cy="153"/>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0911" name="TextBox 153"/>
                <p:cNvSpPr txBox="1">
                  <a:spLocks noChangeArrowheads="1"/>
                </p:cNvSpPr>
                <p:nvPr/>
              </p:nvSpPr>
              <p:spPr bwMode="auto">
                <a:xfrm>
                  <a:off x="2700" y="442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used: </a:t>
                  </a:r>
                </a:p>
              </p:txBody>
            </p:sp>
            <p:sp>
              <p:nvSpPr>
                <p:cNvPr id="30912" name="Rectangle 192"/>
                <p:cNvSpPr>
                  <a:spLocks noChangeArrowheads="1"/>
                </p:cNvSpPr>
                <p:nvPr/>
              </p:nvSpPr>
              <p:spPr bwMode="auto">
                <a:xfrm>
                  <a:off x="3936" y="4473"/>
                  <a:ext cx="192" cy="126"/>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3" name="Rectangle 193"/>
                <p:cNvSpPr>
                  <a:spLocks noChangeArrowheads="1"/>
                </p:cNvSpPr>
                <p:nvPr/>
              </p:nvSpPr>
              <p:spPr bwMode="auto">
                <a:xfrm>
                  <a:off x="3216" y="4479"/>
                  <a:ext cx="336" cy="113"/>
                </a:xfrm>
                <a:prstGeom prst="rect">
                  <a:avLst/>
                </a:prstGeom>
                <a:solidFill>
                  <a:srgbClr val="FCE1B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0914" name="Text Box 194"/>
            <p:cNvSpPr txBox="1">
              <a:spLocks noChangeArrowheads="1"/>
            </p:cNvSpPr>
            <p:nvPr/>
          </p:nvSpPr>
          <p:spPr bwMode="auto">
            <a:xfrm>
              <a:off x="4118" y="821"/>
              <a:ext cx="194" cy="1598"/>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2</a:t>
              </a:r>
            </a:p>
            <a:p>
              <a:r>
                <a:rPr lang="en-US" sz="1600" b="1"/>
                <a:t>3</a:t>
              </a:r>
            </a:p>
            <a:p>
              <a:r>
                <a:rPr lang="en-US" sz="1600" b="1"/>
                <a:t>4</a:t>
              </a:r>
            </a:p>
            <a:p>
              <a:r>
                <a:rPr lang="en-US" sz="1600" b="1"/>
                <a:t>5</a:t>
              </a:r>
            </a:p>
            <a:p>
              <a:r>
                <a:rPr lang="en-US" sz="1600" b="1"/>
                <a:t>6</a:t>
              </a:r>
            </a:p>
            <a:p>
              <a:r>
                <a:rPr lang="en-US" sz="1600" b="1"/>
                <a:t>7</a:t>
              </a:r>
            </a:p>
            <a:p>
              <a:r>
                <a:rPr lang="en-US" sz="1600" b="1"/>
                <a:t>8</a:t>
              </a:r>
            </a:p>
            <a:p>
              <a:r>
                <a:rPr lang="en-US" sz="1600" b="1"/>
                <a:t>9</a:t>
              </a:r>
            </a:p>
          </p:txBody>
        </p:sp>
      </p:grpSp>
      <p:sp>
        <p:nvSpPr>
          <p:cNvPr id="30915" name="Text Box 195"/>
          <p:cNvSpPr txBox="1">
            <a:spLocks noChangeArrowheads="1"/>
          </p:cNvSpPr>
          <p:nvPr/>
        </p:nvSpPr>
        <p:spPr bwMode="auto">
          <a:xfrm>
            <a:off x="8666163" y="649288"/>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30916" name="Text Box 196"/>
          <p:cNvSpPr txBox="1">
            <a:spLocks noChangeArrowheads="1"/>
          </p:cNvSpPr>
          <p:nvPr/>
        </p:nvSpPr>
        <p:spPr bwMode="auto">
          <a:xfrm>
            <a:off x="8666163" y="906463"/>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30917" name="Text Box 197"/>
          <p:cNvSpPr txBox="1">
            <a:spLocks noChangeArrowheads="1"/>
          </p:cNvSpPr>
          <p:nvPr/>
        </p:nvSpPr>
        <p:spPr bwMode="auto">
          <a:xfrm>
            <a:off x="8675688" y="1144588"/>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30918" name="Text Box 198"/>
          <p:cNvSpPr txBox="1">
            <a:spLocks noChangeArrowheads="1"/>
          </p:cNvSpPr>
          <p:nvPr/>
        </p:nvSpPr>
        <p:spPr bwMode="auto">
          <a:xfrm>
            <a:off x="8666163" y="1392238"/>
            <a:ext cx="2873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30919" name="Text Box 199"/>
          <p:cNvSpPr txBox="1">
            <a:spLocks noChangeArrowheads="1"/>
          </p:cNvSpPr>
          <p:nvPr/>
        </p:nvSpPr>
        <p:spPr bwMode="auto">
          <a:xfrm>
            <a:off x="8689975" y="2387600"/>
            <a:ext cx="2873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30920" name="Rectangle 200"/>
          <p:cNvSpPr>
            <a:spLocks noChangeArrowheads="1"/>
          </p:cNvSpPr>
          <p:nvPr/>
        </p:nvSpPr>
        <p:spPr bwMode="auto">
          <a:xfrm>
            <a:off x="7593013" y="2633663"/>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29</a:t>
            </a:r>
          </a:p>
        </p:txBody>
      </p:sp>
      <p:sp>
        <p:nvSpPr>
          <p:cNvPr id="30921" name="Text Box 201"/>
          <p:cNvSpPr txBox="1">
            <a:spLocks noChangeArrowheads="1"/>
          </p:cNvSpPr>
          <p:nvPr/>
        </p:nvSpPr>
        <p:spPr bwMode="auto">
          <a:xfrm>
            <a:off x="8670925" y="2654300"/>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30922" name="Rectangle 202"/>
          <p:cNvSpPr>
            <a:spLocks noChangeArrowheads="1"/>
          </p:cNvSpPr>
          <p:nvPr/>
        </p:nvSpPr>
        <p:spPr bwMode="auto">
          <a:xfrm>
            <a:off x="7573963" y="1657350"/>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65</a:t>
            </a:r>
          </a:p>
        </p:txBody>
      </p:sp>
      <p:sp>
        <p:nvSpPr>
          <p:cNvPr id="30923" name="Text Box 203"/>
          <p:cNvSpPr txBox="1">
            <a:spLocks noChangeArrowheads="1"/>
          </p:cNvSpPr>
          <p:nvPr/>
        </p:nvSpPr>
        <p:spPr bwMode="auto">
          <a:xfrm>
            <a:off x="8658225" y="414338"/>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30924" name="Rectangle 204"/>
          <p:cNvSpPr>
            <a:spLocks noChangeArrowheads="1"/>
          </p:cNvSpPr>
          <p:nvPr/>
        </p:nvSpPr>
        <p:spPr bwMode="auto">
          <a:xfrm>
            <a:off x="7597775" y="409575"/>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79</a:t>
            </a:r>
          </a:p>
        </p:txBody>
      </p:sp>
      <p:sp>
        <p:nvSpPr>
          <p:cNvPr id="30925" name="Text Box 205"/>
          <p:cNvSpPr txBox="1">
            <a:spLocks noChangeArrowheads="1"/>
          </p:cNvSpPr>
          <p:nvPr/>
        </p:nvSpPr>
        <p:spPr bwMode="auto">
          <a:xfrm>
            <a:off x="8648700" y="1647825"/>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30926" name="Rectangle 206"/>
          <p:cNvSpPr>
            <a:spLocks noChangeArrowheads="1"/>
          </p:cNvSpPr>
          <p:nvPr/>
        </p:nvSpPr>
        <p:spPr bwMode="auto">
          <a:xfrm>
            <a:off x="7583488" y="1895475"/>
            <a:ext cx="431800"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15</a:t>
            </a:r>
          </a:p>
        </p:txBody>
      </p:sp>
      <p:sp>
        <p:nvSpPr>
          <p:cNvPr id="788547" name="AutoShape 67"/>
          <p:cNvSpPr>
            <a:spLocks noChangeArrowheads="1"/>
          </p:cNvSpPr>
          <p:nvPr/>
        </p:nvSpPr>
        <p:spPr bwMode="auto">
          <a:xfrm flipH="1">
            <a:off x="1066800" y="0"/>
            <a:ext cx="4940300" cy="3124200"/>
          </a:xfrm>
          <a:prstGeom prst="wedgeRoundRectCallout">
            <a:avLst>
              <a:gd name="adj1" fmla="val -64625"/>
              <a:gd name="adj2" fmla="val 5843"/>
              <a:gd name="adj3" fmla="val 16667"/>
            </a:avLst>
          </a:prstGeom>
          <a:solidFill>
            <a:srgbClr val="FFE7FF"/>
          </a:solidFill>
          <a:ln w="9525" algn="ctr">
            <a:solidFill>
              <a:schemeClr val="tx1"/>
            </a:solidFill>
            <a:miter lim="800000"/>
            <a:headEnd/>
            <a:tailEnd/>
          </a:ln>
        </p:spPr>
        <p:txBody>
          <a:bodyPr/>
          <a:lstStyle/>
          <a:p>
            <a:r>
              <a:rPr lang="en-US" sz="2200"/>
              <a:t>Wait a second, this bucket is empty!</a:t>
            </a:r>
          </a:p>
          <a:p>
            <a:endParaRPr lang="en-US" sz="1000"/>
          </a:p>
          <a:p>
            <a:r>
              <a:rPr lang="en-US" sz="2200">
                <a:solidFill>
                  <a:schemeClr val="accent2"/>
                </a:solidFill>
              </a:rPr>
              <a:t>If our value of 15 were in the hash table, we would have found it before hitting an empty slot.</a:t>
            </a:r>
          </a:p>
          <a:p>
            <a:endParaRPr lang="en-US" sz="600">
              <a:solidFill>
                <a:schemeClr val="accent2"/>
              </a:solidFill>
            </a:endParaRPr>
          </a:p>
          <a:p>
            <a:endParaRPr lang="en-US" sz="600">
              <a:solidFill>
                <a:schemeClr val="accent2"/>
              </a:solidFill>
            </a:endParaRPr>
          </a:p>
          <a:p>
            <a:endParaRPr lang="en-US" sz="600">
              <a:solidFill>
                <a:schemeClr val="accent2"/>
              </a:solidFill>
            </a:endParaRPr>
          </a:p>
          <a:p>
            <a:r>
              <a:rPr lang="en-US" sz="2200">
                <a:solidFill>
                  <a:srgbClr val="FF0000"/>
                </a:solidFill>
              </a:rPr>
              <a:t>Therefore, 15 must NOT be in the hash table!</a:t>
            </a:r>
          </a:p>
        </p:txBody>
      </p:sp>
      <p:sp>
        <p:nvSpPr>
          <p:cNvPr id="30927" name="Text Box 207"/>
          <p:cNvSpPr txBox="1">
            <a:spLocks noChangeArrowheads="1"/>
          </p:cNvSpPr>
          <p:nvPr/>
        </p:nvSpPr>
        <p:spPr bwMode="auto">
          <a:xfrm>
            <a:off x="8658225" y="1885950"/>
            <a:ext cx="3254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30928" name="Rectangle 208"/>
          <p:cNvSpPr>
            <a:spLocks noChangeArrowheads="1"/>
          </p:cNvSpPr>
          <p:nvPr/>
        </p:nvSpPr>
        <p:spPr bwMode="auto">
          <a:xfrm>
            <a:off x="7531100" y="2147888"/>
            <a:ext cx="555625"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175</a:t>
            </a:r>
          </a:p>
        </p:txBody>
      </p:sp>
      <p:sp>
        <p:nvSpPr>
          <p:cNvPr id="30929" name="Text Box 209"/>
          <p:cNvSpPr txBox="1">
            <a:spLocks noChangeArrowheads="1"/>
          </p:cNvSpPr>
          <p:nvPr/>
        </p:nvSpPr>
        <p:spPr bwMode="auto">
          <a:xfrm>
            <a:off x="8682038" y="2138363"/>
            <a:ext cx="325437"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FF0000"/>
                </a:solidFill>
              </a:rPr>
              <a:t>T</a:t>
            </a:r>
          </a:p>
        </p:txBody>
      </p:sp>
      <p:sp>
        <p:nvSpPr>
          <p:cNvPr id="30930" name="Rectangle 210"/>
          <p:cNvSpPr>
            <a:spLocks noChangeArrowheads="1"/>
          </p:cNvSpPr>
          <p:nvPr/>
        </p:nvSpPr>
        <p:spPr bwMode="auto">
          <a:xfrm>
            <a:off x="6489700" y="1587500"/>
            <a:ext cx="2606675" cy="434975"/>
          </a:xfrm>
          <a:prstGeom prst="rect">
            <a:avLst/>
          </a:prstGeom>
          <a:noFill/>
          <a:ln w="63500" algn="ctr">
            <a:solidFill>
              <a:srgbClr val="FF0000"/>
            </a:solidFill>
            <a:miter lim="800000"/>
            <a:headEnd/>
            <a:tailEnd/>
          </a:ln>
          <a:effectLst/>
          <a:extLst>
            <a:ext uri="{909E8E84-426E-40DD-AFC4-6F175D3DCCD1}">
              <a14:hiddenFill xmlns:a14="http://schemas.microsoft.com/office/drawing/2010/main">
                <a:solidFill>
                  <a:srgbClr val="E7F9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4" name="Text Box 214"/>
          <p:cNvSpPr txBox="1">
            <a:spLocks noChangeArrowheads="1"/>
          </p:cNvSpPr>
          <p:nvPr/>
        </p:nvSpPr>
        <p:spPr bwMode="auto">
          <a:xfrm>
            <a:off x="8670925" y="1654175"/>
            <a:ext cx="287338" cy="33655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FF"/>
                </a:solidFill>
              </a:rPr>
              <a:t>f</a:t>
            </a:r>
          </a:p>
        </p:txBody>
      </p:sp>
      <p:sp>
        <p:nvSpPr>
          <p:cNvPr id="2" name="Line 119"/>
          <p:cNvSpPr>
            <a:spLocks noChangeShapeType="1"/>
          </p:cNvSpPr>
          <p:nvPr/>
        </p:nvSpPr>
        <p:spPr bwMode="auto">
          <a:xfrm>
            <a:off x="1033463" y="5589588"/>
            <a:ext cx="457200" cy="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30936" name="Text Box 216"/>
          <p:cNvSpPr txBox="1">
            <a:spLocks noChangeArrowheads="1"/>
          </p:cNvSpPr>
          <p:nvPr/>
        </p:nvSpPr>
        <p:spPr bwMode="auto">
          <a:xfrm>
            <a:off x="3013075" y="3422650"/>
            <a:ext cx="506413"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FF"/>
                </a:solidFill>
              </a:rPr>
              <a:t>15</a:t>
            </a:r>
          </a:p>
        </p:txBody>
      </p:sp>
      <p:sp>
        <p:nvSpPr>
          <p:cNvPr id="788544" name="Rectangle 64"/>
          <p:cNvSpPr>
            <a:spLocks noChangeArrowheads="1"/>
          </p:cNvSpPr>
          <p:nvPr/>
        </p:nvSpPr>
        <p:spPr bwMode="auto">
          <a:xfrm>
            <a:off x="1066800" y="838200"/>
            <a:ext cx="5029200" cy="2514600"/>
          </a:xfrm>
          <a:prstGeom prst="rect">
            <a:avLst/>
          </a:prstGeom>
          <a:solidFill>
            <a:srgbClr val="CCFFCC"/>
          </a:solidFill>
          <a:ln w="41275">
            <a:solidFill>
              <a:srgbClr val="800000"/>
            </a:solidFill>
            <a:miter lim="800000"/>
            <a:headEnd/>
            <a:tailEnd/>
          </a:ln>
        </p:spPr>
        <p:txBody>
          <a:bodyPr wrap="none" anchor="ctr"/>
          <a:lstStyle/>
          <a:p>
            <a:r>
              <a:rPr lang="en-US"/>
              <a:t>So, in summary, </a:t>
            </a:r>
            <a:r>
              <a:rPr lang="en-US">
                <a:solidFill>
                  <a:schemeClr val="accent2"/>
                </a:solidFill>
              </a:rPr>
              <a:t>only</a:t>
            </a:r>
            <a:r>
              <a:rPr lang="en-US"/>
              <a:t> use </a:t>
            </a:r>
            <a:br>
              <a:rPr lang="en-US"/>
            </a:br>
            <a:r>
              <a:rPr lang="en-US"/>
              <a:t>Closed/Linear Probing hash </a:t>
            </a:r>
            <a:br>
              <a:rPr lang="en-US"/>
            </a:br>
            <a:r>
              <a:rPr lang="en-US"/>
              <a:t>tables when you </a:t>
            </a:r>
            <a:r>
              <a:rPr lang="en-US">
                <a:solidFill>
                  <a:schemeClr val="accent2"/>
                </a:solidFill>
              </a:rPr>
              <a:t>don’t </a:t>
            </a:r>
            <a:br>
              <a:rPr lang="en-US">
                <a:solidFill>
                  <a:schemeClr val="accent2"/>
                </a:solidFill>
              </a:rPr>
            </a:br>
            <a:r>
              <a:rPr lang="en-US">
                <a:solidFill>
                  <a:schemeClr val="accent2"/>
                </a:solidFill>
              </a:rPr>
              <a:t>intend to delete</a:t>
            </a:r>
            <a:r>
              <a:rPr lang="en-US"/>
              <a:t> items </a:t>
            </a:r>
            <a:br>
              <a:rPr lang="en-US"/>
            </a:br>
            <a:r>
              <a:rPr lang="en-US"/>
              <a:t>from your hash table.</a:t>
            </a:r>
          </a:p>
        </p:txBody>
      </p:sp>
      <p:sp>
        <p:nvSpPr>
          <p:cNvPr id="76" name="AutoShape 67"/>
          <p:cNvSpPr>
            <a:spLocks noChangeArrowheads="1"/>
          </p:cNvSpPr>
          <p:nvPr/>
        </p:nvSpPr>
        <p:spPr bwMode="auto">
          <a:xfrm flipH="1">
            <a:off x="1936750" y="1341438"/>
            <a:ext cx="4343400" cy="1160462"/>
          </a:xfrm>
          <a:prstGeom prst="wedgeRoundRectCallout">
            <a:avLst>
              <a:gd name="adj1" fmla="val -65245"/>
              <a:gd name="adj2" fmla="val 10736"/>
              <a:gd name="adj3" fmla="val 16667"/>
            </a:avLst>
          </a:prstGeom>
          <a:solidFill>
            <a:srgbClr val="FFE7FF"/>
          </a:solidFill>
          <a:ln w="9525" algn="ctr">
            <a:solidFill>
              <a:schemeClr val="tx1"/>
            </a:solidFill>
            <a:miter lim="800000"/>
            <a:headEnd/>
            <a:tailEnd/>
          </a:ln>
        </p:spPr>
        <p:txBody>
          <a:bodyPr/>
          <a:lstStyle/>
          <a:p>
            <a:r>
              <a:rPr lang="en-US" sz="2200"/>
              <a:t>But in fact, the value of </a:t>
            </a:r>
            <a:r>
              <a:rPr lang="en-US" sz="2200">
                <a:solidFill>
                  <a:srgbClr val="6600CC"/>
                </a:solidFill>
              </a:rPr>
              <a:t>15 </a:t>
            </a:r>
            <a:r>
              <a:rPr lang="en-US" sz="2200" i="1"/>
              <a:t>is</a:t>
            </a:r>
            <a:r>
              <a:rPr lang="en-US" sz="2200"/>
              <a:t> in our table – in fact, it’s in the next slot down!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8848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88484">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88485">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8527"/>
                                        </p:tgtEl>
                                        <p:attrNameLst>
                                          <p:attrName>style.visibility</p:attrName>
                                        </p:attrNameLst>
                                      </p:cBhvr>
                                      <p:to>
                                        <p:strVal val="visible"/>
                                      </p:to>
                                    </p:set>
                                    <p:anim calcmode="lin" valueType="num">
                                      <p:cBhvr additive="base">
                                        <p:cTn id="25" dur="500" fill="hold"/>
                                        <p:tgtEl>
                                          <p:spTgt spid="788527"/>
                                        </p:tgtEl>
                                        <p:attrNameLst>
                                          <p:attrName>ppt_x</p:attrName>
                                        </p:attrNameLst>
                                      </p:cBhvr>
                                      <p:tavLst>
                                        <p:tav tm="0">
                                          <p:val>
                                            <p:strVal val="#ppt_x"/>
                                          </p:val>
                                        </p:tav>
                                        <p:tav tm="100000">
                                          <p:val>
                                            <p:strVal val="#ppt_x"/>
                                          </p:val>
                                        </p:tav>
                                      </p:tavLst>
                                    </p:anim>
                                    <p:anim calcmode="lin" valueType="num">
                                      <p:cBhvr additive="base">
                                        <p:cTn id="26" dur="500" fill="hold"/>
                                        <p:tgtEl>
                                          <p:spTgt spid="7885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88483">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788484">
                                            <p:txEl>
                                              <p:pRg st="0" end="0"/>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88485">
                                            <p:txEl>
                                              <p:pRg st="0" end="0"/>
                                            </p:txEl>
                                          </p:spTgt>
                                        </p:tgtEl>
                                        <p:attrNameLst>
                                          <p:attrName>style.visibility</p:attrName>
                                        </p:attrNameLst>
                                      </p:cBhvr>
                                      <p:to>
                                        <p:strVal val="hidden"/>
                                      </p:to>
                                    </p:set>
                                  </p:childTnLst>
                                </p:cTn>
                              </p:par>
                              <p:par>
                                <p:cTn id="35" presetID="64" presetClass="path" presetSubtype="0" accel="50000" decel="50000" fill="hold" grpId="1" nodeType="withEffect">
                                  <p:stCondLst>
                                    <p:cond delay="0"/>
                                  </p:stCondLst>
                                  <p:childTnLst>
                                    <p:animMotion origin="layout" path="M -1.38889E-6 0.0 L 0.00052 -0.66597 " pathEditMode="relative" rAng="0" ptsTypes="AA">
                                      <p:cBhvr>
                                        <p:cTn id="36" dur="2000" fill="hold"/>
                                        <p:tgtEl>
                                          <p:spTgt spid="788527"/>
                                        </p:tgtEl>
                                        <p:attrNameLst>
                                          <p:attrName>ppt_x</p:attrName>
                                          <p:attrName>ppt_y</p:attrName>
                                        </p:attrNameLst>
                                      </p:cBhvr>
                                      <p:rCtr x="17" y="-3331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88539"/>
                                        </p:tgtEl>
                                        <p:attrNameLst>
                                          <p:attrName>style.visibility</p:attrName>
                                        </p:attrNameLst>
                                      </p:cBhvr>
                                      <p:to>
                                        <p:strVal val="visible"/>
                                      </p:to>
                                    </p:set>
                                    <p:animEffect transition="in" filter="wipe(left)">
                                      <p:cBhvr>
                                        <p:cTn id="41" dur="500"/>
                                        <p:tgtEl>
                                          <p:spTgt spid="788539"/>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30930"/>
                                        </p:tgtEl>
                                        <p:attrNameLst>
                                          <p:attrName>style.visibility</p:attrName>
                                        </p:attrNameLst>
                                      </p:cBhvr>
                                      <p:to>
                                        <p:strVal val="visible"/>
                                      </p:to>
                                    </p:set>
                                    <p:animEffect transition="in" filter="wipe(left)">
                                      <p:cBhvr>
                                        <p:cTn id="45" dur="500"/>
                                        <p:tgtEl>
                                          <p:spTgt spid="3093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xit" presetSubtype="0" fill="hold" grpId="0" nodeType="clickEffect">
                                  <p:stCondLst>
                                    <p:cond delay="0"/>
                                  </p:stCondLst>
                                  <p:childTnLst>
                                    <p:animEffect transition="out" filter="fade">
                                      <p:cBhvr>
                                        <p:cTn id="49" dur="1000"/>
                                        <p:tgtEl>
                                          <p:spTgt spid="30922"/>
                                        </p:tgtEl>
                                      </p:cBhvr>
                                    </p:animEffect>
                                    <p:set>
                                      <p:cBhvr>
                                        <p:cTn id="50" dur="1" fill="hold">
                                          <p:stCondLst>
                                            <p:cond delay="999"/>
                                          </p:stCondLst>
                                        </p:cTn>
                                        <p:tgtEl>
                                          <p:spTgt spid="30922"/>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grpId="0" nodeType="clickEffect">
                                  <p:stCondLst>
                                    <p:cond delay="0"/>
                                  </p:stCondLst>
                                  <p:childTnLst>
                                    <p:animEffect transition="out" filter="fade">
                                      <p:cBhvr>
                                        <p:cTn id="54" dur="1000"/>
                                        <p:tgtEl>
                                          <p:spTgt spid="30925"/>
                                        </p:tgtEl>
                                      </p:cBhvr>
                                    </p:animEffect>
                                    <p:set>
                                      <p:cBhvr>
                                        <p:cTn id="55" dur="1" fill="hold">
                                          <p:stCondLst>
                                            <p:cond delay="999"/>
                                          </p:stCondLst>
                                        </p:cTn>
                                        <p:tgtEl>
                                          <p:spTgt spid="30925"/>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30934"/>
                                        </p:tgtEl>
                                        <p:attrNameLst>
                                          <p:attrName>style.visibility</p:attrName>
                                        </p:attrNameLst>
                                      </p:cBhvr>
                                      <p:to>
                                        <p:strVal val="visible"/>
                                      </p:to>
                                    </p:set>
                                    <p:animEffect transition="in" filter="fade">
                                      <p:cBhvr>
                                        <p:cTn id="58" dur="1000"/>
                                        <p:tgtEl>
                                          <p:spTgt spid="30934"/>
                                        </p:tgtEl>
                                      </p:cBhvr>
                                    </p:animEffect>
                                  </p:childTnLst>
                                </p:cTn>
                              </p:par>
                            </p:childTnLst>
                          </p:cTn>
                        </p:par>
                        <p:par>
                          <p:cTn id="59" fill="hold" nodeType="afterGroup">
                            <p:stCondLst>
                              <p:cond delay="1000"/>
                            </p:stCondLst>
                            <p:childTnLst>
                              <p:par>
                                <p:cTn id="60" presetID="1" presetClass="exit" presetSubtype="0" fill="hold" grpId="1" nodeType="afterEffect">
                                  <p:stCondLst>
                                    <p:cond delay="0"/>
                                  </p:stCondLst>
                                  <p:childTnLst>
                                    <p:set>
                                      <p:cBhvr>
                                        <p:cTn id="61" dur="1" fill="hold">
                                          <p:stCondLst>
                                            <p:cond delay="0"/>
                                          </p:stCondLst>
                                        </p:cTn>
                                        <p:tgtEl>
                                          <p:spTgt spid="30930"/>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788528">
                                            <p:txEl>
                                              <p:pRg st="0" end="0"/>
                                            </p:txEl>
                                          </p:spTgt>
                                        </p:tgtEl>
                                        <p:attrNameLst>
                                          <p:attrName>style.visibility</p:attrName>
                                        </p:attrNameLst>
                                      </p:cBhvr>
                                      <p:to>
                                        <p:strVal val="visible"/>
                                      </p:to>
                                    </p:set>
                                    <p:anim calcmode="lin" valueType="num">
                                      <p:cBhvr additive="base">
                                        <p:cTn id="66" dur="500" fill="hold"/>
                                        <p:tgtEl>
                                          <p:spTgt spid="788528">
                                            <p:txEl>
                                              <p:pRg st="0" end="0"/>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7885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1"/>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0936"/>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22"/>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788531"/>
                                        </p:tgtEl>
                                        <p:attrNameLst>
                                          <p:attrName>style.visibility</p:attrName>
                                        </p:attrNameLst>
                                      </p:cBhvr>
                                      <p:to>
                                        <p:strVal val="visible"/>
                                      </p:to>
                                    </p:set>
                                    <p:animEffect transition="in" filter="wipe(down)">
                                      <p:cBhvr>
                                        <p:cTn id="84" dur="500"/>
                                        <p:tgtEl>
                                          <p:spTgt spid="78853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2" nodeType="clickEffect">
                                  <p:stCondLst>
                                    <p:cond delay="0"/>
                                  </p:stCondLst>
                                  <p:childTnLst>
                                    <p:set>
                                      <p:cBhvr>
                                        <p:cTn id="88" dur="1" fill="hold">
                                          <p:stCondLst>
                                            <p:cond delay="0"/>
                                          </p:stCondLst>
                                        </p:cTn>
                                        <p:tgtEl>
                                          <p:spTgt spid="30930"/>
                                        </p:tgtEl>
                                        <p:attrNameLst>
                                          <p:attrName>style.visibility</p:attrName>
                                        </p:attrNameLst>
                                      </p:cBhvr>
                                      <p:to>
                                        <p:strVal val="visible"/>
                                      </p:to>
                                    </p:set>
                                    <p:animEffect transition="in" filter="wipe(left)">
                                      <p:cBhvr>
                                        <p:cTn id="89" dur="500"/>
                                        <p:tgtEl>
                                          <p:spTgt spid="3093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788531"/>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22"/>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24"/>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124"/>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788547"/>
                                        </p:tgtEl>
                                        <p:attrNameLst>
                                          <p:attrName>style.visibility</p:attrName>
                                        </p:attrNameLst>
                                      </p:cBhvr>
                                      <p:to>
                                        <p:strVal val="visible"/>
                                      </p:to>
                                    </p:set>
                                    <p:animEffect transition="in" filter="wipe(down)">
                                      <p:cBhvr>
                                        <p:cTn id="114" dur="500"/>
                                        <p:tgtEl>
                                          <p:spTgt spid="78854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2"/>
                                        </p:tgtEl>
                                        <p:attrNameLst>
                                          <p:attrName>style.visibility</p:attrName>
                                        </p:attrNameLst>
                                      </p:cBhvr>
                                      <p:to>
                                        <p:strVal val="hidden"/>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788547"/>
                                        </p:tgtEl>
                                        <p:attrNameLst>
                                          <p:attrName>style.visibility</p:attrName>
                                        </p:attrNameLst>
                                      </p:cBhvr>
                                      <p:to>
                                        <p:strVal val="hidden"/>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76"/>
                                        </p:tgtEl>
                                        <p:attrNameLst>
                                          <p:attrName>style.visibility</p:attrName>
                                        </p:attrNameLst>
                                      </p:cBhvr>
                                      <p:to>
                                        <p:strVal val="visible"/>
                                      </p:to>
                                    </p:set>
                                    <p:animEffect transition="in" filter="wipe(down)">
                                      <p:cBhvr>
                                        <p:cTn id="127" dur="500"/>
                                        <p:tgtEl>
                                          <p:spTgt spid="76"/>
                                        </p:tgtEl>
                                      </p:cBhvr>
                                    </p:animEffect>
                                  </p:childTnLst>
                                </p:cTn>
                              </p:par>
                              <p:par>
                                <p:cTn id="128" presetID="10" presetClass="exit" presetSubtype="0" fill="hold" grpId="3" nodeType="withEffect">
                                  <p:stCondLst>
                                    <p:cond delay="0"/>
                                  </p:stCondLst>
                                  <p:childTnLst>
                                    <p:animEffect transition="out" filter="fade">
                                      <p:cBhvr>
                                        <p:cTn id="129" dur="1000"/>
                                        <p:tgtEl>
                                          <p:spTgt spid="30930"/>
                                        </p:tgtEl>
                                      </p:cBhvr>
                                    </p:animEffect>
                                    <p:set>
                                      <p:cBhvr>
                                        <p:cTn id="130" dur="1" fill="hold">
                                          <p:stCondLst>
                                            <p:cond delay="999"/>
                                          </p:stCondLst>
                                        </p:cTn>
                                        <p:tgtEl>
                                          <p:spTgt spid="30930"/>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76"/>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xit" presetSubtype="8" fill="hold" grpId="1" nodeType="clickEffect">
                                  <p:stCondLst>
                                    <p:cond delay="0"/>
                                  </p:stCondLst>
                                  <p:childTnLst>
                                    <p:anim calcmode="lin" valueType="num">
                                      <p:cBhvr additive="base">
                                        <p:cTn id="138" dur="500"/>
                                        <p:tgtEl>
                                          <p:spTgt spid="788483">
                                            <p:txEl>
                                              <p:pRg st="0" end="0"/>
                                            </p:txEl>
                                          </p:spTgt>
                                        </p:tgtEl>
                                        <p:attrNameLst>
                                          <p:attrName>ppt_x</p:attrName>
                                        </p:attrNameLst>
                                      </p:cBhvr>
                                      <p:tavLst>
                                        <p:tav tm="0">
                                          <p:val>
                                            <p:strVal val="ppt_x"/>
                                          </p:val>
                                        </p:tav>
                                        <p:tav tm="100000">
                                          <p:val>
                                            <p:strVal val="0-ppt_w/2"/>
                                          </p:val>
                                        </p:tav>
                                      </p:tavLst>
                                    </p:anim>
                                    <p:anim calcmode="lin" valueType="num">
                                      <p:cBhvr additive="base">
                                        <p:cTn id="139" dur="500"/>
                                        <p:tgtEl>
                                          <p:spTgt spid="788483">
                                            <p:txEl>
                                              <p:pRg st="0" end="0"/>
                                            </p:txEl>
                                          </p:spTgt>
                                        </p:tgtEl>
                                        <p:attrNameLst>
                                          <p:attrName>ppt_y</p:attrName>
                                        </p:attrNameLst>
                                      </p:cBhvr>
                                      <p:tavLst>
                                        <p:tav tm="0">
                                          <p:val>
                                            <p:strVal val="ppt_y"/>
                                          </p:val>
                                        </p:tav>
                                        <p:tav tm="100000">
                                          <p:val>
                                            <p:strVal val="ppt_y"/>
                                          </p:val>
                                        </p:tav>
                                      </p:tavLst>
                                    </p:anim>
                                    <p:set>
                                      <p:cBhvr>
                                        <p:cTn id="140" dur="1" fill="hold">
                                          <p:stCondLst>
                                            <p:cond delay="499"/>
                                          </p:stCondLst>
                                        </p:cTn>
                                        <p:tgtEl>
                                          <p:spTgt spid="788483">
                                            <p:txEl>
                                              <p:pRg st="0" end="0"/>
                                            </p:txEl>
                                          </p:spTgt>
                                        </p:tgtEl>
                                        <p:attrNameLst>
                                          <p:attrName>style.visibility</p:attrName>
                                        </p:attrNameLst>
                                      </p:cBhvr>
                                      <p:to>
                                        <p:strVal val="hidden"/>
                                      </p:to>
                                    </p:set>
                                  </p:childTnLst>
                                </p:cTn>
                              </p:par>
                              <p:par>
                                <p:cTn id="141" presetID="2" presetClass="exit" presetSubtype="8" fill="hold" grpId="1" nodeType="withEffect">
                                  <p:stCondLst>
                                    <p:cond delay="0"/>
                                  </p:stCondLst>
                                  <p:childTnLst>
                                    <p:anim calcmode="lin" valueType="num">
                                      <p:cBhvr additive="base">
                                        <p:cTn id="142" dur="500"/>
                                        <p:tgtEl>
                                          <p:spTgt spid="788484">
                                            <p:txEl>
                                              <p:pRg st="0" end="0"/>
                                            </p:txEl>
                                          </p:spTgt>
                                        </p:tgtEl>
                                        <p:attrNameLst>
                                          <p:attrName>ppt_x</p:attrName>
                                        </p:attrNameLst>
                                      </p:cBhvr>
                                      <p:tavLst>
                                        <p:tav tm="0">
                                          <p:val>
                                            <p:strVal val="ppt_x"/>
                                          </p:val>
                                        </p:tav>
                                        <p:tav tm="100000">
                                          <p:val>
                                            <p:strVal val="0-ppt_w/2"/>
                                          </p:val>
                                        </p:tav>
                                      </p:tavLst>
                                    </p:anim>
                                    <p:anim calcmode="lin" valueType="num">
                                      <p:cBhvr additive="base">
                                        <p:cTn id="143" dur="500"/>
                                        <p:tgtEl>
                                          <p:spTgt spid="788484">
                                            <p:txEl>
                                              <p:pRg st="0" end="0"/>
                                            </p:txEl>
                                          </p:spTgt>
                                        </p:tgtEl>
                                        <p:attrNameLst>
                                          <p:attrName>ppt_y</p:attrName>
                                        </p:attrNameLst>
                                      </p:cBhvr>
                                      <p:tavLst>
                                        <p:tav tm="0">
                                          <p:val>
                                            <p:strVal val="ppt_y"/>
                                          </p:val>
                                        </p:tav>
                                        <p:tav tm="100000">
                                          <p:val>
                                            <p:strVal val="ppt_y"/>
                                          </p:val>
                                        </p:tav>
                                      </p:tavLst>
                                    </p:anim>
                                    <p:set>
                                      <p:cBhvr>
                                        <p:cTn id="144" dur="1" fill="hold">
                                          <p:stCondLst>
                                            <p:cond delay="499"/>
                                          </p:stCondLst>
                                        </p:cTn>
                                        <p:tgtEl>
                                          <p:spTgt spid="788484">
                                            <p:txEl>
                                              <p:pRg st="0" end="0"/>
                                            </p:txEl>
                                          </p:spTgt>
                                        </p:tgtEl>
                                        <p:attrNameLst>
                                          <p:attrName>style.visibility</p:attrName>
                                        </p:attrNameLst>
                                      </p:cBhvr>
                                      <p:to>
                                        <p:strVal val="hidden"/>
                                      </p:to>
                                    </p:set>
                                  </p:childTnLst>
                                </p:cTn>
                              </p:par>
                              <p:par>
                                <p:cTn id="145" presetID="2" presetClass="exit" presetSubtype="8" fill="hold" grpId="1" nodeType="withEffect">
                                  <p:stCondLst>
                                    <p:cond delay="0"/>
                                  </p:stCondLst>
                                  <p:childTnLst>
                                    <p:anim calcmode="lin" valueType="num">
                                      <p:cBhvr additive="base">
                                        <p:cTn id="146" dur="500"/>
                                        <p:tgtEl>
                                          <p:spTgt spid="788485">
                                            <p:txEl>
                                              <p:pRg st="0" end="0"/>
                                            </p:txEl>
                                          </p:spTgt>
                                        </p:tgtEl>
                                        <p:attrNameLst>
                                          <p:attrName>ppt_x</p:attrName>
                                        </p:attrNameLst>
                                      </p:cBhvr>
                                      <p:tavLst>
                                        <p:tav tm="0">
                                          <p:val>
                                            <p:strVal val="ppt_x"/>
                                          </p:val>
                                        </p:tav>
                                        <p:tav tm="100000">
                                          <p:val>
                                            <p:strVal val="0-ppt_w/2"/>
                                          </p:val>
                                        </p:tav>
                                      </p:tavLst>
                                    </p:anim>
                                    <p:anim calcmode="lin" valueType="num">
                                      <p:cBhvr additive="base">
                                        <p:cTn id="147" dur="500"/>
                                        <p:tgtEl>
                                          <p:spTgt spid="788485">
                                            <p:txEl>
                                              <p:pRg st="0" end="0"/>
                                            </p:txEl>
                                          </p:spTgt>
                                        </p:tgtEl>
                                        <p:attrNameLst>
                                          <p:attrName>ppt_y</p:attrName>
                                        </p:attrNameLst>
                                      </p:cBhvr>
                                      <p:tavLst>
                                        <p:tav tm="0">
                                          <p:val>
                                            <p:strVal val="ppt_y"/>
                                          </p:val>
                                        </p:tav>
                                        <p:tav tm="100000">
                                          <p:val>
                                            <p:strVal val="ppt_y"/>
                                          </p:val>
                                        </p:tav>
                                      </p:tavLst>
                                    </p:anim>
                                    <p:set>
                                      <p:cBhvr>
                                        <p:cTn id="148" dur="1" fill="hold">
                                          <p:stCondLst>
                                            <p:cond delay="499"/>
                                          </p:stCondLst>
                                        </p:cTn>
                                        <p:tgtEl>
                                          <p:spTgt spid="788485">
                                            <p:txEl>
                                              <p:pRg st="0" end="0"/>
                                            </p:txEl>
                                          </p:spTgt>
                                        </p:tgtEl>
                                        <p:attrNameLst>
                                          <p:attrName>style.visibility</p:attrName>
                                        </p:attrNameLst>
                                      </p:cBhvr>
                                      <p:to>
                                        <p:strVal val="hidden"/>
                                      </p:to>
                                    </p:set>
                                  </p:childTnLst>
                                </p:cTn>
                              </p:par>
                              <p:par>
                                <p:cTn id="149" presetID="2" presetClass="exit" presetSubtype="8" fill="hold" grpId="2" nodeType="withEffect">
                                  <p:stCondLst>
                                    <p:cond delay="0"/>
                                  </p:stCondLst>
                                  <p:childTnLst>
                                    <p:anim calcmode="lin" valueType="num">
                                      <p:cBhvr additive="base">
                                        <p:cTn id="150" dur="500"/>
                                        <p:tgtEl>
                                          <p:spTgt spid="788527"/>
                                        </p:tgtEl>
                                        <p:attrNameLst>
                                          <p:attrName>ppt_x</p:attrName>
                                        </p:attrNameLst>
                                      </p:cBhvr>
                                      <p:tavLst>
                                        <p:tav tm="0">
                                          <p:val>
                                            <p:strVal val="ppt_x"/>
                                          </p:val>
                                        </p:tav>
                                        <p:tav tm="100000">
                                          <p:val>
                                            <p:strVal val="0-ppt_w/2"/>
                                          </p:val>
                                        </p:tav>
                                      </p:tavLst>
                                    </p:anim>
                                    <p:anim calcmode="lin" valueType="num">
                                      <p:cBhvr additive="base">
                                        <p:cTn id="151" dur="500"/>
                                        <p:tgtEl>
                                          <p:spTgt spid="788527"/>
                                        </p:tgtEl>
                                        <p:attrNameLst>
                                          <p:attrName>ppt_y</p:attrName>
                                        </p:attrNameLst>
                                      </p:cBhvr>
                                      <p:tavLst>
                                        <p:tav tm="0">
                                          <p:val>
                                            <p:strVal val="ppt_y"/>
                                          </p:val>
                                        </p:tav>
                                        <p:tav tm="100000">
                                          <p:val>
                                            <p:strVal val="ppt_y"/>
                                          </p:val>
                                        </p:tav>
                                      </p:tavLst>
                                    </p:anim>
                                    <p:set>
                                      <p:cBhvr>
                                        <p:cTn id="152" dur="1" fill="hold">
                                          <p:stCondLst>
                                            <p:cond delay="499"/>
                                          </p:stCondLst>
                                        </p:cTn>
                                        <p:tgtEl>
                                          <p:spTgt spid="788527"/>
                                        </p:tgtEl>
                                        <p:attrNameLst>
                                          <p:attrName>style.visibility</p:attrName>
                                        </p:attrNameLst>
                                      </p:cBhvr>
                                      <p:to>
                                        <p:strVal val="hidden"/>
                                      </p:to>
                                    </p:set>
                                  </p:childTnLst>
                                </p:cTn>
                              </p:par>
                              <p:par>
                                <p:cTn id="153" presetID="2" presetClass="exit" presetSubtype="8" fill="hold" grpId="0" nodeType="withEffect">
                                  <p:stCondLst>
                                    <p:cond delay="0"/>
                                  </p:stCondLst>
                                  <p:childTnLst>
                                    <p:anim calcmode="lin" valueType="num">
                                      <p:cBhvr additive="base">
                                        <p:cTn id="154" dur="500"/>
                                        <p:tgtEl>
                                          <p:spTgt spid="788528">
                                            <p:txEl>
                                              <p:pRg st="0" end="0"/>
                                            </p:txEl>
                                          </p:spTgt>
                                        </p:tgtEl>
                                        <p:attrNameLst>
                                          <p:attrName>ppt_x</p:attrName>
                                        </p:attrNameLst>
                                      </p:cBhvr>
                                      <p:tavLst>
                                        <p:tav tm="0">
                                          <p:val>
                                            <p:strVal val="ppt_x"/>
                                          </p:val>
                                        </p:tav>
                                        <p:tav tm="100000">
                                          <p:val>
                                            <p:strVal val="0-ppt_w/2"/>
                                          </p:val>
                                        </p:tav>
                                      </p:tavLst>
                                    </p:anim>
                                    <p:anim calcmode="lin" valueType="num">
                                      <p:cBhvr additive="base">
                                        <p:cTn id="155" dur="500"/>
                                        <p:tgtEl>
                                          <p:spTgt spid="788528">
                                            <p:txEl>
                                              <p:pRg st="0" end="0"/>
                                            </p:txEl>
                                          </p:spTgt>
                                        </p:tgtEl>
                                        <p:attrNameLst>
                                          <p:attrName>ppt_y</p:attrName>
                                        </p:attrNameLst>
                                      </p:cBhvr>
                                      <p:tavLst>
                                        <p:tav tm="0">
                                          <p:val>
                                            <p:strVal val="ppt_y"/>
                                          </p:val>
                                        </p:tav>
                                        <p:tav tm="100000">
                                          <p:val>
                                            <p:strVal val="ppt_y"/>
                                          </p:val>
                                        </p:tav>
                                      </p:tavLst>
                                    </p:anim>
                                    <p:set>
                                      <p:cBhvr>
                                        <p:cTn id="156" dur="1" fill="hold">
                                          <p:stCondLst>
                                            <p:cond delay="499"/>
                                          </p:stCondLst>
                                        </p:cTn>
                                        <p:tgtEl>
                                          <p:spTgt spid="788528">
                                            <p:txEl>
                                              <p:pRg st="0" end="0"/>
                                            </p:txEl>
                                          </p:spTgt>
                                        </p:tgtEl>
                                        <p:attrNameLst>
                                          <p:attrName>style.visibility</p:attrName>
                                        </p:attrNameLst>
                                      </p:cBhvr>
                                      <p:to>
                                        <p:strVal val="hidden"/>
                                      </p:to>
                                    </p:set>
                                  </p:childTnLst>
                                </p:cTn>
                              </p:par>
                              <p:par>
                                <p:cTn id="157" presetID="2" presetClass="exit" presetSubtype="8" fill="hold" grpId="1" nodeType="withEffect">
                                  <p:stCondLst>
                                    <p:cond delay="0"/>
                                  </p:stCondLst>
                                  <p:childTnLst>
                                    <p:anim calcmode="lin" valueType="num">
                                      <p:cBhvr additive="base">
                                        <p:cTn id="158" dur="500"/>
                                        <p:tgtEl>
                                          <p:spTgt spid="788539"/>
                                        </p:tgtEl>
                                        <p:attrNameLst>
                                          <p:attrName>ppt_x</p:attrName>
                                        </p:attrNameLst>
                                      </p:cBhvr>
                                      <p:tavLst>
                                        <p:tav tm="0">
                                          <p:val>
                                            <p:strVal val="ppt_x"/>
                                          </p:val>
                                        </p:tav>
                                        <p:tav tm="100000">
                                          <p:val>
                                            <p:strVal val="0-ppt_w/2"/>
                                          </p:val>
                                        </p:tav>
                                      </p:tavLst>
                                    </p:anim>
                                    <p:anim calcmode="lin" valueType="num">
                                      <p:cBhvr additive="base">
                                        <p:cTn id="159" dur="500"/>
                                        <p:tgtEl>
                                          <p:spTgt spid="788539"/>
                                        </p:tgtEl>
                                        <p:attrNameLst>
                                          <p:attrName>ppt_y</p:attrName>
                                        </p:attrNameLst>
                                      </p:cBhvr>
                                      <p:tavLst>
                                        <p:tav tm="0">
                                          <p:val>
                                            <p:strVal val="ppt_y"/>
                                          </p:val>
                                        </p:tav>
                                        <p:tav tm="100000">
                                          <p:val>
                                            <p:strVal val="ppt_y"/>
                                          </p:val>
                                        </p:tav>
                                      </p:tavLst>
                                    </p:anim>
                                    <p:set>
                                      <p:cBhvr>
                                        <p:cTn id="160" dur="1" fill="hold">
                                          <p:stCondLst>
                                            <p:cond delay="499"/>
                                          </p:stCondLst>
                                        </p:cTn>
                                        <p:tgtEl>
                                          <p:spTgt spid="788539"/>
                                        </p:tgtEl>
                                        <p:attrNameLst>
                                          <p:attrName>style.visibility</p:attrName>
                                        </p:attrNameLst>
                                      </p:cBhvr>
                                      <p:to>
                                        <p:strVal val="hidden"/>
                                      </p:to>
                                    </p:set>
                                  </p:childTnLst>
                                </p:cTn>
                              </p:par>
                              <p:par>
                                <p:cTn id="161" presetID="2" presetClass="exit" presetSubtype="4" fill="hold" grpId="1" nodeType="withEffect">
                                  <p:stCondLst>
                                    <p:cond delay="0"/>
                                  </p:stCondLst>
                                  <p:childTnLst>
                                    <p:anim calcmode="lin" valueType="num">
                                      <p:cBhvr additive="base">
                                        <p:cTn id="162" dur="500"/>
                                        <p:tgtEl>
                                          <p:spTgt spid="121"/>
                                        </p:tgtEl>
                                        <p:attrNameLst>
                                          <p:attrName>ppt_x</p:attrName>
                                        </p:attrNameLst>
                                      </p:cBhvr>
                                      <p:tavLst>
                                        <p:tav tm="0">
                                          <p:val>
                                            <p:strVal val="ppt_x"/>
                                          </p:val>
                                        </p:tav>
                                        <p:tav tm="100000">
                                          <p:val>
                                            <p:strVal val="ppt_x"/>
                                          </p:val>
                                        </p:tav>
                                      </p:tavLst>
                                    </p:anim>
                                    <p:anim calcmode="lin" valueType="num">
                                      <p:cBhvr additive="base">
                                        <p:cTn id="163" dur="500"/>
                                        <p:tgtEl>
                                          <p:spTgt spid="121"/>
                                        </p:tgtEl>
                                        <p:attrNameLst>
                                          <p:attrName>ppt_y</p:attrName>
                                        </p:attrNameLst>
                                      </p:cBhvr>
                                      <p:tavLst>
                                        <p:tav tm="0">
                                          <p:val>
                                            <p:strVal val="ppt_y"/>
                                          </p:val>
                                        </p:tav>
                                        <p:tav tm="100000">
                                          <p:val>
                                            <p:strVal val="1+ppt_h/2"/>
                                          </p:val>
                                        </p:tav>
                                      </p:tavLst>
                                    </p:anim>
                                    <p:set>
                                      <p:cBhvr>
                                        <p:cTn id="164" dur="1" fill="hold">
                                          <p:stCondLst>
                                            <p:cond delay="499"/>
                                          </p:stCondLst>
                                        </p:cTn>
                                        <p:tgtEl>
                                          <p:spTgt spid="12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30936"/>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8" fill="hold" nodeType="clickEffect">
                                  <p:stCondLst>
                                    <p:cond delay="0"/>
                                  </p:stCondLst>
                                  <p:childTnLst>
                                    <p:set>
                                      <p:cBhvr>
                                        <p:cTn id="170" dur="1" fill="hold">
                                          <p:stCondLst>
                                            <p:cond delay="0"/>
                                          </p:stCondLst>
                                        </p:cTn>
                                        <p:tgtEl>
                                          <p:spTgt spid="788540">
                                            <p:txEl>
                                              <p:pRg st="0" end="0"/>
                                            </p:txEl>
                                          </p:spTgt>
                                        </p:tgtEl>
                                        <p:attrNameLst>
                                          <p:attrName>style.visibility</p:attrName>
                                        </p:attrNameLst>
                                      </p:cBhvr>
                                      <p:to>
                                        <p:strVal val="visible"/>
                                      </p:to>
                                    </p:set>
                                    <p:anim calcmode="lin" valueType="num">
                                      <p:cBhvr additive="base">
                                        <p:cTn id="171" dur="500" fill="hold"/>
                                        <p:tgtEl>
                                          <p:spTgt spid="788540">
                                            <p:txEl>
                                              <p:pRg st="0" end="0"/>
                                            </p:txEl>
                                          </p:spTgt>
                                        </p:tgtEl>
                                        <p:attrNameLst>
                                          <p:attrName>ppt_x</p:attrName>
                                        </p:attrNameLst>
                                      </p:cBhvr>
                                      <p:tavLst>
                                        <p:tav tm="0">
                                          <p:val>
                                            <p:strVal val="0-#ppt_w/2"/>
                                          </p:val>
                                        </p:tav>
                                        <p:tav tm="100000">
                                          <p:val>
                                            <p:strVal val="#ppt_x"/>
                                          </p:val>
                                        </p:tav>
                                      </p:tavLst>
                                    </p:anim>
                                    <p:anim calcmode="lin" valueType="num">
                                      <p:cBhvr additive="base">
                                        <p:cTn id="172" dur="500" fill="hold"/>
                                        <p:tgtEl>
                                          <p:spTgt spid="7885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8" fill="hold" nodeType="clickEffect">
                                  <p:stCondLst>
                                    <p:cond delay="0"/>
                                  </p:stCondLst>
                                  <p:childTnLst>
                                    <p:set>
                                      <p:cBhvr>
                                        <p:cTn id="176" dur="1" fill="hold">
                                          <p:stCondLst>
                                            <p:cond delay="0"/>
                                          </p:stCondLst>
                                        </p:cTn>
                                        <p:tgtEl>
                                          <p:spTgt spid="788541">
                                            <p:txEl>
                                              <p:pRg st="0" end="0"/>
                                            </p:txEl>
                                          </p:spTgt>
                                        </p:tgtEl>
                                        <p:attrNameLst>
                                          <p:attrName>style.visibility</p:attrName>
                                        </p:attrNameLst>
                                      </p:cBhvr>
                                      <p:to>
                                        <p:strVal val="visible"/>
                                      </p:to>
                                    </p:set>
                                    <p:anim calcmode="lin" valueType="num">
                                      <p:cBhvr additive="base">
                                        <p:cTn id="177" dur="500" fill="hold"/>
                                        <p:tgtEl>
                                          <p:spTgt spid="788541">
                                            <p:txEl>
                                              <p:pRg st="0" end="0"/>
                                            </p:txEl>
                                          </p:spTgt>
                                        </p:tgtEl>
                                        <p:attrNameLst>
                                          <p:attrName>ppt_x</p:attrName>
                                        </p:attrNameLst>
                                      </p:cBhvr>
                                      <p:tavLst>
                                        <p:tav tm="0">
                                          <p:val>
                                            <p:strVal val="0-#ppt_w/2"/>
                                          </p:val>
                                        </p:tav>
                                        <p:tav tm="100000">
                                          <p:val>
                                            <p:strVal val="#ppt_x"/>
                                          </p:val>
                                        </p:tav>
                                      </p:tavLst>
                                    </p:anim>
                                    <p:anim calcmode="lin" valueType="num">
                                      <p:cBhvr additive="base">
                                        <p:cTn id="178" dur="500" fill="hold"/>
                                        <p:tgtEl>
                                          <p:spTgt spid="7885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8" fill="hold" nodeType="clickEffect">
                                  <p:stCondLst>
                                    <p:cond delay="0"/>
                                  </p:stCondLst>
                                  <p:childTnLst>
                                    <p:set>
                                      <p:cBhvr>
                                        <p:cTn id="182" dur="1" fill="hold">
                                          <p:stCondLst>
                                            <p:cond delay="0"/>
                                          </p:stCondLst>
                                        </p:cTn>
                                        <p:tgtEl>
                                          <p:spTgt spid="788542">
                                            <p:txEl>
                                              <p:pRg st="0" end="0"/>
                                            </p:txEl>
                                          </p:spTgt>
                                        </p:tgtEl>
                                        <p:attrNameLst>
                                          <p:attrName>style.visibility</p:attrName>
                                        </p:attrNameLst>
                                      </p:cBhvr>
                                      <p:to>
                                        <p:strVal val="visible"/>
                                      </p:to>
                                    </p:set>
                                    <p:anim calcmode="lin" valueType="num">
                                      <p:cBhvr additive="base">
                                        <p:cTn id="183" dur="500" fill="hold"/>
                                        <p:tgtEl>
                                          <p:spTgt spid="788542">
                                            <p:txEl>
                                              <p:pRg st="0" end="0"/>
                                            </p:txEl>
                                          </p:spTgt>
                                        </p:tgtEl>
                                        <p:attrNameLst>
                                          <p:attrName>ppt_x</p:attrName>
                                        </p:attrNameLst>
                                      </p:cBhvr>
                                      <p:tavLst>
                                        <p:tav tm="0">
                                          <p:val>
                                            <p:strVal val="0-#ppt_w/2"/>
                                          </p:val>
                                        </p:tav>
                                        <p:tav tm="100000">
                                          <p:val>
                                            <p:strVal val="#ppt_x"/>
                                          </p:val>
                                        </p:tav>
                                      </p:tavLst>
                                    </p:anim>
                                    <p:anim calcmode="lin" valueType="num">
                                      <p:cBhvr additive="base">
                                        <p:cTn id="184" dur="500" fill="hold"/>
                                        <p:tgtEl>
                                          <p:spTgt spid="7885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 presetClass="entr" presetSubtype="8" fill="hold" nodeType="clickEffect">
                                  <p:stCondLst>
                                    <p:cond delay="0"/>
                                  </p:stCondLst>
                                  <p:childTnLst>
                                    <p:set>
                                      <p:cBhvr>
                                        <p:cTn id="188" dur="1" fill="hold">
                                          <p:stCondLst>
                                            <p:cond delay="0"/>
                                          </p:stCondLst>
                                        </p:cTn>
                                        <p:tgtEl>
                                          <p:spTgt spid="788543">
                                            <p:txEl>
                                              <p:pRg st="0" end="0"/>
                                            </p:txEl>
                                          </p:spTgt>
                                        </p:tgtEl>
                                        <p:attrNameLst>
                                          <p:attrName>style.visibility</p:attrName>
                                        </p:attrNameLst>
                                      </p:cBhvr>
                                      <p:to>
                                        <p:strVal val="visible"/>
                                      </p:to>
                                    </p:set>
                                    <p:anim calcmode="lin" valueType="num">
                                      <p:cBhvr additive="base">
                                        <p:cTn id="189" dur="500" fill="hold"/>
                                        <p:tgtEl>
                                          <p:spTgt spid="788543">
                                            <p:txEl>
                                              <p:pRg st="0" end="0"/>
                                            </p:txEl>
                                          </p:spTgt>
                                        </p:tgtEl>
                                        <p:attrNameLst>
                                          <p:attrName>ppt_x</p:attrName>
                                        </p:attrNameLst>
                                      </p:cBhvr>
                                      <p:tavLst>
                                        <p:tav tm="0">
                                          <p:val>
                                            <p:strVal val="0-#ppt_w/2"/>
                                          </p:val>
                                        </p:tav>
                                        <p:tav tm="100000">
                                          <p:val>
                                            <p:strVal val="#ppt_x"/>
                                          </p:val>
                                        </p:tav>
                                      </p:tavLst>
                                    </p:anim>
                                    <p:anim calcmode="lin" valueType="num">
                                      <p:cBhvr additive="base">
                                        <p:cTn id="190" dur="500" fill="hold"/>
                                        <p:tgtEl>
                                          <p:spTgt spid="7885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788544"/>
                                        </p:tgtEl>
                                        <p:attrNameLst>
                                          <p:attrName>style.visibility</p:attrName>
                                        </p:attrNameLst>
                                      </p:cBhvr>
                                      <p:to>
                                        <p:strVal val="visible"/>
                                      </p:to>
                                    </p:set>
                                    <p:anim calcmode="lin" valueType="num">
                                      <p:cBhvr additive="base">
                                        <p:cTn id="195" dur="500" fill="hold"/>
                                        <p:tgtEl>
                                          <p:spTgt spid="788544"/>
                                        </p:tgtEl>
                                        <p:attrNameLst>
                                          <p:attrName>ppt_x</p:attrName>
                                        </p:attrNameLst>
                                      </p:cBhvr>
                                      <p:tavLst>
                                        <p:tav tm="0">
                                          <p:val>
                                            <p:strVal val="#ppt_x"/>
                                          </p:val>
                                        </p:tav>
                                        <p:tav tm="100000">
                                          <p:val>
                                            <p:strVal val="#ppt_x"/>
                                          </p:val>
                                        </p:tav>
                                      </p:tavLst>
                                    </p:anim>
                                    <p:anim calcmode="lin" valueType="num">
                                      <p:cBhvr additive="base">
                                        <p:cTn id="196" dur="500" fill="hold"/>
                                        <p:tgtEl>
                                          <p:spTgt spid="788544"/>
                                        </p:tgtEl>
                                        <p:attrNameLst>
                                          <p:attrName>ppt_y</p:attrName>
                                        </p:attrNameLst>
                                      </p:cBhvr>
                                      <p:tavLst>
                                        <p:tav tm="0">
                                          <p:val>
                                            <p:strVal val="1+#ppt_h/2"/>
                                          </p:val>
                                        </p:tav>
                                        <p:tav tm="100000">
                                          <p:val>
                                            <p:strVal val="#ppt_y"/>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788548"/>
                                        </p:tgtEl>
                                        <p:attrNameLst>
                                          <p:attrName>style.visibility</p:attrName>
                                        </p:attrNameLst>
                                      </p:cBhvr>
                                      <p:to>
                                        <p:strVal val="visible"/>
                                      </p:to>
                                    </p:set>
                                    <p:anim calcmode="lin" valueType="num">
                                      <p:cBhvr additive="base">
                                        <p:cTn id="201" dur="500" fill="hold"/>
                                        <p:tgtEl>
                                          <p:spTgt spid="788548"/>
                                        </p:tgtEl>
                                        <p:attrNameLst>
                                          <p:attrName>ppt_x</p:attrName>
                                        </p:attrNameLst>
                                      </p:cBhvr>
                                      <p:tavLst>
                                        <p:tav tm="0">
                                          <p:val>
                                            <p:strVal val="#ppt_x"/>
                                          </p:val>
                                        </p:tav>
                                        <p:tav tm="100000">
                                          <p:val>
                                            <p:strVal val="#ppt_x"/>
                                          </p:val>
                                        </p:tav>
                                      </p:tavLst>
                                    </p:anim>
                                    <p:anim calcmode="lin" valueType="num">
                                      <p:cBhvr additive="base">
                                        <p:cTn id="202" dur="500" fill="hold"/>
                                        <p:tgtEl>
                                          <p:spTgt spid="788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788483" grpId="0" build="allAtOnce"/>
      <p:bldP spid="788483" grpId="1" build="allAtOnce"/>
      <p:bldP spid="788484" grpId="0" build="allAtOnce"/>
      <p:bldP spid="788484" grpId="1" build="allAtOnce"/>
      <p:bldP spid="788485" grpId="0" build="allAtOnce"/>
      <p:bldP spid="788485" grpId="1" build="allAtOnce"/>
      <p:bldP spid="788527" grpId="0"/>
      <p:bldP spid="788527" grpId="1"/>
      <p:bldP spid="788527" grpId="2"/>
      <p:bldP spid="788528" grpId="0" build="allAtOnce"/>
      <p:bldP spid="788539" grpId="0"/>
      <p:bldP spid="788539" grpId="1"/>
      <p:bldP spid="121" grpId="0" animBg="1"/>
      <p:bldP spid="121" grpId="1" animBg="1"/>
      <p:bldP spid="122" grpId="0" animBg="1"/>
      <p:bldP spid="122" grpId="1" animBg="1"/>
      <p:bldP spid="788531" grpId="0" animBg="1"/>
      <p:bldP spid="788531" grpId="1" animBg="1"/>
      <p:bldP spid="124" grpId="0" animBg="1"/>
      <p:bldP spid="124" grpId="1" animBg="1"/>
      <p:bldP spid="788548" grpId="0" animBg="1"/>
      <p:bldP spid="30922" grpId="0"/>
      <p:bldP spid="30925" grpId="0"/>
      <p:bldP spid="788547" grpId="0" animBg="1"/>
      <p:bldP spid="788547" grpId="1" animBg="1"/>
      <p:bldP spid="30930" grpId="0" animBg="1"/>
      <p:bldP spid="30930" grpId="1" animBg="1"/>
      <p:bldP spid="30930" grpId="2" animBg="1"/>
      <p:bldP spid="30930" grpId="3" animBg="1"/>
      <p:bldP spid="30934" grpId="0"/>
      <p:bldP spid="2" grpId="0" animBg="1"/>
      <p:bldP spid="2" grpId="1" animBg="1"/>
      <p:bldP spid="30936" grpId="0"/>
      <p:bldP spid="30936" grpId="1"/>
      <p:bldP spid="788544" grpId="0" animBg="1"/>
      <p:bldP spid="76" grpId="0" animBg="1"/>
      <p:bldP spid="7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6D4C3AD9-8278-4458-A8E5-B4C31CB3FD00}" type="slidenum">
              <a:rPr lang="en-US" sz="1400" smtClean="0">
                <a:solidFill>
                  <a:schemeClr val="tx1"/>
                </a:solidFill>
                <a:latin typeface="Times New Roman" pitchFamily="18" charset="0"/>
              </a:rPr>
              <a:pPr eaLnBrk="1" hangingPunct="1"/>
              <a:t>36</a:t>
            </a:fld>
            <a:endParaRPr lang="en-US" sz="1400" smtClean="0">
              <a:solidFill>
                <a:schemeClr val="tx1"/>
              </a:solidFill>
              <a:latin typeface="Times New Roman" pitchFamily="18" charset="0"/>
            </a:endParaRPr>
          </a:p>
        </p:txBody>
      </p:sp>
      <p:sp>
        <p:nvSpPr>
          <p:cNvPr id="31747" name="Rectangle 2"/>
          <p:cNvSpPr>
            <a:spLocks noGrp="1" noChangeArrowheads="1"/>
          </p:cNvSpPr>
          <p:nvPr>
            <p:ph type="title"/>
          </p:nvPr>
        </p:nvSpPr>
        <p:spPr/>
        <p:txBody>
          <a:bodyPr/>
          <a:lstStyle/>
          <a:p>
            <a:pPr eaLnBrk="1" hangingPunct="1"/>
            <a:r>
              <a:rPr lang="en-US" smtClean="0"/>
              <a:t>The “Open” Hash Table </a:t>
            </a:r>
          </a:p>
        </p:txBody>
      </p:sp>
      <p:sp>
        <p:nvSpPr>
          <p:cNvPr id="31748" name="Text Box 3"/>
          <p:cNvSpPr txBox="1">
            <a:spLocks noChangeArrowheads="1"/>
          </p:cNvSpPr>
          <p:nvPr/>
        </p:nvSpPr>
        <p:spPr bwMode="auto">
          <a:xfrm>
            <a:off x="322263" y="1066800"/>
            <a:ext cx="8501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We just saw how to use </a:t>
            </a:r>
            <a:r>
              <a:rPr lang="en-US">
                <a:solidFill>
                  <a:srgbClr val="6600CC"/>
                </a:solidFill>
              </a:rPr>
              <a:t>linear probing </a:t>
            </a:r>
            <a:r>
              <a:rPr lang="en-US"/>
              <a:t>to deal with collisions in our </a:t>
            </a:r>
            <a:r>
              <a:rPr lang="en-US">
                <a:solidFill>
                  <a:srgbClr val="6600CC"/>
                </a:solidFill>
              </a:rPr>
              <a:t>closed hash table</a:t>
            </a:r>
            <a:r>
              <a:rPr lang="en-US"/>
              <a:t>. </a:t>
            </a:r>
          </a:p>
        </p:txBody>
      </p:sp>
      <p:sp>
        <p:nvSpPr>
          <p:cNvPr id="790532" name="Text Box 4"/>
          <p:cNvSpPr txBox="1">
            <a:spLocks noChangeArrowheads="1"/>
          </p:cNvSpPr>
          <p:nvPr/>
        </p:nvSpPr>
        <p:spPr bwMode="auto">
          <a:xfrm>
            <a:off x="449263" y="4586288"/>
            <a:ext cx="8237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It’d be nice if we could find a way to avoid both of these problems, yet still have an O(1) table!</a:t>
            </a:r>
          </a:p>
        </p:txBody>
      </p:sp>
      <p:sp>
        <p:nvSpPr>
          <p:cNvPr id="9" name="Text Box 4"/>
          <p:cNvSpPr txBox="1">
            <a:spLocks noChangeArrowheads="1"/>
          </p:cNvSpPr>
          <p:nvPr/>
        </p:nvSpPr>
        <p:spPr bwMode="auto">
          <a:xfrm>
            <a:off x="525463" y="5722938"/>
            <a:ext cx="82375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We can! And it’s called the “</a:t>
            </a:r>
            <a:r>
              <a:rPr lang="en-US">
                <a:solidFill>
                  <a:schemeClr val="accent2"/>
                </a:solidFill>
              </a:rPr>
              <a:t>Open hash table.”</a:t>
            </a:r>
            <a:r>
              <a:rPr lang="en-US"/>
              <a:t> </a:t>
            </a:r>
            <a:r>
              <a:rPr lang="en-US">
                <a:cs typeface="Courier New" pitchFamily="49" charset="0"/>
              </a:rPr>
              <a:t/>
            </a:r>
            <a:br>
              <a:rPr lang="en-US">
                <a:cs typeface="Courier New" pitchFamily="49" charset="0"/>
              </a:rPr>
            </a:br>
            <a:r>
              <a:rPr lang="en-US">
                <a:cs typeface="Courier New" pitchFamily="49" charset="0"/>
              </a:rPr>
              <a:t>Let’s see how it works!</a:t>
            </a:r>
            <a:endParaRPr lang="en-US"/>
          </a:p>
        </p:txBody>
      </p:sp>
      <p:sp>
        <p:nvSpPr>
          <p:cNvPr id="8" name="Text Box 3"/>
          <p:cNvSpPr txBox="1">
            <a:spLocks noChangeArrowheads="1"/>
          </p:cNvSpPr>
          <p:nvPr/>
        </p:nvSpPr>
        <p:spPr bwMode="auto">
          <a:xfrm>
            <a:off x="414338" y="2087563"/>
            <a:ext cx="8501062" cy="2222500"/>
          </a:xfrm>
          <a:prstGeom prst="rect">
            <a:avLst/>
          </a:prstGeom>
          <a:noFill/>
          <a:ln w="41275">
            <a:no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Our </a:t>
            </a:r>
            <a:r>
              <a:rPr lang="en-US">
                <a:solidFill>
                  <a:srgbClr val="6600CC"/>
                </a:solidFill>
              </a:rPr>
              <a:t>closed hash table</a:t>
            </a:r>
            <a:r>
              <a:rPr lang="en-US"/>
              <a:t> + </a:t>
            </a:r>
            <a:r>
              <a:rPr lang="en-US">
                <a:solidFill>
                  <a:srgbClr val="6600CC"/>
                </a:solidFill>
              </a:rPr>
              <a:t>linear probing</a:t>
            </a:r>
            <a:r>
              <a:rPr lang="en-US"/>
              <a:t> works just fine, but it still has a few problems:</a:t>
            </a:r>
          </a:p>
          <a:p>
            <a:pPr eaLnBrk="1" hangingPunct="1"/>
            <a:endParaRPr lang="en-US" sz="1000"/>
          </a:p>
          <a:p>
            <a:pPr eaLnBrk="1" hangingPunct="1"/>
            <a:r>
              <a:rPr lang="en-US">
                <a:solidFill>
                  <a:srgbClr val="C00000"/>
                </a:solidFill>
              </a:rPr>
              <a:t>It’s difficult to delete items</a:t>
            </a:r>
            <a:endParaRPr lang="en-US" sz="1000">
              <a:solidFill>
                <a:srgbClr val="C00000"/>
              </a:solidFill>
            </a:endParaRPr>
          </a:p>
          <a:p>
            <a:pPr eaLnBrk="1" hangingPunct="1">
              <a:buFontTx/>
              <a:buAutoNum type="alphaLcParenBoth"/>
            </a:pPr>
            <a:endParaRPr lang="en-US" sz="1000">
              <a:solidFill>
                <a:srgbClr val="C00000"/>
              </a:solidFill>
            </a:endParaRPr>
          </a:p>
          <a:p>
            <a:pPr eaLnBrk="1" hangingPunct="1"/>
            <a:r>
              <a:rPr lang="en-US">
                <a:solidFill>
                  <a:srgbClr val="C00000"/>
                </a:solidFill>
              </a:rPr>
              <a:t>Our closed hash table has a cap on the number </a:t>
            </a:r>
            <a:br>
              <a:rPr lang="en-US">
                <a:solidFill>
                  <a:srgbClr val="C00000"/>
                </a:solidFill>
              </a:rPr>
            </a:br>
            <a:r>
              <a:rPr lang="en-US">
                <a:solidFill>
                  <a:srgbClr val="C00000"/>
                </a:solidFill>
              </a:rPr>
              <a:t>of items it can hold… That’s a bummer.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90532"/>
                                        </p:tgtEl>
                                        <p:attrNameLst>
                                          <p:attrName>style.visibility</p:attrName>
                                        </p:attrNameLst>
                                      </p:cBhvr>
                                      <p:to>
                                        <p:strVal val="visible"/>
                                      </p:to>
                                    </p:set>
                                    <p:anim calcmode="lin" valueType="num">
                                      <p:cBhvr additive="base">
                                        <p:cTn id="23" dur="500" fill="hold"/>
                                        <p:tgtEl>
                                          <p:spTgt spid="790532"/>
                                        </p:tgtEl>
                                        <p:attrNameLst>
                                          <p:attrName>ppt_x</p:attrName>
                                        </p:attrNameLst>
                                      </p:cBhvr>
                                      <p:tavLst>
                                        <p:tav tm="0">
                                          <p:val>
                                            <p:strVal val="#ppt_x"/>
                                          </p:val>
                                        </p:tav>
                                        <p:tav tm="100000">
                                          <p:val>
                                            <p:strVal val="#ppt_x"/>
                                          </p:val>
                                        </p:tav>
                                      </p:tavLst>
                                    </p:anim>
                                    <p:anim calcmode="lin" valueType="num">
                                      <p:cBhvr additive="base">
                                        <p:cTn id="24" dur="500" fill="hold"/>
                                        <p:tgtEl>
                                          <p:spTgt spid="79053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790532" grpId="0" autoUpdateAnimBg="0"/>
      <p:bldP spid="9" grpId="0" autoUpdateAnimBg="0"/>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96A6757B-48AD-42C1-8DD8-F321A8BEC2B5}" type="slidenum">
              <a:rPr lang="en-US" sz="1400" smtClean="0">
                <a:solidFill>
                  <a:schemeClr val="tx1"/>
                </a:solidFill>
                <a:latin typeface="Times New Roman" pitchFamily="18" charset="0"/>
              </a:rPr>
              <a:pPr eaLnBrk="1" hangingPunct="1"/>
              <a:t>37</a:t>
            </a:fld>
            <a:endParaRPr lang="en-US" sz="1400" smtClean="0">
              <a:solidFill>
                <a:schemeClr val="tx1"/>
              </a:solidFill>
              <a:latin typeface="Times New Roman" pitchFamily="18" charset="0"/>
            </a:endParaRPr>
          </a:p>
        </p:txBody>
      </p:sp>
      <p:sp>
        <p:nvSpPr>
          <p:cNvPr id="32771" name="Rectangle 2"/>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400"/>
              <a:t>The “Open” Hash Table </a:t>
            </a:r>
          </a:p>
        </p:txBody>
      </p:sp>
      <p:sp>
        <p:nvSpPr>
          <p:cNvPr id="32772" name="Text Box 3"/>
          <p:cNvSpPr txBox="1">
            <a:spLocks noChangeArrowheads="1"/>
          </p:cNvSpPr>
          <p:nvPr/>
        </p:nvSpPr>
        <p:spPr bwMode="auto">
          <a:xfrm>
            <a:off x="582613" y="762000"/>
            <a:ext cx="82565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300">
                <a:solidFill>
                  <a:schemeClr val="accent2"/>
                </a:solidFill>
              </a:rPr>
              <a:t>Idea</a:t>
            </a:r>
            <a:r>
              <a:rPr lang="en-US" sz="2300"/>
              <a:t>: Instead of storing our records directly in the array, each array bucket points to a linked list of records.</a:t>
            </a:r>
          </a:p>
        </p:txBody>
      </p:sp>
      <p:sp>
        <p:nvSpPr>
          <p:cNvPr id="792593" name="Text Box 17"/>
          <p:cNvSpPr txBox="1">
            <a:spLocks noChangeArrowheads="1"/>
          </p:cNvSpPr>
          <p:nvPr/>
        </p:nvSpPr>
        <p:spPr bwMode="auto">
          <a:xfrm>
            <a:off x="152400" y="2136775"/>
            <a:ext cx="4800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marL="457200" indent="-457200"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buFontTx/>
              <a:buAutoNum type="arabicPeriod"/>
            </a:pPr>
            <a:r>
              <a:rPr lang="en-US" sz="2300"/>
              <a:t>As before, compute a bucket # with your </a:t>
            </a:r>
            <a:r>
              <a:rPr lang="en-US" sz="2300">
                <a:solidFill>
                  <a:srgbClr val="006666"/>
                </a:solidFill>
              </a:rPr>
              <a:t>hash function</a:t>
            </a:r>
            <a:r>
              <a:rPr lang="en-US" sz="2300"/>
              <a:t>: </a:t>
            </a:r>
          </a:p>
          <a:p>
            <a:pPr algn="l" eaLnBrk="1" hangingPunct="1">
              <a:buFontTx/>
              <a:buAutoNum type="arabicPeriod"/>
            </a:pPr>
            <a:endParaRPr lang="en-US" sz="1000"/>
          </a:p>
          <a:p>
            <a:pPr algn="l" eaLnBrk="1" hangingPunct="1"/>
            <a:r>
              <a:rPr lang="en-US" sz="1800" b="1">
                <a:solidFill>
                  <a:srgbClr val="006666"/>
                </a:solidFill>
                <a:latin typeface="Courier New" pitchFamily="49" charset="0"/>
                <a:cs typeface="Courier New" pitchFamily="49" charset="0"/>
              </a:rPr>
              <a:t>	bucket = hashFunc(idNum);</a:t>
            </a:r>
            <a:endParaRPr lang="en-US" sz="1800"/>
          </a:p>
          <a:p>
            <a:pPr algn="l" eaLnBrk="1" hangingPunct="1">
              <a:buFontTx/>
              <a:buChar char="•"/>
            </a:pPr>
            <a:endParaRPr lang="en-US" sz="1800"/>
          </a:p>
          <a:p>
            <a:pPr algn="l" eaLnBrk="1" hangingPunct="1">
              <a:buFontTx/>
              <a:buAutoNum type="arabicPeriod" startAt="2"/>
            </a:pPr>
            <a:r>
              <a:rPr lang="en-US"/>
              <a:t>Add your new record to the linked list at array[</a:t>
            </a:r>
            <a:r>
              <a:rPr lang="en-US">
                <a:solidFill>
                  <a:srgbClr val="006666"/>
                </a:solidFill>
              </a:rPr>
              <a:t>bucket</a:t>
            </a:r>
            <a:r>
              <a:rPr lang="en-US"/>
              <a:t>].</a:t>
            </a:r>
          </a:p>
          <a:p>
            <a:pPr algn="l" eaLnBrk="1" hangingPunct="1">
              <a:buFontTx/>
              <a:buAutoNum type="arabicPeriod" startAt="2"/>
            </a:pPr>
            <a:endParaRPr lang="en-US" sz="1000"/>
          </a:p>
          <a:p>
            <a:pPr algn="l" eaLnBrk="1" hangingPunct="1">
              <a:buFontTx/>
              <a:buAutoNum type="arabicPeriod" startAt="2"/>
            </a:pPr>
            <a:r>
              <a:rPr lang="en-US"/>
              <a:t>DONE!</a:t>
            </a:r>
          </a:p>
        </p:txBody>
      </p:sp>
      <p:sp>
        <p:nvSpPr>
          <p:cNvPr id="792595" name="Rectangle 19"/>
          <p:cNvSpPr>
            <a:spLocks noChangeArrowheads="1"/>
          </p:cNvSpPr>
          <p:nvPr/>
        </p:nvSpPr>
        <p:spPr bwMode="auto">
          <a:xfrm>
            <a:off x="0" y="6400800"/>
            <a:ext cx="7615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p>
            <a:pPr algn="l"/>
            <a:r>
              <a:rPr lang="en-US" b="1">
                <a:solidFill>
                  <a:schemeClr val="accent2"/>
                </a:solidFill>
                <a:cs typeface="Courier New" pitchFamily="49" charset="0"/>
              </a:rPr>
              <a:t>Insert</a:t>
            </a:r>
            <a:r>
              <a:rPr lang="en-US" b="1">
                <a:solidFill>
                  <a:srgbClr val="6600CC"/>
                </a:solidFill>
                <a:cs typeface="Courier New" pitchFamily="49" charset="0"/>
              </a:rPr>
              <a:t>: Jim 1, Gail 3, Tad 11, Rob 25, Lin 101 </a:t>
            </a:r>
            <a:r>
              <a:rPr lang="en-US" b="1"/>
              <a:t> </a:t>
            </a:r>
          </a:p>
        </p:txBody>
      </p:sp>
      <p:sp>
        <p:nvSpPr>
          <p:cNvPr id="792596" name="Rectangle 20"/>
          <p:cNvSpPr>
            <a:spLocks noChangeArrowheads="1"/>
          </p:cNvSpPr>
          <p:nvPr/>
        </p:nvSpPr>
        <p:spPr bwMode="auto">
          <a:xfrm>
            <a:off x="1295400" y="6324600"/>
            <a:ext cx="838200" cy="533400"/>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66"/>
          <p:cNvGrpSpPr>
            <a:grpSpLocks/>
          </p:cNvGrpSpPr>
          <p:nvPr/>
        </p:nvGrpSpPr>
        <p:grpSpPr bwMode="auto">
          <a:xfrm>
            <a:off x="5056188" y="1847850"/>
            <a:ext cx="1573212" cy="4208463"/>
            <a:chOff x="5056188" y="1847850"/>
            <a:chExt cx="1573212" cy="4208125"/>
          </a:xfrm>
        </p:grpSpPr>
        <p:grpSp>
          <p:nvGrpSpPr>
            <p:cNvPr id="32826" name="Group 4"/>
            <p:cNvGrpSpPr>
              <a:grpSpLocks/>
            </p:cNvGrpSpPr>
            <p:nvPr/>
          </p:nvGrpSpPr>
          <p:grpSpPr bwMode="auto">
            <a:xfrm>
              <a:off x="5430838" y="2579688"/>
              <a:ext cx="1044575" cy="3381375"/>
              <a:chOff x="4382" y="1080"/>
              <a:chExt cx="1197" cy="3096"/>
            </a:xfrm>
          </p:grpSpPr>
          <p:sp>
            <p:nvSpPr>
              <p:cNvPr id="32830" name="Rectangle 5"/>
              <p:cNvSpPr>
                <a:spLocks noChangeArrowheads="1"/>
              </p:cNvSpPr>
              <p:nvPr/>
            </p:nvSpPr>
            <p:spPr bwMode="auto">
              <a:xfrm>
                <a:off x="4382" y="1390"/>
                <a:ext cx="1197" cy="309"/>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1" name="Rectangle 6"/>
              <p:cNvSpPr>
                <a:spLocks noChangeArrowheads="1"/>
              </p:cNvSpPr>
              <p:nvPr/>
            </p:nvSpPr>
            <p:spPr bwMode="auto">
              <a:xfrm>
                <a:off x="4382" y="1699"/>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2" name="Rectangle 7"/>
              <p:cNvSpPr>
                <a:spLocks noChangeArrowheads="1"/>
              </p:cNvSpPr>
              <p:nvPr/>
            </p:nvSpPr>
            <p:spPr bwMode="auto">
              <a:xfrm>
                <a:off x="4382" y="2009"/>
                <a:ext cx="1197" cy="309"/>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3" name="Rectangle 8"/>
              <p:cNvSpPr>
                <a:spLocks noChangeArrowheads="1"/>
              </p:cNvSpPr>
              <p:nvPr/>
            </p:nvSpPr>
            <p:spPr bwMode="auto">
              <a:xfrm>
                <a:off x="4382" y="2318"/>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4" name="Rectangle 9"/>
              <p:cNvSpPr>
                <a:spLocks noChangeArrowheads="1"/>
              </p:cNvSpPr>
              <p:nvPr/>
            </p:nvSpPr>
            <p:spPr bwMode="auto">
              <a:xfrm>
                <a:off x="4382" y="2628"/>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5" name="Rectangle 10"/>
              <p:cNvSpPr>
                <a:spLocks noChangeArrowheads="1"/>
              </p:cNvSpPr>
              <p:nvPr/>
            </p:nvSpPr>
            <p:spPr bwMode="auto">
              <a:xfrm>
                <a:off x="4382" y="2938"/>
                <a:ext cx="1197" cy="309"/>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6" name="Rectangle 11"/>
              <p:cNvSpPr>
                <a:spLocks noChangeArrowheads="1"/>
              </p:cNvSpPr>
              <p:nvPr/>
            </p:nvSpPr>
            <p:spPr bwMode="auto">
              <a:xfrm>
                <a:off x="4382" y="3247"/>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7" name="Rectangle 12"/>
              <p:cNvSpPr>
                <a:spLocks noChangeArrowheads="1"/>
              </p:cNvSpPr>
              <p:nvPr/>
            </p:nvSpPr>
            <p:spPr bwMode="auto">
              <a:xfrm>
                <a:off x="4382" y="3557"/>
                <a:ext cx="1197" cy="309"/>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8" name="Rectangle 13"/>
              <p:cNvSpPr>
                <a:spLocks noChangeArrowheads="1"/>
              </p:cNvSpPr>
              <p:nvPr/>
            </p:nvSpPr>
            <p:spPr bwMode="auto">
              <a:xfrm>
                <a:off x="4382" y="3866"/>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32839" name="Rectangle 14"/>
              <p:cNvSpPr>
                <a:spLocks noChangeArrowheads="1"/>
              </p:cNvSpPr>
              <p:nvPr/>
            </p:nvSpPr>
            <p:spPr bwMode="auto">
              <a:xfrm>
                <a:off x="4382" y="1080"/>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grpSp>
        <p:sp>
          <p:nvSpPr>
            <p:cNvPr id="32827" name="Text Box 15"/>
            <p:cNvSpPr txBox="1">
              <a:spLocks noChangeArrowheads="1"/>
            </p:cNvSpPr>
            <p:nvPr/>
          </p:nvSpPr>
          <p:spPr bwMode="auto">
            <a:xfrm>
              <a:off x="5056188" y="2544763"/>
              <a:ext cx="35618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t>0</a:t>
              </a:r>
            </a:p>
            <a:p>
              <a:pPr algn="l" eaLnBrk="1" hangingPunct="1"/>
              <a:r>
                <a:rPr lang="en-US" sz="2200"/>
                <a:t>1</a:t>
              </a:r>
            </a:p>
            <a:p>
              <a:pPr algn="l" eaLnBrk="1" hangingPunct="1"/>
              <a:r>
                <a:rPr lang="en-US" sz="2200"/>
                <a:t>2</a:t>
              </a:r>
            </a:p>
            <a:p>
              <a:pPr algn="l" eaLnBrk="1" hangingPunct="1"/>
              <a:r>
                <a:rPr lang="en-US" sz="2200"/>
                <a:t>3</a:t>
              </a:r>
            </a:p>
            <a:p>
              <a:pPr algn="l" eaLnBrk="1" hangingPunct="1"/>
              <a:r>
                <a:rPr lang="en-US" sz="2200"/>
                <a:t>4</a:t>
              </a:r>
            </a:p>
            <a:p>
              <a:pPr algn="l" eaLnBrk="1" hangingPunct="1"/>
              <a:r>
                <a:rPr lang="en-US" sz="2200"/>
                <a:t>5</a:t>
              </a:r>
            </a:p>
            <a:p>
              <a:pPr algn="l" eaLnBrk="1" hangingPunct="1"/>
              <a:r>
                <a:rPr lang="en-US" sz="2200"/>
                <a:t>6</a:t>
              </a:r>
            </a:p>
            <a:p>
              <a:pPr algn="l" eaLnBrk="1" hangingPunct="1"/>
              <a:r>
                <a:rPr lang="en-US" sz="2200"/>
                <a:t>7</a:t>
              </a:r>
            </a:p>
            <a:p>
              <a:pPr algn="l" eaLnBrk="1" hangingPunct="1"/>
              <a:r>
                <a:rPr lang="en-US" sz="2200"/>
                <a:t>8</a:t>
              </a:r>
            </a:p>
            <a:p>
              <a:pPr algn="l" eaLnBrk="1" hangingPunct="1"/>
              <a:r>
                <a:rPr lang="en-US" sz="2200"/>
                <a:t>9</a:t>
              </a:r>
            </a:p>
          </p:txBody>
        </p:sp>
        <p:sp>
          <p:nvSpPr>
            <p:cNvPr id="32828" name="Text Box 16"/>
            <p:cNvSpPr txBox="1">
              <a:spLocks noChangeArrowheads="1"/>
            </p:cNvSpPr>
            <p:nvPr/>
          </p:nvSpPr>
          <p:spPr bwMode="auto">
            <a:xfrm>
              <a:off x="5189538" y="1847850"/>
              <a:ext cx="14398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array of pointers</a:t>
              </a:r>
            </a:p>
          </p:txBody>
        </p:sp>
        <p:sp>
          <p:nvSpPr>
            <p:cNvPr id="32829" name="Text Box 18"/>
            <p:cNvSpPr txBox="1">
              <a:spLocks noChangeArrowheads="1"/>
            </p:cNvSpPr>
            <p:nvPr/>
          </p:nvSpPr>
          <p:spPr bwMode="auto">
            <a:xfrm>
              <a:off x="5481638" y="2578100"/>
              <a:ext cx="928459"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p:txBody>
        </p:sp>
      </p:grpSp>
      <p:sp>
        <p:nvSpPr>
          <p:cNvPr id="792604" name="Rectangle 28"/>
          <p:cNvSpPr>
            <a:spLocks noChangeArrowheads="1"/>
          </p:cNvSpPr>
          <p:nvPr/>
        </p:nvSpPr>
        <p:spPr bwMode="auto">
          <a:xfrm>
            <a:off x="2362200" y="6324600"/>
            <a:ext cx="885825" cy="533400"/>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 name="Group 29"/>
          <p:cNvGrpSpPr>
            <a:grpSpLocks/>
          </p:cNvGrpSpPr>
          <p:nvPr/>
        </p:nvGrpSpPr>
        <p:grpSpPr bwMode="auto">
          <a:xfrm>
            <a:off x="5534025" y="3459163"/>
            <a:ext cx="2224088" cy="588962"/>
            <a:chOff x="3631" y="2304"/>
            <a:chExt cx="1401" cy="371"/>
          </a:xfrm>
        </p:grpSpPr>
        <p:grpSp>
          <p:nvGrpSpPr>
            <p:cNvPr id="32819" name="Group 30"/>
            <p:cNvGrpSpPr>
              <a:grpSpLocks/>
            </p:cNvGrpSpPr>
            <p:nvPr/>
          </p:nvGrpSpPr>
          <p:grpSpPr bwMode="auto">
            <a:xfrm>
              <a:off x="4111" y="2304"/>
              <a:ext cx="921" cy="371"/>
              <a:chOff x="4224" y="1872"/>
              <a:chExt cx="921" cy="371"/>
            </a:xfrm>
          </p:grpSpPr>
          <p:sp>
            <p:nvSpPr>
              <p:cNvPr id="32821" name="Rectangle 31"/>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2822" name="Text Box 32"/>
              <p:cNvSpPr txBox="1">
                <a:spLocks noChangeArrowheads="1"/>
              </p:cNvSpPr>
              <p:nvPr/>
            </p:nvSpPr>
            <p:spPr bwMode="auto">
              <a:xfrm>
                <a:off x="4416" y="1872"/>
                <a:ext cx="61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Gail</a:t>
                </a:r>
              </a:p>
              <a:p>
                <a:pPr algn="l" eaLnBrk="1" hangingPunct="1"/>
                <a:r>
                  <a:rPr lang="en-US" sz="1600"/>
                  <a:t>ID: 3</a:t>
                </a:r>
              </a:p>
            </p:txBody>
          </p:sp>
          <p:sp>
            <p:nvSpPr>
              <p:cNvPr id="32823" name="Line 33"/>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24" name="Rectangle 34"/>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2825" name="Text Box 35"/>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32820" name="Rectangle 36"/>
            <p:cNvSpPr>
              <a:spLocks noChangeArrowheads="1"/>
            </p:cNvSpPr>
            <p:nvPr/>
          </p:nvSpPr>
          <p:spPr bwMode="auto">
            <a:xfrm>
              <a:off x="3631" y="2434"/>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sp>
        <p:nvSpPr>
          <p:cNvPr id="792613" name="Rectangle 37"/>
          <p:cNvSpPr>
            <a:spLocks noChangeArrowheads="1"/>
          </p:cNvSpPr>
          <p:nvPr/>
        </p:nvSpPr>
        <p:spPr bwMode="auto">
          <a:xfrm>
            <a:off x="3471863" y="6329363"/>
            <a:ext cx="1246187" cy="533400"/>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 name="Group 46"/>
          <p:cNvGrpSpPr>
            <a:grpSpLocks/>
          </p:cNvGrpSpPr>
          <p:nvPr/>
        </p:nvGrpSpPr>
        <p:grpSpPr bwMode="auto">
          <a:xfrm>
            <a:off x="5503863" y="4137025"/>
            <a:ext cx="2309812" cy="588963"/>
            <a:chOff x="3642" y="2725"/>
            <a:chExt cx="1455" cy="371"/>
          </a:xfrm>
        </p:grpSpPr>
        <p:grpSp>
          <p:nvGrpSpPr>
            <p:cNvPr id="32812" name="Group 47"/>
            <p:cNvGrpSpPr>
              <a:grpSpLocks/>
            </p:cNvGrpSpPr>
            <p:nvPr/>
          </p:nvGrpSpPr>
          <p:grpSpPr bwMode="auto">
            <a:xfrm>
              <a:off x="4176" y="2725"/>
              <a:ext cx="921" cy="371"/>
              <a:chOff x="4224" y="1872"/>
              <a:chExt cx="921" cy="371"/>
            </a:xfrm>
          </p:grpSpPr>
          <p:sp>
            <p:nvSpPr>
              <p:cNvPr id="32814" name="Rectangle 48"/>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2815" name="Text Box 49"/>
              <p:cNvSpPr txBox="1">
                <a:spLocks noChangeArrowheads="1"/>
              </p:cNvSpPr>
              <p:nvPr/>
            </p:nvSpPr>
            <p:spPr bwMode="auto">
              <a:xfrm>
                <a:off x="4416" y="1872"/>
                <a:ext cx="6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Rob</a:t>
                </a:r>
              </a:p>
              <a:p>
                <a:pPr algn="l" eaLnBrk="1" hangingPunct="1"/>
                <a:r>
                  <a:rPr lang="en-US" sz="1600"/>
                  <a:t>ID: 25</a:t>
                </a:r>
              </a:p>
            </p:txBody>
          </p:sp>
          <p:sp>
            <p:nvSpPr>
              <p:cNvPr id="32816" name="Line 50"/>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17" name="Rectangle 51"/>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2818" name="Text Box 52"/>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32813" name="Rectangle 53"/>
            <p:cNvSpPr>
              <a:spLocks noChangeArrowheads="1"/>
            </p:cNvSpPr>
            <p:nvPr/>
          </p:nvSpPr>
          <p:spPr bwMode="auto">
            <a:xfrm>
              <a:off x="3642" y="2845"/>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sp>
        <p:nvSpPr>
          <p:cNvPr id="792630" name="Rectangle 54"/>
          <p:cNvSpPr>
            <a:spLocks noChangeArrowheads="1"/>
          </p:cNvSpPr>
          <p:nvPr/>
        </p:nvSpPr>
        <p:spPr bwMode="auto">
          <a:xfrm>
            <a:off x="4697413" y="6324600"/>
            <a:ext cx="1246187" cy="533400"/>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2631" name="Rectangle 55"/>
          <p:cNvSpPr>
            <a:spLocks noChangeArrowheads="1"/>
          </p:cNvSpPr>
          <p:nvPr/>
        </p:nvSpPr>
        <p:spPr bwMode="auto">
          <a:xfrm>
            <a:off x="6057900" y="6324600"/>
            <a:ext cx="1409700" cy="533400"/>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2640" name="Rectangle 64"/>
          <p:cNvSpPr>
            <a:spLocks noChangeArrowheads="1"/>
          </p:cNvSpPr>
          <p:nvPr/>
        </p:nvSpPr>
        <p:spPr bwMode="auto">
          <a:xfrm>
            <a:off x="6019800" y="609600"/>
            <a:ext cx="2667000" cy="1385888"/>
          </a:xfrm>
          <a:prstGeom prst="rect">
            <a:avLst/>
          </a:prstGeom>
          <a:solidFill>
            <a:srgbClr val="FFFF99"/>
          </a:solidFill>
          <a:ln w="41275">
            <a:solidFill>
              <a:srgbClr val="800000"/>
            </a:solidFill>
            <a:miter lim="800000"/>
            <a:headEnd/>
            <a:tailEnd/>
          </a:ln>
        </p:spPr>
        <p:txBody>
          <a:bodyPr wrap="none" anchor="ctr"/>
          <a:lstStyle/>
          <a:p>
            <a:r>
              <a:rPr lang="en-US"/>
              <a:t>How about </a:t>
            </a:r>
            <a:br>
              <a:rPr lang="en-US"/>
            </a:br>
            <a:r>
              <a:rPr lang="en-US"/>
              <a:t>searching our</a:t>
            </a:r>
          </a:p>
          <a:p>
            <a:r>
              <a:rPr lang="en-US"/>
              <a:t>Open hash table?</a:t>
            </a:r>
          </a:p>
        </p:txBody>
      </p:sp>
      <p:sp>
        <p:nvSpPr>
          <p:cNvPr id="792641" name="Text Box 65"/>
          <p:cNvSpPr txBox="1">
            <a:spLocks noChangeArrowheads="1"/>
          </p:cNvSpPr>
          <p:nvPr/>
        </p:nvSpPr>
        <p:spPr bwMode="auto">
          <a:xfrm>
            <a:off x="101600" y="3471863"/>
            <a:ext cx="4851400" cy="2070100"/>
          </a:xfrm>
          <a:prstGeom prst="rect">
            <a:avLst/>
          </a:prstGeom>
          <a:solidFill>
            <a:schemeClr val="bg1"/>
          </a:solidFill>
          <a:ln>
            <a:noFill/>
          </a:ln>
          <a:extLs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marL="457200" indent="-457200"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buFontTx/>
              <a:buAutoNum type="arabicPeriod" startAt="2"/>
            </a:pPr>
            <a:r>
              <a:rPr lang="en-US" sz="2200">
                <a:solidFill>
                  <a:srgbClr val="0000CC"/>
                </a:solidFill>
              </a:rPr>
              <a:t>Search </a:t>
            </a:r>
            <a:r>
              <a:rPr lang="en-US">
                <a:solidFill>
                  <a:srgbClr val="0000CC"/>
                </a:solidFill>
              </a:rPr>
              <a:t>the linked list at array[</a:t>
            </a:r>
            <a:r>
              <a:rPr lang="en-US">
                <a:solidFill>
                  <a:srgbClr val="006666"/>
                </a:solidFill>
              </a:rPr>
              <a:t>bucket</a:t>
            </a:r>
            <a:r>
              <a:rPr lang="en-US">
                <a:solidFill>
                  <a:srgbClr val="0000CC"/>
                </a:solidFill>
              </a:rPr>
              <a:t>] for your item</a:t>
            </a:r>
          </a:p>
          <a:p>
            <a:pPr algn="l" eaLnBrk="1" hangingPunct="1">
              <a:buFontTx/>
              <a:buAutoNum type="arabicPeriod" startAt="2"/>
            </a:pPr>
            <a:endParaRPr lang="en-US" sz="1000">
              <a:solidFill>
                <a:srgbClr val="0000CC"/>
              </a:solidFill>
            </a:endParaRPr>
          </a:p>
          <a:p>
            <a:pPr algn="l" eaLnBrk="1" hangingPunct="1"/>
            <a:r>
              <a:rPr lang="en-US">
                <a:solidFill>
                  <a:srgbClr val="0000CC"/>
                </a:solidFill>
              </a:rPr>
              <a:t>3.  If we </a:t>
            </a:r>
            <a:r>
              <a:rPr lang="en-US">
                <a:solidFill>
                  <a:srgbClr val="006666"/>
                </a:solidFill>
              </a:rPr>
              <a:t>reach the end </a:t>
            </a:r>
            <a:r>
              <a:rPr lang="en-US">
                <a:solidFill>
                  <a:srgbClr val="0000CC"/>
                </a:solidFill>
              </a:rPr>
              <a:t>of the list without finding our item, it’s </a:t>
            </a:r>
            <a:r>
              <a:rPr lang="en-US">
                <a:solidFill>
                  <a:srgbClr val="006666"/>
                </a:solidFill>
              </a:rPr>
              <a:t>not in the table!</a:t>
            </a:r>
          </a:p>
        </p:txBody>
      </p:sp>
      <p:sp>
        <p:nvSpPr>
          <p:cNvPr id="68" name="TextBox 67"/>
          <p:cNvSpPr txBox="1">
            <a:spLocks noChangeArrowheads="1"/>
          </p:cNvSpPr>
          <p:nvPr/>
        </p:nvSpPr>
        <p:spPr bwMode="auto">
          <a:xfrm>
            <a:off x="1055688" y="1676400"/>
            <a:ext cx="3287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FF66FF"/>
                </a:solidFill>
              </a:rPr>
              <a:t>To insert a new item:</a:t>
            </a:r>
          </a:p>
        </p:txBody>
      </p:sp>
      <p:sp>
        <p:nvSpPr>
          <p:cNvPr id="69" name="TextBox 68"/>
          <p:cNvSpPr txBox="1">
            <a:spLocks noChangeArrowheads="1"/>
          </p:cNvSpPr>
          <p:nvPr/>
        </p:nvSpPr>
        <p:spPr bwMode="auto">
          <a:xfrm>
            <a:off x="1100138" y="1676400"/>
            <a:ext cx="3395662"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FF66FF"/>
                </a:solidFill>
              </a:rPr>
              <a:t>To search for an item:</a:t>
            </a:r>
          </a:p>
        </p:txBody>
      </p:sp>
      <p:sp>
        <p:nvSpPr>
          <p:cNvPr id="70" name="AutoShape 51"/>
          <p:cNvSpPr>
            <a:spLocks noChangeArrowheads="1"/>
          </p:cNvSpPr>
          <p:nvPr/>
        </p:nvSpPr>
        <p:spPr bwMode="auto">
          <a:xfrm>
            <a:off x="4876800" y="228600"/>
            <a:ext cx="4038600" cy="2590800"/>
          </a:xfrm>
          <a:prstGeom prst="wedgeRoundRectCallout">
            <a:avLst>
              <a:gd name="adj1" fmla="val -77565"/>
              <a:gd name="adj2" fmla="val 75204"/>
              <a:gd name="adj3" fmla="val 16667"/>
            </a:avLst>
          </a:prstGeom>
          <a:solidFill>
            <a:srgbClr val="006666"/>
          </a:solidFill>
          <a:ln w="41275">
            <a:solidFill>
              <a:srgbClr val="800000"/>
            </a:solidFill>
            <a:miter lim="800000"/>
            <a:headEnd/>
            <a:tailEnd/>
          </a:ln>
        </p:spPr>
        <p:txBody>
          <a:bodyPr anchor="ctr"/>
          <a:lstStyle/>
          <a:p>
            <a:r>
              <a:rPr lang="en-US">
                <a:solidFill>
                  <a:schemeClr val="bg1"/>
                </a:solidFill>
              </a:rPr>
              <a:t>Cool! Since the linked list in each bucket can hold an unlimited numbers of records, </a:t>
            </a:r>
            <a:r>
              <a:rPr lang="en-US">
                <a:solidFill>
                  <a:srgbClr val="FFFF00"/>
                </a:solidFill>
              </a:rPr>
              <a:t>our open hash table is not size-limited like our closed one!</a:t>
            </a:r>
          </a:p>
        </p:txBody>
      </p:sp>
      <p:grpSp>
        <p:nvGrpSpPr>
          <p:cNvPr id="9" name="Group 46"/>
          <p:cNvGrpSpPr>
            <a:grpSpLocks/>
          </p:cNvGrpSpPr>
          <p:nvPr/>
        </p:nvGrpSpPr>
        <p:grpSpPr bwMode="auto">
          <a:xfrm>
            <a:off x="5538788" y="2797175"/>
            <a:ext cx="2309812" cy="587375"/>
            <a:chOff x="3642" y="2726"/>
            <a:chExt cx="1455" cy="370"/>
          </a:xfrm>
        </p:grpSpPr>
        <p:grpSp>
          <p:nvGrpSpPr>
            <p:cNvPr id="32803" name="Group 47"/>
            <p:cNvGrpSpPr>
              <a:grpSpLocks/>
            </p:cNvGrpSpPr>
            <p:nvPr/>
          </p:nvGrpSpPr>
          <p:grpSpPr bwMode="auto">
            <a:xfrm>
              <a:off x="4176" y="2726"/>
              <a:ext cx="921" cy="370"/>
              <a:chOff x="4224" y="1873"/>
              <a:chExt cx="921" cy="370"/>
            </a:xfrm>
          </p:grpSpPr>
          <p:sp>
            <p:nvSpPr>
              <p:cNvPr id="32805" name="Rectangle 48"/>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2806" name="Text Box 49"/>
              <p:cNvSpPr txBox="1">
                <a:spLocks noChangeArrowheads="1"/>
              </p:cNvSpPr>
              <p:nvPr/>
            </p:nvSpPr>
            <p:spPr bwMode="auto">
              <a:xfrm>
                <a:off x="4431" y="1875"/>
                <a:ext cx="6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Jim</a:t>
                </a:r>
              </a:p>
              <a:p>
                <a:pPr algn="l" eaLnBrk="1" hangingPunct="1"/>
                <a:r>
                  <a:rPr lang="en-US" sz="1600"/>
                  <a:t>ID: 1</a:t>
                </a:r>
              </a:p>
            </p:txBody>
          </p:sp>
          <p:sp>
            <p:nvSpPr>
              <p:cNvPr id="32807" name="Line 50"/>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08" name="Rectangle 51"/>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2809" name="Text Box 52"/>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32804" name="Rectangle 53"/>
            <p:cNvSpPr>
              <a:spLocks noChangeArrowheads="1"/>
            </p:cNvSpPr>
            <p:nvPr/>
          </p:nvSpPr>
          <p:spPr bwMode="auto">
            <a:xfrm>
              <a:off x="3642" y="2845"/>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grpSp>
        <p:nvGrpSpPr>
          <p:cNvPr id="11" name="Group 59"/>
          <p:cNvGrpSpPr>
            <a:grpSpLocks/>
          </p:cNvGrpSpPr>
          <p:nvPr/>
        </p:nvGrpSpPr>
        <p:grpSpPr bwMode="auto">
          <a:xfrm>
            <a:off x="7888288" y="3663950"/>
            <a:ext cx="1157287" cy="588963"/>
            <a:chOff x="4752" y="3216"/>
            <a:chExt cx="729" cy="371"/>
          </a:xfrm>
        </p:grpSpPr>
        <p:sp>
          <p:nvSpPr>
            <p:cNvPr id="32799" name="Rectangle 60"/>
            <p:cNvSpPr>
              <a:spLocks noChangeArrowheads="1"/>
            </p:cNvSpPr>
            <p:nvPr/>
          </p:nvSpPr>
          <p:spPr bwMode="auto">
            <a:xfrm>
              <a:off x="4787" y="3223"/>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2800" name="Text Box 61"/>
            <p:cNvSpPr txBox="1">
              <a:spLocks noChangeArrowheads="1"/>
            </p:cNvSpPr>
            <p:nvPr/>
          </p:nvSpPr>
          <p:spPr bwMode="auto">
            <a:xfrm>
              <a:off x="4752" y="3216"/>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Lin</a:t>
              </a:r>
            </a:p>
            <a:p>
              <a:pPr algn="l" eaLnBrk="1" hangingPunct="1"/>
              <a:r>
                <a:rPr lang="en-US" sz="1600"/>
                <a:t>ID: 101</a:t>
              </a:r>
            </a:p>
          </p:txBody>
        </p:sp>
        <p:sp>
          <p:nvSpPr>
            <p:cNvPr id="32801" name="Rectangle 62"/>
            <p:cNvSpPr>
              <a:spLocks noChangeArrowheads="1"/>
            </p:cNvSpPr>
            <p:nvPr/>
          </p:nvSpPr>
          <p:spPr bwMode="auto">
            <a:xfrm>
              <a:off x="5338" y="3244"/>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2802" name="Text Box 63"/>
            <p:cNvSpPr txBox="1">
              <a:spLocks noChangeArrowheads="1"/>
            </p:cNvSpPr>
            <p:nvPr/>
          </p:nvSpPr>
          <p:spPr bwMode="auto">
            <a:xfrm rot="-5400000">
              <a:off x="5210" y="3315"/>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grpSp>
        <p:nvGrpSpPr>
          <p:cNvPr id="12" name="Group 38"/>
          <p:cNvGrpSpPr>
            <a:grpSpLocks/>
          </p:cNvGrpSpPr>
          <p:nvPr/>
        </p:nvGrpSpPr>
        <p:grpSpPr bwMode="auto">
          <a:xfrm>
            <a:off x="7635875" y="2771775"/>
            <a:ext cx="1462088" cy="588963"/>
            <a:chOff x="4906" y="1865"/>
            <a:chExt cx="921" cy="371"/>
          </a:xfrm>
        </p:grpSpPr>
        <p:grpSp>
          <p:nvGrpSpPr>
            <p:cNvPr id="32792" name="Group 39"/>
            <p:cNvGrpSpPr>
              <a:grpSpLocks/>
            </p:cNvGrpSpPr>
            <p:nvPr/>
          </p:nvGrpSpPr>
          <p:grpSpPr bwMode="auto">
            <a:xfrm>
              <a:off x="4906" y="1865"/>
              <a:ext cx="921" cy="371"/>
              <a:chOff x="4224" y="1872"/>
              <a:chExt cx="921" cy="371"/>
            </a:xfrm>
          </p:grpSpPr>
          <p:sp>
            <p:nvSpPr>
              <p:cNvPr id="32794" name="Rectangle 40"/>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2795" name="Text Box 41"/>
              <p:cNvSpPr txBox="1">
                <a:spLocks noChangeArrowheads="1"/>
              </p:cNvSpPr>
              <p:nvPr/>
            </p:nvSpPr>
            <p:spPr bwMode="auto">
              <a:xfrm>
                <a:off x="4416" y="1872"/>
                <a:ext cx="6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Tad</a:t>
                </a:r>
              </a:p>
              <a:p>
                <a:pPr algn="l" eaLnBrk="1" hangingPunct="1"/>
                <a:r>
                  <a:rPr lang="en-US" sz="1600"/>
                  <a:t>ID: 11</a:t>
                </a:r>
              </a:p>
            </p:txBody>
          </p:sp>
          <p:sp>
            <p:nvSpPr>
              <p:cNvPr id="32796" name="Line 42"/>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7" name="Rectangle 43"/>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2798" name="Text Box 44"/>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32793" name="Rectangle 45"/>
            <p:cNvSpPr>
              <a:spLocks noChangeArrowheads="1"/>
            </p:cNvSpPr>
            <p:nvPr/>
          </p:nvSpPr>
          <p:spPr bwMode="auto">
            <a:xfrm>
              <a:off x="4916" y="1922"/>
              <a:ext cx="76" cy="261"/>
            </a:xfrm>
            <a:prstGeom prst="rect">
              <a:avLst/>
            </a:prstGeom>
            <a:solidFill>
              <a:srgbClr val="800000"/>
            </a:solidFill>
            <a:ln w="41275">
              <a:solidFill>
                <a:srgbClr val="800000"/>
              </a:solidFill>
              <a:miter lim="800000"/>
              <a:headEnd/>
              <a:tailEnd/>
            </a:ln>
          </p:spPr>
          <p:txBody>
            <a:bodyPr wrap="none" anchor="ctr"/>
            <a:lstStyle/>
            <a:p>
              <a:endParaRPr lang="en-US"/>
            </a:p>
          </p:txBody>
        </p:sp>
      </p:grpSp>
      <p:grpSp>
        <p:nvGrpSpPr>
          <p:cNvPr id="8" name="Group 56"/>
          <p:cNvGrpSpPr>
            <a:grpSpLocks/>
          </p:cNvGrpSpPr>
          <p:nvPr/>
        </p:nvGrpSpPr>
        <p:grpSpPr bwMode="auto">
          <a:xfrm>
            <a:off x="8124825" y="2828925"/>
            <a:ext cx="900113" cy="836613"/>
            <a:chOff x="5069" y="1782"/>
            <a:chExt cx="567" cy="527"/>
          </a:xfrm>
        </p:grpSpPr>
        <p:sp>
          <p:nvSpPr>
            <p:cNvPr id="32810" name="Rectangle 57"/>
            <p:cNvSpPr>
              <a:spLocks noChangeArrowheads="1"/>
            </p:cNvSpPr>
            <p:nvPr/>
          </p:nvSpPr>
          <p:spPr bwMode="auto">
            <a:xfrm>
              <a:off x="5556" y="1782"/>
              <a:ext cx="80" cy="278"/>
            </a:xfrm>
            <a:prstGeom prst="rect">
              <a:avLst/>
            </a:prstGeom>
            <a:solidFill>
              <a:srgbClr val="800000"/>
            </a:solidFill>
            <a:ln>
              <a:noFill/>
            </a:ln>
            <a:extLst>
              <a:ext uri="{91240B29-F687-4F45-9708-019B960494DF}">
                <a14:hiddenLine xmlns:a14="http://schemas.microsoft.com/office/drawing/2010/main" w="41275">
                  <a:solidFill>
                    <a:srgbClr val="000000"/>
                  </a:solidFill>
                  <a:miter lim="800000"/>
                  <a:headEnd/>
                  <a:tailEnd/>
                </a14:hiddenLine>
              </a:ext>
            </a:extLst>
          </p:spPr>
          <p:txBody>
            <a:bodyPr wrap="none" anchor="ctr"/>
            <a:lstStyle/>
            <a:p>
              <a:endParaRPr lang="en-US"/>
            </a:p>
          </p:txBody>
        </p:sp>
        <p:sp>
          <p:nvSpPr>
            <p:cNvPr id="32811" name="Line 58"/>
            <p:cNvSpPr>
              <a:spLocks noChangeShapeType="1"/>
            </p:cNvSpPr>
            <p:nvPr/>
          </p:nvSpPr>
          <p:spPr bwMode="auto">
            <a:xfrm flipH="1">
              <a:off x="5069" y="1974"/>
              <a:ext cx="535" cy="335"/>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259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259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259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259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92595"/>
                                        </p:tgtEl>
                                        <p:attrNameLst>
                                          <p:attrName>style.visibility</p:attrName>
                                        </p:attrNameLst>
                                      </p:cBhvr>
                                      <p:to>
                                        <p:strVal val="visible"/>
                                      </p:to>
                                    </p:set>
                                    <p:anim calcmode="lin" valueType="num">
                                      <p:cBhvr additive="base">
                                        <p:cTn id="31" dur="500" fill="hold"/>
                                        <p:tgtEl>
                                          <p:spTgt spid="792595"/>
                                        </p:tgtEl>
                                        <p:attrNameLst>
                                          <p:attrName>ppt_x</p:attrName>
                                        </p:attrNameLst>
                                      </p:cBhvr>
                                      <p:tavLst>
                                        <p:tav tm="0">
                                          <p:val>
                                            <p:strVal val="#ppt_x"/>
                                          </p:val>
                                        </p:tav>
                                        <p:tav tm="100000">
                                          <p:val>
                                            <p:strVal val="#ppt_x"/>
                                          </p:val>
                                        </p:tav>
                                      </p:tavLst>
                                    </p:anim>
                                    <p:anim calcmode="lin" valueType="num">
                                      <p:cBhvr additive="base">
                                        <p:cTn id="32" dur="500" fill="hold"/>
                                        <p:tgtEl>
                                          <p:spTgt spid="79259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9259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792596"/>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9260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792604"/>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9261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792613"/>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79263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792630"/>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792631"/>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up)">
                                      <p:cBhvr>
                                        <p:cTn id="93" dur="500"/>
                                        <p:tgtEl>
                                          <p:spTgt spid="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wipe(left)">
                                      <p:cBhvr>
                                        <p:cTn id="98" dur="500"/>
                                        <p:tgtEl>
                                          <p:spTgt spid="1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792631"/>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70"/>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3" fill="hold" grpId="0" nodeType="clickEffect">
                                  <p:stCondLst>
                                    <p:cond delay="0"/>
                                  </p:stCondLst>
                                  <p:childTnLst>
                                    <p:set>
                                      <p:cBhvr>
                                        <p:cTn id="115" dur="1" fill="hold">
                                          <p:stCondLst>
                                            <p:cond delay="0"/>
                                          </p:stCondLst>
                                        </p:cTn>
                                        <p:tgtEl>
                                          <p:spTgt spid="792640"/>
                                        </p:tgtEl>
                                        <p:attrNameLst>
                                          <p:attrName>style.visibility</p:attrName>
                                        </p:attrNameLst>
                                      </p:cBhvr>
                                      <p:to>
                                        <p:strVal val="visible"/>
                                      </p:to>
                                    </p:set>
                                    <p:anim calcmode="lin" valueType="num">
                                      <p:cBhvr additive="base">
                                        <p:cTn id="116" dur="500" fill="hold"/>
                                        <p:tgtEl>
                                          <p:spTgt spid="792640"/>
                                        </p:tgtEl>
                                        <p:attrNameLst>
                                          <p:attrName>ppt_x</p:attrName>
                                        </p:attrNameLst>
                                      </p:cBhvr>
                                      <p:tavLst>
                                        <p:tav tm="0">
                                          <p:val>
                                            <p:strVal val="1+#ppt_w/2"/>
                                          </p:val>
                                        </p:tav>
                                        <p:tav tm="100000">
                                          <p:val>
                                            <p:strVal val="#ppt_x"/>
                                          </p:val>
                                        </p:tav>
                                      </p:tavLst>
                                    </p:anim>
                                    <p:anim calcmode="lin" valueType="num">
                                      <p:cBhvr additive="base">
                                        <p:cTn id="117" dur="500" fill="hold"/>
                                        <p:tgtEl>
                                          <p:spTgt spid="792640"/>
                                        </p:tgtEl>
                                        <p:attrNameLst>
                                          <p:attrName>ppt_y</p:attrName>
                                        </p:attrNameLst>
                                      </p:cBhvr>
                                      <p:tavLst>
                                        <p:tav tm="0">
                                          <p:val>
                                            <p:strVal val="0-#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792641"/>
                                        </p:tgtEl>
                                        <p:attrNameLst>
                                          <p:attrName>style.visibility</p:attrName>
                                        </p:attrNameLst>
                                      </p:cBhvr>
                                      <p:to>
                                        <p:strVal val="visible"/>
                                      </p:to>
                                    </p:set>
                                    <p:anim calcmode="lin" valueType="num">
                                      <p:cBhvr additive="base">
                                        <p:cTn id="122" dur="500" fill="hold"/>
                                        <p:tgtEl>
                                          <p:spTgt spid="792641"/>
                                        </p:tgtEl>
                                        <p:attrNameLst>
                                          <p:attrName>ppt_x</p:attrName>
                                        </p:attrNameLst>
                                      </p:cBhvr>
                                      <p:tavLst>
                                        <p:tav tm="0">
                                          <p:val>
                                            <p:strVal val="#ppt_x"/>
                                          </p:val>
                                        </p:tav>
                                        <p:tav tm="100000">
                                          <p:val>
                                            <p:strVal val="#ppt_x"/>
                                          </p:val>
                                        </p:tav>
                                      </p:tavLst>
                                    </p:anim>
                                    <p:anim calcmode="lin" valueType="num">
                                      <p:cBhvr additive="base">
                                        <p:cTn id="123" dur="500" fill="hold"/>
                                        <p:tgtEl>
                                          <p:spTgt spid="792641"/>
                                        </p:tgtEl>
                                        <p:attrNameLst>
                                          <p:attrName>ppt_y</p:attrName>
                                        </p:attrNameLst>
                                      </p:cBhvr>
                                      <p:tavLst>
                                        <p:tav tm="0">
                                          <p:val>
                                            <p:strVal val="1+#ppt_h/2"/>
                                          </p:val>
                                        </p:tav>
                                        <p:tav tm="100000">
                                          <p:val>
                                            <p:strVal val="#ppt_y"/>
                                          </p:val>
                                        </p:tav>
                                      </p:tavLst>
                                    </p:anim>
                                  </p:childTnLst>
                                </p:cTn>
                              </p:par>
                              <p:par>
                                <p:cTn id="124" presetID="10" presetClass="entr" presetSubtype="0" fill="hold" grpId="1" nodeType="with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1000"/>
                                        <p:tgtEl>
                                          <p:spTgt spid="69"/>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93" grpId="0" build="p" autoUpdateAnimBg="0"/>
      <p:bldP spid="792595" grpId="0" autoUpdateAnimBg="0"/>
      <p:bldP spid="792596" grpId="0" animBg="1"/>
      <p:bldP spid="792596" grpId="1" animBg="1"/>
      <p:bldP spid="792604" grpId="0" animBg="1"/>
      <p:bldP spid="792604" grpId="1" animBg="1"/>
      <p:bldP spid="792613" grpId="0" animBg="1"/>
      <p:bldP spid="792613" grpId="1" animBg="1"/>
      <p:bldP spid="792630" grpId="0" animBg="1"/>
      <p:bldP spid="792630" grpId="1" animBg="1"/>
      <p:bldP spid="792631" grpId="0" animBg="1"/>
      <p:bldP spid="792631" grpId="1" animBg="1"/>
      <p:bldP spid="792640" grpId="0" animBg="1"/>
      <p:bldP spid="792641" grpId="0" animBg="1"/>
      <p:bldP spid="68" grpId="0"/>
      <p:bldP spid="69" grpId="0" animBg="1"/>
      <p:bldP spid="69" grpId="1" animBg="1"/>
      <p:bldP spid="70" grpId="0" animBg="1"/>
      <p:bldP spid="7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872D99F-B67C-4096-9B8E-86354688EB67}" type="slidenum">
              <a:rPr lang="en-US" sz="1400" smtClean="0">
                <a:solidFill>
                  <a:schemeClr val="tx1"/>
                </a:solidFill>
                <a:latin typeface="Times New Roman" pitchFamily="18" charset="0"/>
              </a:rPr>
              <a:pPr eaLnBrk="1" hangingPunct="1"/>
              <a:t>38</a:t>
            </a:fld>
            <a:endParaRPr lang="en-US" sz="1400" smtClean="0">
              <a:solidFill>
                <a:schemeClr val="tx1"/>
              </a:solidFill>
              <a:latin typeface="Times New Roman" pitchFamily="18" charset="0"/>
            </a:endParaRPr>
          </a:p>
        </p:txBody>
      </p:sp>
      <p:sp>
        <p:nvSpPr>
          <p:cNvPr id="33795" name="Rectangle 2"/>
          <p:cNvSpPr>
            <a:spLocks noChangeArrowheads="1"/>
          </p:cNvSpPr>
          <p:nvPr/>
        </p:nvSpPr>
        <p:spPr bwMode="auto">
          <a:xfrm>
            <a:off x="-381000" y="0"/>
            <a:ext cx="975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400"/>
              <a:t>The “Open” Hash Table: </a:t>
            </a:r>
            <a:r>
              <a:rPr lang="en-US" sz="4400">
                <a:solidFill>
                  <a:srgbClr val="FF66FF"/>
                </a:solidFill>
              </a:rPr>
              <a:t>Deletions</a:t>
            </a:r>
          </a:p>
        </p:txBody>
      </p:sp>
      <p:sp>
        <p:nvSpPr>
          <p:cNvPr id="794628" name="Text Box 4"/>
          <p:cNvSpPr txBox="1">
            <a:spLocks noChangeArrowheads="1"/>
          </p:cNvSpPr>
          <p:nvPr/>
        </p:nvSpPr>
        <p:spPr bwMode="auto">
          <a:xfrm>
            <a:off x="381000" y="1066800"/>
            <a:ext cx="4160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accent2"/>
                </a:solidFill>
              </a:rPr>
              <a:t>Question</a:t>
            </a:r>
            <a:r>
              <a:rPr lang="en-US"/>
              <a:t>: </a:t>
            </a:r>
          </a:p>
          <a:p>
            <a:pPr eaLnBrk="1" hangingPunct="1"/>
            <a:r>
              <a:rPr lang="en-US"/>
              <a:t>How do you delete an item from an open hash table? </a:t>
            </a:r>
          </a:p>
        </p:txBody>
      </p:sp>
      <p:grpSp>
        <p:nvGrpSpPr>
          <p:cNvPr id="33797" name="Group 5"/>
          <p:cNvGrpSpPr>
            <a:grpSpLocks/>
          </p:cNvGrpSpPr>
          <p:nvPr/>
        </p:nvGrpSpPr>
        <p:grpSpPr bwMode="auto">
          <a:xfrm>
            <a:off x="5430838" y="2579688"/>
            <a:ext cx="1044575" cy="3381375"/>
            <a:chOff x="4382" y="1080"/>
            <a:chExt cx="1197" cy="3096"/>
          </a:xfrm>
        </p:grpSpPr>
        <p:sp>
          <p:nvSpPr>
            <p:cNvPr id="33881" name="Rectangle 6"/>
            <p:cNvSpPr>
              <a:spLocks noChangeArrowheads="1"/>
            </p:cNvSpPr>
            <p:nvPr/>
          </p:nvSpPr>
          <p:spPr bwMode="auto">
            <a:xfrm>
              <a:off x="4382" y="1390"/>
              <a:ext cx="1197" cy="309"/>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82" name="Rectangle 7"/>
            <p:cNvSpPr>
              <a:spLocks noChangeArrowheads="1"/>
            </p:cNvSpPr>
            <p:nvPr/>
          </p:nvSpPr>
          <p:spPr bwMode="auto">
            <a:xfrm>
              <a:off x="4382" y="1699"/>
              <a:ext cx="1197" cy="310"/>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83" name="Rectangle 8"/>
            <p:cNvSpPr>
              <a:spLocks noChangeArrowheads="1"/>
            </p:cNvSpPr>
            <p:nvPr/>
          </p:nvSpPr>
          <p:spPr bwMode="auto">
            <a:xfrm>
              <a:off x="4382" y="2009"/>
              <a:ext cx="1197" cy="309"/>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84" name="Rectangle 9"/>
            <p:cNvSpPr>
              <a:spLocks noChangeArrowheads="1"/>
            </p:cNvSpPr>
            <p:nvPr/>
          </p:nvSpPr>
          <p:spPr bwMode="auto">
            <a:xfrm>
              <a:off x="4382" y="2318"/>
              <a:ext cx="1197" cy="310"/>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85" name="Rectangle 10"/>
            <p:cNvSpPr>
              <a:spLocks noChangeArrowheads="1"/>
            </p:cNvSpPr>
            <p:nvPr/>
          </p:nvSpPr>
          <p:spPr bwMode="auto">
            <a:xfrm>
              <a:off x="4382" y="2628"/>
              <a:ext cx="1197" cy="310"/>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86" name="Rectangle 11"/>
            <p:cNvSpPr>
              <a:spLocks noChangeArrowheads="1"/>
            </p:cNvSpPr>
            <p:nvPr/>
          </p:nvSpPr>
          <p:spPr bwMode="auto">
            <a:xfrm>
              <a:off x="4382" y="2938"/>
              <a:ext cx="1197" cy="309"/>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87" name="Rectangle 12"/>
            <p:cNvSpPr>
              <a:spLocks noChangeArrowheads="1"/>
            </p:cNvSpPr>
            <p:nvPr/>
          </p:nvSpPr>
          <p:spPr bwMode="auto">
            <a:xfrm>
              <a:off x="4382" y="3247"/>
              <a:ext cx="1197" cy="310"/>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88" name="Rectangle 13"/>
            <p:cNvSpPr>
              <a:spLocks noChangeArrowheads="1"/>
            </p:cNvSpPr>
            <p:nvPr/>
          </p:nvSpPr>
          <p:spPr bwMode="auto">
            <a:xfrm>
              <a:off x="4382" y="3557"/>
              <a:ext cx="1197" cy="309"/>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89" name="Rectangle 14"/>
            <p:cNvSpPr>
              <a:spLocks noChangeArrowheads="1"/>
            </p:cNvSpPr>
            <p:nvPr/>
          </p:nvSpPr>
          <p:spPr bwMode="auto">
            <a:xfrm>
              <a:off x="4382" y="3866"/>
              <a:ext cx="1197" cy="310"/>
            </a:xfrm>
            <a:prstGeom prst="rect">
              <a:avLst/>
            </a:prstGeom>
            <a:solidFill>
              <a:srgbClr val="CCFFFF"/>
            </a:solidFill>
            <a:ln w="41275">
              <a:solidFill>
                <a:srgbClr val="800000"/>
              </a:solidFill>
              <a:miter lim="800000"/>
              <a:headEnd/>
              <a:tailEnd/>
            </a:ln>
          </p:spPr>
          <p:txBody>
            <a:bodyPr wrap="none" anchor="ctr"/>
            <a:lstStyle/>
            <a:p>
              <a:endParaRPr lang="en-US"/>
            </a:p>
          </p:txBody>
        </p:sp>
        <p:sp>
          <p:nvSpPr>
            <p:cNvPr id="33890" name="Rectangle 15"/>
            <p:cNvSpPr>
              <a:spLocks noChangeArrowheads="1"/>
            </p:cNvSpPr>
            <p:nvPr/>
          </p:nvSpPr>
          <p:spPr bwMode="auto">
            <a:xfrm>
              <a:off x="4382" y="1080"/>
              <a:ext cx="1197" cy="310"/>
            </a:xfrm>
            <a:prstGeom prst="rect">
              <a:avLst/>
            </a:prstGeom>
            <a:solidFill>
              <a:srgbClr val="CCFFFF"/>
            </a:solidFill>
            <a:ln w="41275">
              <a:solidFill>
                <a:srgbClr val="800000"/>
              </a:solidFill>
              <a:miter lim="800000"/>
              <a:headEnd/>
              <a:tailEnd/>
            </a:ln>
          </p:spPr>
          <p:txBody>
            <a:bodyPr wrap="none" anchor="ctr"/>
            <a:lstStyle/>
            <a:p>
              <a:endParaRPr lang="en-US"/>
            </a:p>
          </p:txBody>
        </p:sp>
      </p:grpSp>
      <p:sp>
        <p:nvSpPr>
          <p:cNvPr id="33798" name="Text Box 16"/>
          <p:cNvSpPr txBox="1">
            <a:spLocks noChangeArrowheads="1"/>
          </p:cNvSpPr>
          <p:nvPr/>
        </p:nvSpPr>
        <p:spPr bwMode="auto">
          <a:xfrm>
            <a:off x="5056188" y="2544763"/>
            <a:ext cx="354012"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200"/>
              <a:t>0</a:t>
            </a:r>
          </a:p>
          <a:p>
            <a:pPr eaLnBrk="1" hangingPunct="1"/>
            <a:r>
              <a:rPr lang="en-US" sz="2200"/>
              <a:t>1</a:t>
            </a:r>
          </a:p>
          <a:p>
            <a:pPr eaLnBrk="1" hangingPunct="1"/>
            <a:r>
              <a:rPr lang="en-US" sz="2200"/>
              <a:t>2</a:t>
            </a:r>
          </a:p>
          <a:p>
            <a:pPr eaLnBrk="1" hangingPunct="1"/>
            <a:r>
              <a:rPr lang="en-US" sz="2200"/>
              <a:t>3</a:t>
            </a:r>
          </a:p>
          <a:p>
            <a:pPr eaLnBrk="1" hangingPunct="1"/>
            <a:r>
              <a:rPr lang="en-US" sz="2200"/>
              <a:t>4</a:t>
            </a:r>
          </a:p>
          <a:p>
            <a:pPr eaLnBrk="1" hangingPunct="1"/>
            <a:r>
              <a:rPr lang="en-US" sz="2200"/>
              <a:t>5</a:t>
            </a:r>
          </a:p>
          <a:p>
            <a:pPr eaLnBrk="1" hangingPunct="1"/>
            <a:r>
              <a:rPr lang="en-US" sz="2200"/>
              <a:t>6</a:t>
            </a:r>
          </a:p>
          <a:p>
            <a:pPr eaLnBrk="1" hangingPunct="1"/>
            <a:r>
              <a:rPr lang="en-US" sz="2200"/>
              <a:t>7</a:t>
            </a:r>
          </a:p>
          <a:p>
            <a:pPr eaLnBrk="1" hangingPunct="1"/>
            <a:r>
              <a:rPr lang="en-US" sz="2200"/>
              <a:t>8</a:t>
            </a:r>
          </a:p>
          <a:p>
            <a:pPr eaLnBrk="1" hangingPunct="1"/>
            <a:r>
              <a:rPr lang="en-US" sz="2200"/>
              <a:t>9</a:t>
            </a:r>
          </a:p>
        </p:txBody>
      </p:sp>
      <p:sp>
        <p:nvSpPr>
          <p:cNvPr id="33799" name="Text Box 17"/>
          <p:cNvSpPr txBox="1">
            <a:spLocks noChangeArrowheads="1"/>
          </p:cNvSpPr>
          <p:nvPr/>
        </p:nvSpPr>
        <p:spPr bwMode="auto">
          <a:xfrm>
            <a:off x="5189538" y="1847850"/>
            <a:ext cx="1439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array of pointers</a:t>
            </a:r>
          </a:p>
        </p:txBody>
      </p:sp>
      <p:sp>
        <p:nvSpPr>
          <p:cNvPr id="33800" name="Text Box 18"/>
          <p:cNvSpPr txBox="1">
            <a:spLocks noChangeArrowheads="1"/>
          </p:cNvSpPr>
          <p:nvPr/>
        </p:nvSpPr>
        <p:spPr bwMode="auto">
          <a:xfrm>
            <a:off x="5481638" y="2578100"/>
            <a:ext cx="92075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200">
                <a:solidFill>
                  <a:srgbClr val="FF3300"/>
                </a:solidFill>
              </a:rPr>
              <a:t>NULL</a:t>
            </a:r>
          </a:p>
          <a:p>
            <a:pPr eaLnBrk="1" hangingPunct="1"/>
            <a:r>
              <a:rPr lang="en-US" sz="2200">
                <a:solidFill>
                  <a:srgbClr val="FF3300"/>
                </a:solidFill>
              </a:rPr>
              <a:t>NULL</a:t>
            </a:r>
          </a:p>
          <a:p>
            <a:pPr eaLnBrk="1" hangingPunct="1"/>
            <a:r>
              <a:rPr lang="en-US" sz="2200">
                <a:solidFill>
                  <a:srgbClr val="FF3300"/>
                </a:solidFill>
              </a:rPr>
              <a:t>NULL</a:t>
            </a:r>
          </a:p>
          <a:p>
            <a:pPr eaLnBrk="1" hangingPunct="1"/>
            <a:r>
              <a:rPr lang="en-US" sz="2200">
                <a:solidFill>
                  <a:srgbClr val="FF3300"/>
                </a:solidFill>
              </a:rPr>
              <a:t>NULL</a:t>
            </a:r>
          </a:p>
          <a:p>
            <a:pPr eaLnBrk="1" hangingPunct="1"/>
            <a:r>
              <a:rPr lang="en-US" sz="2200">
                <a:solidFill>
                  <a:srgbClr val="FF3300"/>
                </a:solidFill>
              </a:rPr>
              <a:t>NULL</a:t>
            </a:r>
          </a:p>
          <a:p>
            <a:pPr eaLnBrk="1" hangingPunct="1"/>
            <a:r>
              <a:rPr lang="en-US" sz="2200">
                <a:solidFill>
                  <a:srgbClr val="FF3300"/>
                </a:solidFill>
              </a:rPr>
              <a:t>NULL</a:t>
            </a:r>
          </a:p>
          <a:p>
            <a:pPr eaLnBrk="1" hangingPunct="1"/>
            <a:r>
              <a:rPr lang="en-US" sz="2200">
                <a:solidFill>
                  <a:srgbClr val="FF3300"/>
                </a:solidFill>
              </a:rPr>
              <a:t>NULL</a:t>
            </a:r>
          </a:p>
          <a:p>
            <a:pPr eaLnBrk="1" hangingPunct="1"/>
            <a:r>
              <a:rPr lang="en-US" sz="2200">
                <a:solidFill>
                  <a:srgbClr val="FF3300"/>
                </a:solidFill>
              </a:rPr>
              <a:t>NULL</a:t>
            </a:r>
          </a:p>
          <a:p>
            <a:pPr eaLnBrk="1" hangingPunct="1"/>
            <a:r>
              <a:rPr lang="en-US" sz="2200">
                <a:solidFill>
                  <a:srgbClr val="FF3300"/>
                </a:solidFill>
              </a:rPr>
              <a:t>NULL</a:t>
            </a:r>
          </a:p>
          <a:p>
            <a:pPr eaLnBrk="1" hangingPunct="1"/>
            <a:r>
              <a:rPr lang="en-US" sz="2200">
                <a:solidFill>
                  <a:srgbClr val="FF3300"/>
                </a:solidFill>
              </a:rPr>
              <a:t>NULL</a:t>
            </a:r>
          </a:p>
        </p:txBody>
      </p:sp>
      <p:grpSp>
        <p:nvGrpSpPr>
          <p:cNvPr id="3" name="Group 19"/>
          <p:cNvGrpSpPr>
            <a:grpSpLocks/>
          </p:cNvGrpSpPr>
          <p:nvPr/>
        </p:nvGrpSpPr>
        <p:grpSpPr bwMode="auto">
          <a:xfrm>
            <a:off x="6296025" y="2773363"/>
            <a:ext cx="1462088" cy="588962"/>
            <a:chOff x="4224" y="1872"/>
            <a:chExt cx="921" cy="371"/>
          </a:xfrm>
        </p:grpSpPr>
        <p:sp>
          <p:nvSpPr>
            <p:cNvPr id="33876" name="Rectangle 20"/>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3877" name="Text Box 21"/>
            <p:cNvSpPr txBox="1">
              <a:spLocks noChangeArrowheads="1"/>
            </p:cNvSpPr>
            <p:nvPr/>
          </p:nvSpPr>
          <p:spPr bwMode="auto">
            <a:xfrm>
              <a:off x="4416" y="1872"/>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Jim</a:t>
              </a:r>
            </a:p>
            <a:p>
              <a:pPr algn="l" eaLnBrk="1" hangingPunct="1"/>
              <a:r>
                <a:rPr lang="en-US" sz="1600"/>
                <a:t>ID: 1</a:t>
              </a:r>
            </a:p>
          </p:txBody>
        </p:sp>
        <p:sp>
          <p:nvSpPr>
            <p:cNvPr id="33878" name="Line 22"/>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79" name="Rectangle 23"/>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3880" name="Text Box 24"/>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33802" name="Rectangle 25"/>
          <p:cNvSpPr>
            <a:spLocks noChangeArrowheads="1"/>
          </p:cNvSpPr>
          <p:nvPr/>
        </p:nvSpPr>
        <p:spPr bwMode="auto">
          <a:xfrm>
            <a:off x="5508625" y="2982913"/>
            <a:ext cx="784225" cy="227012"/>
          </a:xfrm>
          <a:prstGeom prst="rect">
            <a:avLst/>
          </a:prstGeom>
          <a:solidFill>
            <a:srgbClr val="CCFFFF"/>
          </a:solidFill>
          <a:ln w="41275">
            <a:solidFill>
              <a:srgbClr val="CCFFFF"/>
            </a:solidFill>
            <a:miter lim="800000"/>
            <a:headEnd/>
            <a:tailEnd/>
          </a:ln>
        </p:spPr>
        <p:txBody>
          <a:bodyPr wrap="none" anchor="ctr"/>
          <a:lstStyle/>
          <a:p>
            <a:endParaRPr lang="en-US"/>
          </a:p>
        </p:txBody>
      </p:sp>
      <p:grpSp>
        <p:nvGrpSpPr>
          <p:cNvPr id="4" name="Group 26"/>
          <p:cNvGrpSpPr>
            <a:grpSpLocks/>
          </p:cNvGrpSpPr>
          <p:nvPr/>
        </p:nvGrpSpPr>
        <p:grpSpPr bwMode="auto">
          <a:xfrm>
            <a:off x="5534025" y="3459163"/>
            <a:ext cx="2224088" cy="588962"/>
            <a:chOff x="3631" y="2304"/>
            <a:chExt cx="1401" cy="371"/>
          </a:xfrm>
        </p:grpSpPr>
        <p:grpSp>
          <p:nvGrpSpPr>
            <p:cNvPr id="33869" name="Group 27"/>
            <p:cNvGrpSpPr>
              <a:grpSpLocks/>
            </p:cNvGrpSpPr>
            <p:nvPr/>
          </p:nvGrpSpPr>
          <p:grpSpPr bwMode="auto">
            <a:xfrm>
              <a:off x="4111" y="2304"/>
              <a:ext cx="921" cy="371"/>
              <a:chOff x="4224" y="1872"/>
              <a:chExt cx="921" cy="371"/>
            </a:xfrm>
          </p:grpSpPr>
          <p:sp>
            <p:nvSpPr>
              <p:cNvPr id="33871" name="Rectangle 28"/>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3872" name="Text Box 29"/>
              <p:cNvSpPr txBox="1">
                <a:spLocks noChangeArrowheads="1"/>
              </p:cNvSpPr>
              <p:nvPr/>
            </p:nvSpPr>
            <p:spPr bwMode="auto">
              <a:xfrm>
                <a:off x="4416" y="1872"/>
                <a:ext cx="61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Gail</a:t>
                </a:r>
              </a:p>
              <a:p>
                <a:pPr algn="l" eaLnBrk="1" hangingPunct="1"/>
                <a:r>
                  <a:rPr lang="en-US" sz="1600"/>
                  <a:t>ID: 3</a:t>
                </a:r>
              </a:p>
            </p:txBody>
          </p:sp>
          <p:sp>
            <p:nvSpPr>
              <p:cNvPr id="33873" name="Line 30"/>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74" name="Rectangle 31"/>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3875" name="Text Box 32"/>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33870" name="Rectangle 33"/>
            <p:cNvSpPr>
              <a:spLocks noChangeArrowheads="1"/>
            </p:cNvSpPr>
            <p:nvPr/>
          </p:nvSpPr>
          <p:spPr bwMode="auto">
            <a:xfrm>
              <a:off x="3631" y="2434"/>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sp>
        <p:nvSpPr>
          <p:cNvPr id="794658" name="Rectangle 34"/>
          <p:cNvSpPr>
            <a:spLocks noChangeArrowheads="1"/>
          </p:cNvSpPr>
          <p:nvPr/>
        </p:nvSpPr>
        <p:spPr bwMode="auto">
          <a:xfrm>
            <a:off x="7543800" y="2862263"/>
            <a:ext cx="122238" cy="381000"/>
          </a:xfrm>
          <a:prstGeom prst="rect">
            <a:avLst/>
          </a:prstGeom>
          <a:solidFill>
            <a:srgbClr val="800000"/>
          </a:solidFill>
          <a:ln w="41275">
            <a:solidFill>
              <a:srgbClr val="800000"/>
            </a:solidFill>
            <a:miter lim="800000"/>
            <a:headEnd/>
            <a:tailEnd/>
          </a:ln>
        </p:spPr>
        <p:txBody>
          <a:bodyPr wrap="none" anchor="ctr"/>
          <a:lstStyle/>
          <a:p>
            <a:endParaRPr lang="en-US"/>
          </a:p>
        </p:txBody>
      </p:sp>
      <p:grpSp>
        <p:nvGrpSpPr>
          <p:cNvPr id="6" name="Group 35"/>
          <p:cNvGrpSpPr>
            <a:grpSpLocks/>
          </p:cNvGrpSpPr>
          <p:nvPr/>
        </p:nvGrpSpPr>
        <p:grpSpPr bwMode="auto">
          <a:xfrm>
            <a:off x="5503863" y="4137025"/>
            <a:ext cx="2309812" cy="588963"/>
            <a:chOff x="3642" y="2725"/>
            <a:chExt cx="1455" cy="371"/>
          </a:xfrm>
        </p:grpSpPr>
        <p:grpSp>
          <p:nvGrpSpPr>
            <p:cNvPr id="33862" name="Group 36"/>
            <p:cNvGrpSpPr>
              <a:grpSpLocks/>
            </p:cNvGrpSpPr>
            <p:nvPr/>
          </p:nvGrpSpPr>
          <p:grpSpPr bwMode="auto">
            <a:xfrm>
              <a:off x="4176" y="2725"/>
              <a:ext cx="921" cy="371"/>
              <a:chOff x="4224" y="1872"/>
              <a:chExt cx="921" cy="371"/>
            </a:xfrm>
          </p:grpSpPr>
          <p:sp>
            <p:nvSpPr>
              <p:cNvPr id="33864" name="Rectangle 37"/>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3865" name="Text Box 38"/>
              <p:cNvSpPr txBox="1">
                <a:spLocks noChangeArrowheads="1"/>
              </p:cNvSpPr>
              <p:nvPr/>
            </p:nvSpPr>
            <p:spPr bwMode="auto">
              <a:xfrm>
                <a:off x="4416" y="1872"/>
                <a:ext cx="6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Rob</a:t>
                </a:r>
              </a:p>
              <a:p>
                <a:pPr algn="l" eaLnBrk="1" hangingPunct="1"/>
                <a:r>
                  <a:rPr lang="en-US" sz="1600"/>
                  <a:t>ID: 25</a:t>
                </a:r>
              </a:p>
            </p:txBody>
          </p:sp>
          <p:sp>
            <p:nvSpPr>
              <p:cNvPr id="33866" name="Line 39"/>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67" name="Rectangle 40"/>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3868" name="Text Box 41"/>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33863" name="Rectangle 42"/>
            <p:cNvSpPr>
              <a:spLocks noChangeArrowheads="1"/>
            </p:cNvSpPr>
            <p:nvPr/>
          </p:nvSpPr>
          <p:spPr bwMode="auto">
            <a:xfrm>
              <a:off x="3642" y="2845"/>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grpSp>
        <p:nvGrpSpPr>
          <p:cNvPr id="8" name="Group 43"/>
          <p:cNvGrpSpPr>
            <a:grpSpLocks/>
          </p:cNvGrpSpPr>
          <p:nvPr/>
        </p:nvGrpSpPr>
        <p:grpSpPr bwMode="auto">
          <a:xfrm>
            <a:off x="7567613" y="2771775"/>
            <a:ext cx="1462087" cy="893763"/>
            <a:chOff x="4767" y="1746"/>
            <a:chExt cx="921" cy="563"/>
          </a:xfrm>
        </p:grpSpPr>
        <p:sp>
          <p:nvSpPr>
            <p:cNvPr id="33853" name="Line 44"/>
            <p:cNvSpPr>
              <a:spLocks noChangeShapeType="1"/>
            </p:cNvSpPr>
            <p:nvPr/>
          </p:nvSpPr>
          <p:spPr bwMode="auto">
            <a:xfrm>
              <a:off x="4767" y="1938"/>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3854" name="Group 45"/>
            <p:cNvGrpSpPr>
              <a:grpSpLocks/>
            </p:cNvGrpSpPr>
            <p:nvPr/>
          </p:nvGrpSpPr>
          <p:grpSpPr bwMode="auto">
            <a:xfrm>
              <a:off x="4959" y="1746"/>
              <a:ext cx="729" cy="563"/>
              <a:chOff x="4959" y="1746"/>
              <a:chExt cx="729" cy="563"/>
            </a:xfrm>
          </p:grpSpPr>
          <p:sp>
            <p:nvSpPr>
              <p:cNvPr id="33855" name="Rectangle 46"/>
              <p:cNvSpPr>
                <a:spLocks noChangeArrowheads="1"/>
              </p:cNvSpPr>
              <p:nvPr/>
            </p:nvSpPr>
            <p:spPr bwMode="auto">
              <a:xfrm>
                <a:off x="4994" y="1753"/>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3856" name="Text Box 47"/>
              <p:cNvSpPr txBox="1">
                <a:spLocks noChangeArrowheads="1"/>
              </p:cNvSpPr>
              <p:nvPr/>
            </p:nvSpPr>
            <p:spPr bwMode="auto">
              <a:xfrm>
                <a:off x="4959" y="1746"/>
                <a:ext cx="6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Tad</a:t>
                </a:r>
              </a:p>
              <a:p>
                <a:pPr algn="l" eaLnBrk="1" hangingPunct="1"/>
                <a:r>
                  <a:rPr lang="en-US" sz="1600"/>
                  <a:t>ID: 11</a:t>
                </a:r>
              </a:p>
            </p:txBody>
          </p:sp>
          <p:sp>
            <p:nvSpPr>
              <p:cNvPr id="33857" name="Rectangle 48"/>
              <p:cNvSpPr>
                <a:spLocks noChangeArrowheads="1"/>
              </p:cNvSpPr>
              <p:nvPr/>
            </p:nvSpPr>
            <p:spPr bwMode="auto">
              <a:xfrm>
                <a:off x="5545" y="1774"/>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3858" name="Text Box 49"/>
              <p:cNvSpPr txBox="1">
                <a:spLocks noChangeArrowheads="1"/>
              </p:cNvSpPr>
              <p:nvPr/>
            </p:nvSpPr>
            <p:spPr bwMode="auto">
              <a:xfrm rot="-5400000">
                <a:off x="5417" y="1845"/>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nvGrpSpPr>
              <p:cNvPr id="33859" name="Group 50"/>
              <p:cNvGrpSpPr>
                <a:grpSpLocks/>
              </p:cNvGrpSpPr>
              <p:nvPr/>
            </p:nvGrpSpPr>
            <p:grpSpPr bwMode="auto">
              <a:xfrm>
                <a:off x="5081" y="1782"/>
                <a:ext cx="558" cy="527"/>
                <a:chOff x="5069" y="1782"/>
                <a:chExt cx="558" cy="527"/>
              </a:xfrm>
            </p:grpSpPr>
            <p:sp>
              <p:nvSpPr>
                <p:cNvPr id="33860" name="Rectangle 51"/>
                <p:cNvSpPr>
                  <a:spLocks noChangeArrowheads="1"/>
                </p:cNvSpPr>
                <p:nvPr/>
              </p:nvSpPr>
              <p:spPr bwMode="auto">
                <a:xfrm>
                  <a:off x="5547" y="1782"/>
                  <a:ext cx="80" cy="278"/>
                </a:xfrm>
                <a:prstGeom prst="rect">
                  <a:avLst/>
                </a:prstGeom>
                <a:solidFill>
                  <a:srgbClr val="800000"/>
                </a:solidFill>
                <a:ln>
                  <a:noFill/>
                </a:ln>
                <a:extLst>
                  <a:ext uri="{91240B29-F687-4F45-9708-019B960494DF}">
                    <a14:hiddenLine xmlns:a14="http://schemas.microsoft.com/office/drawing/2010/main" w="41275">
                      <a:solidFill>
                        <a:srgbClr val="000000"/>
                      </a:solidFill>
                      <a:miter lim="800000"/>
                      <a:headEnd/>
                      <a:tailEnd/>
                    </a14:hiddenLine>
                  </a:ext>
                </a:extLst>
              </p:spPr>
              <p:txBody>
                <a:bodyPr wrap="none" anchor="ctr"/>
                <a:lstStyle/>
                <a:p>
                  <a:endParaRPr lang="en-US"/>
                </a:p>
              </p:txBody>
            </p:sp>
            <p:sp>
              <p:nvSpPr>
                <p:cNvPr id="33861" name="Line 52"/>
                <p:cNvSpPr>
                  <a:spLocks noChangeShapeType="1"/>
                </p:cNvSpPr>
                <p:nvPr/>
              </p:nvSpPr>
              <p:spPr bwMode="auto">
                <a:xfrm flipH="1">
                  <a:off x="5069" y="1974"/>
                  <a:ext cx="535" cy="335"/>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 name="Group 53"/>
          <p:cNvGrpSpPr>
            <a:grpSpLocks/>
          </p:cNvGrpSpPr>
          <p:nvPr/>
        </p:nvGrpSpPr>
        <p:grpSpPr bwMode="auto">
          <a:xfrm>
            <a:off x="7888288" y="3663950"/>
            <a:ext cx="1157287" cy="588963"/>
            <a:chOff x="4752" y="3216"/>
            <a:chExt cx="729" cy="371"/>
          </a:xfrm>
        </p:grpSpPr>
        <p:sp>
          <p:nvSpPr>
            <p:cNvPr id="33849" name="Rectangle 54"/>
            <p:cNvSpPr>
              <a:spLocks noChangeArrowheads="1"/>
            </p:cNvSpPr>
            <p:nvPr/>
          </p:nvSpPr>
          <p:spPr bwMode="auto">
            <a:xfrm>
              <a:off x="4787" y="3223"/>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33850" name="Text Box 55"/>
            <p:cNvSpPr txBox="1">
              <a:spLocks noChangeArrowheads="1"/>
            </p:cNvSpPr>
            <p:nvPr/>
          </p:nvSpPr>
          <p:spPr bwMode="auto">
            <a:xfrm>
              <a:off x="4752" y="3216"/>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Nm: Lin</a:t>
              </a:r>
            </a:p>
            <a:p>
              <a:pPr algn="l" eaLnBrk="1" hangingPunct="1"/>
              <a:r>
                <a:rPr lang="en-US" sz="1600"/>
                <a:t>ID: 101</a:t>
              </a:r>
            </a:p>
          </p:txBody>
        </p:sp>
        <p:sp>
          <p:nvSpPr>
            <p:cNvPr id="33851" name="Rectangle 56"/>
            <p:cNvSpPr>
              <a:spLocks noChangeArrowheads="1"/>
            </p:cNvSpPr>
            <p:nvPr/>
          </p:nvSpPr>
          <p:spPr bwMode="auto">
            <a:xfrm>
              <a:off x="5338" y="3244"/>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33852" name="Text Box 57"/>
            <p:cNvSpPr txBox="1">
              <a:spLocks noChangeArrowheads="1"/>
            </p:cNvSpPr>
            <p:nvPr/>
          </p:nvSpPr>
          <p:spPr bwMode="auto">
            <a:xfrm rot="-5400000">
              <a:off x="5210" y="3315"/>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794682" name="Text Box 58"/>
          <p:cNvSpPr txBox="1">
            <a:spLocks noChangeArrowheads="1"/>
          </p:cNvSpPr>
          <p:nvPr/>
        </p:nvSpPr>
        <p:spPr bwMode="auto">
          <a:xfrm>
            <a:off x="457200" y="2522538"/>
            <a:ext cx="4205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Answer:</a:t>
            </a:r>
          </a:p>
          <a:p>
            <a:pPr eaLnBrk="1" hangingPunct="1"/>
            <a:r>
              <a:rPr lang="en-US">
                <a:solidFill>
                  <a:schemeClr val="tx1"/>
                </a:solidFill>
              </a:rPr>
              <a:t>You just remove the record from the linked list.</a:t>
            </a:r>
          </a:p>
        </p:txBody>
      </p:sp>
      <p:sp>
        <p:nvSpPr>
          <p:cNvPr id="794683" name="Freeform 59"/>
          <p:cNvSpPr>
            <a:spLocks/>
          </p:cNvSpPr>
          <p:nvPr/>
        </p:nvSpPr>
        <p:spPr bwMode="auto">
          <a:xfrm>
            <a:off x="7620000" y="3060700"/>
            <a:ext cx="736600" cy="711200"/>
          </a:xfrm>
          <a:custGeom>
            <a:avLst/>
            <a:gdLst>
              <a:gd name="T0" fmla="*/ 0 w 464"/>
              <a:gd name="T1" fmla="*/ 2147483647 h 448"/>
              <a:gd name="T2" fmla="*/ 2147483647 w 464"/>
              <a:gd name="T3" fmla="*/ 2147483647 h 448"/>
              <a:gd name="T4" fmla="*/ 2147483647 w 464"/>
              <a:gd name="T5" fmla="*/ 2147483647 h 448"/>
              <a:gd name="T6" fmla="*/ 2147483647 w 464"/>
              <a:gd name="T7" fmla="*/ 2147483647 h 448"/>
              <a:gd name="T8" fmla="*/ 2147483647 w 464"/>
              <a:gd name="T9" fmla="*/ 2147483647 h 448"/>
              <a:gd name="T10" fmla="*/ 2147483647 w 464"/>
              <a:gd name="T11" fmla="*/ 2147483647 h 448"/>
              <a:gd name="T12" fmla="*/ 2147483647 w 464"/>
              <a:gd name="T13" fmla="*/ 2147483647 h 448"/>
              <a:gd name="T14" fmla="*/ 0 60000 65536"/>
              <a:gd name="T15" fmla="*/ 0 60000 65536"/>
              <a:gd name="T16" fmla="*/ 0 60000 65536"/>
              <a:gd name="T17" fmla="*/ 0 60000 65536"/>
              <a:gd name="T18" fmla="*/ 0 60000 65536"/>
              <a:gd name="T19" fmla="*/ 0 60000 65536"/>
              <a:gd name="T20" fmla="*/ 0 60000 65536"/>
              <a:gd name="T21" fmla="*/ 0 w 464"/>
              <a:gd name="T22" fmla="*/ 0 h 448"/>
              <a:gd name="T23" fmla="*/ 464 w 464"/>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4" h="448">
                <a:moveTo>
                  <a:pt x="0" y="16"/>
                </a:moveTo>
                <a:cubicBezTo>
                  <a:pt x="64" y="8"/>
                  <a:pt x="128" y="0"/>
                  <a:pt x="192" y="16"/>
                </a:cubicBezTo>
                <a:cubicBezTo>
                  <a:pt x="256" y="32"/>
                  <a:pt x="344" y="80"/>
                  <a:pt x="384" y="112"/>
                </a:cubicBezTo>
                <a:cubicBezTo>
                  <a:pt x="424" y="144"/>
                  <a:pt x="464" y="176"/>
                  <a:pt x="432" y="208"/>
                </a:cubicBezTo>
                <a:cubicBezTo>
                  <a:pt x="400" y="240"/>
                  <a:pt x="240" y="272"/>
                  <a:pt x="192" y="304"/>
                </a:cubicBezTo>
                <a:cubicBezTo>
                  <a:pt x="144" y="336"/>
                  <a:pt x="144" y="376"/>
                  <a:pt x="144" y="400"/>
                </a:cubicBezTo>
                <a:cubicBezTo>
                  <a:pt x="144" y="424"/>
                  <a:pt x="168" y="436"/>
                  <a:pt x="192" y="448"/>
                </a:cubicBezTo>
              </a:path>
            </a:pathLst>
          </a:custGeom>
          <a:noFill/>
          <a:ln w="41275" cap="flat" cmpd="sng">
            <a:solidFill>
              <a:srgbClr val="8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4684" name="Text Box 60"/>
          <p:cNvSpPr txBox="1">
            <a:spLocks noChangeArrowheads="1"/>
          </p:cNvSpPr>
          <p:nvPr/>
        </p:nvSpPr>
        <p:spPr bwMode="auto">
          <a:xfrm>
            <a:off x="304800" y="4895850"/>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FF0000"/>
                </a:solidFill>
              </a:rPr>
              <a:t>Cool! </a:t>
            </a:r>
            <a:r>
              <a:rPr lang="en-US">
                <a:solidFill>
                  <a:schemeClr val="tx1"/>
                </a:solidFill>
              </a:rPr>
              <a:t>Unlike a closed hash table, you can easily delete items from an open hash table!</a:t>
            </a:r>
          </a:p>
        </p:txBody>
      </p:sp>
      <p:sp>
        <p:nvSpPr>
          <p:cNvPr id="794686" name="Rectangle 62"/>
          <p:cNvSpPr>
            <a:spLocks noChangeArrowheads="1"/>
          </p:cNvSpPr>
          <p:nvPr/>
        </p:nvSpPr>
        <p:spPr bwMode="auto">
          <a:xfrm>
            <a:off x="4186238" y="107950"/>
            <a:ext cx="4806950" cy="1752600"/>
          </a:xfrm>
          <a:prstGeom prst="rect">
            <a:avLst/>
          </a:prstGeom>
          <a:solidFill>
            <a:srgbClr val="FCE1BC"/>
          </a:solidFill>
          <a:ln w="41275">
            <a:solidFill>
              <a:srgbClr val="800000"/>
            </a:solidFill>
            <a:miter lim="800000"/>
            <a:headEnd/>
            <a:tailEnd/>
          </a:ln>
        </p:spPr>
        <p:txBody>
          <a:bodyPr wrap="none" anchor="ctr"/>
          <a:lstStyle/>
          <a:p>
            <a:r>
              <a:rPr lang="en-US">
                <a:solidFill>
                  <a:schemeClr val="tx1"/>
                </a:solidFill>
              </a:rPr>
              <a:t>Oh – and there’s no reason why </a:t>
            </a:r>
            <a:br>
              <a:rPr lang="en-US">
                <a:solidFill>
                  <a:schemeClr val="tx1"/>
                </a:solidFill>
              </a:rPr>
            </a:br>
            <a:r>
              <a:rPr lang="en-US">
                <a:solidFill>
                  <a:schemeClr val="tx1"/>
                </a:solidFill>
              </a:rPr>
              <a:t>we have to use a linked-list to </a:t>
            </a:r>
            <a:br>
              <a:rPr lang="en-US">
                <a:solidFill>
                  <a:schemeClr val="tx1"/>
                </a:solidFill>
              </a:rPr>
            </a:br>
            <a:r>
              <a:rPr lang="en-US">
                <a:solidFill>
                  <a:schemeClr val="tx1"/>
                </a:solidFill>
              </a:rPr>
              <a:t>deal with collisions…</a:t>
            </a:r>
          </a:p>
        </p:txBody>
      </p:sp>
      <p:grpSp>
        <p:nvGrpSpPr>
          <p:cNvPr id="12" name="Group 63"/>
          <p:cNvGrpSpPr>
            <a:grpSpLocks/>
          </p:cNvGrpSpPr>
          <p:nvPr/>
        </p:nvGrpSpPr>
        <p:grpSpPr bwMode="auto">
          <a:xfrm>
            <a:off x="6635750" y="3009900"/>
            <a:ext cx="2359025" cy="1839913"/>
            <a:chOff x="1639" y="1320"/>
            <a:chExt cx="1486" cy="1159"/>
          </a:xfrm>
        </p:grpSpPr>
        <p:sp>
          <p:nvSpPr>
            <p:cNvPr id="33816" name="Rectangle 64"/>
            <p:cNvSpPr>
              <a:spLocks noChangeArrowheads="1"/>
            </p:cNvSpPr>
            <p:nvPr/>
          </p:nvSpPr>
          <p:spPr bwMode="auto">
            <a:xfrm>
              <a:off x="2085" y="1320"/>
              <a:ext cx="657" cy="517"/>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33817" name="Text Box 65"/>
            <p:cNvSpPr txBox="1">
              <a:spLocks noChangeArrowheads="1"/>
            </p:cNvSpPr>
            <p:nvPr/>
          </p:nvSpPr>
          <p:spPr bwMode="auto">
            <a:xfrm>
              <a:off x="2062" y="1344"/>
              <a:ext cx="4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t>Name</a:t>
              </a:r>
            </a:p>
          </p:txBody>
        </p:sp>
        <p:sp>
          <p:nvSpPr>
            <p:cNvPr id="33818" name="Rectangle 66"/>
            <p:cNvSpPr>
              <a:spLocks noChangeArrowheads="1"/>
            </p:cNvSpPr>
            <p:nvPr/>
          </p:nvSpPr>
          <p:spPr bwMode="auto">
            <a:xfrm>
              <a:off x="2425" y="1373"/>
              <a:ext cx="288" cy="130"/>
            </a:xfrm>
            <a:prstGeom prst="rect">
              <a:avLst/>
            </a:prstGeom>
            <a:solidFill>
              <a:srgbClr val="FFFF99"/>
            </a:solidFill>
            <a:ln w="28575">
              <a:solidFill>
                <a:schemeClr val="tx1"/>
              </a:solidFill>
              <a:miter lim="800000"/>
              <a:headEnd/>
              <a:tailEnd/>
            </a:ln>
          </p:spPr>
          <p:txBody>
            <a:bodyPr wrap="none" anchor="ctr"/>
            <a:lstStyle/>
            <a:p>
              <a:endParaRPr lang="en-US"/>
            </a:p>
          </p:txBody>
        </p:sp>
        <p:sp>
          <p:nvSpPr>
            <p:cNvPr id="33819" name="Text Box 67"/>
            <p:cNvSpPr txBox="1">
              <a:spLocks noChangeArrowheads="1"/>
            </p:cNvSpPr>
            <p:nvPr/>
          </p:nvSpPr>
          <p:spPr bwMode="auto">
            <a:xfrm>
              <a:off x="2372" y="1350"/>
              <a:ext cx="4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solidFill>
                    <a:srgbClr val="FF3300"/>
                  </a:solidFill>
                </a:rPr>
                <a:t>“Tad”</a:t>
              </a:r>
            </a:p>
          </p:txBody>
        </p:sp>
        <p:sp>
          <p:nvSpPr>
            <p:cNvPr id="33820" name="Text Box 68"/>
            <p:cNvSpPr txBox="1">
              <a:spLocks noChangeArrowheads="1"/>
            </p:cNvSpPr>
            <p:nvPr/>
          </p:nvSpPr>
          <p:spPr bwMode="auto">
            <a:xfrm>
              <a:off x="2072" y="1482"/>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t>Id #</a:t>
              </a:r>
            </a:p>
          </p:txBody>
        </p:sp>
        <p:sp>
          <p:nvSpPr>
            <p:cNvPr id="33821" name="Rectangle 69"/>
            <p:cNvSpPr>
              <a:spLocks noChangeArrowheads="1"/>
            </p:cNvSpPr>
            <p:nvPr/>
          </p:nvSpPr>
          <p:spPr bwMode="auto">
            <a:xfrm>
              <a:off x="2424" y="1528"/>
              <a:ext cx="288" cy="130"/>
            </a:xfrm>
            <a:prstGeom prst="rect">
              <a:avLst/>
            </a:prstGeom>
            <a:solidFill>
              <a:srgbClr val="FFFF99"/>
            </a:solidFill>
            <a:ln w="28575">
              <a:solidFill>
                <a:schemeClr val="tx1"/>
              </a:solidFill>
              <a:miter lim="800000"/>
              <a:headEnd/>
              <a:tailEnd/>
            </a:ln>
          </p:spPr>
          <p:txBody>
            <a:bodyPr wrap="none" anchor="ctr"/>
            <a:lstStyle/>
            <a:p>
              <a:endParaRPr lang="en-US"/>
            </a:p>
          </p:txBody>
        </p:sp>
        <p:sp>
          <p:nvSpPr>
            <p:cNvPr id="33822" name="Text Box 70"/>
            <p:cNvSpPr txBox="1">
              <a:spLocks noChangeArrowheads="1"/>
            </p:cNvSpPr>
            <p:nvPr/>
          </p:nvSpPr>
          <p:spPr bwMode="auto">
            <a:xfrm>
              <a:off x="2457" y="1500"/>
              <a:ext cx="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solidFill>
                    <a:srgbClr val="FF3300"/>
                  </a:solidFill>
                </a:rPr>
                <a:t>11</a:t>
              </a:r>
            </a:p>
          </p:txBody>
        </p:sp>
        <p:sp>
          <p:nvSpPr>
            <p:cNvPr id="33823" name="Rectangle 71"/>
            <p:cNvSpPr>
              <a:spLocks noChangeArrowheads="1"/>
            </p:cNvSpPr>
            <p:nvPr/>
          </p:nvSpPr>
          <p:spPr bwMode="auto">
            <a:xfrm>
              <a:off x="2118" y="1685"/>
              <a:ext cx="273" cy="123"/>
            </a:xfrm>
            <a:prstGeom prst="rect">
              <a:avLst/>
            </a:prstGeom>
            <a:solidFill>
              <a:srgbClr val="CCFFCC"/>
            </a:solidFill>
            <a:ln w="28575">
              <a:solidFill>
                <a:schemeClr val="tx1"/>
              </a:solidFill>
              <a:miter lim="800000"/>
              <a:headEnd/>
              <a:tailEnd/>
            </a:ln>
          </p:spPr>
          <p:txBody>
            <a:bodyPr wrap="none" anchor="ctr"/>
            <a:lstStyle/>
            <a:p>
              <a:endParaRPr lang="en-US"/>
            </a:p>
          </p:txBody>
        </p:sp>
        <p:sp>
          <p:nvSpPr>
            <p:cNvPr id="33824" name="Rectangle 72"/>
            <p:cNvSpPr>
              <a:spLocks noChangeArrowheads="1"/>
            </p:cNvSpPr>
            <p:nvPr/>
          </p:nvSpPr>
          <p:spPr bwMode="auto">
            <a:xfrm>
              <a:off x="2422" y="1686"/>
              <a:ext cx="279" cy="118"/>
            </a:xfrm>
            <a:prstGeom prst="rect">
              <a:avLst/>
            </a:prstGeom>
            <a:solidFill>
              <a:srgbClr val="CCFFCC"/>
            </a:solidFill>
            <a:ln w="28575">
              <a:solidFill>
                <a:schemeClr val="tx1"/>
              </a:solidFill>
              <a:miter lim="800000"/>
              <a:headEnd/>
              <a:tailEnd/>
            </a:ln>
          </p:spPr>
          <p:txBody>
            <a:bodyPr wrap="none" anchor="ctr"/>
            <a:lstStyle/>
            <a:p>
              <a:endParaRPr lang="en-US"/>
            </a:p>
          </p:txBody>
        </p:sp>
        <p:sp>
          <p:nvSpPr>
            <p:cNvPr id="33825" name="Line 73"/>
            <p:cNvSpPr>
              <a:spLocks noChangeShapeType="1"/>
            </p:cNvSpPr>
            <p:nvPr/>
          </p:nvSpPr>
          <p:spPr bwMode="auto">
            <a:xfrm>
              <a:off x="2555" y="1751"/>
              <a:ext cx="122" cy="191"/>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6" name="Line 74"/>
            <p:cNvSpPr>
              <a:spLocks noChangeShapeType="1"/>
            </p:cNvSpPr>
            <p:nvPr/>
          </p:nvSpPr>
          <p:spPr bwMode="auto">
            <a:xfrm flipH="1">
              <a:off x="2095" y="1742"/>
              <a:ext cx="173" cy="198"/>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7" name="Rectangle 75"/>
            <p:cNvSpPr>
              <a:spLocks noChangeArrowheads="1"/>
            </p:cNvSpPr>
            <p:nvPr/>
          </p:nvSpPr>
          <p:spPr bwMode="auto">
            <a:xfrm>
              <a:off x="1662" y="1952"/>
              <a:ext cx="657" cy="517"/>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33828" name="Text Box 76"/>
            <p:cNvSpPr txBox="1">
              <a:spLocks noChangeArrowheads="1"/>
            </p:cNvSpPr>
            <p:nvPr/>
          </p:nvSpPr>
          <p:spPr bwMode="auto">
            <a:xfrm>
              <a:off x="1639" y="1976"/>
              <a:ext cx="4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t>Name</a:t>
              </a:r>
            </a:p>
          </p:txBody>
        </p:sp>
        <p:sp>
          <p:nvSpPr>
            <p:cNvPr id="33829" name="Rectangle 77"/>
            <p:cNvSpPr>
              <a:spLocks noChangeArrowheads="1"/>
            </p:cNvSpPr>
            <p:nvPr/>
          </p:nvSpPr>
          <p:spPr bwMode="auto">
            <a:xfrm>
              <a:off x="2002" y="2005"/>
              <a:ext cx="288" cy="130"/>
            </a:xfrm>
            <a:prstGeom prst="rect">
              <a:avLst/>
            </a:prstGeom>
            <a:solidFill>
              <a:srgbClr val="FFFF99"/>
            </a:solidFill>
            <a:ln w="28575">
              <a:solidFill>
                <a:schemeClr val="tx1"/>
              </a:solidFill>
              <a:miter lim="800000"/>
              <a:headEnd/>
              <a:tailEnd/>
            </a:ln>
          </p:spPr>
          <p:txBody>
            <a:bodyPr wrap="none" anchor="ctr"/>
            <a:lstStyle/>
            <a:p>
              <a:endParaRPr lang="en-US"/>
            </a:p>
          </p:txBody>
        </p:sp>
        <p:sp>
          <p:nvSpPr>
            <p:cNvPr id="33830" name="Text Box 78"/>
            <p:cNvSpPr txBox="1">
              <a:spLocks noChangeArrowheads="1"/>
            </p:cNvSpPr>
            <p:nvPr/>
          </p:nvSpPr>
          <p:spPr bwMode="auto">
            <a:xfrm>
              <a:off x="1953" y="1982"/>
              <a:ext cx="3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solidFill>
                    <a:srgbClr val="FF3300"/>
                  </a:solidFill>
                </a:rPr>
                <a:t>“Jim”</a:t>
              </a:r>
            </a:p>
          </p:txBody>
        </p:sp>
        <p:sp>
          <p:nvSpPr>
            <p:cNvPr id="33831" name="Text Box 79"/>
            <p:cNvSpPr txBox="1">
              <a:spLocks noChangeArrowheads="1"/>
            </p:cNvSpPr>
            <p:nvPr/>
          </p:nvSpPr>
          <p:spPr bwMode="auto">
            <a:xfrm>
              <a:off x="1649" y="2114"/>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t>Id #</a:t>
              </a:r>
            </a:p>
          </p:txBody>
        </p:sp>
        <p:sp>
          <p:nvSpPr>
            <p:cNvPr id="33832" name="Rectangle 80"/>
            <p:cNvSpPr>
              <a:spLocks noChangeArrowheads="1"/>
            </p:cNvSpPr>
            <p:nvPr/>
          </p:nvSpPr>
          <p:spPr bwMode="auto">
            <a:xfrm>
              <a:off x="2001" y="2160"/>
              <a:ext cx="288" cy="130"/>
            </a:xfrm>
            <a:prstGeom prst="rect">
              <a:avLst/>
            </a:prstGeom>
            <a:solidFill>
              <a:srgbClr val="FFFF99"/>
            </a:solidFill>
            <a:ln w="28575">
              <a:solidFill>
                <a:schemeClr val="tx1"/>
              </a:solidFill>
              <a:miter lim="800000"/>
              <a:headEnd/>
              <a:tailEnd/>
            </a:ln>
          </p:spPr>
          <p:txBody>
            <a:bodyPr wrap="none" anchor="ctr"/>
            <a:lstStyle/>
            <a:p>
              <a:endParaRPr lang="en-US"/>
            </a:p>
          </p:txBody>
        </p:sp>
        <p:sp>
          <p:nvSpPr>
            <p:cNvPr id="33833" name="Text Box 81"/>
            <p:cNvSpPr txBox="1">
              <a:spLocks noChangeArrowheads="1"/>
            </p:cNvSpPr>
            <p:nvPr/>
          </p:nvSpPr>
          <p:spPr bwMode="auto">
            <a:xfrm>
              <a:off x="2059" y="2132"/>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solidFill>
                    <a:srgbClr val="FF3300"/>
                  </a:solidFill>
                </a:rPr>
                <a:t>1</a:t>
              </a:r>
            </a:p>
          </p:txBody>
        </p:sp>
        <p:sp>
          <p:nvSpPr>
            <p:cNvPr id="33834" name="Rectangle 82"/>
            <p:cNvSpPr>
              <a:spLocks noChangeArrowheads="1"/>
            </p:cNvSpPr>
            <p:nvPr/>
          </p:nvSpPr>
          <p:spPr bwMode="auto">
            <a:xfrm>
              <a:off x="1695" y="2317"/>
              <a:ext cx="273" cy="123"/>
            </a:xfrm>
            <a:prstGeom prst="rect">
              <a:avLst/>
            </a:prstGeom>
            <a:solidFill>
              <a:srgbClr val="CCFFCC"/>
            </a:solidFill>
            <a:ln w="28575">
              <a:solidFill>
                <a:schemeClr val="tx1"/>
              </a:solidFill>
              <a:miter lim="800000"/>
              <a:headEnd/>
              <a:tailEnd/>
            </a:ln>
          </p:spPr>
          <p:txBody>
            <a:bodyPr wrap="none" anchor="ctr"/>
            <a:lstStyle/>
            <a:p>
              <a:endParaRPr lang="en-US"/>
            </a:p>
          </p:txBody>
        </p:sp>
        <p:sp>
          <p:nvSpPr>
            <p:cNvPr id="33835" name="Rectangle 83"/>
            <p:cNvSpPr>
              <a:spLocks noChangeArrowheads="1"/>
            </p:cNvSpPr>
            <p:nvPr/>
          </p:nvSpPr>
          <p:spPr bwMode="auto">
            <a:xfrm>
              <a:off x="1999" y="2318"/>
              <a:ext cx="279" cy="118"/>
            </a:xfrm>
            <a:prstGeom prst="rect">
              <a:avLst/>
            </a:prstGeom>
            <a:solidFill>
              <a:srgbClr val="CCFFCC"/>
            </a:solidFill>
            <a:ln w="28575">
              <a:solidFill>
                <a:schemeClr val="tx1"/>
              </a:solidFill>
              <a:miter lim="800000"/>
              <a:headEnd/>
              <a:tailEnd/>
            </a:ln>
          </p:spPr>
          <p:txBody>
            <a:bodyPr wrap="none" anchor="ctr"/>
            <a:lstStyle/>
            <a:p>
              <a:endParaRPr lang="en-US"/>
            </a:p>
          </p:txBody>
        </p:sp>
        <p:sp>
          <p:nvSpPr>
            <p:cNvPr id="33836" name="Text Box 84"/>
            <p:cNvSpPr txBox="1">
              <a:spLocks noChangeArrowheads="1"/>
            </p:cNvSpPr>
            <p:nvPr/>
          </p:nvSpPr>
          <p:spPr bwMode="auto">
            <a:xfrm>
              <a:off x="1650" y="2292"/>
              <a:ext cx="39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300"/>
                <a:t>NULL</a:t>
              </a:r>
            </a:p>
          </p:txBody>
        </p:sp>
        <p:sp>
          <p:nvSpPr>
            <p:cNvPr id="33837" name="Text Box 85"/>
            <p:cNvSpPr txBox="1">
              <a:spLocks noChangeArrowheads="1"/>
            </p:cNvSpPr>
            <p:nvPr/>
          </p:nvSpPr>
          <p:spPr bwMode="auto">
            <a:xfrm>
              <a:off x="1944" y="2292"/>
              <a:ext cx="39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300"/>
                <a:t>NULL</a:t>
              </a:r>
            </a:p>
          </p:txBody>
        </p:sp>
        <p:sp>
          <p:nvSpPr>
            <p:cNvPr id="33838" name="Rectangle 86"/>
            <p:cNvSpPr>
              <a:spLocks noChangeArrowheads="1"/>
            </p:cNvSpPr>
            <p:nvPr/>
          </p:nvSpPr>
          <p:spPr bwMode="auto">
            <a:xfrm>
              <a:off x="2453" y="1956"/>
              <a:ext cx="657" cy="517"/>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33839" name="Text Box 87"/>
            <p:cNvSpPr txBox="1">
              <a:spLocks noChangeArrowheads="1"/>
            </p:cNvSpPr>
            <p:nvPr/>
          </p:nvSpPr>
          <p:spPr bwMode="auto">
            <a:xfrm>
              <a:off x="2430" y="1980"/>
              <a:ext cx="4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t>Name</a:t>
              </a:r>
            </a:p>
          </p:txBody>
        </p:sp>
        <p:sp>
          <p:nvSpPr>
            <p:cNvPr id="33840" name="Rectangle 88"/>
            <p:cNvSpPr>
              <a:spLocks noChangeArrowheads="1"/>
            </p:cNvSpPr>
            <p:nvPr/>
          </p:nvSpPr>
          <p:spPr bwMode="auto">
            <a:xfrm>
              <a:off x="2793" y="2009"/>
              <a:ext cx="288" cy="130"/>
            </a:xfrm>
            <a:prstGeom prst="rect">
              <a:avLst/>
            </a:prstGeom>
            <a:solidFill>
              <a:srgbClr val="FFFF99"/>
            </a:solidFill>
            <a:ln w="28575">
              <a:solidFill>
                <a:schemeClr val="tx1"/>
              </a:solidFill>
              <a:miter lim="800000"/>
              <a:headEnd/>
              <a:tailEnd/>
            </a:ln>
          </p:spPr>
          <p:txBody>
            <a:bodyPr wrap="none" anchor="ctr"/>
            <a:lstStyle/>
            <a:p>
              <a:endParaRPr lang="en-US"/>
            </a:p>
          </p:txBody>
        </p:sp>
        <p:sp>
          <p:nvSpPr>
            <p:cNvPr id="33841" name="Text Box 89"/>
            <p:cNvSpPr txBox="1">
              <a:spLocks noChangeArrowheads="1"/>
            </p:cNvSpPr>
            <p:nvPr/>
          </p:nvSpPr>
          <p:spPr bwMode="auto">
            <a:xfrm>
              <a:off x="2765" y="1986"/>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solidFill>
                    <a:srgbClr val="FF3300"/>
                  </a:solidFill>
                </a:rPr>
                <a:t>“Lin”</a:t>
              </a:r>
            </a:p>
          </p:txBody>
        </p:sp>
        <p:sp>
          <p:nvSpPr>
            <p:cNvPr id="33842" name="Text Box 90"/>
            <p:cNvSpPr txBox="1">
              <a:spLocks noChangeArrowheads="1"/>
            </p:cNvSpPr>
            <p:nvPr/>
          </p:nvSpPr>
          <p:spPr bwMode="auto">
            <a:xfrm>
              <a:off x="2440" y="2118"/>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t>Id #</a:t>
              </a:r>
            </a:p>
          </p:txBody>
        </p:sp>
        <p:sp>
          <p:nvSpPr>
            <p:cNvPr id="33843" name="Rectangle 91"/>
            <p:cNvSpPr>
              <a:spLocks noChangeArrowheads="1"/>
            </p:cNvSpPr>
            <p:nvPr/>
          </p:nvSpPr>
          <p:spPr bwMode="auto">
            <a:xfrm>
              <a:off x="2792" y="2164"/>
              <a:ext cx="288" cy="130"/>
            </a:xfrm>
            <a:prstGeom prst="rect">
              <a:avLst/>
            </a:prstGeom>
            <a:solidFill>
              <a:srgbClr val="FFFF99"/>
            </a:solidFill>
            <a:ln w="28575">
              <a:solidFill>
                <a:schemeClr val="tx1"/>
              </a:solidFill>
              <a:miter lim="800000"/>
              <a:headEnd/>
              <a:tailEnd/>
            </a:ln>
          </p:spPr>
          <p:txBody>
            <a:bodyPr wrap="none" anchor="ctr"/>
            <a:lstStyle/>
            <a:p>
              <a:endParaRPr lang="en-US"/>
            </a:p>
          </p:txBody>
        </p:sp>
        <p:sp>
          <p:nvSpPr>
            <p:cNvPr id="33844" name="Text Box 92"/>
            <p:cNvSpPr txBox="1">
              <a:spLocks noChangeArrowheads="1"/>
            </p:cNvSpPr>
            <p:nvPr/>
          </p:nvSpPr>
          <p:spPr bwMode="auto">
            <a:xfrm>
              <a:off x="2791" y="2136"/>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400">
                  <a:solidFill>
                    <a:srgbClr val="FF3300"/>
                  </a:solidFill>
                </a:rPr>
                <a:t>101</a:t>
              </a:r>
            </a:p>
          </p:txBody>
        </p:sp>
        <p:sp>
          <p:nvSpPr>
            <p:cNvPr id="33845" name="Rectangle 93"/>
            <p:cNvSpPr>
              <a:spLocks noChangeArrowheads="1"/>
            </p:cNvSpPr>
            <p:nvPr/>
          </p:nvSpPr>
          <p:spPr bwMode="auto">
            <a:xfrm>
              <a:off x="2486" y="2321"/>
              <a:ext cx="273" cy="123"/>
            </a:xfrm>
            <a:prstGeom prst="rect">
              <a:avLst/>
            </a:prstGeom>
            <a:solidFill>
              <a:srgbClr val="CCFFCC"/>
            </a:solidFill>
            <a:ln w="28575">
              <a:solidFill>
                <a:schemeClr val="tx1"/>
              </a:solidFill>
              <a:miter lim="800000"/>
              <a:headEnd/>
              <a:tailEnd/>
            </a:ln>
          </p:spPr>
          <p:txBody>
            <a:bodyPr wrap="none" anchor="ctr"/>
            <a:lstStyle/>
            <a:p>
              <a:endParaRPr lang="en-US"/>
            </a:p>
          </p:txBody>
        </p:sp>
        <p:sp>
          <p:nvSpPr>
            <p:cNvPr id="33846" name="Rectangle 94"/>
            <p:cNvSpPr>
              <a:spLocks noChangeArrowheads="1"/>
            </p:cNvSpPr>
            <p:nvPr/>
          </p:nvSpPr>
          <p:spPr bwMode="auto">
            <a:xfrm>
              <a:off x="2790" y="2322"/>
              <a:ext cx="279" cy="118"/>
            </a:xfrm>
            <a:prstGeom prst="rect">
              <a:avLst/>
            </a:prstGeom>
            <a:solidFill>
              <a:srgbClr val="CCFFCC"/>
            </a:solidFill>
            <a:ln w="28575">
              <a:solidFill>
                <a:schemeClr val="tx1"/>
              </a:solidFill>
              <a:miter lim="800000"/>
              <a:headEnd/>
              <a:tailEnd/>
            </a:ln>
          </p:spPr>
          <p:txBody>
            <a:bodyPr wrap="none" anchor="ctr"/>
            <a:lstStyle/>
            <a:p>
              <a:endParaRPr lang="en-US"/>
            </a:p>
          </p:txBody>
        </p:sp>
        <p:sp>
          <p:nvSpPr>
            <p:cNvPr id="33847" name="Text Box 95"/>
            <p:cNvSpPr txBox="1">
              <a:spLocks noChangeArrowheads="1"/>
            </p:cNvSpPr>
            <p:nvPr/>
          </p:nvSpPr>
          <p:spPr bwMode="auto">
            <a:xfrm>
              <a:off x="2441" y="2296"/>
              <a:ext cx="39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300"/>
                <a:t>NULL</a:t>
              </a:r>
            </a:p>
          </p:txBody>
        </p:sp>
        <p:sp>
          <p:nvSpPr>
            <p:cNvPr id="33848" name="Text Box 96"/>
            <p:cNvSpPr txBox="1">
              <a:spLocks noChangeArrowheads="1"/>
            </p:cNvSpPr>
            <p:nvPr/>
          </p:nvSpPr>
          <p:spPr bwMode="auto">
            <a:xfrm>
              <a:off x="2735" y="2296"/>
              <a:ext cx="39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300"/>
                <a:t>NULL</a:t>
              </a:r>
            </a:p>
          </p:txBody>
        </p:sp>
      </p:grpSp>
      <p:cxnSp>
        <p:nvCxnSpPr>
          <p:cNvPr id="794721" name="AutoShape 97"/>
          <p:cNvCxnSpPr>
            <a:cxnSpLocks noChangeShapeType="1"/>
            <a:stCxn id="33802" idx="3"/>
            <a:endCxn id="33816" idx="0"/>
          </p:cNvCxnSpPr>
          <p:nvPr/>
        </p:nvCxnSpPr>
        <p:spPr bwMode="auto">
          <a:xfrm flipV="1">
            <a:off x="6313488" y="2995613"/>
            <a:ext cx="1552575" cy="101600"/>
          </a:xfrm>
          <a:prstGeom prst="curvedConnector4">
            <a:avLst>
              <a:gd name="adj1" fmla="val 32514"/>
              <a:gd name="adj2" fmla="val 310940"/>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cxnSp>
      <p:sp>
        <p:nvSpPr>
          <p:cNvPr id="99" name="Text Box 58"/>
          <p:cNvSpPr txBox="1">
            <a:spLocks noChangeArrowheads="1"/>
          </p:cNvSpPr>
          <p:nvPr/>
        </p:nvSpPr>
        <p:spPr bwMode="auto">
          <a:xfrm>
            <a:off x="304800" y="3894138"/>
            <a:ext cx="45100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tx1"/>
                </a:solidFill>
              </a:rPr>
              <a:t>Let’s delete </a:t>
            </a:r>
            <a:r>
              <a:rPr lang="en-US">
                <a:solidFill>
                  <a:srgbClr val="006666"/>
                </a:solidFill>
              </a:rPr>
              <a:t>the student with ID=11 </a:t>
            </a:r>
            <a:r>
              <a:rPr lang="en-US">
                <a:solidFill>
                  <a:schemeClr val="tx1"/>
                </a:solidFill>
              </a:rPr>
              <a:t>and see what happens…</a:t>
            </a:r>
          </a:p>
        </p:txBody>
      </p:sp>
      <p:sp>
        <p:nvSpPr>
          <p:cNvPr id="794685" name="Rectangle 61"/>
          <p:cNvSpPr>
            <a:spLocks noChangeArrowheads="1"/>
          </p:cNvSpPr>
          <p:nvPr/>
        </p:nvSpPr>
        <p:spPr bwMode="auto">
          <a:xfrm>
            <a:off x="1114425" y="4298950"/>
            <a:ext cx="7918450" cy="2447925"/>
          </a:xfrm>
          <a:prstGeom prst="rect">
            <a:avLst/>
          </a:prstGeom>
          <a:solidFill>
            <a:srgbClr val="FCE1BC"/>
          </a:solidFill>
          <a:ln w="41275">
            <a:solidFill>
              <a:srgbClr val="800000"/>
            </a:solidFill>
            <a:miter lim="800000"/>
            <a:headEnd/>
            <a:tailEnd/>
          </a:ln>
        </p:spPr>
        <p:txBody>
          <a:bodyPr wrap="none" anchor="ctr"/>
          <a:lstStyle/>
          <a:p>
            <a:r>
              <a:rPr lang="en-US">
                <a:solidFill>
                  <a:schemeClr val="tx1"/>
                </a:solidFill>
              </a:rPr>
              <a:t>If you plan to repeatedly </a:t>
            </a:r>
            <a:r>
              <a:rPr lang="en-US">
                <a:solidFill>
                  <a:srgbClr val="6600CC"/>
                </a:solidFill>
              </a:rPr>
              <a:t>insert</a:t>
            </a:r>
            <a:r>
              <a:rPr lang="en-US">
                <a:solidFill>
                  <a:schemeClr val="tx1"/>
                </a:solidFill>
              </a:rPr>
              <a:t> and </a:t>
            </a:r>
            <a:br>
              <a:rPr lang="en-US">
                <a:solidFill>
                  <a:schemeClr val="tx1"/>
                </a:solidFill>
              </a:rPr>
            </a:br>
            <a:r>
              <a:rPr lang="en-US">
                <a:solidFill>
                  <a:srgbClr val="6600CC"/>
                </a:solidFill>
              </a:rPr>
              <a:t>delete</a:t>
            </a:r>
            <a:r>
              <a:rPr lang="en-US">
                <a:solidFill>
                  <a:schemeClr val="tx1"/>
                </a:solidFill>
              </a:rPr>
              <a:t> values into the hash table, then</a:t>
            </a:r>
            <a:br>
              <a:rPr lang="en-US">
                <a:solidFill>
                  <a:schemeClr val="tx1"/>
                </a:solidFill>
              </a:rPr>
            </a:br>
            <a:r>
              <a:rPr lang="en-US">
                <a:solidFill>
                  <a:schemeClr val="tx1"/>
                </a:solidFill>
              </a:rPr>
              <a:t>the </a:t>
            </a:r>
            <a:r>
              <a:rPr lang="en-US">
                <a:solidFill>
                  <a:srgbClr val="6600CC"/>
                </a:solidFill>
              </a:rPr>
              <a:t>Open table</a:t>
            </a:r>
            <a:r>
              <a:rPr lang="en-US">
                <a:solidFill>
                  <a:schemeClr val="tx1"/>
                </a:solidFill>
              </a:rPr>
              <a:t> is your best bet! </a:t>
            </a:r>
            <a:br>
              <a:rPr lang="en-US">
                <a:solidFill>
                  <a:schemeClr val="tx1"/>
                </a:solidFill>
              </a:rPr>
            </a:br>
            <a:endParaRPr lang="en-US">
              <a:solidFill>
                <a:schemeClr val="tx1"/>
              </a:solidFill>
            </a:endParaRPr>
          </a:p>
          <a:p>
            <a:r>
              <a:rPr lang="en-US" i="1">
                <a:solidFill>
                  <a:schemeClr val="tx1"/>
                </a:solidFill>
              </a:rPr>
              <a:t>Also, you </a:t>
            </a:r>
            <a:r>
              <a:rPr lang="en-US" i="1">
                <a:solidFill>
                  <a:srgbClr val="6600CC"/>
                </a:solidFill>
              </a:rPr>
              <a:t>can insert more than N items</a:t>
            </a:r>
            <a:r>
              <a:rPr lang="en-US" i="1">
                <a:solidFill>
                  <a:schemeClr val="tx1"/>
                </a:solidFill>
              </a:rPr>
              <a:t> into your </a:t>
            </a:r>
            <a:br>
              <a:rPr lang="en-US" i="1">
                <a:solidFill>
                  <a:schemeClr val="tx1"/>
                </a:solidFill>
              </a:rPr>
            </a:br>
            <a:r>
              <a:rPr lang="en-US" i="1">
                <a:solidFill>
                  <a:schemeClr val="tx1"/>
                </a:solidFill>
              </a:rPr>
              <a:t>table and still have great performance!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4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468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468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xit" presetSubtype="10" fill="hold" nodeType="clickEffect">
                                  <p:stCondLst>
                                    <p:cond delay="0"/>
                                  </p:stCondLst>
                                  <p:childTnLst>
                                    <p:animEffect transition="out" filter="checkerboard(across)">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22" presetClass="entr" presetSubtype="1" fill="hold" grpId="0" nodeType="withEffect">
                                  <p:stCondLst>
                                    <p:cond delay="0"/>
                                  </p:stCondLst>
                                  <p:childTnLst>
                                    <p:set>
                                      <p:cBhvr>
                                        <p:cTn id="25" dur="1" fill="hold">
                                          <p:stCondLst>
                                            <p:cond delay="0"/>
                                          </p:stCondLst>
                                        </p:cTn>
                                        <p:tgtEl>
                                          <p:spTgt spid="794683"/>
                                        </p:tgtEl>
                                        <p:attrNameLst>
                                          <p:attrName>style.visibility</p:attrName>
                                        </p:attrNameLst>
                                      </p:cBhvr>
                                      <p:to>
                                        <p:strVal val="visible"/>
                                      </p:to>
                                    </p:set>
                                    <p:animEffect transition="in" filter="wipe(up)">
                                      <p:cBhvr>
                                        <p:cTn id="26" dur="500"/>
                                        <p:tgtEl>
                                          <p:spTgt spid="7946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9468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94685">
                                            <p:bg/>
                                          </p:spTgt>
                                        </p:tgtEl>
                                        <p:attrNameLst>
                                          <p:attrName>style.visibility</p:attrName>
                                        </p:attrNameLst>
                                      </p:cBhvr>
                                      <p:to>
                                        <p:strVal val="visible"/>
                                      </p:to>
                                    </p:set>
                                    <p:anim calcmode="lin" valueType="num">
                                      <p:cBhvr additive="base">
                                        <p:cTn id="35" dur="500" fill="hold"/>
                                        <p:tgtEl>
                                          <p:spTgt spid="794685">
                                            <p:bg/>
                                          </p:spTgt>
                                        </p:tgtEl>
                                        <p:attrNameLst>
                                          <p:attrName>ppt_x</p:attrName>
                                        </p:attrNameLst>
                                      </p:cBhvr>
                                      <p:tavLst>
                                        <p:tav tm="0">
                                          <p:val>
                                            <p:strVal val="#ppt_x"/>
                                          </p:val>
                                        </p:tav>
                                        <p:tav tm="100000">
                                          <p:val>
                                            <p:strVal val="#ppt_x"/>
                                          </p:val>
                                        </p:tav>
                                      </p:tavLst>
                                    </p:anim>
                                    <p:anim calcmode="lin" valueType="num">
                                      <p:cBhvr additive="base">
                                        <p:cTn id="36" dur="500" fill="hold"/>
                                        <p:tgtEl>
                                          <p:spTgt spid="794685">
                                            <p:bg/>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94685">
                                            <p:txEl>
                                              <p:pRg st="0" end="0"/>
                                            </p:txEl>
                                          </p:spTgt>
                                        </p:tgtEl>
                                        <p:attrNameLst>
                                          <p:attrName>style.visibility</p:attrName>
                                        </p:attrNameLst>
                                      </p:cBhvr>
                                      <p:to>
                                        <p:strVal val="visible"/>
                                      </p:to>
                                    </p:set>
                                    <p:anim calcmode="lin" valueType="num">
                                      <p:cBhvr additive="base">
                                        <p:cTn id="41" dur="500" fill="hold"/>
                                        <p:tgtEl>
                                          <p:spTgt spid="79468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946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94685">
                                            <p:txEl>
                                              <p:pRg st="1" end="1"/>
                                            </p:txEl>
                                          </p:spTgt>
                                        </p:tgtEl>
                                        <p:attrNameLst>
                                          <p:attrName>style.visibility</p:attrName>
                                        </p:attrNameLst>
                                      </p:cBhvr>
                                      <p:to>
                                        <p:strVal val="visible"/>
                                      </p:to>
                                    </p:set>
                                    <p:anim calcmode="lin" valueType="num">
                                      <p:cBhvr additive="base">
                                        <p:cTn id="47" dur="500" fill="hold"/>
                                        <p:tgtEl>
                                          <p:spTgt spid="794685">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946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94686"/>
                                        </p:tgtEl>
                                        <p:attrNameLst>
                                          <p:attrName>style.visibility</p:attrName>
                                        </p:attrNameLst>
                                      </p:cBhvr>
                                      <p:to>
                                        <p:strVal val="visible"/>
                                      </p:to>
                                    </p:set>
                                    <p:anim calcmode="lin" valueType="num">
                                      <p:cBhvr additive="base">
                                        <p:cTn id="53" dur="500" fill="hold"/>
                                        <p:tgtEl>
                                          <p:spTgt spid="794686"/>
                                        </p:tgtEl>
                                        <p:attrNameLst>
                                          <p:attrName>ppt_x</p:attrName>
                                        </p:attrNameLst>
                                      </p:cBhvr>
                                      <p:tavLst>
                                        <p:tav tm="0">
                                          <p:val>
                                            <p:strVal val="1+#ppt_w/2"/>
                                          </p:val>
                                        </p:tav>
                                        <p:tav tm="100000">
                                          <p:val>
                                            <p:strVal val="#ppt_x"/>
                                          </p:val>
                                        </p:tav>
                                      </p:tavLst>
                                    </p:anim>
                                    <p:anim calcmode="lin" valueType="num">
                                      <p:cBhvr additive="base">
                                        <p:cTn id="54" dur="500" fill="hold"/>
                                        <p:tgtEl>
                                          <p:spTgt spid="794686"/>
                                        </p:tgtEl>
                                        <p:attrNameLst>
                                          <p:attrName>ppt_y</p:attrName>
                                        </p:attrNameLst>
                                      </p:cBhvr>
                                      <p:tavLst>
                                        <p:tav tm="0">
                                          <p:val>
                                            <p:strVal val="#ppt_y"/>
                                          </p:val>
                                        </p:tav>
                                        <p:tav tm="100000">
                                          <p:val>
                                            <p:strVal val="#ppt_y"/>
                                          </p:val>
                                        </p:tav>
                                      </p:tavLst>
                                    </p:anim>
                                  </p:childTnLst>
                                </p:cTn>
                              </p:par>
                              <p:par>
                                <p:cTn id="55" presetID="10" presetClass="exit" presetSubtype="0" fill="hold" grpId="1" nodeType="withEffect">
                                  <p:stCondLst>
                                    <p:cond delay="0"/>
                                  </p:stCondLst>
                                  <p:childTnLst>
                                    <p:animEffect transition="out" filter="fade">
                                      <p:cBhvr>
                                        <p:cTn id="56" dur="2000"/>
                                        <p:tgtEl>
                                          <p:spTgt spid="794685">
                                            <p:txEl>
                                              <p:pRg st="0" end="0"/>
                                            </p:txEl>
                                          </p:spTgt>
                                        </p:tgtEl>
                                      </p:cBhvr>
                                    </p:animEffect>
                                    <p:set>
                                      <p:cBhvr>
                                        <p:cTn id="57" dur="1" fill="hold">
                                          <p:stCondLst>
                                            <p:cond delay="1999"/>
                                          </p:stCondLst>
                                        </p:cTn>
                                        <p:tgtEl>
                                          <p:spTgt spid="794685">
                                            <p:txEl>
                                              <p:pRg st="0" end="0"/>
                                            </p:txEl>
                                          </p:spTgt>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794685">
                                            <p:txEl>
                                              <p:pRg st="1" end="1"/>
                                            </p:txEl>
                                          </p:spTgt>
                                        </p:tgtEl>
                                      </p:cBhvr>
                                    </p:animEffect>
                                    <p:set>
                                      <p:cBhvr>
                                        <p:cTn id="60" dur="1" fill="hold">
                                          <p:stCondLst>
                                            <p:cond delay="1999"/>
                                          </p:stCondLst>
                                        </p:cTn>
                                        <p:tgtEl>
                                          <p:spTgt spid="794685">
                                            <p:txEl>
                                              <p:pRg st="1" end="1"/>
                                            </p:txEl>
                                          </p:spTgt>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2000"/>
                                        <p:tgtEl>
                                          <p:spTgt spid="794685">
                                            <p:bg/>
                                          </p:spTgt>
                                        </p:tgtEl>
                                      </p:cBhvr>
                                    </p:animEffect>
                                    <p:set>
                                      <p:cBhvr>
                                        <p:cTn id="63" dur="1" fill="hold">
                                          <p:stCondLst>
                                            <p:cond delay="1999"/>
                                          </p:stCondLst>
                                        </p:cTn>
                                        <p:tgtEl>
                                          <p:spTgt spid="794685">
                                            <p:bg/>
                                          </p:spTgt>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nodeType="clickEffect">
                                  <p:stCondLst>
                                    <p:cond delay="0"/>
                                  </p:stCondLst>
                                  <p:childTnLst>
                                    <p:set>
                                      <p:cBhvr>
                                        <p:cTn id="67" dur="1" fill="hold">
                                          <p:stCondLst>
                                            <p:cond delay="0"/>
                                          </p:stCondLst>
                                        </p:cTn>
                                        <p:tgtEl>
                                          <p:spTgt spid="6"/>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4"/>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794658"/>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8"/>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1"/>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794683"/>
                                        </p:tgtEl>
                                        <p:attrNameLst>
                                          <p:attrName>style.visibility</p:attrName>
                                        </p:attrNameLst>
                                      </p:cBhvr>
                                      <p:to>
                                        <p:strVal val="hidden"/>
                                      </p:to>
                                    </p:set>
                                  </p:childTnLst>
                                </p:cTn>
                              </p:par>
                              <p:par>
                                <p:cTn id="80" presetID="22" presetClass="entr" presetSubtype="8" fill="hold" nodeType="withEffect">
                                  <p:stCondLst>
                                    <p:cond delay="0"/>
                                  </p:stCondLst>
                                  <p:childTnLst>
                                    <p:set>
                                      <p:cBhvr>
                                        <p:cTn id="81" dur="1" fill="hold">
                                          <p:stCondLst>
                                            <p:cond delay="0"/>
                                          </p:stCondLst>
                                        </p:cTn>
                                        <p:tgtEl>
                                          <p:spTgt spid="794721"/>
                                        </p:tgtEl>
                                        <p:attrNameLst>
                                          <p:attrName>style.visibility</p:attrName>
                                        </p:attrNameLst>
                                      </p:cBhvr>
                                      <p:to>
                                        <p:strVal val="visible"/>
                                      </p:to>
                                    </p:set>
                                    <p:animEffect transition="in" filter="wipe(left)">
                                      <p:cBhvr>
                                        <p:cTn id="82" dur="500"/>
                                        <p:tgtEl>
                                          <p:spTgt spid="794721"/>
                                        </p:tgtEl>
                                      </p:cBhvr>
                                    </p:animEffect>
                                  </p:childTnLst>
                                </p:cTn>
                              </p:par>
                              <p:par>
                                <p:cTn id="83" presetID="22" presetClass="entr" presetSubtype="1"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up)">
                                      <p:cBhvr>
                                        <p:cTn id="8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28" grpId="0"/>
      <p:bldP spid="794658" grpId="0" animBg="1"/>
      <p:bldP spid="794683" grpId="0" animBg="1"/>
      <p:bldP spid="794683" grpId="1" animBg="1"/>
      <p:bldP spid="794686" grpId="0" animBg="1"/>
      <p:bldP spid="794685" grpId="0" build="p" animBg="1"/>
      <p:bldP spid="794685" grpId="1" build="allAtOnce"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B096896-67FC-447E-B3D4-E28B0E21363F}" type="slidenum">
              <a:rPr lang="en-US" sz="1400" smtClean="0">
                <a:solidFill>
                  <a:schemeClr val="tx1"/>
                </a:solidFill>
                <a:latin typeface="Times New Roman" pitchFamily="18" charset="0"/>
              </a:rPr>
              <a:pPr eaLnBrk="1" hangingPunct="1"/>
              <a:t>39</a:t>
            </a:fld>
            <a:endParaRPr lang="en-US" sz="1400" smtClean="0">
              <a:solidFill>
                <a:schemeClr val="tx1"/>
              </a:solidFill>
              <a:latin typeface="Times New Roman" pitchFamily="18" charset="0"/>
            </a:endParaRPr>
          </a:p>
        </p:txBody>
      </p:sp>
      <p:sp>
        <p:nvSpPr>
          <p:cNvPr id="34819" name="Rectangle 2"/>
          <p:cNvSpPr>
            <a:spLocks noGrp="1" noChangeArrowheads="1"/>
          </p:cNvSpPr>
          <p:nvPr>
            <p:ph type="title"/>
          </p:nvPr>
        </p:nvSpPr>
        <p:spPr/>
        <p:txBody>
          <a:bodyPr/>
          <a:lstStyle/>
          <a:p>
            <a:pPr eaLnBrk="1" hangingPunct="1"/>
            <a:r>
              <a:rPr lang="en-US" smtClean="0"/>
              <a:t>Hash Table Efficiency</a:t>
            </a:r>
          </a:p>
        </p:txBody>
      </p:sp>
      <p:sp>
        <p:nvSpPr>
          <p:cNvPr id="34820" name="Text Box 3"/>
          <p:cNvSpPr txBox="1">
            <a:spLocks noChangeArrowheads="1"/>
          </p:cNvSpPr>
          <p:nvPr/>
        </p:nvSpPr>
        <p:spPr bwMode="auto">
          <a:xfrm>
            <a:off x="1066800" y="1166813"/>
            <a:ext cx="7315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accent2"/>
                </a:solidFill>
              </a:rPr>
              <a:t>Question</a:t>
            </a:r>
            <a:r>
              <a:rPr lang="en-US"/>
              <a:t>: How efficient is the hash table ADT?</a:t>
            </a:r>
          </a:p>
          <a:p>
            <a:pPr algn="l" eaLnBrk="1" hangingPunct="1"/>
            <a:r>
              <a:rPr lang="en-US"/>
              <a:t>                How long does it take to locate an item?</a:t>
            </a:r>
          </a:p>
          <a:p>
            <a:pPr algn="l" eaLnBrk="1" hangingPunct="1"/>
            <a:r>
              <a:rPr lang="en-US"/>
              <a:t>	      How long does it take to insert an item?</a:t>
            </a:r>
          </a:p>
        </p:txBody>
      </p:sp>
      <p:sp>
        <p:nvSpPr>
          <p:cNvPr id="796677" name="Text Box 5"/>
          <p:cNvSpPr txBox="1">
            <a:spLocks noChangeArrowheads="1"/>
          </p:cNvSpPr>
          <p:nvPr/>
        </p:nvSpPr>
        <p:spPr bwMode="auto">
          <a:xfrm>
            <a:off x="441325" y="2636838"/>
            <a:ext cx="8426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Answer: </a:t>
            </a:r>
          </a:p>
          <a:p>
            <a:pPr eaLnBrk="1" hangingPunct="1"/>
            <a:endParaRPr lang="en-US">
              <a:solidFill>
                <a:srgbClr val="0000CC"/>
              </a:solidFill>
            </a:endParaRPr>
          </a:p>
          <a:p>
            <a:pPr eaLnBrk="1" hangingPunct="1"/>
            <a:r>
              <a:rPr lang="en-US"/>
              <a:t>It depends upon:</a:t>
            </a:r>
          </a:p>
          <a:p>
            <a:pPr eaLnBrk="1" hangingPunct="1"/>
            <a:endParaRPr lang="en-US"/>
          </a:p>
          <a:p>
            <a:pPr eaLnBrk="1" hangingPunct="1"/>
            <a:r>
              <a:rPr lang="en-US">
                <a:solidFill>
                  <a:srgbClr val="C00000"/>
                </a:solidFill>
              </a:rPr>
              <a:t> (a) how full your hash table is, and </a:t>
            </a:r>
          </a:p>
          <a:p>
            <a:pPr eaLnBrk="1" hangingPunct="1"/>
            <a:r>
              <a:rPr lang="en-US">
                <a:solidFill>
                  <a:srgbClr val="0000CC"/>
                </a:solidFill>
              </a:rPr>
              <a:t>(b) how many collisions you have in the hash table.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6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942AE7DC-F2C5-4FFE-B181-D514D71B9DA5}" type="slidenum">
              <a:rPr lang="en-US" sz="1400" smtClean="0">
                <a:solidFill>
                  <a:schemeClr val="tx1"/>
                </a:solidFill>
                <a:latin typeface="Times New Roman" pitchFamily="18" charset="0"/>
              </a:rPr>
              <a:pPr eaLnBrk="1" hangingPunct="1"/>
              <a:t>4</a:t>
            </a:fld>
            <a:endParaRPr lang="en-US" sz="1400" smtClean="0">
              <a:solidFill>
                <a:schemeClr val="tx1"/>
              </a:solidFill>
              <a:latin typeface="Times New Roman" pitchFamily="18" charset="0"/>
            </a:endParaRPr>
          </a:p>
        </p:txBody>
      </p:sp>
      <p:sp>
        <p:nvSpPr>
          <p:cNvPr id="831490" name="AutoShape 2"/>
          <p:cNvSpPr>
            <a:spLocks noChangeArrowheads="1"/>
          </p:cNvSpPr>
          <p:nvPr/>
        </p:nvSpPr>
        <p:spPr bwMode="auto">
          <a:xfrm>
            <a:off x="5334000" y="600075"/>
            <a:ext cx="3581400" cy="1990725"/>
          </a:xfrm>
          <a:prstGeom prst="roundRect">
            <a:avLst>
              <a:gd name="adj" fmla="val 16667"/>
            </a:avLst>
          </a:prstGeom>
          <a:solidFill>
            <a:srgbClr val="E7F9BF"/>
          </a:solidFill>
          <a:ln w="9525" algn="ctr">
            <a:solidFill>
              <a:schemeClr val="tx1"/>
            </a:solidFill>
            <a:round/>
            <a:headEnd/>
            <a:tailEnd/>
          </a:ln>
        </p:spPr>
        <p:txBody>
          <a:bodyPr wrap="none" anchor="ctr"/>
          <a:lstStyle/>
          <a:p>
            <a:endParaRPr lang="en-US"/>
          </a:p>
        </p:txBody>
      </p:sp>
      <p:sp>
        <p:nvSpPr>
          <p:cNvPr id="5124" name="Rectangle 3"/>
          <p:cNvSpPr>
            <a:spLocks noGrp="1" noChangeArrowheads="1"/>
          </p:cNvSpPr>
          <p:nvPr>
            <p:ph type="title"/>
          </p:nvPr>
        </p:nvSpPr>
        <p:spPr>
          <a:xfrm>
            <a:off x="-1295400" y="-152400"/>
            <a:ext cx="7772400" cy="1143000"/>
          </a:xfrm>
        </p:spPr>
        <p:txBody>
          <a:bodyPr/>
          <a:lstStyle/>
          <a:p>
            <a:pPr eaLnBrk="1" hangingPunct="1"/>
            <a:r>
              <a:rPr lang="en-US" smtClean="0"/>
              <a:t>“Tables”</a:t>
            </a:r>
          </a:p>
        </p:txBody>
      </p:sp>
      <p:sp>
        <p:nvSpPr>
          <p:cNvPr id="831492" name="Text Box 4"/>
          <p:cNvSpPr txBox="1">
            <a:spLocks noChangeArrowheads="1"/>
          </p:cNvSpPr>
          <p:nvPr/>
        </p:nvSpPr>
        <p:spPr bwMode="auto">
          <a:xfrm>
            <a:off x="288925" y="1036638"/>
            <a:ext cx="4816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Let’s say you want to want to write a program to keep track of all your BFFs…</a:t>
            </a:r>
          </a:p>
        </p:txBody>
      </p:sp>
      <p:pic>
        <p:nvPicPr>
          <p:cNvPr id="831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685800"/>
            <a:ext cx="27622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31494" name="Text Box 6"/>
          <p:cNvSpPr txBox="1">
            <a:spLocks noChangeArrowheads="1"/>
          </p:cNvSpPr>
          <p:nvPr/>
        </p:nvSpPr>
        <p:spPr bwMode="auto">
          <a:xfrm>
            <a:off x="381000" y="3108325"/>
            <a:ext cx="434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Of course, you want to remember all the important dirt about each BFF:</a:t>
            </a:r>
          </a:p>
        </p:txBody>
      </p:sp>
      <p:sp>
        <p:nvSpPr>
          <p:cNvPr id="831495" name="Text Box 7"/>
          <p:cNvSpPr txBox="1">
            <a:spLocks noChangeArrowheads="1"/>
          </p:cNvSpPr>
          <p:nvPr/>
        </p:nvSpPr>
        <p:spPr bwMode="auto">
          <a:xfrm>
            <a:off x="5257800" y="2803525"/>
            <a:ext cx="3657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A50021"/>
                </a:solidFill>
              </a:rPr>
              <a:t>Name: </a:t>
            </a:r>
            <a:r>
              <a:rPr lang="en-US" sz="2000">
                <a:solidFill>
                  <a:schemeClr val="tx1"/>
                </a:solidFill>
              </a:rPr>
              <a:t>Carey Nash</a:t>
            </a:r>
          </a:p>
          <a:p>
            <a:pPr eaLnBrk="1" hangingPunct="1"/>
            <a:r>
              <a:rPr lang="en-US" sz="2000">
                <a:solidFill>
                  <a:srgbClr val="6600CC"/>
                </a:solidFill>
              </a:rPr>
              <a:t>Phone number: </a:t>
            </a:r>
            <a:r>
              <a:rPr lang="en-US" sz="2000">
                <a:solidFill>
                  <a:schemeClr val="tx1"/>
                </a:solidFill>
              </a:rPr>
              <a:t>867-5309</a:t>
            </a:r>
          </a:p>
          <a:p>
            <a:pPr eaLnBrk="1" hangingPunct="1"/>
            <a:r>
              <a:rPr lang="en-US" sz="2000">
                <a:solidFill>
                  <a:srgbClr val="006666"/>
                </a:solidFill>
              </a:rPr>
              <a:t>Birthday: </a:t>
            </a:r>
            <a:r>
              <a:rPr lang="en-US" sz="2000">
                <a:solidFill>
                  <a:schemeClr val="tx1"/>
                </a:solidFill>
              </a:rPr>
              <a:t>July 28</a:t>
            </a:r>
          </a:p>
          <a:p>
            <a:pPr eaLnBrk="1" hangingPunct="1"/>
            <a:r>
              <a:rPr lang="en-US" sz="2000">
                <a:solidFill>
                  <a:srgbClr val="FF9900"/>
                </a:solidFill>
              </a:rPr>
              <a:t>iPhone or ‘droid: </a:t>
            </a:r>
            <a:r>
              <a:rPr lang="en-US" sz="2000">
                <a:solidFill>
                  <a:schemeClr val="tx1"/>
                </a:solidFill>
              </a:rPr>
              <a:t>iPhone</a:t>
            </a:r>
          </a:p>
          <a:p>
            <a:pPr eaLnBrk="1" hangingPunct="1"/>
            <a:r>
              <a:rPr lang="en-US" sz="2000">
                <a:solidFill>
                  <a:srgbClr val="9966FF"/>
                </a:solidFill>
              </a:rPr>
              <a:t>Fave food: </a:t>
            </a:r>
            <a:r>
              <a:rPr lang="en-US" sz="2000">
                <a:solidFill>
                  <a:schemeClr val="tx1"/>
                </a:solidFill>
              </a:rPr>
              <a:t>Greek</a:t>
            </a:r>
          </a:p>
          <a:p>
            <a:pPr eaLnBrk="1" hangingPunct="1"/>
            <a:r>
              <a:rPr lang="en-US" sz="2000">
                <a:solidFill>
                  <a:srgbClr val="800000"/>
                </a:solidFill>
              </a:rPr>
              <a:t>Fave Jersey Shore Actor: </a:t>
            </a:r>
            <a:r>
              <a:rPr lang="en-US" sz="2000">
                <a:solidFill>
                  <a:schemeClr val="tx1"/>
                </a:solidFill>
              </a:rPr>
              <a:t>…</a:t>
            </a:r>
          </a:p>
        </p:txBody>
      </p:sp>
      <p:sp>
        <p:nvSpPr>
          <p:cNvPr id="831496" name="Text Box 8"/>
          <p:cNvSpPr txBox="1">
            <a:spLocks noChangeArrowheads="1"/>
          </p:cNvSpPr>
          <p:nvPr/>
        </p:nvSpPr>
        <p:spPr bwMode="auto">
          <a:xfrm>
            <a:off x="381000" y="5257800"/>
            <a:ext cx="434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And you want to quickly be able to search for a BFF in one or more ways…</a:t>
            </a:r>
          </a:p>
        </p:txBody>
      </p:sp>
      <p:sp>
        <p:nvSpPr>
          <p:cNvPr id="5130" name="Text Box 9"/>
          <p:cNvSpPr txBox="1">
            <a:spLocks noChangeArrowheads="1"/>
          </p:cNvSpPr>
          <p:nvPr/>
        </p:nvSpPr>
        <p:spPr bwMode="auto">
          <a:xfrm>
            <a:off x="5105400" y="5105400"/>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t>“ Find all the dirt on my BFF ‘</a:t>
            </a:r>
            <a:r>
              <a:rPr lang="en-US" sz="2000">
                <a:solidFill>
                  <a:srgbClr val="800000"/>
                </a:solidFill>
              </a:rPr>
              <a:t>David Small</a:t>
            </a:r>
            <a:r>
              <a:rPr lang="en-US" sz="2000"/>
              <a:t>’ ”</a:t>
            </a:r>
          </a:p>
        </p:txBody>
      </p:sp>
      <p:sp>
        <p:nvSpPr>
          <p:cNvPr id="5131" name="Text Box 10"/>
          <p:cNvSpPr txBox="1">
            <a:spLocks noChangeArrowheads="1"/>
          </p:cNvSpPr>
          <p:nvPr/>
        </p:nvSpPr>
        <p:spPr bwMode="auto">
          <a:xfrm>
            <a:off x="4953000" y="5867400"/>
            <a:ext cx="434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t>“ Find all the dirt on the BFF whose number is </a:t>
            </a:r>
            <a:r>
              <a:rPr lang="en-US" sz="2000">
                <a:solidFill>
                  <a:srgbClr val="800000"/>
                </a:solidFill>
              </a:rPr>
              <a:t>867-5309</a:t>
            </a:r>
            <a:r>
              <a:rPr lang="en-US" sz="2000"/>
              <a:t> ”</a:t>
            </a:r>
          </a:p>
        </p:txBody>
      </p:sp>
      <p:sp>
        <p:nvSpPr>
          <p:cNvPr id="831499" name="Text Box 11"/>
          <p:cNvSpPr txBox="1">
            <a:spLocks noChangeArrowheads="1"/>
          </p:cNvSpPr>
          <p:nvPr/>
        </p:nvSpPr>
        <p:spPr bwMode="auto">
          <a:xfrm>
            <a:off x="381000" y="854075"/>
            <a:ext cx="4495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In CS lingo, a group of related data (e.g., all about the same person) is called a “</a:t>
            </a:r>
            <a:r>
              <a:rPr lang="en-US">
                <a:solidFill>
                  <a:srgbClr val="800000"/>
                </a:solidFill>
              </a:rPr>
              <a:t>Record.</a:t>
            </a:r>
            <a:r>
              <a:rPr lang="en-US"/>
              <a:t>”</a:t>
            </a:r>
          </a:p>
        </p:txBody>
      </p:sp>
      <p:sp>
        <p:nvSpPr>
          <p:cNvPr id="831500" name="AutoShape 12"/>
          <p:cNvSpPr>
            <a:spLocks noChangeArrowheads="1"/>
          </p:cNvSpPr>
          <p:nvPr/>
        </p:nvSpPr>
        <p:spPr bwMode="auto">
          <a:xfrm>
            <a:off x="5562600" y="219075"/>
            <a:ext cx="3124200" cy="381000"/>
          </a:xfrm>
          <a:prstGeom prst="roundRect">
            <a:avLst>
              <a:gd name="adj" fmla="val 16667"/>
            </a:avLst>
          </a:prstGeom>
          <a:solidFill>
            <a:schemeClr val="accent1"/>
          </a:solidFill>
          <a:ln w="9525" algn="ctr">
            <a:solidFill>
              <a:schemeClr val="tx1"/>
            </a:solidFill>
            <a:round/>
            <a:headEnd/>
            <a:tailEnd/>
          </a:ln>
        </p:spPr>
        <p:txBody>
          <a:bodyPr wrap="none" anchor="ctr"/>
          <a:lstStyle/>
          <a:p>
            <a:r>
              <a:rPr lang="en-US"/>
              <a:t>A BFF Record</a:t>
            </a:r>
          </a:p>
        </p:txBody>
      </p:sp>
      <p:sp>
        <p:nvSpPr>
          <p:cNvPr id="831501" name="Text Box 13"/>
          <p:cNvSpPr txBox="1">
            <a:spLocks noChangeArrowheads="1"/>
          </p:cNvSpPr>
          <p:nvPr/>
        </p:nvSpPr>
        <p:spPr bwMode="auto">
          <a:xfrm>
            <a:off x="0" y="3352800"/>
            <a:ext cx="571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A “</a:t>
            </a:r>
            <a:r>
              <a:rPr lang="en-US">
                <a:solidFill>
                  <a:srgbClr val="6600CC"/>
                </a:solidFill>
              </a:rPr>
              <a:t>Table”</a:t>
            </a:r>
            <a:r>
              <a:rPr lang="en-US"/>
              <a:t> is basically a collection </a:t>
            </a:r>
            <a:br>
              <a:rPr lang="en-US"/>
            </a:br>
            <a:r>
              <a:rPr lang="en-US"/>
              <a:t>of zero or more </a:t>
            </a:r>
            <a:r>
              <a:rPr lang="en-US">
                <a:solidFill>
                  <a:srgbClr val="6600CC"/>
                </a:solidFill>
              </a:rPr>
              <a:t>Records</a:t>
            </a:r>
            <a:r>
              <a:rPr lang="en-US"/>
              <a:t>… Simple!</a:t>
            </a:r>
          </a:p>
        </p:txBody>
      </p:sp>
      <p:sp>
        <p:nvSpPr>
          <p:cNvPr id="831502" name="Text Box 14"/>
          <p:cNvSpPr txBox="1">
            <a:spLocks noChangeArrowheads="1"/>
          </p:cNvSpPr>
          <p:nvPr/>
        </p:nvSpPr>
        <p:spPr bwMode="auto">
          <a:xfrm>
            <a:off x="152400" y="4267200"/>
            <a:ext cx="5181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How can a user find a record? We pick one/two important fields and design a data structure that makes it fast to search the table for matching values in these fields.</a:t>
            </a:r>
          </a:p>
        </p:txBody>
      </p:sp>
      <p:sp>
        <p:nvSpPr>
          <p:cNvPr id="831503" name="Rectangle 15"/>
          <p:cNvSpPr>
            <a:spLocks noChangeArrowheads="1"/>
          </p:cNvSpPr>
          <p:nvPr/>
        </p:nvSpPr>
        <p:spPr bwMode="auto">
          <a:xfrm>
            <a:off x="381000" y="2073275"/>
            <a:ext cx="457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t>And each piece of data in the record is called a “</a:t>
            </a:r>
            <a:r>
              <a:rPr lang="en-US">
                <a:solidFill>
                  <a:srgbClr val="800000"/>
                </a:solidFill>
              </a:rPr>
              <a:t>Field.</a:t>
            </a:r>
            <a:r>
              <a:rPr lang="en-US"/>
              <a:t>”</a:t>
            </a:r>
          </a:p>
        </p:txBody>
      </p:sp>
      <p:grpSp>
        <p:nvGrpSpPr>
          <p:cNvPr id="2" name="Group 16"/>
          <p:cNvGrpSpPr>
            <a:grpSpLocks/>
          </p:cNvGrpSpPr>
          <p:nvPr/>
        </p:nvGrpSpPr>
        <p:grpSpPr bwMode="auto">
          <a:xfrm>
            <a:off x="3657600" y="371475"/>
            <a:ext cx="2286000" cy="466725"/>
            <a:chOff x="-912" y="4560"/>
            <a:chExt cx="1440" cy="294"/>
          </a:xfrm>
        </p:grpSpPr>
        <p:sp>
          <p:nvSpPr>
            <p:cNvPr id="5158" name="Line 17"/>
            <p:cNvSpPr>
              <a:spLocks noChangeShapeType="1"/>
            </p:cNvSpPr>
            <p:nvPr/>
          </p:nvSpPr>
          <p:spPr bwMode="auto">
            <a:xfrm>
              <a:off x="288" y="4704"/>
              <a:ext cx="240" cy="96"/>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59" name="Text Box 18"/>
            <p:cNvSpPr txBox="1">
              <a:spLocks noChangeArrowheads="1"/>
            </p:cNvSpPr>
            <p:nvPr/>
          </p:nvSpPr>
          <p:spPr bwMode="auto">
            <a:xfrm>
              <a:off x="-912" y="4560"/>
              <a:ext cx="1230" cy="294"/>
            </a:xfrm>
            <a:prstGeom prst="rect">
              <a:avLst/>
            </a:prstGeom>
            <a:solidFill>
              <a:srgbClr val="FFCC99"/>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Name Field</a:t>
              </a:r>
            </a:p>
          </p:txBody>
        </p:sp>
      </p:grpSp>
      <p:grpSp>
        <p:nvGrpSpPr>
          <p:cNvPr id="3" name="Group 19"/>
          <p:cNvGrpSpPr>
            <a:grpSpLocks/>
          </p:cNvGrpSpPr>
          <p:nvPr/>
        </p:nvGrpSpPr>
        <p:grpSpPr bwMode="auto">
          <a:xfrm>
            <a:off x="3733800" y="1590675"/>
            <a:ext cx="2286000" cy="466725"/>
            <a:chOff x="-912" y="4560"/>
            <a:chExt cx="1440" cy="294"/>
          </a:xfrm>
        </p:grpSpPr>
        <p:sp>
          <p:nvSpPr>
            <p:cNvPr id="5156" name="Line 20"/>
            <p:cNvSpPr>
              <a:spLocks noChangeShapeType="1"/>
            </p:cNvSpPr>
            <p:nvPr/>
          </p:nvSpPr>
          <p:spPr bwMode="auto">
            <a:xfrm>
              <a:off x="288" y="4704"/>
              <a:ext cx="240" cy="96"/>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57" name="Text Box 21"/>
            <p:cNvSpPr txBox="1">
              <a:spLocks noChangeArrowheads="1"/>
            </p:cNvSpPr>
            <p:nvPr/>
          </p:nvSpPr>
          <p:spPr bwMode="auto">
            <a:xfrm>
              <a:off x="-912" y="4560"/>
              <a:ext cx="1230" cy="294"/>
            </a:xfrm>
            <a:prstGeom prst="rect">
              <a:avLst/>
            </a:prstGeom>
            <a:solidFill>
              <a:srgbClr val="FFCC99"/>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Food Field</a:t>
              </a:r>
            </a:p>
          </p:txBody>
        </p:sp>
      </p:grpSp>
      <p:grpSp>
        <p:nvGrpSpPr>
          <p:cNvPr id="4" name="Group 22"/>
          <p:cNvGrpSpPr>
            <a:grpSpLocks/>
          </p:cNvGrpSpPr>
          <p:nvPr/>
        </p:nvGrpSpPr>
        <p:grpSpPr bwMode="auto">
          <a:xfrm>
            <a:off x="5334000" y="2971800"/>
            <a:ext cx="3124200" cy="1676400"/>
            <a:chOff x="432" y="3850"/>
            <a:chExt cx="2304" cy="1344"/>
          </a:xfrm>
        </p:grpSpPr>
        <p:sp>
          <p:nvSpPr>
            <p:cNvPr id="5154" name="AutoShape 23"/>
            <p:cNvSpPr>
              <a:spLocks noChangeArrowheads="1"/>
            </p:cNvSpPr>
            <p:nvPr/>
          </p:nvSpPr>
          <p:spPr bwMode="auto">
            <a:xfrm>
              <a:off x="480" y="3850"/>
              <a:ext cx="2256" cy="1344"/>
            </a:xfrm>
            <a:prstGeom prst="roundRect">
              <a:avLst>
                <a:gd name="adj" fmla="val 16667"/>
              </a:avLst>
            </a:prstGeom>
            <a:solidFill>
              <a:srgbClr val="E7F9BF"/>
            </a:solidFill>
            <a:ln w="9525" algn="ctr">
              <a:solidFill>
                <a:schemeClr val="tx1"/>
              </a:solidFill>
              <a:round/>
              <a:headEnd/>
              <a:tailEnd/>
            </a:ln>
          </p:spPr>
          <p:txBody>
            <a:bodyPr wrap="none" anchor="ctr"/>
            <a:lstStyle/>
            <a:p>
              <a:endParaRPr lang="en-US"/>
            </a:p>
          </p:txBody>
        </p:sp>
        <p:sp>
          <p:nvSpPr>
            <p:cNvPr id="5155" name="Text Box 24"/>
            <p:cNvSpPr txBox="1">
              <a:spLocks noChangeArrowheads="1"/>
            </p:cNvSpPr>
            <p:nvPr/>
          </p:nvSpPr>
          <p:spPr bwMode="auto">
            <a:xfrm>
              <a:off x="432" y="3888"/>
              <a:ext cx="2304" cy="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600">
                  <a:solidFill>
                    <a:srgbClr val="A50021"/>
                  </a:solidFill>
                </a:rPr>
                <a:t>Name: </a:t>
              </a:r>
              <a:r>
                <a:rPr lang="en-US" sz="1600">
                  <a:solidFill>
                    <a:schemeClr val="tx1"/>
                  </a:solidFill>
                </a:rPr>
                <a:t>Carey Nash</a:t>
              </a:r>
            </a:p>
            <a:p>
              <a:pPr eaLnBrk="1" hangingPunct="1"/>
              <a:r>
                <a:rPr lang="en-US" sz="1600">
                  <a:solidFill>
                    <a:srgbClr val="6600CC"/>
                  </a:solidFill>
                </a:rPr>
                <a:t>Phone number: </a:t>
              </a:r>
              <a:r>
                <a:rPr lang="en-US" sz="1600">
                  <a:solidFill>
                    <a:schemeClr val="tx1"/>
                  </a:solidFill>
                </a:rPr>
                <a:t>867-5309</a:t>
              </a:r>
            </a:p>
            <a:p>
              <a:pPr eaLnBrk="1" hangingPunct="1"/>
              <a:r>
                <a:rPr lang="en-US" sz="1600">
                  <a:solidFill>
                    <a:srgbClr val="006666"/>
                  </a:solidFill>
                </a:rPr>
                <a:t>Birthday: </a:t>
              </a:r>
              <a:r>
                <a:rPr lang="en-US" sz="1600">
                  <a:solidFill>
                    <a:schemeClr val="tx1"/>
                  </a:solidFill>
                </a:rPr>
                <a:t>July 28</a:t>
              </a:r>
            </a:p>
            <a:p>
              <a:pPr eaLnBrk="1" hangingPunct="1"/>
              <a:r>
                <a:rPr lang="en-US" sz="1600">
                  <a:solidFill>
                    <a:srgbClr val="FF9900"/>
                  </a:solidFill>
                </a:rPr>
                <a:t>iPhone or ‘droid: </a:t>
              </a:r>
              <a:r>
                <a:rPr lang="en-US" sz="1600">
                  <a:solidFill>
                    <a:schemeClr val="tx1"/>
                  </a:solidFill>
                </a:rPr>
                <a:t>iPhone</a:t>
              </a:r>
            </a:p>
            <a:p>
              <a:pPr eaLnBrk="1" hangingPunct="1"/>
              <a:r>
                <a:rPr lang="en-US" sz="1600">
                  <a:solidFill>
                    <a:srgbClr val="9966FF"/>
                  </a:solidFill>
                </a:rPr>
                <a:t>Fave food: </a:t>
              </a:r>
              <a:r>
                <a:rPr lang="en-US" sz="1600">
                  <a:solidFill>
                    <a:schemeClr val="tx1"/>
                  </a:solidFill>
                </a:rPr>
                <a:t>Greek</a:t>
              </a:r>
            </a:p>
            <a:p>
              <a:pPr eaLnBrk="1" hangingPunct="1"/>
              <a:r>
                <a:rPr lang="en-US" sz="1600">
                  <a:solidFill>
                    <a:srgbClr val="800000"/>
                  </a:solidFill>
                </a:rPr>
                <a:t>Fave Jersey Shore Actor: </a:t>
              </a:r>
              <a:r>
                <a:rPr lang="en-US" sz="1600">
                  <a:solidFill>
                    <a:schemeClr val="tx1"/>
                  </a:solidFill>
                </a:rPr>
                <a:t>…</a:t>
              </a:r>
            </a:p>
          </p:txBody>
        </p:sp>
      </p:grpSp>
      <p:grpSp>
        <p:nvGrpSpPr>
          <p:cNvPr id="5" name="Group 25"/>
          <p:cNvGrpSpPr>
            <a:grpSpLocks/>
          </p:cNvGrpSpPr>
          <p:nvPr/>
        </p:nvGrpSpPr>
        <p:grpSpPr bwMode="auto">
          <a:xfrm>
            <a:off x="5562600" y="3352800"/>
            <a:ext cx="3124200" cy="1676400"/>
            <a:chOff x="432" y="3850"/>
            <a:chExt cx="2304" cy="1344"/>
          </a:xfrm>
        </p:grpSpPr>
        <p:sp>
          <p:nvSpPr>
            <p:cNvPr id="5152" name="AutoShape 26"/>
            <p:cNvSpPr>
              <a:spLocks noChangeArrowheads="1"/>
            </p:cNvSpPr>
            <p:nvPr/>
          </p:nvSpPr>
          <p:spPr bwMode="auto">
            <a:xfrm>
              <a:off x="480" y="3850"/>
              <a:ext cx="2256" cy="1344"/>
            </a:xfrm>
            <a:prstGeom prst="roundRect">
              <a:avLst>
                <a:gd name="adj" fmla="val 16667"/>
              </a:avLst>
            </a:prstGeom>
            <a:solidFill>
              <a:srgbClr val="E7F9BF"/>
            </a:solidFill>
            <a:ln w="9525" algn="ctr">
              <a:solidFill>
                <a:schemeClr val="tx1"/>
              </a:solidFill>
              <a:round/>
              <a:headEnd/>
              <a:tailEnd/>
            </a:ln>
          </p:spPr>
          <p:txBody>
            <a:bodyPr wrap="none" anchor="ctr"/>
            <a:lstStyle/>
            <a:p>
              <a:endParaRPr lang="en-US"/>
            </a:p>
          </p:txBody>
        </p:sp>
        <p:sp>
          <p:nvSpPr>
            <p:cNvPr id="5153" name="Text Box 27"/>
            <p:cNvSpPr txBox="1">
              <a:spLocks noChangeArrowheads="1"/>
            </p:cNvSpPr>
            <p:nvPr/>
          </p:nvSpPr>
          <p:spPr bwMode="auto">
            <a:xfrm>
              <a:off x="432" y="3888"/>
              <a:ext cx="2304" cy="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600">
                  <a:solidFill>
                    <a:srgbClr val="A50021"/>
                  </a:solidFill>
                </a:rPr>
                <a:t>Name: </a:t>
              </a:r>
              <a:r>
                <a:rPr lang="en-US" sz="1600">
                  <a:solidFill>
                    <a:schemeClr val="tx1"/>
                  </a:solidFill>
                </a:rPr>
                <a:t>David Small</a:t>
              </a:r>
            </a:p>
            <a:p>
              <a:pPr eaLnBrk="1" hangingPunct="1"/>
              <a:r>
                <a:rPr lang="en-US" sz="1600">
                  <a:solidFill>
                    <a:srgbClr val="6600CC"/>
                  </a:solidFill>
                </a:rPr>
                <a:t>Phone number: </a:t>
              </a:r>
              <a:r>
                <a:rPr lang="en-US" sz="1600">
                  <a:solidFill>
                    <a:schemeClr val="tx1"/>
                  </a:solidFill>
                </a:rPr>
                <a:t>555-1212</a:t>
              </a:r>
            </a:p>
            <a:p>
              <a:pPr eaLnBrk="1" hangingPunct="1"/>
              <a:r>
                <a:rPr lang="en-US" sz="1600">
                  <a:solidFill>
                    <a:srgbClr val="006666"/>
                  </a:solidFill>
                </a:rPr>
                <a:t>Birthday: </a:t>
              </a:r>
              <a:r>
                <a:rPr lang="en-US" sz="1600">
                  <a:solidFill>
                    <a:schemeClr val="tx1"/>
                  </a:solidFill>
                </a:rPr>
                <a:t>Aug 4</a:t>
              </a:r>
            </a:p>
            <a:p>
              <a:pPr eaLnBrk="1" hangingPunct="1"/>
              <a:r>
                <a:rPr lang="en-US" sz="1600">
                  <a:solidFill>
                    <a:srgbClr val="FF9900"/>
                  </a:solidFill>
                </a:rPr>
                <a:t>iPhone or ‘droid: </a:t>
              </a:r>
              <a:r>
                <a:rPr lang="en-US" sz="1600">
                  <a:solidFill>
                    <a:schemeClr val="tx1"/>
                  </a:solidFill>
                </a:rPr>
                <a:t>Neither</a:t>
              </a:r>
            </a:p>
            <a:p>
              <a:pPr eaLnBrk="1" hangingPunct="1"/>
              <a:r>
                <a:rPr lang="en-US" sz="1600">
                  <a:solidFill>
                    <a:srgbClr val="9966FF"/>
                  </a:solidFill>
                </a:rPr>
                <a:t>Fave food: </a:t>
              </a:r>
              <a:r>
                <a:rPr lang="en-US" sz="1600">
                  <a:solidFill>
                    <a:schemeClr val="tx1"/>
                  </a:solidFill>
                </a:rPr>
                <a:t>Pizza</a:t>
              </a:r>
            </a:p>
            <a:p>
              <a:pPr eaLnBrk="1" hangingPunct="1"/>
              <a:r>
                <a:rPr lang="en-US" sz="1600">
                  <a:solidFill>
                    <a:srgbClr val="800000"/>
                  </a:solidFill>
                </a:rPr>
                <a:t>Fave Jersey Shore Actor: </a:t>
              </a:r>
              <a:r>
                <a:rPr lang="en-US" sz="1600">
                  <a:solidFill>
                    <a:schemeClr val="tx1"/>
                  </a:solidFill>
                </a:rPr>
                <a:t>…</a:t>
              </a:r>
            </a:p>
          </p:txBody>
        </p:sp>
      </p:grpSp>
      <p:grpSp>
        <p:nvGrpSpPr>
          <p:cNvPr id="6" name="Group 28"/>
          <p:cNvGrpSpPr>
            <a:grpSpLocks/>
          </p:cNvGrpSpPr>
          <p:nvPr/>
        </p:nvGrpSpPr>
        <p:grpSpPr bwMode="auto">
          <a:xfrm>
            <a:off x="5715000" y="3810000"/>
            <a:ext cx="3124200" cy="1676400"/>
            <a:chOff x="432" y="3850"/>
            <a:chExt cx="2304" cy="1344"/>
          </a:xfrm>
        </p:grpSpPr>
        <p:sp>
          <p:nvSpPr>
            <p:cNvPr id="5150" name="AutoShape 29"/>
            <p:cNvSpPr>
              <a:spLocks noChangeArrowheads="1"/>
            </p:cNvSpPr>
            <p:nvPr/>
          </p:nvSpPr>
          <p:spPr bwMode="auto">
            <a:xfrm>
              <a:off x="480" y="3850"/>
              <a:ext cx="2256" cy="1344"/>
            </a:xfrm>
            <a:prstGeom prst="roundRect">
              <a:avLst>
                <a:gd name="adj" fmla="val 16667"/>
              </a:avLst>
            </a:prstGeom>
            <a:solidFill>
              <a:srgbClr val="E7F9BF"/>
            </a:solidFill>
            <a:ln w="9525" algn="ctr">
              <a:solidFill>
                <a:schemeClr val="tx1"/>
              </a:solidFill>
              <a:round/>
              <a:headEnd/>
              <a:tailEnd/>
            </a:ln>
          </p:spPr>
          <p:txBody>
            <a:bodyPr wrap="none" anchor="ctr"/>
            <a:lstStyle/>
            <a:p>
              <a:endParaRPr lang="en-US"/>
            </a:p>
          </p:txBody>
        </p:sp>
        <p:sp>
          <p:nvSpPr>
            <p:cNvPr id="5151" name="Text Box 30"/>
            <p:cNvSpPr txBox="1">
              <a:spLocks noChangeArrowheads="1"/>
            </p:cNvSpPr>
            <p:nvPr/>
          </p:nvSpPr>
          <p:spPr bwMode="auto">
            <a:xfrm>
              <a:off x="432" y="3888"/>
              <a:ext cx="2304" cy="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600">
                  <a:solidFill>
                    <a:srgbClr val="A50021"/>
                  </a:solidFill>
                </a:rPr>
                <a:t>Name: </a:t>
              </a:r>
              <a:r>
                <a:rPr lang="en-US" sz="1600">
                  <a:solidFill>
                    <a:schemeClr val="tx1"/>
                  </a:solidFill>
                </a:rPr>
                <a:t>John Rohr</a:t>
              </a:r>
            </a:p>
            <a:p>
              <a:pPr eaLnBrk="1" hangingPunct="1"/>
              <a:r>
                <a:rPr lang="en-US" sz="1600">
                  <a:solidFill>
                    <a:srgbClr val="6600CC"/>
                  </a:solidFill>
                </a:rPr>
                <a:t>Phone number: </a:t>
              </a:r>
              <a:r>
                <a:rPr lang="en-US" sz="1600">
                  <a:solidFill>
                    <a:schemeClr val="tx1"/>
                  </a:solidFill>
                </a:rPr>
                <a:t>999-9191</a:t>
              </a:r>
            </a:p>
            <a:p>
              <a:pPr eaLnBrk="1" hangingPunct="1"/>
              <a:r>
                <a:rPr lang="en-US" sz="1600">
                  <a:solidFill>
                    <a:srgbClr val="006666"/>
                  </a:solidFill>
                </a:rPr>
                <a:t>Birthday: </a:t>
              </a:r>
              <a:r>
                <a:rPr lang="en-US" sz="1600">
                  <a:solidFill>
                    <a:schemeClr val="tx1"/>
                  </a:solidFill>
                </a:rPr>
                <a:t>Jan 1</a:t>
              </a:r>
            </a:p>
            <a:p>
              <a:pPr eaLnBrk="1" hangingPunct="1"/>
              <a:r>
                <a:rPr lang="en-US" sz="1600">
                  <a:solidFill>
                    <a:srgbClr val="FF9900"/>
                  </a:solidFill>
                </a:rPr>
                <a:t>iPhone or ‘droid: </a:t>
              </a:r>
              <a:r>
                <a:rPr lang="en-US" sz="1600">
                  <a:solidFill>
                    <a:schemeClr val="tx1"/>
                  </a:solidFill>
                </a:rPr>
                <a:t>Droid</a:t>
              </a:r>
            </a:p>
            <a:p>
              <a:pPr eaLnBrk="1" hangingPunct="1"/>
              <a:r>
                <a:rPr lang="en-US" sz="1600">
                  <a:solidFill>
                    <a:srgbClr val="9966FF"/>
                  </a:solidFill>
                </a:rPr>
                <a:t>Fave food: </a:t>
              </a:r>
              <a:r>
                <a:rPr lang="en-US" sz="1600">
                  <a:solidFill>
                    <a:schemeClr val="tx1"/>
                  </a:solidFill>
                </a:rPr>
                <a:t>Cheerios</a:t>
              </a:r>
            </a:p>
            <a:p>
              <a:pPr eaLnBrk="1" hangingPunct="1"/>
              <a:r>
                <a:rPr lang="en-US" sz="1600">
                  <a:solidFill>
                    <a:srgbClr val="800000"/>
                  </a:solidFill>
                </a:rPr>
                <a:t>Fave Jersey Shore Actor: </a:t>
              </a:r>
              <a:r>
                <a:rPr lang="en-US" sz="1600">
                  <a:solidFill>
                    <a:schemeClr val="tx1"/>
                  </a:solidFill>
                </a:rPr>
                <a:t>…</a:t>
              </a:r>
            </a:p>
          </p:txBody>
        </p:sp>
      </p:grpSp>
      <p:sp>
        <p:nvSpPr>
          <p:cNvPr id="831519" name="AutoShape 31"/>
          <p:cNvSpPr>
            <a:spLocks noChangeArrowheads="1"/>
          </p:cNvSpPr>
          <p:nvPr/>
        </p:nvSpPr>
        <p:spPr bwMode="auto">
          <a:xfrm>
            <a:off x="5715000" y="2803525"/>
            <a:ext cx="2895600" cy="381000"/>
          </a:xfrm>
          <a:prstGeom prst="roundRect">
            <a:avLst>
              <a:gd name="adj" fmla="val 16667"/>
            </a:avLst>
          </a:prstGeom>
          <a:solidFill>
            <a:schemeClr val="accent1"/>
          </a:solidFill>
          <a:ln w="9525" algn="ctr">
            <a:solidFill>
              <a:schemeClr val="tx1"/>
            </a:solidFill>
            <a:round/>
            <a:headEnd/>
            <a:tailEnd/>
          </a:ln>
        </p:spPr>
        <p:txBody>
          <a:bodyPr wrap="none" anchor="ctr"/>
          <a:lstStyle/>
          <a:p>
            <a:r>
              <a:rPr lang="en-US" sz="2000"/>
              <a:t>Table of BFF Records</a:t>
            </a:r>
          </a:p>
        </p:txBody>
      </p:sp>
      <p:sp>
        <p:nvSpPr>
          <p:cNvPr id="831520" name="Text Box 32"/>
          <p:cNvSpPr txBox="1">
            <a:spLocks noChangeArrowheads="1"/>
          </p:cNvSpPr>
          <p:nvPr/>
        </p:nvSpPr>
        <p:spPr bwMode="auto">
          <a:xfrm>
            <a:off x="152400" y="6319838"/>
            <a:ext cx="495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We call these “</a:t>
            </a:r>
            <a:r>
              <a:rPr lang="en-US">
                <a:solidFill>
                  <a:schemeClr val="accent2"/>
                </a:solidFill>
              </a:rPr>
              <a:t>key fields</a:t>
            </a:r>
            <a:r>
              <a:rPr lang="en-US"/>
              <a:t>.”</a:t>
            </a:r>
          </a:p>
        </p:txBody>
      </p:sp>
      <p:grpSp>
        <p:nvGrpSpPr>
          <p:cNvPr id="7" name="Group 33"/>
          <p:cNvGrpSpPr>
            <a:grpSpLocks/>
          </p:cNvGrpSpPr>
          <p:nvPr/>
        </p:nvGrpSpPr>
        <p:grpSpPr bwMode="auto">
          <a:xfrm>
            <a:off x="4038600" y="2895600"/>
            <a:ext cx="2286000" cy="466725"/>
            <a:chOff x="-912" y="4560"/>
            <a:chExt cx="1440" cy="294"/>
          </a:xfrm>
        </p:grpSpPr>
        <p:sp>
          <p:nvSpPr>
            <p:cNvPr id="5148" name="Line 34"/>
            <p:cNvSpPr>
              <a:spLocks noChangeShapeType="1"/>
            </p:cNvSpPr>
            <p:nvPr/>
          </p:nvSpPr>
          <p:spPr bwMode="auto">
            <a:xfrm>
              <a:off x="288" y="4704"/>
              <a:ext cx="240" cy="96"/>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49" name="Text Box 35"/>
            <p:cNvSpPr txBox="1">
              <a:spLocks noChangeArrowheads="1"/>
            </p:cNvSpPr>
            <p:nvPr/>
          </p:nvSpPr>
          <p:spPr bwMode="auto">
            <a:xfrm>
              <a:off x="-912" y="4560"/>
              <a:ext cx="1230" cy="294"/>
            </a:xfrm>
            <a:prstGeom prst="rect">
              <a:avLst/>
            </a:prstGeom>
            <a:solidFill>
              <a:srgbClr val="FFCC99"/>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Key Field</a:t>
              </a:r>
            </a:p>
          </p:txBody>
        </p:sp>
      </p:grpSp>
      <p:grpSp>
        <p:nvGrpSpPr>
          <p:cNvPr id="8" name="Group 36"/>
          <p:cNvGrpSpPr>
            <a:grpSpLocks/>
          </p:cNvGrpSpPr>
          <p:nvPr/>
        </p:nvGrpSpPr>
        <p:grpSpPr bwMode="auto">
          <a:xfrm>
            <a:off x="3733800" y="3124200"/>
            <a:ext cx="2286000" cy="466725"/>
            <a:chOff x="-912" y="4560"/>
            <a:chExt cx="1440" cy="294"/>
          </a:xfrm>
        </p:grpSpPr>
        <p:sp>
          <p:nvSpPr>
            <p:cNvPr id="5146" name="Line 37"/>
            <p:cNvSpPr>
              <a:spLocks noChangeShapeType="1"/>
            </p:cNvSpPr>
            <p:nvPr/>
          </p:nvSpPr>
          <p:spPr bwMode="auto">
            <a:xfrm>
              <a:off x="288" y="4704"/>
              <a:ext cx="240" cy="96"/>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47" name="Text Box 38"/>
            <p:cNvSpPr txBox="1">
              <a:spLocks noChangeArrowheads="1"/>
            </p:cNvSpPr>
            <p:nvPr/>
          </p:nvSpPr>
          <p:spPr bwMode="auto">
            <a:xfrm>
              <a:off x="-912" y="4560"/>
              <a:ext cx="1230" cy="294"/>
            </a:xfrm>
            <a:prstGeom prst="rect">
              <a:avLst/>
            </a:prstGeom>
            <a:solidFill>
              <a:srgbClr val="FFCC99"/>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Key Field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1" nodeType="clickEffect">
                                  <p:stCondLst>
                                    <p:cond delay="0"/>
                                  </p:stCondLst>
                                  <p:childTnLst>
                                    <p:animMotion origin="layout" path="M 0 0 L 0 -0.32192 " pathEditMode="relative" ptsTypes="AA">
                                      <p:cBhvr>
                                        <p:cTn id="6" dur="2000" fill="hold"/>
                                        <p:tgtEl>
                                          <p:spTgt spid="83149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32192 " pathEditMode="relative" ptsTypes="AA">
                                      <p:cBhvr>
                                        <p:cTn id="8" dur="2000" fill="hold"/>
                                        <p:tgtEl>
                                          <p:spTgt spid="831495"/>
                                        </p:tgtEl>
                                        <p:attrNameLst>
                                          <p:attrName>ppt_x</p:attrName>
                                          <p:attrName>ppt_y</p:attrName>
                                        </p:attrNameLst>
                                      </p:cBhvr>
                                    </p:animMotion>
                                  </p:childTnLst>
                                </p:cTn>
                              </p:par>
                              <p:par>
                                <p:cTn id="9" presetID="2" presetClass="exit" presetSubtype="8" fill="hold" nodeType="withEffect">
                                  <p:stCondLst>
                                    <p:cond delay="0"/>
                                  </p:stCondLst>
                                  <p:childTnLst>
                                    <p:anim calcmode="lin" valueType="num">
                                      <p:cBhvr additive="base">
                                        <p:cTn id="10" dur="500"/>
                                        <p:tgtEl>
                                          <p:spTgt spid="831492"/>
                                        </p:tgtEl>
                                        <p:attrNameLst>
                                          <p:attrName>ppt_x</p:attrName>
                                        </p:attrNameLst>
                                      </p:cBhvr>
                                      <p:tavLst>
                                        <p:tav tm="0">
                                          <p:val>
                                            <p:strVal val="ppt_x"/>
                                          </p:val>
                                        </p:tav>
                                        <p:tav tm="100000">
                                          <p:val>
                                            <p:strVal val="0-ppt_w/2"/>
                                          </p:val>
                                        </p:tav>
                                      </p:tavLst>
                                    </p:anim>
                                    <p:anim calcmode="lin" valueType="num">
                                      <p:cBhvr additive="base">
                                        <p:cTn id="11" dur="500"/>
                                        <p:tgtEl>
                                          <p:spTgt spid="831492"/>
                                        </p:tgtEl>
                                        <p:attrNameLst>
                                          <p:attrName>ppt_y</p:attrName>
                                        </p:attrNameLst>
                                      </p:cBhvr>
                                      <p:tavLst>
                                        <p:tav tm="0">
                                          <p:val>
                                            <p:strVal val="ppt_y"/>
                                          </p:val>
                                        </p:tav>
                                        <p:tav tm="100000">
                                          <p:val>
                                            <p:strVal val="ppt_y"/>
                                          </p:val>
                                        </p:tav>
                                      </p:tavLst>
                                    </p:anim>
                                    <p:set>
                                      <p:cBhvr>
                                        <p:cTn id="12" dur="1" fill="hold">
                                          <p:stCondLst>
                                            <p:cond delay="499"/>
                                          </p:stCondLst>
                                        </p:cTn>
                                        <p:tgtEl>
                                          <p:spTgt spid="831492"/>
                                        </p:tgtEl>
                                        <p:attrNameLst>
                                          <p:attrName>style.visibility</p:attrName>
                                        </p:attrNameLst>
                                      </p:cBhvr>
                                      <p:to>
                                        <p:strVal val="hidden"/>
                                      </p:to>
                                    </p:set>
                                  </p:childTnLst>
                                </p:cTn>
                              </p:par>
                              <p:par>
                                <p:cTn id="13" presetID="2" presetClass="exit" presetSubtype="8" fill="hold" nodeType="withEffect">
                                  <p:stCondLst>
                                    <p:cond delay="0"/>
                                  </p:stCondLst>
                                  <p:childTnLst>
                                    <p:anim calcmode="lin" valueType="num">
                                      <p:cBhvr additive="base">
                                        <p:cTn id="14" dur="500"/>
                                        <p:tgtEl>
                                          <p:spTgt spid="831493"/>
                                        </p:tgtEl>
                                        <p:attrNameLst>
                                          <p:attrName>ppt_x</p:attrName>
                                        </p:attrNameLst>
                                      </p:cBhvr>
                                      <p:tavLst>
                                        <p:tav tm="0">
                                          <p:val>
                                            <p:strVal val="ppt_x"/>
                                          </p:val>
                                        </p:tav>
                                        <p:tav tm="100000">
                                          <p:val>
                                            <p:strVal val="0-ppt_w/2"/>
                                          </p:val>
                                        </p:tav>
                                      </p:tavLst>
                                    </p:anim>
                                    <p:anim calcmode="lin" valueType="num">
                                      <p:cBhvr additive="base">
                                        <p:cTn id="15" dur="500"/>
                                        <p:tgtEl>
                                          <p:spTgt spid="831493"/>
                                        </p:tgtEl>
                                        <p:attrNameLst>
                                          <p:attrName>ppt_y</p:attrName>
                                        </p:attrNameLst>
                                      </p:cBhvr>
                                      <p:tavLst>
                                        <p:tav tm="0">
                                          <p:val>
                                            <p:strVal val="ppt_y"/>
                                          </p:val>
                                        </p:tav>
                                        <p:tav tm="100000">
                                          <p:val>
                                            <p:strVal val="ppt_y"/>
                                          </p:val>
                                        </p:tav>
                                      </p:tavLst>
                                    </p:anim>
                                    <p:set>
                                      <p:cBhvr>
                                        <p:cTn id="16" dur="1" fill="hold">
                                          <p:stCondLst>
                                            <p:cond delay="499"/>
                                          </p:stCondLst>
                                        </p:cTn>
                                        <p:tgtEl>
                                          <p:spTgt spid="831493"/>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grpId="0" nodeType="clickEffect">
                                  <p:stCondLst>
                                    <p:cond delay="0"/>
                                  </p:stCondLst>
                                  <p:childTnLst>
                                    <p:animEffect transition="out" filter="fade">
                                      <p:cBhvr>
                                        <p:cTn id="20" dur="1000"/>
                                        <p:tgtEl>
                                          <p:spTgt spid="831494"/>
                                        </p:tgtEl>
                                      </p:cBhvr>
                                    </p:animEffect>
                                    <p:set>
                                      <p:cBhvr>
                                        <p:cTn id="21" dur="1" fill="hold">
                                          <p:stCondLst>
                                            <p:cond delay="999"/>
                                          </p:stCondLst>
                                        </p:cTn>
                                        <p:tgtEl>
                                          <p:spTgt spid="831494"/>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83149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31500"/>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831490"/>
                                        </p:tgtEl>
                                        <p:attrNameLst>
                                          <p:attrName>style.visibility</p:attrName>
                                        </p:attrNameLst>
                                      </p:cBhvr>
                                      <p:to>
                                        <p:strVal val="visible"/>
                                      </p:to>
                                    </p:set>
                                    <p:animEffect transition="in" filter="fade">
                                      <p:cBhvr>
                                        <p:cTn id="30" dur="500"/>
                                        <p:tgtEl>
                                          <p:spTgt spid="8314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150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nodeType="clickEffect">
                                  <p:stCondLst>
                                    <p:cond delay="0"/>
                                  </p:stCondLst>
                                  <p:childTnLst>
                                    <p:set>
                                      <p:cBhvr>
                                        <p:cTn id="43" dur="1" fill="hold">
                                          <p:stCondLst>
                                            <p:cond delay="0"/>
                                          </p:stCondLst>
                                        </p:cTn>
                                        <p:tgtEl>
                                          <p:spTgt spid="2"/>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0"/>
                                          </p:stCondLst>
                                        </p:cTn>
                                        <p:tgtEl>
                                          <p:spTgt spid="3"/>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3150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up)">
                                      <p:cBhvr>
                                        <p:cTn id="61" dur="500"/>
                                        <p:tgtEl>
                                          <p:spTgt spid="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up)">
                                      <p:cBhvr>
                                        <p:cTn id="66" dur="500"/>
                                        <p:tgtEl>
                                          <p:spTgt spid="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up)">
                                      <p:cBhvr>
                                        <p:cTn id="71" dur="500"/>
                                        <p:tgtEl>
                                          <p:spTgt spid="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0" presetClass="path" presetSubtype="0" accel="50000" decel="50000" fill="hold" nodeType="clickEffect">
                                  <p:stCondLst>
                                    <p:cond delay="0"/>
                                  </p:stCondLst>
                                  <p:childTnLst>
                                    <p:animMotion origin="layout" path="M 3.33333E-6 -8.41813E-7 L -0.00833 -0.04441 " pathEditMode="relative" ptsTypes="AA">
                                      <p:cBhvr>
                                        <p:cTn id="75" dur="2000" fill="hold"/>
                                        <p:tgtEl>
                                          <p:spTgt spid="5"/>
                                        </p:tgtEl>
                                        <p:attrNameLst>
                                          <p:attrName>ppt_x</p:attrName>
                                          <p:attrName>ppt_y</p:attrName>
                                        </p:attrNameLst>
                                      </p:cBhvr>
                                    </p:animMotion>
                                  </p:childTnLst>
                                </p:cTn>
                              </p:par>
                              <p:par>
                                <p:cTn id="76" presetID="0" presetClass="path" presetSubtype="0" accel="50000" decel="50000" fill="hold" nodeType="withEffect">
                                  <p:stCondLst>
                                    <p:cond delay="0"/>
                                  </p:stCondLst>
                                  <p:childTnLst>
                                    <p:animMotion origin="layout" path="M 0.00521 -2.47919E-6 L -0.00312 -0.09991 " pathEditMode="relative" rAng="0" ptsTypes="AA">
                                      <p:cBhvr>
                                        <p:cTn id="77" dur="2000" fill="hold"/>
                                        <p:tgtEl>
                                          <p:spTgt spid="6"/>
                                        </p:tgtEl>
                                        <p:attrNameLst>
                                          <p:attrName>ppt_x</p:attrName>
                                          <p:attrName>ppt_y</p:attrName>
                                        </p:attrNameLst>
                                      </p:cBhvr>
                                      <p:rCtr x="-417" y="-4995"/>
                                    </p:animMotion>
                                  </p:childTnLst>
                                </p:cTn>
                              </p:par>
                            </p:childTnLst>
                          </p:cTn>
                        </p:par>
                        <p:par>
                          <p:cTn id="78" fill="hold" nodeType="afterGroup">
                            <p:stCondLst>
                              <p:cond delay="2000"/>
                            </p:stCondLst>
                            <p:childTnLst>
                              <p:par>
                                <p:cTn id="79" presetID="1" presetClass="entr" presetSubtype="0" fill="hold" grpId="0" nodeType="afterEffect">
                                  <p:stCondLst>
                                    <p:cond delay="0"/>
                                  </p:stCondLst>
                                  <p:childTnLst>
                                    <p:set>
                                      <p:cBhvr>
                                        <p:cTn id="80" dur="1" fill="hold">
                                          <p:stCondLst>
                                            <p:cond delay="0"/>
                                          </p:stCondLst>
                                        </p:cTn>
                                        <p:tgtEl>
                                          <p:spTgt spid="83151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xit" presetSubtype="0" fill="hold" grpId="0" nodeType="clickEffect">
                                  <p:stCondLst>
                                    <p:cond delay="0"/>
                                  </p:stCondLst>
                                  <p:childTnLst>
                                    <p:animEffect transition="out" filter="fade">
                                      <p:cBhvr>
                                        <p:cTn id="84" dur="1000"/>
                                        <p:tgtEl>
                                          <p:spTgt spid="831496"/>
                                        </p:tgtEl>
                                      </p:cBhvr>
                                    </p:animEffect>
                                    <p:set>
                                      <p:cBhvr>
                                        <p:cTn id="85" dur="1" fill="hold">
                                          <p:stCondLst>
                                            <p:cond delay="999"/>
                                          </p:stCondLst>
                                        </p:cTn>
                                        <p:tgtEl>
                                          <p:spTgt spid="831496"/>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831502"/>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1520"/>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left)">
                                      <p:cBhvr>
                                        <p:cTn id="96" dur="500"/>
                                        <p:tgtEl>
                                          <p:spTgt spid="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nodeType="clickEffect">
                                  <p:stCondLst>
                                    <p:cond delay="0"/>
                                  </p:stCondLst>
                                  <p:childTnLst>
                                    <p:set>
                                      <p:cBhvr>
                                        <p:cTn id="100" dur="1" fill="hold">
                                          <p:stCondLst>
                                            <p:cond delay="0"/>
                                          </p:stCondLst>
                                        </p:cTn>
                                        <p:tgtEl>
                                          <p:spTgt spid="7"/>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animEffect transition="in" filter="wipe(left)">
                                      <p:cBhvr>
                                        <p:cTn id="105" dur="500"/>
                                        <p:tgtEl>
                                          <p:spTgt spid="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nodeType="clickEffect">
                                  <p:stCondLst>
                                    <p:cond delay="0"/>
                                  </p:stCondLst>
                                  <p:childTnLst>
                                    <p:set>
                                      <p:cBhvr>
                                        <p:cTn id="10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0" grpId="0" animBg="1"/>
      <p:bldP spid="831494" grpId="0"/>
      <p:bldP spid="831494" grpId="1"/>
      <p:bldP spid="831495" grpId="0"/>
      <p:bldP spid="831496" grpId="0"/>
      <p:bldP spid="831499" grpId="0"/>
      <p:bldP spid="831500" grpId="0" animBg="1"/>
      <p:bldP spid="831501" grpId="0"/>
      <p:bldP spid="831502" grpId="0"/>
      <p:bldP spid="831503" grpId="0"/>
      <p:bldP spid="831519" grpId="0" animBg="1"/>
      <p:bldP spid="8315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54A3745-D520-4CB0-843D-BCB55AD2F42B}" type="slidenum">
              <a:rPr lang="en-US" sz="1400" smtClean="0">
                <a:solidFill>
                  <a:schemeClr val="tx1"/>
                </a:solidFill>
                <a:latin typeface="Times New Roman" pitchFamily="18" charset="0"/>
              </a:rPr>
              <a:pPr eaLnBrk="1" hangingPunct="1"/>
              <a:t>40</a:t>
            </a:fld>
            <a:endParaRPr lang="en-US" sz="1400" smtClean="0">
              <a:solidFill>
                <a:schemeClr val="tx1"/>
              </a:solidFill>
              <a:latin typeface="Times New Roman" pitchFamily="18" charset="0"/>
            </a:endParaRPr>
          </a:p>
        </p:txBody>
      </p:sp>
      <p:sp>
        <p:nvSpPr>
          <p:cNvPr id="35843" name="Rectangle 2"/>
          <p:cNvSpPr>
            <a:spLocks noGrp="1" noChangeArrowheads="1"/>
          </p:cNvSpPr>
          <p:nvPr>
            <p:ph type="title"/>
          </p:nvPr>
        </p:nvSpPr>
        <p:spPr>
          <a:xfrm>
            <a:off x="-609600" y="-76200"/>
            <a:ext cx="8259763" cy="1143000"/>
          </a:xfrm>
          <a:noFill/>
        </p:spPr>
        <p:txBody>
          <a:bodyPr/>
          <a:lstStyle/>
          <a:p>
            <a:pPr eaLnBrk="1" hangingPunct="1"/>
            <a:r>
              <a:rPr lang="en-US" smtClean="0"/>
              <a:t>Hash Table Efficiency</a:t>
            </a:r>
          </a:p>
        </p:txBody>
      </p:sp>
      <p:grpSp>
        <p:nvGrpSpPr>
          <p:cNvPr id="35844" name="Group 71"/>
          <p:cNvGrpSpPr>
            <a:grpSpLocks/>
          </p:cNvGrpSpPr>
          <p:nvPr/>
        </p:nvGrpSpPr>
        <p:grpSpPr bwMode="auto">
          <a:xfrm>
            <a:off x="6459538" y="685800"/>
            <a:ext cx="2913062" cy="6115050"/>
            <a:chOff x="6459457" y="685800"/>
            <a:chExt cx="2913143" cy="6115260"/>
          </a:xfrm>
        </p:grpSpPr>
        <p:grpSp>
          <p:nvGrpSpPr>
            <p:cNvPr id="35863" name="Group 127"/>
            <p:cNvGrpSpPr>
              <a:grpSpLocks/>
            </p:cNvGrpSpPr>
            <p:nvPr/>
          </p:nvGrpSpPr>
          <p:grpSpPr bwMode="auto">
            <a:xfrm>
              <a:off x="6858000" y="1295400"/>
              <a:ext cx="2514600" cy="628860"/>
              <a:chOff x="7465518" y="1371597"/>
              <a:chExt cx="1678482" cy="685803"/>
            </a:xfrm>
          </p:grpSpPr>
          <p:sp>
            <p:nvSpPr>
              <p:cNvPr id="35902" name="Rectangle 106"/>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903" name="TextBox 107"/>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64" name="Group 130"/>
            <p:cNvGrpSpPr>
              <a:grpSpLocks/>
            </p:cNvGrpSpPr>
            <p:nvPr/>
          </p:nvGrpSpPr>
          <p:grpSpPr bwMode="auto">
            <a:xfrm>
              <a:off x="6858000" y="1905000"/>
              <a:ext cx="2514600" cy="628860"/>
              <a:chOff x="7465518" y="1371597"/>
              <a:chExt cx="1678482" cy="685803"/>
            </a:xfrm>
          </p:grpSpPr>
          <p:sp>
            <p:nvSpPr>
              <p:cNvPr id="35900" name="Rectangle 104"/>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901" name="TextBox 105"/>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65" name="Group 133"/>
            <p:cNvGrpSpPr>
              <a:grpSpLocks/>
            </p:cNvGrpSpPr>
            <p:nvPr/>
          </p:nvGrpSpPr>
          <p:grpSpPr bwMode="auto">
            <a:xfrm>
              <a:off x="6858000" y="2514600"/>
              <a:ext cx="2514600" cy="628860"/>
              <a:chOff x="7465518" y="1371597"/>
              <a:chExt cx="1678482" cy="685803"/>
            </a:xfrm>
          </p:grpSpPr>
          <p:sp>
            <p:nvSpPr>
              <p:cNvPr id="35898" name="Rectangle 102"/>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899" name="TextBox 103"/>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66" name="Group 136"/>
            <p:cNvGrpSpPr>
              <a:grpSpLocks/>
            </p:cNvGrpSpPr>
            <p:nvPr/>
          </p:nvGrpSpPr>
          <p:grpSpPr bwMode="auto">
            <a:xfrm>
              <a:off x="6858000" y="3124200"/>
              <a:ext cx="2514600" cy="628860"/>
              <a:chOff x="7465518" y="1371597"/>
              <a:chExt cx="1678482" cy="685803"/>
            </a:xfrm>
          </p:grpSpPr>
          <p:sp>
            <p:nvSpPr>
              <p:cNvPr id="35896" name="Rectangle 100"/>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897" name="TextBox 101"/>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67" name="Group 139"/>
            <p:cNvGrpSpPr>
              <a:grpSpLocks/>
            </p:cNvGrpSpPr>
            <p:nvPr/>
          </p:nvGrpSpPr>
          <p:grpSpPr bwMode="auto">
            <a:xfrm>
              <a:off x="6858000" y="3733800"/>
              <a:ext cx="2514600" cy="628860"/>
              <a:chOff x="7465518" y="1371597"/>
              <a:chExt cx="1678482" cy="685803"/>
            </a:xfrm>
          </p:grpSpPr>
          <p:sp>
            <p:nvSpPr>
              <p:cNvPr id="35894" name="Rectangle 98"/>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895" name="TextBox 99"/>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68" name="Group 142"/>
            <p:cNvGrpSpPr>
              <a:grpSpLocks/>
            </p:cNvGrpSpPr>
            <p:nvPr/>
          </p:nvGrpSpPr>
          <p:grpSpPr bwMode="auto">
            <a:xfrm>
              <a:off x="6858000" y="4343400"/>
              <a:ext cx="2514600" cy="628860"/>
              <a:chOff x="7465518" y="1371597"/>
              <a:chExt cx="1678482" cy="685803"/>
            </a:xfrm>
          </p:grpSpPr>
          <p:sp>
            <p:nvSpPr>
              <p:cNvPr id="35892" name="Rectangle 96"/>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893" name="TextBox 97"/>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69" name="Group 145"/>
            <p:cNvGrpSpPr>
              <a:grpSpLocks/>
            </p:cNvGrpSpPr>
            <p:nvPr/>
          </p:nvGrpSpPr>
          <p:grpSpPr bwMode="auto">
            <a:xfrm>
              <a:off x="6858000" y="4953000"/>
              <a:ext cx="2514600" cy="628860"/>
              <a:chOff x="7465518" y="1371597"/>
              <a:chExt cx="1678482" cy="685803"/>
            </a:xfrm>
          </p:grpSpPr>
          <p:sp>
            <p:nvSpPr>
              <p:cNvPr id="35890" name="Rectangle 94"/>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891" name="TextBox 95"/>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70" name="Group 148"/>
            <p:cNvGrpSpPr>
              <a:grpSpLocks/>
            </p:cNvGrpSpPr>
            <p:nvPr/>
          </p:nvGrpSpPr>
          <p:grpSpPr bwMode="auto">
            <a:xfrm>
              <a:off x="6858000" y="5562600"/>
              <a:ext cx="2514600" cy="628860"/>
              <a:chOff x="7465518" y="1371597"/>
              <a:chExt cx="1678482" cy="685803"/>
            </a:xfrm>
          </p:grpSpPr>
          <p:sp>
            <p:nvSpPr>
              <p:cNvPr id="35888" name="Rectangle 92"/>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889" name="TextBox 93"/>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71" name="Group 151"/>
            <p:cNvGrpSpPr>
              <a:grpSpLocks/>
            </p:cNvGrpSpPr>
            <p:nvPr/>
          </p:nvGrpSpPr>
          <p:grpSpPr bwMode="auto">
            <a:xfrm>
              <a:off x="6858000" y="6172200"/>
              <a:ext cx="2514600" cy="628860"/>
              <a:chOff x="7465518" y="1371597"/>
              <a:chExt cx="1678482" cy="685803"/>
            </a:xfrm>
          </p:grpSpPr>
          <p:sp>
            <p:nvSpPr>
              <p:cNvPr id="35886" name="Rectangle 90"/>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887" name="TextBox 91"/>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5872" name="Group 170"/>
            <p:cNvGrpSpPr>
              <a:grpSpLocks/>
            </p:cNvGrpSpPr>
            <p:nvPr/>
          </p:nvGrpSpPr>
          <p:grpSpPr bwMode="auto">
            <a:xfrm>
              <a:off x="6459457" y="685800"/>
              <a:ext cx="2913143" cy="6024265"/>
              <a:chOff x="6459457" y="685800"/>
              <a:chExt cx="2913143" cy="6024265"/>
            </a:xfrm>
          </p:grpSpPr>
          <p:grpSp>
            <p:nvGrpSpPr>
              <p:cNvPr id="35873" name="Group 124"/>
              <p:cNvGrpSpPr>
                <a:grpSpLocks/>
              </p:cNvGrpSpPr>
              <p:nvPr/>
            </p:nvGrpSpPr>
            <p:grpSpPr bwMode="auto">
              <a:xfrm>
                <a:off x="6858000" y="685800"/>
                <a:ext cx="2514600" cy="628860"/>
                <a:chOff x="7465518" y="1371597"/>
                <a:chExt cx="1678482" cy="685803"/>
              </a:xfrm>
            </p:grpSpPr>
            <p:sp>
              <p:nvSpPr>
                <p:cNvPr id="35884" name="Rectangle 88"/>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5885" name="TextBox 89"/>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sp>
            <p:nvSpPr>
              <p:cNvPr id="35874" name="TextBox 78"/>
              <p:cNvSpPr txBox="1">
                <a:spLocks noChangeArrowheads="1"/>
              </p:cNvSpPr>
              <p:nvPr/>
            </p:nvSpPr>
            <p:spPr bwMode="auto">
              <a:xfrm>
                <a:off x="6459457" y="762000"/>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0</a:t>
                </a:r>
              </a:p>
            </p:txBody>
          </p:sp>
          <p:sp>
            <p:nvSpPr>
              <p:cNvPr id="35875" name="TextBox 79"/>
              <p:cNvSpPr txBox="1">
                <a:spLocks noChangeArrowheads="1"/>
              </p:cNvSpPr>
              <p:nvPr/>
            </p:nvSpPr>
            <p:spPr bwMode="auto">
              <a:xfrm>
                <a:off x="6501846" y="1443335"/>
                <a:ext cx="3225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1</a:t>
                </a:r>
              </a:p>
            </p:txBody>
          </p:sp>
          <p:sp>
            <p:nvSpPr>
              <p:cNvPr id="35876" name="TextBox 80"/>
              <p:cNvSpPr txBox="1">
                <a:spLocks noChangeArrowheads="1"/>
              </p:cNvSpPr>
              <p:nvPr/>
            </p:nvSpPr>
            <p:spPr bwMode="auto">
              <a:xfrm>
                <a:off x="6477000" y="19767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2</a:t>
                </a:r>
              </a:p>
            </p:txBody>
          </p:sp>
          <p:sp>
            <p:nvSpPr>
              <p:cNvPr id="35877" name="TextBox 81"/>
              <p:cNvSpPr txBox="1">
                <a:spLocks noChangeArrowheads="1"/>
              </p:cNvSpPr>
              <p:nvPr/>
            </p:nvSpPr>
            <p:spPr bwMode="auto">
              <a:xfrm>
                <a:off x="6477000" y="25863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3</a:t>
                </a:r>
              </a:p>
            </p:txBody>
          </p:sp>
          <p:sp>
            <p:nvSpPr>
              <p:cNvPr id="35878" name="TextBox 82"/>
              <p:cNvSpPr txBox="1">
                <a:spLocks noChangeArrowheads="1"/>
              </p:cNvSpPr>
              <p:nvPr/>
            </p:nvSpPr>
            <p:spPr bwMode="auto">
              <a:xfrm>
                <a:off x="6477000" y="31959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4</a:t>
                </a:r>
              </a:p>
            </p:txBody>
          </p:sp>
          <p:sp>
            <p:nvSpPr>
              <p:cNvPr id="35879" name="TextBox 83"/>
              <p:cNvSpPr txBox="1">
                <a:spLocks noChangeArrowheads="1"/>
              </p:cNvSpPr>
              <p:nvPr/>
            </p:nvSpPr>
            <p:spPr bwMode="auto">
              <a:xfrm>
                <a:off x="6477000" y="38055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5</a:t>
                </a:r>
              </a:p>
            </p:txBody>
          </p:sp>
          <p:sp>
            <p:nvSpPr>
              <p:cNvPr id="35880" name="TextBox 84"/>
              <p:cNvSpPr txBox="1">
                <a:spLocks noChangeArrowheads="1"/>
              </p:cNvSpPr>
              <p:nvPr/>
            </p:nvSpPr>
            <p:spPr bwMode="auto">
              <a:xfrm>
                <a:off x="6477000" y="44151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6</a:t>
                </a:r>
              </a:p>
            </p:txBody>
          </p:sp>
          <p:sp>
            <p:nvSpPr>
              <p:cNvPr id="35881" name="TextBox 85"/>
              <p:cNvSpPr txBox="1">
                <a:spLocks noChangeArrowheads="1"/>
              </p:cNvSpPr>
              <p:nvPr/>
            </p:nvSpPr>
            <p:spPr bwMode="auto">
              <a:xfrm>
                <a:off x="6477000" y="50247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7</a:t>
                </a:r>
              </a:p>
            </p:txBody>
          </p:sp>
          <p:sp>
            <p:nvSpPr>
              <p:cNvPr id="35882" name="TextBox 86"/>
              <p:cNvSpPr txBox="1">
                <a:spLocks noChangeArrowheads="1"/>
              </p:cNvSpPr>
              <p:nvPr/>
            </p:nvSpPr>
            <p:spPr bwMode="auto">
              <a:xfrm>
                <a:off x="6477000" y="5638800"/>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8</a:t>
                </a:r>
              </a:p>
            </p:txBody>
          </p:sp>
          <p:sp>
            <p:nvSpPr>
              <p:cNvPr id="35883" name="TextBox 87"/>
              <p:cNvSpPr txBox="1">
                <a:spLocks noChangeArrowheads="1"/>
              </p:cNvSpPr>
              <p:nvPr/>
            </p:nvSpPr>
            <p:spPr bwMode="auto">
              <a:xfrm>
                <a:off x="6485783" y="6248400"/>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9</a:t>
                </a:r>
              </a:p>
            </p:txBody>
          </p:sp>
        </p:grpSp>
      </p:grpSp>
      <p:sp>
        <p:nvSpPr>
          <p:cNvPr id="30743" name="TextBox 116"/>
          <p:cNvSpPr txBox="1">
            <a:spLocks noChangeArrowheads="1"/>
          </p:cNvSpPr>
          <p:nvPr/>
        </p:nvSpPr>
        <p:spPr bwMode="auto">
          <a:xfrm>
            <a:off x="2209800" y="5764213"/>
            <a:ext cx="180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12            3.2</a:t>
            </a:r>
          </a:p>
          <a:p>
            <a:pPr algn="l" eaLnBrk="1" hangingPunct="1"/>
            <a:r>
              <a:rPr lang="en-US" sz="1600">
                <a:solidFill>
                  <a:srgbClr val="6600FF"/>
                </a:solidFill>
              </a:rPr>
              <a:t>Ben</a:t>
            </a:r>
          </a:p>
        </p:txBody>
      </p:sp>
      <p:sp>
        <p:nvSpPr>
          <p:cNvPr id="81" name="Text Box 5"/>
          <p:cNvSpPr txBox="1">
            <a:spLocks noChangeArrowheads="1"/>
          </p:cNvSpPr>
          <p:nvPr/>
        </p:nvSpPr>
        <p:spPr bwMode="auto">
          <a:xfrm>
            <a:off x="762000" y="1066800"/>
            <a:ext cx="518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Let’s assume we have a completely (or nearly) </a:t>
            </a:r>
            <a:r>
              <a:rPr lang="en-US">
                <a:solidFill>
                  <a:srgbClr val="9900CC"/>
                </a:solidFill>
              </a:rPr>
              <a:t>empty</a:t>
            </a:r>
            <a:r>
              <a:rPr lang="en-US">
                <a:solidFill>
                  <a:srgbClr val="7030A0"/>
                </a:solidFill>
              </a:rPr>
              <a:t> hash table…</a:t>
            </a:r>
          </a:p>
        </p:txBody>
      </p:sp>
      <p:sp>
        <p:nvSpPr>
          <p:cNvPr id="82" name="Text Box 5"/>
          <p:cNvSpPr txBox="1">
            <a:spLocks noChangeArrowheads="1"/>
          </p:cNvSpPr>
          <p:nvPr/>
        </p:nvSpPr>
        <p:spPr bwMode="auto">
          <a:xfrm>
            <a:off x="304800" y="1989138"/>
            <a:ext cx="5638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What’s the maximum number of steps required to insert a new record ?</a:t>
            </a:r>
          </a:p>
        </p:txBody>
      </p:sp>
      <p:sp>
        <p:nvSpPr>
          <p:cNvPr id="83" name="Text Box 5"/>
          <p:cNvSpPr txBox="1">
            <a:spLocks noChangeArrowheads="1"/>
          </p:cNvSpPr>
          <p:nvPr/>
        </p:nvSpPr>
        <p:spPr bwMode="auto">
          <a:xfrm>
            <a:off x="381000" y="2971800"/>
            <a:ext cx="556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Right! There’s zero chance of collision, so </a:t>
            </a:r>
            <a:r>
              <a:rPr lang="en-US">
                <a:solidFill>
                  <a:srgbClr val="0000CC"/>
                </a:solidFill>
              </a:rPr>
              <a:t>we can add our new record in one step!</a:t>
            </a:r>
          </a:p>
        </p:txBody>
      </p:sp>
      <p:sp>
        <p:nvSpPr>
          <p:cNvPr id="85" name="TextBox 103"/>
          <p:cNvSpPr txBox="1">
            <a:spLocks noChangeArrowheads="1"/>
          </p:cNvSpPr>
          <p:nvPr/>
        </p:nvSpPr>
        <p:spPr bwMode="auto">
          <a:xfrm>
            <a:off x="1447800" y="5749925"/>
            <a:ext cx="2514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a:t>
            </a:r>
          </a:p>
        </p:txBody>
      </p:sp>
      <p:sp>
        <p:nvSpPr>
          <p:cNvPr id="35850" name="TextBox 85"/>
          <p:cNvSpPr txBox="1">
            <a:spLocks noChangeArrowheads="1"/>
          </p:cNvSpPr>
          <p:nvPr/>
        </p:nvSpPr>
        <p:spPr bwMode="auto">
          <a:xfrm>
            <a:off x="7620000" y="644525"/>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35851" name="TextBox 86"/>
          <p:cNvSpPr txBox="1">
            <a:spLocks noChangeArrowheads="1"/>
          </p:cNvSpPr>
          <p:nvPr/>
        </p:nvSpPr>
        <p:spPr bwMode="auto">
          <a:xfrm>
            <a:off x="7620000" y="12684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88" name="TextBox 87"/>
          <p:cNvSpPr txBox="1">
            <a:spLocks noChangeArrowheads="1"/>
          </p:cNvSpPr>
          <p:nvPr/>
        </p:nvSpPr>
        <p:spPr bwMode="auto">
          <a:xfrm>
            <a:off x="7620000" y="1870075"/>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35853" name="TextBox 88"/>
          <p:cNvSpPr txBox="1">
            <a:spLocks noChangeArrowheads="1"/>
          </p:cNvSpPr>
          <p:nvPr/>
        </p:nvSpPr>
        <p:spPr bwMode="auto">
          <a:xfrm>
            <a:off x="7620000" y="2498725"/>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35854" name="TextBox 89"/>
          <p:cNvSpPr txBox="1">
            <a:spLocks noChangeArrowheads="1"/>
          </p:cNvSpPr>
          <p:nvPr/>
        </p:nvSpPr>
        <p:spPr bwMode="auto">
          <a:xfrm>
            <a:off x="7620000" y="30972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35855" name="TextBox 90"/>
          <p:cNvSpPr txBox="1">
            <a:spLocks noChangeArrowheads="1"/>
          </p:cNvSpPr>
          <p:nvPr/>
        </p:nvSpPr>
        <p:spPr bwMode="auto">
          <a:xfrm>
            <a:off x="7620000" y="3719513"/>
            <a:ext cx="38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35856" name="TextBox 91"/>
          <p:cNvSpPr txBox="1">
            <a:spLocks noChangeArrowheads="1"/>
          </p:cNvSpPr>
          <p:nvPr/>
        </p:nvSpPr>
        <p:spPr bwMode="auto">
          <a:xfrm>
            <a:off x="7620000" y="4321175"/>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35857" name="TextBox 92"/>
          <p:cNvSpPr txBox="1">
            <a:spLocks noChangeArrowheads="1"/>
          </p:cNvSpPr>
          <p:nvPr/>
        </p:nvSpPr>
        <p:spPr bwMode="auto">
          <a:xfrm>
            <a:off x="7620000" y="49514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35858" name="TextBox 93"/>
          <p:cNvSpPr txBox="1">
            <a:spLocks noChangeArrowheads="1"/>
          </p:cNvSpPr>
          <p:nvPr/>
        </p:nvSpPr>
        <p:spPr bwMode="auto">
          <a:xfrm>
            <a:off x="7620000" y="55356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35859" name="TextBox 94"/>
          <p:cNvSpPr txBox="1">
            <a:spLocks noChangeArrowheads="1"/>
          </p:cNvSpPr>
          <p:nvPr/>
        </p:nvSpPr>
        <p:spPr bwMode="auto">
          <a:xfrm>
            <a:off x="7620000" y="6157913"/>
            <a:ext cx="38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97" name="Text Box 5"/>
          <p:cNvSpPr txBox="1">
            <a:spLocks noChangeArrowheads="1"/>
          </p:cNvSpPr>
          <p:nvPr/>
        </p:nvSpPr>
        <p:spPr bwMode="auto">
          <a:xfrm>
            <a:off x="381000" y="4275138"/>
            <a:ext cx="5638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And finding an item in a nearly-empty hash table is just as fast!</a:t>
            </a:r>
          </a:p>
          <a:p>
            <a:pPr eaLnBrk="1" hangingPunct="1"/>
            <a:endParaRPr lang="en-US">
              <a:solidFill>
                <a:srgbClr val="7030A0"/>
              </a:solidFill>
            </a:endParaRPr>
          </a:p>
          <a:p>
            <a:pPr eaLnBrk="1" hangingPunct="1"/>
            <a:r>
              <a:rPr lang="en-US">
                <a:solidFill>
                  <a:srgbClr val="7030A0"/>
                </a:solidFill>
              </a:rPr>
              <a:t>We have no collisions so either we find an item right away or we know it’s not in the hash table…</a:t>
            </a:r>
          </a:p>
        </p:txBody>
      </p:sp>
      <p:sp>
        <p:nvSpPr>
          <p:cNvPr id="98" name="Rectangle 121"/>
          <p:cNvSpPr>
            <a:spLocks noChangeArrowheads="1"/>
          </p:cNvSpPr>
          <p:nvPr/>
        </p:nvSpPr>
        <p:spPr bwMode="auto">
          <a:xfrm>
            <a:off x="6477000" y="1855788"/>
            <a:ext cx="2667000" cy="7080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9" name="AutoShape 99"/>
          <p:cNvSpPr>
            <a:spLocks noChangeArrowheads="1"/>
          </p:cNvSpPr>
          <p:nvPr/>
        </p:nvSpPr>
        <p:spPr bwMode="auto">
          <a:xfrm>
            <a:off x="2362200" y="4419600"/>
            <a:ext cx="2819400" cy="1066800"/>
          </a:xfrm>
          <a:prstGeom prst="wedgeRoundRectCallout">
            <a:avLst>
              <a:gd name="adj1" fmla="val -43750"/>
              <a:gd name="adj2" fmla="val 70000"/>
              <a:gd name="adj3" fmla="val 16667"/>
            </a:avLst>
          </a:prstGeom>
          <a:solidFill>
            <a:srgbClr val="006666"/>
          </a:solidFill>
          <a:ln w="41275">
            <a:solidFill>
              <a:srgbClr val="800000"/>
            </a:solidFill>
            <a:miter lim="800000"/>
            <a:headEnd/>
            <a:tailEnd/>
          </a:ln>
        </p:spPr>
        <p:txBody>
          <a:bodyPr anchor="ctr"/>
          <a:lstStyle/>
          <a:p>
            <a:r>
              <a:rPr lang="en-US" sz="1800">
                <a:solidFill>
                  <a:schemeClr val="bg1"/>
                </a:solidFill>
              </a:rPr>
              <a:t>bucket = convert(12);</a:t>
            </a:r>
          </a:p>
          <a:p>
            <a:endParaRPr lang="en-US" sz="1000">
              <a:solidFill>
                <a:schemeClr val="bg1"/>
              </a:solidFill>
            </a:endParaRPr>
          </a:p>
          <a:p>
            <a:r>
              <a:rPr lang="en-US" sz="1800">
                <a:solidFill>
                  <a:schemeClr val="bg1"/>
                </a:solidFill>
              </a:rPr>
              <a:t>bucket = 2</a:t>
            </a:r>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wipe(down)">
                                      <p:cBhvr>
                                        <p:cTn id="25" dur="500"/>
                                        <p:tgtEl>
                                          <p:spTgt spid="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99"/>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0" presetClass="path" presetSubtype="0" accel="50000" decel="50000" fill="hold" grpId="1" nodeType="clickEffect">
                                  <p:stCondLst>
                                    <p:cond delay="0"/>
                                  </p:stCondLst>
                                  <p:childTnLst>
                                    <p:animMotion origin="layout" path="M -1.38889E-6 3.53377E-6 L 0.00799 -0.5643 L 0.59288 -0.5606 " pathEditMode="relative" rAng="0" ptsTypes="AAA">
                                      <p:cBhvr>
                                        <p:cTn id="37" dur="2000" fill="hold"/>
                                        <p:tgtEl>
                                          <p:spTgt spid="30743"/>
                                        </p:tgtEl>
                                        <p:attrNameLst>
                                          <p:attrName>ppt_x</p:attrName>
                                          <p:attrName>ppt_y</p:attrName>
                                        </p:attrNameLst>
                                      </p:cBhvr>
                                      <p:rCtr x="29635" y="-28215"/>
                                    </p:animMotion>
                                  </p:childTnLst>
                                </p:cTn>
                              </p:par>
                              <p:par>
                                <p:cTn id="38" presetID="10" presetClass="exit" presetSubtype="0" fill="hold" grpId="0" nodeType="withEffect">
                                  <p:stCondLst>
                                    <p:cond delay="0"/>
                                  </p:stCondLst>
                                  <p:childTnLst>
                                    <p:animEffect transition="out" filter="fade">
                                      <p:cBhvr>
                                        <p:cTn id="39" dur="1000"/>
                                        <p:tgtEl>
                                          <p:spTgt spid="88"/>
                                        </p:tgtEl>
                                      </p:cBhvr>
                                    </p:animEffect>
                                    <p:set>
                                      <p:cBhvr>
                                        <p:cTn id="40" dur="1" fill="hold">
                                          <p:stCondLst>
                                            <p:cond delay="999"/>
                                          </p:stCondLst>
                                        </p:cTn>
                                        <p:tgtEl>
                                          <p:spTgt spid="8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1000"/>
                                        <p:tgtEl>
                                          <p:spTgt spid="85"/>
                                        </p:tgtEl>
                                      </p:cBhvr>
                                    </p:animEffect>
                                    <p:set>
                                      <p:cBhvr>
                                        <p:cTn id="43" dur="1" fill="hold">
                                          <p:stCondLst>
                                            <p:cond delay="999"/>
                                          </p:stCondLst>
                                        </p:cTn>
                                        <p:tgtEl>
                                          <p:spTgt spid="85"/>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7">
                                            <p:txEl>
                                              <p:pRg st="0" end="0"/>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7">
                                            <p:txEl>
                                              <p:pRg st="2" end="2"/>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xit" presetSubtype="8" fill="hold" grpId="1" nodeType="clickEffect">
                                  <p:stCondLst>
                                    <p:cond delay="0"/>
                                  </p:stCondLst>
                                  <p:childTnLst>
                                    <p:anim calcmode="lin" valueType="num">
                                      <p:cBhvr additive="base">
                                        <p:cTn id="55" dur="500"/>
                                        <p:tgtEl>
                                          <p:spTgt spid="81"/>
                                        </p:tgtEl>
                                        <p:attrNameLst>
                                          <p:attrName>ppt_x</p:attrName>
                                        </p:attrNameLst>
                                      </p:cBhvr>
                                      <p:tavLst>
                                        <p:tav tm="0">
                                          <p:val>
                                            <p:strVal val="ppt_x"/>
                                          </p:val>
                                        </p:tav>
                                        <p:tav tm="100000">
                                          <p:val>
                                            <p:strVal val="0-ppt_w/2"/>
                                          </p:val>
                                        </p:tav>
                                      </p:tavLst>
                                    </p:anim>
                                    <p:anim calcmode="lin" valueType="num">
                                      <p:cBhvr additive="base">
                                        <p:cTn id="56" dur="500"/>
                                        <p:tgtEl>
                                          <p:spTgt spid="81"/>
                                        </p:tgtEl>
                                        <p:attrNameLst>
                                          <p:attrName>ppt_y</p:attrName>
                                        </p:attrNameLst>
                                      </p:cBhvr>
                                      <p:tavLst>
                                        <p:tav tm="0">
                                          <p:val>
                                            <p:strVal val="ppt_y"/>
                                          </p:val>
                                        </p:tav>
                                        <p:tav tm="100000">
                                          <p:val>
                                            <p:strVal val="ppt_y"/>
                                          </p:val>
                                        </p:tav>
                                      </p:tavLst>
                                    </p:anim>
                                    <p:set>
                                      <p:cBhvr>
                                        <p:cTn id="57" dur="1" fill="hold">
                                          <p:stCondLst>
                                            <p:cond delay="499"/>
                                          </p:stCondLst>
                                        </p:cTn>
                                        <p:tgtEl>
                                          <p:spTgt spid="81"/>
                                        </p:tgtEl>
                                        <p:attrNameLst>
                                          <p:attrName>style.visibility</p:attrName>
                                        </p:attrNameLst>
                                      </p:cBhvr>
                                      <p:to>
                                        <p:strVal val="hidden"/>
                                      </p:to>
                                    </p:set>
                                  </p:childTnLst>
                                </p:cTn>
                              </p:par>
                              <p:par>
                                <p:cTn id="58" presetID="2" presetClass="exit" presetSubtype="8" fill="hold" grpId="1" nodeType="withEffect">
                                  <p:stCondLst>
                                    <p:cond delay="0"/>
                                  </p:stCondLst>
                                  <p:childTnLst>
                                    <p:anim calcmode="lin" valueType="num">
                                      <p:cBhvr additive="base">
                                        <p:cTn id="59" dur="500"/>
                                        <p:tgtEl>
                                          <p:spTgt spid="82"/>
                                        </p:tgtEl>
                                        <p:attrNameLst>
                                          <p:attrName>ppt_x</p:attrName>
                                        </p:attrNameLst>
                                      </p:cBhvr>
                                      <p:tavLst>
                                        <p:tav tm="0">
                                          <p:val>
                                            <p:strVal val="ppt_x"/>
                                          </p:val>
                                        </p:tav>
                                        <p:tav tm="100000">
                                          <p:val>
                                            <p:strVal val="0-ppt_w/2"/>
                                          </p:val>
                                        </p:tav>
                                      </p:tavLst>
                                    </p:anim>
                                    <p:anim calcmode="lin" valueType="num">
                                      <p:cBhvr additive="base">
                                        <p:cTn id="60" dur="500"/>
                                        <p:tgtEl>
                                          <p:spTgt spid="82"/>
                                        </p:tgtEl>
                                        <p:attrNameLst>
                                          <p:attrName>ppt_y</p:attrName>
                                        </p:attrNameLst>
                                      </p:cBhvr>
                                      <p:tavLst>
                                        <p:tav tm="0">
                                          <p:val>
                                            <p:strVal val="ppt_y"/>
                                          </p:val>
                                        </p:tav>
                                        <p:tav tm="100000">
                                          <p:val>
                                            <p:strVal val="ppt_y"/>
                                          </p:val>
                                        </p:tav>
                                      </p:tavLst>
                                    </p:anim>
                                    <p:set>
                                      <p:cBhvr>
                                        <p:cTn id="61" dur="1" fill="hold">
                                          <p:stCondLst>
                                            <p:cond delay="499"/>
                                          </p:stCondLst>
                                        </p:cTn>
                                        <p:tgtEl>
                                          <p:spTgt spid="82"/>
                                        </p:tgtEl>
                                        <p:attrNameLst>
                                          <p:attrName>style.visibility</p:attrName>
                                        </p:attrNameLst>
                                      </p:cBhvr>
                                      <p:to>
                                        <p:strVal val="hidden"/>
                                      </p:to>
                                    </p:set>
                                  </p:childTnLst>
                                </p:cTn>
                              </p:par>
                              <p:par>
                                <p:cTn id="62" presetID="2" presetClass="exit" presetSubtype="8" fill="hold" grpId="1" nodeType="withEffect">
                                  <p:stCondLst>
                                    <p:cond delay="0"/>
                                  </p:stCondLst>
                                  <p:childTnLst>
                                    <p:anim calcmode="lin" valueType="num">
                                      <p:cBhvr additive="base">
                                        <p:cTn id="63" dur="500"/>
                                        <p:tgtEl>
                                          <p:spTgt spid="83"/>
                                        </p:tgtEl>
                                        <p:attrNameLst>
                                          <p:attrName>ppt_x</p:attrName>
                                        </p:attrNameLst>
                                      </p:cBhvr>
                                      <p:tavLst>
                                        <p:tav tm="0">
                                          <p:val>
                                            <p:strVal val="ppt_x"/>
                                          </p:val>
                                        </p:tav>
                                        <p:tav tm="100000">
                                          <p:val>
                                            <p:strVal val="0-ppt_w/2"/>
                                          </p:val>
                                        </p:tav>
                                      </p:tavLst>
                                    </p:anim>
                                    <p:anim calcmode="lin" valueType="num">
                                      <p:cBhvr additive="base">
                                        <p:cTn id="64" dur="500"/>
                                        <p:tgtEl>
                                          <p:spTgt spid="83"/>
                                        </p:tgtEl>
                                        <p:attrNameLst>
                                          <p:attrName>ppt_y</p:attrName>
                                        </p:attrNameLst>
                                      </p:cBhvr>
                                      <p:tavLst>
                                        <p:tav tm="0">
                                          <p:val>
                                            <p:strVal val="ppt_y"/>
                                          </p:val>
                                        </p:tav>
                                        <p:tav tm="100000">
                                          <p:val>
                                            <p:strVal val="ppt_y"/>
                                          </p:val>
                                        </p:tav>
                                      </p:tavLst>
                                    </p:anim>
                                    <p:set>
                                      <p:cBhvr>
                                        <p:cTn id="65" dur="1" fill="hold">
                                          <p:stCondLst>
                                            <p:cond delay="499"/>
                                          </p:stCondLst>
                                        </p:cTn>
                                        <p:tgtEl>
                                          <p:spTgt spid="83"/>
                                        </p:tgtEl>
                                        <p:attrNameLst>
                                          <p:attrName>style.visibility</p:attrName>
                                        </p:attrNameLst>
                                      </p:cBhvr>
                                      <p:to>
                                        <p:strVal val="hidden"/>
                                      </p:to>
                                    </p:set>
                                  </p:childTnLst>
                                </p:cTn>
                              </p:par>
                              <p:par>
                                <p:cTn id="66" presetID="2" presetClass="exit" presetSubtype="8" fill="hold" grpId="1" nodeType="withEffect">
                                  <p:stCondLst>
                                    <p:cond delay="0"/>
                                  </p:stCondLst>
                                  <p:childTnLst>
                                    <p:anim calcmode="lin" valueType="num">
                                      <p:cBhvr additive="base">
                                        <p:cTn id="67" dur="500"/>
                                        <p:tgtEl>
                                          <p:spTgt spid="97">
                                            <p:txEl>
                                              <p:pRg st="0" end="0"/>
                                            </p:txEl>
                                          </p:spTgt>
                                        </p:tgtEl>
                                        <p:attrNameLst>
                                          <p:attrName>ppt_x</p:attrName>
                                        </p:attrNameLst>
                                      </p:cBhvr>
                                      <p:tavLst>
                                        <p:tav tm="0">
                                          <p:val>
                                            <p:strVal val="ppt_x"/>
                                          </p:val>
                                        </p:tav>
                                        <p:tav tm="100000">
                                          <p:val>
                                            <p:strVal val="0-ppt_w/2"/>
                                          </p:val>
                                        </p:tav>
                                      </p:tavLst>
                                    </p:anim>
                                    <p:anim calcmode="lin" valueType="num">
                                      <p:cBhvr additive="base">
                                        <p:cTn id="68" dur="500"/>
                                        <p:tgtEl>
                                          <p:spTgt spid="97">
                                            <p:txEl>
                                              <p:pRg st="0" end="0"/>
                                            </p:txEl>
                                          </p:spTgt>
                                        </p:tgtEl>
                                        <p:attrNameLst>
                                          <p:attrName>ppt_y</p:attrName>
                                        </p:attrNameLst>
                                      </p:cBhvr>
                                      <p:tavLst>
                                        <p:tav tm="0">
                                          <p:val>
                                            <p:strVal val="ppt_y"/>
                                          </p:val>
                                        </p:tav>
                                        <p:tav tm="100000">
                                          <p:val>
                                            <p:strVal val="ppt_y"/>
                                          </p:val>
                                        </p:tav>
                                      </p:tavLst>
                                    </p:anim>
                                    <p:set>
                                      <p:cBhvr>
                                        <p:cTn id="69" dur="1" fill="hold">
                                          <p:stCondLst>
                                            <p:cond delay="499"/>
                                          </p:stCondLst>
                                        </p:cTn>
                                        <p:tgtEl>
                                          <p:spTgt spid="97">
                                            <p:txEl>
                                              <p:pRg st="0" end="0"/>
                                            </p:txEl>
                                          </p:spTgt>
                                        </p:tgtEl>
                                        <p:attrNameLst>
                                          <p:attrName>style.visibility</p:attrName>
                                        </p:attrNameLst>
                                      </p:cBhvr>
                                      <p:to>
                                        <p:strVal val="hidden"/>
                                      </p:to>
                                    </p:set>
                                  </p:childTnLst>
                                </p:cTn>
                              </p:par>
                              <p:par>
                                <p:cTn id="70" presetID="2" presetClass="exit" presetSubtype="8" fill="hold" grpId="1" nodeType="withEffect">
                                  <p:stCondLst>
                                    <p:cond delay="0"/>
                                  </p:stCondLst>
                                  <p:childTnLst>
                                    <p:anim calcmode="lin" valueType="num">
                                      <p:cBhvr additive="base">
                                        <p:cTn id="71" dur="500"/>
                                        <p:tgtEl>
                                          <p:spTgt spid="97">
                                            <p:txEl>
                                              <p:pRg st="2" end="2"/>
                                            </p:txEl>
                                          </p:spTgt>
                                        </p:tgtEl>
                                        <p:attrNameLst>
                                          <p:attrName>ppt_x</p:attrName>
                                        </p:attrNameLst>
                                      </p:cBhvr>
                                      <p:tavLst>
                                        <p:tav tm="0">
                                          <p:val>
                                            <p:strVal val="ppt_x"/>
                                          </p:val>
                                        </p:tav>
                                        <p:tav tm="100000">
                                          <p:val>
                                            <p:strVal val="0-ppt_w/2"/>
                                          </p:val>
                                        </p:tav>
                                      </p:tavLst>
                                    </p:anim>
                                    <p:anim calcmode="lin" valueType="num">
                                      <p:cBhvr additive="base">
                                        <p:cTn id="72" dur="500"/>
                                        <p:tgtEl>
                                          <p:spTgt spid="97">
                                            <p:txEl>
                                              <p:pRg st="2" end="2"/>
                                            </p:txEl>
                                          </p:spTgt>
                                        </p:tgtEl>
                                        <p:attrNameLst>
                                          <p:attrName>ppt_y</p:attrName>
                                        </p:attrNameLst>
                                      </p:cBhvr>
                                      <p:tavLst>
                                        <p:tav tm="0">
                                          <p:val>
                                            <p:strVal val="ppt_y"/>
                                          </p:val>
                                        </p:tav>
                                        <p:tav tm="100000">
                                          <p:val>
                                            <p:strVal val="ppt_y"/>
                                          </p:val>
                                        </p:tav>
                                      </p:tavLst>
                                    </p:anim>
                                    <p:set>
                                      <p:cBhvr>
                                        <p:cTn id="73" dur="1" fill="hold">
                                          <p:stCondLst>
                                            <p:cond delay="499"/>
                                          </p:stCondLst>
                                        </p:cTn>
                                        <p:tgtEl>
                                          <p:spTgt spid="97">
                                            <p:txEl>
                                              <p:pRg st="2" end="2"/>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1000"/>
                                        <p:tgtEl>
                                          <p:spTgt spid="98"/>
                                        </p:tgtEl>
                                      </p:cBhvr>
                                    </p:animEffect>
                                    <p:set>
                                      <p:cBhvr>
                                        <p:cTn id="76" dur="1" fill="hold">
                                          <p:stCondLst>
                                            <p:cond delay="9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3" grpId="0"/>
      <p:bldP spid="30743" grpId="1"/>
      <p:bldP spid="81" grpId="0" autoUpdateAnimBg="0"/>
      <p:bldP spid="81" grpId="1"/>
      <p:bldP spid="82" grpId="0" autoUpdateAnimBg="0"/>
      <p:bldP spid="82" grpId="1"/>
      <p:bldP spid="83" grpId="0" autoUpdateAnimBg="0"/>
      <p:bldP spid="83" grpId="1"/>
      <p:bldP spid="85" grpId="0"/>
      <p:bldP spid="85" grpId="1"/>
      <p:bldP spid="88" grpId="0"/>
      <p:bldP spid="97" grpId="0" build="p" autoUpdateAnimBg="0"/>
      <p:bldP spid="97" grpId="1" build="allAtOnce"/>
      <p:bldP spid="98" grpId="0" animBg="1"/>
      <p:bldP spid="98" grpId="1" animBg="1"/>
      <p:bldP spid="99" grpId="0" animBg="1"/>
      <p:bldP spid="99"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97"/>
          <p:cNvSpPr txBox="1">
            <a:spLocks noChangeArrowheads="1"/>
          </p:cNvSpPr>
          <p:nvPr/>
        </p:nvSpPr>
        <p:spPr bwMode="auto">
          <a:xfrm>
            <a:off x="685800" y="3505200"/>
            <a:ext cx="3714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6666"/>
                </a:solidFill>
              </a:rPr>
              <a:t>1</a:t>
            </a:r>
          </a:p>
          <a:p>
            <a:pPr eaLnBrk="1" hangingPunct="1"/>
            <a:r>
              <a:rPr lang="en-US">
                <a:solidFill>
                  <a:srgbClr val="006666"/>
                </a:solidFill>
              </a:rPr>
              <a:t>2</a:t>
            </a:r>
          </a:p>
          <a:p>
            <a:pPr eaLnBrk="1" hangingPunct="1"/>
            <a:r>
              <a:rPr lang="en-US">
                <a:solidFill>
                  <a:srgbClr val="006666"/>
                </a:solidFill>
              </a:rPr>
              <a:t>3</a:t>
            </a:r>
          </a:p>
          <a:p>
            <a:pPr eaLnBrk="1" hangingPunct="1"/>
            <a:r>
              <a:rPr lang="en-US">
                <a:solidFill>
                  <a:srgbClr val="006666"/>
                </a:solidFill>
              </a:rPr>
              <a:t>4</a:t>
            </a:r>
          </a:p>
          <a:p>
            <a:pPr eaLnBrk="1" hangingPunct="1"/>
            <a:r>
              <a:rPr lang="en-US">
                <a:solidFill>
                  <a:srgbClr val="006666"/>
                </a:solidFill>
              </a:rPr>
              <a:t>5</a:t>
            </a:r>
          </a:p>
          <a:p>
            <a:pPr eaLnBrk="1" hangingPunct="1"/>
            <a:r>
              <a:rPr lang="en-US">
                <a:solidFill>
                  <a:srgbClr val="006666"/>
                </a:solidFill>
              </a:rPr>
              <a:t>6</a:t>
            </a:r>
          </a:p>
          <a:p>
            <a:pPr eaLnBrk="1" hangingPunct="1"/>
            <a:r>
              <a:rPr lang="en-US">
                <a:solidFill>
                  <a:srgbClr val="006666"/>
                </a:solidFill>
              </a:rPr>
              <a:t>7</a:t>
            </a:r>
          </a:p>
          <a:p>
            <a:pPr eaLnBrk="1" hangingPunct="1"/>
            <a:r>
              <a:rPr lang="en-US">
                <a:solidFill>
                  <a:srgbClr val="006666"/>
                </a:solidFill>
              </a:rPr>
              <a:t>8</a:t>
            </a:r>
          </a:p>
          <a:p>
            <a:pPr eaLnBrk="1" hangingPunct="1"/>
            <a:r>
              <a:rPr lang="en-US">
                <a:solidFill>
                  <a:srgbClr val="006666"/>
                </a:solidFill>
              </a:rPr>
              <a:t>9</a:t>
            </a:r>
          </a:p>
        </p:txBody>
      </p:sp>
      <p:sp>
        <p:nvSpPr>
          <p:cNvPr id="36867" name="Rectangle 99"/>
          <p:cNvSpPr>
            <a:spLocks noChangeArrowheads="1"/>
          </p:cNvSpPr>
          <p:nvPr/>
        </p:nvSpPr>
        <p:spPr bwMode="auto">
          <a:xfrm>
            <a:off x="609600" y="0"/>
            <a:ext cx="533400" cy="3505200"/>
          </a:xfrm>
          <a:prstGeom prst="rect">
            <a:avLst/>
          </a:prstGeom>
          <a:solidFill>
            <a:schemeClr val="bg1"/>
          </a:solidFill>
          <a:ln w="9525" algn="ctr">
            <a:solidFill>
              <a:schemeClr val="bg1"/>
            </a:solidFill>
            <a:round/>
            <a:headEnd/>
            <a:tailEnd/>
          </a:ln>
        </p:spPr>
        <p:txBody>
          <a:bodyPr anchor="ctr"/>
          <a:lstStyle/>
          <a:p>
            <a:endParaRPr lang="en-US"/>
          </a:p>
        </p:txBody>
      </p:sp>
      <p:sp>
        <p:nvSpPr>
          <p:cNvPr id="99" name="TextBox 98"/>
          <p:cNvSpPr txBox="1">
            <a:spLocks noChangeArrowheads="1"/>
          </p:cNvSpPr>
          <p:nvPr/>
        </p:nvSpPr>
        <p:spPr bwMode="auto">
          <a:xfrm>
            <a:off x="1025525" y="3473450"/>
            <a:ext cx="1184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step(s)</a:t>
            </a:r>
          </a:p>
        </p:txBody>
      </p:sp>
      <p:sp>
        <p:nvSpPr>
          <p:cNvPr id="368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A34A76C-BA2A-4850-8567-FFC026A351A3}" type="slidenum">
              <a:rPr lang="en-US" sz="1400" smtClean="0">
                <a:solidFill>
                  <a:schemeClr val="tx1"/>
                </a:solidFill>
                <a:latin typeface="Times New Roman" pitchFamily="18" charset="0"/>
              </a:rPr>
              <a:pPr eaLnBrk="1" hangingPunct="1"/>
              <a:t>41</a:t>
            </a:fld>
            <a:endParaRPr lang="en-US" sz="1400" smtClean="0">
              <a:solidFill>
                <a:schemeClr val="tx1"/>
              </a:solidFill>
              <a:latin typeface="Times New Roman" pitchFamily="18" charset="0"/>
            </a:endParaRPr>
          </a:p>
        </p:txBody>
      </p:sp>
      <p:grpSp>
        <p:nvGrpSpPr>
          <p:cNvPr id="36870" name="Group 71"/>
          <p:cNvGrpSpPr>
            <a:grpSpLocks/>
          </p:cNvGrpSpPr>
          <p:nvPr/>
        </p:nvGrpSpPr>
        <p:grpSpPr bwMode="auto">
          <a:xfrm>
            <a:off x="6459538" y="685800"/>
            <a:ext cx="2913062" cy="6115050"/>
            <a:chOff x="6459457" y="685800"/>
            <a:chExt cx="2913143" cy="6115260"/>
          </a:xfrm>
        </p:grpSpPr>
        <p:grpSp>
          <p:nvGrpSpPr>
            <p:cNvPr id="36906" name="Group 127"/>
            <p:cNvGrpSpPr>
              <a:grpSpLocks/>
            </p:cNvGrpSpPr>
            <p:nvPr/>
          </p:nvGrpSpPr>
          <p:grpSpPr bwMode="auto">
            <a:xfrm>
              <a:off x="6858000" y="1295400"/>
              <a:ext cx="2514600" cy="628860"/>
              <a:chOff x="7465518" y="1371597"/>
              <a:chExt cx="1678482" cy="685803"/>
            </a:xfrm>
          </p:grpSpPr>
          <p:sp>
            <p:nvSpPr>
              <p:cNvPr id="36945" name="Rectangle 106"/>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46" name="TextBox 107"/>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07" name="Group 130"/>
            <p:cNvGrpSpPr>
              <a:grpSpLocks/>
            </p:cNvGrpSpPr>
            <p:nvPr/>
          </p:nvGrpSpPr>
          <p:grpSpPr bwMode="auto">
            <a:xfrm>
              <a:off x="6858000" y="1905000"/>
              <a:ext cx="2514600" cy="628860"/>
              <a:chOff x="7465518" y="1371597"/>
              <a:chExt cx="1678482" cy="685803"/>
            </a:xfrm>
          </p:grpSpPr>
          <p:sp>
            <p:nvSpPr>
              <p:cNvPr id="36943" name="Rectangle 104"/>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44" name="TextBox 105"/>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08" name="Group 133"/>
            <p:cNvGrpSpPr>
              <a:grpSpLocks/>
            </p:cNvGrpSpPr>
            <p:nvPr/>
          </p:nvGrpSpPr>
          <p:grpSpPr bwMode="auto">
            <a:xfrm>
              <a:off x="6858000" y="2514600"/>
              <a:ext cx="2514600" cy="628860"/>
              <a:chOff x="7465518" y="1371597"/>
              <a:chExt cx="1678482" cy="685803"/>
            </a:xfrm>
          </p:grpSpPr>
          <p:sp>
            <p:nvSpPr>
              <p:cNvPr id="36941" name="Rectangle 102"/>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42" name="TextBox 103"/>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09" name="Group 136"/>
            <p:cNvGrpSpPr>
              <a:grpSpLocks/>
            </p:cNvGrpSpPr>
            <p:nvPr/>
          </p:nvGrpSpPr>
          <p:grpSpPr bwMode="auto">
            <a:xfrm>
              <a:off x="6858000" y="3124200"/>
              <a:ext cx="2514600" cy="628860"/>
              <a:chOff x="7465518" y="1371597"/>
              <a:chExt cx="1678482" cy="685803"/>
            </a:xfrm>
          </p:grpSpPr>
          <p:sp>
            <p:nvSpPr>
              <p:cNvPr id="36939" name="Rectangle 100"/>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40" name="TextBox 101"/>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10" name="Group 139"/>
            <p:cNvGrpSpPr>
              <a:grpSpLocks/>
            </p:cNvGrpSpPr>
            <p:nvPr/>
          </p:nvGrpSpPr>
          <p:grpSpPr bwMode="auto">
            <a:xfrm>
              <a:off x="6858000" y="3733800"/>
              <a:ext cx="2514600" cy="628860"/>
              <a:chOff x="7465518" y="1371597"/>
              <a:chExt cx="1678482" cy="685803"/>
            </a:xfrm>
          </p:grpSpPr>
          <p:sp>
            <p:nvSpPr>
              <p:cNvPr id="36937" name="Rectangle 98"/>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38" name="TextBox 99"/>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11" name="Group 142"/>
            <p:cNvGrpSpPr>
              <a:grpSpLocks/>
            </p:cNvGrpSpPr>
            <p:nvPr/>
          </p:nvGrpSpPr>
          <p:grpSpPr bwMode="auto">
            <a:xfrm>
              <a:off x="6858000" y="4343400"/>
              <a:ext cx="2514600" cy="628860"/>
              <a:chOff x="7465518" y="1371597"/>
              <a:chExt cx="1678482" cy="685803"/>
            </a:xfrm>
          </p:grpSpPr>
          <p:sp>
            <p:nvSpPr>
              <p:cNvPr id="36935" name="Rectangle 96"/>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36" name="TextBox 97"/>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12" name="Group 145"/>
            <p:cNvGrpSpPr>
              <a:grpSpLocks/>
            </p:cNvGrpSpPr>
            <p:nvPr/>
          </p:nvGrpSpPr>
          <p:grpSpPr bwMode="auto">
            <a:xfrm>
              <a:off x="6858000" y="4953000"/>
              <a:ext cx="2514600" cy="628860"/>
              <a:chOff x="7465518" y="1371597"/>
              <a:chExt cx="1678482" cy="685803"/>
            </a:xfrm>
          </p:grpSpPr>
          <p:sp>
            <p:nvSpPr>
              <p:cNvPr id="36933" name="Rectangle 94"/>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34" name="TextBox 95"/>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13" name="Group 148"/>
            <p:cNvGrpSpPr>
              <a:grpSpLocks/>
            </p:cNvGrpSpPr>
            <p:nvPr/>
          </p:nvGrpSpPr>
          <p:grpSpPr bwMode="auto">
            <a:xfrm>
              <a:off x="6858000" y="5562600"/>
              <a:ext cx="2514600" cy="628860"/>
              <a:chOff x="7465518" y="1371597"/>
              <a:chExt cx="1678482" cy="685803"/>
            </a:xfrm>
          </p:grpSpPr>
          <p:sp>
            <p:nvSpPr>
              <p:cNvPr id="36931" name="Rectangle 92"/>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32" name="TextBox 93"/>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14" name="Group 151"/>
            <p:cNvGrpSpPr>
              <a:grpSpLocks/>
            </p:cNvGrpSpPr>
            <p:nvPr/>
          </p:nvGrpSpPr>
          <p:grpSpPr bwMode="auto">
            <a:xfrm>
              <a:off x="6858000" y="6172200"/>
              <a:ext cx="2514600" cy="628860"/>
              <a:chOff x="7465518" y="1371597"/>
              <a:chExt cx="1678482" cy="685803"/>
            </a:xfrm>
          </p:grpSpPr>
          <p:sp>
            <p:nvSpPr>
              <p:cNvPr id="36929" name="Rectangle 90"/>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30" name="TextBox 91"/>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grpSp>
          <p:nvGrpSpPr>
            <p:cNvPr id="36915" name="Group 170"/>
            <p:cNvGrpSpPr>
              <a:grpSpLocks/>
            </p:cNvGrpSpPr>
            <p:nvPr/>
          </p:nvGrpSpPr>
          <p:grpSpPr bwMode="auto">
            <a:xfrm>
              <a:off x="6459457" y="685800"/>
              <a:ext cx="2913143" cy="6024265"/>
              <a:chOff x="6459457" y="685800"/>
              <a:chExt cx="2913143" cy="6024265"/>
            </a:xfrm>
          </p:grpSpPr>
          <p:grpSp>
            <p:nvGrpSpPr>
              <p:cNvPr id="36916" name="Group 124"/>
              <p:cNvGrpSpPr>
                <a:grpSpLocks/>
              </p:cNvGrpSpPr>
              <p:nvPr/>
            </p:nvGrpSpPr>
            <p:grpSpPr bwMode="auto">
              <a:xfrm>
                <a:off x="6858000" y="685800"/>
                <a:ext cx="2514600" cy="628860"/>
                <a:chOff x="7465518" y="1371597"/>
                <a:chExt cx="1678482" cy="685803"/>
              </a:xfrm>
            </p:grpSpPr>
            <p:sp>
              <p:nvSpPr>
                <p:cNvPr id="36927" name="Rectangle 88"/>
                <p:cNvSpPr>
                  <a:spLocks noChangeArrowheads="1"/>
                </p:cNvSpPr>
                <p:nvPr/>
              </p:nvSpPr>
              <p:spPr bwMode="auto">
                <a:xfrm>
                  <a:off x="7467600" y="1371600"/>
                  <a:ext cx="1524000" cy="685800"/>
                </a:xfrm>
                <a:prstGeom prst="rect">
                  <a:avLst/>
                </a:prstGeom>
                <a:solidFill>
                  <a:srgbClr val="E7F9BF"/>
                </a:solidFill>
                <a:ln w="9525" algn="ctr">
                  <a:solidFill>
                    <a:schemeClr val="tx1"/>
                  </a:solidFill>
                  <a:round/>
                  <a:headEnd/>
                  <a:tailEnd/>
                </a:ln>
              </p:spPr>
              <p:txBody>
                <a:bodyPr anchor="ctr"/>
                <a:lstStyle/>
                <a:p>
                  <a:endParaRPr lang="en-US" sz="1600"/>
                </a:p>
              </p:txBody>
            </p:sp>
            <p:sp>
              <p:nvSpPr>
                <p:cNvPr id="36928" name="TextBox 89"/>
                <p:cNvSpPr txBox="1">
                  <a:spLocks noChangeArrowheads="1"/>
                </p:cNvSpPr>
                <p:nvPr/>
              </p:nvSpPr>
              <p:spPr bwMode="auto">
                <a:xfrm>
                  <a:off x="7465518" y="1371597"/>
                  <a:ext cx="1678482" cy="63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etc…</a:t>
                  </a:r>
                </a:p>
              </p:txBody>
            </p:sp>
          </p:grpSp>
          <p:sp>
            <p:nvSpPr>
              <p:cNvPr id="36917" name="TextBox 78"/>
              <p:cNvSpPr txBox="1">
                <a:spLocks noChangeArrowheads="1"/>
              </p:cNvSpPr>
              <p:nvPr/>
            </p:nvSpPr>
            <p:spPr bwMode="auto">
              <a:xfrm>
                <a:off x="6459457" y="762000"/>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0</a:t>
                </a:r>
              </a:p>
            </p:txBody>
          </p:sp>
          <p:sp>
            <p:nvSpPr>
              <p:cNvPr id="36918" name="TextBox 79"/>
              <p:cNvSpPr txBox="1">
                <a:spLocks noChangeArrowheads="1"/>
              </p:cNvSpPr>
              <p:nvPr/>
            </p:nvSpPr>
            <p:spPr bwMode="auto">
              <a:xfrm>
                <a:off x="6501846" y="1443335"/>
                <a:ext cx="3225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1</a:t>
                </a:r>
              </a:p>
            </p:txBody>
          </p:sp>
          <p:sp>
            <p:nvSpPr>
              <p:cNvPr id="36919" name="TextBox 80"/>
              <p:cNvSpPr txBox="1">
                <a:spLocks noChangeArrowheads="1"/>
              </p:cNvSpPr>
              <p:nvPr/>
            </p:nvSpPr>
            <p:spPr bwMode="auto">
              <a:xfrm>
                <a:off x="6477000" y="19767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2</a:t>
                </a:r>
              </a:p>
            </p:txBody>
          </p:sp>
          <p:sp>
            <p:nvSpPr>
              <p:cNvPr id="36920" name="TextBox 81"/>
              <p:cNvSpPr txBox="1">
                <a:spLocks noChangeArrowheads="1"/>
              </p:cNvSpPr>
              <p:nvPr/>
            </p:nvSpPr>
            <p:spPr bwMode="auto">
              <a:xfrm>
                <a:off x="6477000" y="25863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3</a:t>
                </a:r>
              </a:p>
            </p:txBody>
          </p:sp>
          <p:sp>
            <p:nvSpPr>
              <p:cNvPr id="36921" name="TextBox 82"/>
              <p:cNvSpPr txBox="1">
                <a:spLocks noChangeArrowheads="1"/>
              </p:cNvSpPr>
              <p:nvPr/>
            </p:nvSpPr>
            <p:spPr bwMode="auto">
              <a:xfrm>
                <a:off x="6477000" y="31959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4</a:t>
                </a:r>
              </a:p>
            </p:txBody>
          </p:sp>
          <p:sp>
            <p:nvSpPr>
              <p:cNvPr id="36922" name="TextBox 83"/>
              <p:cNvSpPr txBox="1">
                <a:spLocks noChangeArrowheads="1"/>
              </p:cNvSpPr>
              <p:nvPr/>
            </p:nvSpPr>
            <p:spPr bwMode="auto">
              <a:xfrm>
                <a:off x="6477000" y="38055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5</a:t>
                </a:r>
              </a:p>
            </p:txBody>
          </p:sp>
          <p:sp>
            <p:nvSpPr>
              <p:cNvPr id="36923" name="TextBox 84"/>
              <p:cNvSpPr txBox="1">
                <a:spLocks noChangeArrowheads="1"/>
              </p:cNvSpPr>
              <p:nvPr/>
            </p:nvSpPr>
            <p:spPr bwMode="auto">
              <a:xfrm>
                <a:off x="6477000" y="44151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6</a:t>
                </a:r>
              </a:p>
            </p:txBody>
          </p:sp>
          <p:sp>
            <p:nvSpPr>
              <p:cNvPr id="36924" name="TextBox 85"/>
              <p:cNvSpPr txBox="1">
                <a:spLocks noChangeArrowheads="1"/>
              </p:cNvSpPr>
              <p:nvPr/>
            </p:nvSpPr>
            <p:spPr bwMode="auto">
              <a:xfrm>
                <a:off x="6477000" y="5024735"/>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7</a:t>
                </a:r>
              </a:p>
            </p:txBody>
          </p:sp>
          <p:sp>
            <p:nvSpPr>
              <p:cNvPr id="36925" name="TextBox 86"/>
              <p:cNvSpPr txBox="1">
                <a:spLocks noChangeArrowheads="1"/>
              </p:cNvSpPr>
              <p:nvPr/>
            </p:nvSpPr>
            <p:spPr bwMode="auto">
              <a:xfrm>
                <a:off x="6477000" y="5638800"/>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8</a:t>
                </a:r>
              </a:p>
            </p:txBody>
          </p:sp>
          <p:sp>
            <p:nvSpPr>
              <p:cNvPr id="36926" name="TextBox 87"/>
              <p:cNvSpPr txBox="1">
                <a:spLocks noChangeArrowheads="1"/>
              </p:cNvSpPr>
              <p:nvPr/>
            </p:nvSpPr>
            <p:spPr bwMode="auto">
              <a:xfrm>
                <a:off x="6485783" y="6248400"/>
                <a:ext cx="37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9</a:t>
                </a:r>
              </a:p>
            </p:txBody>
          </p:sp>
        </p:grpSp>
      </p:grpSp>
      <p:sp>
        <p:nvSpPr>
          <p:cNvPr id="30741" name="TextBox 114"/>
          <p:cNvSpPr txBox="1">
            <a:spLocks noChangeArrowheads="1"/>
          </p:cNvSpPr>
          <p:nvPr/>
        </p:nvSpPr>
        <p:spPr bwMode="auto">
          <a:xfrm>
            <a:off x="7566025" y="6169025"/>
            <a:ext cx="18065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29            2.1</a:t>
            </a:r>
          </a:p>
          <a:p>
            <a:pPr algn="l" eaLnBrk="1" hangingPunct="1"/>
            <a:r>
              <a:rPr lang="en-US" sz="1600">
                <a:solidFill>
                  <a:srgbClr val="6600FF"/>
                </a:solidFill>
              </a:rPr>
              <a:t>Nat</a:t>
            </a:r>
          </a:p>
        </p:txBody>
      </p:sp>
      <p:sp>
        <p:nvSpPr>
          <p:cNvPr id="116" name="TextBox 115"/>
          <p:cNvSpPr txBox="1">
            <a:spLocks noChangeArrowheads="1"/>
          </p:cNvSpPr>
          <p:nvPr/>
        </p:nvSpPr>
        <p:spPr bwMode="auto">
          <a:xfrm>
            <a:off x="7605713" y="2514600"/>
            <a:ext cx="18081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42            3.9</a:t>
            </a:r>
          </a:p>
          <a:p>
            <a:pPr algn="l" eaLnBrk="1" hangingPunct="1"/>
            <a:r>
              <a:rPr lang="en-US" sz="1600">
                <a:solidFill>
                  <a:srgbClr val="6600FF"/>
                </a:solidFill>
              </a:rPr>
              <a:t>Liz</a:t>
            </a:r>
          </a:p>
        </p:txBody>
      </p:sp>
      <p:sp>
        <p:nvSpPr>
          <p:cNvPr id="36873" name="TextBox 116"/>
          <p:cNvSpPr txBox="1">
            <a:spLocks noChangeArrowheads="1"/>
          </p:cNvSpPr>
          <p:nvPr/>
        </p:nvSpPr>
        <p:spPr bwMode="auto">
          <a:xfrm>
            <a:off x="7634288" y="1905000"/>
            <a:ext cx="180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12            3.2</a:t>
            </a:r>
          </a:p>
          <a:p>
            <a:pPr algn="l" eaLnBrk="1" hangingPunct="1"/>
            <a:r>
              <a:rPr lang="en-US" sz="1600">
                <a:solidFill>
                  <a:srgbClr val="6600FF"/>
                </a:solidFill>
              </a:rPr>
              <a:t>Ben</a:t>
            </a:r>
          </a:p>
        </p:txBody>
      </p:sp>
      <p:sp>
        <p:nvSpPr>
          <p:cNvPr id="30744" name="TextBox 117"/>
          <p:cNvSpPr txBox="1">
            <a:spLocks noChangeArrowheads="1"/>
          </p:cNvSpPr>
          <p:nvPr/>
        </p:nvSpPr>
        <p:spPr bwMode="auto">
          <a:xfrm>
            <a:off x="7570788" y="685800"/>
            <a:ext cx="18081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89            3.87</a:t>
            </a:r>
          </a:p>
          <a:p>
            <a:pPr algn="l" eaLnBrk="1" hangingPunct="1"/>
            <a:r>
              <a:rPr lang="en-US" sz="1600">
                <a:solidFill>
                  <a:srgbClr val="6600FF"/>
                </a:solidFill>
              </a:rPr>
              <a:t>Tad</a:t>
            </a:r>
          </a:p>
        </p:txBody>
      </p:sp>
      <p:sp>
        <p:nvSpPr>
          <p:cNvPr id="76" name="TextBox 117"/>
          <p:cNvSpPr txBox="1">
            <a:spLocks noChangeArrowheads="1"/>
          </p:cNvSpPr>
          <p:nvPr/>
        </p:nvSpPr>
        <p:spPr bwMode="auto">
          <a:xfrm>
            <a:off x="7558088" y="1293813"/>
            <a:ext cx="18081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21             4.0</a:t>
            </a:r>
          </a:p>
          <a:p>
            <a:pPr algn="l" eaLnBrk="1" hangingPunct="1"/>
            <a:r>
              <a:rPr lang="en-US" sz="1600">
                <a:solidFill>
                  <a:srgbClr val="6600FF"/>
                </a:solidFill>
              </a:rPr>
              <a:t>Abe</a:t>
            </a:r>
          </a:p>
        </p:txBody>
      </p:sp>
      <p:sp>
        <p:nvSpPr>
          <p:cNvPr id="77" name="TextBox 114"/>
          <p:cNvSpPr txBox="1">
            <a:spLocks noChangeArrowheads="1"/>
          </p:cNvSpPr>
          <p:nvPr/>
        </p:nvSpPr>
        <p:spPr bwMode="auto">
          <a:xfrm>
            <a:off x="7543800" y="5562600"/>
            <a:ext cx="18065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78            1.7</a:t>
            </a:r>
          </a:p>
          <a:p>
            <a:pPr algn="l" eaLnBrk="1" hangingPunct="1"/>
            <a:r>
              <a:rPr lang="en-US" sz="1600">
                <a:solidFill>
                  <a:srgbClr val="6600FF"/>
                </a:solidFill>
              </a:rPr>
              <a:t>Bill</a:t>
            </a:r>
          </a:p>
        </p:txBody>
      </p:sp>
      <p:sp>
        <p:nvSpPr>
          <p:cNvPr id="78" name="TextBox 114"/>
          <p:cNvSpPr txBox="1">
            <a:spLocks noChangeArrowheads="1"/>
          </p:cNvSpPr>
          <p:nvPr/>
        </p:nvSpPr>
        <p:spPr bwMode="auto">
          <a:xfrm>
            <a:off x="7543800" y="4953000"/>
            <a:ext cx="18065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67            3.4</a:t>
            </a:r>
          </a:p>
          <a:p>
            <a:pPr algn="l" eaLnBrk="1" hangingPunct="1"/>
            <a:r>
              <a:rPr lang="en-US" sz="1600">
                <a:solidFill>
                  <a:srgbClr val="6600FF"/>
                </a:solidFill>
              </a:rPr>
              <a:t>Hoa</a:t>
            </a:r>
          </a:p>
        </p:txBody>
      </p:sp>
      <p:sp>
        <p:nvSpPr>
          <p:cNvPr id="79" name="TextBox 114"/>
          <p:cNvSpPr txBox="1">
            <a:spLocks noChangeArrowheads="1"/>
          </p:cNvSpPr>
          <p:nvPr/>
        </p:nvSpPr>
        <p:spPr bwMode="auto">
          <a:xfrm>
            <a:off x="7566025" y="4343400"/>
            <a:ext cx="18065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06            3.89</a:t>
            </a:r>
          </a:p>
          <a:p>
            <a:pPr algn="l" eaLnBrk="1" hangingPunct="1"/>
            <a:r>
              <a:rPr lang="en-US" sz="1600">
                <a:solidFill>
                  <a:srgbClr val="6600FF"/>
                </a:solidFill>
              </a:rPr>
              <a:t>Jill</a:t>
            </a:r>
          </a:p>
        </p:txBody>
      </p:sp>
      <p:sp>
        <p:nvSpPr>
          <p:cNvPr id="80" name="TextBox 114"/>
          <p:cNvSpPr txBox="1">
            <a:spLocks noChangeArrowheads="1"/>
          </p:cNvSpPr>
          <p:nvPr/>
        </p:nvSpPr>
        <p:spPr bwMode="auto">
          <a:xfrm>
            <a:off x="7566025" y="3124200"/>
            <a:ext cx="18065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34            1.10</a:t>
            </a:r>
          </a:p>
          <a:p>
            <a:pPr algn="l" eaLnBrk="1" hangingPunct="1"/>
            <a:r>
              <a:rPr lang="en-US" sz="1600">
                <a:solidFill>
                  <a:srgbClr val="6600FF"/>
                </a:solidFill>
              </a:rPr>
              <a:t>Al</a:t>
            </a:r>
          </a:p>
        </p:txBody>
      </p:sp>
      <p:sp>
        <p:nvSpPr>
          <p:cNvPr id="81" name="Text Box 5"/>
          <p:cNvSpPr txBox="1">
            <a:spLocks noChangeArrowheads="1"/>
          </p:cNvSpPr>
          <p:nvPr/>
        </p:nvSpPr>
        <p:spPr bwMode="auto">
          <a:xfrm>
            <a:off x="762000" y="1066800"/>
            <a:ext cx="518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Ok, but what if our hash table is nearly full?</a:t>
            </a:r>
          </a:p>
        </p:txBody>
      </p:sp>
      <p:sp>
        <p:nvSpPr>
          <p:cNvPr id="82" name="Text Box 5"/>
          <p:cNvSpPr txBox="1">
            <a:spLocks noChangeArrowheads="1"/>
          </p:cNvSpPr>
          <p:nvPr/>
        </p:nvSpPr>
        <p:spPr bwMode="auto">
          <a:xfrm>
            <a:off x="304800" y="1989138"/>
            <a:ext cx="5638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What’s the maximum number of steps required to insert a new record ?</a:t>
            </a:r>
          </a:p>
        </p:txBody>
      </p:sp>
      <p:sp>
        <p:nvSpPr>
          <p:cNvPr id="83" name="Text Box 5"/>
          <p:cNvSpPr txBox="1">
            <a:spLocks noChangeArrowheads="1"/>
          </p:cNvSpPr>
          <p:nvPr/>
        </p:nvSpPr>
        <p:spPr bwMode="auto">
          <a:xfrm>
            <a:off x="381000" y="2971800"/>
            <a:ext cx="556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Right! It could take </a:t>
            </a:r>
            <a:r>
              <a:rPr lang="en-US">
                <a:solidFill>
                  <a:srgbClr val="0000CC"/>
                </a:solidFill>
              </a:rPr>
              <a:t>up to N steps</a:t>
            </a:r>
            <a:r>
              <a:rPr lang="en-US">
                <a:solidFill>
                  <a:srgbClr val="7030A0"/>
                </a:solidFill>
              </a:rPr>
              <a:t>!</a:t>
            </a:r>
            <a:endParaRPr lang="en-US">
              <a:solidFill>
                <a:srgbClr val="0000CC"/>
              </a:solidFill>
            </a:endParaRPr>
          </a:p>
        </p:txBody>
      </p:sp>
      <p:sp>
        <p:nvSpPr>
          <p:cNvPr id="86" name="TextBox 85"/>
          <p:cNvSpPr txBox="1">
            <a:spLocks noChangeArrowheads="1"/>
          </p:cNvSpPr>
          <p:nvPr/>
        </p:nvSpPr>
        <p:spPr bwMode="auto">
          <a:xfrm>
            <a:off x="7620000" y="644525"/>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87" name="TextBox 86"/>
          <p:cNvSpPr txBox="1">
            <a:spLocks noChangeArrowheads="1"/>
          </p:cNvSpPr>
          <p:nvPr/>
        </p:nvSpPr>
        <p:spPr bwMode="auto">
          <a:xfrm>
            <a:off x="7620000" y="12684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89" name="TextBox 88"/>
          <p:cNvSpPr txBox="1">
            <a:spLocks noChangeArrowheads="1"/>
          </p:cNvSpPr>
          <p:nvPr/>
        </p:nvSpPr>
        <p:spPr bwMode="auto">
          <a:xfrm>
            <a:off x="7620000" y="2498725"/>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90" name="TextBox 89"/>
          <p:cNvSpPr txBox="1">
            <a:spLocks noChangeArrowheads="1"/>
          </p:cNvSpPr>
          <p:nvPr/>
        </p:nvSpPr>
        <p:spPr bwMode="auto">
          <a:xfrm>
            <a:off x="7620000" y="30972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91" name="TextBox 90"/>
          <p:cNvSpPr txBox="1">
            <a:spLocks noChangeArrowheads="1"/>
          </p:cNvSpPr>
          <p:nvPr/>
        </p:nvSpPr>
        <p:spPr bwMode="auto">
          <a:xfrm>
            <a:off x="7620000" y="3719513"/>
            <a:ext cx="38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92" name="TextBox 91"/>
          <p:cNvSpPr txBox="1">
            <a:spLocks noChangeArrowheads="1"/>
          </p:cNvSpPr>
          <p:nvPr/>
        </p:nvSpPr>
        <p:spPr bwMode="auto">
          <a:xfrm>
            <a:off x="7620000" y="4321175"/>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93" name="TextBox 92"/>
          <p:cNvSpPr txBox="1">
            <a:spLocks noChangeArrowheads="1"/>
          </p:cNvSpPr>
          <p:nvPr/>
        </p:nvSpPr>
        <p:spPr bwMode="auto">
          <a:xfrm>
            <a:off x="7620000" y="49514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94" name="TextBox 93"/>
          <p:cNvSpPr txBox="1">
            <a:spLocks noChangeArrowheads="1"/>
          </p:cNvSpPr>
          <p:nvPr/>
        </p:nvSpPr>
        <p:spPr bwMode="auto">
          <a:xfrm>
            <a:off x="7620000" y="55356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95" name="TextBox 94"/>
          <p:cNvSpPr txBox="1">
            <a:spLocks noChangeArrowheads="1"/>
          </p:cNvSpPr>
          <p:nvPr/>
        </p:nvSpPr>
        <p:spPr bwMode="auto">
          <a:xfrm>
            <a:off x="7620000" y="6157913"/>
            <a:ext cx="38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FF"/>
                </a:solidFill>
              </a:rPr>
              <a:t>-1</a:t>
            </a:r>
          </a:p>
        </p:txBody>
      </p:sp>
      <p:sp>
        <p:nvSpPr>
          <p:cNvPr id="70" name="TextBox 116"/>
          <p:cNvSpPr txBox="1">
            <a:spLocks noChangeArrowheads="1"/>
          </p:cNvSpPr>
          <p:nvPr/>
        </p:nvSpPr>
        <p:spPr bwMode="auto">
          <a:xfrm>
            <a:off x="2182813" y="5764213"/>
            <a:ext cx="180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6600FF"/>
                </a:solidFill>
              </a:rPr>
              <a:t>96           3.2</a:t>
            </a:r>
          </a:p>
          <a:p>
            <a:pPr algn="l" eaLnBrk="1" hangingPunct="1"/>
            <a:r>
              <a:rPr lang="en-US" sz="1600">
                <a:solidFill>
                  <a:srgbClr val="6600FF"/>
                </a:solidFill>
              </a:rPr>
              <a:t>Ben</a:t>
            </a:r>
          </a:p>
        </p:txBody>
      </p:sp>
      <p:sp>
        <p:nvSpPr>
          <p:cNvPr id="71" name="TextBox 103"/>
          <p:cNvSpPr txBox="1">
            <a:spLocks noChangeArrowheads="1"/>
          </p:cNvSpPr>
          <p:nvPr/>
        </p:nvSpPr>
        <p:spPr bwMode="auto">
          <a:xfrm>
            <a:off x="1420813" y="5749925"/>
            <a:ext cx="2514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t>idNum:         GPA: </a:t>
            </a:r>
          </a:p>
          <a:p>
            <a:pPr algn="l" eaLnBrk="1" hangingPunct="1"/>
            <a:r>
              <a:rPr lang="en-US" sz="1600"/>
              <a:t>Name:          </a:t>
            </a:r>
          </a:p>
        </p:txBody>
      </p:sp>
      <p:sp>
        <p:nvSpPr>
          <p:cNvPr id="72" name="AutoShape 99"/>
          <p:cNvSpPr>
            <a:spLocks noChangeArrowheads="1"/>
          </p:cNvSpPr>
          <p:nvPr/>
        </p:nvSpPr>
        <p:spPr bwMode="auto">
          <a:xfrm>
            <a:off x="2362200" y="4419600"/>
            <a:ext cx="2819400" cy="1066800"/>
          </a:xfrm>
          <a:prstGeom prst="wedgeRoundRectCallout">
            <a:avLst>
              <a:gd name="adj1" fmla="val -43750"/>
              <a:gd name="adj2" fmla="val 70000"/>
              <a:gd name="adj3" fmla="val 16667"/>
            </a:avLst>
          </a:prstGeom>
          <a:solidFill>
            <a:srgbClr val="006666"/>
          </a:solidFill>
          <a:ln w="41275">
            <a:solidFill>
              <a:srgbClr val="800000"/>
            </a:solidFill>
            <a:miter lim="800000"/>
            <a:headEnd/>
            <a:tailEnd/>
          </a:ln>
        </p:spPr>
        <p:txBody>
          <a:bodyPr anchor="ctr"/>
          <a:lstStyle/>
          <a:p>
            <a:r>
              <a:rPr lang="en-US" sz="1800">
                <a:solidFill>
                  <a:schemeClr val="bg1"/>
                </a:solidFill>
              </a:rPr>
              <a:t>bucket = convert(96);</a:t>
            </a:r>
          </a:p>
          <a:p>
            <a:endParaRPr lang="en-US" sz="1000">
              <a:solidFill>
                <a:schemeClr val="bg1"/>
              </a:solidFill>
            </a:endParaRPr>
          </a:p>
          <a:p>
            <a:r>
              <a:rPr lang="en-US" sz="1800">
                <a:solidFill>
                  <a:schemeClr val="bg1"/>
                </a:solidFill>
              </a:rPr>
              <a:t>bucket = 6</a:t>
            </a:r>
            <a:endParaRPr lang="en-US" sz="1800"/>
          </a:p>
        </p:txBody>
      </p:sp>
      <p:sp>
        <p:nvSpPr>
          <p:cNvPr id="73" name="Rectangle 121"/>
          <p:cNvSpPr>
            <a:spLocks noChangeArrowheads="1"/>
          </p:cNvSpPr>
          <p:nvPr/>
        </p:nvSpPr>
        <p:spPr bwMode="auto">
          <a:xfrm>
            <a:off x="6477000" y="4294188"/>
            <a:ext cx="2667000" cy="7080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 name="AutoShape 99"/>
          <p:cNvSpPr>
            <a:spLocks noChangeArrowheads="1"/>
          </p:cNvSpPr>
          <p:nvPr/>
        </p:nvSpPr>
        <p:spPr bwMode="auto">
          <a:xfrm flipH="1">
            <a:off x="3505200" y="2819400"/>
            <a:ext cx="3200400" cy="1600200"/>
          </a:xfrm>
          <a:prstGeom prst="wedgeRoundRectCallout">
            <a:avLst>
              <a:gd name="adj1" fmla="val -59528"/>
              <a:gd name="adj2" fmla="val 54648"/>
              <a:gd name="adj3" fmla="val 16667"/>
            </a:avLst>
          </a:prstGeom>
          <a:solidFill>
            <a:srgbClr val="66FFCC"/>
          </a:solidFill>
          <a:ln w="41275">
            <a:solidFill>
              <a:srgbClr val="800000"/>
            </a:solidFill>
            <a:miter lim="800000"/>
            <a:headEnd/>
            <a:tailEnd/>
          </a:ln>
        </p:spPr>
        <p:txBody>
          <a:bodyPr anchor="ctr"/>
          <a:lstStyle/>
          <a:p>
            <a:r>
              <a:rPr lang="en-US" sz="1800">
                <a:solidFill>
                  <a:srgbClr val="0000CC"/>
                </a:solidFill>
              </a:rPr>
              <a:t>There’s no room here! </a:t>
            </a:r>
          </a:p>
          <a:p>
            <a:endParaRPr lang="en-US" sz="1800">
              <a:solidFill>
                <a:srgbClr val="0000CC"/>
              </a:solidFill>
            </a:endParaRPr>
          </a:p>
          <a:p>
            <a:r>
              <a:rPr lang="en-US" sz="1800">
                <a:solidFill>
                  <a:srgbClr val="0000CC"/>
                </a:solidFill>
              </a:rPr>
              <a:t>This bucket’s already occupied!</a:t>
            </a:r>
          </a:p>
        </p:txBody>
      </p:sp>
      <p:sp>
        <p:nvSpPr>
          <p:cNvPr id="75" name="AutoShape 99"/>
          <p:cNvSpPr>
            <a:spLocks noChangeArrowheads="1"/>
          </p:cNvSpPr>
          <p:nvPr/>
        </p:nvSpPr>
        <p:spPr bwMode="auto">
          <a:xfrm flipH="1">
            <a:off x="3505200" y="3505200"/>
            <a:ext cx="3200400" cy="1600200"/>
          </a:xfrm>
          <a:prstGeom prst="wedgeRoundRectCallout">
            <a:avLst>
              <a:gd name="adj1" fmla="val -59528"/>
              <a:gd name="adj2" fmla="val 54648"/>
              <a:gd name="adj3" fmla="val 16667"/>
            </a:avLst>
          </a:prstGeom>
          <a:solidFill>
            <a:srgbClr val="66FFCC"/>
          </a:solidFill>
          <a:ln w="41275">
            <a:solidFill>
              <a:srgbClr val="800000"/>
            </a:solidFill>
            <a:miter lim="800000"/>
            <a:headEnd/>
            <a:tailEnd/>
          </a:ln>
        </p:spPr>
        <p:txBody>
          <a:bodyPr anchor="ctr"/>
          <a:lstStyle/>
          <a:p>
            <a:r>
              <a:rPr lang="en-US" sz="1800">
                <a:solidFill>
                  <a:srgbClr val="0000CC"/>
                </a:solidFill>
              </a:rPr>
              <a:t>There’s no room here! </a:t>
            </a:r>
          </a:p>
          <a:p>
            <a:endParaRPr lang="en-US" sz="1800">
              <a:solidFill>
                <a:srgbClr val="0000CC"/>
              </a:solidFill>
            </a:endParaRPr>
          </a:p>
          <a:p>
            <a:r>
              <a:rPr lang="en-US" sz="1800">
                <a:solidFill>
                  <a:srgbClr val="0000CC"/>
                </a:solidFill>
              </a:rPr>
              <a:t>This bucket’s already occupied!</a:t>
            </a:r>
          </a:p>
        </p:txBody>
      </p:sp>
      <p:sp>
        <p:nvSpPr>
          <p:cNvPr id="84" name="Rectangle 121"/>
          <p:cNvSpPr>
            <a:spLocks noChangeArrowheads="1"/>
          </p:cNvSpPr>
          <p:nvPr/>
        </p:nvSpPr>
        <p:spPr bwMode="auto">
          <a:xfrm>
            <a:off x="6477000" y="3670300"/>
            <a:ext cx="2667000" cy="7080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99" name="Rectangle 95"/>
          <p:cNvSpPr>
            <a:spLocks noChangeArrowheads="1"/>
          </p:cNvSpPr>
          <p:nvPr/>
        </p:nvSpPr>
        <p:spPr bwMode="auto">
          <a:xfrm>
            <a:off x="6324600" y="0"/>
            <a:ext cx="3124200" cy="609600"/>
          </a:xfrm>
          <a:prstGeom prst="rect">
            <a:avLst/>
          </a:prstGeom>
          <a:solidFill>
            <a:schemeClr val="bg1"/>
          </a:solidFill>
          <a:ln w="9525" algn="ctr">
            <a:solidFill>
              <a:schemeClr val="bg1"/>
            </a:solidFill>
            <a:round/>
            <a:headEnd/>
            <a:tailEnd/>
          </a:ln>
        </p:spPr>
        <p:txBody>
          <a:bodyPr anchor="ctr"/>
          <a:lstStyle/>
          <a:p>
            <a:endParaRPr lang="en-US"/>
          </a:p>
        </p:txBody>
      </p:sp>
      <p:sp>
        <p:nvSpPr>
          <p:cNvPr id="36900" name="Rectangle 2"/>
          <p:cNvSpPr>
            <a:spLocks noGrp="1" noChangeArrowheads="1"/>
          </p:cNvSpPr>
          <p:nvPr>
            <p:ph type="title"/>
          </p:nvPr>
        </p:nvSpPr>
        <p:spPr>
          <a:xfrm>
            <a:off x="-609600" y="-76200"/>
            <a:ext cx="8259763" cy="1143000"/>
          </a:xfrm>
          <a:noFill/>
        </p:spPr>
        <p:txBody>
          <a:bodyPr/>
          <a:lstStyle/>
          <a:p>
            <a:pPr eaLnBrk="1" hangingPunct="1"/>
            <a:r>
              <a:rPr lang="en-US" smtClean="0"/>
              <a:t>Hash Table Efficiency</a:t>
            </a:r>
          </a:p>
        </p:txBody>
      </p:sp>
      <p:sp>
        <p:nvSpPr>
          <p:cNvPr id="36901" name="Rectangle 100"/>
          <p:cNvSpPr>
            <a:spLocks noChangeArrowheads="1"/>
          </p:cNvSpPr>
          <p:nvPr/>
        </p:nvSpPr>
        <p:spPr bwMode="auto">
          <a:xfrm>
            <a:off x="533400" y="3886200"/>
            <a:ext cx="533400" cy="3429000"/>
          </a:xfrm>
          <a:prstGeom prst="rect">
            <a:avLst/>
          </a:prstGeom>
          <a:solidFill>
            <a:schemeClr val="bg1"/>
          </a:solidFill>
          <a:ln w="9525" algn="ctr">
            <a:solidFill>
              <a:schemeClr val="bg1"/>
            </a:solidFill>
            <a:round/>
            <a:headEnd/>
            <a:tailEnd/>
          </a:ln>
        </p:spPr>
        <p:txBody>
          <a:bodyPr anchor="ctr"/>
          <a:lstStyle/>
          <a:p>
            <a:endParaRPr lang="en-US"/>
          </a:p>
        </p:txBody>
      </p:sp>
      <p:sp>
        <p:nvSpPr>
          <p:cNvPr id="102" name="Rectangle 101"/>
          <p:cNvSpPr>
            <a:spLocks noChangeArrowheads="1"/>
          </p:cNvSpPr>
          <p:nvPr/>
        </p:nvSpPr>
        <p:spPr bwMode="auto">
          <a:xfrm>
            <a:off x="457200" y="3429000"/>
            <a:ext cx="5943600" cy="3429000"/>
          </a:xfrm>
          <a:prstGeom prst="rect">
            <a:avLst/>
          </a:prstGeom>
          <a:solidFill>
            <a:schemeClr val="bg1"/>
          </a:solidFill>
          <a:ln w="9525" algn="ctr">
            <a:solidFill>
              <a:schemeClr val="bg1"/>
            </a:solidFill>
            <a:round/>
            <a:headEnd/>
            <a:tailEnd/>
          </a:ln>
        </p:spPr>
        <p:txBody>
          <a:bodyPr anchor="ctr"/>
          <a:lstStyle/>
          <a:p>
            <a:endParaRPr lang="en-US"/>
          </a:p>
        </p:txBody>
      </p:sp>
      <p:sp>
        <p:nvSpPr>
          <p:cNvPr id="103" name="Text Box 5"/>
          <p:cNvSpPr txBox="1">
            <a:spLocks noChangeArrowheads="1"/>
          </p:cNvSpPr>
          <p:nvPr/>
        </p:nvSpPr>
        <p:spPr bwMode="auto">
          <a:xfrm>
            <a:off x="457200" y="3581400"/>
            <a:ext cx="556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And searching can take just as long</a:t>
            </a:r>
            <a:br>
              <a:rPr lang="en-US">
                <a:solidFill>
                  <a:srgbClr val="7030A0"/>
                </a:solidFill>
              </a:rPr>
            </a:br>
            <a:r>
              <a:rPr lang="en-US">
                <a:solidFill>
                  <a:srgbClr val="7030A0"/>
                </a:solidFill>
              </a:rPr>
              <a:t>in the worst case…</a:t>
            </a:r>
            <a:endParaRPr lang="en-US">
              <a:solidFill>
                <a:srgbClr val="0000CC"/>
              </a:solidFill>
            </a:endParaRPr>
          </a:p>
        </p:txBody>
      </p:sp>
      <p:sp>
        <p:nvSpPr>
          <p:cNvPr id="104" name="Text Box 5"/>
          <p:cNvSpPr txBox="1">
            <a:spLocks noChangeArrowheads="1"/>
          </p:cNvSpPr>
          <p:nvPr/>
        </p:nvSpPr>
        <p:spPr bwMode="auto">
          <a:xfrm>
            <a:off x="533400" y="4579938"/>
            <a:ext cx="5562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So technically, a hash table can be up to O(N) when it’s nearly full!</a:t>
            </a:r>
            <a:endParaRPr lang="en-US">
              <a:solidFill>
                <a:srgbClr val="0000CC"/>
              </a:solidFill>
            </a:endParaRPr>
          </a:p>
        </p:txBody>
      </p:sp>
      <p:sp>
        <p:nvSpPr>
          <p:cNvPr id="105" name="Text Box 5"/>
          <p:cNvSpPr txBox="1">
            <a:spLocks noChangeArrowheads="1"/>
          </p:cNvSpPr>
          <p:nvPr/>
        </p:nvSpPr>
        <p:spPr bwMode="auto">
          <a:xfrm>
            <a:off x="609600" y="5562600"/>
            <a:ext cx="556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7030A0"/>
                </a:solidFill>
              </a:rPr>
              <a:t>The question is, how big should we make our hash table to ensure it runs quickly – with O(1) time?</a:t>
            </a:r>
            <a:endParaRPr lang="en-US">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30744"/>
                                        </p:tgtEl>
                                        <p:attrNameLst>
                                          <p:attrName>style.visibility</p:attrName>
                                        </p:attrNameLst>
                                      </p:cBhvr>
                                      <p:to>
                                        <p:strVal val="visible"/>
                                      </p:to>
                                    </p:set>
                                    <p:anim calcmode="lin" valueType="num">
                                      <p:cBhvr additive="base">
                                        <p:cTn id="11" dur="500" fill="hold"/>
                                        <p:tgtEl>
                                          <p:spTgt spid="30744"/>
                                        </p:tgtEl>
                                        <p:attrNameLst>
                                          <p:attrName>ppt_x</p:attrName>
                                        </p:attrNameLst>
                                      </p:cBhvr>
                                      <p:tavLst>
                                        <p:tav tm="0">
                                          <p:val>
                                            <p:strVal val="1+#ppt_w/2"/>
                                          </p:val>
                                        </p:tav>
                                        <p:tav tm="100000">
                                          <p:val>
                                            <p:strVal val="#ppt_x"/>
                                          </p:val>
                                        </p:tav>
                                      </p:tavLst>
                                    </p:anim>
                                    <p:anim calcmode="lin" valueType="num">
                                      <p:cBhvr additive="base">
                                        <p:cTn id="12" dur="500" fill="hold"/>
                                        <p:tgtEl>
                                          <p:spTgt spid="3074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500" fill="hold"/>
                                        <p:tgtEl>
                                          <p:spTgt spid="76"/>
                                        </p:tgtEl>
                                        <p:attrNameLst>
                                          <p:attrName>ppt_x</p:attrName>
                                        </p:attrNameLst>
                                      </p:cBhvr>
                                      <p:tavLst>
                                        <p:tav tm="0">
                                          <p:val>
                                            <p:strVal val="1+#ppt_w/2"/>
                                          </p:val>
                                        </p:tav>
                                        <p:tav tm="100000">
                                          <p:val>
                                            <p:strVal val="#ppt_x"/>
                                          </p:val>
                                        </p:tav>
                                      </p:tavLst>
                                    </p:anim>
                                    <p:anim calcmode="lin" valueType="num">
                                      <p:cBhvr additive="base">
                                        <p:cTn id="16" dur="500" fill="hold"/>
                                        <p:tgtEl>
                                          <p:spTgt spid="7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500" fill="hold"/>
                                        <p:tgtEl>
                                          <p:spTgt spid="116"/>
                                        </p:tgtEl>
                                        <p:attrNameLst>
                                          <p:attrName>ppt_x</p:attrName>
                                        </p:attrNameLst>
                                      </p:cBhvr>
                                      <p:tavLst>
                                        <p:tav tm="0">
                                          <p:val>
                                            <p:strVal val="1+#ppt_w/2"/>
                                          </p:val>
                                        </p:tav>
                                        <p:tav tm="100000">
                                          <p:val>
                                            <p:strVal val="#ppt_x"/>
                                          </p:val>
                                        </p:tav>
                                      </p:tavLst>
                                    </p:anim>
                                    <p:anim calcmode="lin" valueType="num">
                                      <p:cBhvr additive="base">
                                        <p:cTn id="20" dur="500" fill="hold"/>
                                        <p:tgtEl>
                                          <p:spTgt spid="11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500" fill="hold"/>
                                        <p:tgtEl>
                                          <p:spTgt spid="80"/>
                                        </p:tgtEl>
                                        <p:attrNameLst>
                                          <p:attrName>ppt_x</p:attrName>
                                        </p:attrNameLst>
                                      </p:cBhvr>
                                      <p:tavLst>
                                        <p:tav tm="0">
                                          <p:val>
                                            <p:strVal val="1+#ppt_w/2"/>
                                          </p:val>
                                        </p:tav>
                                        <p:tav tm="100000">
                                          <p:val>
                                            <p:strVal val="#ppt_x"/>
                                          </p:val>
                                        </p:tav>
                                      </p:tavLst>
                                    </p:anim>
                                    <p:anim calcmode="lin" valueType="num">
                                      <p:cBhvr additive="base">
                                        <p:cTn id="24" dur="500" fill="hold"/>
                                        <p:tgtEl>
                                          <p:spTgt spid="80"/>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500" fill="hold"/>
                                        <p:tgtEl>
                                          <p:spTgt spid="79"/>
                                        </p:tgtEl>
                                        <p:attrNameLst>
                                          <p:attrName>ppt_x</p:attrName>
                                        </p:attrNameLst>
                                      </p:cBhvr>
                                      <p:tavLst>
                                        <p:tav tm="0">
                                          <p:val>
                                            <p:strVal val="1+#ppt_w/2"/>
                                          </p:val>
                                        </p:tav>
                                        <p:tav tm="100000">
                                          <p:val>
                                            <p:strVal val="#ppt_x"/>
                                          </p:val>
                                        </p:tav>
                                      </p:tavLst>
                                    </p:anim>
                                    <p:anim calcmode="lin" valueType="num">
                                      <p:cBhvr additive="base">
                                        <p:cTn id="28" dur="500" fill="hold"/>
                                        <p:tgtEl>
                                          <p:spTgt spid="7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1+#ppt_w/2"/>
                                          </p:val>
                                        </p:tav>
                                        <p:tav tm="100000">
                                          <p:val>
                                            <p:strVal val="#ppt_x"/>
                                          </p:val>
                                        </p:tav>
                                      </p:tavLst>
                                    </p:anim>
                                    <p:anim calcmode="lin" valueType="num">
                                      <p:cBhvr additive="base">
                                        <p:cTn id="32" dur="500" fill="hold"/>
                                        <p:tgtEl>
                                          <p:spTgt spid="7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 calcmode="lin" valueType="num">
                                      <p:cBhvr additive="base">
                                        <p:cTn id="35" dur="500" fill="hold"/>
                                        <p:tgtEl>
                                          <p:spTgt spid="77"/>
                                        </p:tgtEl>
                                        <p:attrNameLst>
                                          <p:attrName>ppt_x</p:attrName>
                                        </p:attrNameLst>
                                      </p:cBhvr>
                                      <p:tavLst>
                                        <p:tav tm="0">
                                          <p:val>
                                            <p:strVal val="1+#ppt_w/2"/>
                                          </p:val>
                                        </p:tav>
                                        <p:tav tm="100000">
                                          <p:val>
                                            <p:strVal val="#ppt_x"/>
                                          </p:val>
                                        </p:tav>
                                      </p:tavLst>
                                    </p:anim>
                                    <p:anim calcmode="lin" valueType="num">
                                      <p:cBhvr additive="base">
                                        <p:cTn id="36" dur="500" fill="hold"/>
                                        <p:tgtEl>
                                          <p:spTgt spid="7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0741"/>
                                        </p:tgtEl>
                                        <p:attrNameLst>
                                          <p:attrName>style.visibility</p:attrName>
                                        </p:attrNameLst>
                                      </p:cBhvr>
                                      <p:to>
                                        <p:strVal val="visible"/>
                                      </p:to>
                                    </p:set>
                                    <p:anim calcmode="lin" valueType="num">
                                      <p:cBhvr additive="base">
                                        <p:cTn id="39" dur="500" fill="hold"/>
                                        <p:tgtEl>
                                          <p:spTgt spid="30741"/>
                                        </p:tgtEl>
                                        <p:attrNameLst>
                                          <p:attrName>ppt_x</p:attrName>
                                        </p:attrNameLst>
                                      </p:cBhvr>
                                      <p:tavLst>
                                        <p:tav tm="0">
                                          <p:val>
                                            <p:strVal val="1+#ppt_w/2"/>
                                          </p:val>
                                        </p:tav>
                                        <p:tav tm="100000">
                                          <p:val>
                                            <p:strVal val="#ppt_x"/>
                                          </p:val>
                                        </p:tav>
                                      </p:tavLst>
                                    </p:anim>
                                    <p:anim calcmode="lin" valueType="num">
                                      <p:cBhvr additive="base">
                                        <p:cTn id="40" dur="500" fill="hold"/>
                                        <p:tgtEl>
                                          <p:spTgt spid="30741"/>
                                        </p:tgtEl>
                                        <p:attrNameLst>
                                          <p:attrName>ppt_y</p:attrName>
                                        </p:attrNameLst>
                                      </p:cBhvr>
                                      <p:tavLst>
                                        <p:tav tm="0">
                                          <p:val>
                                            <p:strVal val="#ppt_y"/>
                                          </p:val>
                                        </p:tav>
                                        <p:tav tm="100000">
                                          <p:val>
                                            <p:strVal val="#ppt_y"/>
                                          </p:val>
                                        </p:tav>
                                      </p:tavLst>
                                    </p:anim>
                                  </p:childTnLst>
                                </p:cTn>
                              </p:par>
                              <p:par>
                                <p:cTn id="41" presetID="10" presetClass="exit" presetSubtype="0" fill="hold" grpId="0" nodeType="withEffect">
                                  <p:stCondLst>
                                    <p:cond delay="0"/>
                                  </p:stCondLst>
                                  <p:childTnLst>
                                    <p:animEffect transition="out" filter="fade">
                                      <p:cBhvr>
                                        <p:cTn id="42" dur="1000"/>
                                        <p:tgtEl>
                                          <p:spTgt spid="86"/>
                                        </p:tgtEl>
                                      </p:cBhvr>
                                    </p:animEffect>
                                    <p:set>
                                      <p:cBhvr>
                                        <p:cTn id="43" dur="1" fill="hold">
                                          <p:stCondLst>
                                            <p:cond delay="999"/>
                                          </p:stCondLst>
                                        </p:cTn>
                                        <p:tgtEl>
                                          <p:spTgt spid="86"/>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1000"/>
                                        <p:tgtEl>
                                          <p:spTgt spid="87"/>
                                        </p:tgtEl>
                                      </p:cBhvr>
                                    </p:animEffect>
                                    <p:set>
                                      <p:cBhvr>
                                        <p:cTn id="46" dur="1" fill="hold">
                                          <p:stCondLst>
                                            <p:cond delay="999"/>
                                          </p:stCondLst>
                                        </p:cTn>
                                        <p:tgtEl>
                                          <p:spTgt spid="87"/>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1000"/>
                                        <p:tgtEl>
                                          <p:spTgt spid="89"/>
                                        </p:tgtEl>
                                      </p:cBhvr>
                                    </p:animEffect>
                                    <p:set>
                                      <p:cBhvr>
                                        <p:cTn id="49" dur="1" fill="hold">
                                          <p:stCondLst>
                                            <p:cond delay="999"/>
                                          </p:stCondLst>
                                        </p:cTn>
                                        <p:tgtEl>
                                          <p:spTgt spid="8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1000"/>
                                        <p:tgtEl>
                                          <p:spTgt spid="90"/>
                                        </p:tgtEl>
                                      </p:cBhvr>
                                    </p:animEffect>
                                    <p:set>
                                      <p:cBhvr>
                                        <p:cTn id="52" dur="1" fill="hold">
                                          <p:stCondLst>
                                            <p:cond delay="999"/>
                                          </p:stCondLst>
                                        </p:cTn>
                                        <p:tgtEl>
                                          <p:spTgt spid="90"/>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1000"/>
                                        <p:tgtEl>
                                          <p:spTgt spid="92"/>
                                        </p:tgtEl>
                                      </p:cBhvr>
                                    </p:animEffect>
                                    <p:set>
                                      <p:cBhvr>
                                        <p:cTn id="55" dur="1" fill="hold">
                                          <p:stCondLst>
                                            <p:cond delay="999"/>
                                          </p:stCondLst>
                                        </p:cTn>
                                        <p:tgtEl>
                                          <p:spTgt spid="92"/>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1000"/>
                                        <p:tgtEl>
                                          <p:spTgt spid="93"/>
                                        </p:tgtEl>
                                      </p:cBhvr>
                                    </p:animEffect>
                                    <p:set>
                                      <p:cBhvr>
                                        <p:cTn id="58" dur="1" fill="hold">
                                          <p:stCondLst>
                                            <p:cond delay="999"/>
                                          </p:stCondLst>
                                        </p:cTn>
                                        <p:tgtEl>
                                          <p:spTgt spid="93"/>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1000"/>
                                        <p:tgtEl>
                                          <p:spTgt spid="94"/>
                                        </p:tgtEl>
                                      </p:cBhvr>
                                    </p:animEffect>
                                    <p:set>
                                      <p:cBhvr>
                                        <p:cTn id="61" dur="1" fill="hold">
                                          <p:stCondLst>
                                            <p:cond delay="999"/>
                                          </p:stCondLst>
                                        </p:cTn>
                                        <p:tgtEl>
                                          <p:spTgt spid="94"/>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1000"/>
                                        <p:tgtEl>
                                          <p:spTgt spid="95"/>
                                        </p:tgtEl>
                                      </p:cBhvr>
                                    </p:animEffect>
                                    <p:set>
                                      <p:cBhvr>
                                        <p:cTn id="64" dur="1" fill="hold">
                                          <p:stCondLst>
                                            <p:cond delay="999"/>
                                          </p:stCondLst>
                                        </p:cTn>
                                        <p:tgtEl>
                                          <p:spTgt spid="95"/>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8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down)">
                                      <p:cBhvr>
                                        <p:cTn id="83" dur="500"/>
                                        <p:tgtEl>
                                          <p:spTgt spid="7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72"/>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3"/>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down)">
                                      <p:cBhvr>
                                        <p:cTn id="96" dur="500"/>
                                        <p:tgtEl>
                                          <p:spTgt spid="7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74"/>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0" presetClass="path" presetSubtype="0" accel="50000" decel="50000" fill="hold" grpId="1" nodeType="clickEffect">
                                  <p:stCondLst>
                                    <p:cond delay="0"/>
                                  </p:stCondLst>
                                  <p:childTnLst>
                                    <p:animMotion origin="layout" path="M 0 0 L 0 0.08881 " pathEditMode="relative" ptsTypes="AA">
                                      <p:cBhvr>
                                        <p:cTn id="110" dur="2000" fill="hold"/>
                                        <p:tgtEl>
                                          <p:spTgt spid="73"/>
                                        </p:tgtEl>
                                        <p:attrNameLst>
                                          <p:attrName>ppt_x</p:attrName>
                                          <p:attrName>ppt_y</p:attrName>
                                        </p:attrNameLst>
                                      </p:cBhvr>
                                    </p:animMotion>
                                  </p:childTnLst>
                                </p:cTn>
                              </p:par>
                              <p:par>
                                <p:cTn id="111" presetID="0" presetClass="path" presetSubtype="0" accel="50000" decel="50000" fill="hold" grpId="1" nodeType="withEffect">
                                  <p:stCondLst>
                                    <p:cond delay="0"/>
                                  </p:stCondLst>
                                  <p:childTnLst>
                                    <p:animMotion origin="layout" path="M 0 0 L 0 -0.05551 " pathEditMode="relative" ptsTypes="AA">
                                      <p:cBhvr>
                                        <p:cTn id="112" dur="2000" fill="hold"/>
                                        <p:tgtEl>
                                          <p:spTgt spid="98"/>
                                        </p:tgtEl>
                                        <p:attrNameLst>
                                          <p:attrName>ppt_x</p:attrName>
                                          <p:attrName>ppt_y</p:attrName>
                                        </p:attrNameLst>
                                      </p:cBhvr>
                                    </p:animMotion>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5"/>
                                        </p:tgtEl>
                                        <p:attrNameLst>
                                          <p:attrName>style.visibility</p:attrName>
                                        </p:attrNameLst>
                                      </p:cBhvr>
                                      <p:to>
                                        <p:strVal val="visible"/>
                                      </p:to>
                                    </p:set>
                                    <p:animEffect transition="in" filter="wipe(down)">
                                      <p:cBhvr>
                                        <p:cTn id="117" dur="500"/>
                                        <p:tgtEl>
                                          <p:spTgt spid="7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75"/>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xit" presetSubtype="4" fill="hold" grpId="2" nodeType="clickEffect">
                                  <p:stCondLst>
                                    <p:cond delay="0"/>
                                  </p:stCondLst>
                                  <p:childTnLst>
                                    <p:anim calcmode="lin" valueType="num">
                                      <p:cBhvr additive="base">
                                        <p:cTn id="125" dur="2000"/>
                                        <p:tgtEl>
                                          <p:spTgt spid="73"/>
                                        </p:tgtEl>
                                        <p:attrNameLst>
                                          <p:attrName>ppt_x</p:attrName>
                                        </p:attrNameLst>
                                      </p:cBhvr>
                                      <p:tavLst>
                                        <p:tav tm="0">
                                          <p:val>
                                            <p:strVal val="ppt_x"/>
                                          </p:val>
                                        </p:tav>
                                        <p:tav tm="100000">
                                          <p:val>
                                            <p:strVal val="ppt_x"/>
                                          </p:val>
                                        </p:tav>
                                      </p:tavLst>
                                    </p:anim>
                                    <p:anim calcmode="lin" valueType="num">
                                      <p:cBhvr additive="base">
                                        <p:cTn id="126" dur="2000"/>
                                        <p:tgtEl>
                                          <p:spTgt spid="73"/>
                                        </p:tgtEl>
                                        <p:attrNameLst>
                                          <p:attrName>ppt_y</p:attrName>
                                        </p:attrNameLst>
                                      </p:cBhvr>
                                      <p:tavLst>
                                        <p:tav tm="0">
                                          <p:val>
                                            <p:strVal val="ppt_y"/>
                                          </p:val>
                                        </p:tav>
                                        <p:tav tm="100000">
                                          <p:val>
                                            <p:strVal val="1+ppt_h/2"/>
                                          </p:val>
                                        </p:tav>
                                      </p:tavLst>
                                    </p:anim>
                                    <p:set>
                                      <p:cBhvr>
                                        <p:cTn id="127" dur="1" fill="hold">
                                          <p:stCondLst>
                                            <p:cond delay="1999"/>
                                          </p:stCondLst>
                                        </p:cTn>
                                        <p:tgtEl>
                                          <p:spTgt spid="73"/>
                                        </p:tgtEl>
                                        <p:attrNameLst>
                                          <p:attrName>style.visibility</p:attrName>
                                        </p:attrNameLst>
                                      </p:cBhvr>
                                      <p:to>
                                        <p:strVal val="hidden"/>
                                      </p:to>
                                    </p:set>
                                  </p:childTnLst>
                                </p:cTn>
                              </p:par>
                              <p:par>
                                <p:cTn id="128" presetID="64" presetClass="path" presetSubtype="0" fill="hold" grpId="2" nodeType="withEffect">
                                  <p:stCondLst>
                                    <p:cond delay="0"/>
                                  </p:stCondLst>
                                  <p:childTnLst>
                                    <p:animMotion origin="layout" path="M -2.5E-6 -0.05527 L -0.00364 -0.43756 " pathEditMode="relative" rAng="0" ptsTypes="AA">
                                      <p:cBhvr>
                                        <p:cTn id="129" dur="3200" fill="hold"/>
                                        <p:tgtEl>
                                          <p:spTgt spid="98"/>
                                        </p:tgtEl>
                                        <p:attrNameLst>
                                          <p:attrName>ppt_x</p:attrName>
                                          <p:attrName>ppt_y</p:attrName>
                                        </p:attrNameLst>
                                      </p:cBhvr>
                                      <p:rCtr x="-191" y="-19126"/>
                                    </p:animMotion>
                                  </p:childTnLst>
                                </p:cTn>
                              </p:par>
                              <p:par>
                                <p:cTn id="130" presetID="2" presetClass="entr" presetSubtype="1" fill="hold" grpId="0" nodeType="withEffect">
                                  <p:stCondLst>
                                    <p:cond delay="1000"/>
                                  </p:stCondLst>
                                  <p:childTnLst>
                                    <p:set>
                                      <p:cBhvr>
                                        <p:cTn id="131" dur="1" fill="hold">
                                          <p:stCondLst>
                                            <p:cond delay="0"/>
                                          </p:stCondLst>
                                        </p:cTn>
                                        <p:tgtEl>
                                          <p:spTgt spid="84"/>
                                        </p:tgtEl>
                                        <p:attrNameLst>
                                          <p:attrName>style.visibility</p:attrName>
                                        </p:attrNameLst>
                                      </p:cBhvr>
                                      <p:to>
                                        <p:strVal val="visible"/>
                                      </p:to>
                                    </p:set>
                                    <p:anim calcmode="lin" valueType="num">
                                      <p:cBhvr additive="base">
                                        <p:cTn id="132" dur="2000" fill="hold"/>
                                        <p:tgtEl>
                                          <p:spTgt spid="84"/>
                                        </p:tgtEl>
                                        <p:attrNameLst>
                                          <p:attrName>ppt_x</p:attrName>
                                        </p:attrNameLst>
                                      </p:cBhvr>
                                      <p:tavLst>
                                        <p:tav tm="0">
                                          <p:val>
                                            <p:strVal val="#ppt_x"/>
                                          </p:val>
                                        </p:tav>
                                        <p:tav tm="100000">
                                          <p:val>
                                            <p:strVal val="#ppt_x"/>
                                          </p:val>
                                        </p:tav>
                                      </p:tavLst>
                                    </p:anim>
                                    <p:anim calcmode="lin" valueType="num">
                                      <p:cBhvr additive="base">
                                        <p:cTn id="133" dur="2000" fill="hold"/>
                                        <p:tgtEl>
                                          <p:spTgt spid="84"/>
                                        </p:tgtEl>
                                        <p:attrNameLst>
                                          <p:attrName>ppt_y</p:attrName>
                                        </p:attrNameLst>
                                      </p:cBhvr>
                                      <p:tavLst>
                                        <p:tav tm="0">
                                          <p:val>
                                            <p:strVal val="0-#ppt_h/2"/>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0" presetClass="path" presetSubtype="0" accel="50000" decel="50000" fill="hold" grpId="1" nodeType="clickEffect">
                                  <p:stCondLst>
                                    <p:cond delay="0"/>
                                  </p:stCondLst>
                                  <p:childTnLst>
                                    <p:animMotion origin="layout" path="M -0.00017 -4.92137E-6 L -0.00017 -0.29232 L 0.59288 -0.2944 " pathEditMode="relative" rAng="0" ptsTypes="AAA">
                                      <p:cBhvr>
                                        <p:cTn id="137" dur="2000" fill="hold"/>
                                        <p:tgtEl>
                                          <p:spTgt spid="70"/>
                                        </p:tgtEl>
                                        <p:attrNameLst>
                                          <p:attrName>ppt_x</p:attrName>
                                          <p:attrName>ppt_y</p:attrName>
                                        </p:attrNameLst>
                                      </p:cBhvr>
                                      <p:rCtr x="29653" y="-14732"/>
                                    </p:animMotion>
                                  </p:childTnLst>
                                </p:cTn>
                              </p:par>
                              <p:par>
                                <p:cTn id="138" presetID="10" presetClass="exit" presetSubtype="0" fill="hold" grpId="0" nodeType="withEffect">
                                  <p:stCondLst>
                                    <p:cond delay="0"/>
                                  </p:stCondLst>
                                  <p:childTnLst>
                                    <p:animEffect transition="out" filter="fade">
                                      <p:cBhvr>
                                        <p:cTn id="139" dur="1000"/>
                                        <p:tgtEl>
                                          <p:spTgt spid="91"/>
                                        </p:tgtEl>
                                      </p:cBhvr>
                                    </p:animEffect>
                                    <p:set>
                                      <p:cBhvr>
                                        <p:cTn id="140" dur="1" fill="hold">
                                          <p:stCondLst>
                                            <p:cond delay="999"/>
                                          </p:stCondLst>
                                        </p:cTn>
                                        <p:tgtEl>
                                          <p:spTgt spid="91"/>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1000"/>
                                        <p:tgtEl>
                                          <p:spTgt spid="71"/>
                                        </p:tgtEl>
                                      </p:cBhvr>
                                    </p:animEffect>
                                    <p:set>
                                      <p:cBhvr>
                                        <p:cTn id="143" dur="1" fill="hold">
                                          <p:stCondLst>
                                            <p:cond delay="999"/>
                                          </p:stCondLst>
                                        </p:cTn>
                                        <p:tgtEl>
                                          <p:spTgt spid="71"/>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102"/>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103"/>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04"/>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8" grpId="1"/>
      <p:bldP spid="98" grpId="2"/>
      <p:bldP spid="99" grpId="0"/>
      <p:bldP spid="30741" grpId="0"/>
      <p:bldP spid="116" grpId="0"/>
      <p:bldP spid="30744" grpId="0"/>
      <p:bldP spid="76" grpId="0"/>
      <p:bldP spid="77" grpId="0"/>
      <p:bldP spid="78" grpId="0"/>
      <p:bldP spid="79" grpId="0"/>
      <p:bldP spid="80" grpId="0"/>
      <p:bldP spid="81" grpId="0" autoUpdateAnimBg="0"/>
      <p:bldP spid="82" grpId="0" autoUpdateAnimBg="0"/>
      <p:bldP spid="83" grpId="0" autoUpdateAnimBg="0"/>
      <p:bldP spid="86" grpId="0"/>
      <p:bldP spid="87" grpId="0"/>
      <p:bldP spid="89" grpId="0"/>
      <p:bldP spid="90" grpId="0"/>
      <p:bldP spid="91" grpId="0"/>
      <p:bldP spid="92" grpId="0"/>
      <p:bldP spid="93" grpId="0"/>
      <p:bldP spid="94" grpId="0"/>
      <p:bldP spid="95" grpId="0"/>
      <p:bldP spid="70" grpId="0"/>
      <p:bldP spid="70" grpId="1"/>
      <p:bldP spid="71" grpId="0"/>
      <p:bldP spid="71" grpId="1"/>
      <p:bldP spid="72" grpId="0" animBg="1"/>
      <p:bldP spid="72" grpId="1" animBg="1"/>
      <p:bldP spid="73" grpId="0" animBg="1"/>
      <p:bldP spid="73" grpId="1" animBg="1"/>
      <p:bldP spid="73" grpId="2" animBg="1"/>
      <p:bldP spid="74" grpId="0" animBg="1"/>
      <p:bldP spid="74" grpId="1" animBg="1"/>
      <p:bldP spid="75" grpId="0" animBg="1"/>
      <p:bldP spid="75" grpId="1" animBg="1"/>
      <p:bldP spid="84" grpId="0" animBg="1"/>
      <p:bldP spid="102" grpId="0" animBg="1"/>
      <p:bldP spid="103" grpId="0" autoUpdateAnimBg="0"/>
      <p:bldP spid="104" grpId="0" autoUpdateAnimBg="0"/>
      <p:bldP spid="10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4D0518FE-643A-4FC5-8F59-80A8E734CDED}" type="slidenum">
              <a:rPr lang="en-US" sz="1400" smtClean="0">
                <a:solidFill>
                  <a:schemeClr val="tx1"/>
                </a:solidFill>
                <a:latin typeface="Times New Roman" pitchFamily="18" charset="0"/>
              </a:rPr>
              <a:pPr eaLnBrk="1" hangingPunct="1"/>
              <a:t>42</a:t>
            </a:fld>
            <a:endParaRPr lang="en-US" sz="1400" smtClean="0">
              <a:solidFill>
                <a:schemeClr val="tx1"/>
              </a:solidFill>
              <a:latin typeface="Times New Roman" pitchFamily="18" charset="0"/>
            </a:endParaRPr>
          </a:p>
        </p:txBody>
      </p:sp>
      <p:sp>
        <p:nvSpPr>
          <p:cNvPr id="37891" name="Rectangle 2"/>
          <p:cNvSpPr>
            <a:spLocks noGrp="1" noChangeArrowheads="1"/>
          </p:cNvSpPr>
          <p:nvPr>
            <p:ph type="title"/>
          </p:nvPr>
        </p:nvSpPr>
        <p:spPr>
          <a:xfrm>
            <a:off x="152400" y="-76200"/>
            <a:ext cx="8915400" cy="1143000"/>
          </a:xfrm>
        </p:spPr>
        <p:txBody>
          <a:bodyPr/>
          <a:lstStyle/>
          <a:p>
            <a:pPr eaLnBrk="1" hangingPunct="1"/>
            <a:r>
              <a:rPr lang="en-US" sz="3600" smtClean="0"/>
              <a:t>Hash Table Efficiency: </a:t>
            </a:r>
            <a:r>
              <a:rPr lang="en-US" sz="3600" smtClean="0">
                <a:solidFill>
                  <a:srgbClr val="FF0000"/>
                </a:solidFill>
              </a:rPr>
              <a:t>The Load Factor</a:t>
            </a:r>
          </a:p>
        </p:txBody>
      </p:sp>
      <p:sp>
        <p:nvSpPr>
          <p:cNvPr id="36868" name="Rectangle 3"/>
          <p:cNvSpPr>
            <a:spLocks noChangeArrowheads="1"/>
          </p:cNvSpPr>
          <p:nvPr/>
        </p:nvSpPr>
        <p:spPr bwMode="auto">
          <a:xfrm>
            <a:off x="395288" y="1169988"/>
            <a:ext cx="84804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p>
            <a:r>
              <a:rPr lang="en-US">
                <a:solidFill>
                  <a:schemeClr val="accent2"/>
                </a:solidFill>
              </a:rPr>
              <a:t>The “load” of a hash table is the</a:t>
            </a:r>
          </a:p>
          <a:p>
            <a:r>
              <a:rPr lang="en-US">
                <a:solidFill>
                  <a:srgbClr val="FF66FF"/>
                </a:solidFill>
              </a:rPr>
              <a:t>maximum</a:t>
            </a:r>
            <a:r>
              <a:rPr lang="en-US">
                <a:solidFill>
                  <a:schemeClr val="accent2"/>
                </a:solidFill>
              </a:rPr>
              <a:t> </a:t>
            </a:r>
            <a:r>
              <a:rPr lang="en-US">
                <a:solidFill>
                  <a:srgbClr val="C00000"/>
                </a:solidFill>
              </a:rPr>
              <a:t>number of records you intend to add</a:t>
            </a:r>
            <a:endParaRPr lang="en-US">
              <a:solidFill>
                <a:schemeClr val="accent2"/>
              </a:solidFill>
            </a:endParaRPr>
          </a:p>
          <a:p>
            <a:r>
              <a:rPr lang="en-US">
                <a:solidFill>
                  <a:schemeClr val="accent2"/>
                </a:solidFill>
              </a:rPr>
              <a:t>divided by</a:t>
            </a:r>
          </a:p>
          <a:p>
            <a:r>
              <a:rPr lang="en-US">
                <a:solidFill>
                  <a:srgbClr val="C00000"/>
                </a:solidFill>
              </a:rPr>
              <a:t>the number of buckets in the array</a:t>
            </a:r>
            <a:r>
              <a:rPr lang="en-US">
                <a:solidFill>
                  <a:schemeClr val="accent2"/>
                </a:solidFill>
              </a:rPr>
              <a:t>.</a:t>
            </a:r>
          </a:p>
        </p:txBody>
      </p:sp>
      <p:grpSp>
        <p:nvGrpSpPr>
          <p:cNvPr id="2" name="Group 5"/>
          <p:cNvGrpSpPr>
            <a:grpSpLocks/>
          </p:cNvGrpSpPr>
          <p:nvPr/>
        </p:nvGrpSpPr>
        <p:grpSpPr bwMode="auto">
          <a:xfrm>
            <a:off x="1752600" y="3048000"/>
            <a:ext cx="5357813" cy="949325"/>
            <a:chOff x="1104" y="2079"/>
            <a:chExt cx="3375" cy="598"/>
          </a:xfrm>
        </p:grpSpPr>
        <p:sp>
          <p:nvSpPr>
            <p:cNvPr id="37902" name="Text Box 7"/>
            <p:cNvSpPr txBox="1">
              <a:spLocks noChangeArrowheads="1"/>
            </p:cNvSpPr>
            <p:nvPr/>
          </p:nvSpPr>
          <p:spPr bwMode="auto">
            <a:xfrm>
              <a:off x="1488" y="2079"/>
              <a:ext cx="29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      Max # of records to insert</a:t>
              </a:r>
            </a:p>
          </p:txBody>
        </p:sp>
        <p:sp>
          <p:nvSpPr>
            <p:cNvPr id="37903" name="Text Box 8"/>
            <p:cNvSpPr txBox="1">
              <a:spLocks noChangeArrowheads="1"/>
            </p:cNvSpPr>
            <p:nvPr/>
          </p:nvSpPr>
          <p:spPr bwMode="auto">
            <a:xfrm>
              <a:off x="1882" y="2386"/>
              <a:ext cx="24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Total buckets in the array</a:t>
              </a:r>
            </a:p>
          </p:txBody>
        </p:sp>
        <p:sp>
          <p:nvSpPr>
            <p:cNvPr id="37904" name="Line 9"/>
            <p:cNvSpPr>
              <a:spLocks noChangeShapeType="1"/>
            </p:cNvSpPr>
            <p:nvPr/>
          </p:nvSpPr>
          <p:spPr bwMode="auto">
            <a:xfrm>
              <a:off x="1872" y="2373"/>
              <a:ext cx="2544"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5" name="Text Box 10"/>
            <p:cNvSpPr txBox="1">
              <a:spLocks noChangeArrowheads="1"/>
            </p:cNvSpPr>
            <p:nvPr/>
          </p:nvSpPr>
          <p:spPr bwMode="auto">
            <a:xfrm>
              <a:off x="1104" y="2208"/>
              <a:ext cx="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A50021"/>
                  </a:solidFill>
                </a:rPr>
                <a:t>L =</a:t>
              </a:r>
            </a:p>
          </p:txBody>
        </p:sp>
      </p:grpSp>
      <p:sp>
        <p:nvSpPr>
          <p:cNvPr id="13" name="Rectangle 4"/>
          <p:cNvSpPr>
            <a:spLocks noChangeArrowheads="1"/>
          </p:cNvSpPr>
          <p:nvPr/>
        </p:nvSpPr>
        <p:spPr bwMode="auto">
          <a:xfrm>
            <a:off x="76200" y="4229100"/>
            <a:ext cx="7467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p>
            <a:r>
              <a:rPr lang="en-US" sz="2000">
                <a:solidFill>
                  <a:srgbClr val="6600FF"/>
                </a:solidFill>
                <a:cs typeface="Courier New" pitchFamily="49" charset="0"/>
              </a:rPr>
              <a:t>Example: </a:t>
            </a:r>
            <a:r>
              <a:rPr lang="en-US" sz="2000">
                <a:solidFill>
                  <a:schemeClr val="tx1"/>
                </a:solidFill>
                <a:cs typeface="Courier New" pitchFamily="49" charset="0"/>
              </a:rPr>
              <a:t>A load of L=.1 means your array has 10X more buckets than you need (you’ll only fill 10% of the buckets).</a:t>
            </a:r>
            <a:endParaRPr lang="en-US" sz="2000">
              <a:solidFill>
                <a:schemeClr val="tx1"/>
              </a:solidFill>
            </a:endParaRPr>
          </a:p>
        </p:txBody>
      </p:sp>
      <p:sp>
        <p:nvSpPr>
          <p:cNvPr id="14" name="Rectangle 4"/>
          <p:cNvSpPr>
            <a:spLocks noChangeArrowheads="1"/>
          </p:cNvSpPr>
          <p:nvPr/>
        </p:nvSpPr>
        <p:spPr bwMode="auto">
          <a:xfrm>
            <a:off x="152400" y="5540375"/>
            <a:ext cx="7334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p>
            <a:r>
              <a:rPr lang="en-US" sz="2000">
                <a:solidFill>
                  <a:srgbClr val="6600FF"/>
                </a:solidFill>
                <a:cs typeface="Courier New" pitchFamily="49" charset="0"/>
              </a:rPr>
              <a:t>Example: </a:t>
            </a:r>
            <a:r>
              <a:rPr lang="en-US" sz="2000">
                <a:solidFill>
                  <a:schemeClr val="tx1"/>
                </a:solidFill>
                <a:cs typeface="Courier New" pitchFamily="49" charset="0"/>
              </a:rPr>
              <a:t>A load of L=.9 means your array has 10% more buckets than you need (you’ll fill 90% of the buckets).</a:t>
            </a:r>
            <a:endParaRPr lang="en-US" sz="2000">
              <a:solidFill>
                <a:schemeClr val="tx1"/>
              </a:solidFill>
            </a:endParaRPr>
          </a:p>
        </p:txBody>
      </p:sp>
      <p:grpSp>
        <p:nvGrpSpPr>
          <p:cNvPr id="3" name="Group 18"/>
          <p:cNvGrpSpPr>
            <a:grpSpLocks/>
          </p:cNvGrpSpPr>
          <p:nvPr/>
        </p:nvGrpSpPr>
        <p:grpSpPr bwMode="auto">
          <a:xfrm>
            <a:off x="7543800" y="4114800"/>
            <a:ext cx="1219200" cy="990600"/>
            <a:chOff x="5943600" y="3886200"/>
            <a:chExt cx="1219200" cy="990600"/>
          </a:xfrm>
        </p:grpSpPr>
        <p:sp>
          <p:nvSpPr>
            <p:cNvPr id="15" name="Can 14"/>
            <p:cNvSpPr/>
            <p:nvPr/>
          </p:nvSpPr>
          <p:spPr>
            <a:xfrm>
              <a:off x="5943600" y="3886200"/>
              <a:ext cx="1219200" cy="9906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Can 15"/>
            <p:cNvSpPr/>
            <p:nvPr/>
          </p:nvSpPr>
          <p:spPr>
            <a:xfrm>
              <a:off x="5943600" y="4572000"/>
              <a:ext cx="1219200" cy="282575"/>
            </a:xfrm>
            <a:prstGeom prst="can">
              <a:avLst>
                <a:gd name="adj" fmla="val 4414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4" name="Group 17"/>
          <p:cNvGrpSpPr>
            <a:grpSpLocks/>
          </p:cNvGrpSpPr>
          <p:nvPr/>
        </p:nvGrpSpPr>
        <p:grpSpPr bwMode="auto">
          <a:xfrm>
            <a:off x="7543800" y="5410200"/>
            <a:ext cx="1219200" cy="990600"/>
            <a:chOff x="7924800" y="3886200"/>
            <a:chExt cx="1219200" cy="990600"/>
          </a:xfrm>
        </p:grpSpPr>
        <p:sp>
          <p:nvSpPr>
            <p:cNvPr id="12" name="Can 11"/>
            <p:cNvSpPr/>
            <p:nvPr/>
          </p:nvSpPr>
          <p:spPr>
            <a:xfrm>
              <a:off x="7924800" y="4038600"/>
              <a:ext cx="1219200" cy="815975"/>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 name="Can 16"/>
            <p:cNvSpPr/>
            <p:nvPr/>
          </p:nvSpPr>
          <p:spPr>
            <a:xfrm>
              <a:off x="7924800" y="3886200"/>
              <a:ext cx="1219200" cy="9906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par>
                                <p:cTn id="30" presetID="22" presetClass="entr" presetSubtype="4"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P spid="13" grpId="0" autoUpdateAnimBg="0"/>
      <p:bldP spid="1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1AC4A47E-2EA1-437D-92B0-309833565669}" type="slidenum">
              <a:rPr lang="en-US" sz="1400" smtClean="0">
                <a:solidFill>
                  <a:schemeClr val="tx1"/>
                </a:solidFill>
                <a:latin typeface="Times New Roman" pitchFamily="18" charset="0"/>
              </a:rPr>
              <a:pPr eaLnBrk="1" hangingPunct="1"/>
              <a:t>43</a:t>
            </a:fld>
            <a:endParaRPr lang="en-US" sz="1400" smtClean="0">
              <a:solidFill>
                <a:schemeClr val="tx1"/>
              </a:solidFill>
              <a:latin typeface="Times New Roman" pitchFamily="18" charset="0"/>
            </a:endParaRPr>
          </a:p>
        </p:txBody>
      </p:sp>
      <p:sp>
        <p:nvSpPr>
          <p:cNvPr id="38915" name="Text Box 3"/>
          <p:cNvSpPr txBox="1">
            <a:spLocks noChangeArrowheads="1"/>
          </p:cNvSpPr>
          <p:nvPr/>
        </p:nvSpPr>
        <p:spPr bwMode="auto">
          <a:xfrm>
            <a:off x="-152400" y="873125"/>
            <a:ext cx="9072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Given a particular load </a:t>
            </a:r>
            <a:r>
              <a:rPr lang="en-US">
                <a:solidFill>
                  <a:srgbClr val="A50021"/>
                </a:solidFill>
              </a:rPr>
              <a:t>L</a:t>
            </a:r>
            <a:r>
              <a:rPr lang="en-US"/>
              <a:t> for a </a:t>
            </a:r>
            <a:r>
              <a:rPr lang="en-US">
                <a:solidFill>
                  <a:srgbClr val="FF66FF"/>
                </a:solidFill>
              </a:rPr>
              <a:t>Closed/LP Hash Table</a:t>
            </a:r>
            <a:r>
              <a:rPr lang="en-US"/>
              <a:t>, </a:t>
            </a:r>
            <a:br>
              <a:rPr lang="en-US"/>
            </a:br>
            <a:r>
              <a:rPr lang="en-US"/>
              <a:t>it’s easy to compute the </a:t>
            </a:r>
            <a:r>
              <a:rPr lang="en-US">
                <a:solidFill>
                  <a:srgbClr val="C00000"/>
                </a:solidFill>
              </a:rPr>
              <a:t>average # of tries </a:t>
            </a:r>
            <a:r>
              <a:rPr lang="en-US"/>
              <a:t>it’ll take </a:t>
            </a:r>
            <a:br>
              <a:rPr lang="en-US"/>
            </a:br>
            <a:r>
              <a:rPr lang="en-US"/>
              <a:t>you to </a:t>
            </a:r>
            <a:r>
              <a:rPr lang="en-US">
                <a:solidFill>
                  <a:srgbClr val="C00000"/>
                </a:solidFill>
              </a:rPr>
              <a:t>insert/find</a:t>
            </a:r>
            <a:r>
              <a:rPr lang="en-US"/>
              <a:t> an item:</a:t>
            </a:r>
          </a:p>
        </p:txBody>
      </p:sp>
      <p:sp>
        <p:nvSpPr>
          <p:cNvPr id="37893" name="Text Box 4"/>
          <p:cNvSpPr txBox="1">
            <a:spLocks noChangeArrowheads="1"/>
          </p:cNvSpPr>
          <p:nvPr/>
        </p:nvSpPr>
        <p:spPr bwMode="auto">
          <a:xfrm>
            <a:off x="1206500" y="2209800"/>
            <a:ext cx="677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FF"/>
                </a:solidFill>
                <a:cs typeface="Courier New" pitchFamily="49" charset="0"/>
              </a:rPr>
              <a:t>Average # of Tries </a:t>
            </a:r>
            <a:r>
              <a:rPr lang="en-US">
                <a:cs typeface="Courier New" pitchFamily="49" charset="0"/>
              </a:rPr>
              <a:t>= ½(1+ 1/(1-</a:t>
            </a:r>
            <a:r>
              <a:rPr lang="en-US">
                <a:solidFill>
                  <a:srgbClr val="C00000"/>
                </a:solidFill>
                <a:cs typeface="Courier New" pitchFamily="49" charset="0"/>
              </a:rPr>
              <a:t>L</a:t>
            </a:r>
            <a:r>
              <a:rPr lang="en-US">
                <a:cs typeface="Courier New" pitchFamily="49" charset="0"/>
              </a:rPr>
              <a:t>))  for L &lt; 1.0</a:t>
            </a:r>
            <a:r>
              <a:rPr lang="en-US"/>
              <a:t> </a:t>
            </a:r>
          </a:p>
        </p:txBody>
      </p:sp>
      <p:sp>
        <p:nvSpPr>
          <p:cNvPr id="37894" name="Text Box 5"/>
          <p:cNvSpPr txBox="1">
            <a:spLocks noChangeArrowheads="1"/>
          </p:cNvSpPr>
          <p:nvPr/>
        </p:nvSpPr>
        <p:spPr bwMode="auto">
          <a:xfrm>
            <a:off x="-180975" y="3048000"/>
            <a:ext cx="914717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So, if your </a:t>
            </a:r>
            <a:r>
              <a:rPr lang="en-US">
                <a:solidFill>
                  <a:srgbClr val="FF66FF"/>
                </a:solidFill>
              </a:rPr>
              <a:t>closed hash table </a:t>
            </a:r>
            <a:r>
              <a:rPr lang="en-US"/>
              <a:t>has a </a:t>
            </a:r>
          </a:p>
          <a:p>
            <a:pPr eaLnBrk="1" hangingPunct="1"/>
            <a:endParaRPr lang="en-US"/>
          </a:p>
          <a:p>
            <a:pPr eaLnBrk="1" hangingPunct="1"/>
            <a:r>
              <a:rPr lang="en-US"/>
              <a:t>                    load factor of		     your search will take</a:t>
            </a:r>
          </a:p>
          <a:p>
            <a:pPr eaLnBrk="1" hangingPunct="1"/>
            <a:endParaRPr lang="en-US" sz="1000"/>
          </a:p>
          <a:p>
            <a:pPr eaLnBrk="1" hangingPunct="1"/>
            <a:r>
              <a:rPr lang="en-US" sz="2000">
                <a:solidFill>
                  <a:srgbClr val="A50021"/>
                </a:solidFill>
              </a:rPr>
              <a:t> .10</a:t>
            </a:r>
            <a:r>
              <a:rPr lang="en-US" sz="2000"/>
              <a:t> (your array is 10x bigger than required)	      ~</a:t>
            </a:r>
            <a:r>
              <a:rPr lang="en-US" sz="2000">
                <a:solidFill>
                  <a:srgbClr val="A50021"/>
                </a:solidFill>
              </a:rPr>
              <a:t>1.05</a:t>
            </a:r>
            <a:r>
              <a:rPr lang="en-US" sz="2000"/>
              <a:t> searches</a:t>
            </a:r>
          </a:p>
          <a:p>
            <a:pPr eaLnBrk="1" hangingPunct="1"/>
            <a:r>
              <a:rPr lang="en-US" sz="2000">
                <a:solidFill>
                  <a:srgbClr val="A50021"/>
                </a:solidFill>
              </a:rPr>
              <a:t>.20</a:t>
            </a:r>
            <a:r>
              <a:rPr lang="en-US" sz="2000"/>
              <a:t> (your array is 5x bigger than required)  	     ~</a:t>
            </a:r>
            <a:r>
              <a:rPr lang="en-US" sz="2000">
                <a:solidFill>
                  <a:srgbClr val="A50021"/>
                </a:solidFill>
              </a:rPr>
              <a:t>1.12</a:t>
            </a:r>
            <a:r>
              <a:rPr lang="en-US" sz="2000"/>
              <a:t> searches</a:t>
            </a:r>
          </a:p>
          <a:p>
            <a:pPr eaLnBrk="1" hangingPunct="1"/>
            <a:r>
              <a:rPr lang="en-US" sz="2000">
                <a:solidFill>
                  <a:srgbClr val="A50021"/>
                </a:solidFill>
              </a:rPr>
              <a:t>.30</a:t>
            </a:r>
            <a:r>
              <a:rPr lang="en-US" sz="2000"/>
              <a:t> (your array is 3x bigger than required) 	     ~</a:t>
            </a:r>
            <a:r>
              <a:rPr lang="en-US" sz="2000">
                <a:solidFill>
                  <a:srgbClr val="A50021"/>
                </a:solidFill>
              </a:rPr>
              <a:t>1.21</a:t>
            </a:r>
            <a:r>
              <a:rPr lang="en-US" sz="2000"/>
              <a:t> searches</a:t>
            </a:r>
          </a:p>
          <a:p>
            <a:pPr eaLnBrk="1" hangingPunct="1"/>
            <a:r>
              <a:rPr lang="en-US" sz="2000">
                <a:solidFill>
                  <a:srgbClr val="A50021"/>
                </a:solidFill>
              </a:rPr>
              <a:t>…</a:t>
            </a:r>
            <a:endParaRPr lang="en-US" sz="2000"/>
          </a:p>
          <a:p>
            <a:pPr eaLnBrk="1" hangingPunct="1"/>
            <a:r>
              <a:rPr lang="en-US" sz="2000">
                <a:solidFill>
                  <a:srgbClr val="A50021"/>
                </a:solidFill>
              </a:rPr>
              <a:t>.70</a:t>
            </a:r>
            <a:r>
              <a:rPr lang="en-US" sz="2000"/>
              <a:t> (your array is 30% bigger than required) 	     ~</a:t>
            </a:r>
            <a:r>
              <a:rPr lang="en-US" sz="2000">
                <a:solidFill>
                  <a:srgbClr val="A50021"/>
                </a:solidFill>
              </a:rPr>
              <a:t>2.16</a:t>
            </a:r>
            <a:r>
              <a:rPr lang="en-US" sz="2000"/>
              <a:t> searches</a:t>
            </a:r>
          </a:p>
          <a:p>
            <a:pPr eaLnBrk="1" hangingPunct="1"/>
            <a:r>
              <a:rPr lang="en-US" sz="2000">
                <a:solidFill>
                  <a:srgbClr val="A50021"/>
                </a:solidFill>
              </a:rPr>
              <a:t>.80</a:t>
            </a:r>
            <a:r>
              <a:rPr lang="en-US" sz="2000"/>
              <a:t> (your array is 20% bigger than required) 	     ~</a:t>
            </a:r>
            <a:r>
              <a:rPr lang="en-US" sz="2000">
                <a:solidFill>
                  <a:srgbClr val="A50021"/>
                </a:solidFill>
              </a:rPr>
              <a:t>3.00</a:t>
            </a:r>
            <a:r>
              <a:rPr lang="en-US" sz="2000"/>
              <a:t> searches</a:t>
            </a:r>
          </a:p>
          <a:p>
            <a:pPr eaLnBrk="1" hangingPunct="1"/>
            <a:r>
              <a:rPr lang="en-US" sz="2000">
                <a:solidFill>
                  <a:srgbClr val="A50021"/>
                </a:solidFill>
              </a:rPr>
              <a:t>.90</a:t>
            </a:r>
            <a:r>
              <a:rPr lang="en-US" sz="2000"/>
              <a:t> (your array is 10% bigger than required) 	     ~</a:t>
            </a:r>
            <a:r>
              <a:rPr lang="en-US" sz="2000">
                <a:solidFill>
                  <a:srgbClr val="A50021"/>
                </a:solidFill>
              </a:rPr>
              <a:t>5.50</a:t>
            </a:r>
            <a:r>
              <a:rPr lang="en-US" sz="2000"/>
              <a:t> searches</a:t>
            </a:r>
          </a:p>
        </p:txBody>
      </p:sp>
      <p:sp>
        <p:nvSpPr>
          <p:cNvPr id="8" name="Rectangle 2"/>
          <p:cNvSpPr txBox="1">
            <a:spLocks noChangeArrowheads="1"/>
          </p:cNvSpPr>
          <p:nvPr/>
        </p:nvSpPr>
        <p:spPr bwMode="auto">
          <a:xfrm>
            <a:off x="-228600" y="-76200"/>
            <a:ext cx="8915400" cy="1143000"/>
          </a:xfrm>
          <a:prstGeom prst="rect">
            <a:avLst/>
          </a:prstGeom>
          <a:noFill/>
          <a:ln w="9525">
            <a:noFill/>
            <a:miter lim="800000"/>
            <a:headEnd/>
            <a:tailEnd/>
          </a:ln>
        </p:spPr>
        <p:txBody>
          <a:bodyPr anchor="ctr"/>
          <a:lstStyle/>
          <a:p>
            <a:pPr>
              <a:defRPr/>
            </a:pPr>
            <a:r>
              <a:rPr lang="en-US" sz="3400" kern="0" dirty="0">
                <a:solidFill>
                  <a:srgbClr val="FF66FF"/>
                </a:solidFill>
                <a:latin typeface="+mj-lt"/>
                <a:ea typeface="+mj-ea"/>
                <a:cs typeface="+mj-cs"/>
              </a:rPr>
              <a:t>Closed Hash w/Linear Probing </a:t>
            </a:r>
            <a:r>
              <a:rPr lang="en-US" sz="3400" kern="0" dirty="0">
                <a:latin typeface="+mj-lt"/>
                <a:ea typeface="+mj-ea"/>
                <a:cs typeface="+mj-cs"/>
              </a:rPr>
              <a:t>Efficiency</a:t>
            </a:r>
            <a:endParaRPr lang="en-US" sz="3400" kern="0" dirty="0">
              <a:solidFill>
                <a:srgbClr val="FF0000"/>
              </a:solidFill>
              <a:latin typeface="+mj-lt"/>
              <a:ea typeface="+mj-ea"/>
              <a:cs typeface="+mj-cs"/>
            </a:endParaRPr>
          </a:p>
        </p:txBody>
      </p:sp>
      <p:pic>
        <p:nvPicPr>
          <p:cNvPr id="389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6750" y="152400"/>
            <a:ext cx="85725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3B84E47D-3F91-4AA6-A04C-4B62879C8F04}" type="slidenum">
              <a:rPr lang="en-US" sz="1400" smtClean="0">
                <a:solidFill>
                  <a:schemeClr val="tx1"/>
                </a:solidFill>
                <a:latin typeface="Times New Roman" pitchFamily="18" charset="0"/>
              </a:rPr>
              <a:pPr eaLnBrk="1" hangingPunct="1"/>
              <a:t>44</a:t>
            </a:fld>
            <a:endParaRPr lang="en-US" sz="1400" smtClean="0">
              <a:solidFill>
                <a:schemeClr val="tx1"/>
              </a:solidFill>
              <a:latin typeface="Times New Roman" pitchFamily="18" charset="0"/>
            </a:endParaRPr>
          </a:p>
        </p:txBody>
      </p:sp>
      <p:sp>
        <p:nvSpPr>
          <p:cNvPr id="38917" name="Text Box 4"/>
          <p:cNvSpPr txBox="1">
            <a:spLocks noChangeArrowheads="1"/>
          </p:cNvSpPr>
          <p:nvPr/>
        </p:nvSpPr>
        <p:spPr bwMode="auto">
          <a:xfrm>
            <a:off x="2070100" y="2438400"/>
            <a:ext cx="4635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FF"/>
                </a:solidFill>
                <a:cs typeface="Courier New" pitchFamily="49" charset="0"/>
              </a:rPr>
              <a:t>Average # of Checks </a:t>
            </a:r>
            <a:r>
              <a:rPr lang="en-US">
                <a:cs typeface="Courier New" pitchFamily="49" charset="0"/>
              </a:rPr>
              <a:t>= 1 + </a:t>
            </a:r>
            <a:r>
              <a:rPr lang="en-US">
                <a:solidFill>
                  <a:srgbClr val="C00000"/>
                </a:solidFill>
                <a:cs typeface="Courier New" pitchFamily="49" charset="0"/>
              </a:rPr>
              <a:t>L</a:t>
            </a:r>
            <a:r>
              <a:rPr lang="en-US">
                <a:cs typeface="Courier New" pitchFamily="49" charset="0"/>
              </a:rPr>
              <a:t>/2 </a:t>
            </a:r>
          </a:p>
        </p:txBody>
      </p:sp>
      <p:sp>
        <p:nvSpPr>
          <p:cNvPr id="8" name="Rectangle 2"/>
          <p:cNvSpPr txBox="1">
            <a:spLocks noChangeArrowheads="1"/>
          </p:cNvSpPr>
          <p:nvPr/>
        </p:nvSpPr>
        <p:spPr bwMode="auto">
          <a:xfrm>
            <a:off x="152400" y="-76200"/>
            <a:ext cx="8915400" cy="1143000"/>
          </a:xfrm>
          <a:prstGeom prst="rect">
            <a:avLst/>
          </a:prstGeom>
          <a:noFill/>
          <a:ln w="9525">
            <a:noFill/>
            <a:miter lim="800000"/>
            <a:headEnd/>
            <a:tailEnd/>
          </a:ln>
        </p:spPr>
        <p:txBody>
          <a:bodyPr anchor="ctr"/>
          <a:lstStyle/>
          <a:p>
            <a:pPr>
              <a:defRPr/>
            </a:pPr>
            <a:r>
              <a:rPr lang="en-US" sz="3600" kern="0" dirty="0">
                <a:solidFill>
                  <a:srgbClr val="FF66FF"/>
                </a:solidFill>
                <a:latin typeface="+mj-lt"/>
                <a:ea typeface="+mj-ea"/>
                <a:cs typeface="+mj-cs"/>
              </a:rPr>
              <a:t>Open Hash Table </a:t>
            </a:r>
            <a:r>
              <a:rPr lang="en-US" sz="3600" kern="0" dirty="0">
                <a:latin typeface="+mj-lt"/>
                <a:ea typeface="+mj-ea"/>
                <a:cs typeface="+mj-cs"/>
              </a:rPr>
              <a:t>Efficiency</a:t>
            </a:r>
            <a:endParaRPr lang="en-US" sz="3600" kern="0" dirty="0">
              <a:solidFill>
                <a:srgbClr val="FF0000"/>
              </a:solidFill>
              <a:latin typeface="+mj-lt"/>
              <a:ea typeface="+mj-ea"/>
              <a:cs typeface="+mj-cs"/>
            </a:endParaRPr>
          </a:p>
        </p:txBody>
      </p:sp>
      <p:sp>
        <p:nvSpPr>
          <p:cNvPr id="39941" name="Text Box 3"/>
          <p:cNvSpPr txBox="1">
            <a:spLocks noChangeArrowheads="1"/>
          </p:cNvSpPr>
          <p:nvPr/>
        </p:nvSpPr>
        <p:spPr bwMode="auto">
          <a:xfrm>
            <a:off x="304800" y="1363663"/>
            <a:ext cx="8610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200"/>
              <a:t>Given a particular load </a:t>
            </a:r>
            <a:r>
              <a:rPr lang="en-US" sz="2200">
                <a:solidFill>
                  <a:srgbClr val="A50021"/>
                </a:solidFill>
              </a:rPr>
              <a:t>L</a:t>
            </a:r>
            <a:r>
              <a:rPr lang="en-US" sz="2200"/>
              <a:t> for an </a:t>
            </a:r>
            <a:r>
              <a:rPr lang="en-US" sz="2200">
                <a:solidFill>
                  <a:srgbClr val="FF66FF"/>
                </a:solidFill>
              </a:rPr>
              <a:t>Open Hash Table</a:t>
            </a:r>
            <a:r>
              <a:rPr lang="en-US" sz="2200"/>
              <a:t>, it’s also easy to compute the </a:t>
            </a:r>
            <a:r>
              <a:rPr lang="en-US" sz="2200">
                <a:solidFill>
                  <a:srgbClr val="C00000"/>
                </a:solidFill>
              </a:rPr>
              <a:t>average # of tries </a:t>
            </a:r>
            <a:r>
              <a:rPr lang="en-US" sz="2200"/>
              <a:t>to </a:t>
            </a:r>
            <a:r>
              <a:rPr lang="en-US" sz="2200">
                <a:solidFill>
                  <a:srgbClr val="C00000"/>
                </a:solidFill>
              </a:rPr>
              <a:t>insert/find</a:t>
            </a:r>
            <a:r>
              <a:rPr lang="en-US" sz="2200"/>
              <a:t> an item:</a:t>
            </a:r>
          </a:p>
        </p:txBody>
      </p:sp>
      <p:pic>
        <p:nvPicPr>
          <p:cNvPr id="3994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7325" y="0"/>
            <a:ext cx="1336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Text Box 5"/>
          <p:cNvSpPr txBox="1">
            <a:spLocks noChangeArrowheads="1"/>
          </p:cNvSpPr>
          <p:nvPr/>
        </p:nvSpPr>
        <p:spPr bwMode="auto">
          <a:xfrm>
            <a:off x="-180975" y="3200400"/>
            <a:ext cx="914717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So, if your </a:t>
            </a:r>
            <a:r>
              <a:rPr lang="en-US">
                <a:solidFill>
                  <a:srgbClr val="FF66FF"/>
                </a:solidFill>
              </a:rPr>
              <a:t>open hash table </a:t>
            </a:r>
            <a:r>
              <a:rPr lang="en-US"/>
              <a:t>has a </a:t>
            </a:r>
          </a:p>
          <a:p>
            <a:pPr eaLnBrk="1" hangingPunct="1"/>
            <a:endParaRPr lang="en-US"/>
          </a:p>
          <a:p>
            <a:pPr eaLnBrk="1" hangingPunct="1"/>
            <a:r>
              <a:rPr lang="en-US"/>
              <a:t>                    load factor of		     your search will take</a:t>
            </a:r>
          </a:p>
          <a:p>
            <a:pPr eaLnBrk="1" hangingPunct="1"/>
            <a:endParaRPr lang="en-US" sz="1000"/>
          </a:p>
          <a:p>
            <a:pPr eaLnBrk="1" hangingPunct="1"/>
            <a:r>
              <a:rPr lang="en-US" sz="2000">
                <a:solidFill>
                  <a:srgbClr val="A50021"/>
                </a:solidFill>
              </a:rPr>
              <a:t> .10</a:t>
            </a:r>
            <a:r>
              <a:rPr lang="en-US" sz="2000"/>
              <a:t> (your array is 10x bigger than required)	      ~</a:t>
            </a:r>
            <a:r>
              <a:rPr lang="en-US" sz="2000">
                <a:solidFill>
                  <a:srgbClr val="A50021"/>
                </a:solidFill>
              </a:rPr>
              <a:t>1.05</a:t>
            </a:r>
            <a:r>
              <a:rPr lang="en-US" sz="2000"/>
              <a:t> searches</a:t>
            </a:r>
          </a:p>
          <a:p>
            <a:pPr eaLnBrk="1" hangingPunct="1"/>
            <a:r>
              <a:rPr lang="en-US" sz="2000">
                <a:solidFill>
                  <a:srgbClr val="A50021"/>
                </a:solidFill>
              </a:rPr>
              <a:t>.20</a:t>
            </a:r>
            <a:r>
              <a:rPr lang="en-US" sz="2000"/>
              <a:t> (your array is 5x bigger than required)  	     ~</a:t>
            </a:r>
            <a:r>
              <a:rPr lang="en-US" sz="2000">
                <a:solidFill>
                  <a:srgbClr val="A50021"/>
                </a:solidFill>
              </a:rPr>
              <a:t>1.10</a:t>
            </a:r>
            <a:r>
              <a:rPr lang="en-US" sz="2000"/>
              <a:t> searches</a:t>
            </a:r>
          </a:p>
          <a:p>
            <a:pPr eaLnBrk="1" hangingPunct="1"/>
            <a:r>
              <a:rPr lang="en-US" sz="2000">
                <a:solidFill>
                  <a:srgbClr val="A50021"/>
                </a:solidFill>
              </a:rPr>
              <a:t>.30</a:t>
            </a:r>
            <a:r>
              <a:rPr lang="en-US" sz="2000"/>
              <a:t> (your array is 3x bigger than required) 	     ~</a:t>
            </a:r>
            <a:r>
              <a:rPr lang="en-US" sz="2000">
                <a:solidFill>
                  <a:srgbClr val="A50021"/>
                </a:solidFill>
              </a:rPr>
              <a:t>1.15</a:t>
            </a:r>
            <a:r>
              <a:rPr lang="en-US" sz="2000"/>
              <a:t> searches</a:t>
            </a:r>
          </a:p>
          <a:p>
            <a:pPr eaLnBrk="1" hangingPunct="1"/>
            <a:r>
              <a:rPr lang="en-US" sz="2000">
                <a:solidFill>
                  <a:srgbClr val="A50021"/>
                </a:solidFill>
              </a:rPr>
              <a:t>…</a:t>
            </a:r>
            <a:endParaRPr lang="en-US" sz="2000"/>
          </a:p>
          <a:p>
            <a:pPr eaLnBrk="1" hangingPunct="1"/>
            <a:r>
              <a:rPr lang="en-US" sz="2000">
                <a:solidFill>
                  <a:srgbClr val="A50021"/>
                </a:solidFill>
              </a:rPr>
              <a:t>.70</a:t>
            </a:r>
            <a:r>
              <a:rPr lang="en-US" sz="2000"/>
              <a:t> (your array is 30% bigger than required) 	     ~</a:t>
            </a:r>
            <a:r>
              <a:rPr lang="en-US" sz="2000">
                <a:solidFill>
                  <a:srgbClr val="A50021"/>
                </a:solidFill>
              </a:rPr>
              <a:t>1.35</a:t>
            </a:r>
            <a:r>
              <a:rPr lang="en-US" sz="2000"/>
              <a:t> searches</a:t>
            </a:r>
          </a:p>
          <a:p>
            <a:pPr eaLnBrk="1" hangingPunct="1"/>
            <a:r>
              <a:rPr lang="en-US" sz="2000">
                <a:solidFill>
                  <a:srgbClr val="A50021"/>
                </a:solidFill>
              </a:rPr>
              <a:t>.80</a:t>
            </a:r>
            <a:r>
              <a:rPr lang="en-US" sz="2000"/>
              <a:t> (your array is 20% bigger than required) 	     ~</a:t>
            </a:r>
            <a:r>
              <a:rPr lang="en-US" sz="2000">
                <a:solidFill>
                  <a:srgbClr val="A50021"/>
                </a:solidFill>
              </a:rPr>
              <a:t>1.40</a:t>
            </a:r>
            <a:r>
              <a:rPr lang="en-US" sz="2000"/>
              <a:t> searches</a:t>
            </a:r>
          </a:p>
          <a:p>
            <a:pPr eaLnBrk="1" hangingPunct="1"/>
            <a:r>
              <a:rPr lang="en-US" sz="2000">
                <a:solidFill>
                  <a:srgbClr val="A50021"/>
                </a:solidFill>
              </a:rPr>
              <a:t>.90</a:t>
            </a:r>
            <a:r>
              <a:rPr lang="en-US" sz="2000"/>
              <a:t> (your array is 10% bigger than required) 	     ~</a:t>
            </a:r>
            <a:r>
              <a:rPr lang="en-US" sz="2000">
                <a:solidFill>
                  <a:srgbClr val="A50021"/>
                </a:solidFill>
              </a:rPr>
              <a:t>1.45</a:t>
            </a:r>
            <a:r>
              <a:rPr lang="en-US" sz="2000"/>
              <a:t> searches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3833898-C5CE-4652-9F6E-953284C9D71E}" type="slidenum">
              <a:rPr lang="en-US" sz="1400" smtClean="0">
                <a:solidFill>
                  <a:schemeClr val="tx1"/>
                </a:solidFill>
                <a:latin typeface="Times New Roman" pitchFamily="18" charset="0"/>
              </a:rPr>
              <a:pPr eaLnBrk="1" hangingPunct="1"/>
              <a:t>45</a:t>
            </a:fld>
            <a:endParaRPr lang="en-US" sz="1400" smtClean="0">
              <a:solidFill>
                <a:schemeClr val="tx1"/>
              </a:solidFill>
              <a:latin typeface="Times New Roman" pitchFamily="18" charset="0"/>
            </a:endParaRPr>
          </a:p>
        </p:txBody>
      </p:sp>
      <p:sp>
        <p:nvSpPr>
          <p:cNvPr id="38918" name="Text Box 5"/>
          <p:cNvSpPr txBox="1">
            <a:spLocks noChangeArrowheads="1"/>
          </p:cNvSpPr>
          <p:nvPr/>
        </p:nvSpPr>
        <p:spPr bwMode="auto">
          <a:xfrm>
            <a:off x="5622925" y="2465388"/>
            <a:ext cx="2835275"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u="sng"/>
              <a:t>Open Hash</a:t>
            </a:r>
          </a:p>
          <a:p>
            <a:pPr eaLnBrk="1" hangingPunct="1"/>
            <a:endParaRPr lang="en-US"/>
          </a:p>
          <a:p>
            <a:pPr eaLnBrk="1" hangingPunct="1"/>
            <a:r>
              <a:rPr lang="en-US"/>
              <a:t>Load  	  Avg Steps</a:t>
            </a:r>
          </a:p>
          <a:p>
            <a:pPr eaLnBrk="1" hangingPunct="1"/>
            <a:endParaRPr lang="en-US" sz="800"/>
          </a:p>
          <a:p>
            <a:pPr eaLnBrk="1" hangingPunct="1"/>
            <a:r>
              <a:rPr lang="en-US" sz="2000">
                <a:solidFill>
                  <a:srgbClr val="A50021"/>
                </a:solidFill>
              </a:rPr>
              <a:t>.10</a:t>
            </a:r>
            <a:r>
              <a:rPr lang="en-US" sz="2000"/>
              <a:t>  	 ~</a:t>
            </a:r>
            <a:r>
              <a:rPr lang="en-US" sz="2000">
                <a:solidFill>
                  <a:srgbClr val="A50021"/>
                </a:solidFill>
              </a:rPr>
              <a:t>1.05</a:t>
            </a:r>
            <a:r>
              <a:rPr lang="en-US" sz="2000"/>
              <a:t> searches</a:t>
            </a:r>
          </a:p>
          <a:p>
            <a:pPr eaLnBrk="1" hangingPunct="1"/>
            <a:r>
              <a:rPr lang="en-US" sz="2000">
                <a:solidFill>
                  <a:srgbClr val="A50021"/>
                </a:solidFill>
              </a:rPr>
              <a:t>.20</a:t>
            </a:r>
            <a:r>
              <a:rPr lang="en-US" sz="2000"/>
              <a:t> 	 ~</a:t>
            </a:r>
            <a:r>
              <a:rPr lang="en-US" sz="2000">
                <a:solidFill>
                  <a:srgbClr val="A50021"/>
                </a:solidFill>
              </a:rPr>
              <a:t>1.10</a:t>
            </a:r>
            <a:r>
              <a:rPr lang="en-US" sz="2000"/>
              <a:t> searches</a:t>
            </a:r>
          </a:p>
          <a:p>
            <a:pPr eaLnBrk="1" hangingPunct="1"/>
            <a:r>
              <a:rPr lang="en-US" sz="2000"/>
              <a:t>.</a:t>
            </a:r>
            <a:r>
              <a:rPr lang="en-US" sz="2000">
                <a:solidFill>
                  <a:srgbClr val="A50021"/>
                </a:solidFill>
              </a:rPr>
              <a:t>30 </a:t>
            </a:r>
            <a:r>
              <a:rPr lang="en-US" sz="2000"/>
              <a:t>	 ~</a:t>
            </a:r>
            <a:r>
              <a:rPr lang="en-US" sz="2000">
                <a:solidFill>
                  <a:srgbClr val="A50021"/>
                </a:solidFill>
              </a:rPr>
              <a:t>1.15</a:t>
            </a:r>
            <a:r>
              <a:rPr lang="en-US" sz="2000"/>
              <a:t> searches</a:t>
            </a:r>
          </a:p>
          <a:p>
            <a:pPr eaLnBrk="1" hangingPunct="1"/>
            <a:r>
              <a:rPr lang="en-US" sz="2000">
                <a:solidFill>
                  <a:srgbClr val="A50021"/>
                </a:solidFill>
              </a:rPr>
              <a:t>…</a:t>
            </a:r>
            <a:endParaRPr lang="en-US" sz="2000"/>
          </a:p>
          <a:p>
            <a:pPr eaLnBrk="1" hangingPunct="1"/>
            <a:r>
              <a:rPr lang="en-US" sz="2000">
                <a:solidFill>
                  <a:srgbClr val="A50021"/>
                </a:solidFill>
              </a:rPr>
              <a:t>.70</a:t>
            </a:r>
            <a:r>
              <a:rPr lang="en-US" sz="2000"/>
              <a:t> 	 ~</a:t>
            </a:r>
            <a:r>
              <a:rPr lang="en-US" sz="2000">
                <a:solidFill>
                  <a:srgbClr val="A50021"/>
                </a:solidFill>
              </a:rPr>
              <a:t>1.35</a:t>
            </a:r>
            <a:r>
              <a:rPr lang="en-US" sz="2000"/>
              <a:t> searches</a:t>
            </a:r>
          </a:p>
          <a:p>
            <a:pPr eaLnBrk="1" hangingPunct="1"/>
            <a:r>
              <a:rPr lang="en-US" sz="2000">
                <a:solidFill>
                  <a:srgbClr val="A50021"/>
                </a:solidFill>
              </a:rPr>
              <a:t>.80</a:t>
            </a:r>
            <a:r>
              <a:rPr lang="en-US" sz="2000"/>
              <a:t> 	 ~</a:t>
            </a:r>
            <a:r>
              <a:rPr lang="en-US" sz="2000">
                <a:solidFill>
                  <a:srgbClr val="A50021"/>
                </a:solidFill>
              </a:rPr>
              <a:t>1.40</a:t>
            </a:r>
            <a:r>
              <a:rPr lang="en-US" sz="2000"/>
              <a:t> searches</a:t>
            </a:r>
          </a:p>
          <a:p>
            <a:pPr eaLnBrk="1" hangingPunct="1"/>
            <a:r>
              <a:rPr lang="en-US" sz="2000">
                <a:solidFill>
                  <a:srgbClr val="A50021"/>
                </a:solidFill>
              </a:rPr>
              <a:t>.90</a:t>
            </a:r>
            <a:r>
              <a:rPr lang="en-US" sz="2000"/>
              <a:t> 	~</a:t>
            </a:r>
            <a:r>
              <a:rPr lang="en-US" sz="2000">
                <a:solidFill>
                  <a:srgbClr val="A50021"/>
                </a:solidFill>
              </a:rPr>
              <a:t>1.45</a:t>
            </a:r>
            <a:r>
              <a:rPr lang="en-US" sz="2000"/>
              <a:t> searches</a:t>
            </a:r>
          </a:p>
        </p:txBody>
      </p:sp>
      <p:sp>
        <p:nvSpPr>
          <p:cNvPr id="8" name="Rectangle 2"/>
          <p:cNvSpPr txBox="1">
            <a:spLocks noChangeArrowheads="1"/>
          </p:cNvSpPr>
          <p:nvPr/>
        </p:nvSpPr>
        <p:spPr bwMode="auto">
          <a:xfrm>
            <a:off x="152400" y="-76200"/>
            <a:ext cx="8915400" cy="1143000"/>
          </a:xfrm>
          <a:prstGeom prst="rect">
            <a:avLst/>
          </a:prstGeom>
          <a:noFill/>
          <a:ln w="9525">
            <a:noFill/>
            <a:miter lim="800000"/>
            <a:headEnd/>
            <a:tailEnd/>
          </a:ln>
        </p:spPr>
        <p:txBody>
          <a:bodyPr anchor="ctr"/>
          <a:lstStyle/>
          <a:p>
            <a:pPr>
              <a:defRPr/>
            </a:pPr>
            <a:r>
              <a:rPr lang="en-US" sz="3600" kern="0" dirty="0">
                <a:solidFill>
                  <a:srgbClr val="FF66FF"/>
                </a:solidFill>
                <a:latin typeface="+mj-lt"/>
                <a:ea typeface="+mj-ea"/>
                <a:cs typeface="+mj-cs"/>
              </a:rPr>
              <a:t>Closed vs. Open Hash Table</a:t>
            </a:r>
            <a:endParaRPr lang="en-US" sz="3600" kern="0" dirty="0">
              <a:solidFill>
                <a:srgbClr val="FF0000"/>
              </a:solidFill>
              <a:latin typeface="+mj-lt"/>
              <a:ea typeface="+mj-ea"/>
              <a:cs typeface="+mj-cs"/>
            </a:endParaRPr>
          </a:p>
        </p:txBody>
      </p:sp>
      <p:pic>
        <p:nvPicPr>
          <p:cNvPr id="4096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981075"/>
            <a:ext cx="1336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 name="Text Box 3"/>
          <p:cNvSpPr txBox="1">
            <a:spLocks noChangeArrowheads="1"/>
          </p:cNvSpPr>
          <p:nvPr/>
        </p:nvSpPr>
        <p:spPr bwMode="auto">
          <a:xfrm>
            <a:off x="-4763" y="6088063"/>
            <a:ext cx="90725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200">
                <a:solidFill>
                  <a:srgbClr val="6600FF"/>
                </a:solidFill>
              </a:rPr>
              <a:t>Moral:</a:t>
            </a:r>
            <a:r>
              <a:rPr lang="en-US" sz="2200"/>
              <a:t> Open hash tables are almost ALWAYS more </a:t>
            </a:r>
            <a:br>
              <a:rPr lang="en-US" sz="2200"/>
            </a:br>
            <a:r>
              <a:rPr lang="en-US" sz="2200"/>
              <a:t>efficient than Closed hash tables!</a:t>
            </a:r>
          </a:p>
        </p:txBody>
      </p:sp>
      <p:sp>
        <p:nvSpPr>
          <p:cNvPr id="9" name="Text Box 5"/>
          <p:cNvSpPr txBox="1">
            <a:spLocks noChangeArrowheads="1"/>
          </p:cNvSpPr>
          <p:nvPr/>
        </p:nvSpPr>
        <p:spPr bwMode="auto">
          <a:xfrm>
            <a:off x="1143000" y="2435225"/>
            <a:ext cx="30416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u="sng"/>
              <a:t>Closed Hash w/L.P.</a:t>
            </a:r>
          </a:p>
          <a:p>
            <a:pPr eaLnBrk="1" hangingPunct="1"/>
            <a:endParaRPr lang="en-US"/>
          </a:p>
          <a:p>
            <a:pPr eaLnBrk="1" hangingPunct="1"/>
            <a:r>
              <a:rPr lang="en-US"/>
              <a:t>Load      Avg Steps</a:t>
            </a:r>
          </a:p>
          <a:p>
            <a:pPr eaLnBrk="1" hangingPunct="1"/>
            <a:endParaRPr lang="en-US" sz="1000"/>
          </a:p>
          <a:p>
            <a:pPr eaLnBrk="1" hangingPunct="1"/>
            <a:r>
              <a:rPr lang="en-US" sz="2000">
                <a:solidFill>
                  <a:srgbClr val="A50021"/>
                </a:solidFill>
              </a:rPr>
              <a:t>.10</a:t>
            </a:r>
            <a:r>
              <a:rPr lang="en-US" sz="2000"/>
              <a:t> 	~</a:t>
            </a:r>
            <a:r>
              <a:rPr lang="en-US" sz="2000">
                <a:solidFill>
                  <a:srgbClr val="A50021"/>
                </a:solidFill>
              </a:rPr>
              <a:t>1.05</a:t>
            </a:r>
            <a:r>
              <a:rPr lang="en-US" sz="2000"/>
              <a:t> searches</a:t>
            </a:r>
          </a:p>
          <a:p>
            <a:pPr eaLnBrk="1" hangingPunct="1"/>
            <a:r>
              <a:rPr lang="en-US" sz="2000">
                <a:solidFill>
                  <a:srgbClr val="A50021"/>
                </a:solidFill>
              </a:rPr>
              <a:t>.20</a:t>
            </a:r>
            <a:r>
              <a:rPr lang="en-US" sz="2000"/>
              <a:t> 	~</a:t>
            </a:r>
            <a:r>
              <a:rPr lang="en-US" sz="2000">
                <a:solidFill>
                  <a:srgbClr val="A50021"/>
                </a:solidFill>
              </a:rPr>
              <a:t>1.12</a:t>
            </a:r>
            <a:r>
              <a:rPr lang="en-US" sz="2000"/>
              <a:t> searches</a:t>
            </a:r>
          </a:p>
          <a:p>
            <a:pPr eaLnBrk="1" hangingPunct="1"/>
            <a:r>
              <a:rPr lang="en-US" sz="2000">
                <a:solidFill>
                  <a:srgbClr val="A50021"/>
                </a:solidFill>
              </a:rPr>
              <a:t>.30</a:t>
            </a:r>
            <a:r>
              <a:rPr lang="en-US" sz="2000"/>
              <a:t> 	 ~</a:t>
            </a:r>
            <a:r>
              <a:rPr lang="en-US" sz="2000">
                <a:solidFill>
                  <a:srgbClr val="A50021"/>
                </a:solidFill>
              </a:rPr>
              <a:t>1.21</a:t>
            </a:r>
            <a:r>
              <a:rPr lang="en-US" sz="2000"/>
              <a:t> searches</a:t>
            </a:r>
          </a:p>
          <a:p>
            <a:pPr eaLnBrk="1" hangingPunct="1"/>
            <a:r>
              <a:rPr lang="en-US" sz="2000">
                <a:solidFill>
                  <a:srgbClr val="A50021"/>
                </a:solidFill>
              </a:rPr>
              <a:t>…</a:t>
            </a:r>
            <a:endParaRPr lang="en-US" sz="2000"/>
          </a:p>
          <a:p>
            <a:pPr eaLnBrk="1" hangingPunct="1"/>
            <a:r>
              <a:rPr lang="en-US" sz="2000">
                <a:solidFill>
                  <a:srgbClr val="A50021"/>
                </a:solidFill>
              </a:rPr>
              <a:t>.70</a:t>
            </a:r>
            <a:r>
              <a:rPr lang="en-US" sz="2000"/>
              <a:t> 	~</a:t>
            </a:r>
            <a:r>
              <a:rPr lang="en-US" sz="2000">
                <a:solidFill>
                  <a:srgbClr val="A50021"/>
                </a:solidFill>
              </a:rPr>
              <a:t>2.16</a:t>
            </a:r>
            <a:r>
              <a:rPr lang="en-US" sz="2000"/>
              <a:t> searches</a:t>
            </a:r>
          </a:p>
          <a:p>
            <a:pPr eaLnBrk="1" hangingPunct="1"/>
            <a:r>
              <a:rPr lang="en-US" sz="2000">
                <a:solidFill>
                  <a:srgbClr val="A50021"/>
                </a:solidFill>
              </a:rPr>
              <a:t>.80</a:t>
            </a:r>
            <a:r>
              <a:rPr lang="en-US" sz="2000"/>
              <a:t> 	~</a:t>
            </a:r>
            <a:r>
              <a:rPr lang="en-US" sz="2000">
                <a:solidFill>
                  <a:srgbClr val="A50021"/>
                </a:solidFill>
              </a:rPr>
              <a:t>3.00</a:t>
            </a:r>
            <a:r>
              <a:rPr lang="en-US" sz="2000"/>
              <a:t> searches</a:t>
            </a:r>
          </a:p>
          <a:p>
            <a:pPr eaLnBrk="1" hangingPunct="1"/>
            <a:r>
              <a:rPr lang="en-US" sz="2000">
                <a:solidFill>
                  <a:srgbClr val="A50021"/>
                </a:solidFill>
              </a:rPr>
              <a:t>.90</a:t>
            </a:r>
            <a:r>
              <a:rPr lang="en-US" sz="2000"/>
              <a:t> 	~</a:t>
            </a:r>
            <a:r>
              <a:rPr lang="en-US" sz="2000">
                <a:solidFill>
                  <a:srgbClr val="A50021"/>
                </a:solidFill>
              </a:rPr>
              <a:t>5.50</a:t>
            </a:r>
            <a:r>
              <a:rPr lang="en-US" sz="2000"/>
              <a:t> searches</a:t>
            </a:r>
          </a:p>
        </p:txBody>
      </p:sp>
      <p:pic>
        <p:nvPicPr>
          <p:cNvPr id="4096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838200"/>
            <a:ext cx="7254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13"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FC697335-B67C-42B6-A6B3-7F36472A0875}" type="slidenum">
              <a:rPr lang="en-US" sz="1400" smtClean="0">
                <a:solidFill>
                  <a:schemeClr val="tx1"/>
                </a:solidFill>
                <a:latin typeface="Times New Roman" pitchFamily="18" charset="0"/>
              </a:rPr>
              <a:pPr eaLnBrk="1" hangingPunct="1"/>
              <a:t>46</a:t>
            </a:fld>
            <a:endParaRPr lang="en-US" sz="1400" smtClean="0">
              <a:solidFill>
                <a:schemeClr val="tx1"/>
              </a:solidFill>
              <a:latin typeface="Times New Roman" pitchFamily="18" charset="0"/>
            </a:endParaRPr>
          </a:p>
        </p:txBody>
      </p:sp>
      <p:sp>
        <p:nvSpPr>
          <p:cNvPr id="41987" name="Rectangle 2"/>
          <p:cNvSpPr>
            <a:spLocks noGrp="1" noChangeArrowheads="1"/>
          </p:cNvSpPr>
          <p:nvPr>
            <p:ph type="title"/>
          </p:nvPr>
        </p:nvSpPr>
        <p:spPr>
          <a:xfrm>
            <a:off x="685800" y="-152400"/>
            <a:ext cx="7772400" cy="1143000"/>
          </a:xfrm>
        </p:spPr>
        <p:txBody>
          <a:bodyPr/>
          <a:lstStyle/>
          <a:p>
            <a:pPr eaLnBrk="1" hangingPunct="1"/>
            <a:r>
              <a:rPr lang="en-US" smtClean="0"/>
              <a:t>Sizing your Hash Table</a:t>
            </a:r>
          </a:p>
        </p:txBody>
      </p:sp>
      <p:sp>
        <p:nvSpPr>
          <p:cNvPr id="38917" name="Text Box 4"/>
          <p:cNvSpPr txBox="1">
            <a:spLocks noChangeArrowheads="1"/>
          </p:cNvSpPr>
          <p:nvPr/>
        </p:nvSpPr>
        <p:spPr bwMode="auto">
          <a:xfrm>
            <a:off x="806450" y="2662238"/>
            <a:ext cx="757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800">
                <a:cs typeface="Courier New" pitchFamily="49" charset="0"/>
              </a:rPr>
              <a:t>Remember: Expected # of Checks = </a:t>
            </a:r>
            <a:r>
              <a:rPr lang="en-US" sz="2800">
                <a:solidFill>
                  <a:srgbClr val="6600CC"/>
                </a:solidFill>
                <a:cs typeface="Courier New" pitchFamily="49" charset="0"/>
              </a:rPr>
              <a:t>1 + L/2 </a:t>
            </a:r>
          </a:p>
        </p:txBody>
      </p:sp>
      <p:sp>
        <p:nvSpPr>
          <p:cNvPr id="7" name="Text Box 3"/>
          <p:cNvSpPr txBox="1">
            <a:spLocks noChangeArrowheads="1"/>
          </p:cNvSpPr>
          <p:nvPr/>
        </p:nvSpPr>
        <p:spPr bwMode="auto">
          <a:xfrm>
            <a:off x="152400" y="882650"/>
            <a:ext cx="89138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300">
                <a:solidFill>
                  <a:srgbClr val="0000CC"/>
                </a:solidFill>
              </a:rPr>
              <a:t>Challenge: </a:t>
            </a:r>
          </a:p>
          <a:p>
            <a:pPr eaLnBrk="1" hangingPunct="1"/>
            <a:endParaRPr lang="en-US" sz="800">
              <a:solidFill>
                <a:srgbClr val="0000CC"/>
              </a:solidFill>
            </a:endParaRPr>
          </a:p>
          <a:p>
            <a:pPr eaLnBrk="1" hangingPunct="1"/>
            <a:r>
              <a:rPr lang="en-US" sz="2300"/>
              <a:t>If you want to store up to </a:t>
            </a:r>
            <a:r>
              <a:rPr lang="en-US" sz="2300">
                <a:solidFill>
                  <a:srgbClr val="6600CC"/>
                </a:solidFill>
              </a:rPr>
              <a:t>1000 items </a:t>
            </a:r>
            <a:r>
              <a:rPr lang="en-US" sz="2300"/>
              <a:t>in an Open Hash Table and be able to find any item in roughly </a:t>
            </a:r>
            <a:r>
              <a:rPr lang="en-US" sz="2300">
                <a:solidFill>
                  <a:srgbClr val="6600CC"/>
                </a:solidFill>
              </a:rPr>
              <a:t>1.25 searches</a:t>
            </a:r>
            <a:r>
              <a:rPr lang="en-US" sz="2300"/>
              <a:t>, </a:t>
            </a:r>
            <a:br>
              <a:rPr lang="en-US" sz="2300"/>
            </a:br>
            <a:r>
              <a:rPr lang="en-US" sz="2300">
                <a:solidFill>
                  <a:srgbClr val="6600CC"/>
                </a:solidFill>
              </a:rPr>
              <a:t>how many buckets</a:t>
            </a:r>
            <a:r>
              <a:rPr lang="en-US" sz="2300"/>
              <a:t> must your hash table have?</a:t>
            </a:r>
          </a:p>
        </p:txBody>
      </p:sp>
      <p:sp>
        <p:nvSpPr>
          <p:cNvPr id="9" name="Text Box 3"/>
          <p:cNvSpPr txBox="1">
            <a:spLocks noChangeArrowheads="1"/>
          </p:cNvSpPr>
          <p:nvPr/>
        </p:nvSpPr>
        <p:spPr bwMode="auto">
          <a:xfrm>
            <a:off x="152400" y="3429000"/>
            <a:ext cx="89138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300">
                <a:solidFill>
                  <a:srgbClr val="0000CC"/>
                </a:solidFill>
              </a:rPr>
              <a:t>Answer:</a:t>
            </a:r>
          </a:p>
          <a:p>
            <a:pPr algn="l" eaLnBrk="1" hangingPunct="1"/>
            <a:r>
              <a:rPr lang="en-US" sz="2300">
                <a:solidFill>
                  <a:srgbClr val="0000CC"/>
                </a:solidFill>
              </a:rPr>
              <a:t>    Part 1: </a:t>
            </a:r>
            <a:r>
              <a:rPr lang="en-US" sz="2300">
                <a:solidFill>
                  <a:srgbClr val="6600CC"/>
                </a:solidFill>
              </a:rPr>
              <a:t>Set the equation above equal to 1.25 and solve for L:</a:t>
            </a:r>
          </a:p>
        </p:txBody>
      </p:sp>
      <p:sp>
        <p:nvSpPr>
          <p:cNvPr id="10" name="TextBox 9"/>
          <p:cNvSpPr txBox="1">
            <a:spLocks noChangeArrowheads="1"/>
          </p:cNvSpPr>
          <p:nvPr/>
        </p:nvSpPr>
        <p:spPr bwMode="auto">
          <a:xfrm>
            <a:off x="762000" y="4354513"/>
            <a:ext cx="1206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1.25 =  </a:t>
            </a:r>
          </a:p>
        </p:txBody>
      </p:sp>
      <p:cxnSp>
        <p:nvCxnSpPr>
          <p:cNvPr id="12" name="Straight Arrow Connector 11"/>
          <p:cNvCxnSpPr>
            <a:cxnSpLocks noChangeShapeType="1"/>
          </p:cNvCxnSpPr>
          <p:nvPr/>
        </p:nvCxnSpPr>
        <p:spPr bwMode="auto">
          <a:xfrm>
            <a:off x="3352800" y="4583113"/>
            <a:ext cx="533400" cy="1587"/>
          </a:xfrm>
          <a:prstGeom prst="straightConnector1">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4114800" y="4354513"/>
            <a:ext cx="1490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.25 = L/2</a:t>
            </a:r>
          </a:p>
        </p:txBody>
      </p:sp>
      <p:cxnSp>
        <p:nvCxnSpPr>
          <p:cNvPr id="14" name="Straight Arrow Connector 13"/>
          <p:cNvCxnSpPr>
            <a:cxnSpLocks noChangeShapeType="1"/>
          </p:cNvCxnSpPr>
          <p:nvPr/>
        </p:nvCxnSpPr>
        <p:spPr bwMode="auto">
          <a:xfrm>
            <a:off x="5824538" y="4583113"/>
            <a:ext cx="533400" cy="1587"/>
          </a:xfrm>
          <a:prstGeom prst="straightConnector1">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6629400" y="4354513"/>
            <a:ext cx="958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.5 = L</a:t>
            </a:r>
          </a:p>
        </p:txBody>
      </p:sp>
      <p:sp>
        <p:nvSpPr>
          <p:cNvPr id="16" name="Text Box 3"/>
          <p:cNvSpPr txBox="1">
            <a:spLocks noChangeArrowheads="1"/>
          </p:cNvSpPr>
          <p:nvPr/>
        </p:nvSpPr>
        <p:spPr bwMode="auto">
          <a:xfrm>
            <a:off x="498475" y="4964113"/>
            <a:ext cx="89138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300">
                <a:solidFill>
                  <a:srgbClr val="0000CC"/>
                </a:solidFill>
              </a:rPr>
              <a:t>Part 2: </a:t>
            </a:r>
            <a:r>
              <a:rPr lang="en-US" sz="2300">
                <a:solidFill>
                  <a:srgbClr val="6600CC"/>
                </a:solidFill>
              </a:rPr>
              <a:t>Use the load formula to solve for “Required size”:</a:t>
            </a:r>
          </a:p>
        </p:txBody>
      </p:sp>
      <p:grpSp>
        <p:nvGrpSpPr>
          <p:cNvPr id="2" name="Group 5"/>
          <p:cNvGrpSpPr>
            <a:grpSpLocks/>
          </p:cNvGrpSpPr>
          <p:nvPr/>
        </p:nvGrpSpPr>
        <p:grpSpPr bwMode="auto">
          <a:xfrm>
            <a:off x="171450" y="5562600"/>
            <a:ext cx="3352800" cy="827088"/>
            <a:chOff x="1320" y="2098"/>
            <a:chExt cx="2917" cy="521"/>
          </a:xfrm>
        </p:grpSpPr>
        <p:sp>
          <p:nvSpPr>
            <p:cNvPr id="42011" name="Text Box 7"/>
            <p:cNvSpPr txBox="1">
              <a:spLocks noChangeArrowheads="1"/>
            </p:cNvSpPr>
            <p:nvPr/>
          </p:nvSpPr>
          <p:spPr bwMode="auto">
            <a:xfrm>
              <a:off x="2049" y="2098"/>
              <a:ext cx="16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rgbClr val="6600CC"/>
                  </a:solidFill>
                </a:rPr>
                <a:t># of items to insert</a:t>
              </a:r>
            </a:p>
          </p:txBody>
        </p:sp>
        <p:sp>
          <p:nvSpPr>
            <p:cNvPr id="42012" name="Text Box 8"/>
            <p:cNvSpPr txBox="1">
              <a:spLocks noChangeArrowheads="1"/>
            </p:cNvSpPr>
            <p:nvPr/>
          </p:nvSpPr>
          <p:spPr bwMode="auto">
            <a:xfrm>
              <a:off x="1752" y="2386"/>
              <a:ext cx="19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rgbClr val="6600CC"/>
                  </a:solidFill>
                </a:rPr>
                <a:t>Required hash table size</a:t>
              </a:r>
            </a:p>
          </p:txBody>
        </p:sp>
        <p:sp>
          <p:nvSpPr>
            <p:cNvPr id="42013" name="Line 9"/>
            <p:cNvSpPr>
              <a:spLocks noChangeShapeType="1"/>
            </p:cNvSpPr>
            <p:nvPr/>
          </p:nvSpPr>
          <p:spPr bwMode="auto">
            <a:xfrm>
              <a:off x="1693" y="2373"/>
              <a:ext cx="2544"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4" name="Text Box 10"/>
            <p:cNvSpPr txBox="1">
              <a:spLocks noChangeArrowheads="1"/>
            </p:cNvSpPr>
            <p:nvPr/>
          </p:nvSpPr>
          <p:spPr bwMode="auto">
            <a:xfrm>
              <a:off x="1320" y="2249"/>
              <a:ext cx="3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rgbClr val="A50021"/>
                  </a:solidFill>
                </a:rPr>
                <a:t>L =</a:t>
              </a:r>
            </a:p>
          </p:txBody>
        </p:sp>
      </p:grpSp>
      <p:cxnSp>
        <p:nvCxnSpPr>
          <p:cNvPr id="24" name="Straight Arrow Connector 23"/>
          <p:cNvCxnSpPr>
            <a:cxnSpLocks noChangeShapeType="1"/>
          </p:cNvCxnSpPr>
          <p:nvPr/>
        </p:nvCxnSpPr>
        <p:spPr bwMode="auto">
          <a:xfrm>
            <a:off x="3752850" y="6019800"/>
            <a:ext cx="533400" cy="1588"/>
          </a:xfrm>
          <a:prstGeom prst="straightConnector1">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grpSp>
        <p:nvGrpSpPr>
          <p:cNvPr id="3" name="Group 31"/>
          <p:cNvGrpSpPr>
            <a:grpSpLocks/>
          </p:cNvGrpSpPr>
          <p:nvPr/>
        </p:nvGrpSpPr>
        <p:grpSpPr bwMode="auto">
          <a:xfrm>
            <a:off x="4452938" y="5691188"/>
            <a:ext cx="3379787" cy="641350"/>
            <a:chOff x="4453074" y="5691917"/>
            <a:chExt cx="3379653" cy="639994"/>
          </a:xfrm>
        </p:grpSpPr>
        <p:sp>
          <p:nvSpPr>
            <p:cNvPr id="42009" name="TextBox 29"/>
            <p:cNvSpPr txBox="1">
              <a:spLocks noChangeArrowheads="1"/>
            </p:cNvSpPr>
            <p:nvPr/>
          </p:nvSpPr>
          <p:spPr bwMode="auto">
            <a:xfrm>
              <a:off x="4495935" y="5691917"/>
              <a:ext cx="3336792" cy="63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       </a:t>
              </a:r>
              <a:r>
                <a:rPr lang="en-US" sz="1800" u="sng">
                  <a:solidFill>
                    <a:srgbClr val="6600CC"/>
                  </a:solidFill>
                </a:rPr>
                <a:t>______1000________</a:t>
              </a:r>
            </a:p>
            <a:p>
              <a:pPr eaLnBrk="1" hangingPunct="1"/>
              <a:r>
                <a:rPr lang="en-US" sz="1800"/>
                <a:t>        </a:t>
              </a:r>
              <a:r>
                <a:rPr lang="en-US" sz="1800">
                  <a:solidFill>
                    <a:srgbClr val="6600CC"/>
                  </a:solidFill>
                </a:rPr>
                <a:t>Required hash table size</a:t>
              </a:r>
            </a:p>
          </p:txBody>
        </p:sp>
        <p:sp>
          <p:nvSpPr>
            <p:cNvPr id="42010" name="TextBox 30"/>
            <p:cNvSpPr txBox="1">
              <a:spLocks noChangeArrowheads="1"/>
            </p:cNvSpPr>
            <p:nvPr/>
          </p:nvSpPr>
          <p:spPr bwMode="auto">
            <a:xfrm>
              <a:off x="4453074" y="5759439"/>
              <a:ext cx="788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C00000"/>
                  </a:solidFill>
                </a:rPr>
                <a:t>.5 </a:t>
              </a:r>
              <a:r>
                <a:rPr lang="en-US"/>
                <a:t>= </a:t>
              </a:r>
            </a:p>
          </p:txBody>
        </p:sp>
      </p:grpSp>
      <p:cxnSp>
        <p:nvCxnSpPr>
          <p:cNvPr id="33" name="Straight Arrow Connector 32"/>
          <p:cNvCxnSpPr>
            <a:cxnSpLocks noChangeShapeType="1"/>
          </p:cNvCxnSpPr>
          <p:nvPr/>
        </p:nvCxnSpPr>
        <p:spPr bwMode="auto">
          <a:xfrm>
            <a:off x="3657600" y="6019800"/>
            <a:ext cx="533400" cy="1588"/>
          </a:xfrm>
          <a:prstGeom prst="straightConnector1">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grpSp>
        <p:nvGrpSpPr>
          <p:cNvPr id="4" name="Group 33"/>
          <p:cNvGrpSpPr>
            <a:grpSpLocks/>
          </p:cNvGrpSpPr>
          <p:nvPr/>
        </p:nvGrpSpPr>
        <p:grpSpPr bwMode="auto">
          <a:xfrm>
            <a:off x="4357688" y="5715000"/>
            <a:ext cx="3756025" cy="646113"/>
            <a:chOff x="2028963" y="5678269"/>
            <a:chExt cx="3756527" cy="646331"/>
          </a:xfrm>
        </p:grpSpPr>
        <p:sp>
          <p:nvSpPr>
            <p:cNvPr id="42007" name="TextBox 34"/>
            <p:cNvSpPr txBox="1">
              <a:spLocks noChangeArrowheads="1"/>
            </p:cNvSpPr>
            <p:nvPr/>
          </p:nvSpPr>
          <p:spPr bwMode="auto">
            <a:xfrm>
              <a:off x="4453074" y="5678269"/>
              <a:ext cx="13324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       </a:t>
              </a:r>
              <a:r>
                <a:rPr lang="en-US" sz="1800" u="sng">
                  <a:solidFill>
                    <a:srgbClr val="6600CC"/>
                  </a:solidFill>
                </a:rPr>
                <a:t> 1000 </a:t>
              </a:r>
            </a:p>
            <a:p>
              <a:pPr eaLnBrk="1" hangingPunct="1"/>
              <a:r>
                <a:rPr lang="en-US" sz="1800">
                  <a:solidFill>
                    <a:srgbClr val="C00000"/>
                  </a:solidFill>
                </a:rPr>
                <a:t>        .5</a:t>
              </a:r>
            </a:p>
          </p:txBody>
        </p:sp>
        <p:sp>
          <p:nvSpPr>
            <p:cNvPr id="42008" name="TextBox 35"/>
            <p:cNvSpPr txBox="1">
              <a:spLocks noChangeArrowheads="1"/>
            </p:cNvSpPr>
            <p:nvPr/>
          </p:nvSpPr>
          <p:spPr bwMode="auto">
            <a:xfrm>
              <a:off x="2028963" y="5759259"/>
              <a:ext cx="3111916" cy="36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solidFill>
                    <a:srgbClr val="6600CC"/>
                  </a:solidFill>
                </a:rPr>
                <a:t>Required hash table size</a:t>
              </a:r>
              <a:r>
                <a:rPr lang="en-US" sz="1800"/>
                <a:t>  = </a:t>
              </a:r>
            </a:p>
          </p:txBody>
        </p:sp>
      </p:grpSp>
      <p:sp>
        <p:nvSpPr>
          <p:cNvPr id="37" name="Rectangle 36"/>
          <p:cNvSpPr>
            <a:spLocks noChangeArrowheads="1"/>
          </p:cNvSpPr>
          <p:nvPr/>
        </p:nvSpPr>
        <p:spPr bwMode="auto">
          <a:xfrm>
            <a:off x="7062788" y="2662238"/>
            <a:ext cx="1166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6600CC"/>
                </a:solidFill>
              </a:rPr>
              <a:t>1 + L/2</a:t>
            </a:r>
          </a:p>
        </p:txBody>
      </p:sp>
      <p:sp>
        <p:nvSpPr>
          <p:cNvPr id="39" name="TextBox 38"/>
          <p:cNvSpPr txBox="1">
            <a:spLocks noChangeArrowheads="1"/>
          </p:cNvSpPr>
          <p:nvPr/>
        </p:nvSpPr>
        <p:spPr bwMode="auto">
          <a:xfrm>
            <a:off x="8020050" y="5692775"/>
            <a:ext cx="1125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t>= 2000</a:t>
            </a:r>
          </a:p>
          <a:p>
            <a:pPr eaLnBrk="1" hangingPunct="1"/>
            <a:r>
              <a:rPr lang="en-US" sz="2000"/>
              <a:t>buckets</a:t>
            </a:r>
          </a:p>
        </p:txBody>
      </p:sp>
      <p:sp>
        <p:nvSpPr>
          <p:cNvPr id="40" name="Rectangle 39"/>
          <p:cNvSpPr>
            <a:spLocks noChangeArrowheads="1"/>
          </p:cNvSpPr>
          <p:nvPr/>
        </p:nvSpPr>
        <p:spPr bwMode="auto">
          <a:xfrm>
            <a:off x="8062913" y="5486400"/>
            <a:ext cx="1027112" cy="9906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2" name="AutoShape 99"/>
          <p:cNvSpPr>
            <a:spLocks noChangeArrowheads="1"/>
          </p:cNvSpPr>
          <p:nvPr/>
        </p:nvSpPr>
        <p:spPr bwMode="auto">
          <a:xfrm flipH="1">
            <a:off x="609600" y="1143000"/>
            <a:ext cx="6096000" cy="2743200"/>
          </a:xfrm>
          <a:prstGeom prst="wedgeRoundRectCallout">
            <a:avLst>
              <a:gd name="adj1" fmla="val -55264"/>
              <a:gd name="adj2" fmla="val 68866"/>
              <a:gd name="adj3" fmla="val 16667"/>
            </a:avLst>
          </a:prstGeom>
          <a:solidFill>
            <a:srgbClr val="66FFCC"/>
          </a:solidFill>
          <a:ln w="41275">
            <a:solidFill>
              <a:srgbClr val="800000"/>
            </a:solidFill>
            <a:miter lim="800000"/>
            <a:headEnd/>
            <a:tailEnd/>
          </a:ln>
        </p:spPr>
        <p:txBody>
          <a:bodyPr anchor="ctr"/>
          <a:lstStyle/>
          <a:p>
            <a:r>
              <a:rPr lang="en-US" sz="2000">
                <a:solidFill>
                  <a:srgbClr val="0000CC"/>
                </a:solidFill>
              </a:rPr>
              <a:t>This result means:</a:t>
            </a:r>
          </a:p>
          <a:p>
            <a:endParaRPr lang="en-US" sz="2000">
              <a:solidFill>
                <a:srgbClr val="0000CC"/>
              </a:solidFill>
            </a:endParaRPr>
          </a:p>
          <a:p>
            <a:r>
              <a:rPr lang="en-US" sz="2000">
                <a:solidFill>
                  <a:srgbClr val="0000CC"/>
                </a:solidFill>
              </a:rPr>
              <a:t>“If you want to be able to find/insert items into your open hash table in an average of 1.25 steps, you need a load of .5, or roughly 2x more buckets than the maximum number of records you’ll put into your table.”</a:t>
            </a:r>
          </a:p>
        </p:txBody>
      </p:sp>
      <p:sp>
        <p:nvSpPr>
          <p:cNvPr id="43" name="AutoShape 99"/>
          <p:cNvSpPr>
            <a:spLocks noChangeArrowheads="1"/>
          </p:cNvSpPr>
          <p:nvPr/>
        </p:nvSpPr>
        <p:spPr bwMode="auto">
          <a:xfrm flipH="1">
            <a:off x="4114800" y="3276600"/>
            <a:ext cx="3962400" cy="2209800"/>
          </a:xfrm>
          <a:prstGeom prst="wedgeRoundRectCallout">
            <a:avLst>
              <a:gd name="adj1" fmla="val -59528"/>
              <a:gd name="adj2" fmla="val 54648"/>
              <a:gd name="adj3" fmla="val 16667"/>
            </a:avLst>
          </a:prstGeom>
          <a:solidFill>
            <a:srgbClr val="66FFCC"/>
          </a:solidFill>
          <a:ln w="41275">
            <a:solidFill>
              <a:srgbClr val="800000"/>
            </a:solidFill>
            <a:miter lim="800000"/>
            <a:headEnd/>
            <a:tailEnd/>
          </a:ln>
        </p:spPr>
        <p:txBody>
          <a:bodyPr anchor="ctr"/>
          <a:lstStyle/>
          <a:p>
            <a:r>
              <a:rPr lang="en-US" sz="2000">
                <a:solidFill>
                  <a:srgbClr val="0000CC"/>
                </a:solidFill>
              </a:rPr>
              <a:t>If our hash table has 2000 buckets and we’re inserting a maximum of 1000 records, we are guaranteed to have an average of 1.25 steps per insert/search!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8917"/>
                                        </p:tgtEl>
                                        <p:attrNameLst>
                                          <p:attrName>style.visibility</p:attrName>
                                        </p:attrNameLst>
                                      </p:cBhvr>
                                      <p:to>
                                        <p:strVal val="visible"/>
                                      </p:to>
                                    </p:set>
                                    <p:anim calcmode="lin" valueType="num">
                                      <p:cBhvr additive="base">
                                        <p:cTn id="11" dur="500" fill="hold"/>
                                        <p:tgtEl>
                                          <p:spTgt spid="38917"/>
                                        </p:tgtEl>
                                        <p:attrNameLst>
                                          <p:attrName>ppt_x</p:attrName>
                                        </p:attrNameLst>
                                      </p:cBhvr>
                                      <p:tavLst>
                                        <p:tav tm="0">
                                          <p:val>
                                            <p:strVal val="0-#ppt_w/2"/>
                                          </p:val>
                                        </p:tav>
                                        <p:tav tm="100000">
                                          <p:val>
                                            <p:strVal val="#ppt_x"/>
                                          </p:val>
                                        </p:tav>
                                      </p:tavLst>
                                    </p:anim>
                                    <p:anim calcmode="lin" valueType="num">
                                      <p:cBhvr additive="base">
                                        <p:cTn id="12" dur="500" fill="hold"/>
                                        <p:tgtEl>
                                          <p:spTgt spid="3891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0.025 0.00046 L -0.57778 0.24514 " pathEditMode="relative" rAng="0" ptsTypes="AA">
                                      <p:cBhvr>
                                        <p:cTn id="26" dur="2000" fill="hold"/>
                                        <p:tgtEl>
                                          <p:spTgt spid="37"/>
                                        </p:tgtEl>
                                        <p:attrNameLst>
                                          <p:attrName>ppt_x</p:attrName>
                                          <p:attrName>ppt_y</p:attrName>
                                        </p:attrNameLst>
                                      </p:cBhvr>
                                      <p:rCtr x="-30139" y="12234"/>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42"/>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up)">
                                      <p:cBhvr>
                                        <p:cTn id="60" dur="500"/>
                                        <p:tgtEl>
                                          <p:spTgt spid="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0" presetClass="path" presetSubtype="0" accel="50000" decel="50000" fill="hold" nodeType="clickEffect">
                                  <p:stCondLst>
                                    <p:cond delay="0"/>
                                  </p:stCondLst>
                                  <p:childTnLst>
                                    <p:animMotion origin="layout" path="M 0 0 L -0.475 0 " pathEditMode="relative" ptsTypes="AA">
                                      <p:cBhvr>
                                        <p:cTn id="72" dur="2000" fill="hold"/>
                                        <p:tgtEl>
                                          <p:spTgt spid="24"/>
                                        </p:tgtEl>
                                        <p:attrNameLst>
                                          <p:attrName>ppt_x</p:attrName>
                                          <p:attrName>ppt_y</p:attrName>
                                        </p:attrNameLst>
                                      </p:cBhvr>
                                    </p:animMotion>
                                  </p:childTnLst>
                                </p:cTn>
                              </p:par>
                              <p:par>
                                <p:cTn id="73" presetID="0" presetClass="path" presetSubtype="0" accel="50000" decel="50000" fill="hold" nodeType="withEffect">
                                  <p:stCondLst>
                                    <p:cond delay="0"/>
                                  </p:stCondLst>
                                  <p:childTnLst>
                                    <p:animMotion origin="layout" path="M 0 0 L -0.475 0 " pathEditMode="relative" ptsTypes="AA">
                                      <p:cBhvr>
                                        <p:cTn id="74" dur="2000" fill="hold"/>
                                        <p:tgtEl>
                                          <p:spTgt spid="2"/>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 0 L -0.475 0 " pathEditMode="relative" ptsTypes="AA">
                                      <p:cBhvr>
                                        <p:cTn id="76" dur="2000" fill="hold"/>
                                        <p:tgtEl>
                                          <p:spTgt spid="3"/>
                                        </p:tgtEl>
                                        <p:attrNameLst>
                                          <p:attrName>ppt_x</p:attrName>
                                          <p:attrName>ppt_y</p:attrName>
                                        </p:attrNameLst>
                                      </p:cBhvr>
                                    </p:animMotion>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left)">
                                      <p:cBhvr>
                                        <p:cTn id="93" dur="500"/>
                                        <p:tgtEl>
                                          <p:spTgt spid="4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wipe(down)">
                                      <p:cBhvr>
                                        <p:cTn id="98" dur="500"/>
                                        <p:tgtEl>
                                          <p:spTgt spid="4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7" grpId="0"/>
      <p:bldP spid="9" grpId="0"/>
      <p:bldP spid="10" grpId="0"/>
      <p:bldP spid="13" grpId="0"/>
      <p:bldP spid="15" grpId="0"/>
      <p:bldP spid="16" grpId="0"/>
      <p:bldP spid="37" grpId="0"/>
      <p:bldP spid="37" grpId="1"/>
      <p:bldP spid="39" grpId="0"/>
      <p:bldP spid="40" grpId="0" animBg="1"/>
      <p:bldP spid="42" grpId="0" animBg="1"/>
      <p:bldP spid="42" grpId="1" animBg="1"/>
      <p:bldP spid="43" grpId="0" animBg="1"/>
      <p:bldP spid="43"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24B55219-5130-46D0-9100-9713BA230588}" type="slidenum">
              <a:rPr lang="en-US" sz="1400" smtClean="0">
                <a:solidFill>
                  <a:schemeClr val="tx1"/>
                </a:solidFill>
                <a:latin typeface="Times New Roman" pitchFamily="18" charset="0"/>
              </a:rPr>
              <a:pPr eaLnBrk="1" hangingPunct="1"/>
              <a:t>47</a:t>
            </a:fld>
            <a:endParaRPr lang="en-US" sz="1400" smtClean="0">
              <a:solidFill>
                <a:schemeClr val="tx1"/>
              </a:solidFill>
              <a:latin typeface="Times New Roman" pitchFamily="18" charset="0"/>
            </a:endParaRPr>
          </a:p>
        </p:txBody>
      </p:sp>
      <p:sp>
        <p:nvSpPr>
          <p:cNvPr id="43011" name="Rectangle 2"/>
          <p:cNvSpPr>
            <a:spLocks noGrp="1" noChangeArrowheads="1"/>
          </p:cNvSpPr>
          <p:nvPr>
            <p:ph type="title"/>
          </p:nvPr>
        </p:nvSpPr>
        <p:spPr/>
        <p:txBody>
          <a:bodyPr/>
          <a:lstStyle/>
          <a:p>
            <a:pPr eaLnBrk="1" hangingPunct="1"/>
            <a:r>
              <a:rPr lang="en-US" smtClean="0"/>
              <a:t>So basically it’s a tradeoff!</a:t>
            </a:r>
          </a:p>
        </p:txBody>
      </p:sp>
      <p:sp>
        <p:nvSpPr>
          <p:cNvPr id="6" name="Rectangle 5"/>
          <p:cNvSpPr>
            <a:spLocks noChangeArrowheads="1"/>
          </p:cNvSpPr>
          <p:nvPr/>
        </p:nvSpPr>
        <p:spPr bwMode="auto">
          <a:xfrm>
            <a:off x="457200" y="1092200"/>
            <a:ext cx="82296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t>You could always use a </a:t>
            </a:r>
            <a:r>
              <a:rPr lang="en-US">
                <a:solidFill>
                  <a:srgbClr val="FF66FF"/>
                </a:solidFill>
              </a:rPr>
              <a:t>really big hash table </a:t>
            </a:r>
            <a:r>
              <a:rPr lang="en-US"/>
              <a:t>with </a:t>
            </a:r>
            <a:br>
              <a:rPr lang="en-US"/>
            </a:br>
            <a:r>
              <a:rPr lang="en-US">
                <a:solidFill>
                  <a:srgbClr val="FF66FF"/>
                </a:solidFill>
              </a:rPr>
              <a:t>way-too-many buckets</a:t>
            </a:r>
            <a:r>
              <a:rPr lang="en-US"/>
              <a:t> and ensure </a:t>
            </a:r>
            <a:r>
              <a:rPr lang="en-US">
                <a:solidFill>
                  <a:srgbClr val="FF0000"/>
                </a:solidFill>
              </a:rPr>
              <a:t>really fast searches</a:t>
            </a:r>
            <a:r>
              <a:rPr lang="en-US"/>
              <a:t>…</a:t>
            </a:r>
          </a:p>
        </p:txBody>
      </p:sp>
      <p:sp>
        <p:nvSpPr>
          <p:cNvPr id="7" name="Rectangle 6"/>
          <p:cNvSpPr>
            <a:spLocks noChangeArrowheads="1"/>
          </p:cNvSpPr>
          <p:nvPr/>
        </p:nvSpPr>
        <p:spPr bwMode="auto">
          <a:xfrm>
            <a:off x="533400" y="2035175"/>
            <a:ext cx="79248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t>But then you’ll end up </a:t>
            </a:r>
            <a:r>
              <a:rPr lang="en-US">
                <a:solidFill>
                  <a:srgbClr val="FF0000"/>
                </a:solidFill>
              </a:rPr>
              <a:t>wasting lots of memory…</a:t>
            </a:r>
          </a:p>
        </p:txBody>
      </p:sp>
      <p:sp>
        <p:nvSpPr>
          <p:cNvPr id="8" name="Rectangle 7"/>
          <p:cNvSpPr>
            <a:spLocks noChangeArrowheads="1"/>
          </p:cNvSpPr>
          <p:nvPr/>
        </p:nvSpPr>
        <p:spPr bwMode="auto">
          <a:xfrm>
            <a:off x="381000" y="2616200"/>
            <a:ext cx="83058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t>On the other hand, if you have a </a:t>
            </a:r>
            <a:r>
              <a:rPr lang="en-US">
                <a:solidFill>
                  <a:srgbClr val="FF66FF"/>
                </a:solidFill>
              </a:rPr>
              <a:t>really small hash table</a:t>
            </a:r>
            <a:r>
              <a:rPr lang="en-US"/>
              <a:t> (with just barely enough room), it’ll </a:t>
            </a:r>
            <a:r>
              <a:rPr lang="en-US">
                <a:solidFill>
                  <a:srgbClr val="FF0000"/>
                </a:solidFill>
              </a:rPr>
              <a:t>be slower</a:t>
            </a:r>
            <a:r>
              <a:rPr lang="en-US"/>
              <a:t>.</a:t>
            </a:r>
          </a:p>
        </p:txBody>
      </p:sp>
      <p:sp>
        <p:nvSpPr>
          <p:cNvPr id="9" name="Rectangle 8"/>
          <p:cNvSpPr>
            <a:spLocks noChangeArrowheads="1"/>
          </p:cNvSpPr>
          <p:nvPr/>
        </p:nvSpPr>
        <p:spPr bwMode="auto">
          <a:xfrm>
            <a:off x="457200" y="3759200"/>
            <a:ext cx="83058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t>Finally, when </a:t>
            </a:r>
            <a:r>
              <a:rPr lang="en-US">
                <a:solidFill>
                  <a:srgbClr val="FF66FF"/>
                </a:solidFill>
              </a:rPr>
              <a:t>choosing the exact size </a:t>
            </a:r>
            <a:r>
              <a:rPr lang="en-US"/>
              <a:t>of your hash table (the number of buckets)…</a:t>
            </a:r>
          </a:p>
        </p:txBody>
      </p:sp>
      <p:sp>
        <p:nvSpPr>
          <p:cNvPr id="10" name="Rectangle 9"/>
          <p:cNvSpPr>
            <a:spLocks noChangeArrowheads="1"/>
          </p:cNvSpPr>
          <p:nvPr/>
        </p:nvSpPr>
        <p:spPr bwMode="auto">
          <a:xfrm>
            <a:off x="457200" y="4673600"/>
            <a:ext cx="83058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t>Always try to choose a </a:t>
            </a:r>
            <a:r>
              <a:rPr lang="en-US">
                <a:solidFill>
                  <a:srgbClr val="FF66FF"/>
                </a:solidFill>
              </a:rPr>
              <a:t>prime number of buckets</a:t>
            </a:r>
            <a:r>
              <a:rPr lang="en-US"/>
              <a:t>…</a:t>
            </a:r>
          </a:p>
          <a:p>
            <a:pPr>
              <a:lnSpc>
                <a:spcPct val="90000"/>
              </a:lnSpc>
            </a:pPr>
            <a:endParaRPr lang="en-US"/>
          </a:p>
          <a:p>
            <a:pPr>
              <a:lnSpc>
                <a:spcPct val="90000"/>
              </a:lnSpc>
            </a:pPr>
            <a:r>
              <a:rPr lang="en-US"/>
              <a:t>Instead of </a:t>
            </a:r>
            <a:r>
              <a:rPr lang="en-US">
                <a:solidFill>
                  <a:srgbClr val="FF0000"/>
                </a:solidFill>
              </a:rPr>
              <a:t>2000 buckets</a:t>
            </a:r>
            <a:r>
              <a:rPr lang="en-US"/>
              <a:t>, </a:t>
            </a:r>
            <a:br>
              <a:rPr lang="en-US"/>
            </a:br>
            <a:r>
              <a:rPr lang="en-US"/>
              <a:t>give your hash table </a:t>
            </a:r>
            <a:r>
              <a:rPr lang="en-US">
                <a:solidFill>
                  <a:srgbClr val="FF0000"/>
                </a:solidFill>
              </a:rPr>
              <a:t>2021 buckets</a:t>
            </a:r>
            <a:r>
              <a:rPr lang="en-US"/>
              <a:t>.</a:t>
            </a:r>
          </a:p>
        </p:txBody>
      </p:sp>
      <p:sp>
        <p:nvSpPr>
          <p:cNvPr id="12" name="Rectangle 11"/>
          <p:cNvSpPr>
            <a:spLocks noChangeArrowheads="1"/>
          </p:cNvSpPr>
          <p:nvPr/>
        </p:nvSpPr>
        <p:spPr bwMode="auto">
          <a:xfrm>
            <a:off x="304800" y="6324600"/>
            <a:ext cx="8534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t>This causes </a:t>
            </a:r>
            <a:r>
              <a:rPr lang="en-US">
                <a:solidFill>
                  <a:srgbClr val="FF66FF"/>
                </a:solidFill>
              </a:rPr>
              <a:t>more even distribution </a:t>
            </a:r>
            <a:r>
              <a:rPr lang="en-US"/>
              <a:t>and </a:t>
            </a:r>
            <a:r>
              <a:rPr lang="en-US">
                <a:solidFill>
                  <a:srgbClr val="FF66FF"/>
                </a:solidFill>
              </a:rPr>
              <a:t>fewer collisions</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A34545BA-75B9-4356-8426-8DA251291BCB}" type="slidenum">
              <a:rPr lang="en-US" sz="1400" smtClean="0">
                <a:solidFill>
                  <a:schemeClr val="tx1"/>
                </a:solidFill>
                <a:latin typeface="Times New Roman" pitchFamily="18" charset="0"/>
              </a:rPr>
              <a:pPr eaLnBrk="1" hangingPunct="1"/>
              <a:t>48</a:t>
            </a:fld>
            <a:endParaRPr lang="en-US" sz="1400" smtClean="0">
              <a:solidFill>
                <a:schemeClr val="tx1"/>
              </a:solidFill>
              <a:latin typeface="Times New Roman" pitchFamily="18" charset="0"/>
            </a:endParaRPr>
          </a:p>
        </p:txBody>
      </p:sp>
      <p:sp>
        <p:nvSpPr>
          <p:cNvPr id="44035" name="Rectangle 2"/>
          <p:cNvSpPr>
            <a:spLocks noGrp="1" noChangeArrowheads="1"/>
          </p:cNvSpPr>
          <p:nvPr>
            <p:ph type="title"/>
          </p:nvPr>
        </p:nvSpPr>
        <p:spPr/>
        <p:txBody>
          <a:bodyPr/>
          <a:lstStyle/>
          <a:p>
            <a:pPr eaLnBrk="1" hangingPunct="1"/>
            <a:r>
              <a:rPr lang="en-US" smtClean="0"/>
              <a:t>What Happens If…</a:t>
            </a:r>
          </a:p>
        </p:txBody>
      </p:sp>
      <p:sp>
        <p:nvSpPr>
          <p:cNvPr id="44036" name="Text Box 3"/>
          <p:cNvSpPr txBox="1">
            <a:spLocks noChangeArrowheads="1"/>
          </p:cNvSpPr>
          <p:nvPr/>
        </p:nvSpPr>
        <p:spPr bwMode="auto">
          <a:xfrm>
            <a:off x="382588" y="1341438"/>
            <a:ext cx="8455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What happens if we want to allow the user to search by the </a:t>
            </a:r>
            <a:r>
              <a:rPr lang="en-US">
                <a:solidFill>
                  <a:srgbClr val="A50021"/>
                </a:solidFill>
              </a:rPr>
              <a:t>student’s name</a:t>
            </a:r>
            <a:r>
              <a:rPr lang="en-US"/>
              <a:t> instead of their </a:t>
            </a:r>
            <a:r>
              <a:rPr lang="en-US">
                <a:solidFill>
                  <a:srgbClr val="A50021"/>
                </a:solidFill>
              </a:rPr>
              <a:t>ID number</a:t>
            </a:r>
            <a:r>
              <a:rPr lang="en-US"/>
              <a:t>?</a:t>
            </a:r>
          </a:p>
        </p:txBody>
      </p:sp>
      <p:sp>
        <p:nvSpPr>
          <p:cNvPr id="44037" name="Text Box 4"/>
          <p:cNvSpPr txBox="1">
            <a:spLocks noChangeArrowheads="1"/>
          </p:cNvSpPr>
          <p:nvPr/>
        </p:nvSpPr>
        <p:spPr bwMode="auto">
          <a:xfrm>
            <a:off x="457200" y="2624138"/>
            <a:ext cx="8377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Well, our original hash function function won’t quite work:</a:t>
            </a:r>
          </a:p>
        </p:txBody>
      </p:sp>
      <p:grpSp>
        <p:nvGrpSpPr>
          <p:cNvPr id="2" name="Group 5"/>
          <p:cNvGrpSpPr>
            <a:grpSpLocks/>
          </p:cNvGrpSpPr>
          <p:nvPr/>
        </p:nvGrpSpPr>
        <p:grpSpPr bwMode="auto">
          <a:xfrm>
            <a:off x="228600" y="3495675"/>
            <a:ext cx="8736013" cy="1446213"/>
            <a:chOff x="199" y="2202"/>
            <a:chExt cx="5503" cy="911"/>
          </a:xfrm>
        </p:grpSpPr>
        <p:sp>
          <p:nvSpPr>
            <p:cNvPr id="44040" name="Text Box 6"/>
            <p:cNvSpPr txBox="1">
              <a:spLocks noChangeArrowheads="1"/>
            </p:cNvSpPr>
            <p:nvPr/>
          </p:nvSpPr>
          <p:spPr bwMode="auto">
            <a:xfrm>
              <a:off x="199" y="2203"/>
              <a:ext cx="2562" cy="910"/>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b="1">
                  <a:solidFill>
                    <a:srgbClr val="006666"/>
                  </a:solidFill>
                  <a:latin typeface="Courier New" pitchFamily="49" charset="0"/>
                  <a:cs typeface="Courier New" pitchFamily="49" charset="0"/>
                </a:rPr>
                <a:t>int convert(int ID)</a:t>
              </a:r>
              <a:endParaRPr lang="en-US" sz="2200">
                <a:solidFill>
                  <a:srgbClr val="006666"/>
                </a:solidFill>
              </a:endParaRPr>
            </a:p>
            <a:p>
              <a:pPr algn="l" eaLnBrk="1" hangingPunct="1"/>
              <a:r>
                <a:rPr lang="en-US" sz="2200" b="1">
                  <a:solidFill>
                    <a:srgbClr val="006666"/>
                  </a:solidFill>
                  <a:latin typeface="Courier New" pitchFamily="49" charset="0"/>
                  <a:cs typeface="Courier New" pitchFamily="49" charset="0"/>
                </a:rPr>
                <a:t>{</a:t>
              </a:r>
              <a:endParaRPr lang="en-US" sz="2200">
                <a:solidFill>
                  <a:srgbClr val="006666"/>
                </a:solidFill>
              </a:endParaRPr>
            </a:p>
            <a:p>
              <a:pPr algn="l" eaLnBrk="1" hangingPunct="1"/>
              <a:r>
                <a:rPr lang="en-US" sz="2200" b="1">
                  <a:solidFill>
                    <a:srgbClr val="006666"/>
                  </a:solidFill>
                  <a:latin typeface="Courier New" pitchFamily="49" charset="0"/>
                  <a:cs typeface="Courier New" pitchFamily="49" charset="0"/>
                </a:rPr>
                <a:t>   return(ID % 100000) </a:t>
              </a:r>
              <a:endParaRPr lang="en-US" sz="2200">
                <a:solidFill>
                  <a:srgbClr val="006666"/>
                </a:solidFill>
              </a:endParaRPr>
            </a:p>
            <a:p>
              <a:pPr algn="l" eaLnBrk="1" hangingPunct="1"/>
              <a:r>
                <a:rPr lang="en-US" sz="2200" b="1">
                  <a:solidFill>
                    <a:srgbClr val="006666"/>
                  </a:solidFill>
                  <a:latin typeface="Courier New" pitchFamily="49" charset="0"/>
                  <a:cs typeface="Courier New" pitchFamily="49" charset="0"/>
                </a:rPr>
                <a:t>}</a:t>
              </a:r>
              <a:endParaRPr lang="en-US" sz="2200">
                <a:solidFill>
                  <a:srgbClr val="006666"/>
                </a:solidFill>
              </a:endParaRPr>
            </a:p>
          </p:txBody>
        </p:sp>
        <p:sp>
          <p:nvSpPr>
            <p:cNvPr id="44041" name="Text Box 7"/>
            <p:cNvSpPr txBox="1">
              <a:spLocks noChangeArrowheads="1"/>
            </p:cNvSpPr>
            <p:nvPr/>
          </p:nvSpPr>
          <p:spPr bwMode="auto">
            <a:xfrm>
              <a:off x="2928" y="2202"/>
              <a:ext cx="2774" cy="910"/>
            </a:xfrm>
            <a:prstGeom prst="rect">
              <a:avLst/>
            </a:prstGeom>
            <a:solidFill>
              <a:srgbClr val="FFFF99"/>
            </a:solidFill>
            <a:ln w="12700">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b="1">
                  <a:solidFill>
                    <a:srgbClr val="006666"/>
                  </a:solidFill>
                  <a:latin typeface="Courier New" pitchFamily="49" charset="0"/>
                  <a:cs typeface="Courier New" pitchFamily="49" charset="0"/>
                </a:rPr>
                <a:t>int convert(string &amp;name)</a:t>
              </a:r>
              <a:endParaRPr lang="en-US" sz="2200">
                <a:solidFill>
                  <a:srgbClr val="006666"/>
                </a:solidFill>
              </a:endParaRPr>
            </a:p>
            <a:p>
              <a:pPr algn="l" eaLnBrk="1" hangingPunct="1"/>
              <a:r>
                <a:rPr lang="en-US" sz="2200" b="1">
                  <a:solidFill>
                    <a:srgbClr val="006666"/>
                  </a:solidFill>
                  <a:latin typeface="Courier New" pitchFamily="49" charset="0"/>
                  <a:cs typeface="Courier New" pitchFamily="49" charset="0"/>
                </a:rPr>
                <a:t>{</a:t>
              </a:r>
              <a:endParaRPr lang="en-US" sz="2200">
                <a:solidFill>
                  <a:srgbClr val="006666"/>
                </a:solidFill>
              </a:endParaRPr>
            </a:p>
            <a:p>
              <a:pPr algn="l" eaLnBrk="1" hangingPunct="1"/>
              <a:r>
                <a:rPr lang="en-US" sz="2200" b="1">
                  <a:solidFill>
                    <a:srgbClr val="006666"/>
                  </a:solidFill>
                  <a:latin typeface="Courier New" pitchFamily="49" charset="0"/>
                  <a:cs typeface="Courier New" pitchFamily="49" charset="0"/>
                </a:rPr>
                <a:t>   </a:t>
              </a:r>
              <a:r>
                <a:rPr lang="en-US" sz="2200" b="1">
                  <a:solidFill>
                    <a:srgbClr val="FF3300"/>
                  </a:solidFill>
                  <a:latin typeface="Courier New" pitchFamily="49" charset="0"/>
                  <a:cs typeface="Courier New" pitchFamily="49" charset="0"/>
                </a:rPr>
                <a:t>// what do we do?</a:t>
              </a:r>
              <a:r>
                <a:rPr lang="en-US" sz="2200" b="1">
                  <a:solidFill>
                    <a:srgbClr val="006666"/>
                  </a:solidFill>
                  <a:latin typeface="Courier New" pitchFamily="49" charset="0"/>
                  <a:cs typeface="Courier New" pitchFamily="49" charset="0"/>
                </a:rPr>
                <a:t> </a:t>
              </a:r>
              <a:endParaRPr lang="en-US" sz="2200">
                <a:solidFill>
                  <a:srgbClr val="006666"/>
                </a:solidFill>
              </a:endParaRPr>
            </a:p>
            <a:p>
              <a:pPr algn="l" eaLnBrk="1" hangingPunct="1"/>
              <a:r>
                <a:rPr lang="en-US" sz="2200" b="1">
                  <a:solidFill>
                    <a:srgbClr val="006666"/>
                  </a:solidFill>
                  <a:latin typeface="Courier New" pitchFamily="49" charset="0"/>
                  <a:cs typeface="Courier New" pitchFamily="49" charset="0"/>
                </a:rPr>
                <a:t>}</a:t>
              </a:r>
              <a:endParaRPr lang="en-US" sz="2200">
                <a:solidFill>
                  <a:srgbClr val="006666"/>
                </a:solidFill>
              </a:endParaRPr>
            </a:p>
          </p:txBody>
        </p:sp>
      </p:grpSp>
      <p:sp>
        <p:nvSpPr>
          <p:cNvPr id="806920" name="Text Box 8"/>
          <p:cNvSpPr txBox="1">
            <a:spLocks noChangeArrowheads="1"/>
          </p:cNvSpPr>
          <p:nvPr/>
        </p:nvSpPr>
        <p:spPr bwMode="auto">
          <a:xfrm>
            <a:off x="441325" y="5380038"/>
            <a:ext cx="83232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Now we need a hash function that can convert from a </a:t>
            </a:r>
            <a:r>
              <a:rPr lang="en-US">
                <a:solidFill>
                  <a:srgbClr val="006666"/>
                </a:solidFill>
              </a:rPr>
              <a:t>string of letters</a:t>
            </a:r>
            <a:r>
              <a:rPr lang="en-US"/>
              <a:t> to a number between </a:t>
            </a:r>
            <a:r>
              <a:rPr lang="en-US">
                <a:solidFill>
                  <a:srgbClr val="006666"/>
                </a:solidFill>
              </a:rPr>
              <a:t>0 and N-1</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06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6202A78A-B50E-48AB-87EC-97B1E8F05EAB}" type="slidenum">
              <a:rPr lang="en-US" sz="1400" smtClean="0">
                <a:solidFill>
                  <a:schemeClr val="tx1"/>
                </a:solidFill>
                <a:latin typeface="Times New Roman" pitchFamily="18" charset="0"/>
              </a:rPr>
              <a:pPr eaLnBrk="1" hangingPunct="1"/>
              <a:t>49</a:t>
            </a:fld>
            <a:endParaRPr lang="en-US" sz="1400" smtClean="0">
              <a:solidFill>
                <a:schemeClr val="tx1"/>
              </a:solidFill>
              <a:latin typeface="Times New Roman" pitchFamily="18" charset="0"/>
            </a:endParaRPr>
          </a:p>
        </p:txBody>
      </p:sp>
      <p:sp>
        <p:nvSpPr>
          <p:cNvPr id="45059" name="Rectangle 2"/>
          <p:cNvSpPr>
            <a:spLocks noGrp="1" noChangeArrowheads="1"/>
          </p:cNvSpPr>
          <p:nvPr>
            <p:ph type="title"/>
          </p:nvPr>
        </p:nvSpPr>
        <p:spPr/>
        <p:txBody>
          <a:bodyPr/>
          <a:lstStyle/>
          <a:p>
            <a:pPr eaLnBrk="1" hangingPunct="1"/>
            <a:r>
              <a:rPr lang="en-US" smtClean="0"/>
              <a:t>A Hash Function for Strings</a:t>
            </a:r>
          </a:p>
        </p:txBody>
      </p:sp>
      <p:sp>
        <p:nvSpPr>
          <p:cNvPr id="41988" name="Text Box 3"/>
          <p:cNvSpPr txBox="1">
            <a:spLocks noChangeArrowheads="1"/>
          </p:cNvSpPr>
          <p:nvPr/>
        </p:nvSpPr>
        <p:spPr bwMode="auto">
          <a:xfrm>
            <a:off x="787400" y="1931988"/>
            <a:ext cx="5308600" cy="3478212"/>
          </a:xfrm>
          <a:prstGeom prst="rect">
            <a:avLst/>
          </a:prstGeom>
          <a:solidFill>
            <a:srgbClr val="FFFF99"/>
          </a:solidFill>
          <a:ln w="19050">
            <a:solidFill>
              <a:schemeClr val="tx1"/>
            </a:solidFill>
            <a:miter lim="800000"/>
            <a:headEnd/>
            <a:tailEnd/>
          </a:ln>
        </p:spPr>
        <p:txBody>
          <a:bodyPr>
            <a:spAutoFit/>
          </a:bodyPr>
          <a:lstStyle/>
          <a:p>
            <a:pPr algn="l">
              <a:defRPr/>
            </a:pPr>
            <a:r>
              <a:rPr lang="en-US" sz="2000">
                <a:latin typeface="+mn-lt"/>
                <a:cs typeface="Courier New" pitchFamily="49" charset="0"/>
              </a:rPr>
              <a:t>int</a:t>
            </a:r>
            <a:r>
              <a:rPr lang="en-US" sz="2000" dirty="0">
                <a:latin typeface="+mn-lt"/>
                <a:cs typeface="Courier New" pitchFamily="49" charset="0"/>
              </a:rPr>
              <a:t> </a:t>
            </a:r>
            <a:r>
              <a:rPr lang="en-US" sz="2000" dirty="0" err="1">
                <a:latin typeface="+mn-lt"/>
                <a:cs typeface="Courier New" pitchFamily="49" charset="0"/>
              </a:rPr>
              <a:t>get_index</a:t>
            </a:r>
            <a:r>
              <a:rPr lang="en-US" sz="2000" dirty="0">
                <a:latin typeface="+mn-lt"/>
                <a:cs typeface="Courier New" pitchFamily="49" charset="0"/>
              </a:rPr>
              <a:t>(string &amp;name)</a:t>
            </a:r>
            <a:endParaRPr lang="en-US" sz="2000" dirty="0">
              <a:latin typeface="+mn-lt"/>
            </a:endParaRPr>
          </a:p>
          <a:p>
            <a:pPr algn="l">
              <a:defRPr/>
            </a:pPr>
            <a:r>
              <a:rPr lang="en-US" sz="2000" dirty="0">
                <a:latin typeface="+mn-lt"/>
                <a:cs typeface="Courier New" pitchFamily="49" charset="0"/>
              </a:rPr>
              <a:t>{</a:t>
            </a:r>
            <a:endParaRPr lang="en-US" sz="2000" dirty="0">
              <a:latin typeface="+mn-lt"/>
            </a:endParaRPr>
          </a:p>
          <a:p>
            <a:pPr algn="l">
              <a:defRPr/>
            </a:pPr>
            <a:r>
              <a:rPr lang="en-US" sz="2000" dirty="0">
                <a:latin typeface="+mn-lt"/>
                <a:cs typeface="Courier New" pitchFamily="49" charset="0"/>
              </a:rPr>
              <a:t>   </a:t>
            </a:r>
            <a:r>
              <a:rPr lang="en-US" sz="2000" dirty="0" err="1">
                <a:latin typeface="+mn-lt"/>
                <a:cs typeface="Courier New" pitchFamily="49" charset="0"/>
              </a:rPr>
              <a:t>int</a:t>
            </a:r>
            <a:r>
              <a:rPr lang="en-US" sz="2000" dirty="0">
                <a:latin typeface="+mn-lt"/>
                <a:cs typeface="Courier New" pitchFamily="49" charset="0"/>
              </a:rPr>
              <a:t> </a:t>
            </a:r>
            <a:r>
              <a:rPr lang="en-US" sz="2000" dirty="0" err="1">
                <a:latin typeface="+mn-lt"/>
                <a:cs typeface="Courier New" pitchFamily="49" charset="0"/>
              </a:rPr>
              <a:t>i</a:t>
            </a:r>
            <a:r>
              <a:rPr lang="en-US" sz="2000" dirty="0">
                <a:latin typeface="+mn-lt"/>
                <a:cs typeface="Courier New" pitchFamily="49" charset="0"/>
              </a:rPr>
              <a:t>, total=0;</a:t>
            </a:r>
            <a:endParaRPr lang="en-US" sz="2000" dirty="0">
              <a:latin typeface="+mn-lt"/>
            </a:endParaRPr>
          </a:p>
          <a:p>
            <a:pPr algn="l">
              <a:defRPr/>
            </a:pPr>
            <a:r>
              <a:rPr lang="en-US" sz="2000" dirty="0">
                <a:latin typeface="+mn-lt"/>
                <a:cs typeface="Courier New" pitchFamily="49" charset="0"/>
              </a:rPr>
              <a:t> </a:t>
            </a:r>
            <a:endParaRPr lang="en-US" sz="2000" dirty="0">
              <a:latin typeface="+mn-lt"/>
            </a:endParaRPr>
          </a:p>
          <a:p>
            <a:pPr algn="l">
              <a:defRPr/>
            </a:pPr>
            <a:r>
              <a:rPr lang="en-US" sz="2000" dirty="0">
                <a:latin typeface="+mn-lt"/>
                <a:cs typeface="Courier New" pitchFamily="49" charset="0"/>
              </a:rPr>
              <a:t>   for (</a:t>
            </a:r>
            <a:r>
              <a:rPr lang="en-US" sz="2000" dirty="0" err="1">
                <a:latin typeface="+mn-lt"/>
                <a:cs typeface="Courier New" pitchFamily="49" charset="0"/>
              </a:rPr>
              <a:t>i</a:t>
            </a:r>
            <a:r>
              <a:rPr lang="en-US" sz="2000" dirty="0">
                <a:latin typeface="+mn-lt"/>
                <a:cs typeface="Courier New" pitchFamily="49" charset="0"/>
              </a:rPr>
              <a:t>=0;i&lt;</a:t>
            </a:r>
            <a:r>
              <a:rPr lang="en-US" sz="2000" dirty="0" err="1">
                <a:latin typeface="+mn-lt"/>
                <a:cs typeface="Courier New" pitchFamily="49" charset="0"/>
              </a:rPr>
              <a:t>name.length</a:t>
            </a:r>
            <a:r>
              <a:rPr lang="en-US" sz="2000" dirty="0">
                <a:latin typeface="+mn-lt"/>
                <a:cs typeface="Courier New" pitchFamily="49" charset="0"/>
              </a:rPr>
              <a:t>(); </a:t>
            </a:r>
            <a:r>
              <a:rPr lang="en-US" sz="2000" dirty="0" err="1">
                <a:latin typeface="+mn-lt"/>
                <a:cs typeface="Courier New" pitchFamily="49" charset="0"/>
              </a:rPr>
              <a:t>i</a:t>
            </a:r>
            <a:r>
              <a:rPr lang="en-US" sz="2000" dirty="0">
                <a:latin typeface="+mn-lt"/>
                <a:cs typeface="Courier New" pitchFamily="49" charset="0"/>
              </a:rPr>
              <a:t>++)</a:t>
            </a:r>
            <a:endParaRPr lang="en-US" sz="2000" dirty="0">
              <a:latin typeface="+mn-lt"/>
            </a:endParaRPr>
          </a:p>
          <a:p>
            <a:pPr algn="l">
              <a:defRPr/>
            </a:pPr>
            <a:r>
              <a:rPr lang="en-US" sz="2000" dirty="0">
                <a:latin typeface="+mn-lt"/>
                <a:cs typeface="Courier New" pitchFamily="49" charset="0"/>
              </a:rPr>
              <a:t>	total = total + name[</a:t>
            </a:r>
            <a:r>
              <a:rPr lang="en-US" sz="2000" dirty="0" err="1">
                <a:latin typeface="+mn-lt"/>
                <a:cs typeface="Courier New" pitchFamily="49" charset="0"/>
              </a:rPr>
              <a:t>i</a:t>
            </a:r>
            <a:r>
              <a:rPr lang="en-US" sz="2000" dirty="0">
                <a:latin typeface="+mn-lt"/>
                <a:cs typeface="Courier New" pitchFamily="49" charset="0"/>
              </a:rPr>
              <a:t>];</a:t>
            </a:r>
            <a:endParaRPr lang="en-US" sz="2000" dirty="0">
              <a:latin typeface="+mn-lt"/>
            </a:endParaRPr>
          </a:p>
          <a:p>
            <a:pPr algn="l">
              <a:defRPr/>
            </a:pPr>
            <a:r>
              <a:rPr lang="en-US" sz="2000" dirty="0">
                <a:latin typeface="+mn-lt"/>
                <a:cs typeface="Courier New" pitchFamily="49" charset="0"/>
              </a:rPr>
              <a:t> </a:t>
            </a:r>
            <a:endParaRPr lang="en-US" sz="2000" dirty="0">
              <a:latin typeface="+mn-lt"/>
            </a:endParaRPr>
          </a:p>
          <a:p>
            <a:pPr algn="l">
              <a:defRPr/>
            </a:pPr>
            <a:r>
              <a:rPr lang="en-US" sz="2000" dirty="0">
                <a:latin typeface="+mn-lt"/>
                <a:cs typeface="Courier New" pitchFamily="49" charset="0"/>
              </a:rPr>
              <a:t>   total = total % HASH_TABLE_SIZE;</a:t>
            </a:r>
            <a:endParaRPr lang="en-US" sz="2000" dirty="0">
              <a:latin typeface="+mn-lt"/>
            </a:endParaRPr>
          </a:p>
          <a:p>
            <a:pPr algn="l">
              <a:defRPr/>
            </a:pPr>
            <a:r>
              <a:rPr lang="en-US" sz="2000" dirty="0">
                <a:latin typeface="+mn-lt"/>
                <a:cs typeface="Courier New" pitchFamily="49" charset="0"/>
              </a:rPr>
              <a:t> </a:t>
            </a:r>
            <a:endParaRPr lang="en-US" sz="2000" dirty="0">
              <a:latin typeface="+mn-lt"/>
            </a:endParaRPr>
          </a:p>
          <a:p>
            <a:pPr algn="l">
              <a:defRPr/>
            </a:pPr>
            <a:r>
              <a:rPr lang="en-US" sz="2000" dirty="0">
                <a:latin typeface="+mn-lt"/>
                <a:cs typeface="Courier New" pitchFamily="49" charset="0"/>
              </a:rPr>
              <a:t>   return(total);</a:t>
            </a:r>
            <a:endParaRPr lang="en-US" sz="2000" dirty="0">
              <a:latin typeface="+mn-lt"/>
            </a:endParaRPr>
          </a:p>
          <a:p>
            <a:pPr algn="l">
              <a:defRPr/>
            </a:pPr>
            <a:r>
              <a:rPr lang="en-US" sz="2000" dirty="0">
                <a:latin typeface="+mn-lt"/>
                <a:cs typeface="Courier New" pitchFamily="49" charset="0"/>
              </a:rPr>
              <a:t>}</a:t>
            </a:r>
            <a:r>
              <a:rPr lang="en-US" sz="2000" dirty="0">
                <a:latin typeface="+mn-lt"/>
              </a:rPr>
              <a:t> </a:t>
            </a:r>
          </a:p>
        </p:txBody>
      </p:sp>
      <p:sp>
        <p:nvSpPr>
          <p:cNvPr id="45061" name="Text Box 4"/>
          <p:cNvSpPr txBox="1">
            <a:spLocks noChangeArrowheads="1"/>
          </p:cNvSpPr>
          <p:nvPr/>
        </p:nvSpPr>
        <p:spPr bwMode="auto">
          <a:xfrm>
            <a:off x="460375" y="930275"/>
            <a:ext cx="792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Here’s one possibility for a hash function that can convert a string into a number between 0 and N-1.</a:t>
            </a:r>
          </a:p>
        </p:txBody>
      </p:sp>
      <p:sp>
        <p:nvSpPr>
          <p:cNvPr id="808965" name="Text Box 5"/>
          <p:cNvSpPr txBox="1">
            <a:spLocks noChangeArrowheads="1"/>
          </p:cNvSpPr>
          <p:nvPr/>
        </p:nvSpPr>
        <p:spPr bwMode="auto">
          <a:xfrm>
            <a:off x="882650" y="5786438"/>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But this hash function isn’t so good. Why not?</a:t>
            </a:r>
          </a:p>
        </p:txBody>
      </p:sp>
      <p:sp>
        <p:nvSpPr>
          <p:cNvPr id="7" name="TextBox 6"/>
          <p:cNvSpPr txBox="1">
            <a:spLocks noChangeArrowheads="1"/>
          </p:cNvSpPr>
          <p:nvPr/>
        </p:nvSpPr>
        <p:spPr bwMode="auto">
          <a:xfrm>
            <a:off x="6248400" y="2209800"/>
            <a:ext cx="27765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Hint:</a:t>
            </a:r>
          </a:p>
          <a:p>
            <a:pPr eaLnBrk="1" hangingPunct="1"/>
            <a:endParaRPr lang="en-US"/>
          </a:p>
          <a:p>
            <a:pPr eaLnBrk="1" hangingPunct="1"/>
            <a:r>
              <a:rPr lang="en-US"/>
              <a:t>What happens</a:t>
            </a:r>
            <a:br>
              <a:rPr lang="en-US"/>
            </a:br>
            <a:r>
              <a:rPr lang="en-US"/>
              <a:t>if we hash </a:t>
            </a:r>
            <a:r>
              <a:rPr lang="en-US">
                <a:solidFill>
                  <a:srgbClr val="FF0000"/>
                </a:solidFill>
              </a:rPr>
              <a:t>“BAT”</a:t>
            </a:r>
            <a:r>
              <a:rPr lang="en-US">
                <a:solidFill>
                  <a:schemeClr val="tx1"/>
                </a:solidFill>
              </a:rPr>
              <a:t>?</a:t>
            </a:r>
          </a:p>
          <a:p>
            <a:pPr eaLnBrk="1" hangingPunct="1"/>
            <a:endParaRPr lang="en-US"/>
          </a:p>
          <a:p>
            <a:pPr eaLnBrk="1" hangingPunct="1"/>
            <a:r>
              <a:rPr lang="en-US"/>
              <a:t>What happens</a:t>
            </a:r>
            <a:br>
              <a:rPr lang="en-US"/>
            </a:br>
            <a:r>
              <a:rPr lang="en-US"/>
              <a:t>if we hash </a:t>
            </a:r>
            <a:r>
              <a:rPr lang="en-US">
                <a:solidFill>
                  <a:srgbClr val="FF0000"/>
                </a:solidFill>
              </a:rPr>
              <a:t>“TAB”</a:t>
            </a:r>
            <a:r>
              <a:rPr lang="en-US">
                <a:solidFill>
                  <a:schemeClr val="tx1"/>
                </a:solidFill>
              </a:rPr>
              <a:t>?</a:t>
            </a:r>
          </a:p>
        </p:txBody>
      </p:sp>
      <p:sp>
        <p:nvSpPr>
          <p:cNvPr id="8" name="Text Box 5"/>
          <p:cNvSpPr txBox="1">
            <a:spLocks noChangeArrowheads="1"/>
          </p:cNvSpPr>
          <p:nvPr/>
        </p:nvSpPr>
        <p:spPr bwMode="auto">
          <a:xfrm>
            <a:off x="3113088" y="6248400"/>
            <a:ext cx="2830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6600CC"/>
                </a:solidFill>
              </a:rPr>
              <a:t>How can we fix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65"/>
                                        </p:tgtEl>
                                        <p:attrNameLst>
                                          <p:attrName>style.visibility</p:attrName>
                                        </p:attrNameLst>
                                      </p:cBhvr>
                                      <p:to>
                                        <p:strVal val="visible"/>
                                      </p:to>
                                    </p:set>
                                    <p:anim calcmode="lin" valueType="num">
                                      <p:cBhvr additive="base">
                                        <p:cTn id="7" dur="500" fill="hold"/>
                                        <p:tgtEl>
                                          <p:spTgt spid="808965"/>
                                        </p:tgtEl>
                                        <p:attrNameLst>
                                          <p:attrName>ppt_x</p:attrName>
                                        </p:attrNameLst>
                                      </p:cBhvr>
                                      <p:tavLst>
                                        <p:tav tm="0">
                                          <p:val>
                                            <p:strVal val="#ppt_x"/>
                                          </p:val>
                                        </p:tav>
                                        <p:tav tm="100000">
                                          <p:val>
                                            <p:strVal val="#ppt_x"/>
                                          </p:val>
                                        </p:tav>
                                      </p:tavLst>
                                    </p:anim>
                                    <p:anim calcmode="lin" valueType="num">
                                      <p:cBhvr additive="base">
                                        <p:cTn id="8" dur="500" fill="hold"/>
                                        <p:tgtEl>
                                          <p:spTgt spid="8089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5" grpId="0" autoUpdateAnimBg="0"/>
      <p:bldP spid="7" grpId="0"/>
      <p:bldP spid="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EDAFE1D8-69AC-4D04-8476-88E527576E80}" type="slidenum">
              <a:rPr lang="en-US" sz="1400" smtClean="0">
                <a:solidFill>
                  <a:schemeClr val="tx1"/>
                </a:solidFill>
                <a:latin typeface="Times New Roman" pitchFamily="18" charset="0"/>
              </a:rPr>
              <a:pPr eaLnBrk="1" hangingPunct="1"/>
              <a:t>5</a:t>
            </a:fld>
            <a:endParaRPr lang="en-US" sz="1400" smtClean="0">
              <a:solidFill>
                <a:schemeClr val="tx1"/>
              </a:solidFill>
              <a:latin typeface="Times New Roman" pitchFamily="18" charset="0"/>
            </a:endParaRPr>
          </a:p>
        </p:txBody>
      </p:sp>
      <p:sp>
        <p:nvSpPr>
          <p:cNvPr id="6147" name="Rectangle 4"/>
          <p:cNvSpPr>
            <a:spLocks noGrp="1" noChangeArrowheads="1"/>
          </p:cNvSpPr>
          <p:nvPr>
            <p:ph type="title"/>
          </p:nvPr>
        </p:nvSpPr>
        <p:spPr>
          <a:noFill/>
        </p:spPr>
        <p:txBody>
          <a:bodyPr/>
          <a:lstStyle/>
          <a:p>
            <a:pPr eaLnBrk="1" hangingPunct="1"/>
            <a:r>
              <a:rPr lang="en-US" smtClean="0"/>
              <a:t>Implementing Tables</a:t>
            </a:r>
          </a:p>
        </p:txBody>
      </p:sp>
      <p:sp>
        <p:nvSpPr>
          <p:cNvPr id="6148" name="Text Box 5"/>
          <p:cNvSpPr txBox="1">
            <a:spLocks noChangeArrowheads="1"/>
          </p:cNvSpPr>
          <p:nvPr/>
        </p:nvSpPr>
        <p:spPr bwMode="auto">
          <a:xfrm>
            <a:off x="381000" y="914400"/>
            <a:ext cx="563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tx1"/>
                </a:solidFill>
              </a:rPr>
              <a:t>How could you </a:t>
            </a:r>
            <a:r>
              <a:rPr lang="en-US">
                <a:solidFill>
                  <a:srgbClr val="006699"/>
                </a:solidFill>
              </a:rPr>
              <a:t>create a record</a:t>
            </a:r>
            <a:r>
              <a:rPr lang="en-US">
                <a:solidFill>
                  <a:schemeClr val="tx1"/>
                </a:solidFill>
              </a:rPr>
              <a:t> in C++?</a:t>
            </a:r>
          </a:p>
        </p:txBody>
      </p:sp>
      <p:sp>
        <p:nvSpPr>
          <p:cNvPr id="704520" name="Text Box 8"/>
          <p:cNvSpPr txBox="1">
            <a:spLocks noChangeArrowheads="1"/>
          </p:cNvSpPr>
          <p:nvPr/>
        </p:nvSpPr>
        <p:spPr bwMode="auto">
          <a:xfrm>
            <a:off x="6248400" y="1066800"/>
            <a:ext cx="1984375" cy="2540000"/>
          </a:xfrm>
          <a:prstGeom prst="rect">
            <a:avLst/>
          </a:prstGeom>
          <a:solidFill>
            <a:srgbClr val="CCFFFF"/>
          </a:solidFill>
          <a:ln w="9525" algn="ctr">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000"/>
              <a:t>struct </a:t>
            </a:r>
            <a:r>
              <a:rPr lang="en-US" sz="2000">
                <a:solidFill>
                  <a:srgbClr val="6600CC"/>
                </a:solidFill>
              </a:rPr>
              <a:t>Student</a:t>
            </a:r>
          </a:p>
          <a:p>
            <a:pPr algn="l" eaLnBrk="1" hangingPunct="1"/>
            <a:r>
              <a:rPr lang="en-US" sz="2000">
                <a:solidFill>
                  <a:srgbClr val="6600CC"/>
                </a:solidFill>
              </a:rPr>
              <a:t>{</a:t>
            </a:r>
          </a:p>
          <a:p>
            <a:pPr algn="l" eaLnBrk="1" hangingPunct="1"/>
            <a:r>
              <a:rPr lang="en-US" sz="2000"/>
              <a:t>   string name;</a:t>
            </a:r>
          </a:p>
          <a:p>
            <a:pPr algn="l" eaLnBrk="1" hangingPunct="1"/>
            <a:r>
              <a:rPr lang="en-US" sz="2000"/>
              <a:t>   int IDNum;</a:t>
            </a:r>
          </a:p>
          <a:p>
            <a:pPr algn="l" eaLnBrk="1" hangingPunct="1"/>
            <a:r>
              <a:rPr lang="en-US" sz="2000"/>
              <a:t>   float GPA;</a:t>
            </a:r>
          </a:p>
          <a:p>
            <a:pPr algn="l" eaLnBrk="1" hangingPunct="1"/>
            <a:r>
              <a:rPr lang="en-US" sz="2000"/>
              <a:t>   string phone;</a:t>
            </a:r>
          </a:p>
          <a:p>
            <a:pPr algn="l" eaLnBrk="1" hangingPunct="1"/>
            <a:r>
              <a:rPr lang="en-US" sz="2000"/>
              <a:t>   …</a:t>
            </a:r>
          </a:p>
          <a:p>
            <a:pPr algn="l" eaLnBrk="1" hangingPunct="1"/>
            <a:r>
              <a:rPr lang="en-US" sz="2000"/>
              <a:t>};</a:t>
            </a:r>
          </a:p>
        </p:txBody>
      </p:sp>
      <p:sp>
        <p:nvSpPr>
          <p:cNvPr id="704521" name="Text Box 9"/>
          <p:cNvSpPr txBox="1">
            <a:spLocks noChangeArrowheads="1"/>
          </p:cNvSpPr>
          <p:nvPr/>
        </p:nvSpPr>
        <p:spPr bwMode="auto">
          <a:xfrm>
            <a:off x="381000" y="2286000"/>
            <a:ext cx="563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tx1"/>
                </a:solidFill>
              </a:rPr>
              <a:t>How can you </a:t>
            </a:r>
            <a:r>
              <a:rPr lang="en-US">
                <a:solidFill>
                  <a:srgbClr val="006699"/>
                </a:solidFill>
              </a:rPr>
              <a:t>make a field a key field</a:t>
            </a:r>
            <a:r>
              <a:rPr lang="en-US">
                <a:solidFill>
                  <a:schemeClr val="tx1"/>
                </a:solidFill>
              </a:rPr>
              <a:t>?</a:t>
            </a:r>
          </a:p>
        </p:txBody>
      </p:sp>
      <p:sp>
        <p:nvSpPr>
          <p:cNvPr id="704522" name="Rectangle 10"/>
          <p:cNvSpPr>
            <a:spLocks noChangeArrowheads="1"/>
          </p:cNvSpPr>
          <p:nvPr/>
        </p:nvSpPr>
        <p:spPr bwMode="auto">
          <a:xfrm>
            <a:off x="6553200" y="1662113"/>
            <a:ext cx="1600200" cy="4222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4523" name="Text Box 11"/>
          <p:cNvSpPr txBox="1">
            <a:spLocks noChangeArrowheads="1"/>
          </p:cNvSpPr>
          <p:nvPr/>
        </p:nvSpPr>
        <p:spPr bwMode="auto">
          <a:xfrm>
            <a:off x="609600" y="3810000"/>
            <a:ext cx="7772400" cy="2693988"/>
          </a:xfrm>
          <a:prstGeom prst="rect">
            <a:avLst/>
          </a:prstGeom>
          <a:solidFill>
            <a:srgbClr val="CCFFCC"/>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rgbClr val="800000"/>
                </a:solidFill>
              </a:rPr>
              <a:t>// name is a key field </a:t>
            </a:r>
          </a:p>
          <a:p>
            <a:pPr algn="l" eaLnBrk="1" hangingPunct="1"/>
            <a:r>
              <a:rPr lang="en-US" sz="1800"/>
              <a:t>int Search(vector&lt;</a:t>
            </a:r>
            <a:r>
              <a:rPr lang="en-US" sz="1800">
                <a:solidFill>
                  <a:srgbClr val="6600CC"/>
                </a:solidFill>
              </a:rPr>
              <a:t>Student</a:t>
            </a:r>
            <a:r>
              <a:rPr lang="en-US" sz="1800"/>
              <a:t>&gt; &amp;table, string &amp;</a:t>
            </a:r>
            <a:r>
              <a:rPr lang="en-US" sz="1800">
                <a:solidFill>
                  <a:schemeClr val="accent2"/>
                </a:solidFill>
              </a:rPr>
              <a:t>findName</a:t>
            </a:r>
            <a:r>
              <a:rPr lang="en-US" sz="1800"/>
              <a:t>)</a:t>
            </a:r>
          </a:p>
          <a:p>
            <a:pPr algn="l" eaLnBrk="1" hangingPunct="1"/>
            <a:r>
              <a:rPr lang="en-US" sz="1800"/>
              <a:t>{</a:t>
            </a:r>
          </a:p>
          <a:p>
            <a:pPr algn="l" eaLnBrk="1" hangingPunct="1"/>
            <a:r>
              <a:rPr lang="en-US" sz="1800"/>
              <a:t>   for (int s = 0; s &lt; table.size(); s++ )</a:t>
            </a:r>
          </a:p>
          <a:p>
            <a:pPr algn="l" eaLnBrk="1" hangingPunct="1"/>
            <a:endParaRPr lang="en-US" sz="400"/>
          </a:p>
          <a:p>
            <a:pPr algn="l" eaLnBrk="1" hangingPunct="1"/>
            <a:r>
              <a:rPr lang="en-US" sz="1800"/>
              <a:t>      if (</a:t>
            </a:r>
            <a:r>
              <a:rPr lang="en-US" sz="1800">
                <a:solidFill>
                  <a:schemeClr val="accent2"/>
                </a:solidFill>
              </a:rPr>
              <a:t>findName</a:t>
            </a:r>
            <a:r>
              <a:rPr lang="en-US" sz="1800"/>
              <a:t> == table[ s ].</a:t>
            </a:r>
            <a:r>
              <a:rPr lang="en-US" sz="1800">
                <a:solidFill>
                  <a:schemeClr val="accent2"/>
                </a:solidFill>
              </a:rPr>
              <a:t>name</a:t>
            </a:r>
            <a:r>
              <a:rPr lang="en-US" sz="1800"/>
              <a:t>)</a:t>
            </a:r>
          </a:p>
          <a:p>
            <a:pPr algn="l" eaLnBrk="1" hangingPunct="1"/>
            <a:endParaRPr lang="en-US" sz="400"/>
          </a:p>
          <a:p>
            <a:pPr algn="l" eaLnBrk="1" hangingPunct="1"/>
            <a:r>
              <a:rPr lang="en-US" sz="1800"/>
              <a:t>	return( s );	// the student you’re looking for is in slot s</a:t>
            </a:r>
          </a:p>
          <a:p>
            <a:pPr algn="l" eaLnBrk="1" hangingPunct="1"/>
            <a:endParaRPr lang="en-US" sz="1800"/>
          </a:p>
          <a:p>
            <a:pPr algn="l" eaLnBrk="1" hangingPunct="1"/>
            <a:r>
              <a:rPr lang="en-US" sz="1800"/>
              <a:t>   return( -1 );		// didn’t find that student in your table</a:t>
            </a:r>
          </a:p>
          <a:p>
            <a:pPr algn="l" eaLnBrk="1" hangingPunct="1"/>
            <a:r>
              <a:rPr lang="en-US" sz="1800"/>
              <a:t>}</a:t>
            </a:r>
          </a:p>
        </p:txBody>
      </p:sp>
      <p:sp>
        <p:nvSpPr>
          <p:cNvPr id="704524" name="Rectangle 12"/>
          <p:cNvSpPr>
            <a:spLocks noChangeArrowheads="1"/>
          </p:cNvSpPr>
          <p:nvPr/>
        </p:nvSpPr>
        <p:spPr bwMode="auto">
          <a:xfrm>
            <a:off x="381000" y="1371600"/>
            <a:ext cx="530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en-US">
                <a:solidFill>
                  <a:srgbClr val="6600CC"/>
                </a:solidFill>
              </a:rPr>
              <a:t>Answer:</a:t>
            </a:r>
            <a:r>
              <a:rPr lang="en-US"/>
              <a:t> Just use a </a:t>
            </a:r>
            <a:r>
              <a:rPr lang="en-US">
                <a:solidFill>
                  <a:srgbClr val="006666"/>
                </a:solidFill>
              </a:rPr>
              <a:t>struct</a:t>
            </a:r>
            <a:r>
              <a:rPr lang="en-US">
                <a:solidFill>
                  <a:srgbClr val="6600CC"/>
                </a:solidFill>
              </a:rPr>
              <a:t> </a:t>
            </a:r>
            <a:r>
              <a:rPr lang="en-US"/>
              <a:t>or </a:t>
            </a:r>
            <a:r>
              <a:rPr lang="en-US">
                <a:solidFill>
                  <a:srgbClr val="006666"/>
                </a:solidFill>
              </a:rPr>
              <a:t>class</a:t>
            </a:r>
            <a:r>
              <a:rPr lang="en-US"/>
              <a:t> to represent a </a:t>
            </a:r>
            <a:r>
              <a:rPr lang="en-US">
                <a:solidFill>
                  <a:schemeClr val="tx1"/>
                </a:solidFill>
              </a:rPr>
              <a:t>record of data!</a:t>
            </a:r>
          </a:p>
        </p:txBody>
      </p:sp>
      <p:sp>
        <p:nvSpPr>
          <p:cNvPr id="704525" name="Rectangle 13"/>
          <p:cNvSpPr>
            <a:spLocks noChangeArrowheads="1"/>
          </p:cNvSpPr>
          <p:nvPr/>
        </p:nvSpPr>
        <p:spPr bwMode="auto">
          <a:xfrm>
            <a:off x="381000" y="2787650"/>
            <a:ext cx="556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en-US">
                <a:solidFill>
                  <a:srgbClr val="6600CC"/>
                </a:solidFill>
              </a:rPr>
              <a:t>Answer:</a:t>
            </a:r>
            <a:r>
              <a:rPr lang="en-US"/>
              <a:t> Write a search algorithm that uses that field to search!</a:t>
            </a:r>
            <a:endParaRPr lang="en-US">
              <a:solidFill>
                <a:schemeClr val="tx1"/>
              </a:solidFill>
            </a:endParaRPr>
          </a:p>
        </p:txBody>
      </p:sp>
      <p:sp>
        <p:nvSpPr>
          <p:cNvPr id="704527" name="Text Box 15"/>
          <p:cNvSpPr txBox="1">
            <a:spLocks noChangeArrowheads="1"/>
          </p:cNvSpPr>
          <p:nvPr/>
        </p:nvSpPr>
        <p:spPr bwMode="auto">
          <a:xfrm>
            <a:off x="762000" y="3962400"/>
            <a:ext cx="7772400" cy="2693988"/>
          </a:xfrm>
          <a:prstGeom prst="rect">
            <a:avLst/>
          </a:prstGeom>
          <a:solidFill>
            <a:srgbClr val="CCFFCC"/>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rgbClr val="800000"/>
                </a:solidFill>
              </a:rPr>
              <a:t>// phone is another key field </a:t>
            </a:r>
          </a:p>
          <a:p>
            <a:pPr algn="l" eaLnBrk="1" hangingPunct="1"/>
            <a:r>
              <a:rPr lang="en-US" sz="1800"/>
              <a:t>int Search(vector&lt;</a:t>
            </a:r>
            <a:r>
              <a:rPr lang="en-US" sz="1800">
                <a:solidFill>
                  <a:srgbClr val="6600CC"/>
                </a:solidFill>
              </a:rPr>
              <a:t>Student</a:t>
            </a:r>
            <a:r>
              <a:rPr lang="en-US" sz="1800"/>
              <a:t>&gt; &amp;table, string &amp;</a:t>
            </a:r>
            <a:r>
              <a:rPr lang="en-US" sz="1800">
                <a:solidFill>
                  <a:schemeClr val="accent2"/>
                </a:solidFill>
              </a:rPr>
              <a:t>findPhone</a:t>
            </a:r>
            <a:r>
              <a:rPr lang="en-US" sz="1800"/>
              <a:t>)</a:t>
            </a:r>
          </a:p>
          <a:p>
            <a:pPr algn="l" eaLnBrk="1" hangingPunct="1"/>
            <a:r>
              <a:rPr lang="en-US" sz="1800"/>
              <a:t>{</a:t>
            </a:r>
          </a:p>
          <a:p>
            <a:pPr algn="l" eaLnBrk="1" hangingPunct="1"/>
            <a:r>
              <a:rPr lang="en-US" sz="1800"/>
              <a:t>   for (int s = 0; s &lt; table.size(); s++ )</a:t>
            </a:r>
          </a:p>
          <a:p>
            <a:pPr algn="l" eaLnBrk="1" hangingPunct="1"/>
            <a:endParaRPr lang="en-US" sz="400"/>
          </a:p>
          <a:p>
            <a:pPr algn="l" eaLnBrk="1" hangingPunct="1"/>
            <a:r>
              <a:rPr lang="en-US" sz="1800"/>
              <a:t>      if (</a:t>
            </a:r>
            <a:r>
              <a:rPr lang="en-US" sz="1800">
                <a:solidFill>
                  <a:schemeClr val="accent2"/>
                </a:solidFill>
              </a:rPr>
              <a:t>findPhone</a:t>
            </a:r>
            <a:r>
              <a:rPr lang="en-US" sz="1800"/>
              <a:t> == table[ s ].</a:t>
            </a:r>
            <a:r>
              <a:rPr lang="en-US" sz="1800">
                <a:solidFill>
                  <a:schemeClr val="accent2"/>
                </a:solidFill>
              </a:rPr>
              <a:t>phone</a:t>
            </a:r>
            <a:r>
              <a:rPr lang="en-US" sz="1800"/>
              <a:t>)</a:t>
            </a:r>
          </a:p>
          <a:p>
            <a:pPr algn="l" eaLnBrk="1" hangingPunct="1"/>
            <a:endParaRPr lang="en-US" sz="400"/>
          </a:p>
          <a:p>
            <a:pPr algn="l" eaLnBrk="1" hangingPunct="1"/>
            <a:r>
              <a:rPr lang="en-US" sz="1800"/>
              <a:t>	return( s );	// the student you’re looking for is in slot s</a:t>
            </a:r>
          </a:p>
          <a:p>
            <a:pPr algn="l" eaLnBrk="1" hangingPunct="1"/>
            <a:endParaRPr lang="en-US" sz="1800"/>
          </a:p>
          <a:p>
            <a:pPr algn="l" eaLnBrk="1" hangingPunct="1"/>
            <a:r>
              <a:rPr lang="en-US" sz="1800"/>
              <a:t>   return( -1 );		// didn’t find that student in your table</a:t>
            </a:r>
          </a:p>
          <a:p>
            <a:pPr algn="l" eaLnBrk="1" hangingPunct="1"/>
            <a:r>
              <a:rPr lang="en-US" sz="1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4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704520"/>
                                        </p:tgtEl>
                                        <p:attrNameLst>
                                          <p:attrName>style.visibility</p:attrName>
                                        </p:attrNameLst>
                                      </p:cBhvr>
                                      <p:to>
                                        <p:strVal val="visible"/>
                                      </p:to>
                                    </p:set>
                                    <p:anim calcmode="lin" valueType="num">
                                      <p:cBhvr additive="base">
                                        <p:cTn id="11" dur="500" fill="hold"/>
                                        <p:tgtEl>
                                          <p:spTgt spid="704520"/>
                                        </p:tgtEl>
                                        <p:attrNameLst>
                                          <p:attrName>ppt_x</p:attrName>
                                        </p:attrNameLst>
                                      </p:cBhvr>
                                      <p:tavLst>
                                        <p:tav tm="0">
                                          <p:val>
                                            <p:strVal val="1+#ppt_w/2"/>
                                          </p:val>
                                        </p:tav>
                                        <p:tav tm="100000">
                                          <p:val>
                                            <p:strVal val="#ppt_x"/>
                                          </p:val>
                                        </p:tav>
                                      </p:tavLst>
                                    </p:anim>
                                    <p:anim calcmode="lin" valueType="num">
                                      <p:cBhvr additive="base">
                                        <p:cTn id="12" dur="500" fill="hold"/>
                                        <p:tgtEl>
                                          <p:spTgt spid="70452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45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04522"/>
                                        </p:tgtEl>
                                        <p:attrNameLst>
                                          <p:attrName>style.visibility</p:attrName>
                                        </p:attrNameLst>
                                      </p:cBhvr>
                                      <p:to>
                                        <p:strVal val="visible"/>
                                      </p:to>
                                    </p:set>
                                    <p:animEffect transition="in" filter="wipe(left)">
                                      <p:cBhvr>
                                        <p:cTn id="21" dur="500"/>
                                        <p:tgtEl>
                                          <p:spTgt spid="7045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0452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04523"/>
                                        </p:tgtEl>
                                        <p:attrNameLst>
                                          <p:attrName>style.visibility</p:attrName>
                                        </p:attrNameLst>
                                      </p:cBhvr>
                                      <p:to>
                                        <p:strVal val="visible"/>
                                      </p:to>
                                    </p:set>
                                    <p:anim calcmode="lin" valueType="num">
                                      <p:cBhvr additive="base">
                                        <p:cTn id="30" dur="500" fill="hold"/>
                                        <p:tgtEl>
                                          <p:spTgt spid="704523"/>
                                        </p:tgtEl>
                                        <p:attrNameLst>
                                          <p:attrName>ppt_x</p:attrName>
                                        </p:attrNameLst>
                                      </p:cBhvr>
                                      <p:tavLst>
                                        <p:tav tm="0">
                                          <p:val>
                                            <p:strVal val="#ppt_x"/>
                                          </p:val>
                                        </p:tav>
                                        <p:tav tm="100000">
                                          <p:val>
                                            <p:strVal val="#ppt_x"/>
                                          </p:val>
                                        </p:tav>
                                      </p:tavLst>
                                    </p:anim>
                                    <p:anim calcmode="lin" valueType="num">
                                      <p:cBhvr additive="base">
                                        <p:cTn id="31" dur="500" fill="hold"/>
                                        <p:tgtEl>
                                          <p:spTgt spid="70452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04527"/>
                                        </p:tgtEl>
                                        <p:attrNameLst>
                                          <p:attrName>style.visibility</p:attrName>
                                        </p:attrNameLst>
                                      </p:cBhvr>
                                      <p:to>
                                        <p:strVal val="visible"/>
                                      </p:to>
                                    </p:set>
                                    <p:anim calcmode="lin" valueType="num">
                                      <p:cBhvr additive="base">
                                        <p:cTn id="36" dur="500" fill="hold"/>
                                        <p:tgtEl>
                                          <p:spTgt spid="704527"/>
                                        </p:tgtEl>
                                        <p:attrNameLst>
                                          <p:attrName>ppt_x</p:attrName>
                                        </p:attrNameLst>
                                      </p:cBhvr>
                                      <p:tavLst>
                                        <p:tav tm="0">
                                          <p:val>
                                            <p:strVal val="#ppt_x"/>
                                          </p:val>
                                        </p:tav>
                                        <p:tav tm="100000">
                                          <p:val>
                                            <p:strVal val="#ppt_x"/>
                                          </p:val>
                                        </p:tav>
                                      </p:tavLst>
                                    </p:anim>
                                    <p:anim calcmode="lin" valueType="num">
                                      <p:cBhvr additive="base">
                                        <p:cTn id="37" dur="500" fill="hold"/>
                                        <p:tgtEl>
                                          <p:spTgt spid="704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0" grpId="0" animBg="1"/>
      <p:bldP spid="704521" grpId="0"/>
      <p:bldP spid="704522" grpId="0" animBg="1"/>
      <p:bldP spid="704523" grpId="0" animBg="1"/>
      <p:bldP spid="704524" grpId="0"/>
      <p:bldP spid="704525" grpId="0"/>
      <p:bldP spid="7045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AC36830F-955C-492A-8D52-3C2C8A9ABFEE}" type="slidenum">
              <a:rPr lang="en-US" sz="1400" smtClean="0">
                <a:solidFill>
                  <a:schemeClr val="tx1"/>
                </a:solidFill>
                <a:latin typeface="Times New Roman" pitchFamily="18" charset="0"/>
              </a:rPr>
              <a:pPr eaLnBrk="1" hangingPunct="1"/>
              <a:t>50</a:t>
            </a:fld>
            <a:endParaRPr lang="en-US" sz="1400" smtClean="0">
              <a:solidFill>
                <a:schemeClr val="tx1"/>
              </a:solidFill>
              <a:latin typeface="Times New Roman" pitchFamily="18" charset="0"/>
            </a:endParaRPr>
          </a:p>
        </p:txBody>
      </p:sp>
      <p:sp>
        <p:nvSpPr>
          <p:cNvPr id="46083" name="Rectangle 2"/>
          <p:cNvSpPr>
            <a:spLocks noGrp="1" noChangeArrowheads="1"/>
          </p:cNvSpPr>
          <p:nvPr>
            <p:ph type="title"/>
          </p:nvPr>
        </p:nvSpPr>
        <p:spPr>
          <a:xfrm>
            <a:off x="609600" y="-76200"/>
            <a:ext cx="8001000" cy="1143000"/>
          </a:xfrm>
        </p:spPr>
        <p:txBody>
          <a:bodyPr/>
          <a:lstStyle/>
          <a:p>
            <a:pPr eaLnBrk="1" hangingPunct="1"/>
            <a:r>
              <a:rPr lang="en-US" sz="3600" smtClean="0"/>
              <a:t>A Better Hash Function for Strings</a:t>
            </a:r>
          </a:p>
        </p:txBody>
      </p:sp>
      <p:sp>
        <p:nvSpPr>
          <p:cNvPr id="41988" name="Text Box 3"/>
          <p:cNvSpPr txBox="1">
            <a:spLocks noChangeArrowheads="1"/>
          </p:cNvSpPr>
          <p:nvPr/>
        </p:nvSpPr>
        <p:spPr bwMode="auto">
          <a:xfrm>
            <a:off x="1549400" y="2174875"/>
            <a:ext cx="5308600" cy="3478213"/>
          </a:xfrm>
          <a:prstGeom prst="rect">
            <a:avLst/>
          </a:prstGeom>
          <a:solidFill>
            <a:srgbClr val="FFFF99"/>
          </a:solidFill>
          <a:ln w="19050">
            <a:solidFill>
              <a:schemeClr val="tx1"/>
            </a:solidFill>
            <a:miter lim="800000"/>
            <a:headEnd/>
            <a:tailEnd/>
          </a:ln>
        </p:spPr>
        <p:txBody>
          <a:bodyPr>
            <a:spAutoFit/>
          </a:bodyPr>
          <a:lstStyle/>
          <a:p>
            <a:pPr algn="l">
              <a:defRPr/>
            </a:pPr>
            <a:r>
              <a:rPr lang="en-US" sz="2000" dirty="0" err="1">
                <a:latin typeface="+mn-lt"/>
                <a:cs typeface="Courier New" pitchFamily="49" charset="0"/>
              </a:rPr>
              <a:t>int</a:t>
            </a:r>
            <a:r>
              <a:rPr lang="en-US" sz="2000" dirty="0">
                <a:latin typeface="+mn-lt"/>
                <a:cs typeface="Courier New" pitchFamily="49" charset="0"/>
              </a:rPr>
              <a:t> </a:t>
            </a:r>
            <a:r>
              <a:rPr lang="en-US" sz="2000" dirty="0" err="1">
                <a:latin typeface="+mn-lt"/>
                <a:cs typeface="Courier New" pitchFamily="49" charset="0"/>
              </a:rPr>
              <a:t>get_index</a:t>
            </a:r>
            <a:r>
              <a:rPr lang="en-US" sz="2000" dirty="0">
                <a:latin typeface="+mn-lt"/>
                <a:cs typeface="Courier New" pitchFamily="49" charset="0"/>
              </a:rPr>
              <a:t>(string &amp;name)</a:t>
            </a:r>
            <a:endParaRPr lang="en-US" sz="2000" dirty="0">
              <a:latin typeface="+mn-lt"/>
            </a:endParaRPr>
          </a:p>
          <a:p>
            <a:pPr algn="l">
              <a:defRPr/>
            </a:pPr>
            <a:r>
              <a:rPr lang="en-US" sz="2000" dirty="0">
                <a:latin typeface="+mn-lt"/>
                <a:cs typeface="Courier New" pitchFamily="49" charset="0"/>
              </a:rPr>
              <a:t>{</a:t>
            </a:r>
            <a:endParaRPr lang="en-US" sz="2000" dirty="0">
              <a:latin typeface="+mn-lt"/>
            </a:endParaRPr>
          </a:p>
          <a:p>
            <a:pPr algn="l">
              <a:defRPr/>
            </a:pPr>
            <a:r>
              <a:rPr lang="en-US" sz="2000" dirty="0">
                <a:latin typeface="+mn-lt"/>
                <a:cs typeface="Courier New" pitchFamily="49" charset="0"/>
              </a:rPr>
              <a:t>   </a:t>
            </a:r>
            <a:r>
              <a:rPr lang="en-US" sz="2000" dirty="0" err="1">
                <a:latin typeface="+mn-lt"/>
                <a:cs typeface="Courier New" pitchFamily="49" charset="0"/>
              </a:rPr>
              <a:t>int</a:t>
            </a:r>
            <a:r>
              <a:rPr lang="en-US" sz="2000" dirty="0">
                <a:latin typeface="+mn-lt"/>
                <a:cs typeface="Courier New" pitchFamily="49" charset="0"/>
              </a:rPr>
              <a:t> </a:t>
            </a:r>
            <a:r>
              <a:rPr lang="en-US" sz="2000" dirty="0" err="1">
                <a:latin typeface="+mn-lt"/>
                <a:cs typeface="Courier New" pitchFamily="49" charset="0"/>
              </a:rPr>
              <a:t>i</a:t>
            </a:r>
            <a:r>
              <a:rPr lang="en-US" sz="2000" dirty="0">
                <a:latin typeface="+mn-lt"/>
                <a:cs typeface="Courier New" pitchFamily="49" charset="0"/>
              </a:rPr>
              <a:t>, total=0;</a:t>
            </a:r>
            <a:endParaRPr lang="en-US" sz="2000" dirty="0">
              <a:latin typeface="+mn-lt"/>
            </a:endParaRPr>
          </a:p>
          <a:p>
            <a:pPr algn="l">
              <a:defRPr/>
            </a:pPr>
            <a:r>
              <a:rPr lang="en-US" sz="2000" dirty="0">
                <a:latin typeface="+mn-lt"/>
                <a:cs typeface="Courier New" pitchFamily="49" charset="0"/>
              </a:rPr>
              <a:t> </a:t>
            </a:r>
            <a:endParaRPr lang="en-US" sz="2000" dirty="0">
              <a:latin typeface="+mn-lt"/>
            </a:endParaRPr>
          </a:p>
          <a:p>
            <a:pPr algn="l">
              <a:defRPr/>
            </a:pPr>
            <a:r>
              <a:rPr lang="en-US" sz="2000" dirty="0">
                <a:latin typeface="+mn-lt"/>
                <a:cs typeface="Courier New" pitchFamily="49" charset="0"/>
              </a:rPr>
              <a:t>   for (</a:t>
            </a:r>
            <a:r>
              <a:rPr lang="en-US" sz="2000" dirty="0" err="1">
                <a:latin typeface="+mn-lt"/>
                <a:cs typeface="Courier New" pitchFamily="49" charset="0"/>
              </a:rPr>
              <a:t>i</a:t>
            </a:r>
            <a:r>
              <a:rPr lang="en-US" sz="2000" dirty="0">
                <a:latin typeface="+mn-lt"/>
                <a:cs typeface="Courier New" pitchFamily="49" charset="0"/>
              </a:rPr>
              <a:t>=0;i&lt;</a:t>
            </a:r>
            <a:r>
              <a:rPr lang="en-US" sz="2000" dirty="0" err="1">
                <a:latin typeface="+mn-lt"/>
                <a:cs typeface="Courier New" pitchFamily="49" charset="0"/>
              </a:rPr>
              <a:t>name.length</a:t>
            </a:r>
            <a:r>
              <a:rPr lang="en-US" sz="2000" dirty="0">
                <a:latin typeface="+mn-lt"/>
                <a:cs typeface="Courier New" pitchFamily="49" charset="0"/>
              </a:rPr>
              <a:t>(); </a:t>
            </a:r>
            <a:r>
              <a:rPr lang="en-US" sz="2000" dirty="0" err="1">
                <a:latin typeface="+mn-lt"/>
                <a:cs typeface="Courier New" pitchFamily="49" charset="0"/>
              </a:rPr>
              <a:t>i</a:t>
            </a:r>
            <a:r>
              <a:rPr lang="en-US" sz="2000" dirty="0">
                <a:latin typeface="+mn-lt"/>
                <a:cs typeface="Courier New" pitchFamily="49" charset="0"/>
              </a:rPr>
              <a:t>++)</a:t>
            </a:r>
            <a:endParaRPr lang="en-US" sz="2000" dirty="0">
              <a:latin typeface="+mn-lt"/>
            </a:endParaRPr>
          </a:p>
          <a:p>
            <a:pPr algn="l">
              <a:defRPr/>
            </a:pPr>
            <a:r>
              <a:rPr lang="en-US" sz="2000" dirty="0">
                <a:latin typeface="+mn-lt"/>
                <a:cs typeface="Courier New" pitchFamily="49" charset="0"/>
              </a:rPr>
              <a:t>	total = total + </a:t>
            </a:r>
            <a:r>
              <a:rPr lang="en-US" sz="2000" dirty="0">
                <a:solidFill>
                  <a:srgbClr val="FF0000"/>
                </a:solidFill>
                <a:latin typeface="+mn-lt"/>
                <a:cs typeface="Courier New" pitchFamily="49" charset="0"/>
              </a:rPr>
              <a:t>(i+1) * </a:t>
            </a:r>
            <a:r>
              <a:rPr lang="en-US" sz="2000" dirty="0">
                <a:latin typeface="+mn-lt"/>
                <a:cs typeface="Courier New" pitchFamily="49" charset="0"/>
              </a:rPr>
              <a:t>name[</a:t>
            </a:r>
            <a:r>
              <a:rPr lang="en-US" sz="2000" dirty="0" err="1">
                <a:latin typeface="+mn-lt"/>
                <a:cs typeface="Courier New" pitchFamily="49" charset="0"/>
              </a:rPr>
              <a:t>i</a:t>
            </a:r>
            <a:r>
              <a:rPr lang="en-US" sz="2000" dirty="0">
                <a:latin typeface="+mn-lt"/>
                <a:cs typeface="Courier New" pitchFamily="49" charset="0"/>
              </a:rPr>
              <a:t>];</a:t>
            </a:r>
            <a:endParaRPr lang="en-US" sz="2000" dirty="0">
              <a:latin typeface="+mn-lt"/>
            </a:endParaRPr>
          </a:p>
          <a:p>
            <a:pPr algn="l">
              <a:defRPr/>
            </a:pPr>
            <a:r>
              <a:rPr lang="en-US" sz="2000" dirty="0">
                <a:latin typeface="+mn-lt"/>
                <a:cs typeface="Courier New" pitchFamily="49" charset="0"/>
              </a:rPr>
              <a:t> </a:t>
            </a:r>
            <a:endParaRPr lang="en-US" sz="2000" dirty="0">
              <a:latin typeface="+mn-lt"/>
            </a:endParaRPr>
          </a:p>
          <a:p>
            <a:pPr algn="l">
              <a:defRPr/>
            </a:pPr>
            <a:r>
              <a:rPr lang="en-US" sz="2000" dirty="0">
                <a:latin typeface="+mn-lt"/>
                <a:cs typeface="Courier New" pitchFamily="49" charset="0"/>
              </a:rPr>
              <a:t>   total = total % HASH_TABLE_SIZE;</a:t>
            </a:r>
            <a:endParaRPr lang="en-US" sz="2000" dirty="0">
              <a:latin typeface="+mn-lt"/>
            </a:endParaRPr>
          </a:p>
          <a:p>
            <a:pPr algn="l">
              <a:defRPr/>
            </a:pPr>
            <a:r>
              <a:rPr lang="en-US" sz="2000" dirty="0">
                <a:latin typeface="+mn-lt"/>
                <a:cs typeface="Courier New" pitchFamily="49" charset="0"/>
              </a:rPr>
              <a:t> </a:t>
            </a:r>
            <a:endParaRPr lang="en-US" sz="2000" dirty="0">
              <a:latin typeface="+mn-lt"/>
            </a:endParaRPr>
          </a:p>
          <a:p>
            <a:pPr algn="l">
              <a:defRPr/>
            </a:pPr>
            <a:r>
              <a:rPr lang="en-US" sz="2000" dirty="0">
                <a:latin typeface="+mn-lt"/>
                <a:cs typeface="Courier New" pitchFamily="49" charset="0"/>
              </a:rPr>
              <a:t>   return(total);</a:t>
            </a:r>
            <a:endParaRPr lang="en-US" sz="2000" dirty="0">
              <a:latin typeface="+mn-lt"/>
            </a:endParaRPr>
          </a:p>
          <a:p>
            <a:pPr algn="l">
              <a:defRPr/>
            </a:pPr>
            <a:r>
              <a:rPr lang="en-US" sz="2000" dirty="0">
                <a:latin typeface="+mn-lt"/>
                <a:cs typeface="Courier New" pitchFamily="49" charset="0"/>
              </a:rPr>
              <a:t>}</a:t>
            </a:r>
            <a:r>
              <a:rPr lang="en-US" sz="2000" dirty="0">
                <a:latin typeface="+mn-lt"/>
              </a:rPr>
              <a:t> </a:t>
            </a:r>
          </a:p>
        </p:txBody>
      </p:sp>
      <p:sp>
        <p:nvSpPr>
          <p:cNvPr id="46085" name="Text Box 4"/>
          <p:cNvSpPr txBox="1">
            <a:spLocks noChangeArrowheads="1"/>
          </p:cNvSpPr>
          <p:nvPr/>
        </p:nvSpPr>
        <p:spPr bwMode="auto">
          <a:xfrm>
            <a:off x="304800" y="990600"/>
            <a:ext cx="85344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300"/>
              <a:t>Here’s  better version of our string hashing function – while not perfect, it disperses items more uniformly in the table. </a:t>
            </a:r>
          </a:p>
        </p:txBody>
      </p:sp>
      <p:sp>
        <p:nvSpPr>
          <p:cNvPr id="808965" name="Text Box 5"/>
          <p:cNvSpPr txBox="1">
            <a:spLocks noChangeArrowheads="1"/>
          </p:cNvSpPr>
          <p:nvPr/>
        </p:nvSpPr>
        <p:spPr bwMode="auto">
          <a:xfrm>
            <a:off x="119063" y="5867400"/>
            <a:ext cx="8959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Now </a:t>
            </a:r>
            <a:r>
              <a:rPr lang="en-US">
                <a:solidFill>
                  <a:srgbClr val="FF0000"/>
                </a:solidFill>
              </a:rPr>
              <a:t>“BAT” </a:t>
            </a:r>
            <a:r>
              <a:rPr lang="en-US"/>
              <a:t>and </a:t>
            </a:r>
            <a:r>
              <a:rPr lang="en-US">
                <a:solidFill>
                  <a:srgbClr val="FF0000"/>
                </a:solidFill>
              </a:rPr>
              <a:t>“TAB”</a:t>
            </a:r>
            <a:r>
              <a:rPr lang="en-US"/>
              <a:t> hash to different slots in our </a:t>
            </a:r>
            <a:br>
              <a:rPr lang="en-US"/>
            </a:br>
            <a:r>
              <a:rPr lang="en-US"/>
              <a:t>array since this version takes character position into account.</a:t>
            </a:r>
            <a:endParaRPr lang="en-US">
              <a:solidFill>
                <a:srgbClr val="66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65"/>
                                        </p:tgtEl>
                                        <p:attrNameLst>
                                          <p:attrName>style.visibility</p:attrName>
                                        </p:attrNameLst>
                                      </p:cBhvr>
                                      <p:to>
                                        <p:strVal val="visible"/>
                                      </p:to>
                                    </p:set>
                                    <p:anim calcmode="lin" valueType="num">
                                      <p:cBhvr additive="base">
                                        <p:cTn id="7" dur="500" fill="hold"/>
                                        <p:tgtEl>
                                          <p:spTgt spid="808965"/>
                                        </p:tgtEl>
                                        <p:attrNameLst>
                                          <p:attrName>ppt_x</p:attrName>
                                        </p:attrNameLst>
                                      </p:cBhvr>
                                      <p:tavLst>
                                        <p:tav tm="0">
                                          <p:val>
                                            <p:strVal val="#ppt_x"/>
                                          </p:val>
                                        </p:tav>
                                        <p:tav tm="100000">
                                          <p:val>
                                            <p:strVal val="#ppt_x"/>
                                          </p:val>
                                        </p:tav>
                                      </p:tavLst>
                                    </p:anim>
                                    <p:anim calcmode="lin" valueType="num">
                                      <p:cBhvr additive="base">
                                        <p:cTn id="8" dur="500" fill="hold"/>
                                        <p:tgtEl>
                                          <p:spTgt spid="808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CA8F9F31-1240-4A2D-B6F4-B24EA22D8440}" type="slidenum">
              <a:rPr lang="en-US" sz="1400" smtClean="0">
                <a:solidFill>
                  <a:schemeClr val="tx1"/>
                </a:solidFill>
                <a:latin typeface="Times New Roman" pitchFamily="18" charset="0"/>
              </a:rPr>
              <a:pPr eaLnBrk="1" hangingPunct="1"/>
              <a:t>51</a:t>
            </a:fld>
            <a:endParaRPr lang="en-US" sz="1400" smtClean="0">
              <a:solidFill>
                <a:schemeClr val="tx1"/>
              </a:solidFill>
              <a:latin typeface="Times New Roman" pitchFamily="18" charset="0"/>
            </a:endParaRPr>
          </a:p>
        </p:txBody>
      </p:sp>
      <p:sp>
        <p:nvSpPr>
          <p:cNvPr id="47107" name="Rectangle 2"/>
          <p:cNvSpPr>
            <a:spLocks noGrp="1" noChangeArrowheads="1"/>
          </p:cNvSpPr>
          <p:nvPr>
            <p:ph type="title"/>
          </p:nvPr>
        </p:nvSpPr>
        <p:spPr/>
        <p:txBody>
          <a:bodyPr/>
          <a:lstStyle/>
          <a:p>
            <a:pPr eaLnBrk="1" hangingPunct="1"/>
            <a:r>
              <a:rPr lang="en-US" smtClean="0"/>
              <a:t>Choosing a Hash Function</a:t>
            </a:r>
          </a:p>
        </p:txBody>
      </p:sp>
      <p:sp>
        <p:nvSpPr>
          <p:cNvPr id="47108" name="Rectangle 3"/>
          <p:cNvSpPr>
            <a:spLocks noChangeArrowheads="1"/>
          </p:cNvSpPr>
          <p:nvPr/>
        </p:nvSpPr>
        <p:spPr bwMode="auto">
          <a:xfrm>
            <a:off x="266700" y="1143000"/>
            <a:ext cx="8393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p>
            <a:pPr>
              <a:spcBef>
                <a:spcPct val="20000"/>
              </a:spcBef>
            </a:pPr>
            <a:r>
              <a:rPr lang="en-US">
                <a:solidFill>
                  <a:schemeClr val="tx1"/>
                </a:solidFill>
              </a:rPr>
              <a:t>In general, any time we want to use hashing, we have to come up with a </a:t>
            </a:r>
            <a:r>
              <a:rPr lang="en-US">
                <a:solidFill>
                  <a:srgbClr val="6600CC"/>
                </a:solidFill>
              </a:rPr>
              <a:t>hash function</a:t>
            </a:r>
            <a:r>
              <a:rPr lang="en-US">
                <a:solidFill>
                  <a:schemeClr val="tx1"/>
                </a:solidFill>
              </a:rPr>
              <a:t> that can convert the key field (e.g. </a:t>
            </a:r>
            <a:r>
              <a:rPr lang="en-US">
                <a:solidFill>
                  <a:schemeClr val="accent2"/>
                </a:solidFill>
              </a:rPr>
              <a:t>name</a:t>
            </a:r>
            <a:r>
              <a:rPr lang="en-US">
                <a:solidFill>
                  <a:schemeClr val="tx1"/>
                </a:solidFill>
              </a:rPr>
              <a:t>) to a </a:t>
            </a:r>
            <a:r>
              <a:rPr lang="en-US">
                <a:solidFill>
                  <a:schemeClr val="accent2"/>
                </a:solidFill>
              </a:rPr>
              <a:t>bucket number </a:t>
            </a:r>
            <a:r>
              <a:rPr lang="en-US">
                <a:solidFill>
                  <a:schemeClr val="tx1"/>
                </a:solidFill>
              </a:rPr>
              <a:t>in the array.</a:t>
            </a:r>
          </a:p>
        </p:txBody>
      </p:sp>
      <p:sp>
        <p:nvSpPr>
          <p:cNvPr id="811012" name="Rectangle 4"/>
          <p:cNvSpPr>
            <a:spLocks noChangeArrowheads="1"/>
          </p:cNvSpPr>
          <p:nvPr/>
        </p:nvSpPr>
        <p:spPr bwMode="auto">
          <a:xfrm>
            <a:off x="293688" y="2667000"/>
            <a:ext cx="83931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p>
            <a:pPr>
              <a:spcBef>
                <a:spcPct val="20000"/>
              </a:spcBef>
            </a:pPr>
            <a:r>
              <a:rPr lang="en-US">
                <a:solidFill>
                  <a:schemeClr val="tx1"/>
                </a:solidFill>
              </a:rPr>
              <a:t>The hash function should disperse items throughout the hash array as randomly as possible.</a:t>
            </a:r>
          </a:p>
        </p:txBody>
      </p:sp>
      <p:sp>
        <p:nvSpPr>
          <p:cNvPr id="811013" name="Rectangle 5"/>
          <p:cNvSpPr>
            <a:spLocks noChangeArrowheads="1"/>
          </p:cNvSpPr>
          <p:nvPr/>
        </p:nvSpPr>
        <p:spPr bwMode="auto">
          <a:xfrm>
            <a:off x="369888" y="3733800"/>
            <a:ext cx="8393112"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p>
            <a:pPr>
              <a:spcBef>
                <a:spcPct val="20000"/>
              </a:spcBef>
            </a:pPr>
            <a:r>
              <a:rPr lang="en-US">
                <a:solidFill>
                  <a:schemeClr val="tx1"/>
                </a:solidFill>
              </a:rPr>
              <a:t>If our hash function puts like items into the same spot in the array, we’ll have lots of collisions, e.g.:</a:t>
            </a:r>
          </a:p>
          <a:p>
            <a:pPr>
              <a:spcBef>
                <a:spcPct val="20000"/>
              </a:spcBef>
            </a:pPr>
            <a:endParaRPr lang="en-US" sz="1000">
              <a:solidFill>
                <a:schemeClr val="tx1"/>
              </a:solidFill>
            </a:endParaRPr>
          </a:p>
          <a:p>
            <a:pPr>
              <a:spcBef>
                <a:spcPct val="20000"/>
              </a:spcBef>
            </a:pPr>
            <a:r>
              <a:rPr lang="en-US">
                <a:solidFill>
                  <a:srgbClr val="006666"/>
                </a:solidFill>
              </a:rPr>
              <a:t>Hash(“abc”) = 294</a:t>
            </a:r>
          </a:p>
          <a:p>
            <a:pPr>
              <a:spcBef>
                <a:spcPct val="20000"/>
              </a:spcBef>
            </a:pPr>
            <a:r>
              <a:rPr lang="en-US">
                <a:solidFill>
                  <a:srgbClr val="006666"/>
                </a:solidFill>
              </a:rPr>
              <a:t>Hash(“cba”) = 294</a:t>
            </a:r>
          </a:p>
          <a:p>
            <a:pPr>
              <a:spcBef>
                <a:spcPct val="20000"/>
              </a:spcBef>
            </a:pPr>
            <a:endParaRPr lang="en-US" sz="1000">
              <a:solidFill>
                <a:srgbClr val="006666"/>
              </a:solidFill>
            </a:endParaRPr>
          </a:p>
          <a:p>
            <a:pPr>
              <a:spcBef>
                <a:spcPct val="20000"/>
              </a:spcBef>
            </a:pPr>
            <a:r>
              <a:rPr lang="en-US">
                <a:solidFill>
                  <a:schemeClr val="tx1"/>
                </a:solidFill>
              </a:rPr>
              <a:t>Some pretty complex mathematics goes into selecting a good hash function.</a:t>
            </a:r>
          </a:p>
        </p:txBody>
      </p:sp>
      <p:sp>
        <p:nvSpPr>
          <p:cNvPr id="811014" name="Rectangle 6"/>
          <p:cNvSpPr>
            <a:spLocks noChangeArrowheads="1"/>
          </p:cNvSpPr>
          <p:nvPr/>
        </p:nvSpPr>
        <p:spPr bwMode="auto">
          <a:xfrm>
            <a:off x="4014788" y="52388"/>
            <a:ext cx="5068887" cy="1573212"/>
          </a:xfrm>
          <a:prstGeom prst="rect">
            <a:avLst/>
          </a:prstGeom>
          <a:solidFill>
            <a:srgbClr val="FFEFFF"/>
          </a:solidFill>
          <a:ln w="41275">
            <a:solidFill>
              <a:srgbClr val="800000"/>
            </a:solidFill>
            <a:miter lim="800000"/>
            <a:headEnd/>
            <a:tailEnd/>
          </a:ln>
        </p:spPr>
        <p:txBody>
          <a:bodyPr wrap="none" anchor="ctr"/>
          <a:lstStyle/>
          <a:p>
            <a:r>
              <a:rPr lang="en-US" sz="2000"/>
              <a:t>A good function for hashing strings </a:t>
            </a:r>
            <a:br>
              <a:rPr lang="en-US" sz="2000"/>
            </a:br>
            <a:r>
              <a:rPr lang="en-US" sz="2000"/>
              <a:t>is the </a:t>
            </a:r>
            <a:r>
              <a:rPr lang="en-US" sz="2000">
                <a:solidFill>
                  <a:schemeClr val="accent2"/>
                </a:solidFill>
              </a:rPr>
              <a:t>CRC32</a:t>
            </a:r>
            <a:r>
              <a:rPr lang="en-US" sz="2000"/>
              <a:t> function.  You can find </a:t>
            </a:r>
            <a:br>
              <a:rPr lang="en-US" sz="2000"/>
            </a:br>
            <a:r>
              <a:rPr lang="en-US" sz="2000"/>
              <a:t>more info about CRC32 at:</a:t>
            </a:r>
          </a:p>
          <a:p>
            <a:r>
              <a:rPr lang="en-US" sz="1600">
                <a:solidFill>
                  <a:srgbClr val="006666"/>
                </a:solidFill>
              </a:rPr>
              <a:t>http://www.codeproject.com/cpp/crc32_large.asp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10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11014"/>
                                        </p:tgtEl>
                                        <p:attrNameLst>
                                          <p:attrName>style.visibility</p:attrName>
                                        </p:attrNameLst>
                                      </p:cBhvr>
                                      <p:to>
                                        <p:strVal val="visible"/>
                                      </p:to>
                                    </p:set>
                                    <p:anim calcmode="lin" valueType="num">
                                      <p:cBhvr additive="base">
                                        <p:cTn id="15" dur="500" fill="hold"/>
                                        <p:tgtEl>
                                          <p:spTgt spid="811014"/>
                                        </p:tgtEl>
                                        <p:attrNameLst>
                                          <p:attrName>ppt_x</p:attrName>
                                        </p:attrNameLst>
                                      </p:cBhvr>
                                      <p:tavLst>
                                        <p:tav tm="0">
                                          <p:val>
                                            <p:strVal val="1+#ppt_w/2"/>
                                          </p:val>
                                        </p:tav>
                                        <p:tav tm="100000">
                                          <p:val>
                                            <p:strVal val="#ppt_x"/>
                                          </p:val>
                                        </p:tav>
                                      </p:tavLst>
                                    </p:anim>
                                    <p:anim calcmode="lin" valueType="num">
                                      <p:cBhvr additive="base">
                                        <p:cTn id="16" dur="500" fill="hold"/>
                                        <p:tgtEl>
                                          <p:spTgt spid="811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2" grpId="0"/>
      <p:bldP spid="811013" grpId="0"/>
      <p:bldP spid="8110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BF186098-382D-43AB-A064-D965FE7CDEAB}" type="slidenum">
              <a:rPr lang="en-US" sz="1400" smtClean="0">
                <a:solidFill>
                  <a:schemeClr val="tx1"/>
                </a:solidFill>
                <a:latin typeface="Times New Roman" pitchFamily="18" charset="0"/>
              </a:rPr>
              <a:pPr eaLnBrk="1" hangingPunct="1"/>
              <a:t>52</a:t>
            </a:fld>
            <a:endParaRPr lang="en-US" sz="1400" smtClean="0">
              <a:solidFill>
                <a:schemeClr val="tx1"/>
              </a:solidFill>
              <a:latin typeface="Times New Roman" pitchFamily="18" charset="0"/>
            </a:endParaRPr>
          </a:p>
        </p:txBody>
      </p:sp>
      <p:sp>
        <p:nvSpPr>
          <p:cNvPr id="48131" name="Rectangle 2"/>
          <p:cNvSpPr>
            <a:spLocks noGrp="1" noChangeArrowheads="1"/>
          </p:cNvSpPr>
          <p:nvPr>
            <p:ph type="title"/>
          </p:nvPr>
        </p:nvSpPr>
        <p:spPr>
          <a:xfrm>
            <a:off x="381000" y="-152400"/>
            <a:ext cx="8458200" cy="1143000"/>
          </a:xfrm>
        </p:spPr>
        <p:txBody>
          <a:bodyPr/>
          <a:lstStyle/>
          <a:p>
            <a:pPr eaLnBrk="1" hangingPunct="1"/>
            <a:r>
              <a:rPr lang="en-US" sz="3700" smtClean="0"/>
              <a:t>Hash Tables vs. Binary Search Trees</a:t>
            </a:r>
          </a:p>
        </p:txBody>
      </p:sp>
      <p:sp>
        <p:nvSpPr>
          <p:cNvPr id="796677" name="Text Box 5"/>
          <p:cNvSpPr txBox="1">
            <a:spLocks noChangeArrowheads="1"/>
          </p:cNvSpPr>
          <p:nvPr/>
        </p:nvSpPr>
        <p:spPr bwMode="auto">
          <a:xfrm>
            <a:off x="1965325" y="873125"/>
            <a:ext cx="275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Hash Tables</a:t>
            </a:r>
          </a:p>
        </p:txBody>
      </p:sp>
      <p:sp>
        <p:nvSpPr>
          <p:cNvPr id="7" name="Text Box 5"/>
          <p:cNvSpPr txBox="1">
            <a:spLocks noChangeArrowheads="1"/>
          </p:cNvSpPr>
          <p:nvPr/>
        </p:nvSpPr>
        <p:spPr bwMode="auto">
          <a:xfrm>
            <a:off x="5181600" y="873125"/>
            <a:ext cx="329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Binary Search Trees</a:t>
            </a:r>
          </a:p>
        </p:txBody>
      </p:sp>
      <p:sp>
        <p:nvSpPr>
          <p:cNvPr id="9" name="Text Box 5"/>
          <p:cNvSpPr txBox="1">
            <a:spLocks noChangeArrowheads="1"/>
          </p:cNvSpPr>
          <p:nvPr/>
        </p:nvSpPr>
        <p:spPr bwMode="auto">
          <a:xfrm>
            <a:off x="-320675" y="1592263"/>
            <a:ext cx="2759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Speed</a:t>
            </a:r>
          </a:p>
        </p:txBody>
      </p:sp>
      <p:sp>
        <p:nvSpPr>
          <p:cNvPr id="10" name="Text Box 5"/>
          <p:cNvSpPr txBox="1">
            <a:spLocks noChangeArrowheads="1"/>
          </p:cNvSpPr>
          <p:nvPr/>
        </p:nvSpPr>
        <p:spPr bwMode="auto">
          <a:xfrm>
            <a:off x="1965325" y="1504950"/>
            <a:ext cx="2759075" cy="708025"/>
          </a:xfrm>
          <a:prstGeom prst="rect">
            <a:avLst/>
          </a:prstGeom>
          <a:noFill/>
          <a:ln w="41275">
            <a:noFill/>
            <a:miter lim="800000"/>
            <a:headEnd/>
            <a:tailEnd/>
          </a:ln>
        </p:spPr>
        <p:txBody>
          <a:bodyPr>
            <a:spAutoFit/>
          </a:bodyPr>
          <a:lstStyle/>
          <a:p>
            <a:pPr>
              <a:defRPr/>
            </a:pPr>
            <a:r>
              <a:rPr lang="en-US" sz="2000" dirty="0">
                <a:solidFill>
                  <a:schemeClr val="accent5">
                    <a:lumMod val="50000"/>
                  </a:schemeClr>
                </a:solidFill>
              </a:rPr>
              <a:t>O(1) regardless of # of items</a:t>
            </a:r>
          </a:p>
        </p:txBody>
      </p:sp>
      <p:sp>
        <p:nvSpPr>
          <p:cNvPr id="11" name="Text Box 5"/>
          <p:cNvSpPr txBox="1">
            <a:spLocks noChangeArrowheads="1"/>
          </p:cNvSpPr>
          <p:nvPr/>
        </p:nvSpPr>
        <p:spPr bwMode="auto">
          <a:xfrm>
            <a:off x="5394325" y="1573213"/>
            <a:ext cx="275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F8565A"/>
                </a:solidFill>
              </a:rPr>
              <a:t>O(log</a:t>
            </a:r>
            <a:r>
              <a:rPr lang="en-US" sz="2000" b="1" baseline="-25000">
                <a:solidFill>
                  <a:srgbClr val="F8565A"/>
                </a:solidFill>
              </a:rPr>
              <a:t>2</a:t>
            </a:r>
            <a:r>
              <a:rPr lang="en-US" sz="2000">
                <a:solidFill>
                  <a:srgbClr val="F8565A"/>
                </a:solidFill>
              </a:rPr>
              <a:t>N)</a:t>
            </a:r>
          </a:p>
        </p:txBody>
      </p:sp>
      <p:sp>
        <p:nvSpPr>
          <p:cNvPr id="12" name="Text Box 5"/>
          <p:cNvSpPr txBox="1">
            <a:spLocks noChangeArrowheads="1"/>
          </p:cNvSpPr>
          <p:nvPr/>
        </p:nvSpPr>
        <p:spPr bwMode="auto">
          <a:xfrm>
            <a:off x="-244475" y="3576638"/>
            <a:ext cx="2759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Max Size</a:t>
            </a:r>
          </a:p>
        </p:txBody>
      </p:sp>
      <p:sp>
        <p:nvSpPr>
          <p:cNvPr id="13" name="Text Box 5"/>
          <p:cNvSpPr txBox="1">
            <a:spLocks noChangeArrowheads="1"/>
          </p:cNvSpPr>
          <p:nvPr/>
        </p:nvSpPr>
        <p:spPr bwMode="auto">
          <a:xfrm>
            <a:off x="2041525" y="3265488"/>
            <a:ext cx="34448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F8565A"/>
                </a:solidFill>
              </a:rPr>
              <a:t>Closed: </a:t>
            </a:r>
            <a:r>
              <a:rPr lang="en-US" sz="1600">
                <a:solidFill>
                  <a:srgbClr val="F8565A"/>
                </a:solidFill>
              </a:rPr>
              <a:t>Limited by array size</a:t>
            </a:r>
          </a:p>
          <a:p>
            <a:pPr eaLnBrk="1" hangingPunct="1"/>
            <a:r>
              <a:rPr lang="en-US">
                <a:solidFill>
                  <a:srgbClr val="F8565A"/>
                </a:solidFill>
              </a:rPr>
              <a:t>Open: </a:t>
            </a:r>
            <a:r>
              <a:rPr lang="en-US" sz="1600">
                <a:solidFill>
                  <a:srgbClr val="F8565A"/>
                </a:solidFill>
              </a:rPr>
              <a:t>Not limited, but high load impacts performance</a:t>
            </a:r>
          </a:p>
        </p:txBody>
      </p:sp>
      <p:sp>
        <p:nvSpPr>
          <p:cNvPr id="14" name="Text Box 5"/>
          <p:cNvSpPr txBox="1">
            <a:spLocks noChangeArrowheads="1"/>
          </p:cNvSpPr>
          <p:nvPr/>
        </p:nvSpPr>
        <p:spPr bwMode="auto">
          <a:xfrm>
            <a:off x="5470525" y="3633788"/>
            <a:ext cx="2759075" cy="400050"/>
          </a:xfrm>
          <a:prstGeom prst="rect">
            <a:avLst/>
          </a:prstGeom>
          <a:noFill/>
          <a:ln w="41275">
            <a:noFill/>
            <a:miter lim="800000"/>
            <a:headEnd/>
            <a:tailEnd/>
          </a:ln>
        </p:spPr>
        <p:txBody>
          <a:bodyPr>
            <a:spAutoFit/>
          </a:bodyPr>
          <a:lstStyle/>
          <a:p>
            <a:pPr>
              <a:defRPr/>
            </a:pPr>
            <a:r>
              <a:rPr lang="en-US" sz="2000">
                <a:solidFill>
                  <a:schemeClr val="accent5">
                    <a:lumMod val="50000"/>
                  </a:schemeClr>
                </a:solidFill>
              </a:rPr>
              <a:t>Unlimited size</a:t>
            </a:r>
          </a:p>
        </p:txBody>
      </p:sp>
      <p:sp>
        <p:nvSpPr>
          <p:cNvPr id="15" name="Text Box 5"/>
          <p:cNvSpPr txBox="1">
            <a:spLocks noChangeArrowheads="1"/>
          </p:cNvSpPr>
          <p:nvPr/>
        </p:nvSpPr>
        <p:spPr bwMode="auto">
          <a:xfrm>
            <a:off x="-320675" y="2514600"/>
            <a:ext cx="2759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Simplicity</a:t>
            </a:r>
          </a:p>
        </p:txBody>
      </p:sp>
      <p:sp>
        <p:nvSpPr>
          <p:cNvPr id="16" name="Text Box 5"/>
          <p:cNvSpPr txBox="1">
            <a:spLocks noChangeArrowheads="1"/>
          </p:cNvSpPr>
          <p:nvPr/>
        </p:nvSpPr>
        <p:spPr bwMode="auto">
          <a:xfrm>
            <a:off x="1965325" y="2514600"/>
            <a:ext cx="2759075" cy="400050"/>
          </a:xfrm>
          <a:prstGeom prst="rect">
            <a:avLst/>
          </a:prstGeom>
          <a:noFill/>
          <a:ln w="41275">
            <a:noFill/>
            <a:miter lim="800000"/>
            <a:headEnd/>
            <a:tailEnd/>
          </a:ln>
        </p:spPr>
        <p:txBody>
          <a:bodyPr>
            <a:spAutoFit/>
          </a:bodyPr>
          <a:lstStyle/>
          <a:p>
            <a:pPr>
              <a:defRPr/>
            </a:pPr>
            <a:r>
              <a:rPr lang="en-US" sz="2000" dirty="0">
                <a:solidFill>
                  <a:schemeClr val="accent5">
                    <a:lumMod val="50000"/>
                  </a:schemeClr>
                </a:solidFill>
              </a:rPr>
              <a:t>Easy to implement</a:t>
            </a:r>
          </a:p>
        </p:txBody>
      </p:sp>
      <p:sp>
        <p:nvSpPr>
          <p:cNvPr id="17" name="Text Box 5"/>
          <p:cNvSpPr txBox="1">
            <a:spLocks noChangeArrowheads="1"/>
          </p:cNvSpPr>
          <p:nvPr/>
        </p:nvSpPr>
        <p:spPr bwMode="auto">
          <a:xfrm>
            <a:off x="5394325" y="2419350"/>
            <a:ext cx="2759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F8565A"/>
                </a:solidFill>
              </a:rPr>
              <a:t>More complex to implement</a:t>
            </a:r>
          </a:p>
        </p:txBody>
      </p:sp>
      <p:sp>
        <p:nvSpPr>
          <p:cNvPr id="18" name="Text Box 5"/>
          <p:cNvSpPr txBox="1">
            <a:spLocks noChangeArrowheads="1"/>
          </p:cNvSpPr>
          <p:nvPr/>
        </p:nvSpPr>
        <p:spPr bwMode="auto">
          <a:xfrm>
            <a:off x="-304800" y="4732338"/>
            <a:ext cx="2759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Space</a:t>
            </a:r>
            <a:br>
              <a:rPr lang="en-US">
                <a:solidFill>
                  <a:srgbClr val="0000CC"/>
                </a:solidFill>
              </a:rPr>
            </a:br>
            <a:r>
              <a:rPr lang="en-US">
                <a:solidFill>
                  <a:srgbClr val="0000CC"/>
                </a:solidFill>
              </a:rPr>
              <a:t>Efficiency</a:t>
            </a:r>
          </a:p>
        </p:txBody>
      </p:sp>
      <p:sp>
        <p:nvSpPr>
          <p:cNvPr id="19" name="Text Box 5"/>
          <p:cNvSpPr txBox="1">
            <a:spLocks noChangeArrowheads="1"/>
          </p:cNvSpPr>
          <p:nvPr/>
        </p:nvSpPr>
        <p:spPr bwMode="auto">
          <a:xfrm>
            <a:off x="1981200" y="4467225"/>
            <a:ext cx="2759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F8565A"/>
                </a:solidFill>
              </a:rPr>
              <a:t>Wastes a lot of space if you have a large hash table holding few items</a:t>
            </a:r>
          </a:p>
        </p:txBody>
      </p:sp>
      <p:sp>
        <p:nvSpPr>
          <p:cNvPr id="21" name="Text Box 5"/>
          <p:cNvSpPr txBox="1">
            <a:spLocks noChangeArrowheads="1"/>
          </p:cNvSpPr>
          <p:nvPr/>
        </p:nvSpPr>
        <p:spPr bwMode="auto">
          <a:xfrm>
            <a:off x="5394325" y="4467225"/>
            <a:ext cx="2759075" cy="1323975"/>
          </a:xfrm>
          <a:prstGeom prst="rect">
            <a:avLst/>
          </a:prstGeom>
          <a:noFill/>
          <a:ln w="41275">
            <a:noFill/>
            <a:miter lim="800000"/>
            <a:headEnd/>
            <a:tailEnd/>
          </a:ln>
        </p:spPr>
        <p:txBody>
          <a:bodyPr>
            <a:spAutoFit/>
          </a:bodyPr>
          <a:lstStyle/>
          <a:p>
            <a:pPr>
              <a:defRPr/>
            </a:pPr>
            <a:r>
              <a:rPr lang="en-US" sz="2000" dirty="0">
                <a:solidFill>
                  <a:schemeClr val="accent5">
                    <a:lumMod val="50000"/>
                  </a:schemeClr>
                </a:solidFill>
              </a:rPr>
              <a:t>Only uses as much memory </a:t>
            </a:r>
            <a:r>
              <a:rPr lang="en-US" sz="2000" dirty="0" smtClean="0">
                <a:solidFill>
                  <a:schemeClr val="accent5">
                    <a:lumMod val="50000"/>
                  </a:schemeClr>
                </a:solidFill>
              </a:rPr>
              <a:t>as </a:t>
            </a:r>
            <a:r>
              <a:rPr lang="en-US" sz="2000" dirty="0">
                <a:solidFill>
                  <a:schemeClr val="accent5">
                    <a:lumMod val="50000"/>
                  </a:schemeClr>
                </a:solidFill>
              </a:rPr>
              <a:t>needed (one node per item inserted)</a:t>
            </a:r>
          </a:p>
        </p:txBody>
      </p:sp>
      <p:sp>
        <p:nvSpPr>
          <p:cNvPr id="20" name="Text Box 5"/>
          <p:cNvSpPr txBox="1">
            <a:spLocks noChangeArrowheads="1"/>
          </p:cNvSpPr>
          <p:nvPr/>
        </p:nvSpPr>
        <p:spPr bwMode="auto">
          <a:xfrm>
            <a:off x="-304800" y="6096000"/>
            <a:ext cx="2759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Ordering</a:t>
            </a:r>
          </a:p>
        </p:txBody>
      </p:sp>
      <p:sp>
        <p:nvSpPr>
          <p:cNvPr id="22" name="Text Box 5"/>
          <p:cNvSpPr txBox="1">
            <a:spLocks noChangeArrowheads="1"/>
          </p:cNvSpPr>
          <p:nvPr/>
        </p:nvSpPr>
        <p:spPr bwMode="auto">
          <a:xfrm>
            <a:off x="2117725" y="6153150"/>
            <a:ext cx="275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F8565A"/>
                </a:solidFill>
              </a:rPr>
              <a:t>No ordering (random)</a:t>
            </a:r>
          </a:p>
        </p:txBody>
      </p:sp>
      <p:sp>
        <p:nvSpPr>
          <p:cNvPr id="23" name="Text Box 5"/>
          <p:cNvSpPr txBox="1">
            <a:spLocks noChangeArrowheads="1"/>
          </p:cNvSpPr>
          <p:nvPr/>
        </p:nvSpPr>
        <p:spPr bwMode="auto">
          <a:xfrm>
            <a:off x="5105400" y="6153150"/>
            <a:ext cx="3429000" cy="400050"/>
          </a:xfrm>
          <a:prstGeom prst="rect">
            <a:avLst/>
          </a:prstGeom>
          <a:noFill/>
          <a:ln w="41275">
            <a:noFill/>
            <a:miter lim="800000"/>
            <a:headEnd/>
            <a:tailEnd/>
          </a:ln>
        </p:spPr>
        <p:txBody>
          <a:bodyPr>
            <a:spAutoFit/>
          </a:bodyPr>
          <a:lstStyle/>
          <a:p>
            <a:pPr>
              <a:defRPr/>
            </a:pPr>
            <a:r>
              <a:rPr lang="en-US" sz="2000" dirty="0">
                <a:solidFill>
                  <a:schemeClr val="accent5">
                    <a:lumMod val="50000"/>
                  </a:schemeClr>
                </a:solidFill>
              </a:rPr>
              <a:t>Alphabetical ordering</a:t>
            </a:r>
          </a:p>
        </p:txBody>
      </p:sp>
      <p:sp>
        <p:nvSpPr>
          <p:cNvPr id="24" name="Rounded Rectangular Callout 23"/>
          <p:cNvSpPr/>
          <p:nvPr/>
        </p:nvSpPr>
        <p:spPr bwMode="auto">
          <a:xfrm flipH="1">
            <a:off x="1828800" y="76200"/>
            <a:ext cx="5867400" cy="2590800"/>
          </a:xfrm>
          <a:prstGeom prst="wedgeRoundRectCallout">
            <a:avLst>
              <a:gd name="adj1" fmla="val -4883"/>
              <a:gd name="adj2" fmla="val 77565"/>
              <a:gd name="adj3" fmla="val 16667"/>
            </a:avLst>
          </a:prstGeom>
          <a:solidFill>
            <a:srgbClr val="E7F9BF"/>
          </a:solidFill>
          <a:ln w="9525" cap="flat" cmpd="sng" algn="ctr">
            <a:solidFill>
              <a:schemeClr val="tx1"/>
            </a:solidFill>
            <a:prstDash val="solid"/>
            <a:round/>
            <a:headEnd type="none" w="med" len="med"/>
            <a:tailEnd type="none" w="med" len="med"/>
          </a:ln>
          <a:effectLst/>
        </p:spPr>
        <p:txBody>
          <a:bodyPr anchor="ctr"/>
          <a:lstStyle/>
          <a:p>
            <a:pPr>
              <a:defRPr/>
            </a:pPr>
            <a:r>
              <a:rPr lang="en-US" sz="1800" dirty="0"/>
              <a:t>In fact,  if you want to expand your hash table’s size you basically have to create a whole new one:</a:t>
            </a:r>
          </a:p>
          <a:p>
            <a:pPr>
              <a:defRPr/>
            </a:pPr>
            <a:endParaRPr lang="en-US" sz="1800" dirty="0"/>
          </a:p>
          <a:p>
            <a:pPr marL="457200" indent="-457200" algn="l">
              <a:buFontTx/>
              <a:buAutoNum type="arabicPeriod"/>
              <a:defRPr/>
            </a:pPr>
            <a:r>
              <a:rPr lang="en-US" sz="1800" dirty="0"/>
              <a:t>Allocate a whole new array with more buckets</a:t>
            </a:r>
          </a:p>
          <a:p>
            <a:pPr marL="457200" indent="-457200" algn="l">
              <a:buFontTx/>
              <a:buAutoNum type="arabicPeriod"/>
              <a:defRPr/>
            </a:pPr>
            <a:r>
              <a:rPr lang="en-US" sz="1800" dirty="0"/>
              <a:t>Rehash every record from the original table into the new table</a:t>
            </a:r>
          </a:p>
          <a:p>
            <a:pPr marL="457200" indent="-457200" algn="l">
              <a:buFontTx/>
              <a:buAutoNum type="arabicPeriod"/>
              <a:defRPr/>
            </a:pPr>
            <a:r>
              <a:rPr lang="en-US" sz="1800" dirty="0"/>
              <a:t>Free the original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66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499"/>
                                          </p:stCondLst>
                                        </p:cTn>
                                        <p:tgtEl>
                                          <p:spTgt spid="2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20"/>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7" grpId="0" autoUpdateAnimBg="0"/>
      <p:bldP spid="7"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1" grpId="0" autoUpdateAnimBg="0"/>
      <p:bldP spid="20" grpId="0" autoUpdateAnimBg="0"/>
      <p:bldP spid="22" grpId="0" autoUpdateAnimBg="0"/>
      <p:bldP spid="23" grpId="0" autoUpdateAnimBg="0"/>
      <p:bldP spid="24" grpId="0" animBg="1"/>
      <p:bldP spid="2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4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416300"/>
            <a:ext cx="334645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4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429000"/>
            <a:ext cx="3276600"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4" name="Slide Number Placeholder 4"/>
          <p:cNvSpPr txBox="1">
            <a:spLocks noGrp="1"/>
          </p:cNvSpPr>
          <p:nvPr/>
        </p:nvSpPr>
        <p:spPr bwMode="auto">
          <a:xfrm>
            <a:off x="-1447800" y="76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r" eaLnBrk="1" hangingPunct="1"/>
            <a:fld id="{A6414795-0E72-4004-8EAD-FA7ADBD5AC6B}" type="slidenum">
              <a:rPr lang="en-US" sz="1400">
                <a:solidFill>
                  <a:schemeClr val="tx1"/>
                </a:solidFill>
                <a:latin typeface="Times New Roman" pitchFamily="18" charset="0"/>
              </a:rPr>
              <a:pPr algn="r" eaLnBrk="1" hangingPunct="1"/>
              <a:t>53</a:t>
            </a:fld>
            <a:endParaRPr lang="en-US" sz="1400">
              <a:solidFill>
                <a:schemeClr val="tx1"/>
              </a:solidFill>
              <a:latin typeface="Times New Roman" pitchFamily="18" charset="0"/>
            </a:endParaRPr>
          </a:p>
        </p:txBody>
      </p:sp>
      <p:sp>
        <p:nvSpPr>
          <p:cNvPr id="114695" name="Rectangle 2"/>
          <p:cNvSpPr>
            <a:spLocks noGrp="1" noChangeArrowheads="1"/>
          </p:cNvSpPr>
          <p:nvPr>
            <p:ph type="title" idx="4294967295"/>
          </p:nvPr>
        </p:nvSpPr>
        <p:spPr>
          <a:xfrm>
            <a:off x="228600" y="-228600"/>
            <a:ext cx="7772400" cy="1143000"/>
          </a:xfrm>
        </p:spPr>
        <p:txBody>
          <a:bodyPr/>
          <a:lstStyle/>
          <a:p>
            <a:pPr eaLnBrk="1" hangingPunct="1"/>
            <a:r>
              <a:rPr lang="en-US" smtClean="0">
                <a:solidFill>
                  <a:schemeClr val="tx1"/>
                </a:solidFill>
              </a:rPr>
              <a:t>Back to Tables</a:t>
            </a:r>
          </a:p>
        </p:txBody>
      </p:sp>
      <p:sp>
        <p:nvSpPr>
          <p:cNvPr id="703491" name="Text Box 3"/>
          <p:cNvSpPr txBox="1">
            <a:spLocks noChangeArrowheads="1"/>
          </p:cNvSpPr>
          <p:nvPr/>
        </p:nvSpPr>
        <p:spPr bwMode="auto">
          <a:xfrm>
            <a:off x="665163" y="685800"/>
            <a:ext cx="6040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So back to our tables + indexes that we learned about earlier today…</a:t>
            </a:r>
            <a:endParaRPr lang="en-US" sz="2000"/>
          </a:p>
        </p:txBody>
      </p:sp>
      <p:grpSp>
        <p:nvGrpSpPr>
          <p:cNvPr id="114889" name="Group 201"/>
          <p:cNvGrpSpPr>
            <a:grpSpLocks/>
          </p:cNvGrpSpPr>
          <p:nvPr/>
        </p:nvGrpSpPr>
        <p:grpSpPr bwMode="auto">
          <a:xfrm>
            <a:off x="6934200" y="76200"/>
            <a:ext cx="2068513" cy="6299200"/>
            <a:chOff x="4368" y="48"/>
            <a:chExt cx="1303" cy="3968"/>
          </a:xfrm>
        </p:grpSpPr>
        <p:grpSp>
          <p:nvGrpSpPr>
            <p:cNvPr id="114739" name="Group 364"/>
            <p:cNvGrpSpPr>
              <a:grpSpLocks/>
            </p:cNvGrpSpPr>
            <p:nvPr/>
          </p:nvGrpSpPr>
          <p:grpSpPr bwMode="auto">
            <a:xfrm>
              <a:off x="4657" y="961"/>
              <a:ext cx="1008" cy="736"/>
              <a:chOff x="4554" y="2769"/>
              <a:chExt cx="1008" cy="772"/>
            </a:xfrm>
          </p:grpSpPr>
          <p:sp>
            <p:nvSpPr>
              <p:cNvPr id="114740" name="Rectangle 365"/>
              <p:cNvSpPr>
                <a:spLocks noChangeArrowheads="1"/>
              </p:cNvSpPr>
              <p:nvPr/>
            </p:nvSpPr>
            <p:spPr bwMode="auto">
              <a:xfrm>
                <a:off x="4554" y="2769"/>
                <a:ext cx="1008" cy="615"/>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4741" name="Text Box 366"/>
              <p:cNvSpPr txBox="1">
                <a:spLocks noChangeArrowheads="1"/>
              </p:cNvSpPr>
              <p:nvPr/>
            </p:nvSpPr>
            <p:spPr bwMode="auto">
              <a:xfrm>
                <a:off x="5028" y="3275"/>
                <a:ext cx="1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42" name="Text Box 367"/>
              <p:cNvSpPr txBox="1">
                <a:spLocks noChangeArrowheads="1"/>
              </p:cNvSpPr>
              <p:nvPr/>
            </p:nvSpPr>
            <p:spPr bwMode="auto">
              <a:xfrm>
                <a:off x="4615" y="3278"/>
                <a:ext cx="11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43" name="Text Box 368"/>
              <p:cNvSpPr txBox="1">
                <a:spLocks noChangeArrowheads="1"/>
              </p:cNvSpPr>
              <p:nvPr/>
            </p:nvSpPr>
            <p:spPr bwMode="auto">
              <a:xfrm>
                <a:off x="4563" y="2779"/>
                <a:ext cx="854"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Linda</a:t>
                </a:r>
              </a:p>
              <a:p>
                <a:pPr algn="l" eaLnBrk="1" hangingPunct="1"/>
                <a:r>
                  <a:rPr lang="en-US" sz="1700"/>
                  <a:t>GPA: 3.99</a:t>
                </a:r>
              </a:p>
              <a:p>
                <a:pPr algn="l" eaLnBrk="1" hangingPunct="1"/>
                <a:r>
                  <a:rPr lang="en-US" sz="1700">
                    <a:solidFill>
                      <a:schemeClr val="tx1"/>
                    </a:solidFill>
                  </a:rPr>
                  <a:t>ID: 0003 </a:t>
                </a:r>
              </a:p>
            </p:txBody>
          </p:sp>
          <p:sp>
            <p:nvSpPr>
              <p:cNvPr id="114744" name="Text Box 369"/>
              <p:cNvSpPr txBox="1">
                <a:spLocks noChangeArrowheads="1"/>
              </p:cNvSpPr>
              <p:nvPr/>
            </p:nvSpPr>
            <p:spPr bwMode="auto">
              <a:xfrm>
                <a:off x="4569" y="3131"/>
                <a:ext cx="24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grpSp>
          <p:nvGrpSpPr>
            <p:cNvPr id="114745" name="Group 370"/>
            <p:cNvGrpSpPr>
              <a:grpSpLocks/>
            </p:cNvGrpSpPr>
            <p:nvPr/>
          </p:nvGrpSpPr>
          <p:grpSpPr bwMode="auto">
            <a:xfrm>
              <a:off x="4657" y="351"/>
              <a:ext cx="1008" cy="851"/>
              <a:chOff x="4547" y="2137"/>
              <a:chExt cx="1008" cy="892"/>
            </a:xfrm>
          </p:grpSpPr>
          <p:sp>
            <p:nvSpPr>
              <p:cNvPr id="114746" name="Rectangle 371"/>
              <p:cNvSpPr>
                <a:spLocks noChangeArrowheads="1"/>
              </p:cNvSpPr>
              <p:nvPr/>
            </p:nvSpPr>
            <p:spPr bwMode="auto">
              <a:xfrm>
                <a:off x="4547" y="2137"/>
                <a:ext cx="1008" cy="638"/>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4747" name="Text Box 372"/>
              <p:cNvSpPr txBox="1">
                <a:spLocks noChangeArrowheads="1"/>
              </p:cNvSpPr>
              <p:nvPr/>
            </p:nvSpPr>
            <p:spPr bwMode="auto">
              <a:xfrm>
                <a:off x="5021" y="2643"/>
                <a:ext cx="1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48" name="Text Box 373"/>
              <p:cNvSpPr txBox="1">
                <a:spLocks noChangeArrowheads="1"/>
              </p:cNvSpPr>
              <p:nvPr/>
            </p:nvSpPr>
            <p:spPr bwMode="auto">
              <a:xfrm>
                <a:off x="4608" y="2646"/>
                <a:ext cx="1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49" name="Text Box 374"/>
              <p:cNvSpPr txBox="1">
                <a:spLocks noChangeArrowheads="1"/>
              </p:cNvSpPr>
              <p:nvPr/>
            </p:nvSpPr>
            <p:spPr bwMode="auto">
              <a:xfrm>
                <a:off x="4556" y="2147"/>
                <a:ext cx="811"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Alex</a:t>
                </a:r>
              </a:p>
              <a:p>
                <a:pPr algn="l" eaLnBrk="1" hangingPunct="1"/>
                <a:r>
                  <a:rPr lang="en-US" sz="1700"/>
                  <a:t>GPA: 2.05</a:t>
                </a:r>
              </a:p>
              <a:p>
                <a:pPr algn="l" eaLnBrk="1" hangingPunct="1"/>
                <a:r>
                  <a:rPr lang="en-US" sz="1700">
                    <a:solidFill>
                      <a:schemeClr val="tx1"/>
                    </a:solidFill>
                  </a:rPr>
                  <a:t>ID: 7124</a:t>
                </a:r>
              </a:p>
              <a:p>
                <a:pPr algn="l" eaLnBrk="1" hangingPunct="1"/>
                <a:endParaRPr lang="en-US" sz="1700"/>
              </a:p>
            </p:txBody>
          </p:sp>
          <p:sp>
            <p:nvSpPr>
              <p:cNvPr id="114750" name="Text Box 375"/>
              <p:cNvSpPr txBox="1">
                <a:spLocks noChangeArrowheads="1"/>
              </p:cNvSpPr>
              <p:nvPr/>
            </p:nvSpPr>
            <p:spPr bwMode="auto">
              <a:xfrm>
                <a:off x="4562" y="2499"/>
                <a:ext cx="24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14751" name="Text Box 376"/>
              <p:cNvSpPr txBox="1">
                <a:spLocks noChangeArrowheads="1"/>
              </p:cNvSpPr>
              <p:nvPr/>
            </p:nvSpPr>
            <p:spPr bwMode="auto">
              <a:xfrm>
                <a:off x="5103" y="2727"/>
                <a:ext cx="11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solidFill>
                    <a:srgbClr val="FFFFCC"/>
                  </a:solidFill>
                </a:endParaRPr>
              </a:p>
            </p:txBody>
          </p:sp>
        </p:grpSp>
        <p:grpSp>
          <p:nvGrpSpPr>
            <p:cNvPr id="114752" name="Group 377"/>
            <p:cNvGrpSpPr>
              <a:grpSpLocks/>
            </p:cNvGrpSpPr>
            <p:nvPr/>
          </p:nvGrpSpPr>
          <p:grpSpPr bwMode="auto">
            <a:xfrm>
              <a:off x="4656" y="1542"/>
              <a:ext cx="1008" cy="870"/>
              <a:chOff x="1214" y="2822"/>
              <a:chExt cx="1008" cy="912"/>
            </a:xfrm>
          </p:grpSpPr>
          <p:sp>
            <p:nvSpPr>
              <p:cNvPr id="114753" name="Rectangle 378"/>
              <p:cNvSpPr>
                <a:spLocks noChangeArrowheads="1"/>
              </p:cNvSpPr>
              <p:nvPr/>
            </p:nvSpPr>
            <p:spPr bwMode="auto">
              <a:xfrm>
                <a:off x="1214" y="2822"/>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4754" name="Rectangle 379"/>
              <p:cNvSpPr>
                <a:spLocks noChangeArrowheads="1"/>
              </p:cNvSpPr>
              <p:nvPr/>
            </p:nvSpPr>
            <p:spPr bwMode="auto">
              <a:xfrm>
                <a:off x="1262"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4755" name="Rectangle 380"/>
              <p:cNvSpPr>
                <a:spLocks noChangeArrowheads="1"/>
              </p:cNvSpPr>
              <p:nvPr/>
            </p:nvSpPr>
            <p:spPr bwMode="auto">
              <a:xfrm>
                <a:off x="1790"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4756" name="Text Box 381"/>
              <p:cNvSpPr txBox="1">
                <a:spLocks noChangeArrowheads="1"/>
              </p:cNvSpPr>
              <p:nvPr/>
            </p:nvSpPr>
            <p:spPr bwMode="auto">
              <a:xfrm>
                <a:off x="1688" y="3328"/>
                <a:ext cx="1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57" name="Text Box 382"/>
              <p:cNvSpPr txBox="1">
                <a:spLocks noChangeArrowheads="1"/>
              </p:cNvSpPr>
              <p:nvPr/>
            </p:nvSpPr>
            <p:spPr bwMode="auto">
              <a:xfrm>
                <a:off x="1275" y="3331"/>
                <a:ext cx="11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58" name="Text Box 383"/>
              <p:cNvSpPr txBox="1">
                <a:spLocks noChangeArrowheads="1"/>
              </p:cNvSpPr>
              <p:nvPr/>
            </p:nvSpPr>
            <p:spPr bwMode="auto">
              <a:xfrm>
                <a:off x="1223" y="2832"/>
                <a:ext cx="889"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Jason</a:t>
                </a:r>
              </a:p>
              <a:p>
                <a:pPr algn="l" eaLnBrk="1" hangingPunct="1"/>
                <a:r>
                  <a:rPr lang="en-US" sz="1700"/>
                  <a:t>GPA: 1.55</a:t>
                </a:r>
              </a:p>
              <a:p>
                <a:pPr algn="l" eaLnBrk="1" hangingPunct="1"/>
                <a:r>
                  <a:rPr lang="en-US" sz="1700">
                    <a:solidFill>
                      <a:schemeClr val="tx1"/>
                    </a:solidFill>
                  </a:rPr>
                  <a:t>ID: 1054 </a:t>
                </a:r>
              </a:p>
              <a:p>
                <a:pPr algn="l" eaLnBrk="1" hangingPunct="1"/>
                <a:endParaRPr lang="en-US" sz="1700">
                  <a:solidFill>
                    <a:srgbClr val="FF3300"/>
                  </a:solidFill>
                </a:endParaRPr>
              </a:p>
            </p:txBody>
          </p:sp>
          <p:sp>
            <p:nvSpPr>
              <p:cNvPr id="114759" name="Text Box 384"/>
              <p:cNvSpPr txBox="1">
                <a:spLocks noChangeArrowheads="1"/>
              </p:cNvSpPr>
              <p:nvPr/>
            </p:nvSpPr>
            <p:spPr bwMode="auto">
              <a:xfrm>
                <a:off x="1229" y="3184"/>
                <a:ext cx="24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14760" name="Text Box 385"/>
              <p:cNvSpPr txBox="1">
                <a:spLocks noChangeArrowheads="1"/>
              </p:cNvSpPr>
              <p:nvPr/>
            </p:nvSpPr>
            <p:spPr bwMode="auto">
              <a:xfrm>
                <a:off x="1770" y="3412"/>
                <a:ext cx="42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14761" name="Text Box 386"/>
              <p:cNvSpPr txBox="1">
                <a:spLocks noChangeArrowheads="1"/>
              </p:cNvSpPr>
              <p:nvPr/>
            </p:nvSpPr>
            <p:spPr bwMode="auto">
              <a:xfrm>
                <a:off x="1245" y="3432"/>
                <a:ext cx="42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14762" name="Group 387"/>
            <p:cNvGrpSpPr>
              <a:grpSpLocks/>
            </p:cNvGrpSpPr>
            <p:nvPr/>
          </p:nvGrpSpPr>
          <p:grpSpPr bwMode="auto">
            <a:xfrm>
              <a:off x="4655" y="2131"/>
              <a:ext cx="1008" cy="854"/>
              <a:chOff x="117" y="2834"/>
              <a:chExt cx="1008" cy="896"/>
            </a:xfrm>
          </p:grpSpPr>
          <p:sp>
            <p:nvSpPr>
              <p:cNvPr id="114763" name="Rectangle 388"/>
              <p:cNvSpPr>
                <a:spLocks noChangeArrowheads="1"/>
              </p:cNvSpPr>
              <p:nvPr/>
            </p:nvSpPr>
            <p:spPr bwMode="auto">
              <a:xfrm>
                <a:off x="117" y="2834"/>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4764" name="Rectangle 389"/>
              <p:cNvSpPr>
                <a:spLocks noChangeArrowheads="1"/>
              </p:cNvSpPr>
              <p:nvPr/>
            </p:nvSpPr>
            <p:spPr bwMode="auto">
              <a:xfrm>
                <a:off x="165"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4765" name="Rectangle 390"/>
              <p:cNvSpPr>
                <a:spLocks noChangeArrowheads="1"/>
              </p:cNvSpPr>
              <p:nvPr/>
            </p:nvSpPr>
            <p:spPr bwMode="auto">
              <a:xfrm>
                <a:off x="693"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4766" name="Text Box 391"/>
              <p:cNvSpPr txBox="1">
                <a:spLocks noChangeArrowheads="1"/>
              </p:cNvSpPr>
              <p:nvPr/>
            </p:nvSpPr>
            <p:spPr bwMode="auto">
              <a:xfrm>
                <a:off x="591" y="3340"/>
                <a:ext cx="1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67" name="Text Box 392"/>
              <p:cNvSpPr txBox="1">
                <a:spLocks noChangeArrowheads="1"/>
              </p:cNvSpPr>
              <p:nvPr/>
            </p:nvSpPr>
            <p:spPr bwMode="auto">
              <a:xfrm>
                <a:off x="178" y="3343"/>
                <a:ext cx="1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68" name="Text Box 393"/>
              <p:cNvSpPr txBox="1">
                <a:spLocks noChangeArrowheads="1"/>
              </p:cNvSpPr>
              <p:nvPr/>
            </p:nvSpPr>
            <p:spPr bwMode="auto">
              <a:xfrm>
                <a:off x="126" y="2844"/>
                <a:ext cx="77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Abe</a:t>
                </a:r>
              </a:p>
              <a:p>
                <a:pPr algn="l" eaLnBrk="1" hangingPunct="1"/>
                <a:r>
                  <a:rPr lang="en-US" sz="1700">
                    <a:solidFill>
                      <a:schemeClr val="tx1"/>
                    </a:solidFill>
                  </a:rPr>
                  <a:t>GPA: 4.00</a:t>
                </a:r>
              </a:p>
              <a:p>
                <a:pPr algn="l" eaLnBrk="1" hangingPunct="1"/>
                <a:r>
                  <a:rPr lang="en-US" sz="1700">
                    <a:solidFill>
                      <a:schemeClr val="tx1"/>
                    </a:solidFill>
                  </a:rPr>
                  <a:t>ID: 9876 </a:t>
                </a:r>
              </a:p>
            </p:txBody>
          </p:sp>
          <p:sp>
            <p:nvSpPr>
              <p:cNvPr id="114769" name="Text Box 394"/>
              <p:cNvSpPr txBox="1">
                <a:spLocks noChangeArrowheads="1"/>
              </p:cNvSpPr>
              <p:nvPr/>
            </p:nvSpPr>
            <p:spPr bwMode="auto">
              <a:xfrm>
                <a:off x="132" y="3196"/>
                <a:ext cx="24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14770" name="Text Box 395"/>
              <p:cNvSpPr txBox="1">
                <a:spLocks noChangeArrowheads="1"/>
              </p:cNvSpPr>
              <p:nvPr/>
            </p:nvSpPr>
            <p:spPr bwMode="auto">
              <a:xfrm>
                <a:off x="150" y="3428"/>
                <a:ext cx="42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14771" name="Text Box 396"/>
              <p:cNvSpPr txBox="1">
                <a:spLocks noChangeArrowheads="1"/>
              </p:cNvSpPr>
              <p:nvPr/>
            </p:nvSpPr>
            <p:spPr bwMode="auto">
              <a:xfrm>
                <a:off x="668" y="3423"/>
                <a:ext cx="42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14772" name="Group 397"/>
            <p:cNvGrpSpPr>
              <a:grpSpLocks/>
            </p:cNvGrpSpPr>
            <p:nvPr/>
          </p:nvGrpSpPr>
          <p:grpSpPr bwMode="auto">
            <a:xfrm>
              <a:off x="4649" y="2707"/>
              <a:ext cx="1022" cy="854"/>
              <a:chOff x="2326" y="2811"/>
              <a:chExt cx="1008" cy="895"/>
            </a:xfrm>
          </p:grpSpPr>
          <p:sp>
            <p:nvSpPr>
              <p:cNvPr id="114773" name="Rectangle 398"/>
              <p:cNvSpPr>
                <a:spLocks noChangeArrowheads="1"/>
              </p:cNvSpPr>
              <p:nvPr/>
            </p:nvSpPr>
            <p:spPr bwMode="auto">
              <a:xfrm>
                <a:off x="2326" y="2811"/>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4774" name="Rectangle 399"/>
              <p:cNvSpPr>
                <a:spLocks noChangeArrowheads="1"/>
              </p:cNvSpPr>
              <p:nvPr/>
            </p:nvSpPr>
            <p:spPr bwMode="auto">
              <a:xfrm>
                <a:off x="2374"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4775" name="Rectangle 400"/>
              <p:cNvSpPr>
                <a:spLocks noChangeArrowheads="1"/>
              </p:cNvSpPr>
              <p:nvPr/>
            </p:nvSpPr>
            <p:spPr bwMode="auto">
              <a:xfrm>
                <a:off x="2902"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14776" name="Text Box 401"/>
              <p:cNvSpPr txBox="1">
                <a:spLocks noChangeArrowheads="1"/>
              </p:cNvSpPr>
              <p:nvPr/>
            </p:nvSpPr>
            <p:spPr bwMode="auto">
              <a:xfrm>
                <a:off x="2800" y="3317"/>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77" name="Text Box 402"/>
              <p:cNvSpPr txBox="1">
                <a:spLocks noChangeArrowheads="1"/>
              </p:cNvSpPr>
              <p:nvPr/>
            </p:nvSpPr>
            <p:spPr bwMode="auto">
              <a:xfrm>
                <a:off x="2335" y="2821"/>
                <a:ext cx="864"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Zelda</a:t>
                </a:r>
              </a:p>
              <a:p>
                <a:pPr algn="l" eaLnBrk="1" hangingPunct="1"/>
                <a:r>
                  <a:rPr lang="en-US" sz="1700">
                    <a:solidFill>
                      <a:schemeClr val="tx1"/>
                    </a:solidFill>
                  </a:rPr>
                  <a:t>GPA: 3.43</a:t>
                </a:r>
              </a:p>
              <a:p>
                <a:pPr algn="l" eaLnBrk="1" hangingPunct="1"/>
                <a:r>
                  <a:rPr lang="en-US" sz="1700">
                    <a:solidFill>
                      <a:schemeClr val="tx1"/>
                    </a:solidFill>
                  </a:rPr>
                  <a:t>ID: 6416 </a:t>
                </a:r>
              </a:p>
            </p:txBody>
          </p:sp>
          <p:sp>
            <p:nvSpPr>
              <p:cNvPr id="114778" name="Text Box 403"/>
              <p:cNvSpPr txBox="1">
                <a:spLocks noChangeArrowheads="1"/>
              </p:cNvSpPr>
              <p:nvPr/>
            </p:nvSpPr>
            <p:spPr bwMode="auto">
              <a:xfrm>
                <a:off x="2341" y="3173"/>
                <a:ext cx="24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14779" name="Text Box 404"/>
              <p:cNvSpPr txBox="1">
                <a:spLocks noChangeArrowheads="1"/>
              </p:cNvSpPr>
              <p:nvPr/>
            </p:nvSpPr>
            <p:spPr bwMode="auto">
              <a:xfrm>
                <a:off x="2359" y="3404"/>
                <a:ext cx="41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14780" name="Text Box 405"/>
              <p:cNvSpPr txBox="1">
                <a:spLocks noChangeArrowheads="1"/>
              </p:cNvSpPr>
              <p:nvPr/>
            </p:nvSpPr>
            <p:spPr bwMode="auto">
              <a:xfrm>
                <a:off x="2877" y="3399"/>
                <a:ext cx="41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14781" name="Group 406"/>
            <p:cNvGrpSpPr>
              <a:grpSpLocks/>
            </p:cNvGrpSpPr>
            <p:nvPr/>
          </p:nvGrpSpPr>
          <p:grpSpPr bwMode="auto">
            <a:xfrm>
              <a:off x="4644" y="3280"/>
              <a:ext cx="1022" cy="736"/>
              <a:chOff x="4560" y="1488"/>
              <a:chExt cx="1008" cy="772"/>
            </a:xfrm>
          </p:grpSpPr>
          <p:sp>
            <p:nvSpPr>
              <p:cNvPr id="114782" name="Rectangle 407"/>
              <p:cNvSpPr>
                <a:spLocks noChangeArrowheads="1"/>
              </p:cNvSpPr>
              <p:nvPr/>
            </p:nvSpPr>
            <p:spPr bwMode="auto">
              <a:xfrm>
                <a:off x="4560" y="1488"/>
                <a:ext cx="1008" cy="645"/>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4783" name="Text Box 408"/>
              <p:cNvSpPr txBox="1">
                <a:spLocks noChangeArrowheads="1"/>
              </p:cNvSpPr>
              <p:nvPr/>
            </p:nvSpPr>
            <p:spPr bwMode="auto">
              <a:xfrm>
                <a:off x="5034" y="1994"/>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84" name="Text Box 409"/>
              <p:cNvSpPr txBox="1">
                <a:spLocks noChangeArrowheads="1"/>
              </p:cNvSpPr>
              <p:nvPr/>
            </p:nvSpPr>
            <p:spPr bwMode="auto">
              <a:xfrm>
                <a:off x="4621" y="1997"/>
                <a:ext cx="11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14785" name="Text Box 410"/>
              <p:cNvSpPr txBox="1">
                <a:spLocks noChangeArrowheads="1"/>
              </p:cNvSpPr>
              <p:nvPr/>
            </p:nvSpPr>
            <p:spPr bwMode="auto">
              <a:xfrm>
                <a:off x="4569" y="1498"/>
                <a:ext cx="871"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Carey</a:t>
                </a:r>
              </a:p>
              <a:p>
                <a:pPr algn="l" eaLnBrk="1" hangingPunct="1"/>
                <a:r>
                  <a:rPr lang="en-US" sz="1700">
                    <a:solidFill>
                      <a:schemeClr val="tx1"/>
                    </a:solidFill>
                  </a:rPr>
                  <a:t>GPA: 3.62</a:t>
                </a:r>
              </a:p>
              <a:p>
                <a:pPr algn="l" eaLnBrk="1" hangingPunct="1"/>
                <a:r>
                  <a:rPr lang="en-US" sz="1700">
                    <a:solidFill>
                      <a:schemeClr val="tx1"/>
                    </a:solidFill>
                  </a:rPr>
                  <a:t>ID: 4006 </a:t>
                </a:r>
              </a:p>
            </p:txBody>
          </p:sp>
          <p:sp>
            <p:nvSpPr>
              <p:cNvPr id="114786" name="Text Box 411"/>
              <p:cNvSpPr txBox="1">
                <a:spLocks noChangeArrowheads="1"/>
              </p:cNvSpPr>
              <p:nvPr/>
            </p:nvSpPr>
            <p:spPr bwMode="auto">
              <a:xfrm>
                <a:off x="4575" y="1850"/>
                <a:ext cx="24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sp>
          <p:nvSpPr>
            <p:cNvPr id="114787" name="Text Box 412"/>
            <p:cNvSpPr txBox="1">
              <a:spLocks noChangeArrowheads="1"/>
            </p:cNvSpPr>
            <p:nvPr/>
          </p:nvSpPr>
          <p:spPr bwMode="auto">
            <a:xfrm>
              <a:off x="4400" y="48"/>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    </a:t>
              </a:r>
            </a:p>
          </p:txBody>
        </p:sp>
        <p:sp>
          <p:nvSpPr>
            <p:cNvPr id="114788" name="Text Box 413"/>
            <p:cNvSpPr txBox="1">
              <a:spLocks noChangeArrowheads="1"/>
            </p:cNvSpPr>
            <p:nvPr/>
          </p:nvSpPr>
          <p:spPr bwMode="auto">
            <a:xfrm>
              <a:off x="4368" y="240"/>
              <a:ext cx="233" cy="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0</a:t>
              </a:r>
            </a:p>
            <a:p>
              <a:pPr algn="l" eaLnBrk="1" hangingPunct="1"/>
              <a:endParaRPr lang="en-US">
                <a:solidFill>
                  <a:srgbClr val="6600CC"/>
                </a:solidFill>
              </a:endParaRPr>
            </a:p>
            <a:p>
              <a:pPr algn="l" eaLnBrk="1" hangingPunct="1"/>
              <a:endParaRPr lang="en-US">
                <a:solidFill>
                  <a:srgbClr val="6600CC"/>
                </a:solidFill>
              </a:endParaRPr>
            </a:p>
            <a:p>
              <a:pPr algn="l" eaLnBrk="1" hangingPunct="1"/>
              <a:r>
                <a:rPr lang="en-US">
                  <a:solidFill>
                    <a:srgbClr val="6600CC"/>
                  </a:solidFill>
                </a:rPr>
                <a:t>1</a:t>
              </a:r>
            </a:p>
            <a:p>
              <a:pPr algn="l" eaLnBrk="1" hangingPunct="1"/>
              <a:endParaRPr lang="en-US">
                <a:solidFill>
                  <a:srgbClr val="6600CC"/>
                </a:solidFill>
              </a:endParaRPr>
            </a:p>
            <a:p>
              <a:pPr algn="l" eaLnBrk="1" hangingPunct="1"/>
              <a:endParaRPr lang="en-US" sz="1000">
                <a:solidFill>
                  <a:srgbClr val="6600CC"/>
                </a:solidFill>
              </a:endParaRPr>
            </a:p>
            <a:p>
              <a:pPr algn="l" eaLnBrk="1" hangingPunct="1"/>
              <a:r>
                <a:rPr lang="en-US">
                  <a:solidFill>
                    <a:srgbClr val="6600CC"/>
                  </a:solidFill>
                </a:rPr>
                <a:t>2</a:t>
              </a:r>
            </a:p>
            <a:p>
              <a:pPr algn="l" eaLnBrk="1" hangingPunct="1"/>
              <a:endParaRPr lang="en-US">
                <a:solidFill>
                  <a:srgbClr val="6600CC"/>
                </a:solidFill>
              </a:endParaRPr>
            </a:p>
            <a:p>
              <a:pPr algn="l" eaLnBrk="1" hangingPunct="1"/>
              <a:endParaRPr lang="en-US" sz="1800">
                <a:solidFill>
                  <a:srgbClr val="6600CC"/>
                </a:solidFill>
              </a:endParaRPr>
            </a:p>
            <a:p>
              <a:pPr algn="l" eaLnBrk="1" hangingPunct="1"/>
              <a:r>
                <a:rPr lang="en-US">
                  <a:solidFill>
                    <a:srgbClr val="6600CC"/>
                  </a:solidFill>
                </a:rPr>
                <a:t>3</a:t>
              </a:r>
            </a:p>
            <a:p>
              <a:pPr algn="l" eaLnBrk="1" hangingPunct="1"/>
              <a:endParaRPr lang="en-US">
                <a:solidFill>
                  <a:srgbClr val="6600CC"/>
                </a:solidFill>
              </a:endParaRPr>
            </a:p>
            <a:p>
              <a:pPr algn="l" eaLnBrk="1" hangingPunct="1"/>
              <a:endParaRPr lang="en-US" sz="800">
                <a:solidFill>
                  <a:srgbClr val="6600CC"/>
                </a:solidFill>
              </a:endParaRPr>
            </a:p>
            <a:p>
              <a:pPr algn="l" eaLnBrk="1" hangingPunct="1"/>
              <a:r>
                <a:rPr lang="en-US">
                  <a:solidFill>
                    <a:srgbClr val="6600CC"/>
                  </a:solidFill>
                </a:rPr>
                <a:t>4</a:t>
              </a:r>
            </a:p>
            <a:p>
              <a:pPr algn="l" eaLnBrk="1" hangingPunct="1"/>
              <a:endParaRPr lang="en-US">
                <a:solidFill>
                  <a:srgbClr val="6600CC"/>
                </a:solidFill>
              </a:endParaRPr>
            </a:p>
            <a:p>
              <a:pPr algn="l" eaLnBrk="1" hangingPunct="1"/>
              <a:endParaRPr lang="en-US" sz="1000">
                <a:solidFill>
                  <a:srgbClr val="6600CC"/>
                </a:solidFill>
              </a:endParaRPr>
            </a:p>
            <a:p>
              <a:pPr algn="l" eaLnBrk="1" hangingPunct="1"/>
              <a:r>
                <a:rPr lang="en-US">
                  <a:solidFill>
                    <a:srgbClr val="6600CC"/>
                  </a:solidFill>
                </a:rPr>
                <a:t>5</a:t>
              </a:r>
            </a:p>
          </p:txBody>
        </p:sp>
      </p:grpSp>
      <p:sp>
        <p:nvSpPr>
          <p:cNvPr id="3" name="Text Box 3"/>
          <p:cNvSpPr txBox="1">
            <a:spLocks noChangeArrowheads="1"/>
          </p:cNvSpPr>
          <p:nvPr/>
        </p:nvSpPr>
        <p:spPr bwMode="auto">
          <a:xfrm>
            <a:off x="838200" y="1600200"/>
            <a:ext cx="6040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Can we use hash tables to index our data instead of binary search trees? </a:t>
            </a:r>
            <a:endParaRPr lang="en-US" sz="2000"/>
          </a:p>
        </p:txBody>
      </p:sp>
      <p:sp>
        <p:nvSpPr>
          <p:cNvPr id="5" name="Text Box 3"/>
          <p:cNvSpPr txBox="1">
            <a:spLocks noChangeArrowheads="1"/>
          </p:cNvSpPr>
          <p:nvPr/>
        </p:nvSpPr>
        <p:spPr bwMode="auto">
          <a:xfrm>
            <a:off x="914400" y="2514600"/>
            <a:ext cx="6040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Of course!</a:t>
            </a:r>
            <a:endParaRPr lang="en-US" sz="2000"/>
          </a:p>
        </p:txBody>
      </p:sp>
      <p:grpSp>
        <p:nvGrpSpPr>
          <p:cNvPr id="114887" name="Group 199"/>
          <p:cNvGrpSpPr>
            <a:grpSpLocks/>
          </p:cNvGrpSpPr>
          <p:nvPr/>
        </p:nvGrpSpPr>
        <p:grpSpPr bwMode="auto">
          <a:xfrm>
            <a:off x="76200" y="2619375"/>
            <a:ext cx="4068763" cy="4238625"/>
            <a:chOff x="-2546" y="1650"/>
            <a:chExt cx="2563" cy="2670"/>
          </a:xfrm>
        </p:grpSpPr>
        <p:grpSp>
          <p:nvGrpSpPr>
            <p:cNvPr id="2" name="Group 66"/>
            <p:cNvGrpSpPr>
              <a:grpSpLocks/>
            </p:cNvGrpSpPr>
            <p:nvPr/>
          </p:nvGrpSpPr>
          <p:grpSpPr bwMode="auto">
            <a:xfrm>
              <a:off x="-2546" y="1650"/>
              <a:ext cx="991" cy="2628"/>
              <a:chOff x="5056188" y="1847850"/>
              <a:chExt cx="1573212" cy="4171615"/>
            </a:xfrm>
          </p:grpSpPr>
          <p:grpSp>
            <p:nvGrpSpPr>
              <p:cNvPr id="114815" name="Group 4"/>
              <p:cNvGrpSpPr>
                <a:grpSpLocks/>
              </p:cNvGrpSpPr>
              <p:nvPr/>
            </p:nvGrpSpPr>
            <p:grpSpPr bwMode="auto">
              <a:xfrm>
                <a:off x="5430838" y="2579688"/>
                <a:ext cx="1044575" cy="3381375"/>
                <a:chOff x="4382" y="1080"/>
                <a:chExt cx="1197" cy="3096"/>
              </a:xfrm>
            </p:grpSpPr>
            <p:sp>
              <p:nvSpPr>
                <p:cNvPr id="114816" name="Rectangle 5"/>
                <p:cNvSpPr>
                  <a:spLocks noChangeArrowheads="1"/>
                </p:cNvSpPr>
                <p:nvPr/>
              </p:nvSpPr>
              <p:spPr bwMode="auto">
                <a:xfrm>
                  <a:off x="4382" y="1390"/>
                  <a:ext cx="1197" cy="309"/>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17" name="Rectangle 6"/>
                <p:cNvSpPr>
                  <a:spLocks noChangeArrowheads="1"/>
                </p:cNvSpPr>
                <p:nvPr/>
              </p:nvSpPr>
              <p:spPr bwMode="auto">
                <a:xfrm>
                  <a:off x="4382" y="1699"/>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18" name="Rectangle 7"/>
                <p:cNvSpPr>
                  <a:spLocks noChangeArrowheads="1"/>
                </p:cNvSpPr>
                <p:nvPr/>
              </p:nvSpPr>
              <p:spPr bwMode="auto">
                <a:xfrm>
                  <a:off x="4382" y="2009"/>
                  <a:ext cx="1197" cy="309"/>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19" name="Rectangle 8"/>
                <p:cNvSpPr>
                  <a:spLocks noChangeArrowheads="1"/>
                </p:cNvSpPr>
                <p:nvPr/>
              </p:nvSpPr>
              <p:spPr bwMode="auto">
                <a:xfrm>
                  <a:off x="4382" y="2318"/>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20" name="Rectangle 9"/>
                <p:cNvSpPr>
                  <a:spLocks noChangeArrowheads="1"/>
                </p:cNvSpPr>
                <p:nvPr/>
              </p:nvSpPr>
              <p:spPr bwMode="auto">
                <a:xfrm>
                  <a:off x="4382" y="2628"/>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21" name="Rectangle 10"/>
                <p:cNvSpPr>
                  <a:spLocks noChangeArrowheads="1"/>
                </p:cNvSpPr>
                <p:nvPr/>
              </p:nvSpPr>
              <p:spPr bwMode="auto">
                <a:xfrm>
                  <a:off x="4382" y="2938"/>
                  <a:ext cx="1197" cy="309"/>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22" name="Rectangle 11"/>
                <p:cNvSpPr>
                  <a:spLocks noChangeArrowheads="1"/>
                </p:cNvSpPr>
                <p:nvPr/>
              </p:nvSpPr>
              <p:spPr bwMode="auto">
                <a:xfrm>
                  <a:off x="4382" y="3247"/>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23" name="Rectangle 12"/>
                <p:cNvSpPr>
                  <a:spLocks noChangeArrowheads="1"/>
                </p:cNvSpPr>
                <p:nvPr/>
              </p:nvSpPr>
              <p:spPr bwMode="auto">
                <a:xfrm>
                  <a:off x="4382" y="3557"/>
                  <a:ext cx="1197" cy="309"/>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24" name="Rectangle 13"/>
                <p:cNvSpPr>
                  <a:spLocks noChangeArrowheads="1"/>
                </p:cNvSpPr>
                <p:nvPr/>
              </p:nvSpPr>
              <p:spPr bwMode="auto">
                <a:xfrm>
                  <a:off x="4382" y="3866"/>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sp>
              <p:nvSpPr>
                <p:cNvPr id="114825" name="Rectangle 14"/>
                <p:cNvSpPr>
                  <a:spLocks noChangeArrowheads="1"/>
                </p:cNvSpPr>
                <p:nvPr/>
              </p:nvSpPr>
              <p:spPr bwMode="auto">
                <a:xfrm>
                  <a:off x="4382" y="1080"/>
                  <a:ext cx="1197" cy="310"/>
                </a:xfrm>
                <a:prstGeom prst="rect">
                  <a:avLst/>
                </a:prstGeom>
                <a:solidFill>
                  <a:srgbClr val="CCFFFF"/>
                </a:solidFill>
                <a:ln w="41275">
                  <a:solidFill>
                    <a:srgbClr val="800000"/>
                  </a:solidFill>
                  <a:miter lim="800000"/>
                  <a:headEnd/>
                  <a:tailEnd/>
                </a:ln>
              </p:spPr>
              <p:txBody>
                <a:bodyPr wrap="none" anchor="ctr"/>
                <a:lstStyle/>
                <a:p>
                  <a:pPr algn="l"/>
                  <a:endParaRPr lang="en-US"/>
                </a:p>
              </p:txBody>
            </p:sp>
          </p:grpSp>
          <p:sp>
            <p:nvSpPr>
              <p:cNvPr id="114826" name="Text Box 15"/>
              <p:cNvSpPr txBox="1">
                <a:spLocks noChangeArrowheads="1"/>
              </p:cNvSpPr>
              <p:nvPr/>
            </p:nvSpPr>
            <p:spPr bwMode="auto">
              <a:xfrm>
                <a:off x="5056188" y="2544706"/>
                <a:ext cx="354012" cy="344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t>0</a:t>
                </a:r>
              </a:p>
              <a:p>
                <a:pPr algn="l" eaLnBrk="1" hangingPunct="1"/>
                <a:r>
                  <a:rPr lang="en-US" sz="2200"/>
                  <a:t>1</a:t>
                </a:r>
              </a:p>
              <a:p>
                <a:pPr algn="l" eaLnBrk="1" hangingPunct="1"/>
                <a:r>
                  <a:rPr lang="en-US" sz="2200"/>
                  <a:t>2</a:t>
                </a:r>
              </a:p>
              <a:p>
                <a:pPr algn="l" eaLnBrk="1" hangingPunct="1"/>
                <a:r>
                  <a:rPr lang="en-US" sz="2200"/>
                  <a:t>3</a:t>
                </a:r>
              </a:p>
              <a:p>
                <a:pPr algn="l" eaLnBrk="1" hangingPunct="1"/>
                <a:r>
                  <a:rPr lang="en-US" sz="2200"/>
                  <a:t>4</a:t>
                </a:r>
              </a:p>
              <a:p>
                <a:pPr algn="l" eaLnBrk="1" hangingPunct="1"/>
                <a:r>
                  <a:rPr lang="en-US" sz="2200"/>
                  <a:t>5</a:t>
                </a:r>
              </a:p>
              <a:p>
                <a:pPr algn="l" eaLnBrk="1" hangingPunct="1"/>
                <a:r>
                  <a:rPr lang="en-US" sz="2200"/>
                  <a:t>6</a:t>
                </a:r>
              </a:p>
              <a:p>
                <a:pPr algn="l" eaLnBrk="1" hangingPunct="1"/>
                <a:r>
                  <a:rPr lang="en-US" sz="2200"/>
                  <a:t>7</a:t>
                </a:r>
              </a:p>
              <a:p>
                <a:pPr algn="l" eaLnBrk="1" hangingPunct="1"/>
                <a:r>
                  <a:rPr lang="en-US" sz="2200"/>
                  <a:t>8</a:t>
                </a:r>
              </a:p>
              <a:p>
                <a:pPr algn="l" eaLnBrk="1" hangingPunct="1"/>
                <a:r>
                  <a:rPr lang="en-US" sz="2200"/>
                  <a:t>9</a:t>
                </a:r>
              </a:p>
            </p:txBody>
          </p:sp>
          <p:sp>
            <p:nvSpPr>
              <p:cNvPr id="114827" name="Text Box 16"/>
              <p:cNvSpPr txBox="1">
                <a:spLocks noChangeArrowheads="1"/>
              </p:cNvSpPr>
              <p:nvPr/>
            </p:nvSpPr>
            <p:spPr bwMode="auto">
              <a:xfrm>
                <a:off x="5189538" y="1847850"/>
                <a:ext cx="1439862" cy="4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endParaRPr lang="en-US"/>
              </a:p>
            </p:txBody>
          </p:sp>
          <p:sp>
            <p:nvSpPr>
              <p:cNvPr id="114828" name="Text Box 18"/>
              <p:cNvSpPr txBox="1">
                <a:spLocks noChangeArrowheads="1"/>
              </p:cNvSpPr>
              <p:nvPr/>
            </p:nvSpPr>
            <p:spPr bwMode="auto">
              <a:xfrm>
                <a:off x="5481638" y="2578041"/>
                <a:ext cx="920750" cy="344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a:p>
                <a:pPr algn="l" eaLnBrk="1" hangingPunct="1"/>
                <a:r>
                  <a:rPr lang="en-US" sz="2200">
                    <a:solidFill>
                      <a:srgbClr val="FF3300"/>
                    </a:solidFill>
                  </a:rPr>
                  <a:t>NULL</a:t>
                </a:r>
              </a:p>
            </p:txBody>
          </p:sp>
        </p:grpSp>
        <p:grpSp>
          <p:nvGrpSpPr>
            <p:cNvPr id="114885" name="Group 197"/>
            <p:cNvGrpSpPr>
              <a:grpSpLocks/>
            </p:cNvGrpSpPr>
            <p:nvPr/>
          </p:nvGrpSpPr>
          <p:grpSpPr bwMode="auto">
            <a:xfrm>
              <a:off x="-2256" y="2232"/>
              <a:ext cx="2273" cy="2088"/>
              <a:chOff x="-2273" y="2118"/>
              <a:chExt cx="2273" cy="2088"/>
            </a:xfrm>
          </p:grpSpPr>
          <p:grpSp>
            <p:nvGrpSpPr>
              <p:cNvPr id="4" name="Group 29"/>
              <p:cNvGrpSpPr>
                <a:grpSpLocks/>
              </p:cNvGrpSpPr>
              <p:nvPr/>
            </p:nvGrpSpPr>
            <p:grpSpPr bwMode="auto">
              <a:xfrm>
                <a:off x="-2245" y="2551"/>
                <a:ext cx="1401" cy="371"/>
                <a:chOff x="3631" y="2304"/>
                <a:chExt cx="1401" cy="371"/>
              </a:xfrm>
            </p:grpSpPr>
            <p:grpSp>
              <p:nvGrpSpPr>
                <p:cNvPr id="114830" name="Group 30"/>
                <p:cNvGrpSpPr>
                  <a:grpSpLocks/>
                </p:cNvGrpSpPr>
                <p:nvPr/>
              </p:nvGrpSpPr>
              <p:grpSpPr bwMode="auto">
                <a:xfrm>
                  <a:off x="4111" y="2304"/>
                  <a:ext cx="921" cy="371"/>
                  <a:chOff x="4224" y="1872"/>
                  <a:chExt cx="921" cy="371"/>
                </a:xfrm>
              </p:grpSpPr>
              <p:sp>
                <p:nvSpPr>
                  <p:cNvPr id="114831" name="Rectangle 31"/>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114832" name="Text Box 32"/>
                  <p:cNvSpPr txBox="1">
                    <a:spLocks noChangeArrowheads="1"/>
                  </p:cNvSpPr>
                  <p:nvPr/>
                </p:nvSpPr>
                <p:spPr bwMode="auto">
                  <a:xfrm>
                    <a:off x="4416" y="1872"/>
                    <a:ext cx="66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FF0000"/>
                        </a:solidFill>
                      </a:rPr>
                      <a:t>Nm: Alex</a:t>
                    </a:r>
                  </a:p>
                  <a:p>
                    <a:pPr algn="l" eaLnBrk="1" hangingPunct="1"/>
                    <a:r>
                      <a:rPr lang="en-US" sz="1600"/>
                      <a:t>Slot: 0</a:t>
                    </a:r>
                  </a:p>
                </p:txBody>
              </p:sp>
              <p:sp>
                <p:nvSpPr>
                  <p:cNvPr id="114833" name="Line 33"/>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4834" name="Rectangle 34"/>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114835" name="Text Box 35"/>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114836" name="Rectangle 36"/>
                <p:cNvSpPr>
                  <a:spLocks noChangeArrowheads="1"/>
                </p:cNvSpPr>
                <p:nvPr/>
              </p:nvSpPr>
              <p:spPr bwMode="auto">
                <a:xfrm>
                  <a:off x="3631" y="2434"/>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grpSp>
            <p:nvGrpSpPr>
              <p:cNvPr id="6" name="Group 46"/>
              <p:cNvGrpSpPr>
                <a:grpSpLocks/>
              </p:cNvGrpSpPr>
              <p:nvPr/>
            </p:nvGrpSpPr>
            <p:grpSpPr bwMode="auto">
              <a:xfrm>
                <a:off x="-2273" y="2978"/>
                <a:ext cx="1455" cy="371"/>
                <a:chOff x="3642" y="2725"/>
                <a:chExt cx="1455" cy="371"/>
              </a:xfrm>
            </p:grpSpPr>
            <p:grpSp>
              <p:nvGrpSpPr>
                <p:cNvPr id="114838" name="Group 47"/>
                <p:cNvGrpSpPr>
                  <a:grpSpLocks/>
                </p:cNvGrpSpPr>
                <p:nvPr/>
              </p:nvGrpSpPr>
              <p:grpSpPr bwMode="auto">
                <a:xfrm>
                  <a:off x="4176" y="2725"/>
                  <a:ext cx="921" cy="371"/>
                  <a:chOff x="4224" y="1872"/>
                  <a:chExt cx="921" cy="371"/>
                </a:xfrm>
              </p:grpSpPr>
              <p:sp>
                <p:nvSpPr>
                  <p:cNvPr id="114839" name="Rectangle 48"/>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114840" name="Text Box 49"/>
                  <p:cNvSpPr txBox="1">
                    <a:spLocks noChangeArrowheads="1"/>
                  </p:cNvSpPr>
                  <p:nvPr/>
                </p:nvSpPr>
                <p:spPr bwMode="auto">
                  <a:xfrm>
                    <a:off x="4416" y="1872"/>
                    <a:ext cx="66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400">
                        <a:solidFill>
                          <a:srgbClr val="FF0000"/>
                        </a:solidFill>
                      </a:rPr>
                      <a:t>Nm: Jason</a:t>
                    </a:r>
                  </a:p>
                  <a:p>
                    <a:pPr algn="l" eaLnBrk="1" hangingPunct="1"/>
                    <a:r>
                      <a:rPr lang="en-US" sz="1600"/>
                      <a:t>Slot: 2</a:t>
                    </a:r>
                  </a:p>
                </p:txBody>
              </p:sp>
              <p:sp>
                <p:nvSpPr>
                  <p:cNvPr id="114841" name="Line 50"/>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4842" name="Rectangle 51"/>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114843" name="Text Box 52"/>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114844" name="Rectangle 53"/>
                <p:cNvSpPr>
                  <a:spLocks noChangeArrowheads="1"/>
                </p:cNvSpPr>
                <p:nvPr/>
              </p:nvSpPr>
              <p:spPr bwMode="auto">
                <a:xfrm>
                  <a:off x="3642" y="2845"/>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grpSp>
            <p:nvGrpSpPr>
              <p:cNvPr id="9" name="Group 46"/>
              <p:cNvGrpSpPr>
                <a:grpSpLocks/>
              </p:cNvGrpSpPr>
              <p:nvPr/>
            </p:nvGrpSpPr>
            <p:grpSpPr bwMode="auto">
              <a:xfrm>
                <a:off x="-2242" y="2134"/>
                <a:ext cx="1455" cy="370"/>
                <a:chOff x="3642" y="2726"/>
                <a:chExt cx="1455" cy="370"/>
              </a:xfrm>
            </p:grpSpPr>
            <p:grpSp>
              <p:nvGrpSpPr>
                <p:cNvPr id="114846" name="Group 47"/>
                <p:cNvGrpSpPr>
                  <a:grpSpLocks/>
                </p:cNvGrpSpPr>
                <p:nvPr/>
              </p:nvGrpSpPr>
              <p:grpSpPr bwMode="auto">
                <a:xfrm>
                  <a:off x="4176" y="2726"/>
                  <a:ext cx="921" cy="370"/>
                  <a:chOff x="4224" y="1873"/>
                  <a:chExt cx="921" cy="370"/>
                </a:xfrm>
              </p:grpSpPr>
              <p:sp>
                <p:nvSpPr>
                  <p:cNvPr id="114847" name="Rectangle 48"/>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114848" name="Text Box 49"/>
                  <p:cNvSpPr txBox="1">
                    <a:spLocks noChangeArrowheads="1"/>
                  </p:cNvSpPr>
                  <p:nvPr/>
                </p:nvSpPr>
                <p:spPr bwMode="auto">
                  <a:xfrm>
                    <a:off x="4431" y="1875"/>
                    <a:ext cx="65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400">
                        <a:solidFill>
                          <a:srgbClr val="FF0000"/>
                        </a:solidFill>
                      </a:rPr>
                      <a:t>Nm: Carey</a:t>
                    </a:r>
                  </a:p>
                  <a:p>
                    <a:pPr algn="l" eaLnBrk="1" hangingPunct="1"/>
                    <a:r>
                      <a:rPr lang="en-US" sz="1600"/>
                      <a:t>Slot: 5</a:t>
                    </a:r>
                  </a:p>
                </p:txBody>
              </p:sp>
              <p:sp>
                <p:nvSpPr>
                  <p:cNvPr id="114849" name="Line 50"/>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4850" name="Rectangle 51"/>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114851" name="Text Box 52"/>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114852" name="Rectangle 53"/>
                <p:cNvSpPr>
                  <a:spLocks noChangeArrowheads="1"/>
                </p:cNvSpPr>
                <p:nvPr/>
              </p:nvSpPr>
              <p:spPr bwMode="auto">
                <a:xfrm>
                  <a:off x="3642" y="2845"/>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grpSp>
            <p:nvGrpSpPr>
              <p:cNvPr id="12" name="Group 38"/>
              <p:cNvGrpSpPr>
                <a:grpSpLocks/>
              </p:cNvGrpSpPr>
              <p:nvPr/>
            </p:nvGrpSpPr>
            <p:grpSpPr bwMode="auto">
              <a:xfrm>
                <a:off x="-921" y="2118"/>
                <a:ext cx="921" cy="371"/>
                <a:chOff x="4906" y="1865"/>
                <a:chExt cx="921" cy="371"/>
              </a:xfrm>
            </p:grpSpPr>
            <p:grpSp>
              <p:nvGrpSpPr>
                <p:cNvPr id="114859" name="Group 39"/>
                <p:cNvGrpSpPr>
                  <a:grpSpLocks/>
                </p:cNvGrpSpPr>
                <p:nvPr/>
              </p:nvGrpSpPr>
              <p:grpSpPr bwMode="auto">
                <a:xfrm>
                  <a:off x="4906" y="1865"/>
                  <a:ext cx="921" cy="371"/>
                  <a:chOff x="4224" y="1872"/>
                  <a:chExt cx="921" cy="371"/>
                </a:xfrm>
              </p:grpSpPr>
              <p:sp>
                <p:nvSpPr>
                  <p:cNvPr id="114860" name="Rectangle 40"/>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114861" name="Text Box 41"/>
                  <p:cNvSpPr txBox="1">
                    <a:spLocks noChangeArrowheads="1"/>
                  </p:cNvSpPr>
                  <p:nvPr/>
                </p:nvSpPr>
                <p:spPr bwMode="auto">
                  <a:xfrm>
                    <a:off x="4416" y="1872"/>
                    <a:ext cx="65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400">
                        <a:solidFill>
                          <a:srgbClr val="FF0000"/>
                        </a:solidFill>
                      </a:rPr>
                      <a:t>Nm: Zelda</a:t>
                    </a:r>
                  </a:p>
                  <a:p>
                    <a:pPr algn="l" eaLnBrk="1" hangingPunct="1"/>
                    <a:r>
                      <a:rPr lang="en-US" sz="1600"/>
                      <a:t>Slot: 4</a:t>
                    </a:r>
                  </a:p>
                </p:txBody>
              </p:sp>
              <p:sp>
                <p:nvSpPr>
                  <p:cNvPr id="114862" name="Line 42"/>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4863" name="Rectangle 43"/>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114864" name="Text Box 44"/>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114865" name="Rectangle 45"/>
                <p:cNvSpPr>
                  <a:spLocks noChangeArrowheads="1"/>
                </p:cNvSpPr>
                <p:nvPr/>
              </p:nvSpPr>
              <p:spPr bwMode="auto">
                <a:xfrm>
                  <a:off x="4916" y="1922"/>
                  <a:ext cx="76" cy="261"/>
                </a:xfrm>
                <a:prstGeom prst="rect">
                  <a:avLst/>
                </a:prstGeom>
                <a:solidFill>
                  <a:srgbClr val="800000"/>
                </a:solidFill>
                <a:ln w="41275">
                  <a:solidFill>
                    <a:srgbClr val="800000"/>
                  </a:solidFill>
                  <a:miter lim="800000"/>
                  <a:headEnd/>
                  <a:tailEnd/>
                </a:ln>
              </p:spPr>
              <p:txBody>
                <a:bodyPr wrap="none" anchor="ctr"/>
                <a:lstStyle/>
                <a:p>
                  <a:endParaRPr lang="en-US"/>
                </a:p>
              </p:txBody>
            </p:sp>
          </p:grpSp>
          <p:grpSp>
            <p:nvGrpSpPr>
              <p:cNvPr id="7" name="Group 46"/>
              <p:cNvGrpSpPr>
                <a:grpSpLocks/>
              </p:cNvGrpSpPr>
              <p:nvPr/>
            </p:nvGrpSpPr>
            <p:grpSpPr bwMode="auto">
              <a:xfrm>
                <a:off x="-2234" y="3835"/>
                <a:ext cx="1455" cy="371"/>
                <a:chOff x="3642" y="2725"/>
                <a:chExt cx="1455" cy="371"/>
              </a:xfrm>
            </p:grpSpPr>
            <p:grpSp>
              <p:nvGrpSpPr>
                <p:cNvPr id="114870" name="Group 47"/>
                <p:cNvGrpSpPr>
                  <a:grpSpLocks/>
                </p:cNvGrpSpPr>
                <p:nvPr/>
              </p:nvGrpSpPr>
              <p:grpSpPr bwMode="auto">
                <a:xfrm>
                  <a:off x="4176" y="2725"/>
                  <a:ext cx="921" cy="371"/>
                  <a:chOff x="4224" y="1872"/>
                  <a:chExt cx="921" cy="371"/>
                </a:xfrm>
              </p:grpSpPr>
              <p:sp>
                <p:nvSpPr>
                  <p:cNvPr id="114871" name="Rectangle 48"/>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114872" name="Text Box 49"/>
                  <p:cNvSpPr txBox="1">
                    <a:spLocks noChangeArrowheads="1"/>
                  </p:cNvSpPr>
                  <p:nvPr/>
                </p:nvSpPr>
                <p:spPr bwMode="auto">
                  <a:xfrm>
                    <a:off x="4416" y="1872"/>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400">
                        <a:solidFill>
                          <a:srgbClr val="FF0000"/>
                        </a:solidFill>
                      </a:rPr>
                      <a:t>Nm: Abe</a:t>
                    </a:r>
                  </a:p>
                  <a:p>
                    <a:pPr algn="l" eaLnBrk="1" hangingPunct="1"/>
                    <a:r>
                      <a:rPr lang="en-US" sz="1600"/>
                      <a:t>Slot: 3</a:t>
                    </a:r>
                  </a:p>
                </p:txBody>
              </p:sp>
              <p:sp>
                <p:nvSpPr>
                  <p:cNvPr id="114873" name="Line 50"/>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4874" name="Rectangle 51"/>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114875" name="Text Box 52"/>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114876" name="Rectangle 53"/>
                <p:cNvSpPr>
                  <a:spLocks noChangeArrowheads="1"/>
                </p:cNvSpPr>
                <p:nvPr/>
              </p:nvSpPr>
              <p:spPr bwMode="auto">
                <a:xfrm>
                  <a:off x="3642" y="2845"/>
                  <a:ext cx="494" cy="143"/>
                </a:xfrm>
                <a:prstGeom prst="rect">
                  <a:avLst/>
                </a:prstGeom>
                <a:solidFill>
                  <a:srgbClr val="CCFFFF"/>
                </a:solidFill>
                <a:ln w="41275">
                  <a:solidFill>
                    <a:srgbClr val="CCFFFF"/>
                  </a:solidFill>
                  <a:miter lim="800000"/>
                  <a:headEnd/>
                  <a:tailEnd/>
                </a:ln>
              </p:spPr>
              <p:txBody>
                <a:bodyPr wrap="none" anchor="ctr"/>
                <a:lstStyle/>
                <a:p>
                  <a:endParaRPr lang="en-US"/>
                </a:p>
              </p:txBody>
            </p:sp>
          </p:grpSp>
          <p:grpSp>
            <p:nvGrpSpPr>
              <p:cNvPr id="8" name="Group 38"/>
              <p:cNvGrpSpPr>
                <a:grpSpLocks/>
              </p:cNvGrpSpPr>
              <p:nvPr/>
            </p:nvGrpSpPr>
            <p:grpSpPr bwMode="auto">
              <a:xfrm>
                <a:off x="-960" y="2955"/>
                <a:ext cx="921" cy="371"/>
                <a:chOff x="4906" y="1865"/>
                <a:chExt cx="921" cy="371"/>
              </a:xfrm>
            </p:grpSpPr>
            <p:grpSp>
              <p:nvGrpSpPr>
                <p:cNvPr id="114878" name="Group 39"/>
                <p:cNvGrpSpPr>
                  <a:grpSpLocks/>
                </p:cNvGrpSpPr>
                <p:nvPr/>
              </p:nvGrpSpPr>
              <p:grpSpPr bwMode="auto">
                <a:xfrm>
                  <a:off x="4906" y="1865"/>
                  <a:ext cx="921" cy="371"/>
                  <a:chOff x="4224" y="1872"/>
                  <a:chExt cx="921" cy="371"/>
                </a:xfrm>
              </p:grpSpPr>
              <p:sp>
                <p:nvSpPr>
                  <p:cNvPr id="114879" name="Rectangle 40"/>
                  <p:cNvSpPr>
                    <a:spLocks noChangeArrowheads="1"/>
                  </p:cNvSpPr>
                  <p:nvPr/>
                </p:nvSpPr>
                <p:spPr bwMode="auto">
                  <a:xfrm>
                    <a:off x="4451" y="1879"/>
                    <a:ext cx="691" cy="336"/>
                  </a:xfrm>
                  <a:prstGeom prst="rect">
                    <a:avLst/>
                  </a:prstGeom>
                  <a:solidFill>
                    <a:srgbClr val="CCFFFF"/>
                  </a:solidFill>
                  <a:ln w="12700">
                    <a:solidFill>
                      <a:srgbClr val="800000"/>
                    </a:solidFill>
                    <a:miter lim="800000"/>
                    <a:headEnd/>
                    <a:tailEnd/>
                  </a:ln>
                </p:spPr>
                <p:txBody>
                  <a:bodyPr wrap="none" anchor="ctr"/>
                  <a:lstStyle/>
                  <a:p>
                    <a:endParaRPr lang="en-US"/>
                  </a:p>
                </p:txBody>
              </p:sp>
              <p:sp>
                <p:nvSpPr>
                  <p:cNvPr id="114880" name="Text Box 41"/>
                  <p:cNvSpPr txBox="1">
                    <a:spLocks noChangeArrowheads="1"/>
                  </p:cNvSpPr>
                  <p:nvPr/>
                </p:nvSpPr>
                <p:spPr bwMode="auto">
                  <a:xfrm>
                    <a:off x="4416" y="1872"/>
                    <a:ext cx="63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400">
                        <a:solidFill>
                          <a:srgbClr val="FF0000"/>
                        </a:solidFill>
                      </a:rPr>
                      <a:t>Nm: Linda</a:t>
                    </a:r>
                  </a:p>
                  <a:p>
                    <a:pPr algn="l" eaLnBrk="1" hangingPunct="1"/>
                    <a:r>
                      <a:rPr lang="en-US" sz="1600"/>
                      <a:t>Slot: 1</a:t>
                    </a:r>
                  </a:p>
                </p:txBody>
              </p:sp>
              <p:sp>
                <p:nvSpPr>
                  <p:cNvPr id="114881" name="Line 42"/>
                  <p:cNvSpPr>
                    <a:spLocks noChangeShapeType="1"/>
                  </p:cNvSpPr>
                  <p:nvPr/>
                </p:nvSpPr>
                <p:spPr bwMode="auto">
                  <a:xfrm>
                    <a:off x="4224" y="2064"/>
                    <a:ext cx="240" cy="0"/>
                  </a:xfrm>
                  <a:prstGeom prst="line">
                    <a:avLst/>
                  </a:prstGeom>
                  <a:noFill/>
                  <a:ln w="412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4882" name="Rectangle 43"/>
                  <p:cNvSpPr>
                    <a:spLocks noChangeArrowheads="1"/>
                  </p:cNvSpPr>
                  <p:nvPr/>
                </p:nvSpPr>
                <p:spPr bwMode="auto">
                  <a:xfrm>
                    <a:off x="5002" y="1900"/>
                    <a:ext cx="100" cy="285"/>
                  </a:xfrm>
                  <a:prstGeom prst="rect">
                    <a:avLst/>
                  </a:prstGeom>
                  <a:solidFill>
                    <a:srgbClr val="800000"/>
                  </a:solidFill>
                  <a:ln w="19050">
                    <a:solidFill>
                      <a:srgbClr val="000000"/>
                    </a:solidFill>
                    <a:miter lim="800000"/>
                    <a:headEnd/>
                    <a:tailEnd/>
                  </a:ln>
                </p:spPr>
                <p:txBody>
                  <a:bodyPr wrap="none" anchor="ctr"/>
                  <a:lstStyle/>
                  <a:p>
                    <a:endParaRPr lang="en-US"/>
                  </a:p>
                </p:txBody>
              </p:sp>
              <p:sp>
                <p:nvSpPr>
                  <p:cNvPr id="114883" name="Text Box 44"/>
                  <p:cNvSpPr txBox="1">
                    <a:spLocks noChangeArrowheads="1"/>
                  </p:cNvSpPr>
                  <p:nvPr/>
                </p:nvSpPr>
                <p:spPr bwMode="auto">
                  <a:xfrm rot="-5400000">
                    <a:off x="4874" y="1971"/>
                    <a:ext cx="3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200" b="1">
                        <a:solidFill>
                          <a:srgbClr val="FFFFCC"/>
                        </a:solidFill>
                      </a:rPr>
                      <a:t>NULL</a:t>
                    </a:r>
                  </a:p>
                </p:txBody>
              </p:sp>
            </p:grpSp>
            <p:sp>
              <p:nvSpPr>
                <p:cNvPr id="114884" name="Rectangle 45"/>
                <p:cNvSpPr>
                  <a:spLocks noChangeArrowheads="1"/>
                </p:cNvSpPr>
                <p:nvPr/>
              </p:nvSpPr>
              <p:spPr bwMode="auto">
                <a:xfrm>
                  <a:off x="4916" y="1922"/>
                  <a:ext cx="76" cy="261"/>
                </a:xfrm>
                <a:prstGeom prst="rect">
                  <a:avLst/>
                </a:prstGeom>
                <a:solidFill>
                  <a:srgbClr val="800000"/>
                </a:solidFill>
                <a:ln w="41275">
                  <a:solidFill>
                    <a:srgbClr val="800000"/>
                  </a:solidFill>
                  <a:miter lim="800000"/>
                  <a:headEnd/>
                  <a:tailEnd/>
                </a:ln>
              </p:spPr>
              <p:txBody>
                <a:bodyPr wrap="none" anchor="ctr"/>
                <a:lstStyle/>
                <a:p>
                  <a:endParaRPr lang="en-US"/>
                </a:p>
              </p:txBody>
            </p:sp>
          </p:grpSp>
        </p:grpSp>
      </p:grpSp>
      <p:sp>
        <p:nvSpPr>
          <p:cNvPr id="114888" name="Text Box 200"/>
          <p:cNvSpPr txBox="1">
            <a:spLocks noChangeArrowheads="1"/>
          </p:cNvSpPr>
          <p:nvPr/>
        </p:nvSpPr>
        <p:spPr bwMode="auto">
          <a:xfrm>
            <a:off x="2209800" y="3733800"/>
            <a:ext cx="274638" cy="457200"/>
          </a:xfrm>
          <a:prstGeom prst="rect">
            <a:avLst/>
          </a:prstGeom>
          <a:noFill/>
          <a:ln>
            <a:noFill/>
          </a:ln>
          <a:effectLst/>
          <a:extLst>
            <a:ext uri="{909E8E84-426E-40DD-AFC4-6F175D3DCCD1}">
              <a14:hiddenFill xmlns:a14="http://schemas.microsoft.com/office/drawing/2010/main">
                <a:solidFill>
                  <a:srgbClr val="E7F9B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10" name="Text Box 3"/>
          <p:cNvSpPr txBox="1">
            <a:spLocks noChangeArrowheads="1"/>
          </p:cNvSpPr>
          <p:nvPr/>
        </p:nvSpPr>
        <p:spPr bwMode="auto">
          <a:xfrm>
            <a:off x="685800" y="609600"/>
            <a:ext cx="60404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Now we can have O(1) searches by name! </a:t>
            </a:r>
            <a:r>
              <a:rPr lang="en-US" sz="2000">
                <a:solidFill>
                  <a:srgbClr val="FF0000"/>
                </a:solidFill>
              </a:rPr>
              <a:t>Cool!</a:t>
            </a:r>
          </a:p>
          <a:p>
            <a:pPr eaLnBrk="1" hangingPunct="1"/>
            <a:r>
              <a:rPr lang="en-US" sz="2000">
                <a:solidFill>
                  <a:schemeClr val="accent2"/>
                </a:solidFill>
              </a:rPr>
              <a:t>But in that case why not just always use hash tables to index all of our key fields?</a:t>
            </a:r>
            <a:endParaRPr lang="en-US" sz="2000"/>
          </a:p>
        </p:txBody>
      </p:sp>
      <p:sp>
        <p:nvSpPr>
          <p:cNvPr id="11" name="Text Box 3"/>
          <p:cNvSpPr txBox="1">
            <a:spLocks noChangeArrowheads="1"/>
          </p:cNvSpPr>
          <p:nvPr/>
        </p:nvSpPr>
        <p:spPr bwMode="auto">
          <a:xfrm>
            <a:off x="665163" y="1752600"/>
            <a:ext cx="6040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Answer: Because hash tables store the data in an essentially random order.</a:t>
            </a:r>
            <a:endParaRPr lang="en-US" sz="2000"/>
          </a:p>
        </p:txBody>
      </p:sp>
      <p:sp>
        <p:nvSpPr>
          <p:cNvPr id="13" name="Text Box 3"/>
          <p:cNvSpPr txBox="1">
            <a:spLocks noChangeArrowheads="1"/>
          </p:cNvSpPr>
          <p:nvPr/>
        </p:nvSpPr>
        <p:spPr bwMode="auto">
          <a:xfrm>
            <a:off x="762000" y="2530475"/>
            <a:ext cx="6040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While a BST is slower, it does order the key fields in alphabetical order…</a:t>
            </a:r>
            <a:endParaRPr lang="en-US" sz="2000"/>
          </a:p>
        </p:txBody>
      </p:sp>
      <p:sp>
        <p:nvSpPr>
          <p:cNvPr id="14" name="Text Box 3"/>
          <p:cNvSpPr txBox="1">
            <a:spLocks noChangeArrowheads="1"/>
          </p:cNvSpPr>
          <p:nvPr/>
        </p:nvSpPr>
        <p:spPr bwMode="auto">
          <a:xfrm>
            <a:off x="609600" y="854075"/>
            <a:ext cx="6040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For instance, what if we want to be able to print out all students alphabetically by their name.</a:t>
            </a:r>
            <a:endParaRPr lang="en-US" sz="2000"/>
          </a:p>
        </p:txBody>
      </p:sp>
      <p:sp>
        <p:nvSpPr>
          <p:cNvPr id="15" name="Text Box 3"/>
          <p:cNvSpPr txBox="1">
            <a:spLocks noChangeArrowheads="1"/>
          </p:cNvSpPr>
          <p:nvPr/>
        </p:nvSpPr>
        <p:spPr bwMode="auto">
          <a:xfrm>
            <a:off x="609600" y="1676400"/>
            <a:ext cx="6040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If our index data structure is a binary search tree, that’s easy!</a:t>
            </a:r>
            <a:endParaRPr lang="en-US" sz="2000"/>
          </a:p>
        </p:txBody>
      </p:sp>
      <p:sp>
        <p:nvSpPr>
          <p:cNvPr id="16" name="Text Box 3"/>
          <p:cNvSpPr txBox="1">
            <a:spLocks noChangeArrowheads="1"/>
          </p:cNvSpPr>
          <p:nvPr/>
        </p:nvSpPr>
        <p:spPr bwMode="auto">
          <a:xfrm>
            <a:off x="533400" y="2438400"/>
            <a:ext cx="6040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chemeClr val="accent2"/>
                </a:solidFill>
              </a:rPr>
              <a:t>If we indexed with a hash table, we’d have to do a lot more work to do the same thing…</a:t>
            </a:r>
            <a:endParaRPr lang="en-US" sz="2000"/>
          </a:p>
        </p:txBody>
      </p:sp>
      <p:sp>
        <p:nvSpPr>
          <p:cNvPr id="788548" name="Rectangle 68"/>
          <p:cNvSpPr>
            <a:spLocks noChangeArrowheads="1"/>
          </p:cNvSpPr>
          <p:nvPr/>
        </p:nvSpPr>
        <p:spPr bwMode="auto">
          <a:xfrm>
            <a:off x="1600200" y="762000"/>
            <a:ext cx="6705600" cy="5486400"/>
          </a:xfrm>
          <a:prstGeom prst="rect">
            <a:avLst/>
          </a:prstGeom>
          <a:solidFill>
            <a:srgbClr val="CCFFCC"/>
          </a:solidFill>
          <a:ln w="41275">
            <a:solidFill>
              <a:srgbClr val="800000"/>
            </a:solidFill>
            <a:miter lim="800000"/>
            <a:headEnd/>
            <a:tailEnd/>
          </a:ln>
        </p:spPr>
        <p:txBody>
          <a:bodyPr wrap="none" anchor="ctr"/>
          <a:lstStyle/>
          <a:p>
            <a:r>
              <a:rPr lang="en-US">
                <a:solidFill>
                  <a:srgbClr val="FF0000"/>
                </a:solidFill>
              </a:rPr>
              <a:t>Moral:</a:t>
            </a:r>
            <a:r>
              <a:rPr lang="en-US"/>
              <a:t> You need to understand how your </a:t>
            </a:r>
            <a:br>
              <a:rPr lang="en-US"/>
            </a:br>
            <a:r>
              <a:rPr lang="en-US"/>
              <a:t>table will be used to determine how to </a:t>
            </a:r>
            <a:br>
              <a:rPr lang="en-US"/>
            </a:br>
            <a:r>
              <a:rPr lang="en-US"/>
              <a:t>best index each key field. </a:t>
            </a:r>
          </a:p>
          <a:p>
            <a:endParaRPr lang="en-US"/>
          </a:p>
          <a:p>
            <a:r>
              <a:rPr lang="en-US"/>
              <a:t>e.g., I could use a BST for the name </a:t>
            </a:r>
            <a:br>
              <a:rPr lang="en-US"/>
            </a:br>
            <a:r>
              <a:rPr lang="en-US"/>
              <a:t>field  (then I can print students out in order),</a:t>
            </a:r>
          </a:p>
          <a:p>
            <a:r>
              <a:rPr lang="en-US"/>
              <a:t/>
            </a:r>
            <a:br>
              <a:rPr lang="en-US"/>
            </a:br>
            <a:r>
              <a:rPr lang="en-US"/>
              <a:t>But I might use a hash table for a</a:t>
            </a:r>
            <a:br>
              <a:rPr lang="en-US"/>
            </a:br>
            <a:r>
              <a:rPr lang="en-US"/>
              <a:t>phone # field, since I just need to search</a:t>
            </a:r>
            <a:br>
              <a:rPr lang="en-US"/>
            </a:br>
            <a:r>
              <a:rPr lang="en-US"/>
              <a:t>quickly by phone # but not print our students</a:t>
            </a:r>
            <a:br>
              <a:rPr lang="en-US"/>
            </a:br>
            <a:r>
              <a:rPr lang="en-US"/>
              <a:t>out in order by their phone #.</a:t>
            </a:r>
            <a:endParaRPr 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14693"/>
                                        </p:tgtEl>
                                        <p:attrNameLst>
                                          <p:attrName>style.visibility</p:attrName>
                                        </p:attrNameLst>
                                      </p:cBhvr>
                                      <p:to>
                                        <p:strVal val="visible"/>
                                      </p:to>
                                    </p:set>
                                    <p:anim calcmode="lin" valueType="num">
                                      <p:cBhvr additive="base">
                                        <p:cTn id="11" dur="500" fill="hold"/>
                                        <p:tgtEl>
                                          <p:spTgt spid="114693"/>
                                        </p:tgtEl>
                                        <p:attrNameLst>
                                          <p:attrName>ppt_x</p:attrName>
                                        </p:attrNameLst>
                                      </p:cBhvr>
                                      <p:tavLst>
                                        <p:tav tm="0">
                                          <p:val>
                                            <p:strVal val="#ppt_x"/>
                                          </p:val>
                                        </p:tav>
                                        <p:tav tm="100000">
                                          <p:val>
                                            <p:strVal val="#ppt_x"/>
                                          </p:val>
                                        </p:tav>
                                      </p:tavLst>
                                    </p:anim>
                                    <p:anim calcmode="lin" valueType="num">
                                      <p:cBhvr additive="base">
                                        <p:cTn id="12" dur="500" fill="hold"/>
                                        <p:tgtEl>
                                          <p:spTgt spid="1146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4692"/>
                                        </p:tgtEl>
                                        <p:attrNameLst>
                                          <p:attrName>style.visibility</p:attrName>
                                        </p:attrNameLst>
                                      </p:cBhvr>
                                      <p:to>
                                        <p:strVal val="visible"/>
                                      </p:to>
                                    </p:set>
                                    <p:anim calcmode="lin" valueType="num">
                                      <p:cBhvr additive="base">
                                        <p:cTn id="15" dur="500" fill="hold"/>
                                        <p:tgtEl>
                                          <p:spTgt spid="114692"/>
                                        </p:tgtEl>
                                        <p:attrNameLst>
                                          <p:attrName>ppt_x</p:attrName>
                                        </p:attrNameLst>
                                      </p:cBhvr>
                                      <p:tavLst>
                                        <p:tav tm="0">
                                          <p:val>
                                            <p:strVal val="#ppt_x"/>
                                          </p:val>
                                        </p:tav>
                                        <p:tav tm="100000">
                                          <p:val>
                                            <p:strVal val="#ppt_x"/>
                                          </p:val>
                                        </p:tav>
                                      </p:tavLst>
                                    </p:anim>
                                    <p:anim calcmode="lin" valueType="num">
                                      <p:cBhvr additive="base">
                                        <p:cTn id="16" dur="500" fill="hold"/>
                                        <p:tgtEl>
                                          <p:spTgt spid="114692"/>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4889"/>
                                        </p:tgtEl>
                                        <p:attrNameLst>
                                          <p:attrName>style.visibility</p:attrName>
                                        </p:attrNameLst>
                                      </p:cBhvr>
                                      <p:to>
                                        <p:strVal val="visible"/>
                                      </p:to>
                                    </p:set>
                                    <p:anim calcmode="lin" valueType="num">
                                      <p:cBhvr additive="base">
                                        <p:cTn id="19" dur="500" fill="hold"/>
                                        <p:tgtEl>
                                          <p:spTgt spid="114889"/>
                                        </p:tgtEl>
                                        <p:attrNameLst>
                                          <p:attrName>ppt_x</p:attrName>
                                        </p:attrNameLst>
                                      </p:cBhvr>
                                      <p:tavLst>
                                        <p:tav tm="0">
                                          <p:val>
                                            <p:strVal val="1+#ppt_w/2"/>
                                          </p:val>
                                        </p:tav>
                                        <p:tav tm="100000">
                                          <p:val>
                                            <p:strVal val="#ppt_x"/>
                                          </p:val>
                                        </p:tav>
                                      </p:tavLst>
                                    </p:anim>
                                    <p:anim calcmode="lin" valueType="num">
                                      <p:cBhvr additive="base">
                                        <p:cTn id="20" dur="500" fill="hold"/>
                                        <p:tgtEl>
                                          <p:spTgt spid="1148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xit" presetSubtype="4" fill="hold" nodeType="clickEffect">
                                  <p:stCondLst>
                                    <p:cond delay="0"/>
                                  </p:stCondLst>
                                  <p:childTnLst>
                                    <p:anim calcmode="lin" valueType="num">
                                      <p:cBhvr additive="base">
                                        <p:cTn id="32" dur="500"/>
                                        <p:tgtEl>
                                          <p:spTgt spid="114692"/>
                                        </p:tgtEl>
                                        <p:attrNameLst>
                                          <p:attrName>ppt_x</p:attrName>
                                        </p:attrNameLst>
                                      </p:cBhvr>
                                      <p:tavLst>
                                        <p:tav tm="0">
                                          <p:val>
                                            <p:strVal val="ppt_x"/>
                                          </p:val>
                                        </p:tav>
                                        <p:tav tm="100000">
                                          <p:val>
                                            <p:strVal val="ppt_x"/>
                                          </p:val>
                                        </p:tav>
                                      </p:tavLst>
                                    </p:anim>
                                    <p:anim calcmode="lin" valueType="num">
                                      <p:cBhvr additive="base">
                                        <p:cTn id="33" dur="500"/>
                                        <p:tgtEl>
                                          <p:spTgt spid="114692"/>
                                        </p:tgtEl>
                                        <p:attrNameLst>
                                          <p:attrName>ppt_y</p:attrName>
                                        </p:attrNameLst>
                                      </p:cBhvr>
                                      <p:tavLst>
                                        <p:tav tm="0">
                                          <p:val>
                                            <p:strVal val="ppt_y"/>
                                          </p:val>
                                        </p:tav>
                                        <p:tav tm="100000">
                                          <p:val>
                                            <p:strVal val="1+ppt_h/2"/>
                                          </p:val>
                                        </p:tav>
                                      </p:tavLst>
                                    </p:anim>
                                    <p:set>
                                      <p:cBhvr>
                                        <p:cTn id="34" dur="1" fill="hold">
                                          <p:stCondLst>
                                            <p:cond delay="499"/>
                                          </p:stCondLst>
                                        </p:cTn>
                                        <p:tgtEl>
                                          <p:spTgt spid="114692"/>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14887"/>
                                        </p:tgtEl>
                                        <p:attrNameLst>
                                          <p:attrName>style.visibility</p:attrName>
                                        </p:attrNameLst>
                                      </p:cBhvr>
                                      <p:to>
                                        <p:strVal val="visible"/>
                                      </p:to>
                                    </p:set>
                                    <p:anim calcmode="lin" valueType="num">
                                      <p:cBhvr additive="base">
                                        <p:cTn id="37" dur="500" fill="hold"/>
                                        <p:tgtEl>
                                          <p:spTgt spid="114887"/>
                                        </p:tgtEl>
                                        <p:attrNameLst>
                                          <p:attrName>ppt_x</p:attrName>
                                        </p:attrNameLst>
                                      </p:cBhvr>
                                      <p:tavLst>
                                        <p:tav tm="0">
                                          <p:val>
                                            <p:strVal val="#ppt_x"/>
                                          </p:val>
                                        </p:tav>
                                        <p:tav tm="100000">
                                          <p:val>
                                            <p:strVal val="#ppt_x"/>
                                          </p:val>
                                        </p:tav>
                                      </p:tavLst>
                                    </p:anim>
                                    <p:anim calcmode="lin" valueType="num">
                                      <p:cBhvr additive="base">
                                        <p:cTn id="38" dur="500" fill="hold"/>
                                        <p:tgtEl>
                                          <p:spTgt spid="11488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xit" presetSubtype="0" fill="hold" grpId="1" nodeType="clickEffect">
                                  <p:stCondLst>
                                    <p:cond delay="0"/>
                                  </p:stCondLst>
                                  <p:childTnLst>
                                    <p:animEffect transition="out" filter="fade">
                                      <p:cBhvr>
                                        <p:cTn id="42" dur="1000"/>
                                        <p:tgtEl>
                                          <p:spTgt spid="703491"/>
                                        </p:tgtEl>
                                      </p:cBhvr>
                                    </p:animEffect>
                                    <p:set>
                                      <p:cBhvr>
                                        <p:cTn id="43" dur="1" fill="hold">
                                          <p:stCondLst>
                                            <p:cond delay="999"/>
                                          </p:stCondLst>
                                        </p:cTn>
                                        <p:tgtEl>
                                          <p:spTgt spid="70349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1000"/>
                                        <p:tgtEl>
                                          <p:spTgt spid="3"/>
                                        </p:tgtEl>
                                      </p:cBhvr>
                                    </p:animEffect>
                                    <p:set>
                                      <p:cBhvr>
                                        <p:cTn id="46" dur="1" fill="hold">
                                          <p:stCondLst>
                                            <p:cond delay="999"/>
                                          </p:stCondLst>
                                        </p:cTn>
                                        <p:tgtEl>
                                          <p:spTgt spid="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0"/>
                                        <p:tgtEl>
                                          <p:spTgt spid="5"/>
                                        </p:tgtEl>
                                      </p:cBhvr>
                                    </p:animEffect>
                                    <p:set>
                                      <p:cBhvr>
                                        <p:cTn id="49" dur="1" fill="hold">
                                          <p:stCondLst>
                                            <p:cond delay="999"/>
                                          </p:stCondLst>
                                        </p:cTn>
                                        <p:tgtEl>
                                          <p:spTgt spid="5"/>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1"/>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3"/>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788548">
                                            <p:bg/>
                                          </p:spTgt>
                                        </p:tgtEl>
                                        <p:attrNameLst>
                                          <p:attrName>style.visibility</p:attrName>
                                        </p:attrNameLst>
                                      </p:cBhvr>
                                      <p:to>
                                        <p:strVal val="visible"/>
                                      </p:to>
                                    </p:set>
                                    <p:anim calcmode="lin" valueType="num">
                                      <p:cBhvr additive="base">
                                        <p:cTn id="86" dur="500" fill="hold"/>
                                        <p:tgtEl>
                                          <p:spTgt spid="788548">
                                            <p:bg/>
                                          </p:spTgt>
                                        </p:tgtEl>
                                        <p:attrNameLst>
                                          <p:attrName>ppt_x</p:attrName>
                                        </p:attrNameLst>
                                      </p:cBhvr>
                                      <p:tavLst>
                                        <p:tav tm="0">
                                          <p:val>
                                            <p:strVal val="#ppt_x"/>
                                          </p:val>
                                        </p:tav>
                                        <p:tav tm="100000">
                                          <p:val>
                                            <p:strVal val="#ppt_x"/>
                                          </p:val>
                                        </p:tav>
                                      </p:tavLst>
                                    </p:anim>
                                    <p:anim calcmode="lin" valueType="num">
                                      <p:cBhvr additive="base">
                                        <p:cTn id="87" dur="500" fill="hold"/>
                                        <p:tgtEl>
                                          <p:spTgt spid="788548">
                                            <p:bg/>
                                          </p:spTgt>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788548">
                                            <p:txEl>
                                              <p:pRg st="0" end="0"/>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88548">
                                            <p:txEl>
                                              <p:pRg st="2" end="2"/>
                                            </p:txEl>
                                          </p:spTgt>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885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p:bldP spid="703491" grpId="1"/>
      <p:bldP spid="3" grpId="0"/>
      <p:bldP spid="3" grpId="1"/>
      <p:bldP spid="5" grpId="0"/>
      <p:bldP spid="5" grpId="1"/>
      <p:bldP spid="10" grpId="0"/>
      <p:bldP spid="10" grpId="1"/>
      <p:bldP spid="11" grpId="0"/>
      <p:bldP spid="11" grpId="1"/>
      <p:bldP spid="13" grpId="0"/>
      <p:bldP spid="13" grpId="1"/>
      <p:bldP spid="14" grpId="0"/>
      <p:bldP spid="15" grpId="0"/>
      <p:bldP spid="16" grpId="0"/>
      <p:bldP spid="788548" grpId="0" uiExpand="1"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8BA2AD47-E48C-4435-A0FA-4C51F9E1161D}" type="slidenum">
              <a:rPr lang="en-US" sz="1400" smtClean="0">
                <a:solidFill>
                  <a:schemeClr val="tx1"/>
                </a:solidFill>
                <a:latin typeface="Times New Roman" pitchFamily="18" charset="0"/>
              </a:rPr>
              <a:pPr eaLnBrk="1" hangingPunct="1"/>
              <a:t>54</a:t>
            </a:fld>
            <a:endParaRPr lang="en-US" sz="1400" smtClean="0">
              <a:solidFill>
                <a:schemeClr val="tx1"/>
              </a:solidFill>
              <a:latin typeface="Times New Roman" pitchFamily="18" charset="0"/>
            </a:endParaRPr>
          </a:p>
        </p:txBody>
      </p:sp>
      <p:sp>
        <p:nvSpPr>
          <p:cNvPr id="50179" name="Rectangle 2"/>
          <p:cNvSpPr>
            <a:spLocks noGrp="1" noChangeArrowheads="1"/>
          </p:cNvSpPr>
          <p:nvPr>
            <p:ph type="title"/>
          </p:nvPr>
        </p:nvSpPr>
        <p:spPr/>
        <p:txBody>
          <a:bodyPr/>
          <a:lstStyle/>
          <a:p>
            <a:pPr eaLnBrk="1" hangingPunct="1"/>
            <a:r>
              <a:rPr lang="en-US" smtClean="0"/>
              <a:t>Challenges</a:t>
            </a:r>
          </a:p>
        </p:txBody>
      </p:sp>
      <p:sp>
        <p:nvSpPr>
          <p:cNvPr id="50180" name="Text Box 3"/>
          <p:cNvSpPr txBox="1">
            <a:spLocks noChangeArrowheads="1"/>
          </p:cNvSpPr>
          <p:nvPr/>
        </p:nvSpPr>
        <p:spPr bwMode="auto">
          <a:xfrm>
            <a:off x="457200" y="1295400"/>
            <a:ext cx="8399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accent2"/>
                </a:solidFill>
                <a:cs typeface="Courier New" pitchFamily="49" charset="0"/>
              </a:rPr>
              <a:t>Question</a:t>
            </a:r>
            <a:r>
              <a:rPr lang="en-US">
                <a:cs typeface="Courier New" pitchFamily="49" charset="0"/>
              </a:rPr>
              <a:t>: What is the big-oh of traversing all of the elements in a hash table?</a:t>
            </a:r>
            <a:r>
              <a:rPr lang="en-US"/>
              <a:t> </a:t>
            </a:r>
          </a:p>
        </p:txBody>
      </p:sp>
      <p:sp>
        <p:nvSpPr>
          <p:cNvPr id="50181" name="Text Box 4"/>
          <p:cNvSpPr txBox="1">
            <a:spLocks noChangeArrowheads="1"/>
          </p:cNvSpPr>
          <p:nvPr/>
        </p:nvSpPr>
        <p:spPr bwMode="auto">
          <a:xfrm>
            <a:off x="457200" y="2514600"/>
            <a:ext cx="83994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accent2"/>
                </a:solidFill>
                <a:cs typeface="Courier New" pitchFamily="49" charset="0"/>
              </a:rPr>
              <a:t>Question</a:t>
            </a:r>
            <a:r>
              <a:rPr lang="en-US">
                <a:cs typeface="Courier New" pitchFamily="49" charset="0"/>
              </a:rPr>
              <a:t>: I have two hash tables: the first has 10 buckets, and the second has 20 buckets. If I insert each of the following IDs into each hash table, where will each ID number end up (which bucket #s)?</a:t>
            </a:r>
          </a:p>
          <a:p>
            <a:pPr algn="l" eaLnBrk="1" hangingPunct="1"/>
            <a:endParaRPr lang="en-US" sz="1000">
              <a:cs typeface="Courier New" pitchFamily="49" charset="0"/>
            </a:endParaRPr>
          </a:p>
          <a:p>
            <a:pPr algn="l" eaLnBrk="1" hangingPunct="1"/>
            <a:r>
              <a:rPr lang="en-US">
                <a:cs typeface="Courier New" pitchFamily="49" charset="0"/>
              </a:rPr>
              <a:t>	ID = 5		</a:t>
            </a:r>
          </a:p>
          <a:p>
            <a:pPr algn="l" eaLnBrk="1" hangingPunct="1"/>
            <a:r>
              <a:rPr lang="en-US">
                <a:cs typeface="Courier New" pitchFamily="49" charset="0"/>
              </a:rPr>
              <a:t>	ID = 15</a:t>
            </a:r>
          </a:p>
          <a:p>
            <a:pPr algn="l" eaLnBrk="1" hangingPunct="1"/>
            <a:r>
              <a:rPr lang="en-US">
                <a:cs typeface="Courier New" pitchFamily="49" charset="0"/>
              </a:rPr>
              <a:t>	ID = 25</a:t>
            </a:r>
          </a:p>
          <a:p>
            <a:pPr algn="l" eaLnBrk="1" hangingPunct="1"/>
            <a:r>
              <a:rPr lang="en-US">
                <a:cs typeface="Courier New" pitchFamily="49" charset="0"/>
              </a:rPr>
              <a:t>	ID = 100</a:t>
            </a:r>
            <a:endParaRPr lang="en-US"/>
          </a:p>
        </p:txBody>
      </p:sp>
      <p:sp>
        <p:nvSpPr>
          <p:cNvPr id="50182" name="Text Box 5"/>
          <p:cNvSpPr txBox="1">
            <a:spLocks noChangeArrowheads="1"/>
          </p:cNvSpPr>
          <p:nvPr/>
        </p:nvSpPr>
        <p:spPr bwMode="auto">
          <a:xfrm>
            <a:off x="439738" y="5807075"/>
            <a:ext cx="83994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chemeClr val="accent2"/>
                </a:solidFill>
                <a:cs typeface="Courier New" pitchFamily="49" charset="0"/>
              </a:rPr>
              <a:t>Question</a:t>
            </a:r>
            <a:r>
              <a:rPr lang="en-US">
                <a:cs typeface="Courier New" pitchFamily="49" charset="0"/>
              </a:rPr>
              <a:t>: How can you print out the items in a hash-table in alphabetical/numerical order.</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844A67AE-2F7E-493C-90AE-DAFB6B1AEDA4}" type="slidenum">
              <a:rPr lang="en-US" sz="1400" smtClean="0">
                <a:solidFill>
                  <a:schemeClr val="tx1"/>
                </a:solidFill>
                <a:latin typeface="Times New Roman" pitchFamily="18" charset="0"/>
              </a:rPr>
              <a:pPr eaLnBrk="1" hangingPunct="1"/>
              <a:t>6</a:t>
            </a:fld>
            <a:endParaRPr lang="en-US" sz="1400" smtClean="0">
              <a:solidFill>
                <a:schemeClr val="tx1"/>
              </a:solidFill>
              <a:latin typeface="Times New Roman" pitchFamily="18" charset="0"/>
            </a:endParaRPr>
          </a:p>
        </p:txBody>
      </p:sp>
      <p:sp>
        <p:nvSpPr>
          <p:cNvPr id="833547" name="Text Box 11"/>
          <p:cNvSpPr txBox="1">
            <a:spLocks noChangeArrowheads="1"/>
          </p:cNvSpPr>
          <p:nvPr/>
        </p:nvSpPr>
        <p:spPr bwMode="auto">
          <a:xfrm>
            <a:off x="304800" y="1828800"/>
            <a:ext cx="7772400" cy="4583113"/>
          </a:xfrm>
          <a:prstGeom prst="rect">
            <a:avLst/>
          </a:prstGeom>
          <a:solidFill>
            <a:srgbClr val="EBFFFF"/>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class </a:t>
            </a:r>
            <a:r>
              <a:rPr lang="en-US" sz="1800">
                <a:solidFill>
                  <a:srgbClr val="6600CC"/>
                </a:solidFill>
              </a:rPr>
              <a:t>TableOfStudents</a:t>
            </a:r>
          </a:p>
          <a:p>
            <a:pPr algn="l" eaLnBrk="1" hangingPunct="1"/>
            <a:r>
              <a:rPr lang="en-US" sz="1800">
                <a:solidFill>
                  <a:srgbClr val="6600CC"/>
                </a:solidFill>
              </a:rPr>
              <a:t>{</a:t>
            </a:r>
          </a:p>
          <a:p>
            <a:pPr algn="l" eaLnBrk="1" hangingPunct="1"/>
            <a:r>
              <a:rPr lang="en-US" sz="1800"/>
              <a:t>public:</a:t>
            </a:r>
            <a:br>
              <a:rPr lang="en-US" sz="1800"/>
            </a:br>
            <a:r>
              <a:rPr lang="en-US" sz="1800"/>
              <a:t>    TableOfStudents();      // construct a new table</a:t>
            </a:r>
          </a:p>
          <a:p>
            <a:pPr algn="l" eaLnBrk="1" hangingPunct="1"/>
            <a:endParaRPr lang="en-US" sz="400"/>
          </a:p>
          <a:p>
            <a:pPr algn="l" eaLnBrk="1" hangingPunct="1"/>
            <a:r>
              <a:rPr lang="en-US" sz="1800"/>
              <a:t>    ~TableOfStudents();	 // destruct our table</a:t>
            </a:r>
          </a:p>
          <a:p>
            <a:pPr algn="l" eaLnBrk="1" hangingPunct="1"/>
            <a:endParaRPr lang="en-US" sz="400"/>
          </a:p>
          <a:p>
            <a:pPr algn="l" eaLnBrk="1" hangingPunct="1"/>
            <a:r>
              <a:rPr lang="en-US" sz="1800"/>
              <a:t>    void </a:t>
            </a:r>
            <a:r>
              <a:rPr lang="en-US" sz="1800">
                <a:solidFill>
                  <a:srgbClr val="FF0000"/>
                </a:solidFill>
              </a:rPr>
              <a:t>addStudent</a:t>
            </a:r>
            <a:r>
              <a:rPr lang="en-US" sz="1800"/>
              <a:t>(Student &amp;stud);  // add a new Student</a:t>
            </a:r>
          </a:p>
          <a:p>
            <a:pPr algn="l" eaLnBrk="1" hangingPunct="1"/>
            <a:endParaRPr lang="en-US" sz="400"/>
          </a:p>
          <a:p>
            <a:pPr algn="l" eaLnBrk="1" hangingPunct="1"/>
            <a:r>
              <a:rPr lang="en-US" sz="1800"/>
              <a:t>    int </a:t>
            </a:r>
            <a:r>
              <a:rPr lang="en-US" sz="1800">
                <a:solidFill>
                  <a:srgbClr val="FF0000"/>
                </a:solidFill>
              </a:rPr>
              <a:t>getNumOfStudents</a:t>
            </a:r>
            <a:r>
              <a:rPr lang="en-US" sz="1800"/>
              <a:t>();   // return count of Students</a:t>
            </a:r>
          </a:p>
          <a:p>
            <a:pPr algn="l" eaLnBrk="1" hangingPunct="1"/>
            <a:endParaRPr lang="en-US" sz="400"/>
          </a:p>
          <a:p>
            <a:pPr algn="l" eaLnBrk="1" hangingPunct="1"/>
            <a:r>
              <a:rPr lang="en-US" sz="1800"/>
              <a:t>    Student </a:t>
            </a:r>
            <a:r>
              <a:rPr lang="en-US" sz="1800">
                <a:solidFill>
                  <a:srgbClr val="FF0000"/>
                </a:solidFill>
              </a:rPr>
              <a:t>getStudent</a:t>
            </a:r>
            <a:r>
              <a:rPr lang="en-US" sz="1800"/>
              <a:t>(int s);   // retrieve Students from slot s</a:t>
            </a:r>
          </a:p>
          <a:p>
            <a:pPr algn="l" eaLnBrk="1" hangingPunct="1"/>
            <a:endParaRPr lang="en-US" sz="400"/>
          </a:p>
          <a:p>
            <a:pPr algn="l" eaLnBrk="1" hangingPunct="1"/>
            <a:r>
              <a:rPr lang="en-US" sz="1800"/>
              <a:t>    int </a:t>
            </a:r>
            <a:r>
              <a:rPr lang="en-US" sz="1800">
                <a:solidFill>
                  <a:srgbClr val="FF0000"/>
                </a:solidFill>
              </a:rPr>
              <a:t>searchByName</a:t>
            </a:r>
            <a:r>
              <a:rPr lang="en-US" sz="1800"/>
              <a:t>(string &amp;name);  // name is a key field</a:t>
            </a:r>
          </a:p>
          <a:p>
            <a:pPr algn="l" eaLnBrk="1" hangingPunct="1"/>
            <a:endParaRPr lang="en-US" sz="400"/>
          </a:p>
          <a:p>
            <a:pPr algn="l" eaLnBrk="1" hangingPunct="1"/>
            <a:r>
              <a:rPr lang="en-US" sz="1800"/>
              <a:t>    int </a:t>
            </a:r>
            <a:r>
              <a:rPr lang="en-US" sz="1800">
                <a:solidFill>
                  <a:srgbClr val="FF0000"/>
                </a:solidFill>
              </a:rPr>
              <a:t>searchByPhone</a:t>
            </a:r>
            <a:r>
              <a:rPr lang="en-US" sz="1800"/>
              <a:t>(int phone);  // phone is a key field</a:t>
            </a:r>
          </a:p>
          <a:p>
            <a:pPr algn="l" eaLnBrk="1" hangingPunct="1"/>
            <a:endParaRPr lang="en-US" sz="1800"/>
          </a:p>
          <a:p>
            <a:pPr algn="l" eaLnBrk="1" hangingPunct="1"/>
            <a:r>
              <a:rPr lang="en-US" sz="1800"/>
              <a:t>private:</a:t>
            </a:r>
          </a:p>
          <a:p>
            <a:pPr algn="l" eaLnBrk="1" hangingPunct="1"/>
            <a:endParaRPr lang="en-US" sz="1800"/>
          </a:p>
          <a:p>
            <a:pPr algn="l" eaLnBrk="1" hangingPunct="1"/>
            <a:r>
              <a:rPr lang="en-US" sz="1800"/>
              <a:t>    vector&lt;</a:t>
            </a:r>
            <a:r>
              <a:rPr lang="en-US" sz="1800">
                <a:solidFill>
                  <a:srgbClr val="006699"/>
                </a:solidFill>
              </a:rPr>
              <a:t>Student</a:t>
            </a:r>
            <a:r>
              <a:rPr lang="en-US" sz="1800"/>
              <a:t>&gt; m_students;</a:t>
            </a:r>
          </a:p>
          <a:p>
            <a:pPr algn="l" eaLnBrk="1" hangingPunct="1"/>
            <a:r>
              <a:rPr lang="en-US" sz="1800"/>
              <a:t>};</a:t>
            </a:r>
          </a:p>
        </p:txBody>
      </p:sp>
      <p:sp>
        <p:nvSpPr>
          <p:cNvPr id="7172" name="Rectangle 2"/>
          <p:cNvSpPr>
            <a:spLocks noGrp="1" noChangeArrowheads="1"/>
          </p:cNvSpPr>
          <p:nvPr>
            <p:ph type="title"/>
          </p:nvPr>
        </p:nvSpPr>
        <p:spPr>
          <a:noFill/>
        </p:spPr>
        <p:txBody>
          <a:bodyPr/>
          <a:lstStyle/>
          <a:p>
            <a:pPr eaLnBrk="1" hangingPunct="1"/>
            <a:r>
              <a:rPr lang="en-US" smtClean="0"/>
              <a:t>Implementing Tables</a:t>
            </a:r>
          </a:p>
        </p:txBody>
      </p:sp>
      <p:sp>
        <p:nvSpPr>
          <p:cNvPr id="7173" name="Text Box 3"/>
          <p:cNvSpPr txBox="1">
            <a:spLocks noChangeArrowheads="1"/>
          </p:cNvSpPr>
          <p:nvPr/>
        </p:nvSpPr>
        <p:spPr bwMode="auto">
          <a:xfrm>
            <a:off x="381000" y="914400"/>
            <a:ext cx="5635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chemeClr val="tx1"/>
                </a:solidFill>
              </a:rPr>
              <a:t>Heck, why not just create a </a:t>
            </a:r>
            <a:br>
              <a:rPr lang="en-US">
                <a:solidFill>
                  <a:schemeClr val="tx1"/>
                </a:solidFill>
              </a:rPr>
            </a:br>
            <a:r>
              <a:rPr lang="en-US">
                <a:solidFill>
                  <a:srgbClr val="006666"/>
                </a:solidFill>
              </a:rPr>
              <a:t>whole C++ class</a:t>
            </a:r>
            <a:r>
              <a:rPr lang="en-US">
                <a:solidFill>
                  <a:schemeClr val="accent1"/>
                </a:solidFill>
              </a:rPr>
              <a:t> </a:t>
            </a:r>
            <a:r>
              <a:rPr lang="en-US">
                <a:solidFill>
                  <a:schemeClr val="tx1"/>
                </a:solidFill>
              </a:rPr>
              <a:t>for our table?</a:t>
            </a:r>
          </a:p>
        </p:txBody>
      </p:sp>
      <p:sp>
        <p:nvSpPr>
          <p:cNvPr id="7174" name="Text Box 4"/>
          <p:cNvSpPr txBox="1">
            <a:spLocks noChangeArrowheads="1"/>
          </p:cNvSpPr>
          <p:nvPr/>
        </p:nvSpPr>
        <p:spPr bwMode="auto">
          <a:xfrm>
            <a:off x="6680200" y="790575"/>
            <a:ext cx="1984375" cy="2540000"/>
          </a:xfrm>
          <a:prstGeom prst="rect">
            <a:avLst/>
          </a:prstGeom>
          <a:solidFill>
            <a:srgbClr val="CCFFFF"/>
          </a:solidFill>
          <a:ln w="9525" algn="ctr">
            <a:solidFill>
              <a:schemeClr val="tx1"/>
            </a:solidFill>
            <a:miter lim="800000"/>
            <a:headEnd/>
            <a:tailEnd/>
          </a:ln>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2000"/>
              <a:t>struct </a:t>
            </a:r>
            <a:r>
              <a:rPr lang="en-US" sz="2000">
                <a:solidFill>
                  <a:srgbClr val="6600CC"/>
                </a:solidFill>
              </a:rPr>
              <a:t>Student</a:t>
            </a:r>
          </a:p>
          <a:p>
            <a:pPr algn="l" eaLnBrk="1" hangingPunct="1"/>
            <a:r>
              <a:rPr lang="en-US" sz="2000">
                <a:solidFill>
                  <a:schemeClr val="tx1"/>
                </a:solidFill>
              </a:rPr>
              <a:t>{</a:t>
            </a:r>
          </a:p>
          <a:p>
            <a:pPr algn="l" eaLnBrk="1" hangingPunct="1"/>
            <a:r>
              <a:rPr lang="en-US" sz="2000"/>
              <a:t>   string name;</a:t>
            </a:r>
          </a:p>
          <a:p>
            <a:pPr algn="l" eaLnBrk="1" hangingPunct="1"/>
            <a:r>
              <a:rPr lang="en-US" sz="2000"/>
              <a:t>   int IDNum;</a:t>
            </a:r>
          </a:p>
          <a:p>
            <a:pPr algn="l" eaLnBrk="1" hangingPunct="1"/>
            <a:r>
              <a:rPr lang="en-US" sz="2000"/>
              <a:t>   float GPA;</a:t>
            </a:r>
          </a:p>
          <a:p>
            <a:pPr algn="l" eaLnBrk="1" hangingPunct="1"/>
            <a:r>
              <a:rPr lang="en-US" sz="2000"/>
              <a:t>   string phone;</a:t>
            </a:r>
          </a:p>
          <a:p>
            <a:pPr algn="l" eaLnBrk="1" hangingPunct="1"/>
            <a:r>
              <a:rPr lang="en-US" sz="2000"/>
              <a:t>   …</a:t>
            </a:r>
          </a:p>
          <a:p>
            <a:pPr algn="l" eaLnBrk="1" hangingPunct="1"/>
            <a:r>
              <a:rPr lang="en-US" sz="2000"/>
              <a:t>};</a:t>
            </a:r>
          </a:p>
        </p:txBody>
      </p:sp>
      <p:sp>
        <p:nvSpPr>
          <p:cNvPr id="833548" name="Rectangle 12"/>
          <p:cNvSpPr>
            <a:spLocks noChangeArrowheads="1"/>
          </p:cNvSpPr>
          <p:nvPr/>
        </p:nvSpPr>
        <p:spPr bwMode="auto">
          <a:xfrm>
            <a:off x="533400" y="3657600"/>
            <a:ext cx="6705600" cy="1524000"/>
          </a:xfrm>
          <a:prstGeom prst="rect">
            <a:avLst/>
          </a:prstGeom>
          <a:solidFill>
            <a:srgbClr val="EBFFFF">
              <a:alpha val="89803"/>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33549" name="Rectangle 13"/>
          <p:cNvSpPr>
            <a:spLocks noChangeArrowheads="1"/>
          </p:cNvSpPr>
          <p:nvPr/>
        </p:nvSpPr>
        <p:spPr bwMode="auto">
          <a:xfrm>
            <a:off x="609600" y="3990975"/>
            <a:ext cx="6705600" cy="1295400"/>
          </a:xfrm>
          <a:prstGeom prst="rect">
            <a:avLst/>
          </a:prstGeom>
          <a:solidFill>
            <a:srgbClr val="EBFFFF">
              <a:alpha val="89803"/>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33550" name="Rectangle 14"/>
          <p:cNvSpPr>
            <a:spLocks noChangeArrowheads="1"/>
          </p:cNvSpPr>
          <p:nvPr/>
        </p:nvSpPr>
        <p:spPr bwMode="auto">
          <a:xfrm>
            <a:off x="609600" y="4343400"/>
            <a:ext cx="6705600" cy="838200"/>
          </a:xfrm>
          <a:prstGeom prst="rect">
            <a:avLst/>
          </a:prstGeom>
          <a:solidFill>
            <a:srgbClr val="EBFFFF">
              <a:alpha val="89803"/>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33553" name="Text Box 17"/>
          <p:cNvSpPr txBox="1">
            <a:spLocks noChangeArrowheads="1"/>
          </p:cNvSpPr>
          <p:nvPr/>
        </p:nvSpPr>
        <p:spPr bwMode="auto">
          <a:xfrm>
            <a:off x="990600" y="3657600"/>
            <a:ext cx="7772400" cy="2693988"/>
          </a:xfrm>
          <a:prstGeom prst="rect">
            <a:avLst/>
          </a:prstGeom>
          <a:solidFill>
            <a:srgbClr val="E6FFDD"/>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rgbClr val="800000"/>
                </a:solidFill>
              </a:rPr>
              <a:t>… </a:t>
            </a:r>
          </a:p>
          <a:p>
            <a:pPr algn="l" eaLnBrk="1" hangingPunct="1"/>
            <a:r>
              <a:rPr lang="en-US" sz="1800"/>
              <a:t>int TableOfStudents::</a:t>
            </a:r>
            <a:r>
              <a:rPr lang="en-US" sz="1800">
                <a:solidFill>
                  <a:srgbClr val="6600CC"/>
                </a:solidFill>
              </a:rPr>
              <a:t>searchByName</a:t>
            </a:r>
            <a:r>
              <a:rPr lang="en-US" sz="1800"/>
              <a:t>(string &amp;</a:t>
            </a:r>
            <a:r>
              <a:rPr lang="en-US" sz="1800">
                <a:solidFill>
                  <a:schemeClr val="accent2"/>
                </a:solidFill>
              </a:rPr>
              <a:t>name</a:t>
            </a:r>
            <a:r>
              <a:rPr lang="en-US" sz="1800"/>
              <a:t>)</a:t>
            </a:r>
          </a:p>
          <a:p>
            <a:pPr algn="l" eaLnBrk="1" hangingPunct="1"/>
            <a:r>
              <a:rPr lang="en-US" sz="1800"/>
              <a:t>{</a:t>
            </a:r>
          </a:p>
          <a:p>
            <a:pPr algn="l" eaLnBrk="1" hangingPunct="1"/>
            <a:r>
              <a:rPr lang="en-US" sz="1800"/>
              <a:t>   for (int s = 0; s &lt; m_students.size(); s++ )</a:t>
            </a:r>
          </a:p>
          <a:p>
            <a:pPr algn="l" eaLnBrk="1" hangingPunct="1"/>
            <a:endParaRPr lang="en-US" sz="400"/>
          </a:p>
          <a:p>
            <a:pPr algn="l" eaLnBrk="1" hangingPunct="1"/>
            <a:r>
              <a:rPr lang="en-US" sz="1800"/>
              <a:t>      if (</a:t>
            </a:r>
            <a:r>
              <a:rPr lang="en-US" sz="1800">
                <a:solidFill>
                  <a:schemeClr val="accent2"/>
                </a:solidFill>
              </a:rPr>
              <a:t>name</a:t>
            </a:r>
            <a:r>
              <a:rPr lang="en-US" sz="1800"/>
              <a:t> == m_students[ s ].</a:t>
            </a:r>
            <a:r>
              <a:rPr lang="en-US" sz="1800">
                <a:solidFill>
                  <a:schemeClr val="accent2"/>
                </a:solidFill>
              </a:rPr>
              <a:t>name</a:t>
            </a:r>
            <a:r>
              <a:rPr lang="en-US" sz="1800"/>
              <a:t>)</a:t>
            </a:r>
          </a:p>
          <a:p>
            <a:pPr algn="l" eaLnBrk="1" hangingPunct="1"/>
            <a:endParaRPr lang="en-US" sz="400"/>
          </a:p>
          <a:p>
            <a:pPr algn="l" eaLnBrk="1" hangingPunct="1"/>
            <a:r>
              <a:rPr lang="en-US" sz="1800"/>
              <a:t>	return( s );	// the student you’re looking for is in slot s</a:t>
            </a:r>
          </a:p>
          <a:p>
            <a:pPr algn="l" eaLnBrk="1" hangingPunct="1"/>
            <a:endParaRPr lang="en-US" sz="1800"/>
          </a:p>
          <a:p>
            <a:pPr algn="l" eaLnBrk="1" hangingPunct="1"/>
            <a:r>
              <a:rPr lang="en-US" sz="1800"/>
              <a:t>   return( -1 );		// didn’t find that student in your table</a:t>
            </a:r>
          </a:p>
          <a:p>
            <a:pPr algn="l" eaLnBrk="1" hangingPunct="1"/>
            <a:r>
              <a:rPr lang="en-US" sz="1800"/>
              <a:t>}</a:t>
            </a:r>
          </a:p>
        </p:txBody>
      </p:sp>
      <p:sp>
        <p:nvSpPr>
          <p:cNvPr id="833554" name="Text Box 18"/>
          <p:cNvSpPr txBox="1">
            <a:spLocks noChangeArrowheads="1"/>
          </p:cNvSpPr>
          <p:nvPr/>
        </p:nvSpPr>
        <p:spPr bwMode="auto">
          <a:xfrm>
            <a:off x="1143000" y="4038600"/>
            <a:ext cx="7772400" cy="2693988"/>
          </a:xfrm>
          <a:prstGeom prst="rect">
            <a:avLst/>
          </a:prstGeom>
          <a:solidFill>
            <a:srgbClr val="E6FFDD"/>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solidFill>
                  <a:srgbClr val="800000"/>
                </a:solidFill>
              </a:rPr>
              <a:t>… </a:t>
            </a:r>
          </a:p>
          <a:p>
            <a:pPr algn="l" eaLnBrk="1" hangingPunct="1"/>
            <a:r>
              <a:rPr lang="en-US" sz="1800"/>
              <a:t>int TableOfStudents::</a:t>
            </a:r>
            <a:r>
              <a:rPr lang="en-US" sz="1800">
                <a:solidFill>
                  <a:srgbClr val="6600CC"/>
                </a:solidFill>
              </a:rPr>
              <a:t>searchByPhone</a:t>
            </a:r>
            <a:r>
              <a:rPr lang="en-US" sz="1800"/>
              <a:t>(int </a:t>
            </a:r>
            <a:r>
              <a:rPr lang="en-US" sz="1800">
                <a:solidFill>
                  <a:schemeClr val="accent2"/>
                </a:solidFill>
              </a:rPr>
              <a:t>phone</a:t>
            </a:r>
            <a:r>
              <a:rPr lang="en-US" sz="1800"/>
              <a:t>)</a:t>
            </a:r>
          </a:p>
          <a:p>
            <a:pPr algn="l" eaLnBrk="1" hangingPunct="1"/>
            <a:r>
              <a:rPr lang="en-US" sz="1800"/>
              <a:t>{</a:t>
            </a:r>
          </a:p>
          <a:p>
            <a:pPr algn="l" eaLnBrk="1" hangingPunct="1"/>
            <a:r>
              <a:rPr lang="en-US" sz="1800"/>
              <a:t>   for (int s = 0; s &lt; m_students.size(); s++ )</a:t>
            </a:r>
          </a:p>
          <a:p>
            <a:pPr algn="l" eaLnBrk="1" hangingPunct="1"/>
            <a:endParaRPr lang="en-US" sz="400"/>
          </a:p>
          <a:p>
            <a:pPr algn="l" eaLnBrk="1" hangingPunct="1"/>
            <a:r>
              <a:rPr lang="en-US" sz="1800"/>
              <a:t>      if (</a:t>
            </a:r>
            <a:r>
              <a:rPr lang="en-US" sz="1800">
                <a:solidFill>
                  <a:schemeClr val="accent2"/>
                </a:solidFill>
              </a:rPr>
              <a:t>phone</a:t>
            </a:r>
            <a:r>
              <a:rPr lang="en-US" sz="1800"/>
              <a:t> == m_students[ s ].</a:t>
            </a:r>
            <a:r>
              <a:rPr lang="en-US" sz="1800">
                <a:solidFill>
                  <a:schemeClr val="accent2"/>
                </a:solidFill>
              </a:rPr>
              <a:t>phone</a:t>
            </a:r>
            <a:r>
              <a:rPr lang="en-US" sz="1800"/>
              <a:t>)</a:t>
            </a:r>
          </a:p>
          <a:p>
            <a:pPr algn="l" eaLnBrk="1" hangingPunct="1"/>
            <a:endParaRPr lang="en-US" sz="400"/>
          </a:p>
          <a:p>
            <a:pPr algn="l" eaLnBrk="1" hangingPunct="1"/>
            <a:r>
              <a:rPr lang="en-US" sz="1800"/>
              <a:t>	return( s );	// the student you’re looking for is in slot s</a:t>
            </a:r>
          </a:p>
          <a:p>
            <a:pPr algn="l" eaLnBrk="1" hangingPunct="1"/>
            <a:endParaRPr lang="en-US" sz="1800"/>
          </a:p>
          <a:p>
            <a:pPr algn="l" eaLnBrk="1" hangingPunct="1"/>
            <a:r>
              <a:rPr lang="en-US" sz="1800"/>
              <a:t>   return( -1 );		// didn’t find that student in your table</a:t>
            </a:r>
          </a:p>
          <a:p>
            <a:pPr algn="l" eaLnBrk="1" hangingPunct="1"/>
            <a:r>
              <a:rPr lang="en-US" sz="1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3547"/>
                                        </p:tgtEl>
                                        <p:attrNameLst>
                                          <p:attrName>style.visibility</p:attrName>
                                        </p:attrNameLst>
                                      </p:cBhvr>
                                      <p:to>
                                        <p:strVal val="visible"/>
                                      </p:to>
                                    </p:set>
                                    <p:anim calcmode="lin" valueType="num">
                                      <p:cBhvr additive="base">
                                        <p:cTn id="7" dur="500" fill="hold"/>
                                        <p:tgtEl>
                                          <p:spTgt spid="833547"/>
                                        </p:tgtEl>
                                        <p:attrNameLst>
                                          <p:attrName>ppt_x</p:attrName>
                                        </p:attrNameLst>
                                      </p:cBhvr>
                                      <p:tavLst>
                                        <p:tav tm="0">
                                          <p:val>
                                            <p:strVal val="0-#ppt_w/2"/>
                                          </p:val>
                                        </p:tav>
                                        <p:tav tm="100000">
                                          <p:val>
                                            <p:strVal val="#ppt_x"/>
                                          </p:val>
                                        </p:tav>
                                      </p:tavLst>
                                    </p:anim>
                                    <p:anim calcmode="lin" valueType="num">
                                      <p:cBhvr additive="base">
                                        <p:cTn id="8" dur="500" fill="hold"/>
                                        <p:tgtEl>
                                          <p:spTgt spid="8335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3354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833548"/>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83354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833549"/>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83355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3355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33553"/>
                                        </p:tgtEl>
                                        <p:attrNameLst>
                                          <p:attrName>style.visibility</p:attrName>
                                        </p:attrNameLst>
                                      </p:cBhvr>
                                      <p:to>
                                        <p:strVal val="visible"/>
                                      </p:to>
                                    </p:set>
                                    <p:anim calcmode="lin" valueType="num">
                                      <p:cBhvr additive="base">
                                        <p:cTn id="32" dur="500" fill="hold"/>
                                        <p:tgtEl>
                                          <p:spTgt spid="833553"/>
                                        </p:tgtEl>
                                        <p:attrNameLst>
                                          <p:attrName>ppt_x</p:attrName>
                                        </p:attrNameLst>
                                      </p:cBhvr>
                                      <p:tavLst>
                                        <p:tav tm="0">
                                          <p:val>
                                            <p:strVal val="#ppt_x"/>
                                          </p:val>
                                        </p:tav>
                                        <p:tav tm="100000">
                                          <p:val>
                                            <p:strVal val="#ppt_x"/>
                                          </p:val>
                                        </p:tav>
                                      </p:tavLst>
                                    </p:anim>
                                    <p:anim calcmode="lin" valueType="num">
                                      <p:cBhvr additive="base">
                                        <p:cTn id="33" dur="500" fill="hold"/>
                                        <p:tgtEl>
                                          <p:spTgt spid="83355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33554"/>
                                        </p:tgtEl>
                                        <p:attrNameLst>
                                          <p:attrName>style.visibility</p:attrName>
                                        </p:attrNameLst>
                                      </p:cBhvr>
                                      <p:to>
                                        <p:strVal val="visible"/>
                                      </p:to>
                                    </p:set>
                                    <p:anim calcmode="lin" valueType="num">
                                      <p:cBhvr additive="base">
                                        <p:cTn id="38" dur="500" fill="hold"/>
                                        <p:tgtEl>
                                          <p:spTgt spid="833554"/>
                                        </p:tgtEl>
                                        <p:attrNameLst>
                                          <p:attrName>ppt_x</p:attrName>
                                        </p:attrNameLst>
                                      </p:cBhvr>
                                      <p:tavLst>
                                        <p:tav tm="0">
                                          <p:val>
                                            <p:strVal val="#ppt_x"/>
                                          </p:val>
                                        </p:tav>
                                        <p:tav tm="100000">
                                          <p:val>
                                            <p:strVal val="#ppt_x"/>
                                          </p:val>
                                        </p:tav>
                                      </p:tavLst>
                                    </p:anim>
                                    <p:anim calcmode="lin" valueType="num">
                                      <p:cBhvr additive="base">
                                        <p:cTn id="39" dur="500" fill="hold"/>
                                        <p:tgtEl>
                                          <p:spTgt spid="833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7" grpId="0" animBg="1"/>
      <p:bldP spid="833548" grpId="0" animBg="1"/>
      <p:bldP spid="833548" grpId="1" animBg="1"/>
      <p:bldP spid="833549" grpId="0" animBg="1"/>
      <p:bldP spid="833549" grpId="1" animBg="1"/>
      <p:bldP spid="833550" grpId="0" animBg="1"/>
      <p:bldP spid="833550" grpId="1" animBg="1"/>
      <p:bldP spid="833553" grpId="0" animBg="1"/>
      <p:bldP spid="8335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2E604AC5-9FEB-4161-BBE8-8333B8AB1D66}" type="slidenum">
              <a:rPr lang="en-US" sz="1400" smtClean="0">
                <a:solidFill>
                  <a:schemeClr val="tx1"/>
                </a:solidFill>
                <a:latin typeface="Times New Roman" pitchFamily="18" charset="0"/>
              </a:rPr>
              <a:pPr eaLnBrk="1" hangingPunct="1"/>
              <a:t>7</a:t>
            </a:fld>
            <a:endParaRPr lang="en-US" sz="1400" smtClean="0">
              <a:solidFill>
                <a:schemeClr val="tx1"/>
              </a:solidFill>
              <a:latin typeface="Times New Roman" pitchFamily="18" charset="0"/>
            </a:endParaRPr>
          </a:p>
        </p:txBody>
      </p:sp>
      <p:sp>
        <p:nvSpPr>
          <p:cNvPr id="705541" name="Text Box 5"/>
          <p:cNvSpPr txBox="1">
            <a:spLocks noChangeArrowheads="1"/>
          </p:cNvSpPr>
          <p:nvPr/>
        </p:nvSpPr>
        <p:spPr bwMode="auto">
          <a:xfrm>
            <a:off x="1371600" y="3810000"/>
            <a:ext cx="6435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Can anyone think of any </a:t>
            </a:r>
            <a:r>
              <a:rPr lang="en-US">
                <a:solidFill>
                  <a:schemeClr val="accent2"/>
                </a:solidFill>
              </a:rPr>
              <a:t>data structures</a:t>
            </a:r>
            <a:r>
              <a:rPr lang="en-US"/>
              <a:t> that allow us to search quickly?</a:t>
            </a:r>
          </a:p>
        </p:txBody>
      </p:sp>
      <p:sp>
        <p:nvSpPr>
          <p:cNvPr id="8196" name="Rectangle 7"/>
          <p:cNvSpPr>
            <a:spLocks noGrp="1" noChangeArrowheads="1"/>
          </p:cNvSpPr>
          <p:nvPr>
            <p:ph type="title"/>
          </p:nvPr>
        </p:nvSpPr>
        <p:spPr>
          <a:noFill/>
        </p:spPr>
        <p:txBody>
          <a:bodyPr/>
          <a:lstStyle/>
          <a:p>
            <a:pPr eaLnBrk="1" hangingPunct="1"/>
            <a:r>
              <a:rPr lang="en-US" smtClean="0"/>
              <a:t>Tables</a:t>
            </a:r>
          </a:p>
        </p:txBody>
      </p:sp>
      <p:sp>
        <p:nvSpPr>
          <p:cNvPr id="705544" name="Text Box 8"/>
          <p:cNvSpPr txBox="1">
            <a:spLocks noChangeArrowheads="1"/>
          </p:cNvSpPr>
          <p:nvPr/>
        </p:nvSpPr>
        <p:spPr bwMode="auto">
          <a:xfrm>
            <a:off x="304800" y="2514600"/>
            <a:ext cx="8529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This is a perfectly valid table!  However, often times we want to make it </a:t>
            </a:r>
            <a:r>
              <a:rPr lang="en-US">
                <a:solidFill>
                  <a:srgbClr val="A50021"/>
                </a:solidFill>
              </a:rPr>
              <a:t>more efficient</a:t>
            </a:r>
            <a:r>
              <a:rPr lang="en-US"/>
              <a:t> to search our table.</a:t>
            </a:r>
          </a:p>
        </p:txBody>
      </p:sp>
      <p:sp>
        <p:nvSpPr>
          <p:cNvPr id="8198" name="Text Box 9"/>
          <p:cNvSpPr txBox="1">
            <a:spLocks noChangeArrowheads="1"/>
          </p:cNvSpPr>
          <p:nvPr/>
        </p:nvSpPr>
        <p:spPr bwMode="auto">
          <a:xfrm>
            <a:off x="212725" y="1311275"/>
            <a:ext cx="877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In the previous example, we used a </a:t>
            </a:r>
            <a:r>
              <a:rPr lang="en-US">
                <a:solidFill>
                  <a:srgbClr val="6600CC"/>
                </a:solidFill>
              </a:rPr>
              <a:t>vector</a:t>
            </a:r>
            <a:r>
              <a:rPr lang="en-US"/>
              <a:t> to hold our table and a </a:t>
            </a:r>
            <a:r>
              <a:rPr lang="en-US">
                <a:solidFill>
                  <a:srgbClr val="6600CC"/>
                </a:solidFill>
              </a:rPr>
              <a:t>linear search</a:t>
            </a:r>
            <a:r>
              <a:rPr lang="en-US"/>
              <a:t> to find Students by their </a:t>
            </a:r>
            <a:r>
              <a:rPr lang="en-US">
                <a:solidFill>
                  <a:srgbClr val="6600CC"/>
                </a:solidFill>
              </a:rPr>
              <a:t>name </a:t>
            </a:r>
            <a:r>
              <a:rPr lang="en-US">
                <a:solidFill>
                  <a:schemeClr val="tx1"/>
                </a:solidFill>
              </a:rPr>
              <a:t>or </a:t>
            </a:r>
            <a:r>
              <a:rPr lang="en-US">
                <a:solidFill>
                  <a:srgbClr val="6600CC"/>
                </a:solidFill>
              </a:rPr>
              <a:t>phone.</a:t>
            </a:r>
          </a:p>
        </p:txBody>
      </p:sp>
      <p:sp>
        <p:nvSpPr>
          <p:cNvPr id="705546" name="Text Box 10"/>
          <p:cNvSpPr txBox="1">
            <a:spLocks noChangeArrowheads="1"/>
          </p:cNvSpPr>
          <p:nvPr/>
        </p:nvSpPr>
        <p:spPr bwMode="auto">
          <a:xfrm>
            <a:off x="457200" y="5426075"/>
            <a:ext cx="8188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Right!  We can use a </a:t>
            </a:r>
            <a:r>
              <a:rPr lang="en-US">
                <a:solidFill>
                  <a:srgbClr val="6600CC"/>
                </a:solidFill>
              </a:rPr>
              <a:t>Binary Search Tree</a:t>
            </a:r>
            <a:r>
              <a:rPr lang="en-US"/>
              <a:t> to organize our records by the key field.</a:t>
            </a:r>
          </a:p>
        </p:txBody>
      </p:sp>
      <p:sp>
        <p:nvSpPr>
          <p:cNvPr id="705547" name="Rectangle 11"/>
          <p:cNvSpPr>
            <a:spLocks noChangeArrowheads="1"/>
          </p:cNvSpPr>
          <p:nvPr/>
        </p:nvSpPr>
        <p:spPr bwMode="auto">
          <a:xfrm>
            <a:off x="304800" y="5410200"/>
            <a:ext cx="85344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5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55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05546">
                                            <p:txEl>
                                              <p:pRg st="0" end="0"/>
                                            </p:txEl>
                                          </p:spTgt>
                                        </p:tgtEl>
                                        <p:attrNameLst>
                                          <p:attrName>style.visibility</p:attrName>
                                        </p:attrNameLst>
                                      </p:cBhvr>
                                      <p:to>
                                        <p:strVal val="visible"/>
                                      </p:to>
                                    </p:set>
                                    <p:anim calcmode="lin" valueType="num">
                                      <p:cBhvr additive="base">
                                        <p:cTn id="15" dur="500" fill="hold"/>
                                        <p:tgtEl>
                                          <p:spTgt spid="7055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55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705546">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5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1" grpId="0"/>
      <p:bldP spid="705544" grpId="0"/>
      <p:bldP spid="705546" grpId="0" build="allAtOnce"/>
      <p:bldP spid="705546" grpId="1" build="allAtOnce"/>
      <p:bldP spid="7055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09A391A7-6FD6-45B6-AD1E-4C10C18FF820}" type="slidenum">
              <a:rPr lang="en-US" sz="1400" smtClean="0">
                <a:solidFill>
                  <a:schemeClr val="tx1"/>
                </a:solidFill>
                <a:latin typeface="Times New Roman" pitchFamily="18" charset="0"/>
              </a:rPr>
              <a:pPr eaLnBrk="1" hangingPunct="1"/>
              <a:t>8</a:t>
            </a:fld>
            <a:endParaRPr lang="en-US" sz="1400" smtClean="0">
              <a:solidFill>
                <a:schemeClr val="tx1"/>
              </a:solidFill>
              <a:latin typeface="Times New Roman" pitchFamily="18" charset="0"/>
            </a:endParaRPr>
          </a:p>
        </p:txBody>
      </p:sp>
      <p:sp>
        <p:nvSpPr>
          <p:cNvPr id="678974" name="Text Box 62"/>
          <p:cNvSpPr txBox="1">
            <a:spLocks noChangeArrowheads="1"/>
          </p:cNvSpPr>
          <p:nvPr/>
        </p:nvSpPr>
        <p:spPr bwMode="auto">
          <a:xfrm>
            <a:off x="228600" y="1905000"/>
            <a:ext cx="7772400" cy="4735513"/>
          </a:xfrm>
          <a:prstGeom prst="rect">
            <a:avLst/>
          </a:prstGeom>
          <a:solidFill>
            <a:srgbClr val="EBFFFF"/>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class </a:t>
            </a:r>
            <a:r>
              <a:rPr lang="en-US" sz="1800">
                <a:solidFill>
                  <a:srgbClr val="6600CC"/>
                </a:solidFill>
              </a:rPr>
              <a:t>TableOfStudents</a:t>
            </a:r>
          </a:p>
          <a:p>
            <a:pPr algn="l" eaLnBrk="1" hangingPunct="1"/>
            <a:r>
              <a:rPr lang="en-US" sz="1800">
                <a:solidFill>
                  <a:srgbClr val="6600CC"/>
                </a:solidFill>
              </a:rPr>
              <a:t>{</a:t>
            </a:r>
          </a:p>
          <a:p>
            <a:pPr algn="l" eaLnBrk="1" hangingPunct="1"/>
            <a:r>
              <a:rPr lang="en-US" sz="1800"/>
              <a:t>public:</a:t>
            </a:r>
            <a:br>
              <a:rPr lang="en-US" sz="1800"/>
            </a:br>
            <a:r>
              <a:rPr lang="en-US" sz="1800"/>
              <a:t>    TableOfStudents();      // construct a new table</a:t>
            </a:r>
          </a:p>
          <a:p>
            <a:pPr algn="l" eaLnBrk="1" hangingPunct="1"/>
            <a:endParaRPr lang="en-US" sz="400"/>
          </a:p>
          <a:p>
            <a:pPr algn="l" eaLnBrk="1" hangingPunct="1"/>
            <a:r>
              <a:rPr lang="en-US" sz="1800"/>
              <a:t>    ~TableOfStudents();	 // destruct our table</a:t>
            </a:r>
          </a:p>
          <a:p>
            <a:pPr algn="l" eaLnBrk="1" hangingPunct="1"/>
            <a:endParaRPr lang="en-US" sz="400"/>
          </a:p>
          <a:p>
            <a:pPr algn="l" eaLnBrk="1" hangingPunct="1"/>
            <a:r>
              <a:rPr lang="en-US" sz="1800"/>
              <a:t>    void </a:t>
            </a:r>
            <a:r>
              <a:rPr lang="en-US" sz="1800">
                <a:solidFill>
                  <a:srgbClr val="FF0000"/>
                </a:solidFill>
              </a:rPr>
              <a:t>addStudent</a:t>
            </a:r>
            <a:r>
              <a:rPr lang="en-US" sz="1800"/>
              <a:t>(Student &amp;stud);  // add a new Student</a:t>
            </a:r>
          </a:p>
          <a:p>
            <a:pPr algn="l" eaLnBrk="1" hangingPunct="1"/>
            <a:endParaRPr lang="en-US" sz="400"/>
          </a:p>
          <a:p>
            <a:pPr algn="l" eaLnBrk="1" hangingPunct="1"/>
            <a:r>
              <a:rPr lang="en-US" sz="1800"/>
              <a:t>    int </a:t>
            </a:r>
            <a:r>
              <a:rPr lang="en-US" sz="1800">
                <a:solidFill>
                  <a:srgbClr val="FF0000"/>
                </a:solidFill>
              </a:rPr>
              <a:t>getNumOfStudents</a:t>
            </a:r>
            <a:r>
              <a:rPr lang="en-US" sz="1800"/>
              <a:t>();   // return count of Students</a:t>
            </a:r>
          </a:p>
          <a:p>
            <a:pPr algn="l" eaLnBrk="1" hangingPunct="1"/>
            <a:endParaRPr lang="en-US" sz="400"/>
          </a:p>
          <a:p>
            <a:pPr algn="l" eaLnBrk="1" hangingPunct="1"/>
            <a:r>
              <a:rPr lang="en-US" sz="1800"/>
              <a:t>    Student </a:t>
            </a:r>
            <a:r>
              <a:rPr lang="en-US" sz="1800">
                <a:solidFill>
                  <a:srgbClr val="FF0000"/>
                </a:solidFill>
              </a:rPr>
              <a:t>getStudent</a:t>
            </a:r>
            <a:r>
              <a:rPr lang="en-US" sz="1800"/>
              <a:t>(int s);   // retrieve Students from slot s</a:t>
            </a:r>
          </a:p>
          <a:p>
            <a:pPr algn="l" eaLnBrk="1" hangingPunct="1"/>
            <a:endParaRPr lang="en-US" sz="400"/>
          </a:p>
          <a:p>
            <a:pPr algn="l" eaLnBrk="1" hangingPunct="1"/>
            <a:r>
              <a:rPr lang="en-US" sz="1800"/>
              <a:t>    int </a:t>
            </a:r>
            <a:r>
              <a:rPr lang="en-US" sz="1800">
                <a:solidFill>
                  <a:srgbClr val="FF0000"/>
                </a:solidFill>
              </a:rPr>
              <a:t>searchByName</a:t>
            </a:r>
            <a:r>
              <a:rPr lang="en-US" sz="1800"/>
              <a:t>(string &amp;name);  // name is a key field</a:t>
            </a:r>
          </a:p>
          <a:p>
            <a:pPr algn="l" eaLnBrk="1" hangingPunct="1"/>
            <a:endParaRPr lang="en-US" sz="400"/>
          </a:p>
          <a:p>
            <a:pPr algn="l" eaLnBrk="1" hangingPunct="1"/>
            <a:r>
              <a:rPr lang="en-US" sz="1800"/>
              <a:t>    int </a:t>
            </a:r>
            <a:r>
              <a:rPr lang="en-US" sz="1800">
                <a:solidFill>
                  <a:srgbClr val="FF0000"/>
                </a:solidFill>
              </a:rPr>
              <a:t>searchByPhone</a:t>
            </a:r>
            <a:r>
              <a:rPr lang="en-US" sz="1800"/>
              <a:t>(int phone);  // phone is a key field</a:t>
            </a:r>
          </a:p>
          <a:p>
            <a:pPr algn="l" eaLnBrk="1" hangingPunct="1"/>
            <a:endParaRPr lang="en-US" sz="1800"/>
          </a:p>
          <a:p>
            <a:pPr algn="l" eaLnBrk="1" hangingPunct="1"/>
            <a:r>
              <a:rPr lang="en-US" sz="1800"/>
              <a:t>private:</a:t>
            </a:r>
          </a:p>
          <a:p>
            <a:pPr algn="l" eaLnBrk="1" hangingPunct="1"/>
            <a:r>
              <a:rPr lang="en-US" sz="1800"/>
              <a:t>    vector&lt;Student&gt; m_students;</a:t>
            </a:r>
          </a:p>
          <a:p>
            <a:pPr algn="l" eaLnBrk="1" hangingPunct="1"/>
            <a:endParaRPr lang="en-US" sz="1800"/>
          </a:p>
          <a:p>
            <a:pPr algn="l" eaLnBrk="1" hangingPunct="1"/>
            <a:r>
              <a:rPr lang="en-US" sz="1000"/>
              <a:t>     </a:t>
            </a:r>
          </a:p>
          <a:p>
            <a:pPr algn="l" eaLnBrk="1" hangingPunct="1"/>
            <a:r>
              <a:rPr lang="en-US" sz="1800"/>
              <a:t>};				     </a:t>
            </a:r>
          </a:p>
        </p:txBody>
      </p:sp>
      <p:sp>
        <p:nvSpPr>
          <p:cNvPr id="9220" name="Rectangle 2"/>
          <p:cNvSpPr>
            <a:spLocks noGrp="1" noChangeArrowheads="1"/>
          </p:cNvSpPr>
          <p:nvPr>
            <p:ph type="title"/>
          </p:nvPr>
        </p:nvSpPr>
        <p:spPr>
          <a:xfrm>
            <a:off x="-609600" y="-76200"/>
            <a:ext cx="7772400" cy="1143000"/>
          </a:xfrm>
        </p:spPr>
        <p:txBody>
          <a:bodyPr/>
          <a:lstStyle/>
          <a:p>
            <a:pPr eaLnBrk="1" hangingPunct="1"/>
            <a:r>
              <a:rPr lang="en-US" sz="4000" smtClean="0">
                <a:solidFill>
                  <a:srgbClr val="6600CC"/>
                </a:solidFill>
              </a:rPr>
              <a:t>Tables</a:t>
            </a:r>
            <a:r>
              <a:rPr lang="en-US" sz="4000" smtClean="0"/>
              <a:t> using Binary Trees</a:t>
            </a:r>
          </a:p>
        </p:txBody>
      </p:sp>
      <p:sp>
        <p:nvSpPr>
          <p:cNvPr id="678943" name="Text Box 31"/>
          <p:cNvSpPr txBox="1">
            <a:spLocks noChangeArrowheads="1"/>
          </p:cNvSpPr>
          <p:nvPr/>
        </p:nvSpPr>
        <p:spPr bwMode="auto">
          <a:xfrm>
            <a:off x="-457200" y="760413"/>
            <a:ext cx="5257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Let’s define our TableOfStudents </a:t>
            </a:r>
            <a:br>
              <a:rPr lang="en-US" sz="1800"/>
            </a:br>
            <a:r>
              <a:rPr lang="en-US" sz="1800"/>
              <a:t>class using a </a:t>
            </a:r>
            <a:r>
              <a:rPr lang="en-US" sz="1800">
                <a:solidFill>
                  <a:srgbClr val="6600CC"/>
                </a:solidFill>
              </a:rPr>
              <a:t>binary search tree </a:t>
            </a:r>
            <a:br>
              <a:rPr lang="en-US" sz="1800">
                <a:solidFill>
                  <a:srgbClr val="6600CC"/>
                </a:solidFill>
              </a:rPr>
            </a:br>
            <a:r>
              <a:rPr lang="en-US" sz="1800">
                <a:solidFill>
                  <a:srgbClr val="006666"/>
                </a:solidFill>
              </a:rPr>
              <a:t>(e.g. STL map) </a:t>
            </a:r>
            <a:r>
              <a:rPr lang="en-US" sz="1800" i="1"/>
              <a:t>and</a:t>
            </a:r>
            <a:r>
              <a:rPr lang="en-US" sz="1800"/>
              <a:t>  a vector!</a:t>
            </a:r>
          </a:p>
        </p:txBody>
      </p:sp>
      <p:grpSp>
        <p:nvGrpSpPr>
          <p:cNvPr id="2" name="Group 66"/>
          <p:cNvGrpSpPr>
            <a:grpSpLocks/>
          </p:cNvGrpSpPr>
          <p:nvPr/>
        </p:nvGrpSpPr>
        <p:grpSpPr bwMode="auto">
          <a:xfrm>
            <a:off x="1371600" y="5257800"/>
            <a:ext cx="2971800" cy="685800"/>
            <a:chOff x="864" y="3312"/>
            <a:chExt cx="1872" cy="432"/>
          </a:xfrm>
        </p:grpSpPr>
        <p:sp>
          <p:nvSpPr>
            <p:cNvPr id="9347" name="Rectangle 61"/>
            <p:cNvSpPr>
              <a:spLocks noChangeArrowheads="1"/>
            </p:cNvSpPr>
            <p:nvPr/>
          </p:nvSpPr>
          <p:spPr bwMode="auto">
            <a:xfrm>
              <a:off x="912" y="3312"/>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solidFill>
                    <a:srgbClr val="A50021"/>
                  </a:solidFill>
                </a:rPr>
                <a:t> Maps a name…</a:t>
              </a:r>
              <a:endParaRPr lang="en-US"/>
            </a:p>
          </p:txBody>
        </p:sp>
        <p:sp>
          <p:nvSpPr>
            <p:cNvPr id="9348" name="Line 64"/>
            <p:cNvSpPr>
              <a:spLocks noChangeShapeType="1"/>
            </p:cNvSpPr>
            <p:nvPr/>
          </p:nvSpPr>
          <p:spPr bwMode="auto">
            <a:xfrm flipH="1">
              <a:off x="864" y="3504"/>
              <a:ext cx="384" cy="24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67"/>
          <p:cNvGrpSpPr>
            <a:grpSpLocks/>
          </p:cNvGrpSpPr>
          <p:nvPr/>
        </p:nvGrpSpPr>
        <p:grpSpPr bwMode="auto">
          <a:xfrm>
            <a:off x="2081213" y="5319713"/>
            <a:ext cx="6096000" cy="685800"/>
            <a:chOff x="864" y="3312"/>
            <a:chExt cx="1872" cy="432"/>
          </a:xfrm>
        </p:grpSpPr>
        <p:sp>
          <p:nvSpPr>
            <p:cNvPr id="9345" name="Rectangle 68"/>
            <p:cNvSpPr>
              <a:spLocks noChangeArrowheads="1"/>
            </p:cNvSpPr>
            <p:nvPr/>
          </p:nvSpPr>
          <p:spPr bwMode="auto">
            <a:xfrm>
              <a:off x="912" y="3312"/>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en-US">
                  <a:solidFill>
                    <a:srgbClr val="A50021"/>
                  </a:solidFill>
                </a:rPr>
                <a:t>          To a student record in the vector</a:t>
              </a:r>
              <a:endParaRPr lang="en-US"/>
            </a:p>
          </p:txBody>
        </p:sp>
        <p:sp>
          <p:nvSpPr>
            <p:cNvPr id="9346" name="Line 69"/>
            <p:cNvSpPr>
              <a:spLocks noChangeShapeType="1"/>
            </p:cNvSpPr>
            <p:nvPr/>
          </p:nvSpPr>
          <p:spPr bwMode="auto">
            <a:xfrm flipH="1">
              <a:off x="864" y="3504"/>
              <a:ext cx="384" cy="24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72"/>
          <p:cNvGrpSpPr>
            <a:grpSpLocks/>
          </p:cNvGrpSpPr>
          <p:nvPr/>
        </p:nvGrpSpPr>
        <p:grpSpPr bwMode="auto">
          <a:xfrm>
            <a:off x="504825" y="3371850"/>
            <a:ext cx="7191375" cy="1885950"/>
            <a:chOff x="384" y="2352"/>
            <a:chExt cx="4320" cy="1008"/>
          </a:xfrm>
        </p:grpSpPr>
        <p:sp>
          <p:nvSpPr>
            <p:cNvPr id="9343" name="Rectangle 70"/>
            <p:cNvSpPr>
              <a:spLocks noChangeArrowheads="1"/>
            </p:cNvSpPr>
            <p:nvPr/>
          </p:nvSpPr>
          <p:spPr bwMode="auto">
            <a:xfrm>
              <a:off x="384" y="2352"/>
              <a:ext cx="4320" cy="1008"/>
            </a:xfrm>
            <a:prstGeom prst="rect">
              <a:avLst/>
            </a:prstGeom>
            <a:solidFill>
              <a:srgbClr val="FDF7D3"/>
            </a:solidFill>
            <a:ln w="9525" algn="ctr">
              <a:solidFill>
                <a:schemeClr val="tx1"/>
              </a:solidFill>
              <a:miter lim="800000"/>
              <a:headEnd/>
              <a:tailEnd/>
            </a:ln>
          </p:spPr>
          <p:txBody>
            <a:bodyPr wrap="none" anchor="ctr"/>
            <a:lstStyle/>
            <a:p>
              <a:endParaRPr lang="en-US"/>
            </a:p>
          </p:txBody>
        </p:sp>
        <p:sp>
          <p:nvSpPr>
            <p:cNvPr id="9344" name="Text Box 71"/>
            <p:cNvSpPr txBox="1">
              <a:spLocks noChangeArrowheads="1"/>
            </p:cNvSpPr>
            <p:nvPr/>
          </p:nvSpPr>
          <p:spPr bwMode="auto">
            <a:xfrm>
              <a:off x="384" y="2379"/>
              <a:ext cx="2208" cy="930"/>
            </a:xfrm>
            <a:prstGeom prst="rect">
              <a:avLst/>
            </a:prstGeom>
            <a:solidFill>
              <a:srgbClr val="FDF7D3">
                <a:alpha val="9294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void </a:t>
              </a:r>
              <a:r>
                <a:rPr lang="en-US" sz="1800">
                  <a:solidFill>
                    <a:srgbClr val="FF0000"/>
                  </a:solidFill>
                </a:rPr>
                <a:t>addStudent</a:t>
              </a:r>
              <a:r>
                <a:rPr lang="en-US" sz="1800"/>
                <a:t>(Student &amp;stud)</a:t>
              </a:r>
            </a:p>
            <a:p>
              <a:pPr algn="l" eaLnBrk="1" hangingPunct="1"/>
              <a:r>
                <a:rPr lang="en-US" sz="1800"/>
                <a:t>{</a:t>
              </a:r>
            </a:p>
            <a:p>
              <a:pPr algn="l" eaLnBrk="1" hangingPunct="1"/>
              <a:r>
                <a:rPr lang="en-US" sz="1800"/>
                <a:t>     </a:t>
              </a:r>
            </a:p>
            <a:p>
              <a:pPr algn="l" eaLnBrk="1" hangingPunct="1"/>
              <a:endParaRPr lang="en-US" sz="1800"/>
            </a:p>
            <a:p>
              <a:pPr algn="l" eaLnBrk="1" hangingPunct="1"/>
              <a:endParaRPr lang="en-US" sz="1800"/>
            </a:p>
            <a:p>
              <a:pPr algn="l" eaLnBrk="1" hangingPunct="1"/>
              <a:r>
                <a:rPr lang="en-US" sz="1800"/>
                <a:t>}</a:t>
              </a:r>
            </a:p>
          </p:txBody>
        </p:sp>
      </p:grpSp>
      <p:sp>
        <p:nvSpPr>
          <p:cNvPr id="678989" name="Rectangle 77"/>
          <p:cNvSpPr>
            <a:spLocks noChangeArrowheads="1"/>
          </p:cNvSpPr>
          <p:nvPr/>
        </p:nvSpPr>
        <p:spPr bwMode="auto">
          <a:xfrm>
            <a:off x="792163" y="3933825"/>
            <a:ext cx="6997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sz="2000"/>
              <a:t>m_students.push_back(stud);  // add student to vector</a:t>
            </a:r>
          </a:p>
          <a:p>
            <a:pPr algn="l"/>
            <a:r>
              <a:rPr lang="en-US" sz="2000"/>
              <a:t>int slot = m_students.size()-1; // find slot of new student</a:t>
            </a:r>
          </a:p>
          <a:p>
            <a:pPr algn="l"/>
            <a:r>
              <a:rPr lang="en-US" sz="2000"/>
              <a:t>m_nameToSlot[stud.name] = slot; // maps name to slot #</a:t>
            </a:r>
          </a:p>
        </p:txBody>
      </p:sp>
      <p:sp>
        <p:nvSpPr>
          <p:cNvPr id="678990" name="Rectangle 78"/>
          <p:cNvSpPr>
            <a:spLocks noChangeArrowheads="1"/>
          </p:cNvSpPr>
          <p:nvPr/>
        </p:nvSpPr>
        <p:spPr bwMode="auto">
          <a:xfrm>
            <a:off x="533400" y="5895975"/>
            <a:ext cx="3552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sz="1800">
                <a:solidFill>
                  <a:srgbClr val="6600CC"/>
                </a:solidFill>
              </a:rPr>
              <a:t>map&lt;</a:t>
            </a:r>
            <a:r>
              <a:rPr lang="en-US" sz="1800">
                <a:solidFill>
                  <a:srgbClr val="FF0000"/>
                </a:solidFill>
              </a:rPr>
              <a:t>string</a:t>
            </a:r>
            <a:r>
              <a:rPr lang="en-US" sz="1800">
                <a:solidFill>
                  <a:srgbClr val="6600CC"/>
                </a:solidFill>
              </a:rPr>
              <a:t>,</a:t>
            </a:r>
            <a:r>
              <a:rPr lang="en-US" sz="1800">
                <a:solidFill>
                  <a:srgbClr val="006666"/>
                </a:solidFill>
              </a:rPr>
              <a:t>int</a:t>
            </a:r>
            <a:r>
              <a:rPr lang="en-US" sz="1800">
                <a:solidFill>
                  <a:srgbClr val="6600CC"/>
                </a:solidFill>
              </a:rPr>
              <a:t>&gt;</a:t>
            </a:r>
            <a:r>
              <a:rPr lang="en-US" sz="1800"/>
              <a:t> </a:t>
            </a:r>
            <a:r>
              <a:rPr lang="en-US" sz="1800">
                <a:solidFill>
                  <a:srgbClr val="6600CC"/>
                </a:solidFill>
              </a:rPr>
              <a:t>m_nameToSlot; </a:t>
            </a:r>
          </a:p>
        </p:txBody>
      </p:sp>
      <p:grpSp>
        <p:nvGrpSpPr>
          <p:cNvPr id="5" name="Group 63"/>
          <p:cNvGrpSpPr>
            <a:grpSpLocks/>
          </p:cNvGrpSpPr>
          <p:nvPr/>
        </p:nvGrpSpPr>
        <p:grpSpPr bwMode="auto">
          <a:xfrm>
            <a:off x="228600" y="1828800"/>
            <a:ext cx="4953000" cy="4826000"/>
            <a:chOff x="28" y="680"/>
            <a:chExt cx="3217" cy="3040"/>
          </a:xfrm>
        </p:grpSpPr>
        <p:grpSp>
          <p:nvGrpSpPr>
            <p:cNvPr id="9289" name="Group 3"/>
            <p:cNvGrpSpPr>
              <a:grpSpLocks/>
            </p:cNvGrpSpPr>
            <p:nvPr/>
          </p:nvGrpSpPr>
          <p:grpSpPr bwMode="auto">
            <a:xfrm>
              <a:off x="366" y="680"/>
              <a:ext cx="2132" cy="2152"/>
              <a:chOff x="621" y="2196"/>
              <a:chExt cx="2132" cy="2152"/>
            </a:xfrm>
          </p:grpSpPr>
          <p:sp>
            <p:nvSpPr>
              <p:cNvPr id="9316" name="Rectangle 4"/>
              <p:cNvSpPr>
                <a:spLocks noChangeArrowheads="1"/>
              </p:cNvSpPr>
              <p:nvPr/>
            </p:nvSpPr>
            <p:spPr bwMode="auto">
              <a:xfrm>
                <a:off x="1140" y="2196"/>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317" name="Rectangle 5"/>
              <p:cNvSpPr>
                <a:spLocks noChangeArrowheads="1"/>
              </p:cNvSpPr>
              <p:nvPr/>
            </p:nvSpPr>
            <p:spPr bwMode="auto">
              <a:xfrm>
                <a:off x="1188" y="2820"/>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18" name="Rectangle 6"/>
              <p:cNvSpPr>
                <a:spLocks noChangeArrowheads="1"/>
              </p:cNvSpPr>
              <p:nvPr/>
            </p:nvSpPr>
            <p:spPr bwMode="auto">
              <a:xfrm>
                <a:off x="1716" y="2820"/>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19" name="Text Box 7"/>
              <p:cNvSpPr txBox="1">
                <a:spLocks noChangeArrowheads="1"/>
              </p:cNvSpPr>
              <p:nvPr/>
            </p:nvSpPr>
            <p:spPr bwMode="auto">
              <a:xfrm>
                <a:off x="1614" y="270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20" name="Text Box 8"/>
              <p:cNvSpPr txBox="1">
                <a:spLocks noChangeArrowheads="1"/>
              </p:cNvSpPr>
              <p:nvPr/>
            </p:nvSpPr>
            <p:spPr bwMode="auto">
              <a:xfrm>
                <a:off x="1201" y="2705"/>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21" name="Text Box 9"/>
              <p:cNvSpPr txBox="1">
                <a:spLocks noChangeArrowheads="1"/>
              </p:cNvSpPr>
              <p:nvPr/>
            </p:nvSpPr>
            <p:spPr bwMode="auto">
              <a:xfrm>
                <a:off x="1149" y="2206"/>
                <a:ext cx="9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Carey</a:t>
                </a:r>
              </a:p>
              <a:p>
                <a:pPr algn="l" eaLnBrk="1" hangingPunct="1"/>
                <a:r>
                  <a:rPr lang="en-US" sz="1700"/>
                  <a:t>Slot: 5</a:t>
                </a:r>
              </a:p>
            </p:txBody>
          </p:sp>
          <p:sp>
            <p:nvSpPr>
              <p:cNvPr id="9322" name="Line 10"/>
              <p:cNvSpPr>
                <a:spLocks noChangeShapeType="1"/>
              </p:cNvSpPr>
              <p:nvPr/>
            </p:nvSpPr>
            <p:spPr bwMode="auto">
              <a:xfrm flipH="1">
                <a:off x="1137" y="2951"/>
                <a:ext cx="240" cy="35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23" name="Line 11"/>
              <p:cNvSpPr>
                <a:spLocks noChangeShapeType="1"/>
              </p:cNvSpPr>
              <p:nvPr/>
            </p:nvSpPr>
            <p:spPr bwMode="auto">
              <a:xfrm>
                <a:off x="1875" y="2965"/>
                <a:ext cx="197" cy="3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24" name="Text Box 12"/>
              <p:cNvSpPr txBox="1">
                <a:spLocks noChangeArrowheads="1"/>
              </p:cNvSpPr>
              <p:nvPr/>
            </p:nvSpPr>
            <p:spPr bwMode="auto">
              <a:xfrm>
                <a:off x="1155" y="255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9325" name="Rectangle 13"/>
              <p:cNvSpPr>
                <a:spLocks noChangeArrowheads="1"/>
              </p:cNvSpPr>
              <p:nvPr/>
            </p:nvSpPr>
            <p:spPr bwMode="auto">
              <a:xfrm>
                <a:off x="1733" y="3280"/>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326" name="Rectangle 14"/>
              <p:cNvSpPr>
                <a:spLocks noChangeArrowheads="1"/>
              </p:cNvSpPr>
              <p:nvPr/>
            </p:nvSpPr>
            <p:spPr bwMode="auto">
              <a:xfrm>
                <a:off x="1781" y="3904"/>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27" name="Rectangle 15"/>
              <p:cNvSpPr>
                <a:spLocks noChangeArrowheads="1"/>
              </p:cNvSpPr>
              <p:nvPr/>
            </p:nvSpPr>
            <p:spPr bwMode="auto">
              <a:xfrm>
                <a:off x="2309" y="3904"/>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28" name="Text Box 16"/>
              <p:cNvSpPr txBox="1">
                <a:spLocks noChangeArrowheads="1"/>
              </p:cNvSpPr>
              <p:nvPr/>
            </p:nvSpPr>
            <p:spPr bwMode="auto">
              <a:xfrm>
                <a:off x="2207" y="378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29" name="Text Box 17"/>
              <p:cNvSpPr txBox="1">
                <a:spLocks noChangeArrowheads="1"/>
              </p:cNvSpPr>
              <p:nvPr/>
            </p:nvSpPr>
            <p:spPr bwMode="auto">
              <a:xfrm>
                <a:off x="1794" y="378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30" name="Text Box 18"/>
              <p:cNvSpPr txBox="1">
                <a:spLocks noChangeArrowheads="1"/>
              </p:cNvSpPr>
              <p:nvPr/>
            </p:nvSpPr>
            <p:spPr bwMode="auto">
              <a:xfrm>
                <a:off x="1742" y="3290"/>
                <a:ext cx="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name:Linda</a:t>
                </a:r>
              </a:p>
              <a:p>
                <a:pPr algn="l" eaLnBrk="1" hangingPunct="1"/>
                <a:r>
                  <a:rPr lang="en-US" sz="1700"/>
                  <a:t>Slot: 1</a:t>
                </a:r>
              </a:p>
            </p:txBody>
          </p:sp>
          <p:sp>
            <p:nvSpPr>
              <p:cNvPr id="9331" name="Text Box 19"/>
              <p:cNvSpPr txBox="1">
                <a:spLocks noChangeArrowheads="1"/>
              </p:cNvSpPr>
              <p:nvPr/>
            </p:nvSpPr>
            <p:spPr bwMode="auto">
              <a:xfrm>
                <a:off x="1748" y="364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9332" name="Rectangle 20"/>
              <p:cNvSpPr>
                <a:spLocks noChangeArrowheads="1"/>
              </p:cNvSpPr>
              <p:nvPr/>
            </p:nvSpPr>
            <p:spPr bwMode="auto">
              <a:xfrm>
                <a:off x="621" y="3299"/>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333" name="Rectangle 21"/>
              <p:cNvSpPr>
                <a:spLocks noChangeArrowheads="1"/>
              </p:cNvSpPr>
              <p:nvPr/>
            </p:nvSpPr>
            <p:spPr bwMode="auto">
              <a:xfrm>
                <a:off x="669" y="3923"/>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34" name="Rectangle 22"/>
              <p:cNvSpPr>
                <a:spLocks noChangeArrowheads="1"/>
              </p:cNvSpPr>
              <p:nvPr/>
            </p:nvSpPr>
            <p:spPr bwMode="auto">
              <a:xfrm>
                <a:off x="1197" y="3923"/>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35" name="Text Box 23"/>
              <p:cNvSpPr txBox="1">
                <a:spLocks noChangeArrowheads="1"/>
              </p:cNvSpPr>
              <p:nvPr/>
            </p:nvSpPr>
            <p:spPr bwMode="auto">
              <a:xfrm>
                <a:off x="1095" y="3805"/>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36" name="Text Box 24"/>
              <p:cNvSpPr txBox="1">
                <a:spLocks noChangeArrowheads="1"/>
              </p:cNvSpPr>
              <p:nvPr/>
            </p:nvSpPr>
            <p:spPr bwMode="auto">
              <a:xfrm>
                <a:off x="682" y="380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37" name="Text Box 25"/>
              <p:cNvSpPr txBox="1">
                <a:spLocks noChangeArrowheads="1"/>
              </p:cNvSpPr>
              <p:nvPr/>
            </p:nvSpPr>
            <p:spPr bwMode="auto">
              <a:xfrm>
                <a:off x="630" y="3309"/>
                <a:ext cx="8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Alex</a:t>
                </a:r>
              </a:p>
              <a:p>
                <a:pPr algn="l" eaLnBrk="1" hangingPunct="1"/>
                <a:r>
                  <a:rPr lang="en-US" sz="1700"/>
                  <a:t>Slot: 0</a:t>
                </a:r>
              </a:p>
            </p:txBody>
          </p:sp>
          <p:sp>
            <p:nvSpPr>
              <p:cNvPr id="9338" name="Text Box 26"/>
              <p:cNvSpPr txBox="1">
                <a:spLocks noChangeArrowheads="1"/>
              </p:cNvSpPr>
              <p:nvPr/>
            </p:nvSpPr>
            <p:spPr bwMode="auto">
              <a:xfrm>
                <a:off x="636" y="3661"/>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9339" name="Line 27"/>
              <p:cNvSpPr>
                <a:spLocks noChangeShapeType="1"/>
              </p:cNvSpPr>
              <p:nvPr/>
            </p:nvSpPr>
            <p:spPr bwMode="auto">
              <a:xfrm flipH="1">
                <a:off x="657" y="4057"/>
                <a:ext cx="195" cy="29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40" name="Text Box 28"/>
              <p:cNvSpPr txBox="1">
                <a:spLocks noChangeArrowheads="1"/>
              </p:cNvSpPr>
              <p:nvPr/>
            </p:nvSpPr>
            <p:spPr bwMode="auto">
              <a:xfrm>
                <a:off x="1177" y="388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341" name="Line 29"/>
              <p:cNvSpPr>
                <a:spLocks noChangeShapeType="1"/>
              </p:cNvSpPr>
              <p:nvPr/>
            </p:nvSpPr>
            <p:spPr bwMode="auto">
              <a:xfrm flipH="1">
                <a:off x="1763" y="4026"/>
                <a:ext cx="225" cy="3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42" name="Line 30"/>
              <p:cNvSpPr>
                <a:spLocks noChangeShapeType="1"/>
              </p:cNvSpPr>
              <p:nvPr/>
            </p:nvSpPr>
            <p:spPr bwMode="auto">
              <a:xfrm>
                <a:off x="2529" y="4023"/>
                <a:ext cx="224" cy="3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290" name="Rectangle 33"/>
            <p:cNvSpPr>
              <a:spLocks noChangeArrowheads="1"/>
            </p:cNvSpPr>
            <p:nvPr/>
          </p:nvSpPr>
          <p:spPr bwMode="auto">
            <a:xfrm>
              <a:off x="28" y="2834"/>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291" name="Rectangle 34"/>
            <p:cNvSpPr>
              <a:spLocks noChangeArrowheads="1"/>
            </p:cNvSpPr>
            <p:nvPr/>
          </p:nvSpPr>
          <p:spPr bwMode="auto">
            <a:xfrm>
              <a:off x="76"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92" name="Rectangle 35"/>
            <p:cNvSpPr>
              <a:spLocks noChangeArrowheads="1"/>
            </p:cNvSpPr>
            <p:nvPr/>
          </p:nvSpPr>
          <p:spPr bwMode="auto">
            <a:xfrm>
              <a:off x="604"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93" name="Text Box 36"/>
            <p:cNvSpPr txBox="1">
              <a:spLocks noChangeArrowheads="1"/>
            </p:cNvSpPr>
            <p:nvPr/>
          </p:nvSpPr>
          <p:spPr bwMode="auto">
            <a:xfrm>
              <a:off x="502" y="334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94" name="Text Box 37"/>
            <p:cNvSpPr txBox="1">
              <a:spLocks noChangeArrowheads="1"/>
            </p:cNvSpPr>
            <p:nvPr/>
          </p:nvSpPr>
          <p:spPr bwMode="auto">
            <a:xfrm>
              <a:off x="89" y="3343"/>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95" name="Text Box 38"/>
            <p:cNvSpPr txBox="1">
              <a:spLocks noChangeArrowheads="1"/>
            </p:cNvSpPr>
            <p:nvPr/>
          </p:nvSpPr>
          <p:spPr bwMode="auto">
            <a:xfrm>
              <a:off x="37" y="2844"/>
              <a:ext cx="7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Abe</a:t>
              </a:r>
            </a:p>
            <a:p>
              <a:pPr algn="l" eaLnBrk="1" hangingPunct="1"/>
              <a:r>
                <a:rPr lang="en-US" sz="1700"/>
                <a:t>Slot: 3</a:t>
              </a:r>
            </a:p>
          </p:txBody>
        </p:sp>
        <p:sp>
          <p:nvSpPr>
            <p:cNvPr id="9296" name="Text Box 39"/>
            <p:cNvSpPr txBox="1">
              <a:spLocks noChangeArrowheads="1"/>
            </p:cNvSpPr>
            <p:nvPr/>
          </p:nvSpPr>
          <p:spPr bwMode="auto">
            <a:xfrm>
              <a:off x="43" y="319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9297" name="Rectangle 40"/>
            <p:cNvSpPr>
              <a:spLocks noChangeArrowheads="1"/>
            </p:cNvSpPr>
            <p:nvPr/>
          </p:nvSpPr>
          <p:spPr bwMode="auto">
            <a:xfrm>
              <a:off x="2237" y="2811"/>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298" name="Rectangle 41"/>
            <p:cNvSpPr>
              <a:spLocks noChangeArrowheads="1"/>
            </p:cNvSpPr>
            <p:nvPr/>
          </p:nvSpPr>
          <p:spPr bwMode="auto">
            <a:xfrm>
              <a:off x="2285"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99" name="Rectangle 42"/>
            <p:cNvSpPr>
              <a:spLocks noChangeArrowheads="1"/>
            </p:cNvSpPr>
            <p:nvPr/>
          </p:nvSpPr>
          <p:spPr bwMode="auto">
            <a:xfrm>
              <a:off x="2813"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00" name="Text Box 43"/>
            <p:cNvSpPr txBox="1">
              <a:spLocks noChangeArrowheads="1"/>
            </p:cNvSpPr>
            <p:nvPr/>
          </p:nvSpPr>
          <p:spPr bwMode="auto">
            <a:xfrm>
              <a:off x="2711" y="331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01" name="Text Box 44"/>
            <p:cNvSpPr txBox="1">
              <a:spLocks noChangeArrowheads="1"/>
            </p:cNvSpPr>
            <p:nvPr/>
          </p:nvSpPr>
          <p:spPr bwMode="auto">
            <a:xfrm>
              <a:off x="2246" y="2821"/>
              <a:ext cx="9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Zelda</a:t>
              </a:r>
            </a:p>
            <a:p>
              <a:pPr algn="l" eaLnBrk="1" hangingPunct="1"/>
              <a:r>
                <a:rPr lang="en-US" sz="1700"/>
                <a:t>Slot: 4</a:t>
              </a:r>
            </a:p>
          </p:txBody>
        </p:sp>
        <p:sp>
          <p:nvSpPr>
            <p:cNvPr id="9302" name="Text Box 45"/>
            <p:cNvSpPr txBox="1">
              <a:spLocks noChangeArrowheads="1"/>
            </p:cNvSpPr>
            <p:nvPr/>
          </p:nvSpPr>
          <p:spPr bwMode="auto">
            <a:xfrm>
              <a:off x="2252" y="317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9303" name="Rectangle 46"/>
            <p:cNvSpPr>
              <a:spLocks noChangeArrowheads="1"/>
            </p:cNvSpPr>
            <p:nvPr/>
          </p:nvSpPr>
          <p:spPr bwMode="auto">
            <a:xfrm>
              <a:off x="1125" y="2822"/>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304" name="Rectangle 47"/>
            <p:cNvSpPr>
              <a:spLocks noChangeArrowheads="1"/>
            </p:cNvSpPr>
            <p:nvPr/>
          </p:nvSpPr>
          <p:spPr bwMode="auto">
            <a:xfrm>
              <a:off x="1173"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05" name="Rectangle 48"/>
            <p:cNvSpPr>
              <a:spLocks noChangeArrowheads="1"/>
            </p:cNvSpPr>
            <p:nvPr/>
          </p:nvSpPr>
          <p:spPr bwMode="auto">
            <a:xfrm>
              <a:off x="1701"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306" name="Text Box 49"/>
            <p:cNvSpPr txBox="1">
              <a:spLocks noChangeArrowheads="1"/>
            </p:cNvSpPr>
            <p:nvPr/>
          </p:nvSpPr>
          <p:spPr bwMode="auto">
            <a:xfrm>
              <a:off x="1599" y="332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07" name="Text Box 50"/>
            <p:cNvSpPr txBox="1">
              <a:spLocks noChangeArrowheads="1"/>
            </p:cNvSpPr>
            <p:nvPr/>
          </p:nvSpPr>
          <p:spPr bwMode="auto">
            <a:xfrm>
              <a:off x="1186" y="333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308" name="Text Box 51"/>
            <p:cNvSpPr txBox="1">
              <a:spLocks noChangeArrowheads="1"/>
            </p:cNvSpPr>
            <p:nvPr/>
          </p:nvSpPr>
          <p:spPr bwMode="auto">
            <a:xfrm>
              <a:off x="1134" y="2832"/>
              <a:ext cx="917"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Jason</a:t>
              </a:r>
            </a:p>
            <a:p>
              <a:pPr algn="l" eaLnBrk="1" hangingPunct="1"/>
              <a:r>
                <a:rPr lang="en-US" sz="1700"/>
                <a:t>Slot: 2</a:t>
              </a:r>
            </a:p>
            <a:p>
              <a:pPr algn="l" eaLnBrk="1" hangingPunct="1"/>
              <a:endParaRPr lang="en-US" sz="1700"/>
            </a:p>
          </p:txBody>
        </p:sp>
        <p:sp>
          <p:nvSpPr>
            <p:cNvPr id="9309" name="Text Box 52"/>
            <p:cNvSpPr txBox="1">
              <a:spLocks noChangeArrowheads="1"/>
            </p:cNvSpPr>
            <p:nvPr/>
          </p:nvSpPr>
          <p:spPr bwMode="auto">
            <a:xfrm>
              <a:off x="1140" y="3184"/>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9310" name="Text Box 53"/>
            <p:cNvSpPr txBox="1">
              <a:spLocks noChangeArrowheads="1"/>
            </p:cNvSpPr>
            <p:nvPr/>
          </p:nvSpPr>
          <p:spPr bwMode="auto">
            <a:xfrm>
              <a:off x="1681" y="3412"/>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311" name="Text Box 54"/>
            <p:cNvSpPr txBox="1">
              <a:spLocks noChangeArrowheads="1"/>
            </p:cNvSpPr>
            <p:nvPr/>
          </p:nvSpPr>
          <p:spPr bwMode="auto">
            <a:xfrm>
              <a:off x="1157" y="3432"/>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312" name="Text Box 55"/>
            <p:cNvSpPr txBox="1">
              <a:spLocks noChangeArrowheads="1"/>
            </p:cNvSpPr>
            <p:nvPr/>
          </p:nvSpPr>
          <p:spPr bwMode="auto">
            <a:xfrm>
              <a:off x="2270" y="3404"/>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313" name="Text Box 56"/>
            <p:cNvSpPr txBox="1">
              <a:spLocks noChangeArrowheads="1"/>
            </p:cNvSpPr>
            <p:nvPr/>
          </p:nvSpPr>
          <p:spPr bwMode="auto">
            <a:xfrm>
              <a:off x="2788" y="339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314" name="Text Box 57"/>
            <p:cNvSpPr txBox="1">
              <a:spLocks noChangeArrowheads="1"/>
            </p:cNvSpPr>
            <p:nvPr/>
          </p:nvSpPr>
          <p:spPr bwMode="auto">
            <a:xfrm>
              <a:off x="61" y="3428"/>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315" name="Text Box 58"/>
            <p:cNvSpPr txBox="1">
              <a:spLocks noChangeArrowheads="1"/>
            </p:cNvSpPr>
            <p:nvPr/>
          </p:nvSpPr>
          <p:spPr bwMode="auto">
            <a:xfrm>
              <a:off x="580" y="3423"/>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7" name="Group 79"/>
          <p:cNvGrpSpPr>
            <a:grpSpLocks/>
          </p:cNvGrpSpPr>
          <p:nvPr/>
        </p:nvGrpSpPr>
        <p:grpSpPr bwMode="auto">
          <a:xfrm>
            <a:off x="6792913" y="282575"/>
            <a:ext cx="2179637" cy="6575425"/>
            <a:chOff x="4279" y="178"/>
            <a:chExt cx="1373" cy="4142"/>
          </a:xfrm>
        </p:grpSpPr>
        <p:grpSp>
          <p:nvGrpSpPr>
            <p:cNvPr id="9239" name="Group 80"/>
            <p:cNvGrpSpPr>
              <a:grpSpLocks/>
            </p:cNvGrpSpPr>
            <p:nvPr/>
          </p:nvGrpSpPr>
          <p:grpSpPr bwMode="auto">
            <a:xfrm>
              <a:off x="4568" y="1135"/>
              <a:ext cx="1008" cy="759"/>
              <a:chOff x="4554" y="2769"/>
              <a:chExt cx="1008" cy="759"/>
            </a:xfrm>
          </p:grpSpPr>
          <p:sp>
            <p:nvSpPr>
              <p:cNvPr id="9284" name="Rectangle 81"/>
              <p:cNvSpPr>
                <a:spLocks noChangeArrowheads="1"/>
              </p:cNvSpPr>
              <p:nvPr/>
            </p:nvSpPr>
            <p:spPr bwMode="auto">
              <a:xfrm>
                <a:off x="4554" y="2769"/>
                <a:ext cx="1008" cy="615"/>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285" name="Text Box 82"/>
              <p:cNvSpPr txBox="1">
                <a:spLocks noChangeArrowheads="1"/>
              </p:cNvSpPr>
              <p:nvPr/>
            </p:nvSpPr>
            <p:spPr bwMode="auto">
              <a:xfrm>
                <a:off x="5028" y="3275"/>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86" name="Text Box 83"/>
              <p:cNvSpPr txBox="1">
                <a:spLocks noChangeArrowheads="1"/>
              </p:cNvSpPr>
              <p:nvPr/>
            </p:nvSpPr>
            <p:spPr bwMode="auto">
              <a:xfrm>
                <a:off x="4615" y="327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87" name="Text Box 84"/>
              <p:cNvSpPr txBox="1">
                <a:spLocks noChangeArrowheads="1"/>
              </p:cNvSpPr>
              <p:nvPr/>
            </p:nvSpPr>
            <p:spPr bwMode="auto">
              <a:xfrm>
                <a:off x="4563" y="2779"/>
                <a:ext cx="85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Linda</a:t>
                </a:r>
              </a:p>
              <a:p>
                <a:pPr algn="l" eaLnBrk="1" hangingPunct="1"/>
                <a:r>
                  <a:rPr lang="en-US" sz="1700"/>
                  <a:t>GPA: 3.99</a:t>
                </a:r>
              </a:p>
              <a:p>
                <a:pPr algn="l" eaLnBrk="1" hangingPunct="1"/>
                <a:r>
                  <a:rPr lang="en-US" sz="1700">
                    <a:solidFill>
                      <a:schemeClr val="tx1"/>
                    </a:solidFill>
                  </a:rPr>
                  <a:t>ID: 0003 </a:t>
                </a:r>
              </a:p>
            </p:txBody>
          </p:sp>
          <p:sp>
            <p:nvSpPr>
              <p:cNvPr id="9288" name="Text Box 85"/>
              <p:cNvSpPr txBox="1">
                <a:spLocks noChangeArrowheads="1"/>
              </p:cNvSpPr>
              <p:nvPr/>
            </p:nvSpPr>
            <p:spPr bwMode="auto">
              <a:xfrm>
                <a:off x="4569" y="3131"/>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grpSp>
          <p:nvGrpSpPr>
            <p:cNvPr id="9240" name="Group 86"/>
            <p:cNvGrpSpPr>
              <a:grpSpLocks/>
            </p:cNvGrpSpPr>
            <p:nvPr/>
          </p:nvGrpSpPr>
          <p:grpSpPr bwMode="auto">
            <a:xfrm>
              <a:off x="4568" y="496"/>
              <a:ext cx="1008" cy="878"/>
              <a:chOff x="4547" y="2137"/>
              <a:chExt cx="1008" cy="878"/>
            </a:xfrm>
          </p:grpSpPr>
          <p:sp>
            <p:nvSpPr>
              <p:cNvPr id="9278" name="Rectangle 87"/>
              <p:cNvSpPr>
                <a:spLocks noChangeArrowheads="1"/>
              </p:cNvSpPr>
              <p:nvPr/>
            </p:nvSpPr>
            <p:spPr bwMode="auto">
              <a:xfrm>
                <a:off x="4547" y="2137"/>
                <a:ext cx="1008" cy="638"/>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279" name="Text Box 88"/>
              <p:cNvSpPr txBox="1">
                <a:spLocks noChangeArrowheads="1"/>
              </p:cNvSpPr>
              <p:nvPr/>
            </p:nvSpPr>
            <p:spPr bwMode="auto">
              <a:xfrm>
                <a:off x="5021" y="2643"/>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80" name="Text Box 89"/>
              <p:cNvSpPr txBox="1">
                <a:spLocks noChangeArrowheads="1"/>
              </p:cNvSpPr>
              <p:nvPr/>
            </p:nvSpPr>
            <p:spPr bwMode="auto">
              <a:xfrm>
                <a:off x="4608" y="264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81" name="Text Box 90"/>
              <p:cNvSpPr txBox="1">
                <a:spLocks noChangeArrowheads="1"/>
              </p:cNvSpPr>
              <p:nvPr/>
            </p:nvSpPr>
            <p:spPr bwMode="auto">
              <a:xfrm>
                <a:off x="4556" y="2147"/>
                <a:ext cx="811"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Alex</a:t>
                </a:r>
              </a:p>
              <a:p>
                <a:pPr algn="l" eaLnBrk="1" hangingPunct="1"/>
                <a:r>
                  <a:rPr lang="en-US" sz="1700"/>
                  <a:t>GPA: 2.05</a:t>
                </a:r>
              </a:p>
              <a:p>
                <a:pPr algn="l" eaLnBrk="1" hangingPunct="1"/>
                <a:r>
                  <a:rPr lang="en-US" sz="1700">
                    <a:solidFill>
                      <a:schemeClr val="tx1"/>
                    </a:solidFill>
                  </a:rPr>
                  <a:t>ID: 7124</a:t>
                </a:r>
              </a:p>
              <a:p>
                <a:pPr algn="l" eaLnBrk="1" hangingPunct="1"/>
                <a:endParaRPr lang="en-US" sz="1700"/>
              </a:p>
            </p:txBody>
          </p:sp>
          <p:sp>
            <p:nvSpPr>
              <p:cNvPr id="9282" name="Text Box 91"/>
              <p:cNvSpPr txBox="1">
                <a:spLocks noChangeArrowheads="1"/>
              </p:cNvSpPr>
              <p:nvPr/>
            </p:nvSpPr>
            <p:spPr bwMode="auto">
              <a:xfrm>
                <a:off x="4562" y="2499"/>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9283" name="Text Box 92"/>
              <p:cNvSpPr txBox="1">
                <a:spLocks noChangeArrowheads="1"/>
              </p:cNvSpPr>
              <p:nvPr/>
            </p:nvSpPr>
            <p:spPr bwMode="auto">
              <a:xfrm>
                <a:off x="5103" y="272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solidFill>
                    <a:srgbClr val="FFFFCC"/>
                  </a:solidFill>
                </a:endParaRPr>
              </a:p>
            </p:txBody>
          </p:sp>
        </p:grpSp>
        <p:grpSp>
          <p:nvGrpSpPr>
            <p:cNvPr id="9241" name="Group 93"/>
            <p:cNvGrpSpPr>
              <a:grpSpLocks/>
            </p:cNvGrpSpPr>
            <p:nvPr/>
          </p:nvGrpSpPr>
          <p:grpSpPr bwMode="auto">
            <a:xfrm>
              <a:off x="4567" y="1745"/>
              <a:ext cx="1008" cy="898"/>
              <a:chOff x="1214" y="2822"/>
              <a:chExt cx="1008" cy="898"/>
            </a:xfrm>
          </p:grpSpPr>
          <p:sp>
            <p:nvSpPr>
              <p:cNvPr id="9269" name="Rectangle 94"/>
              <p:cNvSpPr>
                <a:spLocks noChangeArrowheads="1"/>
              </p:cNvSpPr>
              <p:nvPr/>
            </p:nvSpPr>
            <p:spPr bwMode="auto">
              <a:xfrm>
                <a:off x="1214" y="2822"/>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270" name="Rectangle 95"/>
              <p:cNvSpPr>
                <a:spLocks noChangeArrowheads="1"/>
              </p:cNvSpPr>
              <p:nvPr/>
            </p:nvSpPr>
            <p:spPr bwMode="auto">
              <a:xfrm>
                <a:off x="1262"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71" name="Rectangle 96"/>
              <p:cNvSpPr>
                <a:spLocks noChangeArrowheads="1"/>
              </p:cNvSpPr>
              <p:nvPr/>
            </p:nvSpPr>
            <p:spPr bwMode="auto">
              <a:xfrm>
                <a:off x="1790"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72" name="Text Box 97"/>
              <p:cNvSpPr txBox="1">
                <a:spLocks noChangeArrowheads="1"/>
              </p:cNvSpPr>
              <p:nvPr/>
            </p:nvSpPr>
            <p:spPr bwMode="auto">
              <a:xfrm>
                <a:off x="1688" y="332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73" name="Text Box 98"/>
              <p:cNvSpPr txBox="1">
                <a:spLocks noChangeArrowheads="1"/>
              </p:cNvSpPr>
              <p:nvPr/>
            </p:nvSpPr>
            <p:spPr bwMode="auto">
              <a:xfrm>
                <a:off x="1275" y="333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74" name="Text Box 99"/>
              <p:cNvSpPr txBox="1">
                <a:spLocks noChangeArrowheads="1"/>
              </p:cNvSpPr>
              <p:nvPr/>
            </p:nvSpPr>
            <p:spPr bwMode="auto">
              <a:xfrm>
                <a:off x="1223" y="2832"/>
                <a:ext cx="889"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Jason</a:t>
                </a:r>
              </a:p>
              <a:p>
                <a:pPr algn="l" eaLnBrk="1" hangingPunct="1"/>
                <a:r>
                  <a:rPr lang="en-US" sz="1700"/>
                  <a:t>GPA: 1.55</a:t>
                </a:r>
              </a:p>
              <a:p>
                <a:pPr algn="l" eaLnBrk="1" hangingPunct="1"/>
                <a:r>
                  <a:rPr lang="en-US" sz="1700">
                    <a:solidFill>
                      <a:schemeClr val="tx1"/>
                    </a:solidFill>
                  </a:rPr>
                  <a:t>ID: 1054 </a:t>
                </a:r>
              </a:p>
              <a:p>
                <a:pPr algn="l" eaLnBrk="1" hangingPunct="1"/>
                <a:endParaRPr lang="en-US" sz="1700">
                  <a:solidFill>
                    <a:srgbClr val="FF3300"/>
                  </a:solidFill>
                </a:endParaRPr>
              </a:p>
            </p:txBody>
          </p:sp>
          <p:sp>
            <p:nvSpPr>
              <p:cNvPr id="9275" name="Text Box 100"/>
              <p:cNvSpPr txBox="1">
                <a:spLocks noChangeArrowheads="1"/>
              </p:cNvSpPr>
              <p:nvPr/>
            </p:nvSpPr>
            <p:spPr bwMode="auto">
              <a:xfrm>
                <a:off x="1229" y="3184"/>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9276" name="Text Box 101"/>
              <p:cNvSpPr txBox="1">
                <a:spLocks noChangeArrowheads="1"/>
              </p:cNvSpPr>
              <p:nvPr/>
            </p:nvSpPr>
            <p:spPr bwMode="auto">
              <a:xfrm>
                <a:off x="1770" y="3412"/>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277" name="Text Box 102"/>
              <p:cNvSpPr txBox="1">
                <a:spLocks noChangeArrowheads="1"/>
              </p:cNvSpPr>
              <p:nvPr/>
            </p:nvSpPr>
            <p:spPr bwMode="auto">
              <a:xfrm>
                <a:off x="1245" y="3432"/>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9242" name="Group 103"/>
            <p:cNvGrpSpPr>
              <a:grpSpLocks/>
            </p:cNvGrpSpPr>
            <p:nvPr/>
          </p:nvGrpSpPr>
          <p:grpSpPr bwMode="auto">
            <a:xfrm>
              <a:off x="4566" y="2362"/>
              <a:ext cx="1008" cy="882"/>
              <a:chOff x="117" y="2834"/>
              <a:chExt cx="1008" cy="882"/>
            </a:xfrm>
          </p:grpSpPr>
          <p:sp>
            <p:nvSpPr>
              <p:cNvPr id="9260" name="Rectangle 104"/>
              <p:cNvSpPr>
                <a:spLocks noChangeArrowheads="1"/>
              </p:cNvSpPr>
              <p:nvPr/>
            </p:nvSpPr>
            <p:spPr bwMode="auto">
              <a:xfrm>
                <a:off x="117" y="2834"/>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261" name="Rectangle 105"/>
              <p:cNvSpPr>
                <a:spLocks noChangeArrowheads="1"/>
              </p:cNvSpPr>
              <p:nvPr/>
            </p:nvSpPr>
            <p:spPr bwMode="auto">
              <a:xfrm>
                <a:off x="165"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62" name="Rectangle 106"/>
              <p:cNvSpPr>
                <a:spLocks noChangeArrowheads="1"/>
              </p:cNvSpPr>
              <p:nvPr/>
            </p:nvSpPr>
            <p:spPr bwMode="auto">
              <a:xfrm>
                <a:off x="693"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63" name="Text Box 107"/>
              <p:cNvSpPr txBox="1">
                <a:spLocks noChangeArrowheads="1"/>
              </p:cNvSpPr>
              <p:nvPr/>
            </p:nvSpPr>
            <p:spPr bwMode="auto">
              <a:xfrm>
                <a:off x="591" y="334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64" name="Text Box 108"/>
              <p:cNvSpPr txBox="1">
                <a:spLocks noChangeArrowheads="1"/>
              </p:cNvSpPr>
              <p:nvPr/>
            </p:nvSpPr>
            <p:spPr bwMode="auto">
              <a:xfrm>
                <a:off x="178" y="3343"/>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65" name="Text Box 109"/>
              <p:cNvSpPr txBox="1">
                <a:spLocks noChangeArrowheads="1"/>
              </p:cNvSpPr>
              <p:nvPr/>
            </p:nvSpPr>
            <p:spPr bwMode="auto">
              <a:xfrm>
                <a:off x="126" y="2844"/>
                <a:ext cx="775"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Abe</a:t>
                </a:r>
              </a:p>
              <a:p>
                <a:pPr algn="l" eaLnBrk="1" hangingPunct="1"/>
                <a:r>
                  <a:rPr lang="en-US" sz="1700">
                    <a:solidFill>
                      <a:schemeClr val="tx1"/>
                    </a:solidFill>
                  </a:rPr>
                  <a:t>GPA: 4.00</a:t>
                </a:r>
              </a:p>
              <a:p>
                <a:pPr algn="l" eaLnBrk="1" hangingPunct="1"/>
                <a:r>
                  <a:rPr lang="en-US" sz="1700">
                    <a:solidFill>
                      <a:schemeClr val="tx1"/>
                    </a:solidFill>
                  </a:rPr>
                  <a:t>ID: 9876 </a:t>
                </a:r>
              </a:p>
            </p:txBody>
          </p:sp>
          <p:sp>
            <p:nvSpPr>
              <p:cNvPr id="9266" name="Text Box 110"/>
              <p:cNvSpPr txBox="1">
                <a:spLocks noChangeArrowheads="1"/>
              </p:cNvSpPr>
              <p:nvPr/>
            </p:nvSpPr>
            <p:spPr bwMode="auto">
              <a:xfrm>
                <a:off x="132" y="3196"/>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9267" name="Text Box 111"/>
              <p:cNvSpPr txBox="1">
                <a:spLocks noChangeArrowheads="1"/>
              </p:cNvSpPr>
              <p:nvPr/>
            </p:nvSpPr>
            <p:spPr bwMode="auto">
              <a:xfrm>
                <a:off x="150" y="3428"/>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268" name="Text Box 112"/>
              <p:cNvSpPr txBox="1">
                <a:spLocks noChangeArrowheads="1"/>
              </p:cNvSpPr>
              <p:nvPr/>
            </p:nvSpPr>
            <p:spPr bwMode="auto">
              <a:xfrm>
                <a:off x="668" y="3423"/>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9243" name="Group 113"/>
            <p:cNvGrpSpPr>
              <a:grpSpLocks/>
            </p:cNvGrpSpPr>
            <p:nvPr/>
          </p:nvGrpSpPr>
          <p:grpSpPr bwMode="auto">
            <a:xfrm>
              <a:off x="4560" y="2967"/>
              <a:ext cx="1022" cy="881"/>
              <a:chOff x="2326" y="2811"/>
              <a:chExt cx="1008" cy="881"/>
            </a:xfrm>
          </p:grpSpPr>
          <p:sp>
            <p:nvSpPr>
              <p:cNvPr id="9252" name="Rectangle 114"/>
              <p:cNvSpPr>
                <a:spLocks noChangeArrowheads="1"/>
              </p:cNvSpPr>
              <p:nvPr/>
            </p:nvSpPr>
            <p:spPr bwMode="auto">
              <a:xfrm>
                <a:off x="2326" y="2811"/>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253" name="Rectangle 115"/>
              <p:cNvSpPr>
                <a:spLocks noChangeArrowheads="1"/>
              </p:cNvSpPr>
              <p:nvPr/>
            </p:nvSpPr>
            <p:spPr bwMode="auto">
              <a:xfrm>
                <a:off x="2374"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54" name="Rectangle 116"/>
              <p:cNvSpPr>
                <a:spLocks noChangeArrowheads="1"/>
              </p:cNvSpPr>
              <p:nvPr/>
            </p:nvSpPr>
            <p:spPr bwMode="auto">
              <a:xfrm>
                <a:off x="2902"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9255" name="Text Box 117"/>
              <p:cNvSpPr txBox="1">
                <a:spLocks noChangeArrowheads="1"/>
              </p:cNvSpPr>
              <p:nvPr/>
            </p:nvSpPr>
            <p:spPr bwMode="auto">
              <a:xfrm>
                <a:off x="2800" y="331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56" name="Text Box 118"/>
              <p:cNvSpPr txBox="1">
                <a:spLocks noChangeArrowheads="1"/>
              </p:cNvSpPr>
              <p:nvPr/>
            </p:nvSpPr>
            <p:spPr bwMode="auto">
              <a:xfrm>
                <a:off x="2335" y="2821"/>
                <a:ext cx="86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Zelda</a:t>
                </a:r>
              </a:p>
              <a:p>
                <a:pPr algn="l" eaLnBrk="1" hangingPunct="1"/>
                <a:r>
                  <a:rPr lang="en-US" sz="1700">
                    <a:solidFill>
                      <a:schemeClr val="tx1"/>
                    </a:solidFill>
                  </a:rPr>
                  <a:t>GPA: 3.43</a:t>
                </a:r>
              </a:p>
              <a:p>
                <a:pPr algn="l" eaLnBrk="1" hangingPunct="1"/>
                <a:r>
                  <a:rPr lang="en-US" sz="1700">
                    <a:solidFill>
                      <a:schemeClr val="tx1"/>
                    </a:solidFill>
                  </a:rPr>
                  <a:t>ID: 6416 </a:t>
                </a:r>
              </a:p>
            </p:txBody>
          </p:sp>
          <p:sp>
            <p:nvSpPr>
              <p:cNvPr id="9257" name="Text Box 119"/>
              <p:cNvSpPr txBox="1">
                <a:spLocks noChangeArrowheads="1"/>
              </p:cNvSpPr>
              <p:nvPr/>
            </p:nvSpPr>
            <p:spPr bwMode="auto">
              <a:xfrm>
                <a:off x="2341" y="3173"/>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9258" name="Text Box 120"/>
              <p:cNvSpPr txBox="1">
                <a:spLocks noChangeArrowheads="1"/>
              </p:cNvSpPr>
              <p:nvPr/>
            </p:nvSpPr>
            <p:spPr bwMode="auto">
              <a:xfrm>
                <a:off x="2359" y="3404"/>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9259" name="Text Box 121"/>
              <p:cNvSpPr txBox="1">
                <a:spLocks noChangeArrowheads="1"/>
              </p:cNvSpPr>
              <p:nvPr/>
            </p:nvSpPr>
            <p:spPr bwMode="auto">
              <a:xfrm>
                <a:off x="2877" y="3399"/>
                <a:ext cx="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9244" name="Group 122"/>
            <p:cNvGrpSpPr>
              <a:grpSpLocks/>
            </p:cNvGrpSpPr>
            <p:nvPr/>
          </p:nvGrpSpPr>
          <p:grpSpPr bwMode="auto">
            <a:xfrm>
              <a:off x="4564" y="3561"/>
              <a:ext cx="1022" cy="759"/>
              <a:chOff x="4560" y="1488"/>
              <a:chExt cx="1008" cy="759"/>
            </a:xfrm>
          </p:grpSpPr>
          <p:sp>
            <p:nvSpPr>
              <p:cNvPr id="9247" name="Rectangle 123"/>
              <p:cNvSpPr>
                <a:spLocks noChangeArrowheads="1"/>
              </p:cNvSpPr>
              <p:nvPr/>
            </p:nvSpPr>
            <p:spPr bwMode="auto">
              <a:xfrm>
                <a:off x="4560" y="1488"/>
                <a:ext cx="1008" cy="645"/>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248" name="Text Box 124"/>
              <p:cNvSpPr txBox="1">
                <a:spLocks noChangeArrowheads="1"/>
              </p:cNvSpPr>
              <p:nvPr/>
            </p:nvSpPr>
            <p:spPr bwMode="auto">
              <a:xfrm>
                <a:off x="5034" y="199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49" name="Text Box 125"/>
              <p:cNvSpPr txBox="1">
                <a:spLocks noChangeArrowheads="1"/>
              </p:cNvSpPr>
              <p:nvPr/>
            </p:nvSpPr>
            <p:spPr bwMode="auto">
              <a:xfrm>
                <a:off x="4621" y="199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9250" name="Text Box 126"/>
              <p:cNvSpPr txBox="1">
                <a:spLocks noChangeArrowheads="1"/>
              </p:cNvSpPr>
              <p:nvPr/>
            </p:nvSpPr>
            <p:spPr bwMode="auto">
              <a:xfrm>
                <a:off x="4569" y="1498"/>
                <a:ext cx="871"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Carey</a:t>
                </a:r>
              </a:p>
              <a:p>
                <a:pPr algn="l" eaLnBrk="1" hangingPunct="1"/>
                <a:r>
                  <a:rPr lang="en-US" sz="1700">
                    <a:solidFill>
                      <a:schemeClr val="tx1"/>
                    </a:solidFill>
                  </a:rPr>
                  <a:t>GPA: 3.62</a:t>
                </a:r>
              </a:p>
              <a:p>
                <a:pPr algn="l" eaLnBrk="1" hangingPunct="1"/>
                <a:r>
                  <a:rPr lang="en-US" sz="1700">
                    <a:solidFill>
                      <a:schemeClr val="tx1"/>
                    </a:solidFill>
                  </a:rPr>
                  <a:t>ID: 4006 </a:t>
                </a:r>
              </a:p>
            </p:txBody>
          </p:sp>
          <p:sp>
            <p:nvSpPr>
              <p:cNvPr id="9251" name="Text Box 127"/>
              <p:cNvSpPr txBox="1">
                <a:spLocks noChangeArrowheads="1"/>
              </p:cNvSpPr>
              <p:nvPr/>
            </p:nvSpPr>
            <p:spPr bwMode="auto">
              <a:xfrm>
                <a:off x="4575" y="1850"/>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sp>
          <p:nvSpPr>
            <p:cNvPr id="9245" name="Text Box 128"/>
            <p:cNvSpPr txBox="1">
              <a:spLocks noChangeArrowheads="1"/>
            </p:cNvSpPr>
            <p:nvPr/>
          </p:nvSpPr>
          <p:spPr bwMode="auto">
            <a:xfrm>
              <a:off x="4311" y="178"/>
              <a:ext cx="1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   m_students</a:t>
              </a:r>
            </a:p>
          </p:txBody>
        </p:sp>
        <p:sp>
          <p:nvSpPr>
            <p:cNvPr id="9246" name="Text Box 129"/>
            <p:cNvSpPr txBox="1">
              <a:spLocks noChangeArrowheads="1"/>
            </p:cNvSpPr>
            <p:nvPr/>
          </p:nvSpPr>
          <p:spPr bwMode="auto">
            <a:xfrm>
              <a:off x="4279" y="644"/>
              <a:ext cx="233" cy="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0</a:t>
              </a:r>
            </a:p>
            <a:p>
              <a:pPr algn="l" eaLnBrk="1" hangingPunct="1"/>
              <a:endParaRPr lang="en-US">
                <a:solidFill>
                  <a:srgbClr val="6600CC"/>
                </a:solidFill>
              </a:endParaRPr>
            </a:p>
            <a:p>
              <a:pPr algn="l" eaLnBrk="1" hangingPunct="1"/>
              <a:endParaRPr lang="en-US">
                <a:solidFill>
                  <a:srgbClr val="6600CC"/>
                </a:solidFill>
              </a:endParaRPr>
            </a:p>
            <a:p>
              <a:pPr algn="l" eaLnBrk="1" hangingPunct="1"/>
              <a:r>
                <a:rPr lang="en-US">
                  <a:solidFill>
                    <a:srgbClr val="6600CC"/>
                  </a:solidFill>
                </a:rPr>
                <a:t>1</a:t>
              </a:r>
            </a:p>
            <a:p>
              <a:pPr algn="l" eaLnBrk="1" hangingPunct="1"/>
              <a:endParaRPr lang="en-US">
                <a:solidFill>
                  <a:srgbClr val="6600CC"/>
                </a:solidFill>
              </a:endParaRPr>
            </a:p>
            <a:p>
              <a:pPr algn="l" eaLnBrk="1" hangingPunct="1"/>
              <a:endParaRPr lang="en-US">
                <a:solidFill>
                  <a:srgbClr val="6600CC"/>
                </a:solidFill>
              </a:endParaRPr>
            </a:p>
            <a:p>
              <a:pPr algn="l" eaLnBrk="1" hangingPunct="1"/>
              <a:r>
                <a:rPr lang="en-US">
                  <a:solidFill>
                    <a:srgbClr val="6600CC"/>
                  </a:solidFill>
                </a:rPr>
                <a:t>2</a:t>
              </a:r>
            </a:p>
            <a:p>
              <a:pPr algn="l" eaLnBrk="1" hangingPunct="1"/>
              <a:endParaRPr lang="en-US">
                <a:solidFill>
                  <a:srgbClr val="6600CC"/>
                </a:solidFill>
              </a:endParaRPr>
            </a:p>
            <a:p>
              <a:pPr algn="l" eaLnBrk="1" hangingPunct="1"/>
              <a:endParaRPr lang="en-US" sz="1800">
                <a:solidFill>
                  <a:srgbClr val="6600CC"/>
                </a:solidFill>
              </a:endParaRPr>
            </a:p>
            <a:p>
              <a:pPr algn="l" eaLnBrk="1" hangingPunct="1"/>
              <a:r>
                <a:rPr lang="en-US">
                  <a:solidFill>
                    <a:srgbClr val="6600CC"/>
                  </a:solidFill>
                </a:rPr>
                <a:t>3</a:t>
              </a:r>
            </a:p>
            <a:p>
              <a:pPr algn="l" eaLnBrk="1" hangingPunct="1"/>
              <a:endParaRPr lang="en-US">
                <a:solidFill>
                  <a:srgbClr val="6600CC"/>
                </a:solidFill>
              </a:endParaRPr>
            </a:p>
            <a:p>
              <a:pPr algn="l" eaLnBrk="1" hangingPunct="1"/>
              <a:endParaRPr lang="en-US" sz="1800">
                <a:solidFill>
                  <a:srgbClr val="6600CC"/>
                </a:solidFill>
              </a:endParaRPr>
            </a:p>
            <a:p>
              <a:pPr algn="l" eaLnBrk="1" hangingPunct="1"/>
              <a:r>
                <a:rPr lang="en-US">
                  <a:solidFill>
                    <a:srgbClr val="6600CC"/>
                  </a:solidFill>
                </a:rPr>
                <a:t>4</a:t>
              </a:r>
            </a:p>
            <a:p>
              <a:pPr algn="l" eaLnBrk="1" hangingPunct="1"/>
              <a:endParaRPr lang="en-US">
                <a:solidFill>
                  <a:srgbClr val="6600CC"/>
                </a:solidFill>
              </a:endParaRPr>
            </a:p>
            <a:p>
              <a:pPr algn="l" eaLnBrk="1" hangingPunct="1"/>
              <a:endParaRPr lang="en-US" sz="1000">
                <a:solidFill>
                  <a:srgbClr val="6600CC"/>
                </a:solidFill>
              </a:endParaRPr>
            </a:p>
            <a:p>
              <a:pPr algn="l" eaLnBrk="1" hangingPunct="1"/>
              <a:r>
                <a:rPr lang="en-US">
                  <a:solidFill>
                    <a:srgbClr val="6600CC"/>
                  </a:solidFill>
                </a:rPr>
                <a:t>5</a:t>
              </a:r>
            </a:p>
          </p:txBody>
        </p:sp>
      </p:grpSp>
      <p:grpSp>
        <p:nvGrpSpPr>
          <p:cNvPr id="14" name="Group 133"/>
          <p:cNvGrpSpPr>
            <a:grpSpLocks/>
          </p:cNvGrpSpPr>
          <p:nvPr/>
        </p:nvGrpSpPr>
        <p:grpSpPr bwMode="auto">
          <a:xfrm>
            <a:off x="1309688" y="838200"/>
            <a:ext cx="6078537" cy="3367088"/>
            <a:chOff x="825" y="528"/>
            <a:chExt cx="3829" cy="2121"/>
          </a:xfrm>
        </p:grpSpPr>
        <p:sp>
          <p:nvSpPr>
            <p:cNvPr id="9237" name="Oval 131"/>
            <p:cNvSpPr>
              <a:spLocks noChangeArrowheads="1"/>
            </p:cNvSpPr>
            <p:nvPr/>
          </p:nvSpPr>
          <p:spPr bwMode="auto">
            <a:xfrm>
              <a:off x="825" y="2430"/>
              <a:ext cx="240" cy="219"/>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9238" name="AutoShape 132"/>
            <p:cNvCxnSpPr>
              <a:cxnSpLocks noChangeShapeType="1"/>
            </p:cNvCxnSpPr>
            <p:nvPr/>
          </p:nvCxnSpPr>
          <p:spPr bwMode="auto">
            <a:xfrm flipV="1">
              <a:off x="1056" y="528"/>
              <a:ext cx="3598" cy="1999"/>
            </a:xfrm>
            <a:prstGeom prst="curvedConnector3">
              <a:avLst>
                <a:gd name="adj1" fmla="val 49824"/>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15" name="Group 137"/>
          <p:cNvGrpSpPr>
            <a:grpSpLocks/>
          </p:cNvGrpSpPr>
          <p:nvPr/>
        </p:nvGrpSpPr>
        <p:grpSpPr bwMode="auto">
          <a:xfrm>
            <a:off x="4191000" y="4800600"/>
            <a:ext cx="3124200" cy="1081088"/>
            <a:chOff x="2688" y="3024"/>
            <a:chExt cx="1920" cy="681"/>
          </a:xfrm>
        </p:grpSpPr>
        <p:sp>
          <p:nvSpPr>
            <p:cNvPr id="9235" name="Oval 135"/>
            <p:cNvSpPr>
              <a:spLocks noChangeArrowheads="1"/>
            </p:cNvSpPr>
            <p:nvPr/>
          </p:nvSpPr>
          <p:spPr bwMode="auto">
            <a:xfrm>
              <a:off x="2688" y="3456"/>
              <a:ext cx="240" cy="249"/>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9236" name="AutoShape 136"/>
            <p:cNvCxnSpPr>
              <a:cxnSpLocks noChangeShapeType="1"/>
              <a:stCxn id="9235" idx="6"/>
            </p:cNvCxnSpPr>
            <p:nvPr/>
          </p:nvCxnSpPr>
          <p:spPr bwMode="auto">
            <a:xfrm flipV="1">
              <a:off x="2940" y="3024"/>
              <a:ext cx="1668" cy="557"/>
            </a:xfrm>
            <a:prstGeom prst="curvedConnector3">
              <a:avLst>
                <a:gd name="adj1" fmla="val 49639"/>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678971" name="Text Box 59"/>
          <p:cNvSpPr txBox="1">
            <a:spLocks noChangeArrowheads="1"/>
          </p:cNvSpPr>
          <p:nvPr/>
        </p:nvSpPr>
        <p:spPr bwMode="auto">
          <a:xfrm>
            <a:off x="4191000" y="4010025"/>
            <a:ext cx="2684463" cy="1190625"/>
          </a:xfrm>
          <a:prstGeom prst="rect">
            <a:avLst/>
          </a:prstGeom>
          <a:solidFill>
            <a:srgbClr val="FFCC99">
              <a:alpha val="85097"/>
            </a:srgbClr>
          </a:solidFill>
          <a:ln>
            <a:noFill/>
          </a:ln>
          <a:extLs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But what if we </a:t>
            </a:r>
            <a:r>
              <a:rPr lang="en-US" sz="1800" i="1"/>
              <a:t>also</a:t>
            </a:r>
            <a:r>
              <a:rPr lang="en-US" sz="1800"/>
              <a:t> want to search efficiently by </a:t>
            </a:r>
            <a:r>
              <a:rPr lang="en-US" sz="1800">
                <a:solidFill>
                  <a:srgbClr val="6600CC"/>
                </a:solidFill>
              </a:rPr>
              <a:t>student ID #</a:t>
            </a:r>
            <a:r>
              <a:rPr lang="en-US" sz="1800"/>
              <a:t>? Can we????  </a:t>
            </a:r>
          </a:p>
        </p:txBody>
      </p:sp>
      <p:sp>
        <p:nvSpPr>
          <p:cNvPr id="678972" name="Text Box 60"/>
          <p:cNvSpPr txBox="1">
            <a:spLocks noChangeArrowheads="1"/>
          </p:cNvSpPr>
          <p:nvPr/>
        </p:nvSpPr>
        <p:spPr bwMode="auto">
          <a:xfrm>
            <a:off x="3424238" y="1738313"/>
            <a:ext cx="3429000" cy="915987"/>
          </a:xfrm>
          <a:prstGeom prst="rect">
            <a:avLst/>
          </a:prstGeom>
          <a:solidFill>
            <a:srgbClr val="FFCC99">
              <a:alpha val="85097"/>
            </a:srgbClr>
          </a:solidFill>
          <a:ln>
            <a:noFill/>
          </a:ln>
          <a:extLs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And here’s what our tree and vector might look like once we inserted some students…</a:t>
            </a:r>
          </a:p>
        </p:txBody>
      </p:sp>
      <p:sp>
        <p:nvSpPr>
          <p:cNvPr id="678985" name="Text Box 73"/>
          <p:cNvSpPr txBox="1">
            <a:spLocks noChangeArrowheads="1"/>
          </p:cNvSpPr>
          <p:nvPr/>
        </p:nvSpPr>
        <p:spPr bwMode="auto">
          <a:xfrm>
            <a:off x="4129088" y="2747963"/>
            <a:ext cx="2736850" cy="1190625"/>
          </a:xfrm>
          <a:prstGeom prst="rect">
            <a:avLst/>
          </a:prstGeom>
          <a:solidFill>
            <a:srgbClr val="FFCC99">
              <a:alpha val="85097"/>
            </a:srgbClr>
          </a:solidFill>
          <a:ln>
            <a:noFill/>
          </a:ln>
          <a:extLs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Cool, now we can </a:t>
            </a:r>
            <a:br>
              <a:rPr lang="en-US" sz="1800"/>
            </a:br>
            <a:r>
              <a:rPr lang="en-US" sz="1800"/>
              <a:t>search for any name in </a:t>
            </a:r>
            <a:r>
              <a:rPr lang="en-US" sz="1800">
                <a:solidFill>
                  <a:srgbClr val="6600CC"/>
                </a:solidFill>
              </a:rPr>
              <a:t>O(log</a:t>
            </a:r>
            <a:r>
              <a:rPr lang="en-US" sz="1800" b="1" baseline="-25000">
                <a:solidFill>
                  <a:srgbClr val="6600CC"/>
                </a:solidFill>
              </a:rPr>
              <a:t>2</a:t>
            </a:r>
            <a:r>
              <a:rPr lang="en-US" sz="1800">
                <a:solidFill>
                  <a:srgbClr val="6600CC"/>
                </a:solidFill>
              </a:rPr>
              <a:t>N)</a:t>
            </a:r>
            <a:r>
              <a:rPr lang="en-US" sz="1800"/>
              <a:t> and find the right student!</a:t>
            </a:r>
          </a:p>
        </p:txBody>
      </p:sp>
      <p:sp>
        <p:nvSpPr>
          <p:cNvPr id="678988" name="Rectangle 76"/>
          <p:cNvSpPr>
            <a:spLocks noChangeArrowheads="1"/>
          </p:cNvSpPr>
          <p:nvPr/>
        </p:nvSpPr>
        <p:spPr bwMode="auto">
          <a:xfrm>
            <a:off x="3962400" y="228600"/>
            <a:ext cx="5029200" cy="1752600"/>
          </a:xfrm>
          <a:prstGeom prst="rect">
            <a:avLst/>
          </a:prstGeom>
          <a:solidFill>
            <a:srgbClr val="99CCFF"/>
          </a:solidFill>
          <a:ln w="9525" algn="ctr">
            <a:solidFill>
              <a:schemeClr val="tx1"/>
            </a:solidFill>
            <a:miter lim="800000"/>
            <a:headEnd/>
            <a:tailEnd/>
          </a:ln>
        </p:spPr>
        <p:txBody>
          <a:bodyPr anchor="ctr"/>
          <a:lstStyle/>
          <a:p>
            <a:r>
              <a:rPr lang="en-US">
                <a:solidFill>
                  <a:srgbClr val="6600CC"/>
                </a:solidFill>
              </a:rPr>
              <a:t>Answer</a:t>
            </a:r>
            <a:r>
              <a:rPr lang="en-US"/>
              <a:t>: No! Since our tree is organized by name, the fastest we could hope to find a student by ID is O(n)… That’s SLOW!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8943"/>
                                        </p:tgtEl>
                                        <p:attrNameLst>
                                          <p:attrName>style.visibility</p:attrName>
                                        </p:attrNameLst>
                                      </p:cBhvr>
                                      <p:to>
                                        <p:strVal val="visible"/>
                                      </p:to>
                                    </p:set>
                                    <p:animEffect transition="in" filter="wipe(up)">
                                      <p:cBhvr>
                                        <p:cTn id="7" dur="500"/>
                                        <p:tgtEl>
                                          <p:spTgt spid="678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78974"/>
                                        </p:tgtEl>
                                        <p:attrNameLst>
                                          <p:attrName>style.visibility</p:attrName>
                                        </p:attrNameLst>
                                      </p:cBhvr>
                                      <p:to>
                                        <p:strVal val="visible"/>
                                      </p:to>
                                    </p:set>
                                    <p:anim calcmode="lin" valueType="num">
                                      <p:cBhvr additive="base">
                                        <p:cTn id="12" dur="500" fill="hold"/>
                                        <p:tgtEl>
                                          <p:spTgt spid="678974"/>
                                        </p:tgtEl>
                                        <p:attrNameLst>
                                          <p:attrName>ppt_x</p:attrName>
                                        </p:attrNameLst>
                                      </p:cBhvr>
                                      <p:tavLst>
                                        <p:tav tm="0">
                                          <p:val>
                                            <p:strVal val="0-#ppt_w/2"/>
                                          </p:val>
                                        </p:tav>
                                        <p:tav tm="100000">
                                          <p:val>
                                            <p:strVal val="#ppt_x"/>
                                          </p:val>
                                        </p:tav>
                                      </p:tavLst>
                                    </p:anim>
                                    <p:anim calcmode="lin" valueType="num">
                                      <p:cBhvr additive="base">
                                        <p:cTn id="13" dur="500" fill="hold"/>
                                        <p:tgtEl>
                                          <p:spTgt spid="67897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78990"/>
                                        </p:tgtEl>
                                        <p:attrNameLst>
                                          <p:attrName>style.visibility</p:attrName>
                                        </p:attrNameLst>
                                      </p:cBhvr>
                                      <p:to>
                                        <p:strVal val="visible"/>
                                      </p:to>
                                    </p:set>
                                    <p:animEffect transition="in" filter="wipe(left)">
                                      <p:cBhvr>
                                        <p:cTn id="18" dur="500"/>
                                        <p:tgtEl>
                                          <p:spTgt spid="6789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3"/>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78989">
                                            <p:txEl>
                                              <p:pRg st="0" end="0"/>
                                            </p:txEl>
                                          </p:spTgt>
                                        </p:tgtEl>
                                        <p:attrNameLst>
                                          <p:attrName>style.visibility</p:attrName>
                                        </p:attrNameLst>
                                      </p:cBhvr>
                                      <p:to>
                                        <p:strVal val="visible"/>
                                      </p:to>
                                    </p:set>
                                    <p:animEffect transition="in" filter="wipe(left)">
                                      <p:cBhvr>
                                        <p:cTn id="44" dur="500"/>
                                        <p:tgtEl>
                                          <p:spTgt spid="678989">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78989">
                                            <p:txEl>
                                              <p:pRg st="1" end="1"/>
                                            </p:txEl>
                                          </p:spTgt>
                                        </p:tgtEl>
                                        <p:attrNameLst>
                                          <p:attrName>style.visibility</p:attrName>
                                        </p:attrNameLst>
                                      </p:cBhvr>
                                      <p:to>
                                        <p:strVal val="visible"/>
                                      </p:to>
                                    </p:set>
                                    <p:animEffect transition="in" filter="wipe(left)">
                                      <p:cBhvr>
                                        <p:cTn id="49" dur="500"/>
                                        <p:tgtEl>
                                          <p:spTgt spid="678989">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78989">
                                            <p:txEl>
                                              <p:pRg st="2" end="2"/>
                                            </p:txEl>
                                          </p:spTgt>
                                        </p:tgtEl>
                                        <p:attrNameLst>
                                          <p:attrName>style.visibility</p:attrName>
                                        </p:attrNameLst>
                                      </p:cBhvr>
                                      <p:to>
                                        <p:strVal val="visible"/>
                                      </p:to>
                                    </p:set>
                                    <p:animEffect transition="in" filter="wipe(left)">
                                      <p:cBhvr>
                                        <p:cTn id="54" dur="500"/>
                                        <p:tgtEl>
                                          <p:spTgt spid="678989">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678989">
                                            <p:txEl>
                                              <p:pRg st="0" end="0"/>
                                            </p:txEl>
                                          </p:spTgt>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678989">
                                            <p:txEl>
                                              <p:pRg st="1" end="1"/>
                                            </p:txEl>
                                          </p:spTgt>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678989">
                                            <p:txEl>
                                              <p:pRg st="2" end="2"/>
                                            </p:txEl>
                                          </p:spTgt>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xit" presetSubtype="8" fill="hold" grpId="1" nodeType="clickEffect">
                                  <p:stCondLst>
                                    <p:cond delay="0"/>
                                  </p:stCondLst>
                                  <p:childTnLst>
                                    <p:anim calcmode="lin" valueType="num">
                                      <p:cBhvr additive="base">
                                        <p:cTn id="68" dur="500"/>
                                        <p:tgtEl>
                                          <p:spTgt spid="678974"/>
                                        </p:tgtEl>
                                        <p:attrNameLst>
                                          <p:attrName>ppt_x</p:attrName>
                                        </p:attrNameLst>
                                      </p:cBhvr>
                                      <p:tavLst>
                                        <p:tav tm="0">
                                          <p:val>
                                            <p:strVal val="ppt_x"/>
                                          </p:val>
                                        </p:tav>
                                        <p:tav tm="100000">
                                          <p:val>
                                            <p:strVal val="0-ppt_w/2"/>
                                          </p:val>
                                        </p:tav>
                                      </p:tavLst>
                                    </p:anim>
                                    <p:anim calcmode="lin" valueType="num">
                                      <p:cBhvr additive="base">
                                        <p:cTn id="69" dur="500"/>
                                        <p:tgtEl>
                                          <p:spTgt spid="678974"/>
                                        </p:tgtEl>
                                        <p:attrNameLst>
                                          <p:attrName>ppt_y</p:attrName>
                                        </p:attrNameLst>
                                      </p:cBhvr>
                                      <p:tavLst>
                                        <p:tav tm="0">
                                          <p:val>
                                            <p:strVal val="ppt_y"/>
                                          </p:val>
                                        </p:tav>
                                        <p:tav tm="100000">
                                          <p:val>
                                            <p:strVal val="ppt_y"/>
                                          </p:val>
                                        </p:tav>
                                      </p:tavLst>
                                    </p:anim>
                                    <p:set>
                                      <p:cBhvr>
                                        <p:cTn id="70" dur="1" fill="hold">
                                          <p:stCondLst>
                                            <p:cond delay="499"/>
                                          </p:stCondLst>
                                        </p:cTn>
                                        <p:tgtEl>
                                          <p:spTgt spid="678974"/>
                                        </p:tgtEl>
                                        <p:attrNameLst>
                                          <p:attrName>style.visibility</p:attrName>
                                        </p:attrNameLst>
                                      </p:cBhvr>
                                      <p:to>
                                        <p:strVal val="hidden"/>
                                      </p:to>
                                    </p:set>
                                  </p:childTnLst>
                                </p:cTn>
                              </p:par>
                              <p:par>
                                <p:cTn id="71" presetID="2" presetClass="exit" presetSubtype="8" fill="hold" grpId="1" nodeType="withEffect">
                                  <p:stCondLst>
                                    <p:cond delay="0"/>
                                  </p:stCondLst>
                                  <p:childTnLst>
                                    <p:anim calcmode="lin" valueType="num">
                                      <p:cBhvr additive="base">
                                        <p:cTn id="72" dur="500"/>
                                        <p:tgtEl>
                                          <p:spTgt spid="678990"/>
                                        </p:tgtEl>
                                        <p:attrNameLst>
                                          <p:attrName>ppt_x</p:attrName>
                                        </p:attrNameLst>
                                      </p:cBhvr>
                                      <p:tavLst>
                                        <p:tav tm="0">
                                          <p:val>
                                            <p:strVal val="ppt_x"/>
                                          </p:val>
                                        </p:tav>
                                        <p:tav tm="100000">
                                          <p:val>
                                            <p:strVal val="0-ppt_w/2"/>
                                          </p:val>
                                        </p:tav>
                                      </p:tavLst>
                                    </p:anim>
                                    <p:anim calcmode="lin" valueType="num">
                                      <p:cBhvr additive="base">
                                        <p:cTn id="73" dur="500"/>
                                        <p:tgtEl>
                                          <p:spTgt spid="678990"/>
                                        </p:tgtEl>
                                        <p:attrNameLst>
                                          <p:attrName>ppt_y</p:attrName>
                                        </p:attrNameLst>
                                      </p:cBhvr>
                                      <p:tavLst>
                                        <p:tav tm="0">
                                          <p:val>
                                            <p:strVal val="ppt_y"/>
                                          </p:val>
                                        </p:tav>
                                        <p:tav tm="100000">
                                          <p:val>
                                            <p:strVal val="ppt_y"/>
                                          </p:val>
                                        </p:tav>
                                      </p:tavLst>
                                    </p:anim>
                                    <p:set>
                                      <p:cBhvr>
                                        <p:cTn id="74" dur="1" fill="hold">
                                          <p:stCondLst>
                                            <p:cond delay="499"/>
                                          </p:stCondLst>
                                        </p:cTn>
                                        <p:tgtEl>
                                          <p:spTgt spid="678990"/>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678972"/>
                                        </p:tgtEl>
                                        <p:attrNameLst>
                                          <p:attrName>style.visibility</p:attrName>
                                        </p:attrNameLst>
                                      </p:cBhvr>
                                      <p:to>
                                        <p:strVal val="visible"/>
                                      </p:to>
                                    </p:set>
                                    <p:animEffect transition="in" filter="wipe(up)">
                                      <p:cBhvr>
                                        <p:cTn id="79" dur="500"/>
                                        <p:tgtEl>
                                          <p:spTgt spid="67897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5"/>
                                        </p:tgtEl>
                                        <p:attrNameLst>
                                          <p:attrName>style.visibility</p:attrName>
                                        </p:attrNameLst>
                                      </p:cBhvr>
                                      <p:to>
                                        <p:strVal val="visible"/>
                                      </p:to>
                                    </p:set>
                                  </p:childTnLst>
                                </p:cTn>
                              </p:par>
                              <p:par>
                                <p:cTn id="84" presetID="2" presetClass="entr" presetSubtype="4" fill="hold" nodeType="with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additive="base">
                                        <p:cTn id="86" dur="500" fill="hold"/>
                                        <p:tgtEl>
                                          <p:spTgt spid="7"/>
                                        </p:tgtEl>
                                        <p:attrNameLst>
                                          <p:attrName>ppt_x</p:attrName>
                                        </p:attrNameLst>
                                      </p:cBhvr>
                                      <p:tavLst>
                                        <p:tav tm="0">
                                          <p:val>
                                            <p:strVal val="#ppt_x"/>
                                          </p:val>
                                        </p:tav>
                                        <p:tav tm="100000">
                                          <p:val>
                                            <p:strVal val="#ppt_x"/>
                                          </p:val>
                                        </p:tav>
                                      </p:tavLst>
                                    </p:anim>
                                    <p:anim calcmode="lin" valueType="num">
                                      <p:cBhvr additive="base">
                                        <p:cTn id="8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wipe(left)">
                                      <p:cBhvr>
                                        <p:cTn id="92" dur="500"/>
                                        <p:tgtEl>
                                          <p:spTgt spid="1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left)">
                                      <p:cBhvr>
                                        <p:cTn id="97" dur="500"/>
                                        <p:tgtEl>
                                          <p:spTgt spid="1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7898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78971"/>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678988"/>
                                        </p:tgtEl>
                                        <p:attrNameLst>
                                          <p:attrName>style.visibility</p:attrName>
                                        </p:attrNameLst>
                                      </p:cBhvr>
                                      <p:to>
                                        <p:strVal val="visible"/>
                                      </p:to>
                                    </p:set>
                                    <p:anim calcmode="lin" valueType="num">
                                      <p:cBhvr additive="base">
                                        <p:cTn id="110" dur="500" fill="hold"/>
                                        <p:tgtEl>
                                          <p:spTgt spid="678988"/>
                                        </p:tgtEl>
                                        <p:attrNameLst>
                                          <p:attrName>ppt_x</p:attrName>
                                        </p:attrNameLst>
                                      </p:cBhvr>
                                      <p:tavLst>
                                        <p:tav tm="0">
                                          <p:val>
                                            <p:strVal val="1+#ppt_w/2"/>
                                          </p:val>
                                        </p:tav>
                                        <p:tav tm="100000">
                                          <p:val>
                                            <p:strVal val="#ppt_x"/>
                                          </p:val>
                                        </p:tav>
                                      </p:tavLst>
                                    </p:anim>
                                    <p:anim calcmode="lin" valueType="num">
                                      <p:cBhvr additive="base">
                                        <p:cTn id="111" dur="500" fill="hold"/>
                                        <p:tgtEl>
                                          <p:spTgt spid="678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74" grpId="0" animBg="1"/>
      <p:bldP spid="678974" grpId="1" animBg="1"/>
      <p:bldP spid="678943" grpId="0" autoUpdateAnimBg="0"/>
      <p:bldP spid="678989" grpId="0" build="allAtOnce"/>
      <p:bldP spid="678990" grpId="0"/>
      <p:bldP spid="678990" grpId="1"/>
      <p:bldP spid="678971" grpId="0" animBg="1" autoUpdateAnimBg="0"/>
      <p:bldP spid="678972" grpId="0" animBg="1" autoUpdateAnimBg="0"/>
      <p:bldP spid="678985" grpId="0" animBg="1" autoUpdateAnimBg="0"/>
      <p:bldP spid="6789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D77171CD-CAA7-4F2E-AE43-2F9CC259386F}" type="slidenum">
              <a:rPr lang="en-US" sz="1400" smtClean="0">
                <a:solidFill>
                  <a:schemeClr val="tx1"/>
                </a:solidFill>
                <a:latin typeface="Times New Roman" pitchFamily="18" charset="0"/>
              </a:rPr>
              <a:pPr eaLnBrk="1" hangingPunct="1"/>
              <a:t>9</a:t>
            </a:fld>
            <a:endParaRPr lang="en-US" sz="1400" smtClean="0">
              <a:solidFill>
                <a:schemeClr val="tx1"/>
              </a:solidFill>
              <a:latin typeface="Times New Roman" pitchFamily="18" charset="0"/>
            </a:endParaRPr>
          </a:p>
        </p:txBody>
      </p:sp>
      <p:sp>
        <p:nvSpPr>
          <p:cNvPr id="837706" name="Text Box 74"/>
          <p:cNvSpPr txBox="1">
            <a:spLocks noChangeArrowheads="1"/>
          </p:cNvSpPr>
          <p:nvPr/>
        </p:nvSpPr>
        <p:spPr bwMode="auto">
          <a:xfrm>
            <a:off x="5105400" y="762000"/>
            <a:ext cx="403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t>So how could we make our Table efficient for both </a:t>
            </a:r>
            <a:r>
              <a:rPr lang="en-US" sz="2000">
                <a:solidFill>
                  <a:srgbClr val="6600CC"/>
                </a:solidFill>
              </a:rPr>
              <a:t>name searches</a:t>
            </a:r>
            <a:r>
              <a:rPr lang="en-US" sz="2000"/>
              <a:t> AND </a:t>
            </a:r>
            <a:r>
              <a:rPr lang="en-US" sz="2000">
                <a:solidFill>
                  <a:srgbClr val="6600CC"/>
                </a:solidFill>
              </a:rPr>
              <a:t>ID searches</a:t>
            </a:r>
            <a:r>
              <a:rPr lang="en-US" sz="2000"/>
              <a:t>?</a:t>
            </a:r>
          </a:p>
        </p:txBody>
      </p:sp>
      <p:sp>
        <p:nvSpPr>
          <p:cNvPr id="837707" name="Text Box 75"/>
          <p:cNvSpPr txBox="1">
            <a:spLocks noChangeArrowheads="1"/>
          </p:cNvSpPr>
          <p:nvPr/>
        </p:nvSpPr>
        <p:spPr bwMode="auto">
          <a:xfrm>
            <a:off x="5105400" y="1828800"/>
            <a:ext cx="403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t>Right! Let’s add another Binary Search Tree and organize our data in both ways!</a:t>
            </a:r>
          </a:p>
        </p:txBody>
      </p:sp>
      <p:sp>
        <p:nvSpPr>
          <p:cNvPr id="837634" name="Text Box 2"/>
          <p:cNvSpPr txBox="1">
            <a:spLocks noChangeArrowheads="1"/>
          </p:cNvSpPr>
          <p:nvPr/>
        </p:nvSpPr>
        <p:spPr bwMode="auto">
          <a:xfrm>
            <a:off x="228600" y="1905000"/>
            <a:ext cx="7772400" cy="4857750"/>
          </a:xfrm>
          <a:prstGeom prst="rect">
            <a:avLst/>
          </a:prstGeom>
          <a:solidFill>
            <a:srgbClr val="EBFFFF"/>
          </a:solidFill>
          <a:ln w="9525" algn="ctr">
            <a:solidFill>
              <a:schemeClr val="tx1"/>
            </a:solidFill>
            <a:miter lim="800000"/>
            <a:headEnd/>
            <a:tailEnd/>
          </a:ln>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class </a:t>
            </a:r>
            <a:r>
              <a:rPr lang="en-US" sz="1800">
                <a:solidFill>
                  <a:srgbClr val="6600CC"/>
                </a:solidFill>
              </a:rPr>
              <a:t>TableOfStudents</a:t>
            </a:r>
          </a:p>
          <a:p>
            <a:pPr algn="l" eaLnBrk="1" hangingPunct="1"/>
            <a:r>
              <a:rPr lang="en-US" sz="1800">
                <a:solidFill>
                  <a:srgbClr val="6600CC"/>
                </a:solidFill>
              </a:rPr>
              <a:t>{</a:t>
            </a:r>
          </a:p>
          <a:p>
            <a:pPr algn="l" eaLnBrk="1" hangingPunct="1"/>
            <a:r>
              <a:rPr lang="en-US" sz="1800"/>
              <a:t>public:</a:t>
            </a:r>
            <a:br>
              <a:rPr lang="en-US" sz="1800"/>
            </a:br>
            <a:r>
              <a:rPr lang="en-US" sz="1800"/>
              <a:t>    TableOfStudents();      // construct a new table</a:t>
            </a:r>
          </a:p>
          <a:p>
            <a:pPr algn="l" eaLnBrk="1" hangingPunct="1"/>
            <a:endParaRPr lang="en-US" sz="400"/>
          </a:p>
          <a:p>
            <a:pPr algn="l" eaLnBrk="1" hangingPunct="1"/>
            <a:r>
              <a:rPr lang="en-US" sz="1800"/>
              <a:t>    ~TableOfStudents();	 // destruct our table</a:t>
            </a:r>
          </a:p>
          <a:p>
            <a:pPr algn="l" eaLnBrk="1" hangingPunct="1"/>
            <a:endParaRPr lang="en-US" sz="400"/>
          </a:p>
          <a:p>
            <a:pPr algn="l" eaLnBrk="1" hangingPunct="1"/>
            <a:r>
              <a:rPr lang="en-US" sz="1800"/>
              <a:t>    void </a:t>
            </a:r>
            <a:r>
              <a:rPr lang="en-US" sz="1800">
                <a:solidFill>
                  <a:srgbClr val="FF0000"/>
                </a:solidFill>
              </a:rPr>
              <a:t>addStudent</a:t>
            </a:r>
            <a:r>
              <a:rPr lang="en-US" sz="1800"/>
              <a:t>(Student &amp;stud);  // add a new Student</a:t>
            </a:r>
          </a:p>
          <a:p>
            <a:pPr algn="l" eaLnBrk="1" hangingPunct="1"/>
            <a:endParaRPr lang="en-US" sz="400"/>
          </a:p>
          <a:p>
            <a:pPr algn="l" eaLnBrk="1" hangingPunct="1"/>
            <a:r>
              <a:rPr lang="en-US" sz="1800"/>
              <a:t>    int </a:t>
            </a:r>
            <a:r>
              <a:rPr lang="en-US" sz="1800">
                <a:solidFill>
                  <a:srgbClr val="FF0000"/>
                </a:solidFill>
              </a:rPr>
              <a:t>getNumOfStudents</a:t>
            </a:r>
            <a:r>
              <a:rPr lang="en-US" sz="1800"/>
              <a:t>();   // return count of Students</a:t>
            </a:r>
          </a:p>
          <a:p>
            <a:pPr algn="l" eaLnBrk="1" hangingPunct="1"/>
            <a:endParaRPr lang="en-US" sz="400"/>
          </a:p>
          <a:p>
            <a:pPr algn="l" eaLnBrk="1" hangingPunct="1"/>
            <a:r>
              <a:rPr lang="en-US" sz="1800"/>
              <a:t>    Student </a:t>
            </a:r>
            <a:r>
              <a:rPr lang="en-US" sz="1800">
                <a:solidFill>
                  <a:srgbClr val="FF0000"/>
                </a:solidFill>
              </a:rPr>
              <a:t>getStudent</a:t>
            </a:r>
            <a:r>
              <a:rPr lang="en-US" sz="1800"/>
              <a:t>(int s);   // retrieve Students from slot s</a:t>
            </a:r>
          </a:p>
          <a:p>
            <a:pPr algn="l" eaLnBrk="1" hangingPunct="1"/>
            <a:endParaRPr lang="en-US" sz="400"/>
          </a:p>
          <a:p>
            <a:pPr algn="l" eaLnBrk="1" hangingPunct="1"/>
            <a:r>
              <a:rPr lang="en-US" sz="1800"/>
              <a:t>    int </a:t>
            </a:r>
            <a:r>
              <a:rPr lang="en-US" sz="1800">
                <a:solidFill>
                  <a:srgbClr val="FF0000"/>
                </a:solidFill>
              </a:rPr>
              <a:t>searchByName</a:t>
            </a:r>
            <a:r>
              <a:rPr lang="en-US" sz="1800"/>
              <a:t>(string &amp;name);  // name is a key field</a:t>
            </a:r>
          </a:p>
          <a:p>
            <a:pPr algn="l" eaLnBrk="1" hangingPunct="1"/>
            <a:endParaRPr lang="en-US" sz="400"/>
          </a:p>
          <a:p>
            <a:pPr algn="l" eaLnBrk="1" hangingPunct="1"/>
            <a:r>
              <a:rPr lang="en-US" sz="1800"/>
              <a:t>    int </a:t>
            </a:r>
            <a:r>
              <a:rPr lang="en-US" sz="1800">
                <a:solidFill>
                  <a:srgbClr val="FF0000"/>
                </a:solidFill>
              </a:rPr>
              <a:t>searchByPhone</a:t>
            </a:r>
            <a:r>
              <a:rPr lang="en-US" sz="1800"/>
              <a:t>(int phone);  // phone is a key field</a:t>
            </a:r>
          </a:p>
          <a:p>
            <a:pPr algn="l" eaLnBrk="1" hangingPunct="1"/>
            <a:endParaRPr lang="en-US" sz="1800"/>
          </a:p>
          <a:p>
            <a:pPr algn="l" eaLnBrk="1" hangingPunct="1"/>
            <a:r>
              <a:rPr lang="en-US" sz="1800"/>
              <a:t>private:</a:t>
            </a:r>
          </a:p>
          <a:p>
            <a:pPr algn="l" eaLnBrk="1" hangingPunct="1"/>
            <a:r>
              <a:rPr lang="en-US" sz="1800"/>
              <a:t>    vector&lt;Student&gt; m_students;</a:t>
            </a:r>
          </a:p>
          <a:p>
            <a:pPr algn="l" eaLnBrk="1" hangingPunct="1"/>
            <a:r>
              <a:rPr lang="en-US" sz="1800"/>
              <a:t>    map&lt;</a:t>
            </a:r>
            <a:r>
              <a:rPr lang="en-US" sz="1800">
                <a:solidFill>
                  <a:srgbClr val="FF0000"/>
                </a:solidFill>
              </a:rPr>
              <a:t>string</a:t>
            </a:r>
            <a:r>
              <a:rPr lang="en-US" sz="1800"/>
              <a:t>,</a:t>
            </a:r>
            <a:r>
              <a:rPr lang="en-US" sz="1800">
                <a:solidFill>
                  <a:srgbClr val="006699"/>
                </a:solidFill>
              </a:rPr>
              <a:t>int</a:t>
            </a:r>
            <a:r>
              <a:rPr lang="en-US" sz="1800"/>
              <a:t>&gt;   m_nameToSlot;</a:t>
            </a:r>
          </a:p>
          <a:p>
            <a:pPr algn="l" eaLnBrk="1" hangingPunct="1"/>
            <a:endParaRPr lang="en-US" sz="1800"/>
          </a:p>
          <a:p>
            <a:pPr algn="l" eaLnBrk="1" hangingPunct="1"/>
            <a:r>
              <a:rPr lang="en-US" sz="1800"/>
              <a:t>};			 </a:t>
            </a:r>
          </a:p>
        </p:txBody>
      </p:sp>
      <p:grpSp>
        <p:nvGrpSpPr>
          <p:cNvPr id="2" name="Group 68"/>
          <p:cNvGrpSpPr>
            <a:grpSpLocks/>
          </p:cNvGrpSpPr>
          <p:nvPr/>
        </p:nvGrpSpPr>
        <p:grpSpPr bwMode="auto">
          <a:xfrm>
            <a:off x="504825" y="3371850"/>
            <a:ext cx="7343775" cy="2179638"/>
            <a:chOff x="384" y="2352"/>
            <a:chExt cx="4320" cy="1008"/>
          </a:xfrm>
        </p:grpSpPr>
        <p:sp>
          <p:nvSpPr>
            <p:cNvPr id="10423" name="Rectangle 69"/>
            <p:cNvSpPr>
              <a:spLocks noChangeArrowheads="1"/>
            </p:cNvSpPr>
            <p:nvPr/>
          </p:nvSpPr>
          <p:spPr bwMode="auto">
            <a:xfrm>
              <a:off x="384" y="2352"/>
              <a:ext cx="4320" cy="1008"/>
            </a:xfrm>
            <a:prstGeom prst="rect">
              <a:avLst/>
            </a:prstGeom>
            <a:solidFill>
              <a:srgbClr val="FDF7D3"/>
            </a:solidFill>
            <a:ln w="9525" algn="ctr">
              <a:solidFill>
                <a:schemeClr val="tx1"/>
              </a:solidFill>
              <a:miter lim="800000"/>
              <a:headEnd/>
              <a:tailEnd/>
            </a:ln>
          </p:spPr>
          <p:txBody>
            <a:bodyPr wrap="none" anchor="ctr"/>
            <a:lstStyle/>
            <a:p>
              <a:endParaRPr lang="en-US"/>
            </a:p>
          </p:txBody>
        </p:sp>
        <p:sp>
          <p:nvSpPr>
            <p:cNvPr id="10424" name="Text Box 70"/>
            <p:cNvSpPr txBox="1">
              <a:spLocks noChangeArrowheads="1"/>
            </p:cNvSpPr>
            <p:nvPr/>
          </p:nvSpPr>
          <p:spPr bwMode="auto">
            <a:xfrm>
              <a:off x="384" y="2379"/>
              <a:ext cx="4168" cy="932"/>
            </a:xfrm>
            <a:prstGeom prst="rect">
              <a:avLst/>
            </a:prstGeom>
            <a:solidFill>
              <a:srgbClr val="FDF7D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800"/>
                <a:t>void </a:t>
              </a:r>
              <a:r>
                <a:rPr lang="en-US" sz="1800">
                  <a:solidFill>
                    <a:srgbClr val="FF0000"/>
                  </a:solidFill>
                </a:rPr>
                <a:t>addStudent</a:t>
              </a:r>
              <a:r>
                <a:rPr lang="en-US" sz="1800"/>
                <a:t>(Student &amp;stud)</a:t>
              </a:r>
            </a:p>
            <a:p>
              <a:pPr algn="l" eaLnBrk="1" hangingPunct="1"/>
              <a:r>
                <a:rPr lang="en-US" sz="1800"/>
                <a:t>{</a:t>
              </a:r>
            </a:p>
            <a:p>
              <a:pPr algn="l" eaLnBrk="1" hangingPunct="1"/>
              <a:r>
                <a:rPr lang="en-US" sz="1800"/>
                <a:t>       m_students.push_back(stud);  // add student to vector</a:t>
              </a:r>
            </a:p>
            <a:p>
              <a:pPr algn="l" eaLnBrk="1" hangingPunct="1"/>
              <a:r>
                <a:rPr lang="en-US" sz="1800"/>
                <a:t>       int slot = m_students.size()-1; // find slot of new student</a:t>
              </a:r>
            </a:p>
            <a:p>
              <a:pPr algn="l" eaLnBrk="1" hangingPunct="1"/>
              <a:r>
                <a:rPr lang="en-US" sz="1800"/>
                <a:t>       m_nameToSlot[</a:t>
              </a:r>
              <a:r>
                <a:rPr lang="en-US" sz="1800">
                  <a:solidFill>
                    <a:srgbClr val="006666"/>
                  </a:solidFill>
                </a:rPr>
                <a:t>stud.name</a:t>
              </a:r>
              <a:r>
                <a:rPr lang="en-US" sz="1800"/>
                <a:t>] = slot; // maps name to slot #</a:t>
              </a:r>
            </a:p>
            <a:p>
              <a:pPr algn="l" eaLnBrk="1" hangingPunct="1"/>
              <a:r>
                <a:rPr lang="en-US" sz="1800"/>
                <a:t>     </a:t>
              </a:r>
            </a:p>
            <a:p>
              <a:pPr algn="l" eaLnBrk="1" hangingPunct="1"/>
              <a:r>
                <a:rPr lang="en-US" sz="1800"/>
                <a:t>}</a:t>
              </a:r>
            </a:p>
          </p:txBody>
        </p:sp>
      </p:grpSp>
      <p:sp>
        <p:nvSpPr>
          <p:cNvPr id="837708" name="Rectangle 76"/>
          <p:cNvSpPr>
            <a:spLocks noChangeArrowheads="1"/>
          </p:cNvSpPr>
          <p:nvPr/>
        </p:nvSpPr>
        <p:spPr bwMode="auto">
          <a:xfrm>
            <a:off x="500063" y="6172200"/>
            <a:ext cx="3348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sz="1800"/>
              <a:t>map&lt;</a:t>
            </a:r>
            <a:r>
              <a:rPr lang="en-US" sz="1800">
                <a:solidFill>
                  <a:srgbClr val="FF0000"/>
                </a:solidFill>
              </a:rPr>
              <a:t>int</a:t>
            </a:r>
            <a:r>
              <a:rPr lang="en-US" sz="1800"/>
              <a:t>,</a:t>
            </a:r>
            <a:r>
              <a:rPr lang="en-US" sz="1800">
                <a:solidFill>
                  <a:srgbClr val="006699"/>
                </a:solidFill>
              </a:rPr>
              <a:t>int</a:t>
            </a:r>
            <a:r>
              <a:rPr lang="en-US" sz="1800"/>
              <a:t>&gt;        </a:t>
            </a:r>
            <a:r>
              <a:rPr lang="en-US" sz="1800">
                <a:solidFill>
                  <a:srgbClr val="FF0000"/>
                </a:solidFill>
              </a:rPr>
              <a:t>m_idToSlot; </a:t>
            </a:r>
          </a:p>
        </p:txBody>
      </p:sp>
      <p:sp>
        <p:nvSpPr>
          <p:cNvPr id="837712" name="Rectangle 80"/>
          <p:cNvSpPr>
            <a:spLocks noChangeArrowheads="1"/>
          </p:cNvSpPr>
          <p:nvPr/>
        </p:nvSpPr>
        <p:spPr bwMode="auto">
          <a:xfrm>
            <a:off x="966788" y="4827588"/>
            <a:ext cx="6748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en-US" sz="1800">
                <a:solidFill>
                  <a:srgbClr val="6600CC"/>
                </a:solidFill>
              </a:rPr>
              <a:t>m_idToSlot[</a:t>
            </a:r>
            <a:r>
              <a:rPr lang="en-US" sz="1800">
                <a:solidFill>
                  <a:srgbClr val="006666"/>
                </a:solidFill>
              </a:rPr>
              <a:t>stud.IDNum</a:t>
            </a:r>
            <a:r>
              <a:rPr lang="en-US" sz="1800">
                <a:solidFill>
                  <a:srgbClr val="6600CC"/>
                </a:solidFill>
              </a:rPr>
              <a:t>] = slot; // maps stud ID to slot #</a:t>
            </a:r>
          </a:p>
        </p:txBody>
      </p:sp>
      <p:sp>
        <p:nvSpPr>
          <p:cNvPr id="837713" name="Text Box 81"/>
          <p:cNvSpPr txBox="1">
            <a:spLocks noChangeArrowheads="1"/>
          </p:cNvSpPr>
          <p:nvPr/>
        </p:nvSpPr>
        <p:spPr bwMode="auto">
          <a:xfrm>
            <a:off x="533400" y="762000"/>
            <a:ext cx="441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t>Very nice!  Now we maintain two Binary Search Trees and can search quickly by name or ID!</a:t>
            </a:r>
          </a:p>
        </p:txBody>
      </p:sp>
      <p:sp>
        <p:nvSpPr>
          <p:cNvPr id="837830" name="Rectangle 198"/>
          <p:cNvSpPr>
            <a:spLocks noChangeArrowheads="1"/>
          </p:cNvSpPr>
          <p:nvPr/>
        </p:nvSpPr>
        <p:spPr bwMode="auto">
          <a:xfrm>
            <a:off x="457200" y="1828800"/>
            <a:ext cx="2441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800">
                <a:solidFill>
                  <a:srgbClr val="FF0000"/>
                </a:solidFill>
              </a:rPr>
              <a:t>m_nameToStudents  </a:t>
            </a:r>
          </a:p>
        </p:txBody>
      </p:sp>
      <p:sp>
        <p:nvSpPr>
          <p:cNvPr id="837831" name="Rectangle 199"/>
          <p:cNvSpPr>
            <a:spLocks noChangeArrowheads="1"/>
          </p:cNvSpPr>
          <p:nvPr/>
        </p:nvSpPr>
        <p:spPr bwMode="auto">
          <a:xfrm>
            <a:off x="4114800" y="1766888"/>
            <a:ext cx="203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800">
                <a:solidFill>
                  <a:srgbClr val="FF0000"/>
                </a:solidFill>
              </a:rPr>
              <a:t>m_idToStudents </a:t>
            </a:r>
          </a:p>
        </p:txBody>
      </p:sp>
      <p:grpSp>
        <p:nvGrpSpPr>
          <p:cNvPr id="10252" name="Group 415"/>
          <p:cNvGrpSpPr>
            <a:grpSpLocks/>
          </p:cNvGrpSpPr>
          <p:nvPr/>
        </p:nvGrpSpPr>
        <p:grpSpPr bwMode="auto">
          <a:xfrm>
            <a:off x="-685800" y="7467600"/>
            <a:ext cx="4508500" cy="4321175"/>
            <a:chOff x="-1680" y="3648"/>
            <a:chExt cx="2951" cy="2722"/>
          </a:xfrm>
        </p:grpSpPr>
        <p:sp>
          <p:nvSpPr>
            <p:cNvPr id="10370" name="Rectangle 204"/>
            <p:cNvSpPr>
              <a:spLocks noChangeArrowheads="1"/>
            </p:cNvSpPr>
            <p:nvPr/>
          </p:nvSpPr>
          <p:spPr bwMode="auto">
            <a:xfrm>
              <a:off x="-900" y="3648"/>
              <a:ext cx="917" cy="7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71" name="Rectangle 205"/>
            <p:cNvSpPr>
              <a:spLocks noChangeArrowheads="1"/>
            </p:cNvSpPr>
            <p:nvPr/>
          </p:nvSpPr>
          <p:spPr bwMode="auto">
            <a:xfrm>
              <a:off x="-856" y="4200"/>
              <a:ext cx="349" cy="186"/>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72" name="Rectangle 206"/>
            <p:cNvSpPr>
              <a:spLocks noChangeArrowheads="1"/>
            </p:cNvSpPr>
            <p:nvPr/>
          </p:nvSpPr>
          <p:spPr bwMode="auto">
            <a:xfrm>
              <a:off x="-376" y="4200"/>
              <a:ext cx="350" cy="186"/>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73" name="Text Box 207"/>
            <p:cNvSpPr txBox="1">
              <a:spLocks noChangeArrowheads="1"/>
            </p:cNvSpPr>
            <p:nvPr/>
          </p:nvSpPr>
          <p:spPr bwMode="auto">
            <a:xfrm>
              <a:off x="-469" y="4095"/>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74" name="Text Box 208"/>
            <p:cNvSpPr txBox="1">
              <a:spLocks noChangeArrowheads="1"/>
            </p:cNvSpPr>
            <p:nvPr/>
          </p:nvSpPr>
          <p:spPr bwMode="auto">
            <a:xfrm>
              <a:off x="-846" y="4098"/>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75" name="Text Box 209"/>
            <p:cNvSpPr txBox="1">
              <a:spLocks noChangeArrowheads="1"/>
            </p:cNvSpPr>
            <p:nvPr/>
          </p:nvSpPr>
          <p:spPr bwMode="auto">
            <a:xfrm>
              <a:off x="-892" y="3657"/>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Carey</a:t>
              </a:r>
            </a:p>
            <a:p>
              <a:pPr algn="l" eaLnBrk="1" hangingPunct="1"/>
              <a:r>
                <a:rPr lang="en-US" sz="1700"/>
                <a:t>Slot: 5</a:t>
              </a:r>
            </a:p>
          </p:txBody>
        </p:sp>
        <p:sp>
          <p:nvSpPr>
            <p:cNvPr id="10376" name="Line 210"/>
            <p:cNvSpPr>
              <a:spLocks noChangeShapeType="1"/>
            </p:cNvSpPr>
            <p:nvPr/>
          </p:nvSpPr>
          <p:spPr bwMode="auto">
            <a:xfrm flipH="1">
              <a:off x="-902" y="4316"/>
              <a:ext cx="218" cy="3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77" name="Line 211"/>
            <p:cNvSpPr>
              <a:spLocks noChangeShapeType="1"/>
            </p:cNvSpPr>
            <p:nvPr/>
          </p:nvSpPr>
          <p:spPr bwMode="auto">
            <a:xfrm>
              <a:off x="-231" y="4328"/>
              <a:ext cx="179" cy="29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78" name="Text Box 212"/>
            <p:cNvSpPr txBox="1">
              <a:spLocks noChangeArrowheads="1"/>
            </p:cNvSpPr>
            <p:nvPr/>
          </p:nvSpPr>
          <p:spPr bwMode="auto">
            <a:xfrm>
              <a:off x="-888" y="3968"/>
              <a:ext cx="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79" name="Rectangle 213"/>
            <p:cNvSpPr>
              <a:spLocks noChangeArrowheads="1"/>
            </p:cNvSpPr>
            <p:nvPr/>
          </p:nvSpPr>
          <p:spPr bwMode="auto">
            <a:xfrm>
              <a:off x="-360" y="4607"/>
              <a:ext cx="917" cy="7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80" name="Rectangle 214"/>
            <p:cNvSpPr>
              <a:spLocks noChangeArrowheads="1"/>
            </p:cNvSpPr>
            <p:nvPr/>
          </p:nvSpPr>
          <p:spPr bwMode="auto">
            <a:xfrm>
              <a:off x="-316" y="5158"/>
              <a:ext cx="349"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81" name="Rectangle 215"/>
            <p:cNvSpPr>
              <a:spLocks noChangeArrowheads="1"/>
            </p:cNvSpPr>
            <p:nvPr/>
          </p:nvSpPr>
          <p:spPr bwMode="auto">
            <a:xfrm>
              <a:off x="164" y="5158"/>
              <a:ext cx="349"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82" name="Text Box 216"/>
            <p:cNvSpPr txBox="1">
              <a:spLocks noChangeArrowheads="1"/>
            </p:cNvSpPr>
            <p:nvPr/>
          </p:nvSpPr>
          <p:spPr bwMode="auto">
            <a:xfrm>
              <a:off x="69" y="5054"/>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83" name="Text Box 217"/>
            <p:cNvSpPr txBox="1">
              <a:spLocks noChangeArrowheads="1"/>
            </p:cNvSpPr>
            <p:nvPr/>
          </p:nvSpPr>
          <p:spPr bwMode="auto">
            <a:xfrm>
              <a:off x="-306" y="5057"/>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84" name="Text Box 218"/>
            <p:cNvSpPr txBox="1">
              <a:spLocks noChangeArrowheads="1"/>
            </p:cNvSpPr>
            <p:nvPr/>
          </p:nvSpPr>
          <p:spPr bwMode="auto">
            <a:xfrm>
              <a:off x="-352" y="4615"/>
              <a:ext cx="8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name:Linda</a:t>
              </a:r>
            </a:p>
            <a:p>
              <a:pPr algn="l" eaLnBrk="1" hangingPunct="1"/>
              <a:r>
                <a:rPr lang="en-US" sz="1700"/>
                <a:t>Slot: 1</a:t>
              </a:r>
            </a:p>
          </p:txBody>
        </p:sp>
        <p:sp>
          <p:nvSpPr>
            <p:cNvPr id="10385" name="Text Box 219"/>
            <p:cNvSpPr txBox="1">
              <a:spLocks noChangeArrowheads="1"/>
            </p:cNvSpPr>
            <p:nvPr/>
          </p:nvSpPr>
          <p:spPr bwMode="auto">
            <a:xfrm>
              <a:off x="-347" y="4927"/>
              <a:ext cx="1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86" name="Rectangle 220"/>
            <p:cNvSpPr>
              <a:spLocks noChangeArrowheads="1"/>
            </p:cNvSpPr>
            <p:nvPr/>
          </p:nvSpPr>
          <p:spPr bwMode="auto">
            <a:xfrm>
              <a:off x="-1372" y="4623"/>
              <a:ext cx="917" cy="763"/>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87" name="Rectangle 221"/>
            <p:cNvSpPr>
              <a:spLocks noChangeArrowheads="1"/>
            </p:cNvSpPr>
            <p:nvPr/>
          </p:nvSpPr>
          <p:spPr bwMode="auto">
            <a:xfrm>
              <a:off x="-1328" y="5175"/>
              <a:ext cx="349"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88" name="Rectangle 222"/>
            <p:cNvSpPr>
              <a:spLocks noChangeArrowheads="1"/>
            </p:cNvSpPr>
            <p:nvPr/>
          </p:nvSpPr>
          <p:spPr bwMode="auto">
            <a:xfrm>
              <a:off x="-848" y="5175"/>
              <a:ext cx="350"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89" name="Text Box 223"/>
            <p:cNvSpPr txBox="1">
              <a:spLocks noChangeArrowheads="1"/>
            </p:cNvSpPr>
            <p:nvPr/>
          </p:nvSpPr>
          <p:spPr bwMode="auto">
            <a:xfrm>
              <a:off x="-943" y="5071"/>
              <a:ext cx="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90" name="Text Box 224"/>
            <p:cNvSpPr txBox="1">
              <a:spLocks noChangeArrowheads="1"/>
            </p:cNvSpPr>
            <p:nvPr/>
          </p:nvSpPr>
          <p:spPr bwMode="auto">
            <a:xfrm>
              <a:off x="-1317" y="5073"/>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91" name="Text Box 225"/>
            <p:cNvSpPr txBox="1">
              <a:spLocks noChangeArrowheads="1"/>
            </p:cNvSpPr>
            <p:nvPr/>
          </p:nvSpPr>
          <p:spPr bwMode="auto">
            <a:xfrm>
              <a:off x="-1364" y="4632"/>
              <a:ext cx="8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Alex</a:t>
              </a:r>
            </a:p>
            <a:p>
              <a:pPr algn="l" eaLnBrk="1" hangingPunct="1"/>
              <a:r>
                <a:rPr lang="en-US" sz="1700"/>
                <a:t>Slot: 0</a:t>
              </a:r>
            </a:p>
          </p:txBody>
        </p:sp>
        <p:sp>
          <p:nvSpPr>
            <p:cNvPr id="10392" name="Text Box 226"/>
            <p:cNvSpPr txBox="1">
              <a:spLocks noChangeArrowheads="1"/>
            </p:cNvSpPr>
            <p:nvPr/>
          </p:nvSpPr>
          <p:spPr bwMode="auto">
            <a:xfrm>
              <a:off x="-1360" y="4943"/>
              <a:ext cx="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93" name="Line 227"/>
            <p:cNvSpPr>
              <a:spLocks noChangeShapeType="1"/>
            </p:cNvSpPr>
            <p:nvPr/>
          </p:nvSpPr>
          <p:spPr bwMode="auto">
            <a:xfrm flipH="1">
              <a:off x="-1339" y="5294"/>
              <a:ext cx="177" cy="25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94" name="Text Box 228"/>
            <p:cNvSpPr txBox="1">
              <a:spLocks noChangeArrowheads="1"/>
            </p:cNvSpPr>
            <p:nvPr/>
          </p:nvSpPr>
          <p:spPr bwMode="auto">
            <a:xfrm>
              <a:off x="-866" y="5145"/>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395" name="Line 229"/>
            <p:cNvSpPr>
              <a:spLocks noChangeShapeType="1"/>
            </p:cNvSpPr>
            <p:nvPr/>
          </p:nvSpPr>
          <p:spPr bwMode="auto">
            <a:xfrm flipH="1">
              <a:off x="-333" y="5266"/>
              <a:ext cx="205" cy="28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96" name="Line 230"/>
            <p:cNvSpPr>
              <a:spLocks noChangeShapeType="1"/>
            </p:cNvSpPr>
            <p:nvPr/>
          </p:nvSpPr>
          <p:spPr bwMode="auto">
            <a:xfrm>
              <a:off x="364" y="5264"/>
              <a:ext cx="204" cy="2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97" name="Rectangle 231"/>
            <p:cNvSpPr>
              <a:spLocks noChangeArrowheads="1"/>
            </p:cNvSpPr>
            <p:nvPr/>
          </p:nvSpPr>
          <p:spPr bwMode="auto">
            <a:xfrm>
              <a:off x="-1680" y="5553"/>
              <a:ext cx="917" cy="7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98" name="Rectangle 232"/>
            <p:cNvSpPr>
              <a:spLocks noChangeArrowheads="1"/>
            </p:cNvSpPr>
            <p:nvPr/>
          </p:nvSpPr>
          <p:spPr bwMode="auto">
            <a:xfrm>
              <a:off x="-1636" y="6105"/>
              <a:ext cx="349" cy="186"/>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99" name="Rectangle 233"/>
            <p:cNvSpPr>
              <a:spLocks noChangeArrowheads="1"/>
            </p:cNvSpPr>
            <p:nvPr/>
          </p:nvSpPr>
          <p:spPr bwMode="auto">
            <a:xfrm>
              <a:off x="-1156" y="6105"/>
              <a:ext cx="350" cy="186"/>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400" name="Text Box 234"/>
            <p:cNvSpPr txBox="1">
              <a:spLocks noChangeArrowheads="1"/>
            </p:cNvSpPr>
            <p:nvPr/>
          </p:nvSpPr>
          <p:spPr bwMode="auto">
            <a:xfrm>
              <a:off x="-1250" y="6000"/>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401" name="Text Box 235"/>
            <p:cNvSpPr txBox="1">
              <a:spLocks noChangeArrowheads="1"/>
            </p:cNvSpPr>
            <p:nvPr/>
          </p:nvSpPr>
          <p:spPr bwMode="auto">
            <a:xfrm>
              <a:off x="-1625" y="6003"/>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402" name="Text Box 236"/>
            <p:cNvSpPr txBox="1">
              <a:spLocks noChangeArrowheads="1"/>
            </p:cNvSpPr>
            <p:nvPr/>
          </p:nvSpPr>
          <p:spPr bwMode="auto">
            <a:xfrm>
              <a:off x="-1672" y="5562"/>
              <a:ext cx="8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Abe</a:t>
              </a:r>
            </a:p>
            <a:p>
              <a:pPr algn="l" eaLnBrk="1" hangingPunct="1"/>
              <a:r>
                <a:rPr lang="en-US" sz="1700"/>
                <a:t>Slot: 3</a:t>
              </a:r>
            </a:p>
          </p:txBody>
        </p:sp>
        <p:sp>
          <p:nvSpPr>
            <p:cNvPr id="10403" name="Text Box 237"/>
            <p:cNvSpPr txBox="1">
              <a:spLocks noChangeArrowheads="1"/>
            </p:cNvSpPr>
            <p:nvPr/>
          </p:nvSpPr>
          <p:spPr bwMode="auto">
            <a:xfrm>
              <a:off x="-1668" y="5873"/>
              <a:ext cx="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404" name="Rectangle 238"/>
            <p:cNvSpPr>
              <a:spLocks noChangeArrowheads="1"/>
            </p:cNvSpPr>
            <p:nvPr/>
          </p:nvSpPr>
          <p:spPr bwMode="auto">
            <a:xfrm>
              <a:off x="330" y="5533"/>
              <a:ext cx="918" cy="7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405" name="Rectangle 239"/>
            <p:cNvSpPr>
              <a:spLocks noChangeArrowheads="1"/>
            </p:cNvSpPr>
            <p:nvPr/>
          </p:nvSpPr>
          <p:spPr bwMode="auto">
            <a:xfrm>
              <a:off x="374" y="6084"/>
              <a:ext cx="350"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406" name="Rectangle 240"/>
            <p:cNvSpPr>
              <a:spLocks noChangeArrowheads="1"/>
            </p:cNvSpPr>
            <p:nvPr/>
          </p:nvSpPr>
          <p:spPr bwMode="auto">
            <a:xfrm>
              <a:off x="855" y="6084"/>
              <a:ext cx="349"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407" name="Text Box 241"/>
            <p:cNvSpPr txBox="1">
              <a:spLocks noChangeArrowheads="1"/>
            </p:cNvSpPr>
            <p:nvPr/>
          </p:nvSpPr>
          <p:spPr bwMode="auto">
            <a:xfrm>
              <a:off x="760" y="5980"/>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408" name="Text Box 242"/>
            <p:cNvSpPr txBox="1">
              <a:spLocks noChangeArrowheads="1"/>
            </p:cNvSpPr>
            <p:nvPr/>
          </p:nvSpPr>
          <p:spPr bwMode="auto">
            <a:xfrm>
              <a:off x="339" y="5541"/>
              <a:ext cx="9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name: Zelda</a:t>
              </a:r>
            </a:p>
            <a:p>
              <a:pPr algn="l" eaLnBrk="1" hangingPunct="1"/>
              <a:r>
                <a:rPr lang="en-US" sz="1700"/>
                <a:t>Slot: 4</a:t>
              </a:r>
            </a:p>
          </p:txBody>
        </p:sp>
        <p:sp>
          <p:nvSpPr>
            <p:cNvPr id="10409" name="Text Box 243"/>
            <p:cNvSpPr txBox="1">
              <a:spLocks noChangeArrowheads="1"/>
            </p:cNvSpPr>
            <p:nvPr/>
          </p:nvSpPr>
          <p:spPr bwMode="auto">
            <a:xfrm>
              <a:off x="342" y="5853"/>
              <a:ext cx="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410" name="Rectangle 244"/>
            <p:cNvSpPr>
              <a:spLocks noChangeArrowheads="1"/>
            </p:cNvSpPr>
            <p:nvPr/>
          </p:nvSpPr>
          <p:spPr bwMode="auto">
            <a:xfrm>
              <a:off x="-682" y="5542"/>
              <a:ext cx="918" cy="763"/>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411" name="Rectangle 245"/>
            <p:cNvSpPr>
              <a:spLocks noChangeArrowheads="1"/>
            </p:cNvSpPr>
            <p:nvPr/>
          </p:nvSpPr>
          <p:spPr bwMode="auto">
            <a:xfrm>
              <a:off x="-638" y="6094"/>
              <a:ext cx="350"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412" name="Rectangle 246"/>
            <p:cNvSpPr>
              <a:spLocks noChangeArrowheads="1"/>
            </p:cNvSpPr>
            <p:nvPr/>
          </p:nvSpPr>
          <p:spPr bwMode="auto">
            <a:xfrm>
              <a:off x="-157" y="6094"/>
              <a:ext cx="349"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413" name="Text Box 247"/>
            <p:cNvSpPr txBox="1">
              <a:spLocks noChangeArrowheads="1"/>
            </p:cNvSpPr>
            <p:nvPr/>
          </p:nvSpPr>
          <p:spPr bwMode="auto">
            <a:xfrm>
              <a:off x="-252" y="5990"/>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414" name="Text Box 248"/>
            <p:cNvSpPr txBox="1">
              <a:spLocks noChangeArrowheads="1"/>
            </p:cNvSpPr>
            <p:nvPr/>
          </p:nvSpPr>
          <p:spPr bwMode="auto">
            <a:xfrm>
              <a:off x="-627" y="5992"/>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415" name="Text Box 249"/>
            <p:cNvSpPr txBox="1">
              <a:spLocks noChangeArrowheads="1"/>
            </p:cNvSpPr>
            <p:nvPr/>
          </p:nvSpPr>
          <p:spPr bwMode="auto">
            <a:xfrm>
              <a:off x="-673" y="5551"/>
              <a:ext cx="913"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600">
                  <a:solidFill>
                    <a:srgbClr val="FF3300"/>
                  </a:solidFill>
                </a:rPr>
                <a:t>name: </a:t>
              </a:r>
              <a:r>
                <a:rPr lang="en-US" sz="1700">
                  <a:solidFill>
                    <a:srgbClr val="FF3300"/>
                  </a:solidFill>
                </a:rPr>
                <a:t>Jason</a:t>
              </a:r>
            </a:p>
            <a:p>
              <a:pPr algn="l" eaLnBrk="1" hangingPunct="1"/>
              <a:r>
                <a:rPr lang="en-US" sz="1700"/>
                <a:t>Slot: 2</a:t>
              </a:r>
            </a:p>
            <a:p>
              <a:pPr algn="l" eaLnBrk="1" hangingPunct="1"/>
              <a:endParaRPr lang="en-US" sz="1700"/>
            </a:p>
          </p:txBody>
        </p:sp>
        <p:sp>
          <p:nvSpPr>
            <p:cNvPr id="10416" name="Text Box 250"/>
            <p:cNvSpPr txBox="1">
              <a:spLocks noChangeArrowheads="1"/>
            </p:cNvSpPr>
            <p:nvPr/>
          </p:nvSpPr>
          <p:spPr bwMode="auto">
            <a:xfrm>
              <a:off x="-670" y="5862"/>
              <a:ext cx="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417" name="Text Box 251"/>
            <p:cNvSpPr txBox="1">
              <a:spLocks noChangeArrowheads="1"/>
            </p:cNvSpPr>
            <p:nvPr/>
          </p:nvSpPr>
          <p:spPr bwMode="auto">
            <a:xfrm>
              <a:off x="-176" y="6064"/>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418" name="Text Box 252"/>
            <p:cNvSpPr txBox="1">
              <a:spLocks noChangeArrowheads="1"/>
            </p:cNvSpPr>
            <p:nvPr/>
          </p:nvSpPr>
          <p:spPr bwMode="auto">
            <a:xfrm>
              <a:off x="-653" y="6082"/>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419" name="Text Box 253"/>
            <p:cNvSpPr txBox="1">
              <a:spLocks noChangeArrowheads="1"/>
            </p:cNvSpPr>
            <p:nvPr/>
          </p:nvSpPr>
          <p:spPr bwMode="auto">
            <a:xfrm>
              <a:off x="360" y="6058"/>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420" name="Text Box 254"/>
            <p:cNvSpPr txBox="1">
              <a:spLocks noChangeArrowheads="1"/>
            </p:cNvSpPr>
            <p:nvPr/>
          </p:nvSpPr>
          <p:spPr bwMode="auto">
            <a:xfrm>
              <a:off x="832" y="6053"/>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421" name="Text Box 255"/>
            <p:cNvSpPr txBox="1">
              <a:spLocks noChangeArrowheads="1"/>
            </p:cNvSpPr>
            <p:nvPr/>
          </p:nvSpPr>
          <p:spPr bwMode="auto">
            <a:xfrm>
              <a:off x="-1650" y="6078"/>
              <a:ext cx="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422" name="Text Box 256"/>
            <p:cNvSpPr txBox="1">
              <a:spLocks noChangeArrowheads="1"/>
            </p:cNvSpPr>
            <p:nvPr/>
          </p:nvSpPr>
          <p:spPr bwMode="auto">
            <a:xfrm>
              <a:off x="-1178" y="6074"/>
              <a:ext cx="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0253" name="Group 416"/>
          <p:cNvGrpSpPr>
            <a:grpSpLocks/>
          </p:cNvGrpSpPr>
          <p:nvPr/>
        </p:nvGrpSpPr>
        <p:grpSpPr bwMode="auto">
          <a:xfrm>
            <a:off x="4751388" y="7315200"/>
            <a:ext cx="4392612" cy="4321175"/>
            <a:chOff x="2256" y="4320"/>
            <a:chExt cx="2986" cy="2722"/>
          </a:xfrm>
        </p:grpSpPr>
        <p:sp>
          <p:nvSpPr>
            <p:cNvPr id="10317" name="Rectangle 259"/>
            <p:cNvSpPr>
              <a:spLocks noChangeArrowheads="1"/>
            </p:cNvSpPr>
            <p:nvPr/>
          </p:nvSpPr>
          <p:spPr bwMode="auto">
            <a:xfrm>
              <a:off x="3042" y="4320"/>
              <a:ext cx="924" cy="7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18" name="Rectangle 260"/>
            <p:cNvSpPr>
              <a:spLocks noChangeArrowheads="1"/>
            </p:cNvSpPr>
            <p:nvPr/>
          </p:nvSpPr>
          <p:spPr bwMode="auto">
            <a:xfrm>
              <a:off x="3086" y="4872"/>
              <a:ext cx="352" cy="186"/>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19" name="Rectangle 261"/>
            <p:cNvSpPr>
              <a:spLocks noChangeArrowheads="1"/>
            </p:cNvSpPr>
            <p:nvPr/>
          </p:nvSpPr>
          <p:spPr bwMode="auto">
            <a:xfrm>
              <a:off x="3570" y="4872"/>
              <a:ext cx="352" cy="186"/>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20" name="Text Box 262"/>
            <p:cNvSpPr txBox="1">
              <a:spLocks noChangeArrowheads="1"/>
            </p:cNvSpPr>
            <p:nvPr/>
          </p:nvSpPr>
          <p:spPr bwMode="auto">
            <a:xfrm>
              <a:off x="3475" y="4767"/>
              <a:ext cx="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21" name="Text Box 263"/>
            <p:cNvSpPr txBox="1">
              <a:spLocks noChangeArrowheads="1"/>
            </p:cNvSpPr>
            <p:nvPr/>
          </p:nvSpPr>
          <p:spPr bwMode="auto">
            <a:xfrm>
              <a:off x="3096" y="4770"/>
              <a:ext cx="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22" name="Text Box 264"/>
            <p:cNvSpPr txBox="1">
              <a:spLocks noChangeArrowheads="1"/>
            </p:cNvSpPr>
            <p:nvPr/>
          </p:nvSpPr>
          <p:spPr bwMode="auto">
            <a:xfrm>
              <a:off x="3050" y="4329"/>
              <a:ext cx="8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ID#: 6416</a:t>
              </a:r>
            </a:p>
            <a:p>
              <a:pPr algn="l" eaLnBrk="1" hangingPunct="1"/>
              <a:r>
                <a:rPr lang="en-US" sz="1700"/>
                <a:t>Slot: 4</a:t>
              </a:r>
            </a:p>
          </p:txBody>
        </p:sp>
        <p:sp>
          <p:nvSpPr>
            <p:cNvPr id="10323" name="Line 265"/>
            <p:cNvSpPr>
              <a:spLocks noChangeShapeType="1"/>
            </p:cNvSpPr>
            <p:nvPr/>
          </p:nvSpPr>
          <p:spPr bwMode="auto">
            <a:xfrm flipH="1">
              <a:off x="3040" y="4988"/>
              <a:ext cx="219" cy="3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24" name="Line 266"/>
            <p:cNvSpPr>
              <a:spLocks noChangeShapeType="1"/>
            </p:cNvSpPr>
            <p:nvPr/>
          </p:nvSpPr>
          <p:spPr bwMode="auto">
            <a:xfrm>
              <a:off x="3715" y="5000"/>
              <a:ext cx="181" cy="29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25" name="Text Box 267"/>
            <p:cNvSpPr txBox="1">
              <a:spLocks noChangeArrowheads="1"/>
            </p:cNvSpPr>
            <p:nvPr/>
          </p:nvSpPr>
          <p:spPr bwMode="auto">
            <a:xfrm>
              <a:off x="3054" y="4640"/>
              <a:ext cx="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26" name="Rectangle 268"/>
            <p:cNvSpPr>
              <a:spLocks noChangeArrowheads="1"/>
            </p:cNvSpPr>
            <p:nvPr/>
          </p:nvSpPr>
          <p:spPr bwMode="auto">
            <a:xfrm>
              <a:off x="3586" y="5279"/>
              <a:ext cx="924" cy="7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27" name="Rectangle 269"/>
            <p:cNvSpPr>
              <a:spLocks noChangeArrowheads="1"/>
            </p:cNvSpPr>
            <p:nvPr/>
          </p:nvSpPr>
          <p:spPr bwMode="auto">
            <a:xfrm>
              <a:off x="3629" y="5830"/>
              <a:ext cx="353"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28" name="Rectangle 270"/>
            <p:cNvSpPr>
              <a:spLocks noChangeArrowheads="1"/>
            </p:cNvSpPr>
            <p:nvPr/>
          </p:nvSpPr>
          <p:spPr bwMode="auto">
            <a:xfrm>
              <a:off x="4113" y="5830"/>
              <a:ext cx="353"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29" name="Text Box 271"/>
            <p:cNvSpPr txBox="1">
              <a:spLocks noChangeArrowheads="1"/>
            </p:cNvSpPr>
            <p:nvPr/>
          </p:nvSpPr>
          <p:spPr bwMode="auto">
            <a:xfrm>
              <a:off x="4018" y="5726"/>
              <a:ext cx="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30" name="Text Box 272"/>
            <p:cNvSpPr txBox="1">
              <a:spLocks noChangeArrowheads="1"/>
            </p:cNvSpPr>
            <p:nvPr/>
          </p:nvSpPr>
          <p:spPr bwMode="auto">
            <a:xfrm>
              <a:off x="3640" y="5729"/>
              <a:ext cx="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31" name="Text Box 273"/>
            <p:cNvSpPr txBox="1">
              <a:spLocks noChangeArrowheads="1"/>
            </p:cNvSpPr>
            <p:nvPr/>
          </p:nvSpPr>
          <p:spPr bwMode="auto">
            <a:xfrm>
              <a:off x="3594" y="5287"/>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ID#: 7124</a:t>
              </a:r>
            </a:p>
            <a:p>
              <a:pPr algn="l" eaLnBrk="1" hangingPunct="1"/>
              <a:r>
                <a:rPr lang="en-US" sz="1700"/>
                <a:t>Slot: 0</a:t>
              </a:r>
            </a:p>
          </p:txBody>
        </p:sp>
        <p:sp>
          <p:nvSpPr>
            <p:cNvPr id="10332" name="Text Box 274"/>
            <p:cNvSpPr txBox="1">
              <a:spLocks noChangeArrowheads="1"/>
            </p:cNvSpPr>
            <p:nvPr/>
          </p:nvSpPr>
          <p:spPr bwMode="auto">
            <a:xfrm>
              <a:off x="3598" y="5599"/>
              <a:ext cx="1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33" name="Rectangle 275"/>
            <p:cNvSpPr>
              <a:spLocks noChangeArrowheads="1"/>
            </p:cNvSpPr>
            <p:nvPr/>
          </p:nvSpPr>
          <p:spPr bwMode="auto">
            <a:xfrm>
              <a:off x="2566" y="5295"/>
              <a:ext cx="925" cy="763"/>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34" name="Rectangle 276"/>
            <p:cNvSpPr>
              <a:spLocks noChangeArrowheads="1"/>
            </p:cNvSpPr>
            <p:nvPr/>
          </p:nvSpPr>
          <p:spPr bwMode="auto">
            <a:xfrm>
              <a:off x="2610" y="5847"/>
              <a:ext cx="352"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35" name="Rectangle 277"/>
            <p:cNvSpPr>
              <a:spLocks noChangeArrowheads="1"/>
            </p:cNvSpPr>
            <p:nvPr/>
          </p:nvSpPr>
          <p:spPr bwMode="auto">
            <a:xfrm>
              <a:off x="3094" y="5847"/>
              <a:ext cx="352"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36" name="Text Box 278"/>
            <p:cNvSpPr txBox="1">
              <a:spLocks noChangeArrowheads="1"/>
            </p:cNvSpPr>
            <p:nvPr/>
          </p:nvSpPr>
          <p:spPr bwMode="auto">
            <a:xfrm>
              <a:off x="2999" y="5743"/>
              <a:ext cx="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37" name="Text Box 279"/>
            <p:cNvSpPr txBox="1">
              <a:spLocks noChangeArrowheads="1"/>
            </p:cNvSpPr>
            <p:nvPr/>
          </p:nvSpPr>
          <p:spPr bwMode="auto">
            <a:xfrm>
              <a:off x="2621" y="5745"/>
              <a:ext cx="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38" name="Text Box 280"/>
            <p:cNvSpPr txBox="1">
              <a:spLocks noChangeArrowheads="1"/>
            </p:cNvSpPr>
            <p:nvPr/>
          </p:nvSpPr>
          <p:spPr bwMode="auto">
            <a:xfrm>
              <a:off x="2575" y="5304"/>
              <a:ext cx="92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ID#: 1054</a:t>
              </a:r>
            </a:p>
            <a:p>
              <a:pPr algn="l" eaLnBrk="1" hangingPunct="1"/>
              <a:r>
                <a:rPr lang="en-US" sz="1700"/>
                <a:t>Slot: 2</a:t>
              </a:r>
            </a:p>
          </p:txBody>
        </p:sp>
        <p:sp>
          <p:nvSpPr>
            <p:cNvPr id="10339" name="Text Box 281"/>
            <p:cNvSpPr txBox="1">
              <a:spLocks noChangeArrowheads="1"/>
            </p:cNvSpPr>
            <p:nvPr/>
          </p:nvSpPr>
          <p:spPr bwMode="auto">
            <a:xfrm>
              <a:off x="2578" y="5615"/>
              <a:ext cx="1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40" name="Line 282"/>
            <p:cNvSpPr>
              <a:spLocks noChangeShapeType="1"/>
            </p:cNvSpPr>
            <p:nvPr/>
          </p:nvSpPr>
          <p:spPr bwMode="auto">
            <a:xfrm flipH="1">
              <a:off x="2599" y="5966"/>
              <a:ext cx="179" cy="25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1" name="Text Box 283"/>
            <p:cNvSpPr txBox="1">
              <a:spLocks noChangeArrowheads="1"/>
            </p:cNvSpPr>
            <p:nvPr/>
          </p:nvSpPr>
          <p:spPr bwMode="auto">
            <a:xfrm>
              <a:off x="3627" y="5799"/>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342" name="Line 284"/>
            <p:cNvSpPr>
              <a:spLocks noChangeShapeType="1"/>
            </p:cNvSpPr>
            <p:nvPr/>
          </p:nvSpPr>
          <p:spPr bwMode="auto">
            <a:xfrm>
              <a:off x="3300" y="5952"/>
              <a:ext cx="313" cy="26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 name="Line 285"/>
            <p:cNvSpPr>
              <a:spLocks noChangeShapeType="1"/>
            </p:cNvSpPr>
            <p:nvPr/>
          </p:nvSpPr>
          <p:spPr bwMode="auto">
            <a:xfrm>
              <a:off x="4316" y="5936"/>
              <a:ext cx="205" cy="2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4" name="Rectangle 286"/>
            <p:cNvSpPr>
              <a:spLocks noChangeArrowheads="1"/>
            </p:cNvSpPr>
            <p:nvPr/>
          </p:nvSpPr>
          <p:spPr bwMode="auto">
            <a:xfrm>
              <a:off x="2256" y="6225"/>
              <a:ext cx="924" cy="7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45" name="Rectangle 287"/>
            <p:cNvSpPr>
              <a:spLocks noChangeArrowheads="1"/>
            </p:cNvSpPr>
            <p:nvPr/>
          </p:nvSpPr>
          <p:spPr bwMode="auto">
            <a:xfrm>
              <a:off x="2300" y="6777"/>
              <a:ext cx="352" cy="186"/>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46" name="Rectangle 288"/>
            <p:cNvSpPr>
              <a:spLocks noChangeArrowheads="1"/>
            </p:cNvSpPr>
            <p:nvPr/>
          </p:nvSpPr>
          <p:spPr bwMode="auto">
            <a:xfrm>
              <a:off x="2784" y="6777"/>
              <a:ext cx="352" cy="186"/>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47" name="Text Box 289"/>
            <p:cNvSpPr txBox="1">
              <a:spLocks noChangeArrowheads="1"/>
            </p:cNvSpPr>
            <p:nvPr/>
          </p:nvSpPr>
          <p:spPr bwMode="auto">
            <a:xfrm>
              <a:off x="2689" y="6672"/>
              <a:ext cx="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48" name="Text Box 290"/>
            <p:cNvSpPr txBox="1">
              <a:spLocks noChangeArrowheads="1"/>
            </p:cNvSpPr>
            <p:nvPr/>
          </p:nvSpPr>
          <p:spPr bwMode="auto">
            <a:xfrm>
              <a:off x="2311" y="6675"/>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49" name="Text Box 291"/>
            <p:cNvSpPr txBox="1">
              <a:spLocks noChangeArrowheads="1"/>
            </p:cNvSpPr>
            <p:nvPr/>
          </p:nvSpPr>
          <p:spPr bwMode="auto">
            <a:xfrm>
              <a:off x="2265" y="6234"/>
              <a:ext cx="9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ID#: 0003</a:t>
              </a:r>
            </a:p>
            <a:p>
              <a:pPr algn="l" eaLnBrk="1" hangingPunct="1"/>
              <a:r>
                <a:rPr lang="en-US" sz="1700"/>
                <a:t>Slot: 1</a:t>
              </a:r>
            </a:p>
          </p:txBody>
        </p:sp>
        <p:sp>
          <p:nvSpPr>
            <p:cNvPr id="10350" name="Text Box 292"/>
            <p:cNvSpPr txBox="1">
              <a:spLocks noChangeArrowheads="1"/>
            </p:cNvSpPr>
            <p:nvPr/>
          </p:nvSpPr>
          <p:spPr bwMode="auto">
            <a:xfrm>
              <a:off x="2268" y="6545"/>
              <a:ext cx="1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51" name="Rectangle 293"/>
            <p:cNvSpPr>
              <a:spLocks noChangeArrowheads="1"/>
            </p:cNvSpPr>
            <p:nvPr/>
          </p:nvSpPr>
          <p:spPr bwMode="auto">
            <a:xfrm>
              <a:off x="4281" y="6204"/>
              <a:ext cx="924" cy="763"/>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52" name="Rectangle 294"/>
            <p:cNvSpPr>
              <a:spLocks noChangeArrowheads="1"/>
            </p:cNvSpPr>
            <p:nvPr/>
          </p:nvSpPr>
          <p:spPr bwMode="auto">
            <a:xfrm>
              <a:off x="4325" y="6756"/>
              <a:ext cx="352"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53" name="Rectangle 295"/>
            <p:cNvSpPr>
              <a:spLocks noChangeArrowheads="1"/>
            </p:cNvSpPr>
            <p:nvPr/>
          </p:nvSpPr>
          <p:spPr bwMode="auto">
            <a:xfrm>
              <a:off x="4809" y="6756"/>
              <a:ext cx="352"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54" name="Text Box 296"/>
            <p:cNvSpPr txBox="1">
              <a:spLocks noChangeArrowheads="1"/>
            </p:cNvSpPr>
            <p:nvPr/>
          </p:nvSpPr>
          <p:spPr bwMode="auto">
            <a:xfrm>
              <a:off x="4714" y="6652"/>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55" name="Text Box 297"/>
            <p:cNvSpPr txBox="1">
              <a:spLocks noChangeArrowheads="1"/>
            </p:cNvSpPr>
            <p:nvPr/>
          </p:nvSpPr>
          <p:spPr bwMode="auto">
            <a:xfrm>
              <a:off x="4289" y="6213"/>
              <a:ext cx="89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ID#: 9876</a:t>
              </a:r>
            </a:p>
            <a:p>
              <a:pPr algn="l" eaLnBrk="1" hangingPunct="1"/>
              <a:r>
                <a:rPr lang="en-US" sz="1700"/>
                <a:t>Slot: 3</a:t>
              </a:r>
            </a:p>
          </p:txBody>
        </p:sp>
        <p:sp>
          <p:nvSpPr>
            <p:cNvPr id="10356" name="Text Box 298"/>
            <p:cNvSpPr txBox="1">
              <a:spLocks noChangeArrowheads="1"/>
            </p:cNvSpPr>
            <p:nvPr/>
          </p:nvSpPr>
          <p:spPr bwMode="auto">
            <a:xfrm>
              <a:off x="4293" y="6525"/>
              <a:ext cx="1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57" name="Rectangle 299"/>
            <p:cNvSpPr>
              <a:spLocks noChangeArrowheads="1"/>
            </p:cNvSpPr>
            <p:nvPr/>
          </p:nvSpPr>
          <p:spPr bwMode="auto">
            <a:xfrm>
              <a:off x="3262" y="6214"/>
              <a:ext cx="924" cy="7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58" name="Rectangle 300"/>
            <p:cNvSpPr>
              <a:spLocks noChangeArrowheads="1"/>
            </p:cNvSpPr>
            <p:nvPr/>
          </p:nvSpPr>
          <p:spPr bwMode="auto">
            <a:xfrm>
              <a:off x="3305" y="6766"/>
              <a:ext cx="353"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59" name="Rectangle 301"/>
            <p:cNvSpPr>
              <a:spLocks noChangeArrowheads="1"/>
            </p:cNvSpPr>
            <p:nvPr/>
          </p:nvSpPr>
          <p:spPr bwMode="auto">
            <a:xfrm>
              <a:off x="3790" y="6766"/>
              <a:ext cx="352" cy="187"/>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60" name="Text Box 302"/>
            <p:cNvSpPr txBox="1">
              <a:spLocks noChangeArrowheads="1"/>
            </p:cNvSpPr>
            <p:nvPr/>
          </p:nvSpPr>
          <p:spPr bwMode="auto">
            <a:xfrm>
              <a:off x="3695" y="6662"/>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61" name="Text Box 303"/>
            <p:cNvSpPr txBox="1">
              <a:spLocks noChangeArrowheads="1"/>
            </p:cNvSpPr>
            <p:nvPr/>
          </p:nvSpPr>
          <p:spPr bwMode="auto">
            <a:xfrm>
              <a:off x="3317" y="6664"/>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62" name="Text Box 304"/>
            <p:cNvSpPr txBox="1">
              <a:spLocks noChangeArrowheads="1"/>
            </p:cNvSpPr>
            <p:nvPr/>
          </p:nvSpPr>
          <p:spPr bwMode="auto">
            <a:xfrm>
              <a:off x="3270" y="6223"/>
              <a:ext cx="906"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rgbClr val="FF3300"/>
                  </a:solidFill>
                </a:rPr>
                <a:t>ID#: 4006</a:t>
              </a:r>
            </a:p>
            <a:p>
              <a:pPr algn="l" eaLnBrk="1" hangingPunct="1"/>
              <a:r>
                <a:rPr lang="en-US" sz="1700"/>
                <a:t>Slot: 5</a:t>
              </a:r>
            </a:p>
            <a:p>
              <a:pPr algn="l" eaLnBrk="1" hangingPunct="1"/>
              <a:endParaRPr lang="en-US" sz="1700"/>
            </a:p>
          </p:txBody>
        </p:sp>
        <p:sp>
          <p:nvSpPr>
            <p:cNvPr id="10363" name="Text Box 305"/>
            <p:cNvSpPr txBox="1">
              <a:spLocks noChangeArrowheads="1"/>
            </p:cNvSpPr>
            <p:nvPr/>
          </p:nvSpPr>
          <p:spPr bwMode="auto">
            <a:xfrm>
              <a:off x="3274" y="6534"/>
              <a:ext cx="1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p>
          </p:txBody>
        </p:sp>
        <p:sp>
          <p:nvSpPr>
            <p:cNvPr id="10364" name="Text Box 306"/>
            <p:cNvSpPr txBox="1">
              <a:spLocks noChangeArrowheads="1"/>
            </p:cNvSpPr>
            <p:nvPr/>
          </p:nvSpPr>
          <p:spPr bwMode="auto">
            <a:xfrm>
              <a:off x="3771" y="6736"/>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365" name="Text Box 307"/>
            <p:cNvSpPr txBox="1">
              <a:spLocks noChangeArrowheads="1"/>
            </p:cNvSpPr>
            <p:nvPr/>
          </p:nvSpPr>
          <p:spPr bwMode="auto">
            <a:xfrm>
              <a:off x="3291" y="6754"/>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366" name="Text Box 308"/>
            <p:cNvSpPr txBox="1">
              <a:spLocks noChangeArrowheads="1"/>
            </p:cNvSpPr>
            <p:nvPr/>
          </p:nvSpPr>
          <p:spPr bwMode="auto">
            <a:xfrm>
              <a:off x="4311" y="6730"/>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367" name="Text Box 309"/>
            <p:cNvSpPr txBox="1">
              <a:spLocks noChangeArrowheads="1"/>
            </p:cNvSpPr>
            <p:nvPr/>
          </p:nvSpPr>
          <p:spPr bwMode="auto">
            <a:xfrm>
              <a:off x="4786" y="6724"/>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368" name="Text Box 310"/>
            <p:cNvSpPr txBox="1">
              <a:spLocks noChangeArrowheads="1"/>
            </p:cNvSpPr>
            <p:nvPr/>
          </p:nvSpPr>
          <p:spPr bwMode="auto">
            <a:xfrm>
              <a:off x="2286" y="6750"/>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369" name="Text Box 311"/>
            <p:cNvSpPr txBox="1">
              <a:spLocks noChangeArrowheads="1"/>
            </p:cNvSpPr>
            <p:nvPr/>
          </p:nvSpPr>
          <p:spPr bwMode="auto">
            <a:xfrm>
              <a:off x="2762" y="6746"/>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sp>
        <p:nvSpPr>
          <p:cNvPr id="10254" name="Rectangle 418"/>
          <p:cNvSpPr>
            <a:spLocks noGrp="1" noChangeArrowheads="1"/>
          </p:cNvSpPr>
          <p:nvPr>
            <p:ph type="title"/>
          </p:nvPr>
        </p:nvSpPr>
        <p:spPr>
          <a:xfrm>
            <a:off x="-381000" y="-76200"/>
            <a:ext cx="7772400" cy="1143000"/>
          </a:xfrm>
          <a:noFill/>
        </p:spPr>
        <p:txBody>
          <a:bodyPr/>
          <a:lstStyle/>
          <a:p>
            <a:pPr eaLnBrk="1" hangingPunct="1"/>
            <a:r>
              <a:rPr lang="en-US" smtClean="0">
                <a:solidFill>
                  <a:srgbClr val="6600CC"/>
                </a:solidFill>
              </a:rPr>
              <a:t>Tables</a:t>
            </a:r>
            <a:r>
              <a:rPr lang="en-US" smtClean="0"/>
              <a:t> using Binary Trees</a:t>
            </a:r>
          </a:p>
        </p:txBody>
      </p:sp>
      <p:pic>
        <p:nvPicPr>
          <p:cNvPr id="838051" name="Picture 4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32025"/>
            <a:ext cx="334645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8052" name="Picture 4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209800"/>
            <a:ext cx="3276600"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363"/>
          <p:cNvGrpSpPr>
            <a:grpSpLocks/>
          </p:cNvGrpSpPr>
          <p:nvPr/>
        </p:nvGrpSpPr>
        <p:grpSpPr bwMode="auto">
          <a:xfrm>
            <a:off x="7040563" y="304800"/>
            <a:ext cx="2179637" cy="6575425"/>
            <a:chOff x="4279" y="178"/>
            <a:chExt cx="1373" cy="4142"/>
          </a:xfrm>
        </p:grpSpPr>
        <p:grpSp>
          <p:nvGrpSpPr>
            <p:cNvPr id="10267" name="Group 364"/>
            <p:cNvGrpSpPr>
              <a:grpSpLocks/>
            </p:cNvGrpSpPr>
            <p:nvPr/>
          </p:nvGrpSpPr>
          <p:grpSpPr bwMode="auto">
            <a:xfrm>
              <a:off x="4568" y="1135"/>
              <a:ext cx="1008" cy="759"/>
              <a:chOff x="4554" y="2769"/>
              <a:chExt cx="1008" cy="759"/>
            </a:xfrm>
          </p:grpSpPr>
          <p:sp>
            <p:nvSpPr>
              <p:cNvPr id="10312" name="Rectangle 365"/>
              <p:cNvSpPr>
                <a:spLocks noChangeArrowheads="1"/>
              </p:cNvSpPr>
              <p:nvPr/>
            </p:nvSpPr>
            <p:spPr bwMode="auto">
              <a:xfrm>
                <a:off x="4554" y="2769"/>
                <a:ext cx="1008" cy="615"/>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13" name="Text Box 366"/>
              <p:cNvSpPr txBox="1">
                <a:spLocks noChangeArrowheads="1"/>
              </p:cNvSpPr>
              <p:nvPr/>
            </p:nvSpPr>
            <p:spPr bwMode="auto">
              <a:xfrm>
                <a:off x="5028" y="3275"/>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14" name="Text Box 367"/>
              <p:cNvSpPr txBox="1">
                <a:spLocks noChangeArrowheads="1"/>
              </p:cNvSpPr>
              <p:nvPr/>
            </p:nvSpPr>
            <p:spPr bwMode="auto">
              <a:xfrm>
                <a:off x="4615" y="327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15" name="Text Box 368"/>
              <p:cNvSpPr txBox="1">
                <a:spLocks noChangeArrowheads="1"/>
              </p:cNvSpPr>
              <p:nvPr/>
            </p:nvSpPr>
            <p:spPr bwMode="auto">
              <a:xfrm>
                <a:off x="4563" y="2779"/>
                <a:ext cx="85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Linda</a:t>
                </a:r>
              </a:p>
              <a:p>
                <a:pPr algn="l" eaLnBrk="1" hangingPunct="1"/>
                <a:r>
                  <a:rPr lang="en-US" sz="1700"/>
                  <a:t>GPA: 3.99</a:t>
                </a:r>
              </a:p>
              <a:p>
                <a:pPr algn="l" eaLnBrk="1" hangingPunct="1"/>
                <a:r>
                  <a:rPr lang="en-US" sz="1700">
                    <a:solidFill>
                      <a:schemeClr val="tx1"/>
                    </a:solidFill>
                  </a:rPr>
                  <a:t>ID: 0003 </a:t>
                </a:r>
              </a:p>
            </p:txBody>
          </p:sp>
          <p:sp>
            <p:nvSpPr>
              <p:cNvPr id="10316" name="Text Box 369"/>
              <p:cNvSpPr txBox="1">
                <a:spLocks noChangeArrowheads="1"/>
              </p:cNvSpPr>
              <p:nvPr/>
            </p:nvSpPr>
            <p:spPr bwMode="auto">
              <a:xfrm>
                <a:off x="4569" y="3131"/>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grpSp>
          <p:nvGrpSpPr>
            <p:cNvPr id="10268" name="Group 370"/>
            <p:cNvGrpSpPr>
              <a:grpSpLocks/>
            </p:cNvGrpSpPr>
            <p:nvPr/>
          </p:nvGrpSpPr>
          <p:grpSpPr bwMode="auto">
            <a:xfrm>
              <a:off x="4568" y="496"/>
              <a:ext cx="1008" cy="878"/>
              <a:chOff x="4547" y="2137"/>
              <a:chExt cx="1008" cy="878"/>
            </a:xfrm>
          </p:grpSpPr>
          <p:sp>
            <p:nvSpPr>
              <p:cNvPr id="10306" name="Rectangle 371"/>
              <p:cNvSpPr>
                <a:spLocks noChangeArrowheads="1"/>
              </p:cNvSpPr>
              <p:nvPr/>
            </p:nvSpPr>
            <p:spPr bwMode="auto">
              <a:xfrm>
                <a:off x="4547" y="2137"/>
                <a:ext cx="1008" cy="638"/>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307" name="Text Box 372"/>
              <p:cNvSpPr txBox="1">
                <a:spLocks noChangeArrowheads="1"/>
              </p:cNvSpPr>
              <p:nvPr/>
            </p:nvSpPr>
            <p:spPr bwMode="auto">
              <a:xfrm>
                <a:off x="5021" y="2643"/>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08" name="Text Box 373"/>
              <p:cNvSpPr txBox="1">
                <a:spLocks noChangeArrowheads="1"/>
              </p:cNvSpPr>
              <p:nvPr/>
            </p:nvSpPr>
            <p:spPr bwMode="auto">
              <a:xfrm>
                <a:off x="4608" y="264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09" name="Text Box 374"/>
              <p:cNvSpPr txBox="1">
                <a:spLocks noChangeArrowheads="1"/>
              </p:cNvSpPr>
              <p:nvPr/>
            </p:nvSpPr>
            <p:spPr bwMode="auto">
              <a:xfrm>
                <a:off x="4556" y="2147"/>
                <a:ext cx="811"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Alex</a:t>
                </a:r>
              </a:p>
              <a:p>
                <a:pPr algn="l" eaLnBrk="1" hangingPunct="1"/>
                <a:r>
                  <a:rPr lang="en-US" sz="1700"/>
                  <a:t>GPA: 2.05</a:t>
                </a:r>
              </a:p>
              <a:p>
                <a:pPr algn="l" eaLnBrk="1" hangingPunct="1"/>
                <a:r>
                  <a:rPr lang="en-US" sz="1700">
                    <a:solidFill>
                      <a:schemeClr val="tx1"/>
                    </a:solidFill>
                  </a:rPr>
                  <a:t>ID: 7124</a:t>
                </a:r>
              </a:p>
              <a:p>
                <a:pPr algn="l" eaLnBrk="1" hangingPunct="1"/>
                <a:endParaRPr lang="en-US" sz="1700"/>
              </a:p>
            </p:txBody>
          </p:sp>
          <p:sp>
            <p:nvSpPr>
              <p:cNvPr id="10310" name="Text Box 375"/>
              <p:cNvSpPr txBox="1">
                <a:spLocks noChangeArrowheads="1"/>
              </p:cNvSpPr>
              <p:nvPr/>
            </p:nvSpPr>
            <p:spPr bwMode="auto">
              <a:xfrm>
                <a:off x="4562" y="2499"/>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0311" name="Text Box 376"/>
              <p:cNvSpPr txBox="1">
                <a:spLocks noChangeArrowheads="1"/>
              </p:cNvSpPr>
              <p:nvPr/>
            </p:nvSpPr>
            <p:spPr bwMode="auto">
              <a:xfrm>
                <a:off x="5103" y="272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a:solidFill>
                    <a:srgbClr val="FFFFCC"/>
                  </a:solidFill>
                </a:endParaRPr>
              </a:p>
            </p:txBody>
          </p:sp>
        </p:grpSp>
        <p:grpSp>
          <p:nvGrpSpPr>
            <p:cNvPr id="10269" name="Group 377"/>
            <p:cNvGrpSpPr>
              <a:grpSpLocks/>
            </p:cNvGrpSpPr>
            <p:nvPr/>
          </p:nvGrpSpPr>
          <p:grpSpPr bwMode="auto">
            <a:xfrm>
              <a:off x="4567" y="1745"/>
              <a:ext cx="1008" cy="898"/>
              <a:chOff x="1214" y="2822"/>
              <a:chExt cx="1008" cy="898"/>
            </a:xfrm>
          </p:grpSpPr>
          <p:sp>
            <p:nvSpPr>
              <p:cNvPr id="10297" name="Rectangle 378"/>
              <p:cNvSpPr>
                <a:spLocks noChangeArrowheads="1"/>
              </p:cNvSpPr>
              <p:nvPr/>
            </p:nvSpPr>
            <p:spPr bwMode="auto">
              <a:xfrm>
                <a:off x="1214" y="2822"/>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298" name="Rectangle 379"/>
              <p:cNvSpPr>
                <a:spLocks noChangeArrowheads="1"/>
              </p:cNvSpPr>
              <p:nvPr/>
            </p:nvSpPr>
            <p:spPr bwMode="auto">
              <a:xfrm>
                <a:off x="1262"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299" name="Rectangle 380"/>
              <p:cNvSpPr>
                <a:spLocks noChangeArrowheads="1"/>
              </p:cNvSpPr>
              <p:nvPr/>
            </p:nvSpPr>
            <p:spPr bwMode="auto">
              <a:xfrm>
                <a:off x="1790" y="3446"/>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300" name="Text Box 381"/>
              <p:cNvSpPr txBox="1">
                <a:spLocks noChangeArrowheads="1"/>
              </p:cNvSpPr>
              <p:nvPr/>
            </p:nvSpPr>
            <p:spPr bwMode="auto">
              <a:xfrm>
                <a:off x="1688" y="332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01" name="Text Box 382"/>
              <p:cNvSpPr txBox="1">
                <a:spLocks noChangeArrowheads="1"/>
              </p:cNvSpPr>
              <p:nvPr/>
            </p:nvSpPr>
            <p:spPr bwMode="auto">
              <a:xfrm>
                <a:off x="1275" y="333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302" name="Text Box 383"/>
              <p:cNvSpPr txBox="1">
                <a:spLocks noChangeArrowheads="1"/>
              </p:cNvSpPr>
              <p:nvPr/>
            </p:nvSpPr>
            <p:spPr bwMode="auto">
              <a:xfrm>
                <a:off x="1223" y="2832"/>
                <a:ext cx="889"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Jason</a:t>
                </a:r>
              </a:p>
              <a:p>
                <a:pPr algn="l" eaLnBrk="1" hangingPunct="1"/>
                <a:r>
                  <a:rPr lang="en-US" sz="1700"/>
                  <a:t>GPA: 1.55</a:t>
                </a:r>
              </a:p>
              <a:p>
                <a:pPr algn="l" eaLnBrk="1" hangingPunct="1"/>
                <a:r>
                  <a:rPr lang="en-US" sz="1700">
                    <a:solidFill>
                      <a:schemeClr val="tx1"/>
                    </a:solidFill>
                  </a:rPr>
                  <a:t>ID: 1054 </a:t>
                </a:r>
              </a:p>
              <a:p>
                <a:pPr algn="l" eaLnBrk="1" hangingPunct="1"/>
                <a:endParaRPr lang="en-US" sz="1700">
                  <a:solidFill>
                    <a:srgbClr val="FF3300"/>
                  </a:solidFill>
                </a:endParaRPr>
              </a:p>
            </p:txBody>
          </p:sp>
          <p:sp>
            <p:nvSpPr>
              <p:cNvPr id="10303" name="Text Box 384"/>
              <p:cNvSpPr txBox="1">
                <a:spLocks noChangeArrowheads="1"/>
              </p:cNvSpPr>
              <p:nvPr/>
            </p:nvSpPr>
            <p:spPr bwMode="auto">
              <a:xfrm>
                <a:off x="1229" y="3184"/>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0304" name="Text Box 385"/>
              <p:cNvSpPr txBox="1">
                <a:spLocks noChangeArrowheads="1"/>
              </p:cNvSpPr>
              <p:nvPr/>
            </p:nvSpPr>
            <p:spPr bwMode="auto">
              <a:xfrm>
                <a:off x="1770" y="3412"/>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305" name="Text Box 386"/>
              <p:cNvSpPr txBox="1">
                <a:spLocks noChangeArrowheads="1"/>
              </p:cNvSpPr>
              <p:nvPr/>
            </p:nvSpPr>
            <p:spPr bwMode="auto">
              <a:xfrm>
                <a:off x="1245" y="3432"/>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0270" name="Group 387"/>
            <p:cNvGrpSpPr>
              <a:grpSpLocks/>
            </p:cNvGrpSpPr>
            <p:nvPr/>
          </p:nvGrpSpPr>
          <p:grpSpPr bwMode="auto">
            <a:xfrm>
              <a:off x="4566" y="2362"/>
              <a:ext cx="1008" cy="882"/>
              <a:chOff x="117" y="2834"/>
              <a:chExt cx="1008" cy="882"/>
            </a:xfrm>
          </p:grpSpPr>
          <p:sp>
            <p:nvSpPr>
              <p:cNvPr id="10288" name="Rectangle 388"/>
              <p:cNvSpPr>
                <a:spLocks noChangeArrowheads="1"/>
              </p:cNvSpPr>
              <p:nvPr/>
            </p:nvSpPr>
            <p:spPr bwMode="auto">
              <a:xfrm>
                <a:off x="117" y="2834"/>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289" name="Rectangle 389"/>
              <p:cNvSpPr>
                <a:spLocks noChangeArrowheads="1"/>
              </p:cNvSpPr>
              <p:nvPr/>
            </p:nvSpPr>
            <p:spPr bwMode="auto">
              <a:xfrm>
                <a:off x="165"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290" name="Rectangle 390"/>
              <p:cNvSpPr>
                <a:spLocks noChangeArrowheads="1"/>
              </p:cNvSpPr>
              <p:nvPr/>
            </p:nvSpPr>
            <p:spPr bwMode="auto">
              <a:xfrm>
                <a:off x="693" y="3458"/>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291" name="Text Box 391"/>
              <p:cNvSpPr txBox="1">
                <a:spLocks noChangeArrowheads="1"/>
              </p:cNvSpPr>
              <p:nvPr/>
            </p:nvSpPr>
            <p:spPr bwMode="auto">
              <a:xfrm>
                <a:off x="591" y="334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292" name="Text Box 392"/>
              <p:cNvSpPr txBox="1">
                <a:spLocks noChangeArrowheads="1"/>
              </p:cNvSpPr>
              <p:nvPr/>
            </p:nvSpPr>
            <p:spPr bwMode="auto">
              <a:xfrm>
                <a:off x="178" y="3343"/>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293" name="Text Box 393"/>
              <p:cNvSpPr txBox="1">
                <a:spLocks noChangeArrowheads="1"/>
              </p:cNvSpPr>
              <p:nvPr/>
            </p:nvSpPr>
            <p:spPr bwMode="auto">
              <a:xfrm>
                <a:off x="126" y="2844"/>
                <a:ext cx="775"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Abe</a:t>
                </a:r>
              </a:p>
              <a:p>
                <a:pPr algn="l" eaLnBrk="1" hangingPunct="1"/>
                <a:r>
                  <a:rPr lang="en-US" sz="1700">
                    <a:solidFill>
                      <a:schemeClr val="tx1"/>
                    </a:solidFill>
                  </a:rPr>
                  <a:t>GPA: 4.00</a:t>
                </a:r>
              </a:p>
              <a:p>
                <a:pPr algn="l" eaLnBrk="1" hangingPunct="1"/>
                <a:r>
                  <a:rPr lang="en-US" sz="1700">
                    <a:solidFill>
                      <a:schemeClr val="tx1"/>
                    </a:solidFill>
                  </a:rPr>
                  <a:t>ID: 9876 </a:t>
                </a:r>
              </a:p>
            </p:txBody>
          </p:sp>
          <p:sp>
            <p:nvSpPr>
              <p:cNvPr id="10294" name="Text Box 394"/>
              <p:cNvSpPr txBox="1">
                <a:spLocks noChangeArrowheads="1"/>
              </p:cNvSpPr>
              <p:nvPr/>
            </p:nvSpPr>
            <p:spPr bwMode="auto">
              <a:xfrm>
                <a:off x="132" y="3196"/>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0295" name="Text Box 395"/>
              <p:cNvSpPr txBox="1">
                <a:spLocks noChangeArrowheads="1"/>
              </p:cNvSpPr>
              <p:nvPr/>
            </p:nvSpPr>
            <p:spPr bwMode="auto">
              <a:xfrm>
                <a:off x="150" y="3428"/>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296" name="Text Box 396"/>
              <p:cNvSpPr txBox="1">
                <a:spLocks noChangeArrowheads="1"/>
              </p:cNvSpPr>
              <p:nvPr/>
            </p:nvSpPr>
            <p:spPr bwMode="auto">
              <a:xfrm>
                <a:off x="668" y="3423"/>
                <a:ext cx="4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0271" name="Group 397"/>
            <p:cNvGrpSpPr>
              <a:grpSpLocks/>
            </p:cNvGrpSpPr>
            <p:nvPr/>
          </p:nvGrpSpPr>
          <p:grpSpPr bwMode="auto">
            <a:xfrm>
              <a:off x="4560" y="2967"/>
              <a:ext cx="1022" cy="881"/>
              <a:chOff x="2326" y="2811"/>
              <a:chExt cx="1008" cy="881"/>
            </a:xfrm>
          </p:grpSpPr>
          <p:sp>
            <p:nvSpPr>
              <p:cNvPr id="10280" name="Rectangle 398"/>
              <p:cNvSpPr>
                <a:spLocks noChangeArrowheads="1"/>
              </p:cNvSpPr>
              <p:nvPr/>
            </p:nvSpPr>
            <p:spPr bwMode="auto">
              <a:xfrm>
                <a:off x="2326" y="2811"/>
                <a:ext cx="1008" cy="862"/>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281" name="Rectangle 399"/>
              <p:cNvSpPr>
                <a:spLocks noChangeArrowheads="1"/>
              </p:cNvSpPr>
              <p:nvPr/>
            </p:nvSpPr>
            <p:spPr bwMode="auto">
              <a:xfrm>
                <a:off x="2374"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282" name="Rectangle 400"/>
              <p:cNvSpPr>
                <a:spLocks noChangeArrowheads="1"/>
              </p:cNvSpPr>
              <p:nvPr/>
            </p:nvSpPr>
            <p:spPr bwMode="auto">
              <a:xfrm>
                <a:off x="2902" y="3435"/>
                <a:ext cx="384" cy="211"/>
              </a:xfrm>
              <a:prstGeom prst="rect">
                <a:avLst/>
              </a:prstGeom>
              <a:solidFill>
                <a:srgbClr val="800000"/>
              </a:solidFill>
              <a:ln w="3175">
                <a:solidFill>
                  <a:schemeClr val="tx1"/>
                </a:solidFill>
                <a:miter lim="800000"/>
                <a:headEnd/>
                <a:tailEnd/>
              </a:ln>
            </p:spPr>
            <p:txBody>
              <a:bodyPr wrap="none" anchor="ctr"/>
              <a:lstStyle/>
              <a:p>
                <a:endParaRPr lang="en-US"/>
              </a:p>
            </p:txBody>
          </p:sp>
          <p:sp>
            <p:nvSpPr>
              <p:cNvPr id="10283" name="Text Box 401"/>
              <p:cNvSpPr txBox="1">
                <a:spLocks noChangeArrowheads="1"/>
              </p:cNvSpPr>
              <p:nvPr/>
            </p:nvSpPr>
            <p:spPr bwMode="auto">
              <a:xfrm>
                <a:off x="2800" y="331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284" name="Text Box 402"/>
              <p:cNvSpPr txBox="1">
                <a:spLocks noChangeArrowheads="1"/>
              </p:cNvSpPr>
              <p:nvPr/>
            </p:nvSpPr>
            <p:spPr bwMode="auto">
              <a:xfrm>
                <a:off x="2335" y="2821"/>
                <a:ext cx="86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Zelda</a:t>
                </a:r>
              </a:p>
              <a:p>
                <a:pPr algn="l" eaLnBrk="1" hangingPunct="1"/>
                <a:r>
                  <a:rPr lang="en-US" sz="1700">
                    <a:solidFill>
                      <a:schemeClr val="tx1"/>
                    </a:solidFill>
                  </a:rPr>
                  <a:t>GPA: 3.43</a:t>
                </a:r>
              </a:p>
              <a:p>
                <a:pPr algn="l" eaLnBrk="1" hangingPunct="1"/>
                <a:r>
                  <a:rPr lang="en-US" sz="1700">
                    <a:solidFill>
                      <a:schemeClr val="tx1"/>
                    </a:solidFill>
                  </a:rPr>
                  <a:t>ID: 6416 </a:t>
                </a:r>
              </a:p>
            </p:txBody>
          </p:sp>
          <p:sp>
            <p:nvSpPr>
              <p:cNvPr id="10285" name="Text Box 403"/>
              <p:cNvSpPr txBox="1">
                <a:spLocks noChangeArrowheads="1"/>
              </p:cNvSpPr>
              <p:nvPr/>
            </p:nvSpPr>
            <p:spPr bwMode="auto">
              <a:xfrm>
                <a:off x="2341" y="3173"/>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sp>
            <p:nvSpPr>
              <p:cNvPr id="10286" name="Text Box 404"/>
              <p:cNvSpPr txBox="1">
                <a:spLocks noChangeArrowheads="1"/>
              </p:cNvSpPr>
              <p:nvPr/>
            </p:nvSpPr>
            <p:spPr bwMode="auto">
              <a:xfrm>
                <a:off x="2359" y="3404"/>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sp>
            <p:nvSpPr>
              <p:cNvPr id="10287" name="Text Box 405"/>
              <p:cNvSpPr txBox="1">
                <a:spLocks noChangeArrowheads="1"/>
              </p:cNvSpPr>
              <p:nvPr/>
            </p:nvSpPr>
            <p:spPr bwMode="auto">
              <a:xfrm>
                <a:off x="2877" y="3399"/>
                <a:ext cx="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FFFFCC"/>
                    </a:solidFill>
                  </a:rPr>
                  <a:t>null</a:t>
                </a:r>
              </a:p>
            </p:txBody>
          </p:sp>
        </p:grpSp>
        <p:grpSp>
          <p:nvGrpSpPr>
            <p:cNvPr id="10272" name="Group 406"/>
            <p:cNvGrpSpPr>
              <a:grpSpLocks/>
            </p:cNvGrpSpPr>
            <p:nvPr/>
          </p:nvGrpSpPr>
          <p:grpSpPr bwMode="auto">
            <a:xfrm>
              <a:off x="4564" y="3561"/>
              <a:ext cx="1022" cy="759"/>
              <a:chOff x="4560" y="1488"/>
              <a:chExt cx="1008" cy="759"/>
            </a:xfrm>
          </p:grpSpPr>
          <p:sp>
            <p:nvSpPr>
              <p:cNvPr id="10275" name="Rectangle 407"/>
              <p:cNvSpPr>
                <a:spLocks noChangeArrowheads="1"/>
              </p:cNvSpPr>
              <p:nvPr/>
            </p:nvSpPr>
            <p:spPr bwMode="auto">
              <a:xfrm>
                <a:off x="4560" y="1488"/>
                <a:ext cx="1008" cy="645"/>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276" name="Text Box 408"/>
              <p:cNvSpPr txBox="1">
                <a:spLocks noChangeArrowheads="1"/>
              </p:cNvSpPr>
              <p:nvPr/>
            </p:nvSpPr>
            <p:spPr bwMode="auto">
              <a:xfrm>
                <a:off x="5034" y="199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277" name="Text Box 409"/>
              <p:cNvSpPr txBox="1">
                <a:spLocks noChangeArrowheads="1"/>
              </p:cNvSpPr>
              <p:nvPr/>
            </p:nvSpPr>
            <p:spPr bwMode="auto">
              <a:xfrm>
                <a:off x="4621" y="199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endParaRPr lang="en-US" sz="2000">
                  <a:solidFill>
                    <a:srgbClr val="FFFFCC"/>
                  </a:solidFill>
                </a:endParaRPr>
              </a:p>
            </p:txBody>
          </p:sp>
          <p:sp>
            <p:nvSpPr>
              <p:cNvPr id="10278" name="Text Box 410"/>
              <p:cNvSpPr txBox="1">
                <a:spLocks noChangeArrowheads="1"/>
              </p:cNvSpPr>
              <p:nvPr/>
            </p:nvSpPr>
            <p:spPr bwMode="auto">
              <a:xfrm>
                <a:off x="4569" y="1498"/>
                <a:ext cx="871"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sz="1700">
                    <a:solidFill>
                      <a:schemeClr val="tx1"/>
                    </a:solidFill>
                  </a:rPr>
                  <a:t>name: Carey</a:t>
                </a:r>
              </a:p>
              <a:p>
                <a:pPr algn="l" eaLnBrk="1" hangingPunct="1"/>
                <a:r>
                  <a:rPr lang="en-US" sz="1700">
                    <a:solidFill>
                      <a:schemeClr val="tx1"/>
                    </a:solidFill>
                  </a:rPr>
                  <a:t>GPA: 3.62</a:t>
                </a:r>
              </a:p>
              <a:p>
                <a:pPr algn="l" eaLnBrk="1" hangingPunct="1"/>
                <a:r>
                  <a:rPr lang="en-US" sz="1700">
                    <a:solidFill>
                      <a:schemeClr val="tx1"/>
                    </a:solidFill>
                  </a:rPr>
                  <a:t>ID: 4006 </a:t>
                </a:r>
              </a:p>
            </p:txBody>
          </p:sp>
          <p:sp>
            <p:nvSpPr>
              <p:cNvPr id="10279" name="Text Box 411"/>
              <p:cNvSpPr txBox="1">
                <a:spLocks noChangeArrowheads="1"/>
              </p:cNvSpPr>
              <p:nvPr/>
            </p:nvSpPr>
            <p:spPr bwMode="auto">
              <a:xfrm>
                <a:off x="4575" y="1850"/>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a:t>
                </a:r>
              </a:p>
            </p:txBody>
          </p:sp>
        </p:grpSp>
        <p:sp>
          <p:nvSpPr>
            <p:cNvPr id="10273" name="Text Box 412"/>
            <p:cNvSpPr txBox="1">
              <a:spLocks noChangeArrowheads="1"/>
            </p:cNvSpPr>
            <p:nvPr/>
          </p:nvSpPr>
          <p:spPr bwMode="auto">
            <a:xfrm>
              <a:off x="4311" y="178"/>
              <a:ext cx="1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t>   m_students</a:t>
              </a:r>
            </a:p>
          </p:txBody>
        </p:sp>
        <p:sp>
          <p:nvSpPr>
            <p:cNvPr id="10274" name="Text Box 413"/>
            <p:cNvSpPr txBox="1">
              <a:spLocks noChangeArrowheads="1"/>
            </p:cNvSpPr>
            <p:nvPr/>
          </p:nvSpPr>
          <p:spPr bwMode="auto">
            <a:xfrm>
              <a:off x="4279" y="644"/>
              <a:ext cx="233" cy="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algn="l" eaLnBrk="1" hangingPunct="1"/>
              <a:r>
                <a:rPr lang="en-US">
                  <a:solidFill>
                    <a:srgbClr val="6600CC"/>
                  </a:solidFill>
                </a:rPr>
                <a:t>0</a:t>
              </a:r>
            </a:p>
            <a:p>
              <a:pPr algn="l" eaLnBrk="1" hangingPunct="1"/>
              <a:endParaRPr lang="en-US">
                <a:solidFill>
                  <a:srgbClr val="6600CC"/>
                </a:solidFill>
              </a:endParaRPr>
            </a:p>
            <a:p>
              <a:pPr algn="l" eaLnBrk="1" hangingPunct="1"/>
              <a:endParaRPr lang="en-US">
                <a:solidFill>
                  <a:srgbClr val="6600CC"/>
                </a:solidFill>
              </a:endParaRPr>
            </a:p>
            <a:p>
              <a:pPr algn="l" eaLnBrk="1" hangingPunct="1"/>
              <a:r>
                <a:rPr lang="en-US">
                  <a:solidFill>
                    <a:srgbClr val="6600CC"/>
                  </a:solidFill>
                </a:rPr>
                <a:t>1</a:t>
              </a:r>
            </a:p>
            <a:p>
              <a:pPr algn="l" eaLnBrk="1" hangingPunct="1"/>
              <a:endParaRPr lang="en-US">
                <a:solidFill>
                  <a:srgbClr val="6600CC"/>
                </a:solidFill>
              </a:endParaRPr>
            </a:p>
            <a:p>
              <a:pPr algn="l" eaLnBrk="1" hangingPunct="1"/>
              <a:endParaRPr lang="en-US">
                <a:solidFill>
                  <a:srgbClr val="6600CC"/>
                </a:solidFill>
              </a:endParaRPr>
            </a:p>
            <a:p>
              <a:pPr algn="l" eaLnBrk="1" hangingPunct="1"/>
              <a:r>
                <a:rPr lang="en-US">
                  <a:solidFill>
                    <a:srgbClr val="6600CC"/>
                  </a:solidFill>
                </a:rPr>
                <a:t>2</a:t>
              </a:r>
            </a:p>
            <a:p>
              <a:pPr algn="l" eaLnBrk="1" hangingPunct="1"/>
              <a:endParaRPr lang="en-US">
                <a:solidFill>
                  <a:srgbClr val="6600CC"/>
                </a:solidFill>
              </a:endParaRPr>
            </a:p>
            <a:p>
              <a:pPr algn="l" eaLnBrk="1" hangingPunct="1"/>
              <a:endParaRPr lang="en-US" sz="1800">
                <a:solidFill>
                  <a:srgbClr val="6600CC"/>
                </a:solidFill>
              </a:endParaRPr>
            </a:p>
            <a:p>
              <a:pPr algn="l" eaLnBrk="1" hangingPunct="1"/>
              <a:r>
                <a:rPr lang="en-US">
                  <a:solidFill>
                    <a:srgbClr val="6600CC"/>
                  </a:solidFill>
                </a:rPr>
                <a:t>3</a:t>
              </a:r>
            </a:p>
            <a:p>
              <a:pPr algn="l" eaLnBrk="1" hangingPunct="1"/>
              <a:endParaRPr lang="en-US">
                <a:solidFill>
                  <a:srgbClr val="6600CC"/>
                </a:solidFill>
              </a:endParaRPr>
            </a:p>
            <a:p>
              <a:pPr algn="l" eaLnBrk="1" hangingPunct="1"/>
              <a:endParaRPr lang="en-US" sz="1800">
                <a:solidFill>
                  <a:srgbClr val="6600CC"/>
                </a:solidFill>
              </a:endParaRPr>
            </a:p>
            <a:p>
              <a:pPr algn="l" eaLnBrk="1" hangingPunct="1"/>
              <a:r>
                <a:rPr lang="en-US">
                  <a:solidFill>
                    <a:srgbClr val="6600CC"/>
                  </a:solidFill>
                </a:rPr>
                <a:t>4</a:t>
              </a:r>
            </a:p>
            <a:p>
              <a:pPr algn="l" eaLnBrk="1" hangingPunct="1"/>
              <a:endParaRPr lang="en-US">
                <a:solidFill>
                  <a:srgbClr val="6600CC"/>
                </a:solidFill>
              </a:endParaRPr>
            </a:p>
            <a:p>
              <a:pPr algn="l" eaLnBrk="1" hangingPunct="1"/>
              <a:endParaRPr lang="en-US" sz="1000">
                <a:solidFill>
                  <a:srgbClr val="6600CC"/>
                </a:solidFill>
              </a:endParaRPr>
            </a:p>
            <a:p>
              <a:pPr algn="l" eaLnBrk="1" hangingPunct="1"/>
              <a:r>
                <a:rPr lang="en-US">
                  <a:solidFill>
                    <a:srgbClr val="6600CC"/>
                  </a:solidFill>
                </a:rPr>
                <a:t>5</a:t>
              </a:r>
            </a:p>
          </p:txBody>
        </p:sp>
      </p:grpSp>
      <p:grpSp>
        <p:nvGrpSpPr>
          <p:cNvPr id="12" name="Group 431"/>
          <p:cNvGrpSpPr>
            <a:grpSpLocks/>
          </p:cNvGrpSpPr>
          <p:nvPr/>
        </p:nvGrpSpPr>
        <p:grpSpPr bwMode="auto">
          <a:xfrm>
            <a:off x="1314450" y="2347913"/>
            <a:ext cx="6229350" cy="3367087"/>
            <a:chOff x="828" y="1479"/>
            <a:chExt cx="3924" cy="2121"/>
          </a:xfrm>
        </p:grpSpPr>
        <p:sp>
          <p:nvSpPr>
            <p:cNvPr id="10265" name="Oval 422"/>
            <p:cNvSpPr>
              <a:spLocks noChangeArrowheads="1"/>
            </p:cNvSpPr>
            <p:nvPr/>
          </p:nvSpPr>
          <p:spPr bwMode="auto">
            <a:xfrm>
              <a:off x="828" y="1479"/>
              <a:ext cx="245" cy="24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10266" name="AutoShape 423"/>
            <p:cNvCxnSpPr>
              <a:cxnSpLocks noChangeShapeType="1"/>
              <a:stCxn id="10265" idx="6"/>
              <a:endCxn id="10260" idx="1"/>
            </p:cNvCxnSpPr>
            <p:nvPr/>
          </p:nvCxnSpPr>
          <p:spPr bwMode="auto">
            <a:xfrm>
              <a:off x="1085" y="1599"/>
              <a:ext cx="3667" cy="2001"/>
            </a:xfrm>
            <a:prstGeom prst="curvedConnector3">
              <a:avLst>
                <a:gd name="adj1" fmla="val 36458"/>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13" name="Group 428"/>
          <p:cNvGrpSpPr>
            <a:grpSpLocks/>
          </p:cNvGrpSpPr>
          <p:nvPr/>
        </p:nvGrpSpPr>
        <p:grpSpPr bwMode="auto">
          <a:xfrm>
            <a:off x="4362450" y="2774950"/>
            <a:ext cx="3195638" cy="1168400"/>
            <a:chOff x="2739" y="1721"/>
            <a:chExt cx="2121" cy="736"/>
          </a:xfrm>
        </p:grpSpPr>
        <p:sp>
          <p:nvSpPr>
            <p:cNvPr id="10263" name="Oval 426"/>
            <p:cNvSpPr>
              <a:spLocks noChangeArrowheads="1"/>
            </p:cNvSpPr>
            <p:nvPr/>
          </p:nvSpPr>
          <p:spPr bwMode="auto">
            <a:xfrm>
              <a:off x="2739" y="2208"/>
              <a:ext cx="258" cy="249"/>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10264" name="AutoShape 427"/>
            <p:cNvCxnSpPr>
              <a:cxnSpLocks noChangeShapeType="1"/>
            </p:cNvCxnSpPr>
            <p:nvPr/>
          </p:nvCxnSpPr>
          <p:spPr bwMode="auto">
            <a:xfrm flipV="1">
              <a:off x="3004" y="1721"/>
              <a:ext cx="1856" cy="612"/>
            </a:xfrm>
            <a:prstGeom prst="curvedConnector3">
              <a:avLst>
                <a:gd name="adj1" fmla="val 49824"/>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0260" name="Text Box 429"/>
          <p:cNvSpPr txBox="1">
            <a:spLocks noChangeArrowheads="1"/>
          </p:cNvSpPr>
          <p:nvPr/>
        </p:nvSpPr>
        <p:spPr bwMode="auto">
          <a:xfrm>
            <a:off x="7543800" y="5486400"/>
            <a:ext cx="27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t> </a:t>
            </a:r>
          </a:p>
        </p:txBody>
      </p:sp>
      <p:sp>
        <p:nvSpPr>
          <p:cNvPr id="838064" name="Text Box 432"/>
          <p:cNvSpPr txBox="1">
            <a:spLocks noChangeArrowheads="1"/>
          </p:cNvSpPr>
          <p:nvPr/>
        </p:nvSpPr>
        <p:spPr bwMode="auto">
          <a:xfrm>
            <a:off x="228600" y="5470525"/>
            <a:ext cx="419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Each of these trees is called an </a:t>
            </a:r>
            <a:r>
              <a:rPr lang="en-US" sz="1800">
                <a:solidFill>
                  <a:srgbClr val="6600CC"/>
                </a:solidFill>
              </a:rPr>
              <a:t>“index”</a:t>
            </a:r>
            <a:r>
              <a:rPr lang="en-US" sz="1800"/>
              <a:t> into our table…</a:t>
            </a:r>
          </a:p>
        </p:txBody>
      </p:sp>
      <p:sp>
        <p:nvSpPr>
          <p:cNvPr id="838065" name="Text Box 433"/>
          <p:cNvSpPr txBox="1">
            <a:spLocks noChangeArrowheads="1"/>
          </p:cNvSpPr>
          <p:nvPr/>
        </p:nvSpPr>
        <p:spPr bwMode="auto">
          <a:xfrm>
            <a:off x="1600200" y="6156325"/>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1800"/>
              <a:t>Our table can have as many indexes as we like – one for each key field to speed up searching!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77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77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37634"/>
                                        </p:tgtEl>
                                        <p:attrNameLst>
                                          <p:attrName>style.visibility</p:attrName>
                                        </p:attrNameLst>
                                      </p:cBhvr>
                                      <p:to>
                                        <p:strVal val="visible"/>
                                      </p:to>
                                    </p:set>
                                    <p:anim calcmode="lin" valueType="num">
                                      <p:cBhvr additive="base">
                                        <p:cTn id="15" dur="500" fill="hold"/>
                                        <p:tgtEl>
                                          <p:spTgt spid="837634"/>
                                        </p:tgtEl>
                                        <p:attrNameLst>
                                          <p:attrName>ppt_x</p:attrName>
                                        </p:attrNameLst>
                                      </p:cBhvr>
                                      <p:tavLst>
                                        <p:tav tm="0">
                                          <p:val>
                                            <p:strVal val="0-#ppt_w/2"/>
                                          </p:val>
                                        </p:tav>
                                        <p:tav tm="100000">
                                          <p:val>
                                            <p:strVal val="#ppt_x"/>
                                          </p:val>
                                        </p:tav>
                                      </p:tavLst>
                                    </p:anim>
                                    <p:anim calcmode="lin" valueType="num">
                                      <p:cBhvr additive="base">
                                        <p:cTn id="16" dur="500" fill="hold"/>
                                        <p:tgtEl>
                                          <p:spTgt spid="83763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37708"/>
                                        </p:tgtEl>
                                        <p:attrNameLst>
                                          <p:attrName>style.visibility</p:attrName>
                                        </p:attrNameLst>
                                      </p:cBhvr>
                                      <p:to>
                                        <p:strVal val="visible"/>
                                      </p:to>
                                    </p:set>
                                    <p:animEffect transition="in" filter="wipe(left)">
                                      <p:cBhvr>
                                        <p:cTn id="21" dur="500"/>
                                        <p:tgtEl>
                                          <p:spTgt spid="8377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37712"/>
                                        </p:tgtEl>
                                        <p:attrNameLst>
                                          <p:attrName>style.visibility</p:attrName>
                                        </p:attrNameLst>
                                      </p:cBhvr>
                                      <p:to>
                                        <p:strVal val="visible"/>
                                      </p:to>
                                    </p:set>
                                    <p:animEffect transition="in" filter="wipe(left)">
                                      <p:cBhvr>
                                        <p:cTn id="31" dur="500"/>
                                        <p:tgtEl>
                                          <p:spTgt spid="8377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3771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xit" presetSubtype="8" fill="hold" grpId="1" nodeType="clickEffect">
                                  <p:stCondLst>
                                    <p:cond delay="0"/>
                                  </p:stCondLst>
                                  <p:childTnLst>
                                    <p:anim calcmode="lin" valueType="num">
                                      <p:cBhvr additive="base">
                                        <p:cTn id="39" dur="500"/>
                                        <p:tgtEl>
                                          <p:spTgt spid="837634"/>
                                        </p:tgtEl>
                                        <p:attrNameLst>
                                          <p:attrName>ppt_x</p:attrName>
                                        </p:attrNameLst>
                                      </p:cBhvr>
                                      <p:tavLst>
                                        <p:tav tm="0">
                                          <p:val>
                                            <p:strVal val="ppt_x"/>
                                          </p:val>
                                        </p:tav>
                                        <p:tav tm="100000">
                                          <p:val>
                                            <p:strVal val="0-ppt_w/2"/>
                                          </p:val>
                                        </p:tav>
                                      </p:tavLst>
                                    </p:anim>
                                    <p:anim calcmode="lin" valueType="num">
                                      <p:cBhvr additive="base">
                                        <p:cTn id="40" dur="500"/>
                                        <p:tgtEl>
                                          <p:spTgt spid="837634"/>
                                        </p:tgtEl>
                                        <p:attrNameLst>
                                          <p:attrName>ppt_y</p:attrName>
                                        </p:attrNameLst>
                                      </p:cBhvr>
                                      <p:tavLst>
                                        <p:tav tm="0">
                                          <p:val>
                                            <p:strVal val="ppt_y"/>
                                          </p:val>
                                        </p:tav>
                                        <p:tav tm="100000">
                                          <p:val>
                                            <p:strVal val="ppt_y"/>
                                          </p:val>
                                        </p:tav>
                                      </p:tavLst>
                                    </p:anim>
                                    <p:set>
                                      <p:cBhvr>
                                        <p:cTn id="41" dur="1" fill="hold">
                                          <p:stCondLst>
                                            <p:cond delay="499"/>
                                          </p:stCondLst>
                                        </p:cTn>
                                        <p:tgtEl>
                                          <p:spTgt spid="837634"/>
                                        </p:tgtEl>
                                        <p:attrNameLst>
                                          <p:attrName>style.visibility</p:attrName>
                                        </p:attrNameLst>
                                      </p:cBhvr>
                                      <p:to>
                                        <p:strVal val="hidden"/>
                                      </p:to>
                                    </p:set>
                                  </p:childTnLst>
                                </p:cTn>
                              </p:par>
                              <p:par>
                                <p:cTn id="42" presetID="2" presetClass="exit" presetSubtype="8" fill="hold" nodeType="withEffect">
                                  <p:stCondLst>
                                    <p:cond delay="0"/>
                                  </p:stCondLst>
                                  <p:childTnLst>
                                    <p:anim calcmode="lin" valueType="num">
                                      <p:cBhvr additive="base">
                                        <p:cTn id="43" dur="500"/>
                                        <p:tgtEl>
                                          <p:spTgt spid="2"/>
                                        </p:tgtEl>
                                        <p:attrNameLst>
                                          <p:attrName>ppt_x</p:attrName>
                                        </p:attrNameLst>
                                      </p:cBhvr>
                                      <p:tavLst>
                                        <p:tav tm="0">
                                          <p:val>
                                            <p:strVal val="ppt_x"/>
                                          </p:val>
                                        </p:tav>
                                        <p:tav tm="100000">
                                          <p:val>
                                            <p:strVal val="0-ppt_w/2"/>
                                          </p:val>
                                        </p:tav>
                                      </p:tavLst>
                                    </p:anim>
                                    <p:anim calcmode="lin" valueType="num">
                                      <p:cBhvr additive="base">
                                        <p:cTn id="44" dur="500"/>
                                        <p:tgtEl>
                                          <p:spTgt spid="2"/>
                                        </p:tgtEl>
                                        <p:attrNameLst>
                                          <p:attrName>ppt_y</p:attrName>
                                        </p:attrNameLst>
                                      </p:cBhvr>
                                      <p:tavLst>
                                        <p:tav tm="0">
                                          <p:val>
                                            <p:strVal val="ppt_y"/>
                                          </p:val>
                                        </p:tav>
                                        <p:tav tm="100000">
                                          <p:val>
                                            <p:strVal val="ppt_y"/>
                                          </p:val>
                                        </p:tav>
                                      </p:tavLst>
                                    </p:anim>
                                    <p:set>
                                      <p:cBhvr>
                                        <p:cTn id="45" dur="1" fill="hold">
                                          <p:stCondLst>
                                            <p:cond delay="499"/>
                                          </p:stCondLst>
                                        </p:cTn>
                                        <p:tgtEl>
                                          <p:spTgt spid="2"/>
                                        </p:tgtEl>
                                        <p:attrNameLst>
                                          <p:attrName>style.visibility</p:attrName>
                                        </p:attrNameLst>
                                      </p:cBhvr>
                                      <p:to>
                                        <p:strVal val="hidden"/>
                                      </p:to>
                                    </p:set>
                                  </p:childTnLst>
                                </p:cTn>
                              </p:par>
                              <p:par>
                                <p:cTn id="46" presetID="2" presetClass="exit" presetSubtype="8" fill="hold" grpId="1" nodeType="withEffect">
                                  <p:stCondLst>
                                    <p:cond delay="0"/>
                                  </p:stCondLst>
                                  <p:childTnLst>
                                    <p:anim calcmode="lin" valueType="num">
                                      <p:cBhvr additive="base">
                                        <p:cTn id="47" dur="500"/>
                                        <p:tgtEl>
                                          <p:spTgt spid="837708"/>
                                        </p:tgtEl>
                                        <p:attrNameLst>
                                          <p:attrName>ppt_x</p:attrName>
                                        </p:attrNameLst>
                                      </p:cBhvr>
                                      <p:tavLst>
                                        <p:tav tm="0">
                                          <p:val>
                                            <p:strVal val="ppt_x"/>
                                          </p:val>
                                        </p:tav>
                                        <p:tav tm="100000">
                                          <p:val>
                                            <p:strVal val="0-ppt_w/2"/>
                                          </p:val>
                                        </p:tav>
                                      </p:tavLst>
                                    </p:anim>
                                    <p:anim calcmode="lin" valueType="num">
                                      <p:cBhvr additive="base">
                                        <p:cTn id="48" dur="500"/>
                                        <p:tgtEl>
                                          <p:spTgt spid="837708"/>
                                        </p:tgtEl>
                                        <p:attrNameLst>
                                          <p:attrName>ppt_y</p:attrName>
                                        </p:attrNameLst>
                                      </p:cBhvr>
                                      <p:tavLst>
                                        <p:tav tm="0">
                                          <p:val>
                                            <p:strVal val="ppt_y"/>
                                          </p:val>
                                        </p:tav>
                                        <p:tav tm="100000">
                                          <p:val>
                                            <p:strVal val="ppt_y"/>
                                          </p:val>
                                        </p:tav>
                                      </p:tavLst>
                                    </p:anim>
                                    <p:set>
                                      <p:cBhvr>
                                        <p:cTn id="49" dur="1" fill="hold">
                                          <p:stCondLst>
                                            <p:cond delay="499"/>
                                          </p:stCondLst>
                                        </p:cTn>
                                        <p:tgtEl>
                                          <p:spTgt spid="837708"/>
                                        </p:tgtEl>
                                        <p:attrNameLst>
                                          <p:attrName>style.visibility</p:attrName>
                                        </p:attrNameLst>
                                      </p:cBhvr>
                                      <p:to>
                                        <p:strVal val="hidden"/>
                                      </p:to>
                                    </p:set>
                                  </p:childTnLst>
                                </p:cTn>
                              </p:par>
                              <p:par>
                                <p:cTn id="50" presetID="2" presetClass="exit" presetSubtype="8" fill="hold" grpId="1" nodeType="withEffect">
                                  <p:stCondLst>
                                    <p:cond delay="0"/>
                                  </p:stCondLst>
                                  <p:childTnLst>
                                    <p:anim calcmode="lin" valueType="num">
                                      <p:cBhvr additive="base">
                                        <p:cTn id="51" dur="500"/>
                                        <p:tgtEl>
                                          <p:spTgt spid="837712"/>
                                        </p:tgtEl>
                                        <p:attrNameLst>
                                          <p:attrName>ppt_x</p:attrName>
                                        </p:attrNameLst>
                                      </p:cBhvr>
                                      <p:tavLst>
                                        <p:tav tm="0">
                                          <p:val>
                                            <p:strVal val="ppt_x"/>
                                          </p:val>
                                        </p:tav>
                                        <p:tav tm="100000">
                                          <p:val>
                                            <p:strVal val="0-ppt_w/2"/>
                                          </p:val>
                                        </p:tav>
                                      </p:tavLst>
                                    </p:anim>
                                    <p:anim calcmode="lin" valueType="num">
                                      <p:cBhvr additive="base">
                                        <p:cTn id="52" dur="500"/>
                                        <p:tgtEl>
                                          <p:spTgt spid="837712"/>
                                        </p:tgtEl>
                                        <p:attrNameLst>
                                          <p:attrName>ppt_y</p:attrName>
                                        </p:attrNameLst>
                                      </p:cBhvr>
                                      <p:tavLst>
                                        <p:tav tm="0">
                                          <p:val>
                                            <p:strVal val="ppt_y"/>
                                          </p:val>
                                        </p:tav>
                                        <p:tav tm="100000">
                                          <p:val>
                                            <p:strVal val="ppt_y"/>
                                          </p:val>
                                        </p:tav>
                                      </p:tavLst>
                                    </p:anim>
                                    <p:set>
                                      <p:cBhvr>
                                        <p:cTn id="53" dur="1" fill="hold">
                                          <p:stCondLst>
                                            <p:cond delay="499"/>
                                          </p:stCondLst>
                                        </p:cTn>
                                        <p:tgtEl>
                                          <p:spTgt spid="83771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1000"/>
                                        <p:tgtEl>
                                          <p:spTgt spid="837706"/>
                                        </p:tgtEl>
                                      </p:cBhvr>
                                    </p:animEffect>
                                    <p:set>
                                      <p:cBhvr>
                                        <p:cTn id="56" dur="1" fill="hold">
                                          <p:stCondLst>
                                            <p:cond delay="999"/>
                                          </p:stCondLst>
                                        </p:cTn>
                                        <p:tgtEl>
                                          <p:spTgt spid="837706"/>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00"/>
                                        <p:tgtEl>
                                          <p:spTgt spid="837707"/>
                                        </p:tgtEl>
                                      </p:cBhvr>
                                    </p:animEffect>
                                    <p:set>
                                      <p:cBhvr>
                                        <p:cTn id="59" dur="1" fill="hold">
                                          <p:stCondLst>
                                            <p:cond delay="999"/>
                                          </p:stCondLst>
                                        </p:cTn>
                                        <p:tgtEl>
                                          <p:spTgt spid="837707"/>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37830"/>
                                        </p:tgtEl>
                                        <p:attrNameLst>
                                          <p:attrName>style.visibility</p:attrName>
                                        </p:attrNameLst>
                                      </p:cBhvr>
                                      <p:to>
                                        <p:strVal val="visible"/>
                                      </p:to>
                                    </p:set>
                                    <p:animEffect transition="in" filter="fade">
                                      <p:cBhvr>
                                        <p:cTn id="64" dur="1000"/>
                                        <p:tgtEl>
                                          <p:spTgt spid="8378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37831"/>
                                        </p:tgtEl>
                                        <p:attrNameLst>
                                          <p:attrName>style.visibility</p:attrName>
                                        </p:attrNameLst>
                                      </p:cBhvr>
                                      <p:to>
                                        <p:strVal val="visible"/>
                                      </p:to>
                                    </p:set>
                                    <p:animEffect transition="in" filter="fade">
                                      <p:cBhvr>
                                        <p:cTn id="67" dur="1000"/>
                                        <p:tgtEl>
                                          <p:spTgt spid="837831"/>
                                        </p:tgtEl>
                                      </p:cBhvr>
                                    </p:animEffect>
                                  </p:childTnLst>
                                </p:cTn>
                              </p:par>
                              <p:par>
                                <p:cTn id="68" presetID="2" presetClass="entr" presetSubtype="4" fill="hold" nodeType="with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fill="hold"/>
                                        <p:tgtEl>
                                          <p:spTgt spid="5"/>
                                        </p:tgtEl>
                                        <p:attrNameLst>
                                          <p:attrName>ppt_x</p:attrName>
                                        </p:attrNameLst>
                                      </p:cBhvr>
                                      <p:tavLst>
                                        <p:tav tm="0">
                                          <p:val>
                                            <p:strVal val="#ppt_x"/>
                                          </p:val>
                                        </p:tav>
                                        <p:tav tm="100000">
                                          <p:val>
                                            <p:strVal val="#ppt_x"/>
                                          </p:val>
                                        </p:tav>
                                      </p:tavLst>
                                    </p:anim>
                                    <p:anim calcmode="lin" valueType="num">
                                      <p:cBhvr additive="base">
                                        <p:cTn id="71" dur="500" fill="hold"/>
                                        <p:tgtEl>
                                          <p:spTgt spid="5"/>
                                        </p:tgtEl>
                                        <p:attrNameLst>
                                          <p:attrName>ppt_y</p:attrName>
                                        </p:attrNameLst>
                                      </p:cBhvr>
                                      <p:tavLst>
                                        <p:tav tm="0">
                                          <p:val>
                                            <p:strVal val="1+#ppt_h/2"/>
                                          </p:val>
                                        </p:tav>
                                        <p:tav tm="100000">
                                          <p:val>
                                            <p:strVal val="#ppt_y"/>
                                          </p:val>
                                        </p:tav>
                                      </p:tavLst>
                                    </p:anim>
                                  </p:childTnLst>
                                </p:cTn>
                              </p:par>
                              <p:par>
                                <p:cTn id="72" presetID="1" presetClass="entr" presetSubtype="0" fill="hold" nodeType="withEffect">
                                  <p:stCondLst>
                                    <p:cond delay="0"/>
                                  </p:stCondLst>
                                  <p:childTnLst>
                                    <p:set>
                                      <p:cBhvr>
                                        <p:cTn id="73" dur="1" fill="hold">
                                          <p:stCondLst>
                                            <p:cond delay="0"/>
                                          </p:stCondLst>
                                        </p:cTn>
                                        <p:tgtEl>
                                          <p:spTgt spid="83805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838052"/>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838064"/>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838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706" grpId="0"/>
      <p:bldP spid="837706" grpId="1"/>
      <p:bldP spid="837707" grpId="0"/>
      <p:bldP spid="837707" grpId="1"/>
      <p:bldP spid="837634" grpId="0" animBg="1"/>
      <p:bldP spid="837634" grpId="1" animBg="1"/>
      <p:bldP spid="837708" grpId="0"/>
      <p:bldP spid="837708" grpId="1"/>
      <p:bldP spid="837712" grpId="0"/>
      <p:bldP spid="837712" grpId="1"/>
      <p:bldP spid="837713" grpId="0"/>
      <p:bldP spid="837830" grpId="0"/>
      <p:bldP spid="837831" grpId="0"/>
      <p:bldP spid="838064" grpId="0"/>
      <p:bldP spid="838065"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7F9B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solidFill>
          <a:srgbClr val="E7F9B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29031</TotalTime>
  <Words>7305</Words>
  <Application>Microsoft Office PowerPoint</Application>
  <PresentationFormat>On-screen Show (4:3)</PresentationFormat>
  <Paragraphs>2289</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Default Design</vt:lpstr>
      <vt:lpstr>Wednesday, March 7th    </vt:lpstr>
      <vt:lpstr>Big-OH Craziness</vt:lpstr>
      <vt:lpstr>“Tables”</vt:lpstr>
      <vt:lpstr>“Tables”</vt:lpstr>
      <vt:lpstr>Implementing Tables</vt:lpstr>
      <vt:lpstr>Implementing Tables</vt:lpstr>
      <vt:lpstr>Tables</vt:lpstr>
      <vt:lpstr>Tables using Binary Trees</vt:lpstr>
      <vt:lpstr>Tables using Binary Trees</vt:lpstr>
      <vt:lpstr>Complex Tables</vt:lpstr>
      <vt:lpstr>Tables</vt:lpstr>
      <vt:lpstr>Advanced Tables</vt:lpstr>
      <vt:lpstr>The Hash Table: An O(1) Table!</vt:lpstr>
      <vt:lpstr>The Hash Table: An O(1) Table!</vt:lpstr>
      <vt:lpstr>The Hash Table: An O(1) Table!</vt:lpstr>
      <vt:lpstr>The Hash Table: An O(1) Table!</vt:lpstr>
      <vt:lpstr>The Hash Table: An O(1) Table!</vt:lpstr>
      <vt:lpstr>The Hash Function</vt:lpstr>
      <vt:lpstr>The Hash Function</vt:lpstr>
      <vt:lpstr>The Hash Table: An O(1) Table!</vt:lpstr>
      <vt:lpstr>Closed Hash Table: A problem!</vt:lpstr>
      <vt:lpstr>Closed Hash Table: Collisions</vt:lpstr>
      <vt:lpstr>Dealing with Collisions</vt:lpstr>
      <vt:lpstr>Linear Probing Buckets</vt:lpstr>
      <vt:lpstr>Linear Probing: How to Insert</vt:lpstr>
      <vt:lpstr>PowerPoint Presentation</vt:lpstr>
      <vt:lpstr>PowerPoint Presentation</vt:lpstr>
      <vt:lpstr>PowerPoint Presentation</vt:lpstr>
      <vt:lpstr>PowerPoint Presentation</vt:lpstr>
      <vt:lpstr>Linear Probing: Searching</vt:lpstr>
      <vt:lpstr>PowerPoint Presentation</vt:lpstr>
      <vt:lpstr>PowerPoint Presentation</vt:lpstr>
      <vt:lpstr>PowerPoint Presentation</vt:lpstr>
      <vt:lpstr>PowerPoint Presentation</vt:lpstr>
      <vt:lpstr>Linear Probing: Deleting?</vt:lpstr>
      <vt:lpstr>The “Open” Hash Table </vt:lpstr>
      <vt:lpstr>PowerPoint Presentation</vt:lpstr>
      <vt:lpstr>PowerPoint Presentation</vt:lpstr>
      <vt:lpstr>Hash Table Efficiency</vt:lpstr>
      <vt:lpstr>Hash Table Efficiency</vt:lpstr>
      <vt:lpstr>Hash Table Efficiency</vt:lpstr>
      <vt:lpstr>Hash Table Efficiency: The Load Factor</vt:lpstr>
      <vt:lpstr>PowerPoint Presentation</vt:lpstr>
      <vt:lpstr>PowerPoint Presentation</vt:lpstr>
      <vt:lpstr>PowerPoint Presentation</vt:lpstr>
      <vt:lpstr>Sizing your Hash Table</vt:lpstr>
      <vt:lpstr>So basically it’s a tradeoff!</vt:lpstr>
      <vt:lpstr>What Happens If…</vt:lpstr>
      <vt:lpstr>A Hash Function for Strings</vt:lpstr>
      <vt:lpstr>A Better Hash Function for Strings</vt:lpstr>
      <vt:lpstr>Choosing a Hash Function</vt:lpstr>
      <vt:lpstr>Hash Tables vs. Binary Search Trees</vt:lpstr>
      <vt:lpstr>Back to Tables</vt:lpstr>
      <vt:lpstr>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Preferred Customer</dc:creator>
  <cp:lastModifiedBy>Windows User</cp:lastModifiedBy>
  <cp:revision>5034</cp:revision>
  <dcterms:created xsi:type="dcterms:W3CDTF">2002-10-09T05:27:34Z</dcterms:created>
  <dcterms:modified xsi:type="dcterms:W3CDTF">2012-03-07T18:10:30Z</dcterms:modified>
</cp:coreProperties>
</file>