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8" r:id="rId2"/>
    <p:sldId id="259" r:id="rId3"/>
    <p:sldId id="260" r:id="rId4"/>
    <p:sldId id="261" r:id="rId5"/>
    <p:sldId id="264" r:id="rId6"/>
    <p:sldId id="265" r:id="rId7"/>
    <p:sldId id="262" r:id="rId8"/>
    <p:sldId id="267" r:id="rId9"/>
    <p:sldId id="291" r:id="rId10"/>
    <p:sldId id="266" r:id="rId11"/>
    <p:sldId id="307" r:id="rId12"/>
    <p:sldId id="309" r:id="rId13"/>
    <p:sldId id="270" r:id="rId14"/>
    <p:sldId id="271" r:id="rId15"/>
    <p:sldId id="272" r:id="rId16"/>
    <p:sldId id="313" r:id="rId17"/>
    <p:sldId id="324" r:id="rId18"/>
    <p:sldId id="321" r:id="rId19"/>
    <p:sldId id="330" r:id="rId20"/>
    <p:sldId id="281" r:id="rId21"/>
    <p:sldId id="282" r:id="rId22"/>
    <p:sldId id="283" r:id="rId23"/>
    <p:sldId id="273" r:id="rId24"/>
    <p:sldId id="274" r:id="rId25"/>
    <p:sldId id="317" r:id="rId26"/>
    <p:sldId id="318" r:id="rId27"/>
    <p:sldId id="319" r:id="rId28"/>
    <p:sldId id="320" r:id="rId29"/>
    <p:sldId id="277" r:id="rId30"/>
    <p:sldId id="278" r:id="rId31"/>
    <p:sldId id="322" r:id="rId32"/>
    <p:sldId id="329" r:id="rId33"/>
    <p:sldId id="279" r:id="rId34"/>
    <p:sldId id="280" r:id="rId35"/>
    <p:sldId id="323" r:id="rId36"/>
    <p:sldId id="327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3300"/>
    <a:srgbClr val="FFEFFF"/>
    <a:srgbClr val="CCFFFF"/>
    <a:srgbClr val="FF99FF"/>
    <a:srgbClr val="FFCCFF"/>
    <a:srgbClr val="006666"/>
    <a:srgbClr val="990000"/>
    <a:srgbClr val="EB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7" autoAdjust="0"/>
    <p:restoredTop sz="99897" autoAdjust="0"/>
  </p:normalViewPr>
  <p:slideViewPr>
    <p:cSldViewPr>
      <p:cViewPr>
        <p:scale>
          <a:sx n="100" d="100"/>
          <a:sy n="100" d="100"/>
        </p:scale>
        <p:origin x="-732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5.xml"/><Relationship Id="rId2" Type="http://schemas.openxmlformats.org/officeDocument/2006/relationships/slide" Target="slides/slide34.xml"/><Relationship Id="rId1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E95E58-34E7-4716-8DBF-30585C44D7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6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14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1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1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1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53DBD0D-C6D8-4500-B677-C83B16B5BF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86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21128F-B40B-48E5-BEC6-E0AFDE92B5D3}" type="slidenum">
              <a:rPr lang="en-US"/>
              <a:pPr/>
              <a:t>1</a:t>
            </a:fld>
            <a:endParaRPr lang="en-US"/>
          </a:p>
        </p:txBody>
      </p:sp>
      <p:sp>
        <p:nvSpPr>
          <p:cNvPr id="402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99E60-649B-42CE-9B2E-3B109C536972}" type="slidenum">
              <a:rPr lang="en-US"/>
              <a:pPr/>
              <a:t>10</a:t>
            </a:fld>
            <a:endParaRPr lang="en-US"/>
          </a:p>
        </p:txBody>
      </p:sp>
      <p:sp>
        <p:nvSpPr>
          <p:cNvPr id="411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71B0DD-0C69-4DF4-A744-FF3DD9BA9E23}" type="slidenum">
              <a:rPr lang="en-US"/>
              <a:pPr/>
              <a:t>11</a:t>
            </a:fld>
            <a:endParaRPr lang="en-US"/>
          </a:p>
        </p:txBody>
      </p:sp>
      <p:sp>
        <p:nvSpPr>
          <p:cNvPr id="412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C0D23-1AA2-484A-84D6-78B014FC35BB}" type="slidenum">
              <a:rPr lang="en-US"/>
              <a:pPr/>
              <a:t>12</a:t>
            </a:fld>
            <a:endParaRPr lang="en-US"/>
          </a:p>
        </p:txBody>
      </p:sp>
      <p:sp>
        <p:nvSpPr>
          <p:cNvPr id="413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9CF10-4061-46D8-BE0E-0E403A088880}" type="slidenum">
              <a:rPr lang="en-US"/>
              <a:pPr/>
              <a:t>13</a:t>
            </a:fld>
            <a:endParaRPr lang="en-US"/>
          </a:p>
        </p:txBody>
      </p:sp>
      <p:sp>
        <p:nvSpPr>
          <p:cNvPr id="414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32B85-27FE-4F70-9B4D-90DF97D26079}" type="slidenum">
              <a:rPr lang="en-US"/>
              <a:pPr/>
              <a:t>14</a:t>
            </a:fld>
            <a:endParaRPr lang="en-US"/>
          </a:p>
        </p:txBody>
      </p:sp>
      <p:sp>
        <p:nvSpPr>
          <p:cNvPr id="415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A1EFF-FBB8-49B0-8E2F-B2F7CD510EB7}" type="slidenum">
              <a:rPr lang="en-US"/>
              <a:pPr/>
              <a:t>15</a:t>
            </a:fld>
            <a:endParaRPr lang="en-US"/>
          </a:p>
        </p:txBody>
      </p:sp>
      <p:sp>
        <p:nvSpPr>
          <p:cNvPr id="416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9FE80-E6F4-457F-A9B7-A5F924A962CD}" type="slidenum">
              <a:rPr lang="en-US"/>
              <a:pPr/>
              <a:t>16</a:t>
            </a:fld>
            <a:endParaRPr lang="en-US"/>
          </a:p>
        </p:txBody>
      </p:sp>
      <p:sp>
        <p:nvSpPr>
          <p:cNvPr id="417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29A34-1AE0-4B65-97A7-574EB484EB74}" type="slidenum">
              <a:rPr lang="en-US"/>
              <a:pPr/>
              <a:t>17</a:t>
            </a:fld>
            <a:endParaRPr lang="en-US"/>
          </a:p>
        </p:txBody>
      </p:sp>
      <p:sp>
        <p:nvSpPr>
          <p:cNvPr id="440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75F4A-C738-41C1-8D04-0D04B663917A}" type="slidenum">
              <a:rPr lang="en-US"/>
              <a:pPr/>
              <a:t>18</a:t>
            </a:fld>
            <a:endParaRPr lang="en-US"/>
          </a:p>
        </p:txBody>
      </p:sp>
      <p:sp>
        <p:nvSpPr>
          <p:cNvPr id="418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BDF71D-87C1-4228-B337-58DDDD832D8A}" type="slidenum">
              <a:rPr lang="en-US"/>
              <a:pPr/>
              <a:t>20</a:t>
            </a:fld>
            <a:endParaRPr lang="en-US"/>
          </a:p>
        </p:txBody>
      </p:sp>
      <p:sp>
        <p:nvSpPr>
          <p:cNvPr id="419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751D7D-890D-41CA-A8D0-E2679EDB8010}" type="slidenum">
              <a:rPr lang="en-US"/>
              <a:pPr/>
              <a:t>2</a:t>
            </a:fld>
            <a:endParaRPr lang="en-US"/>
          </a:p>
        </p:txBody>
      </p:sp>
      <p:sp>
        <p:nvSpPr>
          <p:cNvPr id="403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E226B-055F-4036-94A4-062407ACDAC5}" type="slidenum">
              <a:rPr lang="en-US"/>
              <a:pPr/>
              <a:t>21</a:t>
            </a:fld>
            <a:endParaRPr lang="en-US"/>
          </a:p>
        </p:txBody>
      </p:sp>
      <p:sp>
        <p:nvSpPr>
          <p:cNvPr id="420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9C59C-D5D5-4050-BA60-254CE55C7778}" type="slidenum">
              <a:rPr lang="en-US"/>
              <a:pPr/>
              <a:t>22</a:t>
            </a:fld>
            <a:endParaRPr lang="en-US"/>
          </a:p>
        </p:txBody>
      </p:sp>
      <p:sp>
        <p:nvSpPr>
          <p:cNvPr id="421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23</a:t>
            </a:fld>
            <a:endParaRPr lang="en-US"/>
          </a:p>
        </p:txBody>
      </p:sp>
      <p:sp>
        <p:nvSpPr>
          <p:cNvPr id="422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A64E61-225E-422C-B798-BFEB75F0FB10}" type="slidenum">
              <a:rPr lang="en-US"/>
              <a:pPr/>
              <a:t>24</a:t>
            </a:fld>
            <a:endParaRPr lang="en-US"/>
          </a:p>
        </p:txBody>
      </p:sp>
      <p:sp>
        <p:nvSpPr>
          <p:cNvPr id="423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25</a:t>
            </a:fld>
            <a:endParaRPr lang="en-US"/>
          </a:p>
        </p:txBody>
      </p:sp>
      <p:sp>
        <p:nvSpPr>
          <p:cNvPr id="424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7739D9-F5F2-4A44-9364-ABBFD7DBDB28}" type="slidenum">
              <a:rPr lang="en-US"/>
              <a:pPr/>
              <a:t>26</a:t>
            </a:fld>
            <a:endParaRPr lang="en-US"/>
          </a:p>
        </p:txBody>
      </p:sp>
      <p:sp>
        <p:nvSpPr>
          <p:cNvPr id="425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1283EB-B2AA-4A76-BE83-B65A15D48ED3}" type="slidenum">
              <a:rPr lang="en-US"/>
              <a:pPr/>
              <a:t>27</a:t>
            </a:fld>
            <a:endParaRPr lang="en-US"/>
          </a:p>
        </p:txBody>
      </p:sp>
      <p:sp>
        <p:nvSpPr>
          <p:cNvPr id="427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8BB28-A4B1-4986-9FFA-591290F212F7}" type="slidenum">
              <a:rPr lang="en-US"/>
              <a:pPr/>
              <a:t>28</a:t>
            </a:fld>
            <a:endParaRPr lang="en-US"/>
          </a:p>
        </p:txBody>
      </p:sp>
      <p:sp>
        <p:nvSpPr>
          <p:cNvPr id="428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73CC9-71A3-4ADC-95B0-9F24ED64642A}" type="slidenum">
              <a:rPr lang="en-US"/>
              <a:pPr/>
              <a:t>29</a:t>
            </a:fld>
            <a:endParaRPr lang="en-US"/>
          </a:p>
        </p:txBody>
      </p:sp>
      <p:sp>
        <p:nvSpPr>
          <p:cNvPr id="429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852546-4E63-47CD-9CA4-B09C48809AE6}" type="slidenum">
              <a:rPr lang="en-US"/>
              <a:pPr/>
              <a:t>30</a:t>
            </a:fld>
            <a:endParaRPr lang="en-US"/>
          </a:p>
        </p:txBody>
      </p:sp>
      <p:sp>
        <p:nvSpPr>
          <p:cNvPr id="430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A9733-575C-4F7E-A73D-86653231B730}" type="slidenum">
              <a:rPr lang="en-US"/>
              <a:pPr/>
              <a:t>3</a:t>
            </a:fld>
            <a:endParaRPr lang="en-US"/>
          </a:p>
        </p:txBody>
      </p:sp>
      <p:sp>
        <p:nvSpPr>
          <p:cNvPr id="404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59AAD-502D-409D-8613-26F4770B0921}" type="slidenum">
              <a:rPr lang="en-US"/>
              <a:pPr/>
              <a:t>31</a:t>
            </a:fld>
            <a:endParaRPr lang="en-US"/>
          </a:p>
        </p:txBody>
      </p:sp>
      <p:sp>
        <p:nvSpPr>
          <p:cNvPr id="431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2C34D-5E04-4ACE-9224-8BA01CD8C047}" type="slidenum">
              <a:rPr lang="en-US"/>
              <a:pPr/>
              <a:t>32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4567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01A20-72C9-48B4-A98E-66077BE6E969}" type="slidenum">
              <a:rPr lang="en-US"/>
              <a:pPr/>
              <a:t>33</a:t>
            </a:fld>
            <a:endParaRPr lang="en-US"/>
          </a:p>
        </p:txBody>
      </p:sp>
      <p:sp>
        <p:nvSpPr>
          <p:cNvPr id="432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C8B6B-D2A4-44CA-9BAC-33B2B4AC0FA0}" type="slidenum">
              <a:rPr lang="en-US"/>
              <a:pPr/>
              <a:t>34</a:t>
            </a:fld>
            <a:endParaRPr lang="en-US"/>
          </a:p>
        </p:txBody>
      </p:sp>
      <p:sp>
        <p:nvSpPr>
          <p:cNvPr id="433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0578F-B208-487E-B244-AF9BC1B7941E}" type="slidenum">
              <a:rPr lang="en-US"/>
              <a:pPr/>
              <a:t>35</a:t>
            </a:fld>
            <a:endParaRPr lang="en-US"/>
          </a:p>
        </p:txBody>
      </p:sp>
      <p:sp>
        <p:nvSpPr>
          <p:cNvPr id="438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36</a:t>
            </a:fld>
            <a:endParaRPr lang="en-US"/>
          </a:p>
        </p:txBody>
      </p:sp>
      <p:sp>
        <p:nvSpPr>
          <p:cNvPr id="446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3E8D19-4856-42C1-92D4-990633DAD62A}" type="slidenum">
              <a:rPr lang="en-US"/>
              <a:pPr/>
              <a:t>4</a:t>
            </a:fld>
            <a:endParaRPr lang="en-US"/>
          </a:p>
        </p:txBody>
      </p:sp>
      <p:sp>
        <p:nvSpPr>
          <p:cNvPr id="405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DA5C0-6024-4D78-B351-59BF957BD9B5}" type="slidenum">
              <a:rPr lang="en-US"/>
              <a:pPr/>
              <a:t>5</a:t>
            </a:fld>
            <a:endParaRPr lang="en-US"/>
          </a:p>
        </p:txBody>
      </p:sp>
      <p:sp>
        <p:nvSpPr>
          <p:cNvPr id="406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5EAA0-FF97-4497-944B-0129A8E4FF4A}" type="slidenum">
              <a:rPr lang="en-US"/>
              <a:pPr/>
              <a:t>6</a:t>
            </a:fld>
            <a:endParaRPr lang="en-US"/>
          </a:p>
        </p:txBody>
      </p:sp>
      <p:sp>
        <p:nvSpPr>
          <p:cNvPr id="407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9D5CF-DD4A-43FD-94A5-8E551B65776C}" type="slidenum">
              <a:rPr lang="en-US"/>
              <a:pPr/>
              <a:t>7</a:t>
            </a:fld>
            <a:endParaRPr lang="en-US"/>
          </a:p>
        </p:txBody>
      </p:sp>
      <p:sp>
        <p:nvSpPr>
          <p:cNvPr id="408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C6CE0-A8F2-4292-9727-7699C943F896}" type="slidenum">
              <a:rPr lang="en-US"/>
              <a:pPr/>
              <a:t>8</a:t>
            </a:fld>
            <a:endParaRPr lang="en-US"/>
          </a:p>
        </p:txBody>
      </p:sp>
      <p:sp>
        <p:nvSpPr>
          <p:cNvPr id="409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80B664-D04C-4C19-AC92-6C4ADF6887F9}" type="slidenum">
              <a:rPr lang="en-US"/>
              <a:pPr/>
              <a:t>9</a:t>
            </a:fld>
            <a:endParaRPr lang="en-US"/>
          </a:p>
        </p:txBody>
      </p:sp>
      <p:sp>
        <p:nvSpPr>
          <p:cNvPr id="410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FD86-D9EA-497F-B66D-B060AECC78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0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39ADB-641D-40EB-B456-E365CD6AC4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2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63E67-C81B-49A9-97FB-1C13580626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E5EC2-0E33-4345-9F03-4696E39F8B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14405-275A-46CD-AB4E-1C6A86FB37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2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73D33-7E9D-4421-997D-AC43D4BBAF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CF09B-7BE8-41A5-AFA4-55F0B23B89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8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B891D-03FC-47A3-84EF-4D0AC447BE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3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9602E-CC80-409C-811D-EA1D77FD05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4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BFF98-2082-452D-8A19-242E48471A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3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AFA36-1BB9-4F3E-A0EA-F728822F08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5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81150" y="-571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FA0D56F-BF10-41DE-B5EB-EA1DC7F1D2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2B72-8D07-4E6C-AAB8-2F49DE2575C6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/>
          <a:p>
            <a:r>
              <a:rPr lang="en-US" dirty="0" smtClean="0"/>
              <a:t>Wednesday, </a:t>
            </a:r>
            <a:r>
              <a:rPr lang="en-US" dirty="0"/>
              <a:t>January </a:t>
            </a:r>
            <a:r>
              <a:rPr lang="en-US" dirty="0" smtClean="0"/>
              <a:t>25</a:t>
            </a:r>
            <a:r>
              <a:rPr lang="en-US" baseline="30000" dirty="0" smtClean="0"/>
              <a:t>th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Inheritance </a:t>
            </a:r>
          </a:p>
          <a:p>
            <a:pPr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4194" name="Rectangle 98"/>
          <p:cNvSpPr>
            <a:spLocks noChangeArrowheads="1"/>
          </p:cNvSpPr>
          <p:nvPr/>
        </p:nvSpPr>
        <p:spPr bwMode="auto">
          <a:xfrm>
            <a:off x="460375" y="2640013"/>
            <a:ext cx="80057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From Wikipedia:</a:t>
            </a:r>
          </a:p>
          <a:p>
            <a:pPr algn="ctr"/>
            <a:endParaRPr lang="en-US"/>
          </a:p>
          <a:p>
            <a:pPr algn="ctr"/>
            <a:r>
              <a:rPr lang="en-US"/>
              <a:t>Inheritance is a way to form new classes (instances of which are called objects) using classes that have already been defined.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B2C-F1A0-460B-8793-4AF6B96E67A1}" type="slidenum">
              <a:rPr lang="en-US"/>
              <a:pPr/>
              <a:t>10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304800" y="1054100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Just as a Student </a:t>
            </a:r>
            <a:r>
              <a:rPr lang="en-US" sz="2400" i="1" u="sng">
                <a:solidFill>
                  <a:srgbClr val="006666"/>
                </a:solidFill>
              </a:rPr>
              <a:t>is a</a:t>
            </a:r>
            <a:r>
              <a:rPr lang="en-US" sz="2400"/>
              <a:t>  person (plus an ID#), a ShieldedRobot </a:t>
            </a:r>
            <a:r>
              <a:rPr lang="en-US" sz="2400" i="1" u="sng">
                <a:solidFill>
                  <a:srgbClr val="006666"/>
                </a:solidFill>
              </a:rPr>
              <a:t>is a</a:t>
            </a:r>
            <a:r>
              <a:rPr lang="en-US" sz="2400" i="1"/>
              <a:t> </a:t>
            </a:r>
            <a:r>
              <a:rPr lang="en-US" sz="2400"/>
              <a:t> Robot (plus a shield strength).</a:t>
            </a: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228600" y="2057400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Any time we have such a relationship: “A </a:t>
            </a:r>
            <a:r>
              <a:rPr lang="en-US" sz="2400" i="1" u="sng">
                <a:solidFill>
                  <a:srgbClr val="006666"/>
                </a:solidFill>
              </a:rPr>
              <a:t>is a</a:t>
            </a:r>
            <a:r>
              <a:rPr lang="en-US" sz="2400" i="1"/>
              <a:t> </a:t>
            </a:r>
            <a:r>
              <a:rPr lang="en-US" sz="2400"/>
              <a:t>type of B”, C++ </a:t>
            </a:r>
            <a:r>
              <a:rPr lang="en-US" sz="2400">
                <a:solidFill>
                  <a:srgbClr val="6600CC"/>
                </a:solidFill>
              </a:rPr>
              <a:t>inheritance</a:t>
            </a:r>
            <a:r>
              <a:rPr lang="en-US" sz="2400"/>
              <a:t> may be warranted.</a:t>
            </a: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4132263" y="3124200"/>
            <a:ext cx="4833937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In contrast, consider a </a:t>
            </a:r>
            <a:r>
              <a:rPr lang="en-US" sz="2400">
                <a:solidFill>
                  <a:schemeClr val="accent2"/>
                </a:solidFill>
              </a:rPr>
              <a:t>Person</a:t>
            </a:r>
            <a:r>
              <a:rPr lang="en-US" sz="2400"/>
              <a:t> and </a:t>
            </a:r>
            <a:r>
              <a:rPr lang="en-US" sz="2400">
                <a:solidFill>
                  <a:schemeClr val="tx1"/>
                </a:solidFill>
              </a:rPr>
              <a:t>a </a:t>
            </a:r>
            <a:r>
              <a:rPr lang="en-US" sz="2400">
                <a:solidFill>
                  <a:schemeClr val="accent2"/>
                </a:solidFill>
              </a:rPr>
              <a:t>name</a:t>
            </a:r>
            <a:r>
              <a:rPr lang="en-US" sz="2400"/>
              <a:t>.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A person </a:t>
            </a:r>
            <a:r>
              <a:rPr lang="en-US" sz="2400" i="1" u="sng">
                <a:solidFill>
                  <a:srgbClr val="006666"/>
                </a:solidFill>
              </a:rPr>
              <a:t>has a</a:t>
            </a:r>
            <a:r>
              <a:rPr lang="en-US" sz="2400" i="1"/>
              <a:t> </a:t>
            </a:r>
            <a:r>
              <a:rPr lang="en-US" sz="2400"/>
              <a:t>name, but you wouldn’t say that “a </a:t>
            </a:r>
            <a:r>
              <a:rPr lang="en-US" sz="2400">
                <a:solidFill>
                  <a:schemeClr val="accent2"/>
                </a:solidFill>
              </a:rPr>
              <a:t>person</a:t>
            </a:r>
            <a:r>
              <a:rPr lang="en-US" sz="2400"/>
              <a:t> </a:t>
            </a:r>
            <a:r>
              <a:rPr lang="en-US" sz="2400" i="1">
                <a:solidFill>
                  <a:srgbClr val="006666"/>
                </a:solidFill>
              </a:rPr>
              <a:t>is a</a:t>
            </a:r>
            <a:r>
              <a:rPr lang="en-US" sz="2400"/>
              <a:t> </a:t>
            </a:r>
            <a:r>
              <a:rPr lang="en-US" sz="2400">
                <a:solidFill>
                  <a:schemeClr val="accent2"/>
                </a:solidFill>
              </a:rPr>
              <a:t>name</a:t>
            </a:r>
            <a:r>
              <a:rPr lang="en-US" sz="2400"/>
              <a:t>.”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See the difference between </a:t>
            </a:r>
            <a:r>
              <a:rPr lang="en-US" sz="2400">
                <a:solidFill>
                  <a:srgbClr val="006666"/>
                </a:solidFill>
              </a:rPr>
              <a:t>Student &amp; Person </a:t>
            </a:r>
            <a:r>
              <a:rPr lang="en-US" sz="2400"/>
              <a:t>vs.</a:t>
            </a:r>
            <a:br>
              <a:rPr lang="en-US" sz="2400"/>
            </a:br>
            <a:r>
              <a:rPr lang="en-US" sz="2400"/>
              <a:t> </a:t>
            </a:r>
            <a:r>
              <a:rPr lang="en-US" sz="2400">
                <a:solidFill>
                  <a:srgbClr val="990000"/>
                </a:solidFill>
              </a:rPr>
              <a:t>Person &amp; name</a:t>
            </a:r>
            <a:r>
              <a:rPr lang="en-US" sz="2400"/>
              <a:t>?</a:t>
            </a:r>
          </a:p>
        </p:txBody>
      </p:sp>
      <p:sp>
        <p:nvSpPr>
          <p:cNvPr id="330761" name="Rectangle 9"/>
          <p:cNvSpPr>
            <a:spLocks noChangeArrowheads="1"/>
          </p:cNvSpPr>
          <p:nvPr/>
        </p:nvSpPr>
        <p:spPr bwMode="auto">
          <a:xfrm>
            <a:off x="152400" y="3051175"/>
            <a:ext cx="3886200" cy="36893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62" name="Text Box 10"/>
          <p:cNvSpPr txBox="1">
            <a:spLocks noChangeArrowheads="1"/>
          </p:cNvSpPr>
          <p:nvPr/>
        </p:nvSpPr>
        <p:spPr bwMode="auto">
          <a:xfrm>
            <a:off x="152400" y="3048000"/>
            <a:ext cx="3870325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string getName(void);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void setName(string &amp; n);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int getAge(void);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void setAge(int age);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string m_sName;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int    m_nAge;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6" grpId="0"/>
      <p:bldP spid="33075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2C86-CDEF-49CA-A8C9-5EBD8DCDD78C}" type="slidenum">
              <a:rPr lang="en-US"/>
              <a:pPr/>
              <a:t>11</a:t>
            </a:fld>
            <a:endParaRPr 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3048000" y="12192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Animal</a:t>
            </a: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457200" y="2590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Fish</a:t>
            </a:r>
          </a:p>
        </p:txBody>
      </p:sp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6019800" y="2590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Mammal</a:t>
            </a:r>
          </a:p>
        </p:txBody>
      </p:sp>
      <p:sp>
        <p:nvSpPr>
          <p:cNvPr id="382983" name="Rectangle 7"/>
          <p:cNvSpPr>
            <a:spLocks noChangeArrowheads="1"/>
          </p:cNvSpPr>
          <p:nvPr/>
        </p:nvSpPr>
        <p:spPr bwMode="auto">
          <a:xfrm>
            <a:off x="3505200" y="3733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Primate</a:t>
            </a:r>
          </a:p>
        </p:txBody>
      </p:sp>
      <p:sp>
        <p:nvSpPr>
          <p:cNvPr id="382984" name="Rectangle 8"/>
          <p:cNvSpPr>
            <a:spLocks noChangeArrowheads="1"/>
          </p:cNvSpPr>
          <p:nvPr/>
        </p:nvSpPr>
        <p:spPr bwMode="auto">
          <a:xfrm>
            <a:off x="6019800" y="3733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Marsupial</a:t>
            </a:r>
          </a:p>
        </p:txBody>
      </p:sp>
      <p:sp>
        <p:nvSpPr>
          <p:cNvPr id="382986" name="Rectangle 10"/>
          <p:cNvSpPr>
            <a:spLocks noChangeArrowheads="1"/>
          </p:cNvSpPr>
          <p:nvPr/>
        </p:nvSpPr>
        <p:spPr bwMode="auto">
          <a:xfrm>
            <a:off x="3200400" y="2590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Reptile</a:t>
            </a:r>
          </a:p>
        </p:txBody>
      </p:sp>
      <p:sp>
        <p:nvSpPr>
          <p:cNvPr id="382987" name="Rectangle 11"/>
          <p:cNvSpPr>
            <a:spLocks noChangeArrowheads="1"/>
          </p:cNvSpPr>
          <p:nvPr/>
        </p:nvSpPr>
        <p:spPr bwMode="auto">
          <a:xfrm>
            <a:off x="2590800" y="4876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Ape</a:t>
            </a:r>
          </a:p>
        </p:txBody>
      </p:sp>
      <p:sp>
        <p:nvSpPr>
          <p:cNvPr id="382988" name="Rectangle 12"/>
          <p:cNvSpPr>
            <a:spLocks noChangeArrowheads="1"/>
          </p:cNvSpPr>
          <p:nvPr/>
        </p:nvSpPr>
        <p:spPr bwMode="auto">
          <a:xfrm>
            <a:off x="5029200" y="4876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Human</a:t>
            </a:r>
          </a:p>
        </p:txBody>
      </p:sp>
      <p:sp>
        <p:nvSpPr>
          <p:cNvPr id="382989" name="Line 13"/>
          <p:cNvSpPr>
            <a:spLocks noChangeShapeType="1"/>
          </p:cNvSpPr>
          <p:nvPr/>
        </p:nvSpPr>
        <p:spPr bwMode="auto">
          <a:xfrm flipH="1">
            <a:off x="2057400" y="1752600"/>
            <a:ext cx="1676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0" name="Line 14"/>
          <p:cNvSpPr>
            <a:spLocks noChangeShapeType="1"/>
          </p:cNvSpPr>
          <p:nvPr/>
        </p:nvSpPr>
        <p:spPr bwMode="auto">
          <a:xfrm>
            <a:off x="4308475" y="1755775"/>
            <a:ext cx="3175" cy="852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1" name="Line 15"/>
          <p:cNvSpPr>
            <a:spLocks noChangeShapeType="1"/>
          </p:cNvSpPr>
          <p:nvPr/>
        </p:nvSpPr>
        <p:spPr bwMode="auto">
          <a:xfrm>
            <a:off x="4938713" y="1757363"/>
            <a:ext cx="2036762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2" name="Line 16"/>
          <p:cNvSpPr>
            <a:spLocks noChangeShapeType="1"/>
          </p:cNvSpPr>
          <p:nvPr/>
        </p:nvSpPr>
        <p:spPr bwMode="auto">
          <a:xfrm>
            <a:off x="6940550" y="3124200"/>
            <a:ext cx="671513" cy="63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3" name="Line 17"/>
          <p:cNvSpPr>
            <a:spLocks noChangeShapeType="1"/>
          </p:cNvSpPr>
          <p:nvPr/>
        </p:nvSpPr>
        <p:spPr bwMode="auto">
          <a:xfrm flipH="1">
            <a:off x="5302250" y="3119438"/>
            <a:ext cx="1116013" cy="633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4" name="Line 18"/>
          <p:cNvSpPr>
            <a:spLocks noChangeShapeType="1"/>
          </p:cNvSpPr>
          <p:nvPr/>
        </p:nvSpPr>
        <p:spPr bwMode="auto">
          <a:xfrm flipH="1">
            <a:off x="3276600" y="4243388"/>
            <a:ext cx="1116013" cy="633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5" name="Line 19"/>
          <p:cNvSpPr>
            <a:spLocks noChangeShapeType="1"/>
          </p:cNvSpPr>
          <p:nvPr/>
        </p:nvSpPr>
        <p:spPr bwMode="auto">
          <a:xfrm>
            <a:off x="5032375" y="4273550"/>
            <a:ext cx="671513" cy="63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7" name="Text Box 21"/>
          <p:cNvSpPr txBox="1">
            <a:spLocks noChangeArrowheads="1"/>
          </p:cNvSpPr>
          <p:nvPr/>
        </p:nvSpPr>
        <p:spPr bwMode="auto">
          <a:xfrm>
            <a:off x="6461125" y="1951038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“is a”</a:t>
            </a:r>
          </a:p>
        </p:txBody>
      </p:sp>
      <p:sp>
        <p:nvSpPr>
          <p:cNvPr id="382998" name="Text Box 22"/>
          <p:cNvSpPr txBox="1">
            <a:spLocks noChangeArrowheads="1"/>
          </p:cNvSpPr>
          <p:nvPr/>
        </p:nvSpPr>
        <p:spPr bwMode="auto">
          <a:xfrm>
            <a:off x="2041525" y="5837238"/>
            <a:ext cx="501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“A </a:t>
            </a:r>
            <a:r>
              <a:rPr lang="en-US" sz="2400">
                <a:solidFill>
                  <a:srgbClr val="6600CC"/>
                </a:solidFill>
              </a:rPr>
              <a:t>mammal</a:t>
            </a:r>
            <a:r>
              <a:rPr lang="en-US" sz="2400"/>
              <a:t> is an </a:t>
            </a:r>
            <a:r>
              <a:rPr lang="en-US" sz="2400">
                <a:solidFill>
                  <a:srgbClr val="6600CC"/>
                </a:solidFill>
              </a:rPr>
              <a:t>animal</a:t>
            </a:r>
            <a:r>
              <a:rPr lang="en-US" sz="2400"/>
              <a:t> (with fur)”</a:t>
            </a:r>
          </a:p>
        </p:txBody>
      </p:sp>
      <p:sp>
        <p:nvSpPr>
          <p:cNvPr id="383000" name="Text Box 24"/>
          <p:cNvSpPr txBox="1">
            <a:spLocks noChangeArrowheads="1"/>
          </p:cNvSpPr>
          <p:nvPr/>
        </p:nvSpPr>
        <p:spPr bwMode="auto">
          <a:xfrm>
            <a:off x="7315200" y="3276600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“is a”</a:t>
            </a:r>
          </a:p>
        </p:txBody>
      </p:sp>
      <p:sp>
        <p:nvSpPr>
          <p:cNvPr id="383001" name="Text Box 25"/>
          <p:cNvSpPr txBox="1">
            <a:spLocks noChangeArrowheads="1"/>
          </p:cNvSpPr>
          <p:nvPr/>
        </p:nvSpPr>
        <p:spPr bwMode="auto">
          <a:xfrm>
            <a:off x="1620838" y="6324600"/>
            <a:ext cx="591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“A </a:t>
            </a:r>
            <a:r>
              <a:rPr lang="en-US" sz="2400">
                <a:solidFill>
                  <a:srgbClr val="6600CC"/>
                </a:solidFill>
              </a:rPr>
              <a:t>marsupial</a:t>
            </a:r>
            <a:r>
              <a:rPr lang="en-US" sz="2400"/>
              <a:t> is a </a:t>
            </a:r>
            <a:r>
              <a:rPr lang="en-US" sz="2400">
                <a:solidFill>
                  <a:srgbClr val="6600CC"/>
                </a:solidFill>
              </a:rPr>
              <a:t>mammal</a:t>
            </a:r>
            <a:r>
              <a:rPr lang="en-US" sz="2400"/>
              <a:t> (with a pouch)”</a:t>
            </a:r>
          </a:p>
        </p:txBody>
      </p:sp>
      <p:sp>
        <p:nvSpPr>
          <p:cNvPr id="383006" name="Text Box 30"/>
          <p:cNvSpPr txBox="1">
            <a:spLocks noChangeArrowheads="1"/>
          </p:cNvSpPr>
          <p:nvPr/>
        </p:nvSpPr>
        <p:spPr bwMode="auto">
          <a:xfrm>
            <a:off x="441325" y="3398838"/>
            <a:ext cx="269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This is called a “</a:t>
            </a:r>
            <a:r>
              <a:rPr lang="en-US" sz="2400">
                <a:solidFill>
                  <a:srgbClr val="990099"/>
                </a:solidFill>
              </a:rPr>
              <a:t>Class Hierarchy</a:t>
            </a:r>
            <a:r>
              <a:rPr lang="en-US" sz="240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7" grpId="0"/>
      <p:bldP spid="382998" grpId="0"/>
      <p:bldP spid="383000" grpId="0"/>
      <p:bldP spid="383001" grpId="0"/>
      <p:bldP spid="3830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DACE-05E1-4530-A37E-81EAC9F1D7E5}" type="slidenum">
              <a:rPr lang="en-US"/>
              <a:pPr/>
              <a:t>12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Inheritance: Terminology</a:t>
            </a:r>
          </a:p>
        </p:txBody>
      </p:sp>
      <p:sp>
        <p:nvSpPr>
          <p:cNvPr id="386062" name="Rectangle 14"/>
          <p:cNvSpPr>
            <a:spLocks noChangeArrowheads="1"/>
          </p:cNvSpPr>
          <p:nvPr/>
        </p:nvSpPr>
        <p:spPr bwMode="auto">
          <a:xfrm>
            <a:off x="3048000" y="3733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Animal</a:t>
            </a:r>
          </a:p>
        </p:txBody>
      </p:sp>
      <p:sp>
        <p:nvSpPr>
          <p:cNvPr id="386063" name="Rectangle 15"/>
          <p:cNvSpPr>
            <a:spLocks noChangeArrowheads="1"/>
          </p:cNvSpPr>
          <p:nvPr/>
        </p:nvSpPr>
        <p:spPr bwMode="auto">
          <a:xfrm>
            <a:off x="457200" y="51054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Fish</a:t>
            </a:r>
          </a:p>
        </p:txBody>
      </p:sp>
      <p:sp>
        <p:nvSpPr>
          <p:cNvPr id="386064" name="Rectangle 16"/>
          <p:cNvSpPr>
            <a:spLocks noChangeArrowheads="1"/>
          </p:cNvSpPr>
          <p:nvPr/>
        </p:nvSpPr>
        <p:spPr bwMode="auto">
          <a:xfrm>
            <a:off x="6019800" y="51054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Mammal</a:t>
            </a:r>
          </a:p>
        </p:txBody>
      </p:sp>
      <p:sp>
        <p:nvSpPr>
          <p:cNvPr id="386065" name="Rectangle 17"/>
          <p:cNvSpPr>
            <a:spLocks noChangeArrowheads="1"/>
          </p:cNvSpPr>
          <p:nvPr/>
        </p:nvSpPr>
        <p:spPr bwMode="auto">
          <a:xfrm>
            <a:off x="3962400" y="62484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Primate</a:t>
            </a:r>
          </a:p>
        </p:txBody>
      </p:sp>
      <p:sp>
        <p:nvSpPr>
          <p:cNvPr id="386066" name="Rectangle 18"/>
          <p:cNvSpPr>
            <a:spLocks noChangeArrowheads="1"/>
          </p:cNvSpPr>
          <p:nvPr/>
        </p:nvSpPr>
        <p:spPr bwMode="auto">
          <a:xfrm>
            <a:off x="6477000" y="62484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Marsupial</a:t>
            </a:r>
          </a:p>
        </p:txBody>
      </p:sp>
      <p:sp>
        <p:nvSpPr>
          <p:cNvPr id="386067" name="Rectangle 19"/>
          <p:cNvSpPr>
            <a:spLocks noChangeArrowheads="1"/>
          </p:cNvSpPr>
          <p:nvPr/>
        </p:nvSpPr>
        <p:spPr bwMode="auto">
          <a:xfrm>
            <a:off x="3200400" y="51054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Reptile</a:t>
            </a:r>
          </a:p>
        </p:txBody>
      </p:sp>
      <p:sp>
        <p:nvSpPr>
          <p:cNvPr id="386068" name="Line 20"/>
          <p:cNvSpPr>
            <a:spLocks noChangeShapeType="1"/>
          </p:cNvSpPr>
          <p:nvPr/>
        </p:nvSpPr>
        <p:spPr bwMode="auto">
          <a:xfrm flipH="1">
            <a:off x="2057400" y="4267200"/>
            <a:ext cx="1676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69" name="Line 21"/>
          <p:cNvSpPr>
            <a:spLocks noChangeShapeType="1"/>
          </p:cNvSpPr>
          <p:nvPr/>
        </p:nvSpPr>
        <p:spPr bwMode="auto">
          <a:xfrm>
            <a:off x="4308475" y="4270375"/>
            <a:ext cx="3175" cy="852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0" name="Line 22"/>
          <p:cNvSpPr>
            <a:spLocks noChangeShapeType="1"/>
          </p:cNvSpPr>
          <p:nvPr/>
        </p:nvSpPr>
        <p:spPr bwMode="auto">
          <a:xfrm>
            <a:off x="4938713" y="4271963"/>
            <a:ext cx="2036762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1" name="Line 23"/>
          <p:cNvSpPr>
            <a:spLocks noChangeShapeType="1"/>
          </p:cNvSpPr>
          <p:nvPr/>
        </p:nvSpPr>
        <p:spPr bwMode="auto">
          <a:xfrm>
            <a:off x="7397750" y="5638800"/>
            <a:ext cx="671513" cy="63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2" name="Line 24"/>
          <p:cNvSpPr>
            <a:spLocks noChangeShapeType="1"/>
          </p:cNvSpPr>
          <p:nvPr/>
        </p:nvSpPr>
        <p:spPr bwMode="auto">
          <a:xfrm flipH="1">
            <a:off x="5759450" y="5634038"/>
            <a:ext cx="1116013" cy="633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5" name="Text Box 27"/>
          <p:cNvSpPr txBox="1">
            <a:spLocks noChangeArrowheads="1"/>
          </p:cNvSpPr>
          <p:nvPr/>
        </p:nvSpPr>
        <p:spPr bwMode="auto">
          <a:xfrm>
            <a:off x="714375" y="990600"/>
            <a:ext cx="7805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66"/>
                </a:solidFill>
              </a:rPr>
              <a:t>Animal</a:t>
            </a:r>
            <a:r>
              <a:rPr lang="en-US" sz="2400"/>
              <a:t> is called a </a:t>
            </a:r>
            <a:r>
              <a:rPr lang="en-US" sz="2400">
                <a:solidFill>
                  <a:srgbClr val="6600CC"/>
                </a:solidFill>
              </a:rPr>
              <a:t>superclass</a:t>
            </a:r>
            <a:r>
              <a:rPr lang="en-US" sz="2400"/>
              <a:t> </a:t>
            </a:r>
            <a:r>
              <a:rPr lang="en-US" sz="2400" i="1"/>
              <a:t>(also called a </a:t>
            </a:r>
            <a:r>
              <a:rPr lang="en-US" sz="2400">
                <a:solidFill>
                  <a:srgbClr val="6600CC"/>
                </a:solidFill>
              </a:rPr>
              <a:t>base class</a:t>
            </a:r>
            <a:r>
              <a:rPr lang="en-US" sz="2400">
                <a:solidFill>
                  <a:schemeClr val="tx1"/>
                </a:solidFill>
              </a:rPr>
              <a:t>)</a:t>
            </a:r>
            <a:r>
              <a:rPr lang="en-US" sz="2400"/>
              <a:t>.</a:t>
            </a:r>
          </a:p>
        </p:txBody>
      </p:sp>
      <p:sp>
        <p:nvSpPr>
          <p:cNvPr id="386076" name="Text Box 28"/>
          <p:cNvSpPr txBox="1">
            <a:spLocks noChangeArrowheads="1"/>
          </p:cNvSpPr>
          <p:nvPr/>
        </p:nvSpPr>
        <p:spPr bwMode="auto">
          <a:xfrm>
            <a:off x="695325" y="1676400"/>
            <a:ext cx="8220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6666"/>
                </a:solidFill>
              </a:rPr>
              <a:t>Mammal</a:t>
            </a:r>
            <a:r>
              <a:rPr lang="en-US" sz="2400"/>
              <a:t> is called a </a:t>
            </a:r>
            <a:r>
              <a:rPr lang="en-US" sz="2400">
                <a:solidFill>
                  <a:srgbClr val="6600CC"/>
                </a:solidFill>
              </a:rPr>
              <a:t>subclass</a:t>
            </a:r>
            <a:r>
              <a:rPr lang="en-US" sz="2400"/>
              <a:t> </a:t>
            </a:r>
            <a:r>
              <a:rPr lang="en-US" sz="2400" i="1"/>
              <a:t>(also called</a:t>
            </a:r>
            <a:r>
              <a:rPr lang="en-US" sz="2400"/>
              <a:t> a </a:t>
            </a:r>
            <a:r>
              <a:rPr lang="en-US" sz="2400">
                <a:solidFill>
                  <a:srgbClr val="6600CC"/>
                </a:solidFill>
              </a:rPr>
              <a:t>derived class</a:t>
            </a:r>
            <a:r>
              <a:rPr lang="en-US" sz="2400">
                <a:solidFill>
                  <a:schemeClr val="tx1"/>
                </a:solidFill>
              </a:rPr>
              <a:t>)</a:t>
            </a:r>
            <a:r>
              <a:rPr lang="en-US" sz="2400">
                <a:solidFill>
                  <a:srgbClr val="6600CC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of </a:t>
            </a:r>
            <a:r>
              <a:rPr lang="en-US" sz="2400">
                <a:solidFill>
                  <a:srgbClr val="006666"/>
                </a:solidFill>
              </a:rPr>
              <a:t>Animal</a:t>
            </a:r>
            <a:r>
              <a:rPr lang="en-US" sz="2400"/>
              <a:t>, and a </a:t>
            </a:r>
            <a:r>
              <a:rPr lang="en-US" sz="2400">
                <a:solidFill>
                  <a:srgbClr val="6600CC"/>
                </a:solidFill>
              </a:rPr>
              <a:t>superclass</a:t>
            </a:r>
            <a:r>
              <a:rPr lang="en-US" sz="2400"/>
              <a:t> of </a:t>
            </a:r>
            <a:r>
              <a:rPr lang="en-US" sz="2400">
                <a:solidFill>
                  <a:srgbClr val="006666"/>
                </a:solidFill>
              </a:rPr>
              <a:t>Primate</a:t>
            </a:r>
            <a:r>
              <a:rPr lang="en-US" sz="2400"/>
              <a:t> and </a:t>
            </a:r>
            <a:r>
              <a:rPr lang="en-US" sz="2400">
                <a:solidFill>
                  <a:srgbClr val="006666"/>
                </a:solidFill>
              </a:rPr>
              <a:t>Marsupial</a:t>
            </a:r>
            <a:r>
              <a:rPr lang="en-US" sz="2400"/>
              <a:t>.</a:t>
            </a:r>
          </a:p>
        </p:txBody>
      </p:sp>
      <p:sp>
        <p:nvSpPr>
          <p:cNvPr id="386079" name="Text Box 31"/>
          <p:cNvSpPr txBox="1">
            <a:spLocks noChangeArrowheads="1"/>
          </p:cNvSpPr>
          <p:nvPr/>
        </p:nvSpPr>
        <p:spPr bwMode="auto">
          <a:xfrm>
            <a:off x="685800" y="2667000"/>
            <a:ext cx="8220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6666"/>
                </a:solidFill>
              </a:rPr>
              <a:t>Primate</a:t>
            </a:r>
            <a:r>
              <a:rPr lang="en-US" sz="2400"/>
              <a:t> is a </a:t>
            </a:r>
            <a:r>
              <a:rPr lang="en-US" sz="2400">
                <a:solidFill>
                  <a:srgbClr val="6600CC"/>
                </a:solidFill>
              </a:rPr>
              <a:t>subclass</a:t>
            </a:r>
            <a:r>
              <a:rPr lang="en-US" sz="2400"/>
              <a:t> </a:t>
            </a:r>
            <a:r>
              <a:rPr lang="en-US" sz="2400" i="1"/>
              <a:t>(also called a </a:t>
            </a:r>
            <a:r>
              <a:rPr lang="en-US" sz="2400">
                <a:solidFill>
                  <a:srgbClr val="6600CC"/>
                </a:solidFill>
              </a:rPr>
              <a:t>derived class</a:t>
            </a:r>
            <a:r>
              <a:rPr lang="en-US" sz="2400">
                <a:solidFill>
                  <a:schemeClr val="tx1"/>
                </a:solidFill>
              </a:rPr>
              <a:t>)</a:t>
            </a:r>
            <a:r>
              <a:rPr lang="en-US" sz="2400">
                <a:solidFill>
                  <a:srgbClr val="6600CC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of Mammal</a:t>
            </a:r>
            <a:r>
              <a:rPr lang="en-US" sz="2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75" grpId="0"/>
      <p:bldP spid="386076" grpId="0"/>
      <p:bldP spid="3860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ECC-7C43-45FF-94B2-82E3D691B5EC}" type="slidenum">
              <a:rPr lang="en-US"/>
              <a:pPr/>
              <a:t>13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569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In C++, you can inherit more than once: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228600" y="1524000"/>
            <a:ext cx="3352800" cy="3429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257175" y="1773238"/>
            <a:ext cx="33242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string getName(void);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  ...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  </a:t>
            </a:r>
            <a:r>
              <a:rPr lang="en-US" sz="1800" b="1">
                <a:latin typeface="Courier New" pitchFamily="49" charset="0"/>
              </a:rPr>
              <a:t>string m_sName;</a:t>
            </a:r>
          </a:p>
          <a:p>
            <a:r>
              <a:rPr lang="en-US" sz="1800" b="1">
                <a:latin typeface="Courier New" pitchFamily="49" charset="0"/>
              </a:rPr>
              <a:t>  int    m_nAge;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grpSp>
        <p:nvGrpSpPr>
          <p:cNvPr id="334854" name="Group 6"/>
          <p:cNvGrpSpPr>
            <a:grpSpLocks/>
          </p:cNvGrpSpPr>
          <p:nvPr/>
        </p:nvGrpSpPr>
        <p:grpSpPr bwMode="auto">
          <a:xfrm>
            <a:off x="1219200" y="3060700"/>
            <a:ext cx="3352800" cy="3257550"/>
            <a:chOff x="2976" y="1835"/>
            <a:chExt cx="2112" cy="1719"/>
          </a:xfrm>
        </p:grpSpPr>
        <p:sp>
          <p:nvSpPr>
            <p:cNvPr id="334855" name="Rectangle 7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56" name="Text Box 8"/>
            <p:cNvSpPr txBox="1">
              <a:spLocks noChangeArrowheads="1"/>
            </p:cNvSpPr>
            <p:nvPr/>
          </p:nvSpPr>
          <p:spPr bwMode="auto">
            <a:xfrm>
              <a:off x="2976" y="1867"/>
              <a:ext cx="1920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Student</a:t>
              </a:r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is</a:t>
              </a:r>
            </a:p>
            <a:p>
              <a:r>
                <a:rPr lang="en-US" sz="17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 a kind of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>
                <a:latin typeface="Courier New" pitchFamily="49" charset="0"/>
              </a:endParaRP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  <a:endParaRPr lang="en-US" sz="17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int GetStudentID();</a:t>
              </a:r>
            </a:p>
            <a:p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</a:p>
            <a:p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int m_nStudentID;</a:t>
              </a:r>
            </a:p>
            <a:p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  <a:endParaRPr lang="en-US" sz="17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700" b="1">
                  <a:latin typeface="Courier New" pitchFamily="49" charset="0"/>
                </a:rPr>
                <a:t>};</a:t>
              </a:r>
              <a:r>
                <a:rPr lang="en-US" sz="170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334857" name="Group 9"/>
          <p:cNvGrpSpPr>
            <a:grpSpLocks/>
          </p:cNvGrpSpPr>
          <p:nvPr/>
        </p:nvGrpSpPr>
        <p:grpSpPr bwMode="auto">
          <a:xfrm>
            <a:off x="4019550" y="3886200"/>
            <a:ext cx="3937000" cy="2879725"/>
            <a:chOff x="2976" y="1835"/>
            <a:chExt cx="2112" cy="1725"/>
          </a:xfrm>
        </p:grpSpPr>
        <p:sp>
          <p:nvSpPr>
            <p:cNvPr id="334858" name="Rectangle 10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59" name="Text Box 11"/>
            <p:cNvSpPr txBox="1">
              <a:spLocks noChangeArrowheads="1"/>
            </p:cNvSpPr>
            <p:nvPr/>
          </p:nvSpPr>
          <p:spPr bwMode="auto">
            <a:xfrm>
              <a:off x="2976" y="1860"/>
              <a:ext cx="2076" cy="1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CompSciStudent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is</a:t>
              </a:r>
            </a:p>
            <a:p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 a kind of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Student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  <a:endParaRPr lang="en-US" sz="1800">
                <a:solidFill>
                  <a:srgbClr val="FF3300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void saySomethingSmart();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string m_smartIdea;</a:t>
              </a:r>
              <a:endParaRPr lang="en-US" sz="1800">
                <a:solidFill>
                  <a:srgbClr val="FF3300"/>
                </a:solidFill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34860" name="Text Box 12"/>
          <p:cNvSpPr txBox="1">
            <a:spLocks noChangeArrowheads="1"/>
          </p:cNvSpPr>
          <p:nvPr/>
        </p:nvSpPr>
        <p:spPr bwMode="auto">
          <a:xfrm>
            <a:off x="4629150" y="1417638"/>
            <a:ext cx="43449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So now a CompSciStudent object can </a:t>
            </a:r>
            <a:r>
              <a:rPr lang="en-US" sz="2400">
                <a:solidFill>
                  <a:srgbClr val="6600CC"/>
                </a:solidFill>
              </a:rPr>
              <a:t>say smart things</a:t>
            </a:r>
            <a:r>
              <a:rPr lang="en-US" sz="2400"/>
              <a:t>, has a </a:t>
            </a:r>
            <a:r>
              <a:rPr lang="en-US" sz="2400">
                <a:solidFill>
                  <a:srgbClr val="006666"/>
                </a:solidFill>
              </a:rPr>
              <a:t>student ID</a:t>
            </a:r>
            <a:r>
              <a:rPr lang="en-US" sz="2400"/>
              <a:t>, and he also has a </a:t>
            </a:r>
            <a:r>
              <a:rPr lang="en-US" sz="2400">
                <a:solidFill>
                  <a:srgbClr val="FF3300"/>
                </a:solidFill>
              </a:rPr>
              <a:t>name</a:t>
            </a:r>
            <a:r>
              <a:rPr lang="en-US" sz="2400"/>
              <a:t>!</a:t>
            </a:r>
          </a:p>
        </p:txBody>
      </p:sp>
      <p:sp>
        <p:nvSpPr>
          <p:cNvPr id="334862" name="Text Box 14"/>
          <p:cNvSpPr txBox="1">
            <a:spLocks noChangeArrowheads="1"/>
          </p:cNvSpPr>
          <p:nvPr/>
        </p:nvSpPr>
        <p:spPr bwMode="auto">
          <a:xfrm>
            <a:off x="6781800" y="3600450"/>
            <a:ext cx="2209800" cy="2651125"/>
          </a:xfrm>
          <a:prstGeom prst="rect">
            <a:avLst/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6666"/>
                </a:solidFill>
              </a:rPr>
              <a:t>Now let’s see the actual C++ syntax…</a:t>
            </a:r>
          </a:p>
          <a:p>
            <a:pPr algn="ctr"/>
            <a:endParaRPr lang="en-US" sz="2400">
              <a:solidFill>
                <a:srgbClr val="006666"/>
              </a:solidFill>
            </a:endParaRPr>
          </a:p>
          <a:p>
            <a:pPr algn="ctr"/>
            <a:r>
              <a:rPr lang="en-US" sz="2400">
                <a:solidFill>
                  <a:srgbClr val="006666"/>
                </a:solidFill>
              </a:rPr>
              <a:t>(I cheated on the previous examples.)</a:t>
            </a:r>
          </a:p>
        </p:txBody>
      </p:sp>
      <p:sp>
        <p:nvSpPr>
          <p:cNvPr id="334864" name="Rectangle 16"/>
          <p:cNvSpPr>
            <a:spLocks noChangeArrowheads="1"/>
          </p:cNvSpPr>
          <p:nvPr/>
        </p:nvSpPr>
        <p:spPr bwMode="auto">
          <a:xfrm>
            <a:off x="6324600" y="1874838"/>
            <a:ext cx="2530475" cy="334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5" name="Line 17"/>
          <p:cNvSpPr>
            <a:spLocks noChangeShapeType="1"/>
          </p:cNvSpPr>
          <p:nvPr/>
        </p:nvSpPr>
        <p:spPr bwMode="auto">
          <a:xfrm flipH="1">
            <a:off x="6188075" y="2209800"/>
            <a:ext cx="776288" cy="3184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6" name="Rectangle 18"/>
          <p:cNvSpPr>
            <a:spLocks noChangeArrowheads="1"/>
          </p:cNvSpPr>
          <p:nvPr/>
        </p:nvSpPr>
        <p:spPr bwMode="auto">
          <a:xfrm>
            <a:off x="5514975" y="2195513"/>
            <a:ext cx="1631950" cy="334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7" name="Line 19"/>
          <p:cNvSpPr>
            <a:spLocks noChangeShapeType="1"/>
          </p:cNvSpPr>
          <p:nvPr/>
        </p:nvSpPr>
        <p:spPr bwMode="auto">
          <a:xfrm flipH="1">
            <a:off x="3260725" y="2530475"/>
            <a:ext cx="2894013" cy="1965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8" name="Rectangle 20"/>
          <p:cNvSpPr>
            <a:spLocks noChangeArrowheads="1"/>
          </p:cNvSpPr>
          <p:nvPr/>
        </p:nvSpPr>
        <p:spPr bwMode="auto">
          <a:xfrm>
            <a:off x="6762750" y="2590800"/>
            <a:ext cx="900113" cy="3349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9" name="Line 21"/>
          <p:cNvSpPr>
            <a:spLocks noChangeShapeType="1"/>
          </p:cNvSpPr>
          <p:nvPr/>
        </p:nvSpPr>
        <p:spPr bwMode="auto">
          <a:xfrm flipH="1" flipV="1">
            <a:off x="3489325" y="2817813"/>
            <a:ext cx="3519488" cy="107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60" grpId="0" autoUpdateAnimBg="0"/>
      <p:bldP spid="334862" grpId="0" animBg="1" autoUpdateAnimBg="0"/>
      <p:bldP spid="334864" grpId="0" animBg="1"/>
      <p:bldP spid="334864" grpId="1" animBg="1"/>
      <p:bldP spid="334865" grpId="0" animBg="1"/>
      <p:bldP spid="334865" grpId="1" animBg="1"/>
      <p:bldP spid="334866" grpId="0" animBg="1"/>
      <p:bldP spid="334866" grpId="1" animBg="1"/>
      <p:bldP spid="334867" grpId="0" animBg="1"/>
      <p:bldP spid="334867" grpId="1" animBg="1"/>
      <p:bldP spid="334868" grpId="0" animBg="1"/>
      <p:bldP spid="334868" grpId="1" animBg="1"/>
      <p:bldP spid="334869" grpId="0" animBg="1"/>
      <p:bldP spid="33486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2C3D-DDF3-40BB-B375-1A4D7BD49376}" type="slidenum">
              <a:rPr lang="en-US"/>
              <a:pPr/>
              <a:t>14</a:t>
            </a:fld>
            <a:endParaRPr lang="en-US"/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279400" y="969963"/>
            <a:ext cx="3683000" cy="477043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 Inheritance Syntax</a:t>
            </a:r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-152400" y="1003300"/>
            <a:ext cx="5181600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// base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setX(int newX)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m_x = newX;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getX()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return(m_x); }     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setY(int newY)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m_y = newY;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getY()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return(m_y);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m_x, m_y;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35882" name="Rectangle 10"/>
          <p:cNvSpPr>
            <a:spLocks noChangeArrowheads="1"/>
          </p:cNvSpPr>
          <p:nvPr/>
        </p:nvSpPr>
        <p:spPr bwMode="auto">
          <a:xfrm>
            <a:off x="4397375" y="973138"/>
            <a:ext cx="4565650" cy="298926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83" name="Rectangle 11"/>
          <p:cNvSpPr>
            <a:spLocks noChangeArrowheads="1"/>
          </p:cNvSpPr>
          <p:nvPr/>
        </p:nvSpPr>
        <p:spPr bwMode="auto">
          <a:xfrm>
            <a:off x="3962400" y="990600"/>
            <a:ext cx="5181600" cy="325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ShieldedRobot :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public</a:t>
            </a:r>
            <a:r>
              <a:rPr lang="en-US" sz="1700" b="1">
                <a:solidFill>
                  <a:srgbClr val="990000"/>
                </a:solidFill>
                <a:latin typeface="Courier New" pitchFamily="49" charset="0"/>
              </a:rPr>
              <a:t> Robot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</a:t>
            </a:r>
            <a:br>
              <a:rPr lang="en-US" sz="1700" b="1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setShield(int s)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m_shield = s;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getShield()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return(m_shield); }     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m_shield;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35884" name="Text Box 12"/>
          <p:cNvSpPr txBox="1">
            <a:spLocks noChangeArrowheads="1"/>
          </p:cNvSpPr>
          <p:nvPr/>
        </p:nvSpPr>
        <p:spPr bwMode="auto">
          <a:xfrm>
            <a:off x="3886200" y="4194175"/>
            <a:ext cx="527208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This line says that </a:t>
            </a:r>
            <a:r>
              <a:rPr lang="en-US" sz="2400">
                <a:solidFill>
                  <a:schemeClr val="accent2"/>
                </a:solidFill>
              </a:rPr>
              <a:t>ShieldedRobot</a:t>
            </a:r>
            <a:r>
              <a:rPr lang="en-US" sz="2400"/>
              <a:t> </a:t>
            </a:r>
            <a:r>
              <a:rPr lang="en-US" sz="2400">
                <a:solidFill>
                  <a:srgbClr val="FF3300"/>
                </a:solidFill>
              </a:rPr>
              <a:t>publicly</a:t>
            </a:r>
            <a:r>
              <a:rPr lang="en-US" sz="2400"/>
              <a:t> acknowledges that it is a subclass of </a:t>
            </a:r>
            <a:r>
              <a:rPr lang="en-US" sz="2400">
                <a:solidFill>
                  <a:schemeClr val="accent2"/>
                </a:solidFill>
              </a:rPr>
              <a:t>Robot</a:t>
            </a:r>
            <a:r>
              <a:rPr lang="en-US" sz="2400"/>
              <a:t>.  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 </a:t>
            </a:r>
          </a:p>
        </p:txBody>
      </p:sp>
      <p:sp>
        <p:nvSpPr>
          <p:cNvPr id="335885" name="Rectangle 13"/>
          <p:cNvSpPr>
            <a:spLocks noChangeArrowheads="1"/>
          </p:cNvSpPr>
          <p:nvPr/>
        </p:nvSpPr>
        <p:spPr bwMode="auto">
          <a:xfrm>
            <a:off x="4473575" y="1031875"/>
            <a:ext cx="4441825" cy="2635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86" name="Text Box 14"/>
          <p:cNvSpPr txBox="1">
            <a:spLocks noChangeArrowheads="1"/>
          </p:cNvSpPr>
          <p:nvPr/>
        </p:nvSpPr>
        <p:spPr bwMode="auto">
          <a:xfrm>
            <a:off x="334963" y="5686425"/>
            <a:ext cx="87614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This causes our </a:t>
            </a:r>
            <a:r>
              <a:rPr lang="en-US" sz="2400">
                <a:solidFill>
                  <a:srgbClr val="990000"/>
                </a:solidFill>
              </a:rPr>
              <a:t>ShieldedRobot</a:t>
            </a:r>
            <a:r>
              <a:rPr lang="en-US" sz="2400"/>
              <a:t> class to have all of the </a:t>
            </a:r>
            <a:r>
              <a:rPr lang="en-US" sz="2400">
                <a:solidFill>
                  <a:schemeClr val="tx1"/>
                </a:solidFill>
              </a:rPr>
              <a:t>member variables and functions</a:t>
            </a:r>
            <a:r>
              <a:rPr lang="en-US" sz="2400"/>
              <a:t> of </a:t>
            </a:r>
            <a:r>
              <a:rPr lang="en-US" sz="2400">
                <a:solidFill>
                  <a:srgbClr val="990000"/>
                </a:solidFill>
              </a:rPr>
              <a:t>Robot</a:t>
            </a:r>
            <a:r>
              <a:rPr lang="en-US" sz="2400"/>
              <a:t> </a:t>
            </a:r>
            <a:r>
              <a:rPr lang="en-US" sz="2400">
                <a:solidFill>
                  <a:srgbClr val="6600CC"/>
                </a:solidFill>
              </a:rPr>
              <a:t>PLUS</a:t>
            </a:r>
            <a:r>
              <a:rPr lang="en-US" sz="2400"/>
              <a:t> its own members as well!</a:t>
            </a:r>
          </a:p>
          <a:p>
            <a:pPr algn="ctr"/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4" grpId="0" autoUpdateAnimBg="0"/>
      <p:bldP spid="335885" grpId="0" animBg="1"/>
      <p:bldP spid="33588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E39F-8268-4688-8992-3508ED00B365}" type="slidenum">
              <a:rPr lang="en-US"/>
              <a:pPr/>
              <a:t>15</a:t>
            </a:fld>
            <a:endParaRPr lang="en-US"/>
          </a:p>
        </p:txBody>
      </p:sp>
      <p:sp>
        <p:nvSpPr>
          <p:cNvPr id="338946" name="Rectangle 2"/>
          <p:cNvSpPr>
            <a:spLocks noChangeArrowheads="1"/>
          </p:cNvSpPr>
          <p:nvPr/>
        </p:nvSpPr>
        <p:spPr bwMode="auto">
          <a:xfrm>
            <a:off x="279400" y="1016000"/>
            <a:ext cx="3683000" cy="47244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Robots and ShieldedRobots</a:t>
            </a:r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-152400" y="1003300"/>
            <a:ext cx="5181600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// base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setX(int newX)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m_x = newX;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getX()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return(m_x); }     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setY(int newY)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m_y = newY;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getY()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return(m_y);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m_x, m_y;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38949" name="Rectangle 5"/>
          <p:cNvSpPr>
            <a:spLocks noChangeArrowheads="1"/>
          </p:cNvSpPr>
          <p:nvPr/>
        </p:nvSpPr>
        <p:spPr bwMode="auto">
          <a:xfrm>
            <a:off x="4362450" y="1003300"/>
            <a:ext cx="4552950" cy="32004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50" name="Rectangle 6"/>
          <p:cNvSpPr>
            <a:spLocks noChangeArrowheads="1"/>
          </p:cNvSpPr>
          <p:nvPr/>
        </p:nvSpPr>
        <p:spPr bwMode="auto">
          <a:xfrm>
            <a:off x="3962400" y="990600"/>
            <a:ext cx="5181600" cy="351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// derived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ShieldedRobot :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public</a:t>
            </a:r>
            <a:r>
              <a:rPr lang="en-US" sz="1700" b="1">
                <a:solidFill>
                  <a:srgbClr val="990000"/>
                </a:solidFill>
                <a:latin typeface="Courier New" pitchFamily="49" charset="0"/>
              </a:rPr>
              <a:t> Robot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</a:t>
            </a:r>
            <a:br>
              <a:rPr lang="en-US" sz="1700" b="1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setShield(int s)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m_shield = s;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getShield()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return(m_shield); }     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m_shield;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338952" name="Group 8"/>
          <p:cNvGrpSpPr>
            <a:grpSpLocks/>
          </p:cNvGrpSpPr>
          <p:nvPr/>
        </p:nvGrpSpPr>
        <p:grpSpPr bwMode="auto">
          <a:xfrm>
            <a:off x="3200400" y="4419600"/>
            <a:ext cx="2576513" cy="2286000"/>
            <a:chOff x="2976" y="1835"/>
            <a:chExt cx="2112" cy="1700"/>
          </a:xfrm>
        </p:grpSpPr>
        <p:sp>
          <p:nvSpPr>
            <p:cNvPr id="338953" name="Rectangle 9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4" name="Text Box 10"/>
            <p:cNvSpPr txBox="1">
              <a:spLocks noChangeArrowheads="1"/>
            </p:cNvSpPr>
            <p:nvPr/>
          </p:nvSpPr>
          <p:spPr bwMode="auto">
            <a:xfrm>
              <a:off x="2976" y="1867"/>
              <a:ext cx="2072" cy="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main()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{ 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  ShieldedRobot z;</a:t>
              </a:r>
            </a:p>
            <a:p>
              <a:endParaRPr lang="en-US" sz="1700" b="1"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  z.setX(5);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  z.setShield(42);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  ...</a:t>
              </a:r>
              <a:endParaRPr lang="en-US" sz="1700">
                <a:latin typeface="Courier New" pitchFamily="49" charset="0"/>
              </a:endParaRPr>
            </a:p>
            <a:p>
              <a:endParaRPr lang="en-US" sz="1700">
                <a:latin typeface="Courier New" pitchFamily="49" charset="0"/>
              </a:endParaRPr>
            </a:p>
          </p:txBody>
        </p:sp>
      </p:grpSp>
      <p:sp>
        <p:nvSpPr>
          <p:cNvPr id="338955" name="Line 11"/>
          <p:cNvSpPr>
            <a:spLocks noChangeShapeType="1"/>
          </p:cNvSpPr>
          <p:nvPr/>
        </p:nvSpPr>
        <p:spPr bwMode="auto">
          <a:xfrm>
            <a:off x="3200400" y="5130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965" name="Group 21"/>
          <p:cNvGrpSpPr>
            <a:grpSpLocks/>
          </p:cNvGrpSpPr>
          <p:nvPr/>
        </p:nvGrpSpPr>
        <p:grpSpPr bwMode="auto">
          <a:xfrm>
            <a:off x="5527675" y="4572000"/>
            <a:ext cx="3540125" cy="1757363"/>
            <a:chOff x="4256" y="3069"/>
            <a:chExt cx="1360" cy="1107"/>
          </a:xfrm>
        </p:grpSpPr>
        <p:sp>
          <p:nvSpPr>
            <p:cNvPr id="338956" name="Rectangle 12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8" name="Text Box 14"/>
            <p:cNvSpPr txBox="1">
              <a:spLocks noChangeArrowheads="1"/>
            </p:cNvSpPr>
            <p:nvPr/>
          </p:nvSpPr>
          <p:spPr bwMode="auto">
            <a:xfrm>
              <a:off x="4256" y="3069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     z</a:t>
              </a:r>
            </a:p>
          </p:txBody>
        </p:sp>
        <p:sp>
          <p:nvSpPr>
            <p:cNvPr id="338959" name="Rectangle 15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60" name="Text Box 16"/>
            <p:cNvSpPr txBox="1">
              <a:spLocks noChangeArrowheads="1"/>
            </p:cNvSpPr>
            <p:nvPr/>
          </p:nvSpPr>
          <p:spPr bwMode="auto">
            <a:xfrm>
              <a:off x="4678" y="358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Robot data:</a:t>
              </a:r>
            </a:p>
          </p:txBody>
        </p:sp>
        <p:sp>
          <p:nvSpPr>
            <p:cNvPr id="338961" name="Text Box 17"/>
            <p:cNvSpPr txBox="1">
              <a:spLocks noChangeArrowheads="1"/>
            </p:cNvSpPr>
            <p:nvPr/>
          </p:nvSpPr>
          <p:spPr bwMode="auto">
            <a:xfrm>
              <a:off x="4704" y="3744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38962" name="Rectangle 18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63" name="Text Box 19"/>
            <p:cNvSpPr txBox="1">
              <a:spLocks noChangeArrowheads="1"/>
            </p:cNvSpPr>
            <p:nvPr/>
          </p:nvSpPr>
          <p:spPr bwMode="auto">
            <a:xfrm>
              <a:off x="4680" y="316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38964" name="Text Box 20"/>
            <p:cNvSpPr txBox="1">
              <a:spLocks noChangeArrowheads="1"/>
            </p:cNvSpPr>
            <p:nvPr/>
          </p:nvSpPr>
          <p:spPr bwMode="auto">
            <a:xfrm>
              <a:off x="4680" y="332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38966" name="Line 22"/>
          <p:cNvSpPr>
            <a:spLocks noChangeShapeType="1"/>
          </p:cNvSpPr>
          <p:nvPr/>
        </p:nvSpPr>
        <p:spPr bwMode="auto">
          <a:xfrm>
            <a:off x="3200400" y="5664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68" name="Text Box 24"/>
          <p:cNvSpPr txBox="1">
            <a:spLocks noChangeArrowheads="1"/>
          </p:cNvSpPr>
          <p:nvPr/>
        </p:nvSpPr>
        <p:spPr bwMode="auto">
          <a:xfrm>
            <a:off x="4083050" y="2406650"/>
            <a:ext cx="450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338969" name="Line 25"/>
          <p:cNvSpPr>
            <a:spLocks noChangeShapeType="1"/>
          </p:cNvSpPr>
          <p:nvPr/>
        </p:nvSpPr>
        <p:spPr bwMode="auto">
          <a:xfrm>
            <a:off x="342900" y="2222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0" name="Line 26"/>
          <p:cNvSpPr>
            <a:spLocks noChangeShapeType="1"/>
          </p:cNvSpPr>
          <p:nvPr/>
        </p:nvSpPr>
        <p:spPr bwMode="auto">
          <a:xfrm>
            <a:off x="342900" y="2463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1" name="Text Box 27"/>
          <p:cNvSpPr txBox="1">
            <a:spLocks noChangeArrowheads="1"/>
          </p:cNvSpPr>
          <p:nvPr/>
        </p:nvSpPr>
        <p:spPr bwMode="auto">
          <a:xfrm>
            <a:off x="7313613" y="56673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6666"/>
                </a:solidFill>
              </a:rPr>
              <a:t>5</a:t>
            </a:r>
          </a:p>
        </p:txBody>
      </p:sp>
      <p:sp>
        <p:nvSpPr>
          <p:cNvPr id="338972" name="Line 28"/>
          <p:cNvSpPr>
            <a:spLocks noChangeShapeType="1"/>
          </p:cNvSpPr>
          <p:nvPr/>
        </p:nvSpPr>
        <p:spPr bwMode="auto">
          <a:xfrm>
            <a:off x="3213100" y="5918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3" name="Text Box 29"/>
          <p:cNvSpPr txBox="1">
            <a:spLocks noChangeArrowheads="1"/>
          </p:cNvSpPr>
          <p:nvPr/>
        </p:nvSpPr>
        <p:spPr bwMode="auto">
          <a:xfrm>
            <a:off x="4083050" y="2422525"/>
            <a:ext cx="450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338974" name="Line 30"/>
          <p:cNvSpPr>
            <a:spLocks noChangeShapeType="1"/>
          </p:cNvSpPr>
          <p:nvPr/>
        </p:nvSpPr>
        <p:spPr bwMode="auto">
          <a:xfrm>
            <a:off x="4394200" y="2219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5" name="Line 31"/>
          <p:cNvSpPr>
            <a:spLocks noChangeShapeType="1"/>
          </p:cNvSpPr>
          <p:nvPr/>
        </p:nvSpPr>
        <p:spPr bwMode="auto">
          <a:xfrm>
            <a:off x="4387850" y="2498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6" name="Text Box 32"/>
          <p:cNvSpPr txBox="1">
            <a:spLocks noChangeArrowheads="1"/>
          </p:cNvSpPr>
          <p:nvPr/>
        </p:nvSpPr>
        <p:spPr bwMode="auto">
          <a:xfrm>
            <a:off x="7689850" y="49799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6666"/>
                </a:solidFill>
              </a:rPr>
              <a:t>42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55" grpId="0" animBg="1"/>
      <p:bldP spid="338966" grpId="0" animBg="1"/>
      <p:bldP spid="338968" grpId="0" autoUpdateAnimBg="0"/>
      <p:bldP spid="338969" grpId="0" animBg="1"/>
      <p:bldP spid="338970" grpId="0" animBg="1"/>
      <p:bldP spid="338971" grpId="0" autoUpdateAnimBg="0"/>
      <p:bldP spid="338972" grpId="0" animBg="1"/>
      <p:bldP spid="338973" grpId="0" autoUpdateAnimBg="0"/>
      <p:bldP spid="338974" grpId="0" animBg="1"/>
      <p:bldP spid="338975" grpId="0" animBg="1"/>
      <p:bldP spid="33897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F047-257D-48E3-A73E-5AA32E8888C4}" type="slidenum">
              <a:rPr lang="en-US"/>
              <a:pPr/>
              <a:t>16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336550" y="977900"/>
            <a:ext cx="85026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In addition to </a:t>
            </a:r>
            <a:r>
              <a:rPr lang="en-US" sz="2400">
                <a:solidFill>
                  <a:srgbClr val="6600CC"/>
                </a:solidFill>
              </a:rPr>
              <a:t>adding entirely new functions</a:t>
            </a:r>
            <a:r>
              <a:rPr lang="en-US" sz="2400"/>
              <a:t> and variables to a derived class…</a:t>
            </a:r>
          </a:p>
          <a:p>
            <a:pPr algn="ctr"/>
            <a:endParaRPr lang="en-US" sz="1000"/>
          </a:p>
          <a:p>
            <a:pPr algn="ctr"/>
            <a:r>
              <a:rPr lang="en-US" sz="2400"/>
              <a:t>You can also </a:t>
            </a:r>
            <a:r>
              <a:rPr lang="en-US" sz="2400" i="1">
                <a:solidFill>
                  <a:srgbClr val="6600CC"/>
                </a:solidFill>
              </a:rPr>
              <a:t>override </a:t>
            </a:r>
            <a:r>
              <a:rPr lang="en-US" sz="2400">
                <a:solidFill>
                  <a:srgbClr val="6600CC"/>
                </a:solidFill>
              </a:rPr>
              <a:t>existing functions</a:t>
            </a:r>
            <a:r>
              <a:rPr lang="en-US" sz="2400"/>
              <a:t> from the base class in your derived class.</a:t>
            </a:r>
          </a:p>
        </p:txBody>
      </p:sp>
      <p:grpSp>
        <p:nvGrpSpPr>
          <p:cNvPr id="391175" name="Group 7"/>
          <p:cNvGrpSpPr>
            <a:grpSpLocks/>
          </p:cNvGrpSpPr>
          <p:nvPr/>
        </p:nvGrpSpPr>
        <p:grpSpPr bwMode="auto">
          <a:xfrm>
            <a:off x="111125" y="4119563"/>
            <a:ext cx="3827463" cy="2586037"/>
            <a:chOff x="336" y="2160"/>
            <a:chExt cx="2094" cy="1992"/>
          </a:xfrm>
        </p:grpSpPr>
        <p:sp>
          <p:nvSpPr>
            <p:cNvPr id="391174" name="Rectangle 6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73" name="Text Box 5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Student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{ 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 cout &lt;&lt; “Go bruins!”; 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4251325" y="4254500"/>
            <a:ext cx="46640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For example, I can replace the </a:t>
            </a:r>
            <a:r>
              <a:rPr lang="en-US" sz="2400">
                <a:solidFill>
                  <a:srgbClr val="006666"/>
                </a:solidFill>
              </a:rPr>
              <a:t>WhatDoISay</a:t>
            </a:r>
            <a:r>
              <a:rPr lang="en-US" sz="2400"/>
              <a:t> function in my base class with a new version in my derived class…</a:t>
            </a:r>
          </a:p>
          <a:p>
            <a:pPr algn="ctr"/>
            <a:r>
              <a:rPr lang="en-US" sz="2400"/>
              <a:t> </a:t>
            </a:r>
          </a:p>
        </p:txBody>
      </p:sp>
      <p:grpSp>
        <p:nvGrpSpPr>
          <p:cNvPr id="391178" name="Group 10"/>
          <p:cNvGrpSpPr>
            <a:grpSpLocks/>
          </p:cNvGrpSpPr>
          <p:nvPr/>
        </p:nvGrpSpPr>
        <p:grpSpPr bwMode="auto">
          <a:xfrm>
            <a:off x="4038600" y="4114800"/>
            <a:ext cx="4933950" cy="2601913"/>
            <a:chOff x="336" y="2160"/>
            <a:chExt cx="2094" cy="1983"/>
          </a:xfrm>
        </p:grpSpPr>
        <p:sp>
          <p:nvSpPr>
            <p:cNvPr id="391179" name="Rectangle 11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0" name="Text Box 12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NerdyStudent: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public Student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{ 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  cout &lt;&lt; “I love circuits!”; 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}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91181" name="Text Box 13"/>
          <p:cNvSpPr txBox="1">
            <a:spLocks noChangeArrowheads="1"/>
          </p:cNvSpPr>
          <p:nvPr/>
        </p:nvSpPr>
        <p:spPr bwMode="auto">
          <a:xfrm>
            <a:off x="150813" y="2941638"/>
            <a:ext cx="88185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If you do this, you should </a:t>
            </a:r>
            <a:r>
              <a:rPr lang="en-US" sz="2400">
                <a:solidFill>
                  <a:srgbClr val="006666"/>
                </a:solidFill>
              </a:rPr>
              <a:t>always</a:t>
            </a:r>
            <a:r>
              <a:rPr lang="en-US" sz="2400"/>
              <a:t> insert the </a:t>
            </a:r>
            <a:r>
              <a:rPr lang="en-US" sz="2400">
                <a:solidFill>
                  <a:srgbClr val="FF3300"/>
                </a:solidFill>
              </a:rPr>
              <a:t>virtual</a:t>
            </a:r>
            <a:r>
              <a:rPr lang="en-US" sz="2400"/>
              <a:t> keyword in front of </a:t>
            </a:r>
            <a:r>
              <a:rPr lang="en-US" sz="2400" i="1">
                <a:solidFill>
                  <a:srgbClr val="990000"/>
                </a:solidFill>
              </a:rPr>
              <a:t>both</a:t>
            </a:r>
            <a:r>
              <a:rPr lang="en-US" sz="2400"/>
              <a:t> the original and replacement functions!</a:t>
            </a:r>
          </a:p>
        </p:txBody>
      </p:sp>
      <p:grpSp>
        <p:nvGrpSpPr>
          <p:cNvPr id="391184" name="Group 16"/>
          <p:cNvGrpSpPr>
            <a:grpSpLocks/>
          </p:cNvGrpSpPr>
          <p:nvPr/>
        </p:nvGrpSpPr>
        <p:grpSpPr bwMode="auto">
          <a:xfrm>
            <a:off x="381000" y="4967288"/>
            <a:ext cx="3597275" cy="366712"/>
            <a:chOff x="1413" y="4224"/>
            <a:chExt cx="2266" cy="231"/>
          </a:xfrm>
        </p:grpSpPr>
        <p:sp>
          <p:nvSpPr>
            <p:cNvPr id="391182" name="Rectangle 14"/>
            <p:cNvSpPr>
              <a:spLocks noChangeArrowheads="1"/>
            </p:cNvSpPr>
            <p:nvPr/>
          </p:nvSpPr>
          <p:spPr bwMode="auto">
            <a:xfrm>
              <a:off x="1440" y="4224"/>
              <a:ext cx="1632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3" name="Text Box 15"/>
            <p:cNvSpPr txBox="1">
              <a:spLocks noChangeArrowheads="1"/>
            </p:cNvSpPr>
            <p:nvPr/>
          </p:nvSpPr>
          <p:spPr bwMode="auto">
            <a:xfrm>
              <a:off x="1413" y="4224"/>
              <a:ext cx="22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virtual </a:t>
              </a:r>
              <a:r>
                <a:rPr lang="en-US" sz="1800" b="1">
                  <a:latin typeface="Courier New" pitchFamily="49" charset="0"/>
                </a:rPr>
                <a:t>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WhatDoISay</a:t>
              </a:r>
              <a:r>
                <a:rPr lang="en-US" sz="1800" b="1">
                  <a:latin typeface="Courier New" pitchFamily="49" charset="0"/>
                </a:rPr>
                <a:t>()</a:t>
              </a:r>
            </a:p>
          </p:txBody>
        </p:sp>
      </p:grpSp>
      <p:grpSp>
        <p:nvGrpSpPr>
          <p:cNvPr id="391185" name="Group 17"/>
          <p:cNvGrpSpPr>
            <a:grpSpLocks/>
          </p:cNvGrpSpPr>
          <p:nvPr/>
        </p:nvGrpSpPr>
        <p:grpSpPr bwMode="auto">
          <a:xfrm>
            <a:off x="4481513" y="4967288"/>
            <a:ext cx="3597275" cy="366712"/>
            <a:chOff x="1413" y="4224"/>
            <a:chExt cx="2266" cy="231"/>
          </a:xfrm>
        </p:grpSpPr>
        <p:sp>
          <p:nvSpPr>
            <p:cNvPr id="391186" name="Rectangle 18"/>
            <p:cNvSpPr>
              <a:spLocks noChangeArrowheads="1"/>
            </p:cNvSpPr>
            <p:nvPr/>
          </p:nvSpPr>
          <p:spPr bwMode="auto">
            <a:xfrm>
              <a:off x="1440" y="4224"/>
              <a:ext cx="1632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7" name="Text Box 19"/>
            <p:cNvSpPr txBox="1">
              <a:spLocks noChangeArrowheads="1"/>
            </p:cNvSpPr>
            <p:nvPr/>
          </p:nvSpPr>
          <p:spPr bwMode="auto">
            <a:xfrm>
              <a:off x="1413" y="4224"/>
              <a:ext cx="22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virtual </a:t>
              </a:r>
              <a:r>
                <a:rPr lang="en-US" sz="1800" b="1">
                  <a:latin typeface="Courier New" pitchFamily="49" charset="0"/>
                </a:rPr>
                <a:t>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WhatDoISay</a:t>
              </a:r>
              <a:r>
                <a:rPr lang="en-US" sz="1800" b="1">
                  <a:latin typeface="Courier New" pitchFamily="49" charset="0"/>
                </a:rPr>
                <a:t>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build="p"/>
      <p:bldP spid="391176" grpId="0"/>
      <p:bldP spid="39117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133A-2590-43E8-9930-F84370FBC073}" type="slidenum">
              <a:rPr lang="en-US"/>
              <a:pPr/>
              <a:t>17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grpSp>
        <p:nvGrpSpPr>
          <p:cNvPr id="439314" name="Group 18"/>
          <p:cNvGrpSpPr>
            <a:grpSpLocks/>
          </p:cNvGrpSpPr>
          <p:nvPr/>
        </p:nvGrpSpPr>
        <p:grpSpPr bwMode="auto">
          <a:xfrm>
            <a:off x="150813" y="977900"/>
            <a:ext cx="8818562" cy="2786063"/>
            <a:chOff x="95" y="616"/>
            <a:chExt cx="5555" cy="1755"/>
          </a:xfrm>
        </p:grpSpPr>
        <p:sp>
          <p:nvSpPr>
            <p:cNvPr id="439299" name="Text Box 3"/>
            <p:cNvSpPr txBox="1">
              <a:spLocks noChangeArrowheads="1"/>
            </p:cNvSpPr>
            <p:nvPr/>
          </p:nvSpPr>
          <p:spPr bwMode="auto">
            <a:xfrm>
              <a:off x="212" y="616"/>
              <a:ext cx="5356" cy="1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/>
                <a:t>In addition to </a:t>
              </a:r>
              <a:r>
                <a:rPr lang="en-US" sz="2400">
                  <a:solidFill>
                    <a:srgbClr val="6600CC"/>
                  </a:solidFill>
                </a:rPr>
                <a:t>adding entirely new functions</a:t>
              </a:r>
              <a:r>
                <a:rPr lang="en-US" sz="2400"/>
                <a:t> and variables to a derived class…</a:t>
              </a:r>
            </a:p>
            <a:p>
              <a:pPr algn="ctr"/>
              <a:endParaRPr lang="en-US" sz="1000"/>
            </a:p>
            <a:p>
              <a:pPr algn="ctr"/>
              <a:r>
                <a:rPr lang="en-US" sz="2400"/>
                <a:t>You can also </a:t>
              </a:r>
              <a:r>
                <a:rPr lang="en-US" sz="2400" i="1">
                  <a:solidFill>
                    <a:srgbClr val="6600CC"/>
                  </a:solidFill>
                </a:rPr>
                <a:t>override </a:t>
              </a:r>
              <a:r>
                <a:rPr lang="en-US" sz="2400">
                  <a:solidFill>
                    <a:srgbClr val="6600CC"/>
                  </a:solidFill>
                </a:rPr>
                <a:t>existing functions</a:t>
              </a:r>
              <a:r>
                <a:rPr lang="en-US" sz="2400"/>
                <a:t> from the base class in your derived class.</a:t>
              </a:r>
            </a:p>
          </p:txBody>
        </p:sp>
        <p:sp>
          <p:nvSpPr>
            <p:cNvPr id="439307" name="Text Box 11"/>
            <p:cNvSpPr txBox="1">
              <a:spLocks noChangeArrowheads="1"/>
            </p:cNvSpPr>
            <p:nvPr/>
          </p:nvSpPr>
          <p:spPr bwMode="auto">
            <a:xfrm>
              <a:off x="95" y="1853"/>
              <a:ext cx="555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/>
                <a:t>If you do this, you should </a:t>
              </a:r>
              <a:r>
                <a:rPr lang="en-US" sz="2400">
                  <a:solidFill>
                    <a:srgbClr val="006666"/>
                  </a:solidFill>
                </a:rPr>
                <a:t>always</a:t>
              </a:r>
              <a:r>
                <a:rPr lang="en-US" sz="2400"/>
                <a:t> insert the </a:t>
              </a:r>
              <a:r>
                <a:rPr lang="en-US" sz="2400">
                  <a:solidFill>
                    <a:srgbClr val="FF3300"/>
                  </a:solidFill>
                </a:rPr>
                <a:t>virtual</a:t>
              </a:r>
              <a:r>
                <a:rPr lang="en-US" sz="2400"/>
                <a:t> keyword in front of </a:t>
              </a:r>
              <a:r>
                <a:rPr lang="en-US" sz="2400" i="1">
                  <a:solidFill>
                    <a:srgbClr val="990000"/>
                  </a:solidFill>
                </a:rPr>
                <a:t>both</a:t>
              </a:r>
              <a:r>
                <a:rPr lang="en-US" sz="2400"/>
                <a:t> the original and replacement functions!</a:t>
              </a:r>
            </a:p>
          </p:txBody>
        </p:sp>
      </p:grpSp>
      <p:grpSp>
        <p:nvGrpSpPr>
          <p:cNvPr id="439315" name="Group 19"/>
          <p:cNvGrpSpPr>
            <a:grpSpLocks/>
          </p:cNvGrpSpPr>
          <p:nvPr/>
        </p:nvGrpSpPr>
        <p:grpSpPr bwMode="auto">
          <a:xfrm>
            <a:off x="111125" y="4114800"/>
            <a:ext cx="8861425" cy="2601913"/>
            <a:chOff x="70" y="2592"/>
            <a:chExt cx="5582" cy="1639"/>
          </a:xfrm>
        </p:grpSpPr>
        <p:grpSp>
          <p:nvGrpSpPr>
            <p:cNvPr id="439300" name="Group 4"/>
            <p:cNvGrpSpPr>
              <a:grpSpLocks/>
            </p:cNvGrpSpPr>
            <p:nvPr/>
          </p:nvGrpSpPr>
          <p:grpSpPr bwMode="auto">
            <a:xfrm>
              <a:off x="70" y="2595"/>
              <a:ext cx="2411" cy="1629"/>
              <a:chOff x="336" y="2160"/>
              <a:chExt cx="2094" cy="1992"/>
            </a:xfrm>
          </p:grpSpPr>
          <p:sp>
            <p:nvSpPr>
              <p:cNvPr id="439301" name="Rectangle 5"/>
              <p:cNvSpPr>
                <a:spLocks noChangeArrowheads="1"/>
              </p:cNvSpPr>
              <p:nvPr/>
            </p:nvSpPr>
            <p:spPr bwMode="auto">
              <a:xfrm>
                <a:off x="347" y="2160"/>
                <a:ext cx="2053" cy="198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2" name="Text Box 6"/>
              <p:cNvSpPr txBox="1">
                <a:spLocks noChangeArrowheads="1"/>
              </p:cNvSpPr>
              <p:nvPr/>
            </p:nvSpPr>
            <p:spPr bwMode="auto">
              <a:xfrm>
                <a:off x="336" y="2177"/>
                <a:ext cx="2094" cy="1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Student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WhatDoISay</a:t>
                </a:r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()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{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 cout &lt;&lt; “Go bruins!”;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}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...</a:t>
                </a:r>
              </a:p>
              <a:p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  <p:sp>
          <p:nvSpPr>
            <p:cNvPr id="439303" name="Text Box 7"/>
            <p:cNvSpPr txBox="1">
              <a:spLocks noChangeArrowheads="1"/>
            </p:cNvSpPr>
            <p:nvPr/>
          </p:nvSpPr>
          <p:spPr bwMode="auto">
            <a:xfrm>
              <a:off x="2678" y="2680"/>
              <a:ext cx="2938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/>
                <a:t>For example, I can replace the </a:t>
              </a:r>
              <a:r>
                <a:rPr lang="en-US" sz="2400">
                  <a:solidFill>
                    <a:srgbClr val="006666"/>
                  </a:solidFill>
                </a:rPr>
                <a:t>WhatDoISay</a:t>
              </a:r>
              <a:r>
                <a:rPr lang="en-US" sz="2400"/>
                <a:t> function in my base class with a new version in my derived class…</a:t>
              </a:r>
            </a:p>
            <a:p>
              <a:pPr algn="ctr"/>
              <a:r>
                <a:rPr lang="en-US" sz="2400"/>
                <a:t> </a:t>
              </a:r>
            </a:p>
          </p:txBody>
        </p:sp>
        <p:grpSp>
          <p:nvGrpSpPr>
            <p:cNvPr id="439304" name="Group 8"/>
            <p:cNvGrpSpPr>
              <a:grpSpLocks/>
            </p:cNvGrpSpPr>
            <p:nvPr/>
          </p:nvGrpSpPr>
          <p:grpSpPr bwMode="auto">
            <a:xfrm>
              <a:off x="2544" y="2592"/>
              <a:ext cx="3108" cy="1639"/>
              <a:chOff x="336" y="2160"/>
              <a:chExt cx="2094" cy="1983"/>
            </a:xfrm>
          </p:grpSpPr>
          <p:sp>
            <p:nvSpPr>
              <p:cNvPr id="439305" name="Rectangle 9"/>
              <p:cNvSpPr>
                <a:spLocks noChangeArrowheads="1"/>
              </p:cNvSpPr>
              <p:nvPr/>
            </p:nvSpPr>
            <p:spPr bwMode="auto">
              <a:xfrm>
                <a:off x="347" y="2160"/>
                <a:ext cx="2053" cy="198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6" name="Text Box 10"/>
              <p:cNvSpPr txBox="1">
                <a:spLocks noChangeArrowheads="1"/>
              </p:cNvSpPr>
              <p:nvPr/>
            </p:nvSpPr>
            <p:spPr bwMode="auto">
              <a:xfrm>
                <a:off x="336" y="2177"/>
                <a:ext cx="2094" cy="19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NerdyStudent: </a:t>
                </a:r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public Student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WhatDoISay</a:t>
                </a:r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()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{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  cout &lt;&lt; “I love circuits!”;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}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...</a:t>
                </a:r>
              </a:p>
              <a:p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  <p:grpSp>
          <p:nvGrpSpPr>
            <p:cNvPr id="439308" name="Group 12"/>
            <p:cNvGrpSpPr>
              <a:grpSpLocks/>
            </p:cNvGrpSpPr>
            <p:nvPr/>
          </p:nvGrpSpPr>
          <p:grpSpPr bwMode="auto">
            <a:xfrm>
              <a:off x="240" y="3129"/>
              <a:ext cx="2266" cy="231"/>
              <a:chOff x="1413" y="4224"/>
              <a:chExt cx="2266" cy="231"/>
            </a:xfrm>
          </p:grpSpPr>
          <p:sp>
            <p:nvSpPr>
              <p:cNvPr id="439309" name="Rectangle 13"/>
              <p:cNvSpPr>
                <a:spLocks noChangeArrowheads="1"/>
              </p:cNvSpPr>
              <p:nvPr/>
            </p:nvSpPr>
            <p:spPr bwMode="auto">
              <a:xfrm>
                <a:off x="1440" y="4224"/>
                <a:ext cx="1632" cy="19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0" name="Text Box 14"/>
              <p:cNvSpPr txBox="1">
                <a:spLocks noChangeArrowheads="1"/>
              </p:cNvSpPr>
              <p:nvPr/>
            </p:nvSpPr>
            <p:spPr bwMode="auto">
              <a:xfrm>
                <a:off x="1413" y="4224"/>
                <a:ext cx="22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</a:rPr>
                  <a:t>virtual </a:t>
                </a:r>
                <a:r>
                  <a:rPr lang="en-US" sz="1800" b="1">
                    <a:latin typeface="Courier New" pitchFamily="49" charset="0"/>
                  </a:rPr>
                  <a:t>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WhatDoISay</a:t>
                </a:r>
                <a:r>
                  <a:rPr lang="en-US" sz="1800" b="1">
                    <a:latin typeface="Courier New" pitchFamily="49" charset="0"/>
                  </a:rPr>
                  <a:t>()</a:t>
                </a:r>
              </a:p>
            </p:txBody>
          </p:sp>
        </p:grpSp>
        <p:grpSp>
          <p:nvGrpSpPr>
            <p:cNvPr id="439311" name="Group 15"/>
            <p:cNvGrpSpPr>
              <a:grpSpLocks/>
            </p:cNvGrpSpPr>
            <p:nvPr/>
          </p:nvGrpSpPr>
          <p:grpSpPr bwMode="auto">
            <a:xfrm>
              <a:off x="2823" y="3129"/>
              <a:ext cx="2266" cy="231"/>
              <a:chOff x="1413" y="4224"/>
              <a:chExt cx="2266" cy="231"/>
            </a:xfrm>
          </p:grpSpPr>
          <p:sp>
            <p:nvSpPr>
              <p:cNvPr id="439312" name="Rectangle 16"/>
              <p:cNvSpPr>
                <a:spLocks noChangeArrowheads="1"/>
              </p:cNvSpPr>
              <p:nvPr/>
            </p:nvSpPr>
            <p:spPr bwMode="auto">
              <a:xfrm>
                <a:off x="1440" y="4224"/>
                <a:ext cx="1632" cy="19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3" name="Text Box 17"/>
              <p:cNvSpPr txBox="1">
                <a:spLocks noChangeArrowheads="1"/>
              </p:cNvSpPr>
              <p:nvPr/>
            </p:nvSpPr>
            <p:spPr bwMode="auto">
              <a:xfrm>
                <a:off x="1413" y="4224"/>
                <a:ext cx="22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</a:rPr>
                  <a:t>virtual </a:t>
                </a:r>
                <a:r>
                  <a:rPr lang="en-US" sz="1800" b="1">
                    <a:latin typeface="Courier New" pitchFamily="49" charset="0"/>
                  </a:rPr>
                  <a:t>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WhatDoISay</a:t>
                </a:r>
                <a:r>
                  <a:rPr lang="en-US" sz="1800" b="1">
                    <a:latin typeface="Courier New" pitchFamily="49" charset="0"/>
                  </a:rPr>
                  <a:t>()</a:t>
                </a:r>
              </a:p>
            </p:txBody>
          </p:sp>
        </p:grpSp>
      </p:grpSp>
      <p:grpSp>
        <p:nvGrpSpPr>
          <p:cNvPr id="439316" name="Group 20"/>
          <p:cNvGrpSpPr>
            <a:grpSpLocks/>
          </p:cNvGrpSpPr>
          <p:nvPr/>
        </p:nvGrpSpPr>
        <p:grpSpPr bwMode="auto">
          <a:xfrm>
            <a:off x="685800" y="3810000"/>
            <a:ext cx="4591050" cy="2724150"/>
            <a:chOff x="2976" y="1835"/>
            <a:chExt cx="2499" cy="1929"/>
          </a:xfrm>
        </p:grpSpPr>
        <p:sp>
          <p:nvSpPr>
            <p:cNvPr id="439317" name="Rectangle 21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8" name="Text Box 22"/>
            <p:cNvSpPr txBox="1">
              <a:spLocks noChangeArrowheads="1"/>
            </p:cNvSpPr>
            <p:nvPr/>
          </p:nvSpPr>
          <p:spPr bwMode="auto">
            <a:xfrm>
              <a:off x="2976" y="1866"/>
              <a:ext cx="2499" cy="1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main()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{ 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  Student       carey;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  NerdyStudent  davidS;</a:t>
              </a:r>
            </a:p>
            <a:p>
              <a:endParaRPr lang="en-US" sz="1700" b="1"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  carey.WhatDoISay(); 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  davidS.WhatDoISay();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>
                <a:latin typeface="Courier New" pitchFamily="49" charset="0"/>
              </a:endParaRPr>
            </a:p>
            <a:p>
              <a:endParaRPr lang="en-US" sz="1700">
                <a:latin typeface="Courier New" pitchFamily="49" charset="0"/>
              </a:endParaRPr>
            </a:p>
          </p:txBody>
        </p:sp>
      </p:grpSp>
      <p:sp>
        <p:nvSpPr>
          <p:cNvPr id="439319" name="Line 23"/>
          <p:cNvSpPr>
            <a:spLocks noChangeShapeType="1"/>
          </p:cNvSpPr>
          <p:nvPr/>
        </p:nvSpPr>
        <p:spPr bwMode="auto">
          <a:xfrm>
            <a:off x="685800" y="452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38" name="Group 42"/>
          <p:cNvGrpSpPr>
            <a:grpSpLocks/>
          </p:cNvGrpSpPr>
          <p:nvPr/>
        </p:nvGrpSpPr>
        <p:grpSpPr bwMode="auto">
          <a:xfrm>
            <a:off x="5133975" y="3924300"/>
            <a:ext cx="2654300" cy="904875"/>
            <a:chOff x="950" y="4392"/>
            <a:chExt cx="1672" cy="570"/>
          </a:xfrm>
        </p:grpSpPr>
        <p:sp>
          <p:nvSpPr>
            <p:cNvPr id="439329" name="Rectangle 33"/>
            <p:cNvSpPr>
              <a:spLocks noChangeArrowheads="1"/>
            </p:cNvSpPr>
            <p:nvPr/>
          </p:nvSpPr>
          <p:spPr bwMode="auto">
            <a:xfrm>
              <a:off x="1554" y="4422"/>
              <a:ext cx="1068" cy="540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2" name="Rectangle 26"/>
            <p:cNvSpPr>
              <a:spLocks noChangeArrowheads="1"/>
            </p:cNvSpPr>
            <p:nvPr/>
          </p:nvSpPr>
          <p:spPr bwMode="auto">
            <a:xfrm>
              <a:off x="1584" y="4464"/>
              <a:ext cx="1008" cy="456"/>
            </a:xfrm>
            <a:prstGeom prst="rect">
              <a:avLst/>
            </a:prstGeom>
            <a:solidFill>
              <a:srgbClr val="FFE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3" name="Text Box 27"/>
            <p:cNvSpPr txBox="1">
              <a:spLocks noChangeArrowheads="1"/>
            </p:cNvSpPr>
            <p:nvPr/>
          </p:nvSpPr>
          <p:spPr bwMode="auto">
            <a:xfrm>
              <a:off x="950" y="4392"/>
              <a:ext cx="6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carey</a:t>
              </a:r>
            </a:p>
          </p:txBody>
        </p:sp>
        <p:sp>
          <p:nvSpPr>
            <p:cNvPr id="439324" name="Text Box 28"/>
            <p:cNvSpPr txBox="1">
              <a:spLocks noChangeArrowheads="1"/>
            </p:cNvSpPr>
            <p:nvPr/>
          </p:nvSpPr>
          <p:spPr bwMode="auto">
            <a:xfrm>
              <a:off x="1604" y="4577"/>
              <a:ext cx="4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name</a:t>
              </a:r>
            </a:p>
          </p:txBody>
        </p:sp>
        <p:sp>
          <p:nvSpPr>
            <p:cNvPr id="439325" name="Text Box 29"/>
            <p:cNvSpPr txBox="1">
              <a:spLocks noChangeArrowheads="1"/>
            </p:cNvSpPr>
            <p:nvPr/>
          </p:nvSpPr>
          <p:spPr bwMode="auto">
            <a:xfrm>
              <a:off x="1622" y="4721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GPA</a:t>
              </a:r>
            </a:p>
          </p:txBody>
        </p:sp>
        <p:sp>
          <p:nvSpPr>
            <p:cNvPr id="439326" name="Rectangle 30"/>
            <p:cNvSpPr>
              <a:spLocks noChangeArrowheads="1"/>
            </p:cNvSpPr>
            <p:nvPr/>
          </p:nvSpPr>
          <p:spPr bwMode="auto">
            <a:xfrm>
              <a:off x="2046" y="4626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7" name="Rectangle 31"/>
            <p:cNvSpPr>
              <a:spLocks noChangeArrowheads="1"/>
            </p:cNvSpPr>
            <p:nvPr/>
          </p:nvSpPr>
          <p:spPr bwMode="auto">
            <a:xfrm>
              <a:off x="2046" y="4782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8" name="Text Box 32"/>
            <p:cNvSpPr txBox="1">
              <a:spLocks noChangeArrowheads="1"/>
            </p:cNvSpPr>
            <p:nvPr/>
          </p:nvSpPr>
          <p:spPr bwMode="auto">
            <a:xfrm>
              <a:off x="1580" y="4433"/>
              <a:ext cx="10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Student’s data:</a:t>
              </a:r>
            </a:p>
          </p:txBody>
        </p:sp>
      </p:grpSp>
      <p:sp>
        <p:nvSpPr>
          <p:cNvPr id="439339" name="Line 43"/>
          <p:cNvSpPr>
            <a:spLocks noChangeShapeType="1"/>
          </p:cNvSpPr>
          <p:nvPr/>
        </p:nvSpPr>
        <p:spPr bwMode="auto">
          <a:xfrm>
            <a:off x="676275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52" name="Group 56"/>
          <p:cNvGrpSpPr>
            <a:grpSpLocks/>
          </p:cNvGrpSpPr>
          <p:nvPr/>
        </p:nvGrpSpPr>
        <p:grpSpPr bwMode="auto">
          <a:xfrm>
            <a:off x="5029200" y="4953000"/>
            <a:ext cx="2865438" cy="1552575"/>
            <a:chOff x="-1296" y="4470"/>
            <a:chExt cx="1805" cy="978"/>
          </a:xfrm>
        </p:grpSpPr>
        <p:sp>
          <p:nvSpPr>
            <p:cNvPr id="439330" name="Rectangle 34"/>
            <p:cNvSpPr>
              <a:spLocks noChangeArrowheads="1"/>
            </p:cNvSpPr>
            <p:nvPr/>
          </p:nvSpPr>
          <p:spPr bwMode="auto">
            <a:xfrm>
              <a:off x="-596" y="4542"/>
              <a:ext cx="1068" cy="906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1" name="Rectangle 35"/>
            <p:cNvSpPr>
              <a:spLocks noChangeArrowheads="1"/>
            </p:cNvSpPr>
            <p:nvPr/>
          </p:nvSpPr>
          <p:spPr bwMode="auto">
            <a:xfrm>
              <a:off x="-566" y="4584"/>
              <a:ext cx="1008" cy="456"/>
            </a:xfrm>
            <a:prstGeom prst="rect">
              <a:avLst/>
            </a:prstGeom>
            <a:solidFill>
              <a:srgbClr val="FFE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2" name="Text Box 36"/>
            <p:cNvSpPr txBox="1">
              <a:spLocks noChangeArrowheads="1"/>
            </p:cNvSpPr>
            <p:nvPr/>
          </p:nvSpPr>
          <p:spPr bwMode="auto">
            <a:xfrm>
              <a:off x="-1296" y="4470"/>
              <a:ext cx="7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DavidS</a:t>
              </a:r>
            </a:p>
          </p:txBody>
        </p:sp>
        <p:sp>
          <p:nvSpPr>
            <p:cNvPr id="439333" name="Text Box 37"/>
            <p:cNvSpPr txBox="1">
              <a:spLocks noChangeArrowheads="1"/>
            </p:cNvSpPr>
            <p:nvPr/>
          </p:nvSpPr>
          <p:spPr bwMode="auto">
            <a:xfrm>
              <a:off x="-546" y="4697"/>
              <a:ext cx="4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name</a:t>
              </a:r>
            </a:p>
          </p:txBody>
        </p:sp>
        <p:sp>
          <p:nvSpPr>
            <p:cNvPr id="439334" name="Text Box 38"/>
            <p:cNvSpPr txBox="1">
              <a:spLocks noChangeArrowheads="1"/>
            </p:cNvSpPr>
            <p:nvPr/>
          </p:nvSpPr>
          <p:spPr bwMode="auto">
            <a:xfrm>
              <a:off x="-528" y="4841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GPA</a:t>
              </a:r>
            </a:p>
          </p:txBody>
        </p:sp>
        <p:sp>
          <p:nvSpPr>
            <p:cNvPr id="439335" name="Rectangle 39"/>
            <p:cNvSpPr>
              <a:spLocks noChangeArrowheads="1"/>
            </p:cNvSpPr>
            <p:nvPr/>
          </p:nvSpPr>
          <p:spPr bwMode="auto">
            <a:xfrm>
              <a:off x="-104" y="4746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6" name="Rectangle 40"/>
            <p:cNvSpPr>
              <a:spLocks noChangeArrowheads="1"/>
            </p:cNvSpPr>
            <p:nvPr/>
          </p:nvSpPr>
          <p:spPr bwMode="auto">
            <a:xfrm>
              <a:off x="-104" y="4902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7" name="Text Box 41"/>
            <p:cNvSpPr txBox="1">
              <a:spLocks noChangeArrowheads="1"/>
            </p:cNvSpPr>
            <p:nvPr/>
          </p:nvSpPr>
          <p:spPr bwMode="auto">
            <a:xfrm>
              <a:off x="-570" y="4553"/>
              <a:ext cx="10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Student’s data:</a:t>
              </a:r>
            </a:p>
          </p:txBody>
        </p:sp>
        <p:sp>
          <p:nvSpPr>
            <p:cNvPr id="439346" name="Rectangle 50"/>
            <p:cNvSpPr>
              <a:spLocks noChangeArrowheads="1"/>
            </p:cNvSpPr>
            <p:nvPr/>
          </p:nvSpPr>
          <p:spPr bwMode="auto">
            <a:xfrm>
              <a:off x="-572" y="5071"/>
              <a:ext cx="1008" cy="342"/>
            </a:xfrm>
            <a:prstGeom prst="rect">
              <a:avLst/>
            </a:prstGeom>
            <a:solidFill>
              <a:srgbClr val="FFE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47" name="Text Box 51"/>
            <p:cNvSpPr txBox="1">
              <a:spLocks noChangeArrowheads="1"/>
            </p:cNvSpPr>
            <p:nvPr/>
          </p:nvSpPr>
          <p:spPr bwMode="auto">
            <a:xfrm>
              <a:off x="-623" y="5215"/>
              <a:ext cx="6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6600CC"/>
                  </a:solidFill>
                </a:rPr>
                <a:t>favScientist</a:t>
              </a:r>
            </a:p>
          </p:txBody>
        </p:sp>
        <p:sp>
          <p:nvSpPr>
            <p:cNvPr id="439349" name="Rectangle 53"/>
            <p:cNvSpPr>
              <a:spLocks noChangeArrowheads="1"/>
            </p:cNvSpPr>
            <p:nvPr/>
          </p:nvSpPr>
          <p:spPr bwMode="auto">
            <a:xfrm>
              <a:off x="-2" y="5233"/>
              <a:ext cx="366" cy="12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51" name="Text Box 55"/>
            <p:cNvSpPr txBox="1">
              <a:spLocks noChangeArrowheads="1"/>
            </p:cNvSpPr>
            <p:nvPr/>
          </p:nvSpPr>
          <p:spPr bwMode="auto">
            <a:xfrm>
              <a:off x="-576" y="5071"/>
              <a:ext cx="10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NerdyStudent’s data:</a:t>
              </a:r>
            </a:p>
          </p:txBody>
        </p:sp>
      </p:grpSp>
      <p:sp>
        <p:nvSpPr>
          <p:cNvPr id="439353" name="Line 57"/>
          <p:cNvSpPr>
            <a:spLocks noChangeShapeType="1"/>
          </p:cNvSpPr>
          <p:nvPr/>
        </p:nvSpPr>
        <p:spPr bwMode="auto">
          <a:xfrm>
            <a:off x="685800" y="5314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4" name="AutoShape 58"/>
          <p:cNvSpPr>
            <a:spLocks noChangeArrowheads="1"/>
          </p:cNvSpPr>
          <p:nvPr/>
        </p:nvSpPr>
        <p:spPr bwMode="auto">
          <a:xfrm>
            <a:off x="1609725" y="2657475"/>
            <a:ext cx="3095625" cy="1447800"/>
          </a:xfrm>
          <a:prstGeom prst="wedgeRoundRectCallout">
            <a:avLst>
              <a:gd name="adj1" fmla="val -32306"/>
              <a:gd name="adj2" fmla="val 128509"/>
              <a:gd name="adj3" fmla="val 16667"/>
            </a:avLst>
          </a:prstGeom>
          <a:solidFill>
            <a:srgbClr val="CDFF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Hmmm. Since carey is a regular </a:t>
            </a:r>
            <a:r>
              <a:rPr lang="en-US">
                <a:solidFill>
                  <a:srgbClr val="6600CC"/>
                </a:solidFill>
              </a:rPr>
              <a:t>Student</a:t>
            </a:r>
            <a:r>
              <a:rPr lang="en-US"/>
              <a:t>, I’ll call Student’s version of WhatDoISay()…</a:t>
            </a:r>
          </a:p>
        </p:txBody>
      </p:sp>
      <p:sp>
        <p:nvSpPr>
          <p:cNvPr id="439355" name="Line 59"/>
          <p:cNvSpPr>
            <a:spLocks noChangeShapeType="1"/>
          </p:cNvSpPr>
          <p:nvPr/>
        </p:nvSpPr>
        <p:spPr bwMode="auto">
          <a:xfrm>
            <a:off x="152400" y="1943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6" name="Line 60"/>
          <p:cNvSpPr>
            <a:spLocks noChangeShapeType="1"/>
          </p:cNvSpPr>
          <p:nvPr/>
        </p:nvSpPr>
        <p:spPr bwMode="auto">
          <a:xfrm>
            <a:off x="333375" y="2495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7" name="Text Box 61"/>
          <p:cNvSpPr txBox="1">
            <a:spLocks noChangeArrowheads="1"/>
          </p:cNvSpPr>
          <p:nvPr/>
        </p:nvSpPr>
        <p:spPr bwMode="auto">
          <a:xfrm>
            <a:off x="736600" y="6161088"/>
            <a:ext cx="159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00CC"/>
                </a:solidFill>
              </a:rPr>
              <a:t>Go bruins!</a:t>
            </a:r>
          </a:p>
        </p:txBody>
      </p:sp>
      <p:sp>
        <p:nvSpPr>
          <p:cNvPr id="439358" name="Line 62"/>
          <p:cNvSpPr>
            <a:spLocks noChangeShapeType="1"/>
          </p:cNvSpPr>
          <p:nvPr/>
        </p:nvSpPr>
        <p:spPr bwMode="auto">
          <a:xfrm>
            <a:off x="142875" y="2762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9" name="Line 63"/>
          <p:cNvSpPr>
            <a:spLocks noChangeShapeType="1"/>
          </p:cNvSpPr>
          <p:nvPr/>
        </p:nvSpPr>
        <p:spPr bwMode="auto">
          <a:xfrm>
            <a:off x="685800" y="5581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0" name="AutoShape 64"/>
          <p:cNvSpPr>
            <a:spLocks noChangeArrowheads="1"/>
          </p:cNvSpPr>
          <p:nvPr/>
        </p:nvSpPr>
        <p:spPr bwMode="auto">
          <a:xfrm>
            <a:off x="3552825" y="3295650"/>
            <a:ext cx="3838575" cy="1447800"/>
          </a:xfrm>
          <a:prstGeom prst="wedgeRoundRectCallout">
            <a:avLst>
              <a:gd name="adj1" fmla="val -88338"/>
              <a:gd name="adj2" fmla="val 100218"/>
              <a:gd name="adj3" fmla="val 16667"/>
            </a:avLst>
          </a:prstGeom>
          <a:solidFill>
            <a:srgbClr val="CDFF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Hmmm. Since davidS is a  </a:t>
            </a:r>
            <a:r>
              <a:rPr lang="en-US">
                <a:solidFill>
                  <a:srgbClr val="6600CC"/>
                </a:solidFill>
              </a:rPr>
              <a:t>NerdyStudent</a:t>
            </a:r>
            <a:r>
              <a:rPr lang="en-US"/>
              <a:t>, I’ll call NerdyStudent’s version of WhatDoISay()…</a:t>
            </a:r>
          </a:p>
        </p:txBody>
      </p:sp>
      <p:sp>
        <p:nvSpPr>
          <p:cNvPr id="439361" name="Line 65"/>
          <p:cNvSpPr>
            <a:spLocks noChangeShapeType="1"/>
          </p:cNvSpPr>
          <p:nvPr/>
        </p:nvSpPr>
        <p:spPr bwMode="auto">
          <a:xfrm>
            <a:off x="4200525" y="1943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2" name="Line 66"/>
          <p:cNvSpPr>
            <a:spLocks noChangeShapeType="1"/>
          </p:cNvSpPr>
          <p:nvPr/>
        </p:nvSpPr>
        <p:spPr bwMode="auto">
          <a:xfrm>
            <a:off x="4381500" y="2495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3" name="Line 67"/>
          <p:cNvSpPr>
            <a:spLocks noChangeShapeType="1"/>
          </p:cNvSpPr>
          <p:nvPr/>
        </p:nvSpPr>
        <p:spPr bwMode="auto">
          <a:xfrm>
            <a:off x="4191000" y="2762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4" name="Text Box 68"/>
          <p:cNvSpPr txBox="1">
            <a:spLocks noChangeArrowheads="1"/>
          </p:cNvSpPr>
          <p:nvPr/>
        </p:nvSpPr>
        <p:spPr bwMode="auto">
          <a:xfrm>
            <a:off x="762000" y="6457950"/>
            <a:ext cx="218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00CC"/>
                </a:solidFill>
              </a:rPr>
              <a:t>I like circuits!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39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333E-6 L -1.38889E-6 -0.4666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39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3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3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19" grpId="0" animBg="1"/>
      <p:bldP spid="439319" grpId="1" animBg="1"/>
      <p:bldP spid="439339" grpId="0" animBg="1"/>
      <p:bldP spid="439339" grpId="1" animBg="1"/>
      <p:bldP spid="439353" grpId="0" animBg="1"/>
      <p:bldP spid="439353" grpId="1" animBg="1"/>
      <p:bldP spid="439354" grpId="0" animBg="1"/>
      <p:bldP spid="439354" grpId="1" animBg="1"/>
      <p:bldP spid="439355" grpId="0" animBg="1"/>
      <p:bldP spid="439355" grpId="1" animBg="1"/>
      <p:bldP spid="439356" grpId="0" animBg="1"/>
      <p:bldP spid="439356" grpId="1" animBg="1"/>
      <p:bldP spid="439357" grpId="0"/>
      <p:bldP spid="439358" grpId="0" animBg="1"/>
      <p:bldP spid="439358" grpId="1" animBg="1"/>
      <p:bldP spid="439359" grpId="0" animBg="1"/>
      <p:bldP spid="439359" grpId="1" animBg="1"/>
      <p:bldP spid="439360" grpId="0" animBg="1"/>
      <p:bldP spid="439360" grpId="1" animBg="1"/>
      <p:bldP spid="439361" grpId="0" animBg="1"/>
      <p:bldP spid="439361" grpId="1" animBg="1"/>
      <p:bldP spid="439362" grpId="0" animBg="1"/>
      <p:bldP spid="439362" grpId="1" animBg="1"/>
      <p:bldP spid="439363" grpId="0" animBg="1"/>
      <p:bldP spid="439363" grpId="1" animBg="1"/>
      <p:bldP spid="4393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978D-2E53-4B23-A91E-BE865D5FA016}" type="slidenum">
              <a:rPr lang="en-US"/>
              <a:pPr/>
              <a:t>18</a:t>
            </a:fld>
            <a:endParaRPr 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336550" y="977900"/>
            <a:ext cx="85026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If you define your member functions OUTSIDE your class, you should only use the </a:t>
            </a:r>
            <a:r>
              <a:rPr lang="en-US" sz="2400" dirty="0">
                <a:solidFill>
                  <a:srgbClr val="006666"/>
                </a:solidFill>
              </a:rPr>
              <a:t>virtual</a:t>
            </a:r>
            <a:r>
              <a:rPr lang="en-US" sz="2400" dirty="0"/>
              <a:t> keyword within your </a:t>
            </a:r>
            <a:r>
              <a:rPr lang="en-US" sz="2400" dirty="0">
                <a:solidFill>
                  <a:srgbClr val="006666"/>
                </a:solidFill>
              </a:rPr>
              <a:t>class definition</a:t>
            </a:r>
            <a:r>
              <a:rPr lang="en-US" sz="2400" dirty="0"/>
              <a:t>:</a:t>
            </a:r>
          </a:p>
        </p:txBody>
      </p:sp>
      <p:grpSp>
        <p:nvGrpSpPr>
          <p:cNvPr id="399364" name="Group 4"/>
          <p:cNvGrpSpPr>
            <a:grpSpLocks/>
          </p:cNvGrpSpPr>
          <p:nvPr/>
        </p:nvGrpSpPr>
        <p:grpSpPr bwMode="auto">
          <a:xfrm>
            <a:off x="111125" y="2466975"/>
            <a:ext cx="3949700" cy="3201988"/>
            <a:chOff x="336" y="2160"/>
            <a:chExt cx="2094" cy="1983"/>
          </a:xfrm>
        </p:grpSpPr>
        <p:sp>
          <p:nvSpPr>
            <p:cNvPr id="399365" name="Rectangle 5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66" name="Text Box 6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Student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void WhatDoISay();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800" b="1">
                  <a:latin typeface="Courier New" pitchFamily="49" charset="0"/>
                </a:rPr>
                <a:t>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void Student::WhatDoISay()</a:t>
              </a:r>
            </a:p>
            <a:p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r>
                <a:rPr lang="en-US" sz="1800" b="1">
                  <a:latin typeface="Courier New" pitchFamily="49" charset="0"/>
                </a:rPr>
                <a:t>  cout &lt;&lt; “Hello!”;</a:t>
              </a:r>
            </a:p>
            <a:p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grpSp>
        <p:nvGrpSpPr>
          <p:cNvPr id="399368" name="Group 8"/>
          <p:cNvGrpSpPr>
            <a:grpSpLocks/>
          </p:cNvGrpSpPr>
          <p:nvPr/>
        </p:nvGrpSpPr>
        <p:grpSpPr bwMode="auto">
          <a:xfrm>
            <a:off x="4038600" y="2462213"/>
            <a:ext cx="4933950" cy="3235325"/>
            <a:chOff x="336" y="2160"/>
            <a:chExt cx="2094" cy="1983"/>
          </a:xfrm>
        </p:grpSpPr>
        <p:sp>
          <p:nvSpPr>
            <p:cNvPr id="399369" name="Rectangle 9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0" name="Text Box 10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NerdyStudent: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public Student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void WhatDoISay();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void NerdyStudent::WhatDoISay()</a:t>
              </a:r>
            </a:p>
            <a:p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r>
                <a:rPr lang="en-US" sz="1800" b="1">
                  <a:latin typeface="Courier New" pitchFamily="49" charset="0"/>
                </a:rPr>
                <a:t>  cout &lt;&lt; “I love circuits!”;</a:t>
              </a:r>
            </a:p>
            <a:p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99379" name="Text Box 19"/>
          <p:cNvSpPr txBox="1">
            <a:spLocks noChangeArrowheads="1"/>
          </p:cNvSpPr>
          <p:nvPr/>
        </p:nvSpPr>
        <p:spPr bwMode="auto">
          <a:xfrm>
            <a:off x="244475" y="5878513"/>
            <a:ext cx="3433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Use </a:t>
            </a:r>
            <a:r>
              <a:rPr lang="en-US" sz="2400">
                <a:solidFill>
                  <a:srgbClr val="990000"/>
                </a:solidFill>
              </a:rPr>
              <a:t>virtual</a:t>
            </a:r>
            <a:r>
              <a:rPr lang="en-US" sz="2400"/>
              <a:t> here within your class definition:</a:t>
            </a:r>
          </a:p>
        </p:txBody>
      </p:sp>
      <p:grpSp>
        <p:nvGrpSpPr>
          <p:cNvPr id="399382" name="Group 22"/>
          <p:cNvGrpSpPr>
            <a:grpSpLocks/>
          </p:cNvGrpSpPr>
          <p:nvPr/>
        </p:nvGrpSpPr>
        <p:grpSpPr bwMode="auto">
          <a:xfrm>
            <a:off x="1066800" y="3581400"/>
            <a:ext cx="3768725" cy="2382838"/>
            <a:chOff x="672" y="2256"/>
            <a:chExt cx="2374" cy="1501"/>
          </a:xfrm>
        </p:grpSpPr>
        <p:sp>
          <p:nvSpPr>
            <p:cNvPr id="399380" name="Line 20"/>
            <p:cNvSpPr>
              <a:spLocks noChangeShapeType="1"/>
            </p:cNvSpPr>
            <p:nvPr/>
          </p:nvSpPr>
          <p:spPr bwMode="auto">
            <a:xfrm flipH="1" flipV="1">
              <a:off x="672" y="2256"/>
              <a:ext cx="691" cy="14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1" name="Line 21"/>
            <p:cNvSpPr>
              <a:spLocks noChangeShapeType="1"/>
            </p:cNvSpPr>
            <p:nvPr/>
          </p:nvSpPr>
          <p:spPr bwMode="auto">
            <a:xfrm flipV="1">
              <a:off x="1484" y="2266"/>
              <a:ext cx="1562" cy="14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383" name="Text Box 23"/>
          <p:cNvSpPr txBox="1">
            <a:spLocks noChangeArrowheads="1"/>
          </p:cNvSpPr>
          <p:nvPr/>
        </p:nvSpPr>
        <p:spPr bwMode="auto">
          <a:xfrm>
            <a:off x="4765675" y="5921375"/>
            <a:ext cx="370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Don’t write </a:t>
            </a:r>
            <a:r>
              <a:rPr lang="en-US" sz="2400">
                <a:solidFill>
                  <a:srgbClr val="990000"/>
                </a:solidFill>
              </a:rPr>
              <a:t>virtual</a:t>
            </a:r>
            <a:r>
              <a:rPr lang="en-US" sz="2400"/>
              <a:t> here:</a:t>
            </a:r>
          </a:p>
        </p:txBody>
      </p:sp>
      <p:grpSp>
        <p:nvGrpSpPr>
          <p:cNvPr id="399387" name="Group 27"/>
          <p:cNvGrpSpPr>
            <a:grpSpLocks/>
          </p:cNvGrpSpPr>
          <p:nvPr/>
        </p:nvGrpSpPr>
        <p:grpSpPr bwMode="auto">
          <a:xfrm>
            <a:off x="249238" y="4637088"/>
            <a:ext cx="7745412" cy="1357312"/>
            <a:chOff x="157" y="2921"/>
            <a:chExt cx="4879" cy="855"/>
          </a:xfrm>
        </p:grpSpPr>
        <p:sp>
          <p:nvSpPr>
            <p:cNvPr id="399385" name="Line 25"/>
            <p:cNvSpPr>
              <a:spLocks noChangeShapeType="1"/>
            </p:cNvSpPr>
            <p:nvPr/>
          </p:nvSpPr>
          <p:spPr bwMode="auto">
            <a:xfrm flipH="1" flipV="1">
              <a:off x="157" y="2980"/>
              <a:ext cx="4758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6" name="Line 26"/>
            <p:cNvSpPr>
              <a:spLocks noChangeShapeType="1"/>
            </p:cNvSpPr>
            <p:nvPr/>
          </p:nvSpPr>
          <p:spPr bwMode="auto">
            <a:xfrm flipH="1" flipV="1">
              <a:off x="2566" y="2921"/>
              <a:ext cx="2470" cy="8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9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9" grpId="0"/>
      <p:bldP spid="39938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Virtual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5EC2-0E33-4345-9F03-4696E39F8B9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6550" y="977900"/>
            <a:ext cx="85026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 smtClean="0"/>
              <a:t>You only want to use the </a:t>
            </a:r>
            <a:r>
              <a:rPr lang="en-US" sz="2400" dirty="0" smtClean="0">
                <a:solidFill>
                  <a:srgbClr val="FF0000"/>
                </a:solidFill>
              </a:rPr>
              <a:t>virtual</a:t>
            </a:r>
            <a:r>
              <a:rPr lang="en-US" sz="2400" dirty="0" smtClean="0"/>
              <a:t> keyword for functions you intend to override in your subclasses.</a:t>
            </a:r>
            <a:endParaRPr lang="en-US" sz="2400" dirty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04800" y="1886530"/>
            <a:ext cx="5486400" cy="2708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() { return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 }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() { return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 }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void talk() </a:t>
            </a:r>
            <a:b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{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&lt;&lt; “Buzz. Click. Beep.”; }</a:t>
            </a:r>
            <a:b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71800" y="3811756"/>
            <a:ext cx="6019800" cy="2970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ComedianRobot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: public Robot 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// inherits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() and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void talk()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{ </a:t>
            </a:r>
            <a:b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&lt;&lt; “Two robots walk into a bar…”;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828800" y="371475"/>
            <a:ext cx="4953000" cy="1781175"/>
          </a:xfrm>
          <a:prstGeom prst="wedgeRoundRectCallout">
            <a:avLst>
              <a:gd name="adj1" fmla="val -55759"/>
              <a:gd name="adj2" fmla="val 81771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meaning of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getX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r>
              <a:rPr lang="en-US" dirty="0" smtClean="0"/>
              <a:t> is the same across all Robots…</a:t>
            </a:r>
            <a:br>
              <a:rPr lang="en-US" dirty="0" smtClean="0"/>
            </a:br>
            <a:endParaRPr lang="en-US" sz="1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will never need to redefine it…</a:t>
            </a:r>
            <a:b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smtClean="0"/>
              <a:t>So we </a:t>
            </a:r>
            <a:r>
              <a:rPr lang="en-US" baseline="0" dirty="0" smtClean="0">
                <a:solidFill>
                  <a:srgbClr val="FF3300"/>
                </a:solidFill>
              </a:rPr>
              <a:t>won’t</a:t>
            </a:r>
            <a:r>
              <a:rPr lang="en-US" baseline="0" dirty="0" smtClean="0"/>
              <a:t> make it 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3300"/>
                </a:solidFill>
              </a:rPr>
              <a:t>virtual </a:t>
            </a:r>
            <a:r>
              <a:rPr lang="en-US" dirty="0" smtClean="0"/>
              <a:t>function.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590800" y="838201"/>
            <a:ext cx="5638800" cy="1828800"/>
          </a:xfrm>
          <a:prstGeom prst="wedgeRoundRectCallout">
            <a:avLst>
              <a:gd name="adj1" fmla="val -69028"/>
              <a:gd name="adj2" fmla="val 83375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since subclasses of our Robot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might say different things tha</a:t>
            </a:r>
            <a:r>
              <a:rPr lang="en-US" dirty="0" smtClean="0"/>
              <a:t>n our base Robot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aseline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We should make </a:t>
            </a:r>
            <a:r>
              <a:rPr lang="en-US" dirty="0" smtClean="0">
                <a:solidFill>
                  <a:srgbClr val="7030A0"/>
                </a:solidFill>
              </a:rPr>
              <a:t>talk() </a:t>
            </a:r>
            <a:r>
              <a:rPr lang="en-US" dirty="0" smtClean="0">
                <a:solidFill>
                  <a:srgbClr val="FF3300"/>
                </a:solidFill>
              </a:rPr>
              <a:t>virtual</a:t>
            </a:r>
            <a:r>
              <a:rPr lang="en-US" dirty="0" smtClean="0"/>
              <a:t> so it can</a:t>
            </a:r>
            <a:br>
              <a:rPr lang="en-US" dirty="0" smtClean="0"/>
            </a:br>
            <a:r>
              <a:rPr lang="en-US" dirty="0" smtClean="0"/>
              <a:t>be redefined!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181600" y="2800350"/>
            <a:ext cx="3657600" cy="1390650"/>
          </a:xfrm>
          <a:prstGeom prst="wedgeRoundRectCallout">
            <a:avLst>
              <a:gd name="adj1" fmla="val -82599"/>
              <a:gd name="adj2" fmla="val 99813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talk()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is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virtual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our base class,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can safely define a new version in our derived class!</a:t>
            </a:r>
            <a:endParaRPr kumimoji="0" lang="en-US" sz="20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305300" y="2971800"/>
            <a:ext cx="4267200" cy="1235734"/>
          </a:xfrm>
          <a:prstGeom prst="wedgeRoundRectCallout">
            <a:avLst>
              <a:gd name="adj1" fmla="val -55759"/>
              <a:gd name="adj2" fmla="val 81771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derived class will simply inherit the original versions of </a:t>
            </a:r>
            <a:b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getX</a:t>
            </a:r>
            <a:r>
              <a:rPr lang="en-US" dirty="0" smtClean="0">
                <a:solidFill>
                  <a:srgbClr val="7030A0"/>
                </a:solidFill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7030A0"/>
                </a:solidFill>
              </a:rPr>
              <a:t>getY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90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 uiExpand="1" build="p" animBg="1"/>
      <p:bldP spid="10" grpId="1" build="allAtOnce" animBg="1"/>
      <p:bldP spid="11" grpId="0" uiExpand="1" build="p" animBg="1"/>
      <p:bldP spid="11" grpId="1" build="allAtOnce" animBg="1"/>
      <p:bldP spid="12" grpId="0" build="p" animBg="1"/>
      <p:bldP spid="12" grpId="1" build="allAtOnce" animBg="1"/>
      <p:bldP spid="13" grpId="0" build="p" animBg="1"/>
      <p:bldP spid="13" grpId="1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0B-E462-452A-A6EB-B104F37F4324}" type="slidenum">
              <a:rPr lang="en-US"/>
              <a:pPr/>
              <a:t>2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304800" y="882650"/>
            <a:ext cx="8458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Let’s say we’re writing a video game. 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In the game, the player has to fight various </a:t>
            </a:r>
            <a:r>
              <a:rPr lang="en-US" sz="2400">
                <a:solidFill>
                  <a:srgbClr val="6600CC"/>
                </a:solidFill>
              </a:rPr>
              <a:t>monsters</a:t>
            </a:r>
            <a:r>
              <a:rPr lang="en-US" sz="2400"/>
              <a:t> and save the world. 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381000" y="4359275"/>
            <a:ext cx="4038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For each monster you could provide a </a:t>
            </a:r>
            <a:r>
              <a:rPr lang="en-US" sz="2400" i="1"/>
              <a:t>class definition</a:t>
            </a:r>
            <a:r>
              <a:rPr lang="en-US" sz="2400"/>
              <a:t>.</a:t>
            </a:r>
          </a:p>
          <a:p>
            <a:endParaRPr lang="en-US" sz="2400"/>
          </a:p>
        </p:txBody>
      </p:sp>
      <p:grpSp>
        <p:nvGrpSpPr>
          <p:cNvPr id="323596" name="Group 12"/>
          <p:cNvGrpSpPr>
            <a:grpSpLocks/>
          </p:cNvGrpSpPr>
          <p:nvPr/>
        </p:nvGrpSpPr>
        <p:grpSpPr bwMode="auto">
          <a:xfrm>
            <a:off x="4622800" y="3943350"/>
            <a:ext cx="4038600" cy="2838450"/>
            <a:chOff x="2912" y="2448"/>
            <a:chExt cx="2544" cy="1788"/>
          </a:xfrm>
        </p:grpSpPr>
        <p:sp>
          <p:nvSpPr>
            <p:cNvPr id="323594" name="Rectangle 10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93" name="Rectangle 9"/>
            <p:cNvSpPr>
              <a:spLocks noChangeArrowheads="1"/>
            </p:cNvSpPr>
            <p:nvPr/>
          </p:nvSpPr>
          <p:spPr bwMode="auto">
            <a:xfrm>
              <a:off x="2912" y="2448"/>
              <a:ext cx="2544" cy="1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void setX(int newX);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int getX();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void setY(int newY);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int getY(); 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int m_x, m_y;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23595" name="Rectangle 11"/>
          <p:cNvSpPr>
            <a:spLocks noChangeArrowheads="1"/>
          </p:cNvSpPr>
          <p:nvPr/>
        </p:nvSpPr>
        <p:spPr bwMode="auto">
          <a:xfrm>
            <a:off x="381000" y="5578475"/>
            <a:ext cx="3733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For example, consider the </a:t>
            </a:r>
            <a:r>
              <a:rPr lang="en-US" sz="2400">
                <a:solidFill>
                  <a:schemeClr val="accent2"/>
                </a:solidFill>
              </a:rPr>
              <a:t>Robot</a:t>
            </a:r>
            <a:r>
              <a:rPr lang="en-US" sz="2400"/>
              <a:t> class: </a:t>
            </a:r>
          </a:p>
        </p:txBody>
      </p:sp>
      <p:pic>
        <p:nvPicPr>
          <p:cNvPr id="323601" name="Picture 17" descr="MCSY01070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78100"/>
            <a:ext cx="1189038" cy="119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604" name="Picture 20" descr="MCj0133593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2393950"/>
            <a:ext cx="124936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607" name="Picture 23" descr="MCIN00912_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0" y="2362200"/>
            <a:ext cx="100965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3613" name="Group 29"/>
          <p:cNvGrpSpPr>
            <a:grpSpLocks/>
          </p:cNvGrpSpPr>
          <p:nvPr/>
        </p:nvGrpSpPr>
        <p:grpSpPr bwMode="auto">
          <a:xfrm>
            <a:off x="6148388" y="2362200"/>
            <a:ext cx="1598612" cy="1574800"/>
            <a:chOff x="3873" y="1488"/>
            <a:chExt cx="1007" cy="992"/>
          </a:xfrm>
        </p:grpSpPr>
        <p:pic>
          <p:nvPicPr>
            <p:cNvPr id="323608" name="Picture 24" descr="MCIN00912_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5" y="1488"/>
              <a:ext cx="636" cy="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3609" name="AutoShape 25"/>
            <p:cNvSpPr>
              <a:spLocks noChangeArrowheads="1"/>
            </p:cNvSpPr>
            <p:nvPr/>
          </p:nvSpPr>
          <p:spPr bwMode="auto">
            <a:xfrm>
              <a:off x="3949" y="1584"/>
              <a:ext cx="864" cy="768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0" name="AutoShape 26"/>
            <p:cNvSpPr>
              <a:spLocks noChangeArrowheads="1"/>
            </p:cNvSpPr>
            <p:nvPr/>
          </p:nvSpPr>
          <p:spPr bwMode="auto">
            <a:xfrm>
              <a:off x="4007" y="1634"/>
              <a:ext cx="749" cy="64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1" name="AutoShape 27"/>
            <p:cNvSpPr>
              <a:spLocks noChangeArrowheads="1"/>
            </p:cNvSpPr>
            <p:nvPr/>
          </p:nvSpPr>
          <p:spPr bwMode="auto">
            <a:xfrm>
              <a:off x="3873" y="1536"/>
              <a:ext cx="1007" cy="86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3614" name="Line 30"/>
          <p:cNvSpPr>
            <a:spLocks noChangeShapeType="1"/>
          </p:cNvSpPr>
          <p:nvPr/>
        </p:nvSpPr>
        <p:spPr bwMode="auto">
          <a:xfrm flipV="1">
            <a:off x="1889125" y="3444875"/>
            <a:ext cx="2927350" cy="26209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8" grpId="0"/>
      <p:bldP spid="323595" grpId="0" autoUpdateAnimBg="0"/>
      <p:bldP spid="3236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A148-EF14-4501-94F3-0F72ACC73592}" type="slidenum">
              <a:rPr lang="en-US"/>
              <a:pPr/>
              <a:t>20</a:t>
            </a:fld>
            <a:endParaRPr lang="en-US"/>
          </a:p>
        </p:txBody>
      </p:sp>
      <p:sp>
        <p:nvSpPr>
          <p:cNvPr id="354349" name="Rectangle 45"/>
          <p:cNvSpPr>
            <a:spLocks noChangeArrowheads="1"/>
          </p:cNvSpPr>
          <p:nvPr/>
        </p:nvSpPr>
        <p:spPr bwMode="auto">
          <a:xfrm>
            <a:off x="4724400" y="989013"/>
            <a:ext cx="4191000" cy="27844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48" name="Rectangle 44"/>
          <p:cNvSpPr>
            <a:spLocks noChangeArrowheads="1"/>
          </p:cNvSpPr>
          <p:nvPr/>
        </p:nvSpPr>
        <p:spPr bwMode="auto">
          <a:xfrm>
            <a:off x="550863" y="1000125"/>
            <a:ext cx="3962400" cy="26019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458200" cy="1143000"/>
          </a:xfrm>
        </p:spPr>
        <p:txBody>
          <a:bodyPr/>
          <a:lstStyle/>
          <a:p>
            <a:r>
              <a:rPr lang="en-US"/>
              <a:t>Inheritance: Function Call Rules</a:t>
            </a:r>
          </a:p>
        </p:txBody>
      </p:sp>
      <p:sp>
        <p:nvSpPr>
          <p:cNvPr id="354344" name="Text Box 40"/>
          <p:cNvSpPr txBox="1">
            <a:spLocks noChangeArrowheads="1"/>
          </p:cNvSpPr>
          <p:nvPr/>
        </p:nvSpPr>
        <p:spPr bwMode="auto">
          <a:xfrm>
            <a:off x="533400" y="1000125"/>
            <a:ext cx="40068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{ cout &lt;&lt; “go bruins!”; }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{ cout &lt;&lt; “splat!”; 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...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354345" name="Text Box 41"/>
          <p:cNvSpPr txBox="1">
            <a:spLocks noChangeArrowheads="1"/>
          </p:cNvSpPr>
          <p:nvPr/>
        </p:nvSpPr>
        <p:spPr bwMode="auto">
          <a:xfrm>
            <a:off x="4727575" y="936625"/>
            <a:ext cx="4416425" cy="279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>
                <a:latin typeface="Courier New" pitchFamily="49" charset="0"/>
                <a:ea typeface="MS Mincho" pitchFamily="49" charset="-128"/>
              </a:rPr>
              <a:t>class NerdyStudent: public Student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() </a:t>
            </a:r>
            <a:br>
              <a:rPr lang="en-US" sz="1800" b="1"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latin typeface="Courier New" pitchFamily="49" charset="0"/>
                <a:ea typeface="MS Mincho" pitchFamily="49" charset="-128"/>
              </a:rPr>
              <a:t>   {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  cout &lt;&lt; “go algorithms!”;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}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 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...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354346" name="Text Box 42"/>
          <p:cNvSpPr txBox="1">
            <a:spLocks noChangeArrowheads="1"/>
          </p:cNvSpPr>
          <p:nvPr/>
        </p:nvSpPr>
        <p:spPr bwMode="auto">
          <a:xfrm>
            <a:off x="288925" y="3886200"/>
            <a:ext cx="1023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Rules:</a:t>
            </a:r>
          </a:p>
        </p:txBody>
      </p:sp>
      <p:sp>
        <p:nvSpPr>
          <p:cNvPr id="354347" name="Text Box 43"/>
          <p:cNvSpPr txBox="1">
            <a:spLocks noChangeArrowheads="1"/>
          </p:cNvSpPr>
          <p:nvPr/>
        </p:nvSpPr>
        <p:spPr bwMode="auto">
          <a:xfrm>
            <a:off x="533400" y="4572000"/>
            <a:ext cx="49530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If you </a:t>
            </a:r>
            <a:r>
              <a:rPr lang="en-US" sz="2200">
                <a:solidFill>
                  <a:srgbClr val="990000"/>
                </a:solidFill>
                <a:latin typeface="Comic Sans MS" pitchFamily="66" charset="0"/>
              </a:rPr>
              <a:t>define a function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in the base class AND in the derived class, then the </a:t>
            </a:r>
            <a:r>
              <a:rPr lang="en-US" sz="2200">
                <a:solidFill>
                  <a:srgbClr val="006666"/>
                </a:solidFill>
                <a:latin typeface="Comic Sans MS" pitchFamily="66" charset="0"/>
              </a:rPr>
              <a:t>derived version of the function will hide the base version of the function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.</a:t>
            </a:r>
          </a:p>
        </p:txBody>
      </p:sp>
      <p:grpSp>
        <p:nvGrpSpPr>
          <p:cNvPr id="354352" name="Group 48"/>
          <p:cNvGrpSpPr>
            <a:grpSpLocks/>
          </p:cNvGrpSpPr>
          <p:nvPr/>
        </p:nvGrpSpPr>
        <p:grpSpPr bwMode="auto">
          <a:xfrm>
            <a:off x="6154738" y="4432300"/>
            <a:ext cx="3051175" cy="1739900"/>
            <a:chOff x="2207" y="3190"/>
            <a:chExt cx="1664" cy="1096"/>
          </a:xfrm>
        </p:grpSpPr>
        <p:sp>
          <p:nvSpPr>
            <p:cNvPr id="354351" name="Rectangle 47"/>
            <p:cNvSpPr>
              <a:spLocks noChangeArrowheads="1"/>
            </p:cNvSpPr>
            <p:nvPr/>
          </p:nvSpPr>
          <p:spPr bwMode="auto">
            <a:xfrm>
              <a:off x="2207" y="3202"/>
              <a:ext cx="1451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50" name="Text Box 46"/>
            <p:cNvSpPr txBox="1">
              <a:spLocks noChangeArrowheads="1"/>
            </p:cNvSpPr>
            <p:nvPr/>
          </p:nvSpPr>
          <p:spPr bwMode="auto">
            <a:xfrm>
              <a:off x="2207" y="3190"/>
              <a:ext cx="1664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r>
                <a:rPr lang="en-US" sz="1800" b="1">
                  <a:latin typeface="Courier New" pitchFamily="49" charset="0"/>
                </a:rPr>
                <a:t>  NerdyStudent JR;</a:t>
              </a:r>
            </a:p>
            <a:p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</a:rPr>
                <a:t>  JR.cheer();</a:t>
              </a:r>
            </a:p>
            <a:p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4353" name="Line 49"/>
          <p:cNvSpPr>
            <a:spLocks noChangeShapeType="1"/>
          </p:cNvSpPr>
          <p:nvPr/>
        </p:nvSpPr>
        <p:spPr bwMode="auto">
          <a:xfrm>
            <a:off x="6118225" y="5141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4" name="Line 50"/>
          <p:cNvSpPr>
            <a:spLocks noChangeShapeType="1"/>
          </p:cNvSpPr>
          <p:nvPr/>
        </p:nvSpPr>
        <p:spPr bwMode="auto">
          <a:xfrm>
            <a:off x="6113463" y="5703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5" name="Line 51"/>
          <p:cNvSpPr>
            <a:spLocks noChangeShapeType="1"/>
          </p:cNvSpPr>
          <p:nvPr/>
        </p:nvSpPr>
        <p:spPr bwMode="auto">
          <a:xfrm>
            <a:off x="4862513" y="1914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6" name="Line 52"/>
          <p:cNvSpPr>
            <a:spLocks noChangeShapeType="1"/>
          </p:cNvSpPr>
          <p:nvPr/>
        </p:nvSpPr>
        <p:spPr bwMode="auto">
          <a:xfrm>
            <a:off x="5094288" y="2454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8" name="Line 54"/>
          <p:cNvSpPr>
            <a:spLocks noChangeShapeType="1"/>
          </p:cNvSpPr>
          <p:nvPr/>
        </p:nvSpPr>
        <p:spPr bwMode="auto">
          <a:xfrm>
            <a:off x="4876800" y="272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9" name="Line 55"/>
          <p:cNvSpPr>
            <a:spLocks noChangeShapeType="1"/>
          </p:cNvSpPr>
          <p:nvPr/>
        </p:nvSpPr>
        <p:spPr bwMode="auto">
          <a:xfrm>
            <a:off x="5932488" y="5986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60" name="Text Box 56"/>
          <p:cNvSpPr txBox="1">
            <a:spLocks noChangeArrowheads="1"/>
          </p:cNvSpPr>
          <p:nvPr/>
        </p:nvSpPr>
        <p:spPr bwMode="auto">
          <a:xfrm>
            <a:off x="5334000" y="6400800"/>
            <a:ext cx="216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00CC"/>
                </a:solidFill>
              </a:rPr>
              <a:t>go algorithms!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47" grpId="0" autoUpdateAnimBg="0"/>
      <p:bldP spid="354353" grpId="0" animBg="1"/>
      <p:bldP spid="354354" grpId="0" animBg="1"/>
      <p:bldP spid="354355" grpId="0" animBg="1"/>
      <p:bldP spid="354356" grpId="0" animBg="1"/>
      <p:bldP spid="354356" grpId="1" animBg="1"/>
      <p:bldP spid="354358" grpId="0" animBg="1"/>
      <p:bldP spid="354359" grpId="0" animBg="1"/>
      <p:bldP spid="3543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732D-81F2-483A-B1C0-54A268E98745}" type="slidenum">
              <a:rPr lang="en-US"/>
              <a:pPr/>
              <a:t>21</a:t>
            </a:fld>
            <a:endParaRPr lang="en-US"/>
          </a:p>
        </p:txBody>
      </p:sp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4435475" y="989013"/>
            <a:ext cx="4638675" cy="35020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261938" y="1000125"/>
            <a:ext cx="3962400" cy="26019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458200" cy="1143000"/>
          </a:xfrm>
        </p:spPr>
        <p:txBody>
          <a:bodyPr/>
          <a:lstStyle/>
          <a:p>
            <a:r>
              <a:rPr lang="en-US"/>
              <a:t>Inheritance: Function Call Rules</a:t>
            </a:r>
          </a:p>
        </p:txBody>
      </p:sp>
      <p:grpSp>
        <p:nvGrpSpPr>
          <p:cNvPr id="356361" name="Group 9"/>
          <p:cNvGrpSpPr>
            <a:grpSpLocks/>
          </p:cNvGrpSpPr>
          <p:nvPr/>
        </p:nvGrpSpPr>
        <p:grpSpPr bwMode="auto">
          <a:xfrm>
            <a:off x="5486400" y="4767263"/>
            <a:ext cx="4556125" cy="2014537"/>
            <a:chOff x="2207" y="3190"/>
            <a:chExt cx="1848" cy="1121"/>
          </a:xfrm>
        </p:grpSpPr>
        <p:sp>
          <p:nvSpPr>
            <p:cNvPr id="356362" name="Rectangle 10"/>
            <p:cNvSpPr>
              <a:spLocks noChangeArrowheads="1"/>
            </p:cNvSpPr>
            <p:nvPr/>
          </p:nvSpPr>
          <p:spPr bwMode="auto">
            <a:xfrm>
              <a:off x="2207" y="3202"/>
              <a:ext cx="1451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3" name="Text Box 11"/>
            <p:cNvSpPr txBox="1">
              <a:spLocks noChangeArrowheads="1"/>
            </p:cNvSpPr>
            <p:nvPr/>
          </p:nvSpPr>
          <p:spPr bwMode="auto">
            <a:xfrm>
              <a:off x="2207" y="3190"/>
              <a:ext cx="1848" cy="1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r>
                <a:rPr lang="en-US" sz="1800" b="1">
                  <a:latin typeface="Courier New" pitchFamily="49" charset="0"/>
                </a:rPr>
                <a:t>  NerdyStudent CN;</a:t>
              </a:r>
            </a:p>
            <a:p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</a:rPr>
                <a:t>  CN.goToBathroom();</a:t>
              </a:r>
            </a:p>
            <a:p>
              <a:r>
                <a:rPr lang="en-US" sz="1800" b="1">
                  <a:latin typeface="Courier New" pitchFamily="49" charset="0"/>
                </a:rPr>
                <a:t>  CN.getExcitedAboutCS();</a:t>
              </a:r>
            </a:p>
            <a:p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6365" name="Text Box 13"/>
          <p:cNvSpPr txBox="1">
            <a:spLocks noChangeArrowheads="1"/>
          </p:cNvSpPr>
          <p:nvPr/>
        </p:nvSpPr>
        <p:spPr bwMode="auto">
          <a:xfrm>
            <a:off x="195263" y="3886200"/>
            <a:ext cx="1023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Rules:</a:t>
            </a:r>
          </a:p>
        </p:txBody>
      </p:sp>
      <p:sp>
        <p:nvSpPr>
          <p:cNvPr id="356366" name="Text Box 14"/>
          <p:cNvSpPr txBox="1">
            <a:spLocks noChangeArrowheads="1"/>
          </p:cNvSpPr>
          <p:nvPr/>
        </p:nvSpPr>
        <p:spPr bwMode="auto">
          <a:xfrm>
            <a:off x="533400" y="4648200"/>
            <a:ext cx="4664075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Any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public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functions defined in the base class, but not redefined in a derived class can be called normally by all parts of your program.</a:t>
            </a:r>
          </a:p>
        </p:txBody>
      </p: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5505450" y="5503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7" name="Text Box 25"/>
          <p:cNvSpPr txBox="1">
            <a:spLocks noChangeArrowheads="1"/>
          </p:cNvSpPr>
          <p:nvPr/>
        </p:nvSpPr>
        <p:spPr bwMode="auto">
          <a:xfrm>
            <a:off x="244475" y="1000125"/>
            <a:ext cx="40068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{ cout &lt;&lt; “go bruins!”; }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{ cout &lt;&lt; “splat!”; 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...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356378" name="Text Box 26"/>
          <p:cNvSpPr txBox="1">
            <a:spLocks noChangeArrowheads="1"/>
          </p:cNvSpPr>
          <p:nvPr/>
        </p:nvSpPr>
        <p:spPr bwMode="auto">
          <a:xfrm>
            <a:off x="4438650" y="914400"/>
            <a:ext cx="4689475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>
                <a:latin typeface="Courier New" pitchFamily="49" charset="0"/>
                <a:ea typeface="MS Mincho" pitchFamily="49" charset="-128"/>
              </a:rPr>
              <a:t>class NerdyStudent: public Student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() </a:t>
            </a:r>
            <a:br>
              <a:rPr lang="en-US" sz="1800" b="1"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latin typeface="Courier New" pitchFamily="49" charset="0"/>
                <a:ea typeface="MS Mincho" pitchFamily="49" charset="-128"/>
              </a:rPr>
              <a:t>   {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  cout &lt;&lt; “go algorithms!”;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}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void getExcitedAboutCS()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{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  cout &lt;&lt; “Ooh linked lists!”;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  goToBathroom();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}	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356379" name="Line 27"/>
          <p:cNvSpPr>
            <a:spLocks noChangeShapeType="1"/>
          </p:cNvSpPr>
          <p:nvPr/>
        </p:nvSpPr>
        <p:spPr bwMode="auto">
          <a:xfrm>
            <a:off x="5543550" y="6048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0" name="Line 28"/>
          <p:cNvSpPr>
            <a:spLocks noChangeShapeType="1"/>
          </p:cNvSpPr>
          <p:nvPr/>
        </p:nvSpPr>
        <p:spPr bwMode="auto">
          <a:xfrm>
            <a:off x="406400" y="2552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1" name="Line 29"/>
          <p:cNvSpPr>
            <a:spLocks noChangeShapeType="1"/>
          </p:cNvSpPr>
          <p:nvPr/>
        </p:nvSpPr>
        <p:spPr bwMode="auto">
          <a:xfrm>
            <a:off x="644525" y="28289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2" name="Text Box 30"/>
          <p:cNvSpPr txBox="1">
            <a:spLocks noChangeArrowheads="1"/>
          </p:cNvSpPr>
          <p:nvPr/>
        </p:nvSpPr>
        <p:spPr bwMode="auto">
          <a:xfrm>
            <a:off x="247650" y="6410325"/>
            <a:ext cx="95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00CC"/>
                </a:solidFill>
              </a:rPr>
              <a:t>splat!</a:t>
            </a:r>
          </a:p>
        </p:txBody>
      </p:sp>
      <p:sp>
        <p:nvSpPr>
          <p:cNvPr id="356383" name="Line 31"/>
          <p:cNvSpPr>
            <a:spLocks noChangeShapeType="1"/>
          </p:cNvSpPr>
          <p:nvPr/>
        </p:nvSpPr>
        <p:spPr bwMode="auto">
          <a:xfrm>
            <a:off x="5553075" y="6334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4" name="Line 32"/>
          <p:cNvSpPr>
            <a:spLocks noChangeShapeType="1"/>
          </p:cNvSpPr>
          <p:nvPr/>
        </p:nvSpPr>
        <p:spPr bwMode="auto">
          <a:xfrm>
            <a:off x="4587875" y="3000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5" name="Line 33"/>
          <p:cNvSpPr>
            <a:spLocks noChangeShapeType="1"/>
          </p:cNvSpPr>
          <p:nvPr/>
        </p:nvSpPr>
        <p:spPr bwMode="auto">
          <a:xfrm>
            <a:off x="4854575" y="35623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6" name="Text Box 34"/>
          <p:cNvSpPr txBox="1">
            <a:spLocks noChangeArrowheads="1"/>
          </p:cNvSpPr>
          <p:nvPr/>
        </p:nvSpPr>
        <p:spPr bwMode="auto">
          <a:xfrm>
            <a:off x="1295400" y="6438900"/>
            <a:ext cx="246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00CC"/>
                </a:solidFill>
              </a:rPr>
              <a:t>Ooh linked lists!</a:t>
            </a:r>
          </a:p>
        </p:txBody>
      </p:sp>
      <p:sp>
        <p:nvSpPr>
          <p:cNvPr id="356387" name="Line 35"/>
          <p:cNvSpPr>
            <a:spLocks noChangeShapeType="1"/>
          </p:cNvSpPr>
          <p:nvPr/>
        </p:nvSpPr>
        <p:spPr bwMode="auto">
          <a:xfrm>
            <a:off x="4873625" y="3829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8" name="Line 36"/>
          <p:cNvSpPr>
            <a:spLocks noChangeShapeType="1"/>
          </p:cNvSpPr>
          <p:nvPr/>
        </p:nvSpPr>
        <p:spPr bwMode="auto">
          <a:xfrm>
            <a:off x="406400" y="2543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89" name="Line 37"/>
          <p:cNvSpPr>
            <a:spLocks noChangeShapeType="1"/>
          </p:cNvSpPr>
          <p:nvPr/>
        </p:nvSpPr>
        <p:spPr bwMode="auto">
          <a:xfrm>
            <a:off x="635000" y="28289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90" name="Text Box 38"/>
          <p:cNvSpPr txBox="1">
            <a:spLocks noChangeArrowheads="1"/>
          </p:cNvSpPr>
          <p:nvPr/>
        </p:nvSpPr>
        <p:spPr bwMode="auto">
          <a:xfrm>
            <a:off x="3895725" y="6429375"/>
            <a:ext cx="95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00CC"/>
                </a:solidFill>
              </a:rPr>
              <a:t>splat!</a:t>
            </a:r>
          </a:p>
        </p:txBody>
      </p:sp>
      <p:sp>
        <p:nvSpPr>
          <p:cNvPr id="356391" name="Line 39"/>
          <p:cNvSpPr>
            <a:spLocks noChangeShapeType="1"/>
          </p:cNvSpPr>
          <p:nvPr/>
        </p:nvSpPr>
        <p:spPr bwMode="auto">
          <a:xfrm>
            <a:off x="4616450" y="4076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92" name="Line 40"/>
          <p:cNvSpPr>
            <a:spLocks noChangeShapeType="1"/>
          </p:cNvSpPr>
          <p:nvPr/>
        </p:nvSpPr>
        <p:spPr bwMode="auto">
          <a:xfrm>
            <a:off x="5267325" y="6581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66" grpId="0" autoUpdateAnimBg="0"/>
      <p:bldP spid="356367" grpId="0" animBg="1"/>
      <p:bldP spid="356367" grpId="1" animBg="1"/>
      <p:bldP spid="356379" grpId="0" animBg="1"/>
      <p:bldP spid="356379" grpId="1" animBg="1"/>
      <p:bldP spid="356380" grpId="0" animBg="1"/>
      <p:bldP spid="356380" grpId="1" animBg="1"/>
      <p:bldP spid="356381" grpId="0" animBg="1"/>
      <p:bldP spid="356381" grpId="1" animBg="1"/>
      <p:bldP spid="356382" grpId="0"/>
      <p:bldP spid="356383" grpId="0" animBg="1"/>
      <p:bldP spid="356383" grpId="1" animBg="1"/>
      <p:bldP spid="356384" grpId="0" animBg="1"/>
      <p:bldP spid="356384" grpId="1" animBg="1"/>
      <p:bldP spid="356385" grpId="0" animBg="1"/>
      <p:bldP spid="356385" grpId="1" animBg="1"/>
      <p:bldP spid="356386" grpId="0"/>
      <p:bldP spid="356387" grpId="0" animBg="1"/>
      <p:bldP spid="356387" grpId="1" animBg="1"/>
      <p:bldP spid="356388" grpId="0" animBg="1"/>
      <p:bldP spid="356388" grpId="1" animBg="1"/>
      <p:bldP spid="356389" grpId="0" animBg="1"/>
      <p:bldP spid="356389" grpId="1" animBg="1"/>
      <p:bldP spid="356390" grpId="0"/>
      <p:bldP spid="356391" grpId="0" animBg="1"/>
      <p:bldP spid="356391" grpId="1" animBg="1"/>
      <p:bldP spid="356392" grpId="0" animBg="1"/>
      <p:bldP spid="35639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CD55-7A64-4A53-A85F-8357ED35C660}" type="slidenum">
              <a:rPr lang="en-US"/>
              <a:pPr/>
              <a:t>22</a:t>
            </a:fld>
            <a:endParaRPr lang="en-US"/>
          </a:p>
        </p:txBody>
      </p:sp>
      <p:sp>
        <p:nvSpPr>
          <p:cNvPr id="3573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458200" cy="1143000"/>
          </a:xfrm>
        </p:spPr>
        <p:txBody>
          <a:bodyPr/>
          <a:lstStyle/>
          <a:p>
            <a:r>
              <a:rPr lang="en-US"/>
              <a:t>Inheritance: Function Call Rules</a:t>
            </a:r>
          </a:p>
        </p:txBody>
      </p:sp>
      <p:grpSp>
        <p:nvGrpSpPr>
          <p:cNvPr id="357383" name="Group 7"/>
          <p:cNvGrpSpPr>
            <a:grpSpLocks/>
          </p:cNvGrpSpPr>
          <p:nvPr/>
        </p:nvGrpSpPr>
        <p:grpSpPr bwMode="auto">
          <a:xfrm>
            <a:off x="5146675" y="4572000"/>
            <a:ext cx="4089400" cy="2014538"/>
            <a:chOff x="2207" y="3190"/>
            <a:chExt cx="1537" cy="1074"/>
          </a:xfrm>
        </p:grpSpPr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2207" y="3202"/>
              <a:ext cx="1451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2207" y="3190"/>
              <a:ext cx="1537" cy="1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r>
                <a:rPr lang="en-US" sz="1800" b="1">
                  <a:latin typeface="Courier New" pitchFamily="49" charset="0"/>
                </a:rPr>
                <a:t>  NerdyStudent Lily;</a:t>
              </a:r>
            </a:p>
            <a:p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</a:rPr>
                <a:t>  Lily.getExcitedAboutCS();</a:t>
              </a:r>
            </a:p>
            <a:p>
              <a:r>
                <a:rPr lang="en-US" sz="1800" b="1">
                  <a:latin typeface="Courier New" pitchFamily="49" charset="0"/>
                </a:rPr>
                <a:t> 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7387" name="Text Box 11"/>
          <p:cNvSpPr txBox="1">
            <a:spLocks noChangeArrowheads="1"/>
          </p:cNvSpPr>
          <p:nvPr/>
        </p:nvSpPr>
        <p:spPr bwMode="auto">
          <a:xfrm>
            <a:off x="546100" y="4511675"/>
            <a:ext cx="4725988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If your code wants to call a function in the base class that’s been redefined in the derived class, it must use a class:: prefix.</a:t>
            </a:r>
          </a:p>
        </p:txBody>
      </p:sp>
      <p:sp>
        <p:nvSpPr>
          <p:cNvPr id="357412" name="Rectangle 36"/>
          <p:cNvSpPr>
            <a:spLocks noChangeArrowheads="1"/>
          </p:cNvSpPr>
          <p:nvPr/>
        </p:nvSpPr>
        <p:spPr bwMode="auto">
          <a:xfrm>
            <a:off x="4435475" y="989013"/>
            <a:ext cx="4638675" cy="35020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3" name="Rectangle 37"/>
          <p:cNvSpPr>
            <a:spLocks noChangeArrowheads="1"/>
          </p:cNvSpPr>
          <p:nvPr/>
        </p:nvSpPr>
        <p:spPr bwMode="auto">
          <a:xfrm>
            <a:off x="261938" y="1000125"/>
            <a:ext cx="3962400" cy="26019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4" name="Text Box 38"/>
          <p:cNvSpPr txBox="1">
            <a:spLocks noChangeArrowheads="1"/>
          </p:cNvSpPr>
          <p:nvPr/>
        </p:nvSpPr>
        <p:spPr bwMode="auto">
          <a:xfrm>
            <a:off x="195263" y="3886200"/>
            <a:ext cx="1023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Rules:</a:t>
            </a:r>
          </a:p>
        </p:txBody>
      </p:sp>
      <p:sp>
        <p:nvSpPr>
          <p:cNvPr id="357415" name="Text Box 39"/>
          <p:cNvSpPr txBox="1">
            <a:spLocks noChangeArrowheads="1"/>
          </p:cNvSpPr>
          <p:nvPr/>
        </p:nvSpPr>
        <p:spPr bwMode="auto">
          <a:xfrm>
            <a:off x="244475" y="1000125"/>
            <a:ext cx="40068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{ cout &lt;&lt; “go bruins!”; }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{ cout &lt;&lt; “splat!”; 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...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357416" name="Text Box 40"/>
          <p:cNvSpPr txBox="1">
            <a:spLocks noChangeArrowheads="1"/>
          </p:cNvSpPr>
          <p:nvPr/>
        </p:nvSpPr>
        <p:spPr bwMode="auto">
          <a:xfrm>
            <a:off x="4438650" y="914400"/>
            <a:ext cx="46101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>
                <a:latin typeface="Courier New" pitchFamily="49" charset="0"/>
                <a:ea typeface="MS Mincho" pitchFamily="49" charset="-128"/>
              </a:rPr>
              <a:t>class NerdyStudent: public Student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() </a:t>
            </a:r>
            <a:br>
              <a:rPr lang="en-US" sz="1800" b="1"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latin typeface="Courier New" pitchFamily="49" charset="0"/>
                <a:ea typeface="MS Mincho" pitchFamily="49" charset="-128"/>
              </a:rPr>
              <a:t>   {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  cout &lt;&lt; “go algorithms!”;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}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void getExcitedAboutCS()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{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  cheer();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Student::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cheer();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 }	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357425" name="Line 49"/>
          <p:cNvSpPr>
            <a:spLocks noChangeShapeType="1"/>
          </p:cNvSpPr>
          <p:nvPr/>
        </p:nvSpPr>
        <p:spPr bwMode="auto">
          <a:xfrm>
            <a:off x="5162550" y="5295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26" name="Line 50"/>
          <p:cNvSpPr>
            <a:spLocks noChangeShapeType="1"/>
          </p:cNvSpPr>
          <p:nvPr/>
        </p:nvSpPr>
        <p:spPr bwMode="auto">
          <a:xfrm>
            <a:off x="5181600" y="5838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27" name="Line 51"/>
          <p:cNvSpPr>
            <a:spLocks noChangeShapeType="1"/>
          </p:cNvSpPr>
          <p:nvPr/>
        </p:nvSpPr>
        <p:spPr bwMode="auto">
          <a:xfrm>
            <a:off x="4591050" y="2990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28" name="Line 52"/>
          <p:cNvSpPr>
            <a:spLocks noChangeShapeType="1"/>
          </p:cNvSpPr>
          <p:nvPr/>
        </p:nvSpPr>
        <p:spPr bwMode="auto">
          <a:xfrm>
            <a:off x="4829175" y="3552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29" name="Line 53"/>
          <p:cNvSpPr>
            <a:spLocks noChangeShapeType="1"/>
          </p:cNvSpPr>
          <p:nvPr/>
        </p:nvSpPr>
        <p:spPr bwMode="auto">
          <a:xfrm>
            <a:off x="4572000" y="1905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30" name="Line 54"/>
          <p:cNvSpPr>
            <a:spLocks noChangeShapeType="1"/>
          </p:cNvSpPr>
          <p:nvPr/>
        </p:nvSpPr>
        <p:spPr bwMode="auto">
          <a:xfrm>
            <a:off x="4876800" y="2457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31" name="Line 55"/>
          <p:cNvSpPr>
            <a:spLocks noChangeShapeType="1"/>
          </p:cNvSpPr>
          <p:nvPr/>
        </p:nvSpPr>
        <p:spPr bwMode="auto">
          <a:xfrm>
            <a:off x="4648200" y="2743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32" name="Line 56"/>
          <p:cNvSpPr>
            <a:spLocks noChangeShapeType="1"/>
          </p:cNvSpPr>
          <p:nvPr/>
        </p:nvSpPr>
        <p:spPr bwMode="auto">
          <a:xfrm>
            <a:off x="4876800" y="3810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33" name="Line 57"/>
          <p:cNvSpPr>
            <a:spLocks noChangeShapeType="1"/>
          </p:cNvSpPr>
          <p:nvPr/>
        </p:nvSpPr>
        <p:spPr bwMode="auto">
          <a:xfrm>
            <a:off x="381000" y="2000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34" name="Line 58"/>
          <p:cNvSpPr>
            <a:spLocks noChangeShapeType="1"/>
          </p:cNvSpPr>
          <p:nvPr/>
        </p:nvSpPr>
        <p:spPr bwMode="auto">
          <a:xfrm>
            <a:off x="600075" y="228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35" name="Line 59"/>
          <p:cNvSpPr>
            <a:spLocks noChangeShapeType="1"/>
          </p:cNvSpPr>
          <p:nvPr/>
        </p:nvSpPr>
        <p:spPr bwMode="auto">
          <a:xfrm>
            <a:off x="4581525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36" name="Line 60"/>
          <p:cNvSpPr>
            <a:spLocks noChangeShapeType="1"/>
          </p:cNvSpPr>
          <p:nvPr/>
        </p:nvSpPr>
        <p:spPr bwMode="auto">
          <a:xfrm>
            <a:off x="5181600" y="6115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37" name="Line 61"/>
          <p:cNvSpPr>
            <a:spLocks noChangeShapeType="1"/>
          </p:cNvSpPr>
          <p:nvPr/>
        </p:nvSpPr>
        <p:spPr bwMode="auto">
          <a:xfrm>
            <a:off x="381000" y="198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38" name="Line 62"/>
          <p:cNvSpPr>
            <a:spLocks noChangeShapeType="1"/>
          </p:cNvSpPr>
          <p:nvPr/>
        </p:nvSpPr>
        <p:spPr bwMode="auto">
          <a:xfrm>
            <a:off x="609600" y="228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39" name="Line 63"/>
          <p:cNvSpPr>
            <a:spLocks noChangeShapeType="1"/>
          </p:cNvSpPr>
          <p:nvPr/>
        </p:nvSpPr>
        <p:spPr bwMode="auto">
          <a:xfrm>
            <a:off x="4924425" y="6410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40" name="Rectangle 64"/>
          <p:cNvSpPr>
            <a:spLocks noChangeArrowheads="1"/>
          </p:cNvSpPr>
          <p:nvPr/>
        </p:nvSpPr>
        <p:spPr bwMode="auto">
          <a:xfrm>
            <a:off x="5429250" y="5934075"/>
            <a:ext cx="2722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Lily.Student::cheer();</a:t>
            </a:r>
          </a:p>
        </p:txBody>
      </p:sp>
      <p:sp>
        <p:nvSpPr>
          <p:cNvPr id="357441" name="Text Box 65"/>
          <p:cNvSpPr txBox="1">
            <a:spLocks noChangeArrowheads="1"/>
          </p:cNvSpPr>
          <p:nvPr/>
        </p:nvSpPr>
        <p:spPr bwMode="auto">
          <a:xfrm>
            <a:off x="228600" y="6400800"/>
            <a:ext cx="216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00CC"/>
                </a:solidFill>
              </a:rPr>
              <a:t>go algorithms!</a:t>
            </a:r>
          </a:p>
        </p:txBody>
      </p:sp>
      <p:sp>
        <p:nvSpPr>
          <p:cNvPr id="357442" name="Text Box 66"/>
          <p:cNvSpPr txBox="1">
            <a:spLocks noChangeArrowheads="1"/>
          </p:cNvSpPr>
          <p:nvPr/>
        </p:nvSpPr>
        <p:spPr bwMode="auto">
          <a:xfrm>
            <a:off x="2514600" y="6391275"/>
            <a:ext cx="154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00CC"/>
                </a:solidFill>
              </a:rPr>
              <a:t>go bruins!</a:t>
            </a:r>
          </a:p>
        </p:txBody>
      </p:sp>
      <p:sp>
        <p:nvSpPr>
          <p:cNvPr id="357443" name="Text Box 67"/>
          <p:cNvSpPr txBox="1">
            <a:spLocks noChangeArrowheads="1"/>
          </p:cNvSpPr>
          <p:nvPr/>
        </p:nvSpPr>
        <p:spPr bwMode="auto">
          <a:xfrm>
            <a:off x="4038600" y="6362700"/>
            <a:ext cx="154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00CC"/>
                </a:solidFill>
              </a:rPr>
              <a:t>go bruins!</a:t>
            </a:r>
          </a:p>
        </p:txBody>
      </p:sp>
      <p:sp>
        <p:nvSpPr>
          <p:cNvPr id="357444" name="AutoShape 68"/>
          <p:cNvSpPr>
            <a:spLocks noChangeArrowheads="1"/>
          </p:cNvSpPr>
          <p:nvPr/>
        </p:nvSpPr>
        <p:spPr bwMode="auto">
          <a:xfrm>
            <a:off x="6096000" y="1143000"/>
            <a:ext cx="2857500" cy="2209800"/>
          </a:xfrm>
          <a:prstGeom prst="wedgeRoundRectCallout">
            <a:avLst>
              <a:gd name="adj1" fmla="val -44167"/>
              <a:gd name="adj2" fmla="val 69972"/>
              <a:gd name="adj3" fmla="val 16667"/>
            </a:avLst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Ahh, since the programmer prefixed this with </a:t>
            </a:r>
            <a:r>
              <a:rPr lang="en-US">
                <a:solidFill>
                  <a:srgbClr val="6600CC"/>
                </a:solidFill>
              </a:rPr>
              <a:t>Student::</a:t>
            </a:r>
            <a:r>
              <a:rPr lang="en-US"/>
              <a:t> I’ll call its version of the cheer function!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5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5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7" grpId="0" autoUpdateAnimBg="0"/>
      <p:bldP spid="357425" grpId="0" animBg="1"/>
      <p:bldP spid="357425" grpId="1" animBg="1"/>
      <p:bldP spid="357426" grpId="0" animBg="1"/>
      <p:bldP spid="357426" grpId="1" animBg="1"/>
      <p:bldP spid="357427" grpId="0" animBg="1"/>
      <p:bldP spid="357427" grpId="1" animBg="1"/>
      <p:bldP spid="357428" grpId="0" animBg="1"/>
      <p:bldP spid="357428" grpId="1" animBg="1"/>
      <p:bldP spid="357429" grpId="0" animBg="1"/>
      <p:bldP spid="357429" grpId="1" animBg="1"/>
      <p:bldP spid="357430" grpId="0" animBg="1"/>
      <p:bldP spid="357430" grpId="1" animBg="1"/>
      <p:bldP spid="357431" grpId="0" animBg="1"/>
      <p:bldP spid="357431" grpId="1" animBg="1"/>
      <p:bldP spid="357432" grpId="0" animBg="1"/>
      <p:bldP spid="357432" grpId="1" animBg="1"/>
      <p:bldP spid="357433" grpId="0" animBg="1"/>
      <p:bldP spid="357433" grpId="1" animBg="1"/>
      <p:bldP spid="357434" grpId="0" animBg="1"/>
      <p:bldP spid="357434" grpId="1" animBg="1"/>
      <p:bldP spid="357435" grpId="0" animBg="1"/>
      <p:bldP spid="357435" grpId="1" animBg="1"/>
      <p:bldP spid="357436" grpId="0" animBg="1"/>
      <p:bldP spid="357436" grpId="1" animBg="1"/>
      <p:bldP spid="357437" grpId="0" animBg="1"/>
      <p:bldP spid="357437" grpId="1" animBg="1"/>
      <p:bldP spid="357438" grpId="0" animBg="1"/>
      <p:bldP spid="357438" grpId="1" animBg="1"/>
      <p:bldP spid="357439" grpId="0" animBg="1"/>
      <p:bldP spid="357439" grpId="1" animBg="1"/>
      <p:bldP spid="357440" grpId="0"/>
      <p:bldP spid="357441" grpId="0"/>
      <p:bldP spid="357442" grpId="0"/>
      <p:bldP spid="357443" grpId="0"/>
      <p:bldP spid="357444" grpId="0" animBg="1"/>
      <p:bldP spid="35744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23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6" name="Rectangle 18"/>
          <p:cNvSpPr>
            <a:spLocks noChangeArrowheads="1"/>
          </p:cNvSpPr>
          <p:nvPr/>
        </p:nvSpPr>
        <p:spPr bwMode="auto">
          <a:xfrm>
            <a:off x="431800" y="838200"/>
            <a:ext cx="3683000" cy="46609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0" y="812800"/>
            <a:ext cx="518160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    m_x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    m_y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~Robot() { …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setX(int newX);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getX();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setY(int newY);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getY();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m_x, m_y;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94200" y="876300"/>
            <a:ext cx="4581525" cy="39497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62400" y="838200"/>
            <a:ext cx="5181600" cy="41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ShieldedRobot: </a:t>
            </a:r>
            <a:r>
              <a:rPr lang="en-US" sz="1700" b="1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  ShieldedRobot(void)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     m_shield = 1; // shield power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  ~ShieldedRobot() { ...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setShield(int s);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getShield();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m_shield; 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339999" name="Group 31"/>
          <p:cNvGrpSpPr>
            <a:grpSpLocks/>
          </p:cNvGrpSpPr>
          <p:nvPr/>
        </p:nvGrpSpPr>
        <p:grpSpPr bwMode="auto">
          <a:xfrm>
            <a:off x="4014788" y="4922838"/>
            <a:ext cx="3425825" cy="1935162"/>
            <a:chOff x="2976" y="1835"/>
            <a:chExt cx="2985" cy="1974"/>
          </a:xfrm>
        </p:grpSpPr>
        <p:sp>
          <p:nvSpPr>
            <p:cNvPr id="340000" name="Rectangle 32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01" name="Text Box 33"/>
            <p:cNvSpPr txBox="1">
              <a:spLocks noChangeArrowheads="1"/>
            </p:cNvSpPr>
            <p:nvPr/>
          </p:nvSpPr>
          <p:spPr bwMode="auto">
            <a:xfrm>
              <a:off x="2976" y="1867"/>
              <a:ext cx="2985" cy="1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main()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{ 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  ShieldedRobot x;</a:t>
              </a:r>
            </a:p>
            <a:p>
              <a:endParaRPr lang="en-US" sz="1700" b="1"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700" b="1"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>
                <a:latin typeface="Courier New" pitchFamily="49" charset="0"/>
              </a:endParaRPr>
            </a:p>
            <a:p>
              <a:endParaRPr lang="en-US" sz="1700">
                <a:latin typeface="Courier New" pitchFamily="49" charset="0"/>
              </a:endParaRPr>
            </a:p>
          </p:txBody>
        </p:sp>
      </p:grpSp>
      <p:sp>
        <p:nvSpPr>
          <p:cNvPr id="340005" name="Text Box 37"/>
          <p:cNvSpPr txBox="1">
            <a:spLocks noChangeArrowheads="1"/>
          </p:cNvSpPr>
          <p:nvPr/>
        </p:nvSpPr>
        <p:spPr bwMode="auto">
          <a:xfrm>
            <a:off x="152400" y="4832350"/>
            <a:ext cx="3749675" cy="1435100"/>
          </a:xfrm>
          <a:prstGeom prst="rect">
            <a:avLst/>
          </a:prstGeom>
          <a:solidFill>
            <a:srgbClr val="FFE9FF">
              <a:alpha val="92000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Classes are </a:t>
            </a:r>
            <a:r>
              <a:rPr lang="en-US" sz="2200">
                <a:solidFill>
                  <a:srgbClr val="006666"/>
                </a:solidFill>
              </a:rPr>
              <a:t>constructed</a:t>
            </a:r>
            <a:r>
              <a:rPr lang="en-US" sz="2200"/>
              <a:t> from </a:t>
            </a:r>
            <a:r>
              <a:rPr lang="en-US" sz="2200">
                <a:solidFill>
                  <a:srgbClr val="990000"/>
                </a:solidFill>
              </a:rPr>
              <a:t>superclass</a:t>
            </a:r>
            <a:r>
              <a:rPr lang="en-US" sz="2200"/>
              <a:t> to </a:t>
            </a:r>
            <a:r>
              <a:rPr lang="en-US" sz="2200">
                <a:solidFill>
                  <a:srgbClr val="990000"/>
                </a:solidFill>
              </a:rPr>
              <a:t>subclass</a:t>
            </a:r>
            <a:r>
              <a:rPr lang="en-US" sz="2200"/>
              <a:t>… And </a:t>
            </a:r>
            <a:r>
              <a:rPr lang="en-US" sz="2200">
                <a:solidFill>
                  <a:srgbClr val="006666"/>
                </a:solidFill>
              </a:rPr>
              <a:t>destructed</a:t>
            </a:r>
            <a:r>
              <a:rPr lang="en-US" sz="2200"/>
              <a:t> from </a:t>
            </a:r>
            <a:r>
              <a:rPr lang="en-US" sz="2200">
                <a:solidFill>
                  <a:srgbClr val="990000"/>
                </a:solidFill>
              </a:rPr>
              <a:t>sub</a:t>
            </a:r>
            <a:r>
              <a:rPr lang="en-US" sz="2200"/>
              <a:t> to </a:t>
            </a:r>
            <a:r>
              <a:rPr lang="en-US" sz="2200">
                <a:solidFill>
                  <a:srgbClr val="990000"/>
                </a:solidFill>
              </a:rPr>
              <a:t>super</a:t>
            </a:r>
            <a:r>
              <a:rPr lang="en-US" sz="2200"/>
              <a:t>.</a:t>
            </a:r>
          </a:p>
        </p:txBody>
      </p:sp>
      <p:sp>
        <p:nvSpPr>
          <p:cNvPr id="340006" name="Line 38"/>
          <p:cNvSpPr>
            <a:spLocks noChangeShapeType="1"/>
          </p:cNvSpPr>
          <p:nvPr/>
        </p:nvSpPr>
        <p:spPr bwMode="auto">
          <a:xfrm>
            <a:off x="3975100" y="5638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0019" name="Group 51"/>
          <p:cNvGrpSpPr>
            <a:grpSpLocks/>
          </p:cNvGrpSpPr>
          <p:nvPr/>
        </p:nvGrpSpPr>
        <p:grpSpPr bwMode="auto">
          <a:xfrm>
            <a:off x="6005513" y="4872038"/>
            <a:ext cx="3302000" cy="1757362"/>
            <a:chOff x="4304" y="3069"/>
            <a:chExt cx="1360" cy="1107"/>
          </a:xfrm>
        </p:grpSpPr>
        <p:sp>
          <p:nvSpPr>
            <p:cNvPr id="340008" name="Rectangle 40"/>
            <p:cNvSpPr>
              <a:spLocks noChangeArrowheads="1"/>
            </p:cNvSpPr>
            <p:nvPr/>
          </p:nvSpPr>
          <p:spPr bwMode="auto">
            <a:xfrm>
              <a:off x="4704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09" name="Text Box 41"/>
            <p:cNvSpPr txBox="1">
              <a:spLocks noChangeArrowheads="1"/>
            </p:cNvSpPr>
            <p:nvPr/>
          </p:nvSpPr>
          <p:spPr bwMode="auto">
            <a:xfrm>
              <a:off x="4304" y="3069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    x</a:t>
              </a:r>
            </a:p>
          </p:txBody>
        </p:sp>
      </p:grpSp>
      <p:grpSp>
        <p:nvGrpSpPr>
          <p:cNvPr id="340016" name="Group 48"/>
          <p:cNvGrpSpPr>
            <a:grpSpLocks/>
          </p:cNvGrpSpPr>
          <p:nvPr/>
        </p:nvGrpSpPr>
        <p:grpSpPr bwMode="auto">
          <a:xfrm>
            <a:off x="6969125" y="5692775"/>
            <a:ext cx="2295525" cy="892175"/>
            <a:chOff x="4726" y="3586"/>
            <a:chExt cx="882" cy="562"/>
          </a:xfrm>
        </p:grpSpPr>
        <p:sp>
          <p:nvSpPr>
            <p:cNvPr id="340010" name="Rectangle 42"/>
            <p:cNvSpPr>
              <a:spLocks noChangeArrowheads="1"/>
            </p:cNvSpPr>
            <p:nvPr/>
          </p:nvSpPr>
          <p:spPr bwMode="auto">
            <a:xfrm>
              <a:off x="4752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11" name="Text Box 43"/>
            <p:cNvSpPr txBox="1">
              <a:spLocks noChangeArrowheads="1"/>
            </p:cNvSpPr>
            <p:nvPr/>
          </p:nvSpPr>
          <p:spPr bwMode="auto">
            <a:xfrm>
              <a:off x="4726" y="358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Robot data:</a:t>
              </a:r>
            </a:p>
          </p:txBody>
        </p:sp>
        <p:sp>
          <p:nvSpPr>
            <p:cNvPr id="340012" name="Text Box 44"/>
            <p:cNvSpPr txBox="1">
              <a:spLocks noChangeArrowheads="1"/>
            </p:cNvSpPr>
            <p:nvPr/>
          </p:nvSpPr>
          <p:spPr bwMode="auto">
            <a:xfrm>
              <a:off x="4752" y="3744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</p:grpSp>
      <p:grpSp>
        <p:nvGrpSpPr>
          <p:cNvPr id="340018" name="Group 50"/>
          <p:cNvGrpSpPr>
            <a:grpSpLocks/>
          </p:cNvGrpSpPr>
          <p:nvPr/>
        </p:nvGrpSpPr>
        <p:grpSpPr bwMode="auto">
          <a:xfrm>
            <a:off x="6972300" y="5029200"/>
            <a:ext cx="2363788" cy="619125"/>
            <a:chOff x="4728" y="3168"/>
            <a:chExt cx="908" cy="390"/>
          </a:xfrm>
        </p:grpSpPr>
        <p:sp>
          <p:nvSpPr>
            <p:cNvPr id="340013" name="Rectangle 45"/>
            <p:cNvSpPr>
              <a:spLocks noChangeArrowheads="1"/>
            </p:cNvSpPr>
            <p:nvPr/>
          </p:nvSpPr>
          <p:spPr bwMode="auto">
            <a:xfrm>
              <a:off x="4754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14" name="Text Box 46"/>
            <p:cNvSpPr txBox="1">
              <a:spLocks noChangeArrowheads="1"/>
            </p:cNvSpPr>
            <p:nvPr/>
          </p:nvSpPr>
          <p:spPr bwMode="auto">
            <a:xfrm>
              <a:off x="4728" y="316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40015" name="Text Box 47"/>
            <p:cNvSpPr txBox="1">
              <a:spLocks noChangeArrowheads="1"/>
            </p:cNvSpPr>
            <p:nvPr/>
          </p:nvSpPr>
          <p:spPr bwMode="auto">
            <a:xfrm>
              <a:off x="4728" y="332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40020" name="Line 52"/>
          <p:cNvSpPr>
            <a:spLocks noChangeShapeType="1"/>
          </p:cNvSpPr>
          <p:nvPr/>
        </p:nvSpPr>
        <p:spPr bwMode="auto">
          <a:xfrm>
            <a:off x="469900" y="1993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21" name="Line 53"/>
          <p:cNvSpPr>
            <a:spLocks noChangeShapeType="1"/>
          </p:cNvSpPr>
          <p:nvPr/>
        </p:nvSpPr>
        <p:spPr bwMode="auto">
          <a:xfrm>
            <a:off x="647700" y="2527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22" name="Text Box 54"/>
          <p:cNvSpPr txBox="1">
            <a:spLocks noChangeArrowheads="1"/>
          </p:cNvSpPr>
          <p:nvPr/>
        </p:nvSpPr>
        <p:spPr bwMode="auto">
          <a:xfrm>
            <a:off x="7810500" y="5969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340023" name="Line 55"/>
          <p:cNvSpPr>
            <a:spLocks noChangeShapeType="1"/>
          </p:cNvSpPr>
          <p:nvPr/>
        </p:nvSpPr>
        <p:spPr bwMode="auto">
          <a:xfrm>
            <a:off x="685800" y="2794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24" name="Text Box 56"/>
          <p:cNvSpPr txBox="1">
            <a:spLocks noChangeArrowheads="1"/>
          </p:cNvSpPr>
          <p:nvPr/>
        </p:nvSpPr>
        <p:spPr bwMode="auto">
          <a:xfrm>
            <a:off x="7810500" y="62626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340025" name="Line 57"/>
          <p:cNvSpPr>
            <a:spLocks noChangeShapeType="1"/>
          </p:cNvSpPr>
          <p:nvPr/>
        </p:nvSpPr>
        <p:spPr bwMode="auto">
          <a:xfrm>
            <a:off x="533400" y="3048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26" name="Line 58"/>
          <p:cNvSpPr>
            <a:spLocks noChangeShapeType="1"/>
          </p:cNvSpPr>
          <p:nvPr/>
        </p:nvSpPr>
        <p:spPr bwMode="auto">
          <a:xfrm>
            <a:off x="4406900" y="2032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28" name="Line 60"/>
          <p:cNvSpPr>
            <a:spLocks noChangeShapeType="1"/>
          </p:cNvSpPr>
          <p:nvPr/>
        </p:nvSpPr>
        <p:spPr bwMode="auto">
          <a:xfrm>
            <a:off x="4724400" y="2590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29" name="Text Box 61"/>
          <p:cNvSpPr txBox="1">
            <a:spLocks noChangeArrowheads="1"/>
          </p:cNvSpPr>
          <p:nvPr/>
        </p:nvSpPr>
        <p:spPr bwMode="auto">
          <a:xfrm>
            <a:off x="8089900" y="5295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40030" name="Line 62"/>
          <p:cNvSpPr>
            <a:spLocks noChangeShapeType="1"/>
          </p:cNvSpPr>
          <p:nvPr/>
        </p:nvSpPr>
        <p:spPr bwMode="auto">
          <a:xfrm>
            <a:off x="4470400" y="281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31" name="Line 63"/>
          <p:cNvSpPr>
            <a:spLocks noChangeShapeType="1"/>
          </p:cNvSpPr>
          <p:nvPr/>
        </p:nvSpPr>
        <p:spPr bwMode="auto">
          <a:xfrm>
            <a:off x="3975100" y="6172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32" name="Line 64"/>
          <p:cNvSpPr>
            <a:spLocks noChangeShapeType="1"/>
          </p:cNvSpPr>
          <p:nvPr/>
        </p:nvSpPr>
        <p:spPr bwMode="auto">
          <a:xfrm>
            <a:off x="3810000" y="6413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33" name="Text Box 65"/>
          <p:cNvSpPr txBox="1">
            <a:spLocks noChangeArrowheads="1"/>
          </p:cNvSpPr>
          <p:nvPr/>
        </p:nvSpPr>
        <p:spPr bwMode="auto">
          <a:xfrm>
            <a:off x="4264025" y="6210300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66"/>
                </a:solidFill>
              </a:rPr>
              <a:t>// x d’tor</a:t>
            </a:r>
          </a:p>
        </p:txBody>
      </p:sp>
      <p:sp>
        <p:nvSpPr>
          <p:cNvPr id="340034" name="Line 66"/>
          <p:cNvSpPr>
            <a:spLocks noChangeShapeType="1"/>
          </p:cNvSpPr>
          <p:nvPr/>
        </p:nvSpPr>
        <p:spPr bwMode="auto">
          <a:xfrm>
            <a:off x="4406900" y="3060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35" name="Rectangle 67"/>
          <p:cNvSpPr>
            <a:spLocks noChangeArrowheads="1"/>
          </p:cNvSpPr>
          <p:nvPr/>
        </p:nvSpPr>
        <p:spPr bwMode="auto">
          <a:xfrm>
            <a:off x="6996113" y="4997450"/>
            <a:ext cx="2292350" cy="660400"/>
          </a:xfrm>
          <a:prstGeom prst="rect">
            <a:avLst/>
          </a:prstGeom>
          <a:solidFill>
            <a:srgbClr val="800000"/>
          </a:solidFill>
          <a:ln w="31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36" name="Line 68"/>
          <p:cNvSpPr>
            <a:spLocks noChangeShapeType="1"/>
          </p:cNvSpPr>
          <p:nvPr/>
        </p:nvSpPr>
        <p:spPr bwMode="auto">
          <a:xfrm>
            <a:off x="508000" y="3302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37" name="Rectangle 69"/>
          <p:cNvSpPr>
            <a:spLocks noChangeArrowheads="1"/>
          </p:cNvSpPr>
          <p:nvPr/>
        </p:nvSpPr>
        <p:spPr bwMode="auto">
          <a:xfrm>
            <a:off x="6996113" y="5649913"/>
            <a:ext cx="2278062" cy="927100"/>
          </a:xfrm>
          <a:prstGeom prst="rect">
            <a:avLst/>
          </a:prstGeom>
          <a:solidFill>
            <a:srgbClr val="800000"/>
          </a:solidFill>
          <a:ln w="31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38" name="Rectangle 70"/>
          <p:cNvSpPr>
            <a:spLocks noChangeArrowheads="1"/>
          </p:cNvSpPr>
          <p:nvPr/>
        </p:nvSpPr>
        <p:spPr bwMode="auto">
          <a:xfrm>
            <a:off x="6565900" y="4906963"/>
            <a:ext cx="2992438" cy="18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4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4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4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4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005" grpId="0" animBg="1" autoUpdateAnimBg="0"/>
      <p:bldP spid="340006" grpId="0" animBg="1"/>
      <p:bldP spid="340020" grpId="0" animBg="1"/>
      <p:bldP spid="340021" grpId="0" animBg="1"/>
      <p:bldP spid="340022" grpId="0" autoUpdateAnimBg="0"/>
      <p:bldP spid="340023" grpId="0" animBg="1"/>
      <p:bldP spid="340024" grpId="0" autoUpdateAnimBg="0"/>
      <p:bldP spid="340025" grpId="0" animBg="1"/>
      <p:bldP spid="340026" grpId="0" animBg="1"/>
      <p:bldP spid="340028" grpId="0" animBg="1"/>
      <p:bldP spid="340029" grpId="0" autoUpdateAnimBg="0"/>
      <p:bldP spid="340030" grpId="0" animBg="1"/>
      <p:bldP spid="340031" grpId="0" animBg="1"/>
      <p:bldP spid="340032" grpId="0" animBg="1"/>
      <p:bldP spid="340033" grpId="0" autoUpdateAnimBg="0"/>
      <p:bldP spid="340034" grpId="0" animBg="1"/>
      <p:bldP spid="340035" grpId="0" animBg="1"/>
      <p:bldP spid="340036" grpId="0" animBg="1"/>
      <p:bldP spid="340037" grpId="0" animBg="1"/>
      <p:bldP spid="3400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068-005C-4E94-B690-094F6064D05E}" type="slidenum">
              <a:rPr lang="en-US"/>
              <a:pPr/>
              <a:t>24</a:t>
            </a:fld>
            <a:endParaRPr lang="en-US"/>
          </a:p>
        </p:txBody>
      </p:sp>
      <p:sp>
        <p:nvSpPr>
          <p:cNvPr id="341005" name="Rectangle 13"/>
          <p:cNvSpPr>
            <a:spLocks noChangeArrowheads="1"/>
          </p:cNvSpPr>
          <p:nvPr/>
        </p:nvSpPr>
        <p:spPr bwMode="auto">
          <a:xfrm>
            <a:off x="231775" y="1981200"/>
            <a:ext cx="4279900" cy="31353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grpSp>
        <p:nvGrpSpPr>
          <p:cNvPr id="341006" name="Group 14"/>
          <p:cNvGrpSpPr>
            <a:grpSpLocks/>
          </p:cNvGrpSpPr>
          <p:nvPr/>
        </p:nvGrpSpPr>
        <p:grpSpPr bwMode="auto">
          <a:xfrm>
            <a:off x="4724400" y="2438400"/>
            <a:ext cx="4337050" cy="2105025"/>
            <a:chOff x="2976" y="1536"/>
            <a:chExt cx="2603" cy="1731"/>
          </a:xfrm>
        </p:grpSpPr>
        <p:sp>
          <p:nvSpPr>
            <p:cNvPr id="341000" name="Rectangle 8"/>
            <p:cNvSpPr>
              <a:spLocks noChangeArrowheads="1"/>
            </p:cNvSpPr>
            <p:nvPr/>
          </p:nvSpPr>
          <p:spPr bwMode="auto">
            <a:xfrm>
              <a:off x="2976" y="1536"/>
              <a:ext cx="2576" cy="14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99" name="Rectangle 7"/>
            <p:cNvSpPr>
              <a:spLocks noChangeArrowheads="1"/>
            </p:cNvSpPr>
            <p:nvPr/>
          </p:nvSpPr>
          <p:spPr bwMode="auto">
            <a:xfrm>
              <a:off x="2976" y="1536"/>
              <a:ext cx="2603" cy="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Animal  a(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10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  // 10 lbs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a.what_do_i_weigh();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1600200" y="1066800"/>
            <a:ext cx="599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Consider the following base class: </a:t>
            </a:r>
            <a:r>
              <a:rPr lang="en-US" sz="2400">
                <a:solidFill>
                  <a:srgbClr val="990000"/>
                </a:solidFill>
              </a:rPr>
              <a:t>Animal</a:t>
            </a:r>
          </a:p>
        </p:txBody>
      </p:sp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600075" y="5867400"/>
            <a:ext cx="7727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When you construct an </a:t>
            </a:r>
            <a:r>
              <a:rPr lang="en-US" sz="2400">
                <a:solidFill>
                  <a:srgbClr val="990000"/>
                </a:solidFill>
              </a:rPr>
              <a:t>Animal</a:t>
            </a:r>
            <a:r>
              <a:rPr lang="en-US" sz="2400"/>
              <a:t>, you </a:t>
            </a:r>
            <a:r>
              <a:rPr lang="en-US" sz="2400" i="1"/>
              <a:t>must specify </a:t>
            </a:r>
            <a:r>
              <a:rPr lang="en-US" sz="2400"/>
              <a:t>the animal’s weight.</a:t>
            </a:r>
          </a:p>
        </p:txBody>
      </p:sp>
      <p:sp>
        <p:nvSpPr>
          <p:cNvPr id="341004" name="Text Box 12"/>
          <p:cNvSpPr txBox="1">
            <a:spLocks noChangeArrowheads="1"/>
          </p:cNvSpPr>
          <p:nvPr/>
        </p:nvSpPr>
        <p:spPr bwMode="auto">
          <a:xfrm>
            <a:off x="180975" y="1981200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Animal  // base class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Animal(int lbs) </a:t>
            </a:r>
          </a:p>
          <a:p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{m_lbs = lbs;}</a:t>
            </a:r>
          </a:p>
          <a:p>
            <a:endParaRPr lang="en-US" sz="1000" b="1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what_do_i_weigh(void)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{cout &lt;&lt; m_lbs &lt;&lt; </a:t>
            </a:r>
            <a:r>
              <a:rPr lang="en-US" sz="1800" b="1">
                <a:latin typeface="Comic Sans MS"/>
                <a:ea typeface="MS Mincho" pitchFamily="49" charset="-128"/>
              </a:rPr>
              <a:t>“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lbs!\n"; }</a:t>
            </a:r>
          </a:p>
          <a:p>
            <a:endParaRPr lang="en-US" sz="10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int     m_lbs;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  <a:p>
            <a:endParaRPr lang="en-US" sz="1800"/>
          </a:p>
        </p:txBody>
      </p:sp>
      <p:sp>
        <p:nvSpPr>
          <p:cNvPr id="341007" name="Rectangle 15"/>
          <p:cNvSpPr>
            <a:spLocks noChangeArrowheads="1"/>
          </p:cNvSpPr>
          <p:nvPr/>
        </p:nvSpPr>
        <p:spPr bwMode="auto">
          <a:xfrm>
            <a:off x="1323975" y="2789238"/>
            <a:ext cx="990600" cy="3508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25</a:t>
            </a:fld>
            <a:endParaRPr lang="en-US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1353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Animal  // base class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Animal(int lbs) </a:t>
            </a:r>
          </a:p>
          <a:p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{m_lbs = lbs;}</a:t>
            </a:r>
          </a:p>
          <a:p>
            <a:endParaRPr lang="en-US" sz="1000" b="1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what_do_i_weigh(void)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{cout &lt;&lt; m_lbs &lt;&lt; </a:t>
            </a:r>
            <a:r>
              <a:rPr lang="en-US" sz="1800" b="1">
                <a:latin typeface="Comic Sans MS"/>
                <a:ea typeface="MS Mincho" pitchFamily="49" charset="-128"/>
              </a:rPr>
              <a:t>“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lbs!\n"; }</a:t>
            </a:r>
          </a:p>
          <a:p>
            <a:endParaRPr lang="en-US" sz="10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int     m_lbs;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  <a:p>
            <a:endParaRPr lang="en-US" sz="1800"/>
          </a:p>
        </p:txBody>
      </p:sp>
      <p:sp>
        <p:nvSpPr>
          <p:cNvPr id="395273" name="Text Box 9"/>
          <p:cNvSpPr txBox="1">
            <a:spLocks noChangeArrowheads="1"/>
          </p:cNvSpPr>
          <p:nvPr/>
        </p:nvSpPr>
        <p:spPr bwMode="auto">
          <a:xfrm>
            <a:off x="685800" y="914400"/>
            <a:ext cx="795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Now consider the </a:t>
            </a:r>
            <a:r>
              <a:rPr lang="en-US" sz="2400">
                <a:solidFill>
                  <a:srgbClr val="990000"/>
                </a:solidFill>
              </a:rPr>
              <a:t>Duck </a:t>
            </a:r>
            <a:r>
              <a:rPr lang="en-US" sz="2400">
                <a:solidFill>
                  <a:schemeClr val="tx1"/>
                </a:solidFill>
              </a:rPr>
              <a:t>class</a:t>
            </a:r>
            <a:r>
              <a:rPr lang="en-US" sz="2400">
                <a:solidFill>
                  <a:srgbClr val="990000"/>
                </a:solidFill>
              </a:rPr>
              <a:t>. </a:t>
            </a:r>
            <a:r>
              <a:rPr lang="en-US" sz="2400">
                <a:solidFill>
                  <a:schemeClr val="tx1"/>
                </a:solidFill>
              </a:rPr>
              <a:t>It’s a subclass of</a:t>
            </a:r>
            <a:r>
              <a:rPr lang="en-US" sz="2400">
                <a:solidFill>
                  <a:srgbClr val="990000"/>
                </a:solidFill>
              </a:rPr>
              <a:t> Animal.</a:t>
            </a:r>
          </a:p>
        </p:txBody>
      </p:sp>
      <p:grpSp>
        <p:nvGrpSpPr>
          <p:cNvPr id="395274" name="Group 10"/>
          <p:cNvGrpSpPr>
            <a:grpSpLocks/>
          </p:cNvGrpSpPr>
          <p:nvPr/>
        </p:nvGrpSpPr>
        <p:grpSpPr bwMode="auto">
          <a:xfrm>
            <a:off x="4191000" y="1447800"/>
            <a:ext cx="4808538" cy="3417888"/>
            <a:chOff x="2712" y="624"/>
            <a:chExt cx="2960" cy="3228"/>
          </a:xfrm>
        </p:grpSpPr>
        <p:sp>
          <p:nvSpPr>
            <p:cNvPr id="395275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29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6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3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Duck(void)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 m_feathers = 99;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who_am_i()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 cout &lt;&lt; "A duck!";  }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int m_feathers;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5278" name="Text Box 14"/>
          <p:cNvSpPr txBox="1">
            <a:spLocks noChangeArrowheads="1"/>
          </p:cNvSpPr>
          <p:nvPr/>
        </p:nvSpPr>
        <p:spPr bwMode="auto">
          <a:xfrm>
            <a:off x="228600" y="4800600"/>
            <a:ext cx="86788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Rule</a:t>
            </a:r>
            <a:r>
              <a:rPr lang="en-US" sz="2400"/>
              <a:t>: If a </a:t>
            </a:r>
            <a:r>
              <a:rPr lang="en-US" sz="2400">
                <a:solidFill>
                  <a:srgbClr val="006666"/>
                </a:solidFill>
              </a:rPr>
              <a:t>superclass</a:t>
            </a:r>
            <a:r>
              <a:rPr lang="en-US" sz="2400"/>
              <a:t> requires </a:t>
            </a:r>
            <a:r>
              <a:rPr lang="en-US" sz="2400">
                <a:solidFill>
                  <a:srgbClr val="6600CC"/>
                </a:solidFill>
              </a:rPr>
              <a:t>parameters</a:t>
            </a:r>
            <a:r>
              <a:rPr lang="en-US" sz="2400"/>
              <a:t> during construction, then you must add an </a:t>
            </a:r>
            <a:r>
              <a:rPr lang="en-US" sz="2400">
                <a:solidFill>
                  <a:srgbClr val="6600CC"/>
                </a:solidFill>
              </a:rPr>
              <a:t>initializer list</a:t>
            </a:r>
            <a:r>
              <a:rPr lang="en-US" sz="2400"/>
              <a:t> to the </a:t>
            </a:r>
            <a:r>
              <a:rPr lang="en-US" sz="2400">
                <a:solidFill>
                  <a:srgbClr val="006666"/>
                </a:solidFill>
              </a:rPr>
              <a:t>subclass constructor</a:t>
            </a:r>
            <a:r>
              <a:rPr lang="en-US" sz="2400"/>
              <a:t>.</a:t>
            </a:r>
          </a:p>
        </p:txBody>
      </p:sp>
      <p:sp>
        <p:nvSpPr>
          <p:cNvPr id="395283" name="Text Box 19"/>
          <p:cNvSpPr txBox="1">
            <a:spLocks noChangeArrowheads="1"/>
          </p:cNvSpPr>
          <p:nvPr/>
        </p:nvSpPr>
        <p:spPr bwMode="auto">
          <a:xfrm>
            <a:off x="90488" y="5060950"/>
            <a:ext cx="91297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Syntax</a:t>
            </a:r>
            <a:r>
              <a:rPr lang="en-US" sz="2400"/>
              <a:t>: After your </a:t>
            </a:r>
            <a:r>
              <a:rPr lang="en-US" sz="2400">
                <a:solidFill>
                  <a:srgbClr val="6600CC"/>
                </a:solidFill>
              </a:rPr>
              <a:t>subclass constructor’s function prototype</a:t>
            </a:r>
            <a:r>
              <a:rPr lang="en-US" sz="2400"/>
              <a:t>, add a colon followed by the name of the base class, along with the parameters to the base class constructor in parenthesis.	</a:t>
            </a:r>
          </a:p>
        </p:txBody>
      </p:sp>
      <p:sp>
        <p:nvSpPr>
          <p:cNvPr id="395284" name="Text Box 20"/>
          <p:cNvSpPr txBox="1">
            <a:spLocks noChangeArrowheads="1"/>
          </p:cNvSpPr>
          <p:nvPr/>
        </p:nvSpPr>
        <p:spPr bwMode="auto">
          <a:xfrm>
            <a:off x="6311900" y="2222500"/>
            <a:ext cx="276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95286" name="Rectangle 22"/>
          <p:cNvSpPr>
            <a:spLocks noChangeArrowheads="1"/>
          </p:cNvSpPr>
          <p:nvPr/>
        </p:nvSpPr>
        <p:spPr bwMode="auto">
          <a:xfrm>
            <a:off x="976313" y="5472113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87" name="Rectangle 23"/>
          <p:cNvSpPr>
            <a:spLocks noChangeArrowheads="1"/>
          </p:cNvSpPr>
          <p:nvPr/>
        </p:nvSpPr>
        <p:spPr bwMode="auto">
          <a:xfrm>
            <a:off x="4084638" y="5486400"/>
            <a:ext cx="3322637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88" name="Text Box 24"/>
          <p:cNvSpPr txBox="1">
            <a:spLocks noChangeArrowheads="1"/>
          </p:cNvSpPr>
          <p:nvPr/>
        </p:nvSpPr>
        <p:spPr bwMode="auto">
          <a:xfrm>
            <a:off x="6435725" y="2233910"/>
            <a:ext cx="11384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Animal</a:t>
            </a:r>
          </a:p>
        </p:txBody>
      </p:sp>
      <p:sp>
        <p:nvSpPr>
          <p:cNvPr id="395289" name="Rectangle 25"/>
          <p:cNvSpPr>
            <a:spLocks noChangeArrowheads="1"/>
          </p:cNvSpPr>
          <p:nvPr/>
        </p:nvSpPr>
        <p:spPr bwMode="auto">
          <a:xfrm>
            <a:off x="688975" y="5857875"/>
            <a:ext cx="59848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90" name="Text Box 26"/>
          <p:cNvSpPr txBox="1">
            <a:spLocks noChangeArrowheads="1"/>
          </p:cNvSpPr>
          <p:nvPr/>
        </p:nvSpPr>
        <p:spPr bwMode="auto">
          <a:xfrm>
            <a:off x="7410450" y="2220913"/>
            <a:ext cx="596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(</a:t>
            </a:r>
            <a:r>
              <a:rPr lang="en-US" sz="2400">
                <a:solidFill>
                  <a:srgbClr val="006666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95291" name="Text Box 27"/>
          <p:cNvSpPr txBox="1">
            <a:spLocks noChangeArrowheads="1"/>
          </p:cNvSpPr>
          <p:nvPr/>
        </p:nvSpPr>
        <p:spPr bwMode="auto">
          <a:xfrm>
            <a:off x="5016500" y="49403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395292" name="Text Box 28"/>
          <p:cNvSpPr txBox="1">
            <a:spLocks noChangeArrowheads="1"/>
          </p:cNvSpPr>
          <p:nvPr/>
        </p:nvSpPr>
        <p:spPr bwMode="auto">
          <a:xfrm>
            <a:off x="1816100" y="23495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cxnSp>
        <p:nvCxnSpPr>
          <p:cNvPr id="395293" name="AutoShape 29"/>
          <p:cNvCxnSpPr>
            <a:cxnSpLocks noChangeShapeType="1"/>
            <a:endCxn id="395292" idx="0"/>
          </p:cNvCxnSpPr>
          <p:nvPr/>
        </p:nvCxnSpPr>
        <p:spPr bwMode="auto">
          <a:xfrm rot="10800000">
            <a:off x="1954213" y="2349500"/>
            <a:ext cx="3187700" cy="2560638"/>
          </a:xfrm>
          <a:prstGeom prst="curvedConnector4">
            <a:avLst>
              <a:gd name="adj1" fmla="val 47856"/>
              <a:gd name="adj2" fmla="val 108926"/>
            </a:avLst>
          </a:prstGeom>
          <a:noFill/>
          <a:ln w="38100">
            <a:solidFill>
              <a:srgbClr val="FF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5294" name="Text Box 30"/>
          <p:cNvSpPr txBox="1">
            <a:spLocks noChangeArrowheads="1"/>
          </p:cNvSpPr>
          <p:nvPr/>
        </p:nvSpPr>
        <p:spPr bwMode="auto">
          <a:xfrm>
            <a:off x="5027613" y="51482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5295" name="Text Box 31"/>
          <p:cNvSpPr txBox="1">
            <a:spLocks noChangeArrowheads="1"/>
          </p:cNvSpPr>
          <p:nvPr/>
        </p:nvSpPr>
        <p:spPr bwMode="auto">
          <a:xfrm>
            <a:off x="4989513" y="2230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cxnSp>
        <p:nvCxnSpPr>
          <p:cNvPr id="395296" name="AutoShape 32"/>
          <p:cNvCxnSpPr>
            <a:cxnSpLocks noChangeShapeType="1"/>
          </p:cNvCxnSpPr>
          <p:nvPr/>
        </p:nvCxnSpPr>
        <p:spPr bwMode="auto">
          <a:xfrm rot="16200000">
            <a:off x="3479007" y="3593306"/>
            <a:ext cx="2601912" cy="333375"/>
          </a:xfrm>
          <a:prstGeom prst="curvedConnector2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5297" name="Text Box 33"/>
          <p:cNvSpPr txBox="1">
            <a:spLocks noChangeArrowheads="1"/>
          </p:cNvSpPr>
          <p:nvPr/>
        </p:nvSpPr>
        <p:spPr bwMode="auto">
          <a:xfrm>
            <a:off x="304800" y="63246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For example, in this case all ducks would weigh </a:t>
            </a:r>
            <a:r>
              <a:rPr lang="en-US" sz="2400">
                <a:solidFill>
                  <a:srgbClr val="006666"/>
                </a:solidFill>
              </a:rPr>
              <a:t>2</a:t>
            </a:r>
            <a:r>
              <a:rPr lang="en-US" sz="2400"/>
              <a:t> pounds.</a:t>
            </a:r>
          </a:p>
        </p:txBody>
      </p:sp>
      <p:sp>
        <p:nvSpPr>
          <p:cNvPr id="395298" name="Rectangle 34"/>
          <p:cNvSpPr>
            <a:spLocks noChangeArrowheads="1"/>
          </p:cNvSpPr>
          <p:nvPr/>
        </p:nvSpPr>
        <p:spPr bwMode="auto">
          <a:xfrm>
            <a:off x="0" y="4648200"/>
            <a:ext cx="9144000" cy="2209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5319" name="Group 55"/>
          <p:cNvGrpSpPr>
            <a:grpSpLocks/>
          </p:cNvGrpSpPr>
          <p:nvPr/>
        </p:nvGrpSpPr>
        <p:grpSpPr bwMode="auto">
          <a:xfrm>
            <a:off x="2279650" y="4800600"/>
            <a:ext cx="2470150" cy="1752600"/>
            <a:chOff x="1436" y="3024"/>
            <a:chExt cx="1556" cy="1104"/>
          </a:xfrm>
        </p:grpSpPr>
        <p:sp>
          <p:nvSpPr>
            <p:cNvPr id="395300" name="Rectangle 36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1" name="Text Box 37"/>
            <p:cNvSpPr txBox="1">
              <a:spLocks noChangeArrowheads="1"/>
            </p:cNvSpPr>
            <p:nvPr/>
          </p:nvSpPr>
          <p:spPr bwMode="auto">
            <a:xfrm>
              <a:off x="1436" y="3024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daffy       </a:t>
              </a:r>
            </a:p>
          </p:txBody>
        </p:sp>
      </p:grpSp>
      <p:grpSp>
        <p:nvGrpSpPr>
          <p:cNvPr id="395315" name="Group 51"/>
          <p:cNvGrpSpPr>
            <a:grpSpLocks/>
          </p:cNvGrpSpPr>
          <p:nvPr/>
        </p:nvGrpSpPr>
        <p:grpSpPr bwMode="auto">
          <a:xfrm>
            <a:off x="3260725" y="5638800"/>
            <a:ext cx="1504950" cy="860425"/>
            <a:chOff x="2054" y="3538"/>
            <a:chExt cx="948" cy="542"/>
          </a:xfrm>
        </p:grpSpPr>
        <p:sp>
          <p:nvSpPr>
            <p:cNvPr id="395302" name="Rectangle 38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3" name="Text Box 39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5304" name="Text Box 40"/>
            <p:cNvSpPr txBox="1">
              <a:spLocks noChangeArrowheads="1"/>
            </p:cNvSpPr>
            <p:nvPr/>
          </p:nvSpPr>
          <p:spPr bwMode="auto">
            <a:xfrm>
              <a:off x="2080" y="3696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m_lbs:</a:t>
              </a:r>
            </a:p>
          </p:txBody>
        </p:sp>
      </p:grpSp>
      <p:grpSp>
        <p:nvGrpSpPr>
          <p:cNvPr id="395314" name="Group 50"/>
          <p:cNvGrpSpPr>
            <a:grpSpLocks/>
          </p:cNvGrpSpPr>
          <p:nvPr/>
        </p:nvGrpSpPr>
        <p:grpSpPr bwMode="auto">
          <a:xfrm>
            <a:off x="3263900" y="4953000"/>
            <a:ext cx="1400175" cy="619125"/>
            <a:chOff x="2056" y="3120"/>
            <a:chExt cx="882" cy="390"/>
          </a:xfrm>
        </p:grpSpPr>
        <p:sp>
          <p:nvSpPr>
            <p:cNvPr id="395305" name="Rectangle 41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6" name="Text Box 42"/>
            <p:cNvSpPr txBox="1">
              <a:spLocks noChangeArrowheads="1"/>
            </p:cNvSpPr>
            <p:nvPr/>
          </p:nvSpPr>
          <p:spPr bwMode="auto">
            <a:xfrm>
              <a:off x="2056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5307" name="Text Box 43"/>
            <p:cNvSpPr txBox="1">
              <a:spLocks noChangeArrowheads="1"/>
            </p:cNvSpPr>
            <p:nvPr/>
          </p:nvSpPr>
          <p:spPr bwMode="auto">
            <a:xfrm>
              <a:off x="2056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990000"/>
                  </a:solidFill>
                </a:rPr>
                <a:t>m_feathers:</a:t>
              </a:r>
            </a:p>
          </p:txBody>
        </p:sp>
      </p:grpSp>
      <p:grpSp>
        <p:nvGrpSpPr>
          <p:cNvPr id="395308" name="Group 44"/>
          <p:cNvGrpSpPr>
            <a:grpSpLocks/>
          </p:cNvGrpSpPr>
          <p:nvPr/>
        </p:nvGrpSpPr>
        <p:grpSpPr bwMode="auto">
          <a:xfrm>
            <a:off x="5029200" y="4876800"/>
            <a:ext cx="4419600" cy="1903413"/>
            <a:chOff x="144" y="3120"/>
            <a:chExt cx="2784" cy="1332"/>
          </a:xfrm>
        </p:grpSpPr>
        <p:sp>
          <p:nvSpPr>
            <p:cNvPr id="395309" name="Rectangle 45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10" name="Rectangle 46"/>
            <p:cNvSpPr>
              <a:spLocks noChangeArrowheads="1"/>
            </p:cNvSpPr>
            <p:nvPr/>
          </p:nvSpPr>
          <p:spPr bwMode="auto">
            <a:xfrm>
              <a:off x="144" y="3120"/>
              <a:ext cx="2784" cy="1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Duck  daffy;   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daffy.who_am_i();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daffy.what_do_i_weigh();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5311" name="Line 47"/>
          <p:cNvSpPr>
            <a:spLocks noChangeShapeType="1"/>
          </p:cNvSpPr>
          <p:nvPr/>
        </p:nvSpPr>
        <p:spPr bwMode="auto">
          <a:xfrm>
            <a:off x="5081588" y="5554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12" name="Line 48"/>
          <p:cNvSpPr>
            <a:spLocks noChangeShapeType="1"/>
          </p:cNvSpPr>
          <p:nvPr/>
        </p:nvSpPr>
        <p:spPr bwMode="auto">
          <a:xfrm>
            <a:off x="4702175" y="2446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13" name="Line 49"/>
          <p:cNvSpPr>
            <a:spLocks noChangeShapeType="1"/>
          </p:cNvSpPr>
          <p:nvPr/>
        </p:nvSpPr>
        <p:spPr bwMode="auto">
          <a:xfrm>
            <a:off x="7132638" y="2028825"/>
            <a:ext cx="141287" cy="258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95317" name="Line 53"/>
          <p:cNvSpPr>
            <a:spLocks noChangeShapeType="1"/>
          </p:cNvSpPr>
          <p:nvPr/>
        </p:nvSpPr>
        <p:spPr bwMode="auto">
          <a:xfrm>
            <a:off x="77788" y="2476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18" name="Text Box 54"/>
          <p:cNvSpPr txBox="1">
            <a:spLocks noChangeArrowheads="1"/>
          </p:cNvSpPr>
          <p:nvPr/>
        </p:nvSpPr>
        <p:spPr bwMode="auto">
          <a:xfrm>
            <a:off x="1900238" y="20637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395320" name="Line 56"/>
          <p:cNvSpPr>
            <a:spLocks noChangeShapeType="1"/>
          </p:cNvSpPr>
          <p:nvPr/>
        </p:nvSpPr>
        <p:spPr bwMode="auto">
          <a:xfrm>
            <a:off x="319088" y="2743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21" name="Text Box 57"/>
          <p:cNvSpPr txBox="1">
            <a:spLocks noChangeArrowheads="1"/>
          </p:cNvSpPr>
          <p:nvPr/>
        </p:nvSpPr>
        <p:spPr bwMode="auto">
          <a:xfrm>
            <a:off x="4127500" y="5886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395322" name="Line 58"/>
          <p:cNvSpPr>
            <a:spLocks noChangeShapeType="1"/>
          </p:cNvSpPr>
          <p:nvPr/>
        </p:nvSpPr>
        <p:spPr bwMode="auto">
          <a:xfrm>
            <a:off x="4740275" y="272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23" name="Line 59"/>
          <p:cNvSpPr>
            <a:spLocks noChangeShapeType="1"/>
          </p:cNvSpPr>
          <p:nvPr/>
        </p:nvSpPr>
        <p:spPr bwMode="auto">
          <a:xfrm>
            <a:off x="4967288" y="2714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24" name="Text Box 60"/>
          <p:cNvSpPr txBox="1">
            <a:spLocks noChangeArrowheads="1"/>
          </p:cNvSpPr>
          <p:nvPr/>
        </p:nvSpPr>
        <p:spPr bwMode="auto">
          <a:xfrm>
            <a:off x="4337050" y="5238750"/>
            <a:ext cx="4347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3300"/>
                </a:solidFill>
              </a:rPr>
              <a:t>99</a:t>
            </a:r>
          </a:p>
        </p:txBody>
      </p:sp>
      <p:sp>
        <p:nvSpPr>
          <p:cNvPr id="395325" name="Line 61"/>
          <p:cNvSpPr>
            <a:spLocks noChangeShapeType="1"/>
          </p:cNvSpPr>
          <p:nvPr/>
        </p:nvSpPr>
        <p:spPr bwMode="auto">
          <a:xfrm>
            <a:off x="5051425" y="5829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26" name="Text Box 62"/>
          <p:cNvSpPr txBox="1">
            <a:spLocks noChangeArrowheads="1"/>
          </p:cNvSpPr>
          <p:nvPr/>
        </p:nvSpPr>
        <p:spPr bwMode="auto">
          <a:xfrm>
            <a:off x="198438" y="4810125"/>
            <a:ext cx="1985962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Remember</a:t>
            </a:r>
            <a:r>
              <a:rPr lang="en-US"/>
              <a:t>: The </a:t>
            </a:r>
            <a:r>
              <a:rPr lang="en-US">
                <a:solidFill>
                  <a:srgbClr val="990000"/>
                </a:solidFill>
              </a:rPr>
              <a:t>base</a:t>
            </a:r>
            <a:r>
              <a:rPr lang="en-US"/>
              <a:t> class is always constructed before the </a:t>
            </a:r>
            <a:r>
              <a:rPr lang="en-US">
                <a:solidFill>
                  <a:srgbClr val="990000"/>
                </a:solidFill>
              </a:rPr>
              <a:t>derived</a:t>
            </a:r>
            <a:r>
              <a:rPr lang="en-US"/>
              <a:t> class!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95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95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95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95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8" grpId="0"/>
      <p:bldP spid="395278" grpId="1"/>
      <p:bldP spid="395283" grpId="0"/>
      <p:bldP spid="395283" grpId="1"/>
      <p:bldP spid="395284" grpId="0"/>
      <p:bldP spid="395286" grpId="0" animBg="1"/>
      <p:bldP spid="395286" grpId="1" animBg="1"/>
      <p:bldP spid="395287" grpId="0" animBg="1"/>
      <p:bldP spid="395287" grpId="1" animBg="1"/>
      <p:bldP spid="395288" grpId="0"/>
      <p:bldP spid="395289" grpId="0" animBg="1"/>
      <p:bldP spid="395289" grpId="1" animBg="1"/>
      <p:bldP spid="395290" grpId="0"/>
      <p:bldP spid="395298" grpId="0" animBg="1"/>
      <p:bldP spid="395311" grpId="0" animBg="1"/>
      <p:bldP spid="395311" grpId="1" animBg="1"/>
      <p:bldP spid="395312" grpId="0" animBg="1"/>
      <p:bldP spid="395312" grpId="1" animBg="1"/>
      <p:bldP spid="395313" grpId="0" animBg="1"/>
      <p:bldP spid="395313" grpId="1" animBg="1"/>
      <p:bldP spid="395317" grpId="0" animBg="1"/>
      <p:bldP spid="395317" grpId="1" animBg="1"/>
      <p:bldP spid="395318" grpId="0"/>
      <p:bldP spid="395318" grpId="1"/>
      <p:bldP spid="395320" grpId="0" animBg="1"/>
      <p:bldP spid="395320" grpId="1" animBg="1"/>
      <p:bldP spid="395321" grpId="0"/>
      <p:bldP spid="395322" grpId="0" animBg="1"/>
      <p:bldP spid="395322" grpId="1" animBg="1"/>
      <p:bldP spid="395323" grpId="0" animBg="1"/>
      <p:bldP spid="395323" grpId="1" animBg="1"/>
      <p:bldP spid="395324" grpId="0"/>
      <p:bldP spid="395325" grpId="0" animBg="1"/>
      <p:bldP spid="39532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0B97-3ED5-4244-B879-0C22BCB69271}" type="slidenum">
              <a:rPr lang="en-US"/>
              <a:pPr/>
              <a:t>26</a:t>
            </a:fld>
            <a:endParaRPr lang="en-US"/>
          </a:p>
        </p:txBody>
      </p:sp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231775" y="1916113"/>
            <a:ext cx="4279900" cy="313531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180975" y="1916113"/>
            <a:ext cx="4378325" cy="341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Animal  // base class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Animal(int lbs) </a:t>
            </a:r>
          </a:p>
          <a:p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{m_lbs = lbs;}</a:t>
            </a:r>
          </a:p>
          <a:p>
            <a:endParaRPr lang="en-US" sz="1000" b="1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what_do_i_weigh(void)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{cout &lt;&lt; m_lbs &lt;&lt; </a:t>
            </a:r>
            <a:r>
              <a:rPr lang="en-US" sz="1800" b="1">
                <a:latin typeface="Comic Sans MS"/>
                <a:ea typeface="MS Mincho" pitchFamily="49" charset="-128"/>
              </a:rPr>
              <a:t>“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lbs!\n"; }</a:t>
            </a:r>
          </a:p>
          <a:p>
            <a:endParaRPr lang="en-US" sz="10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int     m_lbs;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  <a:p>
            <a:endParaRPr lang="en-US" sz="1800"/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412750" y="914400"/>
            <a:ext cx="8345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Challenge</a:t>
            </a:r>
            <a:r>
              <a:rPr lang="en-US" sz="2400">
                <a:solidFill>
                  <a:schemeClr val="tx1"/>
                </a:solidFill>
              </a:rPr>
              <a:t>: Let’s change our </a:t>
            </a:r>
            <a:r>
              <a:rPr lang="en-US" sz="2400">
                <a:solidFill>
                  <a:srgbClr val="990000"/>
                </a:solidFill>
              </a:rPr>
              <a:t>Duck</a:t>
            </a:r>
            <a:r>
              <a:rPr lang="en-US" sz="2400">
                <a:solidFill>
                  <a:schemeClr val="tx1"/>
                </a:solidFill>
              </a:rPr>
              <a:t> class so you can specify the </a:t>
            </a:r>
            <a:r>
              <a:rPr lang="en-US" sz="2400">
                <a:solidFill>
                  <a:srgbClr val="006666"/>
                </a:solidFill>
              </a:rPr>
              <a:t>weight of a duck</a:t>
            </a:r>
            <a:r>
              <a:rPr lang="en-US" sz="2400">
                <a:solidFill>
                  <a:schemeClr val="tx1"/>
                </a:solidFill>
              </a:rPr>
              <a:t> during construction.</a:t>
            </a:r>
          </a:p>
        </p:txBody>
      </p:sp>
      <p:grpSp>
        <p:nvGrpSpPr>
          <p:cNvPr id="396294" name="Group 6"/>
          <p:cNvGrpSpPr>
            <a:grpSpLocks/>
          </p:cNvGrpSpPr>
          <p:nvPr/>
        </p:nvGrpSpPr>
        <p:grpSpPr bwMode="auto">
          <a:xfrm>
            <a:off x="4191000" y="1906588"/>
            <a:ext cx="4808538" cy="3417887"/>
            <a:chOff x="2712" y="624"/>
            <a:chExt cx="2960" cy="3228"/>
          </a:xfrm>
        </p:grpSpPr>
        <p:sp>
          <p:nvSpPr>
            <p:cNvPr id="396295" name="Rectangle 7"/>
            <p:cNvSpPr>
              <a:spLocks noChangeArrowheads="1"/>
            </p:cNvSpPr>
            <p:nvPr/>
          </p:nvSpPr>
          <p:spPr bwMode="auto">
            <a:xfrm>
              <a:off x="2976" y="624"/>
              <a:ext cx="2696" cy="29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296" name="Rectangle 8"/>
            <p:cNvSpPr>
              <a:spLocks noChangeArrowheads="1"/>
            </p:cNvSpPr>
            <p:nvPr/>
          </p:nvSpPr>
          <p:spPr bwMode="auto">
            <a:xfrm>
              <a:off x="2712" y="624"/>
              <a:ext cx="2936" cy="3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Duck(void)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 m_feathers = 99; 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who_am_i()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 cout &lt;&lt; "A duck!";  }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int m_feathers;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6299" name="Text Box 11"/>
          <p:cNvSpPr txBox="1">
            <a:spLocks noChangeArrowheads="1"/>
          </p:cNvSpPr>
          <p:nvPr/>
        </p:nvSpPr>
        <p:spPr bwMode="auto">
          <a:xfrm>
            <a:off x="6311900" y="2690813"/>
            <a:ext cx="2616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6435725" y="2705100"/>
            <a:ext cx="9797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Animal</a:t>
            </a:r>
          </a:p>
        </p:txBody>
      </p:sp>
      <p:sp>
        <p:nvSpPr>
          <p:cNvPr id="396304" name="Text Box 16"/>
          <p:cNvSpPr txBox="1">
            <a:spLocks noChangeArrowheads="1"/>
          </p:cNvSpPr>
          <p:nvPr/>
        </p:nvSpPr>
        <p:spPr bwMode="auto">
          <a:xfrm>
            <a:off x="7251010" y="2698750"/>
            <a:ext cx="5309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006666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96306" name="Text Box 18"/>
          <p:cNvSpPr txBox="1">
            <a:spLocks noChangeArrowheads="1"/>
          </p:cNvSpPr>
          <p:nvPr/>
        </p:nvSpPr>
        <p:spPr bwMode="auto">
          <a:xfrm>
            <a:off x="1816100" y="28082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6309" name="Text Box 21"/>
          <p:cNvSpPr txBox="1">
            <a:spLocks noChangeArrowheads="1"/>
          </p:cNvSpPr>
          <p:nvPr/>
        </p:nvSpPr>
        <p:spPr bwMode="auto">
          <a:xfrm>
            <a:off x="4989513" y="26892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grpSp>
        <p:nvGrpSpPr>
          <p:cNvPr id="396318" name="Group 30"/>
          <p:cNvGrpSpPr>
            <a:grpSpLocks/>
          </p:cNvGrpSpPr>
          <p:nvPr/>
        </p:nvGrpSpPr>
        <p:grpSpPr bwMode="auto">
          <a:xfrm>
            <a:off x="5695950" y="2652713"/>
            <a:ext cx="4495800" cy="457200"/>
            <a:chOff x="1776" y="3717"/>
            <a:chExt cx="2832" cy="288"/>
          </a:xfrm>
        </p:grpSpPr>
        <p:sp>
          <p:nvSpPr>
            <p:cNvPr id="396316" name="Rectangle 28"/>
            <p:cNvSpPr>
              <a:spLocks noChangeArrowheads="1"/>
            </p:cNvSpPr>
            <p:nvPr/>
          </p:nvSpPr>
          <p:spPr bwMode="auto">
            <a:xfrm>
              <a:off x="1776" y="3744"/>
              <a:ext cx="182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7" name="Text Box 29"/>
            <p:cNvSpPr txBox="1">
              <a:spLocks noChangeArrowheads="1"/>
            </p:cNvSpPr>
            <p:nvPr/>
          </p:nvSpPr>
          <p:spPr bwMode="auto">
            <a:xfrm>
              <a:off x="1785" y="3717"/>
              <a:ext cx="28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rgbClr val="FF3300"/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rgbClr val="FF3300"/>
                  </a:solidFill>
                  <a:latin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)</a:t>
              </a:r>
              <a:r>
                <a:rPr lang="en-US" sz="2400" dirty="0"/>
                <a:t> : </a:t>
              </a:r>
              <a:r>
                <a:rPr lang="en-US" sz="2200" dirty="0">
                  <a:solidFill>
                    <a:srgbClr val="FF3300"/>
                  </a:solidFill>
                </a:rPr>
                <a:t>Animal(</a:t>
              </a:r>
              <a:r>
                <a:rPr lang="en-US" sz="2200" dirty="0" err="1">
                  <a:solidFill>
                    <a:srgbClr val="006666"/>
                  </a:solidFill>
                </a:rPr>
                <a:t>lbs</a:t>
              </a:r>
              <a:r>
                <a:rPr lang="en-US" sz="2200" dirty="0">
                  <a:solidFill>
                    <a:srgbClr val="FF3300"/>
                  </a:solidFill>
                </a:rPr>
                <a:t>)</a:t>
              </a:r>
            </a:p>
          </p:txBody>
        </p:sp>
      </p:grpSp>
      <p:sp>
        <p:nvSpPr>
          <p:cNvPr id="396319" name="Text Box 31"/>
          <p:cNvSpPr txBox="1">
            <a:spLocks noChangeArrowheads="1"/>
          </p:cNvSpPr>
          <p:nvPr/>
        </p:nvSpPr>
        <p:spPr bwMode="auto">
          <a:xfrm>
            <a:off x="136525" y="5151438"/>
            <a:ext cx="41306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Now, any time we construct a </a:t>
            </a:r>
            <a:r>
              <a:rPr lang="en-US" sz="2400">
                <a:solidFill>
                  <a:srgbClr val="006666"/>
                </a:solidFill>
              </a:rPr>
              <a:t>Duck</a:t>
            </a:r>
            <a:r>
              <a:rPr lang="en-US" sz="2400"/>
              <a:t>, we must pass in its </a:t>
            </a:r>
            <a:r>
              <a:rPr lang="en-US" sz="2400">
                <a:solidFill>
                  <a:srgbClr val="990000"/>
                </a:solidFill>
              </a:rPr>
              <a:t>weight</a:t>
            </a:r>
            <a:r>
              <a:rPr lang="en-US" sz="2400"/>
              <a:t>. This is then passed on to the </a:t>
            </a:r>
            <a:r>
              <a:rPr lang="en-US" sz="2400">
                <a:solidFill>
                  <a:srgbClr val="006666"/>
                </a:solidFill>
              </a:rPr>
              <a:t>Animal</a:t>
            </a:r>
            <a:r>
              <a:rPr lang="en-US" sz="2400"/>
              <a:t>.</a:t>
            </a:r>
          </a:p>
        </p:txBody>
      </p:sp>
      <p:grpSp>
        <p:nvGrpSpPr>
          <p:cNvPr id="396320" name="Group 32"/>
          <p:cNvGrpSpPr>
            <a:grpSpLocks/>
          </p:cNvGrpSpPr>
          <p:nvPr/>
        </p:nvGrpSpPr>
        <p:grpSpPr bwMode="auto">
          <a:xfrm>
            <a:off x="4876800" y="5105400"/>
            <a:ext cx="4419600" cy="1903413"/>
            <a:chOff x="144" y="3120"/>
            <a:chExt cx="2784" cy="1332"/>
          </a:xfrm>
        </p:grpSpPr>
        <p:sp>
          <p:nvSpPr>
            <p:cNvPr id="396321" name="Rectangle 33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22" name="Rectangle 34"/>
            <p:cNvSpPr>
              <a:spLocks noChangeArrowheads="1"/>
            </p:cNvSpPr>
            <p:nvPr/>
          </p:nvSpPr>
          <p:spPr bwMode="auto">
            <a:xfrm>
              <a:off x="144" y="3120"/>
              <a:ext cx="2784" cy="1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Duck  daffy(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50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 // fat!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daffy.who_am_i();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daffy.what_do_i_weigh();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6323" name="Line 35"/>
          <p:cNvSpPr>
            <a:spLocks noChangeShapeType="1"/>
          </p:cNvSpPr>
          <p:nvPr/>
        </p:nvSpPr>
        <p:spPr bwMode="auto">
          <a:xfrm>
            <a:off x="4876800" y="5786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24" name="Line 36"/>
          <p:cNvSpPr>
            <a:spLocks noChangeShapeType="1"/>
          </p:cNvSpPr>
          <p:nvPr/>
        </p:nvSpPr>
        <p:spPr bwMode="auto">
          <a:xfrm>
            <a:off x="4687888" y="2909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6325" name="Group 37"/>
          <p:cNvGrpSpPr>
            <a:grpSpLocks/>
          </p:cNvGrpSpPr>
          <p:nvPr/>
        </p:nvGrpSpPr>
        <p:grpSpPr bwMode="auto">
          <a:xfrm>
            <a:off x="2279650" y="5062538"/>
            <a:ext cx="2470150" cy="1752600"/>
            <a:chOff x="1436" y="3024"/>
            <a:chExt cx="1556" cy="1104"/>
          </a:xfrm>
        </p:grpSpPr>
        <p:sp>
          <p:nvSpPr>
            <p:cNvPr id="396326" name="Rectangle 38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27" name="Text Box 39"/>
            <p:cNvSpPr txBox="1">
              <a:spLocks noChangeArrowheads="1"/>
            </p:cNvSpPr>
            <p:nvPr/>
          </p:nvSpPr>
          <p:spPr bwMode="auto">
            <a:xfrm>
              <a:off x="1436" y="3024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daffy       </a:t>
              </a:r>
            </a:p>
          </p:txBody>
        </p:sp>
      </p:grpSp>
      <p:sp>
        <p:nvSpPr>
          <p:cNvPr id="396328" name="Text Box 40"/>
          <p:cNvSpPr txBox="1">
            <a:spLocks noChangeArrowheads="1"/>
          </p:cNvSpPr>
          <p:nvPr/>
        </p:nvSpPr>
        <p:spPr bwMode="auto">
          <a:xfrm>
            <a:off x="6262688" y="24145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6329" name="Line 41"/>
          <p:cNvSpPr>
            <a:spLocks noChangeShapeType="1"/>
          </p:cNvSpPr>
          <p:nvPr/>
        </p:nvSpPr>
        <p:spPr bwMode="auto">
          <a:xfrm>
            <a:off x="7243763" y="2435225"/>
            <a:ext cx="139700" cy="258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30" name="Text Box 42"/>
          <p:cNvSpPr txBox="1">
            <a:spLocks noChangeArrowheads="1"/>
          </p:cNvSpPr>
          <p:nvPr/>
        </p:nvSpPr>
        <p:spPr bwMode="auto">
          <a:xfrm>
            <a:off x="8054975" y="236696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6331" name="Line 43"/>
          <p:cNvSpPr>
            <a:spLocks noChangeShapeType="1"/>
          </p:cNvSpPr>
          <p:nvPr/>
        </p:nvSpPr>
        <p:spPr bwMode="auto">
          <a:xfrm>
            <a:off x="50800" y="29257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32" name="Text Box 44"/>
          <p:cNvSpPr txBox="1">
            <a:spLocks noChangeArrowheads="1"/>
          </p:cNvSpPr>
          <p:nvPr/>
        </p:nvSpPr>
        <p:spPr bwMode="auto">
          <a:xfrm>
            <a:off x="1835150" y="25050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50</a:t>
            </a:r>
          </a:p>
        </p:txBody>
      </p:sp>
      <p:grpSp>
        <p:nvGrpSpPr>
          <p:cNvPr id="396334" name="Group 46"/>
          <p:cNvGrpSpPr>
            <a:grpSpLocks/>
          </p:cNvGrpSpPr>
          <p:nvPr/>
        </p:nvGrpSpPr>
        <p:grpSpPr bwMode="auto">
          <a:xfrm>
            <a:off x="3260725" y="5910263"/>
            <a:ext cx="1504950" cy="860425"/>
            <a:chOff x="2054" y="3538"/>
            <a:chExt cx="948" cy="542"/>
          </a:xfrm>
        </p:grpSpPr>
        <p:sp>
          <p:nvSpPr>
            <p:cNvPr id="396335" name="Rectangle 47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36" name="Text Box 48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6337" name="Text Box 49"/>
            <p:cNvSpPr txBox="1">
              <a:spLocks noChangeArrowheads="1"/>
            </p:cNvSpPr>
            <p:nvPr/>
          </p:nvSpPr>
          <p:spPr bwMode="auto">
            <a:xfrm>
              <a:off x="2080" y="3696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m_lbs:</a:t>
              </a:r>
            </a:p>
          </p:txBody>
        </p:sp>
      </p:grpSp>
      <p:sp>
        <p:nvSpPr>
          <p:cNvPr id="396338" name="Line 50"/>
          <p:cNvSpPr>
            <a:spLocks noChangeShapeType="1"/>
          </p:cNvSpPr>
          <p:nvPr/>
        </p:nvSpPr>
        <p:spPr bwMode="auto">
          <a:xfrm>
            <a:off x="361950" y="3186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39" name="Text Box 51"/>
          <p:cNvSpPr txBox="1">
            <a:spLocks noChangeArrowheads="1"/>
          </p:cNvSpPr>
          <p:nvPr/>
        </p:nvSpPr>
        <p:spPr bwMode="auto">
          <a:xfrm>
            <a:off x="4102100" y="6162675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6340" name="Line 52"/>
          <p:cNvSpPr>
            <a:spLocks noChangeShapeType="1"/>
          </p:cNvSpPr>
          <p:nvPr/>
        </p:nvSpPr>
        <p:spPr bwMode="auto">
          <a:xfrm>
            <a:off x="4759325" y="3175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6341" name="Group 53"/>
          <p:cNvGrpSpPr>
            <a:grpSpLocks/>
          </p:cNvGrpSpPr>
          <p:nvPr/>
        </p:nvGrpSpPr>
        <p:grpSpPr bwMode="auto">
          <a:xfrm>
            <a:off x="3278188" y="5233988"/>
            <a:ext cx="1400175" cy="619125"/>
            <a:chOff x="2056" y="3120"/>
            <a:chExt cx="882" cy="390"/>
          </a:xfrm>
        </p:grpSpPr>
        <p:sp>
          <p:nvSpPr>
            <p:cNvPr id="396342" name="Rectangle 54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43" name="Text Box 55"/>
            <p:cNvSpPr txBox="1">
              <a:spLocks noChangeArrowheads="1"/>
            </p:cNvSpPr>
            <p:nvPr/>
          </p:nvSpPr>
          <p:spPr bwMode="auto">
            <a:xfrm>
              <a:off x="2056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6344" name="Text Box 56"/>
            <p:cNvSpPr txBox="1">
              <a:spLocks noChangeArrowheads="1"/>
            </p:cNvSpPr>
            <p:nvPr/>
          </p:nvSpPr>
          <p:spPr bwMode="auto">
            <a:xfrm>
              <a:off x="2056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990000"/>
                  </a:solidFill>
                </a:rPr>
                <a:t>m_feathers:</a:t>
              </a:r>
            </a:p>
          </p:txBody>
        </p:sp>
      </p:grpSp>
      <p:sp>
        <p:nvSpPr>
          <p:cNvPr id="396345" name="Line 57"/>
          <p:cNvSpPr>
            <a:spLocks noChangeShapeType="1"/>
          </p:cNvSpPr>
          <p:nvPr/>
        </p:nvSpPr>
        <p:spPr bwMode="auto">
          <a:xfrm>
            <a:off x="4967288" y="3195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46" name="Text Box 58"/>
          <p:cNvSpPr txBox="1">
            <a:spLocks noChangeArrowheads="1"/>
          </p:cNvSpPr>
          <p:nvPr/>
        </p:nvSpPr>
        <p:spPr bwMode="auto">
          <a:xfrm>
            <a:off x="4337050" y="55006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99</a:t>
            </a:r>
          </a:p>
        </p:txBody>
      </p:sp>
      <p:sp>
        <p:nvSpPr>
          <p:cNvPr id="396347" name="Line 59"/>
          <p:cNvSpPr>
            <a:spLocks noChangeShapeType="1"/>
          </p:cNvSpPr>
          <p:nvPr/>
        </p:nvSpPr>
        <p:spPr bwMode="auto">
          <a:xfrm>
            <a:off x="4891088" y="6062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48" name="Text Box 60"/>
          <p:cNvSpPr txBox="1">
            <a:spLocks noChangeArrowheads="1"/>
          </p:cNvSpPr>
          <p:nvPr/>
        </p:nvSpPr>
        <p:spPr bwMode="auto">
          <a:xfrm>
            <a:off x="546100" y="59229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6349" name="Text Box 61"/>
          <p:cNvSpPr txBox="1">
            <a:spLocks noChangeArrowheads="1"/>
          </p:cNvSpPr>
          <p:nvPr/>
        </p:nvSpPr>
        <p:spPr bwMode="auto">
          <a:xfrm>
            <a:off x="6403975" y="25955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cxnSp>
        <p:nvCxnSpPr>
          <p:cNvPr id="396350" name="AutoShape 62"/>
          <p:cNvCxnSpPr>
            <a:cxnSpLocks noChangeShapeType="1"/>
            <a:stCxn id="396348" idx="0"/>
            <a:endCxn id="396349" idx="2"/>
          </p:cNvCxnSpPr>
          <p:nvPr/>
        </p:nvCxnSpPr>
        <p:spPr bwMode="auto">
          <a:xfrm rot="16200000">
            <a:off x="2178051" y="1558925"/>
            <a:ext cx="2870200" cy="58578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6351" name="Text Box 63"/>
          <p:cNvSpPr txBox="1">
            <a:spLocks noChangeArrowheads="1"/>
          </p:cNvSpPr>
          <p:nvPr/>
        </p:nvSpPr>
        <p:spPr bwMode="auto">
          <a:xfrm>
            <a:off x="3306763" y="6019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6352" name="Text Box 64"/>
          <p:cNvSpPr txBox="1">
            <a:spLocks noChangeArrowheads="1"/>
          </p:cNvSpPr>
          <p:nvPr/>
        </p:nvSpPr>
        <p:spPr bwMode="auto">
          <a:xfrm>
            <a:off x="8316913" y="26511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cxnSp>
        <p:nvCxnSpPr>
          <p:cNvPr id="396353" name="AutoShape 65"/>
          <p:cNvCxnSpPr>
            <a:cxnSpLocks noChangeShapeType="1"/>
            <a:stCxn id="396351" idx="0"/>
            <a:endCxn id="396352" idx="2"/>
          </p:cNvCxnSpPr>
          <p:nvPr/>
        </p:nvCxnSpPr>
        <p:spPr bwMode="auto">
          <a:xfrm rot="16200000">
            <a:off x="4494212" y="2058988"/>
            <a:ext cx="2911475" cy="50101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19" grpId="0"/>
      <p:bldP spid="396319" grpId="1"/>
      <p:bldP spid="396323" grpId="0" animBg="1"/>
      <p:bldP spid="396323" grpId="1" animBg="1"/>
      <p:bldP spid="396324" grpId="0" animBg="1"/>
      <p:bldP spid="396324" grpId="1" animBg="1"/>
      <p:bldP spid="396328" grpId="0"/>
      <p:bldP spid="396328" grpId="1"/>
      <p:bldP spid="396329" grpId="0" animBg="1"/>
      <p:bldP spid="396329" grpId="1" animBg="1"/>
      <p:bldP spid="396330" grpId="0"/>
      <p:bldP spid="396330" grpId="1"/>
      <p:bldP spid="396331" grpId="0" animBg="1"/>
      <p:bldP spid="396331" grpId="1" animBg="1"/>
      <p:bldP spid="396332" grpId="0"/>
      <p:bldP spid="396332" grpId="1"/>
      <p:bldP spid="396338" grpId="0" animBg="1"/>
      <p:bldP spid="396338" grpId="1" animBg="1"/>
      <p:bldP spid="396339" grpId="0"/>
      <p:bldP spid="396340" grpId="0" animBg="1"/>
      <p:bldP spid="396340" grpId="1" animBg="1"/>
      <p:bldP spid="396345" grpId="0" animBg="1"/>
      <p:bldP spid="396345" grpId="1" animBg="1"/>
      <p:bldP spid="396346" grpId="0"/>
      <p:bldP spid="396347" grpId="0" animBg="1"/>
      <p:bldP spid="39634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1B63-428F-46EB-B6C9-A65F7B1B8FAF}" type="slidenum">
              <a:rPr lang="en-US"/>
              <a:pPr/>
              <a:t>27</a:t>
            </a:fld>
            <a:endParaRPr lang="en-US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231775" y="1838325"/>
            <a:ext cx="4279900" cy="31353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80975" y="1838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Animal  // base class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Animal(int lbs) </a:t>
            </a:r>
          </a:p>
          <a:p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{m_lbs = lbs;}</a:t>
            </a:r>
          </a:p>
          <a:p>
            <a:endParaRPr lang="en-US" sz="1000" b="1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what_do_i_weigh(void)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{cout &lt;&lt; m_lbs &lt;&lt; </a:t>
            </a:r>
            <a:r>
              <a:rPr lang="en-US" sz="1800" b="1">
                <a:latin typeface="Comic Sans MS"/>
                <a:ea typeface="MS Mincho" pitchFamily="49" charset="-128"/>
              </a:rPr>
              <a:t>“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lbs!\n"; }</a:t>
            </a:r>
          </a:p>
          <a:p>
            <a:endParaRPr lang="en-US" sz="10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int     m_lbs;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  <a:p>
            <a:endParaRPr lang="en-US" sz="1800"/>
          </a:p>
        </p:txBody>
      </p:sp>
      <p:sp>
        <p:nvSpPr>
          <p:cNvPr id="397317" name="Text Box 5"/>
          <p:cNvSpPr txBox="1">
            <a:spLocks noChangeArrowheads="1"/>
          </p:cNvSpPr>
          <p:nvPr/>
        </p:nvSpPr>
        <p:spPr bwMode="auto">
          <a:xfrm>
            <a:off x="412750" y="914400"/>
            <a:ext cx="8345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Challenge #2</a:t>
            </a:r>
            <a:r>
              <a:rPr lang="en-US" sz="2400">
                <a:solidFill>
                  <a:schemeClr val="tx1"/>
                </a:solidFill>
              </a:rPr>
              <a:t>: Update the </a:t>
            </a:r>
            <a:r>
              <a:rPr lang="en-US" sz="2400">
                <a:solidFill>
                  <a:srgbClr val="990000"/>
                </a:solidFill>
              </a:rPr>
              <a:t>Duck</a:t>
            </a:r>
            <a:r>
              <a:rPr lang="en-US" sz="2400">
                <a:solidFill>
                  <a:schemeClr val="tx1"/>
                </a:solidFill>
              </a:rPr>
              <a:t> class so it loses one pound the day it is born (constructed).</a:t>
            </a:r>
          </a:p>
        </p:txBody>
      </p:sp>
      <p:grpSp>
        <p:nvGrpSpPr>
          <p:cNvPr id="397318" name="Group 6"/>
          <p:cNvGrpSpPr>
            <a:grpSpLocks/>
          </p:cNvGrpSpPr>
          <p:nvPr/>
        </p:nvGrpSpPr>
        <p:grpSpPr bwMode="auto">
          <a:xfrm>
            <a:off x="4191000" y="1828800"/>
            <a:ext cx="4808538" cy="3722688"/>
            <a:chOff x="2712" y="624"/>
            <a:chExt cx="2960" cy="3109"/>
          </a:xfrm>
        </p:grpSpPr>
        <p:sp>
          <p:nvSpPr>
            <p:cNvPr id="397319" name="Rectangle 7"/>
            <p:cNvSpPr>
              <a:spLocks noChangeArrowheads="1"/>
            </p:cNvSpPr>
            <p:nvPr/>
          </p:nvSpPr>
          <p:spPr bwMode="auto">
            <a:xfrm>
              <a:off x="2976" y="624"/>
              <a:ext cx="2696" cy="29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0" name="Rectangle 8"/>
            <p:cNvSpPr>
              <a:spLocks noChangeArrowheads="1"/>
            </p:cNvSpPr>
            <p:nvPr/>
          </p:nvSpPr>
          <p:spPr bwMode="auto">
            <a:xfrm>
              <a:off x="2712" y="624"/>
              <a:ext cx="2936" cy="3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Duck(void)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 m_feathers = 99; 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who_am_i()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 cout &lt;&lt; "A duck!";  }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int m_feathers;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7326" name="Group 14"/>
          <p:cNvGrpSpPr>
            <a:grpSpLocks/>
          </p:cNvGrpSpPr>
          <p:nvPr/>
        </p:nvGrpSpPr>
        <p:grpSpPr bwMode="auto">
          <a:xfrm>
            <a:off x="5695950" y="2590800"/>
            <a:ext cx="4495800" cy="457200"/>
            <a:chOff x="1776" y="3717"/>
            <a:chExt cx="2832" cy="288"/>
          </a:xfrm>
        </p:grpSpPr>
        <p:sp>
          <p:nvSpPr>
            <p:cNvPr id="397327" name="Rectangle 15"/>
            <p:cNvSpPr>
              <a:spLocks noChangeArrowheads="1"/>
            </p:cNvSpPr>
            <p:nvPr/>
          </p:nvSpPr>
          <p:spPr bwMode="auto">
            <a:xfrm>
              <a:off x="1776" y="3744"/>
              <a:ext cx="182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8" name="Text Box 16"/>
            <p:cNvSpPr txBox="1">
              <a:spLocks noChangeArrowheads="1"/>
            </p:cNvSpPr>
            <p:nvPr/>
          </p:nvSpPr>
          <p:spPr bwMode="auto">
            <a:xfrm>
              <a:off x="1785" y="3717"/>
              <a:ext cx="28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int lbs</a:t>
              </a: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</a:rPr>
                <a:t>)</a:t>
              </a:r>
              <a:r>
                <a:rPr lang="en-US" sz="2400"/>
                <a:t> : </a:t>
              </a:r>
              <a:r>
                <a:rPr lang="en-US" sz="2400">
                  <a:solidFill>
                    <a:srgbClr val="FF3300"/>
                  </a:solidFill>
                </a:rPr>
                <a:t>Animal(</a:t>
              </a:r>
              <a:r>
                <a:rPr lang="en-US" sz="2400">
                  <a:solidFill>
                    <a:srgbClr val="006666"/>
                  </a:solidFill>
                </a:rPr>
                <a:t>lbs</a:t>
              </a:r>
              <a:r>
                <a:rPr lang="en-US" sz="2400">
                  <a:solidFill>
                    <a:srgbClr val="FF3300"/>
                  </a:solidFill>
                </a:rPr>
                <a:t>)</a:t>
              </a:r>
            </a:p>
          </p:txBody>
        </p:sp>
      </p:grpSp>
      <p:sp>
        <p:nvSpPr>
          <p:cNvPr id="397357" name="Text Box 45"/>
          <p:cNvSpPr txBox="1">
            <a:spLocks noChangeArrowheads="1"/>
          </p:cNvSpPr>
          <p:nvPr/>
        </p:nvSpPr>
        <p:spPr bwMode="auto">
          <a:xfrm>
            <a:off x="546100" y="59229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grpSp>
        <p:nvGrpSpPr>
          <p:cNvPr id="397366" name="Group 54"/>
          <p:cNvGrpSpPr>
            <a:grpSpLocks/>
          </p:cNvGrpSpPr>
          <p:nvPr/>
        </p:nvGrpSpPr>
        <p:grpSpPr bwMode="auto">
          <a:xfrm>
            <a:off x="5691188" y="2590800"/>
            <a:ext cx="5083175" cy="457200"/>
            <a:chOff x="1776" y="3717"/>
            <a:chExt cx="2832" cy="288"/>
          </a:xfrm>
        </p:grpSpPr>
        <p:sp>
          <p:nvSpPr>
            <p:cNvPr id="397367" name="Rectangle 55"/>
            <p:cNvSpPr>
              <a:spLocks noChangeArrowheads="1"/>
            </p:cNvSpPr>
            <p:nvPr/>
          </p:nvSpPr>
          <p:spPr bwMode="auto">
            <a:xfrm>
              <a:off x="1776" y="3744"/>
              <a:ext cx="182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68" name="Text Box 56"/>
            <p:cNvSpPr txBox="1">
              <a:spLocks noChangeArrowheads="1"/>
            </p:cNvSpPr>
            <p:nvPr/>
          </p:nvSpPr>
          <p:spPr bwMode="auto">
            <a:xfrm>
              <a:off x="1785" y="3717"/>
              <a:ext cx="28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int lbs</a:t>
              </a: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</a:rPr>
                <a:t>)</a:t>
              </a:r>
              <a:r>
                <a:rPr lang="en-US" sz="2400"/>
                <a:t> : </a:t>
              </a:r>
              <a:r>
                <a:rPr lang="en-US" sz="2400">
                  <a:solidFill>
                    <a:srgbClr val="6600CC"/>
                  </a:solidFill>
                </a:rPr>
                <a:t>Animal(lbs-1)</a:t>
              </a:r>
            </a:p>
          </p:txBody>
        </p:sp>
      </p:grpSp>
      <p:sp>
        <p:nvSpPr>
          <p:cNvPr id="397369" name="Text Box 57"/>
          <p:cNvSpPr txBox="1">
            <a:spLocks noChangeArrowheads="1"/>
          </p:cNvSpPr>
          <p:nvPr/>
        </p:nvSpPr>
        <p:spPr bwMode="auto">
          <a:xfrm>
            <a:off x="250825" y="5992813"/>
            <a:ext cx="8345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Challenge #3</a:t>
            </a:r>
            <a:r>
              <a:rPr lang="en-US" sz="2400">
                <a:solidFill>
                  <a:schemeClr val="tx1"/>
                </a:solidFill>
              </a:rPr>
              <a:t>: Now update the </a:t>
            </a:r>
            <a:r>
              <a:rPr lang="en-US" sz="2400">
                <a:solidFill>
                  <a:srgbClr val="990000"/>
                </a:solidFill>
              </a:rPr>
              <a:t>Duck</a:t>
            </a:r>
            <a:r>
              <a:rPr lang="en-US" sz="2400">
                <a:solidFill>
                  <a:schemeClr val="tx1"/>
                </a:solidFill>
              </a:rPr>
              <a:t> class you can pass in the number of feathers when you construct it.</a:t>
            </a:r>
          </a:p>
        </p:txBody>
      </p:sp>
      <p:grpSp>
        <p:nvGrpSpPr>
          <p:cNvPr id="397373" name="Group 61"/>
          <p:cNvGrpSpPr>
            <a:grpSpLocks/>
          </p:cNvGrpSpPr>
          <p:nvPr/>
        </p:nvGrpSpPr>
        <p:grpSpPr bwMode="auto">
          <a:xfrm>
            <a:off x="4914900" y="2590800"/>
            <a:ext cx="5067300" cy="1096963"/>
            <a:chOff x="2400" y="1171"/>
            <a:chExt cx="3192" cy="691"/>
          </a:xfrm>
        </p:grpSpPr>
        <p:sp>
          <p:nvSpPr>
            <p:cNvPr id="397371" name="Rectangle 59"/>
            <p:cNvSpPr>
              <a:spLocks noChangeArrowheads="1"/>
            </p:cNvSpPr>
            <p:nvPr/>
          </p:nvSpPr>
          <p:spPr bwMode="auto">
            <a:xfrm>
              <a:off x="2448" y="1200"/>
              <a:ext cx="2525" cy="55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97372" name="Text Box 60"/>
            <p:cNvSpPr txBox="1">
              <a:spLocks noChangeArrowheads="1"/>
            </p:cNvSpPr>
            <p:nvPr/>
          </p:nvSpPr>
          <p:spPr bwMode="auto">
            <a:xfrm>
              <a:off x="2400" y="1171"/>
              <a:ext cx="3192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>
                  <a:solidFill>
                    <a:srgbClr val="006666"/>
                  </a:solidFill>
                </a:rPr>
                <a:t>Duck(</a:t>
              </a:r>
              <a:r>
                <a:rPr lang="en-US" sz="2200">
                  <a:solidFill>
                    <a:srgbClr val="FF3300"/>
                  </a:solidFill>
                </a:rPr>
                <a:t>int lbs, int numF</a:t>
              </a:r>
              <a:r>
                <a:rPr lang="en-US" sz="2200">
                  <a:solidFill>
                    <a:srgbClr val="006666"/>
                  </a:solidFill>
                </a:rPr>
                <a:t>)</a:t>
              </a:r>
              <a:r>
                <a:rPr lang="en-US" sz="2200">
                  <a:solidFill>
                    <a:srgbClr val="FF3300"/>
                  </a:solidFill>
                </a:rPr>
                <a:t> :</a:t>
              </a:r>
            </a:p>
            <a:p>
              <a:r>
                <a:rPr lang="en-US" sz="2200">
                  <a:solidFill>
                    <a:srgbClr val="FF3300"/>
                  </a:solidFill>
                </a:rPr>
                <a:t>  Animal(lbs-1)</a:t>
              </a:r>
            </a:p>
            <a:p>
              <a:r>
                <a:rPr lang="en-US" sz="2200">
                  <a:solidFill>
                    <a:srgbClr val="FF3300"/>
                  </a:solidFill>
                </a:rPr>
                <a:t>{ m_feathers = numF; }</a:t>
              </a:r>
            </a:p>
          </p:txBody>
        </p:sp>
      </p:grpSp>
      <p:grpSp>
        <p:nvGrpSpPr>
          <p:cNvPr id="397374" name="Group 62"/>
          <p:cNvGrpSpPr>
            <a:grpSpLocks/>
          </p:cNvGrpSpPr>
          <p:nvPr/>
        </p:nvGrpSpPr>
        <p:grpSpPr bwMode="auto">
          <a:xfrm>
            <a:off x="209550" y="5106988"/>
            <a:ext cx="4419600" cy="1903412"/>
            <a:chOff x="144" y="3120"/>
            <a:chExt cx="2784" cy="1332"/>
          </a:xfrm>
        </p:grpSpPr>
        <p:sp>
          <p:nvSpPr>
            <p:cNvPr id="397375" name="Rectangle 63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76" name="Rectangle 64"/>
            <p:cNvSpPr>
              <a:spLocks noChangeArrowheads="1"/>
            </p:cNvSpPr>
            <p:nvPr/>
          </p:nvSpPr>
          <p:spPr bwMode="auto">
            <a:xfrm>
              <a:off x="144" y="3120"/>
              <a:ext cx="2784" cy="1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Duck  daffy(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13,75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daffy.who_am_i();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daffy.what_do_i_weigh();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7377" name="Line 65"/>
          <p:cNvSpPr>
            <a:spLocks noChangeShapeType="1"/>
          </p:cNvSpPr>
          <p:nvPr/>
        </p:nvSpPr>
        <p:spPr bwMode="auto">
          <a:xfrm>
            <a:off x="223838" y="5786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78" name="Group 66"/>
          <p:cNvGrpSpPr>
            <a:grpSpLocks/>
          </p:cNvGrpSpPr>
          <p:nvPr/>
        </p:nvGrpSpPr>
        <p:grpSpPr bwMode="auto">
          <a:xfrm>
            <a:off x="6396038" y="4981575"/>
            <a:ext cx="2470150" cy="1752600"/>
            <a:chOff x="1436" y="3024"/>
            <a:chExt cx="1556" cy="1104"/>
          </a:xfrm>
        </p:grpSpPr>
        <p:sp>
          <p:nvSpPr>
            <p:cNvPr id="397379" name="Rectangle 67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80" name="Text Box 68"/>
            <p:cNvSpPr txBox="1">
              <a:spLocks noChangeArrowheads="1"/>
            </p:cNvSpPr>
            <p:nvPr/>
          </p:nvSpPr>
          <p:spPr bwMode="auto">
            <a:xfrm>
              <a:off x="1436" y="3024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daffy       </a:t>
              </a:r>
            </a:p>
          </p:txBody>
        </p:sp>
      </p:grpSp>
      <p:sp>
        <p:nvSpPr>
          <p:cNvPr id="397381" name="Line 69"/>
          <p:cNvSpPr>
            <a:spLocks noChangeShapeType="1"/>
          </p:cNvSpPr>
          <p:nvPr/>
        </p:nvSpPr>
        <p:spPr bwMode="auto">
          <a:xfrm>
            <a:off x="4689475" y="27987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82" name="Text Box 70"/>
          <p:cNvSpPr txBox="1">
            <a:spLocks noChangeArrowheads="1"/>
          </p:cNvSpPr>
          <p:nvPr/>
        </p:nvSpPr>
        <p:spPr bwMode="auto">
          <a:xfrm>
            <a:off x="6124575" y="2290763"/>
            <a:ext cx="160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13        75</a:t>
            </a:r>
          </a:p>
        </p:txBody>
      </p:sp>
      <p:sp>
        <p:nvSpPr>
          <p:cNvPr id="397383" name="Line 71"/>
          <p:cNvSpPr>
            <a:spLocks noChangeShapeType="1"/>
          </p:cNvSpPr>
          <p:nvPr/>
        </p:nvSpPr>
        <p:spPr bwMode="auto">
          <a:xfrm>
            <a:off x="4876800" y="3109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88" name="Line 76"/>
          <p:cNvSpPr>
            <a:spLocks noChangeShapeType="1"/>
          </p:cNvSpPr>
          <p:nvPr/>
        </p:nvSpPr>
        <p:spPr bwMode="auto">
          <a:xfrm>
            <a:off x="33338" y="2854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89" name="Rectangle 77"/>
          <p:cNvSpPr>
            <a:spLocks noChangeArrowheads="1"/>
          </p:cNvSpPr>
          <p:nvPr/>
        </p:nvSpPr>
        <p:spPr bwMode="auto">
          <a:xfrm>
            <a:off x="1836738" y="2379663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12</a:t>
            </a:r>
          </a:p>
        </p:txBody>
      </p:sp>
      <p:sp>
        <p:nvSpPr>
          <p:cNvPr id="397390" name="Line 78"/>
          <p:cNvSpPr>
            <a:spLocks noChangeShapeType="1"/>
          </p:cNvSpPr>
          <p:nvPr/>
        </p:nvSpPr>
        <p:spPr bwMode="auto">
          <a:xfrm>
            <a:off x="328613" y="3119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92" name="Group 80"/>
          <p:cNvGrpSpPr>
            <a:grpSpLocks/>
          </p:cNvGrpSpPr>
          <p:nvPr/>
        </p:nvGrpSpPr>
        <p:grpSpPr bwMode="auto">
          <a:xfrm>
            <a:off x="7388225" y="5816600"/>
            <a:ext cx="1504950" cy="860425"/>
            <a:chOff x="2054" y="3538"/>
            <a:chExt cx="948" cy="542"/>
          </a:xfrm>
        </p:grpSpPr>
        <p:sp>
          <p:nvSpPr>
            <p:cNvPr id="397393" name="Rectangle 81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94" name="Text Box 82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7395" name="Text Box 83"/>
            <p:cNvSpPr txBox="1">
              <a:spLocks noChangeArrowheads="1"/>
            </p:cNvSpPr>
            <p:nvPr/>
          </p:nvSpPr>
          <p:spPr bwMode="auto">
            <a:xfrm>
              <a:off x="2080" y="3696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m_lbs:</a:t>
              </a:r>
            </a:p>
          </p:txBody>
        </p:sp>
      </p:grpSp>
      <p:sp>
        <p:nvSpPr>
          <p:cNvPr id="397396" name="Rectangle 84"/>
          <p:cNvSpPr>
            <a:spLocks noChangeArrowheads="1"/>
          </p:cNvSpPr>
          <p:nvPr/>
        </p:nvSpPr>
        <p:spPr bwMode="auto">
          <a:xfrm>
            <a:off x="8240333" y="6070600"/>
            <a:ext cx="4571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12</a:t>
            </a:r>
          </a:p>
        </p:txBody>
      </p:sp>
      <p:sp>
        <p:nvSpPr>
          <p:cNvPr id="397397" name="Line 85"/>
          <p:cNvSpPr>
            <a:spLocks noChangeShapeType="1"/>
          </p:cNvSpPr>
          <p:nvPr/>
        </p:nvSpPr>
        <p:spPr bwMode="auto">
          <a:xfrm>
            <a:off x="4648200" y="3490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98" name="Group 86"/>
          <p:cNvGrpSpPr>
            <a:grpSpLocks/>
          </p:cNvGrpSpPr>
          <p:nvPr/>
        </p:nvGrpSpPr>
        <p:grpSpPr bwMode="auto">
          <a:xfrm>
            <a:off x="7391400" y="5105400"/>
            <a:ext cx="1400175" cy="619125"/>
            <a:chOff x="2056" y="3120"/>
            <a:chExt cx="882" cy="390"/>
          </a:xfrm>
        </p:grpSpPr>
        <p:sp>
          <p:nvSpPr>
            <p:cNvPr id="397399" name="Rectangle 87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400" name="Text Box 88"/>
            <p:cNvSpPr txBox="1">
              <a:spLocks noChangeArrowheads="1"/>
            </p:cNvSpPr>
            <p:nvPr/>
          </p:nvSpPr>
          <p:spPr bwMode="auto">
            <a:xfrm>
              <a:off x="2056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7401" name="Text Box 89"/>
            <p:cNvSpPr txBox="1">
              <a:spLocks noChangeArrowheads="1"/>
            </p:cNvSpPr>
            <p:nvPr/>
          </p:nvSpPr>
          <p:spPr bwMode="auto">
            <a:xfrm>
              <a:off x="2056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990000"/>
                  </a:solidFill>
                </a:rPr>
                <a:t>m_feathers</a:t>
              </a:r>
              <a:r>
                <a:rPr lang="en-US" sz="1400" b="1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sp>
        <p:nvSpPr>
          <p:cNvPr id="397402" name="Line 90"/>
          <p:cNvSpPr>
            <a:spLocks noChangeShapeType="1"/>
          </p:cNvSpPr>
          <p:nvPr/>
        </p:nvSpPr>
        <p:spPr bwMode="auto">
          <a:xfrm>
            <a:off x="4862513" y="350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403" name="Rectangle 91"/>
          <p:cNvSpPr>
            <a:spLocks noChangeArrowheads="1"/>
          </p:cNvSpPr>
          <p:nvPr/>
        </p:nvSpPr>
        <p:spPr bwMode="auto">
          <a:xfrm>
            <a:off x="8426070" y="5372100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75</a:t>
            </a:r>
          </a:p>
        </p:txBody>
      </p:sp>
      <p:sp>
        <p:nvSpPr>
          <p:cNvPr id="397404" name="Line 92"/>
          <p:cNvSpPr>
            <a:spLocks noChangeShapeType="1"/>
          </p:cNvSpPr>
          <p:nvPr/>
        </p:nvSpPr>
        <p:spPr bwMode="auto">
          <a:xfrm>
            <a:off x="292100" y="604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69" grpId="0"/>
      <p:bldP spid="397369" grpId="1"/>
      <p:bldP spid="397377" grpId="0" animBg="1"/>
      <p:bldP spid="397377" grpId="1" animBg="1"/>
      <p:bldP spid="397381" grpId="0" animBg="1"/>
      <p:bldP spid="397381" grpId="1" animBg="1"/>
      <p:bldP spid="397382" grpId="0"/>
      <p:bldP spid="397382" grpId="1"/>
      <p:bldP spid="397383" grpId="0" animBg="1"/>
      <p:bldP spid="397383" grpId="1" animBg="1"/>
      <p:bldP spid="397388" grpId="0" animBg="1"/>
      <p:bldP spid="397388" grpId="1" animBg="1"/>
      <p:bldP spid="397389" grpId="0"/>
      <p:bldP spid="397389" grpId="1"/>
      <p:bldP spid="397390" grpId="0" animBg="1"/>
      <p:bldP spid="397390" grpId="1" animBg="1"/>
      <p:bldP spid="397396" grpId="0"/>
      <p:bldP spid="397397" grpId="0" animBg="1"/>
      <p:bldP spid="397397" grpId="1" animBg="1"/>
      <p:bldP spid="397402" grpId="0" animBg="1"/>
      <p:bldP spid="397402" grpId="1" animBg="1"/>
      <p:bldP spid="397403" grpId="0"/>
      <p:bldP spid="397404" grpId="0" animBg="1"/>
      <p:bldP spid="39740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B433-A200-49A6-B9C4-100399706173}" type="slidenum">
              <a:rPr lang="en-US"/>
              <a:pPr/>
              <a:t>28</a:t>
            </a:fld>
            <a:endParaRPr lang="en-US"/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title"/>
          </p:nvPr>
        </p:nvSpPr>
        <p:spPr>
          <a:xfrm>
            <a:off x="-228600" y="-76200"/>
            <a:ext cx="7772400" cy="1143000"/>
          </a:xfrm>
        </p:spPr>
        <p:txBody>
          <a:bodyPr/>
          <a:lstStyle/>
          <a:p>
            <a:r>
              <a:rPr lang="en-US"/>
              <a:t>Inheritance &amp; Construction</a:t>
            </a:r>
          </a:p>
        </p:txBody>
      </p:sp>
      <p:grpSp>
        <p:nvGrpSpPr>
          <p:cNvPr id="398383" name="Group 47"/>
          <p:cNvGrpSpPr>
            <a:grpSpLocks/>
          </p:cNvGrpSpPr>
          <p:nvPr/>
        </p:nvGrpSpPr>
        <p:grpSpPr bwMode="auto">
          <a:xfrm>
            <a:off x="180975" y="925513"/>
            <a:ext cx="4378325" cy="3417887"/>
            <a:chOff x="114" y="1129"/>
            <a:chExt cx="2758" cy="2153"/>
          </a:xfrm>
        </p:grpSpPr>
        <p:sp>
          <p:nvSpPr>
            <p:cNvPr id="398338" name="Rectangle 2"/>
            <p:cNvSpPr>
              <a:spLocks noChangeArrowheads="1"/>
            </p:cNvSpPr>
            <p:nvPr/>
          </p:nvSpPr>
          <p:spPr bwMode="auto">
            <a:xfrm>
              <a:off x="146" y="1158"/>
              <a:ext cx="2696" cy="197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40" name="Text Box 4"/>
            <p:cNvSpPr txBox="1">
              <a:spLocks noChangeArrowheads="1"/>
            </p:cNvSpPr>
            <p:nvPr/>
          </p:nvSpPr>
          <p:spPr bwMode="auto">
            <a:xfrm>
              <a:off x="114" y="1129"/>
              <a:ext cx="2758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Animal  // base class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006666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Animal(int lbs) </a:t>
              </a:r>
            </a:p>
            <a:p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{m_lbs = lbs;}</a:t>
              </a:r>
            </a:p>
            <a:p>
              <a:endParaRPr lang="en-US" sz="10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>
                  <a:solidFill>
                    <a:schemeClr val="accent2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void what_do_i_weigh(void)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{cout &lt;&lt; m_lbs &lt;&lt; </a:t>
              </a:r>
              <a:r>
                <a:rPr lang="en-US" sz="1800" b="1">
                  <a:latin typeface="Comic Sans MS"/>
                  <a:ea typeface="MS Mincho" pitchFamily="49" charset="-128"/>
                </a:rPr>
                <a:t>“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lbs!\n"; }</a:t>
              </a:r>
            </a:p>
            <a:p>
              <a:endParaRPr lang="en-US" sz="10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int     m_lbs;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>
                <a:latin typeface="Courier New" pitchFamily="49" charset="0"/>
              </a:endParaRPr>
            </a:p>
            <a:p>
              <a:endParaRPr lang="en-US" sz="1800"/>
            </a:p>
          </p:txBody>
        </p:sp>
      </p:grp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4724400" y="914400"/>
            <a:ext cx="4419600" cy="220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Now define a subclass called </a:t>
            </a:r>
            <a:r>
              <a:rPr lang="en-US" sz="2200">
                <a:solidFill>
                  <a:srgbClr val="990000"/>
                </a:solidFill>
              </a:rPr>
              <a:t>Mallard</a:t>
            </a:r>
            <a:r>
              <a:rPr lang="en-US" sz="2200">
                <a:solidFill>
                  <a:schemeClr val="tx1"/>
                </a:solidFill>
              </a:rPr>
              <a:t>:  </a:t>
            </a:r>
          </a:p>
          <a:p>
            <a:pPr lvl="1">
              <a:buFontTx/>
              <a:buChar char="•"/>
            </a:pPr>
            <a:r>
              <a:rPr lang="en-US" sz="1900">
                <a:solidFill>
                  <a:schemeClr val="tx1"/>
                </a:solidFill>
              </a:rPr>
              <a:t> All Mallard ducks weigh </a:t>
            </a:r>
            <a:r>
              <a:rPr lang="en-US" sz="1900">
                <a:solidFill>
                  <a:srgbClr val="006666"/>
                </a:solidFill>
              </a:rPr>
              <a:t>5</a:t>
            </a:r>
            <a:r>
              <a:rPr lang="en-US" sz="1900">
                <a:solidFill>
                  <a:schemeClr val="tx1"/>
                </a:solidFill>
              </a:rPr>
              <a:t> </a:t>
            </a:r>
            <a:br>
              <a:rPr lang="en-US" sz="1900">
                <a:solidFill>
                  <a:schemeClr val="tx1"/>
                </a:solidFill>
              </a:rPr>
            </a:br>
            <a:r>
              <a:rPr lang="en-US" sz="1900">
                <a:solidFill>
                  <a:schemeClr val="tx1"/>
                </a:solidFill>
              </a:rPr>
              <a:t>  pounds, and have </a:t>
            </a:r>
            <a:r>
              <a:rPr lang="en-US" sz="1900">
                <a:solidFill>
                  <a:srgbClr val="006666"/>
                </a:solidFill>
              </a:rPr>
              <a:t>50</a:t>
            </a:r>
            <a:r>
              <a:rPr lang="en-US" sz="1900">
                <a:solidFill>
                  <a:schemeClr val="tx1"/>
                </a:solidFill>
              </a:rPr>
              <a:t> feathers. </a:t>
            </a:r>
          </a:p>
          <a:p>
            <a:pPr lvl="1">
              <a:buFontTx/>
              <a:buChar char="•"/>
            </a:pPr>
            <a:r>
              <a:rPr lang="en-US" sz="1900">
                <a:solidFill>
                  <a:schemeClr val="tx1"/>
                </a:solidFill>
              </a:rPr>
              <a:t> You can specify the </a:t>
            </a:r>
            <a:br>
              <a:rPr lang="en-US" sz="1900">
                <a:solidFill>
                  <a:schemeClr val="tx1"/>
                </a:solidFill>
              </a:rPr>
            </a:br>
            <a:r>
              <a:rPr lang="en-US" sz="1900">
                <a:solidFill>
                  <a:schemeClr val="tx1"/>
                </a:solidFill>
              </a:rPr>
              <a:t>  Mallard’s </a:t>
            </a:r>
            <a:r>
              <a:rPr lang="en-US" sz="1900">
                <a:solidFill>
                  <a:srgbClr val="6600CC"/>
                </a:solidFill>
              </a:rPr>
              <a:t>name </a:t>
            </a:r>
            <a:r>
              <a:rPr lang="en-US" sz="1900">
                <a:solidFill>
                  <a:schemeClr val="tx1"/>
                </a:solidFill>
              </a:rPr>
              <a:t>during </a:t>
            </a:r>
            <a:br>
              <a:rPr lang="en-US" sz="1900">
                <a:solidFill>
                  <a:schemeClr val="tx1"/>
                </a:solidFill>
              </a:rPr>
            </a:br>
            <a:r>
              <a:rPr lang="en-US" sz="1900">
                <a:solidFill>
                  <a:schemeClr val="tx1"/>
                </a:solidFill>
              </a:rPr>
              <a:t>  construction.</a:t>
            </a:r>
          </a:p>
        </p:txBody>
      </p:sp>
      <p:grpSp>
        <p:nvGrpSpPr>
          <p:cNvPr id="398382" name="Group 46"/>
          <p:cNvGrpSpPr>
            <a:grpSpLocks/>
          </p:cNvGrpSpPr>
          <p:nvPr/>
        </p:nvGrpSpPr>
        <p:grpSpPr bwMode="auto">
          <a:xfrm>
            <a:off x="228600" y="3200400"/>
            <a:ext cx="5791200" cy="3722688"/>
            <a:chOff x="2640" y="1152"/>
            <a:chExt cx="3648" cy="2345"/>
          </a:xfrm>
        </p:grpSpPr>
        <p:grpSp>
          <p:nvGrpSpPr>
            <p:cNvPr id="398342" name="Group 6"/>
            <p:cNvGrpSpPr>
              <a:grpSpLocks/>
            </p:cNvGrpSpPr>
            <p:nvPr/>
          </p:nvGrpSpPr>
          <p:grpSpPr bwMode="auto">
            <a:xfrm>
              <a:off x="2640" y="1152"/>
              <a:ext cx="3029" cy="2345"/>
              <a:chOff x="2712" y="624"/>
              <a:chExt cx="2960" cy="3109"/>
            </a:xfrm>
          </p:grpSpPr>
          <p:sp>
            <p:nvSpPr>
              <p:cNvPr id="398343" name="Rectangle 7"/>
              <p:cNvSpPr>
                <a:spLocks noChangeArrowheads="1"/>
              </p:cNvSpPr>
              <p:nvPr/>
            </p:nvSpPr>
            <p:spPr bwMode="auto">
              <a:xfrm>
                <a:off x="2976" y="624"/>
                <a:ext cx="2696" cy="2976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344" name="Rectangle 8"/>
              <p:cNvSpPr>
                <a:spLocks noChangeArrowheads="1"/>
              </p:cNvSpPr>
              <p:nvPr/>
            </p:nvSpPr>
            <p:spPr bwMode="auto">
              <a:xfrm>
                <a:off x="2712" y="624"/>
                <a:ext cx="2936" cy="31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Duck : public 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Animal</a:t>
                </a:r>
                <a:endParaRPr lang="en-US" sz="1800">
                  <a:solidFill>
                    <a:schemeClr val="accent2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</a:t>
                </a:r>
                <a:r>
                  <a:rPr lang="en-US" sz="1800" b="1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Duck(void) 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  { m_feathers = 99;  }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>
                  <a:solidFill>
                    <a:srgbClr val="006666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>
                  <a:solidFill>
                    <a:srgbClr val="006666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>
                  <a:solidFill>
                    <a:srgbClr val="006666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  void who_am_i()</a:t>
                </a: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 cout &lt;&lt; "A duck!";  }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int m_feathers;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8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98353" name="Group 17"/>
            <p:cNvGrpSpPr>
              <a:grpSpLocks/>
            </p:cNvGrpSpPr>
            <p:nvPr/>
          </p:nvGrpSpPr>
          <p:grpSpPr bwMode="auto">
            <a:xfrm>
              <a:off x="3096" y="1632"/>
              <a:ext cx="3192" cy="691"/>
              <a:chOff x="2400" y="1171"/>
              <a:chExt cx="3192" cy="691"/>
            </a:xfrm>
          </p:grpSpPr>
          <p:sp>
            <p:nvSpPr>
              <p:cNvPr id="398354" name="Rectangle 18"/>
              <p:cNvSpPr>
                <a:spLocks noChangeArrowheads="1"/>
              </p:cNvSpPr>
              <p:nvPr/>
            </p:nvSpPr>
            <p:spPr bwMode="auto">
              <a:xfrm>
                <a:off x="2448" y="1200"/>
                <a:ext cx="2525" cy="55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98355" name="Text Box 19"/>
              <p:cNvSpPr txBox="1">
                <a:spLocks noChangeArrowheads="1"/>
              </p:cNvSpPr>
              <p:nvPr/>
            </p:nvSpPr>
            <p:spPr bwMode="auto">
              <a:xfrm>
                <a:off x="2400" y="1171"/>
                <a:ext cx="3192" cy="6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200">
                    <a:solidFill>
                      <a:srgbClr val="006666"/>
                    </a:solidFill>
                  </a:rPr>
                  <a:t>Duck(</a:t>
                </a:r>
                <a:r>
                  <a:rPr lang="en-US" sz="2200">
                    <a:solidFill>
                      <a:srgbClr val="FF3300"/>
                    </a:solidFill>
                  </a:rPr>
                  <a:t>int lbs, int numF</a:t>
                </a:r>
                <a:r>
                  <a:rPr lang="en-US" sz="2200">
                    <a:solidFill>
                      <a:srgbClr val="006666"/>
                    </a:solidFill>
                  </a:rPr>
                  <a:t>)</a:t>
                </a:r>
                <a:r>
                  <a:rPr lang="en-US" sz="2200">
                    <a:solidFill>
                      <a:srgbClr val="FF3300"/>
                    </a:solidFill>
                  </a:rPr>
                  <a:t> :</a:t>
                </a:r>
              </a:p>
              <a:p>
                <a:r>
                  <a:rPr lang="en-US" sz="2200">
                    <a:solidFill>
                      <a:srgbClr val="FF3300"/>
                    </a:solidFill>
                  </a:rPr>
                  <a:t>  Animal(lbs-1)</a:t>
                </a:r>
              </a:p>
              <a:p>
                <a:r>
                  <a:rPr lang="en-US" sz="2200">
                    <a:solidFill>
                      <a:srgbClr val="FF3300"/>
                    </a:solidFill>
                  </a:rPr>
                  <a:t>{ m_feathers = numF; }</a:t>
                </a:r>
              </a:p>
            </p:txBody>
          </p:sp>
        </p:grpSp>
      </p:grpSp>
      <p:grpSp>
        <p:nvGrpSpPr>
          <p:cNvPr id="398384" name="Group 48"/>
          <p:cNvGrpSpPr>
            <a:grpSpLocks/>
          </p:cNvGrpSpPr>
          <p:nvPr/>
        </p:nvGrpSpPr>
        <p:grpSpPr bwMode="auto">
          <a:xfrm>
            <a:off x="5137150" y="3810000"/>
            <a:ext cx="3914775" cy="3143250"/>
            <a:chOff x="114" y="1129"/>
            <a:chExt cx="2758" cy="2156"/>
          </a:xfrm>
        </p:grpSpPr>
        <p:sp>
          <p:nvSpPr>
            <p:cNvPr id="398385" name="Rectangle 49"/>
            <p:cNvSpPr>
              <a:spLocks noChangeArrowheads="1"/>
            </p:cNvSpPr>
            <p:nvPr/>
          </p:nvSpPr>
          <p:spPr bwMode="auto">
            <a:xfrm>
              <a:off x="146" y="1158"/>
              <a:ext cx="2696" cy="197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86" name="Text Box 50"/>
            <p:cNvSpPr txBox="1">
              <a:spLocks noChangeArrowheads="1"/>
            </p:cNvSpPr>
            <p:nvPr/>
          </p:nvSpPr>
          <p:spPr bwMode="auto">
            <a:xfrm>
              <a:off x="114" y="1129"/>
              <a:ext cx="2758" cy="2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Mallard : public Duck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006666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Mallard(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string &amp;name</a:t>
              </a: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 :</a:t>
              </a:r>
            </a:p>
            <a:p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Duck(</a:t>
              </a:r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5</a:t>
              </a: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,</a:t>
              </a:r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50</a:t>
              </a: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</a:p>
            <a:p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 myName = name; }</a:t>
              </a:r>
            </a:p>
            <a:p>
              <a:endParaRPr lang="en-US" sz="10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endParaRPr lang="en-US" sz="10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string myName;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>
                <a:latin typeface="Courier New" pitchFamily="49" charset="0"/>
              </a:endParaRPr>
            </a:p>
            <a:p>
              <a:endParaRPr lang="en-US" sz="1800"/>
            </a:p>
          </p:txBody>
        </p:sp>
      </p:grpSp>
      <p:grpSp>
        <p:nvGrpSpPr>
          <p:cNvPr id="398387" name="Group 51"/>
          <p:cNvGrpSpPr>
            <a:grpSpLocks/>
          </p:cNvGrpSpPr>
          <p:nvPr/>
        </p:nvGrpSpPr>
        <p:grpSpPr bwMode="auto">
          <a:xfrm>
            <a:off x="4630738" y="1039813"/>
            <a:ext cx="3478212" cy="1923418"/>
            <a:chOff x="144" y="3120"/>
            <a:chExt cx="2784" cy="1346"/>
          </a:xfrm>
        </p:grpSpPr>
        <p:sp>
          <p:nvSpPr>
            <p:cNvPr id="398388" name="Rectangle 52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89" name="Rectangle 53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Mallard  x(</a:t>
              </a:r>
              <a:r>
                <a:rPr lang="en-US" sz="1700" b="1" dirty="0">
                  <a:solidFill>
                    <a:srgbClr val="FF330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 smtClean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Ed</a:t>
              </a:r>
              <a:r>
                <a:rPr lang="en-US" sz="1700" b="1" dirty="0" smtClean="0">
                  <a:solidFill>
                    <a:srgbClr val="FF3300"/>
                  </a:solidFill>
                  <a:latin typeface="Times New Roman"/>
                  <a:ea typeface="MS Mincho" pitchFamily="49" charset="-128"/>
                </a:rPr>
                <a:t>”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x.who_am_i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x.what_do_i_weigh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8390" name="Line 54"/>
          <p:cNvSpPr>
            <a:spLocks noChangeShapeType="1"/>
          </p:cNvSpPr>
          <p:nvPr/>
        </p:nvSpPr>
        <p:spPr bwMode="auto">
          <a:xfrm>
            <a:off x="4643438" y="1717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8391" name="Group 55"/>
          <p:cNvGrpSpPr>
            <a:grpSpLocks/>
          </p:cNvGrpSpPr>
          <p:nvPr/>
        </p:nvGrpSpPr>
        <p:grpSpPr bwMode="auto">
          <a:xfrm>
            <a:off x="6853238" y="74613"/>
            <a:ext cx="2157412" cy="2066925"/>
            <a:chOff x="1633" y="3024"/>
            <a:chExt cx="1359" cy="1104"/>
          </a:xfrm>
        </p:grpSpPr>
        <p:sp>
          <p:nvSpPr>
            <p:cNvPr id="398392" name="Rectangle 56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93" name="Text Box 57"/>
            <p:cNvSpPr txBox="1">
              <a:spLocks noChangeArrowheads="1"/>
            </p:cNvSpPr>
            <p:nvPr/>
          </p:nvSpPr>
          <p:spPr bwMode="auto">
            <a:xfrm>
              <a:off x="1633" y="3024"/>
              <a:ext cx="62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/>
                <a:t>x       </a:t>
              </a:r>
            </a:p>
          </p:txBody>
        </p:sp>
      </p:grpSp>
      <p:sp>
        <p:nvSpPr>
          <p:cNvPr id="398394" name="Line 58"/>
          <p:cNvSpPr>
            <a:spLocks noChangeShapeType="1"/>
          </p:cNvSpPr>
          <p:nvPr/>
        </p:nvSpPr>
        <p:spPr bwMode="auto">
          <a:xfrm>
            <a:off x="4959350" y="4810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395" name="Text Box 59"/>
          <p:cNvSpPr txBox="1">
            <a:spLocks noChangeArrowheads="1"/>
          </p:cNvSpPr>
          <p:nvPr/>
        </p:nvSpPr>
        <p:spPr bwMode="auto">
          <a:xfrm>
            <a:off x="7275377" y="4344988"/>
            <a:ext cx="8018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“</a:t>
            </a:r>
            <a:r>
              <a:rPr lang="en-US" sz="2400" dirty="0" smtClean="0">
                <a:solidFill>
                  <a:srgbClr val="FF3300"/>
                </a:solidFill>
              </a:rPr>
              <a:t>Ed”</a:t>
            </a:r>
            <a:endParaRPr lang="en-US" sz="2400" dirty="0">
              <a:solidFill>
                <a:srgbClr val="FF3300"/>
              </a:solidFill>
            </a:endParaRPr>
          </a:p>
        </p:txBody>
      </p:sp>
      <p:sp>
        <p:nvSpPr>
          <p:cNvPr id="398396" name="Line 60"/>
          <p:cNvSpPr>
            <a:spLocks noChangeShapeType="1"/>
          </p:cNvSpPr>
          <p:nvPr/>
        </p:nvSpPr>
        <p:spPr bwMode="auto">
          <a:xfrm>
            <a:off x="5153025" y="5076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397" name="Line 61"/>
          <p:cNvSpPr>
            <a:spLocks noChangeShapeType="1"/>
          </p:cNvSpPr>
          <p:nvPr/>
        </p:nvSpPr>
        <p:spPr bwMode="auto">
          <a:xfrm>
            <a:off x="733425" y="4178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398" name="Text Box 62"/>
          <p:cNvSpPr txBox="1">
            <a:spLocks noChangeArrowheads="1"/>
          </p:cNvSpPr>
          <p:nvPr/>
        </p:nvSpPr>
        <p:spPr bwMode="auto">
          <a:xfrm>
            <a:off x="2209800" y="3657600"/>
            <a:ext cx="137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5       50</a:t>
            </a:r>
          </a:p>
        </p:txBody>
      </p:sp>
      <p:sp>
        <p:nvSpPr>
          <p:cNvPr id="398399" name="Line 63"/>
          <p:cNvSpPr>
            <a:spLocks noChangeShapeType="1"/>
          </p:cNvSpPr>
          <p:nvPr/>
        </p:nvSpPr>
        <p:spPr bwMode="auto">
          <a:xfrm>
            <a:off x="928688" y="4495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00" name="Line 64"/>
          <p:cNvSpPr>
            <a:spLocks noChangeShapeType="1"/>
          </p:cNvSpPr>
          <p:nvPr/>
        </p:nvSpPr>
        <p:spPr bwMode="auto">
          <a:xfrm>
            <a:off x="57150" y="1946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01" name="Text Box 65"/>
          <p:cNvSpPr txBox="1">
            <a:spLocks noChangeArrowheads="1"/>
          </p:cNvSpPr>
          <p:nvPr/>
        </p:nvSpPr>
        <p:spPr bwMode="auto">
          <a:xfrm>
            <a:off x="1857375" y="15033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4</a:t>
            </a:r>
          </a:p>
        </p:txBody>
      </p:sp>
      <p:grpSp>
        <p:nvGrpSpPr>
          <p:cNvPr id="398406" name="Group 70"/>
          <p:cNvGrpSpPr>
            <a:grpSpLocks/>
          </p:cNvGrpSpPr>
          <p:nvPr/>
        </p:nvGrpSpPr>
        <p:grpSpPr bwMode="auto">
          <a:xfrm>
            <a:off x="7508874" y="1516062"/>
            <a:ext cx="1539875" cy="578178"/>
            <a:chOff x="2054" y="3538"/>
            <a:chExt cx="948" cy="564"/>
          </a:xfrm>
        </p:grpSpPr>
        <p:sp>
          <p:nvSpPr>
            <p:cNvPr id="398407" name="Rectangle 71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08" name="Text Box 72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8409" name="Text Box 73"/>
            <p:cNvSpPr txBox="1">
              <a:spLocks noChangeArrowheads="1"/>
            </p:cNvSpPr>
            <p:nvPr/>
          </p:nvSpPr>
          <p:spPr bwMode="auto">
            <a:xfrm>
              <a:off x="2074" y="3745"/>
              <a:ext cx="555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solidFill>
                    <a:srgbClr val="990000"/>
                  </a:solidFill>
                </a:rPr>
                <a:t>m_lbs</a:t>
              </a:r>
              <a:r>
                <a:rPr lang="en-US" sz="1800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sp>
        <p:nvSpPr>
          <p:cNvPr id="398410" name="Line 74"/>
          <p:cNvSpPr>
            <a:spLocks noChangeShapeType="1"/>
          </p:cNvSpPr>
          <p:nvPr/>
        </p:nvSpPr>
        <p:spPr bwMode="auto">
          <a:xfrm>
            <a:off x="381000" y="2209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11" name="Text Box 75"/>
          <p:cNvSpPr txBox="1">
            <a:spLocks noChangeArrowheads="1"/>
          </p:cNvSpPr>
          <p:nvPr/>
        </p:nvSpPr>
        <p:spPr bwMode="auto">
          <a:xfrm>
            <a:off x="8296275" y="1733550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398412" name="Line 76"/>
          <p:cNvSpPr>
            <a:spLocks noChangeShapeType="1"/>
          </p:cNvSpPr>
          <p:nvPr/>
        </p:nvSpPr>
        <p:spPr bwMode="auto">
          <a:xfrm>
            <a:off x="711200" y="48323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8413" name="Group 77"/>
          <p:cNvGrpSpPr>
            <a:grpSpLocks/>
          </p:cNvGrpSpPr>
          <p:nvPr/>
        </p:nvGrpSpPr>
        <p:grpSpPr bwMode="auto">
          <a:xfrm>
            <a:off x="7484620" y="881063"/>
            <a:ext cx="1452161" cy="619125"/>
            <a:chOff x="2044" y="3120"/>
            <a:chExt cx="894" cy="390"/>
          </a:xfrm>
        </p:grpSpPr>
        <p:sp>
          <p:nvSpPr>
            <p:cNvPr id="398414" name="Rectangle 78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15" name="Text Box 79"/>
            <p:cNvSpPr txBox="1">
              <a:spLocks noChangeArrowheads="1"/>
            </p:cNvSpPr>
            <p:nvPr/>
          </p:nvSpPr>
          <p:spPr bwMode="auto">
            <a:xfrm>
              <a:off x="2063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8416" name="Text Box 80"/>
            <p:cNvSpPr txBox="1">
              <a:spLocks noChangeArrowheads="1"/>
            </p:cNvSpPr>
            <p:nvPr/>
          </p:nvSpPr>
          <p:spPr bwMode="auto">
            <a:xfrm>
              <a:off x="2044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990000"/>
                  </a:solidFill>
                </a:rPr>
                <a:t>m_feathers</a:t>
              </a:r>
              <a:r>
                <a:rPr lang="en-US" sz="1400" b="1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sp>
        <p:nvSpPr>
          <p:cNvPr id="398417" name="Line 81"/>
          <p:cNvSpPr>
            <a:spLocks noChangeShapeType="1"/>
          </p:cNvSpPr>
          <p:nvPr/>
        </p:nvSpPr>
        <p:spPr bwMode="auto">
          <a:xfrm>
            <a:off x="914400" y="4848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18" name="Text Box 82"/>
          <p:cNvSpPr txBox="1">
            <a:spLocks noChangeArrowheads="1"/>
          </p:cNvSpPr>
          <p:nvPr/>
        </p:nvSpPr>
        <p:spPr bwMode="auto">
          <a:xfrm>
            <a:off x="8572500" y="116205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8419" name="Line 83"/>
          <p:cNvSpPr>
            <a:spLocks noChangeShapeType="1"/>
          </p:cNvSpPr>
          <p:nvPr/>
        </p:nvSpPr>
        <p:spPr bwMode="auto">
          <a:xfrm>
            <a:off x="5202238" y="5356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8420" name="Group 84"/>
          <p:cNvGrpSpPr>
            <a:grpSpLocks/>
          </p:cNvGrpSpPr>
          <p:nvPr/>
        </p:nvGrpSpPr>
        <p:grpSpPr bwMode="auto">
          <a:xfrm>
            <a:off x="7485062" y="250825"/>
            <a:ext cx="1570738" cy="596900"/>
            <a:chOff x="2056" y="3134"/>
            <a:chExt cx="967" cy="376"/>
          </a:xfrm>
        </p:grpSpPr>
        <p:sp>
          <p:nvSpPr>
            <p:cNvPr id="398421" name="Rectangle 85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22" name="Text Box 86"/>
            <p:cNvSpPr txBox="1">
              <a:spLocks noChangeArrowheads="1"/>
            </p:cNvSpPr>
            <p:nvPr/>
          </p:nvSpPr>
          <p:spPr bwMode="auto">
            <a:xfrm>
              <a:off x="2056" y="3135"/>
              <a:ext cx="96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Mallard data:</a:t>
              </a:r>
            </a:p>
          </p:txBody>
        </p:sp>
        <p:sp>
          <p:nvSpPr>
            <p:cNvPr id="398423" name="Text Box 87"/>
            <p:cNvSpPr txBox="1">
              <a:spLocks noChangeArrowheads="1"/>
            </p:cNvSpPr>
            <p:nvPr/>
          </p:nvSpPr>
          <p:spPr bwMode="auto">
            <a:xfrm>
              <a:off x="2056" y="3309"/>
              <a:ext cx="6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990000"/>
                  </a:solidFill>
                </a:rPr>
                <a:t>myName:</a:t>
              </a:r>
            </a:p>
          </p:txBody>
        </p:sp>
      </p:grpSp>
      <p:sp>
        <p:nvSpPr>
          <p:cNvPr id="398424" name="Line 88"/>
          <p:cNvSpPr>
            <a:spLocks noChangeShapeType="1"/>
          </p:cNvSpPr>
          <p:nvPr/>
        </p:nvSpPr>
        <p:spPr bwMode="auto">
          <a:xfrm>
            <a:off x="5438775" y="5376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25" name="Text Box 89"/>
          <p:cNvSpPr txBox="1">
            <a:spLocks noChangeArrowheads="1"/>
          </p:cNvSpPr>
          <p:nvPr/>
        </p:nvSpPr>
        <p:spPr bwMode="auto">
          <a:xfrm>
            <a:off x="8331586" y="534988"/>
            <a:ext cx="58381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rgbClr val="FF3300"/>
                </a:solidFill>
              </a:rPr>
              <a:t>“</a:t>
            </a:r>
            <a:r>
              <a:rPr lang="en-US" sz="1500" b="1" dirty="0" smtClean="0">
                <a:solidFill>
                  <a:srgbClr val="FF3300"/>
                </a:solidFill>
              </a:rPr>
              <a:t>Ed”</a:t>
            </a:r>
            <a:endParaRPr lang="en-US" sz="1500" b="1" dirty="0">
              <a:solidFill>
                <a:srgbClr val="FF3300"/>
              </a:solidFill>
            </a:endParaRPr>
          </a:p>
        </p:txBody>
      </p:sp>
      <p:sp>
        <p:nvSpPr>
          <p:cNvPr id="398426" name="Line 90"/>
          <p:cNvSpPr>
            <a:spLocks noChangeShapeType="1"/>
          </p:cNvSpPr>
          <p:nvPr/>
        </p:nvSpPr>
        <p:spPr bwMode="auto">
          <a:xfrm>
            <a:off x="4691063" y="19954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/>
      <p:bldP spid="398390" grpId="0" animBg="1"/>
      <p:bldP spid="398390" grpId="1" animBg="1"/>
      <p:bldP spid="398394" grpId="0" animBg="1"/>
      <p:bldP spid="398394" grpId="1" animBg="1"/>
      <p:bldP spid="398395" grpId="0"/>
      <p:bldP spid="398395" grpId="1"/>
      <p:bldP spid="398396" grpId="0" animBg="1"/>
      <p:bldP spid="398396" grpId="1" animBg="1"/>
      <p:bldP spid="398397" grpId="0" animBg="1"/>
      <p:bldP spid="398397" grpId="1" animBg="1"/>
      <p:bldP spid="398398" grpId="0"/>
      <p:bldP spid="398398" grpId="1"/>
      <p:bldP spid="398399" grpId="0" animBg="1"/>
      <p:bldP spid="398399" grpId="1" animBg="1"/>
      <p:bldP spid="398400" grpId="0" animBg="1"/>
      <p:bldP spid="398400" grpId="1" animBg="1"/>
      <p:bldP spid="398401" grpId="0"/>
      <p:bldP spid="398401" grpId="1"/>
      <p:bldP spid="398410" grpId="0" animBg="1"/>
      <p:bldP spid="398410" grpId="1" animBg="1"/>
      <p:bldP spid="398411" grpId="0"/>
      <p:bldP spid="398412" grpId="0" animBg="1"/>
      <p:bldP spid="398412" grpId="1" animBg="1"/>
      <p:bldP spid="398417" grpId="0" animBg="1"/>
      <p:bldP spid="398417" grpId="1" animBg="1"/>
      <p:bldP spid="398418" grpId="0"/>
      <p:bldP spid="398419" grpId="0" animBg="1"/>
      <p:bldP spid="398419" grpId="1" animBg="1"/>
      <p:bldP spid="398424" grpId="0" animBg="1"/>
      <p:bldP spid="398424" grpId="1" animBg="1"/>
      <p:bldP spid="398425" grpId="0"/>
      <p:bldP spid="398426" grpId="0" animBg="1"/>
      <p:bldP spid="39842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DCF6-041F-4C4A-88E1-2A417F8F7B38}" type="slidenum">
              <a:rPr lang="en-US"/>
              <a:pPr/>
              <a:t>29</a:t>
            </a:fld>
            <a:endParaRPr lang="en-US"/>
          </a:p>
        </p:txBody>
      </p:sp>
      <p:sp>
        <p:nvSpPr>
          <p:cNvPr id="344103" name="Rectangle 39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Inheritance and Member Visibility</a:t>
            </a:r>
          </a:p>
        </p:txBody>
      </p:sp>
      <p:sp>
        <p:nvSpPr>
          <p:cNvPr id="344104" name="Rectangle 40"/>
          <p:cNvSpPr>
            <a:spLocks noChangeArrowheads="1"/>
          </p:cNvSpPr>
          <p:nvPr/>
        </p:nvSpPr>
        <p:spPr bwMode="auto">
          <a:xfrm>
            <a:off x="431800" y="1473200"/>
            <a:ext cx="3683000" cy="3479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05" name="Rectangle 41"/>
          <p:cNvSpPr>
            <a:spLocks noChangeArrowheads="1"/>
          </p:cNvSpPr>
          <p:nvPr/>
        </p:nvSpPr>
        <p:spPr bwMode="auto">
          <a:xfrm>
            <a:off x="0" y="1447800"/>
            <a:ext cx="5181600" cy="34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// base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Robot(void);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~Robot();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setX(int newX);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getX();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setY(int newY);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getY();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private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m_x, m_y;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4106" name="Rectangle 42"/>
          <p:cNvSpPr>
            <a:spLocks noChangeArrowheads="1"/>
          </p:cNvSpPr>
          <p:nvPr/>
        </p:nvSpPr>
        <p:spPr bwMode="auto">
          <a:xfrm>
            <a:off x="4394200" y="1511300"/>
            <a:ext cx="4570413" cy="40259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07" name="Rectangle 43"/>
          <p:cNvSpPr>
            <a:spLocks noChangeArrowheads="1"/>
          </p:cNvSpPr>
          <p:nvPr/>
        </p:nvSpPr>
        <p:spPr bwMode="auto">
          <a:xfrm>
            <a:off x="3962400" y="1473200"/>
            <a:ext cx="51816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// derived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ShieldedRobot : public Robot </a:t>
            </a:r>
            <a:br>
              <a:rPr lang="en-US" sz="1700" b="1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ShieldedRobot(void)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   m_shield = 1;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~ShieldedRobot();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setShield(int s);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getShield();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m_shield; 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4124" name="Text Box 60"/>
          <p:cNvSpPr txBox="1">
            <a:spLocks noChangeArrowheads="1"/>
          </p:cNvSpPr>
          <p:nvPr/>
        </p:nvSpPr>
        <p:spPr bwMode="auto">
          <a:xfrm>
            <a:off x="381000" y="5715000"/>
            <a:ext cx="85502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Question: </a:t>
            </a:r>
            <a:r>
              <a:rPr lang="en-US" sz="2200">
                <a:solidFill>
                  <a:srgbClr val="990000"/>
                </a:solidFill>
              </a:rPr>
              <a:t>Since a </a:t>
            </a:r>
            <a:r>
              <a:rPr lang="en-US" sz="2200">
                <a:solidFill>
                  <a:schemeClr val="accent2"/>
                </a:solidFill>
              </a:rPr>
              <a:t>ShieldedRobot</a:t>
            </a:r>
            <a:r>
              <a:rPr lang="en-US" sz="2200">
                <a:solidFill>
                  <a:srgbClr val="990000"/>
                </a:solidFill>
              </a:rPr>
              <a:t> is derived from a </a:t>
            </a:r>
            <a:r>
              <a:rPr lang="en-US" sz="2200">
                <a:solidFill>
                  <a:schemeClr val="accent2"/>
                </a:solidFill>
              </a:rPr>
              <a:t>Robot</a:t>
            </a:r>
            <a:r>
              <a:rPr lang="en-US" sz="2200">
                <a:solidFill>
                  <a:srgbClr val="990000"/>
                </a:solidFill>
              </a:rPr>
              <a:t>, can a </a:t>
            </a:r>
            <a:r>
              <a:rPr lang="en-US" sz="2200">
                <a:solidFill>
                  <a:schemeClr val="accent2"/>
                </a:solidFill>
              </a:rPr>
              <a:t>ShieldedRobot member function</a:t>
            </a:r>
            <a:r>
              <a:rPr lang="en-US" sz="2200">
                <a:solidFill>
                  <a:srgbClr val="990000"/>
                </a:solidFill>
              </a:rPr>
              <a:t> access a </a:t>
            </a:r>
            <a:r>
              <a:rPr lang="en-US" sz="2200">
                <a:solidFill>
                  <a:schemeClr val="accent2"/>
                </a:solidFill>
              </a:rPr>
              <a:t>Robot’s</a:t>
            </a:r>
            <a:r>
              <a:rPr lang="en-US" sz="2200">
                <a:solidFill>
                  <a:srgbClr val="990000"/>
                </a:solidFill>
              </a:rPr>
              <a:t> </a:t>
            </a:r>
            <a:r>
              <a:rPr lang="en-US" sz="2200" u="sng">
                <a:solidFill>
                  <a:schemeClr val="accent2"/>
                </a:solidFill>
              </a:rPr>
              <a:t>private</a:t>
            </a:r>
            <a:r>
              <a:rPr lang="en-US" sz="2200">
                <a:solidFill>
                  <a:schemeClr val="accent2"/>
                </a:solidFill>
              </a:rPr>
              <a:t> data</a:t>
            </a:r>
            <a:r>
              <a:rPr lang="en-US" sz="2200">
                <a:solidFill>
                  <a:srgbClr val="990000"/>
                </a:solidFill>
              </a:rPr>
              <a:t>?</a:t>
            </a:r>
          </a:p>
        </p:txBody>
      </p:sp>
      <p:sp>
        <p:nvSpPr>
          <p:cNvPr id="344125" name="Text Box 61"/>
          <p:cNvSpPr txBox="1">
            <a:spLocks noChangeArrowheads="1"/>
          </p:cNvSpPr>
          <p:nvPr/>
        </p:nvSpPr>
        <p:spPr bwMode="auto">
          <a:xfrm>
            <a:off x="5194300" y="3276600"/>
            <a:ext cx="31940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3300"/>
                </a:solidFill>
              </a:rPr>
              <a:t>m_x = m_y = 0; // ????</a:t>
            </a:r>
          </a:p>
        </p:txBody>
      </p:sp>
      <p:sp>
        <p:nvSpPr>
          <p:cNvPr id="344126" name="Rectangle 62"/>
          <p:cNvSpPr>
            <a:spLocks noChangeArrowheads="1"/>
          </p:cNvSpPr>
          <p:nvPr/>
        </p:nvSpPr>
        <p:spPr bwMode="auto">
          <a:xfrm>
            <a:off x="762000" y="4343400"/>
            <a:ext cx="1814513" cy="2635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28" name="AutoShape 64"/>
          <p:cNvSpPr>
            <a:spLocks noChangeArrowheads="1"/>
          </p:cNvSpPr>
          <p:nvPr/>
        </p:nvSpPr>
        <p:spPr bwMode="auto">
          <a:xfrm>
            <a:off x="5305425" y="1219200"/>
            <a:ext cx="3724275" cy="1752600"/>
          </a:xfrm>
          <a:prstGeom prst="wedgeRoundRectCallout">
            <a:avLst>
              <a:gd name="adj1" fmla="val -35421"/>
              <a:gd name="adj2" fmla="val 75454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THIS IS ILLEGAL!</a:t>
            </a:r>
          </a:p>
          <a:p>
            <a:pPr algn="ctr"/>
            <a:endParaRPr lang="en-US"/>
          </a:p>
          <a:p>
            <a:pPr algn="ctr"/>
            <a:r>
              <a:rPr lang="en-US"/>
              <a:t>The </a:t>
            </a:r>
            <a:r>
              <a:rPr lang="en-US">
                <a:solidFill>
                  <a:srgbClr val="6600CC"/>
                </a:solidFill>
              </a:rPr>
              <a:t>derived</a:t>
            </a:r>
            <a:r>
              <a:rPr lang="en-US"/>
              <a:t> class may </a:t>
            </a:r>
            <a:r>
              <a:rPr lang="en-US">
                <a:solidFill>
                  <a:srgbClr val="FF3300"/>
                </a:solidFill>
              </a:rPr>
              <a:t>not</a:t>
            </a:r>
            <a:r>
              <a:rPr lang="en-US"/>
              <a:t> access </a:t>
            </a:r>
            <a:r>
              <a:rPr lang="en-US">
                <a:solidFill>
                  <a:srgbClr val="FF3300"/>
                </a:solidFill>
              </a:rPr>
              <a:t>private members</a:t>
            </a:r>
            <a:r>
              <a:rPr lang="en-US"/>
              <a:t> of the </a:t>
            </a:r>
            <a:r>
              <a:rPr lang="en-US">
                <a:solidFill>
                  <a:srgbClr val="6600CC"/>
                </a:solidFill>
              </a:rPr>
              <a:t>base</a:t>
            </a:r>
            <a:r>
              <a:rPr lang="en-US"/>
              <a:t> class!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124" grpId="0" autoUpdateAnimBg="0"/>
      <p:bldP spid="344125" grpId="0" autoUpdateAnimBg="0"/>
      <p:bldP spid="344126" grpId="0" animBg="1"/>
      <p:bldP spid="3441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C0C4-5D64-4BD3-BC8A-042230F74A32}" type="slidenum">
              <a:rPr lang="en-US"/>
              <a:pPr/>
              <a:t>3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266700" y="838200"/>
            <a:ext cx="6202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Now lets consider a </a:t>
            </a:r>
            <a:r>
              <a:rPr lang="en-US" sz="2400">
                <a:solidFill>
                  <a:srgbClr val="6600CC"/>
                </a:solidFill>
              </a:rPr>
              <a:t>Shielded Robot</a:t>
            </a:r>
            <a:r>
              <a:rPr lang="en-US" sz="2400"/>
              <a:t> class:</a:t>
            </a:r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469900" y="1317625"/>
            <a:ext cx="3454400" cy="316388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457200" y="1314450"/>
            <a:ext cx="4038600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();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();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setShield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s);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4114800" y="1727200"/>
            <a:ext cx="472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Let’s  compare both classes… What are their similarities?</a:t>
            </a:r>
          </a:p>
        </p:txBody>
      </p:sp>
      <p:grpSp>
        <p:nvGrpSpPr>
          <p:cNvPr id="324617" name="Group 9"/>
          <p:cNvGrpSpPr>
            <a:grpSpLocks/>
          </p:cNvGrpSpPr>
          <p:nvPr/>
        </p:nvGrpSpPr>
        <p:grpSpPr bwMode="auto">
          <a:xfrm>
            <a:off x="762000" y="4178300"/>
            <a:ext cx="4038600" cy="2679700"/>
            <a:chOff x="2912" y="2448"/>
            <a:chExt cx="2544" cy="1760"/>
          </a:xfrm>
        </p:grpSpPr>
        <p:sp>
          <p:nvSpPr>
            <p:cNvPr id="324618" name="Rectangle 10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9" name="Rectangle 11"/>
            <p:cNvSpPr>
              <a:spLocks noChangeArrowheads="1"/>
            </p:cNvSpPr>
            <p:nvPr/>
          </p:nvSpPr>
          <p:spPr bwMode="auto">
            <a:xfrm>
              <a:off x="2912" y="2448"/>
              <a:ext cx="2544" cy="1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setX(int newX);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getX();</a:t>
              </a:r>
              <a:b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setY(int newY);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getY();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m_x, m_y;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24621" name="Rectangle 13"/>
          <p:cNvSpPr>
            <a:spLocks noChangeArrowheads="1"/>
          </p:cNvSpPr>
          <p:nvPr/>
        </p:nvSpPr>
        <p:spPr bwMode="auto">
          <a:xfrm>
            <a:off x="4038600" y="1447800"/>
            <a:ext cx="5105400" cy="15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4229100" y="1435100"/>
            <a:ext cx="4951413" cy="561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300">
                <a:solidFill>
                  <a:srgbClr val="006666"/>
                </a:solidFill>
              </a:rPr>
              <a:t> Both classes have </a:t>
            </a:r>
            <a:r>
              <a:rPr lang="en-US" sz="2300" i="1">
                <a:solidFill>
                  <a:srgbClr val="990000"/>
                </a:solidFill>
              </a:rPr>
              <a:t>x</a:t>
            </a:r>
            <a:r>
              <a:rPr lang="en-US" sz="2300">
                <a:solidFill>
                  <a:srgbClr val="006666"/>
                </a:solidFill>
              </a:rPr>
              <a:t> and </a:t>
            </a:r>
            <a:r>
              <a:rPr lang="en-US" sz="2300" i="1">
                <a:solidFill>
                  <a:srgbClr val="990000"/>
                </a:solidFill>
              </a:rPr>
              <a:t>y</a:t>
            </a:r>
            <a:r>
              <a:rPr lang="en-US" sz="2300" i="1">
                <a:solidFill>
                  <a:srgbClr val="006666"/>
                </a:solidFill>
              </a:rPr>
              <a:t> </a:t>
            </a:r>
            <a:br>
              <a:rPr lang="en-US" sz="2300" i="1">
                <a:solidFill>
                  <a:srgbClr val="006666"/>
                </a:solidFill>
              </a:rPr>
            </a:br>
            <a:r>
              <a:rPr lang="en-US" sz="2300" i="1">
                <a:solidFill>
                  <a:srgbClr val="006666"/>
                </a:solidFill>
              </a:rPr>
              <a:t>  coordinates</a:t>
            </a:r>
            <a:r>
              <a:rPr lang="en-US" sz="2300">
                <a:solidFill>
                  <a:srgbClr val="006666"/>
                </a:solidFill>
              </a:rPr>
              <a:t> </a:t>
            </a:r>
          </a:p>
          <a:p>
            <a:pPr>
              <a:buFontTx/>
              <a:buChar char="•"/>
            </a:pPr>
            <a:endParaRPr lang="en-US" sz="1000">
              <a:solidFill>
                <a:srgbClr val="006666"/>
              </a:solidFill>
            </a:endParaRPr>
          </a:p>
          <a:p>
            <a:pPr>
              <a:buFontTx/>
              <a:buChar char="•"/>
            </a:pPr>
            <a:r>
              <a:rPr lang="en-US" sz="2300">
                <a:solidFill>
                  <a:srgbClr val="6600CC"/>
                </a:solidFill>
              </a:rPr>
              <a:t> In class </a:t>
            </a:r>
            <a:r>
              <a:rPr lang="en-US" sz="2300" i="1">
                <a:solidFill>
                  <a:schemeClr val="accent2"/>
                </a:solidFill>
              </a:rPr>
              <a:t>Robot</a:t>
            </a:r>
            <a:r>
              <a:rPr lang="en-US" sz="2300" i="1">
                <a:solidFill>
                  <a:srgbClr val="6600CC"/>
                </a:solidFill>
              </a:rPr>
              <a:t>, </a:t>
            </a:r>
            <a:r>
              <a:rPr lang="en-US" sz="2300">
                <a:solidFill>
                  <a:srgbClr val="6600CC"/>
                </a:solidFill>
              </a:rPr>
              <a:t> </a:t>
            </a:r>
            <a:r>
              <a:rPr lang="en-US" sz="2300">
                <a:solidFill>
                  <a:srgbClr val="990000"/>
                </a:solidFill>
              </a:rPr>
              <a:t>x</a:t>
            </a:r>
            <a:r>
              <a:rPr lang="en-US" sz="2300">
                <a:solidFill>
                  <a:srgbClr val="6600CC"/>
                </a:solidFill>
              </a:rPr>
              <a:t> and </a:t>
            </a:r>
            <a:r>
              <a:rPr lang="en-US" sz="2300">
                <a:solidFill>
                  <a:srgbClr val="990000"/>
                </a:solidFill>
              </a:rPr>
              <a:t>y</a:t>
            </a:r>
            <a:r>
              <a:rPr lang="en-US" sz="2300">
                <a:solidFill>
                  <a:srgbClr val="6600CC"/>
                </a:solidFill>
              </a:rPr>
              <a:t> describe </a:t>
            </a:r>
            <a:br>
              <a:rPr lang="en-US" sz="2300">
                <a:solidFill>
                  <a:srgbClr val="6600CC"/>
                </a:solidFill>
              </a:rPr>
            </a:br>
            <a:r>
              <a:rPr lang="en-US" sz="2300">
                <a:solidFill>
                  <a:srgbClr val="6600CC"/>
                </a:solidFill>
              </a:rPr>
              <a:t>  the position of the robot</a:t>
            </a:r>
          </a:p>
          <a:p>
            <a:pPr>
              <a:buFontTx/>
              <a:buChar char="•"/>
            </a:pPr>
            <a:endParaRPr lang="en-US" sz="1000">
              <a:solidFill>
                <a:srgbClr val="6600CC"/>
              </a:solidFill>
            </a:endParaRPr>
          </a:p>
          <a:p>
            <a:pPr>
              <a:buFontTx/>
              <a:buChar char="•"/>
            </a:pPr>
            <a:r>
              <a:rPr lang="en-US" sz="2300">
                <a:solidFill>
                  <a:srgbClr val="006666"/>
                </a:solidFill>
              </a:rPr>
              <a:t> In class </a:t>
            </a:r>
            <a:r>
              <a:rPr lang="en-US" sz="2300" i="1">
                <a:solidFill>
                  <a:schemeClr val="accent2"/>
                </a:solidFill>
              </a:rPr>
              <a:t>ShieldedRobot</a:t>
            </a:r>
            <a:r>
              <a:rPr lang="en-US" sz="2300">
                <a:solidFill>
                  <a:srgbClr val="006666"/>
                </a:solidFill>
              </a:rPr>
              <a:t> they also  </a:t>
            </a:r>
            <a:br>
              <a:rPr lang="en-US" sz="2300">
                <a:solidFill>
                  <a:srgbClr val="006666"/>
                </a:solidFill>
              </a:rPr>
            </a:br>
            <a:r>
              <a:rPr lang="en-US" sz="2300">
                <a:solidFill>
                  <a:srgbClr val="006666"/>
                </a:solidFill>
              </a:rPr>
              <a:t>  describe the robot’s position </a:t>
            </a:r>
          </a:p>
          <a:p>
            <a:pPr>
              <a:buFontTx/>
              <a:buChar char="•"/>
            </a:pPr>
            <a:endParaRPr lang="en-US" sz="1000">
              <a:solidFill>
                <a:srgbClr val="006666"/>
              </a:solidFill>
            </a:endParaRPr>
          </a:p>
          <a:p>
            <a:pPr>
              <a:buFontTx/>
              <a:buChar char="•"/>
            </a:pPr>
            <a:r>
              <a:rPr lang="en-US" sz="2300">
                <a:solidFill>
                  <a:srgbClr val="6600CC"/>
                </a:solidFill>
              </a:rPr>
              <a:t> So </a:t>
            </a:r>
            <a:r>
              <a:rPr lang="en-US" sz="2300" i="1">
                <a:solidFill>
                  <a:srgbClr val="990000"/>
                </a:solidFill>
              </a:rPr>
              <a:t>x</a:t>
            </a:r>
            <a:r>
              <a:rPr lang="en-US" sz="2300">
                <a:solidFill>
                  <a:srgbClr val="6600CC"/>
                </a:solidFill>
              </a:rPr>
              <a:t> and </a:t>
            </a:r>
            <a:r>
              <a:rPr lang="en-US" sz="2300" i="1">
                <a:solidFill>
                  <a:srgbClr val="990000"/>
                </a:solidFill>
              </a:rPr>
              <a:t>y</a:t>
            </a:r>
            <a:r>
              <a:rPr lang="en-US" sz="2300">
                <a:solidFill>
                  <a:srgbClr val="6600CC"/>
                </a:solidFill>
              </a:rPr>
              <a:t> have the same </a:t>
            </a:r>
            <a:br>
              <a:rPr lang="en-US" sz="2300">
                <a:solidFill>
                  <a:srgbClr val="6600CC"/>
                </a:solidFill>
              </a:rPr>
            </a:br>
            <a:r>
              <a:rPr lang="en-US" sz="2300">
                <a:solidFill>
                  <a:srgbClr val="6600CC"/>
                </a:solidFill>
              </a:rPr>
              <a:t>   meaning in both classes: </a:t>
            </a:r>
            <a:r>
              <a:rPr lang="en-US" sz="2300"/>
              <a:t>They </a:t>
            </a:r>
            <a:br>
              <a:rPr lang="en-US" sz="2300"/>
            </a:br>
            <a:r>
              <a:rPr lang="en-US" sz="2300"/>
              <a:t>   describe the position of the </a:t>
            </a:r>
            <a:br>
              <a:rPr lang="en-US" sz="2300"/>
            </a:br>
            <a:r>
              <a:rPr lang="en-US" sz="2300"/>
              <a:t>   robot</a:t>
            </a:r>
          </a:p>
          <a:p>
            <a:pPr>
              <a:buFontTx/>
              <a:buChar char="•"/>
            </a:pPr>
            <a:endParaRPr lang="en-US" sz="1000"/>
          </a:p>
          <a:p>
            <a:pPr>
              <a:buFontTx/>
              <a:buChar char="•"/>
            </a:pPr>
            <a:r>
              <a:rPr lang="en-US" sz="2300">
                <a:solidFill>
                  <a:srgbClr val="006666"/>
                </a:solidFill>
              </a:rPr>
              <a:t> Both classes also provide the </a:t>
            </a:r>
            <a:br>
              <a:rPr lang="en-US" sz="2300">
                <a:solidFill>
                  <a:srgbClr val="006666"/>
                </a:solidFill>
              </a:rPr>
            </a:br>
            <a:r>
              <a:rPr lang="en-US" sz="2300">
                <a:solidFill>
                  <a:srgbClr val="006666"/>
                </a:solidFill>
              </a:rPr>
              <a:t>   same set of methods to </a:t>
            </a:r>
            <a:r>
              <a:rPr lang="en-US" sz="2300">
                <a:solidFill>
                  <a:srgbClr val="990000"/>
                </a:solidFill>
              </a:rPr>
              <a:t>get</a:t>
            </a:r>
            <a:r>
              <a:rPr lang="en-US" sz="2300">
                <a:solidFill>
                  <a:srgbClr val="006666"/>
                </a:solidFill>
              </a:rPr>
              <a:t> and  </a:t>
            </a:r>
            <a:br>
              <a:rPr lang="en-US" sz="2300">
                <a:solidFill>
                  <a:srgbClr val="006666"/>
                </a:solidFill>
              </a:rPr>
            </a:br>
            <a:r>
              <a:rPr lang="en-US" sz="2300">
                <a:solidFill>
                  <a:srgbClr val="006666"/>
                </a:solidFill>
              </a:rPr>
              <a:t>   </a:t>
            </a:r>
            <a:r>
              <a:rPr lang="en-US" sz="2300">
                <a:solidFill>
                  <a:srgbClr val="990000"/>
                </a:solidFill>
              </a:rPr>
              <a:t>set</a:t>
            </a:r>
            <a:r>
              <a:rPr lang="en-US" sz="2300">
                <a:solidFill>
                  <a:srgbClr val="006666"/>
                </a:solidFill>
              </a:rPr>
              <a:t> the values of </a:t>
            </a:r>
            <a:r>
              <a:rPr lang="en-US" sz="2300" i="1">
                <a:solidFill>
                  <a:srgbClr val="990000"/>
                </a:solidFill>
              </a:rPr>
              <a:t>x</a:t>
            </a:r>
            <a:r>
              <a:rPr lang="en-US" sz="2300">
                <a:solidFill>
                  <a:srgbClr val="006666"/>
                </a:solidFill>
              </a:rPr>
              <a:t> and </a:t>
            </a:r>
            <a:r>
              <a:rPr lang="en-US" sz="2300" i="1">
                <a:solidFill>
                  <a:srgbClr val="990000"/>
                </a:solidFill>
              </a:rPr>
              <a:t>y</a:t>
            </a:r>
            <a:endParaRPr lang="en-US" sz="2300">
              <a:solidFill>
                <a:srgbClr val="990000"/>
              </a:solidFill>
            </a:endParaRPr>
          </a:p>
          <a:p>
            <a:endParaRPr lang="en-US" sz="2300">
              <a:solidFill>
                <a:srgbClr val="006666"/>
              </a:solidFill>
            </a:endParaRPr>
          </a:p>
        </p:txBody>
      </p:sp>
      <p:grpSp>
        <p:nvGrpSpPr>
          <p:cNvPr id="324622" name="Group 14"/>
          <p:cNvGrpSpPr>
            <a:grpSpLocks/>
          </p:cNvGrpSpPr>
          <p:nvPr/>
        </p:nvGrpSpPr>
        <p:grpSpPr bwMode="auto">
          <a:xfrm>
            <a:off x="7443788" y="92075"/>
            <a:ext cx="1598612" cy="1574800"/>
            <a:chOff x="3873" y="1488"/>
            <a:chExt cx="1007" cy="992"/>
          </a:xfrm>
        </p:grpSpPr>
        <p:pic>
          <p:nvPicPr>
            <p:cNvPr id="324623" name="Picture 15" descr="MCIN00912_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5" y="1488"/>
              <a:ext cx="636" cy="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4624" name="AutoShape 16"/>
            <p:cNvSpPr>
              <a:spLocks noChangeArrowheads="1"/>
            </p:cNvSpPr>
            <p:nvPr/>
          </p:nvSpPr>
          <p:spPr bwMode="auto">
            <a:xfrm>
              <a:off x="3949" y="1584"/>
              <a:ext cx="864" cy="768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5" name="AutoShape 17"/>
            <p:cNvSpPr>
              <a:spLocks noChangeArrowheads="1"/>
            </p:cNvSpPr>
            <p:nvPr/>
          </p:nvSpPr>
          <p:spPr bwMode="auto">
            <a:xfrm>
              <a:off x="4007" y="1634"/>
              <a:ext cx="749" cy="64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6" name="AutoShape 18"/>
            <p:cNvSpPr>
              <a:spLocks noChangeArrowheads="1"/>
            </p:cNvSpPr>
            <p:nvPr/>
          </p:nvSpPr>
          <p:spPr bwMode="auto">
            <a:xfrm>
              <a:off x="3873" y="1536"/>
              <a:ext cx="1007" cy="86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6" grpId="0" autoUpdateAnimBg="0"/>
      <p:bldP spid="324621" grpId="0" animBg="1"/>
      <p:bldP spid="324620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DC3F-7303-4E68-ADEC-04CF1E24CE20}" type="slidenum">
              <a:rPr lang="en-US"/>
              <a:pPr/>
              <a:t>30</a:t>
            </a:fld>
            <a:endParaRPr lang="en-US"/>
          </a:p>
        </p:txBody>
      </p:sp>
      <p:sp>
        <p:nvSpPr>
          <p:cNvPr id="346115" name="Rectangle 3"/>
          <p:cNvSpPr>
            <a:spLocks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Inheritance and Member Visibility</a:t>
            </a:r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457200" y="1755775"/>
            <a:ext cx="81692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 </a:t>
            </a:r>
            <a:r>
              <a:rPr lang="en-US" sz="2400">
                <a:solidFill>
                  <a:schemeClr val="accent2"/>
                </a:solidFill>
              </a:rPr>
              <a:t>derived class</a:t>
            </a:r>
            <a:r>
              <a:rPr lang="en-US" sz="2400">
                <a:solidFill>
                  <a:schemeClr val="tx1"/>
                </a:solidFill>
              </a:rPr>
              <a:t> may only access the </a:t>
            </a:r>
            <a:r>
              <a:rPr lang="en-US" sz="2400">
                <a:solidFill>
                  <a:schemeClr val="accent2"/>
                </a:solidFill>
              </a:rPr>
              <a:t>public members</a:t>
            </a:r>
            <a:r>
              <a:rPr lang="en-US" sz="2400">
                <a:solidFill>
                  <a:schemeClr val="tx1"/>
                </a:solidFill>
              </a:rPr>
              <a:t> of the </a:t>
            </a:r>
            <a:r>
              <a:rPr lang="en-US" sz="2400">
                <a:solidFill>
                  <a:schemeClr val="accent2"/>
                </a:solidFill>
              </a:rPr>
              <a:t>base class</a:t>
            </a:r>
            <a:r>
              <a:rPr lang="en-US" sz="2400">
                <a:solidFill>
                  <a:schemeClr val="tx1"/>
                </a:solidFill>
              </a:rPr>
              <a:t>.  </a:t>
            </a:r>
          </a:p>
          <a:p>
            <a:pPr algn="ctr"/>
            <a:endParaRPr lang="en-US" sz="2400">
              <a:solidFill>
                <a:schemeClr val="tx1"/>
              </a:solidFill>
            </a:endParaRPr>
          </a:p>
          <a:p>
            <a:pPr algn="ctr"/>
            <a:r>
              <a:rPr lang="en-US" sz="2400">
                <a:solidFill>
                  <a:schemeClr val="tx1"/>
                </a:solidFill>
              </a:rPr>
              <a:t>All </a:t>
            </a:r>
            <a:r>
              <a:rPr lang="en-US" sz="2400">
                <a:solidFill>
                  <a:schemeClr val="accent2"/>
                </a:solidFill>
              </a:rPr>
              <a:t>private members</a:t>
            </a:r>
            <a:r>
              <a:rPr lang="en-US" sz="2400">
                <a:solidFill>
                  <a:schemeClr val="tx1"/>
                </a:solidFill>
              </a:rPr>
              <a:t> of the </a:t>
            </a:r>
            <a:r>
              <a:rPr lang="en-US" sz="2400">
                <a:solidFill>
                  <a:schemeClr val="accent2"/>
                </a:solidFill>
              </a:rPr>
              <a:t>base class</a:t>
            </a:r>
            <a:r>
              <a:rPr lang="en-US" sz="2400">
                <a:solidFill>
                  <a:schemeClr val="tx1"/>
                </a:solidFill>
              </a:rPr>
              <a:t> are hidden from the </a:t>
            </a:r>
            <a:r>
              <a:rPr lang="en-US" sz="2400">
                <a:solidFill>
                  <a:schemeClr val="accent2"/>
                </a:solidFill>
              </a:rPr>
              <a:t>derived class</a:t>
            </a:r>
            <a:r>
              <a:rPr lang="en-US" sz="2400">
                <a:solidFill>
                  <a:schemeClr val="tx1"/>
                </a:solidFill>
              </a:rPr>
              <a:t> and may only be accessed via the public interface of the base class.</a:t>
            </a:r>
          </a:p>
        </p:txBody>
      </p:sp>
      <p:grpSp>
        <p:nvGrpSpPr>
          <p:cNvPr id="346119" name="Group 7"/>
          <p:cNvGrpSpPr>
            <a:grpSpLocks/>
          </p:cNvGrpSpPr>
          <p:nvPr/>
        </p:nvGrpSpPr>
        <p:grpSpPr bwMode="auto">
          <a:xfrm>
            <a:off x="2895600" y="1676400"/>
            <a:ext cx="5519738" cy="1622425"/>
            <a:chOff x="1824" y="1056"/>
            <a:chExt cx="3477" cy="1022"/>
          </a:xfrm>
        </p:grpSpPr>
        <p:sp>
          <p:nvSpPr>
            <p:cNvPr id="346117" name="Rectangle 5"/>
            <p:cNvSpPr>
              <a:spLocks noChangeArrowheads="1"/>
            </p:cNvSpPr>
            <p:nvPr/>
          </p:nvSpPr>
          <p:spPr bwMode="auto">
            <a:xfrm>
              <a:off x="1824" y="1056"/>
              <a:ext cx="1440" cy="33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18" name="Rectangle 6"/>
            <p:cNvSpPr>
              <a:spLocks noChangeArrowheads="1"/>
            </p:cNvSpPr>
            <p:nvPr/>
          </p:nvSpPr>
          <p:spPr bwMode="auto">
            <a:xfrm>
              <a:off x="3861" y="1742"/>
              <a:ext cx="1440" cy="33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6120" name="Text Box 8"/>
          <p:cNvSpPr txBox="1">
            <a:spLocks noChangeArrowheads="1"/>
          </p:cNvSpPr>
          <p:nvPr/>
        </p:nvSpPr>
        <p:spPr bwMode="auto">
          <a:xfrm>
            <a:off x="898525" y="4770438"/>
            <a:ext cx="759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66"/>
                </a:solidFill>
              </a:rPr>
              <a:t>All mammals have a spleen (which is hidden/private).</a:t>
            </a:r>
          </a:p>
        </p:txBody>
      </p:sp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914400" y="5286375"/>
            <a:ext cx="322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66"/>
                </a:solidFill>
              </a:rPr>
              <a:t>A human is a mammal.</a:t>
            </a:r>
          </a:p>
        </p:txBody>
      </p:sp>
      <p:sp>
        <p:nvSpPr>
          <p:cNvPr id="346122" name="Text Box 10"/>
          <p:cNvSpPr txBox="1">
            <a:spLocks noChangeArrowheads="1"/>
          </p:cNvSpPr>
          <p:nvPr/>
        </p:nvSpPr>
        <p:spPr bwMode="auto">
          <a:xfrm>
            <a:off x="914400" y="5791200"/>
            <a:ext cx="508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Can you access/touch your spleen?</a:t>
            </a:r>
          </a:p>
        </p:txBody>
      </p:sp>
      <p:sp>
        <p:nvSpPr>
          <p:cNvPr id="346123" name="Text Box 11"/>
          <p:cNvSpPr txBox="1">
            <a:spLocks noChangeArrowheads="1"/>
          </p:cNvSpPr>
          <p:nvPr/>
        </p:nvSpPr>
        <p:spPr bwMode="auto">
          <a:xfrm>
            <a:off x="1371600" y="6400800"/>
            <a:ext cx="779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(That’s the most </a:t>
            </a:r>
            <a:r>
              <a:rPr lang="en-US" sz="2400">
                <a:solidFill>
                  <a:srgbClr val="990000"/>
                </a:solidFill>
              </a:rPr>
              <a:t>rigorous proof</a:t>
            </a:r>
            <a:r>
              <a:rPr lang="en-US" sz="2400"/>
              <a:t> I’ll give this quarter!)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6" grpId="0" build="p"/>
      <p:bldP spid="346120" grpId="0"/>
      <p:bldP spid="346121" grpId="0"/>
      <p:bldP spid="346122" grpId="0"/>
      <p:bldP spid="3461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2E8A-10A9-4A97-B1CD-3984D0BC1BDA}" type="slidenum">
              <a:rPr lang="en-US"/>
              <a:pPr/>
              <a:t>31</a:t>
            </a:fld>
            <a:endParaRPr lang="en-US"/>
          </a:p>
        </p:txBody>
      </p:sp>
      <p:sp>
        <p:nvSpPr>
          <p:cNvPr id="400386" name="Rectangle 2"/>
          <p:cNvSpPr>
            <a:spLocks noChangeArrowheads="1"/>
          </p:cNvSpPr>
          <p:nvPr>
            <p:ph type="title"/>
          </p:nvPr>
        </p:nvSpPr>
        <p:spPr>
          <a:xfrm>
            <a:off x="528638" y="-152400"/>
            <a:ext cx="8386762" cy="1143000"/>
          </a:xfrm>
          <a:noFill/>
          <a:ln/>
        </p:spPr>
        <p:txBody>
          <a:bodyPr/>
          <a:lstStyle/>
          <a:p>
            <a:r>
              <a:rPr lang="en-US" sz="3800"/>
              <a:t>Inheritance and Member Visibility</a:t>
            </a:r>
          </a:p>
        </p:txBody>
      </p:sp>
      <p:sp>
        <p:nvSpPr>
          <p:cNvPr id="400394" name="Text Box 10"/>
          <p:cNvSpPr txBox="1">
            <a:spLocks noChangeArrowheads="1"/>
          </p:cNvSpPr>
          <p:nvPr/>
        </p:nvSpPr>
        <p:spPr bwMode="auto">
          <a:xfrm>
            <a:off x="669925" y="1066800"/>
            <a:ext cx="79105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If you would like your </a:t>
            </a:r>
            <a:r>
              <a:rPr lang="en-US" sz="2400">
                <a:solidFill>
                  <a:srgbClr val="6600CC"/>
                </a:solidFill>
              </a:rPr>
              <a:t>derived</a:t>
            </a:r>
            <a:r>
              <a:rPr lang="en-US" sz="2400"/>
              <a:t> class to be able to access </a:t>
            </a:r>
            <a:r>
              <a:rPr lang="en-US" sz="2400">
                <a:solidFill>
                  <a:srgbClr val="6600CC"/>
                </a:solidFill>
              </a:rPr>
              <a:t>private </a:t>
            </a:r>
            <a:r>
              <a:rPr lang="en-US" sz="2400"/>
              <a:t>member variables of the </a:t>
            </a:r>
            <a:r>
              <a:rPr lang="en-US" sz="2400">
                <a:solidFill>
                  <a:srgbClr val="6600CC"/>
                </a:solidFill>
              </a:rPr>
              <a:t>base</a:t>
            </a:r>
            <a:r>
              <a:rPr lang="en-US" sz="2400"/>
              <a:t> class…</a:t>
            </a:r>
          </a:p>
        </p:txBody>
      </p:sp>
      <p:sp>
        <p:nvSpPr>
          <p:cNvPr id="400395" name="Text Box 11"/>
          <p:cNvSpPr txBox="1">
            <a:spLocks noChangeArrowheads="1"/>
          </p:cNvSpPr>
          <p:nvPr/>
        </p:nvSpPr>
        <p:spPr bwMode="auto">
          <a:xfrm>
            <a:off x="623888" y="2073275"/>
            <a:ext cx="79105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But you don’t want the rest of your program to access these member variables…</a:t>
            </a:r>
          </a:p>
        </p:txBody>
      </p:sp>
      <p:sp>
        <p:nvSpPr>
          <p:cNvPr id="400396" name="Text Box 12"/>
          <p:cNvSpPr txBox="1">
            <a:spLocks noChangeArrowheads="1"/>
          </p:cNvSpPr>
          <p:nvPr/>
        </p:nvSpPr>
        <p:spPr bwMode="auto">
          <a:xfrm>
            <a:off x="609600" y="2971800"/>
            <a:ext cx="791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Then make them </a:t>
            </a:r>
            <a:r>
              <a:rPr lang="en-US" sz="2400">
                <a:solidFill>
                  <a:srgbClr val="990000"/>
                </a:solidFill>
              </a:rPr>
              <a:t>protected</a:t>
            </a:r>
            <a:r>
              <a:rPr lang="en-US" sz="2400"/>
              <a:t> instead of </a:t>
            </a:r>
            <a:r>
              <a:rPr lang="en-US" sz="2400">
                <a:solidFill>
                  <a:srgbClr val="990000"/>
                </a:solidFill>
              </a:rPr>
              <a:t>private</a:t>
            </a:r>
            <a:r>
              <a:rPr lang="en-US" sz="2400"/>
              <a:t>:</a:t>
            </a:r>
          </a:p>
        </p:txBody>
      </p:sp>
      <p:sp>
        <p:nvSpPr>
          <p:cNvPr id="400397" name="Rectangle 13"/>
          <p:cNvSpPr>
            <a:spLocks noChangeArrowheads="1"/>
          </p:cNvSpPr>
          <p:nvPr/>
        </p:nvSpPr>
        <p:spPr bwMode="auto">
          <a:xfrm>
            <a:off x="350838" y="3733800"/>
            <a:ext cx="3382962" cy="2941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0398" name="Rectangle 14"/>
          <p:cNvSpPr>
            <a:spLocks noChangeArrowheads="1"/>
          </p:cNvSpPr>
          <p:nvPr/>
        </p:nvSpPr>
        <p:spPr bwMode="auto">
          <a:xfrm>
            <a:off x="4191000" y="3505200"/>
            <a:ext cx="4876800" cy="32162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0411" name="Rectangle 27"/>
          <p:cNvSpPr>
            <a:spLocks noChangeArrowheads="1"/>
          </p:cNvSpPr>
          <p:nvPr/>
        </p:nvSpPr>
        <p:spPr bwMode="auto">
          <a:xfrm>
            <a:off x="304800" y="3783013"/>
            <a:ext cx="3306763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Robot(void);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void setX(int newX);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int getX();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private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: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int m_x, m_y;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400410" name="Rectangle 26"/>
          <p:cNvSpPr>
            <a:spLocks noChangeArrowheads="1"/>
          </p:cNvSpPr>
          <p:nvPr/>
        </p:nvSpPr>
        <p:spPr bwMode="auto">
          <a:xfrm>
            <a:off x="4191000" y="3429000"/>
            <a:ext cx="49530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class ShieldedRobot : public Robot 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ShieldedRobot(void) {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 m_shield = 1;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    m_x = m_y = 0; // ERROR!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void setShield(int s);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int m_shield; 	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grpSp>
        <p:nvGrpSpPr>
          <p:cNvPr id="400406" name="Group 22"/>
          <p:cNvGrpSpPr>
            <a:grpSpLocks/>
          </p:cNvGrpSpPr>
          <p:nvPr/>
        </p:nvGrpSpPr>
        <p:grpSpPr bwMode="auto">
          <a:xfrm>
            <a:off x="6796088" y="4800600"/>
            <a:ext cx="1687512" cy="396875"/>
            <a:chOff x="771" y="3978"/>
            <a:chExt cx="871" cy="250"/>
          </a:xfrm>
        </p:grpSpPr>
        <p:sp>
          <p:nvSpPr>
            <p:cNvPr id="400407" name="Rectangle 23"/>
            <p:cNvSpPr>
              <a:spLocks noChangeArrowheads="1"/>
            </p:cNvSpPr>
            <p:nvPr/>
          </p:nvSpPr>
          <p:spPr bwMode="auto">
            <a:xfrm>
              <a:off x="816" y="4032"/>
              <a:ext cx="705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8" name="Text Box 24"/>
            <p:cNvSpPr txBox="1">
              <a:spLocks noChangeArrowheads="1"/>
            </p:cNvSpPr>
            <p:nvPr/>
          </p:nvSpPr>
          <p:spPr bwMode="auto">
            <a:xfrm>
              <a:off x="771" y="3978"/>
              <a:ext cx="8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// </a:t>
              </a:r>
              <a:r>
                <a:rPr lang="en-US">
                  <a:solidFill>
                    <a:srgbClr val="006666"/>
                  </a:solidFill>
                </a:rPr>
                <a:t>It’s OK</a:t>
              </a:r>
            </a:p>
          </p:txBody>
        </p:sp>
      </p:grpSp>
      <p:grpSp>
        <p:nvGrpSpPr>
          <p:cNvPr id="400400" name="Group 16"/>
          <p:cNvGrpSpPr>
            <a:grpSpLocks/>
          </p:cNvGrpSpPr>
          <p:nvPr/>
        </p:nvGrpSpPr>
        <p:grpSpPr bwMode="auto">
          <a:xfrm>
            <a:off x="4343400" y="4259263"/>
            <a:ext cx="4773613" cy="1903412"/>
            <a:chOff x="144" y="3120"/>
            <a:chExt cx="2784" cy="1332"/>
          </a:xfrm>
        </p:grpSpPr>
        <p:sp>
          <p:nvSpPr>
            <p:cNvPr id="400401" name="Rectangle 17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2" name="Rectangle 18"/>
            <p:cNvSpPr>
              <a:spLocks noChangeArrowheads="1"/>
            </p:cNvSpPr>
            <p:nvPr/>
          </p:nvSpPr>
          <p:spPr bwMode="auto">
            <a:xfrm>
              <a:off x="144" y="3120"/>
              <a:ext cx="2784" cy="1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ShieldedRobot  x(1);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x.m_x = 5;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700">
                <a:solidFill>
                  <a:srgbClr val="FF00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0405" name="Group 21"/>
          <p:cNvGrpSpPr>
            <a:grpSpLocks/>
          </p:cNvGrpSpPr>
          <p:nvPr/>
        </p:nvGrpSpPr>
        <p:grpSpPr bwMode="auto">
          <a:xfrm>
            <a:off x="315913" y="5667375"/>
            <a:ext cx="1449387" cy="396875"/>
            <a:chOff x="771" y="3978"/>
            <a:chExt cx="913" cy="250"/>
          </a:xfrm>
        </p:grpSpPr>
        <p:sp>
          <p:nvSpPr>
            <p:cNvPr id="400403" name="Rectangle 19"/>
            <p:cNvSpPr>
              <a:spLocks noChangeArrowheads="1"/>
            </p:cNvSpPr>
            <p:nvPr/>
          </p:nvSpPr>
          <p:spPr bwMode="auto">
            <a:xfrm>
              <a:off x="816" y="4032"/>
              <a:ext cx="705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4" name="Text Box 20"/>
            <p:cNvSpPr txBox="1">
              <a:spLocks noChangeArrowheads="1"/>
            </p:cNvSpPr>
            <p:nvPr/>
          </p:nvSpPr>
          <p:spPr bwMode="auto">
            <a:xfrm>
              <a:off x="771" y="3978"/>
              <a:ext cx="9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protected:</a:t>
              </a:r>
            </a:p>
          </p:txBody>
        </p:sp>
      </p:grpSp>
      <p:sp>
        <p:nvSpPr>
          <p:cNvPr id="400412" name="Rectangle 28"/>
          <p:cNvSpPr>
            <a:spLocks noChangeArrowheads="1"/>
          </p:cNvSpPr>
          <p:nvPr/>
        </p:nvSpPr>
        <p:spPr bwMode="auto">
          <a:xfrm>
            <a:off x="5975350" y="5289550"/>
            <a:ext cx="2732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// STILL AN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5" grpId="0"/>
      <p:bldP spid="400396" grpId="0"/>
      <p:bldP spid="400398" grpId="0" animBg="1"/>
      <p:bldP spid="400410" grpId="0"/>
      <p:bldP spid="4004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315-9001-4BEE-8E96-EA59FBF9680B}" type="slidenum">
              <a:rPr lang="en-US"/>
              <a:pPr/>
              <a:t>32</a:t>
            </a:fld>
            <a:endParaRPr lang="en-US"/>
          </a:p>
        </p:txBody>
      </p:sp>
      <p:sp>
        <p:nvSpPr>
          <p:cNvPr id="455682" name="Title 1"/>
          <p:cNvSpPr>
            <a:spLocks noGrp="1"/>
          </p:cNvSpPr>
          <p:nvPr>
            <p:ph type="title" idx="4294967295"/>
          </p:nvPr>
        </p:nvSpPr>
        <p:spPr>
          <a:xfrm>
            <a:off x="457200" y="-76200"/>
            <a:ext cx="8382000" cy="1143000"/>
          </a:xfrm>
        </p:spPr>
        <p:txBody>
          <a:bodyPr/>
          <a:lstStyle/>
          <a:p>
            <a:r>
              <a:rPr lang="en-US" altLang="zh-TW" sz="3600">
                <a:ea typeface="新細明體" pitchFamily="18" charset="-120"/>
              </a:rPr>
              <a:t>Public/Private/Protected Summary</a:t>
            </a:r>
            <a:br>
              <a:rPr lang="en-US" altLang="zh-TW" sz="3600">
                <a:ea typeface="新細明體" pitchFamily="18" charset="-120"/>
              </a:rPr>
            </a:br>
            <a:endParaRPr lang="en-US" altLang="zh-TW" sz="2000">
              <a:ea typeface="新細明體" pitchFamily="18" charset="-120"/>
            </a:endParaRPr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747713" y="1219200"/>
            <a:ext cx="7699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If I define a </a:t>
            </a:r>
            <a:r>
              <a:rPr lang="en-US">
                <a:solidFill>
                  <a:srgbClr val="6600CC"/>
                </a:solidFill>
              </a:rPr>
              <a:t>public</a:t>
            </a:r>
            <a:r>
              <a:rPr lang="en-US"/>
              <a:t> member variable/function in a base class B:</a:t>
            </a:r>
          </a:p>
        </p:txBody>
      </p:sp>
      <p:sp>
        <p:nvSpPr>
          <p:cNvPr id="455684" name="Text Box 4"/>
          <p:cNvSpPr txBox="1">
            <a:spLocks noChangeArrowheads="1"/>
          </p:cNvSpPr>
          <p:nvPr/>
        </p:nvSpPr>
        <p:spPr bwMode="auto">
          <a:xfrm>
            <a:off x="1066800" y="1690688"/>
            <a:ext cx="413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Any function in class B may access it.</a:t>
            </a:r>
          </a:p>
        </p:txBody>
      </p:sp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1066800" y="2071688"/>
            <a:ext cx="6149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Any function in all classes derived from B may access it.</a:t>
            </a:r>
          </a:p>
        </p:txBody>
      </p:sp>
      <p:sp>
        <p:nvSpPr>
          <p:cNvPr id="455686" name="Text Box 6"/>
          <p:cNvSpPr txBox="1">
            <a:spLocks noChangeArrowheads="1"/>
          </p:cNvSpPr>
          <p:nvPr/>
        </p:nvSpPr>
        <p:spPr bwMode="auto">
          <a:xfrm>
            <a:off x="1066800" y="2452688"/>
            <a:ext cx="555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All classes/functions unrelated to B may access it.</a:t>
            </a:r>
          </a:p>
        </p:txBody>
      </p:sp>
      <p:sp>
        <p:nvSpPr>
          <p:cNvPr id="455687" name="Text Box 7"/>
          <p:cNvSpPr txBox="1">
            <a:spLocks noChangeArrowheads="1"/>
          </p:cNvSpPr>
          <p:nvPr/>
        </p:nvSpPr>
        <p:spPr bwMode="auto">
          <a:xfrm>
            <a:off x="762000" y="3048000"/>
            <a:ext cx="7851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If I define a </a:t>
            </a:r>
            <a:r>
              <a:rPr lang="en-US">
                <a:solidFill>
                  <a:srgbClr val="6600CC"/>
                </a:solidFill>
              </a:rPr>
              <a:t>private</a:t>
            </a:r>
            <a:r>
              <a:rPr lang="en-US"/>
              <a:t> member variable/function in a base class B:</a:t>
            </a:r>
          </a:p>
        </p:txBody>
      </p:sp>
      <p:sp>
        <p:nvSpPr>
          <p:cNvPr id="455688" name="Text Box 8"/>
          <p:cNvSpPr txBox="1">
            <a:spLocks noChangeArrowheads="1"/>
          </p:cNvSpPr>
          <p:nvPr/>
        </p:nvSpPr>
        <p:spPr bwMode="auto">
          <a:xfrm>
            <a:off x="1066800" y="3521075"/>
            <a:ext cx="413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Any function in class B may access it.</a:t>
            </a:r>
          </a:p>
        </p:txBody>
      </p:sp>
      <p:sp>
        <p:nvSpPr>
          <p:cNvPr id="455689" name="Text Box 9"/>
          <p:cNvSpPr txBox="1">
            <a:spLocks noChangeArrowheads="1"/>
          </p:cNvSpPr>
          <p:nvPr/>
        </p:nvSpPr>
        <p:spPr bwMode="auto">
          <a:xfrm>
            <a:off x="1066800" y="4267200"/>
            <a:ext cx="5757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 classes/functions unrelated to B may access it </a:t>
            </a:r>
            <a:r>
              <a:rPr lang="en-US" sz="1800">
                <a:solidFill>
                  <a:srgbClr val="FF3300"/>
                </a:solidFill>
              </a:rPr>
              <a:t>*</a:t>
            </a:r>
            <a:r>
              <a:rPr lang="en-US" sz="1800"/>
              <a:t>.</a:t>
            </a:r>
          </a:p>
        </p:txBody>
      </p:sp>
      <p:sp>
        <p:nvSpPr>
          <p:cNvPr id="455690" name="Text Box 10"/>
          <p:cNvSpPr txBox="1">
            <a:spLocks noChangeArrowheads="1"/>
          </p:cNvSpPr>
          <p:nvPr/>
        </p:nvSpPr>
        <p:spPr bwMode="auto">
          <a:xfrm>
            <a:off x="762000" y="4876800"/>
            <a:ext cx="819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If I define a </a:t>
            </a:r>
            <a:r>
              <a:rPr lang="en-US">
                <a:solidFill>
                  <a:srgbClr val="6600CC"/>
                </a:solidFill>
              </a:rPr>
              <a:t>protected</a:t>
            </a:r>
            <a:r>
              <a:rPr lang="en-US"/>
              <a:t> member variable/function in a base class B:</a:t>
            </a:r>
          </a:p>
        </p:txBody>
      </p:sp>
      <p:sp>
        <p:nvSpPr>
          <p:cNvPr id="455691" name="Text Box 11"/>
          <p:cNvSpPr txBox="1">
            <a:spLocks noChangeArrowheads="1"/>
          </p:cNvSpPr>
          <p:nvPr/>
        </p:nvSpPr>
        <p:spPr bwMode="auto">
          <a:xfrm>
            <a:off x="1066800" y="5334000"/>
            <a:ext cx="3887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Any function class B may access it.</a:t>
            </a:r>
          </a:p>
        </p:txBody>
      </p:sp>
      <p:sp>
        <p:nvSpPr>
          <p:cNvPr id="455692" name="Text Box 12"/>
          <p:cNvSpPr txBox="1">
            <a:spLocks noChangeArrowheads="1"/>
          </p:cNvSpPr>
          <p:nvPr/>
        </p:nvSpPr>
        <p:spPr bwMode="auto">
          <a:xfrm>
            <a:off x="1066800" y="5715000"/>
            <a:ext cx="6338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Any function in all classes derived from B may access it </a:t>
            </a:r>
            <a:r>
              <a:rPr lang="en-US" sz="1800">
                <a:solidFill>
                  <a:srgbClr val="FF3300"/>
                </a:solidFill>
              </a:rPr>
              <a:t>*</a:t>
            </a:r>
            <a:r>
              <a:rPr lang="en-US" sz="1800"/>
              <a:t>.</a:t>
            </a:r>
          </a:p>
        </p:txBody>
      </p:sp>
      <p:sp>
        <p:nvSpPr>
          <p:cNvPr id="455693" name="Text Box 13"/>
          <p:cNvSpPr txBox="1">
            <a:spLocks noChangeArrowheads="1"/>
          </p:cNvSpPr>
          <p:nvPr/>
        </p:nvSpPr>
        <p:spPr bwMode="auto">
          <a:xfrm>
            <a:off x="1066800" y="6096000"/>
            <a:ext cx="5757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 classes/functions unrelated to B may access it </a:t>
            </a:r>
            <a:r>
              <a:rPr lang="en-US" sz="1800">
                <a:solidFill>
                  <a:srgbClr val="FF3300"/>
                </a:solidFill>
              </a:rPr>
              <a:t>*</a:t>
            </a:r>
            <a:r>
              <a:rPr lang="en-US" sz="1800"/>
              <a:t>.</a:t>
            </a:r>
          </a:p>
        </p:txBody>
      </p:sp>
      <p:sp>
        <p:nvSpPr>
          <p:cNvPr id="455694" name="Text Box 14"/>
          <p:cNvSpPr txBox="1">
            <a:spLocks noChangeArrowheads="1"/>
          </p:cNvSpPr>
          <p:nvPr/>
        </p:nvSpPr>
        <p:spPr bwMode="auto">
          <a:xfrm>
            <a:off x="1066800" y="3892550"/>
            <a:ext cx="603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 functions in classes derived from B may access it </a:t>
            </a:r>
            <a:r>
              <a:rPr lang="en-US" sz="1800">
                <a:solidFill>
                  <a:srgbClr val="FF3300"/>
                </a:solidFill>
              </a:rPr>
              <a:t>*</a:t>
            </a:r>
            <a:r>
              <a:rPr lang="en-US" sz="1800"/>
              <a:t>.</a:t>
            </a:r>
          </a:p>
        </p:txBody>
      </p:sp>
      <p:sp>
        <p:nvSpPr>
          <p:cNvPr id="455695" name="Text Box 15"/>
          <p:cNvSpPr txBox="1">
            <a:spLocks noChangeArrowheads="1"/>
          </p:cNvSpPr>
          <p:nvPr/>
        </p:nvSpPr>
        <p:spPr bwMode="auto">
          <a:xfrm>
            <a:off x="7467600" y="6127750"/>
            <a:ext cx="1676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FF3300"/>
                </a:solidFill>
              </a:rPr>
              <a:t>* </a:t>
            </a:r>
            <a:r>
              <a:rPr lang="en-US" sz="1400">
                <a:solidFill>
                  <a:schemeClr val="tx1"/>
                </a:solidFill>
              </a:rPr>
              <a:t>Unless the other class/func is a </a:t>
            </a:r>
            <a:r>
              <a:rPr lang="en-US" sz="1400">
                <a:solidFill>
                  <a:srgbClr val="FF3300"/>
                </a:solidFill>
              </a:rPr>
              <a:t>“friend”</a:t>
            </a:r>
            <a:r>
              <a:rPr lang="en-US" sz="1400">
                <a:solidFill>
                  <a:schemeClr val="tx1"/>
                </a:solidFill>
              </a:rPr>
              <a:t> of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/>
      <p:bldP spid="455684" grpId="0"/>
      <p:bldP spid="455685" grpId="0"/>
      <p:bldP spid="455686" grpId="0"/>
      <p:bldP spid="455687" grpId="0"/>
      <p:bldP spid="455688" grpId="0"/>
      <p:bldP spid="455689" grpId="0"/>
      <p:bldP spid="455690" grpId="0"/>
      <p:bldP spid="455691" grpId="0"/>
      <p:bldP spid="455692" grpId="0"/>
      <p:bldP spid="455693" grpId="0"/>
      <p:bldP spid="455694" grpId="0"/>
      <p:bldP spid="45569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C1CB-1BA3-4545-9BC7-5CB94DA9F12A}" type="slidenum">
              <a:rPr lang="en-US"/>
              <a:pPr/>
              <a:t>33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r>
              <a:rPr lang="en-US"/>
              <a:t>Inheritance &amp; Assignment Ops </a:t>
            </a:r>
          </a:p>
        </p:txBody>
      </p:sp>
      <p:sp>
        <p:nvSpPr>
          <p:cNvPr id="349198" name="Text Box 14"/>
          <p:cNvSpPr txBox="1">
            <a:spLocks noChangeArrowheads="1"/>
          </p:cNvSpPr>
          <p:nvPr/>
        </p:nvSpPr>
        <p:spPr bwMode="auto">
          <a:xfrm>
            <a:off x="92075" y="4068763"/>
            <a:ext cx="4206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What happens if I assign one instance of a derived class to another?</a:t>
            </a:r>
          </a:p>
        </p:txBody>
      </p:sp>
      <p:grpSp>
        <p:nvGrpSpPr>
          <p:cNvPr id="349203" name="Group 19"/>
          <p:cNvGrpSpPr>
            <a:grpSpLocks/>
          </p:cNvGrpSpPr>
          <p:nvPr/>
        </p:nvGrpSpPr>
        <p:grpSpPr bwMode="auto">
          <a:xfrm>
            <a:off x="304800" y="1066800"/>
            <a:ext cx="4038600" cy="2679700"/>
            <a:chOff x="2912" y="2448"/>
            <a:chExt cx="2544" cy="1760"/>
          </a:xfrm>
        </p:grpSpPr>
        <p:sp>
          <p:nvSpPr>
            <p:cNvPr id="349204" name="Rectangle 20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5" name="Rectangle 21"/>
            <p:cNvSpPr>
              <a:spLocks noChangeArrowheads="1"/>
            </p:cNvSpPr>
            <p:nvPr/>
          </p:nvSpPr>
          <p:spPr bwMode="auto">
            <a:xfrm>
              <a:off x="2912" y="2448"/>
              <a:ext cx="2544" cy="1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setX(int newX);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getX();</a:t>
              </a:r>
              <a:b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setY(int newY);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getY();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m_x, m_y;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49199" name="Group 15"/>
          <p:cNvGrpSpPr>
            <a:grpSpLocks/>
          </p:cNvGrpSpPr>
          <p:nvPr/>
        </p:nvGrpSpPr>
        <p:grpSpPr bwMode="auto">
          <a:xfrm>
            <a:off x="4343400" y="3279775"/>
            <a:ext cx="4883150" cy="3425825"/>
            <a:chOff x="144" y="3120"/>
            <a:chExt cx="2784" cy="1160"/>
          </a:xfrm>
        </p:grpSpPr>
        <p:sp>
          <p:nvSpPr>
            <p:cNvPr id="349200" name="Rectangle 16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1" name="Rectangle 17"/>
            <p:cNvSpPr>
              <a:spLocks noChangeArrowheads="1"/>
            </p:cNvSpPr>
            <p:nvPr/>
          </p:nvSpPr>
          <p:spPr bwMode="auto">
            <a:xfrm>
              <a:off x="144" y="3120"/>
              <a:ext cx="2784" cy="1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ShieldedRobot larry, curly;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larry.setShield(5);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larry.setX(12);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larry.setY(15);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curly.setShield(75);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curly.setX(7);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curly.setY(9); 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</a:rPr>
                <a:t>larry = curly;  // what happens?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9202" name="Rectangle 18"/>
          <p:cNvSpPr>
            <a:spLocks noChangeArrowheads="1"/>
          </p:cNvSpPr>
          <p:nvPr/>
        </p:nvSpPr>
        <p:spPr bwMode="auto">
          <a:xfrm>
            <a:off x="4130675" y="1036638"/>
            <a:ext cx="4678363" cy="21653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ShieldedRobot: public Robot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getShield ();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setShield(int s);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m_shield;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D755-6F86-4E31-8B18-6ED990478F1D}" type="slidenum">
              <a:rPr lang="en-US"/>
              <a:pPr/>
              <a:t>34</a:t>
            </a:fld>
            <a:endParaRPr lang="en-US"/>
          </a:p>
        </p:txBody>
      </p:sp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428625" y="-762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Inheritance &amp; Assignment Ops </a:t>
            </a:r>
          </a:p>
        </p:txBody>
      </p:sp>
      <p:sp>
        <p:nvSpPr>
          <p:cNvPr id="350215" name="Text Box 7"/>
          <p:cNvSpPr txBox="1">
            <a:spLocks noChangeArrowheads="1"/>
          </p:cNvSpPr>
          <p:nvPr/>
        </p:nvSpPr>
        <p:spPr bwMode="auto">
          <a:xfrm>
            <a:off x="4648200" y="990600"/>
            <a:ext cx="4603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rgbClr val="6600CC"/>
                </a:solidFill>
              </a:rPr>
              <a:t>It works fine.</a:t>
            </a:r>
            <a:r>
              <a:rPr lang="en-US" sz="2200"/>
              <a:t> </a:t>
            </a:r>
            <a:br>
              <a:rPr lang="en-US" sz="2200"/>
            </a:br>
            <a:endParaRPr lang="en-US" sz="2200"/>
          </a:p>
        </p:txBody>
      </p:sp>
      <p:grpSp>
        <p:nvGrpSpPr>
          <p:cNvPr id="350216" name="Group 8"/>
          <p:cNvGrpSpPr>
            <a:grpSpLocks/>
          </p:cNvGrpSpPr>
          <p:nvPr/>
        </p:nvGrpSpPr>
        <p:grpSpPr bwMode="auto">
          <a:xfrm>
            <a:off x="304800" y="1219200"/>
            <a:ext cx="4610100" cy="1644650"/>
            <a:chOff x="144" y="3120"/>
            <a:chExt cx="2784" cy="1189"/>
          </a:xfrm>
        </p:grpSpPr>
        <p:sp>
          <p:nvSpPr>
            <p:cNvPr id="350217" name="Rectangle 9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18" name="Rectangle 10"/>
            <p:cNvSpPr>
              <a:spLocks noChangeArrowheads="1"/>
            </p:cNvSpPr>
            <p:nvPr/>
          </p:nvSpPr>
          <p:spPr bwMode="auto">
            <a:xfrm>
              <a:off x="144" y="3120"/>
              <a:ext cx="2784" cy="1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ShieldedRobot larry, curly; </a:t>
              </a:r>
              <a:b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larry = curly;  // hmm?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50221" name="Text Box 13"/>
          <p:cNvSpPr txBox="1">
            <a:spLocks noChangeArrowheads="1"/>
          </p:cNvSpPr>
          <p:nvPr/>
        </p:nvSpPr>
        <p:spPr bwMode="auto">
          <a:xfrm>
            <a:off x="138113" y="4729163"/>
            <a:ext cx="8839200" cy="191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i="1">
                <a:solidFill>
                  <a:schemeClr val="accent2"/>
                </a:solidFill>
              </a:rPr>
              <a:t>However</a:t>
            </a:r>
            <a:r>
              <a:rPr lang="en-US" sz="2200"/>
              <a:t>, if your base and derived classes have dynamically allocated member variables (or would otherwise need a special copy constructor/assignment operator)…</a:t>
            </a:r>
          </a:p>
          <a:p>
            <a:pPr algn="ctr"/>
            <a:endParaRPr lang="en-US" sz="1000"/>
          </a:p>
          <a:p>
            <a:pPr algn="ctr"/>
            <a:r>
              <a:rPr lang="en-US" sz="2200"/>
              <a:t> then you </a:t>
            </a:r>
            <a:r>
              <a:rPr lang="en-US" sz="2200">
                <a:solidFill>
                  <a:schemeClr val="accent2"/>
                </a:solidFill>
              </a:rPr>
              <a:t>must</a:t>
            </a:r>
            <a:r>
              <a:rPr lang="en-US" sz="2200"/>
              <a:t> define assignment ops and copy ctors for the base </a:t>
            </a:r>
            <a:r>
              <a:rPr lang="en-US" sz="2200">
                <a:solidFill>
                  <a:srgbClr val="006666"/>
                </a:solidFill>
              </a:rPr>
              <a:t>class </a:t>
            </a:r>
            <a:r>
              <a:rPr lang="en-US" sz="2200" i="1"/>
              <a:t>and</a:t>
            </a:r>
            <a:r>
              <a:rPr lang="en-US" sz="2200"/>
              <a:t> also special versions of these fns for the </a:t>
            </a:r>
            <a:r>
              <a:rPr lang="en-US" sz="2200">
                <a:solidFill>
                  <a:srgbClr val="006666"/>
                </a:solidFill>
              </a:rPr>
              <a:t>derived</a:t>
            </a:r>
            <a:r>
              <a:rPr lang="en-US" sz="2200"/>
              <a:t> class!</a:t>
            </a:r>
          </a:p>
        </p:txBody>
      </p:sp>
      <p:sp>
        <p:nvSpPr>
          <p:cNvPr id="350245" name="Line 37"/>
          <p:cNvSpPr>
            <a:spLocks noChangeShapeType="1"/>
          </p:cNvSpPr>
          <p:nvPr/>
        </p:nvSpPr>
        <p:spPr bwMode="auto">
          <a:xfrm>
            <a:off x="314325" y="1895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87" name="Line 79"/>
          <p:cNvSpPr>
            <a:spLocks noChangeShapeType="1"/>
          </p:cNvSpPr>
          <p:nvPr/>
        </p:nvSpPr>
        <p:spPr bwMode="auto">
          <a:xfrm>
            <a:off x="304800" y="2428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0297" name="Group 89"/>
          <p:cNvGrpSpPr>
            <a:grpSpLocks/>
          </p:cNvGrpSpPr>
          <p:nvPr/>
        </p:nvGrpSpPr>
        <p:grpSpPr bwMode="auto">
          <a:xfrm>
            <a:off x="228600" y="2819400"/>
            <a:ext cx="3540125" cy="1757363"/>
            <a:chOff x="4256" y="3069"/>
            <a:chExt cx="1360" cy="1107"/>
          </a:xfrm>
        </p:grpSpPr>
        <p:sp>
          <p:nvSpPr>
            <p:cNvPr id="350298" name="Rectangle 90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99" name="Text Box 91"/>
            <p:cNvSpPr txBox="1">
              <a:spLocks noChangeArrowheads="1"/>
            </p:cNvSpPr>
            <p:nvPr/>
          </p:nvSpPr>
          <p:spPr bwMode="auto">
            <a:xfrm>
              <a:off x="4256" y="3069"/>
              <a:ext cx="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larry</a:t>
              </a:r>
            </a:p>
          </p:txBody>
        </p:sp>
        <p:sp>
          <p:nvSpPr>
            <p:cNvPr id="350300" name="Rectangle 92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01" name="Text Box 93"/>
            <p:cNvSpPr txBox="1">
              <a:spLocks noChangeArrowheads="1"/>
            </p:cNvSpPr>
            <p:nvPr/>
          </p:nvSpPr>
          <p:spPr bwMode="auto">
            <a:xfrm>
              <a:off x="4678" y="358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Robot data:</a:t>
              </a:r>
            </a:p>
          </p:txBody>
        </p:sp>
        <p:sp>
          <p:nvSpPr>
            <p:cNvPr id="350302" name="Text Box 94"/>
            <p:cNvSpPr txBox="1">
              <a:spLocks noChangeArrowheads="1"/>
            </p:cNvSpPr>
            <p:nvPr/>
          </p:nvSpPr>
          <p:spPr bwMode="auto">
            <a:xfrm>
              <a:off x="4704" y="3744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50303" name="Rectangle 95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04" name="Text Box 96"/>
            <p:cNvSpPr txBox="1">
              <a:spLocks noChangeArrowheads="1"/>
            </p:cNvSpPr>
            <p:nvPr/>
          </p:nvSpPr>
          <p:spPr bwMode="auto">
            <a:xfrm>
              <a:off x="4680" y="316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50305" name="Text Box 97"/>
            <p:cNvSpPr txBox="1">
              <a:spLocks noChangeArrowheads="1"/>
            </p:cNvSpPr>
            <p:nvPr/>
          </p:nvSpPr>
          <p:spPr bwMode="auto">
            <a:xfrm>
              <a:off x="4680" y="332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50306" name="Text Box 98"/>
          <p:cNvSpPr txBox="1">
            <a:spLocks noChangeArrowheads="1"/>
          </p:cNvSpPr>
          <p:nvPr/>
        </p:nvSpPr>
        <p:spPr bwMode="auto">
          <a:xfrm>
            <a:off x="2030413" y="3890963"/>
            <a:ext cx="495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12</a:t>
            </a:r>
          </a:p>
          <a:p>
            <a:r>
              <a:rPr lang="en-US" b="1">
                <a:solidFill>
                  <a:srgbClr val="006666"/>
                </a:solidFill>
              </a:rPr>
              <a:t>15</a:t>
            </a:r>
          </a:p>
        </p:txBody>
      </p:sp>
      <p:sp>
        <p:nvSpPr>
          <p:cNvPr id="350307" name="Text Box 99"/>
          <p:cNvSpPr txBox="1">
            <a:spLocks noChangeArrowheads="1"/>
          </p:cNvSpPr>
          <p:nvPr/>
        </p:nvSpPr>
        <p:spPr bwMode="auto">
          <a:xfrm>
            <a:off x="2406650" y="32035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5</a:t>
            </a:r>
          </a:p>
        </p:txBody>
      </p:sp>
      <p:grpSp>
        <p:nvGrpSpPr>
          <p:cNvPr id="350308" name="Group 100"/>
          <p:cNvGrpSpPr>
            <a:grpSpLocks/>
          </p:cNvGrpSpPr>
          <p:nvPr/>
        </p:nvGrpSpPr>
        <p:grpSpPr bwMode="auto">
          <a:xfrm>
            <a:off x="3927475" y="2798763"/>
            <a:ext cx="3540125" cy="1757362"/>
            <a:chOff x="4256" y="3069"/>
            <a:chExt cx="1360" cy="1107"/>
          </a:xfrm>
        </p:grpSpPr>
        <p:sp>
          <p:nvSpPr>
            <p:cNvPr id="350309" name="Rectangle 101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10" name="Text Box 102"/>
            <p:cNvSpPr txBox="1">
              <a:spLocks noChangeArrowheads="1"/>
            </p:cNvSpPr>
            <p:nvPr/>
          </p:nvSpPr>
          <p:spPr bwMode="auto">
            <a:xfrm>
              <a:off x="4256" y="3069"/>
              <a:ext cx="4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curly</a:t>
              </a:r>
            </a:p>
          </p:txBody>
        </p:sp>
        <p:sp>
          <p:nvSpPr>
            <p:cNvPr id="350311" name="Rectangle 103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12" name="Text Box 104"/>
            <p:cNvSpPr txBox="1">
              <a:spLocks noChangeArrowheads="1"/>
            </p:cNvSpPr>
            <p:nvPr/>
          </p:nvSpPr>
          <p:spPr bwMode="auto">
            <a:xfrm>
              <a:off x="4678" y="358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Robot data:</a:t>
              </a:r>
            </a:p>
          </p:txBody>
        </p:sp>
        <p:sp>
          <p:nvSpPr>
            <p:cNvPr id="350313" name="Text Box 105"/>
            <p:cNvSpPr txBox="1">
              <a:spLocks noChangeArrowheads="1"/>
            </p:cNvSpPr>
            <p:nvPr/>
          </p:nvSpPr>
          <p:spPr bwMode="auto">
            <a:xfrm>
              <a:off x="4704" y="3744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50314" name="Rectangle 106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15" name="Text Box 107"/>
            <p:cNvSpPr txBox="1">
              <a:spLocks noChangeArrowheads="1"/>
            </p:cNvSpPr>
            <p:nvPr/>
          </p:nvSpPr>
          <p:spPr bwMode="auto">
            <a:xfrm>
              <a:off x="4680" y="316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50316" name="Text Box 108"/>
            <p:cNvSpPr txBox="1">
              <a:spLocks noChangeArrowheads="1"/>
            </p:cNvSpPr>
            <p:nvPr/>
          </p:nvSpPr>
          <p:spPr bwMode="auto">
            <a:xfrm>
              <a:off x="4680" y="332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50317" name="Text Box 109"/>
          <p:cNvSpPr txBox="1">
            <a:spLocks noChangeArrowheads="1"/>
          </p:cNvSpPr>
          <p:nvPr/>
        </p:nvSpPr>
        <p:spPr bwMode="auto">
          <a:xfrm>
            <a:off x="5713413" y="3870325"/>
            <a:ext cx="339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</a:t>
            </a:r>
          </a:p>
          <a:p>
            <a:r>
              <a:rPr lang="en-US" b="1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50318" name="Text Box 110"/>
          <p:cNvSpPr txBox="1">
            <a:spLocks noChangeArrowheads="1"/>
          </p:cNvSpPr>
          <p:nvPr/>
        </p:nvSpPr>
        <p:spPr bwMode="auto">
          <a:xfrm>
            <a:off x="6089650" y="3182938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75</a:t>
            </a:r>
          </a:p>
        </p:txBody>
      </p:sp>
      <p:sp>
        <p:nvSpPr>
          <p:cNvPr id="350319" name="Line 111"/>
          <p:cNvSpPr>
            <a:spLocks noChangeShapeType="1"/>
          </p:cNvSpPr>
          <p:nvPr/>
        </p:nvSpPr>
        <p:spPr bwMode="auto">
          <a:xfrm>
            <a:off x="273050" y="2178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20" name="Rectangle 112"/>
          <p:cNvSpPr>
            <a:spLocks noChangeArrowheads="1"/>
          </p:cNvSpPr>
          <p:nvPr/>
        </p:nvSpPr>
        <p:spPr bwMode="auto">
          <a:xfrm>
            <a:off x="6089650" y="3184525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75</a:t>
            </a:r>
          </a:p>
        </p:txBody>
      </p:sp>
      <p:sp>
        <p:nvSpPr>
          <p:cNvPr id="350321" name="Text Box 113"/>
          <p:cNvSpPr txBox="1">
            <a:spLocks noChangeArrowheads="1"/>
          </p:cNvSpPr>
          <p:nvPr/>
        </p:nvSpPr>
        <p:spPr bwMode="auto">
          <a:xfrm>
            <a:off x="5715000" y="3870325"/>
            <a:ext cx="339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</a:t>
            </a:r>
          </a:p>
          <a:p>
            <a:r>
              <a:rPr lang="en-US" b="1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50325" name="Rectangle 117"/>
          <p:cNvSpPr>
            <a:spLocks noChangeArrowheads="1"/>
          </p:cNvSpPr>
          <p:nvPr/>
        </p:nvSpPr>
        <p:spPr bwMode="auto">
          <a:xfrm>
            <a:off x="5227638" y="1341438"/>
            <a:ext cx="3429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26" name="Rectangle 118"/>
          <p:cNvSpPr>
            <a:spLocks noChangeArrowheads="1"/>
          </p:cNvSpPr>
          <p:nvPr/>
        </p:nvSpPr>
        <p:spPr bwMode="auto">
          <a:xfrm>
            <a:off x="4679950" y="2025650"/>
            <a:ext cx="3170238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27" name="Text Box 119"/>
          <p:cNvSpPr txBox="1">
            <a:spLocks noChangeArrowheads="1"/>
          </p:cNvSpPr>
          <p:nvPr/>
        </p:nvSpPr>
        <p:spPr bwMode="auto">
          <a:xfrm>
            <a:off x="4648200" y="990600"/>
            <a:ext cx="460375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rgbClr val="6600CC"/>
                </a:solidFill>
              </a:rPr>
              <a:t>It works fine.</a:t>
            </a:r>
            <a:r>
              <a:rPr lang="en-US" sz="2200"/>
              <a:t> </a:t>
            </a:r>
            <a:br>
              <a:rPr lang="en-US" sz="2200"/>
            </a:br>
            <a:r>
              <a:rPr lang="en-US" sz="2200"/>
              <a:t>C++ </a:t>
            </a:r>
            <a:r>
              <a:rPr lang="en-US" sz="2200">
                <a:solidFill>
                  <a:srgbClr val="990000"/>
                </a:solidFill>
              </a:rPr>
              <a:t>first</a:t>
            </a:r>
            <a:r>
              <a:rPr lang="en-US" sz="2200"/>
              <a:t> copies the </a:t>
            </a:r>
            <a:r>
              <a:rPr lang="en-US" sz="2200">
                <a:solidFill>
                  <a:srgbClr val="990000"/>
                </a:solidFill>
              </a:rPr>
              <a:t>base</a:t>
            </a:r>
            <a:r>
              <a:rPr lang="en-US" sz="2200"/>
              <a:t> data, from curly to larry, and </a:t>
            </a:r>
            <a:r>
              <a:rPr lang="en-US" sz="2200">
                <a:solidFill>
                  <a:srgbClr val="006666"/>
                </a:solidFill>
              </a:rPr>
              <a:t>then</a:t>
            </a:r>
            <a:r>
              <a:rPr lang="en-US" sz="2200"/>
              <a:t> copies the </a:t>
            </a:r>
            <a:r>
              <a:rPr lang="en-US" sz="2200">
                <a:solidFill>
                  <a:srgbClr val="006666"/>
                </a:solidFill>
              </a:rPr>
              <a:t>derived</a:t>
            </a:r>
            <a:r>
              <a:rPr lang="en-US" sz="2200"/>
              <a:t> data from curly to larry </a:t>
            </a:r>
            <a:r>
              <a:rPr lang="en-US" sz="1200"/>
              <a:t>(using op=/copycon, if present).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3000"/>
                                        <p:tgtEl>
                                          <p:spTgt spid="350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-0.39827 0.00231 " pathEditMode="relative" rAng="0" ptsTypes="AA">
                                      <p:cBhvr>
                                        <p:cTn id="60" dur="3000" fill="hold"/>
                                        <p:tgtEl>
                                          <p:spTgt spid="350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1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3" dur="3000"/>
                                        <p:tgtEl>
                                          <p:spTgt spid="350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4033 0.00231 " pathEditMode="relative" rAng="0" ptsTypes="AA">
                                      <p:cBhvr>
                                        <p:cTn id="78" dur="3000" fill="hold"/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7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0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0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21" grpId="0" build="p" autoUpdateAnimBg="0"/>
      <p:bldP spid="350245" grpId="0" animBg="1"/>
      <p:bldP spid="350245" grpId="1" animBg="1"/>
      <p:bldP spid="350287" grpId="0" animBg="1"/>
      <p:bldP spid="350287" grpId="1" animBg="1"/>
      <p:bldP spid="350306" grpId="0" autoUpdateAnimBg="0"/>
      <p:bldP spid="350306" grpId="1"/>
      <p:bldP spid="350307" grpId="0" autoUpdateAnimBg="0"/>
      <p:bldP spid="350307" grpId="1"/>
      <p:bldP spid="350317" grpId="0" autoUpdateAnimBg="0"/>
      <p:bldP spid="350318" grpId="0" autoUpdateAnimBg="0"/>
      <p:bldP spid="350319" grpId="0" animBg="1"/>
      <p:bldP spid="350319" grpId="1" animBg="1"/>
      <p:bldP spid="350320" grpId="0"/>
      <p:bldP spid="350320" grpId="1"/>
      <p:bldP spid="350321" grpId="0" autoUpdateAnimBg="0"/>
      <p:bldP spid="350321" grpId="1"/>
      <p:bldP spid="350325" grpId="0" animBg="1"/>
      <p:bldP spid="350325" grpId="1" animBg="1"/>
      <p:bldP spid="350326" grpId="0" animBg="1"/>
      <p:bldP spid="350326" grpId="1" animBg="1"/>
      <p:bldP spid="3503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F9A7-2458-4327-AAC6-F80CF013340A}" type="slidenum">
              <a:rPr lang="en-US"/>
              <a:pPr/>
              <a:t>35</a:t>
            </a:fld>
            <a:endParaRPr lang="en-US"/>
          </a:p>
        </p:txBody>
      </p:sp>
      <p:sp>
        <p:nvSpPr>
          <p:cNvPr id="437250" name="Rectangle 2"/>
          <p:cNvSpPr>
            <a:spLocks noChangeArrowheads="1"/>
          </p:cNvSpPr>
          <p:nvPr/>
        </p:nvSpPr>
        <p:spPr bwMode="auto">
          <a:xfrm>
            <a:off x="428625" y="-762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Inheritance &amp; Assignment Ops </a:t>
            </a:r>
          </a:p>
        </p:txBody>
      </p:sp>
      <p:sp>
        <p:nvSpPr>
          <p:cNvPr id="437286" name="Rectangle 38"/>
          <p:cNvSpPr>
            <a:spLocks noChangeArrowheads="1"/>
          </p:cNvSpPr>
          <p:nvPr/>
        </p:nvSpPr>
        <p:spPr bwMode="auto">
          <a:xfrm>
            <a:off x="304800" y="76200"/>
            <a:ext cx="8610600" cy="6705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class Person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public:</a:t>
            </a:r>
          </a:p>
          <a:p>
            <a:r>
              <a:rPr lang="en-US" sz="1600"/>
              <a:t>  Person() { </a:t>
            </a:r>
            <a:r>
              <a:rPr lang="en-US" sz="1600">
                <a:solidFill>
                  <a:srgbClr val="6600CC"/>
                </a:solidFill>
              </a:rPr>
              <a:t>myBook = new Book; </a:t>
            </a:r>
            <a:r>
              <a:rPr lang="en-US" sz="1600"/>
              <a:t>}	</a:t>
            </a:r>
            <a:r>
              <a:rPr lang="en-US" sz="1600">
                <a:solidFill>
                  <a:srgbClr val="6600CC"/>
                </a:solidFill>
              </a:rPr>
              <a:t>// I allocate memory!!!</a:t>
            </a:r>
          </a:p>
          <a:p>
            <a:r>
              <a:rPr lang="en-US" sz="1600"/>
              <a:t>  Person(const Person &amp;other);  </a:t>
            </a:r>
          </a:p>
          <a:p>
            <a:r>
              <a:rPr lang="en-US" sz="1600"/>
              <a:t>  Person&amp; operator=(const Person &amp;other);   </a:t>
            </a:r>
          </a:p>
          <a:p>
            <a:r>
              <a:rPr lang="en-US" sz="1600"/>
              <a:t>  …</a:t>
            </a:r>
          </a:p>
          <a:p>
            <a:r>
              <a:rPr lang="en-US" sz="1600"/>
              <a:t>private:</a:t>
            </a:r>
          </a:p>
          <a:p>
            <a:r>
              <a:rPr lang="en-US" sz="1600"/>
              <a:t>   Book *myBook;</a:t>
            </a:r>
          </a:p>
          <a:p>
            <a:r>
              <a:rPr lang="en-US" sz="1600"/>
              <a:t>};</a:t>
            </a:r>
          </a:p>
          <a:p>
            <a:endParaRPr lang="en-US" sz="1600"/>
          </a:p>
          <a:p>
            <a:r>
              <a:rPr lang="en-US" sz="1600"/>
              <a:t>class Student: public Person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public:</a:t>
            </a:r>
          </a:p>
          <a:p>
            <a:r>
              <a:rPr lang="en-US" sz="1600"/>
              <a:t>    Student(const Student &amp;other) </a:t>
            </a:r>
            <a:r>
              <a:rPr lang="en-US" sz="1600">
                <a:solidFill>
                  <a:srgbClr val="6600CC"/>
                </a:solidFill>
              </a:rPr>
              <a:t>: Person(other)</a:t>
            </a:r>
          </a:p>
          <a:p>
            <a:r>
              <a:rPr lang="en-US" sz="1600"/>
              <a:t>    {</a:t>
            </a:r>
          </a:p>
          <a:p>
            <a:r>
              <a:rPr lang="en-US" sz="1600"/>
              <a:t>        … // make a copy of other’s linked list of classes…</a:t>
            </a:r>
          </a:p>
          <a:p>
            <a:r>
              <a:rPr lang="en-US" sz="1600"/>
              <a:t>    }</a:t>
            </a:r>
          </a:p>
          <a:p>
            <a:r>
              <a:rPr lang="en-US" sz="1600"/>
              <a:t>   Student&amp; operator=(const Student &amp;other)</a:t>
            </a:r>
          </a:p>
          <a:p>
            <a:r>
              <a:rPr lang="en-US" sz="1600"/>
              <a:t>   {</a:t>
            </a:r>
          </a:p>
          <a:p>
            <a:r>
              <a:rPr lang="en-US" sz="1600"/>
              <a:t>      </a:t>
            </a:r>
            <a:r>
              <a:rPr lang="en-US" sz="1600">
                <a:solidFill>
                  <a:srgbClr val="6600CC"/>
                </a:solidFill>
              </a:rPr>
              <a:t>Person::operator=(other);</a:t>
            </a:r>
          </a:p>
          <a:p>
            <a:r>
              <a:rPr lang="en-US" sz="1600"/>
              <a:t>      … // free my classes and then allocate room for other’s list of classes</a:t>
            </a:r>
          </a:p>
          <a:p>
            <a:r>
              <a:rPr lang="en-US" sz="1600"/>
              <a:t>      return(*this);</a:t>
            </a:r>
          </a:p>
          <a:p>
            <a:r>
              <a:rPr lang="en-US" sz="1600"/>
              <a:t>   }</a:t>
            </a:r>
          </a:p>
          <a:p>
            <a:r>
              <a:rPr lang="en-US" sz="1600"/>
              <a:t>private:</a:t>
            </a:r>
          </a:p>
          <a:p>
            <a:r>
              <a:rPr lang="en-US" sz="1600"/>
              <a:t>   LinkedList *myClasses;</a:t>
            </a:r>
          </a:p>
          <a:p>
            <a:r>
              <a:rPr lang="en-US" sz="1600"/>
              <a:t>};</a:t>
            </a:r>
          </a:p>
        </p:txBody>
      </p:sp>
      <p:sp>
        <p:nvSpPr>
          <p:cNvPr id="437287" name="Rectangle 39"/>
          <p:cNvSpPr>
            <a:spLocks noChangeArrowheads="1"/>
          </p:cNvSpPr>
          <p:nvPr/>
        </p:nvSpPr>
        <p:spPr bwMode="auto">
          <a:xfrm>
            <a:off x="314325" y="2819400"/>
            <a:ext cx="8505825" cy="3952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437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86" grpId="0" animBg="1"/>
      <p:bldP spid="437287" grpId="0" animBg="1"/>
      <p:bldP spid="43728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36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228600"/>
            <a:ext cx="2333625" cy="1143000"/>
          </a:xfrm>
        </p:spPr>
        <p:txBody>
          <a:bodyPr/>
          <a:lstStyle/>
          <a:p>
            <a:r>
              <a:rPr lang="en-US" sz="2400"/>
              <a:t>Inheritance</a:t>
            </a:r>
            <a:r>
              <a:rPr lang="en-US"/>
              <a:t/>
            </a:r>
            <a:br>
              <a:rPr lang="en-US"/>
            </a:br>
            <a:r>
              <a:rPr lang="en-US"/>
              <a:t>Review</a:t>
            </a:r>
          </a:p>
        </p:txBody>
      </p:sp>
      <p:sp>
        <p:nvSpPr>
          <p:cNvPr id="445444" name="Text Box 4"/>
          <p:cNvSpPr txBox="1">
            <a:spLocks noChangeArrowheads="1"/>
          </p:cNvSpPr>
          <p:nvPr/>
        </p:nvSpPr>
        <p:spPr bwMode="auto">
          <a:xfrm>
            <a:off x="3729038" y="2787650"/>
            <a:ext cx="1833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Specialization</a:t>
            </a:r>
          </a:p>
        </p:txBody>
      </p:sp>
      <p:sp>
        <p:nvSpPr>
          <p:cNvPr id="445445" name="Rectangle 5"/>
          <p:cNvSpPr>
            <a:spLocks noChangeArrowheads="1"/>
          </p:cNvSpPr>
          <p:nvPr/>
        </p:nvSpPr>
        <p:spPr bwMode="auto">
          <a:xfrm>
            <a:off x="644525" y="3184525"/>
            <a:ext cx="7958138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Specialization is when you </a:t>
            </a:r>
            <a:r>
              <a:rPr lang="en-US">
                <a:solidFill>
                  <a:schemeClr val="accent2"/>
                </a:solidFill>
              </a:rPr>
              <a:t>add new behaviors</a:t>
            </a:r>
            <a:r>
              <a:rPr lang="en-US"/>
              <a:t> (member functions) 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or data</a:t>
            </a:r>
            <a:r>
              <a:rPr lang="en-US"/>
              <a:t> to a derived class that were not present in a base class.</a:t>
            </a:r>
          </a:p>
          <a:p>
            <a:pPr algn="ctr"/>
            <a:endParaRPr lang="en-US" sz="1000"/>
          </a:p>
          <a:p>
            <a:pPr algn="ctr"/>
            <a:r>
              <a:rPr lang="en-US">
                <a:solidFill>
                  <a:schemeClr val="accent2"/>
                </a:solidFill>
              </a:rPr>
              <a:t>Car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/>
              <a:t> void </a:t>
            </a:r>
            <a:r>
              <a:rPr lang="en-US">
                <a:solidFill>
                  <a:srgbClr val="990000"/>
                </a:solidFill>
              </a:rPr>
              <a:t>accelerate</a:t>
            </a:r>
            <a:r>
              <a:rPr lang="en-US"/>
              <a:t>(), void </a:t>
            </a:r>
            <a:r>
              <a:rPr lang="en-US">
                <a:solidFill>
                  <a:srgbClr val="990000"/>
                </a:solidFill>
              </a:rPr>
              <a:t>brake</a:t>
            </a:r>
            <a:r>
              <a:rPr lang="en-US"/>
              <a:t>(), void </a:t>
            </a:r>
            <a:r>
              <a:rPr lang="en-US">
                <a:solidFill>
                  <a:srgbClr val="990000"/>
                </a:solidFill>
              </a:rPr>
              <a:t>turn</a:t>
            </a:r>
            <a:r>
              <a:rPr lang="en-US"/>
              <a:t>(float angle)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Bat Mobile: public Car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/>
              <a:t> void </a:t>
            </a:r>
            <a:r>
              <a:rPr lang="en-US">
                <a:solidFill>
                  <a:srgbClr val="FF3300"/>
                </a:solidFill>
              </a:rPr>
              <a:t>shootLaser</a:t>
            </a:r>
            <a:r>
              <a:rPr lang="en-US"/>
              <a:t>(float angle)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3878263" y="4876800"/>
            <a:ext cx="145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Overriding</a:t>
            </a:r>
          </a:p>
        </p:txBody>
      </p:sp>
      <p:sp>
        <p:nvSpPr>
          <p:cNvPr id="445447" name="Rectangle 7"/>
          <p:cNvSpPr>
            <a:spLocks noChangeArrowheads="1"/>
          </p:cNvSpPr>
          <p:nvPr/>
        </p:nvSpPr>
        <p:spPr bwMode="auto">
          <a:xfrm>
            <a:off x="944563" y="5241925"/>
            <a:ext cx="772953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Overriding is when you </a:t>
            </a:r>
            <a:r>
              <a:rPr lang="en-US">
                <a:solidFill>
                  <a:schemeClr val="accent2"/>
                </a:solidFill>
              </a:rPr>
              <a:t>redefine an existing behavior</a:t>
            </a:r>
            <a:r>
              <a:rPr lang="en-US"/>
              <a:t> (from the </a:t>
            </a:r>
            <a:br>
              <a:rPr lang="en-US"/>
            </a:br>
            <a:r>
              <a:rPr lang="en-US"/>
              <a:t>base class) with a new behavior (in your derived class).</a:t>
            </a:r>
          </a:p>
          <a:p>
            <a:pPr algn="ctr"/>
            <a:endParaRPr lang="en-US" sz="1000"/>
          </a:p>
          <a:p>
            <a:pPr algn="ctr"/>
            <a:r>
              <a:rPr lang="en-US">
                <a:solidFill>
                  <a:schemeClr val="accent2"/>
                </a:solidFill>
              </a:rPr>
              <a:t>Car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/>
              <a:t> void </a:t>
            </a:r>
            <a:r>
              <a:rPr lang="en-US">
                <a:solidFill>
                  <a:srgbClr val="990000"/>
                </a:solidFill>
              </a:rPr>
              <a:t>accelerate</a:t>
            </a:r>
            <a:r>
              <a:rPr lang="en-US"/>
              <a:t>() { </a:t>
            </a:r>
            <a:r>
              <a:rPr lang="en-US">
                <a:solidFill>
                  <a:srgbClr val="6600CC"/>
                </a:solidFill>
              </a:rPr>
              <a:t>speed += 10;</a:t>
            </a:r>
            <a:r>
              <a:rPr lang="en-US"/>
              <a:t> }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Bat Mobile: public Car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/>
              <a:t> void </a:t>
            </a:r>
            <a:r>
              <a:rPr lang="en-US">
                <a:solidFill>
                  <a:srgbClr val="990000"/>
                </a:solidFill>
              </a:rPr>
              <a:t>accelerate</a:t>
            </a:r>
            <a:r>
              <a:rPr lang="en-US"/>
              <a:t>() { </a:t>
            </a:r>
            <a:r>
              <a:rPr lang="en-US">
                <a:solidFill>
                  <a:srgbClr val="FF3300"/>
                </a:solidFill>
              </a:rPr>
              <a:t>speed += 200;</a:t>
            </a:r>
            <a:r>
              <a:rPr lang="en-US"/>
              <a:t> }</a:t>
            </a:r>
          </a:p>
        </p:txBody>
      </p:sp>
      <p:sp>
        <p:nvSpPr>
          <p:cNvPr id="445448" name="Text Box 8"/>
          <p:cNvSpPr txBox="1">
            <a:spLocks noChangeArrowheads="1"/>
          </p:cNvSpPr>
          <p:nvPr/>
        </p:nvSpPr>
        <p:spPr bwMode="auto">
          <a:xfrm>
            <a:off x="4191000" y="1508125"/>
            <a:ext cx="879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Reuse</a:t>
            </a:r>
          </a:p>
        </p:txBody>
      </p:sp>
      <p:sp>
        <p:nvSpPr>
          <p:cNvPr id="445449" name="Rectangle 9"/>
          <p:cNvSpPr>
            <a:spLocks noChangeArrowheads="1"/>
          </p:cNvSpPr>
          <p:nvPr/>
        </p:nvSpPr>
        <p:spPr bwMode="auto">
          <a:xfrm>
            <a:off x="365125" y="1889125"/>
            <a:ext cx="84439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Reuse is when you </a:t>
            </a:r>
            <a:r>
              <a:rPr lang="en-US">
                <a:solidFill>
                  <a:schemeClr val="accent2"/>
                </a:solidFill>
              </a:rPr>
              <a:t>write code once</a:t>
            </a:r>
            <a:r>
              <a:rPr lang="en-US"/>
              <a:t> in a base class and reuse the same </a:t>
            </a:r>
            <a:br>
              <a:rPr lang="en-US"/>
            </a:br>
            <a:r>
              <a:rPr lang="en-US"/>
              <a:t>code in your derived classes (to save time).</a:t>
            </a:r>
          </a:p>
          <a:p>
            <a:pPr algn="ctr"/>
            <a:endParaRPr lang="en-US"/>
          </a:p>
        </p:txBody>
      </p:sp>
      <p:sp>
        <p:nvSpPr>
          <p:cNvPr id="445452" name="Rectangle 12"/>
          <p:cNvSpPr>
            <a:spLocks noChangeArrowheads="1"/>
          </p:cNvSpPr>
          <p:nvPr/>
        </p:nvSpPr>
        <p:spPr bwMode="auto">
          <a:xfrm>
            <a:off x="2409825" y="498475"/>
            <a:ext cx="64531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Inheritance is a way to form new classes using classes that have already been defined.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/>
      <p:bldP spid="445445" grpId="0" build="p"/>
      <p:bldP spid="445446" grpId="0"/>
      <p:bldP spid="445447" grpId="0" build="p"/>
      <p:bldP spid="445448" grpId="0"/>
      <p:bldP spid="4454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AF28-D875-434F-94F1-097A317A165A}" type="slidenum">
              <a:rPr lang="en-US"/>
              <a:pPr/>
              <a:t>4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25636" name="Rectangle 4"/>
          <p:cNvSpPr>
            <a:spLocks noChangeArrowheads="1"/>
          </p:cNvSpPr>
          <p:nvPr/>
        </p:nvSpPr>
        <p:spPr bwMode="auto">
          <a:xfrm>
            <a:off x="317500" y="950913"/>
            <a:ext cx="3454400" cy="3163887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37" name="Rectangle 5"/>
          <p:cNvSpPr>
            <a:spLocks noChangeArrowheads="1"/>
          </p:cNvSpPr>
          <p:nvPr/>
        </p:nvSpPr>
        <p:spPr bwMode="auto">
          <a:xfrm>
            <a:off x="304800" y="914400"/>
            <a:ext cx="4038600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ShieldedRobot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setX(int newX);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getX();</a:t>
            </a:r>
            <a:br>
              <a:rPr lang="en-US" sz="1700" b="1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setY(int newY);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getY();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getShield();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setShield(int s);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m_x, m_y, m_shield;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grpSp>
        <p:nvGrpSpPr>
          <p:cNvPr id="325638" name="Group 6"/>
          <p:cNvGrpSpPr>
            <a:grpSpLocks/>
          </p:cNvGrpSpPr>
          <p:nvPr/>
        </p:nvGrpSpPr>
        <p:grpSpPr bwMode="auto">
          <a:xfrm>
            <a:off x="304800" y="4102100"/>
            <a:ext cx="4038600" cy="2679700"/>
            <a:chOff x="2912" y="2448"/>
            <a:chExt cx="2544" cy="1760"/>
          </a:xfrm>
        </p:grpSpPr>
        <p:sp>
          <p:nvSpPr>
            <p:cNvPr id="325639" name="Rectangle 7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40" name="Rectangle 8"/>
            <p:cNvSpPr>
              <a:spLocks noChangeArrowheads="1"/>
            </p:cNvSpPr>
            <p:nvPr/>
          </p:nvSpPr>
          <p:spPr bwMode="auto">
            <a:xfrm>
              <a:off x="2912" y="2448"/>
              <a:ext cx="2544" cy="1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setX(int newX);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getX();</a:t>
              </a:r>
              <a:b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setY(int newY);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getY();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m_x, m_y;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25641" name="Text Box 9"/>
          <p:cNvSpPr txBox="1">
            <a:spLocks noChangeArrowheads="1"/>
          </p:cNvSpPr>
          <p:nvPr/>
        </p:nvSpPr>
        <p:spPr bwMode="auto">
          <a:xfrm>
            <a:off x="3554413" y="1066800"/>
            <a:ext cx="5665787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>
                <a:solidFill>
                  <a:srgbClr val="006666"/>
                </a:solidFill>
              </a:rPr>
              <a:t> </a:t>
            </a:r>
            <a:r>
              <a:rPr lang="en-US" sz="2300">
                <a:solidFill>
                  <a:schemeClr val="tx1"/>
                </a:solidFill>
              </a:rPr>
              <a:t>In fact, the only difference </a:t>
            </a:r>
            <a:br>
              <a:rPr lang="en-US" sz="2300">
                <a:solidFill>
                  <a:schemeClr val="tx1"/>
                </a:solidFill>
              </a:rPr>
            </a:br>
            <a:r>
              <a:rPr lang="en-US" sz="2300">
                <a:solidFill>
                  <a:schemeClr val="tx1"/>
                </a:solidFill>
              </a:rPr>
              <a:t>  between a </a:t>
            </a:r>
            <a:r>
              <a:rPr lang="en-US" sz="2300">
                <a:solidFill>
                  <a:schemeClr val="accent2"/>
                </a:solidFill>
              </a:rPr>
              <a:t>Robot</a:t>
            </a:r>
            <a:r>
              <a:rPr lang="en-US" sz="2300">
                <a:solidFill>
                  <a:schemeClr val="tx1"/>
                </a:solidFill>
              </a:rPr>
              <a:t> and a </a:t>
            </a:r>
            <a:r>
              <a:rPr lang="en-US" sz="2300">
                <a:solidFill>
                  <a:schemeClr val="accent2"/>
                </a:solidFill>
              </a:rPr>
              <a:t>ShieldedRobot</a:t>
            </a:r>
            <a:r>
              <a:rPr lang="en-US" sz="2300">
                <a:solidFill>
                  <a:schemeClr val="tx1"/>
                </a:solidFill>
              </a:rPr>
              <a:t> is that a </a:t>
            </a:r>
            <a:r>
              <a:rPr lang="en-US" sz="2300">
                <a:solidFill>
                  <a:schemeClr val="accent2"/>
                </a:solidFill>
              </a:rPr>
              <a:t>ShieldedRobot</a:t>
            </a:r>
            <a:r>
              <a:rPr lang="en-US" sz="2300">
                <a:solidFill>
                  <a:schemeClr val="tx1"/>
                </a:solidFill>
              </a:rPr>
              <a:t> </a:t>
            </a:r>
            <a:r>
              <a:rPr lang="en-US" sz="2300" i="1">
                <a:solidFill>
                  <a:schemeClr val="tx1"/>
                </a:solidFill>
              </a:rPr>
              <a:t>also </a:t>
            </a:r>
            <a:r>
              <a:rPr lang="en-US" sz="2300">
                <a:solidFill>
                  <a:schemeClr val="tx1"/>
                </a:solidFill>
              </a:rPr>
              <a:t>has a </a:t>
            </a:r>
            <a:r>
              <a:rPr lang="en-US" sz="2300">
                <a:solidFill>
                  <a:srgbClr val="6600CC"/>
                </a:solidFill>
              </a:rPr>
              <a:t>shield</a:t>
            </a:r>
            <a:r>
              <a:rPr lang="en-US" sz="2300">
                <a:solidFill>
                  <a:schemeClr val="tx1"/>
                </a:solidFill>
              </a:rPr>
              <a:t> to protect it.</a:t>
            </a:r>
          </a:p>
        </p:txBody>
      </p:sp>
      <p:sp>
        <p:nvSpPr>
          <p:cNvPr id="325647" name="Rectangle 15"/>
          <p:cNvSpPr>
            <a:spLocks noChangeArrowheads="1"/>
          </p:cNvSpPr>
          <p:nvPr/>
        </p:nvSpPr>
        <p:spPr bwMode="auto">
          <a:xfrm>
            <a:off x="304800" y="914400"/>
            <a:ext cx="4038600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ShieldedRobot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setX(int newX);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getX();</a:t>
            </a:r>
            <a:br>
              <a:rPr lang="en-US" sz="1700" b="1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setY(int newY);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getY();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int getShield();</a:t>
            </a:r>
          </a:p>
          <a:p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  void setShield(int s);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m_x, m_y,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m_shield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325648" name="Rectangle 16"/>
          <p:cNvSpPr>
            <a:spLocks noChangeArrowheads="1"/>
          </p:cNvSpPr>
          <p:nvPr/>
        </p:nvSpPr>
        <p:spPr bwMode="auto">
          <a:xfrm>
            <a:off x="4038600" y="5000625"/>
            <a:ext cx="48275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It’s a pity that even though </a:t>
            </a:r>
            <a:r>
              <a:rPr lang="en-US" sz="2400">
                <a:solidFill>
                  <a:schemeClr val="accent2"/>
                </a:solidFill>
              </a:rPr>
              <a:t>ShieldedRobot</a:t>
            </a:r>
            <a:r>
              <a:rPr lang="en-US" sz="2400">
                <a:solidFill>
                  <a:schemeClr val="tx1"/>
                </a:solidFill>
              </a:rPr>
              <a:t> has just a </a:t>
            </a:r>
            <a:r>
              <a:rPr lang="en-US" sz="2400">
                <a:solidFill>
                  <a:srgbClr val="990000"/>
                </a:solidFill>
              </a:rPr>
              <a:t>few extra features</a:t>
            </a:r>
            <a:r>
              <a:rPr lang="en-US" sz="2400">
                <a:solidFill>
                  <a:schemeClr val="tx1"/>
                </a:solidFill>
              </a:rPr>
              <a:t> we have to define a </a:t>
            </a:r>
            <a:r>
              <a:rPr lang="en-US" sz="2400">
                <a:solidFill>
                  <a:srgbClr val="990000"/>
                </a:solidFill>
              </a:rPr>
              <a:t>whole new class</a:t>
            </a:r>
            <a:r>
              <a:rPr lang="en-US" sz="2400">
                <a:solidFill>
                  <a:schemeClr val="tx1"/>
                </a:solidFill>
              </a:rPr>
              <a:t> for it!</a:t>
            </a:r>
          </a:p>
        </p:txBody>
      </p:sp>
      <p:sp>
        <p:nvSpPr>
          <p:cNvPr id="325650" name="Text Box 18"/>
          <p:cNvSpPr txBox="1">
            <a:spLocks noChangeArrowheads="1"/>
          </p:cNvSpPr>
          <p:nvPr/>
        </p:nvSpPr>
        <p:spPr bwMode="auto">
          <a:xfrm>
            <a:off x="3962400" y="2743200"/>
            <a:ext cx="4968875" cy="18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/>
              <a:t>A </a:t>
            </a:r>
            <a:r>
              <a:rPr lang="en-US" sz="2300">
                <a:solidFill>
                  <a:srgbClr val="6600CC"/>
                </a:solidFill>
              </a:rPr>
              <a:t>ShieldedRobot</a:t>
            </a:r>
            <a:r>
              <a:rPr lang="en-US" sz="2300"/>
              <a:t> essentially </a:t>
            </a:r>
            <a:r>
              <a:rPr lang="en-US" sz="2300" i="1" u="sng">
                <a:solidFill>
                  <a:srgbClr val="990000"/>
                </a:solidFill>
              </a:rPr>
              <a:t>is a</a:t>
            </a:r>
            <a:r>
              <a:rPr lang="en-US" sz="2300" i="1">
                <a:solidFill>
                  <a:srgbClr val="990000"/>
                </a:solidFill>
              </a:rPr>
              <a:t> </a:t>
            </a:r>
            <a:r>
              <a:rPr lang="en-US" sz="2300">
                <a:solidFill>
                  <a:srgbClr val="6600CC"/>
                </a:solidFill>
              </a:rPr>
              <a:t>Robot</a:t>
            </a:r>
            <a:r>
              <a:rPr lang="en-US" sz="2300"/>
              <a:t>!  A ShieldedRobot shares </a:t>
            </a:r>
            <a:r>
              <a:rPr lang="en-US" sz="2300" i="1"/>
              <a:t>all </a:t>
            </a:r>
            <a:r>
              <a:rPr lang="en-US" sz="2300"/>
              <a:t>of the same functions and data as a Robot; it just has some </a:t>
            </a:r>
            <a:r>
              <a:rPr lang="en-US" sz="2300" i="1">
                <a:solidFill>
                  <a:srgbClr val="990000"/>
                </a:solidFill>
              </a:rPr>
              <a:t>additional</a:t>
            </a:r>
            <a:r>
              <a:rPr lang="en-US" sz="2300" i="1"/>
              <a:t> </a:t>
            </a:r>
            <a:r>
              <a:rPr lang="en-US" sz="2300"/>
              <a:t>methods/data.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5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7" grpId="0"/>
      <p:bldP spid="325648" grpId="0"/>
      <p:bldP spid="32565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0C54-C057-410A-9A19-B1339E5B735F}" type="slidenum">
              <a:rPr lang="en-US"/>
              <a:pPr/>
              <a:t>5</a:t>
            </a:fld>
            <a:endParaRPr lang="en-US"/>
          </a:p>
        </p:txBody>
      </p:sp>
      <p:sp>
        <p:nvSpPr>
          <p:cNvPr id="328712" name="Rectangle 8"/>
          <p:cNvSpPr>
            <a:spLocks noChangeArrowheads="1"/>
          </p:cNvSpPr>
          <p:nvPr/>
        </p:nvSpPr>
        <p:spPr bwMode="auto">
          <a:xfrm>
            <a:off x="4664075" y="1447800"/>
            <a:ext cx="3886200" cy="47450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11" name="Rectangle 7"/>
          <p:cNvSpPr>
            <a:spLocks noChangeArrowheads="1"/>
          </p:cNvSpPr>
          <p:nvPr/>
        </p:nvSpPr>
        <p:spPr bwMode="auto">
          <a:xfrm>
            <a:off x="457200" y="1811338"/>
            <a:ext cx="3886200" cy="36893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2590800" y="838200"/>
            <a:ext cx="363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Here’s another example: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457200" y="1808163"/>
            <a:ext cx="3870325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string getName(void);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void setName(string &amp; n);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int getAge(void);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void setAge(int age);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string m_sName;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int    m_nAge;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4740275" y="1447800"/>
            <a:ext cx="3870325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string getName(void);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void setName(string &amp; n);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int getAge(void);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void setAge(int age);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 int getStudentID();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 void setStudentID();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 float getGPA();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r>
              <a:rPr lang="en-US" sz="1800">
                <a:latin typeface="Courier New" pitchFamily="49" charset="0"/>
              </a:rPr>
              <a:t>  </a:t>
            </a:r>
            <a:r>
              <a:rPr lang="en-US" sz="1800" b="1">
                <a:latin typeface="Courier New" pitchFamily="49" charset="0"/>
              </a:rPr>
              <a:t>string m_sName;</a:t>
            </a:r>
          </a:p>
          <a:p>
            <a:r>
              <a:rPr lang="en-US" sz="1800" b="1">
                <a:latin typeface="Courier New" pitchFamily="49" charset="0"/>
              </a:rPr>
              <a:t>  int    m_nAge;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 int    m_nStudentID;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 float  m_fGPA;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9F45-C3D9-4AE7-B3F0-C32D3ED0DABA}" type="slidenum">
              <a:rPr lang="en-US"/>
              <a:pPr/>
              <a:t>6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304800"/>
            <a:ext cx="7772400" cy="1143000"/>
          </a:xfrm>
        </p:spPr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29735" name="Text Box 7"/>
          <p:cNvSpPr txBox="1">
            <a:spLocks noChangeArrowheads="1"/>
          </p:cNvSpPr>
          <p:nvPr/>
        </p:nvSpPr>
        <p:spPr bwMode="auto">
          <a:xfrm>
            <a:off x="4175125" y="609600"/>
            <a:ext cx="49688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 </a:t>
            </a:r>
            <a:r>
              <a:rPr lang="en-US">
                <a:solidFill>
                  <a:srgbClr val="6600CC"/>
                </a:solidFill>
              </a:rPr>
              <a:t>Student</a:t>
            </a:r>
            <a:r>
              <a:rPr lang="en-US"/>
              <a:t> essentially </a:t>
            </a:r>
            <a:r>
              <a:rPr lang="en-US" i="1" u="sng">
                <a:solidFill>
                  <a:srgbClr val="990000"/>
                </a:solidFill>
              </a:rPr>
              <a:t>is a</a:t>
            </a:r>
            <a:r>
              <a:rPr lang="en-US" i="1">
                <a:solidFill>
                  <a:srgbClr val="990000"/>
                </a:solidFill>
              </a:rPr>
              <a:t> </a:t>
            </a:r>
            <a:r>
              <a:rPr lang="en-US">
                <a:solidFill>
                  <a:srgbClr val="6600CC"/>
                </a:solidFill>
              </a:rPr>
              <a:t>Person</a:t>
            </a:r>
            <a:r>
              <a:rPr lang="en-US"/>
              <a:t>!  A Student shares </a:t>
            </a:r>
            <a:r>
              <a:rPr lang="en-US" i="1"/>
              <a:t>all </a:t>
            </a:r>
            <a:r>
              <a:rPr lang="en-US"/>
              <a:t>of the same functions and data as a Person; it just has some </a:t>
            </a:r>
            <a:r>
              <a:rPr lang="en-US" i="1">
                <a:solidFill>
                  <a:srgbClr val="990000"/>
                </a:solidFill>
              </a:rPr>
              <a:t>additional</a:t>
            </a:r>
            <a:r>
              <a:rPr lang="en-US" i="1"/>
              <a:t> </a:t>
            </a:r>
            <a:r>
              <a:rPr lang="en-US"/>
              <a:t>methods/data.</a:t>
            </a:r>
          </a:p>
        </p:txBody>
      </p:sp>
      <p:sp>
        <p:nvSpPr>
          <p:cNvPr id="329736" name="Text Box 8"/>
          <p:cNvSpPr txBox="1">
            <a:spLocks noChangeArrowheads="1"/>
          </p:cNvSpPr>
          <p:nvPr/>
        </p:nvSpPr>
        <p:spPr bwMode="auto">
          <a:xfrm>
            <a:off x="120650" y="4389438"/>
            <a:ext cx="4859338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dirty="0">
                <a:solidFill>
                  <a:srgbClr val="6600CC"/>
                </a:solidFill>
              </a:rPr>
              <a:t>Person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6600CC"/>
                </a:solidFill>
              </a:rPr>
              <a:t>Student</a:t>
            </a:r>
            <a:r>
              <a:rPr lang="en-US" sz="2200" dirty="0"/>
              <a:t> are so closely related…</a:t>
            </a:r>
          </a:p>
          <a:p>
            <a:pPr algn="ctr"/>
            <a:endParaRPr lang="en-US" sz="1000" dirty="0"/>
          </a:p>
          <a:p>
            <a:pPr algn="ctr"/>
            <a:r>
              <a:rPr lang="en-US" sz="2200" dirty="0"/>
              <a:t>Yet, to define a </a:t>
            </a:r>
            <a:r>
              <a:rPr lang="en-US" sz="2200" dirty="0">
                <a:solidFill>
                  <a:srgbClr val="6600CC"/>
                </a:solidFill>
              </a:rPr>
              <a:t>Student</a:t>
            </a:r>
            <a:r>
              <a:rPr lang="en-US" sz="2200" dirty="0"/>
              <a:t>, I have to </a:t>
            </a:r>
            <a:r>
              <a:rPr lang="en-US" sz="2200" dirty="0">
                <a:solidFill>
                  <a:srgbClr val="006666"/>
                </a:solidFill>
              </a:rPr>
              <a:t>rewrite every one of the functions</a:t>
            </a:r>
            <a:r>
              <a:rPr lang="en-US" sz="2200" dirty="0"/>
              <a:t> from </a:t>
            </a:r>
            <a:r>
              <a:rPr lang="en-US" sz="2200" dirty="0">
                <a:solidFill>
                  <a:srgbClr val="6600CC"/>
                </a:solidFill>
              </a:rPr>
              <a:t>Person</a:t>
            </a:r>
            <a:r>
              <a:rPr lang="en-US" sz="2200" dirty="0"/>
              <a:t> in my </a:t>
            </a:r>
            <a:r>
              <a:rPr lang="en-US" sz="2200" dirty="0">
                <a:solidFill>
                  <a:srgbClr val="6600CC"/>
                </a:solidFill>
              </a:rPr>
              <a:t>Student</a:t>
            </a:r>
            <a:r>
              <a:rPr lang="en-US" sz="2200" dirty="0"/>
              <a:t> class. </a:t>
            </a:r>
          </a:p>
          <a:p>
            <a:pPr algn="ctr"/>
            <a:endParaRPr lang="en-US" sz="1000" dirty="0"/>
          </a:p>
          <a:p>
            <a:pPr algn="ctr"/>
            <a:r>
              <a:rPr lang="en-US" sz="2200" dirty="0"/>
              <a:t>What a waste of time!</a:t>
            </a:r>
          </a:p>
        </p:txBody>
      </p:sp>
      <p:sp>
        <p:nvSpPr>
          <p:cNvPr id="329737" name="Rectangle 9"/>
          <p:cNvSpPr>
            <a:spLocks noChangeArrowheads="1"/>
          </p:cNvSpPr>
          <p:nvPr/>
        </p:nvSpPr>
        <p:spPr bwMode="auto">
          <a:xfrm>
            <a:off x="228600" y="654050"/>
            <a:ext cx="3886200" cy="36893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38" name="Text Box 10"/>
          <p:cNvSpPr txBox="1">
            <a:spLocks noChangeArrowheads="1"/>
          </p:cNvSpPr>
          <p:nvPr/>
        </p:nvSpPr>
        <p:spPr bwMode="auto">
          <a:xfrm>
            <a:off x="228600" y="650875"/>
            <a:ext cx="3870325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string getName(void);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void setName(string &amp; n);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int getAge(void);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void setAge(int age);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string m_sName;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int    m_nAge;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329739" name="Rectangle 11"/>
          <p:cNvSpPr>
            <a:spLocks noChangeArrowheads="1"/>
          </p:cNvSpPr>
          <p:nvPr/>
        </p:nvSpPr>
        <p:spPr bwMode="auto">
          <a:xfrm>
            <a:off x="5121275" y="2057400"/>
            <a:ext cx="3886200" cy="47434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0" name="Text Box 12"/>
          <p:cNvSpPr txBox="1">
            <a:spLocks noChangeArrowheads="1"/>
          </p:cNvSpPr>
          <p:nvPr/>
        </p:nvSpPr>
        <p:spPr bwMode="auto">
          <a:xfrm>
            <a:off x="5197475" y="2057400"/>
            <a:ext cx="3870325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string getName(void);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void setName(string &amp; n);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int getAge(void);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void setAge(int age);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 int getStudentID();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 void setStudentID();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 float getGPA();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r>
              <a:rPr lang="en-US" sz="1800">
                <a:latin typeface="Courier New" pitchFamily="49" charset="0"/>
              </a:rPr>
              <a:t>  </a:t>
            </a:r>
            <a:r>
              <a:rPr lang="en-US" sz="1800" b="1">
                <a:latin typeface="Courier New" pitchFamily="49" charset="0"/>
              </a:rPr>
              <a:t>string m_sName;</a:t>
            </a:r>
          </a:p>
          <a:p>
            <a:r>
              <a:rPr lang="en-US" sz="1800" b="1">
                <a:latin typeface="Courier New" pitchFamily="49" charset="0"/>
              </a:rPr>
              <a:t>  int    m_nAge;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 int    m_nStudentID;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 float  m_fGPA;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97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97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97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97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5" grpId="0" autoUpdateAnimBg="0"/>
      <p:bldP spid="32973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24E5-C923-49CA-992E-A1B72D9E5206}" type="slidenum">
              <a:rPr lang="en-US"/>
              <a:pPr/>
              <a:t>7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244475" y="857250"/>
            <a:ext cx="87153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6666"/>
                </a:solidFill>
              </a:rPr>
              <a:t>Inheritance</a:t>
            </a:r>
            <a:r>
              <a:rPr lang="en-US" sz="2400"/>
              <a:t> is a technique that enables us to define a </a:t>
            </a:r>
            <a:r>
              <a:rPr lang="en-US" sz="2400">
                <a:solidFill>
                  <a:schemeClr val="accent2"/>
                </a:solidFill>
              </a:rPr>
              <a:t>subclass</a:t>
            </a:r>
            <a:r>
              <a:rPr lang="en-US" sz="2400"/>
              <a:t> (like ShieldedRobot) and have it </a:t>
            </a:r>
            <a:r>
              <a:rPr lang="en-US" sz="2400">
                <a:solidFill>
                  <a:srgbClr val="6600CC"/>
                </a:solidFill>
              </a:rPr>
              <a:t>“inherit”</a:t>
            </a:r>
            <a:r>
              <a:rPr lang="en-US" sz="2400"/>
              <a:t> or </a:t>
            </a:r>
            <a:r>
              <a:rPr lang="en-US" sz="2400">
                <a:solidFill>
                  <a:srgbClr val="6600CC"/>
                </a:solidFill>
              </a:rPr>
              <a:t>re-use</a:t>
            </a:r>
            <a:r>
              <a:rPr lang="en-US" sz="2400"/>
              <a:t> all of the functions and data of a </a:t>
            </a:r>
            <a:r>
              <a:rPr lang="en-US" sz="2400">
                <a:solidFill>
                  <a:schemeClr val="accent2"/>
                </a:solidFill>
              </a:rPr>
              <a:t>superclass</a:t>
            </a:r>
            <a:r>
              <a:rPr lang="en-US" sz="2400"/>
              <a:t> (like Robot). 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We then add </a:t>
            </a:r>
            <a:r>
              <a:rPr lang="en-US" sz="2400" i="1"/>
              <a:t>new</a:t>
            </a:r>
            <a:r>
              <a:rPr lang="en-US" sz="2400"/>
              <a:t> methods/data to the subclass, as needed.</a:t>
            </a:r>
          </a:p>
          <a:p>
            <a:pPr algn="ctr"/>
            <a:r>
              <a:rPr lang="en-US" sz="2400"/>
              <a:t>This is called </a:t>
            </a:r>
            <a:r>
              <a:rPr lang="en-US" sz="2400">
                <a:solidFill>
                  <a:srgbClr val="6600CC"/>
                </a:solidFill>
              </a:rPr>
              <a:t>“specialization.”</a:t>
            </a:r>
          </a:p>
          <a:p>
            <a:pPr algn="ctr"/>
            <a:endParaRPr lang="en-US" sz="1400"/>
          </a:p>
        </p:txBody>
      </p:sp>
      <p:grpSp>
        <p:nvGrpSpPr>
          <p:cNvPr id="326660" name="Group 4"/>
          <p:cNvGrpSpPr>
            <a:grpSpLocks/>
          </p:cNvGrpSpPr>
          <p:nvPr/>
        </p:nvGrpSpPr>
        <p:grpSpPr bwMode="auto">
          <a:xfrm>
            <a:off x="152400" y="3644900"/>
            <a:ext cx="4038600" cy="2679700"/>
            <a:chOff x="2912" y="2448"/>
            <a:chExt cx="2544" cy="1760"/>
          </a:xfrm>
        </p:grpSpPr>
        <p:sp>
          <p:nvSpPr>
            <p:cNvPr id="326661" name="Rectangle 5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62" name="Rectangle 6"/>
            <p:cNvSpPr>
              <a:spLocks noChangeArrowheads="1"/>
            </p:cNvSpPr>
            <p:nvPr/>
          </p:nvSpPr>
          <p:spPr bwMode="auto">
            <a:xfrm>
              <a:off x="2912" y="2448"/>
              <a:ext cx="2544" cy="1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setX(int newX);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getX();</a:t>
              </a:r>
              <a:b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setY(int newY);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getY();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m_x, m_y;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26663" name="Group 7"/>
          <p:cNvGrpSpPr>
            <a:grpSpLocks/>
          </p:cNvGrpSpPr>
          <p:nvPr/>
        </p:nvGrpSpPr>
        <p:grpSpPr bwMode="auto">
          <a:xfrm>
            <a:off x="3810000" y="3430588"/>
            <a:ext cx="6096000" cy="3197225"/>
            <a:chOff x="2912" y="2448"/>
            <a:chExt cx="2544" cy="1790"/>
          </a:xfrm>
        </p:grpSpPr>
        <p:sp>
          <p:nvSpPr>
            <p:cNvPr id="326664" name="Rectangle 8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65" name="Rectangle 9"/>
            <p:cNvSpPr>
              <a:spLocks noChangeArrowheads="1"/>
            </p:cNvSpPr>
            <p:nvPr/>
          </p:nvSpPr>
          <p:spPr bwMode="auto">
            <a:xfrm>
              <a:off x="2912" y="2448"/>
              <a:ext cx="2544" cy="1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class ShieldedRobot </a:t>
              </a:r>
              <a:r>
                <a:rPr lang="en-US" sz="1700" b="1" i="1" u="sng">
                  <a:solidFill>
                    <a:srgbClr val="6600CC"/>
                  </a:solidFill>
                  <a:latin typeface="Courier New" pitchFamily="49" charset="0"/>
                </a:rPr>
                <a:t>is a kind of</a:t>
              </a:r>
              <a:r>
                <a:rPr lang="en-US" sz="1700" b="1" i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Robot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endParaRPr lang="en-US" sz="1700" b="1">
                <a:solidFill>
                  <a:schemeClr val="tx1"/>
                </a:solidFill>
                <a:latin typeface="Courier New" pitchFamily="49" charset="0"/>
              </a:endParaRP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26667" name="Rectangle 11"/>
          <p:cNvSpPr>
            <a:spLocks noChangeArrowheads="1"/>
          </p:cNvSpPr>
          <p:nvPr/>
        </p:nvSpPr>
        <p:spPr bwMode="auto">
          <a:xfrm>
            <a:off x="3978275" y="4281488"/>
            <a:ext cx="742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// ShieldedRobot has everything </a:t>
            </a:r>
          </a:p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 // a Robot does,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plus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: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26668" name="Rectangle 12"/>
          <p:cNvSpPr>
            <a:spLocks noChangeArrowheads="1"/>
          </p:cNvSpPr>
          <p:nvPr/>
        </p:nvSpPr>
        <p:spPr bwMode="auto">
          <a:xfrm>
            <a:off x="4054475" y="4864100"/>
            <a:ext cx="4878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int getShield();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void setShield(int s);</a:t>
            </a:r>
          </a:p>
        </p:txBody>
      </p:sp>
      <p:sp>
        <p:nvSpPr>
          <p:cNvPr id="326669" name="Rectangle 13"/>
          <p:cNvSpPr>
            <a:spLocks noChangeArrowheads="1"/>
          </p:cNvSpPr>
          <p:nvPr/>
        </p:nvSpPr>
        <p:spPr bwMode="auto">
          <a:xfrm>
            <a:off x="3962400" y="5776913"/>
            <a:ext cx="487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// a ShieldedRobot has x,y PLUS a</a:t>
            </a:r>
          </a:p>
        </p:txBody>
      </p:sp>
      <p:sp>
        <p:nvSpPr>
          <p:cNvPr id="326670" name="Rectangle 14"/>
          <p:cNvSpPr>
            <a:spLocks noChangeArrowheads="1"/>
          </p:cNvSpPr>
          <p:nvPr/>
        </p:nvSpPr>
        <p:spPr bwMode="auto">
          <a:xfrm>
            <a:off x="4098925" y="6018213"/>
            <a:ext cx="457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int m_shield;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  <p:bldP spid="326667" grpId="0"/>
      <p:bldP spid="326668" grpId="0"/>
      <p:bldP spid="326669" grpId="0"/>
      <p:bldP spid="3266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B9B5-C866-4D0D-8598-519FE0439CAA}" type="slidenum">
              <a:rPr lang="en-US"/>
              <a:pPr/>
              <a:t>8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grpSp>
        <p:nvGrpSpPr>
          <p:cNvPr id="331811" name="Group 35"/>
          <p:cNvGrpSpPr>
            <a:grpSpLocks/>
          </p:cNvGrpSpPr>
          <p:nvPr/>
        </p:nvGrpSpPr>
        <p:grpSpPr bwMode="auto">
          <a:xfrm>
            <a:off x="304800" y="838200"/>
            <a:ext cx="4038600" cy="4103688"/>
            <a:chOff x="336" y="528"/>
            <a:chExt cx="2544" cy="2585"/>
          </a:xfrm>
        </p:grpSpPr>
        <p:sp>
          <p:nvSpPr>
            <p:cNvPr id="331780" name="Rectangle 4"/>
            <p:cNvSpPr>
              <a:spLocks noChangeArrowheads="1"/>
            </p:cNvSpPr>
            <p:nvPr/>
          </p:nvSpPr>
          <p:spPr bwMode="auto">
            <a:xfrm>
              <a:off x="344" y="559"/>
              <a:ext cx="2176" cy="2554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81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2544" cy="2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void setX(int newX)</a:t>
              </a:r>
            </a:p>
            <a:p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  { m_x = newX; }</a:t>
              </a:r>
            </a:p>
            <a:p>
              <a:endParaRPr lang="en-US" sz="800" b="1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int getX();</a:t>
              </a:r>
            </a:p>
            <a:p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  { return(m_x); }</a:t>
              </a:r>
            </a:p>
            <a:p>
              <a:r>
                <a:rPr lang="en-US" sz="800" b="1">
                  <a:solidFill>
                    <a:schemeClr val="tx1"/>
                  </a:solidFill>
                  <a:latin typeface="Courier New" pitchFamily="49" charset="0"/>
                </a:rPr>
                <a:t/>
              </a:r>
              <a:br>
                <a:rPr lang="en-US" sz="800" b="1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void setY(int newY)</a:t>
              </a:r>
            </a:p>
            <a:p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  { m_y = newY; }</a:t>
              </a:r>
            </a:p>
            <a:p>
              <a:endParaRPr lang="en-US" sz="800" b="1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int getY()</a:t>
              </a:r>
            </a:p>
            <a:p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  { return(newY); }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m_x, m_y;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31810" name="Group 34"/>
          <p:cNvGrpSpPr>
            <a:grpSpLocks/>
          </p:cNvGrpSpPr>
          <p:nvPr/>
        </p:nvGrpSpPr>
        <p:grpSpPr bwMode="auto">
          <a:xfrm>
            <a:off x="3886200" y="2590800"/>
            <a:ext cx="6049963" cy="4038600"/>
            <a:chOff x="820" y="1567"/>
            <a:chExt cx="3456" cy="2544"/>
          </a:xfrm>
        </p:grpSpPr>
        <p:sp>
          <p:nvSpPr>
            <p:cNvPr id="331783" name="Rectangle 7"/>
            <p:cNvSpPr>
              <a:spLocks noChangeArrowheads="1"/>
            </p:cNvSpPr>
            <p:nvPr/>
          </p:nvSpPr>
          <p:spPr bwMode="auto">
            <a:xfrm>
              <a:off x="831" y="1603"/>
              <a:ext cx="2956" cy="2443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84" name="Rectangle 8"/>
            <p:cNvSpPr>
              <a:spLocks noChangeArrowheads="1"/>
            </p:cNvSpPr>
            <p:nvPr/>
          </p:nvSpPr>
          <p:spPr bwMode="auto">
            <a:xfrm>
              <a:off x="820" y="1567"/>
              <a:ext cx="3456" cy="2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class ShieldedRobot </a:t>
              </a:r>
              <a:r>
                <a:rPr lang="en-US" sz="1700" b="1" i="1" u="sng">
                  <a:solidFill>
                    <a:srgbClr val="6600CC"/>
                  </a:solidFill>
                  <a:latin typeface="Courier New" pitchFamily="49" charset="0"/>
                </a:rPr>
                <a:t>is a kind of</a:t>
              </a:r>
              <a:r>
                <a:rPr lang="en-US" sz="1700" b="1" i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Robot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  // ShieldedRobot has everything </a:t>
              </a:r>
            </a:p>
            <a:p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  // a Robot does, plus:</a:t>
              </a:r>
            </a:p>
            <a:p>
              <a:endParaRPr lang="en-US" sz="800" b="1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6666"/>
                  </a:solidFill>
                  <a:latin typeface="Courier New" pitchFamily="49" charset="0"/>
                </a:rPr>
                <a:t>  </a:t>
              </a: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</a:rPr>
                <a:t>void setShield(int s)</a:t>
              </a:r>
            </a:p>
            <a:p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</a:rPr>
                <a:t>  { m_shield = s; }</a:t>
              </a:r>
            </a:p>
            <a:p>
              <a:endParaRPr lang="en-US" sz="800" b="1">
                <a:solidFill>
                  <a:srgbClr val="006666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</a:rPr>
                <a:t>  int getShield()</a:t>
              </a:r>
            </a:p>
            <a:p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</a:rPr>
                <a:t>  { return(m_shield); }</a:t>
              </a:r>
            </a:p>
            <a:p>
              <a:endParaRPr lang="en-US" sz="1800" b="1">
                <a:solidFill>
                  <a:srgbClr val="006666"/>
                </a:solidFill>
                <a:latin typeface="Courier New" pitchFamily="49" charset="0"/>
              </a:endParaRP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// a ShieldedRobot has x,y PLUS a</a:t>
              </a:r>
            </a:p>
            <a:p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</a:rPr>
                <a:t>  int m_shield;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31785" name="Text Box 9"/>
          <p:cNvSpPr txBox="1">
            <a:spLocks noChangeArrowheads="1"/>
          </p:cNvSpPr>
          <p:nvPr/>
        </p:nvSpPr>
        <p:spPr bwMode="auto">
          <a:xfrm>
            <a:off x="5264150" y="838200"/>
            <a:ext cx="220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How it works: </a:t>
            </a:r>
          </a:p>
        </p:txBody>
      </p:sp>
      <p:sp>
        <p:nvSpPr>
          <p:cNvPr id="331792" name="Text Box 16"/>
          <p:cNvSpPr txBox="1">
            <a:spLocks noChangeArrowheads="1"/>
          </p:cNvSpPr>
          <p:nvPr/>
        </p:nvSpPr>
        <p:spPr bwMode="auto">
          <a:xfrm>
            <a:off x="4495800" y="1371600"/>
            <a:ext cx="44735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990000"/>
                </a:solidFill>
              </a:rPr>
              <a:t>You define the </a:t>
            </a:r>
            <a:r>
              <a:rPr lang="en-US" sz="2400">
                <a:solidFill>
                  <a:srgbClr val="6600CC"/>
                </a:solidFill>
              </a:rPr>
              <a:t>superclass</a:t>
            </a:r>
            <a:r>
              <a:rPr lang="en-US" sz="2400">
                <a:solidFill>
                  <a:srgbClr val="990000"/>
                </a:solidFill>
              </a:rPr>
              <a:t> and implement all of its member functions.</a:t>
            </a:r>
          </a:p>
        </p:txBody>
      </p:sp>
      <p:sp>
        <p:nvSpPr>
          <p:cNvPr id="331797" name="Text Box 21"/>
          <p:cNvSpPr txBox="1">
            <a:spLocks noChangeArrowheads="1"/>
          </p:cNvSpPr>
          <p:nvPr/>
        </p:nvSpPr>
        <p:spPr bwMode="auto">
          <a:xfrm>
            <a:off x="-152400" y="5029200"/>
            <a:ext cx="3863975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rgbClr val="990000"/>
                </a:solidFill>
              </a:rPr>
              <a:t>Then you </a:t>
            </a:r>
            <a:r>
              <a:rPr lang="en-US" sz="2200" i="1">
                <a:solidFill>
                  <a:srgbClr val="006666"/>
                </a:solidFill>
              </a:rPr>
              <a:t>define</a:t>
            </a:r>
            <a:r>
              <a:rPr lang="en-US" sz="2200">
                <a:solidFill>
                  <a:srgbClr val="990000"/>
                </a:solidFill>
              </a:rPr>
              <a:t> your </a:t>
            </a:r>
            <a:r>
              <a:rPr lang="en-US" sz="2200">
                <a:solidFill>
                  <a:srgbClr val="6600CC"/>
                </a:solidFill>
              </a:rPr>
              <a:t>subclass, </a:t>
            </a:r>
            <a:r>
              <a:rPr lang="en-US" sz="2200">
                <a:solidFill>
                  <a:srgbClr val="990000"/>
                </a:solidFill>
              </a:rPr>
              <a:t>based on the </a:t>
            </a:r>
            <a:r>
              <a:rPr lang="en-US" sz="2200">
                <a:solidFill>
                  <a:srgbClr val="6600CC"/>
                </a:solidFill>
              </a:rPr>
              <a:t>superclass</a:t>
            </a:r>
            <a:r>
              <a:rPr lang="en-US" sz="2200">
                <a:solidFill>
                  <a:srgbClr val="990000"/>
                </a:solidFill>
              </a:rPr>
              <a:t>, adding </a:t>
            </a:r>
            <a:br>
              <a:rPr lang="en-US" sz="2200">
                <a:solidFill>
                  <a:srgbClr val="990000"/>
                </a:solidFill>
              </a:rPr>
            </a:br>
            <a:r>
              <a:rPr lang="en-US" sz="2200">
                <a:solidFill>
                  <a:srgbClr val="006666"/>
                </a:solidFill>
              </a:rPr>
              <a:t>new </a:t>
            </a:r>
            <a:r>
              <a:rPr lang="en-US" sz="2200">
                <a:solidFill>
                  <a:srgbClr val="990000"/>
                </a:solidFill>
              </a:rPr>
              <a:t>variables and member functions as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1ACF-FE02-4D51-BC95-6A6D2CF6219B}" type="slidenum">
              <a:rPr lang="en-US"/>
              <a:pPr/>
              <a:t>9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grpSp>
        <p:nvGrpSpPr>
          <p:cNvPr id="365571" name="Group 3"/>
          <p:cNvGrpSpPr>
            <a:grpSpLocks/>
          </p:cNvGrpSpPr>
          <p:nvPr/>
        </p:nvGrpSpPr>
        <p:grpSpPr bwMode="auto">
          <a:xfrm>
            <a:off x="304800" y="838200"/>
            <a:ext cx="4038600" cy="4103688"/>
            <a:chOff x="336" y="528"/>
            <a:chExt cx="2544" cy="2585"/>
          </a:xfrm>
        </p:grpSpPr>
        <p:sp>
          <p:nvSpPr>
            <p:cNvPr id="365572" name="Rectangle 4"/>
            <p:cNvSpPr>
              <a:spLocks noChangeArrowheads="1"/>
            </p:cNvSpPr>
            <p:nvPr/>
          </p:nvSpPr>
          <p:spPr bwMode="auto">
            <a:xfrm>
              <a:off x="344" y="559"/>
              <a:ext cx="2176" cy="2554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73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2544" cy="2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void setX(int newX)</a:t>
              </a:r>
            </a:p>
            <a:p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  { m_x = newX; }</a:t>
              </a:r>
            </a:p>
            <a:p>
              <a:endParaRPr lang="en-US" sz="800" b="1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int getX();</a:t>
              </a:r>
            </a:p>
            <a:p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  { return(m_x); }</a:t>
              </a:r>
            </a:p>
            <a:p>
              <a:r>
                <a:rPr lang="en-US" sz="800" b="1">
                  <a:solidFill>
                    <a:schemeClr val="tx1"/>
                  </a:solidFill>
                  <a:latin typeface="Courier New" pitchFamily="49" charset="0"/>
                </a:rPr>
                <a:t/>
              </a:r>
              <a:br>
                <a:rPr lang="en-US" sz="800" b="1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void setY(int newY)</a:t>
              </a:r>
            </a:p>
            <a:p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  { m_y = newY; }</a:t>
              </a:r>
            </a:p>
            <a:p>
              <a:endParaRPr lang="en-US" sz="800" b="1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int getY()</a:t>
              </a:r>
            </a:p>
            <a:p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  { return(newY); }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m_x, m_y;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65574" name="Group 6"/>
          <p:cNvGrpSpPr>
            <a:grpSpLocks/>
          </p:cNvGrpSpPr>
          <p:nvPr/>
        </p:nvGrpSpPr>
        <p:grpSpPr bwMode="auto">
          <a:xfrm>
            <a:off x="3841750" y="871538"/>
            <a:ext cx="5913438" cy="4038600"/>
            <a:chOff x="820" y="1567"/>
            <a:chExt cx="3456" cy="2544"/>
          </a:xfrm>
        </p:grpSpPr>
        <p:sp>
          <p:nvSpPr>
            <p:cNvPr id="365575" name="Rectangle 7"/>
            <p:cNvSpPr>
              <a:spLocks noChangeArrowheads="1"/>
            </p:cNvSpPr>
            <p:nvPr/>
          </p:nvSpPr>
          <p:spPr bwMode="auto">
            <a:xfrm>
              <a:off x="831" y="1603"/>
              <a:ext cx="2956" cy="2443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76" name="Rectangle 8"/>
            <p:cNvSpPr>
              <a:spLocks noChangeArrowheads="1"/>
            </p:cNvSpPr>
            <p:nvPr/>
          </p:nvSpPr>
          <p:spPr bwMode="auto">
            <a:xfrm>
              <a:off x="820" y="1567"/>
              <a:ext cx="3456" cy="2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class ShieldedRobot </a:t>
              </a:r>
              <a:r>
                <a:rPr lang="en-US" sz="1700" b="1" i="1" u="sng">
                  <a:solidFill>
                    <a:srgbClr val="6600CC"/>
                  </a:solidFill>
                  <a:latin typeface="Courier New" pitchFamily="49" charset="0"/>
                </a:rPr>
                <a:t>is a kind of</a:t>
              </a:r>
              <a:r>
                <a:rPr lang="en-US" sz="1700" b="1" i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Robot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  // ShieldedRobot has everything </a:t>
              </a:r>
            </a:p>
            <a:p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  // a Robot does, plus:</a:t>
              </a:r>
            </a:p>
            <a:p>
              <a:endParaRPr lang="en-US" sz="800" b="1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6666"/>
                  </a:solidFill>
                  <a:latin typeface="Courier New" pitchFamily="49" charset="0"/>
                </a:rPr>
                <a:t>  </a:t>
              </a:r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</a:rPr>
                <a:t>void setShield(int s)</a:t>
              </a:r>
            </a:p>
            <a:p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</a:rPr>
                <a:t>  { m_shield = s; }</a:t>
              </a:r>
            </a:p>
            <a:p>
              <a:endParaRPr lang="en-US" sz="800" b="1">
                <a:solidFill>
                  <a:srgbClr val="006666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</a:rPr>
                <a:t>  int getShield()</a:t>
              </a:r>
            </a:p>
            <a:p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</a:rPr>
                <a:t>  { return(m_shield); }</a:t>
              </a:r>
            </a:p>
            <a:p>
              <a:endParaRPr lang="en-US" sz="1800" b="1">
                <a:solidFill>
                  <a:srgbClr val="006666"/>
                </a:solidFill>
                <a:latin typeface="Courier New" pitchFamily="49" charset="0"/>
              </a:endParaRP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</a:rPr>
                <a:t>// a ShieldedRobot has x,y PLUS a</a:t>
              </a:r>
            </a:p>
            <a:p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</a:rPr>
                <a:t>  int m_shield;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65580" name="Text Box 12"/>
          <p:cNvSpPr txBox="1">
            <a:spLocks noChangeArrowheads="1"/>
          </p:cNvSpPr>
          <p:nvPr/>
        </p:nvSpPr>
        <p:spPr bwMode="auto">
          <a:xfrm>
            <a:off x="2895600" y="4794250"/>
            <a:ext cx="2797175" cy="2033588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void main(void)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   ShieldedRobot r;</a:t>
            </a:r>
          </a:p>
          <a:p>
            <a:r>
              <a:rPr lang="en-US" sz="1800" b="1">
                <a:latin typeface="Courier New" pitchFamily="49" charset="0"/>
              </a:rPr>
              <a:t>   r.setX(5);</a:t>
            </a:r>
          </a:p>
          <a:p>
            <a:r>
              <a:rPr lang="en-US" sz="1800" b="1">
                <a:latin typeface="Courier New" pitchFamily="49" charset="0"/>
              </a:rPr>
              <a:t>   r.setY(6);</a:t>
            </a:r>
          </a:p>
          <a:p>
            <a:r>
              <a:rPr lang="en-US" sz="1800" b="1">
                <a:latin typeface="Courier New" pitchFamily="49" charset="0"/>
              </a:rPr>
              <a:t>   r.setShield(10);</a:t>
            </a:r>
          </a:p>
          <a:p>
            <a:r>
              <a:rPr lang="en-US" sz="1800" b="1">
                <a:latin typeface="Courier New" pitchFamily="49" charset="0"/>
              </a:rPr>
              <a:t>   ...</a:t>
            </a:r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>
            <a:off x="3065463" y="552926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65582" name="Group 14"/>
          <p:cNvGrpSpPr>
            <a:grpSpLocks/>
          </p:cNvGrpSpPr>
          <p:nvPr/>
        </p:nvGrpSpPr>
        <p:grpSpPr bwMode="auto">
          <a:xfrm>
            <a:off x="5334000" y="4872038"/>
            <a:ext cx="3594100" cy="1757362"/>
            <a:chOff x="4256" y="3069"/>
            <a:chExt cx="1360" cy="1107"/>
          </a:xfrm>
        </p:grpSpPr>
        <p:sp>
          <p:nvSpPr>
            <p:cNvPr id="365583" name="Rectangle 15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4" name="Text Box 16"/>
            <p:cNvSpPr txBox="1">
              <a:spLocks noChangeArrowheads="1"/>
            </p:cNvSpPr>
            <p:nvPr/>
          </p:nvSpPr>
          <p:spPr bwMode="auto">
            <a:xfrm>
              <a:off x="4256" y="3069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    r</a:t>
              </a:r>
            </a:p>
          </p:txBody>
        </p:sp>
        <p:sp>
          <p:nvSpPr>
            <p:cNvPr id="365585" name="Rectangle 17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6" name="Text Box 18"/>
            <p:cNvSpPr txBox="1">
              <a:spLocks noChangeArrowheads="1"/>
            </p:cNvSpPr>
            <p:nvPr/>
          </p:nvSpPr>
          <p:spPr bwMode="auto">
            <a:xfrm>
              <a:off x="4678" y="3586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Robot data:</a:t>
              </a:r>
            </a:p>
          </p:txBody>
        </p:sp>
        <p:sp>
          <p:nvSpPr>
            <p:cNvPr id="365587" name="Text Box 19"/>
            <p:cNvSpPr txBox="1">
              <a:spLocks noChangeArrowheads="1"/>
            </p:cNvSpPr>
            <p:nvPr/>
          </p:nvSpPr>
          <p:spPr bwMode="auto">
            <a:xfrm>
              <a:off x="4704" y="3744"/>
              <a:ext cx="2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65588" name="Rectangle 20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9" name="Text Box 21"/>
            <p:cNvSpPr txBox="1">
              <a:spLocks noChangeArrowheads="1"/>
            </p:cNvSpPr>
            <p:nvPr/>
          </p:nvSpPr>
          <p:spPr bwMode="auto">
            <a:xfrm>
              <a:off x="4680" y="3168"/>
              <a:ext cx="8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65590" name="Text Box 22"/>
            <p:cNvSpPr txBox="1">
              <a:spLocks noChangeArrowheads="1"/>
            </p:cNvSpPr>
            <p:nvPr/>
          </p:nvSpPr>
          <p:spPr bwMode="auto">
            <a:xfrm>
              <a:off x="4680" y="3326"/>
              <a:ext cx="7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65591" name="Line 23"/>
          <p:cNvSpPr>
            <a:spLocks noChangeShapeType="1"/>
          </p:cNvSpPr>
          <p:nvPr/>
        </p:nvSpPr>
        <p:spPr bwMode="auto">
          <a:xfrm>
            <a:off x="3068638" y="58134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3" name="Text Box 25"/>
          <p:cNvSpPr txBox="1">
            <a:spLocks noChangeArrowheads="1"/>
          </p:cNvSpPr>
          <p:nvPr/>
        </p:nvSpPr>
        <p:spPr bwMode="auto">
          <a:xfrm>
            <a:off x="212725" y="5151438"/>
            <a:ext cx="28892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C++ automatically determines which function to call… </a:t>
            </a:r>
          </a:p>
        </p:txBody>
      </p:sp>
      <p:sp>
        <p:nvSpPr>
          <p:cNvPr id="365594" name="Line 26"/>
          <p:cNvSpPr>
            <a:spLocks noChangeShapeType="1"/>
          </p:cNvSpPr>
          <p:nvPr/>
        </p:nvSpPr>
        <p:spPr bwMode="auto">
          <a:xfrm>
            <a:off x="384175" y="17970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5" name="Text Box 27"/>
          <p:cNvSpPr txBox="1">
            <a:spLocks noChangeArrowheads="1"/>
          </p:cNvSpPr>
          <p:nvPr/>
        </p:nvSpPr>
        <p:spPr bwMode="auto">
          <a:xfrm>
            <a:off x="2563813" y="13906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365596" name="Line 28"/>
          <p:cNvSpPr>
            <a:spLocks noChangeShapeType="1"/>
          </p:cNvSpPr>
          <p:nvPr/>
        </p:nvSpPr>
        <p:spPr bwMode="auto">
          <a:xfrm>
            <a:off x="581025" y="204628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7" name="Text Box 29"/>
          <p:cNvSpPr txBox="1">
            <a:spLocks noChangeArrowheads="1"/>
          </p:cNvSpPr>
          <p:nvPr/>
        </p:nvSpPr>
        <p:spPr bwMode="auto">
          <a:xfrm>
            <a:off x="7127875" y="59483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365598" name="Line 30"/>
          <p:cNvSpPr>
            <a:spLocks noChangeShapeType="1"/>
          </p:cNvSpPr>
          <p:nvPr/>
        </p:nvSpPr>
        <p:spPr bwMode="auto">
          <a:xfrm>
            <a:off x="3082925" y="60610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9" name="Line 31"/>
          <p:cNvSpPr>
            <a:spLocks noChangeShapeType="1"/>
          </p:cNvSpPr>
          <p:nvPr/>
        </p:nvSpPr>
        <p:spPr bwMode="auto">
          <a:xfrm>
            <a:off x="339725" y="305276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0" name="Text Box 32"/>
          <p:cNvSpPr txBox="1">
            <a:spLocks noChangeArrowheads="1"/>
          </p:cNvSpPr>
          <p:nvPr/>
        </p:nvSpPr>
        <p:spPr bwMode="auto">
          <a:xfrm>
            <a:off x="2613025" y="27051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365601" name="Line 33"/>
          <p:cNvSpPr>
            <a:spLocks noChangeShapeType="1"/>
          </p:cNvSpPr>
          <p:nvPr/>
        </p:nvSpPr>
        <p:spPr bwMode="auto">
          <a:xfrm>
            <a:off x="534988" y="331946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2" name="Text Box 34"/>
          <p:cNvSpPr txBox="1">
            <a:spLocks noChangeArrowheads="1"/>
          </p:cNvSpPr>
          <p:nvPr/>
        </p:nvSpPr>
        <p:spPr bwMode="auto">
          <a:xfrm>
            <a:off x="7116763" y="62261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365603" name="Line 35"/>
          <p:cNvSpPr>
            <a:spLocks noChangeShapeType="1"/>
          </p:cNvSpPr>
          <p:nvPr/>
        </p:nvSpPr>
        <p:spPr bwMode="auto">
          <a:xfrm>
            <a:off x="3079750" y="63563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4" name="Line 36"/>
          <p:cNvSpPr>
            <a:spLocks noChangeShapeType="1"/>
          </p:cNvSpPr>
          <p:nvPr/>
        </p:nvSpPr>
        <p:spPr bwMode="auto">
          <a:xfrm>
            <a:off x="3886200" y="24701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5" name="Text Box 37"/>
          <p:cNvSpPr txBox="1">
            <a:spLocks noChangeArrowheads="1"/>
          </p:cNvSpPr>
          <p:nvPr/>
        </p:nvSpPr>
        <p:spPr bwMode="auto">
          <a:xfrm>
            <a:off x="6657975" y="2112963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365606" name="Line 38"/>
          <p:cNvSpPr>
            <a:spLocks noChangeShapeType="1"/>
          </p:cNvSpPr>
          <p:nvPr/>
        </p:nvSpPr>
        <p:spPr bwMode="auto">
          <a:xfrm>
            <a:off x="4119563" y="2743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7" name="Text Box 39"/>
          <p:cNvSpPr txBox="1">
            <a:spLocks noChangeArrowheads="1"/>
          </p:cNvSpPr>
          <p:nvPr/>
        </p:nvSpPr>
        <p:spPr bwMode="auto">
          <a:xfrm>
            <a:off x="7607300" y="5262563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81" grpId="0" animBg="1"/>
      <p:bldP spid="365581" grpId="1" animBg="1"/>
      <p:bldP spid="365591" grpId="0" animBg="1"/>
      <p:bldP spid="365591" grpId="1" animBg="1"/>
      <p:bldP spid="365593" grpId="0"/>
      <p:bldP spid="365594" grpId="0" animBg="1"/>
      <p:bldP spid="365594" grpId="1" animBg="1"/>
      <p:bldP spid="365595" grpId="0"/>
      <p:bldP spid="365595" grpId="1"/>
      <p:bldP spid="365596" grpId="0" animBg="1"/>
      <p:bldP spid="365596" grpId="1" animBg="1"/>
      <p:bldP spid="365597" grpId="0"/>
      <p:bldP spid="365598" grpId="0" animBg="1"/>
      <p:bldP spid="365598" grpId="1" animBg="1"/>
      <p:bldP spid="365599" grpId="0" animBg="1"/>
      <p:bldP spid="365599" grpId="1" animBg="1"/>
      <p:bldP spid="365600" grpId="0"/>
      <p:bldP spid="365600" grpId="1"/>
      <p:bldP spid="365601" grpId="0" animBg="1"/>
      <p:bldP spid="365601" grpId="1" animBg="1"/>
      <p:bldP spid="365602" grpId="0"/>
      <p:bldP spid="365603" grpId="0" animBg="1"/>
      <p:bldP spid="365603" grpId="1" animBg="1"/>
      <p:bldP spid="365604" grpId="0" animBg="1"/>
      <p:bldP spid="365604" grpId="1" animBg="1"/>
      <p:bldP spid="365605" grpId="0"/>
      <p:bldP spid="365605" grpId="1"/>
      <p:bldP spid="365606" grpId="0" animBg="1"/>
      <p:bldP spid="365606" grpId="1" animBg="1"/>
      <p:bldP spid="36560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6149</TotalTime>
  <Words>3841</Words>
  <Application>Microsoft Office PowerPoint</Application>
  <PresentationFormat>On-screen Show (4:3)</PresentationFormat>
  <Paragraphs>1248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Times New Roman</vt:lpstr>
      <vt:lpstr>Comic Sans MS</vt:lpstr>
      <vt:lpstr>Courier New</vt:lpstr>
      <vt:lpstr>MS Mincho</vt:lpstr>
      <vt:lpstr>新細明體</vt:lpstr>
      <vt:lpstr>Wingdings</vt:lpstr>
      <vt:lpstr>Default Design</vt:lpstr>
      <vt:lpstr>Wednesday, January 25th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Inheritance: Terminology</vt:lpstr>
      <vt:lpstr>Inheritance</vt:lpstr>
      <vt:lpstr>Proper Inheritance Syntax</vt:lpstr>
      <vt:lpstr>Robots and ShieldedRobots</vt:lpstr>
      <vt:lpstr>Inheritance</vt:lpstr>
      <vt:lpstr>Inheritance</vt:lpstr>
      <vt:lpstr>Inheritance</vt:lpstr>
      <vt:lpstr>When to Use Virtual</vt:lpstr>
      <vt:lpstr>Inheritance: Function Call Rules</vt:lpstr>
      <vt:lpstr>Inheritance: Function Call Rules</vt:lpstr>
      <vt:lpstr>Inheritance: Function Call Rules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PowerPoint Presentation</vt:lpstr>
      <vt:lpstr>Inheritance and Member Visibility</vt:lpstr>
      <vt:lpstr>Inheritance and Member Visibility</vt:lpstr>
      <vt:lpstr>Public/Private/Protected Summary </vt:lpstr>
      <vt:lpstr>Inheritance &amp; Assignment Ops </vt:lpstr>
      <vt:lpstr>PowerPoint Presentation</vt:lpstr>
      <vt:lpstr>PowerPoint Presentation</vt:lpstr>
      <vt:lpstr>Inheritance 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Windows User</cp:lastModifiedBy>
  <cp:revision>3275</cp:revision>
  <dcterms:created xsi:type="dcterms:W3CDTF">2002-10-09T05:27:34Z</dcterms:created>
  <dcterms:modified xsi:type="dcterms:W3CDTF">2012-01-24T05:42:58Z</dcterms:modified>
</cp:coreProperties>
</file>