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as presented by me, with slides and data last updated on date.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68501ef2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68501ef2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casual riders are using the service during warm weather months. This is the same for members, though members are more </a:t>
            </a:r>
            <a:r>
              <a:rPr lang="en"/>
              <a:t>likely to use the service in cold months than casual riders.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68501ef2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68501ef2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we can make a few conclusions and helpful suggestions for how Cyclistic should approach solving the business problem. 1st, casual riders take fewer but longer trips, and favor </a:t>
            </a:r>
            <a:r>
              <a:rPr lang="en"/>
              <a:t>weekends and warm months, compared to members who take more frequent but shorter trips, and favor weekdays. 2nd, casual riders may be put off by the high membership cost; their average ride time is 26 minutes, which is very close to the $3 pass time limit. They may not see any value in an annual membership when they only occasionally ride on the weekends.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68501ef2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68501ef2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based on the data, we can see that… and based on this we can assume that…To convert casual riders to members, we may want to consider…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68501ef2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68501ef2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conclusion, the benefits of membership don’t outweigh the cost. Casual riders average around 26 minutes, which is very close to the 30 minute pass, and could mean that casual riders are cost conscientious. Therefore, to incentive casual riders to convert to an annual membership, we can offer additional benefits for members. For example, offer a number of free 30 minute pass(es) per weekend to give to a casual rider, offer reduced rates for casual riders who are riding with members, increase member ride time from 45 minutes to 1 hour. Pros: Potential increase in revenue from membership increase. Potential increase in bike usage. Cons: Potential decrease in revenue because of additional benefits and/or rising maintenance costs caused by additional riders.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Second conclusion, the membership price is too much of a barrier to entry. If we increase the benefits, this may no longer be a concern; however, one or both suggestions should see an uptick in memberships. Decreasing membership price by from, for example, $99 to $79, may incentivise casual riders to convert, especially if suggestion 1 is implemented. Pros: Potential increase in revenue from membership increase. Cons: The revenue from new memberships needs to outweigh the revenue loss from the decreased price.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Third conclusion, all riders are more active during the warmer months. Therefore, we should focus on incentivising membership sign ups during those months. For example, music events, sporting events, cultural events, and public events(museums, zoos, aquariums, etc) are more prevalent during warmer months. We could partner with the respective venues, and offer exclusive membership deals and perks to drive membership signup during the warm months. For example, members can ride for longer periods of time during a music festival if they’re attending, and can give discounts to casual riders in their group. For sporting events, a membership could be used to redeem a food and drink voucher, or earn a discount on select venue seating.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68501ef2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68501ef2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68501ef2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68501ef2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Sunady is 1, Saturday is 6</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68501ef2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68501ef2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68501ef2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68501ef2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68501ef2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68501ef2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68501ef2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68501ef2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68501ef2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68501ef2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you an idea of what to expect. </a:t>
            </a:r>
            <a:r>
              <a:rPr lang="en"/>
              <a:t>Table of contents, 4 main areas of this presentation. </a:t>
            </a:r>
            <a:r>
              <a:rPr b="1" lang="en"/>
              <a:t>0th, who is Cyclistic, and how do the operate? This is only for presentations outside of the company.</a:t>
            </a:r>
            <a:r>
              <a:rPr lang="en"/>
              <a:t> 1st, what questions(business task) are we trying to answer with our data(ask the question). 2nd, presenting the data to back up our hypothesis(answer the question). 3rd, presenting possible solutions to the business task that take into account our data(resolve the question).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68501ef2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68501ef2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68501ef2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68501ef2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Cyclistic </a:t>
            </a:r>
            <a:r>
              <a:rPr lang="en"/>
              <a:t>is a convenient, fun, and affordable transportation option for commuting to work, getting around town, and exploring Chicago. Like other bike-share systems, </a:t>
            </a:r>
            <a:r>
              <a:rPr lang="en">
                <a:solidFill>
                  <a:schemeClr val="dk1"/>
                </a:solidFill>
              </a:rPr>
              <a:t>Cyclistic </a:t>
            </a:r>
            <a:r>
              <a:rPr lang="en"/>
              <a:t>consists of a fleet of specially designed, geotracked, and durable bikes that are locked into a network of docking stations throughout the region. The bikes can be unlocked from one station and returned to any other station in the system 24/7.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68501ef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68501ef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Cyclistic consists of these pass types to support </a:t>
            </a:r>
            <a:r>
              <a:rPr lang="en"/>
              <a:t>its</a:t>
            </a:r>
            <a:r>
              <a:rPr lang="en"/>
              <a:t> business model. Anything that isn’t the annual membership is considered a casual rider.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68501ef2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68501ef2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What are we talking about? A: We are talking about answering our business task: Our overarching goal is to convert casual riders to members. To do this, we need to know -&gt; </a:t>
            </a:r>
            <a:r>
              <a:rPr b="1" lang="en"/>
              <a:t>How do annual members and casual riders use Cyclistic bikes differently?</a:t>
            </a:r>
            <a:r>
              <a:rPr lang="en"/>
              <a:t> And act on the insights we found.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68501ef2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68501ef2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Clr>
                <a:schemeClr val="dk1"/>
              </a:buClr>
              <a:buSzPts val="1100"/>
              <a:buFont typeface="Arial"/>
              <a:buNone/>
            </a:pPr>
            <a:r>
              <a:rPr lang="en" sz="1350">
                <a:solidFill>
                  <a:srgbClr val="595959"/>
                </a:solidFill>
                <a:latin typeface="Lato"/>
                <a:ea typeface="Lato"/>
                <a:cs typeface="Lato"/>
                <a:sym typeface="Lato"/>
              </a:rPr>
              <a:t>Identify how our annual members use Cyclistic bikes, how  our casual riders use Cyclistic bikes, and how they differ (trip duration) and (number of trips)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68501ef2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68501ef2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from the 2022 calendar year, and is </a:t>
            </a:r>
            <a:r>
              <a:rPr lang="en"/>
              <a:t>separated</a:t>
            </a:r>
            <a:r>
              <a:rPr lang="en"/>
              <a:t> by months. Data was cleaned by me. We’re focusing primarily on two categories, trip durations, and trip totals, organized by casual or member.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68501ef2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68501ef2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chart, we can clearly see that casual riders are more likely to ride for longer durations than members. They push near the bounds of the $3 30 minute pass. Possible explanations include attempting to be as cost effective as possible, as repeated bike check outs can quickly rack up for the casual riders. ($15 for 3 hours and unlimited rides within 24 hours, vs $3 for 30 - $15 on the 30 minute pass equals 2.5 hours of ride time) Members have the luxury of unlimited check outs, so they are more likely to check out a </a:t>
            </a:r>
            <a:r>
              <a:rPr lang="en"/>
              <a:t>bike for a short trip.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68501ef2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68501ef2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Casual vs member by days of the week. Casuals take more trips during the weekend, while members take more trips during the week. Members also take more trips in general, only losing on the weekends. Casual riders drop significantly during the week. Again, casual riders </a:t>
            </a:r>
            <a:r>
              <a:rPr lang="en"/>
              <a:t>probably</a:t>
            </a:r>
            <a:r>
              <a:rPr lang="en"/>
              <a:t> drop trip </a:t>
            </a:r>
            <a:r>
              <a:rPr lang="en"/>
              <a:t>frequency</a:t>
            </a:r>
            <a:r>
              <a:rPr lang="en"/>
              <a:t> due to cost, as weekdays tend to have less time for uninterrupted riding. Reduced effectiveness of 24 hour pass vs 30 minute pass vs membership.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73" name="Shape 73"/>
        <p:cNvGrpSpPr/>
        <p:nvPr/>
      </p:nvGrpSpPr>
      <p:grpSpPr>
        <a:xfrm>
          <a:off x="0" y="0"/>
          <a:ext cx="0" cy="0"/>
          <a:chOff x="0" y="0"/>
          <a:chExt cx="0" cy="0"/>
        </a:xfrm>
      </p:grpSpPr>
      <p:sp>
        <p:nvSpPr>
          <p:cNvPr id="74" name="Google Shape;74;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1"/>
          <p:cNvGrpSpPr/>
          <p:nvPr/>
        </p:nvGrpSpPr>
        <p:grpSpPr>
          <a:xfrm>
            <a:off x="830392" y="1191256"/>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nvSpPr>
        <p:spPr>
          <a:xfrm>
            <a:off x="694350" y="559525"/>
            <a:ext cx="27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Idea 1</a:t>
            </a:r>
            <a:endParaRPr>
              <a:latin typeface="Lato"/>
              <a:ea typeface="Lato"/>
              <a:cs typeface="Lato"/>
              <a:sym typeface="Lato"/>
            </a:endParaRPr>
          </a:p>
        </p:txBody>
      </p:sp>
      <p:grpSp>
        <p:nvGrpSpPr>
          <p:cNvPr id="79" name="Google Shape;79;p11"/>
          <p:cNvGrpSpPr/>
          <p:nvPr/>
        </p:nvGrpSpPr>
        <p:grpSpPr>
          <a:xfrm>
            <a:off x="830392" y="2799731"/>
            <a:ext cx="745763" cy="45826"/>
            <a:chOff x="4580561" y="2589004"/>
            <a:chExt cx="1064464" cy="25200"/>
          </a:xfrm>
        </p:grpSpPr>
        <p:sp>
          <p:nvSpPr>
            <p:cNvPr id="80" name="Google Shape;80;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1"/>
          <p:cNvGrpSpPr/>
          <p:nvPr/>
        </p:nvGrpSpPr>
        <p:grpSpPr>
          <a:xfrm>
            <a:off x="830392" y="4253206"/>
            <a:ext cx="745763" cy="45826"/>
            <a:chOff x="4580561" y="2589004"/>
            <a:chExt cx="1064464" cy="25200"/>
          </a:xfrm>
        </p:grpSpPr>
        <p:sp>
          <p:nvSpPr>
            <p:cNvPr id="83" name="Google Shape;8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1"/>
          <p:cNvSpPr txBox="1"/>
          <p:nvPr/>
        </p:nvSpPr>
        <p:spPr>
          <a:xfrm>
            <a:off x="633675" y="1381925"/>
            <a:ext cx="556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Text explaining the idea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Text </a:t>
            </a:r>
            <a:r>
              <a:rPr lang="en">
                <a:latin typeface="Lato"/>
                <a:ea typeface="Lato"/>
                <a:cs typeface="Lato"/>
                <a:sym typeface="Lato"/>
              </a:rPr>
              <a:t>explaining</a:t>
            </a:r>
            <a:r>
              <a:rPr lang="en">
                <a:latin typeface="Lato"/>
                <a:ea typeface="Lato"/>
                <a:cs typeface="Lato"/>
                <a:sym typeface="Lato"/>
              </a:rPr>
              <a:t> the idea</a:t>
            </a:r>
            <a:endParaRPr>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Top and lower Color bar" type="blank">
  <p:cSld name="BLANK">
    <p:spTree>
      <p:nvGrpSpPr>
        <p:cNvPr id="86" name="Shape 86"/>
        <p:cNvGrpSpPr/>
        <p:nvPr/>
      </p:nvGrpSpPr>
      <p:grpSpPr>
        <a:xfrm>
          <a:off x="0" y="0"/>
          <a:ext cx="0" cy="0"/>
          <a:chOff x="0" y="0"/>
          <a:chExt cx="0" cy="0"/>
        </a:xfrm>
      </p:grpSpPr>
      <p:sp>
        <p:nvSpPr>
          <p:cNvPr id="87" name="Google Shape;87;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8" name="Google Shape;88;p12"/>
          <p:cNvGrpSpPr/>
          <p:nvPr/>
        </p:nvGrpSpPr>
        <p:grpSpPr>
          <a:xfrm>
            <a:off x="373192" y="4696456"/>
            <a:ext cx="745763" cy="45826"/>
            <a:chOff x="4580561" y="2589004"/>
            <a:chExt cx="1064464" cy="25200"/>
          </a:xfrm>
        </p:grpSpPr>
        <p:sp>
          <p:nvSpPr>
            <p:cNvPr id="89" name="Google Shape;89;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7" name="Google Shape;57;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Cyclistic Riders Tendencies: Member vs Casual</a:t>
            </a:r>
            <a:endParaRPr/>
          </a:p>
        </p:txBody>
      </p:sp>
      <p:sp>
        <p:nvSpPr>
          <p:cNvPr id="97" name="Google Shape;9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688"/>
              <a:buNone/>
            </a:pPr>
            <a:r>
              <a:rPr b="1" lang="en" sz="1350"/>
              <a:t>Presented by: </a:t>
            </a:r>
            <a:r>
              <a:rPr lang="en" sz="1350"/>
              <a:t>Christopher Mancuso</a:t>
            </a:r>
            <a:endParaRPr sz="1350"/>
          </a:p>
          <a:p>
            <a:pPr indent="0" lvl="0" marL="0" rtl="0" algn="l">
              <a:lnSpc>
                <a:spcPct val="130000"/>
              </a:lnSpc>
              <a:spcBef>
                <a:spcPts val="0"/>
              </a:spcBef>
              <a:spcAft>
                <a:spcPts val="0"/>
              </a:spcAft>
              <a:buSzPts val="688"/>
              <a:buNone/>
            </a:pPr>
            <a:r>
              <a:rPr b="1" lang="en" sz="1350"/>
              <a:t>Last Updated:</a:t>
            </a:r>
            <a:r>
              <a:rPr lang="en" sz="1350"/>
              <a:t> January 19th, 2023</a:t>
            </a:r>
            <a:endParaRPr sz="13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5" y="1318650"/>
            <a:ext cx="45720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50"/>
              <a:t>Total Monthly Trips by Membership</a:t>
            </a:r>
            <a:endParaRPr sz="2150"/>
          </a:p>
        </p:txBody>
      </p:sp>
      <p:sp>
        <p:nvSpPr>
          <p:cNvPr id="151" name="Google Shape;151;p22"/>
          <p:cNvSpPr txBox="1"/>
          <p:nvPr>
            <p:ph idx="1" type="subTitle"/>
          </p:nvPr>
        </p:nvSpPr>
        <p:spPr>
          <a:xfrm>
            <a:off x="0" y="3161525"/>
            <a:ext cx="4572000" cy="1982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solidFill>
                  <a:srgbClr val="F8766D"/>
                </a:solidFill>
              </a:rPr>
              <a:t>Casual riders</a:t>
            </a:r>
            <a:r>
              <a:rPr lang="en" sz="1350"/>
              <a:t> are most active during warmer months</a:t>
            </a:r>
            <a:endParaRPr sz="1350"/>
          </a:p>
          <a:p>
            <a:pPr indent="-314325" lvl="0" marL="457200" rtl="0" algn="l">
              <a:lnSpc>
                <a:spcPct val="150000"/>
              </a:lnSpc>
              <a:spcBef>
                <a:spcPts val="0"/>
              </a:spcBef>
              <a:spcAft>
                <a:spcPts val="0"/>
              </a:spcAft>
              <a:buSzPts val="1350"/>
              <a:buChar char="●"/>
            </a:pPr>
            <a:r>
              <a:rPr lang="en" sz="1350">
                <a:solidFill>
                  <a:srgbClr val="00BFC4"/>
                </a:solidFill>
              </a:rPr>
              <a:t>Members</a:t>
            </a:r>
            <a:r>
              <a:rPr lang="en" sz="1350"/>
              <a:t> are most active during warmer months</a:t>
            </a:r>
            <a:endParaRPr sz="1350"/>
          </a:p>
          <a:p>
            <a:pPr indent="0" lvl="0" marL="457200" rtl="0" algn="l">
              <a:lnSpc>
                <a:spcPct val="150000"/>
              </a:lnSpc>
              <a:spcBef>
                <a:spcPts val="0"/>
              </a:spcBef>
              <a:spcAft>
                <a:spcPts val="0"/>
              </a:spcAft>
              <a:buNone/>
            </a:pPr>
            <a:r>
              <a:t/>
            </a:r>
            <a:endParaRPr sz="1350"/>
          </a:p>
        </p:txBody>
      </p:sp>
      <p:pic>
        <p:nvPicPr>
          <p:cNvPr id="152" name="Google Shape;152;p22"/>
          <p:cNvPicPr preferRelativeResize="0"/>
          <p:nvPr/>
        </p:nvPicPr>
        <p:blipFill>
          <a:blip r:embed="rId3">
            <a:alphaModFix/>
          </a:blip>
          <a:stretch>
            <a:fillRect/>
          </a:stretch>
        </p:blipFill>
        <p:spPr>
          <a:xfrm>
            <a:off x="4572000" y="1079501"/>
            <a:ext cx="4572001" cy="2984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727713" y="1271850"/>
            <a:ext cx="37743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F8766D"/>
                </a:solidFill>
              </a:rPr>
              <a:t>Casual riders</a:t>
            </a:r>
            <a:r>
              <a:rPr lang="en"/>
              <a:t> ride for longer durations, on average, than </a:t>
            </a:r>
            <a:r>
              <a:rPr lang="en">
                <a:solidFill>
                  <a:srgbClr val="00BFC4"/>
                </a:solidFill>
              </a:rPr>
              <a:t>members</a:t>
            </a:r>
            <a:r>
              <a:rPr lang="en"/>
              <a:t>. </a:t>
            </a:r>
            <a:endParaRPr/>
          </a:p>
          <a:p>
            <a:pPr indent="0" lvl="0" marL="0" rtl="0" algn="l">
              <a:spcBef>
                <a:spcPts val="1200"/>
              </a:spcBef>
              <a:spcAft>
                <a:spcPts val="0"/>
              </a:spcAft>
              <a:buNone/>
            </a:pPr>
            <a:r>
              <a:rPr lang="en">
                <a:solidFill>
                  <a:srgbClr val="F8766D"/>
                </a:solidFill>
              </a:rPr>
              <a:t>Casual riders</a:t>
            </a:r>
            <a:r>
              <a:rPr lang="en"/>
              <a:t>, however, take fewer trips than </a:t>
            </a:r>
            <a:r>
              <a:rPr lang="en">
                <a:solidFill>
                  <a:srgbClr val="00BFC4"/>
                </a:solidFill>
              </a:rPr>
              <a:t>members</a:t>
            </a:r>
            <a:r>
              <a:rPr lang="en"/>
              <a:t>.</a:t>
            </a:r>
            <a:r>
              <a:rPr lang="en"/>
              <a:t> </a:t>
            </a:r>
            <a:endParaRPr/>
          </a:p>
          <a:p>
            <a:pPr indent="0" lvl="0" marL="0" rtl="0" algn="l">
              <a:spcBef>
                <a:spcPts val="1200"/>
              </a:spcBef>
              <a:spcAft>
                <a:spcPts val="0"/>
              </a:spcAft>
              <a:buNone/>
            </a:pPr>
            <a:r>
              <a:rPr lang="en">
                <a:solidFill>
                  <a:srgbClr val="F8766D"/>
                </a:solidFill>
              </a:rPr>
              <a:t>Casual riders</a:t>
            </a:r>
            <a:r>
              <a:rPr lang="en"/>
              <a:t> are more active during the warmer months and on the weekends.</a:t>
            </a:r>
            <a:endParaRPr/>
          </a:p>
          <a:p>
            <a:pPr indent="0" lvl="0" marL="0" rtl="0" algn="l">
              <a:spcBef>
                <a:spcPts val="1200"/>
              </a:spcBef>
              <a:spcAft>
                <a:spcPts val="1200"/>
              </a:spcAft>
              <a:buNone/>
            </a:pPr>
            <a:r>
              <a:rPr lang="en">
                <a:solidFill>
                  <a:srgbClr val="F8766D"/>
                </a:solidFill>
              </a:rPr>
              <a:t>Casual riders</a:t>
            </a:r>
            <a:r>
              <a:rPr lang="en"/>
              <a:t> average trip duration is approximately 26 minutes; *this may indicate that the $3 pass is the most popular option</a:t>
            </a:r>
            <a:endParaRPr/>
          </a:p>
        </p:txBody>
      </p:sp>
      <p:sp>
        <p:nvSpPr>
          <p:cNvPr id="163" name="Google Shape;163;p24"/>
          <p:cNvSpPr txBox="1"/>
          <p:nvPr>
            <p:ph idx="2" type="body"/>
          </p:nvPr>
        </p:nvSpPr>
        <p:spPr>
          <a:xfrm>
            <a:off x="4641991" y="12718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these conclusions, we can assume that the </a:t>
            </a:r>
            <a:r>
              <a:rPr lang="en">
                <a:solidFill>
                  <a:srgbClr val="F8766D"/>
                </a:solidFill>
              </a:rPr>
              <a:t>casual rider</a:t>
            </a:r>
            <a:r>
              <a:rPr lang="en"/>
              <a:t>, on average, does not see the value in an annual membership based on their current usage of Cyclistic’s services. </a:t>
            </a:r>
            <a:endParaRPr/>
          </a:p>
        </p:txBody>
      </p:sp>
      <p:sp>
        <p:nvSpPr>
          <p:cNvPr id="164" name="Google Shape;164;p24"/>
          <p:cNvSpPr txBox="1"/>
          <p:nvPr/>
        </p:nvSpPr>
        <p:spPr>
          <a:xfrm>
            <a:off x="3799350" y="693425"/>
            <a:ext cx="15453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Conclusions</a:t>
            </a:r>
            <a:endParaRPr b="1" sz="1800">
              <a:latin typeface="Lato"/>
              <a:ea typeface="Lato"/>
              <a:cs typeface="Lato"/>
              <a:sym typeface="Lato"/>
            </a:endParaRPr>
          </a:p>
        </p:txBody>
      </p:sp>
      <p:sp>
        <p:nvSpPr>
          <p:cNvPr id="165" name="Google Shape;165;p24"/>
          <p:cNvSpPr txBox="1"/>
          <p:nvPr/>
        </p:nvSpPr>
        <p:spPr>
          <a:xfrm>
            <a:off x="727713" y="3532950"/>
            <a:ext cx="3001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*further analysis may be needed</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37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00"/>
              <a:t>Expand Membership Benefits/Reduce Price</a:t>
            </a:r>
            <a:endParaRPr sz="1300"/>
          </a:p>
        </p:txBody>
      </p:sp>
      <p:sp>
        <p:nvSpPr>
          <p:cNvPr id="171" name="Google Shape;171;p25"/>
          <p:cNvSpPr txBox="1"/>
          <p:nvPr>
            <p:ph idx="1" type="body"/>
          </p:nvPr>
        </p:nvSpPr>
        <p:spPr>
          <a:xfrm>
            <a:off x="729450" y="18538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t>
            </a:r>
            <a:r>
              <a:rPr lang="en"/>
              <a:t>entice</a:t>
            </a:r>
            <a:r>
              <a:rPr lang="en"/>
              <a:t> </a:t>
            </a:r>
            <a:r>
              <a:rPr lang="en">
                <a:solidFill>
                  <a:srgbClr val="F8766D"/>
                </a:solidFill>
              </a:rPr>
              <a:t>casual riders </a:t>
            </a:r>
            <a:r>
              <a:rPr lang="en">
                <a:solidFill>
                  <a:srgbClr val="24292F"/>
                </a:solidFill>
              </a:rPr>
              <a:t>to upgrade to a membership</a:t>
            </a:r>
            <a:r>
              <a:rPr lang="en">
                <a:solidFill>
                  <a:srgbClr val="24292F"/>
                </a:solidFill>
              </a:rPr>
              <a:t>, </a:t>
            </a:r>
            <a:r>
              <a:rPr lang="en">
                <a:solidFill>
                  <a:srgbClr val="24292F"/>
                </a:solidFill>
              </a:rPr>
              <a:t>consider the following:</a:t>
            </a:r>
            <a:endParaRPr>
              <a:solidFill>
                <a:srgbClr val="24292F"/>
              </a:solidFill>
            </a:endParaRPr>
          </a:p>
          <a:p>
            <a:pPr indent="-304800" lvl="0" marL="457200" rtl="0" algn="l">
              <a:spcBef>
                <a:spcPts val="1200"/>
              </a:spcBef>
              <a:spcAft>
                <a:spcPts val="0"/>
              </a:spcAft>
              <a:buClr>
                <a:srgbClr val="24292F"/>
              </a:buClr>
              <a:buSzPts val="1200"/>
              <a:buChar char="●"/>
            </a:pPr>
            <a:r>
              <a:rPr lang="en" sz="1200">
                <a:solidFill>
                  <a:srgbClr val="24292F"/>
                </a:solidFill>
              </a:rPr>
              <a:t>Ride time increases  (1 hour, up from 45min)</a:t>
            </a:r>
            <a:endParaRPr sz="1200">
              <a:solidFill>
                <a:srgbClr val="24292F"/>
              </a:solidFill>
            </a:endParaRPr>
          </a:p>
          <a:p>
            <a:pPr indent="-304800" lvl="0" marL="457200" rtl="0" algn="l">
              <a:spcBef>
                <a:spcPts val="0"/>
              </a:spcBef>
              <a:spcAft>
                <a:spcPts val="0"/>
              </a:spcAft>
              <a:buClr>
                <a:srgbClr val="24292F"/>
              </a:buClr>
              <a:buSzPts val="1200"/>
              <a:buChar char="●"/>
            </a:pPr>
            <a:r>
              <a:rPr lang="en" sz="1200">
                <a:solidFill>
                  <a:srgbClr val="24292F"/>
                </a:solidFill>
              </a:rPr>
              <a:t>Limited number of $3 passes on weekends to give to friends/family</a:t>
            </a:r>
            <a:endParaRPr sz="1200">
              <a:solidFill>
                <a:srgbClr val="24292F"/>
              </a:solidFill>
            </a:endParaRPr>
          </a:p>
          <a:p>
            <a:pPr indent="-304800" lvl="0" marL="457200" rtl="0" algn="l">
              <a:spcBef>
                <a:spcPts val="0"/>
              </a:spcBef>
              <a:spcAft>
                <a:spcPts val="0"/>
              </a:spcAft>
              <a:buClr>
                <a:srgbClr val="24292F"/>
              </a:buClr>
              <a:buSzPts val="1200"/>
              <a:buChar char="●"/>
            </a:pPr>
            <a:r>
              <a:rPr lang="en" sz="1200">
                <a:solidFill>
                  <a:srgbClr val="24292F"/>
                </a:solidFill>
              </a:rPr>
              <a:t>Special discounts on day passes for </a:t>
            </a:r>
            <a:r>
              <a:rPr lang="en" sz="1200">
                <a:solidFill>
                  <a:srgbClr val="F8766D"/>
                </a:solidFill>
              </a:rPr>
              <a:t>casual riders</a:t>
            </a:r>
            <a:r>
              <a:rPr lang="en" sz="1200">
                <a:solidFill>
                  <a:srgbClr val="24292F"/>
                </a:solidFill>
              </a:rPr>
              <a:t> who ride with a </a:t>
            </a:r>
            <a:r>
              <a:rPr lang="en" sz="1200">
                <a:solidFill>
                  <a:srgbClr val="00BFC4"/>
                </a:solidFill>
              </a:rPr>
              <a:t>member</a:t>
            </a:r>
            <a:endParaRPr sz="1200">
              <a:solidFill>
                <a:srgbClr val="00BFC4"/>
              </a:solidFill>
            </a:endParaRPr>
          </a:p>
          <a:p>
            <a:pPr indent="-304800" lvl="0" marL="457200" rtl="0" algn="l">
              <a:spcBef>
                <a:spcPts val="0"/>
              </a:spcBef>
              <a:spcAft>
                <a:spcPts val="0"/>
              </a:spcAft>
              <a:buClr>
                <a:srgbClr val="24292F"/>
              </a:buClr>
              <a:buSzPts val="1200"/>
              <a:buChar char="●"/>
            </a:pPr>
            <a:r>
              <a:rPr lang="en" sz="1200">
                <a:solidFill>
                  <a:srgbClr val="24292F"/>
                </a:solidFill>
              </a:rPr>
              <a:t>Reduce annual cost (Currently $99 per year)</a:t>
            </a:r>
            <a:endParaRPr sz="1200">
              <a:solidFill>
                <a:srgbClr val="24292F"/>
              </a:solidFill>
            </a:endParaRPr>
          </a:p>
        </p:txBody>
      </p:sp>
      <p:sp>
        <p:nvSpPr>
          <p:cNvPr id="172" name="Google Shape;172;p25"/>
          <p:cNvSpPr txBox="1"/>
          <p:nvPr>
            <p:ph idx="2" type="body"/>
          </p:nvPr>
        </p:nvSpPr>
        <p:spPr>
          <a:xfrm>
            <a:off x="4643600" y="1853850"/>
            <a:ext cx="3774300" cy="32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monthly membership plan can provide </a:t>
            </a:r>
            <a:r>
              <a:rPr lang="en">
                <a:solidFill>
                  <a:srgbClr val="F8766D"/>
                </a:solidFill>
              </a:rPr>
              <a:t>casual riders </a:t>
            </a:r>
            <a:r>
              <a:rPr lang="en">
                <a:solidFill>
                  <a:srgbClr val="24292F"/>
                </a:solidFill>
              </a:rPr>
              <a:t>with the flexibility to pay only during the months they ride. </a:t>
            </a:r>
            <a:endParaRPr>
              <a:solidFill>
                <a:srgbClr val="24292F"/>
              </a:solidFill>
            </a:endParaRPr>
          </a:p>
          <a:p>
            <a:pPr indent="-311150" lvl="0" marL="457200" rtl="0" algn="l">
              <a:spcBef>
                <a:spcPts val="1200"/>
              </a:spcBef>
              <a:spcAft>
                <a:spcPts val="0"/>
              </a:spcAft>
              <a:buSzPts val="1300"/>
              <a:buChar char="●"/>
            </a:pPr>
            <a:r>
              <a:rPr lang="en">
                <a:solidFill>
                  <a:srgbClr val="24292F"/>
                </a:solidFill>
              </a:rPr>
              <a:t>Partner with music venues, sports venues, and other cultural festivals to give benefits to members, to entice </a:t>
            </a:r>
            <a:r>
              <a:rPr lang="en">
                <a:solidFill>
                  <a:srgbClr val="F8766D"/>
                </a:solidFill>
              </a:rPr>
              <a:t>casual riders</a:t>
            </a:r>
            <a:r>
              <a:rPr lang="en">
                <a:solidFill>
                  <a:srgbClr val="24292F"/>
                </a:solidFill>
              </a:rPr>
              <a:t> to sign up during the summer months.</a:t>
            </a:r>
            <a:endParaRPr>
              <a:solidFill>
                <a:srgbClr val="24292F"/>
              </a:solidFill>
            </a:endParaRPr>
          </a:p>
          <a:p>
            <a:pPr indent="-311150" lvl="0" marL="457200" rtl="0" algn="l">
              <a:spcBef>
                <a:spcPts val="0"/>
              </a:spcBef>
              <a:spcAft>
                <a:spcPts val="0"/>
              </a:spcAft>
              <a:buClr>
                <a:srgbClr val="24292F"/>
              </a:buClr>
              <a:buSzPts val="1300"/>
              <a:buChar char="●"/>
            </a:pPr>
            <a:r>
              <a:rPr lang="en">
                <a:solidFill>
                  <a:srgbClr val="24292F"/>
                </a:solidFill>
              </a:rPr>
              <a:t>Consider food and drink vouchers for members attending a sports game, or reduced ticket prices on select seating</a:t>
            </a:r>
            <a:endParaRPr>
              <a:solidFill>
                <a:srgbClr val="24292F"/>
              </a:solidFill>
            </a:endParaRPr>
          </a:p>
          <a:p>
            <a:pPr indent="-311150" lvl="0" marL="457200" rtl="0" algn="l">
              <a:spcBef>
                <a:spcPts val="0"/>
              </a:spcBef>
              <a:spcAft>
                <a:spcPts val="0"/>
              </a:spcAft>
              <a:buClr>
                <a:srgbClr val="24292F"/>
              </a:buClr>
              <a:buSzPts val="1300"/>
              <a:buChar char="●"/>
            </a:pPr>
            <a:r>
              <a:rPr lang="en" sz="1200">
                <a:solidFill>
                  <a:srgbClr val="24292F"/>
                </a:solidFill>
              </a:rPr>
              <a:t>Special discounts on day passes for </a:t>
            </a:r>
            <a:r>
              <a:rPr lang="en" sz="1200">
                <a:solidFill>
                  <a:srgbClr val="F8766D"/>
                </a:solidFill>
              </a:rPr>
              <a:t>casual riders</a:t>
            </a:r>
            <a:r>
              <a:rPr lang="en" sz="1200">
                <a:solidFill>
                  <a:srgbClr val="24292F"/>
                </a:solidFill>
              </a:rPr>
              <a:t> who ride with a </a:t>
            </a:r>
            <a:r>
              <a:rPr lang="en" sz="1200">
                <a:solidFill>
                  <a:srgbClr val="00BFC4"/>
                </a:solidFill>
              </a:rPr>
              <a:t>member </a:t>
            </a:r>
            <a:r>
              <a:rPr lang="en" sz="1200">
                <a:solidFill>
                  <a:srgbClr val="24292F"/>
                </a:solidFill>
              </a:rPr>
              <a:t>attending an event.</a:t>
            </a:r>
            <a:endParaRPr>
              <a:solidFill>
                <a:srgbClr val="24292F"/>
              </a:solidFill>
            </a:endParaRPr>
          </a:p>
        </p:txBody>
      </p:sp>
      <p:sp>
        <p:nvSpPr>
          <p:cNvPr id="173" name="Google Shape;173;p25"/>
          <p:cNvSpPr txBox="1"/>
          <p:nvPr/>
        </p:nvSpPr>
        <p:spPr>
          <a:xfrm>
            <a:off x="3799350" y="693425"/>
            <a:ext cx="15453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Solutions</a:t>
            </a:r>
            <a:endParaRPr b="1" sz="1800">
              <a:latin typeface="Lato"/>
              <a:ea typeface="Lato"/>
              <a:cs typeface="Lato"/>
              <a:sym typeface="Lato"/>
            </a:endParaRPr>
          </a:p>
        </p:txBody>
      </p:sp>
      <p:sp>
        <p:nvSpPr>
          <p:cNvPr id="174" name="Google Shape;174;p25"/>
          <p:cNvSpPr txBox="1"/>
          <p:nvPr>
            <p:ph type="title"/>
          </p:nvPr>
        </p:nvSpPr>
        <p:spPr>
          <a:xfrm>
            <a:off x="4643600" y="1318650"/>
            <a:ext cx="3774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Create a Monthly Membership Plan</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nvPicPr>
        <p:blipFill>
          <a:blip r:embed="rId3">
            <a:alphaModFix/>
          </a:blip>
          <a:stretch>
            <a:fillRect/>
          </a:stretch>
        </p:blipFill>
        <p:spPr>
          <a:xfrm>
            <a:off x="729450" y="1853850"/>
            <a:ext cx="3273441" cy="2984850"/>
          </a:xfrm>
          <a:prstGeom prst="rect">
            <a:avLst/>
          </a:prstGeom>
          <a:noFill/>
          <a:ln>
            <a:noFill/>
          </a:ln>
        </p:spPr>
      </p:pic>
      <p:pic>
        <p:nvPicPr>
          <p:cNvPr id="185" name="Google Shape;185;p27"/>
          <p:cNvPicPr preferRelativeResize="0"/>
          <p:nvPr/>
        </p:nvPicPr>
        <p:blipFill>
          <a:blip r:embed="rId4">
            <a:alphaModFix/>
          </a:blip>
          <a:stretch>
            <a:fillRect/>
          </a:stretch>
        </p:blipFill>
        <p:spPr>
          <a:xfrm>
            <a:off x="4408966" y="1853850"/>
            <a:ext cx="3263655" cy="2984850"/>
          </a:xfrm>
          <a:prstGeom prst="rect">
            <a:avLst/>
          </a:prstGeom>
          <a:noFill/>
          <a:ln>
            <a:noFill/>
          </a:ln>
        </p:spPr>
      </p:pic>
      <p:sp>
        <p:nvSpPr>
          <p:cNvPr id="186" name="Google Shape;186;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Aggregate Tables (Mean and Median)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Daily Trips by Membership</a:t>
            </a:r>
            <a:endParaRPr/>
          </a:p>
        </p:txBody>
      </p:sp>
      <p:pic>
        <p:nvPicPr>
          <p:cNvPr id="192" name="Google Shape;192;p28"/>
          <p:cNvPicPr preferRelativeResize="0"/>
          <p:nvPr/>
        </p:nvPicPr>
        <p:blipFill>
          <a:blip r:embed="rId3">
            <a:alphaModFix/>
          </a:blip>
          <a:stretch>
            <a:fillRect/>
          </a:stretch>
        </p:blipFill>
        <p:spPr>
          <a:xfrm>
            <a:off x="2278125" y="1853838"/>
            <a:ext cx="4591050" cy="277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Daily Trips by Membership (Percent Change)</a:t>
            </a:r>
            <a:endParaRPr/>
          </a:p>
        </p:txBody>
      </p:sp>
      <p:sp>
        <p:nvSpPr>
          <p:cNvPr id="198" name="Google Shape;198;p29"/>
          <p:cNvSpPr txBox="1"/>
          <p:nvPr>
            <p:ph idx="1" type="body"/>
          </p:nvPr>
        </p:nvSpPr>
        <p:spPr>
          <a:xfrm>
            <a:off x="183150" y="2086850"/>
            <a:ext cx="8853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24292F"/>
                </a:solidFill>
                <a:highlight>
                  <a:srgbClr val="FFFFFF"/>
                </a:highlight>
                <a:latin typeface="Arial"/>
                <a:ea typeface="Arial"/>
                <a:cs typeface="Arial"/>
                <a:sym typeface="Arial"/>
              </a:rPr>
              <a:t>Casual(Percent):</a:t>
            </a:r>
            <a:r>
              <a:rPr lang="en" sz="1200">
                <a:solidFill>
                  <a:srgbClr val="24292F"/>
                </a:solidFill>
                <a:highlight>
                  <a:srgbClr val="FFFFFF"/>
                </a:highlight>
                <a:latin typeface="Arial"/>
                <a:ea typeface="Arial"/>
                <a:cs typeface="Arial"/>
                <a:sym typeface="Arial"/>
              </a:rPr>
              <a:t> Sun(0%) -&gt; Mon(-30%) -&gt; Tue(-7%) -&gt; Wed(+4%) -&gt; Thu(+13%) -&gt; Fri(+8%) -&gt; Sat(+48%)</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b="1" lang="en" sz="1200">
                <a:solidFill>
                  <a:srgbClr val="24292F"/>
                </a:solidFill>
                <a:highlight>
                  <a:srgbClr val="FFFFFF"/>
                </a:highlight>
                <a:latin typeface="Arial"/>
                <a:ea typeface="Arial"/>
                <a:cs typeface="Arial"/>
                <a:sym typeface="Arial"/>
              </a:rPr>
              <a:t>Casual(Count):</a:t>
            </a:r>
            <a:r>
              <a:rPr lang="en" sz="1200">
                <a:solidFill>
                  <a:srgbClr val="24292F"/>
                </a:solidFill>
                <a:highlight>
                  <a:srgbClr val="FFFFFF"/>
                </a:highlight>
                <a:latin typeface="Arial"/>
                <a:ea typeface="Arial"/>
                <a:cs typeface="Arial"/>
                <a:sym typeface="Arial"/>
              </a:rPr>
              <a:t> Sun(293010) -&gt; Mon(205069) -&gt; Tue(191246) -&gt; Wed(198172) -&gt; Thu(224008) -&gt; Fri(242085) -&gt; Sat(357430)</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b="1" lang="en" sz="1200">
                <a:solidFill>
                  <a:srgbClr val="24292F"/>
                </a:solidFill>
                <a:highlight>
                  <a:srgbClr val="FFFFFF"/>
                </a:highlight>
                <a:latin typeface="Arial"/>
                <a:ea typeface="Arial"/>
                <a:cs typeface="Arial"/>
                <a:sym typeface="Arial"/>
              </a:rPr>
              <a:t>Member(Percent):</a:t>
            </a:r>
            <a:r>
              <a:rPr lang="en" sz="1200">
                <a:solidFill>
                  <a:srgbClr val="24292F"/>
                </a:solidFill>
                <a:highlight>
                  <a:srgbClr val="FFFFFF"/>
                </a:highlight>
                <a:latin typeface="Arial"/>
                <a:ea typeface="Arial"/>
                <a:cs typeface="Arial"/>
                <a:sym typeface="Arial"/>
              </a:rPr>
              <a:t> Sun(0%) -&gt; Mon(+26%) -&gt; Tue(+10%) -&gt; Wed(0%) -&gt; Thu(+1%) -&gt; Fri(-13%) -&gt; Sat(-6%)</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b="1" lang="en" sz="1200">
                <a:solidFill>
                  <a:srgbClr val="24292F"/>
                </a:solidFill>
                <a:highlight>
                  <a:srgbClr val="FFFFFF"/>
                </a:highlight>
                <a:latin typeface="Arial"/>
                <a:ea typeface="Arial"/>
                <a:cs typeface="Arial"/>
                <a:sym typeface="Arial"/>
              </a:rPr>
              <a:t>Member(Count):</a:t>
            </a:r>
            <a:r>
              <a:rPr lang="en" sz="1200">
                <a:solidFill>
                  <a:srgbClr val="24292F"/>
                </a:solidFill>
                <a:highlight>
                  <a:srgbClr val="FFFFFF"/>
                </a:highlight>
                <a:latin typeface="Arial"/>
                <a:ea typeface="Arial"/>
                <a:cs typeface="Arial"/>
                <a:sym typeface="Arial"/>
              </a:rPr>
              <a:t> Sun(286054) -&gt; Mon(360567) -&gt; Tue(395644) -&gt; Wed(397067) -&gt; Thu(399780) -&gt; Fri(346081) -&gt; Sat(325211)</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0"/>
          <p:cNvPicPr preferRelativeResize="0"/>
          <p:nvPr/>
        </p:nvPicPr>
        <p:blipFill>
          <a:blip r:embed="rId3">
            <a:alphaModFix/>
          </a:blip>
          <a:stretch>
            <a:fillRect/>
          </a:stretch>
        </p:blipFill>
        <p:spPr>
          <a:xfrm>
            <a:off x="1333563" y="486700"/>
            <a:ext cx="6476874" cy="4656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1"/>
          <p:cNvPicPr preferRelativeResize="0"/>
          <p:nvPr/>
        </p:nvPicPr>
        <p:blipFill>
          <a:blip r:embed="rId3">
            <a:alphaModFix/>
          </a:blip>
          <a:stretch>
            <a:fillRect/>
          </a:stretch>
        </p:blipFill>
        <p:spPr>
          <a:xfrm>
            <a:off x="1312763" y="537875"/>
            <a:ext cx="6518470" cy="460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Cyclistic Rider Tendencies</a:t>
            </a:r>
            <a:endParaRPr/>
          </a:p>
        </p:txBody>
      </p:sp>
      <p:sp>
        <p:nvSpPr>
          <p:cNvPr id="103" name="Google Shape;10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t>Background Information (Who is Cyclistic?)</a:t>
            </a:r>
            <a:endParaRPr sz="1350"/>
          </a:p>
          <a:p>
            <a:pPr indent="-314325" lvl="0" marL="457200" rtl="0" algn="l">
              <a:lnSpc>
                <a:spcPct val="150000"/>
              </a:lnSpc>
              <a:spcBef>
                <a:spcPts val="0"/>
              </a:spcBef>
              <a:spcAft>
                <a:spcPts val="0"/>
              </a:spcAft>
              <a:buSzPts val="1350"/>
              <a:buChar char="➔"/>
            </a:pPr>
            <a:r>
              <a:rPr lang="en" sz="1350"/>
              <a:t>Purpose Statement (What are we talking about?)</a:t>
            </a:r>
            <a:endParaRPr sz="1350"/>
          </a:p>
          <a:p>
            <a:pPr indent="-314325" lvl="0" marL="457200" rtl="0" algn="l">
              <a:lnSpc>
                <a:spcPct val="150000"/>
              </a:lnSpc>
              <a:spcBef>
                <a:spcPts val="0"/>
              </a:spcBef>
              <a:spcAft>
                <a:spcPts val="0"/>
              </a:spcAft>
              <a:buSzPts val="1350"/>
              <a:buChar char="➔"/>
            </a:pPr>
            <a:r>
              <a:rPr lang="en" sz="1350"/>
              <a:t>The Story (With Data)</a:t>
            </a:r>
            <a:endParaRPr sz="1350"/>
          </a:p>
          <a:p>
            <a:pPr indent="-314325" lvl="0" marL="457200" rtl="0" algn="l">
              <a:lnSpc>
                <a:spcPct val="150000"/>
              </a:lnSpc>
              <a:spcBef>
                <a:spcPts val="0"/>
              </a:spcBef>
              <a:spcAft>
                <a:spcPts val="0"/>
              </a:spcAft>
              <a:buSzPts val="1350"/>
              <a:buChar char="➔"/>
            </a:pPr>
            <a:r>
              <a:rPr lang="en" sz="1350"/>
              <a:t>Conclusion (With Recommendations)</a:t>
            </a:r>
            <a:endParaRPr sz="1350"/>
          </a:p>
          <a:p>
            <a:pPr indent="-314325" lvl="0" marL="457200" rtl="0" algn="l">
              <a:lnSpc>
                <a:spcPct val="150000"/>
              </a:lnSpc>
              <a:spcBef>
                <a:spcPts val="0"/>
              </a:spcBef>
              <a:spcAft>
                <a:spcPts val="0"/>
              </a:spcAft>
              <a:buSzPts val="1350"/>
              <a:buChar char="➔"/>
            </a:pPr>
            <a:r>
              <a:rPr lang="en" sz="1350"/>
              <a:t>Appendix</a:t>
            </a:r>
            <a:endParaRPr sz="1350"/>
          </a:p>
        </p:txBody>
      </p:sp>
      <p:sp>
        <p:nvSpPr>
          <p:cNvPr id="104" name="Google Shape;104;p14"/>
          <p:cNvSpPr txBox="1"/>
          <p:nvPr/>
        </p:nvSpPr>
        <p:spPr>
          <a:xfrm>
            <a:off x="3742175" y="693425"/>
            <a:ext cx="16026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Table of Contents</a:t>
            </a:r>
            <a:endParaRPr b="1">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1143775" y="489975"/>
            <a:ext cx="7128825" cy="465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Who is Cyclistic?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Cyclistic Business Model</a:t>
            </a:r>
            <a:endParaRPr/>
          </a:p>
        </p:txBody>
      </p:sp>
      <p:sp>
        <p:nvSpPr>
          <p:cNvPr id="115" name="Google Shape;11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t>Single-ride passes for $3 per 30-minute trip</a:t>
            </a:r>
            <a:endParaRPr sz="1350"/>
          </a:p>
          <a:p>
            <a:pPr indent="-314325" lvl="0" marL="457200" rtl="0" algn="l">
              <a:lnSpc>
                <a:spcPct val="150000"/>
              </a:lnSpc>
              <a:spcBef>
                <a:spcPts val="0"/>
              </a:spcBef>
              <a:spcAft>
                <a:spcPts val="0"/>
              </a:spcAft>
              <a:buSzPts val="1350"/>
              <a:buChar char="●"/>
            </a:pPr>
            <a:r>
              <a:rPr lang="en" sz="1350"/>
              <a:t>Full day passes for $15 per day for unlimited three hours rides in a 24 hour period</a:t>
            </a:r>
            <a:endParaRPr sz="1350"/>
          </a:p>
          <a:p>
            <a:pPr indent="-314325" lvl="0" marL="457200" rtl="0" algn="l">
              <a:lnSpc>
                <a:spcPct val="150000"/>
              </a:lnSpc>
              <a:spcBef>
                <a:spcPts val="0"/>
              </a:spcBef>
              <a:spcAft>
                <a:spcPts val="0"/>
              </a:spcAft>
              <a:buSzPts val="1350"/>
              <a:buChar char="●"/>
            </a:pPr>
            <a:r>
              <a:rPr lang="en" sz="1350"/>
              <a:t>Annual memberships for $99 per year for unlimited 45 minute rides</a:t>
            </a:r>
            <a:endParaRPr sz="1350"/>
          </a:p>
          <a:p>
            <a:pPr indent="-314325" lvl="0" marL="457200" rtl="0" algn="l">
              <a:lnSpc>
                <a:spcPct val="150000"/>
              </a:lnSpc>
              <a:spcBef>
                <a:spcPts val="0"/>
              </a:spcBef>
              <a:spcAft>
                <a:spcPts val="0"/>
              </a:spcAft>
              <a:buSzPts val="1350"/>
              <a:buChar char="●"/>
            </a:pPr>
            <a:r>
              <a:rPr lang="en" sz="1350"/>
              <a:t>$0.15 per minute charge when single rides exceed the maximum time allowance</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126" name="Google Shape;12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350"/>
              <a:t>Identify the differences in how our </a:t>
            </a:r>
            <a:r>
              <a:rPr lang="en" sz="1350">
                <a:solidFill>
                  <a:srgbClr val="00BFC4"/>
                </a:solidFill>
              </a:rPr>
              <a:t>annual members</a:t>
            </a:r>
            <a:r>
              <a:rPr lang="en" sz="1350"/>
              <a:t> and </a:t>
            </a:r>
            <a:r>
              <a:rPr lang="en" sz="1350">
                <a:solidFill>
                  <a:srgbClr val="F8766D"/>
                </a:solidFill>
              </a:rPr>
              <a:t>casual riders</a:t>
            </a:r>
            <a:r>
              <a:rPr lang="en" sz="1350"/>
              <a:t> use Cyclistic bikes to support our marketing push to </a:t>
            </a:r>
            <a:r>
              <a:rPr lang="en" sz="1350"/>
              <a:t>increase</a:t>
            </a:r>
            <a:r>
              <a:rPr lang="en" sz="1350"/>
              <a:t> membership</a:t>
            </a:r>
            <a:endParaRPr sz="13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64950" y="1318650"/>
            <a:ext cx="3842100" cy="6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Average Trip Durations</a:t>
            </a:r>
            <a:endParaRPr sz="2400"/>
          </a:p>
        </p:txBody>
      </p:sp>
      <p:sp>
        <p:nvSpPr>
          <p:cNvPr id="137" name="Google Shape;137;p20"/>
          <p:cNvSpPr txBox="1"/>
          <p:nvPr>
            <p:ph idx="1" type="subTitle"/>
          </p:nvPr>
        </p:nvSpPr>
        <p:spPr>
          <a:xfrm>
            <a:off x="0" y="3161525"/>
            <a:ext cx="4572000" cy="1982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solidFill>
                  <a:srgbClr val="F8766D"/>
                </a:solidFill>
              </a:rPr>
              <a:t>Casual riders</a:t>
            </a:r>
            <a:r>
              <a:rPr lang="en" sz="1350"/>
              <a:t> ride for longer durations on average</a:t>
            </a:r>
            <a:endParaRPr sz="1350"/>
          </a:p>
          <a:p>
            <a:pPr indent="-314325" lvl="0" marL="457200" rtl="0" algn="l">
              <a:lnSpc>
                <a:spcPct val="150000"/>
              </a:lnSpc>
              <a:spcBef>
                <a:spcPts val="0"/>
              </a:spcBef>
              <a:spcAft>
                <a:spcPts val="0"/>
              </a:spcAft>
              <a:buSzPts val="1350"/>
              <a:buChar char="●"/>
            </a:pPr>
            <a:r>
              <a:rPr lang="en" sz="1350">
                <a:solidFill>
                  <a:srgbClr val="00BFC4"/>
                </a:solidFill>
              </a:rPr>
              <a:t>Members</a:t>
            </a:r>
            <a:r>
              <a:rPr lang="en" sz="1350"/>
              <a:t> are more likely to ride for shorter durations</a:t>
            </a:r>
            <a:endParaRPr sz="1350"/>
          </a:p>
        </p:txBody>
      </p:sp>
      <p:pic>
        <p:nvPicPr>
          <p:cNvPr id="138" name="Google Shape;138;p20"/>
          <p:cNvPicPr preferRelativeResize="0"/>
          <p:nvPr/>
        </p:nvPicPr>
        <p:blipFill>
          <a:blip r:embed="rId3">
            <a:alphaModFix/>
          </a:blip>
          <a:stretch>
            <a:fillRect/>
          </a:stretch>
        </p:blipFill>
        <p:spPr>
          <a:xfrm>
            <a:off x="4572000" y="962450"/>
            <a:ext cx="4572000" cy="32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9500" y="1326600"/>
            <a:ext cx="4413000" cy="65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t>Total Daily Trips by Membership</a:t>
            </a:r>
            <a:endParaRPr sz="2400"/>
          </a:p>
        </p:txBody>
      </p:sp>
      <p:sp>
        <p:nvSpPr>
          <p:cNvPr id="144" name="Google Shape;144;p21"/>
          <p:cNvSpPr txBox="1"/>
          <p:nvPr>
            <p:ph idx="1" type="subTitle"/>
          </p:nvPr>
        </p:nvSpPr>
        <p:spPr>
          <a:xfrm>
            <a:off x="0" y="3161525"/>
            <a:ext cx="4572000" cy="1982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solidFill>
                  <a:srgbClr val="F8766D"/>
                </a:solidFill>
              </a:rPr>
              <a:t>Casual riders </a:t>
            </a:r>
            <a:r>
              <a:rPr lang="en" sz="1350"/>
              <a:t>are most active during the weekend</a:t>
            </a:r>
            <a:endParaRPr sz="1350"/>
          </a:p>
          <a:p>
            <a:pPr indent="-314325" lvl="0" marL="457200" rtl="0" algn="l">
              <a:lnSpc>
                <a:spcPct val="150000"/>
              </a:lnSpc>
              <a:spcBef>
                <a:spcPts val="0"/>
              </a:spcBef>
              <a:spcAft>
                <a:spcPts val="0"/>
              </a:spcAft>
              <a:buSzPts val="1350"/>
              <a:buChar char="●"/>
            </a:pPr>
            <a:r>
              <a:rPr lang="en" sz="1350">
                <a:solidFill>
                  <a:srgbClr val="00BFC4"/>
                </a:solidFill>
              </a:rPr>
              <a:t>Members</a:t>
            </a:r>
            <a:r>
              <a:rPr lang="en" sz="1350"/>
              <a:t> are most active during the week</a:t>
            </a:r>
            <a:endParaRPr sz="1350"/>
          </a:p>
          <a:p>
            <a:pPr indent="-314325" lvl="0" marL="457200" rtl="0" algn="l">
              <a:lnSpc>
                <a:spcPct val="150000"/>
              </a:lnSpc>
              <a:spcBef>
                <a:spcPts val="0"/>
              </a:spcBef>
              <a:spcAft>
                <a:spcPts val="0"/>
              </a:spcAft>
              <a:buSzPts val="1350"/>
              <a:buChar char="●"/>
            </a:pPr>
            <a:r>
              <a:rPr lang="en" sz="1350">
                <a:solidFill>
                  <a:srgbClr val="00BFC4"/>
                </a:solidFill>
              </a:rPr>
              <a:t>Members</a:t>
            </a:r>
            <a:r>
              <a:rPr lang="en" sz="1350"/>
              <a:t> take more trips than casual riders</a:t>
            </a:r>
            <a:endParaRPr sz="1350"/>
          </a:p>
        </p:txBody>
      </p:sp>
      <p:pic>
        <p:nvPicPr>
          <p:cNvPr id="145" name="Google Shape;145;p21"/>
          <p:cNvPicPr preferRelativeResize="0"/>
          <p:nvPr/>
        </p:nvPicPr>
        <p:blipFill>
          <a:blip r:embed="rId3">
            <a:alphaModFix/>
          </a:blip>
          <a:stretch>
            <a:fillRect/>
          </a:stretch>
        </p:blipFill>
        <p:spPr>
          <a:xfrm>
            <a:off x="4572000" y="962450"/>
            <a:ext cx="4572000" cy="321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00BFC4"/>
      </a:dk1>
      <a:lt1>
        <a:srgbClr val="FFFFFF"/>
      </a:lt1>
      <a:dk2>
        <a:srgbClr val="1A1A1A"/>
      </a:dk2>
      <a:lt2>
        <a:srgbClr val="E9EDEE"/>
      </a:lt2>
      <a:accent1>
        <a:srgbClr val="595959"/>
      </a:accent1>
      <a:accent2>
        <a:srgbClr val="6AA4C8"/>
      </a:accent2>
      <a:accent3>
        <a:srgbClr val="F8766D"/>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