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122">
          <p15:clr>
            <a:srgbClr val="9AA0A6"/>
          </p15:clr>
        </p15:guide>
        <p15:guide id="4" orient="horz" pos="407">
          <p15:clr>
            <a:srgbClr val="9AA0A6"/>
          </p15:clr>
        </p15:guide>
        <p15:guide id="5" orient="horz" pos="1901">
          <p15:clr>
            <a:srgbClr val="9AA0A6"/>
          </p15:clr>
        </p15:guide>
        <p15:guide id="6" pos="42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F08D55-B5DB-499F-8961-E6BC4B2CC35A}">
  <a:tblStyle styleId="{8CF08D55-B5DB-499F-8961-E6BC4B2CC3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BEA0C88-AA91-415A-BCFA-4090F2D2DA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122"/>
        <p:guide pos="407" orient="horz"/>
        <p:guide pos="1901" orient="horz"/>
        <p:guide pos="428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85281bab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85281bab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84982f87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84982f87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85281bab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85281bab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f4fdb2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9f4fdb2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5281bab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5281bab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5281bab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5281bab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85281bab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85281bab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4982f87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4982f8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4982f87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4982f87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84982f87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84982f8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85281bab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85281bab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84982f87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84982f87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Purchase </a:t>
            </a:r>
            <a:r>
              <a:rPr lang="en-GB"/>
              <a:t>Behaviour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:- Chris Aloysius Dmello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Segmentation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0" y="0"/>
            <a:ext cx="9144000" cy="64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36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C4587"/>
                </a:solidFill>
              </a:rPr>
              <a:t>Summary : Segmentation Based On Customer </a:t>
            </a:r>
            <a:r>
              <a:rPr b="1" lang="en-GB" sz="2600">
                <a:solidFill>
                  <a:srgbClr val="1C4587"/>
                </a:solidFill>
              </a:rPr>
              <a:t>Preference</a:t>
            </a:r>
            <a:endParaRPr b="1" sz="2600">
              <a:solidFill>
                <a:srgbClr val="1C4587"/>
              </a:solidFill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456600" y="11462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These are High Value Customers and very important to business.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4.2 K Customers (10%), AOV $145 and 2.1Quantity/Txns.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$1.39M revenue and 20K Quantity sold. Contributes 21% of overall Revenue.</a:t>
            </a:r>
            <a:endParaRPr sz="1200">
              <a:solidFill>
                <a:srgbClr val="0B539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3442625" y="11462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These customers prefer coupons and have at least one coupon txns.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9.3K Customers (21%), AOV $140 and 2.24 Quantity/Txns.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$1.3M revenue and 21K Quantity Sold.  20 % of overall Revenue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6544025" y="11462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These customers have 0 revenue but 2K </a:t>
            </a:r>
            <a:r>
              <a:rPr lang="en-GB" sz="1200">
                <a:solidFill>
                  <a:srgbClr val="0B5394"/>
                </a:solidFill>
              </a:rPr>
              <a:t>quantity</a:t>
            </a:r>
            <a:r>
              <a:rPr lang="en-GB" sz="1200">
                <a:solidFill>
                  <a:srgbClr val="0B5394"/>
                </a:solidFill>
              </a:rPr>
              <a:t>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0.9</a:t>
            </a:r>
            <a:r>
              <a:rPr lang="en-GB" sz="1200">
                <a:solidFill>
                  <a:srgbClr val="0B5394"/>
                </a:solidFill>
              </a:rPr>
              <a:t>K Customers(2%</a:t>
            </a:r>
            <a:r>
              <a:rPr lang="en-GB" sz="1200">
                <a:solidFill>
                  <a:srgbClr val="0B5394"/>
                </a:solidFill>
              </a:rPr>
              <a:t>), AOV 0 and 1.8 Quantity/Txns.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$0.00  revenue and 2K Quantity sold..</a:t>
            </a:r>
            <a:endParaRPr sz="1200">
              <a:solidFill>
                <a:srgbClr val="0B539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56600" y="9233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Multi-Txns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3442625" y="9233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Coupon Preferred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6544025" y="9233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Outlier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456600" y="32406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These customers BINGE shop late and are a major segment.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14K Customers (33%), AOV $ 131 and 1.89 Quantity/Txns.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$1.89M revenue and 27K Quantity sold. Contributes 28% of overall Revenue.</a:t>
            </a:r>
            <a:endParaRPr sz="1200">
              <a:solidFill>
                <a:srgbClr val="0B539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442625" y="32406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 customers shop early in the day and we need to </a:t>
            </a:r>
            <a:r>
              <a:rPr lang="en-GB" sz="1200">
                <a:solidFill>
                  <a:srgbClr val="0B5394"/>
                </a:solidFill>
              </a:rPr>
              <a:t>incentivise</a:t>
            </a:r>
            <a:r>
              <a:rPr lang="en-GB" sz="1200">
                <a:solidFill>
                  <a:srgbClr val="0B5394"/>
                </a:solidFill>
              </a:rPr>
              <a:t> them more.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8.9K Customers(20%), AOV $135 and 2.03Quantity/Txns.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$1.22M revenue and 18K Quantity sold. Contributes 18% of overall Revenue.</a:t>
            </a:r>
            <a:endParaRPr sz="1200">
              <a:solidFill>
                <a:srgbClr val="0B539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6544025" y="32406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Customer Shop late at in the second half of the day.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6.3K Customers(14%), AOV $135 and 1.94 Quantity/Txns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$0.87M revenue and 12K Quantity sold. Contributes</a:t>
            </a:r>
            <a:endParaRPr sz="1200">
              <a:solidFill>
                <a:srgbClr val="0B53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 13% of overall Revenue.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456600" y="30177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MidNight Shoppers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3442625" y="30177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Early Birds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6544025" y="30177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Family Timers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4879025"/>
            <a:ext cx="8630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oxima Nova"/>
                <a:ea typeface="Proxima Nova"/>
                <a:cs typeface="Proxima Nova"/>
                <a:sym typeface="Proxima Nova"/>
              </a:rPr>
              <a:t>AOV - Average Basket Size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Recommendation Strategy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0" y="0"/>
            <a:ext cx="9144000" cy="64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36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C4587"/>
                </a:solidFill>
              </a:rPr>
              <a:t>Summary : Customer Segments Define Targeting Strategy</a:t>
            </a:r>
            <a:endParaRPr b="1" sz="2600">
              <a:solidFill>
                <a:srgbClr val="1C4587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456600" y="11462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Multi transaction customers are self driven buyers and transact more.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 recommendation would be to send across regular coupons and promotional mailers and recommend product mix through affinity. </a:t>
            </a:r>
            <a:endParaRPr sz="1200">
              <a:solidFill>
                <a:srgbClr val="0B539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3442625" y="11462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These customers prefer coupons and have transacted using coupon.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Hence sending across 20% to 30% coupons in regular interval.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There needs to be just enough juice to keep them occupied.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6544025" y="11462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Further analysis/data needed to work on these customers. </a:t>
            </a:r>
            <a:endParaRPr sz="1200">
              <a:solidFill>
                <a:srgbClr val="0B539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456600" y="9233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Multi-Txns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442625" y="9233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Coupon Preferred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6544025" y="9233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Outlier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456600" y="32406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Majority shoppers are female in this segment and fashion shoppers.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Aggressive</a:t>
            </a:r>
            <a:r>
              <a:rPr lang="en-GB" sz="1200">
                <a:solidFill>
                  <a:srgbClr val="0B5394"/>
                </a:solidFill>
              </a:rPr>
              <a:t> and effect product </a:t>
            </a:r>
            <a:r>
              <a:rPr lang="en-GB" sz="1200">
                <a:solidFill>
                  <a:srgbClr val="0B5394"/>
                </a:solidFill>
              </a:rPr>
              <a:t>recommendation, will lead to continuous sales.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These are cash cows. </a:t>
            </a:r>
            <a:endParaRPr sz="1200">
              <a:solidFill>
                <a:srgbClr val="0B539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442625" y="32406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These customers shop according to their need.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Upselling products, and cross selling, might yield effective results. </a:t>
            </a:r>
            <a:endParaRPr sz="1200">
              <a:solidFill>
                <a:srgbClr val="0B539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6544025" y="3240600"/>
            <a:ext cx="2417400" cy="1719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Promotions and </a:t>
            </a:r>
            <a:r>
              <a:rPr lang="en-GB" sz="1200">
                <a:solidFill>
                  <a:srgbClr val="0B5394"/>
                </a:solidFill>
              </a:rPr>
              <a:t>Advertisements</a:t>
            </a:r>
            <a:r>
              <a:rPr lang="en-GB" sz="1200">
                <a:solidFill>
                  <a:srgbClr val="0B5394"/>
                </a:solidFill>
              </a:rPr>
              <a:t> in family programs effectively pull these customer to buy.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-GB" sz="1200">
                <a:solidFill>
                  <a:srgbClr val="0B5394"/>
                </a:solidFill>
              </a:rPr>
              <a:t>More of family inclusive product mix recommendation.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56600" y="30177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MidNight Shoppers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442625" y="30177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Early Birds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6544025" y="3017700"/>
            <a:ext cx="24174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Family Timers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Agenda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GB" sz="2300"/>
              <a:t>Overview Of Sales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GB" sz="2300"/>
              <a:t>Product Affinity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GB" sz="2300"/>
              <a:t>Customer Segmentation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GB" sz="2300"/>
              <a:t>Recommendation</a:t>
            </a:r>
            <a:endParaRPr b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</a:t>
            </a:r>
            <a:r>
              <a:rPr lang="en-GB"/>
              <a:t>es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9144000" cy="64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658300"/>
            <a:ext cx="4572000" cy="26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Australia contributed to 6.3M sales and New Zealand to 300K. The New South Wales is the highest sales Province 3M.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For October non coupon sales are predominant. SPRING was the predominant coupon.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Braintree accounted for </a:t>
            </a:r>
            <a:r>
              <a:rPr lang="en-GB" sz="1300">
                <a:solidFill>
                  <a:srgbClr val="1155CC"/>
                </a:solidFill>
              </a:rPr>
              <a:t>highest</a:t>
            </a:r>
            <a:r>
              <a:rPr lang="en-GB" sz="1300">
                <a:solidFill>
                  <a:srgbClr val="1155CC"/>
                </a:solidFill>
              </a:rPr>
              <a:t> revenue/sales.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It was observed that </a:t>
            </a:r>
            <a:r>
              <a:rPr b="1" lang="en-GB" sz="1300">
                <a:solidFill>
                  <a:srgbClr val="FF0000"/>
                </a:solidFill>
              </a:rPr>
              <a:t>No Payment </a:t>
            </a:r>
            <a:r>
              <a:rPr lang="en-GB" sz="1300">
                <a:solidFill>
                  <a:srgbClr val="1155CC"/>
                </a:solidFill>
              </a:rPr>
              <a:t>Option was available. Assumed it was COD. .</a:t>
            </a:r>
            <a:endParaRPr sz="1300">
              <a:solidFill>
                <a:srgbClr val="1155CC"/>
              </a:solidFill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0" y="3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Summary : Overall Revenue Is Driven By NCpn Txns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585525" y="718850"/>
            <a:ext cx="1958400" cy="18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Quantity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808000" y="718850"/>
            <a:ext cx="1958400" cy="18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Revenue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81" name="Google Shape;81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525" y="905150"/>
            <a:ext cx="1972025" cy="1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000" y="905150"/>
            <a:ext cx="1958400" cy="16670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1188" y="3024125"/>
            <a:ext cx="1972025" cy="18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337" y="3063975"/>
            <a:ext cx="1958400" cy="17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6808000" y="2831400"/>
            <a:ext cx="1958400" cy="18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CPN- </a:t>
            </a:r>
            <a:r>
              <a:rPr b="1" lang="en-GB">
                <a:solidFill>
                  <a:srgbClr val="1C4587"/>
                </a:solidFill>
              </a:rPr>
              <a:t>Revenue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592338" y="2868000"/>
            <a:ext cx="1958400" cy="18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CPN- </a:t>
            </a:r>
            <a:r>
              <a:rPr b="1" lang="en-GB">
                <a:solidFill>
                  <a:srgbClr val="1C4587"/>
                </a:solidFill>
              </a:rPr>
              <a:t>Quantity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009325"/>
            <a:ext cx="2190400" cy="17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Char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0075" y="3009325"/>
            <a:ext cx="1958400" cy="17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6"/>
          <p:cNvGraphicFramePr/>
          <p:nvPr/>
        </p:nvGraphicFramePr>
        <p:xfrm>
          <a:off x="3370725" y="3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{8CF08D55-B5DB-499F-8961-E6BC4B2CC35A}</a:tableStyleId>
              </a:tblPr>
              <a:tblGrid>
                <a:gridCol w="752475"/>
                <a:gridCol w="295275"/>
              </a:tblGrid>
              <a:tr h="24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cc@braintree</a:t>
                      </a:r>
                      <a:endParaRPr sz="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paypal@braintree</a:t>
                      </a:r>
                      <a:endParaRPr sz="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pbi@afterpay</a:t>
                      </a:r>
                      <a:endParaRPr sz="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6"/>
          <p:cNvSpPr/>
          <p:nvPr/>
        </p:nvSpPr>
        <p:spPr>
          <a:xfrm>
            <a:off x="2460075" y="2831400"/>
            <a:ext cx="1958400" cy="18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Payment- </a:t>
            </a:r>
            <a:r>
              <a:rPr b="1" lang="en-GB">
                <a:solidFill>
                  <a:srgbClr val="1C4587"/>
                </a:solidFill>
              </a:rPr>
              <a:t> Quantity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52400" y="2831400"/>
            <a:ext cx="2190300" cy="18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Payment-  Revenue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0"/>
            <a:ext cx="9144000" cy="64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-5100" y="658300"/>
            <a:ext cx="4577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Fridays contribute to 22.5 % and 21.9 Quantity. 25% of revenue from coupon transactions on Fridays.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Post Mid night, there is rise in sales driven by women shoppers.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Total transaction from Oct-01 to Oct-21 is 49.99K.</a:t>
            </a:r>
            <a:endParaRPr sz="1300">
              <a:solidFill>
                <a:srgbClr val="1155CC"/>
              </a:solidFill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0" y="36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C4587"/>
                </a:solidFill>
              </a:rPr>
              <a:t>Summary : Weekends and Late Night Shoppers Drive Sales</a:t>
            </a:r>
            <a:endParaRPr b="1" sz="2600">
              <a:solidFill>
                <a:srgbClr val="1C4587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572000" y="718850"/>
            <a:ext cx="4194300" cy="18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Revenue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585625" y="2868000"/>
            <a:ext cx="4249500" cy="18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CPN- Revenue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460075" y="2831400"/>
            <a:ext cx="1958400" cy="186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Quantity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152400" y="2831400"/>
            <a:ext cx="2190300" cy="222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</a:rPr>
              <a:t> Revenue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03" name="Google Shape;10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05150"/>
            <a:ext cx="4249451" cy="18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54300"/>
            <a:ext cx="4249450" cy="17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0" y="4838700"/>
            <a:ext cx="8630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oxima Nova"/>
                <a:ea typeface="Proxima Nova"/>
                <a:cs typeface="Proxima Nova"/>
                <a:sym typeface="Proxima Nova"/>
              </a:rPr>
              <a:t>0-7 </a:t>
            </a:r>
            <a:r>
              <a:rPr b="1" lang="en-GB" sz="900">
                <a:latin typeface="Proxima Nova"/>
                <a:ea typeface="Proxima Nova"/>
                <a:cs typeface="Proxima Nova"/>
                <a:sym typeface="Proxima Nova"/>
              </a:rPr>
              <a:t>Midnight</a:t>
            </a:r>
            <a:r>
              <a:rPr b="1" lang="en-GB" sz="900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b="1" lang="en-GB" sz="900">
                <a:latin typeface="Proxima Nova"/>
                <a:ea typeface="Proxima Nova"/>
                <a:cs typeface="Proxima Nova"/>
                <a:sym typeface="Proxima Nova"/>
              </a:rPr>
              <a:t>Morning</a:t>
            </a:r>
            <a:r>
              <a:rPr b="1" lang="en-GB" sz="900">
                <a:latin typeface="Proxima Nova"/>
                <a:ea typeface="Proxima Nova"/>
                <a:cs typeface="Proxima Nova"/>
                <a:sym typeface="Proxima Nova"/>
              </a:rPr>
              <a:t>, 8-13 First Half, 14-17 Second Half, &gt;17 Night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9250"/>
            <a:ext cx="2190299" cy="18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075" y="3020000"/>
            <a:ext cx="1958400" cy="18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0"/>
            <a:ext cx="9144000" cy="64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-5100" y="658300"/>
            <a:ext cx="4577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Average </a:t>
            </a:r>
            <a:r>
              <a:rPr lang="en-GB" sz="1300">
                <a:solidFill>
                  <a:srgbClr val="1155CC"/>
                </a:solidFill>
              </a:rPr>
              <a:t>Revenue</a:t>
            </a:r>
            <a:r>
              <a:rPr lang="en-GB" sz="1300">
                <a:solidFill>
                  <a:srgbClr val="1155CC"/>
                </a:solidFill>
              </a:rPr>
              <a:t> Per Order is $134, and Average Quantity Per Order is 2.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Female shoppers have a higher basket as expected.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Coupon Txns have drive higher sales, with 2.28 quantity per basket as compared to 1.95 of non coupon. </a:t>
            </a:r>
            <a:endParaRPr sz="1300">
              <a:solidFill>
                <a:srgbClr val="1155CC"/>
              </a:solidFill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0" y="36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C4587"/>
                </a:solidFill>
              </a:rPr>
              <a:t>Summary : Coupons help increase basket value by 7% </a:t>
            </a:r>
            <a:endParaRPr b="1" sz="2600">
              <a:solidFill>
                <a:srgbClr val="1C4587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4838700"/>
            <a:ext cx="8630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oxima Nova"/>
                <a:ea typeface="Proxima Nova"/>
                <a:cs typeface="Proxima Nova"/>
                <a:sym typeface="Proxima Nova"/>
              </a:rPr>
              <a:t>0-7 Midnight-Morning, 8-13 First Half, 14-17 Second Half, &gt;17 Night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4572000" y="7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{EBEA0C88-AA91-415A-BCFA-4090F2D2DA9A}</a:tableStyleId>
              </a:tblPr>
              <a:tblGrid>
                <a:gridCol w="1463975"/>
                <a:gridCol w="1463975"/>
                <a:gridCol w="1463975"/>
              </a:tblGrid>
              <a:tr h="38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Hour Bracket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</a:rPr>
                        <a:t>Quantity/Txns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</a:rPr>
                        <a:t>Revenue/Txns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Second Half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2.25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$144.80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Night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2.00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$136.11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First Half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2.11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$135.61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Mid - Night - Morning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1.99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$131.74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8"/>
          <p:cNvGraphicFramePr/>
          <p:nvPr/>
        </p:nvGraphicFramePr>
        <p:xfrm>
          <a:off x="228488" y="22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{EBEA0C88-AA91-415A-BCFA-4090F2D2DA9A}</a:tableStyleId>
              </a:tblPr>
              <a:tblGrid>
                <a:gridCol w="1352050"/>
                <a:gridCol w="1352050"/>
                <a:gridCol w="1352050"/>
              </a:tblGrid>
              <a:tr h="3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Day Of Week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Quantity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Revenue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Thursday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2.01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$137.25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Sunday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1.96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$135.90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Friday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2.00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$135.42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Saturday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2.06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$134.76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Tuesday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1.98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$134.00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Monday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2.15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$131.34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Wednesday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2.07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73763"/>
                          </a:solidFill>
                        </a:rPr>
                        <a:t>$129.67</a:t>
                      </a:r>
                      <a:endParaRPr sz="11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4571988" y="27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{EBEA0C88-AA91-415A-BCFA-4090F2D2DA9A}</a:tableStyleId>
              </a:tblPr>
              <a:tblGrid>
                <a:gridCol w="1463975"/>
                <a:gridCol w="1463975"/>
                <a:gridCol w="1463975"/>
              </a:tblGrid>
              <a:tr h="35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Gender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</a:rPr>
                        <a:t>Quantity/Txns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</a:rPr>
                        <a:t>Revenue/Txns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5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Maie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2.02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$135.41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Female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2.07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73763"/>
                          </a:solidFill>
                        </a:rPr>
                        <a:t>$124.59</a:t>
                      </a:r>
                      <a:endParaRPr sz="1000">
                        <a:solidFill>
                          <a:srgbClr val="07376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8"/>
          <p:cNvGraphicFramePr/>
          <p:nvPr/>
        </p:nvGraphicFramePr>
        <p:xfrm>
          <a:off x="4612038" y="3969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{EBEA0C88-AA91-415A-BCFA-4090F2D2DA9A}</a:tableStyleId>
              </a:tblPr>
              <a:tblGrid>
                <a:gridCol w="1463975"/>
                <a:gridCol w="1463975"/>
                <a:gridCol w="1463975"/>
              </a:tblGrid>
              <a:tr h="35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Hour Bracket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</a:rPr>
                        <a:t>Quantity/Txns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</a:rPr>
                        <a:t>Revenue/Txns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5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Coupon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0000"/>
                          </a:solidFill>
                        </a:rPr>
                        <a:t>2.28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0000"/>
                          </a:solidFill>
                        </a:rPr>
                        <a:t>$141.33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5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No Coupon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0000"/>
                          </a:solidFill>
                        </a:rPr>
                        <a:t>1.95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0000"/>
                          </a:solidFill>
                        </a:rPr>
                        <a:t>$131.11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0"/>
            <a:ext cx="9144000" cy="64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-5100" y="658300"/>
            <a:ext cx="85866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90% of customers are single txns customers.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2.33 is the average frequency of multi-txns customers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There </a:t>
            </a:r>
            <a:r>
              <a:rPr lang="en-GB" sz="1300">
                <a:solidFill>
                  <a:srgbClr val="1155CC"/>
                </a:solidFill>
              </a:rPr>
              <a:t>are</a:t>
            </a:r>
            <a:r>
              <a:rPr lang="en-GB" sz="1300">
                <a:solidFill>
                  <a:srgbClr val="1155CC"/>
                </a:solidFill>
              </a:rPr>
              <a:t> customer with high frequency like 42189 (User ID), who are shifting the frequency to 2.33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80% users have frequency of 2. </a:t>
            </a:r>
            <a:endParaRPr sz="1300">
              <a:solidFill>
                <a:srgbClr val="1155CC"/>
              </a:solidFill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0" y="36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C4587"/>
                </a:solidFill>
              </a:rPr>
              <a:t>Summary:</a:t>
            </a:r>
            <a:r>
              <a:rPr b="1" lang="en-GB" sz="2600">
                <a:solidFill>
                  <a:srgbClr val="1C4587"/>
                </a:solidFill>
              </a:rPr>
              <a:t>Multi Txns</a:t>
            </a:r>
            <a:r>
              <a:rPr b="1" lang="en-GB" sz="2600">
                <a:solidFill>
                  <a:srgbClr val="1C4587"/>
                </a:solidFill>
              </a:rPr>
              <a:t> Customers tend to shop twice a month</a:t>
            </a:r>
            <a:endParaRPr b="1" sz="2600">
              <a:solidFill>
                <a:srgbClr val="1C4587"/>
              </a:solidFill>
            </a:endParaRPr>
          </a:p>
        </p:txBody>
      </p:sp>
      <p:pic>
        <p:nvPicPr>
          <p:cNvPr id="127" name="Google Shape;127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0" y="2262125"/>
            <a:ext cx="8485326" cy="2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927625" y="1974125"/>
            <a:ext cx="1477200" cy="805800"/>
          </a:xfrm>
          <a:prstGeom prst="wedgeRectCallout">
            <a:avLst>
              <a:gd fmla="val -149093" name="adj1"/>
              <a:gd fmla="val 716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CC"/>
                </a:solidFill>
              </a:rPr>
              <a:t>Shoppers with 2 txns per month top the charts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Affinity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9144000" cy="95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0" y="953750"/>
            <a:ext cx="85866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One month Data doesn’t provide enough insight to recommend products with high confidence.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We have used the # of common transactions and quantity sold as a </a:t>
            </a:r>
            <a:r>
              <a:rPr lang="en-GB" sz="1300">
                <a:solidFill>
                  <a:srgbClr val="1155CC"/>
                </a:solidFill>
              </a:rPr>
              <a:t>combination</a:t>
            </a:r>
            <a:r>
              <a:rPr lang="en-GB" sz="1300">
                <a:solidFill>
                  <a:srgbClr val="1155CC"/>
                </a:solidFill>
              </a:rPr>
              <a:t> of metric to arrive at these recommendation. </a:t>
            </a:r>
            <a:endParaRPr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AutoNum type="arabicPeriod"/>
            </a:pPr>
            <a:r>
              <a:rPr lang="en-GB" sz="1300">
                <a:solidFill>
                  <a:srgbClr val="1155CC"/>
                </a:solidFill>
              </a:rPr>
              <a:t>Below is a </a:t>
            </a:r>
            <a:r>
              <a:rPr lang="en-GB" sz="1300">
                <a:solidFill>
                  <a:srgbClr val="1155CC"/>
                </a:solidFill>
              </a:rPr>
              <a:t>snapshot</a:t>
            </a:r>
            <a:r>
              <a:rPr lang="en-GB" sz="1300">
                <a:solidFill>
                  <a:srgbClr val="1155CC"/>
                </a:solidFill>
              </a:rPr>
              <a:t> of recommendation.</a:t>
            </a:r>
            <a:endParaRPr sz="1300">
              <a:solidFill>
                <a:srgbClr val="1155CC"/>
              </a:solidFill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0" y="0"/>
            <a:ext cx="91440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C4587"/>
                </a:solidFill>
              </a:rPr>
              <a:t>Summary : Women Shoppers Can Be T</a:t>
            </a:r>
            <a:r>
              <a:rPr b="1" lang="en-GB" sz="2600">
                <a:solidFill>
                  <a:srgbClr val="1C4587"/>
                </a:solidFill>
              </a:rPr>
              <a:t>argeted</a:t>
            </a:r>
            <a:r>
              <a:rPr b="1" lang="en-GB" sz="2600">
                <a:solidFill>
                  <a:srgbClr val="1C4587"/>
                </a:solidFill>
              </a:rPr>
              <a:t> More Accurately Using Product Affinity To Generate Revenue</a:t>
            </a:r>
            <a:endParaRPr b="1" sz="2600">
              <a:solidFill>
                <a:srgbClr val="1C4587"/>
              </a:solidFill>
            </a:endParaRPr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952500" y="20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{EBEA0C88-AA91-415A-BCFA-4090F2D2DA9A}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Antecedent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Consequent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Leco 7/8 Long Cardigan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Jourdan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Little Edee Denim Skirt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Nora Twisted Top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Lennox Bikini Top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Mr Smith Bikini Bottoms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Maui Rib Bikini Briefs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Little Edee Denim Skirt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Scoop Bralette Bikini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 Bodhi Top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Michigan High-Waisted Pants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73763"/>
                          </a:solidFill>
                        </a:rPr>
                        <a:t> Noa Top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