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302" r:id="rId43"/>
    <p:sldId id="299" r:id="rId44"/>
    <p:sldId id="300" r:id="rId45"/>
    <p:sldId id="298"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B0DA-AE09-4DBD-859A-8FFD6C553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07A174-0B4C-4804-A30A-994400B390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655F3F-2BE7-410C-904C-67AEF70C86E9}"/>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5" name="Footer Placeholder 4">
            <a:extLst>
              <a:ext uri="{FF2B5EF4-FFF2-40B4-BE49-F238E27FC236}">
                <a16:creationId xmlns:a16="http://schemas.microsoft.com/office/drawing/2014/main" id="{E71F5B48-157D-4026-BC47-0777431AA6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675FF4-E43A-4BB5-8F58-6757DD3DDB93}"/>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14774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F626-63C5-4FA7-8D32-B8429CFE0E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AB458F-9B94-449F-93E4-0B700DC34E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D08543-20CA-4181-B9D2-1BDBCDBA93EE}"/>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5" name="Footer Placeholder 4">
            <a:extLst>
              <a:ext uri="{FF2B5EF4-FFF2-40B4-BE49-F238E27FC236}">
                <a16:creationId xmlns:a16="http://schemas.microsoft.com/office/drawing/2014/main" id="{7947020B-C3B4-4E6C-B08F-3ED82F0C1D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E356C4-3872-4A91-BFE7-6657C2A57019}"/>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41817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80E5D7-A371-4BF9-A2B4-4A9B032034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7FD338-A7ED-4D29-85CF-50187D10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C34E9B-DFB5-447F-9570-C8AB0A095329}"/>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5" name="Footer Placeholder 4">
            <a:extLst>
              <a:ext uri="{FF2B5EF4-FFF2-40B4-BE49-F238E27FC236}">
                <a16:creationId xmlns:a16="http://schemas.microsoft.com/office/drawing/2014/main" id="{DCAC2050-FCFB-4983-BC47-AF2B97515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8E99DA-547F-4F7E-BBFA-3FC05364169E}"/>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74844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5E38-D981-4F1F-906C-5BD854D923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E86A27-4D21-488F-A92B-F23266EA9D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0BF47-6FA3-4064-8361-21205DB7056A}"/>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5" name="Footer Placeholder 4">
            <a:extLst>
              <a:ext uri="{FF2B5EF4-FFF2-40B4-BE49-F238E27FC236}">
                <a16:creationId xmlns:a16="http://schemas.microsoft.com/office/drawing/2014/main" id="{453034A9-36B7-4762-A7ED-A4EA6CC17C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640CAC-31E2-4E5B-8A1A-27FD8C3308DF}"/>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119444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0D4F-B22F-4124-AD5A-57CAEAAF3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53FFB36-88A3-41AD-A7EF-FA49E7A10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C283DF-96CF-4C5F-A410-451BFC07D5E1}"/>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5" name="Footer Placeholder 4">
            <a:extLst>
              <a:ext uri="{FF2B5EF4-FFF2-40B4-BE49-F238E27FC236}">
                <a16:creationId xmlns:a16="http://schemas.microsoft.com/office/drawing/2014/main" id="{304684DF-8CDB-434E-8F8D-E14207091E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D2A292-EC72-4FE1-A4ED-7F8F78EB4B71}"/>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150984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838B5-4008-4A9D-94CB-C6FABFC207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E87DEF-E456-4AB0-BBEB-6C0305B13E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5019B0-D862-4440-9317-EE62BE0B7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32D431-8D93-47E2-AFFB-0A8D9FC6ADD1}"/>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6" name="Footer Placeholder 5">
            <a:extLst>
              <a:ext uri="{FF2B5EF4-FFF2-40B4-BE49-F238E27FC236}">
                <a16:creationId xmlns:a16="http://schemas.microsoft.com/office/drawing/2014/main" id="{B2438B26-C35F-477F-82B0-54B5949F6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66A30F-150A-412E-8A9D-2396B5D42416}"/>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140125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284D-2A82-440C-B936-E3C19AD812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625BE1-E8BA-4DAC-B72E-C2403FE9C9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5C3DE9-77D1-4E4D-BA57-227DA96F8C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64F-6A11-40BE-B790-0B0FFB0BE5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3806D-DBDF-432B-B891-7CFF6EECA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DDCE5C-6CF0-4924-917B-B72142B04565}"/>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8" name="Footer Placeholder 7">
            <a:extLst>
              <a:ext uri="{FF2B5EF4-FFF2-40B4-BE49-F238E27FC236}">
                <a16:creationId xmlns:a16="http://schemas.microsoft.com/office/drawing/2014/main" id="{FCF95230-33E4-4863-8457-F0A4041197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7F8D97-6DB6-4F10-8C84-A283A0CD4353}"/>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1889059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F7BD-17C2-4921-8624-E29A85642B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A817EC-6A21-4C0E-B3CD-2BE34FE3F4E4}"/>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4" name="Footer Placeholder 3">
            <a:extLst>
              <a:ext uri="{FF2B5EF4-FFF2-40B4-BE49-F238E27FC236}">
                <a16:creationId xmlns:a16="http://schemas.microsoft.com/office/drawing/2014/main" id="{C5343808-5E4E-44F7-A47A-DBA0D94160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CC411F-A761-45D9-AA59-C640CA5973F7}"/>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4000070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AB96E-BD86-403B-867A-4EDE3321D3E4}"/>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3" name="Footer Placeholder 2">
            <a:extLst>
              <a:ext uri="{FF2B5EF4-FFF2-40B4-BE49-F238E27FC236}">
                <a16:creationId xmlns:a16="http://schemas.microsoft.com/office/drawing/2014/main" id="{42AFFD04-20D2-4637-8B55-0A235534B2D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8B3A24-C96A-40CB-A867-98FBDAC3285F}"/>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146047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C7EB-F499-4F1F-A022-B394766A9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0FD7E2-6C0E-4F01-9548-C1E699EAC9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5925BC-FC63-4A07-83FD-CEEC1023D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8541A5-5C98-4443-900C-6692F77AACDE}"/>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6" name="Footer Placeholder 5">
            <a:extLst>
              <a:ext uri="{FF2B5EF4-FFF2-40B4-BE49-F238E27FC236}">
                <a16:creationId xmlns:a16="http://schemas.microsoft.com/office/drawing/2014/main" id="{0C0F0D3E-F76D-48BB-A3EF-13AB2DDBAF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B9813-704E-49C2-A90B-A18E7A3BEFA9}"/>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46842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FCB9-F8F8-4E29-8D69-6F59DA91E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C1BAED-A765-43EC-931C-7D9E6032B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95D5CFB-91C4-44B1-9C26-2BA583651A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8C588-6295-457F-A53E-6DD672ACDC52}"/>
              </a:ext>
            </a:extLst>
          </p:cNvPr>
          <p:cNvSpPr>
            <a:spLocks noGrp="1"/>
          </p:cNvSpPr>
          <p:nvPr>
            <p:ph type="dt" sz="half" idx="10"/>
          </p:nvPr>
        </p:nvSpPr>
        <p:spPr/>
        <p:txBody>
          <a:bodyPr/>
          <a:lstStyle/>
          <a:p>
            <a:fld id="{3A19E40E-74B1-41B6-813C-E2FA06D86E6A}" type="datetimeFigureOut">
              <a:rPr lang="en-IN" smtClean="0"/>
              <a:pPr/>
              <a:t>24-03-2025</a:t>
            </a:fld>
            <a:endParaRPr lang="en-IN"/>
          </a:p>
        </p:txBody>
      </p:sp>
      <p:sp>
        <p:nvSpPr>
          <p:cNvPr id="6" name="Footer Placeholder 5">
            <a:extLst>
              <a:ext uri="{FF2B5EF4-FFF2-40B4-BE49-F238E27FC236}">
                <a16:creationId xmlns:a16="http://schemas.microsoft.com/office/drawing/2014/main" id="{A102C65E-C1C9-4244-801C-2CF6B72C98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0BD87B-4958-4D69-9A7C-D14003875E5E}"/>
              </a:ext>
            </a:extLst>
          </p:cNvPr>
          <p:cNvSpPr>
            <a:spLocks noGrp="1"/>
          </p:cNvSpPr>
          <p:nvPr>
            <p:ph type="sldNum" sz="quarter" idx="12"/>
          </p:nvPr>
        </p:nvSpPr>
        <p:spPr/>
        <p:txBody>
          <a:bodyPr/>
          <a:lstStyle/>
          <a:p>
            <a:fld id="{16B20AEC-89DE-43AC-9E2E-83E74564B782}" type="slidenum">
              <a:rPr lang="en-IN" smtClean="0"/>
              <a:pPr/>
              <a:t>‹#›</a:t>
            </a:fld>
            <a:endParaRPr lang="en-IN"/>
          </a:p>
        </p:txBody>
      </p:sp>
    </p:spTree>
    <p:extLst>
      <p:ext uri="{BB962C8B-B14F-4D97-AF65-F5344CB8AC3E}">
        <p14:creationId xmlns:p14="http://schemas.microsoft.com/office/powerpoint/2010/main" val="1961137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B98FD1-0406-4BB6-9753-3ECC505C9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90B1A9-9E12-4A02-B8F7-300432B5E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65493-12CD-4BAB-BDFD-2784228D4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19E40E-74B1-41B6-813C-E2FA06D86E6A}" type="datetimeFigureOut">
              <a:rPr lang="en-IN" smtClean="0"/>
              <a:pPr/>
              <a:t>24-03-2025</a:t>
            </a:fld>
            <a:endParaRPr lang="en-IN"/>
          </a:p>
        </p:txBody>
      </p:sp>
      <p:sp>
        <p:nvSpPr>
          <p:cNvPr id="5" name="Footer Placeholder 4">
            <a:extLst>
              <a:ext uri="{FF2B5EF4-FFF2-40B4-BE49-F238E27FC236}">
                <a16:creationId xmlns:a16="http://schemas.microsoft.com/office/drawing/2014/main" id="{C430FF4E-AF5D-4211-BD72-A25F793F3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6867D2-F333-4BAF-84A5-0AA1BFC3C1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20AEC-89DE-43AC-9E2E-83E74564B782}" type="slidenum">
              <a:rPr lang="en-IN" smtClean="0"/>
              <a:pPr/>
              <a:t>‹#›</a:t>
            </a:fld>
            <a:endParaRPr lang="en-IN"/>
          </a:p>
        </p:txBody>
      </p:sp>
    </p:spTree>
    <p:extLst>
      <p:ext uri="{BB962C8B-B14F-4D97-AF65-F5344CB8AC3E}">
        <p14:creationId xmlns:p14="http://schemas.microsoft.com/office/powerpoint/2010/main" val="4111260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B521-AC2B-4C71-86B8-F6A262CC85E4}"/>
              </a:ext>
            </a:extLst>
          </p:cNvPr>
          <p:cNvSpPr>
            <a:spLocks noGrp="1"/>
          </p:cNvSpPr>
          <p:nvPr>
            <p:ph type="ctrTitle"/>
          </p:nvPr>
        </p:nvSpPr>
        <p:spPr/>
        <p:txBody>
          <a:bodyPr/>
          <a:lstStyle/>
          <a:p>
            <a:r>
              <a:rPr lang="en-US" dirty="0"/>
              <a:t>Unit - 2</a:t>
            </a:r>
            <a:endParaRPr lang="en-IN" dirty="0"/>
          </a:p>
        </p:txBody>
      </p:sp>
    </p:spTree>
    <p:extLst>
      <p:ext uri="{BB962C8B-B14F-4D97-AF65-F5344CB8AC3E}">
        <p14:creationId xmlns:p14="http://schemas.microsoft.com/office/powerpoint/2010/main" val="1703261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Selecting the Research Problem</a:t>
            </a:r>
          </a:p>
        </p:txBody>
      </p:sp>
      <p:sp>
        <p:nvSpPr>
          <p:cNvPr id="3" name="Content Placeholder 2"/>
          <p:cNvSpPr>
            <a:spLocks noGrp="1"/>
          </p:cNvSpPr>
          <p:nvPr>
            <p:ph idx="1"/>
          </p:nvPr>
        </p:nvSpPr>
        <p:spPr/>
        <p:txBody>
          <a:bodyPr/>
          <a:lstStyle/>
          <a:p>
            <a:pPr algn="just"/>
            <a:r>
              <a:rPr lang="en-IN" dirty="0"/>
              <a:t>Selecting a research problem is a crucial and challenging task that requires careful consideration. While guidance from experts can be helpful, the </a:t>
            </a:r>
            <a:r>
              <a:rPr lang="en-IN" b="1" dirty="0"/>
              <a:t>final choice must come from the researcher</a:t>
            </a:r>
            <a:r>
              <a:rPr lang="en-IN" dirty="0"/>
              <a:t> to ensure originality and genuine interest.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5872163"/>
          </a:xfrm>
        </p:spPr>
        <p:txBody>
          <a:bodyPr>
            <a:normAutofit fontScale="92500" lnSpcReduction="10000"/>
          </a:bodyPr>
          <a:lstStyle/>
          <a:p>
            <a:pPr>
              <a:buNone/>
            </a:pPr>
            <a:r>
              <a:rPr lang="en-IN" b="1" dirty="0"/>
              <a:t>Key Guidelines for Selecting a Research Problem:</a:t>
            </a:r>
          </a:p>
          <a:p>
            <a:r>
              <a:rPr lang="en-IN" b="1" dirty="0"/>
              <a:t>Avoid Overdone Topics</a:t>
            </a:r>
            <a:r>
              <a:rPr lang="en-IN" dirty="0"/>
              <a:t> – A well-researched subject may not offer new insights.</a:t>
            </a:r>
          </a:p>
          <a:p>
            <a:r>
              <a:rPr lang="en-IN" b="1" dirty="0"/>
              <a:t>Avoid Highly Controversial Topics</a:t>
            </a:r>
            <a:r>
              <a:rPr lang="en-IN" dirty="0"/>
              <a:t> – They can be complex and difficult to analyze objectively.</a:t>
            </a:r>
          </a:p>
          <a:p>
            <a:r>
              <a:rPr lang="en-IN" b="1" dirty="0"/>
              <a:t>Ensure Clarity and Scope</a:t>
            </a:r>
            <a:r>
              <a:rPr lang="en-IN" dirty="0"/>
              <a:t> – Problems should neither be too narrow nor too vague.</a:t>
            </a:r>
          </a:p>
          <a:p>
            <a:r>
              <a:rPr lang="en-IN" b="1" dirty="0"/>
              <a:t>Choose a Familiar and Feasible Topic</a:t>
            </a:r>
            <a:r>
              <a:rPr lang="en-IN" dirty="0"/>
              <a:t> – Availability of research material and expert guidance is essential.</a:t>
            </a:r>
          </a:p>
          <a:p>
            <a:r>
              <a:rPr lang="en-IN" b="1" dirty="0"/>
              <a:t>Assess Practical Considerations:</a:t>
            </a:r>
            <a:r>
              <a:rPr lang="en-IN" dirty="0"/>
              <a:t> </a:t>
            </a:r>
          </a:p>
          <a:p>
            <a:pPr lvl="1"/>
            <a:r>
              <a:rPr lang="en-IN" dirty="0"/>
              <a:t>Researcher’s qualifications and expertise</a:t>
            </a:r>
          </a:p>
          <a:p>
            <a:pPr lvl="1"/>
            <a:r>
              <a:rPr lang="en-IN" dirty="0"/>
              <a:t>Budget constraints</a:t>
            </a:r>
          </a:p>
          <a:p>
            <a:pPr lvl="1"/>
            <a:r>
              <a:rPr lang="en-IN" dirty="0"/>
              <a:t>Availability of cooperation from participants</a:t>
            </a:r>
          </a:p>
          <a:p>
            <a:r>
              <a:rPr lang="en-IN" b="1" dirty="0"/>
              <a:t>Conduct a Preliminary Study</a:t>
            </a:r>
            <a:r>
              <a:rPr lang="en-IN" dirty="0"/>
              <a:t> – A feasibility study is necessary, especially for new fields with undeveloped research methods.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Necessity of Defining the Research Problem</a:t>
            </a:r>
            <a:endParaRPr lang="en-US" dirty="0"/>
          </a:p>
        </p:txBody>
      </p:sp>
      <p:sp>
        <p:nvSpPr>
          <p:cNvPr id="3" name="Content Placeholder 2"/>
          <p:cNvSpPr>
            <a:spLocks noGrp="1"/>
          </p:cNvSpPr>
          <p:nvPr>
            <p:ph idx="1"/>
          </p:nvPr>
        </p:nvSpPr>
        <p:spPr>
          <a:xfrm>
            <a:off x="838200" y="1549400"/>
            <a:ext cx="10515600" cy="4627563"/>
          </a:xfrm>
        </p:spPr>
        <p:txBody>
          <a:bodyPr>
            <a:normAutofit fontScale="92500" lnSpcReduction="10000"/>
          </a:bodyPr>
          <a:lstStyle/>
          <a:p>
            <a:r>
              <a:rPr lang="en-IN" dirty="0"/>
              <a:t>A well-defined research problem is crucial, as </a:t>
            </a:r>
            <a:r>
              <a:rPr lang="en-IN" b="1" dirty="0"/>
              <a:t>a clearly stated problem is half solved</a:t>
            </a:r>
            <a:r>
              <a:rPr lang="en-IN" dirty="0"/>
              <a:t>. Proper definition helps in:</a:t>
            </a:r>
          </a:p>
          <a:p>
            <a:pPr lvl="1"/>
            <a:r>
              <a:rPr lang="en-IN" b="1" dirty="0"/>
              <a:t>Distinguishing relevant data from irrelevant data</a:t>
            </a:r>
            <a:endParaRPr lang="en-IN" dirty="0"/>
          </a:p>
          <a:p>
            <a:pPr lvl="1"/>
            <a:r>
              <a:rPr lang="en-IN" b="1" dirty="0"/>
              <a:t>Ensuring a focused research approach</a:t>
            </a:r>
            <a:endParaRPr lang="en-IN" dirty="0"/>
          </a:p>
          <a:p>
            <a:pPr lvl="1"/>
            <a:r>
              <a:rPr lang="en-IN" b="1" dirty="0"/>
              <a:t>Determining what data to collect and analyze</a:t>
            </a:r>
            <a:endParaRPr lang="en-IN" dirty="0"/>
          </a:p>
          <a:p>
            <a:pPr lvl="1"/>
            <a:r>
              <a:rPr lang="en-IN" b="1" dirty="0"/>
              <a:t>Identifying relationships to explore</a:t>
            </a:r>
            <a:endParaRPr lang="en-IN" dirty="0"/>
          </a:p>
          <a:p>
            <a:pPr lvl="1"/>
            <a:r>
              <a:rPr lang="en-IN" b="1" dirty="0"/>
              <a:t>Selecting appropriate research techniques</a:t>
            </a:r>
            <a:endParaRPr lang="en-IN" dirty="0"/>
          </a:p>
          <a:p>
            <a:pPr algn="just"/>
            <a:r>
              <a:rPr lang="en-IN" dirty="0"/>
              <a:t>Without clear problem definition, research may face hurdles and inefficiencies. </a:t>
            </a:r>
          </a:p>
          <a:p>
            <a:pPr algn="just"/>
            <a:r>
              <a:rPr lang="en-IN" b="1" dirty="0"/>
              <a:t>Problem formulation is often more important than finding the solution</a:t>
            </a:r>
            <a:r>
              <a:rPr lang="en-IN" dirty="0"/>
              <a:t>, as it lays the foundation for research design and smooth execution of subsequent steps.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Techniques Involved in Defining a Research Problem</a:t>
            </a:r>
            <a:endParaRPr lang="en-US" dirty="0"/>
          </a:p>
        </p:txBody>
      </p:sp>
      <p:sp>
        <p:nvSpPr>
          <p:cNvPr id="3" name="Content Placeholder 2"/>
          <p:cNvSpPr>
            <a:spLocks noGrp="1"/>
          </p:cNvSpPr>
          <p:nvPr>
            <p:ph idx="1"/>
          </p:nvPr>
        </p:nvSpPr>
        <p:spPr/>
        <p:txBody>
          <a:bodyPr/>
          <a:lstStyle/>
          <a:p>
            <a:pPr algn="just"/>
            <a:r>
              <a:rPr lang="en-IN" dirty="0"/>
              <a:t>   Defining a research problem involves setting </a:t>
            </a:r>
            <a:r>
              <a:rPr lang="en-IN" b="1" dirty="0"/>
              <a:t>clear boundaries</a:t>
            </a:r>
            <a:r>
              <a:rPr lang="en-IN" dirty="0"/>
              <a:t> for study with a predetermined objective. It is a crucial and systematic process that requires careful consideration. </a:t>
            </a:r>
          </a:p>
          <a:p>
            <a:pPr>
              <a:buNone/>
            </a:pPr>
            <a:r>
              <a:rPr lang="en-IN" dirty="0"/>
              <a:t>The following steps are involved:</a:t>
            </a:r>
          </a:p>
          <a:p>
            <a:pPr lvl="1"/>
            <a:r>
              <a:rPr lang="en-IN" dirty="0"/>
              <a:t>Statement of the Problem in a General Way</a:t>
            </a:r>
          </a:p>
          <a:p>
            <a:pPr lvl="1"/>
            <a:r>
              <a:rPr lang="en-IN" dirty="0"/>
              <a:t>Understanding the Nature of the Problem</a:t>
            </a:r>
          </a:p>
          <a:p>
            <a:pPr lvl="1"/>
            <a:r>
              <a:rPr lang="en-US" dirty="0"/>
              <a:t>Surveying Available Literature</a:t>
            </a:r>
          </a:p>
          <a:p>
            <a:pPr lvl="1"/>
            <a:r>
              <a:rPr lang="en-US" dirty="0"/>
              <a:t>Developing Ideas through Discussions</a:t>
            </a:r>
          </a:p>
          <a:p>
            <a:pPr lvl="1"/>
            <a:r>
              <a:rPr lang="en-US" dirty="0"/>
              <a:t>Rephrasing the Research Problem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6100"/>
            <a:ext cx="10515600" cy="5630863"/>
          </a:xfrm>
        </p:spPr>
        <p:txBody>
          <a:bodyPr>
            <a:normAutofit fontScale="92500" lnSpcReduction="10000"/>
          </a:bodyPr>
          <a:lstStyle/>
          <a:p>
            <a:pPr>
              <a:buNone/>
            </a:pPr>
            <a:r>
              <a:rPr lang="en-IN" b="1" dirty="0"/>
              <a:t>Statement of the Problem in a General Way</a:t>
            </a:r>
            <a:endParaRPr lang="en-IN" dirty="0"/>
          </a:p>
          <a:p>
            <a:pPr lvl="1">
              <a:buNone/>
            </a:pPr>
            <a:r>
              <a:rPr lang="en-IN" dirty="0"/>
              <a:t>The problem should be stated broadly, considering practical or intellectual concerns.</a:t>
            </a:r>
          </a:p>
          <a:p>
            <a:pPr lvl="1">
              <a:buNone/>
            </a:pPr>
            <a:r>
              <a:rPr lang="en-IN" dirty="0"/>
              <a:t>Preliminary surveys or expert guidance can help refine the problem statement.</a:t>
            </a:r>
          </a:p>
          <a:p>
            <a:pPr>
              <a:buNone/>
            </a:pPr>
            <a:r>
              <a:rPr lang="en-IN" b="1" dirty="0"/>
              <a:t>Understanding the Nature of the Problem</a:t>
            </a:r>
            <a:endParaRPr lang="en-IN" dirty="0"/>
          </a:p>
          <a:p>
            <a:pPr lvl="1">
              <a:buNone/>
            </a:pPr>
            <a:r>
              <a:rPr lang="en-IN" dirty="0"/>
              <a:t>The researcher should explore the origin and background of the problem.</a:t>
            </a:r>
          </a:p>
          <a:p>
            <a:pPr lvl="1">
              <a:buNone/>
            </a:pPr>
            <a:r>
              <a:rPr lang="en-IN" dirty="0"/>
              <a:t>Discussions with experts and understanding the research environment are essential.</a:t>
            </a:r>
          </a:p>
          <a:p>
            <a:pPr>
              <a:buNone/>
            </a:pPr>
            <a:r>
              <a:rPr lang="en-IN" b="1" dirty="0"/>
              <a:t>Surveying Available Literature</a:t>
            </a:r>
            <a:endParaRPr lang="en-IN" dirty="0"/>
          </a:p>
          <a:p>
            <a:pPr lvl="1">
              <a:buNone/>
            </a:pPr>
            <a:r>
              <a:rPr lang="en-IN" dirty="0"/>
              <a:t>Reviewing existing theories, reports, and studies helps refine the problem.</a:t>
            </a:r>
          </a:p>
          <a:p>
            <a:pPr lvl="1">
              <a:buNone/>
            </a:pPr>
            <a:r>
              <a:rPr lang="en-IN" dirty="0"/>
              <a:t>Identifies gaps, inconsistencies, and potential difficulties in research.</a:t>
            </a:r>
          </a:p>
          <a:p>
            <a:pPr>
              <a:buNone/>
            </a:pPr>
            <a:r>
              <a:rPr lang="en-IN" b="1" dirty="0"/>
              <a:t>Developing Ideas through Discussions</a:t>
            </a:r>
            <a:endParaRPr lang="en-IN" dirty="0"/>
          </a:p>
          <a:p>
            <a:pPr lvl="1">
              <a:buNone/>
            </a:pPr>
            <a:r>
              <a:rPr lang="en-IN" dirty="0"/>
              <a:t>Engaging with experienced researchers and peers can generate new insights.</a:t>
            </a:r>
          </a:p>
          <a:p>
            <a:pPr lvl="1">
              <a:buNone/>
            </a:pPr>
            <a:r>
              <a:rPr lang="en-IN" dirty="0"/>
              <a:t>Discussions help refine research focus and possible methodologies.</a:t>
            </a:r>
          </a:p>
          <a:p>
            <a:pPr>
              <a:buNone/>
            </a:pPr>
            <a:r>
              <a:rPr lang="en-IN" b="1" dirty="0"/>
              <a:t>Rephrasing the Research Problem</a:t>
            </a:r>
            <a:endParaRPr lang="en-IN" dirty="0"/>
          </a:p>
          <a:p>
            <a:pPr lvl="1">
              <a:buNone/>
            </a:pPr>
            <a:r>
              <a:rPr lang="en-IN" dirty="0"/>
              <a:t>The problem should be rewritten in specific analytical terms.</a:t>
            </a:r>
          </a:p>
          <a:p>
            <a:pPr lvl="1">
              <a:buNone/>
            </a:pPr>
            <a:r>
              <a:rPr lang="en-IN" dirty="0"/>
              <a:t>This makes it operationally viable and helps in formulating working hypotheses.</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Illustration of Defining a Research Problem</a:t>
            </a:r>
            <a:endParaRPr lang="en-US" dirty="0"/>
          </a:p>
        </p:txBody>
      </p:sp>
      <p:sp>
        <p:nvSpPr>
          <p:cNvPr id="3" name="Content Placeholder 2"/>
          <p:cNvSpPr>
            <a:spLocks noGrp="1"/>
          </p:cNvSpPr>
          <p:nvPr>
            <p:ph idx="1"/>
          </p:nvPr>
        </p:nvSpPr>
        <p:spPr/>
        <p:txBody>
          <a:bodyPr/>
          <a:lstStyle/>
          <a:p>
            <a:r>
              <a:rPr lang="en-IN" dirty="0"/>
              <a:t>The process of defining a research problem involves refining a broad question into a precise and researchable statement. </a:t>
            </a:r>
          </a:p>
          <a:p>
            <a:r>
              <a:rPr lang="en-IN" dirty="0"/>
              <a:t>This can be illustrated with an example:</a:t>
            </a:r>
          </a:p>
          <a:p>
            <a:r>
              <a:rPr lang="en-IN" b="1" dirty="0"/>
              <a:t>Initial Broad Question:</a:t>
            </a:r>
            <a:endParaRPr lang="en-IN" dirty="0"/>
          </a:p>
          <a:p>
            <a:pPr lvl="1"/>
            <a:r>
              <a:rPr lang="en-IN" i="1" dirty="0"/>
              <a:t>“Why is productivity in Japan so much higher than in India?”</a:t>
            </a:r>
            <a:endParaRPr lang="en-IN" dirty="0"/>
          </a:p>
          <a:p>
            <a:pPr lvl="1"/>
            <a:r>
              <a:rPr lang="en-IN" dirty="0"/>
              <a:t>This statement is too </a:t>
            </a:r>
            <a:r>
              <a:rPr lang="en-US" dirty="0" err="1"/>
              <a:t>uclear</a:t>
            </a:r>
            <a:r>
              <a:rPr lang="en-IN" dirty="0"/>
              <a:t>, as it lacks clarity on productivity type, industries, and time period.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5200"/>
            <a:ext cx="10515600" cy="5211763"/>
          </a:xfrm>
        </p:spPr>
        <p:txBody>
          <a:bodyPr>
            <a:normAutofit/>
          </a:bodyPr>
          <a:lstStyle/>
          <a:p>
            <a:pPr algn="just"/>
            <a:r>
              <a:rPr lang="en-IN" b="1" dirty="0"/>
              <a:t>Refined Question:</a:t>
            </a:r>
            <a:endParaRPr lang="en-IN" dirty="0"/>
          </a:p>
          <a:p>
            <a:pPr lvl="1" algn="just"/>
            <a:r>
              <a:rPr lang="en-IN" i="1" dirty="0"/>
              <a:t>“What factors were responsible for the higher labour productivity of Japan’s manufacturing industries during the decade 1971 to 1980 relative to India’s manufacturing industries?”</a:t>
            </a:r>
            <a:endParaRPr lang="en-IN" dirty="0"/>
          </a:p>
          <a:p>
            <a:pPr lvl="1" algn="just"/>
            <a:r>
              <a:rPr lang="en-IN" dirty="0"/>
              <a:t>This version removes ambiguities and focuses on specific industries and time periods.</a:t>
            </a:r>
          </a:p>
          <a:p>
            <a:pPr algn="just"/>
            <a:r>
              <a:rPr lang="en-IN" b="1" dirty="0"/>
              <a:t>Final Specific Question:</a:t>
            </a:r>
            <a:endParaRPr lang="en-IN" dirty="0"/>
          </a:p>
          <a:p>
            <a:pPr lvl="1" algn="just"/>
            <a:r>
              <a:rPr lang="en-IN" i="1" dirty="0"/>
              <a:t>“To what extent did labour productivity in 1971 to 1980 in Japan exceed that of India in respect of 15 selected manufacturing industries? What factors were responsible for the productivity differentials between the two countries by industries?”</a:t>
            </a:r>
            <a:endParaRPr lang="en-IN" dirty="0"/>
          </a:p>
          <a:p>
            <a:pPr lvl="1" algn="just"/>
            <a:r>
              <a:rPr lang="en-IN" dirty="0"/>
              <a:t>This version is well-defined, includes measurable aspects, and specifies industries and timeframes.</a:t>
            </a:r>
          </a:p>
          <a:p>
            <a:pPr algn="just"/>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A37FE-F87C-4E15-94CA-451879FAF731}"/>
              </a:ext>
            </a:extLst>
          </p:cNvPr>
          <p:cNvSpPr>
            <a:spLocks noGrp="1"/>
          </p:cNvSpPr>
          <p:nvPr>
            <p:ph idx="1"/>
          </p:nvPr>
        </p:nvSpPr>
        <p:spPr>
          <a:xfrm>
            <a:off x="2407640" y="1208015"/>
            <a:ext cx="7290033" cy="4968948"/>
          </a:xfrm>
        </p:spPr>
        <p:txBody>
          <a:bodyPr/>
          <a:lstStyle/>
          <a:p>
            <a:pPr marL="0" indent="0" algn="just">
              <a:buNone/>
            </a:pPr>
            <a:r>
              <a:rPr lang="en-US" dirty="0"/>
              <a:t>Reviewing the literature: Place of the literature review in research, bringing clarity and focus to research problem, improving research methodology, broadening knowledge base in research area, enabling contextual findings, Review of the literature, searching the existing literature, reviewing the selected literature, developing a theoretical framework, developing a conceptual framework, writing about the literature reviewed.</a:t>
            </a:r>
            <a:endParaRPr lang="en-IN" dirty="0"/>
          </a:p>
          <a:p>
            <a:pPr algn="just"/>
            <a:endParaRPr lang="en-IN" dirty="0"/>
          </a:p>
        </p:txBody>
      </p:sp>
    </p:spTree>
    <p:extLst>
      <p:ext uri="{BB962C8B-B14F-4D97-AF65-F5344CB8AC3E}">
        <p14:creationId xmlns:p14="http://schemas.microsoft.com/office/powerpoint/2010/main" val="1659817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BC4B-096C-47AE-BADC-E07F196D0CC6}"/>
              </a:ext>
            </a:extLst>
          </p:cNvPr>
          <p:cNvSpPr>
            <a:spLocks noGrp="1"/>
          </p:cNvSpPr>
          <p:nvPr>
            <p:ph type="title"/>
          </p:nvPr>
        </p:nvSpPr>
        <p:spPr/>
        <p:txBody>
          <a:bodyPr/>
          <a:lstStyle/>
          <a:p>
            <a:pPr algn="ctr"/>
            <a:r>
              <a:rPr lang="en-US" dirty="0"/>
              <a:t>Place of the literature review in research</a:t>
            </a:r>
            <a:endParaRPr lang="en-IN" dirty="0"/>
          </a:p>
        </p:txBody>
      </p:sp>
      <p:sp>
        <p:nvSpPr>
          <p:cNvPr id="3" name="Content Placeholder 2">
            <a:extLst>
              <a:ext uri="{FF2B5EF4-FFF2-40B4-BE49-F238E27FC236}">
                <a16:creationId xmlns:a16="http://schemas.microsoft.com/office/drawing/2014/main" id="{87AB627B-121C-4292-B515-7A1BF9189613}"/>
              </a:ext>
            </a:extLst>
          </p:cNvPr>
          <p:cNvSpPr>
            <a:spLocks noGrp="1"/>
          </p:cNvSpPr>
          <p:nvPr>
            <p:ph idx="1"/>
          </p:nvPr>
        </p:nvSpPr>
        <p:spPr/>
        <p:txBody>
          <a:bodyPr/>
          <a:lstStyle/>
          <a:p>
            <a:pPr marL="0" indent="0" algn="just">
              <a:buNone/>
            </a:pPr>
            <a:r>
              <a:rPr lang="en-US" b="1" dirty="0"/>
              <a:t>What is a Literature Review?</a:t>
            </a:r>
          </a:p>
          <a:p>
            <a:pPr algn="just">
              <a:buFont typeface="Arial" panose="020B0604020202020204" pitchFamily="34" charset="0"/>
              <a:buChar char="•"/>
            </a:pPr>
            <a:r>
              <a:rPr lang="en-US" dirty="0"/>
              <a:t>A process of reviewing existing knowledge in your area of interest</a:t>
            </a:r>
          </a:p>
          <a:p>
            <a:pPr algn="just">
              <a:buFont typeface="Arial" panose="020B0604020202020204" pitchFamily="34" charset="0"/>
              <a:buChar char="•"/>
            </a:pPr>
            <a:r>
              <a:rPr lang="en-US" dirty="0"/>
              <a:t>Time-consuming but rewarding</a:t>
            </a:r>
          </a:p>
          <a:p>
            <a:pPr algn="just">
              <a:buFont typeface="Arial" panose="020B0604020202020204" pitchFamily="34" charset="0"/>
              <a:buChar char="•"/>
            </a:pPr>
            <a:r>
              <a:rPr lang="en-US" dirty="0"/>
              <a:t>A vital part of the research journey</a:t>
            </a:r>
          </a:p>
          <a:p>
            <a:pPr algn="just">
              <a:buFont typeface="Arial" panose="020B0604020202020204" pitchFamily="34" charset="0"/>
              <a:buChar char="•"/>
            </a:pPr>
            <a:r>
              <a:rPr lang="en-US" dirty="0"/>
              <a:t>Helps in clarifying ideas and refining the research question</a:t>
            </a:r>
          </a:p>
          <a:p>
            <a:pPr marL="0" indent="0">
              <a:buNone/>
            </a:pPr>
            <a:endParaRPr lang="en-IN" dirty="0"/>
          </a:p>
        </p:txBody>
      </p:sp>
    </p:spTree>
    <p:extLst>
      <p:ext uri="{BB962C8B-B14F-4D97-AF65-F5344CB8AC3E}">
        <p14:creationId xmlns:p14="http://schemas.microsoft.com/office/powerpoint/2010/main" val="8346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09DE1-D89D-432E-B913-1C363A78298B}"/>
              </a:ext>
            </a:extLst>
          </p:cNvPr>
          <p:cNvSpPr>
            <a:spLocks noGrp="1"/>
          </p:cNvSpPr>
          <p:nvPr>
            <p:ph type="title"/>
          </p:nvPr>
        </p:nvSpPr>
        <p:spPr/>
        <p:txBody>
          <a:bodyPr/>
          <a:lstStyle/>
          <a:p>
            <a:r>
              <a:rPr lang="en-US" dirty="0"/>
              <a:t>The Role of Literature Review in Research</a:t>
            </a:r>
            <a:endParaRPr lang="en-IN" dirty="0"/>
          </a:p>
        </p:txBody>
      </p:sp>
      <p:sp>
        <p:nvSpPr>
          <p:cNvPr id="3" name="Content Placeholder 2">
            <a:extLst>
              <a:ext uri="{FF2B5EF4-FFF2-40B4-BE49-F238E27FC236}">
                <a16:creationId xmlns:a16="http://schemas.microsoft.com/office/drawing/2014/main" id="{D49AAFA0-F27F-4EDA-9F81-1DBE7932EA92}"/>
              </a:ext>
            </a:extLst>
          </p:cNvPr>
          <p:cNvSpPr>
            <a:spLocks noGrp="1"/>
          </p:cNvSpPr>
          <p:nvPr>
            <p:ph idx="1"/>
          </p:nvPr>
        </p:nvSpPr>
        <p:spPr/>
        <p:txBody>
          <a:bodyPr/>
          <a:lstStyle/>
          <a:p>
            <a:pPr marL="0" indent="0">
              <a:buNone/>
            </a:pPr>
            <a:r>
              <a:rPr lang="en-US" dirty="0"/>
              <a:t>Literature Review's Integral Role</a:t>
            </a:r>
          </a:p>
          <a:p>
            <a:pPr lvl="1"/>
            <a:r>
              <a:rPr lang="en-US" dirty="0"/>
              <a:t>Provides a theoretical foundation for the study</a:t>
            </a:r>
          </a:p>
          <a:p>
            <a:pPr lvl="1"/>
            <a:r>
              <a:rPr lang="en-US" dirty="0"/>
              <a:t>Links your research with prior studies</a:t>
            </a:r>
          </a:p>
          <a:p>
            <a:pPr lvl="1"/>
            <a:r>
              <a:rPr lang="en-US" dirty="0"/>
              <a:t>Supports or contradicts existing research findings</a:t>
            </a:r>
          </a:p>
          <a:p>
            <a:pPr lvl="1"/>
            <a:r>
              <a:rPr lang="en-US" dirty="0"/>
              <a:t>Enhances knowledge and methodology throughout the study</a:t>
            </a:r>
          </a:p>
          <a:p>
            <a:endParaRPr lang="en-IN" dirty="0"/>
          </a:p>
        </p:txBody>
      </p:sp>
    </p:spTree>
    <p:extLst>
      <p:ext uri="{BB962C8B-B14F-4D97-AF65-F5344CB8AC3E}">
        <p14:creationId xmlns:p14="http://schemas.microsoft.com/office/powerpoint/2010/main" val="4230498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58390C-A307-433F-AB7E-E1A9C2AFAA7C}"/>
              </a:ext>
            </a:extLst>
          </p:cNvPr>
          <p:cNvSpPr>
            <a:spLocks noGrp="1"/>
          </p:cNvSpPr>
          <p:nvPr>
            <p:ph idx="1"/>
          </p:nvPr>
        </p:nvSpPr>
        <p:spPr>
          <a:xfrm>
            <a:off x="1249260" y="709888"/>
            <a:ext cx="9362813" cy="5632189"/>
          </a:xfrm>
        </p:spPr>
        <p:txBody>
          <a:bodyPr>
            <a:normAutofit/>
          </a:bodyPr>
          <a:lstStyle/>
          <a:p>
            <a:pPr marL="0" indent="0" algn="just">
              <a:buNone/>
            </a:pPr>
            <a:r>
              <a:rPr lang="en-US" dirty="0"/>
              <a:t>Research Problem: Research Problem, Selecting the Problem, Necessity of Defining the Problem, Technique Involved in Defining a Problem, An Illustration.</a:t>
            </a:r>
          </a:p>
          <a:p>
            <a:pPr marL="0" indent="0" algn="just">
              <a:buNone/>
            </a:pPr>
            <a:endParaRPr lang="en-US" dirty="0"/>
          </a:p>
          <a:p>
            <a:pPr marL="0" indent="0" algn="just">
              <a:buNone/>
            </a:pPr>
            <a:r>
              <a:rPr lang="en-US" dirty="0"/>
              <a:t>Reviewing the literature: Place of the literature review in research, bringing clarity and focus to research problem, improving research methodology, broadening knowledge base in research area, enabling contextual findings, Review of the literature, searching the existing literature, reviewing the selected literature, developing a theoretical framework, developing a conceptual framework, writing about the literature reviewed.</a:t>
            </a:r>
            <a:endParaRPr lang="en-IN" dirty="0"/>
          </a:p>
        </p:txBody>
      </p:sp>
    </p:spTree>
    <p:extLst>
      <p:ext uri="{BB962C8B-B14F-4D97-AF65-F5344CB8AC3E}">
        <p14:creationId xmlns:p14="http://schemas.microsoft.com/office/powerpoint/2010/main" val="1900654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8F6D5-4FF6-4106-883A-BFE0C60B2928}"/>
              </a:ext>
            </a:extLst>
          </p:cNvPr>
          <p:cNvSpPr>
            <a:spLocks noGrp="1"/>
          </p:cNvSpPr>
          <p:nvPr>
            <p:ph idx="1"/>
          </p:nvPr>
        </p:nvSpPr>
        <p:spPr>
          <a:xfrm>
            <a:off x="838200" y="578840"/>
            <a:ext cx="10515600" cy="5598123"/>
          </a:xfrm>
        </p:spPr>
        <p:txBody>
          <a:bodyPr/>
          <a:lstStyle/>
          <a:p>
            <a:pPr marL="0" indent="0">
              <a:buNone/>
            </a:pPr>
            <a:r>
              <a:rPr lang="en-IN" b="1" dirty="0"/>
              <a:t>Pre-Research Benefits</a:t>
            </a:r>
            <a:endParaRPr lang="en-US" b="1" dirty="0"/>
          </a:p>
          <a:p>
            <a:pPr marL="0" indent="0">
              <a:buNone/>
            </a:pPr>
            <a:r>
              <a:rPr lang="en-US" dirty="0"/>
              <a:t>Early Stages of Research</a:t>
            </a:r>
          </a:p>
          <a:p>
            <a:pPr>
              <a:buFont typeface="Arial" panose="020B0604020202020204" pitchFamily="34" charset="0"/>
              <a:buChar char="•"/>
            </a:pPr>
            <a:r>
              <a:rPr lang="en-US" b="1" dirty="0"/>
              <a:t>Establish Theoretical Roots</a:t>
            </a:r>
          </a:p>
          <a:p>
            <a:pPr>
              <a:buFont typeface="Arial" panose="020B0604020202020204" pitchFamily="34" charset="0"/>
              <a:buChar char="•"/>
            </a:pPr>
            <a:r>
              <a:rPr lang="en-US" dirty="0"/>
              <a:t>Clarifies the research problem and idea development</a:t>
            </a:r>
          </a:p>
          <a:p>
            <a:pPr>
              <a:buFont typeface="Arial" panose="020B0604020202020204" pitchFamily="34" charset="0"/>
              <a:buChar char="•"/>
            </a:pPr>
            <a:r>
              <a:rPr lang="en-US" dirty="0"/>
              <a:t>Helps in formulating the research question</a:t>
            </a:r>
          </a:p>
          <a:p>
            <a:pPr>
              <a:buFont typeface="Arial" panose="020B0604020202020204" pitchFamily="34" charset="0"/>
              <a:buChar char="•"/>
            </a:pPr>
            <a:r>
              <a:rPr lang="en-US" dirty="0"/>
              <a:t>Develops research methodology</a:t>
            </a:r>
          </a:p>
          <a:p>
            <a:pPr marL="0" indent="0">
              <a:buNone/>
            </a:pPr>
            <a:r>
              <a:rPr lang="en-US" b="1" dirty="0"/>
              <a:t>Later Stages of Research</a:t>
            </a:r>
          </a:p>
          <a:p>
            <a:pPr>
              <a:buFont typeface="Arial" panose="020B0604020202020204" pitchFamily="34" charset="0"/>
              <a:buChar char="•"/>
            </a:pPr>
            <a:r>
              <a:rPr lang="en-US" b="1" dirty="0"/>
              <a:t>Consolidates Knowledge Base</a:t>
            </a:r>
            <a:endParaRPr lang="en-US" dirty="0"/>
          </a:p>
          <a:p>
            <a:pPr>
              <a:buFont typeface="Arial" panose="020B0604020202020204" pitchFamily="34" charset="0"/>
              <a:buChar char="•"/>
            </a:pPr>
            <a:r>
              <a:rPr lang="en-US" dirty="0"/>
              <a:t>Enhances integration of new findings with existing knowledge</a:t>
            </a:r>
          </a:p>
          <a:p>
            <a:pPr>
              <a:buFont typeface="Arial" panose="020B0604020202020204" pitchFamily="34" charset="0"/>
              <a:buChar char="•"/>
            </a:pPr>
            <a:r>
              <a:rPr lang="en-US" dirty="0"/>
              <a:t>Helps in comparison with previous research</a:t>
            </a:r>
          </a:p>
          <a:p>
            <a:pPr>
              <a:buFont typeface="Arial" panose="020B0604020202020204" pitchFamily="34" charset="0"/>
              <a:buChar char="•"/>
            </a:pPr>
            <a:r>
              <a:rPr lang="en-US" dirty="0"/>
              <a:t>Essential for higher-level academic research</a:t>
            </a:r>
          </a:p>
          <a:p>
            <a:pPr marL="0" indent="0">
              <a:buNone/>
            </a:pPr>
            <a:endParaRPr lang="en-US" dirty="0"/>
          </a:p>
          <a:p>
            <a:endParaRPr lang="en-IN" dirty="0"/>
          </a:p>
        </p:txBody>
      </p:sp>
    </p:spTree>
    <p:extLst>
      <p:ext uri="{BB962C8B-B14F-4D97-AF65-F5344CB8AC3E}">
        <p14:creationId xmlns:p14="http://schemas.microsoft.com/office/powerpoint/2010/main" val="2126905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D71F-2469-4ED3-BD01-1BCE9A154FE2}"/>
              </a:ext>
            </a:extLst>
          </p:cNvPr>
          <p:cNvSpPr>
            <a:spLocks noGrp="1"/>
          </p:cNvSpPr>
          <p:nvPr>
            <p:ph type="title"/>
          </p:nvPr>
        </p:nvSpPr>
        <p:spPr/>
        <p:txBody>
          <a:bodyPr/>
          <a:lstStyle/>
          <a:p>
            <a:r>
              <a:rPr lang="en-US" dirty="0"/>
              <a:t>Key Functions of Literature Review</a:t>
            </a:r>
            <a:endParaRPr lang="en-IN" b="1" dirty="0"/>
          </a:p>
        </p:txBody>
      </p:sp>
      <p:sp>
        <p:nvSpPr>
          <p:cNvPr id="3" name="Content Placeholder 2">
            <a:extLst>
              <a:ext uri="{FF2B5EF4-FFF2-40B4-BE49-F238E27FC236}">
                <a16:creationId xmlns:a16="http://schemas.microsoft.com/office/drawing/2014/main" id="{D6A92640-510F-400C-BC52-F2265C273172}"/>
              </a:ext>
            </a:extLst>
          </p:cNvPr>
          <p:cNvSpPr>
            <a:spLocks noGrp="1"/>
          </p:cNvSpPr>
          <p:nvPr>
            <p:ph idx="1"/>
          </p:nvPr>
        </p:nvSpPr>
        <p:spPr/>
        <p:txBody>
          <a:bodyPr/>
          <a:lstStyle/>
          <a:p>
            <a:pPr>
              <a:buFont typeface="+mj-lt"/>
              <a:buAutoNum type="arabicPeriod"/>
            </a:pPr>
            <a:r>
              <a:rPr lang="en-US" b="1" dirty="0"/>
              <a:t>Theoretical Background:</a:t>
            </a:r>
            <a:r>
              <a:rPr lang="en-US" dirty="0"/>
              <a:t> Provides a foundation for the study</a:t>
            </a:r>
          </a:p>
          <a:p>
            <a:pPr>
              <a:buFont typeface="+mj-lt"/>
              <a:buAutoNum type="arabicPeriod"/>
            </a:pPr>
            <a:r>
              <a:rPr lang="en-US" b="1" dirty="0"/>
              <a:t>Links to Existing Research:</a:t>
            </a:r>
            <a:r>
              <a:rPr lang="en-US" dirty="0"/>
              <a:t> Connects your study with previous findings</a:t>
            </a:r>
          </a:p>
          <a:p>
            <a:pPr>
              <a:buFont typeface="+mj-lt"/>
              <a:buAutoNum type="arabicPeriod"/>
            </a:pPr>
            <a:r>
              <a:rPr lang="en-US" b="1" dirty="0"/>
              <a:t>Contribution to Knowledge:</a:t>
            </a:r>
            <a:r>
              <a:rPr lang="en-US" dirty="0"/>
              <a:t> Shows how your findings add to the field</a:t>
            </a:r>
          </a:p>
          <a:p>
            <a:pPr>
              <a:buFont typeface="+mj-lt"/>
              <a:buAutoNum type="arabicPeriod"/>
            </a:pPr>
            <a:r>
              <a:rPr lang="en-US" b="1" dirty="0"/>
              <a:t>Contextualization:</a:t>
            </a:r>
            <a:r>
              <a:rPr lang="en-US" dirty="0"/>
              <a:t> Places your findings in the wider academic context</a:t>
            </a:r>
          </a:p>
          <a:p>
            <a:endParaRPr lang="en-IN" dirty="0"/>
          </a:p>
        </p:txBody>
      </p:sp>
    </p:spTree>
    <p:extLst>
      <p:ext uri="{BB962C8B-B14F-4D97-AF65-F5344CB8AC3E}">
        <p14:creationId xmlns:p14="http://schemas.microsoft.com/office/powerpoint/2010/main" val="3061319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994DC5-8EC0-46DE-9E18-D7F5A08A13DA}"/>
              </a:ext>
            </a:extLst>
          </p:cNvPr>
          <p:cNvSpPr>
            <a:spLocks noGrp="1"/>
          </p:cNvSpPr>
          <p:nvPr>
            <p:ph idx="1"/>
          </p:nvPr>
        </p:nvSpPr>
        <p:spPr>
          <a:xfrm>
            <a:off x="913701" y="1459684"/>
            <a:ext cx="10515600" cy="5489066"/>
          </a:xfrm>
        </p:spPr>
        <p:txBody>
          <a:bodyPr/>
          <a:lstStyle/>
          <a:p>
            <a:pPr marL="0" indent="0">
              <a:buNone/>
            </a:pPr>
            <a:r>
              <a:rPr lang="en-US" b="1" dirty="0"/>
              <a:t>Literature Review's Contribution to Your Study</a:t>
            </a:r>
          </a:p>
          <a:p>
            <a:pPr marL="0" indent="0">
              <a:buNone/>
            </a:pPr>
            <a:r>
              <a:rPr lang="en-US" dirty="0"/>
              <a:t>How Literature Review Enhances Your Research</a:t>
            </a:r>
          </a:p>
          <a:p>
            <a:pPr>
              <a:buFont typeface="Arial" panose="020B0604020202020204" pitchFamily="34" charset="0"/>
              <a:buChar char="•"/>
            </a:pPr>
            <a:r>
              <a:rPr lang="en-US" b="1" dirty="0"/>
              <a:t>Clarity and Focus:</a:t>
            </a:r>
            <a:r>
              <a:rPr lang="en-US" dirty="0"/>
              <a:t> Helps define the research problem</a:t>
            </a:r>
          </a:p>
          <a:p>
            <a:pPr>
              <a:buFont typeface="Arial" panose="020B0604020202020204" pitchFamily="34" charset="0"/>
              <a:buChar char="•"/>
            </a:pPr>
            <a:r>
              <a:rPr lang="en-US" b="1" dirty="0"/>
              <a:t>Improves Methodology:</a:t>
            </a:r>
            <a:r>
              <a:rPr lang="en-US" dirty="0"/>
              <a:t> Guides your research approach</a:t>
            </a:r>
          </a:p>
          <a:p>
            <a:pPr>
              <a:buFont typeface="Arial" panose="020B0604020202020204" pitchFamily="34" charset="0"/>
              <a:buChar char="•"/>
            </a:pPr>
            <a:r>
              <a:rPr lang="en-US" b="1" dirty="0"/>
              <a:t>Broadens Knowledge:</a:t>
            </a:r>
            <a:r>
              <a:rPr lang="en-US" dirty="0"/>
              <a:t> Deepens understanding of the topic</a:t>
            </a:r>
          </a:p>
          <a:p>
            <a:pPr>
              <a:buFont typeface="Arial" panose="020B0604020202020204" pitchFamily="34" charset="0"/>
              <a:buChar char="•"/>
            </a:pPr>
            <a:r>
              <a:rPr lang="en-US" b="1" dirty="0"/>
              <a:t>Contextualization of Findings:</a:t>
            </a:r>
            <a:r>
              <a:rPr lang="en-US" dirty="0"/>
              <a:t> Relates your results to broader knowledge</a:t>
            </a:r>
          </a:p>
          <a:p>
            <a:pPr marL="0" indent="0">
              <a:buNone/>
            </a:pPr>
            <a:endParaRPr lang="en-IN" dirty="0"/>
          </a:p>
        </p:txBody>
      </p:sp>
      <p:sp>
        <p:nvSpPr>
          <p:cNvPr id="5" name="TextBox 4">
            <a:extLst>
              <a:ext uri="{FF2B5EF4-FFF2-40B4-BE49-F238E27FC236}">
                <a16:creationId xmlns:a16="http://schemas.microsoft.com/office/drawing/2014/main" id="{77CBD515-76E9-44B6-9918-DAD146C18621}"/>
              </a:ext>
            </a:extLst>
          </p:cNvPr>
          <p:cNvSpPr txBox="1"/>
          <p:nvPr/>
        </p:nvSpPr>
        <p:spPr>
          <a:xfrm>
            <a:off x="2384920" y="452898"/>
            <a:ext cx="7573162" cy="584775"/>
          </a:xfrm>
          <a:prstGeom prst="rect">
            <a:avLst/>
          </a:prstGeom>
          <a:noFill/>
        </p:spPr>
        <p:txBody>
          <a:bodyPr wrap="square">
            <a:spAutoFit/>
          </a:bodyPr>
          <a:lstStyle/>
          <a:p>
            <a:r>
              <a:rPr lang="en-US" sz="3200" b="1" dirty="0"/>
              <a:t>Place of the literature review in research</a:t>
            </a:r>
            <a:endParaRPr lang="en-IN" sz="3200" b="1" dirty="0"/>
          </a:p>
        </p:txBody>
      </p:sp>
    </p:spTree>
    <p:extLst>
      <p:ext uri="{BB962C8B-B14F-4D97-AF65-F5344CB8AC3E}">
        <p14:creationId xmlns:p14="http://schemas.microsoft.com/office/powerpoint/2010/main" val="4023126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D0F5E-70D3-4416-82CA-7B9FB511102D}"/>
              </a:ext>
            </a:extLst>
          </p:cNvPr>
          <p:cNvSpPr>
            <a:spLocks noGrp="1"/>
          </p:cNvSpPr>
          <p:nvPr>
            <p:ph type="title"/>
          </p:nvPr>
        </p:nvSpPr>
        <p:spPr/>
        <p:txBody>
          <a:bodyPr/>
          <a:lstStyle/>
          <a:p>
            <a:pPr algn="ctr"/>
            <a:r>
              <a:rPr lang="en-US" dirty="0"/>
              <a:t>Bring clarity and focus to your research problem</a:t>
            </a:r>
            <a:endParaRPr lang="en-IN" dirty="0"/>
          </a:p>
        </p:txBody>
      </p:sp>
      <p:sp>
        <p:nvSpPr>
          <p:cNvPr id="3" name="Content Placeholder 2">
            <a:extLst>
              <a:ext uri="{FF2B5EF4-FFF2-40B4-BE49-F238E27FC236}">
                <a16:creationId xmlns:a16="http://schemas.microsoft.com/office/drawing/2014/main" id="{A6D58A27-CEE5-4111-995E-F44DC44271ED}"/>
              </a:ext>
            </a:extLst>
          </p:cNvPr>
          <p:cNvSpPr>
            <a:spLocks noGrp="1"/>
          </p:cNvSpPr>
          <p:nvPr>
            <p:ph idx="1"/>
          </p:nvPr>
        </p:nvSpPr>
        <p:spPr/>
        <p:txBody>
          <a:bodyPr>
            <a:normAutofit lnSpcReduction="10000"/>
          </a:bodyPr>
          <a:lstStyle/>
          <a:p>
            <a:r>
              <a:rPr lang="en-US" dirty="0"/>
              <a:t>The Paradox of Literature Review</a:t>
            </a:r>
          </a:p>
          <a:p>
            <a:pPr marL="742950" lvl="1" indent="-285750">
              <a:buFont typeface="Arial" panose="020B0604020202020204" pitchFamily="34" charset="0"/>
              <a:buChar char="•"/>
            </a:pPr>
            <a:r>
              <a:rPr lang="en-US" b="1" dirty="0"/>
              <a:t>Paradox:</a:t>
            </a:r>
            <a:r>
              <a:rPr lang="en-US" dirty="0"/>
              <a:t> You need a research problem to begin the literature review, but the review helps </a:t>
            </a:r>
            <a:r>
              <a:rPr lang="en-US" b="1" dirty="0"/>
              <a:t>shape</a:t>
            </a:r>
            <a:r>
              <a:rPr lang="en-US" dirty="0"/>
              <a:t> and </a:t>
            </a:r>
            <a:r>
              <a:rPr lang="en-US" b="1" dirty="0"/>
              <a:t>clarify</a:t>
            </a:r>
            <a:r>
              <a:rPr lang="en-US" dirty="0"/>
              <a:t> the problem.</a:t>
            </a:r>
          </a:p>
          <a:p>
            <a:pPr marL="742950" lvl="1" indent="-285750">
              <a:buFont typeface="Arial" panose="020B0604020202020204" pitchFamily="34" charset="0"/>
              <a:buChar char="•"/>
            </a:pPr>
            <a:r>
              <a:rPr lang="en-US" dirty="0"/>
              <a:t>Literature review both </a:t>
            </a:r>
            <a:r>
              <a:rPr lang="en-US" b="1" dirty="0"/>
              <a:t>guides and refines</a:t>
            </a:r>
            <a:r>
              <a:rPr lang="en-US" dirty="0"/>
              <a:t> the problem you wish to investigate.</a:t>
            </a:r>
          </a:p>
          <a:p>
            <a:r>
              <a:rPr lang="en-US" dirty="0"/>
              <a:t>Literature Review Shapes Your Research Problem</a:t>
            </a:r>
          </a:p>
          <a:p>
            <a:pPr lvl="1" algn="just"/>
            <a:r>
              <a:rPr lang="en-US" b="1" dirty="0"/>
              <a:t>Improves Understanding</a:t>
            </a:r>
            <a:r>
              <a:rPr lang="en-US" dirty="0"/>
              <a:t> </a:t>
            </a:r>
          </a:p>
          <a:p>
            <a:pPr marL="1200150" lvl="2" indent="-285750" algn="just"/>
            <a:r>
              <a:rPr lang="en-US" dirty="0"/>
              <a:t>Helps you </a:t>
            </a:r>
            <a:r>
              <a:rPr lang="en-US" b="1" dirty="0"/>
              <a:t>understand the subject area</a:t>
            </a:r>
            <a:r>
              <a:rPr lang="en-US" dirty="0"/>
              <a:t> better.</a:t>
            </a:r>
          </a:p>
          <a:p>
            <a:pPr marL="1200150" lvl="2" indent="-285750" algn="just"/>
            <a:r>
              <a:rPr lang="en-US" dirty="0"/>
              <a:t>Provides insight into </a:t>
            </a:r>
            <a:r>
              <a:rPr lang="en-US" b="1" dirty="0"/>
              <a:t>what has already been studied.</a:t>
            </a:r>
            <a:endParaRPr lang="en-US" dirty="0"/>
          </a:p>
          <a:p>
            <a:pPr lvl="1" algn="just"/>
            <a:r>
              <a:rPr lang="en-US" b="1" dirty="0"/>
              <a:t>Conceptualization</a:t>
            </a:r>
            <a:r>
              <a:rPr lang="en-US" dirty="0"/>
              <a:t> </a:t>
            </a:r>
          </a:p>
          <a:p>
            <a:pPr marL="1200150" lvl="2" indent="-285750" algn="just"/>
            <a:r>
              <a:rPr lang="en-US" dirty="0"/>
              <a:t>Helps you </a:t>
            </a:r>
            <a:r>
              <a:rPr lang="en-US" b="1" dirty="0"/>
              <a:t>conceptualize</a:t>
            </a:r>
            <a:r>
              <a:rPr lang="en-US" dirty="0"/>
              <a:t> the research problem </a:t>
            </a:r>
            <a:r>
              <a:rPr lang="en-US" b="1" dirty="0"/>
              <a:t>clearly and precisely</a:t>
            </a:r>
            <a:r>
              <a:rPr lang="en-US" dirty="0"/>
              <a:t>.</a:t>
            </a:r>
          </a:p>
          <a:p>
            <a:pPr marL="1200150" lvl="2" indent="-285750" algn="just"/>
            <a:r>
              <a:rPr lang="en-US" dirty="0"/>
              <a:t>Makes the problem </a:t>
            </a:r>
            <a:r>
              <a:rPr lang="en-US" b="1" dirty="0"/>
              <a:t>relevant</a:t>
            </a:r>
            <a:r>
              <a:rPr lang="en-US" dirty="0"/>
              <a:t> to your field of inquiry.</a:t>
            </a:r>
          </a:p>
          <a:p>
            <a:pPr marL="0" indent="0">
              <a:buNone/>
            </a:pPr>
            <a:endParaRPr lang="en-IN" dirty="0"/>
          </a:p>
        </p:txBody>
      </p:sp>
    </p:spTree>
    <p:extLst>
      <p:ext uri="{BB962C8B-B14F-4D97-AF65-F5344CB8AC3E}">
        <p14:creationId xmlns:p14="http://schemas.microsoft.com/office/powerpoint/2010/main" val="326538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6B895C-83FB-4F38-9529-C9846416D601}"/>
              </a:ext>
            </a:extLst>
          </p:cNvPr>
          <p:cNvSpPr>
            <a:spLocks noGrp="1"/>
          </p:cNvSpPr>
          <p:nvPr>
            <p:ph idx="1"/>
          </p:nvPr>
        </p:nvSpPr>
        <p:spPr>
          <a:xfrm>
            <a:off x="838200" y="713064"/>
            <a:ext cx="10515600" cy="5463899"/>
          </a:xfrm>
        </p:spPr>
        <p:txBody>
          <a:bodyPr/>
          <a:lstStyle/>
          <a:p>
            <a:pPr marL="0" indent="0">
              <a:buNone/>
            </a:pPr>
            <a:r>
              <a:rPr lang="en-US" dirty="0"/>
              <a:t>Insights from the Literature Review</a:t>
            </a:r>
          </a:p>
          <a:p>
            <a:pPr>
              <a:buFont typeface="Arial" panose="020B0604020202020204" pitchFamily="34" charset="0"/>
              <a:buChar char="•"/>
            </a:pPr>
            <a:r>
              <a:rPr lang="en-US" b="1" dirty="0"/>
              <a:t>What has been studied?</a:t>
            </a:r>
            <a:endParaRPr lang="en-US" dirty="0"/>
          </a:p>
          <a:p>
            <a:pPr marL="742950" lvl="1" indent="-285750">
              <a:buFont typeface="Arial" panose="020B0604020202020204" pitchFamily="34" charset="0"/>
              <a:buChar char="•"/>
            </a:pPr>
            <a:r>
              <a:rPr lang="en-US" dirty="0"/>
              <a:t>Identify aspects of the topic previously explored.</a:t>
            </a:r>
          </a:p>
          <a:p>
            <a:pPr>
              <a:buFont typeface="Arial" panose="020B0604020202020204" pitchFamily="34" charset="0"/>
              <a:buChar char="•"/>
            </a:pPr>
            <a:r>
              <a:rPr lang="en-US" b="1" dirty="0"/>
              <a:t>What were the findings?</a:t>
            </a:r>
            <a:endParaRPr lang="en-US" dirty="0"/>
          </a:p>
          <a:p>
            <a:pPr marL="742950" lvl="1" indent="-285750">
              <a:buFont typeface="Arial" panose="020B0604020202020204" pitchFamily="34" charset="0"/>
              <a:buChar char="•"/>
            </a:pPr>
            <a:r>
              <a:rPr lang="en-US" dirty="0"/>
              <a:t>Learn about key discoveries and conclusions.</a:t>
            </a:r>
          </a:p>
          <a:p>
            <a:pPr>
              <a:buFont typeface="Arial" panose="020B0604020202020204" pitchFamily="34" charset="0"/>
              <a:buChar char="•"/>
            </a:pPr>
            <a:r>
              <a:rPr lang="en-US" b="1" dirty="0"/>
              <a:t>What are the gaps?</a:t>
            </a:r>
            <a:endParaRPr lang="en-US" dirty="0"/>
          </a:p>
          <a:p>
            <a:pPr marL="742950" lvl="1" indent="-285750">
              <a:buFont typeface="Arial" panose="020B0604020202020204" pitchFamily="34" charset="0"/>
              <a:buChar char="•"/>
            </a:pPr>
            <a:r>
              <a:rPr lang="en-US" dirty="0"/>
              <a:t>Discover gaps in the existing knowledge and areas for further research.</a:t>
            </a:r>
          </a:p>
          <a:p>
            <a:pPr>
              <a:buFont typeface="Arial" panose="020B0604020202020204" pitchFamily="34" charset="0"/>
              <a:buChar char="•"/>
            </a:pPr>
            <a:r>
              <a:rPr lang="en-US" b="1" dirty="0"/>
              <a:t>What are the suggestions for further research?</a:t>
            </a:r>
            <a:endParaRPr lang="en-US" dirty="0"/>
          </a:p>
          <a:p>
            <a:pPr marL="742950" lvl="1" indent="-285750">
              <a:buFont typeface="Arial" panose="020B0604020202020204" pitchFamily="34" charset="0"/>
              <a:buChar char="•"/>
            </a:pPr>
            <a:r>
              <a:rPr lang="en-US" dirty="0"/>
              <a:t>Use suggestions to refine your research questions and objectives.</a:t>
            </a:r>
          </a:p>
          <a:p>
            <a:endParaRPr lang="en-IN" dirty="0"/>
          </a:p>
        </p:txBody>
      </p:sp>
    </p:spTree>
    <p:extLst>
      <p:ext uri="{BB962C8B-B14F-4D97-AF65-F5344CB8AC3E}">
        <p14:creationId xmlns:p14="http://schemas.microsoft.com/office/powerpoint/2010/main" val="4247546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6A03D-B822-4BFB-8135-C3357844D1D6}"/>
              </a:ext>
            </a:extLst>
          </p:cNvPr>
          <p:cNvSpPr>
            <a:spLocks noGrp="1"/>
          </p:cNvSpPr>
          <p:nvPr>
            <p:ph type="title"/>
          </p:nvPr>
        </p:nvSpPr>
        <p:spPr/>
        <p:txBody>
          <a:bodyPr/>
          <a:lstStyle/>
          <a:p>
            <a:r>
              <a:rPr lang="en-US" dirty="0"/>
              <a:t>Improves Methodology</a:t>
            </a:r>
            <a:endParaRPr lang="en-IN" dirty="0"/>
          </a:p>
        </p:txBody>
      </p:sp>
      <p:sp>
        <p:nvSpPr>
          <p:cNvPr id="3" name="Content Placeholder 2">
            <a:extLst>
              <a:ext uri="{FF2B5EF4-FFF2-40B4-BE49-F238E27FC236}">
                <a16:creationId xmlns:a16="http://schemas.microsoft.com/office/drawing/2014/main" id="{B7AE6895-4027-4C72-A672-F9B0A8C0C14B}"/>
              </a:ext>
            </a:extLst>
          </p:cNvPr>
          <p:cNvSpPr>
            <a:spLocks noGrp="1"/>
          </p:cNvSpPr>
          <p:nvPr>
            <p:ph idx="1"/>
          </p:nvPr>
        </p:nvSpPr>
        <p:spPr/>
        <p:txBody>
          <a:bodyPr>
            <a:normAutofit fontScale="92500" lnSpcReduction="10000"/>
          </a:bodyPr>
          <a:lstStyle/>
          <a:p>
            <a:pPr marL="0" indent="0">
              <a:buNone/>
            </a:pPr>
            <a:r>
              <a:rPr lang="en-US" dirty="0"/>
              <a:t>The Literature Review Informs  Methodology</a:t>
            </a:r>
          </a:p>
          <a:p>
            <a:pPr>
              <a:buFont typeface="Arial" panose="020B0604020202020204" pitchFamily="34" charset="0"/>
              <a:buChar char="•"/>
            </a:pPr>
            <a:r>
              <a:rPr lang="en-US" b="1" dirty="0"/>
              <a:t>Understanding Existing Methodologies</a:t>
            </a:r>
            <a:r>
              <a:rPr lang="en-US" dirty="0"/>
              <a:t> </a:t>
            </a:r>
          </a:p>
          <a:p>
            <a:pPr marL="742950" lvl="1" indent="-285750">
              <a:buFont typeface="Arial" panose="020B0604020202020204" pitchFamily="34" charset="0"/>
              <a:buChar char="•"/>
            </a:pPr>
            <a:r>
              <a:rPr lang="en-US" dirty="0"/>
              <a:t>The literature review exposes you to the </a:t>
            </a:r>
            <a:r>
              <a:rPr lang="en-US" b="1" dirty="0"/>
              <a:t>methods and procedures</a:t>
            </a:r>
            <a:r>
              <a:rPr lang="en-US" dirty="0"/>
              <a:t> used by others in similar studies.</a:t>
            </a:r>
          </a:p>
          <a:p>
            <a:pPr marL="742950" lvl="1" indent="-285750">
              <a:buFont typeface="Arial" panose="020B0604020202020204" pitchFamily="34" charset="0"/>
              <a:buChar char="•"/>
            </a:pPr>
            <a:r>
              <a:rPr lang="en-US" dirty="0"/>
              <a:t>Learn what methodologies have been </a:t>
            </a:r>
            <a:r>
              <a:rPr lang="en-US" b="1" dirty="0"/>
              <a:t>effective</a:t>
            </a:r>
            <a:r>
              <a:rPr lang="en-US" dirty="0"/>
              <a:t> and </a:t>
            </a:r>
            <a:r>
              <a:rPr lang="en-US" b="1" dirty="0"/>
              <a:t>why</a:t>
            </a:r>
            <a:endParaRPr lang="en-US" dirty="0"/>
          </a:p>
          <a:p>
            <a:r>
              <a:rPr lang="en-US" dirty="0"/>
              <a:t>Identifying What Works and What Doesn’t</a:t>
            </a:r>
          </a:p>
          <a:p>
            <a:pPr lvl="1"/>
            <a:r>
              <a:rPr lang="en-US" b="1" dirty="0"/>
              <a:t>What’s Worked Well</a:t>
            </a:r>
            <a:r>
              <a:rPr lang="en-US" dirty="0"/>
              <a:t> </a:t>
            </a:r>
          </a:p>
          <a:p>
            <a:pPr marL="742950" lvl="1" indent="-285750">
              <a:buFont typeface="Arial" panose="020B0604020202020204" pitchFamily="34" charset="0"/>
              <a:buChar char="•"/>
            </a:pPr>
            <a:r>
              <a:rPr lang="en-US" dirty="0"/>
              <a:t>Discover which methods and procedures have been successful in answering similar research questions.</a:t>
            </a:r>
          </a:p>
          <a:p>
            <a:pPr lvl="1"/>
            <a:r>
              <a:rPr lang="en-US" b="1" dirty="0"/>
              <a:t>Common Problems</a:t>
            </a:r>
            <a:r>
              <a:rPr lang="en-US" dirty="0"/>
              <a:t> </a:t>
            </a:r>
          </a:p>
          <a:p>
            <a:pPr marL="742950" lvl="1" indent="-285750">
              <a:buFont typeface="Arial" panose="020B0604020202020204" pitchFamily="34" charset="0"/>
              <a:buChar char="•"/>
            </a:pPr>
            <a:r>
              <a:rPr lang="en-US" dirty="0"/>
              <a:t>Understand the challenges and </a:t>
            </a:r>
            <a:r>
              <a:rPr lang="en-US" b="1" dirty="0"/>
              <a:t>pitfalls</a:t>
            </a:r>
            <a:r>
              <a:rPr lang="en-US" dirty="0"/>
              <a:t> others have faced in using these methods.</a:t>
            </a:r>
          </a:p>
          <a:p>
            <a:pPr marL="742950" lvl="1" indent="-285750">
              <a:buFont typeface="Arial" panose="020B0604020202020204" pitchFamily="34" charset="0"/>
              <a:buChar char="•"/>
            </a:pPr>
            <a:r>
              <a:rPr lang="en-US" dirty="0"/>
              <a:t>Learn from their experiences and adjust your methodology accordingly.</a:t>
            </a:r>
          </a:p>
          <a:p>
            <a:pPr marL="0" indent="0">
              <a:buNone/>
            </a:pPr>
            <a:endParaRPr lang="en-IN" dirty="0"/>
          </a:p>
        </p:txBody>
      </p:sp>
    </p:spTree>
    <p:extLst>
      <p:ext uri="{BB962C8B-B14F-4D97-AF65-F5344CB8AC3E}">
        <p14:creationId xmlns:p14="http://schemas.microsoft.com/office/powerpoint/2010/main" val="4235767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32430-A151-4A35-B8F2-4C786DDC3C6F}"/>
              </a:ext>
            </a:extLst>
          </p:cNvPr>
          <p:cNvSpPr>
            <a:spLocks noGrp="1"/>
          </p:cNvSpPr>
          <p:nvPr>
            <p:ph idx="1"/>
          </p:nvPr>
        </p:nvSpPr>
        <p:spPr>
          <a:xfrm>
            <a:off x="838200" y="419450"/>
            <a:ext cx="10515600" cy="5757513"/>
          </a:xfrm>
        </p:spPr>
        <p:txBody>
          <a:bodyPr/>
          <a:lstStyle/>
          <a:p>
            <a:pPr marL="0" indent="0">
              <a:buNone/>
            </a:pPr>
            <a:r>
              <a:rPr lang="en-US" dirty="0"/>
              <a:t>Strengthening Your Methodology Choice</a:t>
            </a:r>
          </a:p>
          <a:p>
            <a:pPr lvl="1"/>
            <a:r>
              <a:rPr lang="en-US" b="1" dirty="0"/>
              <a:t>Informed Decision-Making</a:t>
            </a:r>
            <a:r>
              <a:rPr lang="en-US" dirty="0"/>
              <a:t> </a:t>
            </a:r>
          </a:p>
          <a:p>
            <a:pPr marL="1200150" lvl="2" indent="-285750"/>
            <a:r>
              <a:rPr lang="en-US" dirty="0"/>
              <a:t>Reviewing the literature helps you select a </a:t>
            </a:r>
            <a:r>
              <a:rPr lang="en-US" b="1" dirty="0"/>
              <a:t>methodology</a:t>
            </a:r>
            <a:r>
              <a:rPr lang="en-US" dirty="0"/>
              <a:t> that is most likely to provide </a:t>
            </a:r>
            <a:r>
              <a:rPr lang="en-US" b="1" dirty="0"/>
              <a:t>valid answers</a:t>
            </a:r>
            <a:r>
              <a:rPr lang="en-US" dirty="0"/>
              <a:t> to your research question.</a:t>
            </a:r>
          </a:p>
          <a:p>
            <a:pPr lvl="1"/>
            <a:r>
              <a:rPr lang="en-US" b="1" dirty="0"/>
              <a:t>Confidence and Defense</a:t>
            </a:r>
            <a:r>
              <a:rPr lang="en-US" dirty="0"/>
              <a:t> </a:t>
            </a:r>
          </a:p>
          <a:p>
            <a:pPr marL="1200150" lvl="2" indent="-285750"/>
            <a:r>
              <a:rPr lang="en-US" dirty="0"/>
              <a:t>By understanding the strengths and weaknesses of existing methods, you can </a:t>
            </a:r>
            <a:r>
              <a:rPr lang="en-US" b="1" dirty="0"/>
              <a:t>defend</a:t>
            </a:r>
            <a:r>
              <a:rPr lang="en-US" dirty="0"/>
              <a:t> and feel confident about your own chosen methodology.</a:t>
            </a:r>
          </a:p>
          <a:p>
            <a:endParaRPr lang="en-IN" dirty="0"/>
          </a:p>
        </p:txBody>
      </p:sp>
    </p:spTree>
    <p:extLst>
      <p:ext uri="{BB962C8B-B14F-4D97-AF65-F5344CB8AC3E}">
        <p14:creationId xmlns:p14="http://schemas.microsoft.com/office/powerpoint/2010/main" val="838421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242F-8B00-48CA-877D-8F475872C1F6}"/>
              </a:ext>
            </a:extLst>
          </p:cNvPr>
          <p:cNvSpPr>
            <a:spLocks noGrp="1"/>
          </p:cNvSpPr>
          <p:nvPr>
            <p:ph type="title"/>
          </p:nvPr>
        </p:nvSpPr>
        <p:spPr/>
        <p:txBody>
          <a:bodyPr/>
          <a:lstStyle/>
          <a:p>
            <a:r>
              <a:rPr lang="en-US" dirty="0"/>
              <a:t>Broadening your knowledge base in your research area</a:t>
            </a:r>
            <a:endParaRPr lang="en-IN" dirty="0"/>
          </a:p>
        </p:txBody>
      </p:sp>
      <p:sp>
        <p:nvSpPr>
          <p:cNvPr id="3" name="Content Placeholder 2">
            <a:extLst>
              <a:ext uri="{FF2B5EF4-FFF2-40B4-BE49-F238E27FC236}">
                <a16:creationId xmlns:a16="http://schemas.microsoft.com/office/drawing/2014/main" id="{F1DE4FDB-CC99-4B5E-B1F5-A4DF19687992}"/>
              </a:ext>
            </a:extLst>
          </p:cNvPr>
          <p:cNvSpPr>
            <a:spLocks noGrp="1"/>
          </p:cNvSpPr>
          <p:nvPr>
            <p:ph idx="1"/>
          </p:nvPr>
        </p:nvSpPr>
        <p:spPr>
          <a:xfrm>
            <a:off x="838200" y="1619075"/>
            <a:ext cx="10515600" cy="4557888"/>
          </a:xfrm>
        </p:spPr>
        <p:txBody>
          <a:bodyPr>
            <a:normAutofit fontScale="92500" lnSpcReduction="10000"/>
          </a:bodyPr>
          <a:lstStyle/>
          <a:p>
            <a:pPr algn="just">
              <a:buFont typeface="Arial" panose="020B0604020202020204" pitchFamily="34" charset="0"/>
              <a:buChar char="•"/>
            </a:pPr>
            <a:r>
              <a:rPr lang="en-US" b="1" dirty="0"/>
              <a:t>Broadening Your Knowledge</a:t>
            </a:r>
            <a:r>
              <a:rPr lang="en-US" dirty="0"/>
              <a:t> </a:t>
            </a:r>
          </a:p>
          <a:p>
            <a:pPr marL="742950" lvl="1" indent="-285750" algn="just">
              <a:buFont typeface="Arial" panose="020B0604020202020204" pitchFamily="34" charset="0"/>
              <a:buChar char="•"/>
            </a:pPr>
            <a:r>
              <a:rPr lang="en-US" dirty="0"/>
              <a:t>Literature review ensures you read </a:t>
            </a:r>
            <a:r>
              <a:rPr lang="en-US" b="1" dirty="0"/>
              <a:t>widely</a:t>
            </a:r>
            <a:r>
              <a:rPr lang="en-US" dirty="0"/>
              <a:t> across your subject area.</a:t>
            </a:r>
          </a:p>
          <a:p>
            <a:pPr marL="742950" lvl="1" indent="-285750" algn="just">
              <a:buFont typeface="Arial" panose="020B0604020202020204" pitchFamily="34" charset="0"/>
              <a:buChar char="•"/>
            </a:pPr>
            <a:r>
              <a:rPr lang="en-US" b="1" dirty="0"/>
              <a:t>Explore what others have found</a:t>
            </a:r>
            <a:r>
              <a:rPr lang="en-US" dirty="0"/>
              <a:t> regarding similar research questions.</a:t>
            </a:r>
          </a:p>
          <a:p>
            <a:pPr marL="742950" lvl="1" indent="-285750" algn="just">
              <a:buFont typeface="Arial" panose="020B0604020202020204" pitchFamily="34" charset="0"/>
              <a:buChar char="•"/>
            </a:pPr>
            <a:r>
              <a:rPr lang="en-US" dirty="0"/>
              <a:t>Understand </a:t>
            </a:r>
            <a:r>
              <a:rPr lang="en-US" b="1" dirty="0"/>
              <a:t>existing theories</a:t>
            </a:r>
            <a:r>
              <a:rPr lang="en-US" dirty="0"/>
              <a:t> and </a:t>
            </a:r>
            <a:r>
              <a:rPr lang="en-US" b="1" dirty="0"/>
              <a:t>gaps</a:t>
            </a:r>
            <a:r>
              <a:rPr lang="en-US" dirty="0"/>
              <a:t> in knowledge.</a:t>
            </a:r>
          </a:p>
          <a:p>
            <a:pPr algn="just">
              <a:buFont typeface="Arial" panose="020B0604020202020204" pitchFamily="34" charset="0"/>
              <a:buChar char="•"/>
            </a:pPr>
            <a:r>
              <a:rPr lang="en-US" b="1" dirty="0"/>
              <a:t>Expertise Requirement</a:t>
            </a:r>
            <a:r>
              <a:rPr lang="en-US" dirty="0"/>
              <a:t> </a:t>
            </a:r>
          </a:p>
          <a:p>
            <a:pPr marL="742950" lvl="1" indent="-285750" algn="just">
              <a:buFont typeface="Arial" panose="020B0604020202020204" pitchFamily="34" charset="0"/>
              <a:buChar char="•"/>
            </a:pPr>
            <a:r>
              <a:rPr lang="en-US" dirty="0"/>
              <a:t>For higher degrees (MA, PhD), you are expected to be an </a:t>
            </a:r>
            <a:r>
              <a:rPr lang="en-US" b="1" dirty="0"/>
              <a:t>expert</a:t>
            </a:r>
            <a:r>
              <a:rPr lang="en-US" dirty="0"/>
              <a:t> in your research area.</a:t>
            </a:r>
          </a:p>
          <a:p>
            <a:pPr marL="742950" lvl="1" indent="-285750" algn="just">
              <a:buFont typeface="Arial" panose="020B0604020202020204" pitchFamily="34" charset="0"/>
              <a:buChar char="•"/>
            </a:pPr>
            <a:r>
              <a:rPr lang="en-US" dirty="0"/>
              <a:t>A thorough literature review helps fulfill this expectation by broadening your understanding.</a:t>
            </a:r>
          </a:p>
          <a:p>
            <a:pPr algn="just">
              <a:buFont typeface="Arial" panose="020B0604020202020204" pitchFamily="34" charset="0"/>
              <a:buChar char="•"/>
            </a:pPr>
            <a:r>
              <a:rPr lang="en-US" b="1" dirty="0"/>
              <a:t>Contextualizing Your Research</a:t>
            </a:r>
            <a:r>
              <a:rPr lang="en-US" dirty="0"/>
              <a:t> </a:t>
            </a:r>
          </a:p>
          <a:p>
            <a:pPr marL="742950" lvl="1" indent="-285750" algn="just">
              <a:buFont typeface="Arial" panose="020B0604020202020204" pitchFamily="34" charset="0"/>
              <a:buChar char="•"/>
            </a:pPr>
            <a:r>
              <a:rPr lang="en-US" dirty="0"/>
              <a:t>A literature review helps you understand </a:t>
            </a:r>
            <a:r>
              <a:rPr lang="en-US" b="1" dirty="0"/>
              <a:t>how your findings fit</a:t>
            </a:r>
            <a:r>
              <a:rPr lang="en-US" dirty="0"/>
              <a:t> into the </a:t>
            </a:r>
            <a:r>
              <a:rPr lang="en-US" b="1" dirty="0"/>
              <a:t>existing body of knowledge</a:t>
            </a:r>
            <a:r>
              <a:rPr lang="en-US" dirty="0"/>
              <a:t>.</a:t>
            </a:r>
          </a:p>
          <a:p>
            <a:pPr marL="742950" lvl="1" indent="-285750" algn="just">
              <a:buFont typeface="Arial" panose="020B0604020202020204" pitchFamily="34" charset="0"/>
              <a:buChar char="•"/>
            </a:pPr>
            <a:r>
              <a:rPr lang="en-US" dirty="0"/>
              <a:t>This connection enhances the relevance and impact of your research.</a:t>
            </a:r>
          </a:p>
          <a:p>
            <a:endParaRPr lang="en-IN" dirty="0"/>
          </a:p>
        </p:txBody>
      </p:sp>
    </p:spTree>
    <p:extLst>
      <p:ext uri="{BB962C8B-B14F-4D97-AF65-F5344CB8AC3E}">
        <p14:creationId xmlns:p14="http://schemas.microsoft.com/office/powerpoint/2010/main" val="3326482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05EDF-89EE-4C13-9FD2-0C90E01D8F8B}"/>
              </a:ext>
            </a:extLst>
          </p:cNvPr>
          <p:cNvSpPr>
            <a:spLocks noGrp="1"/>
          </p:cNvSpPr>
          <p:nvPr>
            <p:ph type="title"/>
          </p:nvPr>
        </p:nvSpPr>
        <p:spPr/>
        <p:txBody>
          <a:bodyPr/>
          <a:lstStyle/>
          <a:p>
            <a:r>
              <a:rPr lang="en-US" dirty="0"/>
              <a:t>Enabling you to contextualise your findings</a:t>
            </a:r>
            <a:endParaRPr lang="en-IN" dirty="0"/>
          </a:p>
        </p:txBody>
      </p:sp>
      <p:sp>
        <p:nvSpPr>
          <p:cNvPr id="3" name="Content Placeholder 2">
            <a:extLst>
              <a:ext uri="{FF2B5EF4-FFF2-40B4-BE49-F238E27FC236}">
                <a16:creationId xmlns:a16="http://schemas.microsoft.com/office/drawing/2014/main" id="{1A3F0EA2-4219-481C-9857-E9C73BB1C5D6}"/>
              </a:ext>
            </a:extLst>
          </p:cNvPr>
          <p:cNvSpPr>
            <a:spLocks noGrp="1"/>
          </p:cNvSpPr>
          <p:nvPr>
            <p:ph idx="1"/>
          </p:nvPr>
        </p:nvSpPr>
        <p:spPr>
          <a:xfrm>
            <a:off x="838200" y="1690688"/>
            <a:ext cx="10515600" cy="4868280"/>
          </a:xfrm>
        </p:spPr>
        <p:txBody>
          <a:bodyPr/>
          <a:lstStyle/>
          <a:p>
            <a:pPr marL="0" indent="0">
              <a:buNone/>
            </a:pPr>
            <a:r>
              <a:rPr lang="en-US" b="1" dirty="0"/>
              <a:t>The Challenge of Fitting Your Findings into Existing Knowledge</a:t>
            </a:r>
          </a:p>
          <a:p>
            <a:pPr lvl="1"/>
            <a:r>
              <a:rPr lang="en-US" b="1" dirty="0"/>
              <a:t>Obtaining Answers is Easier</a:t>
            </a:r>
            <a:r>
              <a:rPr lang="en-US" dirty="0"/>
              <a:t> </a:t>
            </a:r>
          </a:p>
          <a:p>
            <a:pPr marL="1200150" lvl="2" indent="-285750"/>
            <a:r>
              <a:rPr lang="en-US" dirty="0"/>
              <a:t>The easy part of research is finding answers to your questions.</a:t>
            </a:r>
          </a:p>
          <a:p>
            <a:pPr lvl="1"/>
            <a:r>
              <a:rPr lang="en-US" b="1" dirty="0"/>
              <a:t>The Difficult Part</a:t>
            </a:r>
            <a:r>
              <a:rPr lang="en-US" dirty="0"/>
              <a:t> </a:t>
            </a:r>
          </a:p>
          <a:p>
            <a:pPr marL="1200150" lvl="2" indent="-285750"/>
            <a:r>
              <a:rPr lang="en-US" dirty="0"/>
              <a:t>The difficult task is </a:t>
            </a:r>
            <a:r>
              <a:rPr lang="en-US" b="1" dirty="0"/>
              <a:t>examining how your findings fit</a:t>
            </a:r>
            <a:r>
              <a:rPr lang="en-US" dirty="0"/>
              <a:t> into the existing body of knowledge.</a:t>
            </a:r>
          </a:p>
          <a:p>
            <a:pPr marL="0" indent="0">
              <a:buNone/>
            </a:pPr>
            <a:r>
              <a:rPr lang="en-IN" b="1" dirty="0"/>
              <a:t>Key Questions to Consider</a:t>
            </a:r>
          </a:p>
          <a:p>
            <a:pPr marL="0" indent="0">
              <a:buNone/>
            </a:pPr>
            <a:r>
              <a:rPr lang="en-IN" dirty="0"/>
              <a:t>	</a:t>
            </a:r>
            <a:r>
              <a:rPr lang="en-US" dirty="0"/>
              <a:t>Comparison with Previous Findings</a:t>
            </a:r>
          </a:p>
          <a:p>
            <a:pPr marL="0" indent="0">
              <a:buNone/>
            </a:pPr>
            <a:r>
              <a:rPr lang="en-US" dirty="0"/>
              <a:t>	</a:t>
            </a:r>
            <a:r>
              <a:rPr lang="en-IN" dirty="0"/>
              <a:t>Contribution to Knowledge</a:t>
            </a:r>
          </a:p>
          <a:p>
            <a:pPr marL="0" indent="0">
              <a:buNone/>
            </a:pPr>
            <a:r>
              <a:rPr lang="en-IN" dirty="0"/>
              <a:t>	Difference from Others</a:t>
            </a:r>
            <a:endParaRPr lang="en-US" dirty="0"/>
          </a:p>
          <a:p>
            <a:pPr marL="0" indent="0">
              <a:buNone/>
            </a:pPr>
            <a:endParaRPr lang="en-IN" dirty="0"/>
          </a:p>
        </p:txBody>
      </p:sp>
    </p:spTree>
    <p:extLst>
      <p:ext uri="{BB962C8B-B14F-4D97-AF65-F5344CB8AC3E}">
        <p14:creationId xmlns:p14="http://schemas.microsoft.com/office/powerpoint/2010/main" val="3215823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8E000E-D310-4614-8D48-4B244D942748}"/>
              </a:ext>
            </a:extLst>
          </p:cNvPr>
          <p:cNvSpPr>
            <a:spLocks noGrp="1"/>
          </p:cNvSpPr>
          <p:nvPr>
            <p:ph idx="1"/>
          </p:nvPr>
        </p:nvSpPr>
        <p:spPr/>
        <p:txBody>
          <a:bodyPr/>
          <a:lstStyle/>
          <a:p>
            <a:pPr marL="0" indent="0" algn="just">
              <a:buNone/>
            </a:pPr>
            <a:r>
              <a:rPr lang="en-US" dirty="0"/>
              <a:t>Literature Review Helps Contextualize Findings</a:t>
            </a:r>
          </a:p>
          <a:p>
            <a:pPr algn="just">
              <a:buFont typeface="Arial" panose="020B0604020202020204" pitchFamily="34" charset="0"/>
              <a:buChar char="•"/>
            </a:pPr>
            <a:r>
              <a:rPr lang="en-US" b="1" dirty="0"/>
              <a:t>Comparing Findings:</a:t>
            </a:r>
            <a:r>
              <a:rPr lang="en-US" dirty="0"/>
              <a:t> </a:t>
            </a:r>
          </a:p>
          <a:p>
            <a:pPr marL="742950" lvl="1" indent="-285750" algn="just">
              <a:buFont typeface="Arial" panose="020B0604020202020204" pitchFamily="34" charset="0"/>
              <a:buChar char="•"/>
            </a:pPr>
            <a:r>
              <a:rPr lang="en-US" dirty="0"/>
              <a:t>Literature review allows you to compare your findings with those of others.</a:t>
            </a:r>
          </a:p>
          <a:p>
            <a:pPr algn="just">
              <a:buFont typeface="Arial" panose="020B0604020202020204" pitchFamily="34" charset="0"/>
              <a:buChar char="•"/>
            </a:pPr>
            <a:r>
              <a:rPr lang="en-US" b="1" dirty="0"/>
              <a:t>Answering Key Questions:</a:t>
            </a:r>
            <a:r>
              <a:rPr lang="en-US" dirty="0"/>
              <a:t> </a:t>
            </a:r>
          </a:p>
          <a:p>
            <a:pPr marL="742950" lvl="1" indent="-285750" algn="just">
              <a:buFont typeface="Arial" panose="020B0604020202020204" pitchFamily="34" charset="0"/>
              <a:buChar char="•"/>
            </a:pPr>
            <a:r>
              <a:rPr lang="en-US" dirty="0"/>
              <a:t>Helps you answer the critical questions of how your findings fit into the broader field.</a:t>
            </a:r>
          </a:p>
          <a:p>
            <a:pPr algn="just"/>
            <a:endParaRPr lang="en-IN" dirty="0"/>
          </a:p>
        </p:txBody>
      </p:sp>
    </p:spTree>
    <p:extLst>
      <p:ext uri="{BB962C8B-B14F-4D97-AF65-F5344CB8AC3E}">
        <p14:creationId xmlns:p14="http://schemas.microsoft.com/office/powerpoint/2010/main" val="2186210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Problem</a:t>
            </a:r>
          </a:p>
        </p:txBody>
      </p:sp>
      <p:sp>
        <p:nvSpPr>
          <p:cNvPr id="3" name="Content Placeholder 2"/>
          <p:cNvSpPr>
            <a:spLocks noGrp="1"/>
          </p:cNvSpPr>
          <p:nvPr>
            <p:ph idx="1"/>
          </p:nvPr>
        </p:nvSpPr>
        <p:spPr/>
        <p:txBody>
          <a:bodyPr/>
          <a:lstStyle/>
          <a:p>
            <a:pPr algn="just"/>
            <a:r>
              <a:rPr lang="en-IN" dirty="0"/>
              <a:t>In research process, the first and foremost step happens to be that of selecting and properly defining a research problem.</a:t>
            </a:r>
          </a:p>
          <a:p>
            <a:pPr algn="just"/>
            <a:r>
              <a:rPr lang="en-IN" dirty="0"/>
              <a:t>A researcher must find the problem and formulate it so that it becomes susceptible to research.</a:t>
            </a:r>
          </a:p>
          <a:p>
            <a:pPr algn="just"/>
            <a:r>
              <a:rPr lang="en-IN" dirty="0"/>
              <a:t>Like a medical doctor, a researcher must examine all the symptoms (presented to him or observed by him) concerning a problem before he can diagnose correctly. To define a problem correctly, a researcher must know: </a:t>
            </a:r>
            <a:r>
              <a:rPr lang="en-IN" b="1" dirty="0"/>
              <a:t>what a problem is?</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AC250-971B-42E5-B742-D30DF5F2A765}"/>
              </a:ext>
            </a:extLst>
          </p:cNvPr>
          <p:cNvSpPr>
            <a:spLocks noGrp="1"/>
          </p:cNvSpPr>
          <p:nvPr>
            <p:ph type="title"/>
          </p:nvPr>
        </p:nvSpPr>
        <p:spPr/>
        <p:txBody>
          <a:bodyPr/>
          <a:lstStyle/>
          <a:p>
            <a:r>
              <a:rPr lang="en-US" dirty="0"/>
              <a:t>How to review the literature</a:t>
            </a:r>
            <a:endParaRPr lang="en-IN" dirty="0"/>
          </a:p>
        </p:txBody>
      </p:sp>
      <p:sp>
        <p:nvSpPr>
          <p:cNvPr id="3" name="Content Placeholder 2">
            <a:extLst>
              <a:ext uri="{FF2B5EF4-FFF2-40B4-BE49-F238E27FC236}">
                <a16:creationId xmlns:a16="http://schemas.microsoft.com/office/drawing/2014/main" id="{FEBD6295-13B0-49E2-ACA8-54B167666A9F}"/>
              </a:ext>
            </a:extLst>
          </p:cNvPr>
          <p:cNvSpPr>
            <a:spLocks noGrp="1"/>
          </p:cNvSpPr>
          <p:nvPr>
            <p:ph idx="1"/>
          </p:nvPr>
        </p:nvSpPr>
        <p:spPr/>
        <p:txBody>
          <a:bodyPr/>
          <a:lstStyle/>
          <a:p>
            <a:pPr marL="0" indent="0">
              <a:buNone/>
            </a:pPr>
            <a:r>
              <a:rPr lang="en-US" dirty="0"/>
              <a:t>There are four steps involved in conducting a literature review:</a:t>
            </a:r>
          </a:p>
          <a:p>
            <a:pPr marL="914400" lvl="2" indent="0">
              <a:buNone/>
            </a:pPr>
            <a:r>
              <a:rPr lang="en-US" sz="2400" dirty="0"/>
              <a:t>1. Searching for the existing literature in your area of study.</a:t>
            </a:r>
          </a:p>
          <a:p>
            <a:pPr marL="914400" lvl="2" indent="0">
              <a:buNone/>
            </a:pPr>
            <a:r>
              <a:rPr lang="en-US" sz="2400" dirty="0"/>
              <a:t>2. Reviewing the selected literature.</a:t>
            </a:r>
          </a:p>
          <a:p>
            <a:pPr marL="914400" lvl="2" indent="0">
              <a:buNone/>
            </a:pPr>
            <a:r>
              <a:rPr lang="en-US" sz="2400" dirty="0"/>
              <a:t>3. Developing a theoretical framework.</a:t>
            </a:r>
          </a:p>
          <a:p>
            <a:pPr marL="914400" lvl="2" indent="0">
              <a:buNone/>
            </a:pPr>
            <a:r>
              <a:rPr lang="en-US" sz="2400" dirty="0"/>
              <a:t>4. Developing a conceptual framework.</a:t>
            </a:r>
            <a:endParaRPr lang="en-IN" sz="2400" dirty="0"/>
          </a:p>
        </p:txBody>
      </p:sp>
    </p:spTree>
    <p:extLst>
      <p:ext uri="{BB962C8B-B14F-4D97-AF65-F5344CB8AC3E}">
        <p14:creationId xmlns:p14="http://schemas.microsoft.com/office/powerpoint/2010/main" val="2694608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B4965-9D71-49CA-BC89-6AE232E39503}"/>
              </a:ext>
            </a:extLst>
          </p:cNvPr>
          <p:cNvSpPr>
            <a:spLocks noGrp="1"/>
          </p:cNvSpPr>
          <p:nvPr>
            <p:ph type="title"/>
          </p:nvPr>
        </p:nvSpPr>
        <p:spPr/>
        <p:txBody>
          <a:bodyPr/>
          <a:lstStyle/>
          <a:p>
            <a:r>
              <a:rPr lang="en-US" sz="4400" dirty="0"/>
              <a:t>Searching for the existing literature in your area of study</a:t>
            </a:r>
            <a:endParaRPr lang="en-IN" dirty="0"/>
          </a:p>
        </p:txBody>
      </p:sp>
      <p:sp>
        <p:nvSpPr>
          <p:cNvPr id="3" name="Content Placeholder 2">
            <a:extLst>
              <a:ext uri="{FF2B5EF4-FFF2-40B4-BE49-F238E27FC236}">
                <a16:creationId xmlns:a16="http://schemas.microsoft.com/office/drawing/2014/main" id="{7A576A5D-656A-4EDE-A1F7-82D4AB222E9B}"/>
              </a:ext>
            </a:extLst>
          </p:cNvPr>
          <p:cNvSpPr>
            <a:spLocks noGrp="1"/>
          </p:cNvSpPr>
          <p:nvPr>
            <p:ph idx="1"/>
          </p:nvPr>
        </p:nvSpPr>
        <p:spPr/>
        <p:txBody>
          <a:bodyPr/>
          <a:lstStyle/>
          <a:p>
            <a:r>
              <a:rPr lang="en-US" dirty="0"/>
              <a:t>To search effectively for the literature in your field of enquiry.</a:t>
            </a:r>
          </a:p>
          <a:p>
            <a:r>
              <a:rPr lang="en-US" dirty="0"/>
              <a:t>This helps set parameters for your search. </a:t>
            </a:r>
          </a:p>
          <a:p>
            <a:r>
              <a:rPr lang="en-US" dirty="0"/>
              <a:t>The three primary sources to compile a bibliography: </a:t>
            </a:r>
          </a:p>
          <a:p>
            <a:pPr lvl="2"/>
            <a:r>
              <a:rPr lang="en-US" dirty="0"/>
              <a:t>Books</a:t>
            </a:r>
          </a:p>
          <a:p>
            <a:pPr lvl="2"/>
            <a:r>
              <a:rPr lang="en-US" dirty="0"/>
              <a:t>Journals</a:t>
            </a:r>
          </a:p>
          <a:p>
            <a:pPr lvl="2"/>
            <a:r>
              <a:rPr lang="en-US" dirty="0"/>
              <a:t>Internet</a:t>
            </a:r>
            <a:endParaRPr lang="en-IN" dirty="0"/>
          </a:p>
        </p:txBody>
      </p:sp>
    </p:spTree>
    <p:extLst>
      <p:ext uri="{BB962C8B-B14F-4D97-AF65-F5344CB8AC3E}">
        <p14:creationId xmlns:p14="http://schemas.microsoft.com/office/powerpoint/2010/main" val="3958674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875BD-06D3-4614-B5A7-4C334804E5DD}"/>
              </a:ext>
            </a:extLst>
          </p:cNvPr>
          <p:cNvSpPr>
            <a:spLocks noGrp="1"/>
          </p:cNvSpPr>
          <p:nvPr>
            <p:ph type="title"/>
          </p:nvPr>
        </p:nvSpPr>
        <p:spPr/>
        <p:txBody>
          <a:bodyPr/>
          <a:lstStyle/>
          <a:p>
            <a:r>
              <a:rPr lang="en-US" dirty="0"/>
              <a:t>Books</a:t>
            </a:r>
            <a:endParaRPr lang="en-IN" dirty="0"/>
          </a:p>
        </p:txBody>
      </p:sp>
      <p:sp>
        <p:nvSpPr>
          <p:cNvPr id="3" name="Content Placeholder 2">
            <a:extLst>
              <a:ext uri="{FF2B5EF4-FFF2-40B4-BE49-F238E27FC236}">
                <a16:creationId xmlns:a16="http://schemas.microsoft.com/office/drawing/2014/main" id="{3364E517-B1B6-42FC-BC5F-2D747BAC3522}"/>
              </a:ext>
            </a:extLst>
          </p:cNvPr>
          <p:cNvSpPr>
            <a:spLocks noGrp="1"/>
          </p:cNvSpPr>
          <p:nvPr>
            <p:ph idx="1"/>
          </p:nvPr>
        </p:nvSpPr>
        <p:spPr/>
        <p:txBody>
          <a:bodyPr/>
          <a:lstStyle/>
          <a:p>
            <a:pPr marL="0" indent="0">
              <a:buNone/>
            </a:pPr>
            <a:r>
              <a:rPr lang="en-US" b="1" dirty="0"/>
              <a:t>Searching and Organizing for Your Bibliography</a:t>
            </a:r>
          </a:p>
          <a:p>
            <a:r>
              <a:rPr lang="en-US" b="1" dirty="0"/>
              <a:t>Advantages:</a:t>
            </a:r>
            <a:endParaRPr lang="en-US" dirty="0"/>
          </a:p>
          <a:p>
            <a:pPr>
              <a:buFont typeface="Arial" panose="020B0604020202020204" pitchFamily="34" charset="0"/>
              <a:buChar char="•"/>
            </a:pPr>
            <a:r>
              <a:rPr lang="en-US" dirty="0"/>
              <a:t>Books often contain high-quality material that integrates research findings into a cohesive body of knowledge.</a:t>
            </a:r>
          </a:p>
          <a:p>
            <a:r>
              <a:rPr lang="en-US" b="1" dirty="0"/>
              <a:t>Disadvantages:</a:t>
            </a:r>
            <a:endParaRPr lang="en-US" dirty="0"/>
          </a:p>
          <a:p>
            <a:pPr>
              <a:buFont typeface="Arial" panose="020B0604020202020204" pitchFamily="34" charset="0"/>
              <a:buChar char="•"/>
            </a:pPr>
            <a:r>
              <a:rPr lang="en-US" dirty="0"/>
              <a:t>Books may not be completely up to date, as there is often a time gap between completing research and publishing it in book form.</a:t>
            </a:r>
          </a:p>
          <a:p>
            <a:endParaRPr lang="en-IN" dirty="0"/>
          </a:p>
        </p:txBody>
      </p:sp>
    </p:spTree>
    <p:extLst>
      <p:ext uri="{BB962C8B-B14F-4D97-AF65-F5344CB8AC3E}">
        <p14:creationId xmlns:p14="http://schemas.microsoft.com/office/powerpoint/2010/main" val="2832483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608530-30E1-4AD8-8E41-F29CDCD546E5}"/>
              </a:ext>
            </a:extLst>
          </p:cNvPr>
          <p:cNvSpPr>
            <a:spLocks noGrp="1"/>
          </p:cNvSpPr>
          <p:nvPr>
            <p:ph idx="1"/>
          </p:nvPr>
        </p:nvSpPr>
        <p:spPr>
          <a:xfrm>
            <a:off x="838200" y="578840"/>
            <a:ext cx="10515600" cy="6216243"/>
          </a:xfrm>
        </p:spPr>
        <p:txBody>
          <a:bodyPr>
            <a:normAutofit fontScale="62500" lnSpcReduction="20000"/>
          </a:bodyPr>
          <a:lstStyle/>
          <a:p>
            <a:pPr marL="0" indent="0">
              <a:buNone/>
            </a:pPr>
            <a:r>
              <a:rPr lang="en-US" b="1" dirty="0"/>
              <a:t>Steps for Searching Books:</a:t>
            </a:r>
          </a:p>
          <a:p>
            <a:pPr>
              <a:buFont typeface="+mj-lt"/>
              <a:buAutoNum type="arabicPeriod"/>
            </a:pPr>
            <a:r>
              <a:rPr lang="en-US" b="1" dirty="0"/>
              <a:t>Use Library Catalogs:</a:t>
            </a:r>
            <a:endParaRPr lang="en-US" dirty="0"/>
          </a:p>
          <a:p>
            <a:pPr marL="742950" lvl="1" indent="-285750">
              <a:buFont typeface="+mj-lt"/>
              <a:buAutoNum type="arabicPeriod"/>
            </a:pPr>
            <a:r>
              <a:rPr lang="en-US" dirty="0"/>
              <a:t>Search for books through your library's catalog.</a:t>
            </a:r>
          </a:p>
          <a:p>
            <a:pPr marL="742950" lvl="1" indent="-285750">
              <a:buFont typeface="+mj-lt"/>
              <a:buAutoNum type="arabicPeriod"/>
            </a:pPr>
            <a:r>
              <a:rPr lang="en-US" dirty="0"/>
              <a:t>Librarians assign subject headings based on systems like the </a:t>
            </a:r>
            <a:r>
              <a:rPr lang="en-US" b="1" dirty="0"/>
              <a:t>Library of Subject Headings</a:t>
            </a:r>
            <a:r>
              <a:rPr lang="en-US" dirty="0"/>
              <a:t>, which helps narrow your search.</a:t>
            </a:r>
          </a:p>
          <a:p>
            <a:pPr marL="742950" lvl="1" indent="-285750">
              <a:buFont typeface="+mj-lt"/>
              <a:buAutoNum type="arabicPeriod"/>
            </a:pPr>
            <a:r>
              <a:rPr lang="en-US" dirty="0"/>
              <a:t>If unsure, ask your librarian for guidance on the best subject headings for your research area.</a:t>
            </a:r>
          </a:p>
          <a:p>
            <a:pPr>
              <a:buFont typeface="+mj-lt"/>
              <a:buAutoNum type="arabicPeriod"/>
            </a:pPr>
            <a:r>
              <a:rPr lang="en-US" b="1" dirty="0"/>
              <a:t>Search by Subject or Keywords:</a:t>
            </a:r>
            <a:endParaRPr lang="en-US" dirty="0"/>
          </a:p>
          <a:p>
            <a:pPr marL="742950" lvl="1" indent="-285750">
              <a:buFont typeface="+mj-lt"/>
              <a:buAutoNum type="arabicPeriod"/>
            </a:pPr>
            <a:r>
              <a:rPr lang="en-US" dirty="0"/>
              <a:t>Use the subject catalog or keyword search option to find books related to your research.</a:t>
            </a:r>
          </a:p>
          <a:p>
            <a:pPr marL="742950" lvl="1" indent="-285750">
              <a:buFont typeface="+mj-lt"/>
              <a:buAutoNum type="arabicPeriod"/>
            </a:pPr>
            <a:r>
              <a:rPr lang="en-US" dirty="0"/>
              <a:t>Narrow your search by selecting appropriate keywords to refine your results.</a:t>
            </a:r>
          </a:p>
          <a:p>
            <a:pPr marL="742950" lvl="1" indent="-285750">
              <a:buFont typeface="+mj-lt"/>
              <a:buAutoNum type="arabicPeriod"/>
            </a:pPr>
            <a:r>
              <a:rPr lang="en-US" dirty="0"/>
              <a:t>Review book titles carefully to assess their relevance to your topic.</a:t>
            </a:r>
          </a:p>
          <a:p>
            <a:pPr>
              <a:buFont typeface="+mj-lt"/>
              <a:buAutoNum type="arabicPeriod"/>
            </a:pPr>
            <a:r>
              <a:rPr lang="en-US" b="1" dirty="0"/>
              <a:t>Examine the Contents:</a:t>
            </a:r>
            <a:endParaRPr lang="en-US" dirty="0"/>
          </a:p>
          <a:p>
            <a:pPr marL="742950" lvl="1" indent="-285750">
              <a:buFont typeface="+mj-lt"/>
              <a:buAutoNum type="arabicPeriod"/>
            </a:pPr>
            <a:r>
              <a:rPr lang="en-US" dirty="0"/>
              <a:t>Titles alone may not give enough insight, so check the book's contents to decide if it's useful.</a:t>
            </a:r>
          </a:p>
          <a:p>
            <a:pPr marL="742950" lvl="1" indent="-285750">
              <a:buFont typeface="+mj-lt"/>
              <a:buAutoNum type="arabicPeriod"/>
            </a:pPr>
            <a:r>
              <a:rPr lang="en-US" dirty="0"/>
              <a:t>If available, print out the book’s details or jot down important information for future reference.</a:t>
            </a:r>
          </a:p>
          <a:p>
            <a:pPr>
              <a:buFont typeface="+mj-lt"/>
              <a:buAutoNum type="arabicPeriod"/>
            </a:pPr>
            <a:r>
              <a:rPr lang="en-US" b="1" dirty="0"/>
              <a:t>Compile a List of Relevant Books:</a:t>
            </a:r>
            <a:endParaRPr lang="en-US" dirty="0"/>
          </a:p>
          <a:p>
            <a:pPr marL="742950" lvl="1" indent="-285750">
              <a:buFont typeface="+mj-lt"/>
              <a:buAutoNum type="arabicPeriod"/>
            </a:pPr>
            <a:r>
              <a:rPr lang="en-US" dirty="0"/>
              <a:t>Narrow down your list to 10-15 books you think are most relevant.</a:t>
            </a:r>
          </a:p>
          <a:p>
            <a:pPr marL="742950" lvl="1" indent="-285750">
              <a:buFont typeface="+mj-lt"/>
              <a:buAutoNum type="arabicPeriod"/>
            </a:pPr>
            <a:r>
              <a:rPr lang="en-US" dirty="0"/>
              <a:t>Examine the bibliographies of these books. Copying the bibliographies can save time.</a:t>
            </a:r>
          </a:p>
          <a:p>
            <a:pPr marL="742950" lvl="1" indent="-285750">
              <a:buFont typeface="+mj-lt"/>
              <a:buAutoNum type="arabicPeriod"/>
            </a:pPr>
            <a:r>
              <a:rPr lang="en-US" dirty="0"/>
              <a:t>Identify frequently cited books across multiple sources. Books referenced by several authors should be included in your reading list.</a:t>
            </a:r>
          </a:p>
          <a:p>
            <a:pPr>
              <a:buFont typeface="+mj-lt"/>
              <a:buAutoNum type="arabicPeriod"/>
            </a:pPr>
            <a:r>
              <a:rPr lang="en-US" b="1" dirty="0"/>
              <a:t>Finalize and Locate the Books:</a:t>
            </a:r>
            <a:endParaRPr lang="en-US" dirty="0"/>
          </a:p>
          <a:p>
            <a:pPr marL="742950" lvl="1" indent="-285750">
              <a:buFont typeface="+mj-lt"/>
              <a:buAutoNum type="arabicPeriod"/>
            </a:pPr>
            <a:r>
              <a:rPr lang="en-US" dirty="0"/>
              <a:t>Obtain the books from your library or through interlibrary loans.</a:t>
            </a:r>
          </a:p>
          <a:p>
            <a:pPr marL="742950" lvl="1" indent="-285750">
              <a:buFont typeface="+mj-lt"/>
              <a:buAutoNum type="arabicPeriod"/>
            </a:pPr>
            <a:r>
              <a:rPr lang="en-US" dirty="0"/>
              <a:t>Check their contents to ensure relevance to your research. Remove any books that don’t align with your topic.</a:t>
            </a:r>
          </a:p>
          <a:p>
            <a:pPr>
              <a:buFont typeface="+mj-lt"/>
              <a:buAutoNum type="arabicPeriod"/>
            </a:pPr>
            <a:r>
              <a:rPr lang="en-US" b="1" dirty="0"/>
              <a:t>Create an Annotated Bibliography:</a:t>
            </a:r>
            <a:endParaRPr lang="en-US" dirty="0"/>
          </a:p>
          <a:p>
            <a:pPr marL="742950" lvl="1" indent="-285750">
              <a:buFont typeface="+mj-lt"/>
              <a:buAutoNum type="arabicPeriod"/>
            </a:pPr>
            <a:r>
              <a:rPr lang="en-US" dirty="0"/>
              <a:t>For each book, create an annotated bibliography with a brief summary of its key aspects and how it relates to your research.</a:t>
            </a:r>
          </a:p>
          <a:p>
            <a:pPr marL="742950" lvl="1" indent="-285750">
              <a:buFont typeface="+mj-lt"/>
              <a:buAutoNum type="arabicPeriod"/>
            </a:pPr>
            <a:r>
              <a:rPr lang="en-US" dirty="0"/>
              <a:t>Keep track of all references using a card index or reference management tools like </a:t>
            </a:r>
            <a:r>
              <a:rPr lang="en-US" b="1" dirty="0"/>
              <a:t>Endnote</a:t>
            </a:r>
            <a:r>
              <a:rPr lang="en-US" dirty="0"/>
              <a:t> or </a:t>
            </a:r>
            <a:r>
              <a:rPr lang="en-US" b="1" dirty="0"/>
              <a:t>Pro-Cite</a:t>
            </a:r>
            <a:r>
              <a:rPr lang="en-US" dirty="0"/>
              <a:t>.</a:t>
            </a:r>
          </a:p>
          <a:p>
            <a:endParaRPr lang="en-IN" dirty="0"/>
          </a:p>
        </p:txBody>
      </p:sp>
    </p:spTree>
    <p:extLst>
      <p:ext uri="{BB962C8B-B14F-4D97-AF65-F5344CB8AC3E}">
        <p14:creationId xmlns:p14="http://schemas.microsoft.com/office/powerpoint/2010/main" val="4021221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E4CD-B013-4763-8168-EAC37AA2FAE7}"/>
              </a:ext>
            </a:extLst>
          </p:cNvPr>
          <p:cNvSpPr>
            <a:spLocks noGrp="1"/>
          </p:cNvSpPr>
          <p:nvPr>
            <p:ph type="title"/>
          </p:nvPr>
        </p:nvSpPr>
        <p:spPr/>
        <p:txBody>
          <a:bodyPr/>
          <a:lstStyle/>
          <a:p>
            <a:r>
              <a:rPr lang="en-US" dirty="0"/>
              <a:t>Journals</a:t>
            </a:r>
            <a:endParaRPr lang="en-IN" dirty="0"/>
          </a:p>
        </p:txBody>
      </p:sp>
      <p:sp>
        <p:nvSpPr>
          <p:cNvPr id="3" name="Content Placeholder 2">
            <a:extLst>
              <a:ext uri="{FF2B5EF4-FFF2-40B4-BE49-F238E27FC236}">
                <a16:creationId xmlns:a16="http://schemas.microsoft.com/office/drawing/2014/main" id="{3F05E1E1-817D-49D0-A50E-10A1AF89558F}"/>
              </a:ext>
            </a:extLst>
          </p:cNvPr>
          <p:cNvSpPr>
            <a:spLocks noGrp="1"/>
          </p:cNvSpPr>
          <p:nvPr>
            <p:ph idx="1"/>
          </p:nvPr>
        </p:nvSpPr>
        <p:spPr/>
        <p:txBody>
          <a:bodyPr/>
          <a:lstStyle/>
          <a:p>
            <a:pPr marL="0" indent="0">
              <a:buNone/>
            </a:pPr>
            <a:r>
              <a:rPr lang="en-US" b="1" dirty="0"/>
              <a:t>Advantages:</a:t>
            </a:r>
            <a:endParaRPr lang="en-US" dirty="0"/>
          </a:p>
          <a:p>
            <a:pPr>
              <a:buFont typeface="Arial" panose="020B0604020202020204" pitchFamily="34" charset="0"/>
              <a:buChar char="•"/>
            </a:pPr>
            <a:r>
              <a:rPr lang="en-US" dirty="0"/>
              <a:t>Journals provide the most up-to-date research, although there may still be a 2-3 year delay between the completion of research and its publication.</a:t>
            </a:r>
          </a:p>
          <a:p>
            <a:pPr>
              <a:buFont typeface="Arial" panose="020B0604020202020204" pitchFamily="34" charset="0"/>
              <a:buChar char="•"/>
            </a:pPr>
            <a:r>
              <a:rPr lang="en-US" dirty="0"/>
              <a:t>They are essential for staying current in your field of study.</a:t>
            </a:r>
          </a:p>
          <a:p>
            <a:endParaRPr lang="en-IN" dirty="0"/>
          </a:p>
        </p:txBody>
      </p:sp>
    </p:spTree>
    <p:extLst>
      <p:ext uri="{BB962C8B-B14F-4D97-AF65-F5344CB8AC3E}">
        <p14:creationId xmlns:p14="http://schemas.microsoft.com/office/powerpoint/2010/main" val="29423196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FE9EA-3E1A-47F9-916B-3C9F1CA0B470}"/>
              </a:ext>
            </a:extLst>
          </p:cNvPr>
          <p:cNvSpPr>
            <a:spLocks noGrp="1"/>
          </p:cNvSpPr>
          <p:nvPr>
            <p:ph idx="1"/>
          </p:nvPr>
        </p:nvSpPr>
        <p:spPr>
          <a:xfrm>
            <a:off x="838200" y="394282"/>
            <a:ext cx="10515600" cy="6291743"/>
          </a:xfrm>
        </p:spPr>
        <p:txBody>
          <a:bodyPr>
            <a:normAutofit fontScale="77500" lnSpcReduction="20000"/>
          </a:bodyPr>
          <a:lstStyle/>
          <a:p>
            <a:pPr marL="0" indent="0" algn="just">
              <a:buNone/>
            </a:pPr>
            <a:r>
              <a:rPr lang="en-US" b="1" dirty="0"/>
              <a:t>Steps for Searching Journals:</a:t>
            </a:r>
          </a:p>
          <a:p>
            <a:pPr lvl="1" algn="just">
              <a:buFont typeface="+mj-lt"/>
              <a:buAutoNum type="arabicPeriod"/>
            </a:pPr>
            <a:r>
              <a:rPr lang="en-US" b="1" dirty="0"/>
              <a:t>Select Relevant Journals:</a:t>
            </a:r>
            <a:endParaRPr lang="en-US" dirty="0"/>
          </a:p>
          <a:p>
            <a:pPr marL="1200150" lvl="2" indent="-285750" algn="just">
              <a:buFont typeface="+mj-lt"/>
              <a:buAutoNum type="arabicPeriod"/>
            </a:pPr>
            <a:r>
              <a:rPr lang="en-US" dirty="0"/>
              <a:t>Identify as many journals as possible that are relevant to your research. The number of journals available will depend on your field of study—some fields have more journals than others.</a:t>
            </a:r>
          </a:p>
          <a:p>
            <a:pPr marL="1200150" lvl="2" indent="-285750" algn="just">
              <a:buFont typeface="+mj-lt"/>
              <a:buAutoNum type="arabicPeriod"/>
            </a:pPr>
            <a:r>
              <a:rPr lang="en-US" dirty="0"/>
              <a:t>Prepare a list of journals to examine.</a:t>
            </a:r>
          </a:p>
          <a:p>
            <a:pPr lvl="1" algn="just">
              <a:buFont typeface="+mj-lt"/>
              <a:buAutoNum type="arabicPeriod"/>
            </a:pPr>
            <a:r>
              <a:rPr lang="en-US" b="1" dirty="0"/>
              <a:t>Search Methods:</a:t>
            </a:r>
            <a:endParaRPr lang="en-US" dirty="0"/>
          </a:p>
          <a:p>
            <a:pPr marL="1200150" lvl="2" indent="-285750" algn="just">
              <a:buFont typeface="+mj-lt"/>
              <a:buAutoNum type="arabicPeriod"/>
            </a:pPr>
            <a:r>
              <a:rPr lang="en-US" b="1" dirty="0"/>
              <a:t>Locate Hard Copies:</a:t>
            </a:r>
            <a:r>
              <a:rPr lang="en-US" dirty="0"/>
              <a:t> Find physical copies of relevant journals.</a:t>
            </a:r>
          </a:p>
          <a:p>
            <a:pPr marL="1200150" lvl="2" indent="-285750" algn="just">
              <a:buFont typeface="+mj-lt"/>
              <a:buAutoNum type="arabicPeriod"/>
            </a:pPr>
            <a:r>
              <a:rPr lang="en-US" b="1" dirty="0"/>
              <a:t>Use Citation/Abstract Indices:</a:t>
            </a:r>
            <a:r>
              <a:rPr lang="en-US" dirty="0"/>
              <a:t> Search through citation indices or abstract services (e.g., </a:t>
            </a:r>
            <a:r>
              <a:rPr lang="en-US" b="1" dirty="0"/>
              <a:t>Humanities Index</a:t>
            </a:r>
            <a:r>
              <a:rPr lang="en-US" dirty="0"/>
              <a:t>, </a:t>
            </a:r>
            <a:r>
              <a:rPr lang="en-US" b="1" dirty="0"/>
              <a:t>ERIC</a:t>
            </a:r>
            <a:r>
              <a:rPr lang="en-US" dirty="0"/>
              <a:t>, </a:t>
            </a:r>
            <a:r>
              <a:rPr lang="en-US" b="1" dirty="0"/>
              <a:t>Social Sciences Citation Index</a:t>
            </a:r>
            <a:r>
              <a:rPr lang="en-US" dirty="0"/>
              <a:t>) to identify relevant articles and abstracts.</a:t>
            </a:r>
          </a:p>
          <a:p>
            <a:pPr marL="1200150" lvl="2" indent="-285750" algn="just">
              <a:buFont typeface="+mj-lt"/>
              <a:buAutoNum type="arabicPeriod"/>
            </a:pPr>
            <a:r>
              <a:rPr lang="en-US" b="1" dirty="0"/>
              <a:t>Search Electronic Databases:</a:t>
            </a:r>
            <a:r>
              <a:rPr lang="en-US" dirty="0"/>
              <a:t> Use online databases to locate articles in digital format.</a:t>
            </a:r>
          </a:p>
          <a:p>
            <a:pPr lvl="1" algn="just">
              <a:buFont typeface="+mj-lt"/>
              <a:buAutoNum type="arabicPeriod"/>
            </a:pPr>
            <a:r>
              <a:rPr lang="en-US" b="1" dirty="0"/>
              <a:t>Examine Journal Issues:</a:t>
            </a:r>
            <a:endParaRPr lang="en-US" dirty="0"/>
          </a:p>
          <a:p>
            <a:pPr marL="1200150" lvl="2" indent="-285750" algn="just">
              <a:buFont typeface="+mj-lt"/>
              <a:buAutoNum type="arabicPeriod"/>
            </a:pPr>
            <a:r>
              <a:rPr lang="en-US" dirty="0"/>
              <a:t>Start with the latest issue of a journal and examine its contents page.</a:t>
            </a:r>
          </a:p>
          <a:p>
            <a:pPr marL="1200150" lvl="2" indent="-285750" algn="just">
              <a:buFont typeface="+mj-lt"/>
              <a:buAutoNum type="arabicPeriod"/>
            </a:pPr>
            <a:r>
              <a:rPr lang="en-US" dirty="0"/>
              <a:t>If a relevant article is identified, read the abstract to confirm its usefulness.</a:t>
            </a:r>
          </a:p>
          <a:p>
            <a:pPr marL="1200150" lvl="2" indent="-285750" algn="just">
              <a:buFont typeface="+mj-lt"/>
              <a:buAutoNum type="arabicPeriod"/>
            </a:pPr>
            <a:r>
              <a:rPr lang="en-US" dirty="0"/>
              <a:t>Depending on resources, either photocopy the article or create a summary, recording its reference for later use.</a:t>
            </a:r>
          </a:p>
          <a:p>
            <a:pPr lvl="1" algn="just">
              <a:buFont typeface="+mj-lt"/>
              <a:buAutoNum type="arabicPeriod"/>
            </a:pPr>
            <a:r>
              <a:rPr lang="en-US" b="1" dirty="0"/>
              <a:t>Efficient Tools for Searching:</a:t>
            </a:r>
            <a:endParaRPr lang="en-US" dirty="0"/>
          </a:p>
          <a:p>
            <a:pPr marL="1200150" lvl="2" indent="-285750" algn="just">
              <a:buFont typeface="+mj-lt"/>
              <a:buAutoNum type="arabicPeriod"/>
            </a:pPr>
            <a:r>
              <a:rPr lang="en-US" b="1" dirty="0"/>
              <a:t>Indices of Journals</a:t>
            </a:r>
            <a:r>
              <a:rPr lang="en-US" dirty="0"/>
              <a:t> (e.g., </a:t>
            </a:r>
            <a:r>
              <a:rPr lang="en-US" b="1" dirty="0"/>
              <a:t>Humanities Index</a:t>
            </a:r>
            <a:r>
              <a:rPr lang="en-US" dirty="0"/>
              <a:t>) help locate relevant journals.</a:t>
            </a:r>
          </a:p>
          <a:p>
            <a:pPr marL="1200150" lvl="2" indent="-285750" algn="just">
              <a:buFont typeface="+mj-lt"/>
              <a:buAutoNum type="arabicPeriod"/>
            </a:pPr>
            <a:r>
              <a:rPr lang="en-US" b="1" dirty="0"/>
              <a:t>Abstracts of Articles</a:t>
            </a:r>
            <a:r>
              <a:rPr lang="en-US" dirty="0"/>
              <a:t> (e.g., </a:t>
            </a:r>
            <a:r>
              <a:rPr lang="en-US" b="1" dirty="0"/>
              <a:t>ERIC</a:t>
            </a:r>
            <a:r>
              <a:rPr lang="en-US" dirty="0"/>
              <a:t>) provide brief summaries of articles.</a:t>
            </a:r>
          </a:p>
          <a:p>
            <a:pPr marL="1200150" lvl="2" indent="-285750" algn="just">
              <a:buFont typeface="+mj-lt"/>
              <a:buAutoNum type="arabicPeriod"/>
            </a:pPr>
            <a:r>
              <a:rPr lang="en-US" b="1" dirty="0"/>
              <a:t>Citation Indices</a:t>
            </a:r>
            <a:r>
              <a:rPr lang="en-US" dirty="0"/>
              <a:t> (e.g., </a:t>
            </a:r>
            <a:r>
              <a:rPr lang="en-US" b="1" dirty="0"/>
              <a:t>Social Sciences Citation Index</a:t>
            </a:r>
            <a:r>
              <a:rPr lang="en-US" dirty="0"/>
              <a:t>) identify frequently cited articles, offering insight into influential studies.</a:t>
            </a:r>
          </a:p>
          <a:p>
            <a:pPr lvl="1" algn="just">
              <a:buFont typeface="+mj-lt"/>
              <a:buAutoNum type="arabicPeriod"/>
            </a:pPr>
            <a:r>
              <a:rPr lang="en-US" b="1" dirty="0"/>
              <a:t>Use Electronic Databases:</a:t>
            </a:r>
            <a:endParaRPr lang="en-US" dirty="0"/>
          </a:p>
          <a:p>
            <a:pPr marL="1200150" lvl="2" indent="-285750" algn="just">
              <a:buFont typeface="+mj-lt"/>
              <a:buAutoNum type="arabicPeriod"/>
            </a:pPr>
            <a:r>
              <a:rPr lang="en-US" dirty="0"/>
              <a:t>Many libraries offer electronic databases with specialized tools for searching books, journals, and abstracts.</a:t>
            </a:r>
          </a:p>
          <a:p>
            <a:pPr marL="1200150" lvl="2" indent="-285750" algn="just">
              <a:buFont typeface="+mj-lt"/>
              <a:buAutoNum type="arabicPeriod"/>
            </a:pPr>
            <a:r>
              <a:rPr lang="en-US" dirty="0"/>
              <a:t>These databases often classify information by subject, author, title, and keywords.</a:t>
            </a:r>
          </a:p>
          <a:p>
            <a:pPr marL="1200150" lvl="2" indent="-285750" algn="just">
              <a:buFont typeface="+mj-lt"/>
              <a:buAutoNum type="arabicPeriod"/>
            </a:pPr>
            <a:r>
              <a:rPr lang="en-US" dirty="0"/>
              <a:t>Choose the most appropriate database for your area of study.</a:t>
            </a:r>
          </a:p>
          <a:p>
            <a:pPr lvl="1" algn="just">
              <a:buFont typeface="+mj-lt"/>
              <a:buAutoNum type="arabicPeriod"/>
            </a:pPr>
            <a:r>
              <a:rPr lang="en-US" b="1" dirty="0"/>
              <a:t>Talk to Experts:</a:t>
            </a:r>
            <a:endParaRPr lang="en-US" dirty="0"/>
          </a:p>
          <a:p>
            <a:pPr marL="1200150" lvl="2" indent="-285750" algn="just">
              <a:buFont typeface="+mj-lt"/>
              <a:buAutoNum type="arabicPeriod"/>
            </a:pPr>
            <a:r>
              <a:rPr lang="en-US" dirty="0"/>
              <a:t>Consult your research supervisor or other experts to identify additional relevant journals and articles you may have missed.</a:t>
            </a:r>
          </a:p>
          <a:p>
            <a:pPr algn="just"/>
            <a:endParaRPr lang="en-IN" dirty="0"/>
          </a:p>
        </p:txBody>
      </p:sp>
    </p:spTree>
    <p:extLst>
      <p:ext uri="{BB962C8B-B14F-4D97-AF65-F5344CB8AC3E}">
        <p14:creationId xmlns:p14="http://schemas.microsoft.com/office/powerpoint/2010/main" val="40913608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A38C-0BF3-4634-BB56-281B6AA47A57}"/>
              </a:ext>
            </a:extLst>
          </p:cNvPr>
          <p:cNvSpPr>
            <a:spLocks noGrp="1"/>
          </p:cNvSpPr>
          <p:nvPr>
            <p:ph type="title"/>
          </p:nvPr>
        </p:nvSpPr>
        <p:spPr/>
        <p:txBody>
          <a:bodyPr/>
          <a:lstStyle/>
          <a:p>
            <a:r>
              <a:rPr lang="en-US" dirty="0"/>
              <a:t>Internet</a:t>
            </a:r>
            <a:endParaRPr lang="en-IN" dirty="0"/>
          </a:p>
        </p:txBody>
      </p:sp>
      <p:sp>
        <p:nvSpPr>
          <p:cNvPr id="3" name="Content Placeholder 2">
            <a:extLst>
              <a:ext uri="{FF2B5EF4-FFF2-40B4-BE49-F238E27FC236}">
                <a16:creationId xmlns:a16="http://schemas.microsoft.com/office/drawing/2014/main" id="{77F22521-121E-4718-BA94-DEF8A8103083}"/>
              </a:ext>
            </a:extLst>
          </p:cNvPr>
          <p:cNvSpPr>
            <a:spLocks noGrp="1"/>
          </p:cNvSpPr>
          <p:nvPr>
            <p:ph idx="1"/>
          </p:nvPr>
        </p:nvSpPr>
        <p:spPr/>
        <p:txBody>
          <a:bodyPr>
            <a:normAutofit fontScale="92500" lnSpcReduction="20000"/>
          </a:bodyPr>
          <a:lstStyle/>
          <a:p>
            <a:pPr algn="just"/>
            <a:r>
              <a:rPr lang="en-US" dirty="0"/>
              <a:t>The Internet is a crucial tool for quickly finding published literature in books, journals, and other sources. </a:t>
            </a:r>
          </a:p>
          <a:p>
            <a:pPr algn="just"/>
            <a:r>
              <a:rPr lang="en-US" dirty="0"/>
              <a:t>Internet searches, primarily using search engines like Google and Yahoo, rely on keywords. </a:t>
            </a:r>
          </a:p>
          <a:p>
            <a:pPr algn="just"/>
            <a:r>
              <a:rPr lang="en-US" dirty="0"/>
              <a:t>The search engine identifies material containing those keywords, either individually or in combination. It's important to use terms others are likely to search for. </a:t>
            </a:r>
          </a:p>
          <a:p>
            <a:pPr algn="just"/>
            <a:r>
              <a:rPr lang="en-US" dirty="0"/>
              <a:t>Additionally, most search engines use Boolean logic with three operators: </a:t>
            </a:r>
            <a:r>
              <a:rPr lang="en-US" b="1" dirty="0"/>
              <a:t>AND</a:t>
            </a:r>
            <a:r>
              <a:rPr lang="en-US" dirty="0"/>
              <a:t> (to combine terms), </a:t>
            </a:r>
            <a:r>
              <a:rPr lang="en-US" b="1" dirty="0"/>
              <a:t>OR</a:t>
            </a:r>
            <a:r>
              <a:rPr lang="en-US" dirty="0"/>
              <a:t> (to include either term), and </a:t>
            </a:r>
            <a:r>
              <a:rPr lang="en-US" b="1" dirty="0"/>
              <a:t>NOT</a:t>
            </a:r>
            <a:r>
              <a:rPr lang="en-US" dirty="0"/>
              <a:t> (to exclude a term). </a:t>
            </a:r>
          </a:p>
          <a:p>
            <a:pPr algn="just"/>
            <a:r>
              <a:rPr lang="en-US" dirty="0"/>
              <a:t>With practice, you can refine your searches to find the most relevant material.</a:t>
            </a:r>
            <a:endParaRPr lang="en-IN" dirty="0"/>
          </a:p>
        </p:txBody>
      </p:sp>
    </p:spTree>
    <p:extLst>
      <p:ext uri="{BB962C8B-B14F-4D97-AF65-F5344CB8AC3E}">
        <p14:creationId xmlns:p14="http://schemas.microsoft.com/office/powerpoint/2010/main" val="2500657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819CD-3031-4F8D-A77C-800C2B175231}"/>
              </a:ext>
            </a:extLst>
          </p:cNvPr>
          <p:cNvSpPr>
            <a:spLocks noGrp="1"/>
          </p:cNvSpPr>
          <p:nvPr>
            <p:ph type="title"/>
          </p:nvPr>
        </p:nvSpPr>
        <p:spPr>
          <a:xfrm>
            <a:off x="930479" y="239290"/>
            <a:ext cx="10515600" cy="1325563"/>
          </a:xfrm>
        </p:spPr>
        <p:txBody>
          <a:bodyPr/>
          <a:lstStyle/>
          <a:p>
            <a:r>
              <a:rPr lang="en-IN" dirty="0"/>
              <a:t>Reviewing the selected literature</a:t>
            </a:r>
          </a:p>
        </p:txBody>
      </p:sp>
      <p:sp>
        <p:nvSpPr>
          <p:cNvPr id="3" name="Content Placeholder 2">
            <a:extLst>
              <a:ext uri="{FF2B5EF4-FFF2-40B4-BE49-F238E27FC236}">
                <a16:creationId xmlns:a16="http://schemas.microsoft.com/office/drawing/2014/main" id="{245C949C-BBD0-4969-BA09-B2E7BFFF57BC}"/>
              </a:ext>
            </a:extLst>
          </p:cNvPr>
          <p:cNvSpPr>
            <a:spLocks noGrp="1"/>
          </p:cNvSpPr>
          <p:nvPr>
            <p:ph idx="1"/>
          </p:nvPr>
        </p:nvSpPr>
        <p:spPr>
          <a:xfrm>
            <a:off x="838200" y="1459684"/>
            <a:ext cx="10515600" cy="5066951"/>
          </a:xfrm>
        </p:spPr>
        <p:txBody>
          <a:bodyPr>
            <a:normAutofit/>
          </a:bodyPr>
          <a:lstStyle/>
          <a:p>
            <a:pPr marL="0" indent="0" algn="just">
              <a:buNone/>
            </a:pPr>
            <a:r>
              <a:rPr lang="en-US" sz="3400" dirty="0"/>
              <a:t>While going through the</a:t>
            </a:r>
          </a:p>
          <a:p>
            <a:pPr algn="just"/>
            <a:r>
              <a:rPr lang="en-US" dirty="0"/>
              <a:t>Literature you should carefully and critically examine it with respect to the following aspects:</a:t>
            </a:r>
          </a:p>
          <a:p>
            <a:pPr lvl="1" algn="just"/>
            <a:r>
              <a:rPr lang="en-US" dirty="0"/>
              <a:t>Note whether the knowledge relevant to your theoretical framework has been confirmed beyond doubt.</a:t>
            </a:r>
          </a:p>
          <a:p>
            <a:pPr lvl="1" algn="just"/>
            <a:r>
              <a:rPr lang="en-US" dirty="0"/>
              <a:t>Note the theories put forward, the criticisms of these and their basis, the methodologies adopted (study design, sample size and its characteristics, measurement procedures, etc.) and the criticisms of them.</a:t>
            </a:r>
          </a:p>
          <a:p>
            <a:pPr lvl="1" algn="just"/>
            <a:r>
              <a:rPr lang="en-US" dirty="0"/>
              <a:t>Examine to what extent the findings can be generalised to other situations.</a:t>
            </a:r>
          </a:p>
          <a:p>
            <a:pPr lvl="1" algn="just"/>
            <a:r>
              <a:rPr lang="en-US" dirty="0"/>
              <a:t>Notice where there are significant differences of opinion among researchers and give your opinion about the validity of these differences.</a:t>
            </a:r>
          </a:p>
          <a:p>
            <a:pPr lvl="1" algn="just"/>
            <a:r>
              <a:rPr lang="en-US" dirty="0"/>
              <a:t>Ascertain the areas in which little or nothing is known – the gaps that exist in the body of knowledge.</a:t>
            </a:r>
            <a:endParaRPr lang="en-IN" dirty="0"/>
          </a:p>
        </p:txBody>
      </p:sp>
    </p:spTree>
    <p:extLst>
      <p:ext uri="{BB962C8B-B14F-4D97-AF65-F5344CB8AC3E}">
        <p14:creationId xmlns:p14="http://schemas.microsoft.com/office/powerpoint/2010/main" val="1253113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1C797-6DBD-49E1-81C3-841904430EE5}"/>
              </a:ext>
            </a:extLst>
          </p:cNvPr>
          <p:cNvSpPr>
            <a:spLocks noGrp="1"/>
          </p:cNvSpPr>
          <p:nvPr>
            <p:ph type="title"/>
          </p:nvPr>
        </p:nvSpPr>
        <p:spPr/>
        <p:txBody>
          <a:bodyPr/>
          <a:lstStyle/>
          <a:p>
            <a:pPr algn="ctr"/>
            <a:r>
              <a:rPr lang="en-IN" b="1" dirty="0"/>
              <a:t>Developing a theoretical framework</a:t>
            </a:r>
          </a:p>
        </p:txBody>
      </p:sp>
      <p:sp>
        <p:nvSpPr>
          <p:cNvPr id="3" name="Content Placeholder 2">
            <a:extLst>
              <a:ext uri="{FF2B5EF4-FFF2-40B4-BE49-F238E27FC236}">
                <a16:creationId xmlns:a16="http://schemas.microsoft.com/office/drawing/2014/main" id="{1E19A909-3F5E-4AEC-AE15-F05C8E0838CA}"/>
              </a:ext>
            </a:extLst>
          </p:cNvPr>
          <p:cNvSpPr>
            <a:spLocks noGrp="1"/>
          </p:cNvSpPr>
          <p:nvPr>
            <p:ph idx="1"/>
          </p:nvPr>
        </p:nvSpPr>
        <p:spPr/>
        <p:txBody>
          <a:bodyPr/>
          <a:lstStyle/>
          <a:p>
            <a:pPr algn="just">
              <a:buFont typeface="Arial" panose="020B0604020202020204" pitchFamily="34" charset="0"/>
              <a:buChar char="•"/>
            </a:pPr>
            <a:r>
              <a:rPr lang="en-US" dirty="0"/>
              <a:t>Literature review can be overwhelming due to its limitlessness.</a:t>
            </a:r>
          </a:p>
          <a:p>
            <a:pPr algn="just">
              <a:buFont typeface="Arial" panose="020B0604020202020204" pitchFamily="34" charset="0"/>
              <a:buChar char="•"/>
            </a:pPr>
            <a:r>
              <a:rPr lang="en-US" dirty="0"/>
              <a:t>Focus on setting parameters around key themes related to your research topic.</a:t>
            </a:r>
          </a:p>
          <a:p>
            <a:pPr lvl="1" algn="just"/>
            <a:r>
              <a:rPr lang="en-US" dirty="0"/>
              <a:t>Èxample : </a:t>
            </a:r>
            <a:r>
              <a:rPr lang="en-US" b="1" dirty="0"/>
              <a:t>Social Media Usage Patterns</a:t>
            </a:r>
            <a:endParaRPr lang="en-US" dirty="0"/>
          </a:p>
          <a:p>
            <a:pPr marL="914400" lvl="2" indent="0" algn="just">
              <a:buNone/>
            </a:pPr>
            <a:r>
              <a:rPr lang="en-US" dirty="0"/>
              <a:t>Frequency and duration of use.</a:t>
            </a:r>
          </a:p>
          <a:p>
            <a:pPr marL="914400" lvl="2" indent="0" algn="just">
              <a:buNone/>
            </a:pPr>
            <a:r>
              <a:rPr lang="en-US" dirty="0"/>
              <a:t>Types of platforms used (e.g., Instagram, </a:t>
            </a:r>
            <a:r>
              <a:rPr lang="en-US" dirty="0" err="1"/>
              <a:t>TikTok</a:t>
            </a:r>
            <a:r>
              <a:rPr lang="en-US" dirty="0"/>
              <a:t>, Facebook).</a:t>
            </a:r>
          </a:p>
          <a:p>
            <a:pPr marL="457200" lvl="1" indent="0" algn="just">
              <a:buNone/>
            </a:pPr>
            <a:endParaRPr lang="en-US" dirty="0"/>
          </a:p>
          <a:p>
            <a:pPr algn="just">
              <a:buFont typeface="Arial" panose="020B0604020202020204" pitchFamily="34" charset="0"/>
              <a:buChar char="•"/>
            </a:pPr>
            <a:r>
              <a:rPr lang="en-US" dirty="0"/>
              <a:t>Limit the scope to relevant theories, concepts, and trends.</a:t>
            </a:r>
          </a:p>
          <a:p>
            <a:endParaRPr lang="en-IN" dirty="0"/>
          </a:p>
        </p:txBody>
      </p:sp>
    </p:spTree>
    <p:extLst>
      <p:ext uri="{BB962C8B-B14F-4D97-AF65-F5344CB8AC3E}">
        <p14:creationId xmlns:p14="http://schemas.microsoft.com/office/powerpoint/2010/main" val="1851440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4328C-69B4-403B-BD1F-955AEA61642C}"/>
              </a:ext>
            </a:extLst>
          </p:cNvPr>
          <p:cNvSpPr>
            <a:spLocks noGrp="1"/>
          </p:cNvSpPr>
          <p:nvPr>
            <p:ph idx="1"/>
          </p:nvPr>
        </p:nvSpPr>
        <p:spPr>
          <a:xfrm>
            <a:off x="1350628" y="612396"/>
            <a:ext cx="9068499" cy="5564567"/>
          </a:xfrm>
        </p:spPr>
        <p:txBody>
          <a:bodyPr/>
          <a:lstStyle/>
          <a:p>
            <a:pPr marL="0" indent="0" algn="just">
              <a:buNone/>
            </a:pPr>
            <a:r>
              <a:rPr lang="en-US" dirty="0"/>
              <a:t>Importance of Identifying Key Themes</a:t>
            </a:r>
          </a:p>
          <a:p>
            <a:pPr lvl="1" algn="just"/>
            <a:r>
              <a:rPr lang="en-US" dirty="0"/>
              <a:t>The research problem often connects to multiple theories from different perspectives.</a:t>
            </a:r>
          </a:p>
          <a:p>
            <a:pPr lvl="1" algn="just"/>
            <a:r>
              <a:rPr lang="en-US" dirty="0"/>
              <a:t>Review literature by sorting it into main themes and theories.</a:t>
            </a:r>
          </a:p>
          <a:p>
            <a:pPr lvl="1" algn="just"/>
            <a:r>
              <a:rPr lang="en-US" dirty="0"/>
              <a:t>Look for agreements, disagreements, and gaps in the literature.</a:t>
            </a:r>
          </a:p>
          <a:p>
            <a:pPr marL="457200" lvl="1" indent="0" algn="just">
              <a:buNone/>
            </a:pPr>
            <a:endParaRPr lang="en-US" dirty="0"/>
          </a:p>
          <a:p>
            <a:pPr marL="0" indent="0" algn="just">
              <a:buNone/>
            </a:pPr>
            <a:r>
              <a:rPr lang="en-IN" dirty="0"/>
              <a:t>Role of Theoretical Framework</a:t>
            </a:r>
          </a:p>
          <a:p>
            <a:pPr lvl="1" algn="just"/>
            <a:r>
              <a:rPr lang="en-US" dirty="0"/>
              <a:t>Theoretical framework guides the literature review process.</a:t>
            </a:r>
          </a:p>
          <a:p>
            <a:pPr lvl="1" algn="just"/>
            <a:r>
              <a:rPr lang="en-US" dirty="0"/>
              <a:t>Framework helps organize literature and highlight relevant aspects for your research.</a:t>
            </a:r>
          </a:p>
          <a:p>
            <a:pPr lvl="1" algn="just"/>
            <a:r>
              <a:rPr lang="en-US" dirty="0"/>
              <a:t>Without a framework, you may get lost in irrelevant reading and note-taking.</a:t>
            </a:r>
          </a:p>
          <a:p>
            <a:pPr marL="0" indent="0" algn="just">
              <a:buNone/>
            </a:pPr>
            <a:endParaRPr lang="en-IN" dirty="0"/>
          </a:p>
        </p:txBody>
      </p:sp>
    </p:spTree>
    <p:extLst>
      <p:ext uri="{BB962C8B-B14F-4D97-AF65-F5344CB8AC3E}">
        <p14:creationId xmlns:p14="http://schemas.microsoft.com/office/powerpoint/2010/main" val="326017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 RESEARCH PROBLEM?</a:t>
            </a:r>
            <a:endParaRPr lang="en-US" dirty="0"/>
          </a:p>
        </p:txBody>
      </p:sp>
      <p:sp>
        <p:nvSpPr>
          <p:cNvPr id="3" name="Content Placeholder 2"/>
          <p:cNvSpPr>
            <a:spLocks noGrp="1"/>
          </p:cNvSpPr>
          <p:nvPr>
            <p:ph idx="1"/>
          </p:nvPr>
        </p:nvSpPr>
        <p:spPr/>
        <p:txBody>
          <a:bodyPr>
            <a:normAutofit/>
          </a:bodyPr>
          <a:lstStyle/>
          <a:p>
            <a:pPr algn="just"/>
            <a:r>
              <a:rPr lang="en-IN" dirty="0"/>
              <a:t>A research problem, in general, refers to some difficulty which a researcher experiences in the context of either a theoretical or practical situation and wants to obtain a solution for the same.</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6A3F6A7-B576-499A-8FBE-2B900D4F45FE}"/>
              </a:ext>
            </a:extLst>
          </p:cNvPr>
          <p:cNvSpPr>
            <a:spLocks noGrp="1" noChangeArrowheads="1"/>
          </p:cNvSpPr>
          <p:nvPr>
            <p:ph idx="1"/>
          </p:nvPr>
        </p:nvSpPr>
        <p:spPr bwMode="auto">
          <a:xfrm>
            <a:off x="1207315" y="667536"/>
            <a:ext cx="8893029" cy="5006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an't fully develop a framework without reviewing literature, and vice versa.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Solution: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Start by reviewing some literature and create a preliminary framework.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Refine the framework as more literature is reviewed.</a:t>
            </a:r>
          </a:p>
          <a:p>
            <a:pPr marL="0" marR="0" lvl="0" indent="0" algn="ctr"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Types of Information in Literature</a:t>
            </a:r>
          </a:p>
          <a:p>
            <a:pPr>
              <a:buFont typeface="+mj-lt"/>
              <a:buAutoNum type="arabicPeriod"/>
            </a:pPr>
            <a:r>
              <a:rPr lang="en-US" sz="2000" b="1" dirty="0">
                <a:latin typeface="Times New Roman" panose="02020603050405020304" pitchFamily="18" charset="0"/>
                <a:cs typeface="Times New Roman" panose="02020603050405020304" pitchFamily="18" charset="0"/>
              </a:rPr>
              <a:t>Universal Information:</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General theories and ideas applicable broadly.</a:t>
            </a:r>
          </a:p>
          <a:p>
            <a:pPr>
              <a:buFont typeface="+mj-lt"/>
              <a:buAutoNum type="arabicPeriod"/>
            </a:pPr>
            <a:r>
              <a:rPr lang="en-US" sz="2000" b="1" dirty="0">
                <a:latin typeface="Times New Roman" panose="02020603050405020304" pitchFamily="18" charset="0"/>
                <a:cs typeface="Times New Roman" panose="02020603050405020304" pitchFamily="18" charset="0"/>
              </a:rPr>
              <a:t>Specific Information:</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Local trends or details of a particular </a:t>
            </a:r>
            <a:r>
              <a:rPr lang="en-US" sz="2000" dirty="0" err="1">
                <a:latin typeface="Times New Roman" panose="02020603050405020304" pitchFamily="18" charset="0"/>
                <a:cs typeface="Times New Roman" panose="02020603050405020304" pitchFamily="18" charset="0"/>
              </a:rPr>
              <a:t>programme</a:t>
            </a:r>
            <a:r>
              <a:rPr lang="en-US" sz="2000" dirty="0">
                <a:latin typeface="Times New Roman" panose="02020603050405020304" pitchFamily="18" charset="0"/>
                <a:cs typeface="Times New Roman" panose="02020603050405020304" pitchFamily="18" charset="0"/>
              </a:rPr>
              <a:t> that relate directly to your study.</a:t>
            </a:r>
          </a:p>
          <a:p>
            <a:pPr marL="0" marR="0" lvl="0" indent="0" algn="ctr"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7714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DF018-A94A-4BE9-A329-7DE98EF52DEA}"/>
              </a:ext>
            </a:extLst>
          </p:cNvPr>
          <p:cNvSpPr>
            <a:spLocks noGrp="1"/>
          </p:cNvSpPr>
          <p:nvPr>
            <p:ph idx="1"/>
          </p:nvPr>
        </p:nvSpPr>
        <p:spPr>
          <a:xfrm>
            <a:off x="838200" y="704675"/>
            <a:ext cx="10515600" cy="5472288"/>
          </a:xfrm>
        </p:spPr>
        <p:txBody>
          <a:bodyPr/>
          <a:lstStyle/>
          <a:p>
            <a:pPr marL="0" indent="0">
              <a:buNone/>
            </a:pPr>
            <a:r>
              <a:rPr lang="en-US" b="1" dirty="0"/>
              <a:t>Organizing Literature for Framework</a:t>
            </a:r>
          </a:p>
          <a:p>
            <a:pPr>
              <a:buFont typeface="Arial" panose="020B0604020202020204" pitchFamily="34" charset="0"/>
              <a:buChar char="•"/>
            </a:pPr>
            <a:r>
              <a:rPr lang="en-US" dirty="0"/>
              <a:t>Start with general (universal) information.</a:t>
            </a:r>
          </a:p>
          <a:p>
            <a:pPr>
              <a:buFont typeface="Arial" panose="020B0604020202020204" pitchFamily="34" charset="0"/>
              <a:buChar char="•"/>
            </a:pPr>
            <a:r>
              <a:rPr lang="en-US" dirty="0"/>
              <a:t>Gradually narrow down to specific aspects relevant to your research.</a:t>
            </a:r>
          </a:p>
          <a:p>
            <a:pPr>
              <a:buFont typeface="Arial" panose="020B0604020202020204" pitchFamily="34" charset="0"/>
              <a:buChar char="•"/>
            </a:pPr>
            <a:r>
              <a:rPr lang="en-US" dirty="0"/>
              <a:t>Sort literature according to the themes and theories within your framework.</a:t>
            </a:r>
          </a:p>
          <a:p>
            <a:endParaRPr lang="en-IN" dirty="0"/>
          </a:p>
        </p:txBody>
      </p:sp>
    </p:spTree>
    <p:extLst>
      <p:ext uri="{BB962C8B-B14F-4D97-AF65-F5344CB8AC3E}">
        <p14:creationId xmlns:p14="http://schemas.microsoft.com/office/powerpoint/2010/main" val="1185031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9294207-2962-4D54-8796-6E92971B67BC}"/>
              </a:ext>
            </a:extLst>
          </p:cNvPr>
          <p:cNvPicPr>
            <a:picLocks noGrp="1" noChangeAspect="1"/>
          </p:cNvPicPr>
          <p:nvPr>
            <p:ph idx="1"/>
          </p:nvPr>
        </p:nvPicPr>
        <p:blipFill>
          <a:blip r:embed="rId2"/>
          <a:stretch>
            <a:fillRect/>
          </a:stretch>
        </p:blipFill>
        <p:spPr>
          <a:xfrm>
            <a:off x="1661020" y="746619"/>
            <a:ext cx="8649050" cy="5545123"/>
          </a:xfrm>
        </p:spPr>
      </p:pic>
    </p:spTree>
    <p:extLst>
      <p:ext uri="{BB962C8B-B14F-4D97-AF65-F5344CB8AC3E}">
        <p14:creationId xmlns:p14="http://schemas.microsoft.com/office/powerpoint/2010/main" val="207395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4B75-8511-493C-8EF3-D57D9578707F}"/>
              </a:ext>
            </a:extLst>
          </p:cNvPr>
          <p:cNvSpPr>
            <a:spLocks noGrp="1"/>
          </p:cNvSpPr>
          <p:nvPr>
            <p:ph type="title"/>
          </p:nvPr>
        </p:nvSpPr>
        <p:spPr/>
        <p:txBody>
          <a:bodyPr/>
          <a:lstStyle/>
          <a:p>
            <a:pPr algn="ctr"/>
            <a:r>
              <a:rPr lang="en-IN" dirty="0"/>
              <a:t>Developing a conceptual framework</a:t>
            </a:r>
          </a:p>
        </p:txBody>
      </p:sp>
      <p:pic>
        <p:nvPicPr>
          <p:cNvPr id="7" name="Content Placeholder 6">
            <a:extLst>
              <a:ext uri="{FF2B5EF4-FFF2-40B4-BE49-F238E27FC236}">
                <a16:creationId xmlns:a16="http://schemas.microsoft.com/office/drawing/2014/main" id="{07BBFB9F-AC0B-4F99-8FFB-8A026220BA1F}"/>
              </a:ext>
            </a:extLst>
          </p:cNvPr>
          <p:cNvPicPr>
            <a:picLocks noGrp="1" noChangeAspect="1"/>
          </p:cNvPicPr>
          <p:nvPr>
            <p:ph idx="1"/>
          </p:nvPr>
        </p:nvPicPr>
        <p:blipFill>
          <a:blip r:embed="rId2"/>
          <a:stretch>
            <a:fillRect/>
          </a:stretch>
        </p:blipFill>
        <p:spPr>
          <a:xfrm>
            <a:off x="2928937" y="2586481"/>
            <a:ext cx="6334125" cy="3819525"/>
          </a:xfrm>
        </p:spPr>
      </p:pic>
      <p:sp>
        <p:nvSpPr>
          <p:cNvPr id="9" name="TextBox 8">
            <a:extLst>
              <a:ext uri="{FF2B5EF4-FFF2-40B4-BE49-F238E27FC236}">
                <a16:creationId xmlns:a16="http://schemas.microsoft.com/office/drawing/2014/main" id="{C275434C-A1D1-41F6-BCD3-77864E020596}"/>
              </a:ext>
            </a:extLst>
          </p:cNvPr>
          <p:cNvSpPr txBox="1"/>
          <p:nvPr/>
        </p:nvSpPr>
        <p:spPr>
          <a:xfrm>
            <a:off x="2928937" y="1690688"/>
            <a:ext cx="6094602" cy="646331"/>
          </a:xfrm>
          <a:prstGeom prst="rect">
            <a:avLst/>
          </a:prstGeom>
          <a:noFill/>
        </p:spPr>
        <p:txBody>
          <a:bodyPr wrap="square">
            <a:spAutoFit/>
          </a:bodyPr>
          <a:lstStyle/>
          <a:p>
            <a:pPr marL="285750" indent="-285750">
              <a:buFont typeface="Arial" panose="020B0604020202020204" pitchFamily="34" charset="0"/>
              <a:buChar char="•"/>
            </a:pPr>
            <a:r>
              <a:rPr lang="en-IN" dirty="0"/>
              <a:t>The conceptual framework is the basis of your research problem.</a:t>
            </a:r>
          </a:p>
        </p:txBody>
      </p:sp>
    </p:spTree>
    <p:extLst>
      <p:ext uri="{BB962C8B-B14F-4D97-AF65-F5344CB8AC3E}">
        <p14:creationId xmlns:p14="http://schemas.microsoft.com/office/powerpoint/2010/main" val="2825585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EE1F2-41BB-40A4-9F3E-DAEA063EE488}"/>
              </a:ext>
            </a:extLst>
          </p:cNvPr>
          <p:cNvSpPr>
            <a:spLocks noGrp="1"/>
          </p:cNvSpPr>
          <p:nvPr>
            <p:ph idx="1"/>
          </p:nvPr>
        </p:nvSpPr>
        <p:spPr>
          <a:xfrm>
            <a:off x="838200" y="545284"/>
            <a:ext cx="10515600" cy="5631679"/>
          </a:xfrm>
        </p:spPr>
        <p:txBody>
          <a:bodyPr/>
          <a:lstStyle/>
          <a:p>
            <a:pPr marL="0" indent="0">
              <a:buNone/>
            </a:pPr>
            <a:r>
              <a:rPr lang="en-US" b="1" dirty="0"/>
              <a:t>Example:</a:t>
            </a:r>
          </a:p>
          <a:p>
            <a:pPr marL="0" indent="0" algn="ctr">
              <a:buNone/>
            </a:pPr>
            <a:r>
              <a:rPr lang="en-US" b="1" dirty="0"/>
              <a:t>Does Daily Exercise Improve Mental Health in College Students?</a:t>
            </a:r>
            <a:endParaRPr lang="en-US" dirty="0"/>
          </a:p>
          <a:p>
            <a:pPr marL="0" indent="0">
              <a:buNone/>
            </a:pPr>
            <a:r>
              <a:rPr lang="en-US" b="1" dirty="0"/>
              <a:t>Conceptual Framework</a:t>
            </a:r>
          </a:p>
          <a:p>
            <a:pPr lvl="1"/>
            <a:r>
              <a:rPr lang="en-US" b="1" dirty="0"/>
              <a:t>Independent Variable</a:t>
            </a:r>
            <a:r>
              <a:rPr lang="en-US" dirty="0"/>
              <a:t>:</a:t>
            </a:r>
            <a:br>
              <a:rPr lang="en-US" dirty="0"/>
            </a:br>
            <a:r>
              <a:rPr lang="en-US" b="1" dirty="0"/>
              <a:t>Daily Exercise</a:t>
            </a:r>
            <a:r>
              <a:rPr lang="en-US" dirty="0"/>
              <a:t> (measured in minutes per day)</a:t>
            </a:r>
          </a:p>
          <a:p>
            <a:pPr lvl="1"/>
            <a:r>
              <a:rPr lang="en-US" b="1" dirty="0"/>
              <a:t>Dependent Variable</a:t>
            </a:r>
            <a:r>
              <a:rPr lang="en-US" dirty="0"/>
              <a:t>:</a:t>
            </a:r>
            <a:br>
              <a:rPr lang="en-US" dirty="0"/>
            </a:br>
            <a:r>
              <a:rPr lang="en-US" b="1" dirty="0"/>
              <a:t>Mental Health</a:t>
            </a:r>
            <a:r>
              <a:rPr lang="en-US" dirty="0"/>
              <a:t> (measured by stress levels, anxiety scores, or self-reported well-being)</a:t>
            </a:r>
          </a:p>
          <a:p>
            <a:pPr lvl="1"/>
            <a:r>
              <a:rPr lang="en-US" b="1" dirty="0"/>
              <a:t>Assumed Relationship</a:t>
            </a:r>
            <a:r>
              <a:rPr lang="en-US" dirty="0"/>
              <a:t>:</a:t>
            </a:r>
            <a:br>
              <a:rPr lang="en-US" dirty="0"/>
            </a:br>
            <a:r>
              <a:rPr lang="en-US" dirty="0"/>
              <a:t>More daily exercise → Better mental health</a:t>
            </a:r>
          </a:p>
          <a:p>
            <a:endParaRPr lang="en-IN" dirty="0"/>
          </a:p>
        </p:txBody>
      </p:sp>
      <p:pic>
        <p:nvPicPr>
          <p:cNvPr id="5" name="Picture 4">
            <a:extLst>
              <a:ext uri="{FF2B5EF4-FFF2-40B4-BE49-F238E27FC236}">
                <a16:creationId xmlns:a16="http://schemas.microsoft.com/office/drawing/2014/main" id="{115CE358-4371-432B-8ED1-07A4F89F1B57}"/>
              </a:ext>
            </a:extLst>
          </p:cNvPr>
          <p:cNvPicPr>
            <a:picLocks noChangeAspect="1"/>
          </p:cNvPicPr>
          <p:nvPr/>
        </p:nvPicPr>
        <p:blipFill>
          <a:blip r:embed="rId2"/>
          <a:stretch>
            <a:fillRect/>
          </a:stretch>
        </p:blipFill>
        <p:spPr>
          <a:xfrm>
            <a:off x="4265802" y="5191955"/>
            <a:ext cx="2133600" cy="752475"/>
          </a:xfrm>
          <a:prstGeom prst="rect">
            <a:avLst/>
          </a:prstGeom>
        </p:spPr>
      </p:pic>
    </p:spTree>
    <p:extLst>
      <p:ext uri="{BB962C8B-B14F-4D97-AF65-F5344CB8AC3E}">
        <p14:creationId xmlns:p14="http://schemas.microsoft.com/office/powerpoint/2010/main" val="28965057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676C1-2573-4E15-A22B-7462B56B675B}"/>
              </a:ext>
            </a:extLst>
          </p:cNvPr>
          <p:cNvPicPr>
            <a:picLocks noChangeAspect="1"/>
          </p:cNvPicPr>
          <p:nvPr/>
        </p:nvPicPr>
        <p:blipFill>
          <a:blip r:embed="rId2"/>
          <a:stretch>
            <a:fillRect/>
          </a:stretch>
        </p:blipFill>
        <p:spPr>
          <a:xfrm>
            <a:off x="1661020" y="1266738"/>
            <a:ext cx="7977929" cy="4530055"/>
          </a:xfrm>
          <a:prstGeom prst="rect">
            <a:avLst/>
          </a:prstGeom>
        </p:spPr>
      </p:pic>
    </p:spTree>
    <p:extLst>
      <p:ext uri="{BB962C8B-B14F-4D97-AF65-F5344CB8AC3E}">
        <p14:creationId xmlns:p14="http://schemas.microsoft.com/office/powerpoint/2010/main" val="1041479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F2B02-BD57-4354-9E9F-F3B1A8B7431A}"/>
              </a:ext>
            </a:extLst>
          </p:cNvPr>
          <p:cNvSpPr>
            <a:spLocks noGrp="1"/>
          </p:cNvSpPr>
          <p:nvPr>
            <p:ph type="title"/>
          </p:nvPr>
        </p:nvSpPr>
        <p:spPr/>
        <p:txBody>
          <a:bodyPr/>
          <a:lstStyle/>
          <a:p>
            <a:pPr algn="ctr"/>
            <a:r>
              <a:rPr lang="en-US" b="1" dirty="0"/>
              <a:t>Writing About the Literature Reviewed</a:t>
            </a:r>
            <a:endParaRPr lang="en-IN" b="1" dirty="0"/>
          </a:p>
        </p:txBody>
      </p:sp>
      <p:sp>
        <p:nvSpPr>
          <p:cNvPr id="3" name="Content Placeholder 2">
            <a:extLst>
              <a:ext uri="{FF2B5EF4-FFF2-40B4-BE49-F238E27FC236}">
                <a16:creationId xmlns:a16="http://schemas.microsoft.com/office/drawing/2014/main" id="{D4D628AC-A023-4A3C-B40A-23354D47BF97}"/>
              </a:ext>
            </a:extLst>
          </p:cNvPr>
          <p:cNvSpPr>
            <a:spLocks noGrp="1"/>
          </p:cNvSpPr>
          <p:nvPr>
            <p:ph idx="1"/>
          </p:nvPr>
        </p:nvSpPr>
        <p:spPr>
          <a:xfrm>
            <a:off x="838200" y="1825624"/>
            <a:ext cx="10515600" cy="4407395"/>
          </a:xfrm>
        </p:spPr>
        <p:txBody>
          <a:bodyPr/>
          <a:lstStyle/>
          <a:p>
            <a:pPr marL="0" indent="0">
              <a:buNone/>
            </a:pPr>
            <a:r>
              <a:rPr lang="en-US" b="1" dirty="0"/>
              <a:t>Main Functions of a Literature Review:</a:t>
            </a:r>
          </a:p>
          <a:p>
            <a:pPr>
              <a:buFont typeface="+mj-lt"/>
              <a:buAutoNum type="arabicPeriod"/>
            </a:pPr>
            <a:r>
              <a:rPr lang="en-US" b="1" dirty="0"/>
              <a:t>Provide Theoretical Background (Done before your research)</a:t>
            </a:r>
            <a:endParaRPr lang="en-US" dirty="0"/>
          </a:p>
          <a:p>
            <a:pPr marL="742950" lvl="1" indent="-285750">
              <a:buFont typeface="+mj-lt"/>
              <a:buAutoNum type="arabicPeriod"/>
            </a:pPr>
            <a:r>
              <a:rPr lang="en-US" dirty="0"/>
              <a:t>Identify and describe </a:t>
            </a:r>
            <a:r>
              <a:rPr lang="en-US" b="1" dirty="0"/>
              <a:t>theories</a:t>
            </a:r>
            <a:r>
              <a:rPr lang="en-US" dirty="0"/>
              <a:t> related to your topic.</a:t>
            </a:r>
          </a:p>
          <a:p>
            <a:pPr marL="742950" lvl="1" indent="-285750">
              <a:buFont typeface="+mj-lt"/>
              <a:buAutoNum type="arabicPeriod"/>
            </a:pPr>
            <a:r>
              <a:rPr lang="en-US" dirty="0"/>
              <a:t>Highlight </a:t>
            </a:r>
            <a:r>
              <a:rPr lang="en-US" b="1" dirty="0"/>
              <a:t>gaps</a:t>
            </a:r>
            <a:r>
              <a:rPr lang="en-US" dirty="0"/>
              <a:t> in existing knowledge.</a:t>
            </a:r>
          </a:p>
          <a:p>
            <a:pPr marL="742950" lvl="1" indent="-285750">
              <a:buFont typeface="+mj-lt"/>
              <a:buAutoNum type="arabicPeriod"/>
            </a:pPr>
            <a:r>
              <a:rPr lang="en-US" dirty="0"/>
              <a:t>Note </a:t>
            </a:r>
            <a:r>
              <a:rPr lang="en-US" b="1" dirty="0"/>
              <a:t>recent advances</a:t>
            </a:r>
            <a:r>
              <a:rPr lang="en-US" dirty="0"/>
              <a:t> and </a:t>
            </a:r>
            <a:r>
              <a:rPr lang="en-US" b="1" dirty="0"/>
              <a:t>current trends</a:t>
            </a:r>
            <a:r>
              <a:rPr lang="en-US" dirty="0"/>
              <a:t>.</a:t>
            </a:r>
          </a:p>
          <a:p>
            <a:pPr marL="742950" lvl="1" indent="-285750">
              <a:buFont typeface="+mj-lt"/>
              <a:buAutoNum type="arabicPeriod"/>
            </a:pPr>
            <a:r>
              <a:rPr lang="en-US" dirty="0"/>
              <a:t>This sets the </a:t>
            </a:r>
            <a:r>
              <a:rPr lang="en-US" b="1" dirty="0"/>
              <a:t>foundation</a:t>
            </a:r>
            <a:r>
              <a:rPr lang="en-US" dirty="0"/>
              <a:t> for your conceptual and theoretical frameworks.</a:t>
            </a:r>
          </a:p>
          <a:p>
            <a:pPr>
              <a:buFont typeface="+mj-lt"/>
              <a:buAutoNum type="arabicPeriod"/>
            </a:pPr>
            <a:r>
              <a:rPr lang="en-US" b="1" dirty="0"/>
              <a:t>Contextualize Your Findings (Done after your research)</a:t>
            </a:r>
            <a:endParaRPr lang="en-US" dirty="0"/>
          </a:p>
          <a:p>
            <a:pPr marL="742950" lvl="1" indent="-285750">
              <a:buFont typeface="+mj-lt"/>
              <a:buAutoNum type="arabicPeriod"/>
            </a:pPr>
            <a:r>
              <a:rPr lang="en-US" dirty="0"/>
              <a:t>Compare  findings with </a:t>
            </a:r>
            <a:r>
              <a:rPr lang="en-US" b="1" dirty="0"/>
              <a:t>existing studies</a:t>
            </a:r>
            <a:r>
              <a:rPr lang="en-US" dirty="0"/>
              <a:t>.</a:t>
            </a:r>
          </a:p>
          <a:p>
            <a:pPr marL="742950" lvl="1" indent="-285750">
              <a:buFont typeface="+mj-lt"/>
              <a:buAutoNum type="arabicPeriod"/>
            </a:pPr>
            <a:r>
              <a:rPr lang="en-US" dirty="0"/>
              <a:t>Show how  results </a:t>
            </a:r>
            <a:r>
              <a:rPr lang="en-US" b="1" dirty="0"/>
              <a:t>confirm</a:t>
            </a:r>
            <a:r>
              <a:rPr lang="en-US" dirty="0"/>
              <a:t>, </a:t>
            </a:r>
            <a:r>
              <a:rPr lang="en-US" b="1" dirty="0"/>
              <a:t>contradict</a:t>
            </a:r>
            <a:r>
              <a:rPr lang="en-US" dirty="0"/>
              <a:t>, or </a:t>
            </a:r>
            <a:r>
              <a:rPr lang="en-US" b="1" dirty="0"/>
              <a:t>expand</a:t>
            </a:r>
            <a:r>
              <a:rPr lang="en-US" dirty="0"/>
              <a:t> on past research.</a:t>
            </a:r>
          </a:p>
          <a:p>
            <a:pPr marL="0" indent="0">
              <a:buNone/>
            </a:pPr>
            <a:endParaRPr lang="en-IN" dirty="0"/>
          </a:p>
        </p:txBody>
      </p:sp>
    </p:spTree>
    <p:extLst>
      <p:ext uri="{BB962C8B-B14F-4D97-AF65-F5344CB8AC3E}">
        <p14:creationId xmlns:p14="http://schemas.microsoft.com/office/powerpoint/2010/main" val="3852326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AF8B-0975-4E01-A7D0-0863051D2580}"/>
              </a:ext>
            </a:extLst>
          </p:cNvPr>
          <p:cNvSpPr>
            <a:spLocks noGrp="1"/>
          </p:cNvSpPr>
          <p:nvPr>
            <p:ph type="title"/>
          </p:nvPr>
        </p:nvSpPr>
        <p:spPr/>
        <p:txBody>
          <a:bodyPr/>
          <a:lstStyle/>
          <a:p>
            <a:pPr algn="ctr"/>
            <a:r>
              <a:rPr lang="en-US" dirty="0"/>
              <a:t>Steps for Writing the Literature Review (Before Research)</a:t>
            </a:r>
            <a:endParaRPr lang="en-IN" dirty="0"/>
          </a:p>
        </p:txBody>
      </p:sp>
      <p:sp>
        <p:nvSpPr>
          <p:cNvPr id="3" name="Content Placeholder 2">
            <a:extLst>
              <a:ext uri="{FF2B5EF4-FFF2-40B4-BE49-F238E27FC236}">
                <a16:creationId xmlns:a16="http://schemas.microsoft.com/office/drawing/2014/main" id="{9877CCAA-1429-4892-A951-7D36545FA609}"/>
              </a:ext>
            </a:extLst>
          </p:cNvPr>
          <p:cNvSpPr>
            <a:spLocks noGrp="1"/>
          </p:cNvSpPr>
          <p:nvPr>
            <p:ph idx="1"/>
          </p:nvPr>
        </p:nvSpPr>
        <p:spPr>
          <a:xfrm>
            <a:off x="838200" y="1825624"/>
            <a:ext cx="10515600" cy="4893957"/>
          </a:xfrm>
        </p:spPr>
        <p:txBody>
          <a:bodyPr>
            <a:normAutofit fontScale="92500" lnSpcReduction="10000"/>
          </a:bodyPr>
          <a:lstStyle/>
          <a:p>
            <a:r>
              <a:rPr lang="en-US" dirty="0"/>
              <a:t>Read Widely and Identify Themes</a:t>
            </a:r>
          </a:p>
          <a:p>
            <a:pPr lvl="1"/>
            <a:r>
              <a:rPr lang="en-US" dirty="0"/>
              <a:t>Reeding helps to identify certain </a:t>
            </a:r>
            <a:r>
              <a:rPr lang="en-US" b="1" dirty="0"/>
              <a:t>themes</a:t>
            </a:r>
            <a:r>
              <a:rPr lang="en-US" dirty="0"/>
              <a:t> or </a:t>
            </a:r>
            <a:r>
              <a:rPr lang="en-US" b="1" dirty="0"/>
              <a:t>topics.</a:t>
            </a:r>
          </a:p>
          <a:p>
            <a:pPr lvl="1"/>
            <a:r>
              <a:rPr lang="en-US" dirty="0"/>
              <a:t>These themes form the basis of your </a:t>
            </a:r>
            <a:r>
              <a:rPr lang="en-US" b="1" dirty="0"/>
              <a:t>subheadings</a:t>
            </a:r>
            <a:r>
              <a:rPr lang="en-US" dirty="0"/>
              <a:t> in the literature review.</a:t>
            </a:r>
          </a:p>
          <a:p>
            <a:r>
              <a:rPr lang="en-IN" dirty="0"/>
              <a:t>Organize with Subheadings</a:t>
            </a:r>
          </a:p>
          <a:p>
            <a:pPr lvl="1"/>
            <a:r>
              <a:rPr lang="en-US" dirty="0"/>
              <a:t>Use </a:t>
            </a:r>
            <a:r>
              <a:rPr lang="en-US" b="1" dirty="0"/>
              <a:t>precise, descriptive subheadings</a:t>
            </a:r>
            <a:r>
              <a:rPr lang="en-US" dirty="0"/>
              <a:t> to structure your review.</a:t>
            </a:r>
            <a:endParaRPr lang="en-IN" dirty="0"/>
          </a:p>
          <a:p>
            <a:pPr lvl="1"/>
            <a:r>
              <a:rPr lang="en-US" dirty="0"/>
              <a:t>Example: For a study on intercountry adoption, subheadings could be:</a:t>
            </a:r>
          </a:p>
          <a:p>
            <a:pPr lvl="2"/>
            <a:r>
              <a:rPr lang="en-US" dirty="0"/>
              <a:t>Legal Frameworks</a:t>
            </a:r>
          </a:p>
          <a:p>
            <a:pPr lvl="2"/>
            <a:r>
              <a:rPr lang="en-US" dirty="0"/>
              <a:t>Ethical Concerns</a:t>
            </a:r>
          </a:p>
          <a:p>
            <a:pPr lvl="2"/>
            <a:r>
              <a:rPr lang="en-US" dirty="0"/>
              <a:t>Adoption Outcomes</a:t>
            </a:r>
          </a:p>
          <a:p>
            <a:pPr lvl="2"/>
            <a:r>
              <a:rPr lang="en-US" dirty="0"/>
              <a:t>Cultural Impacts</a:t>
            </a:r>
            <a:endParaRPr lang="en-IN" dirty="0"/>
          </a:p>
          <a:p>
            <a:r>
              <a:rPr lang="en-US" dirty="0"/>
              <a:t>Write Thematically Under Each Subheading</a:t>
            </a:r>
          </a:p>
          <a:p>
            <a:pPr lvl="1"/>
            <a:r>
              <a:rPr lang="en-US" dirty="0"/>
              <a:t>Summarize </a:t>
            </a:r>
            <a:r>
              <a:rPr lang="en-US" b="1" dirty="0"/>
              <a:t>key findings</a:t>
            </a:r>
            <a:r>
              <a:rPr lang="en-US" dirty="0"/>
              <a:t> for that theme.</a:t>
            </a:r>
          </a:p>
          <a:p>
            <a:pPr lvl="1"/>
            <a:r>
              <a:rPr lang="en-US" dirty="0"/>
              <a:t>Highlight </a:t>
            </a:r>
            <a:r>
              <a:rPr lang="en-US" b="1" dirty="0"/>
              <a:t>agreements/disagreements</a:t>
            </a:r>
            <a:r>
              <a:rPr lang="en-US" dirty="0"/>
              <a:t> between authors.</a:t>
            </a:r>
          </a:p>
          <a:p>
            <a:pPr lvl="1"/>
            <a:r>
              <a:rPr lang="en-US" dirty="0"/>
              <a:t>Identify </a:t>
            </a:r>
            <a:r>
              <a:rPr lang="en-US" b="1" dirty="0"/>
              <a:t>gaps</a:t>
            </a:r>
            <a:r>
              <a:rPr lang="en-US" dirty="0"/>
              <a:t> or </a:t>
            </a:r>
            <a:r>
              <a:rPr lang="en-US" b="1" dirty="0"/>
              <a:t>unanswered questions</a:t>
            </a:r>
            <a:r>
              <a:rPr lang="en-US" dirty="0"/>
              <a:t> in the literature.</a:t>
            </a:r>
          </a:p>
          <a:p>
            <a:pPr lvl="1"/>
            <a:endParaRPr lang="en-IN" dirty="0"/>
          </a:p>
        </p:txBody>
      </p:sp>
    </p:spTree>
    <p:extLst>
      <p:ext uri="{BB962C8B-B14F-4D97-AF65-F5344CB8AC3E}">
        <p14:creationId xmlns:p14="http://schemas.microsoft.com/office/powerpoint/2010/main" val="2414708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86654-DB13-4F30-A493-EF28858C03B1}"/>
              </a:ext>
            </a:extLst>
          </p:cNvPr>
          <p:cNvSpPr>
            <a:spLocks noGrp="1"/>
          </p:cNvSpPr>
          <p:nvPr>
            <p:ph idx="1"/>
          </p:nvPr>
        </p:nvSpPr>
        <p:spPr>
          <a:xfrm>
            <a:off x="838200" y="1216404"/>
            <a:ext cx="10515600" cy="4960559"/>
          </a:xfrm>
        </p:spPr>
        <p:txBody>
          <a:bodyPr/>
          <a:lstStyle/>
          <a:p>
            <a:pPr marL="0" indent="0">
              <a:buNone/>
            </a:pPr>
            <a:r>
              <a:rPr lang="en-US" dirty="0"/>
              <a:t>Example of a Subheading Structure for Your Topic (Fertility and Mortality):</a:t>
            </a:r>
          </a:p>
          <a:p>
            <a:pPr marL="0" indent="0">
              <a:buNone/>
            </a:pPr>
            <a:endParaRPr lang="en-US" dirty="0"/>
          </a:p>
          <a:p>
            <a:pPr lvl="1">
              <a:buFont typeface="+mj-lt"/>
              <a:buAutoNum type="arabicPeriod"/>
            </a:pPr>
            <a:r>
              <a:rPr lang="en-US" dirty="0"/>
              <a:t>Theories on Fertility Behavior</a:t>
            </a:r>
          </a:p>
          <a:p>
            <a:pPr lvl="1">
              <a:buFont typeface="+mj-lt"/>
              <a:buAutoNum type="arabicPeriod"/>
            </a:pPr>
            <a:r>
              <a:rPr lang="en-US" dirty="0"/>
              <a:t>Theories on Mortality and Its Impact</a:t>
            </a:r>
          </a:p>
          <a:p>
            <a:pPr lvl="1">
              <a:buFont typeface="+mj-lt"/>
              <a:buAutoNum type="arabicPeriod"/>
            </a:pPr>
            <a:r>
              <a:rPr lang="en-US" dirty="0"/>
              <a:t>Fear of Non-Survival Theory</a:t>
            </a:r>
          </a:p>
          <a:p>
            <a:pPr lvl="1">
              <a:buFont typeface="+mj-lt"/>
              <a:buAutoNum type="arabicPeriod"/>
            </a:pPr>
            <a:r>
              <a:rPr lang="en-US" dirty="0"/>
              <a:t>Socioeconomic Influences on Fertility and Mortality</a:t>
            </a:r>
          </a:p>
          <a:p>
            <a:pPr lvl="1">
              <a:buFont typeface="+mj-lt"/>
              <a:buAutoNum type="arabicPeriod"/>
            </a:pPr>
            <a:r>
              <a:rPr lang="en-US" dirty="0"/>
              <a:t>Gaps in Research: Fear of Non-Survival in Different Cultures</a:t>
            </a:r>
          </a:p>
          <a:p>
            <a:endParaRPr lang="en-IN" dirty="0"/>
          </a:p>
        </p:txBody>
      </p:sp>
    </p:spTree>
    <p:extLst>
      <p:ext uri="{BB962C8B-B14F-4D97-AF65-F5344CB8AC3E}">
        <p14:creationId xmlns:p14="http://schemas.microsoft.com/office/powerpoint/2010/main" val="39127692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9F16E-0187-4A6D-914C-2EF56D13DDAA}"/>
              </a:ext>
            </a:extLst>
          </p:cNvPr>
          <p:cNvSpPr>
            <a:spLocks noGrp="1"/>
          </p:cNvSpPr>
          <p:nvPr>
            <p:ph type="title"/>
          </p:nvPr>
        </p:nvSpPr>
        <p:spPr>
          <a:xfrm>
            <a:off x="838200" y="96677"/>
            <a:ext cx="10515600" cy="1325563"/>
          </a:xfrm>
        </p:spPr>
        <p:txBody>
          <a:bodyPr/>
          <a:lstStyle/>
          <a:p>
            <a:pPr algn="ctr"/>
            <a:r>
              <a:rPr lang="en-US" dirty="0"/>
              <a:t>Sampling</a:t>
            </a:r>
            <a:endParaRPr lang="en-IN" dirty="0"/>
          </a:p>
        </p:txBody>
      </p:sp>
      <p:sp>
        <p:nvSpPr>
          <p:cNvPr id="3" name="Content Placeholder 2">
            <a:extLst>
              <a:ext uri="{FF2B5EF4-FFF2-40B4-BE49-F238E27FC236}">
                <a16:creationId xmlns:a16="http://schemas.microsoft.com/office/drawing/2014/main" id="{E23302EA-375B-4E34-AC7D-F9C8D0374C7C}"/>
              </a:ext>
            </a:extLst>
          </p:cNvPr>
          <p:cNvSpPr>
            <a:spLocks noGrp="1"/>
          </p:cNvSpPr>
          <p:nvPr>
            <p:ph idx="1"/>
          </p:nvPr>
        </p:nvSpPr>
        <p:spPr>
          <a:xfrm>
            <a:off x="838200" y="2248249"/>
            <a:ext cx="10515600" cy="3928713"/>
          </a:xfrm>
        </p:spPr>
        <p:txBody>
          <a:bodyPr>
            <a:normAutofit lnSpcReduction="10000"/>
          </a:bodyPr>
          <a:lstStyle/>
          <a:p>
            <a:r>
              <a:rPr lang="en-IN" dirty="0"/>
              <a:t>Deliberate sampling</a:t>
            </a:r>
          </a:p>
          <a:p>
            <a:r>
              <a:rPr lang="en-IN" dirty="0"/>
              <a:t>Simple random sampling</a:t>
            </a:r>
          </a:p>
          <a:p>
            <a:r>
              <a:rPr lang="en-IN" dirty="0"/>
              <a:t>Systematic sampling</a:t>
            </a:r>
          </a:p>
          <a:p>
            <a:r>
              <a:rPr lang="en-IN" dirty="0"/>
              <a:t>Stratified sampling</a:t>
            </a:r>
          </a:p>
          <a:p>
            <a:r>
              <a:rPr lang="en-IN" dirty="0"/>
              <a:t>Quota sampling</a:t>
            </a:r>
          </a:p>
          <a:p>
            <a:r>
              <a:rPr lang="en-US" dirty="0"/>
              <a:t>Cluster sampling and area sampling</a:t>
            </a:r>
            <a:endParaRPr lang="en-IN" dirty="0"/>
          </a:p>
          <a:p>
            <a:r>
              <a:rPr lang="en-IN" dirty="0"/>
              <a:t>Multi-stage sampling</a:t>
            </a:r>
          </a:p>
          <a:p>
            <a:r>
              <a:rPr lang="en-IN" dirty="0"/>
              <a:t>Sequential sampling</a:t>
            </a:r>
          </a:p>
        </p:txBody>
      </p:sp>
      <p:sp>
        <p:nvSpPr>
          <p:cNvPr id="5" name="TextBox 4">
            <a:extLst>
              <a:ext uri="{FF2B5EF4-FFF2-40B4-BE49-F238E27FC236}">
                <a16:creationId xmlns:a16="http://schemas.microsoft.com/office/drawing/2014/main" id="{C79987A1-C02C-4FCE-88B2-BB1C436A9A4D}"/>
              </a:ext>
            </a:extLst>
          </p:cNvPr>
          <p:cNvSpPr txBox="1"/>
          <p:nvPr/>
        </p:nvSpPr>
        <p:spPr>
          <a:xfrm>
            <a:off x="1335947" y="1131972"/>
            <a:ext cx="9167069" cy="923330"/>
          </a:xfrm>
          <a:prstGeom prst="rect">
            <a:avLst/>
          </a:prstGeom>
          <a:noFill/>
        </p:spPr>
        <p:txBody>
          <a:bodyPr wrap="square">
            <a:spAutoFit/>
          </a:bodyPr>
          <a:lstStyle/>
          <a:p>
            <a:pPr algn="just"/>
            <a:r>
              <a:rPr lang="en-US" b="1" dirty="0"/>
              <a:t>Sampling</a:t>
            </a:r>
            <a:r>
              <a:rPr lang="en-US" dirty="0"/>
              <a:t> is the process of selecting a </a:t>
            </a:r>
            <a:r>
              <a:rPr lang="en-US" b="1" dirty="0"/>
              <a:t>subset of individuals or items</a:t>
            </a:r>
            <a:r>
              <a:rPr lang="en-US" dirty="0"/>
              <a:t> from a larger group (called the </a:t>
            </a:r>
            <a:r>
              <a:rPr lang="en-US" b="1" dirty="0"/>
              <a:t>population</a:t>
            </a:r>
            <a:r>
              <a:rPr lang="en-US" dirty="0"/>
              <a:t>) in order to </a:t>
            </a:r>
            <a:r>
              <a:rPr lang="en-US" b="1" dirty="0"/>
              <a:t>gather information</a:t>
            </a:r>
            <a:r>
              <a:rPr lang="en-US" dirty="0"/>
              <a:t> and make </a:t>
            </a:r>
            <a:r>
              <a:rPr lang="en-US" b="1" dirty="0"/>
              <a:t>inferences</a:t>
            </a:r>
            <a:r>
              <a:rPr lang="en-US" dirty="0"/>
              <a:t> about the whole population </a:t>
            </a:r>
            <a:r>
              <a:rPr lang="en-US" b="1" dirty="0"/>
              <a:t>without studying everyone</a:t>
            </a:r>
            <a:r>
              <a:rPr lang="en-US" dirty="0"/>
              <a:t>.</a:t>
            </a:r>
            <a:endParaRPr lang="en-IN" dirty="0"/>
          </a:p>
        </p:txBody>
      </p:sp>
    </p:spTree>
    <p:extLst>
      <p:ext uri="{BB962C8B-B14F-4D97-AF65-F5344CB8AC3E}">
        <p14:creationId xmlns:p14="http://schemas.microsoft.com/office/powerpoint/2010/main" val="160538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2300"/>
            <a:ext cx="10515600" cy="5554663"/>
          </a:xfrm>
        </p:spPr>
        <p:txBody>
          <a:bodyPr>
            <a:normAutofit fontScale="92500"/>
          </a:bodyPr>
          <a:lstStyle/>
          <a:p>
            <a:pPr algn="just">
              <a:buNone/>
            </a:pPr>
            <a:r>
              <a:rPr lang="en-IN" dirty="0"/>
              <a:t>The key components necessary for a research issue to exist and be studied systematically:</a:t>
            </a:r>
          </a:p>
          <a:p>
            <a:pPr lvl="1"/>
            <a:r>
              <a:rPr lang="en-IN" b="1" dirty="0"/>
              <a:t>Existence of an Entity (Individual/Group/Organization)</a:t>
            </a:r>
            <a:r>
              <a:rPr lang="en-IN" dirty="0"/>
              <a:t>:</a:t>
            </a:r>
          </a:p>
          <a:p>
            <a:pPr lvl="2"/>
            <a:r>
              <a:rPr lang="en-IN" dirty="0"/>
              <a:t>The problem must be linked to a particular individual or organization (denoted as ‘I’).</a:t>
            </a:r>
          </a:p>
          <a:p>
            <a:pPr lvl="2"/>
            <a:r>
              <a:rPr lang="en-IN" dirty="0"/>
              <a:t>This entity exists in a specific environment (‘N’), characterized by uncontrolled variables (</a:t>
            </a:r>
            <a:r>
              <a:rPr lang="en-IN" dirty="0" err="1"/>
              <a:t>Yj</a:t>
            </a:r>
            <a:r>
              <a:rPr lang="en-IN" dirty="0"/>
              <a:t>).</a:t>
            </a:r>
          </a:p>
          <a:p>
            <a:pPr lvl="1"/>
            <a:r>
              <a:rPr lang="en-IN" b="1" dirty="0"/>
              <a:t>Availability of Alternative Courses of Action</a:t>
            </a:r>
            <a:r>
              <a:rPr lang="en-IN" dirty="0"/>
              <a:t>:</a:t>
            </a:r>
          </a:p>
          <a:p>
            <a:pPr lvl="2"/>
            <a:r>
              <a:rPr lang="en-IN" dirty="0"/>
              <a:t>At least two options (C1 and C2) must be present.</a:t>
            </a:r>
          </a:p>
          <a:p>
            <a:pPr lvl="2"/>
            <a:r>
              <a:rPr lang="en-IN" dirty="0"/>
              <a:t>These options represent different values of controlled variables (i.e., decisions that can be made).</a:t>
            </a:r>
          </a:p>
          <a:p>
            <a:pPr lvl="1"/>
            <a:r>
              <a:rPr lang="en-IN" b="1" dirty="0"/>
              <a:t>Different Possible Outcomes</a:t>
            </a:r>
            <a:r>
              <a:rPr lang="en-IN" dirty="0"/>
              <a:t>:</a:t>
            </a:r>
          </a:p>
          <a:p>
            <a:pPr lvl="2"/>
            <a:r>
              <a:rPr lang="en-IN" dirty="0"/>
              <a:t>There must be at least two outcomes (O1 and O2), with one being preferable to the other.</a:t>
            </a:r>
          </a:p>
          <a:p>
            <a:pPr lvl="2"/>
            <a:r>
              <a:rPr lang="en-IN" dirty="0"/>
              <a:t>The existence of a preferred outcome establishes the research objective.</a:t>
            </a:r>
          </a:p>
          <a:p>
            <a:pPr lvl="1"/>
            <a:r>
              <a:rPr lang="en-IN" b="1" dirty="0"/>
              <a:t>Unequal Probabilities of Success</a:t>
            </a:r>
            <a:r>
              <a:rPr lang="en-IN" dirty="0"/>
              <a:t>:</a:t>
            </a:r>
          </a:p>
          <a:p>
            <a:pPr lvl="2"/>
            <a:r>
              <a:rPr lang="en-IN" dirty="0"/>
              <a:t>Each course of action must have a different probability of achieving the objective.</a:t>
            </a:r>
          </a:p>
          <a:p>
            <a:pPr lvl="2"/>
            <a:r>
              <a:rPr lang="en-IN" dirty="0"/>
              <a:t>If all options had the same probability of success, there would be no research problem, as the choice wouldn’t matter.</a:t>
            </a:r>
          </a:p>
          <a:p>
            <a:pPr lvl="2"/>
            <a:endParaRPr lang="en-IN" dirty="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FF413-727A-46AF-8251-33140EB1CF99}"/>
              </a:ext>
            </a:extLst>
          </p:cNvPr>
          <p:cNvSpPr>
            <a:spLocks noGrp="1"/>
          </p:cNvSpPr>
          <p:nvPr>
            <p:ph idx="1"/>
          </p:nvPr>
        </p:nvSpPr>
        <p:spPr>
          <a:xfrm>
            <a:off x="838200" y="142613"/>
            <a:ext cx="10515600" cy="6862194"/>
          </a:xfrm>
        </p:spPr>
        <p:txBody>
          <a:bodyPr>
            <a:normAutofit fontScale="92500" lnSpcReduction="10000"/>
          </a:bodyPr>
          <a:lstStyle/>
          <a:p>
            <a:pPr algn="just"/>
            <a:r>
              <a:rPr lang="en-US" b="1" dirty="0"/>
              <a:t>1. Deliberate Sampling (Purposive Sampling)</a:t>
            </a:r>
          </a:p>
          <a:p>
            <a:pPr lvl="1" algn="just"/>
            <a:r>
              <a:rPr lang="en-US" b="1" dirty="0"/>
              <a:t>Definition:</a:t>
            </a:r>
            <a:r>
              <a:rPr lang="en-US" dirty="0"/>
              <a:t> Researchers deliberately select specific individuals or groups based on certain characteristics or knowledge.</a:t>
            </a:r>
          </a:p>
          <a:p>
            <a:pPr lvl="1" algn="just"/>
            <a:r>
              <a:rPr lang="en-US" b="1" dirty="0"/>
              <a:t>Use Case:</a:t>
            </a:r>
            <a:r>
              <a:rPr lang="en-US" dirty="0"/>
              <a:t> When studying experts or specific cases, not generalizing to the whole population.</a:t>
            </a:r>
          </a:p>
          <a:p>
            <a:pPr algn="just"/>
            <a:r>
              <a:rPr lang="en-US" b="1" dirty="0"/>
              <a:t>2. Simple Random Sampling</a:t>
            </a:r>
          </a:p>
          <a:p>
            <a:pPr lvl="1" algn="just"/>
            <a:r>
              <a:rPr lang="en-US" b="1" dirty="0"/>
              <a:t>Definition:</a:t>
            </a:r>
            <a:r>
              <a:rPr lang="en-US" dirty="0"/>
              <a:t> Every individual has an </a:t>
            </a:r>
            <a:r>
              <a:rPr lang="en-US" b="1" dirty="0"/>
              <a:t>equal chance</a:t>
            </a:r>
            <a:r>
              <a:rPr lang="en-US" dirty="0"/>
              <a:t> of being selected.</a:t>
            </a:r>
          </a:p>
          <a:p>
            <a:pPr lvl="1" algn="just"/>
            <a:r>
              <a:rPr lang="en-US" b="1" dirty="0"/>
              <a:t>Method:</a:t>
            </a:r>
            <a:r>
              <a:rPr lang="en-US" dirty="0"/>
              <a:t> Use random number generators, lotteries, etc.</a:t>
            </a:r>
          </a:p>
          <a:p>
            <a:pPr lvl="1" algn="just"/>
            <a:r>
              <a:rPr lang="en-US" b="1" dirty="0"/>
              <a:t>Use Case:</a:t>
            </a:r>
            <a:r>
              <a:rPr lang="en-US" dirty="0"/>
              <a:t> When the population is homogeneous and a completely unbiased sample is needed.</a:t>
            </a:r>
          </a:p>
          <a:p>
            <a:pPr algn="just"/>
            <a:r>
              <a:rPr lang="en-US" b="1" dirty="0"/>
              <a:t>3. Systematic Sampling</a:t>
            </a:r>
          </a:p>
          <a:p>
            <a:pPr lvl="1" algn="just"/>
            <a:r>
              <a:rPr lang="en-US" b="1" dirty="0"/>
              <a:t>Definition:</a:t>
            </a:r>
            <a:r>
              <a:rPr lang="en-US" dirty="0"/>
              <a:t> Select every </a:t>
            </a:r>
            <a:r>
              <a:rPr lang="en-US" i="1" dirty="0"/>
              <a:t>kth</a:t>
            </a:r>
            <a:r>
              <a:rPr lang="en-US" dirty="0"/>
              <a:t> item from a list after a random starting point.</a:t>
            </a:r>
          </a:p>
          <a:p>
            <a:pPr lvl="1" algn="just"/>
            <a:r>
              <a:rPr lang="en-US" b="1" dirty="0"/>
              <a:t>Example:</a:t>
            </a:r>
            <a:r>
              <a:rPr lang="en-US" dirty="0"/>
              <a:t> Choose every 10th person on a list of 1,000 people.</a:t>
            </a:r>
          </a:p>
          <a:p>
            <a:pPr lvl="1" algn="just"/>
            <a:r>
              <a:rPr lang="en-US" b="1" dirty="0"/>
              <a:t>Use Case:</a:t>
            </a:r>
            <a:r>
              <a:rPr lang="en-US" dirty="0"/>
              <a:t> When a complete list exists, and sampling needs to be simpler than random.</a:t>
            </a:r>
          </a:p>
          <a:p>
            <a:pPr algn="just"/>
            <a:r>
              <a:rPr lang="en-US" b="1" dirty="0"/>
              <a:t>4. Stratified Sampling</a:t>
            </a:r>
          </a:p>
          <a:p>
            <a:pPr lvl="1" algn="just"/>
            <a:r>
              <a:rPr lang="en-US" b="1" dirty="0"/>
              <a:t>Definition:</a:t>
            </a:r>
            <a:r>
              <a:rPr lang="en-US" dirty="0"/>
              <a:t> Divide the population into groups and randomly sample from each.</a:t>
            </a:r>
          </a:p>
          <a:p>
            <a:pPr lvl="1" algn="just"/>
            <a:r>
              <a:rPr lang="en-US" b="1" dirty="0"/>
              <a:t>Example:</a:t>
            </a:r>
            <a:r>
              <a:rPr lang="en-US" dirty="0"/>
              <a:t> Divide by age, gender, or income level.</a:t>
            </a:r>
          </a:p>
          <a:p>
            <a:pPr lvl="1" algn="just"/>
            <a:r>
              <a:rPr lang="en-US" b="1" dirty="0"/>
              <a:t>Use Case:</a:t>
            </a:r>
            <a:r>
              <a:rPr lang="en-US" dirty="0"/>
              <a:t> Ensures representation from each subgroup, especially when groups vary.</a:t>
            </a:r>
          </a:p>
          <a:p>
            <a:pPr algn="just"/>
            <a:endParaRPr lang="en-IN" dirty="0"/>
          </a:p>
        </p:txBody>
      </p:sp>
    </p:spTree>
    <p:extLst>
      <p:ext uri="{BB962C8B-B14F-4D97-AF65-F5344CB8AC3E}">
        <p14:creationId xmlns:p14="http://schemas.microsoft.com/office/powerpoint/2010/main" val="3210479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5AFB7C-33EF-4F65-A132-0ED1D8049C13}"/>
              </a:ext>
            </a:extLst>
          </p:cNvPr>
          <p:cNvSpPr>
            <a:spLocks noGrp="1"/>
          </p:cNvSpPr>
          <p:nvPr>
            <p:ph idx="1"/>
          </p:nvPr>
        </p:nvSpPr>
        <p:spPr>
          <a:xfrm>
            <a:off x="838200" y="218114"/>
            <a:ext cx="10515600" cy="6639886"/>
          </a:xfrm>
        </p:spPr>
        <p:txBody>
          <a:bodyPr>
            <a:normAutofit fontScale="92500" lnSpcReduction="20000"/>
          </a:bodyPr>
          <a:lstStyle/>
          <a:p>
            <a:pPr algn="just"/>
            <a:r>
              <a:rPr lang="en-US" b="1" dirty="0"/>
              <a:t>5. Quota Sampling</a:t>
            </a:r>
          </a:p>
          <a:p>
            <a:pPr lvl="1" algn="just"/>
            <a:r>
              <a:rPr lang="en-US" b="1" dirty="0"/>
              <a:t>Definition:</a:t>
            </a:r>
            <a:r>
              <a:rPr lang="en-US" dirty="0"/>
              <a:t> Select a sample with specific </a:t>
            </a:r>
            <a:r>
              <a:rPr lang="en-US" b="1" dirty="0"/>
              <a:t>quotas for certain traits</a:t>
            </a:r>
            <a:r>
              <a:rPr lang="en-US" dirty="0"/>
              <a:t>, but selection within quotas is non-random.</a:t>
            </a:r>
          </a:p>
          <a:p>
            <a:pPr lvl="1" algn="just"/>
            <a:r>
              <a:rPr lang="en-US" b="1" dirty="0"/>
              <a:t>Example:</a:t>
            </a:r>
            <a:r>
              <a:rPr lang="en-US" dirty="0"/>
              <a:t> Interview 50 men and 50 women, but choose whoever’s available.</a:t>
            </a:r>
          </a:p>
          <a:p>
            <a:pPr lvl="1" algn="just"/>
            <a:r>
              <a:rPr lang="en-US" b="1" dirty="0"/>
              <a:t>Use Case:</a:t>
            </a:r>
            <a:r>
              <a:rPr lang="en-US" dirty="0"/>
              <a:t> Similar to stratified, but used in market research where random selection isn't feasible.</a:t>
            </a:r>
          </a:p>
          <a:p>
            <a:pPr algn="just"/>
            <a:r>
              <a:rPr lang="en-US" b="1" dirty="0"/>
              <a:t>6. Cluster Sampling and Area Sampling</a:t>
            </a:r>
          </a:p>
          <a:p>
            <a:pPr lvl="1" algn="just"/>
            <a:r>
              <a:rPr lang="en-US" b="1" dirty="0"/>
              <a:t>Cluster Sampling:</a:t>
            </a:r>
            <a:r>
              <a:rPr lang="en-US" dirty="0"/>
              <a:t> Divide the population into clusters (e.g., schools, neighborhoods), randomly select clusters, and study all or some members within them.</a:t>
            </a:r>
          </a:p>
          <a:p>
            <a:pPr lvl="1" algn="just"/>
            <a:r>
              <a:rPr lang="en-US" b="1" dirty="0"/>
              <a:t>Area Sampling:</a:t>
            </a:r>
            <a:r>
              <a:rPr lang="en-US" dirty="0"/>
              <a:t> A type of cluster sampling where clusters are </a:t>
            </a:r>
            <a:r>
              <a:rPr lang="en-US" b="1" dirty="0"/>
              <a:t>geographic areas</a:t>
            </a:r>
            <a:r>
              <a:rPr lang="en-US" dirty="0"/>
              <a:t>.</a:t>
            </a:r>
          </a:p>
          <a:p>
            <a:pPr lvl="1" algn="just"/>
            <a:r>
              <a:rPr lang="en-US" b="1" dirty="0"/>
              <a:t>Use Case:</a:t>
            </a:r>
            <a:r>
              <a:rPr lang="en-US" dirty="0"/>
              <a:t> When populations are widespread or it's costly to sample individuals randomly.</a:t>
            </a:r>
          </a:p>
          <a:p>
            <a:pPr algn="just"/>
            <a:r>
              <a:rPr lang="en-US" b="1" dirty="0"/>
              <a:t>7. Multi-Stage Sampling</a:t>
            </a:r>
          </a:p>
          <a:p>
            <a:pPr lvl="1" algn="just"/>
            <a:r>
              <a:rPr lang="en-US" b="1" dirty="0"/>
              <a:t>Definition:</a:t>
            </a:r>
            <a:r>
              <a:rPr lang="en-US" dirty="0"/>
              <a:t> Combine several sampling methods in stages.</a:t>
            </a:r>
          </a:p>
          <a:p>
            <a:pPr lvl="1" algn="just"/>
            <a:r>
              <a:rPr lang="en-US" b="1" dirty="0"/>
              <a:t>Example:</a:t>
            </a:r>
            <a:r>
              <a:rPr lang="en-US" dirty="0"/>
              <a:t> First cluster sample, then random sample within clusters.</a:t>
            </a:r>
          </a:p>
          <a:p>
            <a:pPr lvl="1" algn="just"/>
            <a:r>
              <a:rPr lang="en-US" b="1" dirty="0"/>
              <a:t>Use Case:</a:t>
            </a:r>
            <a:r>
              <a:rPr lang="en-US" dirty="0"/>
              <a:t> For large-scale surveys (e.g., national studies) to manage cost and complexity.</a:t>
            </a:r>
          </a:p>
          <a:p>
            <a:pPr algn="just"/>
            <a:r>
              <a:rPr lang="en-US" b="1" dirty="0"/>
              <a:t>8. Sequential Sampling</a:t>
            </a:r>
          </a:p>
          <a:p>
            <a:pPr lvl="1" algn="just"/>
            <a:r>
              <a:rPr lang="en-US" b="1" dirty="0"/>
              <a:t>Definition:</a:t>
            </a:r>
            <a:r>
              <a:rPr lang="en-US" dirty="0"/>
              <a:t> Sampling is done in </a:t>
            </a:r>
            <a:r>
              <a:rPr lang="en-US" b="1" dirty="0"/>
              <a:t>phases</a:t>
            </a:r>
            <a:r>
              <a:rPr lang="en-US" dirty="0"/>
              <a:t>, and decisions are made </a:t>
            </a:r>
            <a:r>
              <a:rPr lang="en-US" b="1" dirty="0"/>
              <a:t>after each phase</a:t>
            </a:r>
            <a:r>
              <a:rPr lang="en-US" dirty="0"/>
              <a:t> whether to continue or stop.</a:t>
            </a:r>
          </a:p>
          <a:p>
            <a:pPr lvl="1" algn="just"/>
            <a:r>
              <a:rPr lang="en-US" b="1" dirty="0"/>
              <a:t>Use Case:</a:t>
            </a:r>
            <a:r>
              <a:rPr lang="en-US" dirty="0"/>
              <a:t> Often used in quality control or clinical trials where early results inform next steps.</a:t>
            </a:r>
          </a:p>
          <a:p>
            <a:pPr algn="just"/>
            <a:endParaRPr lang="en-IN" dirty="0"/>
          </a:p>
        </p:txBody>
      </p:sp>
    </p:spTree>
    <p:extLst>
      <p:ext uri="{BB962C8B-B14F-4D97-AF65-F5344CB8AC3E}">
        <p14:creationId xmlns:p14="http://schemas.microsoft.com/office/powerpoint/2010/main" val="1217476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1800"/>
            <a:ext cx="10515600" cy="5745163"/>
          </a:xfrm>
        </p:spPr>
        <p:txBody>
          <a:bodyPr>
            <a:normAutofit fontScale="92500" lnSpcReduction="10000"/>
          </a:bodyPr>
          <a:lstStyle/>
          <a:p>
            <a:pPr>
              <a:buNone/>
            </a:pPr>
            <a:r>
              <a:rPr lang="en-IN" b="1" dirty="0"/>
              <a:t>Example 1: Business Decision-Making</a:t>
            </a:r>
          </a:p>
          <a:p>
            <a:pPr>
              <a:buNone/>
            </a:pPr>
            <a:r>
              <a:rPr lang="en-IN" b="1" dirty="0"/>
              <a:t>Scenario:</a:t>
            </a:r>
          </a:p>
          <a:p>
            <a:r>
              <a:rPr lang="en-IN" dirty="0"/>
              <a:t>A retail company (‘I’) is experiencing declining sales in a competitive market (‘N’).</a:t>
            </a:r>
          </a:p>
          <a:p>
            <a:pPr lvl="1"/>
            <a:r>
              <a:rPr lang="en-IN" b="1" dirty="0"/>
              <a:t>Conditions of a Research Problem:</a:t>
            </a:r>
          </a:p>
          <a:p>
            <a:pPr lvl="1"/>
            <a:r>
              <a:rPr lang="en-IN" b="1" dirty="0"/>
              <a:t>Entity (‘I’) and Environment (‘N’):</a:t>
            </a:r>
            <a:r>
              <a:rPr lang="en-IN" dirty="0"/>
              <a:t> </a:t>
            </a:r>
          </a:p>
          <a:p>
            <a:pPr lvl="2"/>
            <a:r>
              <a:rPr lang="en-IN" dirty="0"/>
              <a:t>The company (I) operates in a market (N) where customer preferences are shifting.</a:t>
            </a:r>
          </a:p>
          <a:p>
            <a:pPr lvl="1"/>
            <a:r>
              <a:rPr lang="en-IN" b="1" dirty="0"/>
              <a:t>Two Courses of Action (C1 and C2):</a:t>
            </a:r>
            <a:r>
              <a:rPr lang="en-IN" dirty="0"/>
              <a:t> </a:t>
            </a:r>
          </a:p>
          <a:p>
            <a:pPr lvl="2"/>
            <a:r>
              <a:rPr lang="en-IN" dirty="0"/>
              <a:t>C1: Launch a new product line.</a:t>
            </a:r>
          </a:p>
          <a:p>
            <a:pPr lvl="2"/>
            <a:r>
              <a:rPr lang="en-IN" dirty="0"/>
              <a:t>C2: Increase marketing efforts for existing products.</a:t>
            </a:r>
          </a:p>
          <a:p>
            <a:pPr lvl="1"/>
            <a:r>
              <a:rPr lang="en-IN" b="1" dirty="0"/>
              <a:t>Possible Outcomes (O1 and O2):</a:t>
            </a:r>
            <a:r>
              <a:rPr lang="en-IN" dirty="0"/>
              <a:t> </a:t>
            </a:r>
          </a:p>
          <a:p>
            <a:pPr lvl="2"/>
            <a:r>
              <a:rPr lang="en-IN" dirty="0"/>
              <a:t>O1: Increased revenue and market share.</a:t>
            </a:r>
          </a:p>
          <a:p>
            <a:pPr lvl="2"/>
            <a:r>
              <a:rPr lang="en-IN" dirty="0"/>
              <a:t>O2: Continued decline in sales.</a:t>
            </a:r>
          </a:p>
          <a:p>
            <a:pPr lvl="1"/>
            <a:r>
              <a:rPr lang="en-IN" b="1" dirty="0"/>
              <a:t>Unequal Probabilities:</a:t>
            </a:r>
            <a:r>
              <a:rPr lang="en-IN" dirty="0"/>
              <a:t> </a:t>
            </a:r>
          </a:p>
          <a:p>
            <a:pPr lvl="2"/>
            <a:r>
              <a:rPr lang="en-IN" dirty="0"/>
              <a:t>The probability of success (P(</a:t>
            </a:r>
            <a:r>
              <a:rPr lang="en-IN" dirty="0" err="1"/>
              <a:t>Oj</a:t>
            </a:r>
            <a:r>
              <a:rPr lang="en-IN" dirty="0"/>
              <a:t> | I, </a:t>
            </a:r>
            <a:r>
              <a:rPr lang="en-IN" dirty="0" err="1"/>
              <a:t>Cj</a:t>
            </a:r>
            <a:r>
              <a:rPr lang="en-IN" dirty="0"/>
              <a:t>, N)) differs for each option, meaning research is required to determine which strategy is more effective.</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Defining the Research Problem</a:t>
            </a:r>
            <a:endParaRPr lang="en-US" dirty="0"/>
          </a:p>
        </p:txBody>
      </p:sp>
      <p:sp>
        <p:nvSpPr>
          <p:cNvPr id="3" name="Content Placeholder 2"/>
          <p:cNvSpPr>
            <a:spLocks noGrp="1"/>
          </p:cNvSpPr>
          <p:nvPr>
            <p:ph idx="1"/>
          </p:nvPr>
        </p:nvSpPr>
        <p:spPr/>
        <p:txBody>
          <a:bodyPr/>
          <a:lstStyle/>
          <a:p>
            <a:pPr algn="just"/>
            <a:r>
              <a:rPr lang="en-IN" dirty="0"/>
              <a:t>A </a:t>
            </a:r>
            <a:r>
              <a:rPr lang="en-IN" b="1" dirty="0"/>
              <a:t>research problem</a:t>
            </a:r>
            <a:r>
              <a:rPr lang="en-IN" dirty="0"/>
              <a:t> arises when an individual or organization faces a difficulty and is uncertain about the best course of action to achieve a desired outcome. </a:t>
            </a:r>
          </a:p>
          <a:p>
            <a:pPr algn="just"/>
            <a:r>
              <a:rPr lang="en-IN" dirty="0"/>
              <a:t>The problem must involve multiple alternatives with varying efficiencies and require research to determine the optimal solution.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0100"/>
            <a:ext cx="10515600" cy="5376863"/>
          </a:xfrm>
        </p:spPr>
        <p:txBody>
          <a:bodyPr/>
          <a:lstStyle/>
          <a:p>
            <a:pPr algn="just">
              <a:buNone/>
            </a:pPr>
            <a:r>
              <a:rPr lang="en-IN" b="1" dirty="0"/>
              <a:t>Key Components of a Research Problem:</a:t>
            </a:r>
          </a:p>
          <a:p>
            <a:pPr algn="just"/>
            <a:r>
              <a:rPr lang="en-IN" b="1" dirty="0"/>
              <a:t>Existence of a Problem:</a:t>
            </a:r>
            <a:r>
              <a:rPr lang="en-IN" dirty="0"/>
              <a:t> There must be a difficulty faced by an individual or group.</a:t>
            </a:r>
          </a:p>
          <a:p>
            <a:pPr algn="just"/>
            <a:r>
              <a:rPr lang="en-IN" b="1" dirty="0"/>
              <a:t>Defined Objectives:</a:t>
            </a:r>
            <a:r>
              <a:rPr lang="en-IN" dirty="0"/>
              <a:t> The problem must have specific goals to be attained.</a:t>
            </a:r>
          </a:p>
          <a:p>
            <a:pPr algn="just"/>
            <a:r>
              <a:rPr lang="en-IN" b="1" dirty="0"/>
              <a:t>Alternative Courses of Action:</a:t>
            </a:r>
            <a:r>
              <a:rPr lang="en-IN" dirty="0"/>
              <a:t> At least two possible solutions should exist.</a:t>
            </a:r>
          </a:p>
          <a:p>
            <a:pPr algn="just"/>
            <a:r>
              <a:rPr lang="en-IN" b="1" dirty="0"/>
              <a:t>Uncertainty in Decision-Making:</a:t>
            </a:r>
            <a:r>
              <a:rPr lang="en-IN" dirty="0"/>
              <a:t> The researcher must be unsure about the best alternative.</a:t>
            </a:r>
          </a:p>
          <a:p>
            <a:pPr algn="just"/>
            <a:r>
              <a:rPr lang="en-IN" b="1" dirty="0"/>
              <a:t>Relevant Environment:</a:t>
            </a:r>
            <a:r>
              <a:rPr lang="en-IN" dirty="0"/>
              <a:t> The problem must exist within a specific context that influences outcomes.</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000"/>
            <a:ext cx="10515600" cy="5922963"/>
          </a:xfrm>
        </p:spPr>
        <p:txBody>
          <a:bodyPr>
            <a:normAutofit lnSpcReduction="10000"/>
          </a:bodyPr>
          <a:lstStyle/>
          <a:p>
            <a:pPr>
              <a:buNone/>
            </a:pPr>
            <a:r>
              <a:rPr lang="en-IN" b="1" dirty="0"/>
              <a:t>Example of a Research Problem</a:t>
            </a:r>
          </a:p>
          <a:p>
            <a:pPr>
              <a:buNone/>
            </a:pPr>
            <a:r>
              <a:rPr lang="en-IN" b="1" dirty="0"/>
              <a:t>Scenario: Improving Employee Productivity in Remote Work</a:t>
            </a:r>
          </a:p>
          <a:p>
            <a:pPr lvl="1">
              <a:buNone/>
            </a:pPr>
            <a:r>
              <a:rPr lang="en-IN" b="1" dirty="0"/>
              <a:t>1. Existence of a Problem:</a:t>
            </a:r>
            <a:br>
              <a:rPr lang="en-IN" dirty="0"/>
            </a:br>
            <a:r>
              <a:rPr lang="en-IN" dirty="0"/>
              <a:t>A company notices a decline in employee productivity after shifting to remote work.</a:t>
            </a:r>
          </a:p>
          <a:p>
            <a:pPr lvl="1">
              <a:buNone/>
            </a:pPr>
            <a:r>
              <a:rPr lang="en-IN" b="1" dirty="0"/>
              <a:t>2. Defined Objective:</a:t>
            </a:r>
            <a:br>
              <a:rPr lang="en-IN" dirty="0"/>
            </a:br>
            <a:r>
              <a:rPr lang="en-IN" dirty="0"/>
              <a:t>The company wants to improve employee productivity while maintaining remote work flexibility.</a:t>
            </a:r>
          </a:p>
          <a:p>
            <a:pPr lvl="1">
              <a:buNone/>
            </a:pPr>
            <a:r>
              <a:rPr lang="en-IN" b="1" dirty="0"/>
              <a:t>3. Alternative Courses of Action:</a:t>
            </a:r>
            <a:endParaRPr lang="en-IN" dirty="0"/>
          </a:p>
          <a:p>
            <a:pPr lvl="1">
              <a:buNone/>
            </a:pPr>
            <a:r>
              <a:rPr lang="en-IN" b="1" dirty="0"/>
              <a:t>C1:</a:t>
            </a:r>
            <a:r>
              <a:rPr lang="en-IN" dirty="0"/>
              <a:t> Implement strict monitoring software to track work hours.</a:t>
            </a:r>
          </a:p>
          <a:p>
            <a:pPr lvl="1">
              <a:buNone/>
            </a:pPr>
            <a:r>
              <a:rPr lang="en-IN" b="1" dirty="0"/>
              <a:t>C2:</a:t>
            </a:r>
            <a:r>
              <a:rPr lang="en-IN" dirty="0"/>
              <a:t> Introduce flexible work schedules with performance-based evaluations.</a:t>
            </a:r>
          </a:p>
          <a:p>
            <a:pPr lvl="1">
              <a:buNone/>
            </a:pPr>
            <a:r>
              <a:rPr lang="en-IN" b="1" dirty="0"/>
              <a:t>4. Uncertainty in Decision-Making:</a:t>
            </a:r>
            <a:br>
              <a:rPr lang="en-IN" dirty="0"/>
            </a:br>
            <a:r>
              <a:rPr lang="en-IN" dirty="0"/>
              <a:t>The management is unsure which approach will be more effective in improving productivity without affecting employee morale.</a:t>
            </a:r>
          </a:p>
          <a:p>
            <a:pPr lvl="1">
              <a:buNone/>
            </a:pPr>
            <a:r>
              <a:rPr lang="en-IN" b="1" dirty="0"/>
              <a:t>5. Relevant Environment:</a:t>
            </a:r>
            <a:br>
              <a:rPr lang="en-IN" dirty="0"/>
            </a:br>
            <a:r>
              <a:rPr lang="en-IN" dirty="0"/>
              <a:t>The issue exists within the remote work setup, influenced by factors like work-life balance, employee engagement, and technological tools.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1977</TotalTime>
  <Words>4216</Words>
  <Application>Microsoft Office PowerPoint</Application>
  <PresentationFormat>Widescreen</PresentationFormat>
  <Paragraphs>403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Calibri Light</vt:lpstr>
      <vt:lpstr>Times New Roman</vt:lpstr>
      <vt:lpstr>Office Theme</vt:lpstr>
      <vt:lpstr>Unit - 2</vt:lpstr>
      <vt:lpstr>PowerPoint Presentation</vt:lpstr>
      <vt:lpstr>Research Problem</vt:lpstr>
      <vt:lpstr>WHAT IS A RESEARCH PROBLEM?</vt:lpstr>
      <vt:lpstr>PowerPoint Presentation</vt:lpstr>
      <vt:lpstr>PowerPoint Presentation</vt:lpstr>
      <vt:lpstr>Defining the Research Problem</vt:lpstr>
      <vt:lpstr>PowerPoint Presentation</vt:lpstr>
      <vt:lpstr>PowerPoint Presentation</vt:lpstr>
      <vt:lpstr>Selecting the Research Problem</vt:lpstr>
      <vt:lpstr>PowerPoint Presentation</vt:lpstr>
      <vt:lpstr>Necessity of Defining the Research Problem</vt:lpstr>
      <vt:lpstr>Techniques Involved in Defining a Research Problem</vt:lpstr>
      <vt:lpstr>PowerPoint Presentation</vt:lpstr>
      <vt:lpstr>Illustration of Defining a Research Problem</vt:lpstr>
      <vt:lpstr>PowerPoint Presentation</vt:lpstr>
      <vt:lpstr>PowerPoint Presentation</vt:lpstr>
      <vt:lpstr>Place of the literature review in research</vt:lpstr>
      <vt:lpstr>The Role of Literature Review in Research</vt:lpstr>
      <vt:lpstr>PowerPoint Presentation</vt:lpstr>
      <vt:lpstr>Key Functions of Literature Review</vt:lpstr>
      <vt:lpstr>PowerPoint Presentation</vt:lpstr>
      <vt:lpstr>Bring clarity and focus to your research problem</vt:lpstr>
      <vt:lpstr>PowerPoint Presentation</vt:lpstr>
      <vt:lpstr>Improves Methodology</vt:lpstr>
      <vt:lpstr>PowerPoint Presentation</vt:lpstr>
      <vt:lpstr>Broadening your knowledge base in your research area</vt:lpstr>
      <vt:lpstr>Enabling you to contextualise your findings</vt:lpstr>
      <vt:lpstr>PowerPoint Presentation</vt:lpstr>
      <vt:lpstr>How to review the literature</vt:lpstr>
      <vt:lpstr>Searching for the existing literature in your area of study</vt:lpstr>
      <vt:lpstr>Books</vt:lpstr>
      <vt:lpstr>PowerPoint Presentation</vt:lpstr>
      <vt:lpstr>Journals</vt:lpstr>
      <vt:lpstr>PowerPoint Presentation</vt:lpstr>
      <vt:lpstr>Internet</vt:lpstr>
      <vt:lpstr>Reviewing the selected literature</vt:lpstr>
      <vt:lpstr>Developing a theoretical framework</vt:lpstr>
      <vt:lpstr>PowerPoint Presentation</vt:lpstr>
      <vt:lpstr>PowerPoint Presentation</vt:lpstr>
      <vt:lpstr>PowerPoint Presentation</vt:lpstr>
      <vt:lpstr>PowerPoint Presentation</vt:lpstr>
      <vt:lpstr>Developing a conceptual framework</vt:lpstr>
      <vt:lpstr>PowerPoint Presentation</vt:lpstr>
      <vt:lpstr>PowerPoint Presentation</vt:lpstr>
      <vt:lpstr>Writing About the Literature Reviewed</vt:lpstr>
      <vt:lpstr>Steps for Writing the Literature Review (Before Research)</vt:lpstr>
      <vt:lpstr>PowerPoint Presentation</vt:lpstr>
      <vt:lpstr>Sampling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- 2</dc:title>
  <dc:creator>BMSCE</dc:creator>
  <cp:lastModifiedBy>BMSCE</cp:lastModifiedBy>
  <cp:revision>65</cp:revision>
  <dcterms:created xsi:type="dcterms:W3CDTF">2025-03-10T06:06:32Z</dcterms:created>
  <dcterms:modified xsi:type="dcterms:W3CDTF">2025-03-24T05:53:06Z</dcterms:modified>
</cp:coreProperties>
</file>