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0"/>
  </p:notesMasterIdLst>
  <p:sldIdLst>
    <p:sldId id="282" r:id="rId2"/>
    <p:sldId id="283" r:id="rId3"/>
    <p:sldId id="284" r:id="rId4"/>
    <p:sldId id="285" r:id="rId5"/>
    <p:sldId id="256" r:id="rId6"/>
    <p:sldId id="258" r:id="rId7"/>
    <p:sldId id="259" r:id="rId8"/>
    <p:sldId id="260" r:id="rId9"/>
    <p:sldId id="262" r:id="rId10"/>
    <p:sldId id="263" r:id="rId11"/>
    <p:sldId id="264" r:id="rId12"/>
    <p:sldId id="266" r:id="rId13"/>
    <p:sldId id="267" r:id="rId14"/>
    <p:sldId id="268" r:id="rId15"/>
    <p:sldId id="289" r:id="rId16"/>
    <p:sldId id="281" r:id="rId17"/>
    <p:sldId id="290" r:id="rId18"/>
    <p:sldId id="280" r:id="rId19"/>
    <p:sldId id="291" r:id="rId20"/>
    <p:sldId id="298" r:id="rId21"/>
    <p:sldId id="294" r:id="rId22"/>
    <p:sldId id="276" r:id="rId23"/>
    <p:sldId id="299" r:id="rId24"/>
    <p:sldId id="300" r:id="rId25"/>
    <p:sldId id="292" r:id="rId26"/>
    <p:sldId id="302" r:id="rId27"/>
    <p:sldId id="303" r:id="rId28"/>
    <p:sldId id="295" r:id="rId29"/>
    <p:sldId id="265" r:id="rId30"/>
    <p:sldId id="269" r:id="rId31"/>
    <p:sldId id="271" r:id="rId32"/>
    <p:sldId id="272" r:id="rId33"/>
    <p:sldId id="304" r:id="rId34"/>
    <p:sldId id="274" r:id="rId35"/>
    <p:sldId id="273" r:id="rId36"/>
    <p:sldId id="270" r:id="rId37"/>
    <p:sldId id="275"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73A12-CC4A-47AA-A4D1-95B06839B669}"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en-US"/>
        </a:p>
      </dgm:t>
    </dgm:pt>
    <dgm:pt modelId="{A3683D24-6260-4B7F-BE07-C9B66CFEFCA4}">
      <dgm:prSet phldrT="[Text]"/>
      <dgm:spPr/>
      <dgm:t>
        <a:bodyPr/>
        <a:lstStyle/>
        <a:p>
          <a:r>
            <a:rPr lang="en-US" b="1" dirty="0"/>
            <a:t>Research Approaches</a:t>
          </a:r>
        </a:p>
      </dgm:t>
    </dgm:pt>
    <dgm:pt modelId="{4B3E14F3-5E40-43ED-B9F8-BB92CB11D7E1}" type="parTrans" cxnId="{EE4EA0CD-1884-449E-A4BA-DB56EBE8EEFF}">
      <dgm:prSet/>
      <dgm:spPr/>
      <dgm:t>
        <a:bodyPr/>
        <a:lstStyle/>
        <a:p>
          <a:endParaRPr lang="en-US"/>
        </a:p>
      </dgm:t>
    </dgm:pt>
    <dgm:pt modelId="{C2596A62-5C80-4F53-A998-9F2252C4093F}" type="sibTrans" cxnId="{EE4EA0CD-1884-449E-A4BA-DB56EBE8EEFF}">
      <dgm:prSet/>
      <dgm:spPr/>
      <dgm:t>
        <a:bodyPr/>
        <a:lstStyle/>
        <a:p>
          <a:endParaRPr lang="en-US"/>
        </a:p>
      </dgm:t>
    </dgm:pt>
    <dgm:pt modelId="{0E1AECBC-B520-4C86-9AA3-45D4A5636435}">
      <dgm:prSet phldrT="[Text]"/>
      <dgm:spPr/>
      <dgm:t>
        <a:bodyPr/>
        <a:lstStyle/>
        <a:p>
          <a:r>
            <a:rPr lang="en-US" b="1" dirty="0">
              <a:solidFill>
                <a:schemeClr val="tx1"/>
              </a:solidFill>
            </a:rPr>
            <a:t>Quantitative approach</a:t>
          </a:r>
        </a:p>
      </dgm:t>
    </dgm:pt>
    <dgm:pt modelId="{11C35197-919E-4318-883D-25B1DA19F91E}" type="parTrans" cxnId="{D928ED42-3F5A-4F96-ADE1-9C13C8A73014}">
      <dgm:prSet/>
      <dgm:spPr/>
      <dgm:t>
        <a:bodyPr/>
        <a:lstStyle/>
        <a:p>
          <a:endParaRPr lang="en-US"/>
        </a:p>
      </dgm:t>
    </dgm:pt>
    <dgm:pt modelId="{E362220F-7730-4C1B-AB20-ECD064284DDE}" type="sibTrans" cxnId="{D928ED42-3F5A-4F96-ADE1-9C13C8A73014}">
      <dgm:prSet/>
      <dgm:spPr/>
      <dgm:t>
        <a:bodyPr/>
        <a:lstStyle/>
        <a:p>
          <a:endParaRPr lang="en-US"/>
        </a:p>
      </dgm:t>
    </dgm:pt>
    <dgm:pt modelId="{115F980B-0783-49C2-A83B-7F233562A9DA}">
      <dgm:prSet phldrT="[Text]"/>
      <dgm:spPr/>
      <dgm:t>
        <a:bodyPr/>
        <a:lstStyle/>
        <a:p>
          <a:r>
            <a:rPr lang="en-US" b="1" dirty="0"/>
            <a:t>Inferential approach</a:t>
          </a:r>
        </a:p>
      </dgm:t>
    </dgm:pt>
    <dgm:pt modelId="{CF5DADC5-533D-4544-B348-2DA74B9B7375}" type="parTrans" cxnId="{31A4D5CA-8120-421C-B348-7CB90C5E7305}">
      <dgm:prSet/>
      <dgm:spPr/>
      <dgm:t>
        <a:bodyPr/>
        <a:lstStyle/>
        <a:p>
          <a:endParaRPr lang="en-US"/>
        </a:p>
      </dgm:t>
    </dgm:pt>
    <dgm:pt modelId="{55B14F6D-8AB3-4FCA-9011-A77FDA521A81}" type="sibTrans" cxnId="{31A4D5CA-8120-421C-B348-7CB90C5E7305}">
      <dgm:prSet/>
      <dgm:spPr/>
      <dgm:t>
        <a:bodyPr/>
        <a:lstStyle/>
        <a:p>
          <a:endParaRPr lang="en-US"/>
        </a:p>
      </dgm:t>
    </dgm:pt>
    <dgm:pt modelId="{3B922E0F-0885-4CEC-BE16-8F1E39F2007A}">
      <dgm:prSet phldrT="[Text]"/>
      <dgm:spPr/>
      <dgm:t>
        <a:bodyPr/>
        <a:lstStyle/>
        <a:p>
          <a:r>
            <a:rPr lang="en-US" b="1" dirty="0"/>
            <a:t>Simulation Approach</a:t>
          </a:r>
        </a:p>
      </dgm:t>
    </dgm:pt>
    <dgm:pt modelId="{6AD7CB4D-0CFF-4437-8C1E-7286B74AF0C5}" type="parTrans" cxnId="{ADDCF4FB-A3B1-4076-A017-4487729A7DDD}">
      <dgm:prSet/>
      <dgm:spPr/>
      <dgm:t>
        <a:bodyPr/>
        <a:lstStyle/>
        <a:p>
          <a:endParaRPr lang="en-US"/>
        </a:p>
      </dgm:t>
    </dgm:pt>
    <dgm:pt modelId="{E75468A2-44F6-4743-A0CB-48E21061AB80}" type="sibTrans" cxnId="{ADDCF4FB-A3B1-4076-A017-4487729A7DDD}">
      <dgm:prSet/>
      <dgm:spPr/>
      <dgm:t>
        <a:bodyPr/>
        <a:lstStyle/>
        <a:p>
          <a:endParaRPr lang="en-US"/>
        </a:p>
      </dgm:t>
    </dgm:pt>
    <dgm:pt modelId="{24A8B4B3-5991-4ACE-87F1-80EBD4084AF0}">
      <dgm:prSet phldrT="[Text]"/>
      <dgm:spPr/>
      <dgm:t>
        <a:bodyPr/>
        <a:lstStyle/>
        <a:p>
          <a:r>
            <a:rPr lang="en-US" b="1" dirty="0">
              <a:solidFill>
                <a:schemeClr val="tx1"/>
              </a:solidFill>
            </a:rPr>
            <a:t>Qualitative Approach</a:t>
          </a:r>
        </a:p>
      </dgm:t>
    </dgm:pt>
    <dgm:pt modelId="{0316CF36-C5CD-4C5C-8A49-91885E888FA6}" type="parTrans" cxnId="{95611A18-8CEC-45C1-8923-AA03E6DC422F}">
      <dgm:prSet/>
      <dgm:spPr/>
      <dgm:t>
        <a:bodyPr/>
        <a:lstStyle/>
        <a:p>
          <a:endParaRPr lang="en-US"/>
        </a:p>
      </dgm:t>
    </dgm:pt>
    <dgm:pt modelId="{61CA5B99-3F4F-48E2-A1F8-255A2AAC4F47}" type="sibTrans" cxnId="{95611A18-8CEC-45C1-8923-AA03E6DC422F}">
      <dgm:prSet/>
      <dgm:spPr/>
      <dgm:t>
        <a:bodyPr/>
        <a:lstStyle/>
        <a:p>
          <a:endParaRPr lang="en-US"/>
        </a:p>
      </dgm:t>
    </dgm:pt>
    <dgm:pt modelId="{1B522DB1-9805-486F-AD7B-A4064C147DAE}">
      <dgm:prSet/>
      <dgm:spPr/>
      <dgm:t>
        <a:bodyPr/>
        <a:lstStyle/>
        <a:p>
          <a:r>
            <a:rPr lang="en-US" b="1" dirty="0"/>
            <a:t>Experimental Approach</a:t>
          </a:r>
        </a:p>
      </dgm:t>
    </dgm:pt>
    <dgm:pt modelId="{87F7210D-8385-4605-9962-18D20D8F32A2}" type="parTrans" cxnId="{D2D0FF04-0127-4908-A0D3-1C1256A4C5CE}">
      <dgm:prSet/>
      <dgm:spPr/>
      <dgm:t>
        <a:bodyPr/>
        <a:lstStyle/>
        <a:p>
          <a:endParaRPr lang="en-US"/>
        </a:p>
      </dgm:t>
    </dgm:pt>
    <dgm:pt modelId="{352C6B6A-C286-4FBD-859A-B5489058496A}" type="sibTrans" cxnId="{D2D0FF04-0127-4908-A0D3-1C1256A4C5CE}">
      <dgm:prSet/>
      <dgm:spPr/>
      <dgm:t>
        <a:bodyPr/>
        <a:lstStyle/>
        <a:p>
          <a:endParaRPr lang="en-US"/>
        </a:p>
      </dgm:t>
    </dgm:pt>
    <dgm:pt modelId="{B3A2B0B8-0C3C-4691-8316-DF396158D060}" type="pres">
      <dgm:prSet presAssocID="{6AC73A12-CC4A-47AA-A4D1-95B06839B669}" presName="diagram" presStyleCnt="0">
        <dgm:presLayoutVars>
          <dgm:chPref val="1"/>
          <dgm:dir/>
          <dgm:animOne val="branch"/>
          <dgm:animLvl val="lvl"/>
          <dgm:resizeHandles val="exact"/>
        </dgm:presLayoutVars>
      </dgm:prSet>
      <dgm:spPr/>
      <dgm:t>
        <a:bodyPr/>
        <a:lstStyle/>
        <a:p>
          <a:endParaRPr lang="en-US"/>
        </a:p>
      </dgm:t>
    </dgm:pt>
    <dgm:pt modelId="{BD827502-5962-426D-BC6D-9AEF86A07C52}" type="pres">
      <dgm:prSet presAssocID="{A3683D24-6260-4B7F-BE07-C9B66CFEFCA4}" presName="root1" presStyleCnt="0"/>
      <dgm:spPr/>
    </dgm:pt>
    <dgm:pt modelId="{E6A44192-B380-41FC-B0A7-AAD707750160}" type="pres">
      <dgm:prSet presAssocID="{A3683D24-6260-4B7F-BE07-C9B66CFEFCA4}" presName="LevelOneTextNode" presStyleLbl="node0" presStyleIdx="0" presStyleCnt="1">
        <dgm:presLayoutVars>
          <dgm:chPref val="3"/>
        </dgm:presLayoutVars>
      </dgm:prSet>
      <dgm:spPr/>
      <dgm:t>
        <a:bodyPr/>
        <a:lstStyle/>
        <a:p>
          <a:endParaRPr lang="en-US"/>
        </a:p>
      </dgm:t>
    </dgm:pt>
    <dgm:pt modelId="{3B45A086-BADA-4ED8-9792-211F2403E4FB}" type="pres">
      <dgm:prSet presAssocID="{A3683D24-6260-4B7F-BE07-C9B66CFEFCA4}" presName="level2hierChild" presStyleCnt="0"/>
      <dgm:spPr/>
    </dgm:pt>
    <dgm:pt modelId="{A2B5ABA8-9403-45D3-B5B4-C0C5A4FFB441}" type="pres">
      <dgm:prSet presAssocID="{11C35197-919E-4318-883D-25B1DA19F91E}" presName="conn2-1" presStyleLbl="parChTrans1D2" presStyleIdx="0" presStyleCnt="2"/>
      <dgm:spPr/>
      <dgm:t>
        <a:bodyPr/>
        <a:lstStyle/>
        <a:p>
          <a:endParaRPr lang="en-US"/>
        </a:p>
      </dgm:t>
    </dgm:pt>
    <dgm:pt modelId="{A884963C-7E43-4359-B507-81CC5C3CD550}" type="pres">
      <dgm:prSet presAssocID="{11C35197-919E-4318-883D-25B1DA19F91E}" presName="connTx" presStyleLbl="parChTrans1D2" presStyleIdx="0" presStyleCnt="2"/>
      <dgm:spPr/>
      <dgm:t>
        <a:bodyPr/>
        <a:lstStyle/>
        <a:p>
          <a:endParaRPr lang="en-US"/>
        </a:p>
      </dgm:t>
    </dgm:pt>
    <dgm:pt modelId="{DC6B2B64-FE61-4496-A8FC-1DC7102508D4}" type="pres">
      <dgm:prSet presAssocID="{0E1AECBC-B520-4C86-9AA3-45D4A5636435}" presName="root2" presStyleCnt="0"/>
      <dgm:spPr/>
    </dgm:pt>
    <dgm:pt modelId="{5B4DE0AD-2173-4DB2-B704-4584664EA8F8}" type="pres">
      <dgm:prSet presAssocID="{0E1AECBC-B520-4C86-9AA3-45D4A5636435}" presName="LevelTwoTextNode" presStyleLbl="node2" presStyleIdx="0" presStyleCnt="2">
        <dgm:presLayoutVars>
          <dgm:chPref val="3"/>
        </dgm:presLayoutVars>
      </dgm:prSet>
      <dgm:spPr/>
      <dgm:t>
        <a:bodyPr/>
        <a:lstStyle/>
        <a:p>
          <a:endParaRPr lang="en-US"/>
        </a:p>
      </dgm:t>
    </dgm:pt>
    <dgm:pt modelId="{A01657FF-37D1-4427-888D-0C9987742EBD}" type="pres">
      <dgm:prSet presAssocID="{0E1AECBC-B520-4C86-9AA3-45D4A5636435}" presName="level3hierChild" presStyleCnt="0"/>
      <dgm:spPr/>
    </dgm:pt>
    <dgm:pt modelId="{E9645A4B-7202-463D-AB77-45A4ACE0FCC1}" type="pres">
      <dgm:prSet presAssocID="{CF5DADC5-533D-4544-B348-2DA74B9B7375}" presName="conn2-1" presStyleLbl="parChTrans1D3" presStyleIdx="0" presStyleCnt="3"/>
      <dgm:spPr/>
      <dgm:t>
        <a:bodyPr/>
        <a:lstStyle/>
        <a:p>
          <a:endParaRPr lang="en-US"/>
        </a:p>
      </dgm:t>
    </dgm:pt>
    <dgm:pt modelId="{083EAC4C-B092-4928-9B5F-D4C6B4D29AFD}" type="pres">
      <dgm:prSet presAssocID="{CF5DADC5-533D-4544-B348-2DA74B9B7375}" presName="connTx" presStyleLbl="parChTrans1D3" presStyleIdx="0" presStyleCnt="3"/>
      <dgm:spPr/>
      <dgm:t>
        <a:bodyPr/>
        <a:lstStyle/>
        <a:p>
          <a:endParaRPr lang="en-US"/>
        </a:p>
      </dgm:t>
    </dgm:pt>
    <dgm:pt modelId="{1077F741-7BC4-4695-8D48-F3F142A3CC8F}" type="pres">
      <dgm:prSet presAssocID="{115F980B-0783-49C2-A83B-7F233562A9DA}" presName="root2" presStyleCnt="0"/>
      <dgm:spPr/>
    </dgm:pt>
    <dgm:pt modelId="{B8928187-4272-4372-BD1A-E279E805B7EF}" type="pres">
      <dgm:prSet presAssocID="{115F980B-0783-49C2-A83B-7F233562A9DA}" presName="LevelTwoTextNode" presStyleLbl="node3" presStyleIdx="0" presStyleCnt="3">
        <dgm:presLayoutVars>
          <dgm:chPref val="3"/>
        </dgm:presLayoutVars>
      </dgm:prSet>
      <dgm:spPr/>
      <dgm:t>
        <a:bodyPr/>
        <a:lstStyle/>
        <a:p>
          <a:endParaRPr lang="en-US"/>
        </a:p>
      </dgm:t>
    </dgm:pt>
    <dgm:pt modelId="{91B1BFB1-18E5-4BE0-91CB-07053C9AD1A6}" type="pres">
      <dgm:prSet presAssocID="{115F980B-0783-49C2-A83B-7F233562A9DA}" presName="level3hierChild" presStyleCnt="0"/>
      <dgm:spPr/>
    </dgm:pt>
    <dgm:pt modelId="{EE54EB52-EAC7-4066-90B7-783E17BFF82D}" type="pres">
      <dgm:prSet presAssocID="{87F7210D-8385-4605-9962-18D20D8F32A2}" presName="conn2-1" presStyleLbl="parChTrans1D3" presStyleIdx="1" presStyleCnt="3"/>
      <dgm:spPr/>
      <dgm:t>
        <a:bodyPr/>
        <a:lstStyle/>
        <a:p>
          <a:endParaRPr lang="en-US"/>
        </a:p>
      </dgm:t>
    </dgm:pt>
    <dgm:pt modelId="{57B15F5A-80DD-4CCD-AD61-CD8A2A029348}" type="pres">
      <dgm:prSet presAssocID="{87F7210D-8385-4605-9962-18D20D8F32A2}" presName="connTx" presStyleLbl="parChTrans1D3" presStyleIdx="1" presStyleCnt="3"/>
      <dgm:spPr/>
      <dgm:t>
        <a:bodyPr/>
        <a:lstStyle/>
        <a:p>
          <a:endParaRPr lang="en-US"/>
        </a:p>
      </dgm:t>
    </dgm:pt>
    <dgm:pt modelId="{89202C81-1925-4775-9F70-BA8676CD80AB}" type="pres">
      <dgm:prSet presAssocID="{1B522DB1-9805-486F-AD7B-A4064C147DAE}" presName="root2" presStyleCnt="0"/>
      <dgm:spPr/>
    </dgm:pt>
    <dgm:pt modelId="{2120DDD6-BB02-489F-AA03-8C80DED8F837}" type="pres">
      <dgm:prSet presAssocID="{1B522DB1-9805-486F-AD7B-A4064C147DAE}" presName="LevelTwoTextNode" presStyleLbl="node3" presStyleIdx="1" presStyleCnt="3">
        <dgm:presLayoutVars>
          <dgm:chPref val="3"/>
        </dgm:presLayoutVars>
      </dgm:prSet>
      <dgm:spPr/>
      <dgm:t>
        <a:bodyPr/>
        <a:lstStyle/>
        <a:p>
          <a:endParaRPr lang="en-US"/>
        </a:p>
      </dgm:t>
    </dgm:pt>
    <dgm:pt modelId="{A8A2CF25-8543-4439-A942-C3E6EFC80060}" type="pres">
      <dgm:prSet presAssocID="{1B522DB1-9805-486F-AD7B-A4064C147DAE}" presName="level3hierChild" presStyleCnt="0"/>
      <dgm:spPr/>
    </dgm:pt>
    <dgm:pt modelId="{722920C8-900B-43E6-964D-C9FBDA8ACFF2}" type="pres">
      <dgm:prSet presAssocID="{6AD7CB4D-0CFF-4437-8C1E-7286B74AF0C5}" presName="conn2-1" presStyleLbl="parChTrans1D3" presStyleIdx="2" presStyleCnt="3"/>
      <dgm:spPr/>
      <dgm:t>
        <a:bodyPr/>
        <a:lstStyle/>
        <a:p>
          <a:endParaRPr lang="en-US"/>
        </a:p>
      </dgm:t>
    </dgm:pt>
    <dgm:pt modelId="{D7757046-B5B7-4B34-9DEC-C74E78A83265}" type="pres">
      <dgm:prSet presAssocID="{6AD7CB4D-0CFF-4437-8C1E-7286B74AF0C5}" presName="connTx" presStyleLbl="parChTrans1D3" presStyleIdx="2" presStyleCnt="3"/>
      <dgm:spPr/>
      <dgm:t>
        <a:bodyPr/>
        <a:lstStyle/>
        <a:p>
          <a:endParaRPr lang="en-US"/>
        </a:p>
      </dgm:t>
    </dgm:pt>
    <dgm:pt modelId="{16A714D1-D4C8-4425-A345-244076878930}" type="pres">
      <dgm:prSet presAssocID="{3B922E0F-0885-4CEC-BE16-8F1E39F2007A}" presName="root2" presStyleCnt="0"/>
      <dgm:spPr/>
    </dgm:pt>
    <dgm:pt modelId="{5FD085E7-23F6-40F2-AEC6-B30C352E45A3}" type="pres">
      <dgm:prSet presAssocID="{3B922E0F-0885-4CEC-BE16-8F1E39F2007A}" presName="LevelTwoTextNode" presStyleLbl="node3" presStyleIdx="2" presStyleCnt="3">
        <dgm:presLayoutVars>
          <dgm:chPref val="3"/>
        </dgm:presLayoutVars>
      </dgm:prSet>
      <dgm:spPr/>
      <dgm:t>
        <a:bodyPr/>
        <a:lstStyle/>
        <a:p>
          <a:endParaRPr lang="en-US"/>
        </a:p>
      </dgm:t>
    </dgm:pt>
    <dgm:pt modelId="{34037969-C7BC-4B46-9210-4314F8834665}" type="pres">
      <dgm:prSet presAssocID="{3B922E0F-0885-4CEC-BE16-8F1E39F2007A}" presName="level3hierChild" presStyleCnt="0"/>
      <dgm:spPr/>
    </dgm:pt>
    <dgm:pt modelId="{C91B5AA1-EFAD-469F-8512-C82033B983B6}" type="pres">
      <dgm:prSet presAssocID="{0316CF36-C5CD-4C5C-8A49-91885E888FA6}" presName="conn2-1" presStyleLbl="parChTrans1D2" presStyleIdx="1" presStyleCnt="2"/>
      <dgm:spPr/>
      <dgm:t>
        <a:bodyPr/>
        <a:lstStyle/>
        <a:p>
          <a:endParaRPr lang="en-US"/>
        </a:p>
      </dgm:t>
    </dgm:pt>
    <dgm:pt modelId="{2FB92731-079B-4997-AB99-9114FF919D02}" type="pres">
      <dgm:prSet presAssocID="{0316CF36-C5CD-4C5C-8A49-91885E888FA6}" presName="connTx" presStyleLbl="parChTrans1D2" presStyleIdx="1" presStyleCnt="2"/>
      <dgm:spPr/>
      <dgm:t>
        <a:bodyPr/>
        <a:lstStyle/>
        <a:p>
          <a:endParaRPr lang="en-US"/>
        </a:p>
      </dgm:t>
    </dgm:pt>
    <dgm:pt modelId="{D2BAD318-53ED-4A5F-83BE-A232BEE0BD86}" type="pres">
      <dgm:prSet presAssocID="{24A8B4B3-5991-4ACE-87F1-80EBD4084AF0}" presName="root2" presStyleCnt="0"/>
      <dgm:spPr/>
    </dgm:pt>
    <dgm:pt modelId="{DA9C4D79-901D-4D00-ACE4-53E28248F0FC}" type="pres">
      <dgm:prSet presAssocID="{24A8B4B3-5991-4ACE-87F1-80EBD4084AF0}" presName="LevelTwoTextNode" presStyleLbl="node2" presStyleIdx="1" presStyleCnt="2">
        <dgm:presLayoutVars>
          <dgm:chPref val="3"/>
        </dgm:presLayoutVars>
      </dgm:prSet>
      <dgm:spPr/>
      <dgm:t>
        <a:bodyPr/>
        <a:lstStyle/>
        <a:p>
          <a:endParaRPr lang="en-US"/>
        </a:p>
      </dgm:t>
    </dgm:pt>
    <dgm:pt modelId="{86864BD2-6967-40D9-BD79-955977443C46}" type="pres">
      <dgm:prSet presAssocID="{24A8B4B3-5991-4ACE-87F1-80EBD4084AF0}" presName="level3hierChild" presStyleCnt="0"/>
      <dgm:spPr/>
    </dgm:pt>
  </dgm:ptLst>
  <dgm:cxnLst>
    <dgm:cxn modelId="{942F7185-5A3F-410D-9246-41A0E37808D9}" type="presOf" srcId="{11C35197-919E-4318-883D-25B1DA19F91E}" destId="{A2B5ABA8-9403-45D3-B5B4-C0C5A4FFB441}" srcOrd="0" destOrd="0" presId="urn:microsoft.com/office/officeart/2005/8/layout/hierarchy2"/>
    <dgm:cxn modelId="{CD5F879B-A521-44B1-BDED-9728B01DB32A}" type="presOf" srcId="{6AD7CB4D-0CFF-4437-8C1E-7286B74AF0C5}" destId="{D7757046-B5B7-4B34-9DEC-C74E78A83265}" srcOrd="1" destOrd="0" presId="urn:microsoft.com/office/officeart/2005/8/layout/hierarchy2"/>
    <dgm:cxn modelId="{ADDCF4FB-A3B1-4076-A017-4487729A7DDD}" srcId="{0E1AECBC-B520-4C86-9AA3-45D4A5636435}" destId="{3B922E0F-0885-4CEC-BE16-8F1E39F2007A}" srcOrd="2" destOrd="0" parTransId="{6AD7CB4D-0CFF-4437-8C1E-7286B74AF0C5}" sibTransId="{E75468A2-44F6-4743-A0CB-48E21061AB80}"/>
    <dgm:cxn modelId="{DF9C3E4A-F168-41FE-81F4-4CEA8B3DC77F}" type="presOf" srcId="{0E1AECBC-B520-4C86-9AA3-45D4A5636435}" destId="{5B4DE0AD-2173-4DB2-B704-4584664EA8F8}" srcOrd="0" destOrd="0" presId="urn:microsoft.com/office/officeart/2005/8/layout/hierarchy2"/>
    <dgm:cxn modelId="{C592EA45-CAF2-4332-9C3F-D2C67D90173D}" type="presOf" srcId="{3B922E0F-0885-4CEC-BE16-8F1E39F2007A}" destId="{5FD085E7-23F6-40F2-AEC6-B30C352E45A3}" srcOrd="0" destOrd="0" presId="urn:microsoft.com/office/officeart/2005/8/layout/hierarchy2"/>
    <dgm:cxn modelId="{CF0F0C28-3A13-4C18-BF6F-7755B913FEB3}" type="presOf" srcId="{CF5DADC5-533D-4544-B348-2DA74B9B7375}" destId="{083EAC4C-B092-4928-9B5F-D4C6B4D29AFD}" srcOrd="1" destOrd="0" presId="urn:microsoft.com/office/officeart/2005/8/layout/hierarchy2"/>
    <dgm:cxn modelId="{95611A18-8CEC-45C1-8923-AA03E6DC422F}" srcId="{A3683D24-6260-4B7F-BE07-C9B66CFEFCA4}" destId="{24A8B4B3-5991-4ACE-87F1-80EBD4084AF0}" srcOrd="1" destOrd="0" parTransId="{0316CF36-C5CD-4C5C-8A49-91885E888FA6}" sibTransId="{61CA5B99-3F4F-48E2-A1F8-255A2AAC4F47}"/>
    <dgm:cxn modelId="{D2D0FF04-0127-4908-A0D3-1C1256A4C5CE}" srcId="{0E1AECBC-B520-4C86-9AA3-45D4A5636435}" destId="{1B522DB1-9805-486F-AD7B-A4064C147DAE}" srcOrd="1" destOrd="0" parTransId="{87F7210D-8385-4605-9962-18D20D8F32A2}" sibTransId="{352C6B6A-C286-4FBD-859A-B5489058496A}"/>
    <dgm:cxn modelId="{669277D8-FBAB-4B17-9283-34907DB4C4A7}" type="presOf" srcId="{87F7210D-8385-4605-9962-18D20D8F32A2}" destId="{EE54EB52-EAC7-4066-90B7-783E17BFF82D}" srcOrd="0" destOrd="0" presId="urn:microsoft.com/office/officeart/2005/8/layout/hierarchy2"/>
    <dgm:cxn modelId="{D928ED42-3F5A-4F96-ADE1-9C13C8A73014}" srcId="{A3683D24-6260-4B7F-BE07-C9B66CFEFCA4}" destId="{0E1AECBC-B520-4C86-9AA3-45D4A5636435}" srcOrd="0" destOrd="0" parTransId="{11C35197-919E-4318-883D-25B1DA19F91E}" sibTransId="{E362220F-7730-4C1B-AB20-ECD064284DDE}"/>
    <dgm:cxn modelId="{4A233124-7514-41E2-9495-FD76933A541D}" type="presOf" srcId="{6AD7CB4D-0CFF-4437-8C1E-7286B74AF0C5}" destId="{722920C8-900B-43E6-964D-C9FBDA8ACFF2}" srcOrd="0" destOrd="0" presId="urn:microsoft.com/office/officeart/2005/8/layout/hierarchy2"/>
    <dgm:cxn modelId="{42853D34-B85E-4902-9D03-4431DA463ECA}" type="presOf" srcId="{CF5DADC5-533D-4544-B348-2DA74B9B7375}" destId="{E9645A4B-7202-463D-AB77-45A4ACE0FCC1}" srcOrd="0" destOrd="0" presId="urn:microsoft.com/office/officeart/2005/8/layout/hierarchy2"/>
    <dgm:cxn modelId="{77B3C60C-5D54-44ED-A9BD-A5FA01744E44}" type="presOf" srcId="{24A8B4B3-5991-4ACE-87F1-80EBD4084AF0}" destId="{DA9C4D79-901D-4D00-ACE4-53E28248F0FC}" srcOrd="0" destOrd="0" presId="urn:microsoft.com/office/officeart/2005/8/layout/hierarchy2"/>
    <dgm:cxn modelId="{479D596D-DE3E-4C78-80EF-99D30969EFFE}" type="presOf" srcId="{6AC73A12-CC4A-47AA-A4D1-95B06839B669}" destId="{B3A2B0B8-0C3C-4691-8316-DF396158D060}" srcOrd="0" destOrd="0" presId="urn:microsoft.com/office/officeart/2005/8/layout/hierarchy2"/>
    <dgm:cxn modelId="{31A4D5CA-8120-421C-B348-7CB90C5E7305}" srcId="{0E1AECBC-B520-4C86-9AA3-45D4A5636435}" destId="{115F980B-0783-49C2-A83B-7F233562A9DA}" srcOrd="0" destOrd="0" parTransId="{CF5DADC5-533D-4544-B348-2DA74B9B7375}" sibTransId="{55B14F6D-8AB3-4FCA-9011-A77FDA521A81}"/>
    <dgm:cxn modelId="{EE4EA0CD-1884-449E-A4BA-DB56EBE8EEFF}" srcId="{6AC73A12-CC4A-47AA-A4D1-95B06839B669}" destId="{A3683D24-6260-4B7F-BE07-C9B66CFEFCA4}" srcOrd="0" destOrd="0" parTransId="{4B3E14F3-5E40-43ED-B9F8-BB92CB11D7E1}" sibTransId="{C2596A62-5C80-4F53-A998-9F2252C4093F}"/>
    <dgm:cxn modelId="{09A9D93F-77FB-469D-B226-9FF5CAA3368A}" type="presOf" srcId="{87F7210D-8385-4605-9962-18D20D8F32A2}" destId="{57B15F5A-80DD-4CCD-AD61-CD8A2A029348}" srcOrd="1" destOrd="0" presId="urn:microsoft.com/office/officeart/2005/8/layout/hierarchy2"/>
    <dgm:cxn modelId="{E66EEDBD-FB4E-4E1A-B9A0-D73565FEDFA4}" type="presOf" srcId="{0316CF36-C5CD-4C5C-8A49-91885E888FA6}" destId="{C91B5AA1-EFAD-469F-8512-C82033B983B6}" srcOrd="0" destOrd="0" presId="urn:microsoft.com/office/officeart/2005/8/layout/hierarchy2"/>
    <dgm:cxn modelId="{EC795472-BDF6-4DBA-95E2-66083062D26F}" type="presOf" srcId="{A3683D24-6260-4B7F-BE07-C9B66CFEFCA4}" destId="{E6A44192-B380-41FC-B0A7-AAD707750160}" srcOrd="0" destOrd="0" presId="urn:microsoft.com/office/officeart/2005/8/layout/hierarchy2"/>
    <dgm:cxn modelId="{EADB1507-AA31-48C6-9095-F51CC3624754}" type="presOf" srcId="{115F980B-0783-49C2-A83B-7F233562A9DA}" destId="{B8928187-4272-4372-BD1A-E279E805B7EF}" srcOrd="0" destOrd="0" presId="urn:microsoft.com/office/officeart/2005/8/layout/hierarchy2"/>
    <dgm:cxn modelId="{6187839B-D14A-4F87-A1F2-E4152C748AB5}" type="presOf" srcId="{1B522DB1-9805-486F-AD7B-A4064C147DAE}" destId="{2120DDD6-BB02-489F-AA03-8C80DED8F837}" srcOrd="0" destOrd="0" presId="urn:microsoft.com/office/officeart/2005/8/layout/hierarchy2"/>
    <dgm:cxn modelId="{ED084103-0CCB-4576-8225-DB32D903B241}" type="presOf" srcId="{0316CF36-C5CD-4C5C-8A49-91885E888FA6}" destId="{2FB92731-079B-4997-AB99-9114FF919D02}" srcOrd="1" destOrd="0" presId="urn:microsoft.com/office/officeart/2005/8/layout/hierarchy2"/>
    <dgm:cxn modelId="{BB81A594-3558-4FAA-8C42-11C4946D15E0}" type="presOf" srcId="{11C35197-919E-4318-883D-25B1DA19F91E}" destId="{A884963C-7E43-4359-B507-81CC5C3CD550}" srcOrd="1" destOrd="0" presId="urn:microsoft.com/office/officeart/2005/8/layout/hierarchy2"/>
    <dgm:cxn modelId="{9E68C22E-8D69-463C-8952-7A5F167D0ED7}" type="presParOf" srcId="{B3A2B0B8-0C3C-4691-8316-DF396158D060}" destId="{BD827502-5962-426D-BC6D-9AEF86A07C52}" srcOrd="0" destOrd="0" presId="urn:microsoft.com/office/officeart/2005/8/layout/hierarchy2"/>
    <dgm:cxn modelId="{CF659F81-4097-4253-8BBF-2AB18530E770}" type="presParOf" srcId="{BD827502-5962-426D-BC6D-9AEF86A07C52}" destId="{E6A44192-B380-41FC-B0A7-AAD707750160}" srcOrd="0" destOrd="0" presId="urn:microsoft.com/office/officeart/2005/8/layout/hierarchy2"/>
    <dgm:cxn modelId="{B1775C98-B8B5-4CCE-9DA3-FF7FA90F533D}" type="presParOf" srcId="{BD827502-5962-426D-BC6D-9AEF86A07C52}" destId="{3B45A086-BADA-4ED8-9792-211F2403E4FB}" srcOrd="1" destOrd="0" presId="urn:microsoft.com/office/officeart/2005/8/layout/hierarchy2"/>
    <dgm:cxn modelId="{A506D2F5-D0B3-44ED-A796-F7216DCF716A}" type="presParOf" srcId="{3B45A086-BADA-4ED8-9792-211F2403E4FB}" destId="{A2B5ABA8-9403-45D3-B5B4-C0C5A4FFB441}" srcOrd="0" destOrd="0" presId="urn:microsoft.com/office/officeart/2005/8/layout/hierarchy2"/>
    <dgm:cxn modelId="{6F74DD3F-C808-45D3-9115-E3E390B8681D}" type="presParOf" srcId="{A2B5ABA8-9403-45D3-B5B4-C0C5A4FFB441}" destId="{A884963C-7E43-4359-B507-81CC5C3CD550}" srcOrd="0" destOrd="0" presId="urn:microsoft.com/office/officeart/2005/8/layout/hierarchy2"/>
    <dgm:cxn modelId="{581A7D4C-A2D2-4C0D-8C8C-CB0E9713143E}" type="presParOf" srcId="{3B45A086-BADA-4ED8-9792-211F2403E4FB}" destId="{DC6B2B64-FE61-4496-A8FC-1DC7102508D4}" srcOrd="1" destOrd="0" presId="urn:microsoft.com/office/officeart/2005/8/layout/hierarchy2"/>
    <dgm:cxn modelId="{A34D749B-2EB2-4B92-B88E-06D925029240}" type="presParOf" srcId="{DC6B2B64-FE61-4496-A8FC-1DC7102508D4}" destId="{5B4DE0AD-2173-4DB2-B704-4584664EA8F8}" srcOrd="0" destOrd="0" presId="urn:microsoft.com/office/officeart/2005/8/layout/hierarchy2"/>
    <dgm:cxn modelId="{73984E6E-AC40-4112-85AA-A04B6F29727D}" type="presParOf" srcId="{DC6B2B64-FE61-4496-A8FC-1DC7102508D4}" destId="{A01657FF-37D1-4427-888D-0C9987742EBD}" srcOrd="1" destOrd="0" presId="urn:microsoft.com/office/officeart/2005/8/layout/hierarchy2"/>
    <dgm:cxn modelId="{8749E682-12A1-40EF-86DD-63B293E1FA87}" type="presParOf" srcId="{A01657FF-37D1-4427-888D-0C9987742EBD}" destId="{E9645A4B-7202-463D-AB77-45A4ACE0FCC1}" srcOrd="0" destOrd="0" presId="urn:microsoft.com/office/officeart/2005/8/layout/hierarchy2"/>
    <dgm:cxn modelId="{573A5B4B-EBA5-4FE3-99FD-98F9177CD698}" type="presParOf" srcId="{E9645A4B-7202-463D-AB77-45A4ACE0FCC1}" destId="{083EAC4C-B092-4928-9B5F-D4C6B4D29AFD}" srcOrd="0" destOrd="0" presId="urn:microsoft.com/office/officeart/2005/8/layout/hierarchy2"/>
    <dgm:cxn modelId="{A7B053B0-C39F-49F0-90E6-2E67562B4C33}" type="presParOf" srcId="{A01657FF-37D1-4427-888D-0C9987742EBD}" destId="{1077F741-7BC4-4695-8D48-F3F142A3CC8F}" srcOrd="1" destOrd="0" presId="urn:microsoft.com/office/officeart/2005/8/layout/hierarchy2"/>
    <dgm:cxn modelId="{711BA5F9-18E9-4303-8710-FBCF818717C6}" type="presParOf" srcId="{1077F741-7BC4-4695-8D48-F3F142A3CC8F}" destId="{B8928187-4272-4372-BD1A-E279E805B7EF}" srcOrd="0" destOrd="0" presId="urn:microsoft.com/office/officeart/2005/8/layout/hierarchy2"/>
    <dgm:cxn modelId="{6543EA36-A7C6-4C3C-9658-5D311B6EC24A}" type="presParOf" srcId="{1077F741-7BC4-4695-8D48-F3F142A3CC8F}" destId="{91B1BFB1-18E5-4BE0-91CB-07053C9AD1A6}" srcOrd="1" destOrd="0" presId="urn:microsoft.com/office/officeart/2005/8/layout/hierarchy2"/>
    <dgm:cxn modelId="{9AE3FB65-744C-4D0D-993B-EA4A7811A522}" type="presParOf" srcId="{A01657FF-37D1-4427-888D-0C9987742EBD}" destId="{EE54EB52-EAC7-4066-90B7-783E17BFF82D}" srcOrd="2" destOrd="0" presId="urn:microsoft.com/office/officeart/2005/8/layout/hierarchy2"/>
    <dgm:cxn modelId="{C5514B4A-0922-475A-AF83-A4F04F08C56A}" type="presParOf" srcId="{EE54EB52-EAC7-4066-90B7-783E17BFF82D}" destId="{57B15F5A-80DD-4CCD-AD61-CD8A2A029348}" srcOrd="0" destOrd="0" presId="urn:microsoft.com/office/officeart/2005/8/layout/hierarchy2"/>
    <dgm:cxn modelId="{36999979-9067-45E2-B638-F46491D4941E}" type="presParOf" srcId="{A01657FF-37D1-4427-888D-0C9987742EBD}" destId="{89202C81-1925-4775-9F70-BA8676CD80AB}" srcOrd="3" destOrd="0" presId="urn:microsoft.com/office/officeart/2005/8/layout/hierarchy2"/>
    <dgm:cxn modelId="{7B1C86B1-8D79-466B-AD76-910C4A691EC4}" type="presParOf" srcId="{89202C81-1925-4775-9F70-BA8676CD80AB}" destId="{2120DDD6-BB02-489F-AA03-8C80DED8F837}" srcOrd="0" destOrd="0" presId="urn:microsoft.com/office/officeart/2005/8/layout/hierarchy2"/>
    <dgm:cxn modelId="{F1F16214-CE33-4686-BE92-3C56710A4069}" type="presParOf" srcId="{89202C81-1925-4775-9F70-BA8676CD80AB}" destId="{A8A2CF25-8543-4439-A942-C3E6EFC80060}" srcOrd="1" destOrd="0" presId="urn:microsoft.com/office/officeart/2005/8/layout/hierarchy2"/>
    <dgm:cxn modelId="{34431A2C-3CD6-491E-B9C1-88970F362722}" type="presParOf" srcId="{A01657FF-37D1-4427-888D-0C9987742EBD}" destId="{722920C8-900B-43E6-964D-C9FBDA8ACFF2}" srcOrd="4" destOrd="0" presId="urn:microsoft.com/office/officeart/2005/8/layout/hierarchy2"/>
    <dgm:cxn modelId="{749F387E-A741-4636-BE9D-0692BE9159F9}" type="presParOf" srcId="{722920C8-900B-43E6-964D-C9FBDA8ACFF2}" destId="{D7757046-B5B7-4B34-9DEC-C74E78A83265}" srcOrd="0" destOrd="0" presId="urn:microsoft.com/office/officeart/2005/8/layout/hierarchy2"/>
    <dgm:cxn modelId="{BFE2F97C-4CEC-40EE-867C-9B2145745A1C}" type="presParOf" srcId="{A01657FF-37D1-4427-888D-0C9987742EBD}" destId="{16A714D1-D4C8-4425-A345-244076878930}" srcOrd="5" destOrd="0" presId="urn:microsoft.com/office/officeart/2005/8/layout/hierarchy2"/>
    <dgm:cxn modelId="{4A910287-3101-454B-8FCF-59E327174AAE}" type="presParOf" srcId="{16A714D1-D4C8-4425-A345-244076878930}" destId="{5FD085E7-23F6-40F2-AEC6-B30C352E45A3}" srcOrd="0" destOrd="0" presId="urn:microsoft.com/office/officeart/2005/8/layout/hierarchy2"/>
    <dgm:cxn modelId="{53E8FC6F-99D5-4F16-BAF5-D8D12B5DE56B}" type="presParOf" srcId="{16A714D1-D4C8-4425-A345-244076878930}" destId="{34037969-C7BC-4B46-9210-4314F8834665}" srcOrd="1" destOrd="0" presId="urn:microsoft.com/office/officeart/2005/8/layout/hierarchy2"/>
    <dgm:cxn modelId="{BEF3B81D-59E0-4A5F-B292-CBAF2BC5E0DD}" type="presParOf" srcId="{3B45A086-BADA-4ED8-9792-211F2403E4FB}" destId="{C91B5AA1-EFAD-469F-8512-C82033B983B6}" srcOrd="2" destOrd="0" presId="urn:microsoft.com/office/officeart/2005/8/layout/hierarchy2"/>
    <dgm:cxn modelId="{46153B2C-4D19-4A5D-B909-F175D2E803D7}" type="presParOf" srcId="{C91B5AA1-EFAD-469F-8512-C82033B983B6}" destId="{2FB92731-079B-4997-AB99-9114FF919D02}" srcOrd="0" destOrd="0" presId="urn:microsoft.com/office/officeart/2005/8/layout/hierarchy2"/>
    <dgm:cxn modelId="{555566EE-6821-4DBB-B5E1-75FB8A1113D2}" type="presParOf" srcId="{3B45A086-BADA-4ED8-9792-211F2403E4FB}" destId="{D2BAD318-53ED-4A5F-83BE-A232BEE0BD86}" srcOrd="3" destOrd="0" presId="urn:microsoft.com/office/officeart/2005/8/layout/hierarchy2"/>
    <dgm:cxn modelId="{3993EE9C-C03A-4D2C-900C-E10680F915A3}" type="presParOf" srcId="{D2BAD318-53ED-4A5F-83BE-A232BEE0BD86}" destId="{DA9C4D79-901D-4D00-ACE4-53E28248F0FC}" srcOrd="0" destOrd="0" presId="urn:microsoft.com/office/officeart/2005/8/layout/hierarchy2"/>
    <dgm:cxn modelId="{ED8BA04D-4082-4228-81DC-024D692231DC}" type="presParOf" srcId="{D2BAD318-53ED-4A5F-83BE-A232BEE0BD86}" destId="{86864BD2-6967-40D9-BD79-955977443C46}" srcOrd="1" destOrd="0" presId="urn:microsoft.com/office/officeart/2005/8/layout/hierarchy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44192-B380-41FC-B0A7-AAD707750160}">
      <dsp:nvSpPr>
        <dsp:cNvPr id="0" name=""/>
        <dsp:cNvSpPr/>
      </dsp:nvSpPr>
      <dsp:spPr>
        <a:xfrm>
          <a:off x="1971" y="2168402"/>
          <a:ext cx="1944067" cy="97203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Research Approaches</a:t>
          </a:r>
        </a:p>
      </dsp:txBody>
      <dsp:txXfrm>
        <a:off x="30441" y="2196872"/>
        <a:ext cx="1887127" cy="915093"/>
      </dsp:txXfrm>
    </dsp:sp>
    <dsp:sp modelId="{A2B5ABA8-9403-45D3-B5B4-C0C5A4FFB441}">
      <dsp:nvSpPr>
        <dsp:cNvPr id="0" name=""/>
        <dsp:cNvSpPr/>
      </dsp:nvSpPr>
      <dsp:spPr>
        <a:xfrm rot="19457599">
          <a:off x="1856027" y="2354085"/>
          <a:ext cx="957650" cy="41748"/>
        </a:xfrm>
        <a:custGeom>
          <a:avLst/>
          <a:gdLst/>
          <a:ahLst/>
          <a:cxnLst/>
          <a:rect l="0" t="0" r="0" b="0"/>
          <a:pathLst>
            <a:path>
              <a:moveTo>
                <a:pt x="0" y="20874"/>
              </a:moveTo>
              <a:lnTo>
                <a:pt x="957650" y="208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0911" y="2351018"/>
        <a:ext cx="47882" cy="47882"/>
      </dsp:txXfrm>
    </dsp:sp>
    <dsp:sp modelId="{5B4DE0AD-2173-4DB2-B704-4584664EA8F8}">
      <dsp:nvSpPr>
        <dsp:cNvPr id="0" name=""/>
        <dsp:cNvSpPr/>
      </dsp:nvSpPr>
      <dsp:spPr>
        <a:xfrm>
          <a:off x="2723666" y="1609483"/>
          <a:ext cx="1944067" cy="97203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Quantitative approach</a:t>
          </a:r>
        </a:p>
      </dsp:txBody>
      <dsp:txXfrm>
        <a:off x="2752136" y="1637953"/>
        <a:ext cx="1887127" cy="915093"/>
      </dsp:txXfrm>
    </dsp:sp>
    <dsp:sp modelId="{E9645A4B-7202-463D-AB77-45A4ACE0FCC1}">
      <dsp:nvSpPr>
        <dsp:cNvPr id="0" name=""/>
        <dsp:cNvSpPr/>
      </dsp:nvSpPr>
      <dsp:spPr>
        <a:xfrm rot="18289469">
          <a:off x="4375689" y="1515706"/>
          <a:ext cx="1361714" cy="41748"/>
        </a:xfrm>
        <a:custGeom>
          <a:avLst/>
          <a:gdLst/>
          <a:ahLst/>
          <a:cxnLst/>
          <a:rect l="0" t="0" r="0" b="0"/>
          <a:pathLst>
            <a:path>
              <a:moveTo>
                <a:pt x="0" y="20874"/>
              </a:moveTo>
              <a:lnTo>
                <a:pt x="1361714" y="2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2504" y="1502537"/>
        <a:ext cx="68085" cy="68085"/>
      </dsp:txXfrm>
    </dsp:sp>
    <dsp:sp modelId="{B8928187-4272-4372-BD1A-E279E805B7EF}">
      <dsp:nvSpPr>
        <dsp:cNvPr id="0" name=""/>
        <dsp:cNvSpPr/>
      </dsp:nvSpPr>
      <dsp:spPr>
        <a:xfrm>
          <a:off x="5445360" y="491644"/>
          <a:ext cx="1944067" cy="97203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Inferential approach</a:t>
          </a:r>
        </a:p>
      </dsp:txBody>
      <dsp:txXfrm>
        <a:off x="5473830" y="520114"/>
        <a:ext cx="1887127" cy="915093"/>
      </dsp:txXfrm>
    </dsp:sp>
    <dsp:sp modelId="{EE54EB52-EAC7-4066-90B7-783E17BFF82D}">
      <dsp:nvSpPr>
        <dsp:cNvPr id="0" name=""/>
        <dsp:cNvSpPr/>
      </dsp:nvSpPr>
      <dsp:spPr>
        <a:xfrm>
          <a:off x="4667733" y="2074625"/>
          <a:ext cx="777626" cy="41748"/>
        </a:xfrm>
        <a:custGeom>
          <a:avLst/>
          <a:gdLst/>
          <a:ahLst/>
          <a:cxnLst/>
          <a:rect l="0" t="0" r="0" b="0"/>
          <a:pathLst>
            <a:path>
              <a:moveTo>
                <a:pt x="0" y="20874"/>
              </a:moveTo>
              <a:lnTo>
                <a:pt x="777626" y="2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7106" y="2076059"/>
        <a:ext cx="38881" cy="38881"/>
      </dsp:txXfrm>
    </dsp:sp>
    <dsp:sp modelId="{2120DDD6-BB02-489F-AA03-8C80DED8F837}">
      <dsp:nvSpPr>
        <dsp:cNvPr id="0" name=""/>
        <dsp:cNvSpPr/>
      </dsp:nvSpPr>
      <dsp:spPr>
        <a:xfrm>
          <a:off x="5445360" y="1609483"/>
          <a:ext cx="1944067" cy="97203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Experimental Approach</a:t>
          </a:r>
        </a:p>
      </dsp:txBody>
      <dsp:txXfrm>
        <a:off x="5473830" y="1637953"/>
        <a:ext cx="1887127" cy="915093"/>
      </dsp:txXfrm>
    </dsp:sp>
    <dsp:sp modelId="{722920C8-900B-43E6-964D-C9FBDA8ACFF2}">
      <dsp:nvSpPr>
        <dsp:cNvPr id="0" name=""/>
        <dsp:cNvSpPr/>
      </dsp:nvSpPr>
      <dsp:spPr>
        <a:xfrm rot="3310531">
          <a:off x="4375689" y="2633545"/>
          <a:ext cx="1361714" cy="41748"/>
        </a:xfrm>
        <a:custGeom>
          <a:avLst/>
          <a:gdLst/>
          <a:ahLst/>
          <a:cxnLst/>
          <a:rect l="0" t="0" r="0" b="0"/>
          <a:pathLst>
            <a:path>
              <a:moveTo>
                <a:pt x="0" y="20874"/>
              </a:moveTo>
              <a:lnTo>
                <a:pt x="1361714" y="2087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2504" y="2620376"/>
        <a:ext cx="68085" cy="68085"/>
      </dsp:txXfrm>
    </dsp:sp>
    <dsp:sp modelId="{5FD085E7-23F6-40F2-AEC6-B30C352E45A3}">
      <dsp:nvSpPr>
        <dsp:cNvPr id="0" name=""/>
        <dsp:cNvSpPr/>
      </dsp:nvSpPr>
      <dsp:spPr>
        <a:xfrm>
          <a:off x="5445360" y="2727321"/>
          <a:ext cx="1944067" cy="97203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t>Simulation Approach</a:t>
          </a:r>
        </a:p>
      </dsp:txBody>
      <dsp:txXfrm>
        <a:off x="5473830" y="2755791"/>
        <a:ext cx="1887127" cy="915093"/>
      </dsp:txXfrm>
    </dsp:sp>
    <dsp:sp modelId="{C91B5AA1-EFAD-469F-8512-C82033B983B6}">
      <dsp:nvSpPr>
        <dsp:cNvPr id="0" name=""/>
        <dsp:cNvSpPr/>
      </dsp:nvSpPr>
      <dsp:spPr>
        <a:xfrm rot="2142401">
          <a:off x="1856027" y="2913005"/>
          <a:ext cx="957650" cy="41748"/>
        </a:xfrm>
        <a:custGeom>
          <a:avLst/>
          <a:gdLst/>
          <a:ahLst/>
          <a:cxnLst/>
          <a:rect l="0" t="0" r="0" b="0"/>
          <a:pathLst>
            <a:path>
              <a:moveTo>
                <a:pt x="0" y="20874"/>
              </a:moveTo>
              <a:lnTo>
                <a:pt x="957650" y="208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10911" y="2909937"/>
        <a:ext cx="47882" cy="47882"/>
      </dsp:txXfrm>
    </dsp:sp>
    <dsp:sp modelId="{DA9C4D79-901D-4D00-ACE4-53E28248F0FC}">
      <dsp:nvSpPr>
        <dsp:cNvPr id="0" name=""/>
        <dsp:cNvSpPr/>
      </dsp:nvSpPr>
      <dsp:spPr>
        <a:xfrm>
          <a:off x="2723666" y="2727321"/>
          <a:ext cx="1944067" cy="97203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Qualitative Approach</a:t>
          </a:r>
        </a:p>
      </dsp:txBody>
      <dsp:txXfrm>
        <a:off x="2752136" y="2755791"/>
        <a:ext cx="1887127" cy="9150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90E1A-B978-4AFD-912A-66114E17875D}" type="datetimeFigureOut">
              <a:rPr lang="en-IN" smtClean="0"/>
              <a:pPr/>
              <a:t>23-03-2025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87014-ECB3-49F9-8285-19AC36FFBCA9}" type="slidenum">
              <a:rPr lang="en-IN" smtClean="0"/>
              <a:pPr/>
              <a:t>‹#›</a:t>
            </a:fld>
            <a:endParaRPr lang="en-IN"/>
          </a:p>
        </p:txBody>
      </p:sp>
    </p:spTree>
    <p:extLst>
      <p:ext uri="{BB962C8B-B14F-4D97-AF65-F5344CB8AC3E}">
        <p14:creationId xmlns="" xmlns:p14="http://schemas.microsoft.com/office/powerpoint/2010/main" val="258461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3BA3848-9749-4514-9C21-3A82B384EEE7}"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33DED8-1D8D-44A0-A92D-92DA5AC9F1A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0AA352E-A1EE-4458-B0AF-72D513F64B8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ED23F03-FFDA-475A-A1C1-E05F7B16606B}"/>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5" name="Footer Placeholder 4">
            <a:extLst>
              <a:ext uri="{FF2B5EF4-FFF2-40B4-BE49-F238E27FC236}">
                <a16:creationId xmlns="" xmlns:a16="http://schemas.microsoft.com/office/drawing/2014/main" id="{E822F1D9-55BF-420C-8EA6-39C1F847F053}"/>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 xmlns:a16="http://schemas.microsoft.com/office/drawing/2014/main" id="{BB95F304-BC4D-45CD-910E-0F9804F4DEC0}"/>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371050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8B7AAD-97CD-48F7-888E-8769B4CF15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305B284-BCD9-4796-8A81-CA73D2745F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C94B5EE-DFB4-4DB7-916C-0451CB62B8B8}"/>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5" name="Footer Placeholder 4">
            <a:extLst>
              <a:ext uri="{FF2B5EF4-FFF2-40B4-BE49-F238E27FC236}">
                <a16:creationId xmlns="" xmlns:a16="http://schemas.microsoft.com/office/drawing/2014/main" id="{D5D9E317-57AE-493D-A748-29D0495ED1C8}"/>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 xmlns:a16="http://schemas.microsoft.com/office/drawing/2014/main" id="{2AB80615-7CC5-4A86-89F6-AEF3E6A9BA4B}"/>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329043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28723E3-53F8-47DC-90F5-2DFE2C8340CD}"/>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2C06F86-B999-4B31-BBFE-11C608B76E5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30F754A-E036-45C6-BC81-E5B108408DF2}"/>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5" name="Footer Placeholder 4">
            <a:extLst>
              <a:ext uri="{FF2B5EF4-FFF2-40B4-BE49-F238E27FC236}">
                <a16:creationId xmlns="" xmlns:a16="http://schemas.microsoft.com/office/drawing/2014/main" id="{1F839159-B1E7-4442-BBFF-813E54B94DD4}"/>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 xmlns:a16="http://schemas.microsoft.com/office/drawing/2014/main" id="{45B5DA1C-88B3-469D-BBCD-1789F73E2A0A}"/>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283892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B939AC-C40D-45CF-9F0B-50EB216FDF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D317512-F9B5-4E71-A856-FC2D4F219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02AD192-2467-4186-BA2A-880F9FAA70E3}"/>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5" name="Footer Placeholder 4">
            <a:extLst>
              <a:ext uri="{FF2B5EF4-FFF2-40B4-BE49-F238E27FC236}">
                <a16:creationId xmlns="" xmlns:a16="http://schemas.microsoft.com/office/drawing/2014/main" id="{3C180863-C656-451D-AEE6-9A4A2ABC3822}"/>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 xmlns:a16="http://schemas.microsoft.com/office/drawing/2014/main" id="{2D3EF01E-FE1B-4F4A-A3EB-C07ABD759B62}"/>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359854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80E609-CD48-49D2-9031-20023BF0823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E5E5605-8F3B-4967-959A-6DEEBF01AE1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3FF7410-89F0-42AD-8B7C-3E6E4A30BABB}"/>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5" name="Footer Placeholder 4">
            <a:extLst>
              <a:ext uri="{FF2B5EF4-FFF2-40B4-BE49-F238E27FC236}">
                <a16:creationId xmlns="" xmlns:a16="http://schemas.microsoft.com/office/drawing/2014/main" id="{EC872A14-78E0-44CA-8758-BDBE730E4451}"/>
              </a:ext>
            </a:extLst>
          </p:cNvPr>
          <p:cNvSpPr>
            <a:spLocks noGrp="1"/>
          </p:cNvSpPr>
          <p:nvPr>
            <p:ph type="ftr" sz="quarter" idx="11"/>
          </p:nvPr>
        </p:nvSpPr>
        <p:spPr/>
        <p:txBody>
          <a:bodyPr/>
          <a:lstStyle/>
          <a:p>
            <a:endParaRPr kumimoji="0" lang="en-US"/>
          </a:p>
        </p:txBody>
      </p:sp>
      <p:sp>
        <p:nvSpPr>
          <p:cNvPr id="6" name="Slide Number Placeholder 5">
            <a:extLst>
              <a:ext uri="{FF2B5EF4-FFF2-40B4-BE49-F238E27FC236}">
                <a16:creationId xmlns="" xmlns:a16="http://schemas.microsoft.com/office/drawing/2014/main" id="{8600D982-75E5-4B2C-AB9C-3353089A8ECD}"/>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127854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632A93-256A-4877-BD49-C598A8B568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9F7C54F-39C6-4272-AEEB-3E2A26D7CB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F2CA841-7DE7-4104-9914-14FB812A70F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1E41F30-62C2-4DE5-841B-D3E59775C1E5}"/>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6" name="Footer Placeholder 5">
            <a:extLst>
              <a:ext uri="{FF2B5EF4-FFF2-40B4-BE49-F238E27FC236}">
                <a16:creationId xmlns="" xmlns:a16="http://schemas.microsoft.com/office/drawing/2014/main" id="{7789AD79-5258-4F7F-A90F-C9BAC667FBF2}"/>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 xmlns:a16="http://schemas.microsoft.com/office/drawing/2014/main" id="{DAA12264-2B5C-4139-8A26-EA464A591FCE}"/>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263858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B8D1A2-040A-499F-8751-922D94F895EB}"/>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0CAC77B-512E-403C-BADD-A055B8B2552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DB6F8A4-B947-418B-B5FC-BCD106D83C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27216AF-1826-4A7A-995E-5150C92BF3A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63133CC-547C-405E-9488-1274012856C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CB9B0F1-E76B-47DF-B944-7DE11735C080}"/>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8" name="Footer Placeholder 7">
            <a:extLst>
              <a:ext uri="{FF2B5EF4-FFF2-40B4-BE49-F238E27FC236}">
                <a16:creationId xmlns="" xmlns:a16="http://schemas.microsoft.com/office/drawing/2014/main" id="{C6F09921-30FA-47E3-BCA1-6B07A03E376C}"/>
              </a:ext>
            </a:extLst>
          </p:cNvPr>
          <p:cNvSpPr>
            <a:spLocks noGrp="1"/>
          </p:cNvSpPr>
          <p:nvPr>
            <p:ph type="ftr" sz="quarter" idx="11"/>
          </p:nvPr>
        </p:nvSpPr>
        <p:spPr/>
        <p:txBody>
          <a:bodyPr/>
          <a:lstStyle/>
          <a:p>
            <a:endParaRPr kumimoji="0" lang="en-US"/>
          </a:p>
        </p:txBody>
      </p:sp>
      <p:sp>
        <p:nvSpPr>
          <p:cNvPr id="9" name="Slide Number Placeholder 8">
            <a:extLst>
              <a:ext uri="{FF2B5EF4-FFF2-40B4-BE49-F238E27FC236}">
                <a16:creationId xmlns="" xmlns:a16="http://schemas.microsoft.com/office/drawing/2014/main" id="{EE36DA65-D4F0-42FF-9D5E-FCD27BF41087}"/>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157158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DCF474-3955-43BB-8C0D-EEA6DFF1C9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4B7ED24A-6211-4737-A578-1CA29433B31A}"/>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4" name="Footer Placeholder 3">
            <a:extLst>
              <a:ext uri="{FF2B5EF4-FFF2-40B4-BE49-F238E27FC236}">
                <a16:creationId xmlns="" xmlns:a16="http://schemas.microsoft.com/office/drawing/2014/main" id="{59B930EE-3BC9-4A6F-8404-293F110F083D}"/>
              </a:ext>
            </a:extLst>
          </p:cNvPr>
          <p:cNvSpPr>
            <a:spLocks noGrp="1"/>
          </p:cNvSpPr>
          <p:nvPr>
            <p:ph type="ftr" sz="quarter" idx="11"/>
          </p:nvPr>
        </p:nvSpPr>
        <p:spPr/>
        <p:txBody>
          <a:bodyPr/>
          <a:lstStyle/>
          <a:p>
            <a:endParaRPr kumimoji="0" lang="en-US"/>
          </a:p>
        </p:txBody>
      </p:sp>
      <p:sp>
        <p:nvSpPr>
          <p:cNvPr id="5" name="Slide Number Placeholder 4">
            <a:extLst>
              <a:ext uri="{FF2B5EF4-FFF2-40B4-BE49-F238E27FC236}">
                <a16:creationId xmlns="" xmlns:a16="http://schemas.microsoft.com/office/drawing/2014/main" id="{8B3D1F2D-9B7D-4D6B-A501-A9392B4246F3}"/>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217723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E86AD68-0E84-4CBC-8F42-BC095A4A5D19}"/>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3" name="Footer Placeholder 2">
            <a:extLst>
              <a:ext uri="{FF2B5EF4-FFF2-40B4-BE49-F238E27FC236}">
                <a16:creationId xmlns="" xmlns:a16="http://schemas.microsoft.com/office/drawing/2014/main" id="{05DC4070-7252-4550-8C85-49FEF267C60B}"/>
              </a:ext>
            </a:extLst>
          </p:cNvPr>
          <p:cNvSpPr>
            <a:spLocks noGrp="1"/>
          </p:cNvSpPr>
          <p:nvPr>
            <p:ph type="ftr" sz="quarter" idx="11"/>
          </p:nvPr>
        </p:nvSpPr>
        <p:spPr/>
        <p:txBody>
          <a:bodyPr/>
          <a:lstStyle/>
          <a:p>
            <a:endParaRPr kumimoji="0" lang="en-US"/>
          </a:p>
        </p:txBody>
      </p:sp>
      <p:sp>
        <p:nvSpPr>
          <p:cNvPr id="4" name="Slide Number Placeholder 3">
            <a:extLst>
              <a:ext uri="{FF2B5EF4-FFF2-40B4-BE49-F238E27FC236}">
                <a16:creationId xmlns="" xmlns:a16="http://schemas.microsoft.com/office/drawing/2014/main" id="{983B7D19-44DC-4F93-9DDD-06B5EA160CDA}"/>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205329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C4899B-1196-4970-95AD-8471D39BE7D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63748182-E9A1-4BD1-92DE-4DCB120FB1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3FC2FF2-22AD-4281-BC11-BC8B3DDF5A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DAE58332-7242-4BFD-8525-648080B2BBC2}"/>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6" name="Footer Placeholder 5">
            <a:extLst>
              <a:ext uri="{FF2B5EF4-FFF2-40B4-BE49-F238E27FC236}">
                <a16:creationId xmlns="" xmlns:a16="http://schemas.microsoft.com/office/drawing/2014/main" id="{020A812E-E79C-493B-9F1F-25D7B85899FF}"/>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 xmlns:a16="http://schemas.microsoft.com/office/drawing/2014/main" id="{B70EA027-FDB5-4D45-81A3-556AD2F4AFFD}"/>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363765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993CDF-C761-4D3E-8EAA-40DC3E5E848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13FCCE8E-1BEE-4D0F-A271-8A6B122249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 xmlns:a16="http://schemas.microsoft.com/office/drawing/2014/main" id="{241B0B80-7719-426C-A0E4-3FAFA751002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 xmlns:a16="http://schemas.microsoft.com/office/drawing/2014/main" id="{1E55E1C4-57B9-4F43-B55F-D4652E17C691}"/>
              </a:ext>
            </a:extLst>
          </p:cNvPr>
          <p:cNvSpPr>
            <a:spLocks noGrp="1"/>
          </p:cNvSpPr>
          <p:nvPr>
            <p:ph type="dt" sz="half" idx="10"/>
          </p:nvPr>
        </p:nvSpPr>
        <p:spPr/>
        <p:txBody>
          <a:bodyPr/>
          <a:lstStyle/>
          <a:p>
            <a:pPr eaLnBrk="1" latinLnBrk="0" hangingPunct="1"/>
            <a:fld id="{C699CB88-5E1A-4FAC-892A-60949ACB1F6F}" type="datetimeFigureOut">
              <a:rPr lang="en-US" smtClean="0"/>
              <a:pPr eaLnBrk="1" latinLnBrk="0" hangingPunct="1"/>
              <a:t>3/23/2025</a:t>
            </a:fld>
            <a:endParaRPr lang="en-US"/>
          </a:p>
        </p:txBody>
      </p:sp>
      <p:sp>
        <p:nvSpPr>
          <p:cNvPr id="6" name="Footer Placeholder 5">
            <a:extLst>
              <a:ext uri="{FF2B5EF4-FFF2-40B4-BE49-F238E27FC236}">
                <a16:creationId xmlns="" xmlns:a16="http://schemas.microsoft.com/office/drawing/2014/main" id="{C50824A8-0D32-4CFD-A02D-1D679B741488}"/>
              </a:ext>
            </a:extLst>
          </p:cNvPr>
          <p:cNvSpPr>
            <a:spLocks noGrp="1"/>
          </p:cNvSpPr>
          <p:nvPr>
            <p:ph type="ftr" sz="quarter" idx="11"/>
          </p:nvPr>
        </p:nvSpPr>
        <p:spPr/>
        <p:txBody>
          <a:bodyPr/>
          <a:lstStyle/>
          <a:p>
            <a:endParaRPr kumimoji="0" lang="en-US"/>
          </a:p>
        </p:txBody>
      </p:sp>
      <p:sp>
        <p:nvSpPr>
          <p:cNvPr id="7" name="Slide Number Placeholder 6">
            <a:extLst>
              <a:ext uri="{FF2B5EF4-FFF2-40B4-BE49-F238E27FC236}">
                <a16:creationId xmlns="" xmlns:a16="http://schemas.microsoft.com/office/drawing/2014/main" id="{3A4DF4E4-8516-4ADE-AB5A-BBBE30E1ABC7}"/>
              </a:ext>
            </a:extLst>
          </p:cNvPr>
          <p:cNvSpPr>
            <a:spLocks noGrp="1"/>
          </p:cNvSpPr>
          <p:nvPr>
            <p:ph type="sldNum" sz="quarter" idx="12"/>
          </p:nvPr>
        </p:nvSpPr>
        <p:spPr/>
        <p:txBody>
          <a:body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275546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DE4B38C-9BA7-407B-BEC2-CD5A68313B2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47F64E9-0A60-42AE-BD97-07E6E623CB2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F0311B6-CB37-41D4-989B-94A3D732638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fld id="{C699CB88-5E1A-4FAC-892A-60949ACB1F6F}" type="datetimeFigureOut">
              <a:rPr lang="en-US" smtClean="0"/>
              <a:pPr eaLnBrk="1" latinLnBrk="0" hangingPunct="1"/>
              <a:t>3/23/2025</a:t>
            </a:fld>
            <a:endParaRPr lang="en-US"/>
          </a:p>
        </p:txBody>
      </p:sp>
      <p:sp>
        <p:nvSpPr>
          <p:cNvPr id="5" name="Footer Placeholder 4">
            <a:extLst>
              <a:ext uri="{FF2B5EF4-FFF2-40B4-BE49-F238E27FC236}">
                <a16:creationId xmlns="" xmlns:a16="http://schemas.microsoft.com/office/drawing/2014/main" id="{495EEC85-C398-47B7-B524-C91B0E57670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0" lang="en-US"/>
          </a:p>
        </p:txBody>
      </p:sp>
      <p:sp>
        <p:nvSpPr>
          <p:cNvPr id="6" name="Slide Number Placeholder 5">
            <a:extLst>
              <a:ext uri="{FF2B5EF4-FFF2-40B4-BE49-F238E27FC236}">
                <a16:creationId xmlns="" xmlns:a16="http://schemas.microsoft.com/office/drawing/2014/main" id="{EB711F29-EE46-4FA6-9CA2-FB80F1FB3F0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974DF9-AD47-4691-BA21-BBFCE3637A9A}" type="slidenum">
              <a:rPr kumimoji="0" lang="en-US" smtClean="0"/>
              <a:pPr/>
              <a:t>‹#›</a:t>
            </a:fld>
            <a:endParaRPr kumimoji="0" lang="en-US"/>
          </a:p>
        </p:txBody>
      </p:sp>
    </p:spTree>
    <p:extLst>
      <p:ext uri="{BB962C8B-B14F-4D97-AF65-F5344CB8AC3E}">
        <p14:creationId xmlns="" xmlns:p14="http://schemas.microsoft.com/office/powerpoint/2010/main" val="11685765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B4A65-65A2-43A0-92CD-3293E275F4C5}"/>
              </a:ext>
            </a:extLst>
          </p:cNvPr>
          <p:cNvSpPr>
            <a:spLocks noGrp="1"/>
          </p:cNvSpPr>
          <p:nvPr>
            <p:ph type="ctrTitle"/>
          </p:nvPr>
        </p:nvSpPr>
        <p:spPr>
          <a:xfrm>
            <a:off x="1494643" y="914400"/>
            <a:ext cx="6154713" cy="3124201"/>
          </a:xfrm>
        </p:spPr>
        <p:txBody>
          <a:bodyPr>
            <a:noAutofit/>
          </a:bodyPr>
          <a:lstStyle/>
          <a:p>
            <a:pPr algn="ctr"/>
            <a:r>
              <a:rPr lang="en-IN" sz="5400" dirty="0"/>
              <a:t>Research Methodology and IPR(23CS6AERML)</a:t>
            </a:r>
            <a:r>
              <a:rPr lang="en-IN" sz="3600" dirty="0"/>
              <a:t/>
            </a:r>
            <a:br>
              <a:rPr lang="en-IN" sz="3600" dirty="0"/>
            </a:br>
            <a:r>
              <a:rPr lang="en-IN" sz="3600" dirty="0"/>
              <a:t/>
            </a:r>
            <a:br>
              <a:rPr lang="en-IN" sz="3600" dirty="0"/>
            </a:br>
            <a:r>
              <a:rPr lang="en-IN" sz="2000" dirty="0"/>
              <a:t>Total Credits : 3</a:t>
            </a:r>
            <a:endParaRPr lang="en-IN" sz="3600" dirty="0"/>
          </a:p>
        </p:txBody>
      </p:sp>
    </p:spTree>
    <p:extLst>
      <p:ext uri="{BB962C8B-B14F-4D97-AF65-F5344CB8AC3E}">
        <p14:creationId xmlns="" xmlns:p14="http://schemas.microsoft.com/office/powerpoint/2010/main" val="427084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495800" y="685798"/>
            <a:ext cx="0" cy="1280375"/>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p:nvCxnSpPr>
        <p:spPr>
          <a:xfrm>
            <a:off x="533400" y="1966175"/>
            <a:ext cx="81534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a:off x="533400" y="1966175"/>
            <a:ext cx="0" cy="624625"/>
          </a:xfrm>
          <a:prstGeom prst="line">
            <a:avLst/>
          </a:prstGeom>
        </p:spPr>
        <p:style>
          <a:lnRef idx="3">
            <a:schemeClr val="accent5"/>
          </a:lnRef>
          <a:fillRef idx="0">
            <a:schemeClr val="accent5"/>
          </a:fillRef>
          <a:effectRef idx="2">
            <a:schemeClr val="accent5"/>
          </a:effectRef>
          <a:fontRef idx="minor">
            <a:schemeClr val="tx1"/>
          </a:fontRef>
        </p:style>
      </p:cxnSp>
      <p:cxnSp>
        <p:nvCxnSpPr>
          <p:cNvPr id="16" name="Straight Connector 15"/>
          <p:cNvCxnSpPr/>
          <p:nvPr/>
        </p:nvCxnSpPr>
        <p:spPr>
          <a:xfrm>
            <a:off x="2971800" y="1966175"/>
            <a:ext cx="0" cy="2377225"/>
          </a:xfrm>
          <a:prstGeom prst="line">
            <a:avLst/>
          </a:prstGeom>
        </p:spPr>
        <p:style>
          <a:lnRef idx="3">
            <a:schemeClr val="accent5"/>
          </a:lnRef>
          <a:fillRef idx="0">
            <a:schemeClr val="accent5"/>
          </a:fillRef>
          <a:effectRef idx="2">
            <a:schemeClr val="accent5"/>
          </a:effectRef>
          <a:fontRef idx="minor">
            <a:schemeClr val="tx1"/>
          </a:fontRef>
        </p:style>
      </p:cxnSp>
      <p:cxnSp>
        <p:nvCxnSpPr>
          <p:cNvPr id="18" name="Straight Connector 17"/>
          <p:cNvCxnSpPr>
            <a:endCxn id="24" idx="0"/>
          </p:cNvCxnSpPr>
          <p:nvPr/>
        </p:nvCxnSpPr>
        <p:spPr>
          <a:xfrm>
            <a:off x="5686023" y="1966174"/>
            <a:ext cx="28977" cy="929426"/>
          </a:xfrm>
          <a:prstGeom prst="line">
            <a:avLst/>
          </a:prstGeom>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a:off x="8686800" y="1966175"/>
            <a:ext cx="0" cy="3063025"/>
          </a:xfrm>
          <a:prstGeom prst="line">
            <a:avLst/>
          </a:prstGeom>
        </p:spPr>
        <p:style>
          <a:lnRef idx="3">
            <a:schemeClr val="accent5"/>
          </a:lnRef>
          <a:fillRef idx="0">
            <a:schemeClr val="accent5"/>
          </a:fillRef>
          <a:effectRef idx="2">
            <a:schemeClr val="accent5"/>
          </a:effectRef>
          <a:fontRef idx="minor">
            <a:schemeClr val="tx1"/>
          </a:fontRef>
        </p:style>
      </p:cxnSp>
      <p:sp>
        <p:nvSpPr>
          <p:cNvPr id="22" name="Rounded Rectangle 21"/>
          <p:cNvSpPr/>
          <p:nvPr/>
        </p:nvSpPr>
        <p:spPr>
          <a:xfrm>
            <a:off x="304800" y="2590800"/>
            <a:ext cx="2057400" cy="1295400"/>
          </a:xfrm>
          <a:prstGeom prst="round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a:latin typeface="Bradley Hand ITC" pitchFamily="66" charset="0"/>
              </a:rPr>
              <a:t>Descriptive v/s Analytical</a:t>
            </a:r>
          </a:p>
        </p:txBody>
      </p:sp>
      <p:sp>
        <p:nvSpPr>
          <p:cNvPr id="23" name="Rounded Rectangle 22"/>
          <p:cNvSpPr/>
          <p:nvPr/>
        </p:nvSpPr>
        <p:spPr>
          <a:xfrm>
            <a:off x="1825043" y="4343400"/>
            <a:ext cx="2670757" cy="12954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radley Hand ITC" pitchFamily="66" charset="0"/>
              </a:rPr>
              <a:t>Applied v/s Fundamental</a:t>
            </a:r>
          </a:p>
        </p:txBody>
      </p:sp>
      <p:sp>
        <p:nvSpPr>
          <p:cNvPr id="24" name="Rounded Rectangle 23"/>
          <p:cNvSpPr/>
          <p:nvPr/>
        </p:nvSpPr>
        <p:spPr>
          <a:xfrm>
            <a:off x="4724400" y="2895600"/>
            <a:ext cx="1981200" cy="1219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Bradley Hand ITC" pitchFamily="66" charset="0"/>
              </a:rPr>
              <a:t>Quantitative v/s Qualitative</a:t>
            </a:r>
          </a:p>
        </p:txBody>
      </p:sp>
      <p:sp>
        <p:nvSpPr>
          <p:cNvPr id="25" name="Rounded Rectangle 24"/>
          <p:cNvSpPr/>
          <p:nvPr/>
        </p:nvSpPr>
        <p:spPr>
          <a:xfrm>
            <a:off x="6477000" y="5029200"/>
            <a:ext cx="2438400" cy="1219200"/>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Bradley Hand ITC" pitchFamily="66" charset="0"/>
              </a:rPr>
              <a:t>Conceptual v/s Empirical</a:t>
            </a:r>
          </a:p>
        </p:txBody>
      </p:sp>
      <p:sp>
        <p:nvSpPr>
          <p:cNvPr id="31" name="Rectangle 30"/>
          <p:cNvSpPr/>
          <p:nvPr/>
        </p:nvSpPr>
        <p:spPr>
          <a:xfrm>
            <a:off x="2209800" y="46148"/>
            <a:ext cx="4572000" cy="74697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3600" dirty="0">
                <a:solidFill>
                  <a:schemeClr val="bg1"/>
                </a:solidFill>
                <a:latin typeface="Adorable" pitchFamily="66" charset="0"/>
              </a:rPr>
              <a:t>Types of Research</a:t>
            </a:r>
          </a:p>
        </p:txBody>
      </p:sp>
    </p:spTree>
    <p:extLst>
      <p:ext uri="{BB962C8B-B14F-4D97-AF65-F5344CB8AC3E}">
        <p14:creationId xmlns="" xmlns:p14="http://schemas.microsoft.com/office/powerpoint/2010/main" val="252760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533082"/>
          </a:xfrm>
        </p:spPr>
        <p:txBody>
          <a:bodyPr>
            <a:normAutofit fontScale="90000"/>
          </a:bodyPr>
          <a:lstStyle/>
          <a:p>
            <a:r>
              <a:rPr lang="en-US" dirty="0"/>
              <a:t>I. Descriptive v/s Analytical :-</a:t>
            </a:r>
          </a:p>
        </p:txBody>
      </p:sp>
      <p:sp>
        <p:nvSpPr>
          <p:cNvPr id="3" name="Content Placeholder 2"/>
          <p:cNvSpPr>
            <a:spLocks noGrp="1"/>
          </p:cNvSpPr>
          <p:nvPr>
            <p:ph idx="1"/>
          </p:nvPr>
        </p:nvSpPr>
        <p:spPr>
          <a:xfrm>
            <a:off x="304800" y="685482"/>
            <a:ext cx="8382000" cy="6020118"/>
          </a:xfrm>
        </p:spPr>
        <p:style>
          <a:lnRef idx="2">
            <a:schemeClr val="accent3"/>
          </a:lnRef>
          <a:fillRef idx="1">
            <a:schemeClr val="lt1"/>
          </a:fillRef>
          <a:effectRef idx="0">
            <a:schemeClr val="accent3"/>
          </a:effectRef>
          <a:fontRef idx="minor">
            <a:schemeClr val="dk1"/>
          </a:fontRef>
        </p:style>
        <p:txBody>
          <a:bodyPr>
            <a:noAutofit/>
          </a:bodyPr>
          <a:lstStyle/>
          <a:p>
            <a:pPr algn="just"/>
            <a:r>
              <a:rPr lang="en-US" sz="2800" u="sng" dirty="0">
                <a:latin typeface="Times New Roman" pitchFamily="18" charset="0"/>
                <a:cs typeface="Times New Roman" pitchFamily="18" charset="0"/>
              </a:rPr>
              <a:t>Descriptive research </a:t>
            </a:r>
            <a:r>
              <a:rPr lang="en-US" sz="2800" dirty="0">
                <a:latin typeface="Times New Roman" pitchFamily="18" charset="0"/>
                <a:cs typeface="Times New Roman" pitchFamily="18" charset="0"/>
              </a:rPr>
              <a:t>includes Surveys or fact-finding enquiries of different kinds. </a:t>
            </a:r>
          </a:p>
          <a:p>
            <a:pPr algn="just"/>
            <a:r>
              <a:rPr lang="en-US" sz="2800" dirty="0"/>
              <a:t>To describe the characteristics of a technology, system, or phenomenon</a:t>
            </a:r>
            <a:r>
              <a:rPr lang="en-US" sz="2800" dirty="0">
                <a:latin typeface="Times New Roman" pitchFamily="18" charset="0"/>
                <a:cs typeface="Times New Roman" pitchFamily="18" charset="0"/>
              </a:rPr>
              <a:t>. It also known as Ex-post facto research.</a:t>
            </a:r>
          </a:p>
          <a:p>
            <a:pPr lvl="2" algn="just"/>
            <a:r>
              <a:rPr lang="en-US" sz="2000" dirty="0">
                <a:latin typeface="Times New Roman" pitchFamily="18" charset="0"/>
                <a:cs typeface="Times New Roman" pitchFamily="18" charset="0"/>
              </a:rPr>
              <a:t>Example : </a:t>
            </a:r>
            <a:r>
              <a:rPr lang="en-US" sz="2000" dirty="0"/>
              <a:t>A survey on the most common programming languages used in different industries.</a:t>
            </a:r>
          </a:p>
          <a:p>
            <a:pPr marL="685800" lvl="2" indent="0" algn="just">
              <a:buNone/>
            </a:pPr>
            <a:endParaRPr lang="en-US" sz="2000" dirty="0"/>
          </a:p>
          <a:p>
            <a:pPr algn="just"/>
            <a:r>
              <a:rPr lang="en-US" sz="2800" dirty="0">
                <a:latin typeface="Times New Roman" pitchFamily="18" charset="0"/>
                <a:cs typeface="Times New Roman" pitchFamily="18" charset="0"/>
              </a:rPr>
              <a:t> </a:t>
            </a:r>
            <a:r>
              <a:rPr lang="en-US" sz="2800" u="sng" dirty="0">
                <a:latin typeface="Times New Roman" pitchFamily="18" charset="0"/>
                <a:cs typeface="Times New Roman" pitchFamily="18" charset="0"/>
              </a:rPr>
              <a:t>Analytical research </a:t>
            </a:r>
            <a:r>
              <a:rPr lang="en-US" sz="2800" dirty="0">
                <a:latin typeface="Times New Roman" pitchFamily="18" charset="0"/>
                <a:cs typeface="Times New Roman" pitchFamily="18" charset="0"/>
              </a:rPr>
              <a:t>the researcher has to use facts or information already available &amp; analyse this to make a critical evaluation, of the material.</a:t>
            </a:r>
          </a:p>
          <a:p>
            <a:pPr lvl="2" algn="just"/>
            <a:r>
              <a:rPr lang="en-US" sz="2000" i="0" dirty="0">
                <a:solidFill>
                  <a:srgbClr val="001D35"/>
                </a:solidFill>
                <a:effectLst/>
                <a:latin typeface="Times New Roman" pitchFamily="18" charset="0"/>
                <a:cs typeface="Times New Roman" pitchFamily="18" charset="0"/>
              </a:rPr>
              <a:t>Example :</a:t>
            </a:r>
            <a:r>
              <a:rPr lang="en-US" sz="2000" i="0" dirty="0">
                <a:solidFill>
                  <a:srgbClr val="001D35"/>
                </a:solidFill>
                <a:effectLst/>
                <a:latin typeface="Google Sans"/>
              </a:rPr>
              <a:t> Analyzing the impact of social media on mental health, </a:t>
            </a:r>
            <a:r>
              <a:rPr lang="en-US" sz="2000" dirty="0"/>
              <a:t>creating a recommendation system for e-commerce websites.</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50205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924800" cy="533082"/>
          </a:xfrm>
        </p:spPr>
        <p:txBody>
          <a:bodyPr>
            <a:normAutofit fontScale="90000"/>
          </a:bodyPr>
          <a:lstStyle/>
          <a:p>
            <a:r>
              <a:rPr lang="en-US" dirty="0"/>
              <a:t>I. Applied v/s Fundamental :-</a:t>
            </a:r>
          </a:p>
        </p:txBody>
      </p:sp>
      <p:sp>
        <p:nvSpPr>
          <p:cNvPr id="3" name="Content Placeholder 2"/>
          <p:cNvSpPr>
            <a:spLocks noGrp="1"/>
          </p:cNvSpPr>
          <p:nvPr>
            <p:ph idx="1"/>
          </p:nvPr>
        </p:nvSpPr>
        <p:spPr>
          <a:xfrm>
            <a:off x="228600" y="1219200"/>
            <a:ext cx="8458200" cy="4724400"/>
          </a:xfrm>
        </p:spPr>
        <p:style>
          <a:lnRef idx="2">
            <a:schemeClr val="accent3"/>
          </a:lnRef>
          <a:fillRef idx="1">
            <a:schemeClr val="lt1"/>
          </a:fillRef>
          <a:effectRef idx="0">
            <a:schemeClr val="accent3"/>
          </a:effectRef>
          <a:fontRef idx="minor">
            <a:schemeClr val="dk1"/>
          </a:fontRef>
        </p:style>
        <p:txBody>
          <a:bodyPr>
            <a:noAutofit/>
          </a:bodyPr>
          <a:lstStyle/>
          <a:p>
            <a:pPr marL="457200" indent="-457200" algn="just">
              <a:buFont typeface="Wingdings 2" pitchFamily="18" charset="2"/>
              <a:buChar char="C"/>
            </a:pPr>
            <a:r>
              <a:rPr lang="en-US" sz="3200" b="0" dirty="0">
                <a:latin typeface="Times New Roman" pitchFamily="18" charset="0"/>
                <a:cs typeface="Times New Roman" pitchFamily="18" charset="0"/>
              </a:rPr>
              <a:t>Applied Research aims at finding a solution for an immediate problem facing a society or an organisation.</a:t>
            </a:r>
          </a:p>
          <a:p>
            <a:pPr lvl="3" algn="just"/>
            <a:r>
              <a:rPr lang="en-US" sz="2450" b="0" dirty="0">
                <a:latin typeface="Times New Roman" pitchFamily="18" charset="0"/>
                <a:cs typeface="Times New Roman" pitchFamily="18" charset="0"/>
              </a:rPr>
              <a:t>For e.g.:- Marketing Research </a:t>
            </a:r>
          </a:p>
          <a:p>
            <a:pPr marL="1028700" lvl="3" indent="0" algn="just">
              <a:buNone/>
            </a:pPr>
            <a:endParaRPr lang="en-US" sz="2450" b="0" dirty="0">
              <a:latin typeface="Times New Roman" pitchFamily="18" charset="0"/>
              <a:cs typeface="Times New Roman" pitchFamily="18" charset="0"/>
            </a:endParaRPr>
          </a:p>
          <a:p>
            <a:pPr marL="457200" indent="-457200" algn="just">
              <a:buFont typeface="Wingdings 2" pitchFamily="18" charset="2"/>
              <a:buChar char="C"/>
            </a:pPr>
            <a:r>
              <a:rPr lang="en-US" sz="3200" b="0" dirty="0">
                <a:latin typeface="Times New Roman" pitchFamily="18" charset="0"/>
                <a:cs typeface="Times New Roman" pitchFamily="18" charset="0"/>
              </a:rPr>
              <a:t>Fundamental Research is mainly concerned with Generalization and with the formulation of a theory.</a:t>
            </a:r>
            <a:r>
              <a:rPr lang="en-US" sz="3200" dirty="0">
                <a:latin typeface="Times New Roman" pitchFamily="18" charset="0"/>
                <a:cs typeface="Times New Roman" pitchFamily="18" charset="0"/>
              </a:rPr>
              <a:t> </a:t>
            </a:r>
            <a:r>
              <a:rPr lang="en-US" sz="3200" b="0" dirty="0">
                <a:latin typeface="Times New Roman" pitchFamily="18" charset="0"/>
                <a:cs typeface="Times New Roman" pitchFamily="18" charset="0"/>
              </a:rPr>
              <a:t>It is also known as pure research.</a:t>
            </a:r>
          </a:p>
          <a:p>
            <a:pPr lvl="3" algn="just"/>
            <a:r>
              <a:rPr lang="en-US" sz="2450" b="0" dirty="0">
                <a:latin typeface="Times New Roman" pitchFamily="18" charset="0"/>
                <a:cs typeface="Times New Roman" pitchFamily="18" charset="0"/>
              </a:rPr>
              <a:t>For e.g.:- Pure Mathematics</a:t>
            </a:r>
          </a:p>
        </p:txBody>
      </p:sp>
    </p:spTree>
    <p:extLst>
      <p:ext uri="{BB962C8B-B14F-4D97-AF65-F5344CB8AC3E}">
        <p14:creationId xmlns="" xmlns:p14="http://schemas.microsoft.com/office/powerpoint/2010/main" val="95265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762000"/>
          </a:xfrm>
        </p:spPr>
        <p:txBody>
          <a:bodyPr>
            <a:normAutofit/>
          </a:bodyPr>
          <a:lstStyle/>
          <a:p>
            <a:r>
              <a:rPr lang="en-US" sz="2800" dirty="0"/>
              <a:t>I. </a:t>
            </a:r>
            <a:r>
              <a:rPr lang="en-US" sz="3200" dirty="0"/>
              <a:t>Quantitative v/s Qualitative :-</a:t>
            </a:r>
            <a:endParaRPr lang="en-US" sz="2800" dirty="0"/>
          </a:p>
        </p:txBody>
      </p:sp>
      <p:sp>
        <p:nvSpPr>
          <p:cNvPr id="3" name="Content Placeholder 2"/>
          <p:cNvSpPr>
            <a:spLocks noGrp="1"/>
          </p:cNvSpPr>
          <p:nvPr>
            <p:ph idx="1"/>
          </p:nvPr>
        </p:nvSpPr>
        <p:spPr>
          <a:xfrm>
            <a:off x="228600" y="1371600"/>
            <a:ext cx="8686800" cy="4724400"/>
          </a:xfrm>
        </p:spPr>
        <p:style>
          <a:lnRef idx="2">
            <a:schemeClr val="accent3"/>
          </a:lnRef>
          <a:fillRef idx="1">
            <a:schemeClr val="lt1"/>
          </a:fillRef>
          <a:effectRef idx="0">
            <a:schemeClr val="accent3"/>
          </a:effectRef>
          <a:fontRef idx="minor">
            <a:schemeClr val="dk1"/>
          </a:fontRef>
        </p:style>
        <p:txBody>
          <a:bodyPr>
            <a:noAutofit/>
          </a:bodyPr>
          <a:lstStyle/>
          <a:p>
            <a:pPr marL="457200" indent="-457200" algn="just">
              <a:buFont typeface="Wingdings" pitchFamily="2" charset="2"/>
              <a:buChar char="Ø"/>
            </a:pPr>
            <a:r>
              <a:rPr lang="en-US" sz="3200" b="0" dirty="0">
                <a:latin typeface="Times New Roman" pitchFamily="18" charset="0"/>
                <a:cs typeface="Times New Roman" pitchFamily="18" charset="0"/>
              </a:rPr>
              <a:t>Quantitative Research is based on the measurement of quantity or amount. </a:t>
            </a:r>
          </a:p>
          <a:p>
            <a:pPr lvl="3"/>
            <a:r>
              <a:rPr lang="en-US" sz="2050" b="0" i="0" dirty="0">
                <a:solidFill>
                  <a:srgbClr val="001D35"/>
                </a:solidFill>
                <a:effectLst/>
                <a:latin typeface="Google Sans"/>
              </a:rPr>
              <a:t>Examples of quantitative data:</a:t>
            </a:r>
          </a:p>
          <a:p>
            <a:pPr lvl="3"/>
            <a:r>
              <a:rPr lang="en-US" sz="2050" b="0" i="0" dirty="0">
                <a:solidFill>
                  <a:srgbClr val="001D35"/>
                </a:solidFill>
                <a:effectLst/>
                <a:latin typeface="Google Sans"/>
              </a:rPr>
              <a:t>Number of website visitors, Temperature in degrees Celsius, and Test score</a:t>
            </a:r>
            <a:endParaRPr lang="en-US" sz="2050" b="0" dirty="0">
              <a:latin typeface="Times New Roman" pitchFamily="18" charset="0"/>
              <a:cs typeface="Times New Roman" pitchFamily="18" charset="0"/>
            </a:endParaRPr>
          </a:p>
          <a:p>
            <a:pPr marL="457200" indent="-457200">
              <a:buFont typeface="Wingdings" pitchFamily="2" charset="2"/>
              <a:buChar char="Ø"/>
            </a:pPr>
            <a:r>
              <a:rPr lang="en-US" sz="3200" b="0" dirty="0">
                <a:latin typeface="Times New Roman" pitchFamily="18" charset="0"/>
                <a:cs typeface="Times New Roman" pitchFamily="18" charset="0"/>
              </a:rPr>
              <a:t>Qualitative Research is specially important in the behavioral sciences were the aim is to discover the underlying motives of human behaviour.</a:t>
            </a:r>
          </a:p>
          <a:p>
            <a:pPr lvl="2" algn="just"/>
            <a:r>
              <a:rPr lang="en-US" sz="1800" b="0" dirty="0">
                <a:latin typeface="Times New Roman" pitchFamily="18" charset="0"/>
                <a:cs typeface="Times New Roman" pitchFamily="18" charset="0"/>
              </a:rPr>
              <a:t>For e.g.:- </a:t>
            </a:r>
            <a:r>
              <a:rPr lang="en-US" sz="1800" dirty="0"/>
              <a:t>Conducting user interviews to understand the challenges faced by software developers when using a specific programming language or tool, or studying how people interact with AI-powered virtual assistants.</a:t>
            </a:r>
            <a:endParaRPr lang="en-US" sz="3200" b="0" dirty="0">
              <a:latin typeface="Times New Roman" pitchFamily="18" charset="0"/>
              <a:cs typeface="Times New Roman" pitchFamily="18" charset="0"/>
            </a:endParaRPr>
          </a:p>
        </p:txBody>
      </p:sp>
    </p:spTree>
    <p:extLst>
      <p:ext uri="{BB962C8B-B14F-4D97-AF65-F5344CB8AC3E}">
        <p14:creationId xmlns="" xmlns:p14="http://schemas.microsoft.com/office/powerpoint/2010/main" val="26883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762000"/>
          </a:xfrm>
        </p:spPr>
        <p:txBody>
          <a:bodyPr>
            <a:normAutofit/>
          </a:bodyPr>
          <a:lstStyle/>
          <a:p>
            <a:r>
              <a:rPr lang="en-US" sz="2800" dirty="0"/>
              <a:t>I. </a:t>
            </a:r>
            <a:r>
              <a:rPr lang="en-US" sz="3200" dirty="0"/>
              <a:t>Conceptual v/s empirical :-</a:t>
            </a:r>
            <a:endParaRPr lang="en-US" sz="2800" dirty="0"/>
          </a:p>
        </p:txBody>
      </p:sp>
      <p:sp>
        <p:nvSpPr>
          <p:cNvPr id="3" name="Content Placeholder 2"/>
          <p:cNvSpPr>
            <a:spLocks noGrp="1"/>
          </p:cNvSpPr>
          <p:nvPr>
            <p:ph idx="1"/>
          </p:nvPr>
        </p:nvSpPr>
        <p:spPr>
          <a:xfrm>
            <a:off x="228600" y="1066799"/>
            <a:ext cx="8686800" cy="5410201"/>
          </a:xfrm>
        </p:spPr>
        <p:style>
          <a:lnRef idx="2">
            <a:schemeClr val="accent3"/>
          </a:lnRef>
          <a:fillRef idx="1">
            <a:schemeClr val="lt1"/>
          </a:fillRef>
          <a:effectRef idx="0">
            <a:schemeClr val="accent3"/>
          </a:effectRef>
          <a:fontRef idx="minor">
            <a:schemeClr val="dk1"/>
          </a:fontRef>
        </p:style>
        <p:txBody>
          <a:bodyPr>
            <a:noAutofit/>
          </a:bodyPr>
          <a:lstStyle/>
          <a:p>
            <a:pPr marL="457200" indent="-457200" algn="just">
              <a:buFont typeface="Wingdings" pitchFamily="2" charset="2"/>
              <a:buChar char="§"/>
            </a:pPr>
            <a:r>
              <a:rPr lang="en-US" sz="2800" b="0" u="sng" dirty="0">
                <a:latin typeface="Times New Roman" pitchFamily="18" charset="0"/>
                <a:cs typeface="Times New Roman" pitchFamily="18" charset="0"/>
              </a:rPr>
              <a:t>Conceptual Research </a:t>
            </a:r>
            <a:r>
              <a:rPr lang="en-US" sz="2800" b="0" dirty="0">
                <a:latin typeface="Times New Roman" pitchFamily="18" charset="0"/>
                <a:cs typeface="Times New Roman" pitchFamily="18" charset="0"/>
              </a:rPr>
              <a:t>is that related to some abstract ideas for theory. It is generally used by philosophers and thinkers to develop the new concepts or to interpret existing ones.</a:t>
            </a:r>
          </a:p>
          <a:p>
            <a:pPr marL="1143000" lvl="2" indent="-457200" algn="just">
              <a:buFont typeface="Wingdings" pitchFamily="2" charset="2"/>
              <a:buChar char="§"/>
            </a:pPr>
            <a:r>
              <a:rPr lang="en-US" sz="2200" b="0" dirty="0">
                <a:latin typeface="Times New Roman" pitchFamily="18" charset="0"/>
                <a:cs typeface="Times New Roman" pitchFamily="18" charset="0"/>
              </a:rPr>
              <a:t>Example :</a:t>
            </a:r>
            <a:r>
              <a:rPr lang="en-US" sz="2500" b="0" i="0" dirty="0">
                <a:solidFill>
                  <a:srgbClr val="001D35"/>
                </a:solidFill>
                <a:effectLst/>
                <a:latin typeface="Google Sans"/>
              </a:rPr>
              <a:t> Developing new concepts or reinterpreting existing ones </a:t>
            </a:r>
            <a:endParaRPr lang="en-US" sz="2200" b="0" dirty="0">
              <a:latin typeface="Times New Roman" pitchFamily="18" charset="0"/>
              <a:cs typeface="Times New Roman" pitchFamily="18" charset="0"/>
            </a:endParaRPr>
          </a:p>
          <a:p>
            <a:pPr marL="457200" indent="-457200" algn="just">
              <a:buFont typeface="Wingdings" pitchFamily="2" charset="2"/>
              <a:buChar char="§"/>
            </a:pPr>
            <a:r>
              <a:rPr lang="en-US" sz="2800" b="0" dirty="0">
                <a:latin typeface="Times New Roman" pitchFamily="18" charset="0"/>
                <a:cs typeface="Times New Roman" pitchFamily="18" charset="0"/>
              </a:rPr>
              <a:t>On the other hand, </a:t>
            </a:r>
            <a:r>
              <a:rPr lang="en-US" sz="2800" b="0" u="sng" dirty="0">
                <a:latin typeface="Times New Roman" pitchFamily="18" charset="0"/>
                <a:cs typeface="Times New Roman" pitchFamily="18" charset="0"/>
              </a:rPr>
              <a:t>Empirical Researches </a:t>
            </a:r>
            <a:r>
              <a:rPr lang="en-US" sz="2800" b="0" dirty="0">
                <a:latin typeface="Times New Roman" pitchFamily="18" charset="0"/>
                <a:cs typeface="Times New Roman" pitchFamily="18" charset="0"/>
              </a:rPr>
              <a:t>relies on experiments or observation alone, often without due regard for system of theory. It is data based research coming up with conclusions which are capable of been variable of observation and experiment.</a:t>
            </a:r>
          </a:p>
          <a:p>
            <a:pPr marL="1143000" lvl="2" indent="-457200">
              <a:buFont typeface="Wingdings" pitchFamily="2" charset="2"/>
              <a:buChar char="§"/>
            </a:pPr>
            <a:endParaRPr lang="en-US" sz="2200" b="0" dirty="0">
              <a:latin typeface="Times New Roman" pitchFamily="18" charset="0"/>
              <a:cs typeface="Times New Roman" pitchFamily="18" charset="0"/>
            </a:endParaRPr>
          </a:p>
        </p:txBody>
      </p:sp>
      <p:sp>
        <p:nvSpPr>
          <p:cNvPr id="5" name="Rectangle 2">
            <a:extLst>
              <a:ext uri="{FF2B5EF4-FFF2-40B4-BE49-F238E27FC236}">
                <a16:creationId xmlns="" xmlns:a16="http://schemas.microsoft.com/office/drawing/2014/main" id="{D3DE1B78-CA9E-4B2D-B95E-5D8C2868BF78}"/>
              </a:ext>
            </a:extLst>
          </p:cNvPr>
          <p:cNvSpPr>
            <a:spLocks noChangeArrowheads="1"/>
          </p:cNvSpPr>
          <p:nvPr/>
        </p:nvSpPr>
        <p:spPr bwMode="auto">
          <a:xfrm>
            <a:off x="1219200" y="5589971"/>
            <a:ext cx="6477000" cy="111562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63480" rIns="0" bIns="12696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1D35"/>
                </a:solidFill>
                <a:effectLst/>
                <a:latin typeface="Google Sans"/>
              </a:rPr>
              <a:t>   </a:t>
            </a:r>
            <a:r>
              <a:rPr kumimoji="0" lang="en-US" altLang="en-US" sz="2400" b="0" i="0" u="none" strike="noStrike" cap="none" normalizeH="0" baseline="0" dirty="0">
                <a:ln>
                  <a:noFill/>
                </a:ln>
                <a:solidFill>
                  <a:srgbClr val="001D35"/>
                </a:solidFill>
                <a:effectLst/>
                <a:latin typeface="Google Sans"/>
              </a:rPr>
              <a:t>Testing drugs on controlled or random groups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96118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685800"/>
          </a:xfrm>
        </p:spPr>
        <p:txBody>
          <a:bodyPr>
            <a:normAutofit/>
          </a:bodyPr>
          <a:lstStyle/>
          <a:p>
            <a:r>
              <a:rPr lang="en-US" b="1" dirty="0"/>
              <a:t>RESEARCH APPROACHES</a:t>
            </a:r>
          </a:p>
        </p:txBody>
      </p:sp>
      <p:sp>
        <p:nvSpPr>
          <p:cNvPr id="7" name="Content Placeholder 6"/>
          <p:cNvSpPr>
            <a:spLocks noGrp="1"/>
          </p:cNvSpPr>
          <p:nvPr>
            <p:ph idx="1"/>
          </p:nvPr>
        </p:nvSpPr>
        <p:spPr>
          <a:xfrm>
            <a:off x="381000" y="838200"/>
            <a:ext cx="8305800" cy="5287963"/>
          </a:xfrm>
        </p:spPr>
        <p:txBody>
          <a:bodyPr/>
          <a:lstStyle/>
          <a:p>
            <a:pPr>
              <a:buNone/>
            </a:pPr>
            <a:r>
              <a:rPr lang="en-US" dirty="0"/>
              <a:t>There are two basic approaches to research </a:t>
            </a:r>
          </a:p>
          <a:p>
            <a:r>
              <a:rPr lang="en-US" dirty="0"/>
              <a:t>Quantitative approach </a:t>
            </a:r>
          </a:p>
          <a:p>
            <a:r>
              <a:rPr lang="en-US" dirty="0"/>
              <a:t>Qualitative Approach</a:t>
            </a:r>
          </a:p>
        </p:txBody>
      </p:sp>
      <p:graphicFrame>
        <p:nvGraphicFramePr>
          <p:cNvPr id="5" name="Diagram 4"/>
          <p:cNvGraphicFramePr/>
          <p:nvPr>
            <p:extLst>
              <p:ext uri="{D42A27DB-BD31-4B8C-83A1-F6EECF244321}">
                <p14:modId xmlns="" xmlns:p14="http://schemas.microsoft.com/office/powerpoint/2010/main" val="1333385873"/>
              </p:ext>
            </p:extLst>
          </p:nvPr>
        </p:nvGraphicFramePr>
        <p:xfrm>
          <a:off x="533400" y="2438400"/>
          <a:ext cx="73914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90600"/>
            <a:ext cx="8229600" cy="5638800"/>
          </a:xfrm>
        </p:spPr>
        <p:txBody>
          <a:bodyPr>
            <a:noAutofit/>
          </a:bodyPr>
          <a:lstStyle/>
          <a:p>
            <a:pPr algn="just"/>
            <a:r>
              <a:rPr lang="en-US" sz="2400" dirty="0"/>
              <a:t>Quantitative approach involves the generation of data in quantitative form which can be subjected to rigorous quantitative analysis in a formal and rigid fashion. </a:t>
            </a:r>
          </a:p>
          <a:p>
            <a:pPr algn="just"/>
            <a:r>
              <a:rPr lang="en-US" sz="2400" dirty="0"/>
              <a:t>This approach can be further sub-classified into </a:t>
            </a:r>
          </a:p>
          <a:p>
            <a:pPr marL="971550" lvl="1" indent="-514350" algn="just">
              <a:buFont typeface="+mj-lt"/>
              <a:buAutoNum type="arabicPeriod"/>
            </a:pPr>
            <a:r>
              <a:rPr lang="en-US" sz="2400" dirty="0"/>
              <a:t>Inferential approach </a:t>
            </a:r>
          </a:p>
          <a:p>
            <a:pPr marL="971550" lvl="1" indent="-514350" algn="just">
              <a:buFont typeface="+mj-lt"/>
              <a:buAutoNum type="arabicPeriod"/>
            </a:pPr>
            <a:r>
              <a:rPr lang="en-US" sz="2400" dirty="0"/>
              <a:t>Experimental approach </a:t>
            </a:r>
          </a:p>
          <a:p>
            <a:pPr marL="971550" lvl="1" indent="-514350" algn="just">
              <a:buFont typeface="+mj-lt"/>
              <a:buAutoNum type="arabicPeriod"/>
            </a:pPr>
            <a:r>
              <a:rPr lang="en-US" sz="2400" dirty="0"/>
              <a:t>Simulation approach </a:t>
            </a:r>
          </a:p>
          <a:p>
            <a:pPr algn="just"/>
            <a:r>
              <a:rPr lang="en-US" sz="2400" dirty="0"/>
              <a:t>The purpose of </a:t>
            </a:r>
            <a:r>
              <a:rPr lang="en-US" sz="2400" b="1" dirty="0"/>
              <a:t>inferential approach </a:t>
            </a:r>
            <a:r>
              <a:rPr lang="en-US" sz="2400" dirty="0"/>
              <a:t>to research is to form a data base from which to infer characteristics or relationships of population. </a:t>
            </a:r>
          </a:p>
          <a:p>
            <a:pPr algn="just"/>
            <a:r>
              <a:rPr lang="en-US" sz="2400" dirty="0"/>
              <a:t>This usually means survey research where a sample of population is studied (questioned or observed) to determine its characteristics, and it is then inferred that the population has the same characteristics. </a:t>
            </a:r>
          </a:p>
          <a:p>
            <a:pPr algn="just"/>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95400"/>
            <a:ext cx="8229600" cy="4724400"/>
          </a:xfrm>
        </p:spPr>
        <p:txBody>
          <a:bodyPr>
            <a:noAutofit/>
          </a:bodyPr>
          <a:lstStyle/>
          <a:p>
            <a:pPr algn="just"/>
            <a:r>
              <a:rPr lang="en-US" sz="2400" b="1" dirty="0"/>
              <a:t>Experimental approach </a:t>
            </a:r>
            <a:r>
              <a:rPr lang="en-US" sz="2400" dirty="0"/>
              <a:t>is characterized by much greater control over the research environment and in this case some variables are manipulated to observe their effect on other variables. </a:t>
            </a:r>
          </a:p>
          <a:p>
            <a:pPr algn="just"/>
            <a:r>
              <a:rPr lang="en-US" sz="2400" dirty="0"/>
              <a:t>Example: </a:t>
            </a:r>
            <a:r>
              <a:rPr lang="en-US" sz="2000" dirty="0"/>
              <a:t>The Effect of Social Media Usage on Academic Performance</a:t>
            </a:r>
            <a:endParaRPr lang="en-US" sz="2400" dirty="0"/>
          </a:p>
          <a:p>
            <a:pPr algn="just"/>
            <a:r>
              <a:rPr lang="en-US" sz="2400" b="1" dirty="0"/>
              <a:t>Simulation approach </a:t>
            </a:r>
            <a:r>
              <a:rPr lang="en-US" sz="2400" dirty="0"/>
              <a:t>involves the construction of an artificial environment within which relevant information and data can be generated. </a:t>
            </a:r>
          </a:p>
          <a:p>
            <a:pPr algn="just"/>
            <a:r>
              <a:rPr lang="en-US" sz="2400" dirty="0"/>
              <a:t>This permits an observation of the dynamic behavior of a system (or its sub-system) under controlled conditions. </a:t>
            </a:r>
          </a:p>
          <a:p>
            <a:pPr algn="just"/>
            <a:r>
              <a:rPr lang="en-US" sz="2400" dirty="0"/>
              <a:t> Simulation approach useful in building models for understanding future conditions.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066800"/>
            <a:ext cx="8305800" cy="5486400"/>
          </a:xfrm>
        </p:spPr>
        <p:txBody>
          <a:bodyPr>
            <a:normAutofit/>
          </a:bodyPr>
          <a:lstStyle/>
          <a:p>
            <a:pPr algn="just"/>
            <a:r>
              <a:rPr lang="en-US" dirty="0"/>
              <a:t>Qualitative approach to research is concerned with subjective assessment of attitudes, opinions and behavior. </a:t>
            </a:r>
          </a:p>
          <a:p>
            <a:pPr algn="just"/>
            <a:r>
              <a:rPr lang="en-US" dirty="0"/>
              <a:t>Example the techniques of focus group interviews, projective techniques and depth interviews are used.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DDD74-B3A1-4FAD-872D-14BB9546AFEC}"/>
              </a:ext>
            </a:extLst>
          </p:cNvPr>
          <p:cNvSpPr>
            <a:spLocks noGrp="1"/>
          </p:cNvSpPr>
          <p:nvPr>
            <p:ph type="title"/>
          </p:nvPr>
        </p:nvSpPr>
        <p:spPr>
          <a:xfrm>
            <a:off x="762000" y="54408"/>
            <a:ext cx="7886700" cy="1325563"/>
          </a:xfrm>
        </p:spPr>
        <p:txBody>
          <a:bodyPr/>
          <a:lstStyle/>
          <a:p>
            <a:pPr algn="ctr"/>
            <a:r>
              <a:rPr lang="en-US" b="1" dirty="0"/>
              <a:t>Significance of Research</a:t>
            </a:r>
            <a:endParaRPr lang="en-IN" b="1" dirty="0"/>
          </a:p>
        </p:txBody>
      </p:sp>
      <p:sp>
        <p:nvSpPr>
          <p:cNvPr id="3" name="Content Placeholder 2">
            <a:extLst>
              <a:ext uri="{FF2B5EF4-FFF2-40B4-BE49-F238E27FC236}">
                <a16:creationId xmlns="" xmlns:a16="http://schemas.microsoft.com/office/drawing/2014/main" id="{C7331BFF-9110-4A6A-914B-7BC0818DB7F3}"/>
              </a:ext>
            </a:extLst>
          </p:cNvPr>
          <p:cNvSpPr>
            <a:spLocks noGrp="1"/>
          </p:cNvSpPr>
          <p:nvPr>
            <p:ph idx="1"/>
          </p:nvPr>
        </p:nvSpPr>
        <p:spPr>
          <a:xfrm>
            <a:off x="628650" y="1295400"/>
            <a:ext cx="7886700" cy="5197474"/>
          </a:xfrm>
        </p:spPr>
        <p:txBody>
          <a:bodyPr>
            <a:normAutofit/>
          </a:bodyPr>
          <a:lstStyle/>
          <a:p>
            <a:r>
              <a:rPr lang="en-US" sz="2400" dirty="0"/>
              <a:t>All progress is born of inquiry, Doubt is often better than over confidence, for it leads to inquiry and enquiry leads to invention is a famous word of </a:t>
            </a:r>
            <a:r>
              <a:rPr lang="en-US" dirty="0"/>
              <a:t/>
            </a:r>
            <a:br>
              <a:rPr lang="en-US" dirty="0"/>
            </a:br>
            <a:r>
              <a:rPr lang="en-US" dirty="0"/>
              <a:t>		</a:t>
            </a:r>
            <a:r>
              <a:rPr lang="en-US" b="1" dirty="0"/>
              <a:t>	   - Hudson Maximan</a:t>
            </a:r>
          </a:p>
          <a:p>
            <a:pPr marL="0" indent="0" algn="just">
              <a:buNone/>
            </a:pPr>
            <a:endParaRPr lang="en-US" b="1" dirty="0"/>
          </a:p>
          <a:p>
            <a:pPr algn="just"/>
            <a:r>
              <a:rPr lang="en-US" b="1" dirty="0"/>
              <a:t>The significance of research</a:t>
            </a:r>
            <a:r>
              <a:rPr lang="en-US" dirty="0"/>
              <a:t> lies in its ability to contribute to the advancement of knowledge, solve practical problems, and inform decision-making across various fields.</a:t>
            </a:r>
          </a:p>
          <a:p>
            <a:pPr algn="just"/>
            <a:r>
              <a:rPr lang="en-US" dirty="0"/>
              <a:t>Research is essential in every discipline, from science and technology to social sciences, medicine, education, and business. </a:t>
            </a:r>
          </a:p>
          <a:p>
            <a:pPr algn="just"/>
            <a:r>
              <a:rPr lang="en-US" dirty="0"/>
              <a:t>It provides a systematic way to explore, validate, or challenge ideas and theories, leading to innovations, solutions, and deeper understanding.</a:t>
            </a:r>
            <a:endParaRPr lang="en-IN" dirty="0"/>
          </a:p>
        </p:txBody>
      </p:sp>
    </p:spTree>
    <p:extLst>
      <p:ext uri="{BB962C8B-B14F-4D97-AF65-F5344CB8AC3E}">
        <p14:creationId xmlns="" xmlns:p14="http://schemas.microsoft.com/office/powerpoint/2010/main" val="240836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7E6C1705-144D-4F5A-9FE6-474E2CE8A52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 xmlns:p14="http://schemas.microsoft.com/office/powerpoint/2010/main" val="1868082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E69BC0-4F84-416B-8B92-1782E55997AD}"/>
              </a:ext>
            </a:extLst>
          </p:cNvPr>
          <p:cNvSpPr>
            <a:spLocks noGrp="1"/>
          </p:cNvSpPr>
          <p:nvPr>
            <p:ph idx="1"/>
          </p:nvPr>
        </p:nvSpPr>
        <p:spPr>
          <a:xfrm>
            <a:off x="628650" y="685800"/>
            <a:ext cx="7886700" cy="5491163"/>
          </a:xfrm>
        </p:spPr>
        <p:txBody>
          <a:bodyPr/>
          <a:lstStyle/>
          <a:p>
            <a:r>
              <a:rPr lang="en-IN" dirty="0"/>
              <a:t>Advancement of Knowledge</a:t>
            </a:r>
          </a:p>
          <a:p>
            <a:r>
              <a:rPr lang="en-IN" dirty="0"/>
              <a:t>Problem Solving</a:t>
            </a:r>
          </a:p>
          <a:p>
            <a:r>
              <a:rPr lang="en-IN" dirty="0"/>
              <a:t>Informed Decision Making</a:t>
            </a:r>
          </a:p>
          <a:p>
            <a:r>
              <a:rPr lang="en-IN" dirty="0"/>
              <a:t>Innovation and Technological Advancement</a:t>
            </a:r>
          </a:p>
          <a:p>
            <a:r>
              <a:rPr lang="en-IN" dirty="0"/>
              <a:t>Improving Practices and Policies</a:t>
            </a:r>
          </a:p>
          <a:p>
            <a:r>
              <a:rPr lang="en-US" dirty="0"/>
              <a:t>Supporting Critical Thinking and Analytical Skills</a:t>
            </a:r>
            <a:endParaRPr lang="en-IN" dirty="0"/>
          </a:p>
          <a:p>
            <a:r>
              <a:rPr lang="en-US" dirty="0"/>
              <a:t>Enhancing Economic and Social Development</a:t>
            </a:r>
          </a:p>
          <a:p>
            <a:r>
              <a:rPr lang="en-IN" dirty="0"/>
              <a:t>Filling Gaps in Knowledge</a:t>
            </a:r>
          </a:p>
        </p:txBody>
      </p:sp>
    </p:spTree>
    <p:extLst>
      <p:ext uri="{BB962C8B-B14F-4D97-AF65-F5344CB8AC3E}">
        <p14:creationId xmlns="" xmlns:p14="http://schemas.microsoft.com/office/powerpoint/2010/main" val="97073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BF7C13-B213-4689-9459-2A05635860E5}"/>
              </a:ext>
            </a:extLst>
          </p:cNvPr>
          <p:cNvSpPr>
            <a:spLocks noGrp="1"/>
          </p:cNvSpPr>
          <p:nvPr>
            <p:ph idx="1"/>
          </p:nvPr>
        </p:nvSpPr>
        <p:spPr>
          <a:xfrm>
            <a:off x="628650" y="304800"/>
            <a:ext cx="7886700" cy="6096000"/>
          </a:xfrm>
        </p:spPr>
        <p:txBody>
          <a:bodyPr>
            <a:normAutofit lnSpcReduction="10000"/>
          </a:bodyPr>
          <a:lstStyle/>
          <a:p>
            <a:pPr algn="just"/>
            <a:r>
              <a:rPr lang="en-US" dirty="0"/>
              <a:t>Research includes scientific and inductive thinking. It promotes the development of logical habits of thinking of organization.</a:t>
            </a:r>
          </a:p>
          <a:p>
            <a:pPr algn="just"/>
            <a:r>
              <a:rPr lang="en-US" dirty="0"/>
              <a:t>Research has increased greatly in the several fields of applied economics, whether related to business or to the economy as a whole in modern times.</a:t>
            </a:r>
          </a:p>
          <a:p>
            <a:pPr algn="just"/>
            <a:r>
              <a:rPr lang="en-US" dirty="0"/>
              <a:t>Research has its special significance in solving various operational and planning problems of business and research.</a:t>
            </a:r>
          </a:p>
          <a:p>
            <a:pPr algn="just"/>
            <a:r>
              <a:rPr lang="en-US" dirty="0"/>
              <a:t>It is helping for social scientists in studying social relationship and in seeking answers to various social problems.</a:t>
            </a:r>
          </a:p>
          <a:p>
            <a:pPr algn="just"/>
            <a:r>
              <a:rPr lang="en-US" dirty="0"/>
              <a:t>For students of masters or Ph.D – helping to write thesis and research may mean a careerism or a way to attain a high position in the social structure.</a:t>
            </a:r>
          </a:p>
          <a:p>
            <a:pPr algn="just"/>
            <a:r>
              <a:rPr lang="en-US" dirty="0"/>
              <a:t>To professional in research methodology -  research may mean a source of livelihood.</a:t>
            </a:r>
          </a:p>
          <a:p>
            <a:pPr algn="just"/>
            <a:r>
              <a:rPr lang="en-US" dirty="0"/>
              <a:t>To Philosophers and Thinkers – research may mean the outlet for new ideas and insights.</a:t>
            </a:r>
          </a:p>
          <a:p>
            <a:pPr algn="just"/>
            <a:r>
              <a:rPr lang="en-US" dirty="0"/>
              <a:t>To literary men and women -  research may mean the development of new styles and creative work.</a:t>
            </a:r>
          </a:p>
          <a:p>
            <a:pPr algn="just"/>
            <a:r>
              <a:rPr lang="en-US" dirty="0"/>
              <a:t>To analyst and Intellectuals – research may mean the generalizations of new theories.</a:t>
            </a:r>
          </a:p>
          <a:p>
            <a:endParaRPr lang="en-IN" dirty="0"/>
          </a:p>
        </p:txBody>
      </p:sp>
    </p:spTree>
    <p:extLst>
      <p:ext uri="{BB962C8B-B14F-4D97-AF65-F5344CB8AC3E}">
        <p14:creationId xmlns="" xmlns:p14="http://schemas.microsoft.com/office/powerpoint/2010/main" val="2268382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838200"/>
          </a:xfrm>
        </p:spPr>
        <p:txBody>
          <a:bodyPr>
            <a:noAutofit/>
          </a:bodyPr>
          <a:lstStyle/>
          <a:p>
            <a:pPr algn="ctr"/>
            <a:r>
              <a:rPr lang="en-US" sz="2000" b="1" dirty="0">
                <a:latin typeface="Times New Roman" pitchFamily="18" charset="0"/>
                <a:cs typeface="Times New Roman" pitchFamily="18" charset="0"/>
              </a:rPr>
              <a:t>Difference Between Research Methods &amp; Research Methodology</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US" sz="2400" b="1"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202425439"/>
              </p:ext>
            </p:extLst>
          </p:nvPr>
        </p:nvGraphicFramePr>
        <p:xfrm>
          <a:off x="152400" y="762000"/>
          <a:ext cx="8763000" cy="5943599"/>
        </p:xfrm>
        <a:graphic>
          <a:graphicData uri="http://schemas.openxmlformats.org/drawingml/2006/table">
            <a:tbl>
              <a:tblPr firstRow="1" bandRow="1">
                <a:tableStyleId>{D7AC3CCA-C797-4891-BE02-D94E43425B78}</a:tableStyleId>
              </a:tblPr>
              <a:tblGrid>
                <a:gridCol w="614947">
                  <a:extLst>
                    <a:ext uri="{9D8B030D-6E8A-4147-A177-3AD203B41FA5}">
                      <a16:colId xmlns="" xmlns:a16="http://schemas.microsoft.com/office/drawing/2014/main" val="20000"/>
                    </a:ext>
                  </a:extLst>
                </a:gridCol>
                <a:gridCol w="2152316">
                  <a:extLst>
                    <a:ext uri="{9D8B030D-6E8A-4147-A177-3AD203B41FA5}">
                      <a16:colId xmlns="" xmlns:a16="http://schemas.microsoft.com/office/drawing/2014/main" val="20001"/>
                    </a:ext>
                  </a:extLst>
                </a:gridCol>
                <a:gridCol w="2767263">
                  <a:extLst>
                    <a:ext uri="{9D8B030D-6E8A-4147-A177-3AD203B41FA5}">
                      <a16:colId xmlns="" xmlns:a16="http://schemas.microsoft.com/office/drawing/2014/main" val="20002"/>
                    </a:ext>
                  </a:extLst>
                </a:gridCol>
                <a:gridCol w="3228474">
                  <a:extLst>
                    <a:ext uri="{9D8B030D-6E8A-4147-A177-3AD203B41FA5}">
                      <a16:colId xmlns="" xmlns:a16="http://schemas.microsoft.com/office/drawing/2014/main" val="20003"/>
                    </a:ext>
                  </a:extLst>
                </a:gridCol>
              </a:tblGrid>
              <a:tr h="897669">
                <a:tc>
                  <a:txBody>
                    <a:bodyPr/>
                    <a:lstStyle/>
                    <a:p>
                      <a:pPr algn="ctr"/>
                      <a:r>
                        <a:rPr lang="en-US" dirty="0"/>
                        <a:t>S.No.</a:t>
                      </a:r>
                    </a:p>
                  </a:txBody>
                  <a:tcPr anchor="ctr"/>
                </a:tc>
                <a:tc>
                  <a:txBody>
                    <a:bodyPr/>
                    <a:lstStyle/>
                    <a:p>
                      <a:pPr algn="ctr"/>
                      <a:r>
                        <a:rPr lang="en-US" dirty="0"/>
                        <a:t>Basis </a:t>
                      </a:r>
                    </a:p>
                  </a:txBody>
                  <a:tcPr anchor="ctr"/>
                </a:tc>
                <a:tc>
                  <a:txBody>
                    <a:bodyPr/>
                    <a:lstStyle/>
                    <a:p>
                      <a:pPr algn="ctr"/>
                      <a:r>
                        <a:rPr lang="en-US" dirty="0"/>
                        <a:t>Research Methods</a:t>
                      </a:r>
                    </a:p>
                  </a:txBody>
                  <a:tcPr anchor="ctr"/>
                </a:tc>
                <a:tc>
                  <a:txBody>
                    <a:bodyPr/>
                    <a:lstStyle/>
                    <a:p>
                      <a:pPr algn="ctr"/>
                      <a:r>
                        <a:rPr lang="en-US" dirty="0"/>
                        <a:t>Research Methodology</a:t>
                      </a:r>
                    </a:p>
                  </a:txBody>
                  <a:tcPr anchor="ctr"/>
                </a:tc>
                <a:extLst>
                  <a:ext uri="{0D108BD9-81ED-4DB2-BD59-A6C34878D82A}">
                    <a16:rowId xmlns="" xmlns:a16="http://schemas.microsoft.com/office/drawing/2014/main" val="10000"/>
                  </a:ext>
                </a:extLst>
              </a:tr>
              <a:tr h="902942">
                <a:tc>
                  <a:txBody>
                    <a:bodyPr/>
                    <a:lstStyle/>
                    <a:p>
                      <a:pPr algn="ctr"/>
                      <a:r>
                        <a:rPr lang="en-US" dirty="0"/>
                        <a:t>1.</a:t>
                      </a:r>
                    </a:p>
                  </a:txBody>
                  <a:tcPr anchor="ctr"/>
                </a:tc>
                <a:tc>
                  <a:txBody>
                    <a:bodyPr/>
                    <a:lstStyle/>
                    <a:p>
                      <a:pPr algn="ctr"/>
                      <a:r>
                        <a:rPr lang="en-US" dirty="0"/>
                        <a:t>Meaning </a:t>
                      </a:r>
                    </a:p>
                  </a:txBody>
                  <a:tcPr anchor="ctr"/>
                </a:tc>
                <a:tc>
                  <a:txBody>
                    <a:bodyPr/>
                    <a:lstStyle/>
                    <a:p>
                      <a:pPr algn="ctr"/>
                      <a:r>
                        <a:rPr lang="en-US" dirty="0"/>
                        <a:t>It implies the methods employed</a:t>
                      </a:r>
                      <a:r>
                        <a:rPr lang="en-US" baseline="0" dirty="0"/>
                        <a:t> by researcher to conduct research.</a:t>
                      </a:r>
                      <a:endParaRPr lang="en-US" dirty="0"/>
                    </a:p>
                  </a:txBody>
                  <a:tcPr anchor="ctr"/>
                </a:tc>
                <a:tc>
                  <a:txBody>
                    <a:bodyPr/>
                    <a:lstStyle/>
                    <a:p>
                      <a:pPr algn="ctr"/>
                      <a:r>
                        <a:rPr lang="en-US" dirty="0"/>
                        <a:t>It is the way</a:t>
                      </a:r>
                      <a:r>
                        <a:rPr lang="en-US" baseline="0" dirty="0"/>
                        <a:t> to systematically solve the research problems.</a:t>
                      </a:r>
                      <a:endParaRPr lang="en-US" dirty="0"/>
                    </a:p>
                  </a:txBody>
                  <a:tcPr anchor="ctr"/>
                </a:tc>
                <a:extLst>
                  <a:ext uri="{0D108BD9-81ED-4DB2-BD59-A6C34878D82A}">
                    <a16:rowId xmlns="" xmlns:a16="http://schemas.microsoft.com/office/drawing/2014/main" val="10001"/>
                  </a:ext>
                </a:extLst>
              </a:tr>
              <a:tr h="1173825">
                <a:tc>
                  <a:txBody>
                    <a:bodyPr/>
                    <a:lstStyle/>
                    <a:p>
                      <a:pPr algn="ctr"/>
                      <a:r>
                        <a:rPr lang="en-US" dirty="0"/>
                        <a:t>2. </a:t>
                      </a:r>
                    </a:p>
                  </a:txBody>
                  <a:tcPr anchor="ctr"/>
                </a:tc>
                <a:tc>
                  <a:txBody>
                    <a:bodyPr/>
                    <a:lstStyle/>
                    <a:p>
                      <a:pPr algn="ctr"/>
                      <a:r>
                        <a:rPr lang="en-US" dirty="0"/>
                        <a:t>What is it ?</a:t>
                      </a:r>
                    </a:p>
                  </a:txBody>
                  <a:tcPr anchor="ctr"/>
                </a:tc>
                <a:tc>
                  <a:txBody>
                    <a:bodyPr/>
                    <a:lstStyle/>
                    <a:p>
                      <a:pPr algn="ctr"/>
                      <a:r>
                        <a:rPr lang="en-US" dirty="0"/>
                        <a:t>Behavior and instrument used in the selection and construction of the research technique.</a:t>
                      </a:r>
                    </a:p>
                  </a:txBody>
                  <a:tcPr anchor="ctr"/>
                </a:tc>
                <a:tc>
                  <a:txBody>
                    <a:bodyPr/>
                    <a:lstStyle/>
                    <a:p>
                      <a:pPr algn="ctr"/>
                      <a:r>
                        <a:rPr lang="en-US" dirty="0"/>
                        <a:t>Science of understanding,</a:t>
                      </a:r>
                      <a:r>
                        <a:rPr lang="en-US" baseline="0" dirty="0"/>
                        <a:t> how research is performed methodically.</a:t>
                      </a:r>
                      <a:endParaRPr lang="en-US" dirty="0"/>
                    </a:p>
                  </a:txBody>
                  <a:tcPr anchor="ctr"/>
                </a:tc>
                <a:extLst>
                  <a:ext uri="{0D108BD9-81ED-4DB2-BD59-A6C34878D82A}">
                    <a16:rowId xmlns="" xmlns:a16="http://schemas.microsoft.com/office/drawing/2014/main" val="10002"/>
                  </a:ext>
                </a:extLst>
              </a:tr>
              <a:tr h="1173825">
                <a:tc>
                  <a:txBody>
                    <a:bodyPr/>
                    <a:lstStyle/>
                    <a:p>
                      <a:pPr algn="ctr"/>
                      <a:r>
                        <a:rPr lang="en-US" dirty="0"/>
                        <a:t>3.</a:t>
                      </a:r>
                    </a:p>
                  </a:txBody>
                  <a:tcPr anchor="ctr"/>
                </a:tc>
                <a:tc>
                  <a:txBody>
                    <a:bodyPr/>
                    <a:lstStyle/>
                    <a:p>
                      <a:pPr algn="ctr"/>
                      <a:r>
                        <a:rPr lang="en-US" dirty="0"/>
                        <a:t>Encompasses </a:t>
                      </a:r>
                    </a:p>
                  </a:txBody>
                  <a:tcPr anchor="ctr"/>
                </a:tc>
                <a:tc>
                  <a:txBody>
                    <a:bodyPr/>
                    <a:lstStyle/>
                    <a:p>
                      <a:pPr algn="ctr"/>
                      <a:r>
                        <a:rPr lang="en-US" dirty="0"/>
                        <a:t>Carrying out</a:t>
                      </a:r>
                      <a:r>
                        <a:rPr lang="en-US" baseline="0" dirty="0"/>
                        <a:t> experiment, test, surveys and so on.</a:t>
                      </a:r>
                      <a:endParaRPr lang="en-US" dirty="0"/>
                    </a:p>
                  </a:txBody>
                  <a:tcPr anchor="ctr"/>
                </a:tc>
                <a:tc>
                  <a:txBody>
                    <a:bodyPr/>
                    <a:lstStyle/>
                    <a:p>
                      <a:pPr algn="ctr"/>
                      <a:r>
                        <a:rPr lang="en-US" dirty="0"/>
                        <a:t>Study different</a:t>
                      </a:r>
                      <a:r>
                        <a:rPr lang="en-US" baseline="0" dirty="0"/>
                        <a:t> techniques which can be utilized in the performance of experiment, test, surveys etc.</a:t>
                      </a:r>
                      <a:endParaRPr lang="en-US" dirty="0"/>
                    </a:p>
                  </a:txBody>
                  <a:tcPr anchor="ctr"/>
                </a:tc>
                <a:extLst>
                  <a:ext uri="{0D108BD9-81ED-4DB2-BD59-A6C34878D82A}">
                    <a16:rowId xmlns="" xmlns:a16="http://schemas.microsoft.com/office/drawing/2014/main" val="10003"/>
                  </a:ext>
                </a:extLst>
              </a:tr>
              <a:tr h="897669">
                <a:tc>
                  <a:txBody>
                    <a:bodyPr/>
                    <a:lstStyle/>
                    <a:p>
                      <a:pPr algn="ctr"/>
                      <a:r>
                        <a:rPr lang="en-US" dirty="0"/>
                        <a:t>4. </a:t>
                      </a:r>
                    </a:p>
                  </a:txBody>
                  <a:tcPr anchor="ctr"/>
                </a:tc>
                <a:tc>
                  <a:txBody>
                    <a:bodyPr/>
                    <a:lstStyle/>
                    <a:p>
                      <a:pPr algn="ctr"/>
                      <a:r>
                        <a:rPr lang="en-US" dirty="0"/>
                        <a:t>Comprise of </a:t>
                      </a:r>
                    </a:p>
                  </a:txBody>
                  <a:tcPr anchor="ctr"/>
                </a:tc>
                <a:tc>
                  <a:txBody>
                    <a:bodyPr/>
                    <a:lstStyle/>
                    <a:p>
                      <a:pPr algn="ctr"/>
                      <a:r>
                        <a:rPr lang="en-US" dirty="0"/>
                        <a:t>Different investigation techniques.</a:t>
                      </a:r>
                    </a:p>
                  </a:txBody>
                  <a:tcPr anchor="ctr"/>
                </a:tc>
                <a:tc>
                  <a:txBody>
                    <a:bodyPr/>
                    <a:lstStyle/>
                    <a:p>
                      <a:pPr algn="ctr"/>
                      <a:r>
                        <a:rPr lang="en-US" dirty="0"/>
                        <a:t>Entire strategy towards</a:t>
                      </a:r>
                      <a:r>
                        <a:rPr lang="en-US" baseline="0" dirty="0"/>
                        <a:t> achievement of objective.</a:t>
                      </a:r>
                    </a:p>
                  </a:txBody>
                  <a:tcPr anchor="ctr"/>
                </a:tc>
                <a:extLst>
                  <a:ext uri="{0D108BD9-81ED-4DB2-BD59-A6C34878D82A}">
                    <a16:rowId xmlns="" xmlns:a16="http://schemas.microsoft.com/office/drawing/2014/main" val="10004"/>
                  </a:ext>
                </a:extLst>
              </a:tr>
              <a:tr h="897669">
                <a:tc>
                  <a:txBody>
                    <a:bodyPr/>
                    <a:lstStyle/>
                    <a:p>
                      <a:pPr algn="ctr"/>
                      <a:r>
                        <a:rPr lang="en-US" dirty="0"/>
                        <a:t>5. </a:t>
                      </a:r>
                    </a:p>
                  </a:txBody>
                  <a:tcPr anchor="ctr"/>
                </a:tc>
                <a:tc>
                  <a:txBody>
                    <a:bodyPr/>
                    <a:lstStyle/>
                    <a:p>
                      <a:pPr algn="ctr"/>
                      <a:r>
                        <a:rPr lang="en-US" dirty="0"/>
                        <a:t>Objective </a:t>
                      </a:r>
                    </a:p>
                  </a:txBody>
                  <a:tcPr anchor="ctr"/>
                </a:tc>
                <a:tc>
                  <a:txBody>
                    <a:bodyPr/>
                    <a:lstStyle/>
                    <a:p>
                      <a:pPr algn="ctr"/>
                      <a:r>
                        <a:rPr lang="en-US" dirty="0"/>
                        <a:t>To discover solution to</a:t>
                      </a:r>
                      <a:r>
                        <a:rPr lang="en-US" baseline="0" dirty="0"/>
                        <a:t> research problem.</a:t>
                      </a:r>
                      <a:endParaRPr lang="en-US" dirty="0"/>
                    </a:p>
                  </a:txBody>
                  <a:tcPr anchor="ctr"/>
                </a:tc>
                <a:tc>
                  <a:txBody>
                    <a:bodyPr/>
                    <a:lstStyle/>
                    <a:p>
                      <a:pPr algn="ctr"/>
                      <a:r>
                        <a:rPr lang="en-US" dirty="0"/>
                        <a:t>To apply correct procedures</a:t>
                      </a:r>
                      <a:r>
                        <a:rPr lang="en-US" baseline="0" dirty="0"/>
                        <a:t> so as to determine solutions.</a:t>
                      </a:r>
                      <a:endParaRPr lang="en-US" dirty="0"/>
                    </a:p>
                  </a:txBody>
                  <a:tcPr anchor="ct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2888277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8349AB-BB50-44A4-A62A-B1636F73FA1E}"/>
              </a:ext>
            </a:extLst>
          </p:cNvPr>
          <p:cNvSpPr>
            <a:spLocks noGrp="1"/>
          </p:cNvSpPr>
          <p:nvPr>
            <p:ph idx="1"/>
          </p:nvPr>
        </p:nvSpPr>
        <p:spPr>
          <a:xfrm>
            <a:off x="628650" y="533400"/>
            <a:ext cx="7886700" cy="5643563"/>
          </a:xfrm>
        </p:spPr>
        <p:txBody>
          <a:bodyPr>
            <a:normAutofit fontScale="92500" lnSpcReduction="20000"/>
          </a:bodyPr>
          <a:lstStyle/>
          <a:p>
            <a:pPr marL="0" indent="0">
              <a:buNone/>
            </a:pPr>
            <a:r>
              <a:rPr lang="en-US" b="1" dirty="0"/>
              <a:t>Exploring the Impact of Online Learning on High School Students’ Academic Performance</a:t>
            </a:r>
          </a:p>
          <a:p>
            <a:pPr algn="ctr"/>
            <a:r>
              <a:rPr lang="en-US" b="1" dirty="0"/>
              <a:t>Research Question: </a:t>
            </a:r>
            <a:r>
              <a:rPr lang="en-US" dirty="0"/>
              <a:t>How does online learning affect the academic performance of high school students?</a:t>
            </a:r>
          </a:p>
          <a:p>
            <a:pPr marL="0" indent="0">
              <a:buNone/>
            </a:pPr>
            <a:r>
              <a:rPr lang="en-US" b="1" u="sng" dirty="0"/>
              <a:t>Research Method</a:t>
            </a:r>
            <a:r>
              <a:rPr lang="en-US" b="1" dirty="0"/>
              <a:t>:</a:t>
            </a:r>
          </a:p>
          <a:p>
            <a:pPr algn="just"/>
            <a:r>
              <a:rPr lang="en-US" dirty="0"/>
              <a:t>The </a:t>
            </a:r>
            <a:r>
              <a:rPr lang="en-US" b="1" dirty="0"/>
              <a:t>research method</a:t>
            </a:r>
            <a:r>
              <a:rPr lang="en-US" dirty="0"/>
              <a:t> refers to the specific techniques or tools the researcher will use to gather and analyze data.</a:t>
            </a:r>
          </a:p>
          <a:p>
            <a:pPr algn="just"/>
            <a:r>
              <a:rPr lang="en-US" b="1" dirty="0"/>
              <a:t>Method Used:</a:t>
            </a:r>
          </a:p>
          <a:p>
            <a:pPr algn="just">
              <a:buFont typeface="Arial" panose="020B0604020202020204" pitchFamily="34" charset="0"/>
              <a:buChar char="•"/>
            </a:pPr>
            <a:r>
              <a:rPr lang="en-US" b="1" dirty="0"/>
              <a:t>Survey Method</a:t>
            </a:r>
            <a:r>
              <a:rPr lang="en-US" dirty="0"/>
              <a:t>: The researcher decides to use a </a:t>
            </a:r>
            <a:r>
              <a:rPr lang="en-US" b="1" dirty="0"/>
              <a:t>survey</a:t>
            </a:r>
            <a:r>
              <a:rPr lang="en-US" dirty="0"/>
              <a:t> to collect data from high school students. A questionnaire is designed with a series of questions related to their online learning experiences, study habits, and academic performance. The survey is distributed to 200 students in different high schools.</a:t>
            </a:r>
          </a:p>
          <a:p>
            <a:pPr algn="just">
              <a:buFont typeface="Arial" panose="020B0604020202020204" pitchFamily="34" charset="0"/>
              <a:buChar char="•"/>
            </a:pPr>
            <a:r>
              <a:rPr lang="en-US" b="1" dirty="0"/>
              <a:t>Data Collection</a:t>
            </a:r>
            <a:r>
              <a:rPr lang="en-US" dirty="0"/>
              <a:t>: The researcher collects responses from the students, focusing on questions like:</a:t>
            </a:r>
          </a:p>
          <a:p>
            <a:pPr marL="742950" lvl="1" indent="-285750" algn="just">
              <a:buFont typeface="Arial" panose="020B0604020202020204" pitchFamily="34" charset="0"/>
              <a:buChar char="•"/>
            </a:pPr>
            <a:r>
              <a:rPr lang="en-US" dirty="0"/>
              <a:t>"How many hours do you spend on online learning each week?"</a:t>
            </a:r>
          </a:p>
          <a:p>
            <a:pPr marL="742950" lvl="1" indent="-285750" algn="just">
              <a:buFont typeface="Arial" panose="020B0604020202020204" pitchFamily="34" charset="0"/>
              <a:buChar char="•"/>
            </a:pPr>
            <a:r>
              <a:rPr lang="en-US" dirty="0"/>
              <a:t>"Do you feel online learning has helped you improve your grades?"</a:t>
            </a:r>
          </a:p>
          <a:p>
            <a:pPr marL="742950" lvl="1" indent="-285750" algn="just">
              <a:buFont typeface="Arial" panose="020B0604020202020204" pitchFamily="34" charset="0"/>
              <a:buChar char="•"/>
            </a:pPr>
            <a:r>
              <a:rPr lang="en-US" dirty="0"/>
              <a:t>"How satisfied are you with the online learning experience?"</a:t>
            </a:r>
          </a:p>
          <a:p>
            <a:pPr algn="just">
              <a:buFont typeface="Arial" panose="020B0604020202020204" pitchFamily="34" charset="0"/>
              <a:buChar char="•"/>
            </a:pPr>
            <a:r>
              <a:rPr lang="en-US" b="1" dirty="0"/>
              <a:t>Data Analysis</a:t>
            </a:r>
            <a:r>
              <a:rPr lang="en-US" dirty="0"/>
              <a:t>: The responses are analyzed quantitatively to look for trends, patterns, or correlations between online learning hours and students' academic performance (measured by grades).</a:t>
            </a:r>
          </a:p>
          <a:p>
            <a:endParaRPr lang="en-IN" dirty="0"/>
          </a:p>
        </p:txBody>
      </p:sp>
    </p:spTree>
    <p:extLst>
      <p:ext uri="{BB962C8B-B14F-4D97-AF65-F5344CB8AC3E}">
        <p14:creationId xmlns="" xmlns:p14="http://schemas.microsoft.com/office/powerpoint/2010/main" val="387502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B26C97E-C7DE-4D5B-8139-F72E4D2E9B99}"/>
              </a:ext>
            </a:extLst>
          </p:cNvPr>
          <p:cNvSpPr>
            <a:spLocks noGrp="1"/>
          </p:cNvSpPr>
          <p:nvPr>
            <p:ph idx="1"/>
          </p:nvPr>
        </p:nvSpPr>
        <p:spPr>
          <a:xfrm>
            <a:off x="628650" y="381000"/>
            <a:ext cx="7886700" cy="5795963"/>
          </a:xfrm>
        </p:spPr>
        <p:txBody>
          <a:bodyPr>
            <a:normAutofit/>
          </a:bodyPr>
          <a:lstStyle/>
          <a:p>
            <a:pPr marL="0" indent="0">
              <a:buNone/>
            </a:pPr>
            <a:r>
              <a:rPr lang="en-US" b="1" u="sng" dirty="0"/>
              <a:t>Research Methodology</a:t>
            </a:r>
            <a:r>
              <a:rPr lang="en-US" b="1" dirty="0"/>
              <a:t>:</a:t>
            </a:r>
          </a:p>
          <a:p>
            <a:pPr algn="just"/>
            <a:r>
              <a:rPr lang="en-US" dirty="0"/>
              <a:t>The </a:t>
            </a:r>
            <a:r>
              <a:rPr lang="en-US" b="1" dirty="0"/>
              <a:t>methodology</a:t>
            </a:r>
            <a:r>
              <a:rPr lang="en-US" dirty="0"/>
              <a:t> refers to the theoretical framework or philosophical approach behind choosing the research method and how the research is conducted. </a:t>
            </a:r>
          </a:p>
          <a:p>
            <a:pPr algn="just"/>
            <a:r>
              <a:rPr lang="en-US" dirty="0"/>
              <a:t>It addresses </a:t>
            </a:r>
            <a:r>
              <a:rPr lang="en-US" b="1" dirty="0"/>
              <a:t>why</a:t>
            </a:r>
            <a:r>
              <a:rPr lang="en-US" dirty="0"/>
              <a:t> a particular method is selected and the reasoning behind it.</a:t>
            </a:r>
          </a:p>
          <a:p>
            <a:pPr algn="just"/>
            <a:r>
              <a:rPr lang="en-US" b="1" dirty="0"/>
              <a:t>Methodology Chosen:</a:t>
            </a:r>
          </a:p>
          <a:p>
            <a:pPr algn="just">
              <a:buFont typeface="Arial" panose="020B0604020202020204" pitchFamily="34" charset="0"/>
              <a:buChar char="•"/>
            </a:pPr>
            <a:r>
              <a:rPr lang="en-US" b="1" dirty="0"/>
              <a:t>Quantitative Methodology</a:t>
            </a:r>
            <a:r>
              <a:rPr lang="en-US" dirty="0"/>
              <a:t>: The researcher chooses a </a:t>
            </a:r>
            <a:r>
              <a:rPr lang="en-US" b="1" dirty="0"/>
              <a:t>quantitative methodology</a:t>
            </a:r>
            <a:r>
              <a:rPr lang="en-US" dirty="0"/>
              <a:t> because they want to measure the relationship between the amount of online learning and academic performance in numerical terms (e.g., hours of online learning vs. grades).</a:t>
            </a:r>
          </a:p>
          <a:p>
            <a:pPr marL="742950" lvl="1" indent="-285750" algn="just">
              <a:buFont typeface="Arial" panose="020B0604020202020204" pitchFamily="34" charset="0"/>
              <a:buChar char="•"/>
            </a:pPr>
            <a:r>
              <a:rPr lang="en-US" dirty="0"/>
              <a:t>The researcher assumes that there is a measurable, objective relationship between online learning and academic performance.</a:t>
            </a:r>
          </a:p>
          <a:p>
            <a:pPr algn="just">
              <a:buFont typeface="Arial" panose="020B0604020202020204" pitchFamily="34" charset="0"/>
              <a:buChar char="•"/>
            </a:pPr>
            <a:r>
              <a:rPr lang="en-US" b="1" dirty="0"/>
              <a:t>Approach</a:t>
            </a:r>
            <a:r>
              <a:rPr lang="en-US" dirty="0"/>
              <a:t>: In this case, the research is focused on gathering numerical data from surveys and then applying statistical analysis to test hypotheses (such as whether more hours of online learning lead to better academic performance).</a:t>
            </a:r>
          </a:p>
          <a:p>
            <a:endParaRPr lang="en-IN" dirty="0"/>
          </a:p>
        </p:txBody>
      </p:sp>
    </p:spTree>
    <p:extLst>
      <p:ext uri="{BB962C8B-B14F-4D97-AF65-F5344CB8AC3E}">
        <p14:creationId xmlns="" xmlns:p14="http://schemas.microsoft.com/office/powerpoint/2010/main" val="67231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33AE4F-3F6E-4703-90AE-6BCF75F6F618}"/>
              </a:ext>
            </a:extLst>
          </p:cNvPr>
          <p:cNvSpPr>
            <a:spLocks noGrp="1"/>
          </p:cNvSpPr>
          <p:nvPr>
            <p:ph type="title"/>
          </p:nvPr>
        </p:nvSpPr>
        <p:spPr/>
        <p:txBody>
          <a:bodyPr/>
          <a:lstStyle/>
          <a:p>
            <a:r>
              <a:rPr lang="en-US" dirty="0"/>
              <a:t>Research and Scientific Method</a:t>
            </a:r>
            <a:endParaRPr lang="en-IN" dirty="0"/>
          </a:p>
        </p:txBody>
      </p:sp>
      <p:sp>
        <p:nvSpPr>
          <p:cNvPr id="3" name="Content Placeholder 2">
            <a:extLst>
              <a:ext uri="{FF2B5EF4-FFF2-40B4-BE49-F238E27FC236}">
                <a16:creationId xmlns="" xmlns:a16="http://schemas.microsoft.com/office/drawing/2014/main" id="{9924FFE2-1A1C-4E26-B829-211829103D92}"/>
              </a:ext>
            </a:extLst>
          </p:cNvPr>
          <p:cNvSpPr>
            <a:spLocks noGrp="1"/>
          </p:cNvSpPr>
          <p:nvPr>
            <p:ph idx="1"/>
          </p:nvPr>
        </p:nvSpPr>
        <p:spPr/>
        <p:txBody>
          <a:bodyPr/>
          <a:lstStyle/>
          <a:p>
            <a:pPr marL="406400" indent="-406400" algn="just">
              <a:lnSpc>
                <a:spcPct val="80000"/>
              </a:lnSpc>
              <a:buClr>
                <a:srgbClr val="F1FB33"/>
              </a:buClr>
              <a:buSzPct val="69000"/>
              <a:buFont typeface="Wingdings" panose="05000000000000000000" pitchFamily="2" charset="2"/>
              <a:buChar char="|"/>
            </a:pPr>
            <a:r>
              <a:rPr lang="en-US" altLang="en-US" sz="2000" b="1" dirty="0">
                <a:effectLst>
                  <a:outerShdw blurRad="38100" dist="38100" dir="2700000" algn="tl">
                    <a:srgbClr val="000000"/>
                  </a:outerShdw>
                </a:effectLst>
                <a:latin typeface="Times New Roman" panose="02020603050405020304" pitchFamily="18" charset="0"/>
              </a:rPr>
              <a:t>‘</a:t>
            </a:r>
            <a:r>
              <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Science’ refers to the body of systematic and </a:t>
            </a:r>
            <a:r>
              <a:rPr lang="en-US" altLang="en-US" sz="2000" dirty="0" err="1">
                <a:effectLst>
                  <a:outerShdw blurRad="38100" dist="38100" dir="2700000" algn="tl">
                    <a:srgbClr val="000000"/>
                  </a:outerShdw>
                </a:effectLst>
                <a:latin typeface="Times New Roman" panose="02020603050405020304" pitchFamily="18" charset="0"/>
                <a:cs typeface="Times New Roman" panose="02020603050405020304" pitchFamily="18" charset="0"/>
              </a:rPr>
              <a:t>organised</a:t>
            </a:r>
            <a:r>
              <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 knowledge which makes use of scientific method to acquire knowledge in a particular field of enquiry.</a:t>
            </a:r>
          </a:p>
          <a:p>
            <a:pPr marL="406400" indent="-406400" algn="just">
              <a:lnSpc>
                <a:spcPct val="80000"/>
              </a:lnSpc>
              <a:buClr>
                <a:srgbClr val="F1FB33"/>
              </a:buClr>
              <a:buSzPct val="69000"/>
              <a:buFont typeface="Wingdings" panose="05000000000000000000" pitchFamily="2" charset="2"/>
              <a:buChar char="|"/>
            </a:pPr>
            <a:endPar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406400" indent="-406400" algn="just">
              <a:lnSpc>
                <a:spcPct val="80000"/>
              </a:lnSpc>
              <a:buClr>
                <a:srgbClr val="F1FB33"/>
              </a:buClr>
              <a:buSzPct val="69000"/>
              <a:buFont typeface="Wingdings" panose="05000000000000000000" pitchFamily="2" charset="2"/>
              <a:buChar char="|"/>
            </a:pPr>
            <a:r>
              <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Scientific method is the systematic collection of data (facts) and their theoretical treatment through proper observation, experimentation and interpretation.</a:t>
            </a:r>
          </a:p>
          <a:p>
            <a:pPr marL="406400" indent="-406400" algn="just">
              <a:lnSpc>
                <a:spcPct val="80000"/>
              </a:lnSpc>
              <a:buClr>
                <a:srgbClr val="F1FB33"/>
              </a:buClr>
              <a:buSzPct val="69000"/>
              <a:buFont typeface="Wingdings" panose="05000000000000000000" pitchFamily="2" charset="2"/>
              <a:buChar char="|"/>
            </a:pPr>
            <a:endPar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406400" indent="-406400" algn="just">
              <a:lnSpc>
                <a:spcPct val="80000"/>
              </a:lnSpc>
              <a:buClr>
                <a:srgbClr val="F1FB33"/>
              </a:buClr>
              <a:buSzPct val="69000"/>
              <a:buFont typeface="Wingdings" panose="05000000000000000000" pitchFamily="2" charset="2"/>
              <a:buChar char="|"/>
            </a:pPr>
            <a:endPar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marL="406400" indent="-406400" algn="just">
              <a:lnSpc>
                <a:spcPct val="80000"/>
              </a:lnSpc>
              <a:buClr>
                <a:srgbClr val="F1FB33"/>
              </a:buClr>
              <a:buSzPct val="69000"/>
              <a:buFont typeface="Wingdings" panose="05000000000000000000" pitchFamily="2" charset="2"/>
              <a:buChar char="|"/>
            </a:pPr>
            <a:r>
              <a:rPr lang="en-US" altLang="en-US" sz="2000" dirty="0">
                <a:effectLst>
                  <a:outerShdw blurRad="38100" dist="38100" dir="2700000" algn="tl">
                    <a:srgbClr val="000000"/>
                  </a:outerShdw>
                </a:effectLst>
                <a:latin typeface="Times New Roman" panose="02020603050405020304" pitchFamily="18" charset="0"/>
                <a:cs typeface="Times New Roman" panose="02020603050405020304" pitchFamily="18" charset="0"/>
              </a:rPr>
              <a:t>Scientific method attempts to achieve a systematic interrelation of facts by experimentation, observation, and logical arguments from accepted postulates and a combination of these three in varying proportions.</a:t>
            </a:r>
          </a:p>
          <a:p>
            <a:endParaRPr lang="en-IN" dirty="0"/>
          </a:p>
        </p:txBody>
      </p:sp>
    </p:spTree>
    <p:extLst>
      <p:ext uri="{BB962C8B-B14F-4D97-AF65-F5344CB8AC3E}">
        <p14:creationId xmlns="" xmlns:p14="http://schemas.microsoft.com/office/powerpoint/2010/main" val="14251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ED48A3-2D93-4296-8E40-61FCA8CF6421}"/>
              </a:ext>
            </a:extLst>
          </p:cNvPr>
          <p:cNvSpPr>
            <a:spLocks noGrp="1"/>
          </p:cNvSpPr>
          <p:nvPr>
            <p:ph type="title"/>
          </p:nvPr>
        </p:nvSpPr>
        <p:spPr/>
        <p:txBody>
          <a:bodyPr/>
          <a:lstStyle/>
          <a:p>
            <a:r>
              <a:rPr lang="en-US" dirty="0"/>
              <a:t>Research and Scientific Method</a:t>
            </a:r>
            <a:endParaRPr lang="en-IN" dirty="0"/>
          </a:p>
        </p:txBody>
      </p:sp>
      <p:sp>
        <p:nvSpPr>
          <p:cNvPr id="4" name="Rectangle 1">
            <a:extLst>
              <a:ext uri="{FF2B5EF4-FFF2-40B4-BE49-F238E27FC236}">
                <a16:creationId xmlns="" xmlns:a16="http://schemas.microsoft.com/office/drawing/2014/main" id="{25FBA00F-171D-4D93-B35E-EA02F7EB5250}"/>
              </a:ext>
            </a:extLst>
          </p:cNvPr>
          <p:cNvSpPr>
            <a:spLocks noGrp="1" noChangeArrowheads="1"/>
          </p:cNvSpPr>
          <p:nvPr>
            <p:ph idx="1"/>
          </p:nvPr>
        </p:nvSpPr>
        <p:spPr bwMode="auto">
          <a:xfrm>
            <a:off x="762000" y="1718062"/>
            <a:ext cx="7753350" cy="36035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Research</a:t>
            </a:r>
            <a:r>
              <a:rPr kumimoji="0" lang="en-US" altLang="en-US" sz="1800" b="0" i="0" u="none" strike="noStrike" cap="none" normalizeH="0" baseline="0" dirty="0">
                <a:ln>
                  <a:noFill/>
                </a:ln>
                <a:solidFill>
                  <a:schemeClr val="tx1"/>
                </a:solidFill>
                <a:effectLst/>
                <a:latin typeface="Arial" panose="020B0604020202020204" pitchFamily="34" charset="0"/>
              </a:rPr>
              <a:t>: An inquiry into the nature of reasons for and consequences of circumstances.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Scientific Method</a:t>
            </a:r>
            <a:r>
              <a:rPr kumimoji="0" lang="en-US" altLang="en-US" sz="1800" b="0" i="0" u="none" strike="noStrike" cap="none" normalizeH="0" baseline="0" dirty="0">
                <a:ln>
                  <a:noFill/>
                </a:ln>
                <a:solidFill>
                  <a:schemeClr val="tx1"/>
                </a:solidFill>
                <a:effectLst/>
                <a:latin typeface="Arial" panose="020B0604020202020204" pitchFamily="34" charset="0"/>
              </a:rPr>
              <a:t>: A systematic approach to gathering, testing, and           analyzing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Relationship</a:t>
            </a:r>
            <a:r>
              <a:rPr kumimoji="0" lang="en-US" altLang="en-US" sz="1800" b="0" i="0" u="none" strike="noStrike" cap="none" normalizeH="0" baseline="0" dirty="0">
                <a:ln>
                  <a:noFill/>
                </a:ln>
                <a:solidFill>
                  <a:schemeClr val="tx1"/>
                </a:solidFill>
                <a:effectLst/>
                <a:latin typeface="Arial" panose="020B0604020202020204" pitchFamily="34" charset="0"/>
              </a:rPr>
              <a:t>: The scientific method is the philosophy common to all research methods.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indent="0">
              <a:buNone/>
            </a:pPr>
            <a:r>
              <a:rPr lang="en-US" b="1" u="sng" dirty="0"/>
              <a:t>Research</a:t>
            </a:r>
            <a:r>
              <a:rPr lang="en-US" u="sng" dirty="0"/>
              <a:t> involves:</a:t>
            </a:r>
          </a:p>
          <a:p>
            <a:pPr marL="742950" lvl="1" indent="-285750">
              <a:buFont typeface="Arial" panose="020B0604020202020204" pitchFamily="34" charset="0"/>
              <a:buChar char="•"/>
            </a:pPr>
            <a:r>
              <a:rPr lang="en-US" dirty="0"/>
              <a:t>Inquiry into circumstances, both controlled and natural.</a:t>
            </a:r>
          </a:p>
          <a:p>
            <a:pPr marL="742950" lvl="1" indent="-285750">
              <a:buFont typeface="Arial" panose="020B0604020202020204" pitchFamily="34" charset="0"/>
              <a:buChar char="•"/>
            </a:pPr>
            <a:r>
              <a:rPr lang="en-US" dirty="0"/>
              <a:t>Interest in repeatability and extension of results to broader situations.</a:t>
            </a:r>
          </a:p>
          <a:p>
            <a:pPr marL="742950" lvl="1" indent="-285750">
              <a:buFont typeface="Arial" panose="020B0604020202020204" pitchFamily="34" charset="0"/>
              <a:buChar char="•"/>
            </a:pPr>
            <a:r>
              <a:rPr lang="en-US" dirty="0"/>
              <a:t>Not just seeking specific results, but generalizability of findings.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39571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6C1989-4E5C-4349-9542-F20E9F72BBB6}"/>
              </a:ext>
            </a:extLst>
          </p:cNvPr>
          <p:cNvSpPr>
            <a:spLocks noGrp="1"/>
          </p:cNvSpPr>
          <p:nvPr>
            <p:ph idx="1"/>
          </p:nvPr>
        </p:nvSpPr>
        <p:spPr>
          <a:xfrm>
            <a:off x="628650" y="914400"/>
            <a:ext cx="7886700" cy="5262563"/>
          </a:xfrm>
        </p:spPr>
        <p:txBody>
          <a:bodyPr>
            <a:normAutofit/>
          </a:bodyPr>
          <a:lstStyle/>
          <a:p>
            <a:pPr marL="0" indent="0">
              <a:buNone/>
            </a:pPr>
            <a:r>
              <a:rPr lang="en-IN" b="1" u="sng" dirty="0"/>
              <a:t>Defining the Scientific Method</a:t>
            </a:r>
          </a:p>
          <a:p>
            <a:pPr lvl="1">
              <a:lnSpc>
                <a:spcPct val="150000"/>
              </a:lnSpc>
            </a:pPr>
            <a:r>
              <a:rPr lang="en-US" dirty="0"/>
              <a:t>Achieve systematic interrelation of facts through experimentation, observation, and logical arguments.</a:t>
            </a:r>
            <a:endParaRPr lang="en-US" b="1" dirty="0"/>
          </a:p>
          <a:p>
            <a:r>
              <a:rPr lang="en-US" b="1" dirty="0"/>
              <a:t>Core Aspects of Scientific Method</a:t>
            </a:r>
          </a:p>
          <a:p>
            <a:pPr lvl="1">
              <a:buFont typeface="+mj-lt"/>
              <a:buAutoNum type="arabicPeriod"/>
            </a:pPr>
            <a:r>
              <a:rPr lang="en-US" dirty="0"/>
              <a:t>Logical Considerations: Helps in formulating propositions and evaluating alternatives.</a:t>
            </a:r>
          </a:p>
          <a:p>
            <a:pPr lvl="1">
              <a:buFont typeface="+mj-lt"/>
              <a:buAutoNum type="arabicPeriod"/>
            </a:pPr>
            <a:r>
              <a:rPr lang="en-US" dirty="0"/>
              <a:t>Empirical Evidence: Conclusions drawn from data and observation.</a:t>
            </a:r>
          </a:p>
          <a:p>
            <a:pPr lvl="1">
              <a:buFont typeface="+mj-lt"/>
              <a:buAutoNum type="arabicPeriod"/>
            </a:pPr>
            <a:r>
              <a:rPr lang="en-US" dirty="0"/>
              <a:t>Objective and Ethical Neutrality: Focus on making correct, unbiased statements.</a:t>
            </a:r>
          </a:p>
          <a:p>
            <a:pPr lvl="1">
              <a:buFont typeface="+mj-lt"/>
              <a:buAutoNum type="arabicPeriod"/>
            </a:pPr>
            <a:r>
              <a:rPr lang="en-US" dirty="0"/>
              <a:t>Probabilistic Predictions: Focus on predictions with a degree of certainty.</a:t>
            </a:r>
          </a:p>
          <a:p>
            <a:pPr lvl="1">
              <a:buFont typeface="+mj-lt"/>
              <a:buAutoNum type="arabicPeriod"/>
            </a:pPr>
            <a:r>
              <a:rPr lang="en-US" dirty="0"/>
              <a:t>Replicability: Methodology must be open for testing and validation by others.</a:t>
            </a:r>
          </a:p>
          <a:p>
            <a:r>
              <a:rPr lang="en-US" b="1" dirty="0"/>
              <a:t>Experimentation in Scientific Method</a:t>
            </a:r>
          </a:p>
          <a:p>
            <a:pPr marL="342900" lvl="1" indent="0">
              <a:buNone/>
            </a:pPr>
            <a:r>
              <a:rPr lang="en-US" dirty="0"/>
              <a:t>To test hypotheses and uncover new relationships among variables.</a:t>
            </a:r>
          </a:p>
          <a:p>
            <a:r>
              <a:rPr lang="en-US" b="1" dirty="0"/>
              <a:t>Survey Investigations in Scientific Method</a:t>
            </a:r>
          </a:p>
          <a:p>
            <a:pPr marL="342900" lvl="1" indent="0">
              <a:buNone/>
            </a:pPr>
            <a:r>
              <a:rPr lang="en-US" dirty="0"/>
              <a:t>To gather scientifically valid data for drawing conclusions.</a:t>
            </a:r>
          </a:p>
          <a:p>
            <a:endParaRPr lang="en-IN" b="1" dirty="0"/>
          </a:p>
        </p:txBody>
      </p:sp>
    </p:spTree>
    <p:extLst>
      <p:ext uri="{BB962C8B-B14F-4D97-AF65-F5344CB8AC3E}">
        <p14:creationId xmlns="" xmlns:p14="http://schemas.microsoft.com/office/powerpoint/2010/main" val="3830192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E7E2A-F170-4EC6-831D-B8B092C35BEB}"/>
              </a:ext>
            </a:extLst>
          </p:cNvPr>
          <p:cNvSpPr>
            <a:spLocks noGrp="1"/>
          </p:cNvSpPr>
          <p:nvPr>
            <p:ph type="title"/>
          </p:nvPr>
        </p:nvSpPr>
        <p:spPr>
          <a:xfrm>
            <a:off x="-1167783" y="784363"/>
            <a:ext cx="7886700" cy="1325563"/>
          </a:xfrm>
        </p:spPr>
        <p:txBody>
          <a:bodyPr>
            <a:normAutofit fontScale="90000"/>
          </a:bodyPr>
          <a:lstStyle/>
          <a:p>
            <a:pPr algn="ctr"/>
            <a:r>
              <a:rPr lang="en-US" altLang="en-US" sz="2700" dirty="0">
                <a:latin typeface="Times New Roman" panose="02020603050405020304" pitchFamily="18" charset="0"/>
              </a:rPr>
              <a:t>BASIC POSTULATES</a:t>
            </a:r>
            <a:br>
              <a:rPr lang="en-US" altLang="en-US" sz="2700" dirty="0">
                <a:latin typeface="Times New Roman" panose="02020603050405020304" pitchFamily="18" charset="0"/>
              </a:rPr>
            </a:br>
            <a:r>
              <a:rPr lang="en-US" altLang="en-US" sz="2700" dirty="0">
                <a:latin typeface="Times New Roman" panose="02020603050405020304" pitchFamily="18" charset="0"/>
              </a:rPr>
              <a:t>IN SCIENTIFIC METHOD</a:t>
            </a:r>
            <a:r>
              <a:rPr lang="en-US" altLang="en-US" sz="3600" dirty="0">
                <a:latin typeface="Times New Roman" panose="02020603050405020304" pitchFamily="18" charset="0"/>
              </a:rPr>
              <a:t/>
            </a:r>
            <a:br>
              <a:rPr lang="en-US" altLang="en-US" sz="3600" dirty="0">
                <a:latin typeface="Times New Roman" panose="02020603050405020304" pitchFamily="18" charset="0"/>
              </a:rPr>
            </a:br>
            <a:endParaRPr lang="en-IN" sz="3600" dirty="0"/>
          </a:p>
        </p:txBody>
      </p:sp>
      <p:sp>
        <p:nvSpPr>
          <p:cNvPr id="4" name="TextBox 3">
            <a:extLst>
              <a:ext uri="{FF2B5EF4-FFF2-40B4-BE49-F238E27FC236}">
                <a16:creationId xmlns="" xmlns:a16="http://schemas.microsoft.com/office/drawing/2014/main" id="{AECA459C-A4F3-4BA1-B2D2-91CF8C7844DD}"/>
              </a:ext>
            </a:extLst>
          </p:cNvPr>
          <p:cNvSpPr txBox="1"/>
          <p:nvPr/>
        </p:nvSpPr>
        <p:spPr>
          <a:xfrm>
            <a:off x="1066800" y="2133600"/>
            <a:ext cx="5638800" cy="28623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It relies on empirical evidence.</a:t>
            </a:r>
          </a:p>
          <a:p>
            <a:pPr marL="285750" indent="-285750">
              <a:lnSpc>
                <a:spcPct val="150000"/>
              </a:lnSpc>
              <a:buFont typeface="Wingdings" panose="05000000000000000000" pitchFamily="2" charset="2"/>
              <a:buChar char="Ø"/>
            </a:pPr>
            <a:r>
              <a:rPr lang="en-US" dirty="0"/>
              <a:t>It utilizes relevant concepts.</a:t>
            </a:r>
          </a:p>
          <a:p>
            <a:pPr marL="285750" indent="-285750">
              <a:lnSpc>
                <a:spcPct val="150000"/>
              </a:lnSpc>
              <a:buFont typeface="Wingdings" panose="05000000000000000000" pitchFamily="2" charset="2"/>
              <a:buChar char="Ø"/>
            </a:pPr>
            <a:r>
              <a:rPr lang="en-US" dirty="0"/>
              <a:t>It is committed to only objective considerations.</a:t>
            </a:r>
          </a:p>
          <a:p>
            <a:pPr marL="285750" indent="-285750">
              <a:lnSpc>
                <a:spcPct val="150000"/>
              </a:lnSpc>
              <a:buFont typeface="Wingdings" panose="05000000000000000000" pitchFamily="2" charset="2"/>
              <a:buChar char="Ø"/>
            </a:pPr>
            <a:r>
              <a:rPr lang="en-US" dirty="0"/>
              <a:t>It results into probabilistic predictions.</a:t>
            </a:r>
          </a:p>
          <a:p>
            <a:pPr marL="285750" indent="-285750">
              <a:lnSpc>
                <a:spcPct val="150000"/>
              </a:lnSpc>
              <a:buFont typeface="Wingdings" panose="05000000000000000000" pitchFamily="2" charset="2"/>
              <a:buChar char="Ø"/>
            </a:pPr>
            <a:r>
              <a:rPr lang="en-US" dirty="0"/>
              <a:t>The methodology is made known.</a:t>
            </a:r>
          </a:p>
          <a:p>
            <a:pPr marL="285750" indent="-285750">
              <a:lnSpc>
                <a:spcPct val="150000"/>
              </a:lnSpc>
              <a:buFont typeface="Wingdings" panose="05000000000000000000" pitchFamily="2" charset="2"/>
              <a:buChar char="Ø"/>
            </a:pPr>
            <a:r>
              <a:rPr lang="en-US" dirty="0"/>
              <a:t>Aims at formulating scientific theories.</a:t>
            </a:r>
          </a:p>
          <a:p>
            <a:endParaRPr lang="en-IN" dirty="0"/>
          </a:p>
        </p:txBody>
      </p:sp>
    </p:spTree>
    <p:extLst>
      <p:ext uri="{BB962C8B-B14F-4D97-AF65-F5344CB8AC3E}">
        <p14:creationId xmlns="" xmlns:p14="http://schemas.microsoft.com/office/powerpoint/2010/main" val="113407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718"/>
            <a:ext cx="8915400" cy="533082"/>
          </a:xfrm>
        </p:spPr>
        <p:txBody>
          <a:bodyPr>
            <a:normAutofit fontScale="90000"/>
          </a:bodyPr>
          <a:lstStyle/>
          <a:p>
            <a:pPr algn="ctr"/>
            <a:r>
              <a:rPr lang="en-US" b="1" dirty="0"/>
              <a:t>Research Process</a:t>
            </a:r>
          </a:p>
        </p:txBody>
      </p:sp>
      <p:sp>
        <p:nvSpPr>
          <p:cNvPr id="4" name="Rectangle 3"/>
          <p:cNvSpPr/>
          <p:nvPr/>
        </p:nvSpPr>
        <p:spPr>
          <a:xfrm>
            <a:off x="152400" y="1795529"/>
            <a:ext cx="1295400" cy="1007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Define the problem</a:t>
            </a:r>
          </a:p>
        </p:txBody>
      </p:sp>
      <p:sp>
        <p:nvSpPr>
          <p:cNvPr id="5" name="Rectangle 4"/>
          <p:cNvSpPr/>
          <p:nvPr/>
        </p:nvSpPr>
        <p:spPr>
          <a:xfrm>
            <a:off x="2039155" y="1812164"/>
            <a:ext cx="1752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Review the literature</a:t>
            </a:r>
          </a:p>
        </p:txBody>
      </p:sp>
      <p:sp>
        <p:nvSpPr>
          <p:cNvPr id="6" name="Rectangle 5"/>
          <p:cNvSpPr/>
          <p:nvPr/>
        </p:nvSpPr>
        <p:spPr>
          <a:xfrm>
            <a:off x="4419600" y="1828800"/>
            <a:ext cx="1524000" cy="973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Formulate hypothesis</a:t>
            </a:r>
          </a:p>
        </p:txBody>
      </p:sp>
      <p:sp>
        <p:nvSpPr>
          <p:cNvPr id="7" name="Rectangle 6"/>
          <p:cNvSpPr/>
          <p:nvPr/>
        </p:nvSpPr>
        <p:spPr>
          <a:xfrm>
            <a:off x="6705600" y="1812164"/>
            <a:ext cx="1905000" cy="10072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Design the Research</a:t>
            </a:r>
          </a:p>
        </p:txBody>
      </p:sp>
      <p:sp>
        <p:nvSpPr>
          <p:cNvPr id="8" name="Rectangle 7"/>
          <p:cNvSpPr/>
          <p:nvPr/>
        </p:nvSpPr>
        <p:spPr>
          <a:xfrm>
            <a:off x="3657600" y="4495800"/>
            <a:ext cx="1923245"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Analysis Data</a:t>
            </a:r>
          </a:p>
        </p:txBody>
      </p:sp>
      <p:sp>
        <p:nvSpPr>
          <p:cNvPr id="9" name="Rectangle 8"/>
          <p:cNvSpPr/>
          <p:nvPr/>
        </p:nvSpPr>
        <p:spPr>
          <a:xfrm>
            <a:off x="6629400" y="4495800"/>
            <a:ext cx="1752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Collect Data</a:t>
            </a:r>
          </a:p>
        </p:txBody>
      </p:sp>
      <p:sp>
        <p:nvSpPr>
          <p:cNvPr id="10" name="Rectangle 9"/>
          <p:cNvSpPr/>
          <p:nvPr/>
        </p:nvSpPr>
        <p:spPr>
          <a:xfrm>
            <a:off x="795807" y="4495800"/>
            <a:ext cx="20574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Interpret &amp; Reports</a:t>
            </a:r>
          </a:p>
        </p:txBody>
      </p:sp>
      <p:sp>
        <p:nvSpPr>
          <p:cNvPr id="11" name="Right Arrow 10"/>
          <p:cNvSpPr/>
          <p:nvPr/>
        </p:nvSpPr>
        <p:spPr>
          <a:xfrm>
            <a:off x="1602344" y="2140307"/>
            <a:ext cx="372415" cy="4572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Right Arrow 11"/>
          <p:cNvSpPr/>
          <p:nvPr/>
        </p:nvSpPr>
        <p:spPr>
          <a:xfrm>
            <a:off x="3886200" y="2133600"/>
            <a:ext cx="381000" cy="457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ight Arrow 12"/>
          <p:cNvSpPr/>
          <p:nvPr/>
        </p:nvSpPr>
        <p:spPr>
          <a:xfrm>
            <a:off x="6081511" y="2133600"/>
            <a:ext cx="547890" cy="4572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Down Arrow 14"/>
          <p:cNvSpPr/>
          <p:nvPr/>
        </p:nvSpPr>
        <p:spPr>
          <a:xfrm>
            <a:off x="7772400" y="3024790"/>
            <a:ext cx="381000" cy="131861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Left Arrow 15"/>
          <p:cNvSpPr/>
          <p:nvPr/>
        </p:nvSpPr>
        <p:spPr>
          <a:xfrm>
            <a:off x="5715000" y="4800600"/>
            <a:ext cx="609600" cy="3810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Left Arrow 2"/>
          <p:cNvSpPr/>
          <p:nvPr/>
        </p:nvSpPr>
        <p:spPr>
          <a:xfrm>
            <a:off x="2915455" y="4876800"/>
            <a:ext cx="665945" cy="381000"/>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7" name="Straight Connector 16"/>
          <p:cNvCxnSpPr>
            <a:stCxn id="4" idx="0"/>
          </p:cNvCxnSpPr>
          <p:nvPr/>
        </p:nvCxnSpPr>
        <p:spPr>
          <a:xfrm flipV="1">
            <a:off x="800100" y="1447800"/>
            <a:ext cx="0" cy="347729"/>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Straight Connector 19"/>
          <p:cNvCxnSpPr/>
          <p:nvPr/>
        </p:nvCxnSpPr>
        <p:spPr>
          <a:xfrm>
            <a:off x="800100" y="1447800"/>
            <a:ext cx="79629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2" name="Straight Connector 21"/>
          <p:cNvCxnSpPr/>
          <p:nvPr/>
        </p:nvCxnSpPr>
        <p:spPr>
          <a:xfrm>
            <a:off x="8763000" y="1447800"/>
            <a:ext cx="0" cy="43053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4" name="Straight Connector 23"/>
          <p:cNvCxnSpPr>
            <a:stCxn id="10" idx="2"/>
          </p:cNvCxnSpPr>
          <p:nvPr/>
        </p:nvCxnSpPr>
        <p:spPr>
          <a:xfrm>
            <a:off x="1824507" y="5486400"/>
            <a:ext cx="0" cy="266700"/>
          </a:xfrm>
          <a:prstGeom prst="line">
            <a:avLst/>
          </a:prstGeom>
        </p:spPr>
        <p:style>
          <a:lnRef idx="3">
            <a:schemeClr val="accent5"/>
          </a:lnRef>
          <a:fillRef idx="0">
            <a:schemeClr val="accent5"/>
          </a:fillRef>
          <a:effectRef idx="2">
            <a:schemeClr val="accent5"/>
          </a:effectRef>
          <a:fontRef idx="minor">
            <a:schemeClr val="tx1"/>
          </a:fontRef>
        </p:style>
      </p:cxnSp>
      <p:cxnSp>
        <p:nvCxnSpPr>
          <p:cNvPr id="26" name="Straight Connector 25"/>
          <p:cNvCxnSpPr/>
          <p:nvPr/>
        </p:nvCxnSpPr>
        <p:spPr>
          <a:xfrm>
            <a:off x="1824506" y="5753100"/>
            <a:ext cx="6938494" cy="0"/>
          </a:xfrm>
          <a:prstGeom prst="line">
            <a:avLst/>
          </a:prstGeom>
        </p:spPr>
        <p:style>
          <a:lnRef idx="3">
            <a:schemeClr val="accent5"/>
          </a:lnRef>
          <a:fillRef idx="0">
            <a:schemeClr val="accent5"/>
          </a:fillRef>
          <a:effectRef idx="2">
            <a:schemeClr val="accent5"/>
          </a:effectRef>
          <a:fontRef idx="minor">
            <a:schemeClr val="tx1"/>
          </a:fontRef>
        </p:style>
      </p:cxnSp>
      <p:sp>
        <p:nvSpPr>
          <p:cNvPr id="30" name="Oval 29"/>
          <p:cNvSpPr/>
          <p:nvPr/>
        </p:nvSpPr>
        <p:spPr>
          <a:xfrm>
            <a:off x="4267200" y="1295400"/>
            <a:ext cx="514350" cy="3262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t>FF</a:t>
            </a:r>
          </a:p>
        </p:txBody>
      </p:sp>
      <p:cxnSp>
        <p:nvCxnSpPr>
          <p:cNvPr id="32" name="Straight Connector 31"/>
          <p:cNvCxnSpPr/>
          <p:nvPr/>
        </p:nvCxnSpPr>
        <p:spPr>
          <a:xfrm>
            <a:off x="304800" y="2802764"/>
            <a:ext cx="0" cy="1997836"/>
          </a:xfrm>
          <a:prstGeom prst="line">
            <a:avLst/>
          </a:prstGeom>
        </p:spPr>
        <p:style>
          <a:lnRef idx="3">
            <a:schemeClr val="accent5"/>
          </a:lnRef>
          <a:fillRef idx="0">
            <a:schemeClr val="accent5"/>
          </a:fillRef>
          <a:effectRef idx="2">
            <a:schemeClr val="accent5"/>
          </a:effectRef>
          <a:fontRef idx="minor">
            <a:schemeClr val="tx1"/>
          </a:fontRef>
        </p:style>
      </p:cxnSp>
      <p:cxnSp>
        <p:nvCxnSpPr>
          <p:cNvPr id="34" name="Straight Connector 33"/>
          <p:cNvCxnSpPr/>
          <p:nvPr/>
        </p:nvCxnSpPr>
        <p:spPr>
          <a:xfrm>
            <a:off x="304800" y="4800600"/>
            <a:ext cx="495300" cy="0"/>
          </a:xfrm>
          <a:prstGeom prst="line">
            <a:avLst/>
          </a:prstGeom>
        </p:spPr>
        <p:style>
          <a:lnRef idx="3">
            <a:schemeClr val="accent5"/>
          </a:lnRef>
          <a:fillRef idx="0">
            <a:schemeClr val="accent5"/>
          </a:fillRef>
          <a:effectRef idx="2">
            <a:schemeClr val="accent5"/>
          </a:effectRef>
          <a:fontRef idx="minor">
            <a:schemeClr val="tx1"/>
          </a:fontRef>
        </p:style>
      </p:cxnSp>
      <p:sp>
        <p:nvSpPr>
          <p:cNvPr id="35" name="Oval 34"/>
          <p:cNvSpPr/>
          <p:nvPr/>
        </p:nvSpPr>
        <p:spPr>
          <a:xfrm>
            <a:off x="152400" y="3657599"/>
            <a:ext cx="400050" cy="38100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37" name="Straight Arrow Connector 36"/>
          <p:cNvCxnSpPr/>
          <p:nvPr/>
        </p:nvCxnSpPr>
        <p:spPr>
          <a:xfrm>
            <a:off x="5580845" y="4648200"/>
            <a:ext cx="1048555"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p:nvPr/>
        </p:nvCxnSpPr>
        <p:spPr>
          <a:xfrm flipH="1">
            <a:off x="5580845" y="5344196"/>
            <a:ext cx="1048555"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47" name="Oval 46"/>
          <p:cNvSpPr/>
          <p:nvPr/>
        </p:nvSpPr>
        <p:spPr>
          <a:xfrm>
            <a:off x="5943600" y="5240629"/>
            <a:ext cx="381000" cy="27555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49" name="Straight Arrow Connector 48"/>
          <p:cNvCxnSpPr/>
          <p:nvPr/>
        </p:nvCxnSpPr>
        <p:spPr>
          <a:xfrm>
            <a:off x="2853207" y="4648200"/>
            <a:ext cx="804393"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p:nvPr/>
        </p:nvCxnSpPr>
        <p:spPr>
          <a:xfrm flipH="1">
            <a:off x="2853207" y="5344196"/>
            <a:ext cx="804394"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7" name="Oval 56"/>
          <p:cNvSpPr/>
          <p:nvPr/>
        </p:nvSpPr>
        <p:spPr>
          <a:xfrm>
            <a:off x="3124200" y="4495800"/>
            <a:ext cx="304800" cy="304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cxnSp>
        <p:nvCxnSpPr>
          <p:cNvPr id="68" name="Straight Connector 67"/>
          <p:cNvCxnSpPr/>
          <p:nvPr/>
        </p:nvCxnSpPr>
        <p:spPr>
          <a:xfrm flipV="1">
            <a:off x="7210022" y="2819399"/>
            <a:ext cx="0" cy="410782"/>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Straight Connector 71"/>
          <p:cNvCxnSpPr/>
          <p:nvPr/>
        </p:nvCxnSpPr>
        <p:spPr>
          <a:xfrm>
            <a:off x="4953000" y="3230181"/>
            <a:ext cx="2257022" cy="0"/>
          </a:xfrm>
          <a:prstGeom prst="line">
            <a:avLst/>
          </a:prstGeom>
        </p:spPr>
        <p:style>
          <a:lnRef idx="2">
            <a:schemeClr val="accent3"/>
          </a:lnRef>
          <a:fillRef idx="0">
            <a:schemeClr val="accent3"/>
          </a:fillRef>
          <a:effectRef idx="1">
            <a:schemeClr val="accent3"/>
          </a:effectRef>
          <a:fontRef idx="minor">
            <a:schemeClr val="tx1"/>
          </a:fontRef>
        </p:style>
      </p:cxnSp>
      <p:sp>
        <p:nvSpPr>
          <p:cNvPr id="75" name="Oval 74"/>
          <p:cNvSpPr/>
          <p:nvPr/>
        </p:nvSpPr>
        <p:spPr>
          <a:xfrm>
            <a:off x="4781548" y="3154786"/>
            <a:ext cx="512203"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a:t>FF</a:t>
            </a:r>
          </a:p>
        </p:txBody>
      </p:sp>
      <p:cxnSp>
        <p:nvCxnSpPr>
          <p:cNvPr id="77" name="Straight Connector 76"/>
          <p:cNvCxnSpPr/>
          <p:nvPr/>
        </p:nvCxnSpPr>
        <p:spPr>
          <a:xfrm>
            <a:off x="4953000" y="3230181"/>
            <a:ext cx="0" cy="1265619"/>
          </a:xfrm>
          <a:prstGeom prst="line">
            <a:avLst/>
          </a:prstGeom>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0" y="6019800"/>
            <a:ext cx="89154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Where, F  = feed back (Helps in controlling the sub-system to which it is transmitted)</a:t>
            </a:r>
          </a:p>
          <a:p>
            <a:r>
              <a:rPr lang="en-US" dirty="0"/>
              <a:t>FF = feed forward (Serves the vital function of providing criteria for evaluation)</a:t>
            </a:r>
          </a:p>
        </p:txBody>
      </p:sp>
    </p:spTree>
    <p:extLst>
      <p:ext uri="{BB962C8B-B14F-4D97-AF65-F5344CB8AC3E}">
        <p14:creationId xmlns="" xmlns:p14="http://schemas.microsoft.com/office/powerpoint/2010/main" val="1951878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D87BE-3B40-4167-8E84-DE452AE9451E}"/>
              </a:ext>
            </a:extLst>
          </p:cNvPr>
          <p:cNvSpPr>
            <a:spLocks noGrp="1"/>
          </p:cNvSpPr>
          <p:nvPr>
            <p:ph type="title"/>
          </p:nvPr>
        </p:nvSpPr>
        <p:spPr>
          <a:xfrm>
            <a:off x="381000" y="2590800"/>
            <a:ext cx="7886700" cy="994172"/>
          </a:xfrm>
        </p:spPr>
        <p:txBody>
          <a:bodyPr>
            <a:normAutofit fontScale="90000"/>
          </a:bodyPr>
          <a:lstStyle/>
          <a:p>
            <a:pPr algn="ctr"/>
            <a:r>
              <a:rPr lang="en-US" dirty="0"/>
              <a:t>Unit – 1</a:t>
            </a:r>
            <a:br>
              <a:rPr lang="en-US" dirty="0"/>
            </a:br>
            <a:endParaRPr lang="en-IN" dirty="0"/>
          </a:p>
        </p:txBody>
      </p:sp>
    </p:spTree>
    <p:extLst>
      <p:ext uri="{BB962C8B-B14F-4D97-AF65-F5344CB8AC3E}">
        <p14:creationId xmlns="" xmlns:p14="http://schemas.microsoft.com/office/powerpoint/2010/main" val="3135192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837882"/>
          </a:xfrm>
        </p:spPr>
        <p:txBody>
          <a:bodyPr/>
          <a:lstStyle/>
          <a:p>
            <a:r>
              <a:rPr lang="en-US" dirty="0"/>
              <a:t>I. Define the problem :-</a:t>
            </a:r>
          </a:p>
        </p:txBody>
      </p:sp>
      <p:sp>
        <p:nvSpPr>
          <p:cNvPr id="3" name="Content Placeholder 2"/>
          <p:cNvSpPr>
            <a:spLocks noGrp="1"/>
          </p:cNvSpPr>
          <p:nvPr>
            <p:ph idx="1"/>
          </p:nvPr>
        </p:nvSpPr>
        <p:spPr>
          <a:xfrm>
            <a:off x="304800" y="1447800"/>
            <a:ext cx="8534400" cy="4800600"/>
          </a:xfrm>
        </p:spPr>
        <p:style>
          <a:lnRef idx="2">
            <a:schemeClr val="accent3"/>
          </a:lnRef>
          <a:fillRef idx="1">
            <a:schemeClr val="lt1"/>
          </a:fillRef>
          <a:effectRef idx="0">
            <a:schemeClr val="accent3"/>
          </a:effectRef>
          <a:fontRef idx="minor">
            <a:schemeClr val="dk1"/>
          </a:fontRef>
        </p:style>
        <p:txBody>
          <a:bodyPr>
            <a:normAutofit/>
          </a:bodyPr>
          <a:lstStyle/>
          <a:p>
            <a:r>
              <a:rPr lang="en-US" sz="2400" b="0" dirty="0">
                <a:latin typeface="Times New Roman" pitchFamily="18" charset="0"/>
                <a:cs typeface="Times New Roman" pitchFamily="18" charset="0"/>
              </a:rPr>
              <a:t>The first step of research process is to define the problem.</a:t>
            </a:r>
          </a:p>
          <a:p>
            <a:r>
              <a:rPr lang="en-US" sz="2400" b="0" dirty="0">
                <a:latin typeface="Times New Roman" pitchFamily="18" charset="0"/>
                <a:cs typeface="Times New Roman" pitchFamily="18" charset="0"/>
              </a:rPr>
              <a:t>There are two types of research problem:-</a:t>
            </a:r>
          </a:p>
          <a:p>
            <a:pPr marL="514350" indent="-514350">
              <a:buAutoNum type="romanLcPeriod"/>
            </a:pPr>
            <a:r>
              <a:rPr lang="en-US" sz="2400" b="0" dirty="0">
                <a:latin typeface="Times New Roman" pitchFamily="18" charset="0"/>
                <a:cs typeface="Times New Roman" pitchFamily="18" charset="0"/>
              </a:rPr>
              <a:t>Those which relates to </a:t>
            </a:r>
            <a:r>
              <a:rPr lang="en-US" sz="2400" b="1" dirty="0">
                <a:latin typeface="Times New Roman" pitchFamily="18" charset="0"/>
                <a:cs typeface="Times New Roman" pitchFamily="18" charset="0"/>
              </a:rPr>
              <a:t>state of nature.</a:t>
            </a:r>
          </a:p>
          <a:p>
            <a:pPr marL="514350" indent="-514350">
              <a:buAutoNum type="romanLcPeriod"/>
            </a:pPr>
            <a:r>
              <a:rPr lang="en-US" sz="2400" b="0" dirty="0">
                <a:latin typeface="Times New Roman" pitchFamily="18" charset="0"/>
                <a:cs typeface="Times New Roman" pitchFamily="18" charset="0"/>
              </a:rPr>
              <a:t>Those which relates to </a:t>
            </a:r>
            <a:r>
              <a:rPr lang="en-US" sz="2400" b="1" dirty="0">
                <a:latin typeface="Times New Roman" pitchFamily="18" charset="0"/>
                <a:cs typeface="Times New Roman" pitchFamily="18" charset="0"/>
              </a:rPr>
              <a:t>relationship between variables</a:t>
            </a:r>
            <a:r>
              <a:rPr lang="en-US" sz="2400" b="0" dirty="0">
                <a:latin typeface="Times New Roman" pitchFamily="18" charset="0"/>
                <a:cs typeface="Times New Roman" pitchFamily="18" charset="0"/>
              </a:rPr>
              <a:t>.</a:t>
            </a:r>
          </a:p>
          <a:p>
            <a:endParaRPr lang="en-US" sz="2400" b="0" dirty="0">
              <a:latin typeface="Times New Roman" pitchFamily="18" charset="0"/>
              <a:cs typeface="Times New Roman" pitchFamily="18" charset="0"/>
            </a:endParaRPr>
          </a:p>
          <a:p>
            <a:r>
              <a:rPr lang="en-US" sz="2400" b="0" dirty="0">
                <a:latin typeface="Times New Roman" pitchFamily="18" charset="0"/>
                <a:cs typeface="Times New Roman" pitchFamily="18" charset="0"/>
              </a:rPr>
              <a:t>Essentially two steps are involved in define research problems :-</a:t>
            </a:r>
          </a:p>
          <a:p>
            <a:pPr marL="457200" indent="-457200">
              <a:buAutoNum type="alphaLcPeriod"/>
            </a:pPr>
            <a:r>
              <a:rPr lang="en-US" sz="2400" b="0" dirty="0">
                <a:latin typeface="Times New Roman" pitchFamily="18" charset="0"/>
                <a:cs typeface="Times New Roman" pitchFamily="18" charset="0"/>
              </a:rPr>
              <a:t>Understanding the problem thoroughly.</a:t>
            </a:r>
          </a:p>
          <a:p>
            <a:pPr marL="457200" indent="-457200">
              <a:buAutoNum type="alphaLcPeriod"/>
            </a:pPr>
            <a:r>
              <a:rPr lang="en-US" sz="2400" b="0" dirty="0">
                <a:latin typeface="Times New Roman" pitchFamily="18" charset="0"/>
                <a:cs typeface="Times New Roman" pitchFamily="18" charset="0"/>
              </a:rPr>
              <a:t>Rephrasing the same into meaningful terms from an point of view.</a:t>
            </a:r>
          </a:p>
        </p:txBody>
      </p:sp>
    </p:spTree>
    <p:extLst>
      <p:ext uri="{BB962C8B-B14F-4D97-AF65-F5344CB8AC3E}">
        <p14:creationId xmlns="" xmlns:p14="http://schemas.microsoft.com/office/powerpoint/2010/main" val="2050341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837882"/>
          </a:xfrm>
        </p:spPr>
        <p:txBody>
          <a:bodyPr/>
          <a:lstStyle/>
          <a:p>
            <a:r>
              <a:rPr lang="en-US" dirty="0"/>
              <a:t>II. Review the literature :-</a:t>
            </a:r>
          </a:p>
        </p:txBody>
      </p:sp>
      <p:sp>
        <p:nvSpPr>
          <p:cNvPr id="3" name="Content Placeholder 2"/>
          <p:cNvSpPr>
            <a:spLocks noGrp="1"/>
          </p:cNvSpPr>
          <p:nvPr>
            <p:ph idx="1"/>
          </p:nvPr>
        </p:nvSpPr>
        <p:spPr>
          <a:xfrm>
            <a:off x="304800" y="1447800"/>
            <a:ext cx="8534400" cy="4800600"/>
          </a:xfrm>
        </p:spPr>
        <p:style>
          <a:lnRef idx="2">
            <a:schemeClr val="accent3"/>
          </a:lnRef>
          <a:fillRef idx="1">
            <a:schemeClr val="lt1"/>
          </a:fillRef>
          <a:effectRef idx="0">
            <a:schemeClr val="accent3"/>
          </a:effectRef>
          <a:fontRef idx="minor">
            <a:schemeClr val="dk1"/>
          </a:fontRef>
        </p:style>
        <p:txBody>
          <a:bodyPr>
            <a:normAutofit/>
          </a:bodyPr>
          <a:lstStyle/>
          <a:p>
            <a:pPr algn="just"/>
            <a:r>
              <a:rPr lang="en-US" sz="2800" b="0" dirty="0">
                <a:latin typeface="Times New Roman" pitchFamily="18" charset="0"/>
                <a:cs typeface="Times New Roman" pitchFamily="18" charset="0"/>
              </a:rPr>
              <a:t>Once the problem is define, </a:t>
            </a:r>
            <a:r>
              <a:rPr lang="en-US" sz="2800" b="0" u="sng" dirty="0">
                <a:latin typeface="Times New Roman" pitchFamily="18" charset="0"/>
                <a:cs typeface="Times New Roman" pitchFamily="18" charset="0"/>
              </a:rPr>
              <a:t>a brief summary</a:t>
            </a:r>
            <a:r>
              <a:rPr lang="en-US" sz="2800" u="sng" dirty="0">
                <a:latin typeface="Times New Roman" pitchFamily="18" charset="0"/>
                <a:cs typeface="Times New Roman" pitchFamily="18" charset="0"/>
              </a:rPr>
              <a:t>, </a:t>
            </a:r>
            <a:r>
              <a:rPr lang="en-US" sz="2800" b="0" dirty="0">
                <a:latin typeface="Times New Roman" pitchFamily="18" charset="0"/>
                <a:cs typeface="Times New Roman" pitchFamily="18" charset="0"/>
              </a:rPr>
              <a:t>should be written down. </a:t>
            </a:r>
          </a:p>
          <a:p>
            <a:pPr algn="just"/>
            <a:r>
              <a:rPr lang="en-US" sz="2800" b="0" dirty="0">
                <a:latin typeface="Times New Roman" pitchFamily="18" charset="0"/>
                <a:cs typeface="Times New Roman" pitchFamily="18" charset="0"/>
              </a:rPr>
              <a:t>It is compulsory for a research worker writing a thesis for a Ph.D. degree to write a synopsis of topic and submit it to necessary committee or the research board for approval.</a:t>
            </a:r>
          </a:p>
        </p:txBody>
      </p:sp>
    </p:spTree>
    <p:extLst>
      <p:ext uri="{BB962C8B-B14F-4D97-AF65-F5344CB8AC3E}">
        <p14:creationId xmlns="" xmlns:p14="http://schemas.microsoft.com/office/powerpoint/2010/main" val="528681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837882"/>
          </a:xfrm>
        </p:spPr>
        <p:txBody>
          <a:bodyPr>
            <a:normAutofit/>
          </a:bodyPr>
          <a:lstStyle/>
          <a:p>
            <a:r>
              <a:rPr lang="en-US" dirty="0"/>
              <a:t>iii. Formulate hypothesis : -</a:t>
            </a:r>
          </a:p>
        </p:txBody>
      </p:sp>
      <p:sp>
        <p:nvSpPr>
          <p:cNvPr id="3" name="Content Placeholder 2"/>
          <p:cNvSpPr>
            <a:spLocks noGrp="1"/>
          </p:cNvSpPr>
          <p:nvPr>
            <p:ph idx="1"/>
          </p:nvPr>
        </p:nvSpPr>
        <p:spPr>
          <a:xfrm>
            <a:off x="304800" y="1447800"/>
            <a:ext cx="8534400" cy="4953000"/>
          </a:xfrm>
        </p:spPr>
        <p:style>
          <a:lnRef idx="2">
            <a:schemeClr val="accent3"/>
          </a:lnRef>
          <a:fillRef idx="1">
            <a:schemeClr val="lt1"/>
          </a:fillRef>
          <a:effectRef idx="0">
            <a:schemeClr val="accent3"/>
          </a:effectRef>
          <a:fontRef idx="minor">
            <a:schemeClr val="dk1"/>
          </a:fontRef>
        </p:style>
        <p:txBody>
          <a:bodyPr>
            <a:normAutofit/>
          </a:bodyPr>
          <a:lstStyle/>
          <a:p>
            <a:pPr algn="just"/>
            <a:r>
              <a:rPr lang="en-US" sz="2800" b="0" dirty="0">
                <a:latin typeface="Times New Roman" pitchFamily="18" charset="0"/>
                <a:cs typeface="Times New Roman" pitchFamily="18" charset="0"/>
              </a:rPr>
              <a:t>The next step is to formulate hypothesis. It is tentative assumption made in order to draw out and test its logical or empirical consequences. Hypothesis should be very specific and limited to the piece of research in hand because it has to be tested.</a:t>
            </a:r>
          </a:p>
          <a:p>
            <a:pPr algn="just"/>
            <a:r>
              <a:rPr lang="en-US" sz="2800" b="0" dirty="0">
                <a:solidFill>
                  <a:schemeClr val="tx2"/>
                </a:solidFill>
                <a:latin typeface="Times New Roman" pitchFamily="18" charset="0"/>
                <a:cs typeface="Times New Roman" pitchFamily="18" charset="0"/>
              </a:rPr>
              <a:t>The role of the hypothesis is to guide the researcher by delimiting the area of research and to keep him on the right track.</a:t>
            </a:r>
          </a:p>
        </p:txBody>
      </p:sp>
    </p:spTree>
    <p:extLst>
      <p:ext uri="{BB962C8B-B14F-4D97-AF65-F5344CB8AC3E}">
        <p14:creationId xmlns="" xmlns:p14="http://schemas.microsoft.com/office/powerpoint/2010/main" val="564927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4D2F69-FCB6-4313-A177-DCF3B22A7F12}"/>
              </a:ext>
            </a:extLst>
          </p:cNvPr>
          <p:cNvSpPr>
            <a:spLocks noGrp="1"/>
          </p:cNvSpPr>
          <p:nvPr>
            <p:ph idx="1"/>
          </p:nvPr>
        </p:nvSpPr>
        <p:spPr>
          <a:xfrm>
            <a:off x="628650" y="609600"/>
            <a:ext cx="7886700" cy="5567363"/>
          </a:xfrm>
        </p:spPr>
        <p:txBody>
          <a:bodyPr/>
          <a:lstStyle/>
          <a:p>
            <a:pPr marL="0" indent="0">
              <a:buNone/>
            </a:pPr>
            <a:r>
              <a:rPr lang="en-US" b="1" dirty="0"/>
              <a:t>Example 1: The Effect of Study Time on Academic Performance</a:t>
            </a:r>
          </a:p>
          <a:p>
            <a:pPr>
              <a:buFont typeface="+mj-lt"/>
              <a:buAutoNum type="arabicPeriod"/>
            </a:pPr>
            <a:r>
              <a:rPr lang="en-US" b="1" dirty="0"/>
              <a:t>Identify the Variables:</a:t>
            </a:r>
            <a:endParaRPr lang="en-US" dirty="0"/>
          </a:p>
          <a:p>
            <a:pPr marL="742950" lvl="1" indent="-285750">
              <a:buFont typeface="+mj-lt"/>
              <a:buAutoNum type="arabicPeriod"/>
            </a:pPr>
            <a:r>
              <a:rPr lang="en-US" b="1" dirty="0"/>
              <a:t>Independent Variable (IV)</a:t>
            </a:r>
            <a:r>
              <a:rPr lang="en-US" dirty="0"/>
              <a:t>: </a:t>
            </a:r>
            <a:r>
              <a:rPr lang="en-US" b="1" dirty="0"/>
              <a:t>Study time</a:t>
            </a:r>
            <a:r>
              <a:rPr lang="en-US" dirty="0"/>
              <a:t> (the amount of time spent studying).</a:t>
            </a:r>
          </a:p>
          <a:p>
            <a:pPr marL="742950" lvl="1" indent="-285750">
              <a:buFont typeface="+mj-lt"/>
              <a:buAutoNum type="arabicPeriod"/>
            </a:pPr>
            <a:r>
              <a:rPr lang="en-US" b="1" dirty="0"/>
              <a:t>Dependent Variable (DV)</a:t>
            </a:r>
            <a:r>
              <a:rPr lang="en-US" dirty="0"/>
              <a:t>: </a:t>
            </a:r>
            <a:r>
              <a:rPr lang="en-US" b="1" dirty="0"/>
              <a:t>Academic performance</a:t>
            </a:r>
            <a:r>
              <a:rPr lang="en-US" dirty="0"/>
              <a:t> (measured by grades, exam scores, etc.).</a:t>
            </a:r>
          </a:p>
          <a:p>
            <a:pPr>
              <a:buFont typeface="+mj-lt"/>
              <a:buAutoNum type="arabicPeriod"/>
            </a:pPr>
            <a:r>
              <a:rPr lang="en-US" b="1" dirty="0"/>
              <a:t>Establish a Relationship:</a:t>
            </a:r>
            <a:endParaRPr lang="en-US" dirty="0"/>
          </a:p>
          <a:p>
            <a:pPr marL="742950" lvl="1" indent="-285750">
              <a:buFont typeface="+mj-lt"/>
              <a:buAutoNum type="arabicPeriod"/>
            </a:pPr>
            <a:r>
              <a:rPr lang="en-US" b="1" dirty="0"/>
              <a:t>Type of Relationship</a:t>
            </a:r>
            <a:r>
              <a:rPr lang="en-US" dirty="0"/>
              <a:t>: Positive relationship (the more time a student spends studying, the higher their academic performance is expected to be).</a:t>
            </a:r>
          </a:p>
          <a:p>
            <a:pPr marL="742950" lvl="1" indent="-285750">
              <a:buFont typeface="+mj-lt"/>
              <a:buAutoNum type="arabicPeriod"/>
            </a:pPr>
            <a:r>
              <a:rPr lang="en-US" b="1" dirty="0"/>
              <a:t>Cause-and-Effect Relationship</a:t>
            </a:r>
            <a:r>
              <a:rPr lang="en-US" dirty="0"/>
              <a:t>: Study time is believed to cause an improvement in academic performance.</a:t>
            </a:r>
          </a:p>
          <a:p>
            <a:pPr>
              <a:buFont typeface="+mj-lt"/>
              <a:buAutoNum type="arabicPeriod"/>
            </a:pPr>
            <a:r>
              <a:rPr lang="en-US" b="1" dirty="0"/>
              <a:t>Make the Hypothesis Testable:</a:t>
            </a:r>
            <a:endParaRPr lang="en-US" dirty="0"/>
          </a:p>
          <a:p>
            <a:pPr marL="742950" lvl="1" indent="-285750">
              <a:buFont typeface="+mj-lt"/>
              <a:buAutoNum type="arabicPeriod"/>
            </a:pPr>
            <a:r>
              <a:rPr lang="en-US" b="1" dirty="0"/>
              <a:t>Hypothesis</a:t>
            </a:r>
            <a:r>
              <a:rPr lang="en-US" dirty="0"/>
              <a:t>: "The more time students spend studying, the higher their academic performance will be on their final exams."</a:t>
            </a:r>
          </a:p>
          <a:p>
            <a:endParaRPr lang="en-IN" dirty="0"/>
          </a:p>
        </p:txBody>
      </p:sp>
    </p:spTree>
    <p:extLst>
      <p:ext uri="{BB962C8B-B14F-4D97-AF65-F5344CB8AC3E}">
        <p14:creationId xmlns="" xmlns:p14="http://schemas.microsoft.com/office/powerpoint/2010/main" val="2320949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837882"/>
          </a:xfrm>
        </p:spPr>
        <p:txBody>
          <a:bodyPr>
            <a:normAutofit/>
          </a:bodyPr>
          <a:lstStyle/>
          <a:p>
            <a:r>
              <a:rPr lang="en-US" dirty="0"/>
              <a:t>iv. Design the Research :-</a:t>
            </a:r>
          </a:p>
        </p:txBody>
      </p:sp>
      <p:sp>
        <p:nvSpPr>
          <p:cNvPr id="3" name="Content Placeholder 2"/>
          <p:cNvSpPr>
            <a:spLocks noGrp="1"/>
          </p:cNvSpPr>
          <p:nvPr>
            <p:ph idx="1"/>
          </p:nvPr>
        </p:nvSpPr>
        <p:spPr>
          <a:xfrm>
            <a:off x="304800" y="1447800"/>
            <a:ext cx="8534400" cy="5334000"/>
          </a:xfrm>
        </p:spPr>
        <p:style>
          <a:lnRef idx="2">
            <a:schemeClr val="accent3"/>
          </a:lnRef>
          <a:fillRef idx="1">
            <a:schemeClr val="lt1"/>
          </a:fillRef>
          <a:effectRef idx="0">
            <a:schemeClr val="accent3"/>
          </a:effectRef>
          <a:fontRef idx="minor">
            <a:schemeClr val="dk1"/>
          </a:fontRef>
        </p:style>
        <p:txBody>
          <a:bodyPr>
            <a:noAutofit/>
          </a:bodyPr>
          <a:lstStyle/>
          <a:p>
            <a:pPr algn="just"/>
            <a:r>
              <a:rPr lang="en-US" sz="2800" b="0" dirty="0"/>
              <a:t>The research problem having been formulated in clear cut terms, the researcher will be required to prepare a research design, i.e., he will have to state the conceptual structure within which research would be conducted. </a:t>
            </a:r>
          </a:p>
          <a:p>
            <a:pPr algn="just"/>
            <a:r>
              <a:rPr lang="en-US" sz="2800" b="0" dirty="0">
                <a:solidFill>
                  <a:srgbClr val="002060"/>
                </a:solidFill>
              </a:rPr>
              <a:t>The function of research design is to provide for the collection of relevant evidence with minimal expenditure of effort, time and money.</a:t>
            </a:r>
          </a:p>
          <a:p>
            <a:pPr algn="just"/>
            <a:r>
              <a:rPr lang="en-US" sz="2800" b="0" dirty="0">
                <a:solidFill>
                  <a:schemeClr val="tx1"/>
                </a:solidFill>
                <a:latin typeface="Times New Roman" pitchFamily="18" charset="0"/>
                <a:cs typeface="Times New Roman" pitchFamily="18" charset="0"/>
              </a:rPr>
              <a:t>Research purpose may be grouped into four categories, i.e. (a). Exploration; (b). Description; (c). Diagnosis; (d). Experimentation.</a:t>
            </a:r>
          </a:p>
        </p:txBody>
      </p:sp>
    </p:spTree>
    <p:extLst>
      <p:ext uri="{BB962C8B-B14F-4D97-AF65-F5344CB8AC3E}">
        <p14:creationId xmlns="" xmlns:p14="http://schemas.microsoft.com/office/powerpoint/2010/main" val="1481406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848600" cy="837882"/>
          </a:xfrm>
        </p:spPr>
        <p:txBody>
          <a:bodyPr>
            <a:normAutofit/>
          </a:bodyPr>
          <a:lstStyle/>
          <a:p>
            <a:r>
              <a:rPr lang="en-US" dirty="0"/>
              <a:t>V. Collect The Data :-</a:t>
            </a:r>
          </a:p>
        </p:txBody>
      </p:sp>
      <p:sp>
        <p:nvSpPr>
          <p:cNvPr id="3" name="Content Placeholder 2"/>
          <p:cNvSpPr>
            <a:spLocks noGrp="1"/>
          </p:cNvSpPr>
          <p:nvPr>
            <p:ph idx="1"/>
          </p:nvPr>
        </p:nvSpPr>
        <p:spPr>
          <a:xfrm>
            <a:off x="304800" y="1447800"/>
            <a:ext cx="8534400" cy="4953000"/>
          </a:xfrm>
        </p:spPr>
        <p:style>
          <a:lnRef idx="2">
            <a:schemeClr val="accent3"/>
          </a:lnRef>
          <a:fillRef idx="1">
            <a:schemeClr val="lt1"/>
          </a:fillRef>
          <a:effectRef idx="0">
            <a:schemeClr val="accent3"/>
          </a:effectRef>
          <a:fontRef idx="minor">
            <a:schemeClr val="dk1"/>
          </a:fontRef>
        </p:style>
        <p:txBody>
          <a:bodyPr>
            <a:normAutofit lnSpcReduction="10000"/>
          </a:bodyPr>
          <a:lstStyle/>
          <a:p>
            <a:r>
              <a:rPr lang="en-US" sz="2800" b="0" dirty="0">
                <a:solidFill>
                  <a:schemeClr val="tx1"/>
                </a:solidFill>
                <a:latin typeface="Times New Roman" pitchFamily="18" charset="0"/>
                <a:cs typeface="Times New Roman" pitchFamily="18" charset="0"/>
              </a:rPr>
              <a:t>The next step is to collect the data.</a:t>
            </a:r>
          </a:p>
          <a:p>
            <a:r>
              <a:rPr lang="en-US" sz="2800" b="0" dirty="0">
                <a:solidFill>
                  <a:schemeClr val="tx1"/>
                </a:solidFill>
                <a:latin typeface="Times New Roman" pitchFamily="18" charset="0"/>
                <a:cs typeface="Times New Roman" pitchFamily="18" charset="0"/>
              </a:rPr>
              <a:t>There are several ways to collect the data are :-</a:t>
            </a:r>
          </a:p>
          <a:p>
            <a:pPr marL="514350" indent="-514350">
              <a:buAutoNum type="arabicPeriod"/>
            </a:pPr>
            <a:r>
              <a:rPr lang="en-US" sz="2800" b="0" dirty="0">
                <a:solidFill>
                  <a:schemeClr val="tx1"/>
                </a:solidFill>
                <a:latin typeface="Times New Roman" pitchFamily="18" charset="0"/>
                <a:cs typeface="Times New Roman" pitchFamily="18" charset="0"/>
              </a:rPr>
              <a:t>By Observation </a:t>
            </a:r>
          </a:p>
          <a:p>
            <a:pPr marL="514350" indent="-514350">
              <a:buAutoNum type="arabicPeriod"/>
            </a:pPr>
            <a:r>
              <a:rPr lang="en-US" sz="2800" b="0" dirty="0">
                <a:solidFill>
                  <a:schemeClr val="tx1"/>
                </a:solidFill>
                <a:latin typeface="Times New Roman" pitchFamily="18" charset="0"/>
                <a:cs typeface="Times New Roman" pitchFamily="18" charset="0"/>
              </a:rPr>
              <a:t>Through personal interview</a:t>
            </a:r>
          </a:p>
          <a:p>
            <a:pPr marL="514350" indent="-514350">
              <a:buAutoNum type="arabicPeriod"/>
            </a:pPr>
            <a:r>
              <a:rPr lang="en-US" sz="2800" b="0" dirty="0">
                <a:solidFill>
                  <a:schemeClr val="tx1"/>
                </a:solidFill>
                <a:latin typeface="Times New Roman" pitchFamily="18" charset="0"/>
                <a:cs typeface="Times New Roman" pitchFamily="18" charset="0"/>
              </a:rPr>
              <a:t>Through telephone interview</a:t>
            </a:r>
          </a:p>
          <a:p>
            <a:pPr marL="514350" indent="-514350">
              <a:buAutoNum type="arabicPeriod"/>
            </a:pPr>
            <a:r>
              <a:rPr lang="en-US" sz="2800" b="0" dirty="0">
                <a:solidFill>
                  <a:schemeClr val="tx1"/>
                </a:solidFill>
                <a:latin typeface="Times New Roman" pitchFamily="18" charset="0"/>
                <a:cs typeface="Times New Roman" pitchFamily="18" charset="0"/>
              </a:rPr>
              <a:t>By mailing of questionnaires</a:t>
            </a:r>
          </a:p>
          <a:p>
            <a:pPr marL="514350" indent="-514350">
              <a:buAutoNum type="arabicPeriod"/>
            </a:pPr>
            <a:r>
              <a:rPr lang="en-US" sz="2800" b="0" dirty="0">
                <a:solidFill>
                  <a:schemeClr val="tx1"/>
                </a:solidFill>
                <a:latin typeface="Times New Roman" pitchFamily="18" charset="0"/>
                <a:cs typeface="Times New Roman" pitchFamily="18" charset="0"/>
              </a:rPr>
              <a:t>Through schedules</a:t>
            </a:r>
          </a:p>
          <a:p>
            <a:pPr algn="just"/>
            <a:r>
              <a:rPr lang="en-US" sz="2800" b="0" dirty="0">
                <a:solidFill>
                  <a:srgbClr val="002060"/>
                </a:solidFill>
              </a:rPr>
              <a:t>The researcher should select one of these methods of collecting the data taking into consideration the nature of investigation, objective and scope of the inquiry, financial resources, available time and the desired degree of accuracy.</a:t>
            </a:r>
          </a:p>
        </p:txBody>
      </p:sp>
    </p:spTree>
    <p:extLst>
      <p:ext uri="{BB962C8B-B14F-4D97-AF65-F5344CB8AC3E}">
        <p14:creationId xmlns="" xmlns:p14="http://schemas.microsoft.com/office/powerpoint/2010/main" val="3178156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761682"/>
          </a:xfrm>
        </p:spPr>
        <p:txBody>
          <a:bodyPr/>
          <a:lstStyle/>
          <a:p>
            <a:r>
              <a:rPr lang="en-US" dirty="0"/>
              <a:t>Vi. Analysis the Data :-</a:t>
            </a:r>
          </a:p>
        </p:txBody>
      </p:sp>
      <p:sp>
        <p:nvSpPr>
          <p:cNvPr id="3" name="Content Placeholder 2"/>
          <p:cNvSpPr>
            <a:spLocks noGrp="1"/>
          </p:cNvSpPr>
          <p:nvPr>
            <p:ph idx="1"/>
          </p:nvPr>
        </p:nvSpPr>
        <p:spPr>
          <a:xfrm>
            <a:off x="304800" y="1219200"/>
            <a:ext cx="8382000" cy="4906963"/>
          </a:xfrm>
        </p:spPr>
        <p:style>
          <a:lnRef idx="2">
            <a:schemeClr val="accent3"/>
          </a:lnRef>
          <a:fillRef idx="1">
            <a:schemeClr val="lt1"/>
          </a:fillRef>
          <a:effectRef idx="0">
            <a:schemeClr val="accent3"/>
          </a:effectRef>
          <a:fontRef idx="minor">
            <a:schemeClr val="dk1"/>
          </a:fontRef>
        </p:style>
        <p:txBody>
          <a:bodyPr>
            <a:normAutofit/>
          </a:bodyPr>
          <a:lstStyle/>
          <a:p>
            <a:pPr algn="just"/>
            <a:r>
              <a:rPr lang="en-US" sz="2400" b="0" dirty="0">
                <a:latin typeface="Times New Roman" pitchFamily="18" charset="0"/>
                <a:cs typeface="Times New Roman" pitchFamily="18" charset="0"/>
              </a:rPr>
              <a:t>After the data have been collected, the researcher turns to the task of analysing them. </a:t>
            </a:r>
          </a:p>
          <a:p>
            <a:pPr algn="just"/>
            <a:r>
              <a:rPr lang="en-US" sz="2400" b="0" dirty="0">
                <a:latin typeface="Times New Roman" pitchFamily="18" charset="0"/>
                <a:cs typeface="Times New Roman" pitchFamily="18" charset="0"/>
              </a:rPr>
              <a:t>The analysis of data requires a number of closely related operations such as establishment of categories, the application of these categories to raw data through coding, tabulation and then drawing statistical inferences.</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05334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718"/>
            <a:ext cx="8305800" cy="761682"/>
          </a:xfrm>
        </p:spPr>
        <p:txBody>
          <a:bodyPr/>
          <a:lstStyle/>
          <a:p>
            <a:r>
              <a:rPr lang="en-US" dirty="0"/>
              <a:t>Vii. Interpret &amp; Report</a:t>
            </a:r>
          </a:p>
        </p:txBody>
      </p:sp>
      <p:sp>
        <p:nvSpPr>
          <p:cNvPr id="3" name="Content Placeholder 2"/>
          <p:cNvSpPr>
            <a:spLocks noGrp="1"/>
          </p:cNvSpPr>
          <p:nvPr>
            <p:ph idx="1"/>
          </p:nvPr>
        </p:nvSpPr>
        <p:spPr>
          <a:xfrm>
            <a:off x="304800" y="1371600"/>
            <a:ext cx="8382000" cy="4754563"/>
          </a:xfrm>
        </p:spPr>
        <p:style>
          <a:lnRef idx="2">
            <a:schemeClr val="accent3"/>
          </a:lnRef>
          <a:fillRef idx="1">
            <a:schemeClr val="lt1"/>
          </a:fillRef>
          <a:effectRef idx="0">
            <a:schemeClr val="accent3"/>
          </a:effectRef>
          <a:fontRef idx="minor">
            <a:schemeClr val="dk1"/>
          </a:fontRef>
        </p:style>
        <p:txBody>
          <a:bodyPr>
            <a:normAutofit/>
          </a:bodyPr>
          <a:lstStyle/>
          <a:p>
            <a:r>
              <a:rPr lang="en-US" sz="2800" b="0" dirty="0">
                <a:latin typeface="Times New Roman" pitchFamily="18" charset="0"/>
                <a:cs typeface="Times New Roman" pitchFamily="18" charset="0"/>
              </a:rPr>
              <a:t>Research has to prepare the report of what has been done by him.</a:t>
            </a:r>
          </a:p>
          <a:p>
            <a:r>
              <a:rPr lang="en-US" sz="2800" b="0" dirty="0">
                <a:latin typeface="Times New Roman" pitchFamily="18" charset="0"/>
                <a:cs typeface="Times New Roman" pitchFamily="18" charset="0"/>
              </a:rPr>
              <a:t>Writing of report includes :-</a:t>
            </a:r>
          </a:p>
          <a:p>
            <a:pPr marL="457200" indent="-457200">
              <a:buAutoNum type="arabicPeriod"/>
            </a:pPr>
            <a:r>
              <a:rPr lang="en-US" sz="2800" b="0" dirty="0">
                <a:latin typeface="Times New Roman" pitchFamily="18" charset="0"/>
                <a:cs typeface="Times New Roman" pitchFamily="18" charset="0"/>
              </a:rPr>
              <a:t>The preliminary pages</a:t>
            </a:r>
          </a:p>
          <a:p>
            <a:pPr marL="457200" indent="-457200">
              <a:buAutoNum type="arabicPeriod"/>
            </a:pPr>
            <a:r>
              <a:rPr lang="en-US" sz="2800" b="0" dirty="0">
                <a:latin typeface="Times New Roman" pitchFamily="18" charset="0"/>
                <a:cs typeface="Times New Roman" pitchFamily="18" charset="0"/>
              </a:rPr>
              <a:t>The main text </a:t>
            </a:r>
          </a:p>
          <a:p>
            <a:pPr marL="457200" indent="-457200">
              <a:buAutoNum type="arabicPeriod"/>
            </a:pPr>
            <a:r>
              <a:rPr lang="en-US" sz="2800" b="0" dirty="0">
                <a:latin typeface="Times New Roman" pitchFamily="18" charset="0"/>
                <a:cs typeface="Times New Roman" pitchFamily="18" charset="0"/>
              </a:rPr>
              <a:t>The end matter</a:t>
            </a:r>
          </a:p>
        </p:txBody>
      </p:sp>
    </p:spTree>
    <p:extLst>
      <p:ext uri="{BB962C8B-B14F-4D97-AF65-F5344CB8AC3E}">
        <p14:creationId xmlns="" xmlns:p14="http://schemas.microsoft.com/office/powerpoint/2010/main" val="2204994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515D44-91EC-4529-8F2D-C7121B494C99}"/>
              </a:ext>
            </a:extLst>
          </p:cNvPr>
          <p:cNvSpPr>
            <a:spLocks noGrp="1"/>
          </p:cNvSpPr>
          <p:nvPr>
            <p:ph type="title"/>
          </p:nvPr>
        </p:nvSpPr>
        <p:spPr/>
        <p:txBody>
          <a:bodyPr/>
          <a:lstStyle/>
          <a:p>
            <a:r>
              <a:rPr lang="en-US" dirty="0"/>
              <a:t>Criteria of Good Research.</a:t>
            </a:r>
            <a:br>
              <a:rPr lang="en-US" dirty="0"/>
            </a:br>
            <a:endParaRPr lang="en-IN" dirty="0"/>
          </a:p>
        </p:txBody>
      </p:sp>
      <p:sp>
        <p:nvSpPr>
          <p:cNvPr id="3" name="Content Placeholder 2">
            <a:extLst>
              <a:ext uri="{FF2B5EF4-FFF2-40B4-BE49-F238E27FC236}">
                <a16:creationId xmlns="" xmlns:a16="http://schemas.microsoft.com/office/drawing/2014/main" id="{93CD4A7E-E4B8-465B-97DE-B6205F62EE88}"/>
              </a:ext>
            </a:extLst>
          </p:cNvPr>
          <p:cNvSpPr>
            <a:spLocks noGrp="1"/>
          </p:cNvSpPr>
          <p:nvPr>
            <p:ph idx="1"/>
          </p:nvPr>
        </p:nvSpPr>
        <p:spPr/>
        <p:txBody>
          <a:bodyPr/>
          <a:lstStyle/>
          <a:p>
            <a:r>
              <a:rPr lang="en-US" dirty="0"/>
              <a:t> Purpose clearly defined. </a:t>
            </a:r>
          </a:p>
          <a:p>
            <a:r>
              <a:rPr lang="en-US" dirty="0"/>
              <a:t>Research process detailed. </a:t>
            </a:r>
          </a:p>
          <a:p>
            <a:r>
              <a:rPr lang="en-US" dirty="0"/>
              <a:t>Research design thoroughly planned. </a:t>
            </a:r>
          </a:p>
          <a:p>
            <a:r>
              <a:rPr lang="en-US" dirty="0"/>
              <a:t>High ethical standards applied. </a:t>
            </a:r>
          </a:p>
          <a:p>
            <a:r>
              <a:rPr lang="en-US" dirty="0"/>
              <a:t>Limitations frankly revealed. </a:t>
            </a:r>
          </a:p>
          <a:p>
            <a:r>
              <a:rPr lang="en-US" dirty="0"/>
              <a:t>Adequate analysis for decision maker’s needs. </a:t>
            </a:r>
          </a:p>
          <a:p>
            <a:r>
              <a:rPr lang="en-US" dirty="0"/>
              <a:t>Findings presented unambiguously. </a:t>
            </a:r>
          </a:p>
          <a:p>
            <a:r>
              <a:rPr lang="en-US" dirty="0"/>
              <a:t>Conclusions justified. </a:t>
            </a:r>
          </a:p>
          <a:p>
            <a:r>
              <a:rPr lang="en-US" dirty="0"/>
              <a:t>Researcher’s experience reflected</a:t>
            </a:r>
            <a:endParaRPr lang="en-IN" dirty="0"/>
          </a:p>
        </p:txBody>
      </p:sp>
    </p:spTree>
    <p:extLst>
      <p:ext uri="{BB962C8B-B14F-4D97-AF65-F5344CB8AC3E}">
        <p14:creationId xmlns="" xmlns:p14="http://schemas.microsoft.com/office/powerpoint/2010/main" val="426672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A33D25E-E541-4EB7-B95C-6A1597462E50}"/>
              </a:ext>
            </a:extLst>
          </p:cNvPr>
          <p:cNvSpPr>
            <a:spLocks noGrp="1"/>
          </p:cNvSpPr>
          <p:nvPr>
            <p:ph idx="1"/>
          </p:nvPr>
        </p:nvSpPr>
        <p:spPr>
          <a:xfrm>
            <a:off x="628650" y="1197005"/>
            <a:ext cx="7886700" cy="4292968"/>
          </a:xfrm>
        </p:spPr>
        <p:txBody>
          <a:bodyPr>
            <a:normAutofit/>
          </a:bodyPr>
          <a:lstStyle/>
          <a:p>
            <a:pPr marL="0" indent="0" algn="just">
              <a:buNone/>
            </a:pPr>
            <a:endParaRPr lang="en-US" dirty="0"/>
          </a:p>
          <a:p>
            <a:pPr marL="0" indent="0" algn="just">
              <a:buNone/>
            </a:pPr>
            <a:r>
              <a:rPr lang="en-US" b="1" i="1" dirty="0"/>
              <a:t>Research Methodology</a:t>
            </a:r>
            <a:r>
              <a:rPr lang="en-US" dirty="0"/>
              <a:t>: An Introduction- Meaning of Research, Objectives of Research, Types of Research, Research Approaches, Significance of Research, Research Methods versus Methodology, Research and Scientific Method, Research Process, Criteria of Good Research.</a:t>
            </a:r>
          </a:p>
          <a:p>
            <a:pPr marL="0" indent="0" algn="just">
              <a:buNone/>
            </a:pPr>
            <a:endParaRPr lang="en-US" dirty="0"/>
          </a:p>
          <a:p>
            <a:pPr marL="0" indent="0" algn="just">
              <a:buNone/>
            </a:pPr>
            <a:r>
              <a:rPr lang="en-US" b="1" i="1" dirty="0"/>
              <a:t>Introduction to Research methodology in Computer Science</a:t>
            </a:r>
            <a:r>
              <a:rPr lang="en-US" dirty="0"/>
              <a:t>: Computer programming, Computer Experiment, Computer Simulation,  Concurrent programming, Online Ethnography, Online Focus group, Computer assisted web interviewing, Web based experiments, Methodology, Research, Applied research, online research methods</a:t>
            </a:r>
            <a:endParaRPr lang="en-IN" dirty="0"/>
          </a:p>
        </p:txBody>
      </p:sp>
    </p:spTree>
    <p:extLst>
      <p:ext uri="{BB962C8B-B14F-4D97-AF65-F5344CB8AC3E}">
        <p14:creationId xmlns="" xmlns:p14="http://schemas.microsoft.com/office/powerpoint/2010/main" val="180872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19200"/>
          </a:xfrm>
        </p:spPr>
        <p:style>
          <a:lnRef idx="0">
            <a:schemeClr val="accent1"/>
          </a:lnRef>
          <a:fillRef idx="3">
            <a:schemeClr val="accent1"/>
          </a:fillRef>
          <a:effectRef idx="3">
            <a:schemeClr val="accent1"/>
          </a:effectRef>
          <a:fontRef idx="minor">
            <a:schemeClr val="lt1"/>
          </a:fontRef>
        </p:style>
        <p:txBody>
          <a:bodyPr/>
          <a:lstStyle/>
          <a:p>
            <a:r>
              <a:rPr lang="en-US" b="1" dirty="0"/>
              <a:t>2. Introduction to Research </a:t>
            </a:r>
          </a:p>
        </p:txBody>
      </p:sp>
      <p:pic>
        <p:nvPicPr>
          <p:cNvPr id="4" name="Content Placeholder 5" descr="ILRN.png"/>
          <p:cNvPicPr>
            <a:picLocks noChangeAspect="1"/>
          </p:cNvPicPr>
          <p:nvPr/>
        </p:nvPicPr>
        <p:blipFill>
          <a:blip r:embed="rId2"/>
          <a:stretch>
            <a:fillRect/>
          </a:stretch>
        </p:blipFill>
        <p:spPr>
          <a:xfrm>
            <a:off x="0" y="1447800"/>
            <a:ext cx="9144000" cy="541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837882"/>
          </a:xfrm>
        </p:spPr>
        <p:txBody>
          <a:bodyPr/>
          <a:lstStyle/>
          <a:p>
            <a:pPr algn="ctr"/>
            <a:r>
              <a:rPr lang="en-US" dirty="0"/>
              <a:t>Meaning of Research</a:t>
            </a:r>
          </a:p>
        </p:txBody>
      </p:sp>
      <p:sp>
        <p:nvSpPr>
          <p:cNvPr id="3" name="Content Placeholder 2"/>
          <p:cNvSpPr>
            <a:spLocks noGrp="1"/>
          </p:cNvSpPr>
          <p:nvPr>
            <p:ph idx="1"/>
          </p:nvPr>
        </p:nvSpPr>
        <p:spPr>
          <a:xfrm>
            <a:off x="457200" y="1752601"/>
            <a:ext cx="7620000" cy="1981200"/>
          </a:xfrm>
        </p:spPr>
        <p:txBody>
          <a:bodyPr>
            <a:noAutofit/>
          </a:bodyPr>
          <a:lstStyle/>
          <a:p>
            <a:pPr marL="342900" indent="-342900">
              <a:buFont typeface="Wingdings 2" pitchFamily="18" charset="2"/>
              <a:buChar char="C"/>
            </a:pPr>
            <a:r>
              <a:rPr lang="en-US" sz="2800" b="0" dirty="0">
                <a:latin typeface="Times New Roman" pitchFamily="18" charset="0"/>
                <a:cs typeface="Times New Roman" pitchFamily="18" charset="0"/>
              </a:rPr>
              <a:t>Research is the systematic efforts of gathering, analysing &amp; interpreting the problems confronted by humanity.</a:t>
            </a:r>
          </a:p>
          <a:p>
            <a:pPr marL="342900" indent="-342900">
              <a:buFont typeface="Wingdings 2" pitchFamily="18" charset="2"/>
              <a:buChar char="C"/>
            </a:pPr>
            <a:r>
              <a:rPr lang="en-US" sz="2800" b="0" dirty="0">
                <a:latin typeface="Times New Roman" pitchFamily="18" charset="0"/>
                <a:cs typeface="Times New Roman" pitchFamily="18" charset="0"/>
              </a:rPr>
              <a:t>It is a thinking process and scientific method of studying a problem and finding solution.</a:t>
            </a:r>
          </a:p>
          <a:p>
            <a:endParaRPr lang="en-US" sz="2800" b="0" dirty="0">
              <a:latin typeface="Times New Roman" pitchFamily="18" charset="0"/>
              <a:cs typeface="Times New Roman" pitchFamily="18" charset="0"/>
            </a:endParaRPr>
          </a:p>
          <a:p>
            <a:endParaRPr lang="en-US" sz="2800" b="0" dirty="0">
              <a:latin typeface="Times New Roman" pitchFamily="18" charset="0"/>
              <a:cs typeface="Times New Roman" pitchFamily="18" charset="0"/>
            </a:endParaRPr>
          </a:p>
        </p:txBody>
      </p:sp>
      <p:sp>
        <p:nvSpPr>
          <p:cNvPr id="4" name="Rounded Rectangle 3"/>
          <p:cNvSpPr/>
          <p:nvPr/>
        </p:nvSpPr>
        <p:spPr>
          <a:xfrm>
            <a:off x="1170904" y="4648200"/>
            <a:ext cx="6705600" cy="1371600"/>
          </a:xfrm>
          <a:prstGeom prst="round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Waltograph" pitchFamily="66" charset="0"/>
                <a:cs typeface="Times New Roman" pitchFamily="18" charset="0"/>
              </a:rPr>
              <a:t>“A systematized efforts to gain new knowledge”</a:t>
            </a:r>
          </a:p>
        </p:txBody>
      </p:sp>
    </p:spTree>
    <p:extLst>
      <p:ext uri="{BB962C8B-B14F-4D97-AF65-F5344CB8AC3E}">
        <p14:creationId xmlns="" xmlns:p14="http://schemas.microsoft.com/office/powerpoint/2010/main" val="120710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718"/>
            <a:ext cx="8763000" cy="837882"/>
          </a:xfrm>
        </p:spPr>
        <p:txBody>
          <a:bodyPr/>
          <a:lstStyle/>
          <a:p>
            <a:pPr algn="ctr"/>
            <a:r>
              <a:rPr lang="en-US" dirty="0"/>
              <a:t>Characteristics of Research</a:t>
            </a:r>
          </a:p>
        </p:txBody>
      </p:sp>
      <p:sp>
        <p:nvSpPr>
          <p:cNvPr id="3" name="Content Placeholder 2"/>
          <p:cNvSpPr>
            <a:spLocks noGrp="1"/>
          </p:cNvSpPr>
          <p:nvPr>
            <p:ph idx="1"/>
          </p:nvPr>
        </p:nvSpPr>
        <p:spPr>
          <a:xfrm>
            <a:off x="304800" y="1371600"/>
            <a:ext cx="8458200" cy="5257800"/>
          </a:xfrm>
        </p:spPr>
        <p:style>
          <a:lnRef idx="2">
            <a:schemeClr val="accent5"/>
          </a:lnRef>
          <a:fillRef idx="1">
            <a:schemeClr val="lt1"/>
          </a:fillRef>
          <a:effectRef idx="0">
            <a:schemeClr val="accent5"/>
          </a:effectRef>
          <a:fontRef idx="minor">
            <a:schemeClr val="dk1"/>
          </a:fontRef>
        </p:style>
        <p:txBody>
          <a:bodyPr>
            <a:normAutofit/>
          </a:bodyPr>
          <a:lstStyle/>
          <a:p>
            <a:pPr marL="342900" indent="-342900">
              <a:buFont typeface="Wingdings" pitchFamily="2" charset="2"/>
              <a:buChar char="§"/>
            </a:pPr>
            <a:r>
              <a:rPr lang="en-US" sz="2800" b="0" dirty="0">
                <a:latin typeface="Times New Roman" pitchFamily="18" charset="0"/>
                <a:cs typeface="Times New Roman" pitchFamily="18" charset="0"/>
              </a:rPr>
              <a:t>It is a </a:t>
            </a:r>
            <a:r>
              <a:rPr lang="en-US" sz="2800" b="0" u="sng" dirty="0">
                <a:latin typeface="Times New Roman" pitchFamily="18" charset="0"/>
                <a:cs typeface="Times New Roman" pitchFamily="18" charset="0"/>
              </a:rPr>
              <a:t>systematic &amp; critical investigation</a:t>
            </a:r>
            <a:r>
              <a:rPr lang="en-US" sz="2800" b="0" dirty="0">
                <a:latin typeface="Times New Roman" pitchFamily="18" charset="0"/>
                <a:cs typeface="Times New Roman" pitchFamily="18" charset="0"/>
              </a:rPr>
              <a:t> into a phenomenon.</a:t>
            </a:r>
          </a:p>
          <a:p>
            <a:pPr marL="342900" indent="-342900">
              <a:buFont typeface="Wingdings" pitchFamily="2" charset="2"/>
              <a:buChar char="§"/>
            </a:pPr>
            <a:r>
              <a:rPr lang="en-US" sz="2800" b="0" dirty="0">
                <a:latin typeface="Times New Roman" pitchFamily="18" charset="0"/>
                <a:cs typeface="Times New Roman" pitchFamily="18" charset="0"/>
              </a:rPr>
              <a:t>It adopts </a:t>
            </a:r>
            <a:r>
              <a:rPr lang="en-US" sz="2800" b="0" u="sng" dirty="0">
                <a:latin typeface="Times New Roman" pitchFamily="18" charset="0"/>
                <a:cs typeface="Times New Roman" pitchFamily="18" charset="0"/>
              </a:rPr>
              <a:t>scientific method</a:t>
            </a:r>
            <a:r>
              <a:rPr lang="en-US" sz="2800" b="0" dirty="0">
                <a:latin typeface="Times New Roman" pitchFamily="18" charset="0"/>
                <a:cs typeface="Times New Roman" pitchFamily="18" charset="0"/>
              </a:rPr>
              <a:t>.</a:t>
            </a:r>
          </a:p>
          <a:p>
            <a:pPr marL="342900" indent="-342900">
              <a:buFont typeface="Wingdings" pitchFamily="2" charset="2"/>
              <a:buChar char="§"/>
            </a:pPr>
            <a:r>
              <a:rPr lang="en-US" sz="2800" b="0" dirty="0">
                <a:latin typeface="Times New Roman" pitchFamily="18" charset="0"/>
                <a:cs typeface="Times New Roman" pitchFamily="18" charset="0"/>
              </a:rPr>
              <a:t>It is </a:t>
            </a:r>
            <a:r>
              <a:rPr lang="en-US" sz="2800" b="0" u="sng" dirty="0">
                <a:latin typeface="Times New Roman" pitchFamily="18" charset="0"/>
                <a:cs typeface="Times New Roman" pitchFamily="18" charset="0"/>
              </a:rPr>
              <a:t>objective &amp; logical</a:t>
            </a:r>
            <a:r>
              <a:rPr lang="en-US" sz="2800" b="0" dirty="0">
                <a:latin typeface="Times New Roman" pitchFamily="18" charset="0"/>
                <a:cs typeface="Times New Roman" pitchFamily="18" charset="0"/>
              </a:rPr>
              <a:t>.</a:t>
            </a:r>
          </a:p>
          <a:p>
            <a:pPr marL="342900" indent="-342900">
              <a:buFont typeface="Wingdings" pitchFamily="2" charset="2"/>
              <a:buChar char="§"/>
            </a:pPr>
            <a:r>
              <a:rPr lang="en-US" sz="2800" b="0" dirty="0">
                <a:latin typeface="Times New Roman" pitchFamily="18" charset="0"/>
                <a:cs typeface="Times New Roman" pitchFamily="18" charset="0"/>
              </a:rPr>
              <a:t>It is based on </a:t>
            </a:r>
            <a:r>
              <a:rPr lang="en-US" sz="2800" b="0" u="sng" dirty="0">
                <a:latin typeface="Times New Roman" pitchFamily="18" charset="0"/>
                <a:cs typeface="Times New Roman" pitchFamily="18" charset="0"/>
              </a:rPr>
              <a:t>empirical evidence</a:t>
            </a:r>
            <a:r>
              <a:rPr lang="en-US" sz="2800" b="0" dirty="0">
                <a:latin typeface="Times New Roman" pitchFamily="18" charset="0"/>
                <a:cs typeface="Times New Roman" pitchFamily="18" charset="0"/>
              </a:rPr>
              <a:t>.</a:t>
            </a:r>
          </a:p>
          <a:p>
            <a:pPr marL="342900" indent="-342900">
              <a:buFont typeface="Wingdings" pitchFamily="2" charset="2"/>
              <a:buChar char="§"/>
            </a:pPr>
            <a:r>
              <a:rPr lang="en-US" sz="2800" b="0" dirty="0">
                <a:latin typeface="Times New Roman" pitchFamily="18" charset="0"/>
                <a:cs typeface="Times New Roman" pitchFamily="18" charset="0"/>
              </a:rPr>
              <a:t>It is directed towards </a:t>
            </a:r>
            <a:r>
              <a:rPr lang="en-US" sz="2800" b="0" u="sng" dirty="0">
                <a:latin typeface="Times New Roman" pitchFamily="18" charset="0"/>
                <a:cs typeface="Times New Roman" pitchFamily="18" charset="0"/>
              </a:rPr>
              <a:t>finding answers to question </a:t>
            </a:r>
            <a:r>
              <a:rPr lang="en-US" sz="2800" b="0" dirty="0">
                <a:latin typeface="Times New Roman" pitchFamily="18" charset="0"/>
                <a:cs typeface="Times New Roman" pitchFamily="18" charset="0"/>
              </a:rPr>
              <a:t>&amp; </a:t>
            </a:r>
            <a:r>
              <a:rPr lang="en-US" sz="2800" b="0" u="sng" dirty="0">
                <a:latin typeface="Times New Roman" pitchFamily="18" charset="0"/>
                <a:cs typeface="Times New Roman" pitchFamily="18" charset="0"/>
              </a:rPr>
              <a:t>solution to problems</a:t>
            </a:r>
            <a:r>
              <a:rPr lang="en-US" sz="2800" b="0" dirty="0">
                <a:latin typeface="Times New Roman" pitchFamily="18" charset="0"/>
                <a:cs typeface="Times New Roman" pitchFamily="18" charset="0"/>
              </a:rPr>
              <a:t>.</a:t>
            </a:r>
          </a:p>
          <a:p>
            <a:pPr marL="342900" indent="-342900">
              <a:buFont typeface="Wingdings" pitchFamily="2" charset="2"/>
              <a:buChar char="§"/>
            </a:pPr>
            <a:r>
              <a:rPr lang="en-US" sz="2800" b="0" dirty="0">
                <a:latin typeface="Times New Roman" pitchFamily="18" charset="0"/>
                <a:cs typeface="Times New Roman" pitchFamily="18" charset="0"/>
              </a:rPr>
              <a:t>It is </a:t>
            </a:r>
            <a:r>
              <a:rPr lang="en-US" sz="2800" b="0" u="sng" dirty="0">
                <a:latin typeface="Times New Roman" pitchFamily="18" charset="0"/>
                <a:cs typeface="Times New Roman" pitchFamily="18" charset="0"/>
              </a:rPr>
              <a:t>not mere compilation of facts</a:t>
            </a:r>
            <a:r>
              <a:rPr lang="en-US" sz="2800" b="0" dirty="0">
                <a:latin typeface="Times New Roman" pitchFamily="18" charset="0"/>
                <a:cs typeface="Times New Roman" pitchFamily="18" charset="0"/>
              </a:rPr>
              <a:t>.</a:t>
            </a:r>
          </a:p>
          <a:p>
            <a:pPr marL="342900" indent="-342900">
              <a:buFont typeface="Wingdings" pitchFamily="2" charset="2"/>
              <a:buChar char="§"/>
            </a:pPr>
            <a:r>
              <a:rPr lang="en-US" sz="2800" b="0" dirty="0">
                <a:latin typeface="Times New Roman" pitchFamily="18" charset="0"/>
                <a:cs typeface="Times New Roman" pitchFamily="18" charset="0"/>
              </a:rPr>
              <a:t>It emphasis the </a:t>
            </a:r>
            <a:r>
              <a:rPr lang="en-US" sz="2800" b="0" u="sng" dirty="0">
                <a:latin typeface="Times New Roman" pitchFamily="18" charset="0"/>
                <a:cs typeface="Times New Roman" pitchFamily="18" charset="0"/>
              </a:rPr>
              <a:t>generalization theories and principles</a:t>
            </a:r>
            <a:r>
              <a:rPr lang="en-US" sz="2800" b="0" dirty="0">
                <a:latin typeface="Times New Roman" pitchFamily="18" charset="0"/>
                <a:cs typeface="Times New Roman" pitchFamily="18" charset="0"/>
              </a:rPr>
              <a:t>.</a:t>
            </a:r>
          </a:p>
        </p:txBody>
      </p:sp>
    </p:spTree>
    <p:extLst>
      <p:ext uri="{BB962C8B-B14F-4D97-AF65-F5344CB8AC3E}">
        <p14:creationId xmlns="" xmlns:p14="http://schemas.microsoft.com/office/powerpoint/2010/main" val="342639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718"/>
            <a:ext cx="8991600" cy="685482"/>
          </a:xfrm>
        </p:spPr>
        <p:txBody>
          <a:bodyPr/>
          <a:lstStyle/>
          <a:p>
            <a:pPr algn="ctr"/>
            <a:r>
              <a:rPr lang="en-US" dirty="0"/>
              <a:t>Objective of research</a:t>
            </a:r>
          </a:p>
        </p:txBody>
      </p:sp>
      <p:sp>
        <p:nvSpPr>
          <p:cNvPr id="3" name="Content Placeholder 2"/>
          <p:cNvSpPr>
            <a:spLocks noGrp="1"/>
          </p:cNvSpPr>
          <p:nvPr>
            <p:ph idx="1"/>
          </p:nvPr>
        </p:nvSpPr>
        <p:spPr>
          <a:xfrm>
            <a:off x="228600" y="990600"/>
            <a:ext cx="8534400" cy="5715000"/>
          </a:xfrm>
        </p:spPr>
        <p:style>
          <a:lnRef idx="2">
            <a:schemeClr val="accent5"/>
          </a:lnRef>
          <a:fillRef idx="1">
            <a:schemeClr val="lt1"/>
          </a:fillRef>
          <a:effectRef idx="0">
            <a:schemeClr val="accent5"/>
          </a:effectRef>
          <a:fontRef idx="minor">
            <a:schemeClr val="dk1"/>
          </a:fontRef>
        </p:style>
        <p:txBody>
          <a:bodyPr>
            <a:noAutofit/>
          </a:bodyPr>
          <a:lstStyle/>
          <a:p>
            <a:r>
              <a:rPr lang="en-US" sz="2400" b="0" dirty="0">
                <a:latin typeface="Times New Roman" pitchFamily="18" charset="0"/>
                <a:cs typeface="Times New Roman" pitchFamily="18" charset="0"/>
              </a:rPr>
              <a:t>Purpose of research is to discover answers to questions through the application of scientific procedure.</a:t>
            </a:r>
          </a:p>
          <a:p>
            <a:r>
              <a:rPr lang="en-US" sz="2400" b="0" dirty="0">
                <a:latin typeface="Times New Roman" pitchFamily="18" charset="0"/>
                <a:cs typeface="Times New Roman" pitchFamily="18" charset="0"/>
              </a:rPr>
              <a:t>Main aim of research is to find the truth which is hidden and which has not been discovered as yet.</a:t>
            </a:r>
          </a:p>
          <a:p>
            <a:r>
              <a:rPr lang="en-US" sz="2400" dirty="0">
                <a:latin typeface="Times New Roman" pitchFamily="18" charset="0"/>
                <a:cs typeface="Times New Roman" pitchFamily="18" charset="0"/>
              </a:rPr>
              <a:t>Objectives of Research can be grouped under following heads :-</a:t>
            </a:r>
          </a:p>
          <a:p>
            <a:pPr marL="457200" indent="-457200">
              <a:buFont typeface="+mj-lt"/>
              <a:buAutoNum type="arabicPeriod"/>
            </a:pPr>
            <a:r>
              <a:rPr lang="en-US" sz="2400" b="0" dirty="0">
                <a:latin typeface="Times New Roman" pitchFamily="18" charset="0"/>
                <a:cs typeface="Times New Roman" pitchFamily="18" charset="0"/>
              </a:rPr>
              <a:t>To gain </a:t>
            </a:r>
            <a:r>
              <a:rPr lang="en-US" sz="2400" b="0" u="sng" dirty="0">
                <a:latin typeface="Times New Roman" pitchFamily="18" charset="0"/>
                <a:cs typeface="Times New Roman" pitchFamily="18" charset="0"/>
              </a:rPr>
              <a:t>familiarity with a phenomenon</a:t>
            </a:r>
            <a:r>
              <a:rPr lang="en-US" sz="2400" b="0" dirty="0">
                <a:latin typeface="Times New Roman" pitchFamily="18" charset="0"/>
                <a:cs typeface="Times New Roman" pitchFamily="18" charset="0"/>
              </a:rPr>
              <a:t> or to achieve new insights into it.</a:t>
            </a:r>
          </a:p>
          <a:p>
            <a:pPr marL="457200" indent="-457200">
              <a:buFont typeface="+mj-lt"/>
              <a:buAutoNum type="arabicPeriod"/>
            </a:pPr>
            <a:r>
              <a:rPr lang="en-US" sz="2400" b="0" dirty="0">
                <a:latin typeface="Times New Roman" pitchFamily="18" charset="0"/>
                <a:cs typeface="Times New Roman" pitchFamily="18" charset="0"/>
              </a:rPr>
              <a:t>To </a:t>
            </a:r>
            <a:r>
              <a:rPr lang="en-US" sz="2400" b="0" u="sng" dirty="0">
                <a:latin typeface="Times New Roman" pitchFamily="18" charset="0"/>
                <a:cs typeface="Times New Roman" pitchFamily="18" charset="0"/>
              </a:rPr>
              <a:t>portray</a:t>
            </a:r>
            <a:r>
              <a:rPr lang="en-US" sz="2400" b="0" dirty="0">
                <a:latin typeface="Times New Roman" pitchFamily="18" charset="0"/>
                <a:cs typeface="Times New Roman" pitchFamily="18" charset="0"/>
              </a:rPr>
              <a:t> accurately the characteristics of a particular </a:t>
            </a:r>
            <a:r>
              <a:rPr lang="en-US" sz="2400" b="0" u="sng" dirty="0">
                <a:latin typeface="Times New Roman" pitchFamily="18" charset="0"/>
                <a:cs typeface="Times New Roman" pitchFamily="18" charset="0"/>
              </a:rPr>
              <a:t>individual situation or a group</a:t>
            </a:r>
            <a:r>
              <a:rPr lang="en-US" sz="2400" b="0" dirty="0">
                <a:latin typeface="Times New Roman" pitchFamily="18" charset="0"/>
                <a:cs typeface="Times New Roman" pitchFamily="18" charset="0"/>
              </a:rPr>
              <a:t>.(Descriptive Research).</a:t>
            </a:r>
          </a:p>
          <a:p>
            <a:pPr marL="457200" indent="-457200">
              <a:buFont typeface="+mj-lt"/>
              <a:buAutoNum type="arabicPeriod"/>
            </a:pPr>
            <a:r>
              <a:rPr lang="en-US" sz="2400" b="0" dirty="0">
                <a:latin typeface="Times New Roman" pitchFamily="18" charset="0"/>
                <a:cs typeface="Times New Roman" pitchFamily="18" charset="0"/>
              </a:rPr>
              <a:t>To </a:t>
            </a:r>
            <a:r>
              <a:rPr lang="en-US" sz="2400" b="0" u="sng" dirty="0">
                <a:latin typeface="Times New Roman" pitchFamily="18" charset="0"/>
                <a:cs typeface="Times New Roman" pitchFamily="18" charset="0"/>
              </a:rPr>
              <a:t>determine the frequency</a:t>
            </a:r>
            <a:r>
              <a:rPr lang="en-US" sz="2400" b="0" dirty="0">
                <a:latin typeface="Times New Roman" pitchFamily="18" charset="0"/>
                <a:cs typeface="Times New Roman" pitchFamily="18" charset="0"/>
              </a:rPr>
              <a:t> with which something occurs or with which it is associated with something else.</a:t>
            </a:r>
          </a:p>
          <a:p>
            <a:pPr marL="457200" indent="-457200">
              <a:buFont typeface="+mj-lt"/>
              <a:buAutoNum type="arabicPeriod"/>
            </a:pPr>
            <a:r>
              <a:rPr lang="en-US" sz="2400" b="0" dirty="0">
                <a:latin typeface="Times New Roman" pitchFamily="18" charset="0"/>
                <a:cs typeface="Times New Roman" pitchFamily="18" charset="0"/>
              </a:rPr>
              <a:t>To </a:t>
            </a:r>
            <a:r>
              <a:rPr lang="en-US" sz="2400" b="0" u="sng" dirty="0">
                <a:latin typeface="Times New Roman" pitchFamily="18" charset="0"/>
                <a:cs typeface="Times New Roman" pitchFamily="18" charset="0"/>
              </a:rPr>
              <a:t>test a hypothesis</a:t>
            </a:r>
            <a:r>
              <a:rPr lang="en-US" sz="2400" b="0" dirty="0">
                <a:latin typeface="Times New Roman" pitchFamily="18" charset="0"/>
                <a:cs typeface="Times New Roman" pitchFamily="18" charset="0"/>
              </a:rPr>
              <a:t> of a casual relationship between variables.</a:t>
            </a:r>
          </a:p>
          <a:p>
            <a:endParaRPr lang="en-US" sz="2400" b="0" dirty="0">
              <a:latin typeface="Times New Roman" pitchFamily="18" charset="0"/>
              <a:cs typeface="Times New Roman" pitchFamily="18" charset="0"/>
            </a:endParaRPr>
          </a:p>
        </p:txBody>
      </p:sp>
    </p:spTree>
    <p:extLst>
      <p:ext uri="{BB962C8B-B14F-4D97-AF65-F5344CB8AC3E}">
        <p14:creationId xmlns="" xmlns:p14="http://schemas.microsoft.com/office/powerpoint/2010/main" val="398295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533082"/>
          </a:xfrm>
        </p:spPr>
        <p:txBody>
          <a:bodyPr>
            <a:normAutofit fontScale="90000"/>
          </a:bodyPr>
          <a:lstStyle/>
          <a:p>
            <a:pPr algn="ctr"/>
            <a:r>
              <a:rPr lang="en-US" dirty="0"/>
              <a:t>Importance of research </a:t>
            </a:r>
          </a:p>
        </p:txBody>
      </p:sp>
      <p:sp>
        <p:nvSpPr>
          <p:cNvPr id="3" name="Content Placeholder 2"/>
          <p:cNvSpPr>
            <a:spLocks noGrp="1"/>
          </p:cNvSpPr>
          <p:nvPr>
            <p:ph idx="1"/>
          </p:nvPr>
        </p:nvSpPr>
        <p:spPr>
          <a:xfrm>
            <a:off x="304800" y="914400"/>
            <a:ext cx="8534400" cy="5715000"/>
          </a:xfrm>
        </p:spPr>
        <p:style>
          <a:lnRef idx="2">
            <a:schemeClr val="accent5"/>
          </a:lnRef>
          <a:fillRef idx="1">
            <a:schemeClr val="lt1"/>
          </a:fillRef>
          <a:effectRef idx="0">
            <a:schemeClr val="accent5"/>
          </a:effectRef>
          <a:fontRef idx="minor">
            <a:schemeClr val="dk1"/>
          </a:fontRef>
        </p:style>
        <p:txBody>
          <a:bodyPr>
            <a:normAutofit/>
          </a:bodyPr>
          <a:lstStyle/>
          <a:p>
            <a:pPr marL="514350" indent="-514350">
              <a:buFont typeface="+mj-lt"/>
              <a:buAutoNum type="alphaLcPeriod"/>
            </a:pPr>
            <a:r>
              <a:rPr lang="en-US" sz="2800" b="0" dirty="0">
                <a:latin typeface="Times New Roman" pitchFamily="18" charset="0"/>
                <a:cs typeface="Times New Roman" pitchFamily="18" charset="0"/>
              </a:rPr>
              <a:t>It helps in finding the solution.</a:t>
            </a:r>
          </a:p>
          <a:p>
            <a:pPr marL="514350" indent="-514350">
              <a:buFont typeface="+mj-lt"/>
              <a:buAutoNum type="alphaLcPeriod"/>
            </a:pPr>
            <a:r>
              <a:rPr lang="en-US" sz="2800" b="0" dirty="0">
                <a:latin typeface="Times New Roman" pitchFamily="18" charset="0"/>
                <a:cs typeface="Times New Roman" pitchFamily="18" charset="0"/>
              </a:rPr>
              <a:t>To the students who are to write a PHD; it is a careerism.</a:t>
            </a:r>
          </a:p>
          <a:p>
            <a:pPr marL="514350" indent="-514350">
              <a:buFont typeface="+mj-lt"/>
              <a:buAutoNum type="alphaLcPeriod"/>
            </a:pPr>
            <a:r>
              <a:rPr lang="en-US" sz="2800" b="0" dirty="0">
                <a:latin typeface="Times New Roman" pitchFamily="18" charset="0"/>
                <a:cs typeface="Times New Roman" pitchFamily="18" charset="0"/>
              </a:rPr>
              <a:t>To Professionals in research methodology, research means a source of livehood.</a:t>
            </a:r>
          </a:p>
          <a:p>
            <a:pPr marL="514350" indent="-514350">
              <a:buFont typeface="+mj-lt"/>
              <a:buAutoNum type="alphaLcPeriod"/>
            </a:pPr>
            <a:r>
              <a:rPr lang="en-US" sz="2800" b="0" dirty="0">
                <a:latin typeface="Times New Roman" pitchFamily="18" charset="0"/>
                <a:cs typeface="Times New Roman" pitchFamily="18" charset="0"/>
              </a:rPr>
              <a:t>To Philosophers &amp; thinkers research may mean the outlet for new ideas and insights.</a:t>
            </a:r>
          </a:p>
          <a:p>
            <a:pPr marL="514350" indent="-514350">
              <a:buFont typeface="+mj-lt"/>
              <a:buAutoNum type="alphaLcPeriod"/>
            </a:pPr>
            <a:r>
              <a:rPr lang="en-US" sz="2800" b="0" dirty="0">
                <a:latin typeface="Times New Roman" pitchFamily="18" charset="0"/>
                <a:cs typeface="Times New Roman" pitchFamily="18" charset="0"/>
              </a:rPr>
              <a:t>To literary man research means the development of new styles &amp; creative work.</a:t>
            </a:r>
          </a:p>
          <a:p>
            <a:pPr marL="514350" indent="-514350">
              <a:buFont typeface="+mj-lt"/>
              <a:buAutoNum type="alphaLcPeriod"/>
            </a:pPr>
            <a:r>
              <a:rPr lang="en-US" sz="2800" b="0" dirty="0">
                <a:latin typeface="Times New Roman" pitchFamily="18" charset="0"/>
                <a:cs typeface="Times New Roman" pitchFamily="18" charset="0"/>
              </a:rPr>
              <a:t>To the intellectuals research mean the generalization of new theories.</a:t>
            </a:r>
          </a:p>
        </p:txBody>
      </p:sp>
    </p:spTree>
    <p:extLst>
      <p:ext uri="{BB962C8B-B14F-4D97-AF65-F5344CB8AC3E}">
        <p14:creationId xmlns="" xmlns:p14="http://schemas.microsoft.com/office/powerpoint/2010/main" val="2887900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1407</TotalTime>
  <Words>2612</Words>
  <Application>Microsoft Office PowerPoint</Application>
  <PresentationFormat>On-screen Show (4:3)</PresentationFormat>
  <Paragraphs>260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Research Methodology and IPR(23CS6AERML)  Total Credits : 3</vt:lpstr>
      <vt:lpstr>Slide 2</vt:lpstr>
      <vt:lpstr>Unit – 1 </vt:lpstr>
      <vt:lpstr>Slide 4</vt:lpstr>
      <vt:lpstr>2. Introduction to Research </vt:lpstr>
      <vt:lpstr>Meaning of Research</vt:lpstr>
      <vt:lpstr>Characteristics of Research</vt:lpstr>
      <vt:lpstr>Objective of research</vt:lpstr>
      <vt:lpstr>Importance of research </vt:lpstr>
      <vt:lpstr>Slide 10</vt:lpstr>
      <vt:lpstr>I. Descriptive v/s Analytical :-</vt:lpstr>
      <vt:lpstr>I. Applied v/s Fundamental :-</vt:lpstr>
      <vt:lpstr>I. Quantitative v/s Qualitative :-</vt:lpstr>
      <vt:lpstr>I. Conceptual v/s empirical :-</vt:lpstr>
      <vt:lpstr>RESEARCH APPROACHES</vt:lpstr>
      <vt:lpstr>Slide 16</vt:lpstr>
      <vt:lpstr>Slide 17</vt:lpstr>
      <vt:lpstr>Slide 18</vt:lpstr>
      <vt:lpstr>Significance of Research</vt:lpstr>
      <vt:lpstr>Slide 20</vt:lpstr>
      <vt:lpstr>Slide 21</vt:lpstr>
      <vt:lpstr>Difference Between Research Methods &amp; Research Methodology </vt:lpstr>
      <vt:lpstr>Slide 23</vt:lpstr>
      <vt:lpstr>Slide 24</vt:lpstr>
      <vt:lpstr>Research and Scientific Method</vt:lpstr>
      <vt:lpstr>Research and Scientific Method</vt:lpstr>
      <vt:lpstr>Slide 27</vt:lpstr>
      <vt:lpstr>BASIC POSTULATES IN SCIENTIFIC METHOD </vt:lpstr>
      <vt:lpstr>Research Process</vt:lpstr>
      <vt:lpstr>I. Define the problem :-</vt:lpstr>
      <vt:lpstr>II. Review the literature :-</vt:lpstr>
      <vt:lpstr>iii. Formulate hypothesis : -</vt:lpstr>
      <vt:lpstr>Slide 33</vt:lpstr>
      <vt:lpstr>iv. Design the Research :-</vt:lpstr>
      <vt:lpstr>V. Collect The Data :-</vt:lpstr>
      <vt:lpstr>Vi. Analysis the Data :-</vt:lpstr>
      <vt:lpstr>Vii. Interpret &amp; Report</vt:lpstr>
      <vt:lpstr>Criteria of Good Research.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DELL</dc:creator>
  <cp:lastModifiedBy>Rashmi Prabhu</cp:lastModifiedBy>
  <cp:revision>108</cp:revision>
  <dcterms:created xsi:type="dcterms:W3CDTF">2018-02-24T03:33:27Z</dcterms:created>
  <dcterms:modified xsi:type="dcterms:W3CDTF">2025-03-23T16:40:41Z</dcterms:modified>
</cp:coreProperties>
</file>