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WVEjK+VInD6OhsxhvE5VLYXvg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2B569C-C485-4548-A333-7255524BE520}">
  <a:tblStyle styleId="{632B569C-C485-4548-A333-7255524BE52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2B50FBF4-BD35-4D54-A609-E5799D25C1F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Normal text size and our names are all size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Titles are all size 30 except first and last slides</a:t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85861d0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485861d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8170ea50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48170ea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8170ea50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48170ea5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85a74584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485a7458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110143b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5110143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85a74584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485a7458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a1a44ac6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a1a44ac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Navigation (Red)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Traversing the greenhouse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avoid obstacles in path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Camera Positioning (Purple)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Move Camera up/down mast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Take clear picture of all tomatoes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Image Processing (Blue)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Use machine learning to classify all tomatoes by ripeness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Database/Website (Green)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Save all images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Produce useful charts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Track growth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8170ea50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48170ea5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977d7c26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977d7c2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977d7c26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977d7c2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977d7c26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977d7c2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3.jp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617103" y="1631092"/>
            <a:ext cx="7841096" cy="2011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3D Inspection Rover</a:t>
            </a:r>
            <a:endParaRPr/>
          </a:p>
        </p:txBody>
      </p:sp>
      <p:pic>
        <p:nvPicPr>
          <p:cNvPr descr="DLCOE_logo_HWHT.png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6029700" y="4918499"/>
            <a:ext cx="3114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Chris Dumont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Dalton Hines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Felipe Villegas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Celeste Waters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955831" y="3504348"/>
            <a:ext cx="30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Bi-Weekly Update </a:t>
            </a:r>
            <a:r>
              <a:rPr lang="en-US" sz="1800">
                <a:solidFill>
                  <a:schemeClr val="lt1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67575" y="4826100"/>
            <a:ext cx="2010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Kevin Nowka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TA:</a:t>
            </a:r>
            <a:endParaRPr b="0" i="0" sz="24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Eric Robles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955825" y="3042650"/>
            <a:ext cx="21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8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85861d0db_0_0"/>
          <p:cNvSpPr txBox="1"/>
          <p:nvPr>
            <p:ph type="title"/>
          </p:nvPr>
        </p:nvSpPr>
        <p:spPr>
          <a:xfrm>
            <a:off x="494625" y="8807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89"/>
              <a:buFont typeface="Arial"/>
              <a:buNone/>
            </a:pPr>
            <a:r>
              <a:rPr lang="en-US" sz="3300"/>
              <a:t>Machine Learning Subsystem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848"/>
              <a:buFont typeface="Arial"/>
              <a:buNone/>
            </a:pPr>
            <a:r>
              <a:rPr lang="en-US" sz="2650"/>
              <a:t>Felipe Villegas</a:t>
            </a:r>
            <a:endParaRPr sz="2650"/>
          </a:p>
        </p:txBody>
      </p:sp>
      <p:pic>
        <p:nvPicPr>
          <p:cNvPr id="123" name="Google Shape;123;g1485861d0d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50" y="1767577"/>
            <a:ext cx="631507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485861d0d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100" y="4336725"/>
            <a:ext cx="3361691" cy="252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485861d0d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2524" y="4336725"/>
            <a:ext cx="3361701" cy="2521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457212" y="71586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000"/>
              <a:t>Database/Website Subsystem</a:t>
            </a:r>
            <a:endParaRPr sz="3000"/>
          </a:p>
        </p:txBody>
      </p:sp>
      <p:graphicFrame>
        <p:nvGraphicFramePr>
          <p:cNvPr id="131" name="Google Shape;131;p8"/>
          <p:cNvGraphicFramePr/>
          <p:nvPr/>
        </p:nvGraphicFramePr>
        <p:xfrm>
          <a:off x="615154" y="18988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{632B569C-C485-4548-A333-7255524BE520}</a:tableStyleId>
              </a:tblPr>
              <a:tblGrid>
                <a:gridCol w="3956850"/>
                <a:gridCol w="3956850"/>
              </a:tblGrid>
              <a:tr h="5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 b="0"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~</a:t>
                      </a:r>
                      <a:r>
                        <a:rPr b="0" lang="en-US" sz="24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b="0" sz="2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Plans until next presentation</a:t>
                      </a:r>
                      <a:endParaRPr b="0"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On-going functional testing of integration between ML and DB including uploading csv files to display</a:t>
                      </a:r>
                      <a:endParaRPr sz="2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/>
                        <a:t>Full integration between ML and database, displaying to website will be completed by next presentation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8"/>
          <p:cNvSpPr txBox="1"/>
          <p:nvPr/>
        </p:nvSpPr>
        <p:spPr>
          <a:xfrm>
            <a:off x="3295350" y="1224050"/>
            <a:ext cx="255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Celeste Waters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8170ea50e_0_1"/>
          <p:cNvSpPr txBox="1"/>
          <p:nvPr>
            <p:ph type="title"/>
          </p:nvPr>
        </p:nvSpPr>
        <p:spPr>
          <a:xfrm>
            <a:off x="457210" y="735119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000"/>
              <a:t>Database/Website Subsystem</a:t>
            </a:r>
            <a:endParaRPr sz="3000"/>
          </a:p>
        </p:txBody>
      </p:sp>
      <p:sp>
        <p:nvSpPr>
          <p:cNvPr id="138" name="Google Shape;138;g148170ea50e_0_1"/>
          <p:cNvSpPr txBox="1"/>
          <p:nvPr/>
        </p:nvSpPr>
        <p:spPr>
          <a:xfrm>
            <a:off x="3295350" y="1446698"/>
            <a:ext cx="255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Celeste Waters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148170ea50e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46" y="2000800"/>
            <a:ext cx="5577701" cy="23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48170ea50e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88" y="4602422"/>
            <a:ext cx="5541975" cy="190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48170ea50e_0_1"/>
          <p:cNvPicPr preferRelativeResize="0"/>
          <p:nvPr/>
        </p:nvPicPr>
        <p:blipFill rotWithShape="1">
          <a:blip r:embed="rId5">
            <a:alphaModFix/>
          </a:blip>
          <a:srcRect b="0" l="0" r="11441" t="0"/>
          <a:stretch/>
        </p:blipFill>
        <p:spPr>
          <a:xfrm>
            <a:off x="3295350" y="4258255"/>
            <a:ext cx="5848650" cy="259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48170ea50e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650" y="2260280"/>
            <a:ext cx="3141363" cy="183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8170ea50e_0_20"/>
          <p:cNvSpPr txBox="1"/>
          <p:nvPr>
            <p:ph type="title"/>
          </p:nvPr>
        </p:nvSpPr>
        <p:spPr>
          <a:xfrm>
            <a:off x="457200" y="7310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Parts Ordering Status</a:t>
            </a:r>
            <a:endParaRPr sz="3000"/>
          </a:p>
        </p:txBody>
      </p:sp>
      <p:graphicFrame>
        <p:nvGraphicFramePr>
          <p:cNvPr id="148" name="Google Shape;148;g148170ea50e_0_20"/>
          <p:cNvGraphicFramePr/>
          <p:nvPr/>
        </p:nvGraphicFramePr>
        <p:xfrm>
          <a:off x="779425" y="192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{2B50FBF4-BD35-4D54-A609-E5799D25C1FC}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Part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Description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Order Placed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Arrived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B6D7A8"/>
                          </a:highlight>
                        </a:rPr>
                        <a:t>403 Parts</a:t>
                      </a:r>
                      <a:endParaRPr sz="1400" u="none" cap="none" strike="noStrike"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B6D7A8"/>
                          </a:highlight>
                        </a:rPr>
                        <a:t>All Parts needed for 403</a:t>
                      </a:r>
                      <a:endParaRPr sz="1400" u="none" cap="none" strike="noStrike"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B6D7A8"/>
                          </a:highlight>
                        </a:rPr>
                        <a:t>Yes </a:t>
                      </a:r>
                      <a:endParaRPr sz="1400" u="none" cap="none" strike="noStrike"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B6D7A8"/>
                          </a:highlight>
                        </a:rPr>
                        <a:t>Yes</a:t>
                      </a:r>
                      <a:endParaRPr sz="1400" u="none" cap="none" strike="noStrike"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C-clamps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Clamp used to secure mast to rover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Available in WEB lab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Wire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Used to prevent swaying of mast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Available in FEDC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385100" y="7174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/>
              <a:t>Execution Plan</a:t>
            </a:r>
            <a:endParaRPr sz="3000"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3550"/>
            <a:ext cx="9143999" cy="51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85a745846_0_2"/>
          <p:cNvSpPr txBox="1"/>
          <p:nvPr>
            <p:ph type="title"/>
          </p:nvPr>
        </p:nvSpPr>
        <p:spPr>
          <a:xfrm>
            <a:off x="457200" y="6921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Validation Plan</a:t>
            </a:r>
            <a:endParaRPr sz="3000"/>
          </a:p>
        </p:txBody>
      </p:sp>
      <p:pic>
        <p:nvPicPr>
          <p:cNvPr id="160" name="Google Shape;160;g1485a74584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175" y="6146475"/>
            <a:ext cx="4259398" cy="5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485a745846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5825"/>
            <a:ext cx="9144001" cy="4467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110143bee_0_0"/>
          <p:cNvSpPr txBox="1"/>
          <p:nvPr>
            <p:ph type="title"/>
          </p:nvPr>
        </p:nvSpPr>
        <p:spPr>
          <a:xfrm>
            <a:off x="457188" y="7015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Validation Plan</a:t>
            </a:r>
            <a:endParaRPr sz="3000"/>
          </a:p>
        </p:txBody>
      </p:sp>
      <p:pic>
        <p:nvPicPr>
          <p:cNvPr id="167" name="Google Shape;167;g15110143be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171025"/>
            <a:ext cx="4538125" cy="6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5110143be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57600"/>
            <a:ext cx="8991601" cy="44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85a745846_0_9"/>
          <p:cNvSpPr txBox="1"/>
          <p:nvPr>
            <p:ph type="title"/>
          </p:nvPr>
        </p:nvSpPr>
        <p:spPr>
          <a:xfrm>
            <a:off x="457200" y="1602743"/>
            <a:ext cx="82296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7200"/>
              <a:t>QUESTIONS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a1a44ac62_0_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Project Summary</a:t>
            </a:r>
            <a:endParaRPr sz="3000"/>
          </a:p>
        </p:txBody>
      </p:sp>
      <p:pic>
        <p:nvPicPr>
          <p:cNvPr id="65" name="Google Shape;65;g15a1a44ac62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434" y="1852875"/>
            <a:ext cx="3942566" cy="5005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5a1a44ac62_0_2"/>
          <p:cNvSpPr txBox="1"/>
          <p:nvPr/>
        </p:nvSpPr>
        <p:spPr>
          <a:xfrm>
            <a:off x="0" y="1852875"/>
            <a:ext cx="52014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The Problem Is:</a:t>
            </a:r>
            <a:endParaRPr sz="2400" u="sng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Tomato Classification in its current state takes too long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Our Solution Is:</a:t>
            </a:r>
            <a:endParaRPr sz="2400" u="sng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Create a rover that classifies the tomatoes autonomously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Send this data to a database/website that displays yield for the farmer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1605750" y="701725"/>
            <a:ext cx="5932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/>
              <a:t>Subsystem Overview</a:t>
            </a:r>
            <a:endParaRPr sz="3000"/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675" y="1505425"/>
            <a:ext cx="8228898" cy="53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8170ea50e_0_8"/>
          <p:cNvSpPr txBox="1"/>
          <p:nvPr>
            <p:ph type="title"/>
          </p:nvPr>
        </p:nvSpPr>
        <p:spPr>
          <a:xfrm>
            <a:off x="1136400" y="759725"/>
            <a:ext cx="68712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Project Timeline</a:t>
            </a:r>
            <a:endParaRPr sz="3000"/>
          </a:p>
        </p:txBody>
      </p:sp>
      <p:pic>
        <p:nvPicPr>
          <p:cNvPr id="78" name="Google Shape;78;g148170ea50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38" y="1324675"/>
            <a:ext cx="8897714" cy="52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48170ea50e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75" y="6558625"/>
            <a:ext cx="404812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205825" y="891400"/>
            <a:ext cx="87573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106"/>
              <a:buFont typeface="Arial"/>
              <a:buNone/>
            </a:pPr>
            <a:r>
              <a:rPr lang="en-US" sz="3361"/>
              <a:t>Navigation &amp; Camera Positioning Integration</a:t>
            </a:r>
            <a:endParaRPr sz="336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848"/>
              <a:buFont typeface="Arial"/>
              <a:buNone/>
            </a:pPr>
            <a:r>
              <a:rPr lang="en-US" sz="2650"/>
              <a:t>Chris Dumont &amp; </a:t>
            </a:r>
            <a:r>
              <a:rPr lang="en-US" sz="2650"/>
              <a:t>Dalton Hines</a:t>
            </a:r>
            <a:endParaRPr sz="2650"/>
          </a:p>
        </p:txBody>
      </p:sp>
      <p:graphicFrame>
        <p:nvGraphicFramePr>
          <p:cNvPr id="85" name="Google Shape;85;p6"/>
          <p:cNvGraphicFramePr/>
          <p:nvPr/>
        </p:nvGraphicFramePr>
        <p:xfrm>
          <a:off x="615154" y="2227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{632B569C-C485-4548-A333-7255524BE520}</a:tableStyleId>
              </a:tblPr>
              <a:tblGrid>
                <a:gridCol w="3956850"/>
                <a:gridCol w="3956850"/>
              </a:tblGrid>
              <a:tr h="5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 b="0"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~ </a:t>
                      </a:r>
                      <a:r>
                        <a:rPr b="0" lang="en-US" sz="2400">
                          <a:solidFill>
                            <a:srgbClr val="FF0000"/>
                          </a:solidFill>
                        </a:rPr>
                        <a:t>22-25</a:t>
                      </a: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 Hours </a:t>
                      </a:r>
                      <a:r>
                        <a:rPr b="0" lang="en-US" sz="2400">
                          <a:solidFill>
                            <a:srgbClr val="FF0000"/>
                          </a:solidFill>
                        </a:rPr>
                        <a:t>each</a:t>
                      </a:r>
                      <a:endParaRPr b="0" sz="2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Plans until next presentation</a:t>
                      </a:r>
                      <a:endParaRPr b="0"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25">
                <a:tc>
                  <a:txBody>
                    <a:bodyPr/>
                    <a:lstStyle/>
                    <a:p>
                      <a:pPr indent="-3746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Char char="●"/>
                      </a:pPr>
                      <a:r>
                        <a:rPr lang="en-US" sz="2400"/>
                        <a:t>Hardware for gimbal mounting identified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All Hardware mounted to rover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Circuits integrated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Validation begun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Camera mounted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Distance Sensor Circuit Finished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/>
                        <a:t>Mast and Gimble Circuit soldered</a:t>
                      </a:r>
                      <a:endParaRPr sz="2400" u="none" cap="none" strike="noStrike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/>
                        <a:t>Gimbal mounting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Finish Validation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977d7c260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Mast mount and Circuit Integration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4"/>
              <a:t>Chris Dumont and Dalton Hines</a:t>
            </a:r>
            <a:endParaRPr sz="2644"/>
          </a:p>
        </p:txBody>
      </p:sp>
      <p:pic>
        <p:nvPicPr>
          <p:cNvPr id="91" name="Google Shape;91;g15977d7c26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5275"/>
            <a:ext cx="2130475" cy="44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5977d7c26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075" y="2005275"/>
            <a:ext cx="2077082" cy="44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5977d7c260_0_1"/>
          <p:cNvSpPr txBox="1"/>
          <p:nvPr/>
        </p:nvSpPr>
        <p:spPr>
          <a:xfrm>
            <a:off x="177775" y="6511825"/>
            <a:ext cx="21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</a:t>
            </a:r>
            <a:endParaRPr/>
          </a:p>
        </p:txBody>
      </p:sp>
      <p:sp>
        <p:nvSpPr>
          <p:cNvPr id="94" name="Google Shape;94;g15977d7c260_0_1"/>
          <p:cNvSpPr txBox="1"/>
          <p:nvPr/>
        </p:nvSpPr>
        <p:spPr>
          <a:xfrm>
            <a:off x="2497550" y="6463300"/>
            <a:ext cx="21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</a:t>
            </a:r>
            <a:endParaRPr/>
          </a:p>
        </p:txBody>
      </p:sp>
      <p:sp>
        <p:nvSpPr>
          <p:cNvPr id="95" name="Google Shape;95;g15977d7c260_0_1"/>
          <p:cNvSpPr txBox="1"/>
          <p:nvPr/>
        </p:nvSpPr>
        <p:spPr>
          <a:xfrm>
            <a:off x="4827725" y="2039625"/>
            <a:ext cx="3443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3D printed parts fit securely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Mast does not move during rover motion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sensors do not shift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Nav/Cam circuit runs as intended on one Raspberry PI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977d7c260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Camera Mounted to Gimbal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Dalton Hines</a:t>
            </a:r>
            <a:endParaRPr sz="2600"/>
          </a:p>
        </p:txBody>
      </p:sp>
      <p:sp>
        <p:nvSpPr>
          <p:cNvPr id="101" name="Google Shape;101;g15977d7c260_0_6"/>
          <p:cNvSpPr txBox="1"/>
          <p:nvPr>
            <p:ph idx="1" type="body"/>
          </p:nvPr>
        </p:nvSpPr>
        <p:spPr>
          <a:xfrm>
            <a:off x="4384875" y="2615100"/>
            <a:ext cx="4114800" cy="162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Camera does not shift during motion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Motors strong enough to move camera</a:t>
            </a:r>
            <a:endParaRPr sz="2400"/>
          </a:p>
        </p:txBody>
      </p:sp>
      <p:pic>
        <p:nvPicPr>
          <p:cNvPr id="102" name="Google Shape;102;g15977d7c26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5" y="1995925"/>
            <a:ext cx="3612941" cy="41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977d7c260_0_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Distance Sensor Circuit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Chris Dumont</a:t>
            </a:r>
            <a:endParaRPr sz="2600"/>
          </a:p>
        </p:txBody>
      </p:sp>
      <p:sp>
        <p:nvSpPr>
          <p:cNvPr id="108" name="Google Shape;108;g15977d7c260_0_11"/>
          <p:cNvSpPr txBox="1"/>
          <p:nvPr>
            <p:ph idx="1" type="body"/>
          </p:nvPr>
        </p:nvSpPr>
        <p:spPr>
          <a:xfrm>
            <a:off x="5407800" y="2239500"/>
            <a:ext cx="3279000" cy="33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Circuit for distance sensors soldered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Has continuity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Needs testing</a:t>
            </a:r>
            <a:endParaRPr sz="2400"/>
          </a:p>
        </p:txBody>
      </p:sp>
      <p:pic>
        <p:nvPicPr>
          <p:cNvPr id="109" name="Google Shape;109;g15977d7c26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25" y="1983800"/>
            <a:ext cx="4114800" cy="4776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5977d7c260_0_11"/>
          <p:cNvSpPr txBox="1"/>
          <p:nvPr/>
        </p:nvSpPr>
        <p:spPr>
          <a:xfrm rot="-5400000">
            <a:off x="-851675" y="4095175"/>
            <a:ext cx="263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Raspberry PI</a:t>
            </a:r>
            <a:endParaRPr sz="2400"/>
          </a:p>
        </p:txBody>
      </p:sp>
      <p:sp>
        <p:nvSpPr>
          <p:cNvPr id="111" name="Google Shape;111;g15977d7c260_0_11"/>
          <p:cNvSpPr txBox="1"/>
          <p:nvPr/>
        </p:nvSpPr>
        <p:spPr>
          <a:xfrm rot="5400000">
            <a:off x="3738175" y="3994950"/>
            <a:ext cx="263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Distance Sensors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457212" y="89141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89"/>
              <a:buFont typeface="Arial"/>
              <a:buNone/>
            </a:pPr>
            <a:r>
              <a:rPr lang="en-US" sz="3300"/>
              <a:t>Machine Learning Subsystem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848"/>
              <a:buFont typeface="Arial"/>
              <a:buNone/>
            </a:pPr>
            <a:r>
              <a:rPr lang="en-US" sz="2650"/>
              <a:t>Felipe Villegas</a:t>
            </a:r>
            <a:endParaRPr sz="2650"/>
          </a:p>
        </p:txBody>
      </p:sp>
      <p:graphicFrame>
        <p:nvGraphicFramePr>
          <p:cNvPr id="117" name="Google Shape;117;p7"/>
          <p:cNvGraphicFramePr/>
          <p:nvPr/>
        </p:nvGraphicFramePr>
        <p:xfrm>
          <a:off x="615154" y="21839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{632B569C-C485-4548-A333-7255524BE520}</a:tableStyleId>
              </a:tblPr>
              <a:tblGrid>
                <a:gridCol w="3956850"/>
                <a:gridCol w="3956850"/>
              </a:tblGrid>
              <a:tr h="5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 b="0"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~ </a:t>
                      </a:r>
                      <a:r>
                        <a:rPr b="0" lang="en-US" sz="24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 Hours</a:t>
                      </a:r>
                      <a:endParaRPr sz="2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Plans until next presentation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25"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/>
                        <a:t>Ongoing integration with between ML and DB subsystems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ML preparations for camera subsystem integration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Volume estimation program ongoing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/>
                        <a:t>Integration with Database Subsystem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Preliminary Integration with Camera Subsystem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Full volume yield functionality and integration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