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uKH2hZGjD2JbmJjBId3OI3jvO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C69CC6-1E05-4E4B-A325-FA7E4D4C8BFF}">
  <a:tblStyle styleId="{B8C69CC6-1E05-4E4B-A325-FA7E4D4C8BF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38D94FA2-B504-4DFA-B92A-FFD13697539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Normal text size and our names are all size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Titles are all size 30 except first and last slides</a:t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80e43c0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1680e43c07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80e43c623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80e43c62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8170ea50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48170ea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8170ea50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48170ea5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85a74584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485a7458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110143b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5110143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85a74584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485a7458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a1a44ac6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5a1a44ac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Navigation (Red)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Traversing the greenhouse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avoid obstacles in path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Camera Positioning (Purple)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Move Camera up/down mast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Take clear picture of all tomatoes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Image Processing (Blue)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Use machine learning to classify all tomatoes by ripeness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Database/Website (Green)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Save all images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Produce useful charts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Track growth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8170ea50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48170ea5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977d7c26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5977d7c2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977d7c26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5977d7c2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85861d0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485861d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617103" y="1631092"/>
            <a:ext cx="7841096" cy="2011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3D Inspection Rover</a:t>
            </a:r>
            <a:endParaRPr/>
          </a:p>
        </p:txBody>
      </p:sp>
      <p:pic>
        <p:nvPicPr>
          <p:cNvPr descr="DLCOE_logo_HWHT.png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6029700" y="4918499"/>
            <a:ext cx="3114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Chris Dumont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Dalton Hines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Felipe Villegas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Celeste Waters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955831" y="3504348"/>
            <a:ext cx="30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Bi-Weekly Update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67575" y="4826100"/>
            <a:ext cx="201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Kevin Nowka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TA:</a:t>
            </a:r>
            <a:endParaRPr b="0" i="0" sz="2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Eric Robles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955825" y="3042650"/>
            <a:ext cx="21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8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80e43c076_0_6"/>
          <p:cNvSpPr txBox="1"/>
          <p:nvPr>
            <p:ph type="title"/>
          </p:nvPr>
        </p:nvSpPr>
        <p:spPr>
          <a:xfrm>
            <a:off x="457212" y="743935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000"/>
              <a:t>Website and ML Integration</a:t>
            </a:r>
            <a:endParaRPr sz="3000"/>
          </a:p>
        </p:txBody>
      </p:sp>
      <p:graphicFrame>
        <p:nvGraphicFramePr>
          <p:cNvPr id="123" name="Google Shape;123;g1680e43c076_0_6"/>
          <p:cNvGraphicFramePr/>
          <p:nvPr/>
        </p:nvGraphicFramePr>
        <p:xfrm>
          <a:off x="615154" y="18988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{B8C69CC6-1E05-4E4B-A325-FA7E4D4C8BFF}</a:tableStyleId>
              </a:tblPr>
              <a:tblGrid>
                <a:gridCol w="3956850"/>
                <a:gridCol w="3956850"/>
              </a:tblGrid>
              <a:tr h="5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 b="0" sz="2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Plans until next presentation</a:t>
                      </a:r>
                      <a:endParaRPr b="0"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25"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Code upload data from local storage to database complete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Upload time measurements acceptable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/>
                        <a:t>Finalize end of route detection and upload behavior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g1680e43c076_0_6"/>
          <p:cNvSpPr txBox="1"/>
          <p:nvPr/>
        </p:nvSpPr>
        <p:spPr>
          <a:xfrm>
            <a:off x="3145650" y="1252125"/>
            <a:ext cx="297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-US" sz="2400"/>
              <a:t>Celeste and Felipe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80e43c623_1_1"/>
          <p:cNvSpPr txBox="1"/>
          <p:nvPr>
            <p:ph type="title"/>
          </p:nvPr>
        </p:nvSpPr>
        <p:spPr>
          <a:xfrm>
            <a:off x="457212" y="743935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000"/>
              <a:t>Website and ML Integration</a:t>
            </a:r>
            <a:endParaRPr sz="3000"/>
          </a:p>
        </p:txBody>
      </p:sp>
      <p:sp>
        <p:nvSpPr>
          <p:cNvPr id="130" name="Google Shape;130;g1680e43c623_1_1"/>
          <p:cNvSpPr txBox="1"/>
          <p:nvPr/>
        </p:nvSpPr>
        <p:spPr>
          <a:xfrm>
            <a:off x="3145650" y="1252125"/>
            <a:ext cx="297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-US" sz="2400"/>
              <a:t>Celeste and Felipe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680e43c623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9325"/>
            <a:ext cx="4769976" cy="34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680e43c623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325" y="2005350"/>
            <a:ext cx="4497499" cy="474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12" y="71586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000"/>
              <a:t>Database/Website Subsystem</a:t>
            </a:r>
            <a:endParaRPr sz="3000"/>
          </a:p>
        </p:txBody>
      </p:sp>
      <p:graphicFrame>
        <p:nvGraphicFramePr>
          <p:cNvPr id="138" name="Google Shape;138;p8"/>
          <p:cNvGraphicFramePr/>
          <p:nvPr/>
        </p:nvGraphicFramePr>
        <p:xfrm>
          <a:off x="615154" y="18988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{B8C69CC6-1E05-4E4B-A325-FA7E4D4C8BFF}</a:tableStyleId>
              </a:tblPr>
              <a:tblGrid>
                <a:gridCol w="3956850"/>
                <a:gridCol w="3956850"/>
              </a:tblGrid>
              <a:tr h="5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 b="0"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~</a:t>
                      </a:r>
                      <a:r>
                        <a:rPr b="0" lang="en-US" sz="24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b="0" sz="2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Plans until next presentation</a:t>
                      </a:r>
                      <a:endParaRPr b="0"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25"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/>
                        <a:t>Website auto Generates histograms when given data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/>
                        <a:t>Assist integration with Felipe and Dalton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Test Fail Cases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8"/>
          <p:cNvSpPr txBox="1"/>
          <p:nvPr/>
        </p:nvSpPr>
        <p:spPr>
          <a:xfrm>
            <a:off x="3295350" y="1224050"/>
            <a:ext cx="255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Celeste Waters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8170ea50e_0_1"/>
          <p:cNvSpPr txBox="1"/>
          <p:nvPr>
            <p:ph type="title"/>
          </p:nvPr>
        </p:nvSpPr>
        <p:spPr>
          <a:xfrm>
            <a:off x="457210" y="735119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000"/>
              <a:t>Database/Website Subsystem</a:t>
            </a:r>
            <a:endParaRPr sz="3000"/>
          </a:p>
        </p:txBody>
      </p:sp>
      <p:sp>
        <p:nvSpPr>
          <p:cNvPr id="145" name="Google Shape;145;g148170ea50e_0_1"/>
          <p:cNvSpPr txBox="1"/>
          <p:nvPr/>
        </p:nvSpPr>
        <p:spPr>
          <a:xfrm>
            <a:off x="3295350" y="1446698"/>
            <a:ext cx="255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Celeste Waters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48170ea50e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46" y="2000800"/>
            <a:ext cx="5577701" cy="23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48170ea50e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8650" y="2260280"/>
            <a:ext cx="3141363" cy="1835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48170ea50e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375" y="4535580"/>
            <a:ext cx="4128035" cy="219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8170ea50e_0_20"/>
          <p:cNvSpPr txBox="1"/>
          <p:nvPr>
            <p:ph type="title"/>
          </p:nvPr>
        </p:nvSpPr>
        <p:spPr>
          <a:xfrm>
            <a:off x="457200" y="7310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Parts Ordering Status</a:t>
            </a:r>
            <a:endParaRPr sz="3000"/>
          </a:p>
        </p:txBody>
      </p:sp>
      <p:graphicFrame>
        <p:nvGraphicFramePr>
          <p:cNvPr id="154" name="Google Shape;154;g148170ea50e_0_20"/>
          <p:cNvGraphicFramePr/>
          <p:nvPr/>
        </p:nvGraphicFramePr>
        <p:xfrm>
          <a:off x="807475" y="199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{38D94FA2-B504-4DFA-B92A-FFD136975393}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Part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Description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Order Placed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Arrived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B6D7A8"/>
                          </a:highlight>
                        </a:rPr>
                        <a:t>403 Parts</a:t>
                      </a:r>
                      <a:endParaRPr sz="1400" u="none" cap="none" strike="noStrike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B6D7A8"/>
                          </a:highlight>
                        </a:rPr>
                        <a:t>All Parts needed for 403</a:t>
                      </a:r>
                      <a:endParaRPr sz="1400" u="none" cap="none" strike="noStrike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B6D7A8"/>
                          </a:highlight>
                        </a:rPr>
                        <a:t>Yes </a:t>
                      </a:r>
                      <a:endParaRPr sz="1400" u="none" cap="none" strike="noStrike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B6D7A8"/>
                          </a:highlight>
                        </a:rPr>
                        <a:t>Yes</a:t>
                      </a:r>
                      <a:endParaRPr sz="1400" u="none" cap="none" strike="noStrike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C-clamps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Clamp used to secure mast to rover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Available in WEB lab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Wire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Used to prevent swaying of mast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Available in FEDC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New Batteries for Rover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Just in case ours die before demo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Longer Camera Cable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Allow full range of motion for camera over mast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385100" y="7174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/>
              <a:t>Execution Plan</a:t>
            </a:r>
            <a:endParaRPr sz="3000"/>
          </a:p>
        </p:txBody>
      </p:sp>
      <p:pic>
        <p:nvPicPr>
          <p:cNvPr id="160" name="Google Shape;1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2225"/>
            <a:ext cx="9185101" cy="456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85a745846_0_2"/>
          <p:cNvSpPr txBox="1"/>
          <p:nvPr>
            <p:ph type="title"/>
          </p:nvPr>
        </p:nvSpPr>
        <p:spPr>
          <a:xfrm>
            <a:off x="457200" y="6921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Validation Plan</a:t>
            </a:r>
            <a:endParaRPr sz="3000"/>
          </a:p>
        </p:txBody>
      </p:sp>
      <p:pic>
        <p:nvPicPr>
          <p:cNvPr id="166" name="Google Shape;166;g1485a745846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0" y="1560675"/>
            <a:ext cx="9099600" cy="446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485a745846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181550"/>
            <a:ext cx="6261095" cy="6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10143bee_0_0"/>
          <p:cNvSpPr txBox="1"/>
          <p:nvPr>
            <p:ph type="title"/>
          </p:nvPr>
        </p:nvSpPr>
        <p:spPr>
          <a:xfrm>
            <a:off x="457188" y="7015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Validation Plan</a:t>
            </a:r>
            <a:endParaRPr sz="3000"/>
          </a:p>
        </p:txBody>
      </p:sp>
      <p:pic>
        <p:nvPicPr>
          <p:cNvPr id="173" name="Google Shape;173;g15110143be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7600"/>
            <a:ext cx="8991600" cy="443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5110143be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181550"/>
            <a:ext cx="6261095" cy="6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85a745846_0_9"/>
          <p:cNvSpPr txBox="1"/>
          <p:nvPr>
            <p:ph type="title"/>
          </p:nvPr>
        </p:nvSpPr>
        <p:spPr>
          <a:xfrm>
            <a:off x="457200" y="1602743"/>
            <a:ext cx="82296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7200"/>
              <a:t>QUESTIONS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a1a44ac62_0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Project Summary</a:t>
            </a:r>
            <a:endParaRPr sz="3000"/>
          </a:p>
        </p:txBody>
      </p:sp>
      <p:pic>
        <p:nvPicPr>
          <p:cNvPr id="65" name="Google Shape;65;g15a1a44ac62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434" y="1852875"/>
            <a:ext cx="3942566" cy="5005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5a1a44ac62_0_2"/>
          <p:cNvSpPr txBox="1"/>
          <p:nvPr/>
        </p:nvSpPr>
        <p:spPr>
          <a:xfrm>
            <a:off x="0" y="1852875"/>
            <a:ext cx="52014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Is: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Tomato Classification in its current state takes too long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Solution Is: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rover that classifies the tomatoes autonomously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this data to a database/website that displays yield for the farmer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1605750" y="701725"/>
            <a:ext cx="5932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/>
              <a:t>Subsystem Overview</a:t>
            </a:r>
            <a:endParaRPr sz="3000"/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675" y="1505425"/>
            <a:ext cx="8228898" cy="53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8170ea50e_0_8"/>
          <p:cNvSpPr txBox="1"/>
          <p:nvPr>
            <p:ph type="title"/>
          </p:nvPr>
        </p:nvSpPr>
        <p:spPr>
          <a:xfrm>
            <a:off x="1136400" y="759725"/>
            <a:ext cx="68712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Project Timeline</a:t>
            </a:r>
            <a:endParaRPr sz="3000"/>
          </a:p>
        </p:txBody>
      </p:sp>
      <p:pic>
        <p:nvPicPr>
          <p:cNvPr id="78" name="Google Shape;78;g148170ea50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0375"/>
            <a:ext cx="9144001" cy="478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48170ea50e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34575"/>
            <a:ext cx="6871200" cy="3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205825" y="891400"/>
            <a:ext cx="87573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106"/>
              <a:buFont typeface="Arial"/>
              <a:buNone/>
            </a:pPr>
            <a:r>
              <a:rPr lang="en-US" sz="3361"/>
              <a:t>Navigation &amp; Camera Positioning Integration</a:t>
            </a:r>
            <a:endParaRPr sz="336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848"/>
              <a:buFont typeface="Arial"/>
              <a:buNone/>
            </a:pPr>
            <a:r>
              <a:rPr lang="en-US" sz="2650"/>
              <a:t>Chris Dumont &amp; Dalton Hines</a:t>
            </a:r>
            <a:endParaRPr sz="2650"/>
          </a:p>
        </p:txBody>
      </p:sp>
      <p:graphicFrame>
        <p:nvGraphicFramePr>
          <p:cNvPr id="85" name="Google Shape;85;p6"/>
          <p:cNvGraphicFramePr/>
          <p:nvPr/>
        </p:nvGraphicFramePr>
        <p:xfrm>
          <a:off x="615154" y="2227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{B8C69CC6-1E05-4E4B-A325-FA7E4D4C8BFF}</a:tableStyleId>
              </a:tblPr>
              <a:tblGrid>
                <a:gridCol w="3956850"/>
                <a:gridCol w="3956850"/>
              </a:tblGrid>
              <a:tr h="5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 b="0"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~ </a:t>
                      </a:r>
                      <a:r>
                        <a:rPr b="0" lang="en-US" sz="24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 Hours each</a:t>
                      </a:r>
                      <a:endParaRPr b="0" sz="2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Plans until next presentation</a:t>
                      </a:r>
                      <a:endParaRPr b="0"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25"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/>
                        <a:t>All circuits soldered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Circuits Functioning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Code functions properly </a:t>
                      </a:r>
                      <a:r>
                        <a:rPr lang="en-US" sz="2400"/>
                        <a:t>across</a:t>
                      </a:r>
                      <a:r>
                        <a:rPr lang="en-US" sz="2400"/>
                        <a:t> subsystems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/>
                        <a:t>Circuits mounted to Rover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Re-mount distance sensors to rover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Test fail cases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Assist Felipe and Dalton integration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Add aisle count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977d7c260_0_1"/>
          <p:cNvSpPr txBox="1"/>
          <p:nvPr>
            <p:ph type="title"/>
          </p:nvPr>
        </p:nvSpPr>
        <p:spPr>
          <a:xfrm>
            <a:off x="457200" y="10304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744"/>
              <a:buNone/>
            </a:pPr>
            <a:r>
              <a:rPr lang="en-US" sz="3300"/>
              <a:t>Sensor Circuit Validated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4476"/>
              <a:buNone/>
            </a:pPr>
            <a:r>
              <a:rPr lang="en-US" sz="2644"/>
              <a:t>Chris Dumont and Dalton Hines</a:t>
            </a:r>
            <a:endParaRPr sz="2644"/>
          </a:p>
        </p:txBody>
      </p:sp>
      <p:sp>
        <p:nvSpPr>
          <p:cNvPr id="91" name="Google Shape;91;g15977d7c260_0_1"/>
          <p:cNvSpPr txBox="1"/>
          <p:nvPr/>
        </p:nvSpPr>
        <p:spPr>
          <a:xfrm>
            <a:off x="879450" y="4620875"/>
            <a:ext cx="789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/>
              <a:t>Distance sensors working properly on soldered board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Now just need mounting to rover</a:t>
            </a:r>
            <a:endParaRPr sz="2400"/>
          </a:p>
        </p:txBody>
      </p:sp>
      <p:pic>
        <p:nvPicPr>
          <p:cNvPr id="92" name="Google Shape;92;g15977d7c26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500" y="2133174"/>
            <a:ext cx="4327500" cy="20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5977d7c26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38987" y="867977"/>
            <a:ext cx="2693676" cy="471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977d7c260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744"/>
              <a:buNone/>
            </a:pPr>
            <a:r>
              <a:rPr lang="en-US" sz="3300"/>
              <a:t>Mast and Gimbal Circuit Validated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6752"/>
              <a:buNone/>
            </a:pPr>
            <a:r>
              <a:rPr lang="en-US" sz="2600"/>
              <a:t>Dalton Hines</a:t>
            </a:r>
            <a:endParaRPr sz="2600"/>
          </a:p>
        </p:txBody>
      </p:sp>
      <p:sp>
        <p:nvSpPr>
          <p:cNvPr id="99" name="Google Shape;99;g15977d7c260_0_6"/>
          <p:cNvSpPr txBox="1"/>
          <p:nvPr>
            <p:ph idx="1" type="body"/>
          </p:nvPr>
        </p:nvSpPr>
        <p:spPr>
          <a:xfrm>
            <a:off x="5607025" y="2137950"/>
            <a:ext cx="264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•"/>
            </a:pPr>
            <a:r>
              <a:rPr lang="en-US" sz="2420"/>
              <a:t>Circuit properly drives motors on gimbal and mast</a:t>
            </a:r>
            <a:endParaRPr sz="2420"/>
          </a:p>
        </p:txBody>
      </p:sp>
      <p:pic>
        <p:nvPicPr>
          <p:cNvPr id="100" name="Google Shape;100;g15977d7c260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000" y="2005275"/>
            <a:ext cx="1793625" cy="20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5977d7c260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425" y="2005275"/>
            <a:ext cx="2130475" cy="44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5977d7c260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925475" y="2639475"/>
            <a:ext cx="2745450" cy="5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457212" y="89141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89"/>
              <a:buFont typeface="Arial"/>
              <a:buNone/>
            </a:pPr>
            <a:r>
              <a:rPr lang="en-US" sz="3300"/>
              <a:t>Machine Learning Subsystem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848"/>
              <a:buFont typeface="Arial"/>
              <a:buNone/>
            </a:pPr>
            <a:r>
              <a:rPr lang="en-US" sz="2650"/>
              <a:t>Felipe Villegas</a:t>
            </a:r>
            <a:endParaRPr sz="2650"/>
          </a:p>
        </p:txBody>
      </p:sp>
      <p:graphicFrame>
        <p:nvGraphicFramePr>
          <p:cNvPr id="108" name="Google Shape;108;p7"/>
          <p:cNvGraphicFramePr/>
          <p:nvPr/>
        </p:nvGraphicFramePr>
        <p:xfrm>
          <a:off x="615154" y="21839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{B8C69CC6-1E05-4E4B-A325-FA7E4D4C8BFF}</a:tableStyleId>
              </a:tblPr>
              <a:tblGrid>
                <a:gridCol w="3956850"/>
                <a:gridCol w="3956850"/>
              </a:tblGrid>
              <a:tr h="5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 b="0"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~ 20 Hours</a:t>
                      </a:r>
                      <a:endParaRPr sz="2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Plans until next presentation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25"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/>
                        <a:t>Main integration functionality between ML &amp; Database Complete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Begun ML &amp; Camera System Integration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/>
                        <a:t>Resolve ML-Camera System Integration Bottlenecks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Full ML-Camera System Integration</a:t>
                      </a:r>
                      <a:endParaRPr sz="2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85861d0db_0_0"/>
          <p:cNvSpPr txBox="1"/>
          <p:nvPr>
            <p:ph type="title"/>
          </p:nvPr>
        </p:nvSpPr>
        <p:spPr>
          <a:xfrm>
            <a:off x="494625" y="8807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89"/>
              <a:buFont typeface="Arial"/>
              <a:buNone/>
            </a:pPr>
            <a:r>
              <a:rPr lang="en-US" sz="3300"/>
              <a:t>Machine Learning Subsystem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848"/>
              <a:buFont typeface="Arial"/>
              <a:buNone/>
            </a:pPr>
            <a:r>
              <a:rPr lang="en-US" sz="2650"/>
              <a:t>Felipe Villegas</a:t>
            </a:r>
            <a:endParaRPr sz="2650"/>
          </a:p>
        </p:txBody>
      </p:sp>
      <p:pic>
        <p:nvPicPr>
          <p:cNvPr id="114" name="Google Shape;114;g1485861d0d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25" y="3668900"/>
            <a:ext cx="4401150" cy="173756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485861d0db_0_0"/>
          <p:cNvSpPr txBox="1"/>
          <p:nvPr/>
        </p:nvSpPr>
        <p:spPr>
          <a:xfrm>
            <a:off x="494550" y="5406475"/>
            <a:ext cx="440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Upload Time to database for 250 line of data is ~70 - 80 sec</a:t>
            </a:r>
            <a:endParaRPr sz="2400"/>
          </a:p>
        </p:txBody>
      </p:sp>
      <p:pic>
        <p:nvPicPr>
          <p:cNvPr id="116" name="Google Shape;116;g1485861d0d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25" y="2087900"/>
            <a:ext cx="8839199" cy="126274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485861d0db_0_0"/>
          <p:cNvSpPr txBox="1"/>
          <p:nvPr/>
        </p:nvSpPr>
        <p:spPr>
          <a:xfrm>
            <a:off x="5473125" y="3668900"/>
            <a:ext cx="3251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Issue with acquiring necessary libraries on raspberry pi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Alternative installation methods methods needed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