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autoprefixer.github.io/" TargetMode="External"/><Relationship Id="rId3" Type="http://schemas.openxmlformats.org/officeDocument/2006/relationships/hyperlink" Target="https://dzone.com/articles/what-is-viewencapsulation-in-angular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Relationship Id="rId3" Type="http://schemas.openxmlformats.org/officeDocument/2006/relationships/hyperlink" Target="https://www.freecodecamp.org/news/css-naming-conventions-that-will-save-you-hours-of-debugging-35cea737d849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Relationship Id="rId3" Type="http://schemas.openxmlformats.org/officeDocument/2006/relationships/hyperlink" Target="https://medium.com/@matuzo/writing-css-with-accessibility-in-mind-8514a0007939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hyperlink" Target="https://stackoverflow.com/a/8360237/1164179" TargetMode="External"/><Relationship Id="rId4" Type="http://schemas.openxmlformats.org/officeDocument/2006/relationships/hyperlink" Target="https://stackoverflow.com/a/19771035/116417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hyperlink" Target="http://bdavidxyz.com/blog/how-to-name-css-classes/" TargetMode="External"/><Relationship Id="rId4" Type="http://schemas.openxmlformats.org/officeDocument/2006/relationships/hyperlink" Target="https://www.freecodecamp.org/news/css-naming-conventions-that-will-save-you-hours-of-debugging-35cea737d849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ntactically awesome styleshee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Syntactically awesome stylesheets</a:t>
            </a:r>
          </a:p>
        </p:txBody>
      </p:sp>
      <p:sp>
        <p:nvSpPr>
          <p:cNvPr id="120" name="What (not) to do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(not) to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ASS Intellisen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SASS Intellisense</a:t>
            </a:r>
          </a:p>
          <a:p>
            <a:pPr/>
            <a:r>
              <a:t>Path Intellisense</a:t>
            </a:r>
          </a:p>
          <a:p>
            <a:pPr/>
            <a:r>
              <a:t>Style lint, TSLint and ESLint</a:t>
            </a:r>
          </a:p>
          <a:p>
            <a:pPr/>
            <a:r>
              <a:t>Beautify / Prettier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ife made eas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Life made easy</a:t>
            </a:r>
          </a:p>
        </p:txBody>
      </p:sp>
      <p:sp>
        <p:nvSpPr>
          <p:cNvPr id="156" name="Inbuilt functions to make styling hassle fre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Inbuilt functions to make styling hassle free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utoprefixer (https://autoprefixer.github.io/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Autoprefixer (</a:t>
            </a:r>
            <a:r>
              <a:rPr u="sng">
                <a:hlinkClick r:id="rId2" invalidUrl="" action="" tgtFrame="" tooltip="" history="1" highlightClick="0" endSnd="0"/>
              </a:rPr>
              <a:t>https://autoprefixer.github.io/</a:t>
            </a:r>
            <a:r>
              <a:t>)</a:t>
            </a:r>
          </a:p>
          <a:p>
            <a:pPr/>
            <a:r>
              <a:t>View encapsulation (</a:t>
            </a:r>
            <a:r>
              <a:rPr u="sng">
                <a:hlinkClick r:id="rId3" invalidUrl="" action="" tgtFrame="" tooltip="" history="1" highlightClick="0" endSnd="0"/>
              </a:rPr>
              <a:t>https://dzone.com/articles/what-is-viewencapsulation-in-angular</a:t>
            </a:r>
            <a:r>
              <a:t>)</a:t>
            </a:r>
          </a:p>
          <a:p>
            <a:pPr/>
            <a:r>
              <a:t>HMR (hot module replacement)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dditional thoughts"/>
          <p:cNvSpPr txBox="1"/>
          <p:nvPr>
            <p:ph type="ctrTitle"/>
          </p:nvPr>
        </p:nvSpPr>
        <p:spPr>
          <a:xfrm>
            <a:off x="1270000" y="4222428"/>
            <a:ext cx="10464800" cy="1308744"/>
          </a:xfrm>
          <a:prstGeom prst="rect">
            <a:avLst/>
          </a:prstGeom>
        </p:spPr>
        <p:txBody>
          <a:bodyPr/>
          <a:lstStyle/>
          <a:p>
            <a:pPr/>
            <a:r>
              <a:t>Additional thoughts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lumOff val="13529"/>
                  </a:schemeClr>
                </a:solidFill>
              </a:rPr>
              <a:t>B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E</a:t>
            </a:r>
            <a:r>
              <a:rPr>
                <a:solidFill>
                  <a:schemeClr val="accent5"/>
                </a:solidFill>
              </a:rPr>
              <a:t>M</a:t>
            </a:r>
          </a:p>
        </p:txBody>
      </p:sp>
      <p:sp>
        <p:nvSpPr>
          <p:cNvPr id="163" name="Block-Element-Modifier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lumOff val="13529"/>
                  </a:schemeClr>
                </a:solidFill>
              </a:rPr>
              <a:t>Block</a:t>
            </a:r>
            <a:r>
              <a:t>-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Element</a:t>
            </a:r>
            <a:r>
              <a:t>-</a:t>
            </a:r>
            <a:r>
              <a:rPr>
                <a:solidFill>
                  <a:schemeClr val="accent5"/>
                </a:solidFill>
              </a:rPr>
              <a:t>Modifier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964" y="1092200"/>
            <a:ext cx="10160001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.stick-man-head-small"/>
          <p:cNvSpPr txBox="1"/>
          <p:nvPr/>
        </p:nvSpPr>
        <p:spPr>
          <a:xfrm>
            <a:off x="2138910" y="5529508"/>
            <a:ext cx="34832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stick-man</a:t>
            </a:r>
            <a:r>
              <a:t>-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head</a:t>
            </a:r>
            <a:r>
              <a:t>-</a:t>
            </a:r>
            <a:r>
              <a:rPr>
                <a:solidFill>
                  <a:schemeClr val="accent5"/>
                </a:solidFill>
              </a:rPr>
              <a:t>small</a:t>
            </a:r>
          </a:p>
        </p:txBody>
      </p:sp>
      <p:sp>
        <p:nvSpPr>
          <p:cNvPr id="166" name=".stick-man-head-big"/>
          <p:cNvSpPr txBox="1"/>
          <p:nvPr/>
        </p:nvSpPr>
        <p:spPr>
          <a:xfrm>
            <a:off x="6720086" y="5529508"/>
            <a:ext cx="3483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  <a:r>
              <a:rPr>
                <a:solidFill>
                  <a:schemeClr val="accent1">
                    <a:lumOff val="13529"/>
                  </a:schemeClr>
                </a:solidFill>
              </a:rPr>
              <a:t>stick-man</a:t>
            </a:r>
            <a:r>
              <a:t>-</a:t>
            </a:r>
            <a:r>
              <a:rPr>
                <a:solidFill>
                  <a:schemeClr val="accent3">
                    <a:hueOff val="-365725"/>
                    <a:satOff val="-32500"/>
                    <a:lumOff val="18235"/>
                  </a:schemeClr>
                </a:solidFill>
              </a:rPr>
              <a:t>head</a:t>
            </a:r>
            <a:r>
              <a:t>-</a:t>
            </a:r>
            <a:r>
              <a:rPr>
                <a:solidFill>
                  <a:schemeClr val="accent5"/>
                </a:solidFill>
              </a:rPr>
              <a:t>big</a:t>
            </a:r>
          </a:p>
        </p:txBody>
      </p:sp>
      <p:sp>
        <p:nvSpPr>
          <p:cNvPr id="167" name="https://www.freecodecamp.org/news/css-naming-conventions-that-will-save-you-hours-of-debugging-35cea737d849/"/>
          <p:cNvSpPr txBox="1"/>
          <p:nvPr/>
        </p:nvSpPr>
        <p:spPr>
          <a:xfrm>
            <a:off x="2862659" y="8953846"/>
            <a:ext cx="72794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https://www.freecodecamp.org/news/css-naming-conventions-that-will-save-you-hours-of-debugging-35cea737d849/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eep accessibility in m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Keep accessibility in mind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0968" y="864261"/>
            <a:ext cx="9302864" cy="553587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ttps://medium.com/@matuzo/writing-css-with-accessibility-in-mind-8514a0007939"/>
          <p:cNvSpPr txBox="1"/>
          <p:nvPr/>
        </p:nvSpPr>
        <p:spPr>
          <a:xfrm>
            <a:off x="3850320" y="8004128"/>
            <a:ext cx="530416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https://medium.com/@matuzo/writing-css-with-accessibility-in-mind-8514a0007939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o’s, Don’ts and Best pract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Do’s, Don’ts and Best practices</a:t>
            </a:r>
          </a:p>
          <a:p>
            <a:pPr/>
            <a:r>
              <a:t>Make life easy </a:t>
            </a:r>
          </a:p>
          <a:p>
            <a:pPr/>
            <a:r>
              <a:t>Life made easy</a:t>
            </a:r>
          </a:p>
        </p:txBody>
      </p:sp>
      <p:sp>
        <p:nvSpPr>
          <p:cNvPr id="123" name="Agenda"/>
          <p:cNvSpPr txBox="1"/>
          <p:nvPr/>
        </p:nvSpPr>
        <p:spPr>
          <a:xfrm>
            <a:off x="5495493" y="909251"/>
            <a:ext cx="2013814" cy="135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00" y="1035050"/>
            <a:ext cx="8255000" cy="768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o’s, Don’ts and Best practi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Do’s, Don’ts and Best practices</a:t>
            </a:r>
          </a:p>
        </p:txBody>
      </p:sp>
      <p:sp>
        <p:nvSpPr>
          <p:cNvPr id="128" name="Basic things to follow to excel yoursel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things to follow to excel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Nothing’s !important"/>
          <p:cNvSpPr txBox="1"/>
          <p:nvPr>
            <p:ph type="title"/>
          </p:nvPr>
        </p:nvSpPr>
        <p:spPr>
          <a:xfrm>
            <a:off x="1270000" y="6108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Nothing’s !important</a:t>
            </a:r>
          </a:p>
        </p:txBody>
      </p:sp>
      <p:sp>
        <p:nvSpPr>
          <p:cNvPr id="131" name="I know sometimes its easy to just !important. But, it's not worth the effort later."/>
          <p:cNvSpPr txBox="1"/>
          <p:nvPr>
            <p:ph type="body" sz="quarter" idx="1"/>
          </p:nvPr>
        </p:nvSpPr>
        <p:spPr>
          <a:xfrm>
            <a:off x="1270000" y="7594600"/>
            <a:ext cx="10464800" cy="450255"/>
          </a:xfrm>
          <a:prstGeom prst="rect">
            <a:avLst/>
          </a:prstGeom>
        </p:spPr>
        <p:txBody>
          <a:bodyPr/>
          <a:lstStyle>
            <a:lvl1pPr defTabSz="356362">
              <a:defRPr sz="2257"/>
            </a:lvl1pPr>
          </a:lstStyle>
          <a:p>
            <a:pPr/>
            <a:r>
              <a:t>I know sometimes its easy to just !important. But, it's not worth the effort later.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812800"/>
            <a:ext cx="10464800" cy="5232400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  <p:sp>
        <p:nvSpPr>
          <p:cNvPr id="133" name="Is it bad to use !important in css property"/>
          <p:cNvSpPr txBox="1"/>
          <p:nvPr/>
        </p:nvSpPr>
        <p:spPr>
          <a:xfrm>
            <a:off x="4788598" y="8346389"/>
            <a:ext cx="342760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 u="sng">
                <a:solidFill>
                  <a:schemeClr val="accent1">
                    <a:lumOff val="13529"/>
                  </a:schemeClr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Is it bad to use !important in css property </a:t>
            </a:r>
          </a:p>
        </p:txBody>
      </p:sp>
      <p:sp>
        <p:nvSpPr>
          <p:cNvPr id="134" name="custom css being overridden by bootstrap css"/>
          <p:cNvSpPr txBox="1"/>
          <p:nvPr/>
        </p:nvSpPr>
        <p:spPr>
          <a:xfrm>
            <a:off x="4574616" y="8701989"/>
            <a:ext cx="385556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 u="sng">
                <a:solidFill>
                  <a:schemeClr val="accent1">
                    <a:lumOff val="13529"/>
                  </a:schemeClr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custom css being overridden by bootstrap css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on’t name classes based on style"/>
          <p:cNvSpPr txBox="1"/>
          <p:nvPr>
            <p:ph type="title"/>
          </p:nvPr>
        </p:nvSpPr>
        <p:spPr>
          <a:xfrm>
            <a:off x="1270000" y="6172200"/>
            <a:ext cx="10464800" cy="1422400"/>
          </a:xfrm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/>
            <a:r>
              <a:t>Don’t name classes based on style</a:t>
            </a:r>
          </a:p>
        </p:txBody>
      </p:sp>
      <p:sp>
        <p:nvSpPr>
          <p:cNvPr id="137" name="You don’t want your .blue-text to be red."/>
          <p:cNvSpPr txBox="1"/>
          <p:nvPr>
            <p:ph type="body" sz="quarter" idx="1"/>
          </p:nvPr>
        </p:nvSpPr>
        <p:spPr>
          <a:xfrm>
            <a:off x="1270000" y="73787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You don’t want your </a:t>
            </a:r>
            <a:r>
              <a:rPr>
                <a:solidFill>
                  <a:srgbClr val="0058FF"/>
                </a:solidFill>
              </a:rPr>
              <a:t>.blue-text</a:t>
            </a:r>
            <a:r>
              <a:t> to be 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red</a:t>
            </a:r>
            <a:r>
              <a:t>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698500"/>
            <a:ext cx="11176000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http://bdavidxyz.com/blog/how-to-name-css-classes/"/>
          <p:cNvSpPr txBox="1"/>
          <p:nvPr/>
        </p:nvSpPr>
        <p:spPr>
          <a:xfrm>
            <a:off x="3695713" y="8547099"/>
            <a:ext cx="473095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400"/>
              </a:lnSpc>
              <a:defRPr b="0" sz="17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http://bdavidxyz.com/blog/how-to-name-css-classes/</a:t>
            </a:r>
          </a:p>
        </p:txBody>
      </p:sp>
      <p:sp>
        <p:nvSpPr>
          <p:cNvPr id="140" name="https://www.freecodecamp.org/news/css-naming-conventions-that-will-save-you-hours-of-debugging-35cea737d849/"/>
          <p:cNvSpPr txBox="1"/>
          <p:nvPr/>
        </p:nvSpPr>
        <p:spPr>
          <a:xfrm>
            <a:off x="2548448" y="8953500"/>
            <a:ext cx="72794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https://www.freecodecamp.org/news/css-naming-conventions-that-will-save-you-hours-of-debugging-35cea737d849/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Use variables (and sass’ inbuilt methods)"/>
          <p:cNvSpPr txBox="1"/>
          <p:nvPr>
            <p:ph type="title"/>
          </p:nvPr>
        </p:nvSpPr>
        <p:spPr>
          <a:xfrm>
            <a:off x="1270000" y="6718300"/>
            <a:ext cx="10464800" cy="1222524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Use variables (and sass’ inbuilt methods)</a:t>
            </a:r>
          </a:p>
        </p:txBody>
      </p:sp>
      <p:sp>
        <p:nvSpPr>
          <p:cNvPr id="143" name="Variables can reduce maintenance time by A LOT"/>
          <p:cNvSpPr txBox="1"/>
          <p:nvPr>
            <p:ph type="body" sz="quarter" idx="1"/>
          </p:nvPr>
        </p:nvSpPr>
        <p:spPr>
          <a:xfrm>
            <a:off x="1270000" y="81597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Variables can reduce maintenance time by A LOT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869950"/>
            <a:ext cx="65024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430" t="0" r="4430" b="0"/>
          <a:stretch>
            <a:fillRect/>
          </a:stretch>
        </p:blipFill>
        <p:spPr>
          <a:xfrm>
            <a:off x="3060699" y="1460500"/>
            <a:ext cx="6883321" cy="4165749"/>
          </a:xfrm>
          <a:prstGeom prst="rect">
            <a:avLst/>
          </a:prstGeom>
        </p:spPr>
      </p:pic>
      <p:sp>
        <p:nvSpPr>
          <p:cNvPr id="147" name="Inherit from the core and overr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Inherit from the core and override</a:t>
            </a:r>
          </a:p>
        </p:txBody>
      </p:sp>
      <p:sp>
        <p:nvSpPr>
          <p:cNvPr id="148" name="It’s better to start from a base than create one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It’s better to start from a base than create 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ake life eas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life easy</a:t>
            </a:r>
          </a:p>
        </p:txBody>
      </p:sp>
      <p:sp>
        <p:nvSpPr>
          <p:cNvPr id="151" name="Use extensions, plugins and suitable development environ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2812"/>
            </a:lvl1pPr>
          </a:lstStyle>
          <a:p>
            <a:pPr/>
            <a:r>
              <a:t>Use extensions, plugins and suitable development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