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267275" cy="42794238"/>
  <p:notesSz cx="6858000" cy="9144000"/>
  <p:defaultTextStyle>
    <a:defPPr>
      <a:defRPr lang="es-CO"/>
    </a:defPPr>
    <a:lvl1pPr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778000" indent="-1320800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557588" indent="-2643188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337175" indent="-3965575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115175" indent="-5286375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8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FFFF00"/>
    <a:srgbClr val="FFFF1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09" autoAdjust="0"/>
    <p:restoredTop sz="94629" autoAdjust="0"/>
  </p:normalViewPr>
  <p:slideViewPr>
    <p:cSldViewPr>
      <p:cViewPr>
        <p:scale>
          <a:sx n="30" d="100"/>
          <a:sy n="30" d="100"/>
        </p:scale>
        <p:origin x="1206" y="-120"/>
      </p:cViewPr>
      <p:guideLst>
        <p:guide orient="horz" pos="13478"/>
        <p:guide pos="95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51A91C-D61A-484C-BC0E-C3013F891182}" type="datetimeFigureOut">
              <a:rPr lang="es-CO"/>
              <a:pPr>
                <a:defRPr/>
              </a:pPr>
              <a:t>18/10/2016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1C1352-3F08-4603-B84D-F4F9F20B977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011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4925B2-D397-44DC-926A-71EDF2ADB487}" type="datetimeFigureOut">
              <a:rPr lang="es-CO"/>
              <a:pPr>
                <a:defRPr/>
              </a:pPr>
              <a:t>18/10/2016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D32CE8-99C2-46CA-A60F-2D8A8A2D8C8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00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D32CE8-99C2-46CA-A60F-2D8A8A2D8C87}" type="slidenum">
              <a:rPr lang="es-CO" smtClean="0"/>
              <a:pPr>
                <a:defRPr/>
              </a:pPr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2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7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12888" y="39663688"/>
            <a:ext cx="7062787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4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8A2999-0B01-40F5-8CD3-C4CA19B94094}" type="datetimeFigureOut">
              <a:rPr lang="es-CO"/>
              <a:pPr>
                <a:defRPr/>
              </a:pPr>
              <a:t>18/10/2016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340975" y="39663688"/>
            <a:ext cx="9585325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ctr" defTabSz="3558296" fontAlgn="auto">
              <a:spcBef>
                <a:spcPts val="0"/>
              </a:spcBef>
              <a:spcAft>
                <a:spcPts val="0"/>
              </a:spcAft>
              <a:defRPr sz="47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691600" y="39663688"/>
            <a:ext cx="7062788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4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A27BF7-2CD6-44FB-885B-039F457CB9A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txStyles>
    <p:titleStyle>
      <a:lvl1pPr algn="r" defTabSz="3557588" rtl="0" eaLnBrk="0" fontAlgn="base" hangingPunct="0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  <a:lvl2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2pPr>
      <a:lvl3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3pPr>
      <a:lvl4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4pPr>
      <a:lvl5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5pPr>
      <a:lvl6pPr marL="4572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6pPr>
      <a:lvl7pPr marL="9144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7pPr>
      <a:lvl8pPr marL="13716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8pPr>
      <a:lvl9pPr marL="18288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9pPr>
    </p:titleStyle>
    <p:bodyStyle>
      <a:lvl1pPr marL="1333500" indent="-13335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890838" indent="-111125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46588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226175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8005763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9785314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64463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343611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122759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9148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8296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37444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16592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895740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74888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54037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33185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.romero1573@uniandes.edu.co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ortar rectángulo de esquina sencilla"/>
          <p:cNvSpPr/>
          <p:nvPr/>
        </p:nvSpPr>
        <p:spPr>
          <a:xfrm>
            <a:off x="15057439" y="7786658"/>
            <a:ext cx="14401800" cy="5228461"/>
          </a:xfrm>
          <a:prstGeom prst="snip1Rect">
            <a:avLst>
              <a:gd name="adj" fmla="val 9421"/>
            </a:avLst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 smtClean="0"/>
              <a:t>Metodología de desarrollo del proyecto.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2776573" y="518319"/>
            <a:ext cx="16733838" cy="1981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8000" b="1" dirty="0" smtClean="0"/>
              <a:t>Primate Colombia</a:t>
            </a:r>
            <a:endParaRPr lang="es-ES" sz="8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3152437" y="3262141"/>
            <a:ext cx="16002001" cy="76137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CO" sz="3200" dirty="0" smtClean="0"/>
              <a:t>Facultad de Ingeniería y ciencias básicas</a:t>
            </a:r>
            <a:r>
              <a:rPr lang="es-ES" sz="3200" dirty="0" smtClean="0"/>
              <a:t>.  </a:t>
            </a:r>
            <a:r>
              <a:rPr lang="es-ES" sz="3200" b="1" dirty="0" smtClean="0"/>
              <a:t>Asignatura</a:t>
            </a:r>
            <a:r>
              <a:rPr lang="es-ES" sz="3200" dirty="0" smtClean="0"/>
              <a:t>: </a:t>
            </a:r>
            <a:r>
              <a:rPr lang="es-ES" sz="3200" dirty="0" smtClean="0"/>
              <a:t>P</a:t>
            </a:r>
            <a:r>
              <a:rPr lang="es-ES" sz="3200" dirty="0" smtClean="0"/>
              <a:t>162-0419023B </a:t>
            </a:r>
            <a:r>
              <a:rPr lang="es-ES" sz="3200" dirty="0"/>
              <a:t>Ingeniería del Software </a:t>
            </a:r>
            <a:r>
              <a:rPr lang="es-ES" sz="3200" dirty="0" smtClean="0"/>
              <a:t>II</a:t>
            </a:r>
            <a:endParaRPr lang="es-ES" sz="3200" dirty="0"/>
          </a:p>
        </p:txBody>
      </p:sp>
      <p:sp>
        <p:nvSpPr>
          <p:cNvPr id="114" name="113 Redondear rectángulo de esquina diagonal"/>
          <p:cNvSpPr/>
          <p:nvPr/>
        </p:nvSpPr>
        <p:spPr>
          <a:xfrm flipV="1">
            <a:off x="1597997" y="14234319"/>
            <a:ext cx="7643177" cy="5714206"/>
          </a:xfrm>
          <a:prstGeom prst="round2Diag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5" name="3 Proceso alternativo"/>
          <p:cNvSpPr/>
          <p:nvPr/>
        </p:nvSpPr>
        <p:spPr>
          <a:xfrm>
            <a:off x="1643281" y="20825619"/>
            <a:ext cx="27815956" cy="20183475"/>
          </a:xfrm>
          <a:custGeom>
            <a:avLst/>
            <a:gdLst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22733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22733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01700 w 13639800"/>
              <a:gd name="connsiteY3" fmla="*/ 14351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14351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1471 w 13641271"/>
              <a:gd name="connsiteY0" fmla="*/ 2273300 h 14652612"/>
              <a:gd name="connsiteX1" fmla="*/ 2274771 w 13641271"/>
              <a:gd name="connsiteY1" fmla="*/ 0 h 14652612"/>
              <a:gd name="connsiteX2" fmla="*/ 11367971 w 13641271"/>
              <a:gd name="connsiteY2" fmla="*/ 0 h 14652612"/>
              <a:gd name="connsiteX3" fmla="*/ 13641271 w 13641271"/>
              <a:gd name="connsiteY3" fmla="*/ 1435100 h 14652612"/>
              <a:gd name="connsiteX4" fmla="*/ 13641271 w 13641271"/>
              <a:gd name="connsiteY4" fmla="*/ 12357100 h 14652612"/>
              <a:gd name="connsiteX5" fmla="*/ 11367971 w 13641271"/>
              <a:gd name="connsiteY5" fmla="*/ 14630400 h 14652612"/>
              <a:gd name="connsiteX6" fmla="*/ 1165698 w 13641271"/>
              <a:gd name="connsiteY6" fmla="*/ 14652612 h 14652612"/>
              <a:gd name="connsiteX7" fmla="*/ 1471 w 13641271"/>
              <a:gd name="connsiteY7" fmla="*/ 12357100 h 14652612"/>
              <a:gd name="connsiteX8" fmla="*/ 1471 w 13641271"/>
              <a:gd name="connsiteY8" fmla="*/ 2273300 h 14652612"/>
              <a:gd name="connsiteX0" fmla="*/ 1471 w 13641271"/>
              <a:gd name="connsiteY0" fmla="*/ 2273300 h 14652612"/>
              <a:gd name="connsiteX1" fmla="*/ 2274771 w 13641271"/>
              <a:gd name="connsiteY1" fmla="*/ 0 h 14652612"/>
              <a:gd name="connsiteX2" fmla="*/ 11367971 w 13641271"/>
              <a:gd name="connsiteY2" fmla="*/ 0 h 14652612"/>
              <a:gd name="connsiteX3" fmla="*/ 13641271 w 13641271"/>
              <a:gd name="connsiteY3" fmla="*/ 1435100 h 14652612"/>
              <a:gd name="connsiteX4" fmla="*/ 13641271 w 13641271"/>
              <a:gd name="connsiteY4" fmla="*/ 12357100 h 14652612"/>
              <a:gd name="connsiteX5" fmla="*/ 12178447 w 13641271"/>
              <a:gd name="connsiteY5" fmla="*/ 14652612 h 14652612"/>
              <a:gd name="connsiteX6" fmla="*/ 1165698 w 13641271"/>
              <a:gd name="connsiteY6" fmla="*/ 14652612 h 14652612"/>
              <a:gd name="connsiteX7" fmla="*/ 1471 w 13641271"/>
              <a:gd name="connsiteY7" fmla="*/ 12357100 h 14652612"/>
              <a:gd name="connsiteX8" fmla="*/ 1471 w 13641271"/>
              <a:gd name="connsiteY8" fmla="*/ 2273300 h 14652612"/>
              <a:gd name="connsiteX0" fmla="*/ 1471 w 13641271"/>
              <a:gd name="connsiteY0" fmla="*/ 2295512 h 14674824"/>
              <a:gd name="connsiteX1" fmla="*/ 1393201 w 13641271"/>
              <a:gd name="connsiteY1" fmla="*/ 0 h 14674824"/>
              <a:gd name="connsiteX2" fmla="*/ 11367971 w 13641271"/>
              <a:gd name="connsiteY2" fmla="*/ 22212 h 14674824"/>
              <a:gd name="connsiteX3" fmla="*/ 13641271 w 13641271"/>
              <a:gd name="connsiteY3" fmla="*/ 1457312 h 14674824"/>
              <a:gd name="connsiteX4" fmla="*/ 13641271 w 13641271"/>
              <a:gd name="connsiteY4" fmla="*/ 12379312 h 14674824"/>
              <a:gd name="connsiteX5" fmla="*/ 12178447 w 13641271"/>
              <a:gd name="connsiteY5" fmla="*/ 14674824 h 14674824"/>
              <a:gd name="connsiteX6" fmla="*/ 1165698 w 13641271"/>
              <a:gd name="connsiteY6" fmla="*/ 14674824 h 14674824"/>
              <a:gd name="connsiteX7" fmla="*/ 1471 w 13641271"/>
              <a:gd name="connsiteY7" fmla="*/ 12379312 h 14674824"/>
              <a:gd name="connsiteX8" fmla="*/ 1471 w 13641271"/>
              <a:gd name="connsiteY8" fmla="*/ 2295512 h 146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1271" h="14674824">
                <a:moveTo>
                  <a:pt x="1471" y="2295512"/>
                </a:moveTo>
                <a:cubicBezTo>
                  <a:pt x="1471" y="1040003"/>
                  <a:pt x="137692" y="0"/>
                  <a:pt x="1393201" y="0"/>
                </a:cubicBezTo>
                <a:lnTo>
                  <a:pt x="11367971" y="22212"/>
                </a:lnTo>
                <a:cubicBezTo>
                  <a:pt x="12623480" y="22212"/>
                  <a:pt x="11355271" y="1497203"/>
                  <a:pt x="13641271" y="1457312"/>
                </a:cubicBezTo>
                <a:lnTo>
                  <a:pt x="13641271" y="12379312"/>
                </a:lnTo>
                <a:cubicBezTo>
                  <a:pt x="13641271" y="13634821"/>
                  <a:pt x="13433956" y="14674824"/>
                  <a:pt x="12178447" y="14674824"/>
                </a:cubicBezTo>
                <a:lnTo>
                  <a:pt x="1165698" y="14674824"/>
                </a:lnTo>
                <a:cubicBezTo>
                  <a:pt x="-89811" y="14674824"/>
                  <a:pt x="1471" y="13634821"/>
                  <a:pt x="1471" y="12379312"/>
                </a:cubicBezTo>
                <a:lnTo>
                  <a:pt x="1471" y="2295512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6" name="115 Recortar rectángulo de esquina sencilla"/>
          <p:cNvSpPr/>
          <p:nvPr/>
        </p:nvSpPr>
        <p:spPr>
          <a:xfrm>
            <a:off x="1597998" y="7826316"/>
            <a:ext cx="13189750" cy="5188803"/>
          </a:xfrm>
          <a:prstGeom prst="snip1Rect">
            <a:avLst>
              <a:gd name="adj" fmla="val 10733"/>
            </a:avLst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8" name="15 Marcador de texto"/>
          <p:cNvSpPr txBox="1">
            <a:spLocks/>
          </p:cNvSpPr>
          <p:nvPr/>
        </p:nvSpPr>
        <p:spPr>
          <a:xfrm>
            <a:off x="1874837" y="6919119"/>
            <a:ext cx="13411200" cy="990600"/>
          </a:xfrm>
          <a:prstGeom prst="rect">
            <a:avLst/>
          </a:prstGeom>
        </p:spPr>
        <p:txBody>
          <a:bodyPr/>
          <a:lstStyle>
            <a:lvl1pPr marL="1333500" marR="0" indent="-1333500" algn="l" defTabSz="35575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s-CO" sz="48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Objetivo</a:t>
            </a:r>
          </a:p>
        </p:txBody>
      </p:sp>
      <p:sp>
        <p:nvSpPr>
          <p:cNvPr id="122" name="15 Marcador de texto"/>
          <p:cNvSpPr txBox="1">
            <a:spLocks/>
          </p:cNvSpPr>
          <p:nvPr/>
        </p:nvSpPr>
        <p:spPr>
          <a:xfrm>
            <a:off x="2713037" y="20025519"/>
            <a:ext cx="13487400" cy="990600"/>
          </a:xfrm>
          <a:prstGeom prst="rect">
            <a:avLst/>
          </a:prstGeom>
        </p:spPr>
        <p:txBody>
          <a:bodyPr/>
          <a:lstStyle>
            <a:lvl1pPr marL="1333500" marR="0" indent="-1333500" algn="l" defTabSz="35575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s-CO" sz="48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Arquitectura desarrollo y </a:t>
            </a:r>
            <a:r>
              <a:rPr lang="es-ES" dirty="0"/>
              <a:t>Solución</a:t>
            </a:r>
          </a:p>
        </p:txBody>
      </p:sp>
      <p:sp>
        <p:nvSpPr>
          <p:cNvPr id="131" name="33 Marcador de pie de página"/>
          <p:cNvSpPr txBox="1">
            <a:spLocks/>
          </p:cNvSpPr>
          <p:nvPr/>
        </p:nvSpPr>
        <p:spPr>
          <a:xfrm>
            <a:off x="1722436" y="41362313"/>
            <a:ext cx="27355801" cy="1431925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1778000" indent="-1320800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557588" indent="-2643188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5337175" indent="-3965575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7115175" indent="-5286375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s-ES" sz="3200" b="1" dirty="0"/>
              <a:t>E</a:t>
            </a:r>
            <a:r>
              <a:rPr lang="es-ES" sz="3200" b="1" dirty="0" smtClean="0"/>
              <a:t>quipo </a:t>
            </a:r>
            <a:r>
              <a:rPr lang="es-ES" sz="3200" b="1" dirty="0"/>
              <a:t>de trabajo</a:t>
            </a:r>
            <a:r>
              <a:rPr lang="es-ES" sz="3200" b="1" dirty="0" smtClean="0"/>
              <a:t>:  </a:t>
            </a:r>
            <a:r>
              <a:rPr lang="es-CO" sz="2800" dirty="0" smtClean="0"/>
              <a:t>Autor 1 </a:t>
            </a:r>
            <a:r>
              <a:rPr lang="es-ES" sz="2800" dirty="0" err="1" smtClean="0">
                <a:hlinkClick r:id="rId3"/>
              </a:rPr>
              <a:t>m.correo</a:t>
            </a:r>
            <a:r>
              <a:rPr lang="es-ES" sz="2800" dirty="0" smtClean="0">
                <a:hlinkClick r:id="rId3"/>
              </a:rPr>
              <a:t> 1@poligran.edu.co</a:t>
            </a:r>
            <a:r>
              <a:rPr lang="es-ES" sz="2800" dirty="0" smtClean="0"/>
              <a:t>,</a:t>
            </a:r>
            <a:r>
              <a:rPr lang="es-CO" sz="2800" dirty="0"/>
              <a:t> Autor 1 </a:t>
            </a:r>
            <a:r>
              <a:rPr lang="es-ES" sz="2800" dirty="0" err="1">
                <a:hlinkClick r:id="rId3"/>
              </a:rPr>
              <a:t>m.correo</a:t>
            </a:r>
            <a:r>
              <a:rPr lang="es-ES" sz="2800" dirty="0">
                <a:hlinkClick r:id="rId3"/>
              </a:rPr>
              <a:t> </a:t>
            </a:r>
            <a:r>
              <a:rPr lang="es-ES" sz="2800" dirty="0" smtClean="0">
                <a:hlinkClick r:id="rId3"/>
              </a:rPr>
              <a:t>1@poligran.edu.co</a:t>
            </a:r>
            <a:r>
              <a:rPr lang="es-CO" sz="2800" dirty="0"/>
              <a:t> Autor 1 </a:t>
            </a:r>
            <a:r>
              <a:rPr lang="es-ES" sz="2800" dirty="0" err="1">
                <a:hlinkClick r:id="rId3"/>
              </a:rPr>
              <a:t>m.correo</a:t>
            </a:r>
            <a:r>
              <a:rPr lang="es-ES" sz="2800" dirty="0">
                <a:hlinkClick r:id="rId3"/>
              </a:rPr>
              <a:t> </a:t>
            </a:r>
            <a:r>
              <a:rPr lang="es-ES" sz="2800" dirty="0" smtClean="0">
                <a:hlinkClick r:id="rId3"/>
              </a:rPr>
              <a:t>1@poligran.edu.co</a:t>
            </a:r>
            <a:r>
              <a:rPr lang="es-CO" sz="2800" dirty="0"/>
              <a:t> Autor 1 </a:t>
            </a:r>
            <a:r>
              <a:rPr lang="es-ES" sz="2800" dirty="0" err="1">
                <a:hlinkClick r:id="rId3"/>
              </a:rPr>
              <a:t>m.correo</a:t>
            </a:r>
            <a:r>
              <a:rPr lang="es-ES" sz="2800" dirty="0">
                <a:hlinkClick r:id="rId3"/>
              </a:rPr>
              <a:t> </a:t>
            </a:r>
            <a:r>
              <a:rPr lang="es-ES" sz="2800" dirty="0" smtClean="0">
                <a:hlinkClick r:id="rId3"/>
              </a:rPr>
              <a:t>1@poligran.edu.co</a:t>
            </a:r>
            <a:r>
              <a:rPr lang="es-CO" sz="2800" dirty="0"/>
              <a:t> Autor 1 </a:t>
            </a:r>
            <a:r>
              <a:rPr lang="es-ES" sz="2800" dirty="0" err="1">
                <a:hlinkClick r:id="rId3"/>
              </a:rPr>
              <a:t>m.correo</a:t>
            </a:r>
            <a:r>
              <a:rPr lang="es-ES" sz="2800" dirty="0">
                <a:hlinkClick r:id="rId3"/>
              </a:rPr>
              <a:t> 1@poligran.edu.co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132" name="20 Marcador de contenido"/>
          <p:cNvSpPr txBox="1">
            <a:spLocks/>
          </p:cNvSpPr>
          <p:nvPr/>
        </p:nvSpPr>
        <p:spPr>
          <a:xfrm>
            <a:off x="1570373" y="7909719"/>
            <a:ext cx="13245000" cy="5174397"/>
          </a:xfrm>
          <a:prstGeom prst="snip1Rect">
            <a:avLst>
              <a:gd name="adj" fmla="val 25616"/>
            </a:avLst>
          </a:prstGeom>
        </p:spPr>
        <p:txBody>
          <a:bodyPr/>
          <a:lstStyle>
            <a:lvl1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>
                <a:solidFill>
                  <a:prstClr val="black"/>
                </a:solidFill>
              </a:rPr>
              <a:t>Aumentar la visibilidad de la empresa.</a:t>
            </a:r>
          </a:p>
          <a:p>
            <a:r>
              <a:rPr lang="es-ES" sz="4000" dirty="0" smtClean="0">
                <a:solidFill>
                  <a:prstClr val="black"/>
                </a:solidFill>
              </a:rPr>
              <a:t>Aumentar las ventas.</a:t>
            </a:r>
          </a:p>
          <a:p>
            <a:r>
              <a:rPr lang="es-ES" sz="4000" dirty="0" smtClean="0">
                <a:solidFill>
                  <a:prstClr val="black"/>
                </a:solidFill>
              </a:rPr>
              <a:t>Mejorar los procesos de la empresa.</a:t>
            </a:r>
          </a:p>
          <a:p>
            <a:endParaRPr lang="es-ES" sz="4000" dirty="0" smtClean="0">
              <a:solidFill>
                <a:prstClr val="black"/>
              </a:solidFill>
            </a:endParaRPr>
          </a:p>
        </p:txBody>
      </p:sp>
      <p:sp>
        <p:nvSpPr>
          <p:cNvPr id="134" name="20 Marcador de contenido"/>
          <p:cNvSpPr txBox="1">
            <a:spLocks/>
          </p:cNvSpPr>
          <p:nvPr/>
        </p:nvSpPr>
        <p:spPr>
          <a:xfrm>
            <a:off x="1715209" y="14327628"/>
            <a:ext cx="7289051" cy="2219668"/>
          </a:xfrm>
          <a:custGeom>
            <a:avLst/>
            <a:gdLst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2278063 w 12954000"/>
              <a:gd name="connsiteY4" fmla="*/ 10696469 h 10744200"/>
              <a:gd name="connsiteX5" fmla="*/ 0 w 12954000"/>
              <a:gd name="connsiteY5" fmla="*/ 10744200 h 10744200"/>
              <a:gd name="connsiteX6" fmla="*/ 0 w 12954000"/>
              <a:gd name="connsiteY6" fmla="*/ 0 h 10744200"/>
              <a:gd name="connsiteX0" fmla="*/ 7937 w 12961937"/>
              <a:gd name="connsiteY0" fmla="*/ 0 h 10744200"/>
              <a:gd name="connsiteX1" fmla="*/ 102097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7937 w 12961937"/>
              <a:gd name="connsiteY5" fmla="*/ 10744200 h 10744200"/>
              <a:gd name="connsiteX6" fmla="*/ 0 w 12961937"/>
              <a:gd name="connsiteY6" fmla="*/ 7536411 h 10744200"/>
              <a:gd name="connsiteX7" fmla="*/ 7937 w 12961937"/>
              <a:gd name="connsiteY7" fmla="*/ 0 h 10744200"/>
              <a:gd name="connsiteX0" fmla="*/ 7937 w 12961937"/>
              <a:gd name="connsiteY0" fmla="*/ 0 h 10744200"/>
              <a:gd name="connsiteX1" fmla="*/ 102097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0 w 12961937"/>
              <a:gd name="connsiteY5" fmla="*/ 7536411 h 10744200"/>
              <a:gd name="connsiteX6" fmla="*/ 7937 w 12961937"/>
              <a:gd name="connsiteY6" fmla="*/ 0 h 10744200"/>
              <a:gd name="connsiteX0" fmla="*/ 7937 w 12961937"/>
              <a:gd name="connsiteY0" fmla="*/ 0 h 10744200"/>
              <a:gd name="connsiteX1" fmla="*/ 102097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0 w 12961937"/>
              <a:gd name="connsiteY5" fmla="*/ 7536411 h 10744200"/>
              <a:gd name="connsiteX6" fmla="*/ 7937 w 12961937"/>
              <a:gd name="connsiteY6" fmla="*/ 0 h 10744200"/>
              <a:gd name="connsiteX0" fmla="*/ 7937 w 12961937"/>
              <a:gd name="connsiteY0" fmla="*/ 0 h 10744200"/>
              <a:gd name="connsiteX1" fmla="*/ 102097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0 w 12961937"/>
              <a:gd name="connsiteY5" fmla="*/ 7536411 h 10744200"/>
              <a:gd name="connsiteX6" fmla="*/ 7937 w 12961937"/>
              <a:gd name="connsiteY6" fmla="*/ 0 h 10744200"/>
              <a:gd name="connsiteX0" fmla="*/ 7937 w 12961937"/>
              <a:gd name="connsiteY0" fmla="*/ 0 h 10744200"/>
              <a:gd name="connsiteX1" fmla="*/ 109336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0 w 12961937"/>
              <a:gd name="connsiteY5" fmla="*/ 7536411 h 10744200"/>
              <a:gd name="connsiteX6" fmla="*/ 7937 w 12961937"/>
              <a:gd name="connsiteY6" fmla="*/ 0 h 1074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61937" h="10744200">
                <a:moveTo>
                  <a:pt x="7937" y="0"/>
                </a:moveTo>
                <a:lnTo>
                  <a:pt x="10933603" y="0"/>
                </a:lnTo>
                <a:cubicBezTo>
                  <a:pt x="12536814" y="41111"/>
                  <a:pt x="12958926" y="1072823"/>
                  <a:pt x="12961937" y="2752234"/>
                </a:cubicBezTo>
                <a:lnTo>
                  <a:pt x="12961937" y="10744200"/>
                </a:lnTo>
                <a:lnTo>
                  <a:pt x="2286000" y="10696469"/>
                </a:lnTo>
                <a:cubicBezTo>
                  <a:pt x="685800" y="10670136"/>
                  <a:pt x="0" y="10643802"/>
                  <a:pt x="0" y="7536411"/>
                </a:cubicBezTo>
                <a:cubicBezTo>
                  <a:pt x="2646" y="5024274"/>
                  <a:pt x="5291" y="2512137"/>
                  <a:pt x="7937" y="0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4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lang="es-CO" sz="3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4000" dirty="0" smtClean="0"/>
              <a:t>Presentar el contexto, la empresa en la cual se realiza el proyecto, problema que de desea abordar, </a:t>
            </a:r>
            <a:endParaRPr lang="es-CO" sz="4000" dirty="0"/>
          </a:p>
        </p:txBody>
      </p:sp>
      <p:sp>
        <p:nvSpPr>
          <p:cNvPr id="137" name="20 Marcador de contenido"/>
          <p:cNvSpPr txBox="1">
            <a:spLocks/>
          </p:cNvSpPr>
          <p:nvPr/>
        </p:nvSpPr>
        <p:spPr>
          <a:xfrm>
            <a:off x="9592290" y="14310519"/>
            <a:ext cx="7065347" cy="5638005"/>
          </a:xfrm>
          <a:custGeom>
            <a:avLst/>
            <a:gdLst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10744200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22226 w 12976226"/>
              <a:gd name="connsiteY0" fmla="*/ 0 h 11059130"/>
              <a:gd name="connsiteX1" fmla="*/ 10223992 w 12976226"/>
              <a:gd name="connsiteY1" fmla="*/ 0 h 11059130"/>
              <a:gd name="connsiteX2" fmla="*/ 12976226 w 12976226"/>
              <a:gd name="connsiteY2" fmla="*/ 2752234 h 11059130"/>
              <a:gd name="connsiteX3" fmla="*/ 12976226 w 12976226"/>
              <a:gd name="connsiteY3" fmla="*/ 10744200 h 11059130"/>
              <a:gd name="connsiteX4" fmla="*/ 1736016 w 12976226"/>
              <a:gd name="connsiteY4" fmla="*/ 10727611 h 11059130"/>
              <a:gd name="connsiteX5" fmla="*/ 22226 w 12976226"/>
              <a:gd name="connsiteY5" fmla="*/ 9451343 h 11059130"/>
              <a:gd name="connsiteX6" fmla="*/ 22226 w 12976226"/>
              <a:gd name="connsiteY6" fmla="*/ 0 h 11059130"/>
              <a:gd name="connsiteX0" fmla="*/ 65381 w 13019381"/>
              <a:gd name="connsiteY0" fmla="*/ 0 h 10744200"/>
              <a:gd name="connsiteX1" fmla="*/ 10267147 w 13019381"/>
              <a:gd name="connsiteY1" fmla="*/ 0 h 10744200"/>
              <a:gd name="connsiteX2" fmla="*/ 13019381 w 13019381"/>
              <a:gd name="connsiteY2" fmla="*/ 2752234 h 10744200"/>
              <a:gd name="connsiteX3" fmla="*/ 13019381 w 13019381"/>
              <a:gd name="connsiteY3" fmla="*/ 10744200 h 10744200"/>
              <a:gd name="connsiteX4" fmla="*/ 1779171 w 13019381"/>
              <a:gd name="connsiteY4" fmla="*/ 10727611 h 10744200"/>
              <a:gd name="connsiteX5" fmla="*/ 65381 w 13019381"/>
              <a:gd name="connsiteY5" fmla="*/ 9451343 h 10744200"/>
              <a:gd name="connsiteX6" fmla="*/ 65381 w 13019381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80739 w 13034739"/>
              <a:gd name="connsiteY0" fmla="*/ 0 h 10744200"/>
              <a:gd name="connsiteX1" fmla="*/ 10282505 w 13034739"/>
              <a:gd name="connsiteY1" fmla="*/ 0 h 10744200"/>
              <a:gd name="connsiteX2" fmla="*/ 13034739 w 13034739"/>
              <a:gd name="connsiteY2" fmla="*/ 2752234 h 10744200"/>
              <a:gd name="connsiteX3" fmla="*/ 13034739 w 13034739"/>
              <a:gd name="connsiteY3" fmla="*/ 10744200 h 10744200"/>
              <a:gd name="connsiteX4" fmla="*/ 1794529 w 13034739"/>
              <a:gd name="connsiteY4" fmla="*/ 10727611 h 10744200"/>
              <a:gd name="connsiteX5" fmla="*/ 32183 w 13034739"/>
              <a:gd name="connsiteY5" fmla="*/ 8214696 h 10744200"/>
              <a:gd name="connsiteX6" fmla="*/ 80739 w 13034739"/>
              <a:gd name="connsiteY6" fmla="*/ 0 h 10744200"/>
              <a:gd name="connsiteX0" fmla="*/ 48556 w 13002556"/>
              <a:gd name="connsiteY0" fmla="*/ 0 h 10744200"/>
              <a:gd name="connsiteX1" fmla="*/ 10250322 w 13002556"/>
              <a:gd name="connsiteY1" fmla="*/ 0 h 10744200"/>
              <a:gd name="connsiteX2" fmla="*/ 13002556 w 13002556"/>
              <a:gd name="connsiteY2" fmla="*/ 2752234 h 10744200"/>
              <a:gd name="connsiteX3" fmla="*/ 13002556 w 13002556"/>
              <a:gd name="connsiteY3" fmla="*/ 10744200 h 10744200"/>
              <a:gd name="connsiteX4" fmla="*/ 1762346 w 13002556"/>
              <a:gd name="connsiteY4" fmla="*/ 10727611 h 10744200"/>
              <a:gd name="connsiteX5" fmla="*/ 0 w 13002556"/>
              <a:gd name="connsiteY5" fmla="*/ 8214696 h 10744200"/>
              <a:gd name="connsiteX6" fmla="*/ 48556 w 13002556"/>
              <a:gd name="connsiteY6" fmla="*/ 0 h 10744200"/>
              <a:gd name="connsiteX0" fmla="*/ 48884 w 13002884"/>
              <a:gd name="connsiteY0" fmla="*/ 0 h 10744200"/>
              <a:gd name="connsiteX1" fmla="*/ 10250650 w 13002884"/>
              <a:gd name="connsiteY1" fmla="*/ 0 h 10744200"/>
              <a:gd name="connsiteX2" fmla="*/ 13002884 w 13002884"/>
              <a:gd name="connsiteY2" fmla="*/ 2752234 h 10744200"/>
              <a:gd name="connsiteX3" fmla="*/ 13002884 w 13002884"/>
              <a:gd name="connsiteY3" fmla="*/ 10744200 h 10744200"/>
              <a:gd name="connsiteX4" fmla="*/ 1762674 w 13002884"/>
              <a:gd name="connsiteY4" fmla="*/ 10727611 h 10744200"/>
              <a:gd name="connsiteX5" fmla="*/ 328 w 13002884"/>
              <a:gd name="connsiteY5" fmla="*/ 8214696 h 10744200"/>
              <a:gd name="connsiteX6" fmla="*/ 48884 w 13002884"/>
              <a:gd name="connsiteY6" fmla="*/ 0 h 1074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2884" h="10744200">
                <a:moveTo>
                  <a:pt x="48884" y="0"/>
                </a:moveTo>
                <a:lnTo>
                  <a:pt x="10250650" y="0"/>
                </a:lnTo>
                <a:cubicBezTo>
                  <a:pt x="11853861" y="41111"/>
                  <a:pt x="12999873" y="1072823"/>
                  <a:pt x="13002884" y="2752234"/>
                </a:cubicBezTo>
                <a:lnTo>
                  <a:pt x="13002884" y="10744200"/>
                </a:lnTo>
                <a:lnTo>
                  <a:pt x="1762674" y="10727611"/>
                </a:lnTo>
                <a:cubicBezTo>
                  <a:pt x="268859" y="10751878"/>
                  <a:pt x="-11073" y="10157822"/>
                  <a:pt x="328" y="8214696"/>
                </a:cubicBezTo>
                <a:lnTo>
                  <a:pt x="48884" y="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4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lang="es-CO" sz="3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600" dirty="0" smtClean="0"/>
              <a:t>A diferencia de la táctica (que son</a:t>
            </a:r>
          </a:p>
          <a:p>
            <a:pPr marL="0" indent="0">
              <a:buNone/>
            </a:pPr>
            <a:r>
              <a:rPr lang="es-CO" sz="3600" dirty="0" smtClean="0"/>
              <a:t>los pasos o procesos definidos) la estrategia va más allá, tiene en cuenta las variables del entorno. En el futbol, la táctica la desarrolla el jugador, se consigue con práctica y entrenamiento. En cambio la estrategia la desarrolla el técnico del equipo y tiene en cuenta el     contrincante.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644650" y="13243719"/>
            <a:ext cx="4210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latin typeface="+mn-lt"/>
              </a:rPr>
              <a:t>Caso de estudio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5008682" y="6906496"/>
            <a:ext cx="34541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latin typeface="+mn-lt"/>
              </a:rPr>
              <a:t>Metodología</a:t>
            </a:r>
          </a:p>
        </p:txBody>
      </p:sp>
      <p:sp>
        <p:nvSpPr>
          <p:cNvPr id="140" name="13 Marcador de texto"/>
          <p:cNvSpPr txBox="1">
            <a:spLocks/>
          </p:cNvSpPr>
          <p:nvPr/>
        </p:nvSpPr>
        <p:spPr>
          <a:xfrm>
            <a:off x="10180637" y="13243719"/>
            <a:ext cx="9647836" cy="990600"/>
          </a:xfrm>
          <a:prstGeom prst="rect">
            <a:avLst/>
          </a:prstGeom>
        </p:spPr>
        <p:txBody>
          <a:bodyPr/>
          <a:lstStyle>
            <a:lvl1pPr marL="1333500" indent="-13335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ES" sz="4800" b="1" dirty="0" smtClean="0">
                <a:cs typeface="Arial" charset="0"/>
              </a:rPr>
              <a:t>Estrategia</a:t>
            </a:r>
            <a:endParaRPr lang="es-ES" sz="4800" b="1" dirty="0">
              <a:cs typeface="Arial" charset="0"/>
            </a:endParaRPr>
          </a:p>
        </p:txBody>
      </p:sp>
      <p:sp>
        <p:nvSpPr>
          <p:cNvPr id="263" name="Shape 568"/>
          <p:cNvSpPr/>
          <p:nvPr/>
        </p:nvSpPr>
        <p:spPr>
          <a:xfrm flipV="1">
            <a:off x="18105437" y="14714840"/>
            <a:ext cx="15889" cy="5234479"/>
          </a:xfrm>
          <a:prstGeom prst="line">
            <a:avLst/>
          </a:prstGeom>
          <a:ln w="2857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264" name="Shape 569"/>
          <p:cNvSpPr/>
          <p:nvPr/>
        </p:nvSpPr>
        <p:spPr>
          <a:xfrm>
            <a:off x="17992164" y="19776004"/>
            <a:ext cx="11086074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2000"/>
          </a:p>
        </p:txBody>
      </p:sp>
      <p:pic>
        <p:nvPicPr>
          <p:cNvPr id="432" name="pasted-image.png"/>
          <p:cNvPicPr/>
          <p:nvPr/>
        </p:nvPicPr>
        <p:blipFill>
          <a:blip r:embed="rId4">
            <a:extLst/>
          </a:blip>
          <a:srcRect l="1322" t="15224" r="49548"/>
          <a:stretch>
            <a:fillRect/>
          </a:stretch>
        </p:blipFill>
        <p:spPr>
          <a:xfrm>
            <a:off x="2005968" y="17675910"/>
            <a:ext cx="2566964" cy="193286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33" name="image1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5357" y="18296952"/>
            <a:ext cx="1382221" cy="80855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97" y="896383"/>
            <a:ext cx="9496484" cy="53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" name="13 Marcador de texto"/>
          <p:cNvSpPr txBox="1">
            <a:spLocks/>
          </p:cNvSpPr>
          <p:nvPr/>
        </p:nvSpPr>
        <p:spPr>
          <a:xfrm>
            <a:off x="16582601" y="13397028"/>
            <a:ext cx="9647836" cy="990600"/>
          </a:xfrm>
          <a:prstGeom prst="rect">
            <a:avLst/>
          </a:prstGeom>
        </p:spPr>
        <p:txBody>
          <a:bodyPr/>
          <a:lstStyle>
            <a:lvl1pPr marL="1333500" indent="-13335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ES" sz="4800" b="1" dirty="0" smtClean="0">
                <a:cs typeface="Arial" charset="0"/>
              </a:rPr>
              <a:t>Plan</a:t>
            </a:r>
            <a:endParaRPr lang="es-ES" sz="4800" b="1" dirty="0">
              <a:cs typeface="Arial" charset="0"/>
            </a:endParaRPr>
          </a:p>
        </p:txBody>
      </p:sp>
      <p:sp>
        <p:nvSpPr>
          <p:cNvPr id="254" name="20 Marcador de contenido"/>
          <p:cNvSpPr txBox="1">
            <a:spLocks/>
          </p:cNvSpPr>
          <p:nvPr/>
        </p:nvSpPr>
        <p:spPr>
          <a:xfrm>
            <a:off x="3594913" y="21992735"/>
            <a:ext cx="7065347" cy="5638005"/>
          </a:xfrm>
          <a:custGeom>
            <a:avLst/>
            <a:gdLst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10744200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22226 w 12976226"/>
              <a:gd name="connsiteY0" fmla="*/ 0 h 11059130"/>
              <a:gd name="connsiteX1" fmla="*/ 10223992 w 12976226"/>
              <a:gd name="connsiteY1" fmla="*/ 0 h 11059130"/>
              <a:gd name="connsiteX2" fmla="*/ 12976226 w 12976226"/>
              <a:gd name="connsiteY2" fmla="*/ 2752234 h 11059130"/>
              <a:gd name="connsiteX3" fmla="*/ 12976226 w 12976226"/>
              <a:gd name="connsiteY3" fmla="*/ 10744200 h 11059130"/>
              <a:gd name="connsiteX4" fmla="*/ 1736016 w 12976226"/>
              <a:gd name="connsiteY4" fmla="*/ 10727611 h 11059130"/>
              <a:gd name="connsiteX5" fmla="*/ 22226 w 12976226"/>
              <a:gd name="connsiteY5" fmla="*/ 9451343 h 11059130"/>
              <a:gd name="connsiteX6" fmla="*/ 22226 w 12976226"/>
              <a:gd name="connsiteY6" fmla="*/ 0 h 11059130"/>
              <a:gd name="connsiteX0" fmla="*/ 65381 w 13019381"/>
              <a:gd name="connsiteY0" fmla="*/ 0 h 10744200"/>
              <a:gd name="connsiteX1" fmla="*/ 10267147 w 13019381"/>
              <a:gd name="connsiteY1" fmla="*/ 0 h 10744200"/>
              <a:gd name="connsiteX2" fmla="*/ 13019381 w 13019381"/>
              <a:gd name="connsiteY2" fmla="*/ 2752234 h 10744200"/>
              <a:gd name="connsiteX3" fmla="*/ 13019381 w 13019381"/>
              <a:gd name="connsiteY3" fmla="*/ 10744200 h 10744200"/>
              <a:gd name="connsiteX4" fmla="*/ 1779171 w 13019381"/>
              <a:gd name="connsiteY4" fmla="*/ 10727611 h 10744200"/>
              <a:gd name="connsiteX5" fmla="*/ 65381 w 13019381"/>
              <a:gd name="connsiteY5" fmla="*/ 9451343 h 10744200"/>
              <a:gd name="connsiteX6" fmla="*/ 65381 w 13019381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80739 w 13034739"/>
              <a:gd name="connsiteY0" fmla="*/ 0 h 10744200"/>
              <a:gd name="connsiteX1" fmla="*/ 10282505 w 13034739"/>
              <a:gd name="connsiteY1" fmla="*/ 0 h 10744200"/>
              <a:gd name="connsiteX2" fmla="*/ 13034739 w 13034739"/>
              <a:gd name="connsiteY2" fmla="*/ 2752234 h 10744200"/>
              <a:gd name="connsiteX3" fmla="*/ 13034739 w 13034739"/>
              <a:gd name="connsiteY3" fmla="*/ 10744200 h 10744200"/>
              <a:gd name="connsiteX4" fmla="*/ 1794529 w 13034739"/>
              <a:gd name="connsiteY4" fmla="*/ 10727611 h 10744200"/>
              <a:gd name="connsiteX5" fmla="*/ 32183 w 13034739"/>
              <a:gd name="connsiteY5" fmla="*/ 8214696 h 10744200"/>
              <a:gd name="connsiteX6" fmla="*/ 80739 w 13034739"/>
              <a:gd name="connsiteY6" fmla="*/ 0 h 10744200"/>
              <a:gd name="connsiteX0" fmla="*/ 48556 w 13002556"/>
              <a:gd name="connsiteY0" fmla="*/ 0 h 10744200"/>
              <a:gd name="connsiteX1" fmla="*/ 10250322 w 13002556"/>
              <a:gd name="connsiteY1" fmla="*/ 0 h 10744200"/>
              <a:gd name="connsiteX2" fmla="*/ 13002556 w 13002556"/>
              <a:gd name="connsiteY2" fmla="*/ 2752234 h 10744200"/>
              <a:gd name="connsiteX3" fmla="*/ 13002556 w 13002556"/>
              <a:gd name="connsiteY3" fmla="*/ 10744200 h 10744200"/>
              <a:gd name="connsiteX4" fmla="*/ 1762346 w 13002556"/>
              <a:gd name="connsiteY4" fmla="*/ 10727611 h 10744200"/>
              <a:gd name="connsiteX5" fmla="*/ 0 w 13002556"/>
              <a:gd name="connsiteY5" fmla="*/ 8214696 h 10744200"/>
              <a:gd name="connsiteX6" fmla="*/ 48556 w 13002556"/>
              <a:gd name="connsiteY6" fmla="*/ 0 h 10744200"/>
              <a:gd name="connsiteX0" fmla="*/ 48884 w 13002884"/>
              <a:gd name="connsiteY0" fmla="*/ 0 h 10744200"/>
              <a:gd name="connsiteX1" fmla="*/ 10250650 w 13002884"/>
              <a:gd name="connsiteY1" fmla="*/ 0 h 10744200"/>
              <a:gd name="connsiteX2" fmla="*/ 13002884 w 13002884"/>
              <a:gd name="connsiteY2" fmla="*/ 2752234 h 10744200"/>
              <a:gd name="connsiteX3" fmla="*/ 13002884 w 13002884"/>
              <a:gd name="connsiteY3" fmla="*/ 10744200 h 10744200"/>
              <a:gd name="connsiteX4" fmla="*/ 1762674 w 13002884"/>
              <a:gd name="connsiteY4" fmla="*/ 10727611 h 10744200"/>
              <a:gd name="connsiteX5" fmla="*/ 328 w 13002884"/>
              <a:gd name="connsiteY5" fmla="*/ 8214696 h 10744200"/>
              <a:gd name="connsiteX6" fmla="*/ 48884 w 13002884"/>
              <a:gd name="connsiteY6" fmla="*/ 0 h 1074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2884" h="10744200">
                <a:moveTo>
                  <a:pt x="48884" y="0"/>
                </a:moveTo>
                <a:lnTo>
                  <a:pt x="10250650" y="0"/>
                </a:lnTo>
                <a:cubicBezTo>
                  <a:pt x="11853861" y="41111"/>
                  <a:pt x="12999873" y="1072823"/>
                  <a:pt x="13002884" y="2752234"/>
                </a:cubicBezTo>
                <a:lnTo>
                  <a:pt x="13002884" y="10744200"/>
                </a:lnTo>
                <a:lnTo>
                  <a:pt x="1762674" y="10727611"/>
                </a:lnTo>
                <a:cubicBezTo>
                  <a:pt x="268859" y="10751878"/>
                  <a:pt x="-11073" y="10157822"/>
                  <a:pt x="328" y="8214696"/>
                </a:cubicBezTo>
                <a:lnTo>
                  <a:pt x="48884" y="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4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lang="es-CO" sz="3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/>
              <a:t>Imagen</a:t>
            </a:r>
            <a:endParaRPr lang="es-CO" dirty="0"/>
          </a:p>
        </p:txBody>
      </p:sp>
      <p:sp>
        <p:nvSpPr>
          <p:cNvPr id="255" name="20 Marcador de contenido"/>
          <p:cNvSpPr txBox="1">
            <a:spLocks/>
          </p:cNvSpPr>
          <p:nvPr/>
        </p:nvSpPr>
        <p:spPr>
          <a:xfrm>
            <a:off x="3594913" y="29380396"/>
            <a:ext cx="7065347" cy="5638005"/>
          </a:xfrm>
          <a:custGeom>
            <a:avLst/>
            <a:gdLst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10744200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22226 w 12976226"/>
              <a:gd name="connsiteY0" fmla="*/ 0 h 11059130"/>
              <a:gd name="connsiteX1" fmla="*/ 10223992 w 12976226"/>
              <a:gd name="connsiteY1" fmla="*/ 0 h 11059130"/>
              <a:gd name="connsiteX2" fmla="*/ 12976226 w 12976226"/>
              <a:gd name="connsiteY2" fmla="*/ 2752234 h 11059130"/>
              <a:gd name="connsiteX3" fmla="*/ 12976226 w 12976226"/>
              <a:gd name="connsiteY3" fmla="*/ 10744200 h 11059130"/>
              <a:gd name="connsiteX4" fmla="*/ 1736016 w 12976226"/>
              <a:gd name="connsiteY4" fmla="*/ 10727611 h 11059130"/>
              <a:gd name="connsiteX5" fmla="*/ 22226 w 12976226"/>
              <a:gd name="connsiteY5" fmla="*/ 9451343 h 11059130"/>
              <a:gd name="connsiteX6" fmla="*/ 22226 w 12976226"/>
              <a:gd name="connsiteY6" fmla="*/ 0 h 11059130"/>
              <a:gd name="connsiteX0" fmla="*/ 65381 w 13019381"/>
              <a:gd name="connsiteY0" fmla="*/ 0 h 10744200"/>
              <a:gd name="connsiteX1" fmla="*/ 10267147 w 13019381"/>
              <a:gd name="connsiteY1" fmla="*/ 0 h 10744200"/>
              <a:gd name="connsiteX2" fmla="*/ 13019381 w 13019381"/>
              <a:gd name="connsiteY2" fmla="*/ 2752234 h 10744200"/>
              <a:gd name="connsiteX3" fmla="*/ 13019381 w 13019381"/>
              <a:gd name="connsiteY3" fmla="*/ 10744200 h 10744200"/>
              <a:gd name="connsiteX4" fmla="*/ 1779171 w 13019381"/>
              <a:gd name="connsiteY4" fmla="*/ 10727611 h 10744200"/>
              <a:gd name="connsiteX5" fmla="*/ 65381 w 13019381"/>
              <a:gd name="connsiteY5" fmla="*/ 9451343 h 10744200"/>
              <a:gd name="connsiteX6" fmla="*/ 65381 w 13019381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80739 w 13034739"/>
              <a:gd name="connsiteY0" fmla="*/ 0 h 10744200"/>
              <a:gd name="connsiteX1" fmla="*/ 10282505 w 13034739"/>
              <a:gd name="connsiteY1" fmla="*/ 0 h 10744200"/>
              <a:gd name="connsiteX2" fmla="*/ 13034739 w 13034739"/>
              <a:gd name="connsiteY2" fmla="*/ 2752234 h 10744200"/>
              <a:gd name="connsiteX3" fmla="*/ 13034739 w 13034739"/>
              <a:gd name="connsiteY3" fmla="*/ 10744200 h 10744200"/>
              <a:gd name="connsiteX4" fmla="*/ 1794529 w 13034739"/>
              <a:gd name="connsiteY4" fmla="*/ 10727611 h 10744200"/>
              <a:gd name="connsiteX5" fmla="*/ 32183 w 13034739"/>
              <a:gd name="connsiteY5" fmla="*/ 8214696 h 10744200"/>
              <a:gd name="connsiteX6" fmla="*/ 80739 w 13034739"/>
              <a:gd name="connsiteY6" fmla="*/ 0 h 10744200"/>
              <a:gd name="connsiteX0" fmla="*/ 48556 w 13002556"/>
              <a:gd name="connsiteY0" fmla="*/ 0 h 10744200"/>
              <a:gd name="connsiteX1" fmla="*/ 10250322 w 13002556"/>
              <a:gd name="connsiteY1" fmla="*/ 0 h 10744200"/>
              <a:gd name="connsiteX2" fmla="*/ 13002556 w 13002556"/>
              <a:gd name="connsiteY2" fmla="*/ 2752234 h 10744200"/>
              <a:gd name="connsiteX3" fmla="*/ 13002556 w 13002556"/>
              <a:gd name="connsiteY3" fmla="*/ 10744200 h 10744200"/>
              <a:gd name="connsiteX4" fmla="*/ 1762346 w 13002556"/>
              <a:gd name="connsiteY4" fmla="*/ 10727611 h 10744200"/>
              <a:gd name="connsiteX5" fmla="*/ 0 w 13002556"/>
              <a:gd name="connsiteY5" fmla="*/ 8214696 h 10744200"/>
              <a:gd name="connsiteX6" fmla="*/ 48556 w 13002556"/>
              <a:gd name="connsiteY6" fmla="*/ 0 h 10744200"/>
              <a:gd name="connsiteX0" fmla="*/ 48884 w 13002884"/>
              <a:gd name="connsiteY0" fmla="*/ 0 h 10744200"/>
              <a:gd name="connsiteX1" fmla="*/ 10250650 w 13002884"/>
              <a:gd name="connsiteY1" fmla="*/ 0 h 10744200"/>
              <a:gd name="connsiteX2" fmla="*/ 13002884 w 13002884"/>
              <a:gd name="connsiteY2" fmla="*/ 2752234 h 10744200"/>
              <a:gd name="connsiteX3" fmla="*/ 13002884 w 13002884"/>
              <a:gd name="connsiteY3" fmla="*/ 10744200 h 10744200"/>
              <a:gd name="connsiteX4" fmla="*/ 1762674 w 13002884"/>
              <a:gd name="connsiteY4" fmla="*/ 10727611 h 10744200"/>
              <a:gd name="connsiteX5" fmla="*/ 328 w 13002884"/>
              <a:gd name="connsiteY5" fmla="*/ 8214696 h 10744200"/>
              <a:gd name="connsiteX6" fmla="*/ 48884 w 13002884"/>
              <a:gd name="connsiteY6" fmla="*/ 0 h 1074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2884" h="10744200">
                <a:moveTo>
                  <a:pt x="48884" y="0"/>
                </a:moveTo>
                <a:lnTo>
                  <a:pt x="10250650" y="0"/>
                </a:lnTo>
                <a:cubicBezTo>
                  <a:pt x="11853861" y="41111"/>
                  <a:pt x="12999873" y="1072823"/>
                  <a:pt x="13002884" y="2752234"/>
                </a:cubicBezTo>
                <a:lnTo>
                  <a:pt x="13002884" y="10744200"/>
                </a:lnTo>
                <a:lnTo>
                  <a:pt x="1762674" y="10727611"/>
                </a:lnTo>
                <a:cubicBezTo>
                  <a:pt x="268859" y="10751878"/>
                  <a:pt x="-11073" y="10157822"/>
                  <a:pt x="328" y="8214696"/>
                </a:cubicBezTo>
                <a:lnTo>
                  <a:pt x="48884" y="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4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lang="es-CO" sz="3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/>
              <a:t>Imagen</a:t>
            </a:r>
            <a:endParaRPr lang="es-CO" dirty="0"/>
          </a:p>
        </p:txBody>
      </p:sp>
      <p:sp>
        <p:nvSpPr>
          <p:cNvPr id="31" name="112 Redondear rectángulo de esquina diagonal"/>
          <p:cNvSpPr/>
          <p:nvPr/>
        </p:nvSpPr>
        <p:spPr>
          <a:xfrm flipV="1">
            <a:off x="16999577" y="14373906"/>
            <a:ext cx="12668148" cy="5638006"/>
          </a:xfrm>
          <a:prstGeom prst="round2Diag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endParaRPr lang="es-CO" sz="2000" dirty="0"/>
          </a:p>
        </p:txBody>
      </p:sp>
      <p:pic>
        <p:nvPicPr>
          <p:cNvPr id="1030" name="Picture 6" descr="Image result for politecnico grancolombiano log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45" r="17254" b="268"/>
          <a:stretch/>
        </p:blipFill>
        <p:spPr bwMode="auto">
          <a:xfrm>
            <a:off x="18213770" y="4328319"/>
            <a:ext cx="1071206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lumno logo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156" y="4513908"/>
            <a:ext cx="7680561" cy="13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macenamiento interno 16"/>
          <p:cNvSpPr/>
          <p:nvPr/>
        </p:nvSpPr>
        <p:spPr>
          <a:xfrm>
            <a:off x="15286037" y="24978519"/>
            <a:ext cx="12420600" cy="116586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Imagen</a:t>
            </a:r>
            <a:endParaRPr lang="es-CO" dirty="0"/>
          </a:p>
        </p:txBody>
      </p:sp>
      <p:sp>
        <p:nvSpPr>
          <p:cNvPr id="32" name="112 Redondear rectángulo de esquina diagonal"/>
          <p:cNvSpPr/>
          <p:nvPr/>
        </p:nvSpPr>
        <p:spPr>
          <a:xfrm>
            <a:off x="16791089" y="14327628"/>
            <a:ext cx="12668148" cy="5620896"/>
          </a:xfrm>
          <a:prstGeom prst="round2DiagRect">
            <a:avLst/>
          </a:prstGeom>
          <a:noFill/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es-CO" sz="3200" dirty="0" smtClean="0"/>
              <a:t>A manera de gráfico, Cronograma del proyecto, mapa de historias o Road </a:t>
            </a:r>
            <a:r>
              <a:rPr lang="es-CO" sz="3200" dirty="0" err="1" smtClean="0"/>
              <a:t>map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10739447" y="21643451"/>
            <a:ext cx="15190376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400" i="1" dirty="0" smtClean="0"/>
              <a:t>En esta sección se escogen los mejores artefactos </a:t>
            </a:r>
          </a:p>
          <a:p>
            <a:pPr algn="ctr"/>
            <a:r>
              <a:rPr lang="es-CO" sz="4400" i="1" dirty="0" smtClean="0"/>
              <a:t>Que permitan la explicación de la arquitectura y muestren</a:t>
            </a:r>
          </a:p>
          <a:p>
            <a:pPr algn="ctr"/>
            <a:r>
              <a:rPr lang="es-CO" sz="4400" i="1" dirty="0" smtClean="0"/>
              <a:t>El estado de desarrollo de su propuesta, la solución acorde </a:t>
            </a:r>
          </a:p>
          <a:p>
            <a:pPr algn="ctr"/>
            <a:r>
              <a:rPr lang="es-CO" sz="4400" i="1" dirty="0" smtClean="0"/>
              <a:t>Al problema planteado.</a:t>
            </a:r>
          </a:p>
        </p:txBody>
      </p:sp>
    </p:spTree>
    <p:extLst>
      <p:ext uri="{BB962C8B-B14F-4D97-AF65-F5344CB8AC3E}">
        <p14:creationId xmlns:p14="http://schemas.microsoft.com/office/powerpoint/2010/main" val="41328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355830" tIns="177915" rIns="355830" bIns="177915" numCol="1" anchor="ctr" anchorCtr="0" compatLnSpc="1">
        <a:prstTxWarp prst="textNoShape">
          <a:avLst/>
        </a:prstTxWarp>
      </a:bodyPr>
      <a:lstStyle>
        <a:defPPr marL="0" marR="0" indent="0" algn="r" defTabSz="3557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4000" kern="1200" dirty="0" smtClean="0">
            <a:solidFill>
              <a:schemeClr val="tx1"/>
            </a:solidFill>
            <a:latin typeface="Arial" charset="0"/>
            <a:ea typeface="+mn-ea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13220</TotalTime>
  <Words>211</Words>
  <Application>Microsoft Office PowerPoint</Application>
  <PresentationFormat>Personalizado</PresentationFormat>
  <Paragraphs>25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Poster</vt:lpstr>
      <vt:lpstr>Primate Colombia</vt:lpstr>
    </vt:vector>
  </TitlesOfParts>
  <Manager>MFL</Manager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>CIICT</dc:subject>
  <dc:creator>Milton Forero L</dc:creator>
  <cp:keywords>Electrónica</cp:keywords>
  <cp:lastModifiedBy>Dickmar Andres Romero Varela</cp:lastModifiedBy>
  <cp:revision>92</cp:revision>
  <dcterms:created xsi:type="dcterms:W3CDTF">2009-10-19T17:20:21Z</dcterms:created>
  <dcterms:modified xsi:type="dcterms:W3CDTF">2016-10-18T22:08:52Z</dcterms:modified>
  <cp:contentStatus>borrador</cp:contentStatus>
</cp:coreProperties>
</file>