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4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6"/>
  </p:sldMasterIdLst>
  <p:notesMasterIdLst>
    <p:notesMasterId r:id="rId11"/>
  </p:notesMasterIdLst>
  <p:handoutMasterIdLst>
    <p:handoutMasterId r:id="rId12"/>
  </p:handoutMasterIdLst>
  <p:sldIdLst>
    <p:sldId id="257" r:id="rId7"/>
    <p:sldId id="409" r:id="rId8"/>
    <p:sldId id="353" r:id="rId9"/>
    <p:sldId id="372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84">
          <p15:clr>
            <a:srgbClr val="A4A3A4"/>
          </p15:clr>
        </p15:guide>
        <p15:guide id="3" pos="2880">
          <p15:clr>
            <a:srgbClr val="A4A3A4"/>
          </p15:clr>
        </p15:guide>
        <p15:guide id="4" pos="5472">
          <p15:clr>
            <a:srgbClr val="A4A3A4"/>
          </p15:clr>
        </p15:guide>
        <p15:guide id="5" pos="288">
          <p15:clr>
            <a:srgbClr val="A4A3A4"/>
          </p15:clr>
        </p15:guide>
        <p15:guide id="6" pos="4989">
          <p15:clr>
            <a:srgbClr val="A4A3A4"/>
          </p15:clr>
        </p15:guide>
        <p15:guide id="7" orient="horz" pos="1357">
          <p15:clr>
            <a:srgbClr val="A4A3A4"/>
          </p15:clr>
        </p15:guide>
        <p15:guide id="8" orient="horz" pos="3816">
          <p15:clr>
            <a:srgbClr val="A4A3A4"/>
          </p15:clr>
        </p15:guide>
        <p15:guide id="9" pos="4581">
          <p15:clr>
            <a:srgbClr val="A4A3A4"/>
          </p15:clr>
        </p15:guide>
        <p15:guide id="10" pos="6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6B0"/>
    <a:srgbClr val="339933"/>
    <a:srgbClr val="008000"/>
    <a:srgbClr val="006600"/>
    <a:srgbClr val="FF0066"/>
    <a:srgbClr val="0099FF"/>
    <a:srgbClr val="B3A2C7"/>
    <a:srgbClr val="8064A2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01" autoAdjust="0"/>
    <p:restoredTop sz="94006" autoAdjust="0"/>
  </p:normalViewPr>
  <p:slideViewPr>
    <p:cSldViewPr snapToGrid="0">
      <p:cViewPr varScale="1">
        <p:scale>
          <a:sx n="64" d="100"/>
          <a:sy n="64" d="100"/>
        </p:scale>
        <p:origin x="1387" y="62"/>
      </p:cViewPr>
      <p:guideLst>
        <p:guide orient="horz" pos="2160"/>
        <p:guide orient="horz" pos="4084"/>
        <p:guide pos="2880"/>
        <p:guide pos="5472"/>
        <p:guide pos="288"/>
        <p:guide pos="4989"/>
        <p:guide orient="horz" pos="1357"/>
        <p:guide orient="horz" pos="3816"/>
        <p:guide pos="4581"/>
        <p:guide pos="65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99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64079925698194018"/>
          <c:y val="9.4833266773162936E-2"/>
          <c:w val="0.24454540304764064"/>
          <c:h val="0.874997670394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 w="17615">
              <a:noFill/>
              <a:prstDash val="solid"/>
            </a:ln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94F-494F-9CE2-B4B340CA9821}"/>
                </c:ext>
              </c:extLst>
            </c:dLbl>
            <c:dLbl>
              <c:idx val="36"/>
              <c:layout>
                <c:manualLayout>
                  <c:x val="-7.1942446043165471E-3"/>
                  <c:y val="2.127072706831904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72E-4FF9-BD1F-6A8E21597DF4}"/>
                </c:ext>
              </c:extLst>
            </c:dLbl>
            <c:spPr>
              <a:noFill/>
              <a:ln w="35230">
                <a:noFill/>
              </a:ln>
            </c:spPr>
            <c:txPr>
              <a:bodyPr/>
              <a:lstStyle/>
              <a:p>
                <a:pPr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Sheet1!$A$2:$A$47</c:f>
              <c:strCache>
                <c:ptCount val="46"/>
                <c:pt idx="0">
                  <c:v>Overall Satisfaction</c:v>
                </c:pt>
                <c:pt idx="1">
                  <c:v>Business</c:v>
                </c:pt>
                <c:pt idx="2">
                  <c:v>Leisure</c:v>
                </c:pt>
                <c:pt idx="3">
                  <c:v>Other*</c:v>
                </c:pt>
                <c:pt idx="4">
                  <c:v>Leisure &amp; Other</c:v>
                </c:pt>
                <c:pt idx="6">
                  <c:v>Ground transportation</c:v>
                </c:pt>
                <c:pt idx="7">
                  <c:v>Parking</c:v>
                </c:pt>
                <c:pt idx="8">
                  <c:v>VFM: Parking facilities</c:v>
                </c:pt>
                <c:pt idx="9">
                  <c:v>Baggage carts/trolleys</c:v>
                </c:pt>
                <c:pt idx="11">
                  <c:v>Check-in waiting time</c:v>
                </c:pt>
                <c:pt idx="12">
                  <c:v>Efficiency of staff</c:v>
                </c:pt>
                <c:pt idx="13">
                  <c:v>Courtesy of check-in staff</c:v>
                </c:pt>
                <c:pt idx="15">
                  <c:v>Inspection waiting time</c:v>
                </c:pt>
                <c:pt idx="16">
                  <c:v>Courtesy of inspection staff</c:v>
                </c:pt>
                <c:pt idx="18">
                  <c:v>Courtesy of security staff</c:v>
                </c:pt>
                <c:pt idx="19">
                  <c:v>Thoroughness</c:v>
                </c:pt>
                <c:pt idx="20">
                  <c:v>Security waiting time</c:v>
                </c:pt>
                <c:pt idx="21">
                  <c:v>Safe/secure feeling</c:v>
                </c:pt>
                <c:pt idx="23">
                  <c:v>Ease of finding way</c:v>
                </c:pt>
                <c:pt idx="24">
                  <c:v>Flight info screens</c:v>
                </c:pt>
                <c:pt idx="25">
                  <c:v>Walking distance</c:v>
                </c:pt>
                <c:pt idx="26">
                  <c:v>Ease of connections</c:v>
                </c:pt>
                <c:pt idx="28">
                  <c:v>Courtesy of airport staff</c:v>
                </c:pt>
                <c:pt idx="29">
                  <c:v>Eating facilities</c:v>
                </c:pt>
                <c:pt idx="30">
                  <c:v>VFM: Eating facilities</c:v>
                </c:pt>
                <c:pt idx="31">
                  <c:v>Availability Bank/ATM/exchange</c:v>
                </c:pt>
                <c:pt idx="32">
                  <c:v>Shopping facilities</c:v>
                </c:pt>
                <c:pt idx="33">
                  <c:v>VFM: Shopping facilities</c:v>
                </c:pt>
                <c:pt idx="34">
                  <c:v>Internet / Wi-Fi</c:v>
                </c:pt>
                <c:pt idx="35">
                  <c:v>Business/Executives Lounges</c:v>
                </c:pt>
                <c:pt idx="36">
                  <c:v>Availability of washrooms</c:v>
                </c:pt>
                <c:pt idx="37">
                  <c:v>Cleanliness of washrooms</c:v>
                </c:pt>
                <c:pt idx="38">
                  <c:v>Comfort of waiting/gate areas</c:v>
                </c:pt>
                <c:pt idx="40">
                  <c:v>Terminal cleanliness</c:v>
                </c:pt>
                <c:pt idx="41">
                  <c:v>Airport Ambience</c:v>
                </c:pt>
                <c:pt idx="43">
                  <c:v>Passport inspection</c:v>
                </c:pt>
                <c:pt idx="44">
                  <c:v>Baggage delivery speed</c:v>
                </c:pt>
                <c:pt idx="45">
                  <c:v>Customs inspection</c:v>
                </c:pt>
              </c:strCache>
            </c:strRef>
          </c:cat>
          <c:val>
            <c:numRef>
              <c:f>Sheet1!$B$2:$B$47</c:f>
              <c:numCache>
                <c:formatCode>#,##0.00</c:formatCode>
                <c:ptCount val="46"/>
                <c:pt idx="0">
                  <c:v>3.6125527055735307</c:v>
                </c:pt>
                <c:pt idx="1">
                  <c:v>3.399999999999999</c:v>
                </c:pt>
                <c:pt idx="2">
                  <c:v>3.5863935040348691</c:v>
                </c:pt>
                <c:pt idx="3">
                  <c:v>3.8292682926829271</c:v>
                </c:pt>
                <c:pt idx="4">
                  <c:v>3.6424846110485629</c:v>
                </c:pt>
                <c:pt idx="6">
                  <c:v>3.6808510638297851</c:v>
                </c:pt>
                <c:pt idx="7">
                  <c:v>3.7234042553191493</c:v>
                </c:pt>
                <c:pt idx="8">
                  <c:v>3.2222222222222228</c:v>
                </c:pt>
                <c:pt idx="9">
                  <c:v>3.5502392344497617</c:v>
                </c:pt>
                <c:pt idx="11">
                  <c:v>3.8472564616924774</c:v>
                </c:pt>
                <c:pt idx="12">
                  <c:v>4.0713909518322291</c:v>
                </c:pt>
                <c:pt idx="13">
                  <c:v>4.0177370848957539</c:v>
                </c:pt>
                <c:pt idx="15">
                  <c:v>3.952644402489367</c:v>
                </c:pt>
                <c:pt idx="16">
                  <c:v>3.8179099400901833</c:v>
                </c:pt>
                <c:pt idx="18">
                  <c:v>3.6708360944981941</c:v>
                </c:pt>
                <c:pt idx="19">
                  <c:v>3.9226757978228943</c:v>
                </c:pt>
                <c:pt idx="20">
                  <c:v>3.7205623662395504</c:v>
                </c:pt>
                <c:pt idx="21">
                  <c:v>3.9903692265865418</c:v>
                </c:pt>
                <c:pt idx="23">
                  <c:v>3.9952718676122938</c:v>
                </c:pt>
                <c:pt idx="24">
                  <c:v>3.8148148148148131</c:v>
                </c:pt>
                <c:pt idx="25">
                  <c:v>3.9432792876719227</c:v>
                </c:pt>
                <c:pt idx="26">
                  <c:v>3.3529411764705888</c:v>
                </c:pt>
                <c:pt idx="28">
                  <c:v>3.8439153439153451</c:v>
                </c:pt>
                <c:pt idx="29">
                  <c:v>3.289521304911653</c:v>
                </c:pt>
                <c:pt idx="30">
                  <c:v>2.7162058633841242</c:v>
                </c:pt>
                <c:pt idx="31">
                  <c:v>3.2307692307692313</c:v>
                </c:pt>
                <c:pt idx="32">
                  <c:v>3.4053030303030303</c:v>
                </c:pt>
                <c:pt idx="33">
                  <c:v>2.8531746031746024</c:v>
                </c:pt>
                <c:pt idx="34">
                  <c:v>3.0545145507483924</c:v>
                </c:pt>
                <c:pt idx="35">
                  <c:v>3.4017094017094029</c:v>
                </c:pt>
                <c:pt idx="36">
                  <c:v>3.8571428571428572</c:v>
                </c:pt>
                <c:pt idx="37">
                  <c:v>3.4607329842931929</c:v>
                </c:pt>
                <c:pt idx="38">
                  <c:v>3.5122074711582898</c:v>
                </c:pt>
                <c:pt idx="40">
                  <c:v>3.7407455161595076</c:v>
                </c:pt>
                <c:pt idx="41">
                  <c:v>3.460654736703197</c:v>
                </c:pt>
                <c:pt idx="43">
                  <c:v>3.7368421052631575</c:v>
                </c:pt>
                <c:pt idx="44">
                  <c:v>3.6080000000000014</c:v>
                </c:pt>
                <c:pt idx="45">
                  <c:v>3.634538152610443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4F-494F-9CE2-B4B340CA98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6788864"/>
        <c:axId val="36807040"/>
      </c:barChart>
      <c:catAx>
        <c:axId val="3678886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807040"/>
        <c:crosses val="autoZero"/>
        <c:auto val="1"/>
        <c:lblAlgn val="ctr"/>
        <c:lblOffset val="100"/>
        <c:noMultiLvlLbl val="0"/>
      </c:catAx>
      <c:valAx>
        <c:axId val="36807040"/>
        <c:scaling>
          <c:orientation val="minMax"/>
          <c:max val="6"/>
          <c:min val="1"/>
        </c:scaling>
        <c:delete val="1"/>
        <c:axPos val="t"/>
        <c:numFmt formatCode="#,##0.00" sourceLinked="0"/>
        <c:majorTickMark val="out"/>
        <c:minorTickMark val="none"/>
        <c:tickLblPos val="nextTo"/>
        <c:crossAx val="36788864"/>
        <c:crosses val="autoZero"/>
        <c:crossBetween val="between"/>
        <c:majorUnit val="1"/>
        <c:minorUnit val="0.2"/>
      </c:valAx>
      <c:spPr>
        <a:noFill/>
        <a:ln w="2540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>
          <a:latin typeface="+mj-lt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912073608262361"/>
          <c:y val="9.4833266773162936E-2"/>
          <c:w val="0.43149574468214641"/>
          <c:h val="0.874997670394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TD</c:v>
                </c:pt>
              </c:strCache>
            </c:strRef>
          </c:tx>
          <c:spPr>
            <a:solidFill>
              <a:schemeClr val="accent4"/>
            </a:solidFill>
            <a:ln w="17615">
              <a:noFill/>
              <a:prstDash val="solid"/>
            </a:ln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59A-4844-9414-3F1E1A0F565F}"/>
                </c:ext>
              </c:extLst>
            </c:dLbl>
            <c:spPr>
              <a:noFill/>
              <a:ln w="35230">
                <a:noFill/>
              </a:ln>
            </c:spPr>
            <c:txPr>
              <a:bodyPr/>
              <a:lstStyle/>
              <a:p>
                <a:pPr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Sheet1!$A$2:$A$47</c:f>
              <c:numCache>
                <c:formatCode>General</c:formatCode>
                <c:ptCount val="46"/>
              </c:numCache>
            </c:numRef>
          </c:cat>
          <c:val>
            <c:numRef>
              <c:f>Sheet1!$B$2:$B$47</c:f>
              <c:numCache>
                <c:formatCode>#,##0.00</c:formatCode>
                <c:ptCount val="46"/>
                <c:pt idx="0">
                  <c:v>3.7087201762276614</c:v>
                </c:pt>
                <c:pt idx="1">
                  <c:v>3.5860666058200557</c:v>
                </c:pt>
                <c:pt idx="2">
                  <c:v>3.7658017215599067</c:v>
                </c:pt>
                <c:pt idx="3">
                  <c:v>3.6990362050358359</c:v>
                </c:pt>
                <c:pt idx="4">
                  <c:v>3.7567685044314003</c:v>
                </c:pt>
                <c:pt idx="6">
                  <c:v>3.513692591243962</c:v>
                </c:pt>
                <c:pt idx="7">
                  <c:v>3.1333333333333333</c:v>
                </c:pt>
                <c:pt idx="8">
                  <c:v>3.25</c:v>
                </c:pt>
                <c:pt idx="9">
                  <c:v>3.7496953417302463</c:v>
                </c:pt>
                <c:pt idx="11">
                  <c:v>4.1512026716279786</c:v>
                </c:pt>
                <c:pt idx="12">
                  <c:v>4.1879509888213633</c:v>
                </c:pt>
                <c:pt idx="13">
                  <c:v>4.1095678625924705</c:v>
                </c:pt>
                <c:pt idx="15">
                  <c:v>4.230420954348812</c:v>
                </c:pt>
                <c:pt idx="16">
                  <c:v>4.1624918513586833</c:v>
                </c:pt>
                <c:pt idx="18">
                  <c:v>4.0983443248298608</c:v>
                </c:pt>
                <c:pt idx="19">
                  <c:v>4.1518424559621581</c:v>
                </c:pt>
                <c:pt idx="20">
                  <c:v>4.1726584540877862</c:v>
                </c:pt>
                <c:pt idx="21">
                  <c:v>4.2680845508076928</c:v>
                </c:pt>
                <c:pt idx="23">
                  <c:v>4.1356198029430642</c:v>
                </c:pt>
                <c:pt idx="24">
                  <c:v>4.1022250312401107</c:v>
                </c:pt>
                <c:pt idx="25">
                  <c:v>3.9905196998117787</c:v>
                </c:pt>
                <c:pt idx="26">
                  <c:v>4.0880277336102431</c:v>
                </c:pt>
                <c:pt idx="28">
                  <c:v>4.1262044524084063</c:v>
                </c:pt>
                <c:pt idx="29">
                  <c:v>3.6031028271566004</c:v>
                </c:pt>
                <c:pt idx="30">
                  <c:v>2.7126590413716074</c:v>
                </c:pt>
                <c:pt idx="31">
                  <c:v>3.7180193219533857</c:v>
                </c:pt>
                <c:pt idx="32">
                  <c:v>3.2925235516016778</c:v>
                </c:pt>
                <c:pt idx="33">
                  <c:v>2.8880526180402897</c:v>
                </c:pt>
                <c:pt idx="34">
                  <c:v>3.6764079882904372</c:v>
                </c:pt>
                <c:pt idx="35">
                  <c:v>3.8779148527885243</c:v>
                </c:pt>
                <c:pt idx="36">
                  <c:v>3.8810754421155491</c:v>
                </c:pt>
                <c:pt idx="37">
                  <c:v>3.7760830378006367</c:v>
                </c:pt>
                <c:pt idx="38">
                  <c:v>3.3582751560595447</c:v>
                </c:pt>
                <c:pt idx="40">
                  <c:v>3.6357570750412851</c:v>
                </c:pt>
                <c:pt idx="41">
                  <c:v>3.4424614784137386</c:v>
                </c:pt>
                <c:pt idx="43">
                  <c:v>0</c:v>
                </c:pt>
                <c:pt idx="44">
                  <c:v>3.8047733560014039</c:v>
                </c:pt>
                <c:pt idx="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9A-4844-9414-3F1E1A0F5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6788864"/>
        <c:axId val="36807040"/>
      </c:barChart>
      <c:catAx>
        <c:axId val="3678886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807040"/>
        <c:crosses val="autoZero"/>
        <c:auto val="1"/>
        <c:lblAlgn val="ctr"/>
        <c:lblOffset val="100"/>
        <c:noMultiLvlLbl val="0"/>
      </c:catAx>
      <c:valAx>
        <c:axId val="36807040"/>
        <c:scaling>
          <c:orientation val="minMax"/>
          <c:max val="6"/>
          <c:min val="1"/>
        </c:scaling>
        <c:delete val="1"/>
        <c:axPos val="t"/>
        <c:numFmt formatCode="#,##0.00" sourceLinked="0"/>
        <c:majorTickMark val="out"/>
        <c:minorTickMark val="none"/>
        <c:tickLblPos val="nextTo"/>
        <c:crossAx val="36788864"/>
        <c:crosses val="autoZero"/>
        <c:crossBetween val="between"/>
        <c:majorUnit val="1"/>
        <c:minorUnit val="0.2"/>
      </c:valAx>
      <c:spPr>
        <a:noFill/>
        <a:ln w="2540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>
          <a:latin typeface="+mj-lt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64079925698194018"/>
          <c:y val="9.4833266773162936E-2"/>
          <c:w val="0.24454540304764064"/>
          <c:h val="0.874997670394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</c:v>
                </c:pt>
              </c:strCache>
            </c:strRef>
          </c:tx>
          <c:spPr>
            <a:solidFill>
              <a:schemeClr val="accent4"/>
            </a:solidFill>
            <a:ln w="17615">
              <a:noFill/>
              <a:prstDash val="solid"/>
            </a:ln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94F-494F-9CE2-B4B340CA9821}"/>
                </c:ext>
              </c:extLst>
            </c:dLbl>
            <c:spPr>
              <a:noFill/>
              <a:ln w="35230">
                <a:noFill/>
              </a:ln>
            </c:spPr>
            <c:txPr>
              <a:bodyPr/>
              <a:lstStyle/>
              <a:p>
                <a:pPr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Sheet1!$A$2:$A$47</c:f>
              <c:strCache>
                <c:ptCount val="46"/>
                <c:pt idx="0">
                  <c:v>Overall Satisfaction</c:v>
                </c:pt>
                <c:pt idx="1">
                  <c:v>Business</c:v>
                </c:pt>
                <c:pt idx="2">
                  <c:v>Leisure</c:v>
                </c:pt>
                <c:pt idx="3">
                  <c:v>Other*</c:v>
                </c:pt>
                <c:pt idx="4">
                  <c:v>Leisure &amp; Other</c:v>
                </c:pt>
                <c:pt idx="6">
                  <c:v>Ground transportation</c:v>
                </c:pt>
                <c:pt idx="7">
                  <c:v>Parking</c:v>
                </c:pt>
                <c:pt idx="8">
                  <c:v>VFM: Parking facilities</c:v>
                </c:pt>
                <c:pt idx="9">
                  <c:v>Baggage carts/trolleys</c:v>
                </c:pt>
                <c:pt idx="11">
                  <c:v>Check-in waiting time</c:v>
                </c:pt>
                <c:pt idx="12">
                  <c:v>Efficiency of staff</c:v>
                </c:pt>
                <c:pt idx="13">
                  <c:v>Courtesy of check-in staff</c:v>
                </c:pt>
                <c:pt idx="15">
                  <c:v>Inspection waiting time</c:v>
                </c:pt>
                <c:pt idx="16">
                  <c:v>Courtesy of inspection staff</c:v>
                </c:pt>
                <c:pt idx="18">
                  <c:v>Courtesy of security staff</c:v>
                </c:pt>
                <c:pt idx="19">
                  <c:v>Thoroughness</c:v>
                </c:pt>
                <c:pt idx="20">
                  <c:v>Security waiting time</c:v>
                </c:pt>
                <c:pt idx="21">
                  <c:v>Safe/secure feeling</c:v>
                </c:pt>
                <c:pt idx="23">
                  <c:v>Ease of finding way</c:v>
                </c:pt>
                <c:pt idx="24">
                  <c:v>Flight info screens</c:v>
                </c:pt>
                <c:pt idx="25">
                  <c:v>Walking distance</c:v>
                </c:pt>
                <c:pt idx="26">
                  <c:v>Ease of connections</c:v>
                </c:pt>
                <c:pt idx="28">
                  <c:v>Courtesy of airport staff</c:v>
                </c:pt>
                <c:pt idx="29">
                  <c:v>Eating facilities</c:v>
                </c:pt>
                <c:pt idx="30">
                  <c:v>VFM: Eating facilities</c:v>
                </c:pt>
                <c:pt idx="31">
                  <c:v>Availability Bank/ATM/exchange</c:v>
                </c:pt>
                <c:pt idx="32">
                  <c:v>Shopping facilities</c:v>
                </c:pt>
                <c:pt idx="33">
                  <c:v>VFM: Shopping facilities</c:v>
                </c:pt>
                <c:pt idx="34">
                  <c:v>Internet / Wi-Fi</c:v>
                </c:pt>
                <c:pt idx="35">
                  <c:v>Business/Executives Lounges</c:v>
                </c:pt>
                <c:pt idx="36">
                  <c:v>Availability of washrooms</c:v>
                </c:pt>
                <c:pt idx="37">
                  <c:v>Cleanliness of washrooms</c:v>
                </c:pt>
                <c:pt idx="38">
                  <c:v>Comfort of waiting/gate areas</c:v>
                </c:pt>
                <c:pt idx="40">
                  <c:v>Terminal cleanliness</c:v>
                </c:pt>
                <c:pt idx="41">
                  <c:v>Airport Ambience</c:v>
                </c:pt>
                <c:pt idx="43">
                  <c:v>Passport inspection</c:v>
                </c:pt>
                <c:pt idx="44">
                  <c:v>Baggage delivery speed</c:v>
                </c:pt>
                <c:pt idx="45">
                  <c:v>Customs inspection</c:v>
                </c:pt>
              </c:strCache>
            </c:strRef>
          </c:cat>
          <c:val>
            <c:numRef>
              <c:f>Sheet1!$B$2:$B$47</c:f>
              <c:numCache>
                <c:formatCode>#,##0.00</c:formatCode>
                <c:ptCount val="46"/>
                <c:pt idx="0">
                  <c:v>3.4412048218553783</c:v>
                </c:pt>
                <c:pt idx="1">
                  <c:v>3.1958713958141152</c:v>
                </c:pt>
                <c:pt idx="2">
                  <c:v>3.5192025864077237</c:v>
                </c:pt>
                <c:pt idx="3">
                  <c:v>3.7630857914264801</c:v>
                </c:pt>
                <c:pt idx="4">
                  <c:v>3.555396252155949</c:v>
                </c:pt>
                <c:pt idx="6">
                  <c:v>3.7838773403837931</c:v>
                </c:pt>
                <c:pt idx="7">
                  <c:v>3.5909492956238354</c:v>
                </c:pt>
                <c:pt idx="8">
                  <c:v>2.8430078065750259</c:v>
                </c:pt>
                <c:pt idx="9">
                  <c:v>3.5167750073265749</c:v>
                </c:pt>
                <c:pt idx="11">
                  <c:v>4.022064758550596</c:v>
                </c:pt>
                <c:pt idx="12">
                  <c:v>4.1321742553500478</c:v>
                </c:pt>
                <c:pt idx="13">
                  <c:v>4.0291997919638405</c:v>
                </c:pt>
                <c:pt idx="15">
                  <c:v>4.1130615695820971</c:v>
                </c:pt>
                <c:pt idx="16">
                  <c:v>3.9582243991615464</c:v>
                </c:pt>
                <c:pt idx="18">
                  <c:v>3.8305105169449027</c:v>
                </c:pt>
                <c:pt idx="19">
                  <c:v>4.0212891692323804</c:v>
                </c:pt>
                <c:pt idx="20">
                  <c:v>3.8144804233395599</c:v>
                </c:pt>
                <c:pt idx="21">
                  <c:v>4.0524696492168299</c:v>
                </c:pt>
                <c:pt idx="23">
                  <c:v>4.0057693923928452</c:v>
                </c:pt>
                <c:pt idx="24">
                  <c:v>3.9146220483170584</c:v>
                </c:pt>
                <c:pt idx="25">
                  <c:v>3.9275792713375819</c:v>
                </c:pt>
                <c:pt idx="26">
                  <c:v>3.1613409920750906</c:v>
                </c:pt>
                <c:pt idx="28">
                  <c:v>3.8635469178024664</c:v>
                </c:pt>
                <c:pt idx="29">
                  <c:v>3.0966653815061425</c:v>
                </c:pt>
                <c:pt idx="30">
                  <c:v>2.7025142169946172</c:v>
                </c:pt>
                <c:pt idx="31">
                  <c:v>3.1543987065229264</c:v>
                </c:pt>
                <c:pt idx="32">
                  <c:v>3.0203175865317133</c:v>
                </c:pt>
                <c:pt idx="33">
                  <c:v>2.6906986194161422</c:v>
                </c:pt>
                <c:pt idx="34">
                  <c:v>3.3704756512163971</c:v>
                </c:pt>
                <c:pt idx="35">
                  <c:v>3.1706262478901559</c:v>
                </c:pt>
                <c:pt idx="36">
                  <c:v>3.4526777697062561</c:v>
                </c:pt>
                <c:pt idx="37">
                  <c:v>3.4248750126771754</c:v>
                </c:pt>
                <c:pt idx="38">
                  <c:v>3.360200616576444</c:v>
                </c:pt>
                <c:pt idx="40">
                  <c:v>3.5432049176357605</c:v>
                </c:pt>
                <c:pt idx="41">
                  <c:v>3.1194925494626196</c:v>
                </c:pt>
                <c:pt idx="43">
                  <c:v>0</c:v>
                </c:pt>
                <c:pt idx="44">
                  <c:v>3.2533530729705005</c:v>
                </c:pt>
                <c:pt idx="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4F-494F-9CE2-B4B340CA98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6788864"/>
        <c:axId val="36807040"/>
      </c:barChart>
      <c:catAx>
        <c:axId val="3678886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807040"/>
        <c:crosses val="autoZero"/>
        <c:auto val="1"/>
        <c:lblAlgn val="ctr"/>
        <c:lblOffset val="100"/>
        <c:noMultiLvlLbl val="0"/>
      </c:catAx>
      <c:valAx>
        <c:axId val="36807040"/>
        <c:scaling>
          <c:orientation val="minMax"/>
          <c:max val="6"/>
          <c:min val="1"/>
        </c:scaling>
        <c:delete val="1"/>
        <c:axPos val="t"/>
        <c:numFmt formatCode="#,##0.00" sourceLinked="0"/>
        <c:majorTickMark val="out"/>
        <c:minorTickMark val="none"/>
        <c:tickLblPos val="nextTo"/>
        <c:crossAx val="36788864"/>
        <c:crosses val="autoZero"/>
        <c:crossBetween val="between"/>
        <c:majorUnit val="1"/>
        <c:minorUnit val="0.2"/>
      </c:valAx>
      <c:spPr>
        <a:noFill/>
        <a:ln w="2540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>
          <a:latin typeface="+mj-lt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912073608262361"/>
          <c:y val="9.4833266773162936E-2"/>
          <c:w val="0.43149574468214641"/>
          <c:h val="0.874997670394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TB</c:v>
                </c:pt>
              </c:strCache>
            </c:strRef>
          </c:tx>
          <c:spPr>
            <a:solidFill>
              <a:schemeClr val="accent4"/>
            </a:solidFill>
            <a:ln w="17615">
              <a:noFill/>
              <a:prstDash val="solid"/>
            </a:ln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2B4-4E0C-862B-2810E2041970}"/>
                </c:ext>
              </c:extLst>
            </c:dLbl>
            <c:spPr>
              <a:noFill/>
              <a:ln w="35230">
                <a:noFill/>
              </a:ln>
            </c:spPr>
            <c:txPr>
              <a:bodyPr/>
              <a:lstStyle/>
              <a:p>
                <a:pPr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Sheet1!$A$2:$A$47</c:f>
              <c:numCache>
                <c:formatCode>General</c:formatCode>
                <c:ptCount val="46"/>
              </c:numCache>
            </c:numRef>
          </c:cat>
          <c:val>
            <c:numRef>
              <c:f>Sheet1!$B$2:$B$47</c:f>
              <c:numCache>
                <c:formatCode>#,##0.00</c:formatCode>
                <c:ptCount val="46"/>
                <c:pt idx="0">
                  <c:v>3.6641485471927844</c:v>
                </c:pt>
                <c:pt idx="1">
                  <c:v>3.6311865362751261</c:v>
                </c:pt>
                <c:pt idx="2">
                  <c:v>3.6754138066210293</c:v>
                </c:pt>
                <c:pt idx="3">
                  <c:v>3.6547766828925012</c:v>
                </c:pt>
                <c:pt idx="4">
                  <c:v>3.6717259203187371</c:v>
                </c:pt>
                <c:pt idx="6">
                  <c:v>3.9959776488808232</c:v>
                </c:pt>
                <c:pt idx="7">
                  <c:v>3.5823347322252439</c:v>
                </c:pt>
                <c:pt idx="8">
                  <c:v>3.1694610955976787</c:v>
                </c:pt>
                <c:pt idx="9">
                  <c:v>3.3589700026105564</c:v>
                </c:pt>
                <c:pt idx="11">
                  <c:v>3.7483061754943381</c:v>
                </c:pt>
                <c:pt idx="12">
                  <c:v>4.0057491254317927</c:v>
                </c:pt>
                <c:pt idx="13">
                  <c:v>4.0393242620890204</c:v>
                </c:pt>
                <c:pt idx="15">
                  <c:v>3.931637247522072</c:v>
                </c:pt>
                <c:pt idx="16">
                  <c:v>3.9044847849519204</c:v>
                </c:pt>
                <c:pt idx="18">
                  <c:v>3.7432603374683335</c:v>
                </c:pt>
                <c:pt idx="19">
                  <c:v>3.9736605070364495</c:v>
                </c:pt>
                <c:pt idx="20">
                  <c:v>3.7508330444941067</c:v>
                </c:pt>
                <c:pt idx="21">
                  <c:v>4.0542188512015569</c:v>
                </c:pt>
                <c:pt idx="23">
                  <c:v>3.93490997117748</c:v>
                </c:pt>
                <c:pt idx="24">
                  <c:v>3.8434904822465734</c:v>
                </c:pt>
                <c:pt idx="25">
                  <c:v>4.0898787671758656</c:v>
                </c:pt>
                <c:pt idx="26">
                  <c:v>3.4897708658923161</c:v>
                </c:pt>
                <c:pt idx="28">
                  <c:v>3.8708780693207263</c:v>
                </c:pt>
                <c:pt idx="29">
                  <c:v>3.1390256826249261</c:v>
                </c:pt>
                <c:pt idx="30">
                  <c:v>2.76251889954866</c:v>
                </c:pt>
                <c:pt idx="31">
                  <c:v>3.5812473320485227</c:v>
                </c:pt>
                <c:pt idx="32">
                  <c:v>2.8841510019017469</c:v>
                </c:pt>
                <c:pt idx="33">
                  <c:v>2.7971786913949384</c:v>
                </c:pt>
                <c:pt idx="34">
                  <c:v>3.3014156597600492</c:v>
                </c:pt>
                <c:pt idx="35">
                  <c:v>3.3731075152177215</c:v>
                </c:pt>
                <c:pt idx="36">
                  <c:v>3.8951785750511601</c:v>
                </c:pt>
                <c:pt idx="37">
                  <c:v>3.6900283561266143</c:v>
                </c:pt>
                <c:pt idx="38">
                  <c:v>3.6311794450255017</c:v>
                </c:pt>
                <c:pt idx="40">
                  <c:v>3.8503661667428708</c:v>
                </c:pt>
                <c:pt idx="41">
                  <c:v>3.4298476384035439</c:v>
                </c:pt>
                <c:pt idx="43">
                  <c:v>3.8640776864314965</c:v>
                </c:pt>
                <c:pt idx="44">
                  <c:v>3.6069738264552478</c:v>
                </c:pt>
                <c:pt idx="45">
                  <c:v>3.6421683687295396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B4-4E0C-862B-2810E2041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6788864"/>
        <c:axId val="36807040"/>
      </c:barChart>
      <c:catAx>
        <c:axId val="3678886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807040"/>
        <c:crosses val="autoZero"/>
        <c:auto val="1"/>
        <c:lblAlgn val="ctr"/>
        <c:lblOffset val="100"/>
        <c:noMultiLvlLbl val="0"/>
      </c:catAx>
      <c:valAx>
        <c:axId val="36807040"/>
        <c:scaling>
          <c:orientation val="minMax"/>
          <c:max val="6"/>
          <c:min val="1"/>
        </c:scaling>
        <c:delete val="1"/>
        <c:axPos val="t"/>
        <c:numFmt formatCode="#,##0.00" sourceLinked="0"/>
        <c:majorTickMark val="out"/>
        <c:minorTickMark val="none"/>
        <c:tickLblPos val="nextTo"/>
        <c:crossAx val="36788864"/>
        <c:crosses val="autoZero"/>
        <c:crossBetween val="between"/>
        <c:majorUnit val="1"/>
        <c:minorUnit val="0.2"/>
      </c:valAx>
      <c:spPr>
        <a:noFill/>
        <a:ln w="2540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>
          <a:latin typeface="+mj-lt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912073608262361"/>
          <c:y val="9.4833266773162936E-2"/>
          <c:w val="0.43149574468214641"/>
          <c:h val="0.874997670394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TC</c:v>
                </c:pt>
              </c:strCache>
            </c:strRef>
          </c:tx>
          <c:spPr>
            <a:solidFill>
              <a:schemeClr val="accent4"/>
            </a:solidFill>
            <a:ln w="17615">
              <a:noFill/>
              <a:prstDash val="solid"/>
            </a:ln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3DE-41E8-8840-AAADDA1D72ED}"/>
                </c:ext>
              </c:extLst>
            </c:dLbl>
            <c:spPr>
              <a:noFill/>
              <a:ln w="35230">
                <a:noFill/>
              </a:ln>
            </c:spPr>
            <c:txPr>
              <a:bodyPr/>
              <a:lstStyle/>
              <a:p>
                <a:pPr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Sheet1!$A$2:$A$47</c:f>
              <c:numCache>
                <c:formatCode>General</c:formatCode>
                <c:ptCount val="46"/>
              </c:numCache>
            </c:numRef>
          </c:cat>
          <c:val>
            <c:numRef>
              <c:f>Sheet1!$B$2:$B$47</c:f>
              <c:numCache>
                <c:formatCode>#,##0.00</c:formatCode>
                <c:ptCount val="46"/>
                <c:pt idx="0">
                  <c:v>3.731420697617672</c:v>
                </c:pt>
                <c:pt idx="1">
                  <c:v>3.6026080707678223</c:v>
                </c:pt>
                <c:pt idx="2">
                  <c:v>3.776941775296657</c:v>
                </c:pt>
                <c:pt idx="3">
                  <c:v>3.7456111128691232</c:v>
                </c:pt>
                <c:pt idx="4">
                  <c:v>3.7723787235947999</c:v>
                </c:pt>
                <c:pt idx="6">
                  <c:v>3.7092281462420011</c:v>
                </c:pt>
                <c:pt idx="7">
                  <c:v>3.6003715069807098</c:v>
                </c:pt>
                <c:pt idx="8">
                  <c:v>2.8053131326537946</c:v>
                </c:pt>
                <c:pt idx="9">
                  <c:v>3.6984111387364935</c:v>
                </c:pt>
                <c:pt idx="11">
                  <c:v>3.6840726765751715</c:v>
                </c:pt>
                <c:pt idx="12">
                  <c:v>3.8342244025786525</c:v>
                </c:pt>
                <c:pt idx="13">
                  <c:v>3.781176522580135</c:v>
                </c:pt>
                <c:pt idx="15">
                  <c:v>3.7748502721237736</c:v>
                </c:pt>
                <c:pt idx="16">
                  <c:v>3.8765946207079867</c:v>
                </c:pt>
                <c:pt idx="18">
                  <c:v>3.8025691934636443</c:v>
                </c:pt>
                <c:pt idx="19">
                  <c:v>3.9223648567952658</c:v>
                </c:pt>
                <c:pt idx="20">
                  <c:v>3.694188304989741</c:v>
                </c:pt>
                <c:pt idx="21">
                  <c:v>4.0030678514589599</c:v>
                </c:pt>
                <c:pt idx="23">
                  <c:v>3.8692372850374888</c:v>
                </c:pt>
                <c:pt idx="24">
                  <c:v>4.0039871986064854</c:v>
                </c:pt>
                <c:pt idx="25">
                  <c:v>3.5174151569618961</c:v>
                </c:pt>
                <c:pt idx="26">
                  <c:v>3.5796025997040122</c:v>
                </c:pt>
                <c:pt idx="28">
                  <c:v>3.9227428423694866</c:v>
                </c:pt>
                <c:pt idx="29">
                  <c:v>3.8161596147432841</c:v>
                </c:pt>
                <c:pt idx="30">
                  <c:v>2.9566406916891821</c:v>
                </c:pt>
                <c:pt idx="31">
                  <c:v>3.5120135941280872</c:v>
                </c:pt>
                <c:pt idx="32">
                  <c:v>3.6971086015043348</c:v>
                </c:pt>
                <c:pt idx="33">
                  <c:v>3.119410159787444</c:v>
                </c:pt>
                <c:pt idx="34">
                  <c:v>3.2771108778059648</c:v>
                </c:pt>
                <c:pt idx="35">
                  <c:v>3.7317204731192963</c:v>
                </c:pt>
                <c:pt idx="36">
                  <c:v>3.6338811659528307</c:v>
                </c:pt>
                <c:pt idx="37">
                  <c:v>3.3072353476051028</c:v>
                </c:pt>
                <c:pt idx="38">
                  <c:v>3.6289813767597368</c:v>
                </c:pt>
                <c:pt idx="40">
                  <c:v>3.9320459332519091</c:v>
                </c:pt>
                <c:pt idx="41">
                  <c:v>3.783649350449394</c:v>
                </c:pt>
                <c:pt idx="43">
                  <c:v>3.8303962595325833</c:v>
                </c:pt>
                <c:pt idx="44">
                  <c:v>3.511164976896469</c:v>
                </c:pt>
                <c:pt idx="45">
                  <c:v>3.705335183609376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DE-41E8-8840-AAADDA1D72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6788864"/>
        <c:axId val="36807040"/>
      </c:barChart>
      <c:catAx>
        <c:axId val="3678886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807040"/>
        <c:crosses val="autoZero"/>
        <c:auto val="1"/>
        <c:lblAlgn val="ctr"/>
        <c:lblOffset val="100"/>
        <c:noMultiLvlLbl val="0"/>
      </c:catAx>
      <c:valAx>
        <c:axId val="36807040"/>
        <c:scaling>
          <c:orientation val="minMax"/>
          <c:max val="6"/>
          <c:min val="1"/>
        </c:scaling>
        <c:delete val="1"/>
        <c:axPos val="t"/>
        <c:numFmt formatCode="#,##0.00" sourceLinked="0"/>
        <c:majorTickMark val="out"/>
        <c:minorTickMark val="none"/>
        <c:tickLblPos val="nextTo"/>
        <c:crossAx val="36788864"/>
        <c:crosses val="autoZero"/>
        <c:crossBetween val="between"/>
        <c:majorUnit val="1"/>
        <c:minorUnit val="0.2"/>
      </c:valAx>
      <c:spPr>
        <a:noFill/>
        <a:ln w="2540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>
          <a:latin typeface="+mj-lt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912073608262361"/>
          <c:y val="9.4833266773162936E-2"/>
          <c:w val="0.43149574468214641"/>
          <c:h val="0.874997670394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T4</c:v>
                </c:pt>
              </c:strCache>
            </c:strRef>
          </c:tx>
          <c:spPr>
            <a:solidFill>
              <a:schemeClr val="accent4"/>
            </a:solidFill>
            <a:ln w="17615">
              <a:noFill/>
              <a:prstDash val="solid"/>
            </a:ln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2B5-4E09-B9AA-DC564464BA55}"/>
                </c:ext>
              </c:extLst>
            </c:dLbl>
            <c:spPr>
              <a:noFill/>
              <a:ln w="35230">
                <a:noFill/>
              </a:ln>
            </c:spPr>
            <c:txPr>
              <a:bodyPr/>
              <a:lstStyle/>
              <a:p>
                <a:pPr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Sheet1!$A$2:$A$47</c:f>
              <c:numCache>
                <c:formatCode>General</c:formatCode>
                <c:ptCount val="46"/>
              </c:numCache>
            </c:numRef>
          </c:cat>
          <c:val>
            <c:numRef>
              <c:f>Sheet1!$B$2:$B$47</c:f>
              <c:numCache>
                <c:formatCode>0.00</c:formatCode>
                <c:ptCount val="46"/>
                <c:pt idx="0">
                  <c:v>3.8031557970335474</c:v>
                </c:pt>
                <c:pt idx="1">
                  <c:v>3.7011690222732714</c:v>
                </c:pt>
                <c:pt idx="2">
                  <c:v>3.8537220890264416</c:v>
                </c:pt>
                <c:pt idx="3">
                  <c:v>3.6916860259085684</c:v>
                </c:pt>
                <c:pt idx="4">
                  <c:v>3.8202314795063197</c:v>
                </c:pt>
                <c:pt idx="6">
                  <c:v>3.7405045113477002</c:v>
                </c:pt>
                <c:pt idx="7">
                  <c:v>3.5492342102226213</c:v>
                </c:pt>
                <c:pt idx="8">
                  <c:v>3.1330653998554423</c:v>
                </c:pt>
                <c:pt idx="9">
                  <c:v>3.6448589379102514</c:v>
                </c:pt>
                <c:pt idx="11">
                  <c:v>3.6923703759234319</c:v>
                </c:pt>
                <c:pt idx="12">
                  <c:v>3.9840246203756586</c:v>
                </c:pt>
                <c:pt idx="13">
                  <c:v>4.0097187018339016</c:v>
                </c:pt>
                <c:pt idx="15">
                  <c:v>3.882201630426231</c:v>
                </c:pt>
                <c:pt idx="16">
                  <c:v>3.8211655306908061</c:v>
                </c:pt>
                <c:pt idx="18">
                  <c:v>3.7709970371195176</c:v>
                </c:pt>
                <c:pt idx="19">
                  <c:v>3.9519000698291298</c:v>
                </c:pt>
                <c:pt idx="20">
                  <c:v>3.7177009401689043</c:v>
                </c:pt>
                <c:pt idx="21">
                  <c:v>4.0813961746663789</c:v>
                </c:pt>
                <c:pt idx="23">
                  <c:v>4.0257831382170632</c:v>
                </c:pt>
                <c:pt idx="24">
                  <c:v>4.0144867300411837</c:v>
                </c:pt>
                <c:pt idx="25">
                  <c:v>3.3825952840033424</c:v>
                </c:pt>
                <c:pt idx="26">
                  <c:v>3.5175751470187233</c:v>
                </c:pt>
                <c:pt idx="28">
                  <c:v>4.0013626100969812</c:v>
                </c:pt>
                <c:pt idx="29">
                  <c:v>3.6193053957558834</c:v>
                </c:pt>
                <c:pt idx="30">
                  <c:v>2.8356179096788345</c:v>
                </c:pt>
                <c:pt idx="31">
                  <c:v>3.7363333592057559</c:v>
                </c:pt>
                <c:pt idx="32">
                  <c:v>3.8100872110102362</c:v>
                </c:pt>
                <c:pt idx="33">
                  <c:v>3.0828974476940463</c:v>
                </c:pt>
                <c:pt idx="34">
                  <c:v>3.3996020234934829</c:v>
                </c:pt>
                <c:pt idx="35">
                  <c:v>3.6455471438635194</c:v>
                </c:pt>
                <c:pt idx="36">
                  <c:v>3.9742942727593431</c:v>
                </c:pt>
                <c:pt idx="37">
                  <c:v>3.7130999294258498</c:v>
                </c:pt>
                <c:pt idx="38">
                  <c:v>3.6007256258088982</c:v>
                </c:pt>
                <c:pt idx="40">
                  <c:v>4.0046778330160206</c:v>
                </c:pt>
                <c:pt idx="41">
                  <c:v>3.7651005468389953</c:v>
                </c:pt>
                <c:pt idx="43">
                  <c:v>3.8602277046409075</c:v>
                </c:pt>
                <c:pt idx="44">
                  <c:v>3.7474043260918228</c:v>
                </c:pt>
                <c:pt idx="45">
                  <c:v>3.7677731515899335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B5-4E09-B9AA-DC564464BA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6788864"/>
        <c:axId val="36807040"/>
      </c:barChart>
      <c:catAx>
        <c:axId val="3678886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807040"/>
        <c:crosses val="autoZero"/>
        <c:auto val="1"/>
        <c:lblAlgn val="ctr"/>
        <c:lblOffset val="100"/>
        <c:noMultiLvlLbl val="0"/>
      </c:catAx>
      <c:valAx>
        <c:axId val="36807040"/>
        <c:scaling>
          <c:orientation val="minMax"/>
          <c:max val="6"/>
          <c:min val="1"/>
        </c:scaling>
        <c:delete val="1"/>
        <c:axPos val="t"/>
        <c:numFmt formatCode="#,##0.00" sourceLinked="0"/>
        <c:majorTickMark val="out"/>
        <c:minorTickMark val="none"/>
        <c:tickLblPos val="nextTo"/>
        <c:crossAx val="36788864"/>
        <c:crosses val="autoZero"/>
        <c:crossBetween val="between"/>
        <c:majorUnit val="1"/>
        <c:minorUnit val="0.2"/>
      </c:valAx>
      <c:spPr>
        <a:noFill/>
        <a:ln w="2540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>
          <a:latin typeface="+mj-lt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912073608262361"/>
          <c:y val="9.4833266773162936E-2"/>
          <c:w val="0.43149574468214641"/>
          <c:h val="0.874997670394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T2</c:v>
                </c:pt>
              </c:strCache>
            </c:strRef>
          </c:tx>
          <c:spPr>
            <a:solidFill>
              <a:schemeClr val="accent4"/>
            </a:solidFill>
            <a:ln w="17615">
              <a:noFill/>
              <a:prstDash val="solid"/>
            </a:ln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2B4-4E0C-862B-2810E2041970}"/>
                </c:ext>
              </c:extLst>
            </c:dLbl>
            <c:spPr>
              <a:noFill/>
              <a:ln w="35230">
                <a:noFill/>
              </a:ln>
            </c:spPr>
            <c:txPr>
              <a:bodyPr/>
              <a:lstStyle/>
              <a:p>
                <a:pPr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Sheet1!$A$2:$A$47</c:f>
              <c:numCache>
                <c:formatCode>General</c:formatCode>
                <c:ptCount val="46"/>
              </c:numCache>
            </c:numRef>
          </c:cat>
          <c:val>
            <c:numRef>
              <c:f>Sheet1!$B$2:$B$47</c:f>
              <c:numCache>
                <c:formatCode>0.00</c:formatCode>
                <c:ptCount val="46"/>
                <c:pt idx="0">
                  <c:v>3.8634046076184436</c:v>
                </c:pt>
                <c:pt idx="1">
                  <c:v>3.7058823529411766</c:v>
                </c:pt>
                <c:pt idx="2">
                  <c:v>3.9166970718240339</c:v>
                </c:pt>
                <c:pt idx="3">
                  <c:v>3.7857142857142856</c:v>
                </c:pt>
                <c:pt idx="4">
                  <c:v>3.8950363023723265</c:v>
                </c:pt>
                <c:pt idx="6">
                  <c:v>3.6378082629873321</c:v>
                </c:pt>
                <c:pt idx="7">
                  <c:v>3.3000000000000003</c:v>
                </c:pt>
                <c:pt idx="8">
                  <c:v>3</c:v>
                </c:pt>
                <c:pt idx="9">
                  <c:v>3.6760030024273438</c:v>
                </c:pt>
                <c:pt idx="11">
                  <c:v>3.9687533462679769</c:v>
                </c:pt>
                <c:pt idx="12">
                  <c:v>4.1097228804009154</c:v>
                </c:pt>
                <c:pt idx="13">
                  <c:v>4.1351130486477592</c:v>
                </c:pt>
                <c:pt idx="15">
                  <c:v>3.9043554166903691</c:v>
                </c:pt>
                <c:pt idx="16">
                  <c:v>3.8409386415773552</c:v>
                </c:pt>
                <c:pt idx="18">
                  <c:v>3.7448938058227177</c:v>
                </c:pt>
                <c:pt idx="19">
                  <c:v>3.8173140369443717</c:v>
                </c:pt>
                <c:pt idx="20">
                  <c:v>3.6722987697550513</c:v>
                </c:pt>
                <c:pt idx="21">
                  <c:v>3.9108348765777055</c:v>
                </c:pt>
                <c:pt idx="23">
                  <c:v>4.0393087267798284</c:v>
                </c:pt>
                <c:pt idx="24">
                  <c:v>4.0416993305394495</c:v>
                </c:pt>
                <c:pt idx="25">
                  <c:v>4.0292092880081984</c:v>
                </c:pt>
                <c:pt idx="26">
                  <c:v>3.7777777777777781</c:v>
                </c:pt>
                <c:pt idx="28">
                  <c:v>4.036994238465585</c:v>
                </c:pt>
                <c:pt idx="29">
                  <c:v>3.4886074186093383</c:v>
                </c:pt>
                <c:pt idx="30">
                  <c:v>2.988325018221071</c:v>
                </c:pt>
                <c:pt idx="31">
                  <c:v>3.2422084685238501</c:v>
                </c:pt>
                <c:pt idx="32">
                  <c:v>3.2157744067421419</c:v>
                </c:pt>
                <c:pt idx="33">
                  <c:v>2.9119313879012818</c:v>
                </c:pt>
                <c:pt idx="34">
                  <c:v>3.4665650461582316</c:v>
                </c:pt>
                <c:pt idx="35">
                  <c:v>3.504310935771592</c:v>
                </c:pt>
                <c:pt idx="36">
                  <c:v>3.783041212800387</c:v>
                </c:pt>
                <c:pt idx="37">
                  <c:v>3.6254875860263618</c:v>
                </c:pt>
                <c:pt idx="38">
                  <c:v>3.6609486645979525</c:v>
                </c:pt>
                <c:pt idx="40">
                  <c:v>3.8864299328872476</c:v>
                </c:pt>
                <c:pt idx="41">
                  <c:v>3.7302172966435125</c:v>
                </c:pt>
                <c:pt idx="43">
                  <c:v>0</c:v>
                </c:pt>
                <c:pt idx="44">
                  <c:v>3.6361224647153736</c:v>
                </c:pt>
                <c:pt idx="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B4-4E0C-862B-2810E2041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6788864"/>
        <c:axId val="36807040"/>
      </c:barChart>
      <c:catAx>
        <c:axId val="3678886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807040"/>
        <c:crosses val="autoZero"/>
        <c:auto val="1"/>
        <c:lblAlgn val="ctr"/>
        <c:lblOffset val="100"/>
        <c:noMultiLvlLbl val="0"/>
      </c:catAx>
      <c:valAx>
        <c:axId val="36807040"/>
        <c:scaling>
          <c:orientation val="minMax"/>
          <c:max val="6"/>
          <c:min val="1"/>
        </c:scaling>
        <c:delete val="1"/>
        <c:axPos val="t"/>
        <c:numFmt formatCode="#,##0.00" sourceLinked="0"/>
        <c:majorTickMark val="out"/>
        <c:minorTickMark val="none"/>
        <c:tickLblPos val="nextTo"/>
        <c:crossAx val="36788864"/>
        <c:crosses val="autoZero"/>
        <c:crossBetween val="between"/>
        <c:majorUnit val="1"/>
        <c:minorUnit val="0.2"/>
      </c:valAx>
      <c:spPr>
        <a:noFill/>
        <a:ln w="2540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>
          <a:latin typeface="+mj-lt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912073608262361"/>
          <c:y val="9.4833266773162936E-2"/>
          <c:w val="0.43149574468214641"/>
          <c:h val="0.874997670394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T8</c:v>
                </c:pt>
              </c:strCache>
            </c:strRef>
          </c:tx>
          <c:spPr>
            <a:solidFill>
              <a:schemeClr val="accent4"/>
            </a:solidFill>
            <a:ln w="17615">
              <a:noFill/>
              <a:prstDash val="solid"/>
            </a:ln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491-403D-93E5-F0091C4B4393}"/>
                </c:ext>
              </c:extLst>
            </c:dLbl>
            <c:spPr>
              <a:noFill/>
              <a:ln w="35230">
                <a:noFill/>
              </a:ln>
            </c:spPr>
            <c:txPr>
              <a:bodyPr/>
              <a:lstStyle/>
              <a:p>
                <a:pPr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Sheet1!$A$2:$A$47</c:f>
              <c:numCache>
                <c:formatCode>General</c:formatCode>
                <c:ptCount val="46"/>
              </c:numCache>
            </c:numRef>
          </c:cat>
          <c:val>
            <c:numRef>
              <c:f>Sheet1!$B$2:$B$47</c:f>
              <c:numCache>
                <c:formatCode>#,##0.00</c:formatCode>
                <c:ptCount val="46"/>
                <c:pt idx="0">
                  <c:v>4.0488661147560174</c:v>
                </c:pt>
                <c:pt idx="1">
                  <c:v>3.9662950354100284</c:v>
                </c:pt>
                <c:pt idx="2">
                  <c:v>4.071777536380857</c:v>
                </c:pt>
                <c:pt idx="3">
                  <c:v>4.0244100432132388</c:v>
                </c:pt>
                <c:pt idx="4">
                  <c:v>4.0602007996831491</c:v>
                </c:pt>
                <c:pt idx="6">
                  <c:v>3.9177268977374116</c:v>
                </c:pt>
                <c:pt idx="7">
                  <c:v>3.6923170574898965</c:v>
                </c:pt>
                <c:pt idx="8">
                  <c:v>3.0244731280524491</c:v>
                </c:pt>
                <c:pt idx="9">
                  <c:v>3.7194794050971427</c:v>
                </c:pt>
                <c:pt idx="11">
                  <c:v>3.9530063767595078</c:v>
                </c:pt>
                <c:pt idx="12">
                  <c:v>4.1406035035490154</c:v>
                </c:pt>
                <c:pt idx="13">
                  <c:v>4.0739940829613293</c:v>
                </c:pt>
                <c:pt idx="15">
                  <c:v>3.9765123217624971</c:v>
                </c:pt>
                <c:pt idx="16">
                  <c:v>3.9308317010567788</c:v>
                </c:pt>
                <c:pt idx="18">
                  <c:v>3.8136588654815911</c:v>
                </c:pt>
                <c:pt idx="19">
                  <c:v>4.0377228118072264</c:v>
                </c:pt>
                <c:pt idx="20">
                  <c:v>3.7905852282419801</c:v>
                </c:pt>
                <c:pt idx="21">
                  <c:v>4.2014913547005799</c:v>
                </c:pt>
                <c:pt idx="23">
                  <c:v>4.2832919548304522</c:v>
                </c:pt>
                <c:pt idx="24">
                  <c:v>4.234021712800053</c:v>
                </c:pt>
                <c:pt idx="25">
                  <c:v>3.8688013419545726</c:v>
                </c:pt>
                <c:pt idx="26">
                  <c:v>4.1147690759524433</c:v>
                </c:pt>
                <c:pt idx="28">
                  <c:v>4.1587690930487664</c:v>
                </c:pt>
                <c:pt idx="29">
                  <c:v>3.7221463255736356</c:v>
                </c:pt>
                <c:pt idx="30">
                  <c:v>3.1161758325840161</c:v>
                </c:pt>
                <c:pt idx="31">
                  <c:v>3.7781848794643662</c:v>
                </c:pt>
                <c:pt idx="32">
                  <c:v>3.7635469211617929</c:v>
                </c:pt>
                <c:pt idx="33">
                  <c:v>3.1540550617961278</c:v>
                </c:pt>
                <c:pt idx="34">
                  <c:v>3.4545576210827988</c:v>
                </c:pt>
                <c:pt idx="35">
                  <c:v>3.5602760637872284</c:v>
                </c:pt>
                <c:pt idx="36">
                  <c:v>4.120329745968025</c:v>
                </c:pt>
                <c:pt idx="37">
                  <c:v>3.8402033706565684</c:v>
                </c:pt>
                <c:pt idx="38">
                  <c:v>3.9579913164395819</c:v>
                </c:pt>
                <c:pt idx="40">
                  <c:v>4.1699115047842934</c:v>
                </c:pt>
                <c:pt idx="41">
                  <c:v>4.0077794511896716</c:v>
                </c:pt>
                <c:pt idx="43">
                  <c:v>3.9370406637547806</c:v>
                </c:pt>
                <c:pt idx="44">
                  <c:v>3.7952439884705562</c:v>
                </c:pt>
                <c:pt idx="45">
                  <c:v>3.8899127606558692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91-403D-93E5-F0091C4B43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6788864"/>
        <c:axId val="36807040"/>
      </c:barChart>
      <c:catAx>
        <c:axId val="3678886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807040"/>
        <c:crosses val="autoZero"/>
        <c:auto val="1"/>
        <c:lblAlgn val="ctr"/>
        <c:lblOffset val="100"/>
        <c:noMultiLvlLbl val="0"/>
      </c:catAx>
      <c:valAx>
        <c:axId val="36807040"/>
        <c:scaling>
          <c:orientation val="minMax"/>
          <c:max val="6"/>
          <c:min val="1"/>
        </c:scaling>
        <c:delete val="1"/>
        <c:axPos val="t"/>
        <c:numFmt formatCode="#,##0.00" sourceLinked="0"/>
        <c:majorTickMark val="out"/>
        <c:minorTickMark val="none"/>
        <c:tickLblPos val="nextTo"/>
        <c:crossAx val="36788864"/>
        <c:crosses val="autoZero"/>
        <c:crossBetween val="between"/>
        <c:majorUnit val="1"/>
        <c:minorUnit val="0.2"/>
      </c:valAx>
      <c:spPr>
        <a:noFill/>
        <a:ln w="2540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>
          <a:latin typeface="+mj-lt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912073608262361"/>
          <c:y val="9.4833266773162936E-2"/>
          <c:w val="0.43149574468214641"/>
          <c:h val="0.874997670394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T7</c:v>
                </c:pt>
              </c:strCache>
            </c:strRef>
          </c:tx>
          <c:spPr>
            <a:solidFill>
              <a:schemeClr val="accent4"/>
            </a:solidFill>
            <a:ln w="17615">
              <a:noFill/>
              <a:prstDash val="solid"/>
            </a:ln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D2D-48DA-A18A-C494D79CD85D}"/>
                </c:ext>
              </c:extLst>
            </c:dLbl>
            <c:spPr>
              <a:noFill/>
              <a:ln w="35230">
                <a:noFill/>
              </a:ln>
            </c:spPr>
            <c:txPr>
              <a:bodyPr/>
              <a:lstStyle/>
              <a:p>
                <a:pPr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Sheet1!$A$2:$A$47</c:f>
              <c:numCache>
                <c:formatCode>General</c:formatCode>
                <c:ptCount val="46"/>
              </c:numCache>
            </c:numRef>
          </c:cat>
          <c:val>
            <c:numRef>
              <c:f>Sheet1!$B$2:$B$47</c:f>
              <c:numCache>
                <c:formatCode>#,##0.00</c:formatCode>
                <c:ptCount val="46"/>
                <c:pt idx="0">
                  <c:v>3.5339375579418841</c:v>
                </c:pt>
                <c:pt idx="1">
                  <c:v>3.4400946319169514</c:v>
                </c:pt>
                <c:pt idx="2">
                  <c:v>3.4872497078773739</c:v>
                </c:pt>
                <c:pt idx="3">
                  <c:v>3.858181639739819</c:v>
                </c:pt>
                <c:pt idx="4">
                  <c:v>3.5470436458304389</c:v>
                </c:pt>
                <c:pt idx="6">
                  <c:v>3.7092961852915263</c:v>
                </c:pt>
                <c:pt idx="7">
                  <c:v>3.6540668494115631</c:v>
                </c:pt>
                <c:pt idx="8">
                  <c:v>3.217405112319101</c:v>
                </c:pt>
                <c:pt idx="9">
                  <c:v>3.4179006207197387</c:v>
                </c:pt>
                <c:pt idx="11">
                  <c:v>3.9655389627879623</c:v>
                </c:pt>
                <c:pt idx="12">
                  <c:v>4.1122254423375741</c:v>
                </c:pt>
                <c:pt idx="13">
                  <c:v>4.0606527514118342</c:v>
                </c:pt>
                <c:pt idx="15">
                  <c:v>4.0653055696095137</c:v>
                </c:pt>
                <c:pt idx="16">
                  <c:v>3.854392409218407</c:v>
                </c:pt>
                <c:pt idx="18">
                  <c:v>3.7462070704933614</c:v>
                </c:pt>
                <c:pt idx="19">
                  <c:v>3.9626046028741695</c:v>
                </c:pt>
                <c:pt idx="20">
                  <c:v>4.0153986543414684</c:v>
                </c:pt>
                <c:pt idx="21">
                  <c:v>4.1798698411550879</c:v>
                </c:pt>
                <c:pt idx="23">
                  <c:v>3.9203987783987277</c:v>
                </c:pt>
                <c:pt idx="24">
                  <c:v>3.8793793140159569</c:v>
                </c:pt>
                <c:pt idx="25">
                  <c:v>4.0501947862703931</c:v>
                </c:pt>
                <c:pt idx="26">
                  <c:v>3.268435448376076</c:v>
                </c:pt>
                <c:pt idx="28">
                  <c:v>3.8418757438045801</c:v>
                </c:pt>
                <c:pt idx="29">
                  <c:v>3.202832285992725</c:v>
                </c:pt>
                <c:pt idx="30">
                  <c:v>2.8101825531367766</c:v>
                </c:pt>
                <c:pt idx="31">
                  <c:v>3.522342030827994</c:v>
                </c:pt>
                <c:pt idx="32">
                  <c:v>3.1064673264660199</c:v>
                </c:pt>
                <c:pt idx="33">
                  <c:v>2.8367627207201482</c:v>
                </c:pt>
                <c:pt idx="34">
                  <c:v>3.2897582879150113</c:v>
                </c:pt>
                <c:pt idx="35">
                  <c:v>3.3546871395662339</c:v>
                </c:pt>
                <c:pt idx="36">
                  <c:v>3.6854488614315901</c:v>
                </c:pt>
                <c:pt idx="37">
                  <c:v>3.4152842620601063</c:v>
                </c:pt>
                <c:pt idx="38">
                  <c:v>3.3167141994417593</c:v>
                </c:pt>
                <c:pt idx="40">
                  <c:v>3.665341882239578</c:v>
                </c:pt>
                <c:pt idx="41">
                  <c:v>3.3047100091310506</c:v>
                </c:pt>
                <c:pt idx="43">
                  <c:v>3.8353920362949703</c:v>
                </c:pt>
                <c:pt idx="44">
                  <c:v>3.524438358669459</c:v>
                </c:pt>
                <c:pt idx="45">
                  <c:v>3.6342152227944791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2D-48DA-A18A-C494D79CD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6788864"/>
        <c:axId val="36807040"/>
      </c:barChart>
      <c:catAx>
        <c:axId val="3678886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807040"/>
        <c:crosses val="autoZero"/>
        <c:auto val="1"/>
        <c:lblAlgn val="ctr"/>
        <c:lblOffset val="100"/>
        <c:noMultiLvlLbl val="0"/>
      </c:catAx>
      <c:valAx>
        <c:axId val="36807040"/>
        <c:scaling>
          <c:orientation val="minMax"/>
          <c:max val="6"/>
          <c:min val="1"/>
        </c:scaling>
        <c:delete val="1"/>
        <c:axPos val="t"/>
        <c:numFmt formatCode="#,##0.00" sourceLinked="0"/>
        <c:majorTickMark val="out"/>
        <c:minorTickMark val="none"/>
        <c:tickLblPos val="nextTo"/>
        <c:crossAx val="36788864"/>
        <c:crosses val="autoZero"/>
        <c:crossBetween val="between"/>
        <c:majorUnit val="1"/>
        <c:minorUnit val="0.2"/>
      </c:valAx>
      <c:spPr>
        <a:noFill/>
        <a:ln w="2540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>
          <a:latin typeface="+mj-lt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912073608262361"/>
          <c:y val="9.4833266773162936E-2"/>
          <c:w val="0.43149574468214641"/>
          <c:h val="0.874997670394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T5</c:v>
                </c:pt>
              </c:strCache>
            </c:strRef>
          </c:tx>
          <c:spPr>
            <a:solidFill>
              <a:schemeClr val="accent4"/>
            </a:solidFill>
            <a:ln w="17615">
              <a:noFill/>
              <a:prstDash val="solid"/>
            </a:ln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59A-4844-9414-3F1E1A0F565F}"/>
                </c:ext>
              </c:extLst>
            </c:dLbl>
            <c:spPr>
              <a:noFill/>
              <a:ln w="35230">
                <a:noFill/>
              </a:ln>
            </c:spPr>
            <c:txPr>
              <a:bodyPr/>
              <a:lstStyle/>
              <a:p>
                <a:pPr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Sheet1!$A$2:$A$47</c:f>
              <c:numCache>
                <c:formatCode>General</c:formatCode>
                <c:ptCount val="46"/>
              </c:numCache>
            </c:numRef>
          </c:cat>
          <c:val>
            <c:numRef>
              <c:f>Sheet1!$B$2:$B$47</c:f>
              <c:numCache>
                <c:formatCode>#,##0.00</c:formatCode>
                <c:ptCount val="46"/>
                <c:pt idx="0">
                  <c:v>3.9381533361416698</c:v>
                </c:pt>
                <c:pt idx="1">
                  <c:v>3.6236438878768524</c:v>
                </c:pt>
                <c:pt idx="2">
                  <c:v>3.956414485496762</c:v>
                </c:pt>
                <c:pt idx="3">
                  <c:v>4.0104870287589556</c:v>
                </c:pt>
                <c:pt idx="4">
                  <c:v>3.9694936558267515</c:v>
                </c:pt>
                <c:pt idx="6">
                  <c:v>3.6807129298570311</c:v>
                </c:pt>
                <c:pt idx="7">
                  <c:v>3.5236777840235285</c:v>
                </c:pt>
                <c:pt idx="8">
                  <c:v>3.0516735055640543</c:v>
                </c:pt>
                <c:pt idx="9">
                  <c:v>3.6237651439040888</c:v>
                </c:pt>
                <c:pt idx="11">
                  <c:v>3.7676051000495256</c:v>
                </c:pt>
                <c:pt idx="12">
                  <c:v>3.9846568739049508</c:v>
                </c:pt>
                <c:pt idx="13">
                  <c:v>3.991784164855158</c:v>
                </c:pt>
                <c:pt idx="15">
                  <c:v>3.9493353911584701</c:v>
                </c:pt>
                <c:pt idx="16">
                  <c:v>3.9395737292033077</c:v>
                </c:pt>
                <c:pt idx="18">
                  <c:v>3.9082522286878874</c:v>
                </c:pt>
                <c:pt idx="19">
                  <c:v>3.9837395519178282</c:v>
                </c:pt>
                <c:pt idx="20">
                  <c:v>3.8498535111430625</c:v>
                </c:pt>
                <c:pt idx="21">
                  <c:v>4.1177375524192064</c:v>
                </c:pt>
                <c:pt idx="23">
                  <c:v>4.161478123936484</c:v>
                </c:pt>
                <c:pt idx="24">
                  <c:v>4.2212408475017407</c:v>
                </c:pt>
                <c:pt idx="25">
                  <c:v>3.9031819041599816</c:v>
                </c:pt>
                <c:pt idx="26">
                  <c:v>3.7659189431050955</c:v>
                </c:pt>
                <c:pt idx="28">
                  <c:v>4.0360510583823936</c:v>
                </c:pt>
                <c:pt idx="29">
                  <c:v>3.7580222826199035</c:v>
                </c:pt>
                <c:pt idx="30">
                  <c:v>3.028651139440806</c:v>
                </c:pt>
                <c:pt idx="31">
                  <c:v>3.6511073183602516</c:v>
                </c:pt>
                <c:pt idx="32">
                  <c:v>3.6816438009894066</c:v>
                </c:pt>
                <c:pt idx="33">
                  <c:v>3.0570323361356797</c:v>
                </c:pt>
                <c:pt idx="34">
                  <c:v>3.7691683424511568</c:v>
                </c:pt>
                <c:pt idx="35">
                  <c:v>3.5941590021108674</c:v>
                </c:pt>
                <c:pt idx="36">
                  <c:v>4.1224686940240636</c:v>
                </c:pt>
                <c:pt idx="37">
                  <c:v>3.8170777516135979</c:v>
                </c:pt>
                <c:pt idx="38">
                  <c:v>3.7890628734488749</c:v>
                </c:pt>
                <c:pt idx="40">
                  <c:v>3.994831425262714</c:v>
                </c:pt>
                <c:pt idx="41">
                  <c:v>3.8887010417885319</c:v>
                </c:pt>
                <c:pt idx="43">
                  <c:v>4.0114747955205621</c:v>
                </c:pt>
                <c:pt idx="44">
                  <c:v>3.7307188817135746</c:v>
                </c:pt>
                <c:pt idx="45">
                  <c:v>3.9435660029439989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9A-4844-9414-3F1E1A0F5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6788864"/>
        <c:axId val="36807040"/>
      </c:barChart>
      <c:catAx>
        <c:axId val="3678886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807040"/>
        <c:crosses val="autoZero"/>
        <c:auto val="1"/>
        <c:lblAlgn val="ctr"/>
        <c:lblOffset val="100"/>
        <c:noMultiLvlLbl val="0"/>
      </c:catAx>
      <c:valAx>
        <c:axId val="36807040"/>
        <c:scaling>
          <c:orientation val="minMax"/>
          <c:max val="6"/>
          <c:min val="1"/>
        </c:scaling>
        <c:delete val="1"/>
        <c:axPos val="t"/>
        <c:numFmt formatCode="#,##0.00" sourceLinked="0"/>
        <c:majorTickMark val="out"/>
        <c:minorTickMark val="none"/>
        <c:tickLblPos val="nextTo"/>
        <c:crossAx val="36788864"/>
        <c:crosses val="autoZero"/>
        <c:crossBetween val="between"/>
        <c:majorUnit val="1"/>
        <c:minorUnit val="0.2"/>
      </c:valAx>
      <c:spPr>
        <a:noFill/>
        <a:ln w="2540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>
          <a:latin typeface="+mj-lt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64079925698194018"/>
          <c:y val="9.4833266773162936E-2"/>
          <c:w val="0.24454540304764064"/>
          <c:h val="0.874997670394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</c:v>
                </c:pt>
              </c:strCache>
            </c:strRef>
          </c:tx>
          <c:spPr>
            <a:solidFill>
              <a:schemeClr val="accent4"/>
            </a:solidFill>
            <a:ln w="17615">
              <a:noFill/>
              <a:prstDash val="solid"/>
            </a:ln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94F-494F-9CE2-B4B340CA9821}"/>
                </c:ext>
              </c:extLst>
            </c:dLbl>
            <c:spPr>
              <a:noFill/>
              <a:ln w="35230">
                <a:noFill/>
              </a:ln>
            </c:spPr>
            <c:txPr>
              <a:bodyPr/>
              <a:lstStyle/>
              <a:p>
                <a:pPr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Sheet1!$A$2:$A$47</c:f>
              <c:strCache>
                <c:ptCount val="46"/>
                <c:pt idx="0">
                  <c:v>Overall Satisfaction</c:v>
                </c:pt>
                <c:pt idx="1">
                  <c:v>Business</c:v>
                </c:pt>
                <c:pt idx="2">
                  <c:v>Leisure</c:v>
                </c:pt>
                <c:pt idx="3">
                  <c:v>Other*</c:v>
                </c:pt>
                <c:pt idx="4">
                  <c:v>Leisure &amp; Other</c:v>
                </c:pt>
                <c:pt idx="6">
                  <c:v>Ground transportation</c:v>
                </c:pt>
                <c:pt idx="7">
                  <c:v>Parking</c:v>
                </c:pt>
                <c:pt idx="8">
                  <c:v>VFM: Parking facilities</c:v>
                </c:pt>
                <c:pt idx="9">
                  <c:v>Baggage carts/trolleys</c:v>
                </c:pt>
                <c:pt idx="11">
                  <c:v>Check-in waiting time</c:v>
                </c:pt>
                <c:pt idx="12">
                  <c:v>Efficiency of staff</c:v>
                </c:pt>
                <c:pt idx="13">
                  <c:v>Courtesy of check-in staff</c:v>
                </c:pt>
                <c:pt idx="15">
                  <c:v>Inspection waiting time</c:v>
                </c:pt>
                <c:pt idx="16">
                  <c:v>Courtesy of inspection staff</c:v>
                </c:pt>
                <c:pt idx="18">
                  <c:v>Courtesy of security staff</c:v>
                </c:pt>
                <c:pt idx="19">
                  <c:v>Thoroughness</c:v>
                </c:pt>
                <c:pt idx="20">
                  <c:v>Security waiting time</c:v>
                </c:pt>
                <c:pt idx="21">
                  <c:v>Safe/secure feeling</c:v>
                </c:pt>
                <c:pt idx="23">
                  <c:v>Ease of finding way</c:v>
                </c:pt>
                <c:pt idx="24">
                  <c:v>Flight info screens</c:v>
                </c:pt>
                <c:pt idx="25">
                  <c:v>Walking distance</c:v>
                </c:pt>
                <c:pt idx="26">
                  <c:v>Ease of connections</c:v>
                </c:pt>
                <c:pt idx="28">
                  <c:v>Courtesy of airport staff</c:v>
                </c:pt>
                <c:pt idx="29">
                  <c:v>Eating facilities</c:v>
                </c:pt>
                <c:pt idx="30">
                  <c:v>VFM: Eating facilities</c:v>
                </c:pt>
                <c:pt idx="31">
                  <c:v>Availability Bank/ATM/exchange</c:v>
                </c:pt>
                <c:pt idx="32">
                  <c:v>Shopping facilities</c:v>
                </c:pt>
                <c:pt idx="33">
                  <c:v>VFM: Shopping facilities</c:v>
                </c:pt>
                <c:pt idx="34">
                  <c:v>Internet / Wi-Fi</c:v>
                </c:pt>
                <c:pt idx="35">
                  <c:v>Business/Executives Lounges</c:v>
                </c:pt>
                <c:pt idx="36">
                  <c:v>Availability of washrooms</c:v>
                </c:pt>
                <c:pt idx="37">
                  <c:v>Cleanliness of washrooms</c:v>
                </c:pt>
                <c:pt idx="38">
                  <c:v>Comfort of waiting/gate areas</c:v>
                </c:pt>
                <c:pt idx="40">
                  <c:v>Terminal cleanliness</c:v>
                </c:pt>
                <c:pt idx="41">
                  <c:v>Airport Ambience</c:v>
                </c:pt>
                <c:pt idx="43">
                  <c:v>Passport inspection</c:v>
                </c:pt>
                <c:pt idx="44">
                  <c:v>Baggage delivery speed</c:v>
                </c:pt>
                <c:pt idx="45">
                  <c:v>Customs inspection</c:v>
                </c:pt>
              </c:strCache>
            </c:strRef>
          </c:cat>
          <c:val>
            <c:numRef>
              <c:f>Sheet1!$B$2:$B$47</c:f>
              <c:numCache>
                <c:formatCode>#,##0.00</c:formatCode>
                <c:ptCount val="46"/>
                <c:pt idx="0">
                  <c:v>3.8695652173913042</c:v>
                </c:pt>
                <c:pt idx="1">
                  <c:v>3.6999999999999997</c:v>
                </c:pt>
                <c:pt idx="2">
                  <c:v>3.8709677419354844</c:v>
                </c:pt>
                <c:pt idx="3">
                  <c:v>4.2</c:v>
                </c:pt>
                <c:pt idx="4">
                  <c:v>3.9166666666666665</c:v>
                </c:pt>
                <c:pt idx="6">
                  <c:v>3.5428571428571431</c:v>
                </c:pt>
                <c:pt idx="7">
                  <c:v>3</c:v>
                </c:pt>
                <c:pt idx="8">
                  <c:v>3.5</c:v>
                </c:pt>
                <c:pt idx="9">
                  <c:v>3.1428571428571428</c:v>
                </c:pt>
                <c:pt idx="11">
                  <c:v>4.2499999999999982</c:v>
                </c:pt>
                <c:pt idx="12">
                  <c:v>4.3170731707317058</c:v>
                </c:pt>
                <c:pt idx="13">
                  <c:v>4.2499999999999982</c:v>
                </c:pt>
                <c:pt idx="15">
                  <c:v>4.4871794871794881</c:v>
                </c:pt>
                <c:pt idx="16">
                  <c:v>4.2222222222222223</c:v>
                </c:pt>
                <c:pt idx="18">
                  <c:v>4.2926829268292686</c:v>
                </c:pt>
                <c:pt idx="19">
                  <c:v>4.3478260869565215</c:v>
                </c:pt>
                <c:pt idx="20">
                  <c:v>4.3043478260869561</c:v>
                </c:pt>
                <c:pt idx="21">
                  <c:v>4.3913043478260851</c:v>
                </c:pt>
                <c:pt idx="23">
                  <c:v>4.2000000000000011</c:v>
                </c:pt>
                <c:pt idx="24">
                  <c:v>4.1956521739130421</c:v>
                </c:pt>
                <c:pt idx="25">
                  <c:v>4.4893617021276606</c:v>
                </c:pt>
                <c:pt idx="26">
                  <c:v>3.9999999999999996</c:v>
                </c:pt>
                <c:pt idx="28">
                  <c:v>4.3414634146341466</c:v>
                </c:pt>
                <c:pt idx="29">
                  <c:v>3.6363636363636371</c:v>
                </c:pt>
                <c:pt idx="30">
                  <c:v>2.9117647058823528</c:v>
                </c:pt>
                <c:pt idx="31">
                  <c:v>3.25</c:v>
                </c:pt>
                <c:pt idx="32">
                  <c:v>2.0666666666666673</c:v>
                </c:pt>
                <c:pt idx="33">
                  <c:v>2</c:v>
                </c:pt>
                <c:pt idx="34">
                  <c:v>3.6400000000000006</c:v>
                </c:pt>
                <c:pt idx="35">
                  <c:v>2.5999999999999996</c:v>
                </c:pt>
                <c:pt idx="36">
                  <c:v>4.0571428571428569</c:v>
                </c:pt>
                <c:pt idx="37">
                  <c:v>4.0277777777777768</c:v>
                </c:pt>
                <c:pt idx="38">
                  <c:v>3.8536585365853657</c:v>
                </c:pt>
                <c:pt idx="40">
                  <c:v>4.1739130434782608</c:v>
                </c:pt>
                <c:pt idx="41">
                  <c:v>3.6363636363636354</c:v>
                </c:pt>
                <c:pt idx="43">
                  <c:v>0</c:v>
                </c:pt>
                <c:pt idx="44">
                  <c:v>3.9047619047619042</c:v>
                </c:pt>
                <c:pt idx="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4F-494F-9CE2-B4B340CA98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6788864"/>
        <c:axId val="36807040"/>
      </c:barChart>
      <c:catAx>
        <c:axId val="3678886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807040"/>
        <c:crosses val="autoZero"/>
        <c:auto val="1"/>
        <c:lblAlgn val="ctr"/>
        <c:lblOffset val="100"/>
        <c:noMultiLvlLbl val="0"/>
      </c:catAx>
      <c:valAx>
        <c:axId val="36807040"/>
        <c:scaling>
          <c:orientation val="minMax"/>
          <c:max val="6"/>
          <c:min val="1"/>
        </c:scaling>
        <c:delete val="1"/>
        <c:axPos val="t"/>
        <c:numFmt formatCode="#,##0.00" sourceLinked="0"/>
        <c:majorTickMark val="out"/>
        <c:minorTickMark val="none"/>
        <c:tickLblPos val="nextTo"/>
        <c:crossAx val="36788864"/>
        <c:crosses val="autoZero"/>
        <c:crossBetween val="between"/>
        <c:majorUnit val="1"/>
        <c:minorUnit val="0.2"/>
      </c:valAx>
      <c:spPr>
        <a:noFill/>
        <a:ln w="2540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>
          <a:latin typeface="+mj-lt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912073608262361"/>
          <c:y val="9.4833266773162936E-2"/>
          <c:w val="0.43149574468214641"/>
          <c:h val="0.874997670394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TB</c:v>
                </c:pt>
              </c:strCache>
            </c:strRef>
          </c:tx>
          <c:spPr>
            <a:solidFill>
              <a:schemeClr val="accent4"/>
            </a:solidFill>
            <a:ln w="17615">
              <a:noFill/>
              <a:prstDash val="solid"/>
            </a:ln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2B4-4E0C-862B-2810E2041970}"/>
                </c:ext>
              </c:extLst>
            </c:dLbl>
            <c:spPr>
              <a:noFill/>
              <a:ln w="35230">
                <a:noFill/>
              </a:ln>
            </c:spPr>
            <c:txPr>
              <a:bodyPr/>
              <a:lstStyle/>
              <a:p>
                <a:pPr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Sheet1!$A$2:$A$47</c:f>
              <c:numCache>
                <c:formatCode>General</c:formatCode>
                <c:ptCount val="46"/>
              </c:numCache>
            </c:numRef>
          </c:cat>
          <c:val>
            <c:numRef>
              <c:f>Sheet1!$B$2:$B$47</c:f>
              <c:numCache>
                <c:formatCode>#,##0.00</c:formatCode>
                <c:ptCount val="46"/>
                <c:pt idx="0">
                  <c:v>3.2269821035711903</c:v>
                </c:pt>
                <c:pt idx="1">
                  <c:v>2.9305445083140458</c:v>
                </c:pt>
                <c:pt idx="2">
                  <c:v>3.3148806853172945</c:v>
                </c:pt>
                <c:pt idx="3">
                  <c:v>3.395114807047126</c:v>
                </c:pt>
                <c:pt idx="4">
                  <c:v>3.3269660416247433</c:v>
                </c:pt>
                <c:pt idx="6">
                  <c:v>3.3758600619075856</c:v>
                </c:pt>
                <c:pt idx="7">
                  <c:v>2.9001785442822823</c:v>
                </c:pt>
                <c:pt idx="8">
                  <c:v>2.6542183823700278</c:v>
                </c:pt>
                <c:pt idx="9">
                  <c:v>3.4069397166398572</c:v>
                </c:pt>
                <c:pt idx="11">
                  <c:v>3.8871432801321246</c:v>
                </c:pt>
                <c:pt idx="12">
                  <c:v>4.0185532356699509</c:v>
                </c:pt>
                <c:pt idx="13">
                  <c:v>3.9834098980750463</c:v>
                </c:pt>
                <c:pt idx="15">
                  <c:v>3.9774398954609183</c:v>
                </c:pt>
                <c:pt idx="16">
                  <c:v>3.8837818877730079</c:v>
                </c:pt>
                <c:pt idx="18">
                  <c:v>3.7567100542234622</c:v>
                </c:pt>
                <c:pt idx="19">
                  <c:v>3.957303320895488</c:v>
                </c:pt>
                <c:pt idx="20">
                  <c:v>3.886166431655655</c:v>
                </c:pt>
                <c:pt idx="21">
                  <c:v>4.0274662717184633</c:v>
                </c:pt>
                <c:pt idx="23">
                  <c:v>3.8829006657564737</c:v>
                </c:pt>
                <c:pt idx="24">
                  <c:v>3.8711164682369956</c:v>
                </c:pt>
                <c:pt idx="25">
                  <c:v>3.9727380925456761</c:v>
                </c:pt>
                <c:pt idx="26">
                  <c:v>3.1398925655225267</c:v>
                </c:pt>
                <c:pt idx="28">
                  <c:v>3.826883778425326</c:v>
                </c:pt>
                <c:pt idx="29">
                  <c:v>2.9585499046657731</c:v>
                </c:pt>
                <c:pt idx="30">
                  <c:v>2.6043463966879812</c:v>
                </c:pt>
                <c:pt idx="31">
                  <c:v>3.3329709851871487</c:v>
                </c:pt>
                <c:pt idx="32">
                  <c:v>2.7927700492478906</c:v>
                </c:pt>
                <c:pt idx="33">
                  <c:v>2.7194543955139752</c:v>
                </c:pt>
                <c:pt idx="34">
                  <c:v>3.2362554373480554</c:v>
                </c:pt>
                <c:pt idx="35">
                  <c:v>2.9124253019331685</c:v>
                </c:pt>
                <c:pt idx="36">
                  <c:v>3.3597171476351386</c:v>
                </c:pt>
                <c:pt idx="37">
                  <c:v>3.2386801950051267</c:v>
                </c:pt>
                <c:pt idx="38">
                  <c:v>3.0079361305272805</c:v>
                </c:pt>
                <c:pt idx="40">
                  <c:v>3.190938965274317</c:v>
                </c:pt>
                <c:pt idx="41">
                  <c:v>2.8361913222018784</c:v>
                </c:pt>
                <c:pt idx="43">
                  <c:v>0</c:v>
                </c:pt>
                <c:pt idx="44">
                  <c:v>3.5063093941578387</c:v>
                </c:pt>
                <c:pt idx="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B4-4E0C-862B-2810E2041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6788864"/>
        <c:axId val="36807040"/>
      </c:barChart>
      <c:catAx>
        <c:axId val="3678886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807040"/>
        <c:crosses val="autoZero"/>
        <c:auto val="1"/>
        <c:lblAlgn val="ctr"/>
        <c:lblOffset val="100"/>
        <c:noMultiLvlLbl val="0"/>
      </c:catAx>
      <c:valAx>
        <c:axId val="36807040"/>
        <c:scaling>
          <c:orientation val="minMax"/>
          <c:max val="6"/>
          <c:min val="1"/>
        </c:scaling>
        <c:delete val="1"/>
        <c:axPos val="t"/>
        <c:numFmt formatCode="#,##0.00" sourceLinked="0"/>
        <c:majorTickMark val="out"/>
        <c:minorTickMark val="none"/>
        <c:tickLblPos val="nextTo"/>
        <c:crossAx val="36788864"/>
        <c:crosses val="autoZero"/>
        <c:crossBetween val="between"/>
        <c:majorUnit val="1"/>
        <c:minorUnit val="0.2"/>
      </c:valAx>
      <c:spPr>
        <a:noFill/>
        <a:ln w="2540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>
          <a:latin typeface="+mj-lt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912073608262361"/>
          <c:y val="9.4833345251818038E-2"/>
          <c:w val="0.43149574468214641"/>
          <c:h val="0.874997670394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TC</c:v>
                </c:pt>
              </c:strCache>
            </c:strRef>
          </c:tx>
          <c:spPr>
            <a:solidFill>
              <a:schemeClr val="accent4"/>
            </a:solidFill>
            <a:ln w="17615">
              <a:noFill/>
              <a:prstDash val="solid"/>
            </a:ln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3DE-41E8-8840-AAADDA1D72ED}"/>
                </c:ext>
              </c:extLst>
            </c:dLbl>
            <c:spPr>
              <a:noFill/>
              <a:ln w="35230">
                <a:noFill/>
              </a:ln>
            </c:spPr>
            <c:txPr>
              <a:bodyPr/>
              <a:lstStyle/>
              <a:p>
                <a:pPr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Sheet1!$A$2:$A$47</c:f>
              <c:numCache>
                <c:formatCode>General</c:formatCode>
                <c:ptCount val="46"/>
              </c:numCache>
            </c:numRef>
          </c:cat>
          <c:val>
            <c:numRef>
              <c:f>Sheet1!$B$2:$B$47</c:f>
              <c:numCache>
                <c:formatCode>#,##0.00</c:formatCode>
                <c:ptCount val="46"/>
                <c:pt idx="0">
                  <c:v>3.7340577342765431</c:v>
                </c:pt>
                <c:pt idx="1">
                  <c:v>3.7674418604651168</c:v>
                </c:pt>
                <c:pt idx="2">
                  <c:v>3.7443815282023505</c:v>
                </c:pt>
                <c:pt idx="3">
                  <c:v>3.4999999999999996</c:v>
                </c:pt>
                <c:pt idx="4">
                  <c:v>3.7241583467752757</c:v>
                </c:pt>
                <c:pt idx="6">
                  <c:v>3.5357142857142851</c:v>
                </c:pt>
                <c:pt idx="7">
                  <c:v>3.5454545454545454</c:v>
                </c:pt>
                <c:pt idx="8">
                  <c:v>3.4444444444444446</c:v>
                </c:pt>
                <c:pt idx="9">
                  <c:v>3.5</c:v>
                </c:pt>
                <c:pt idx="11">
                  <c:v>3.9790209790209787</c:v>
                </c:pt>
                <c:pt idx="12">
                  <c:v>4.1000000000000014</c:v>
                </c:pt>
                <c:pt idx="13">
                  <c:v>4.142857142857145</c:v>
                </c:pt>
                <c:pt idx="15">
                  <c:v>4.190476190476188</c:v>
                </c:pt>
                <c:pt idx="16">
                  <c:v>4.1328125000000009</c:v>
                </c:pt>
                <c:pt idx="18">
                  <c:v>3.9610389610389594</c:v>
                </c:pt>
                <c:pt idx="19">
                  <c:v>4.0569620253164533</c:v>
                </c:pt>
                <c:pt idx="20">
                  <c:v>3.9113924050632907</c:v>
                </c:pt>
                <c:pt idx="21">
                  <c:v>4.1594987011593316</c:v>
                </c:pt>
                <c:pt idx="23">
                  <c:v>4.064512406798884</c:v>
                </c:pt>
                <c:pt idx="24">
                  <c:v>4.1340782122905022</c:v>
                </c:pt>
                <c:pt idx="25">
                  <c:v>4.1075783726154329</c:v>
                </c:pt>
                <c:pt idx="26">
                  <c:v>4.2682224752491784</c:v>
                </c:pt>
                <c:pt idx="28">
                  <c:v>4.0314465408805038</c:v>
                </c:pt>
                <c:pt idx="29">
                  <c:v>3.5518313205701944</c:v>
                </c:pt>
                <c:pt idx="30">
                  <c:v>2.8630972673506361</c:v>
                </c:pt>
                <c:pt idx="31">
                  <c:v>3.870967741935484</c:v>
                </c:pt>
                <c:pt idx="32">
                  <c:v>3.3999999999999995</c:v>
                </c:pt>
                <c:pt idx="33">
                  <c:v>3.1587301587301586</c:v>
                </c:pt>
                <c:pt idx="34">
                  <c:v>3.5568606959622371</c:v>
                </c:pt>
                <c:pt idx="35">
                  <c:v>3.5652173913043481</c:v>
                </c:pt>
                <c:pt idx="36">
                  <c:v>3.8146537809263004</c:v>
                </c:pt>
                <c:pt idx="37">
                  <c:v>3.693355272369351</c:v>
                </c:pt>
                <c:pt idx="38">
                  <c:v>3.554373817277618</c:v>
                </c:pt>
                <c:pt idx="40">
                  <c:v>3.7760541840923687</c:v>
                </c:pt>
                <c:pt idx="41">
                  <c:v>3.5000282400311864</c:v>
                </c:pt>
                <c:pt idx="43">
                  <c:v>0</c:v>
                </c:pt>
                <c:pt idx="44">
                  <c:v>3.666666666666667</c:v>
                </c:pt>
                <c:pt idx="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DE-41E8-8840-AAADDA1D72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6788864"/>
        <c:axId val="36807040"/>
      </c:barChart>
      <c:catAx>
        <c:axId val="3678886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807040"/>
        <c:crosses val="autoZero"/>
        <c:auto val="1"/>
        <c:lblAlgn val="ctr"/>
        <c:lblOffset val="100"/>
        <c:noMultiLvlLbl val="0"/>
      </c:catAx>
      <c:valAx>
        <c:axId val="36807040"/>
        <c:scaling>
          <c:orientation val="minMax"/>
          <c:max val="6"/>
          <c:min val="1"/>
        </c:scaling>
        <c:delete val="1"/>
        <c:axPos val="t"/>
        <c:numFmt formatCode="#,##0.00" sourceLinked="0"/>
        <c:majorTickMark val="out"/>
        <c:minorTickMark val="none"/>
        <c:tickLblPos val="nextTo"/>
        <c:crossAx val="36788864"/>
        <c:crosses val="autoZero"/>
        <c:crossBetween val="between"/>
        <c:majorUnit val="1"/>
        <c:minorUnit val="0.2"/>
      </c:valAx>
      <c:spPr>
        <a:noFill/>
        <a:ln w="2540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>
          <a:latin typeface="+mj-lt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8" rIns="93177" bIns="46588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7" y="1"/>
            <a:ext cx="3037840" cy="466434"/>
          </a:xfrm>
          <a:prstGeom prst="rect">
            <a:avLst/>
          </a:prstGeom>
        </p:spPr>
        <p:txBody>
          <a:bodyPr vert="horz" lIns="93177" tIns="46588" rIns="93177" bIns="46588" rtlCol="0"/>
          <a:lstStyle>
            <a:lvl1pPr algn="r">
              <a:defRPr sz="1200"/>
            </a:lvl1pPr>
          </a:lstStyle>
          <a:p>
            <a:fld id="{0347C099-1415-47F0-9BBB-4542663BDA10}" type="datetimeFigureOut">
              <a:rPr lang="en-CA" smtClean="0"/>
              <a:t>28/11/2018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8" rIns="93177" bIns="46588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7" y="8829967"/>
            <a:ext cx="3037840" cy="466433"/>
          </a:xfrm>
          <a:prstGeom prst="rect">
            <a:avLst/>
          </a:prstGeom>
        </p:spPr>
        <p:txBody>
          <a:bodyPr vert="horz" lIns="93177" tIns="46588" rIns="93177" bIns="46588" rtlCol="0" anchor="b"/>
          <a:lstStyle>
            <a:lvl1pPr algn="r">
              <a:defRPr sz="1200"/>
            </a:lvl1pPr>
          </a:lstStyle>
          <a:p>
            <a:fld id="{1DB65726-F49F-4634-AE13-5BF7B6FF0B9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6711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8" rIns="93177" bIns="46588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7" y="1"/>
            <a:ext cx="3037840" cy="466434"/>
          </a:xfrm>
          <a:prstGeom prst="rect">
            <a:avLst/>
          </a:prstGeom>
        </p:spPr>
        <p:txBody>
          <a:bodyPr vert="horz" lIns="93177" tIns="46588" rIns="93177" bIns="46588" rtlCol="0"/>
          <a:lstStyle>
            <a:lvl1pPr algn="r">
              <a:defRPr sz="1200"/>
            </a:lvl1pPr>
          </a:lstStyle>
          <a:p>
            <a:fld id="{D59A3EBE-9C29-40D8-AF41-FB2B46424A24}" type="datetimeFigureOut">
              <a:rPr lang="en-CA" smtClean="0"/>
              <a:t>28/11/2018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8" rIns="93177" bIns="46588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4"/>
            <a:ext cx="5608320" cy="3660458"/>
          </a:xfrm>
          <a:prstGeom prst="rect">
            <a:avLst/>
          </a:prstGeom>
        </p:spPr>
        <p:txBody>
          <a:bodyPr vert="horz" lIns="93177" tIns="46588" rIns="93177" bIns="4658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8" rIns="93177" bIns="46588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7" y="8829967"/>
            <a:ext cx="3037840" cy="466433"/>
          </a:xfrm>
          <a:prstGeom prst="rect">
            <a:avLst/>
          </a:prstGeom>
        </p:spPr>
        <p:txBody>
          <a:bodyPr vert="horz" lIns="93177" tIns="46588" rIns="93177" bIns="46588" rtlCol="0" anchor="b"/>
          <a:lstStyle>
            <a:lvl1pPr algn="r">
              <a:defRPr sz="1200"/>
            </a:lvl1pPr>
          </a:lstStyle>
          <a:p>
            <a:fld id="{7E84F8AE-2524-4C16-B6C2-A1928140B02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379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456F6-A782-464D-AAAC-F6E77840E6A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63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4F8AE-2524-4C16-B6C2-A1928140B02C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9906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4F8AE-2524-4C16-B6C2-A1928140B02C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9943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4F8AE-2524-4C16-B6C2-A1928140B02C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677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0906" y="2506918"/>
            <a:ext cx="6024695" cy="1017288"/>
          </a:xfrm>
        </p:spPr>
        <p:txBody>
          <a:bodyPr>
            <a:normAutofit/>
          </a:bodyPr>
          <a:lstStyle>
            <a:lvl1pPr algn="r">
              <a:lnSpc>
                <a:spcPts val="4000"/>
              </a:lnSpc>
              <a:defRPr sz="4700" b="0" i="0">
                <a:solidFill>
                  <a:srgbClr val="003A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0907" y="3637871"/>
            <a:ext cx="6024693" cy="579845"/>
          </a:xfrm>
        </p:spPr>
        <p:txBody>
          <a:bodyPr>
            <a:normAutofit/>
          </a:bodyPr>
          <a:lstStyle>
            <a:lvl1pPr marL="0" indent="0" algn="r">
              <a:buNone/>
              <a:defRPr sz="3000" b="0">
                <a:solidFill>
                  <a:srgbClr val="5693C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Goes Here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780908" y="2506920"/>
            <a:ext cx="6046467" cy="1032979"/>
            <a:chOff x="2846223" y="1498513"/>
            <a:chExt cx="6046467" cy="1032979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8892689" y="1498513"/>
              <a:ext cx="0" cy="10329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H="1">
              <a:off x="2846223" y="2531492"/>
              <a:ext cx="60464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587" y="153290"/>
            <a:ext cx="2120650" cy="6258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2" descr="C:\Studies\200103001 - ACI - Q1\ACI_ASQ_Logo_Definition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184" y="95730"/>
            <a:ext cx="2331203" cy="99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3552" y="2506918"/>
            <a:ext cx="5532050" cy="1017288"/>
          </a:xfrm>
        </p:spPr>
        <p:txBody>
          <a:bodyPr>
            <a:normAutofit/>
          </a:bodyPr>
          <a:lstStyle>
            <a:lvl1pPr algn="r">
              <a:lnSpc>
                <a:spcPts val="4000"/>
              </a:lnSpc>
              <a:defRPr sz="4700" b="0" i="0">
                <a:solidFill>
                  <a:srgbClr val="003A8C"/>
                </a:solidFill>
                <a:latin typeface="+mj-lt"/>
                <a:cs typeface="Myriad Pro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73551" y="3637871"/>
            <a:ext cx="5532049" cy="579845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rgbClr val="5693C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Goes Here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273552" y="2506920"/>
            <a:ext cx="5553824" cy="1032979"/>
            <a:chOff x="3338867" y="1498513"/>
            <a:chExt cx="5553824" cy="1032979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8892689" y="1498513"/>
              <a:ext cx="0" cy="10329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H="1">
              <a:off x="3338867" y="2531492"/>
              <a:ext cx="55538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10670" t="-149" r="6014" b="149"/>
          <a:stretch/>
        </p:blipFill>
        <p:spPr>
          <a:xfrm flipH="1">
            <a:off x="147674" y="116126"/>
            <a:ext cx="2492013" cy="63333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2" descr="C:\Studies\200103001 - ACI - Q1\ACI_ASQ_Logo_Definition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78" y="730"/>
            <a:ext cx="2652584" cy="123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57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Interio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0138" y="2706498"/>
            <a:ext cx="8508538" cy="739487"/>
          </a:xfrm>
          <a:gradFill>
            <a:gsLst>
              <a:gs pos="0">
                <a:srgbClr val="5693C9"/>
              </a:gs>
              <a:gs pos="47000">
                <a:srgbClr val="CCDBED"/>
              </a:gs>
              <a:gs pos="100000">
                <a:schemeClr val="bg1"/>
              </a:gs>
            </a:gsLst>
            <a:lin ang="0" scaled="1"/>
          </a:gradFill>
        </p:spPr>
        <p:txBody>
          <a:bodyPr>
            <a:noAutofit/>
          </a:bodyPr>
          <a:lstStyle>
            <a:lvl1pPr algn="l">
              <a:defRPr sz="3800" b="0" i="0">
                <a:solidFill>
                  <a:srgbClr val="003A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 Section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3193" y="3584951"/>
            <a:ext cx="8495483" cy="492443"/>
          </a:xfrm>
        </p:spPr>
        <p:txBody>
          <a:bodyPr>
            <a:sp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"/>
              <a:tabLst/>
              <a:defRPr sz="2600">
                <a:solidFill>
                  <a:srgbClr val="5693C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Subtitles Goes Here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2225" y="6546961"/>
            <a:ext cx="2255768" cy="3240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00009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3DAD56E-802A-2646-A8DB-6610A51D0F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670" y="6546961"/>
            <a:ext cx="2895600" cy="324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^K50^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" y="6546961"/>
            <a:ext cx="3081528" cy="324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/>
            <a:r>
              <a:rPr lang="en-US" dirty="0">
                <a:solidFill>
                  <a:prstClr val="white"/>
                </a:solidFill>
              </a:rPr>
              <a:t>© 2017 ACI</a:t>
            </a:r>
          </a:p>
        </p:txBody>
      </p:sp>
      <p:pic>
        <p:nvPicPr>
          <p:cNvPr id="10" name="Picture 2" descr="C:\Studies\200103001 - ACI - Q1\ACI_ASQ_Logo_Definiti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730"/>
            <a:ext cx="2652584" cy="123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06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ri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7505205" y="95003"/>
            <a:ext cx="1555667" cy="786517"/>
            <a:chOff x="7588333" y="190005"/>
            <a:chExt cx="1555667" cy="777652"/>
          </a:xfrm>
        </p:grpSpPr>
        <p:pic>
          <p:nvPicPr>
            <p:cNvPr id="14" name="Picture 2" descr="C:\Studies\200103001 - ACI - Q1\ACI_ASQ_Logo_Definition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76" t="7217"/>
            <a:stretch/>
          </p:blipFill>
          <p:spPr bwMode="auto">
            <a:xfrm>
              <a:off x="7625404" y="190005"/>
              <a:ext cx="1518596" cy="777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Studies\200103001 - ACI - Q1\ACI_ASQ_Logo_Definition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4" t="10338" r="59821" b="9503"/>
            <a:stretch/>
          </p:blipFill>
          <p:spPr bwMode="auto">
            <a:xfrm>
              <a:off x="7588333" y="213755"/>
              <a:ext cx="724392" cy="653143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pic>
        <p:nvPicPr>
          <p:cNvPr id="15" name="Picture 14" descr="ASQ_PPT_Elements_Design1-Interior_HeaderLin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0"/>
          <a:stretch/>
        </p:blipFill>
        <p:spPr>
          <a:xfrm>
            <a:off x="-1" y="166257"/>
            <a:ext cx="7272000" cy="7569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41070"/>
            <a:ext cx="6293381" cy="640451"/>
          </a:xfrm>
          <a:ln>
            <a:noFill/>
          </a:ln>
        </p:spPr>
        <p:txBody>
          <a:bodyPr>
            <a:normAutofit/>
          </a:bodyPr>
          <a:lstStyle>
            <a:lvl1pPr algn="l">
              <a:defRPr sz="2400" baseline="0">
                <a:solidFill>
                  <a:srgbClr val="5693C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670" y="6546961"/>
            <a:ext cx="2895600" cy="324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^K50^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2225" y="6546961"/>
            <a:ext cx="2255768" cy="3240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00009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3DAD56E-802A-2646-A8DB-6610A51D0F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" y="6546961"/>
            <a:ext cx="3081528" cy="324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/>
            <a:r>
              <a:rPr lang="en-US" dirty="0">
                <a:solidFill>
                  <a:prstClr val="white"/>
                </a:solidFill>
              </a:rPr>
              <a:t>© 2017 ACI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8516" y="1195642"/>
            <a:ext cx="8409477" cy="1341906"/>
          </a:xfrm>
        </p:spPr>
        <p:txBody>
          <a:bodyPr wrap="square">
            <a:sp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"/>
              <a:tabLst/>
              <a:defRPr sz="1400" baseline="0">
                <a:solidFill>
                  <a:srgbClr val="003A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Content 1</a:t>
            </a:r>
          </a:p>
          <a:p>
            <a:r>
              <a:rPr lang="en-US" dirty="0"/>
              <a:t>Content 2</a:t>
            </a:r>
          </a:p>
          <a:p>
            <a:r>
              <a:rPr lang="en-US" dirty="0"/>
              <a:t>Content 3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0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ri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7493330" y="95003"/>
            <a:ext cx="1555667" cy="786517"/>
            <a:chOff x="7588333" y="190005"/>
            <a:chExt cx="1555667" cy="777652"/>
          </a:xfrm>
        </p:grpSpPr>
        <p:pic>
          <p:nvPicPr>
            <p:cNvPr id="14" name="Picture 2" descr="C:\Studies\200103001 - ACI - Q1\ACI_ASQ_Logo_Definition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76" t="7217"/>
            <a:stretch/>
          </p:blipFill>
          <p:spPr bwMode="auto">
            <a:xfrm>
              <a:off x="7625404" y="190005"/>
              <a:ext cx="1518596" cy="777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C:\Studies\200103001 - ACI - Q1\ACI_ASQ_Logo_Definition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4" t="10338" r="59821" b="9503"/>
            <a:stretch/>
          </p:blipFill>
          <p:spPr bwMode="auto">
            <a:xfrm>
              <a:off x="7588333" y="213755"/>
              <a:ext cx="724392" cy="653143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07505" y="231129"/>
            <a:ext cx="6293381" cy="756960"/>
          </a:xfrm>
          <a:ln>
            <a:noFill/>
          </a:ln>
        </p:spPr>
        <p:txBody>
          <a:bodyPr>
            <a:normAutofit/>
          </a:bodyPr>
          <a:lstStyle>
            <a:lvl1pPr algn="l">
              <a:defRPr sz="24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670" y="6546961"/>
            <a:ext cx="2895600" cy="324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^K50^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2225" y="6546961"/>
            <a:ext cx="2255768" cy="3240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000090"/>
                </a:solidFill>
                <a:latin typeface="Myriad Pro"/>
                <a:cs typeface="Myriad Pro"/>
              </a:defRPr>
            </a:lvl1pPr>
          </a:lstStyle>
          <a:p>
            <a:fld id="{13DAD56E-802A-2646-A8DB-6610A51D0F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97221" y="6546961"/>
            <a:ext cx="2133600" cy="324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© 2017 ACI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8516" y="1195642"/>
            <a:ext cx="8409477" cy="1163395"/>
          </a:xfrm>
        </p:spPr>
        <p:txBody>
          <a:bodyPr wrap="square">
            <a:sp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"/>
              <a:tabLst/>
              <a:defRPr sz="1200" baseline="0">
                <a:solidFill>
                  <a:srgbClr val="003A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Content 1</a:t>
            </a:r>
          </a:p>
          <a:p>
            <a:r>
              <a:rPr lang="en-US" dirty="0"/>
              <a:t>Content 2</a:t>
            </a:r>
          </a:p>
          <a:p>
            <a:r>
              <a:rPr lang="en-US" dirty="0"/>
              <a:t>Content 3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4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517080" y="95003"/>
            <a:ext cx="1555667" cy="786517"/>
            <a:chOff x="7588333" y="190005"/>
            <a:chExt cx="1555667" cy="777652"/>
          </a:xfrm>
        </p:grpSpPr>
        <p:pic>
          <p:nvPicPr>
            <p:cNvPr id="12" name="Picture 2" descr="C:\Studies\200103001 - ACI - Q1\ACI_ASQ_Logo_Definition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76" t="7217"/>
            <a:stretch/>
          </p:blipFill>
          <p:spPr bwMode="auto">
            <a:xfrm>
              <a:off x="7625404" y="190005"/>
              <a:ext cx="1518596" cy="777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Studies\200103001 - ACI - Q1\ACI_ASQ_Logo_Definition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4" t="10338" r="59821" b="9503"/>
            <a:stretch/>
          </p:blipFill>
          <p:spPr bwMode="auto">
            <a:xfrm>
              <a:off x="7588333" y="213755"/>
              <a:ext cx="724392" cy="653143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sp>
        <p:nvSpPr>
          <p:cNvPr id="1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1" y="241070"/>
            <a:ext cx="6293381" cy="640451"/>
          </a:xfrm>
          <a:ln>
            <a:noFill/>
          </a:ln>
        </p:spPr>
        <p:txBody>
          <a:bodyPr>
            <a:normAutofit/>
          </a:bodyPr>
          <a:lstStyle>
            <a:lvl1pPr algn="l">
              <a:defRPr sz="2400" baseline="0">
                <a:solidFill>
                  <a:srgbClr val="5693C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18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869670" y="6546961"/>
            <a:ext cx="2895600" cy="324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^K50^</a:t>
            </a:r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6622225" y="6546961"/>
            <a:ext cx="2255768" cy="3240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00009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3DAD56E-802A-2646-A8DB-6610A51D0F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92024" y="6546961"/>
            <a:ext cx="3081528" cy="324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/>
            <a:r>
              <a:rPr lang="en-US" dirty="0">
                <a:solidFill>
                  <a:prstClr val="white"/>
                </a:solidFill>
              </a:rPr>
              <a:t>© 2017 ACI</a:t>
            </a:r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8516" y="1195642"/>
            <a:ext cx="8409477" cy="1341906"/>
          </a:xfrm>
        </p:spPr>
        <p:txBody>
          <a:bodyPr wrap="square">
            <a:sp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"/>
              <a:tabLst/>
              <a:defRPr sz="1400" baseline="0">
                <a:solidFill>
                  <a:srgbClr val="003A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Content 1</a:t>
            </a:r>
          </a:p>
          <a:p>
            <a:r>
              <a:rPr lang="en-US" dirty="0"/>
              <a:t>Content 2</a:t>
            </a:r>
          </a:p>
          <a:p>
            <a:r>
              <a:rPr lang="en-US" dirty="0"/>
              <a:t>Content 3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SQ_PPT_Elements_Design1-BackSlide_Logo_TopLef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4960" cy="1950720"/>
          </a:xfrm>
          <a:prstGeom prst="rect">
            <a:avLst/>
          </a:prstGeom>
        </p:spPr>
      </p:pic>
      <p:pic>
        <p:nvPicPr>
          <p:cNvPr id="3" name="Picture 2" descr="ASQ_PPT_Elements_Design1-BackSlide_UrlNOCopyright-3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8"/>
          <a:stretch/>
        </p:blipFill>
        <p:spPr>
          <a:xfrm>
            <a:off x="5009110" y="3116348"/>
            <a:ext cx="4043450" cy="542544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670" y="6546961"/>
            <a:ext cx="2895600" cy="324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^K50^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4336" y="3636122"/>
            <a:ext cx="313370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3000" dirty="0">
                <a:solidFill>
                  <a:srgbClr val="1F497D">
                    <a:lumMod val="60000"/>
                    <a:lumOff val="40000"/>
                  </a:srgbClr>
                </a:solidFill>
                <a:latin typeface="Myriad Pro"/>
                <a:cs typeface="Myriad Pro"/>
              </a:rPr>
              <a:t>© 2018 ACI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2225" y="6546961"/>
            <a:ext cx="2255768" cy="3240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000090"/>
                </a:solidFill>
                <a:latin typeface="+mn-lt"/>
                <a:cs typeface="Myriad Pro"/>
              </a:defRPr>
            </a:lvl1pPr>
          </a:lstStyle>
          <a:p>
            <a:fld id="{13DAD56E-802A-2646-A8DB-6610A51D0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SQ_PPT_Elements_Design1-BackSlide_Logo_TopLef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4960" cy="1950720"/>
          </a:xfrm>
          <a:prstGeom prst="rect">
            <a:avLst/>
          </a:prstGeom>
        </p:spPr>
      </p:pic>
      <p:pic>
        <p:nvPicPr>
          <p:cNvPr id="14" name="Picture 13" descr="ASQ_PPT_Elements_Design1-BackSlide_UrlNOCopyright-32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8"/>
          <a:stretch/>
        </p:blipFill>
        <p:spPr>
          <a:xfrm>
            <a:off x="5009110" y="3116348"/>
            <a:ext cx="4043450" cy="542544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" y="6546961"/>
            <a:ext cx="3081528" cy="324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© 2017 ACI</a:t>
            </a:r>
          </a:p>
        </p:txBody>
      </p:sp>
      <p:pic>
        <p:nvPicPr>
          <p:cNvPr id="18" name="Picture 2" descr="C:\Studies\200103001 - ACI - Q1\ACI_ASQ_Logo_Definition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996" y="1838259"/>
            <a:ext cx="2815774" cy="131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18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ASQ_PPT_Elements_Design1-CoverFooter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21" y="6560213"/>
            <a:ext cx="7526891" cy="25603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2225" y="6546961"/>
            <a:ext cx="2255768" cy="3240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00009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/>
            <a:fld id="{13DAD56E-802A-2646-A8DB-6610A51D0FC3}" type="slidenum">
              <a:rPr lang="en-US" smtClean="0"/>
              <a:pPr defTabSz="457200"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34874" y="6534000"/>
            <a:ext cx="3081528" cy="324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/>
            <a:r>
              <a:rPr lang="en-US" dirty="0">
                <a:solidFill>
                  <a:prstClr val="white"/>
                </a:solidFill>
              </a:rPr>
              <a:t>© 2018 ACI</a:t>
            </a:r>
          </a:p>
        </p:txBody>
      </p:sp>
      <p:pic>
        <p:nvPicPr>
          <p:cNvPr id="8" name="Picture 2" descr="grm-logo-final-small">
            <a:extLst>
              <a:ext uri="{FF2B5EF4-FFF2-40B4-BE49-F238E27FC236}">
                <a16:creationId xmlns:a16="http://schemas.microsoft.com/office/drawing/2014/main" id="{EA5BF6D2-F3C7-4E62-A2AB-15DE268F02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467" y="6583362"/>
            <a:ext cx="490352" cy="2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3D681D5-9CF3-4F44-87E8-56C4E4626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98844" y="6560213"/>
            <a:ext cx="2895600" cy="324000"/>
          </a:xfrm>
          <a:prstGeom prst="rect">
            <a:avLst/>
          </a:prstGeom>
        </p:spPr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 b="1" dirty="0" smtClean="0">
                <a:solidFill>
                  <a:prstClr val="white"/>
                </a:solidFill>
              </a:rPr>
              <a:t>Airport Performance – Q3 2018</a:t>
            </a:r>
            <a:endParaRPr 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8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77" r:id="rId6"/>
    <p:sldLayoutId id="2147483678" r:id="rId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Q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402107" y="3654494"/>
            <a:ext cx="7403494" cy="5798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2400" dirty="0" smtClean="0"/>
              <a:t>Third </a:t>
            </a:r>
            <a:r>
              <a:rPr lang="en-US" sz="2400" dirty="0"/>
              <a:t>Quarter 2018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92024" y="6546961"/>
            <a:ext cx="3081528" cy="324000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© 2018 ACI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90732" y="2492669"/>
            <a:ext cx="7414871" cy="1017288"/>
          </a:xfrm>
        </p:spPr>
        <p:txBody>
          <a:bodyPr>
            <a:noAutofit/>
          </a:bodyPr>
          <a:lstStyle/>
          <a:p>
            <a:pPr>
              <a:lnSpc>
                <a:spcPts val="4600"/>
              </a:lnSpc>
              <a:spcBef>
                <a:spcPts val="600"/>
              </a:spcBef>
              <a:defRPr/>
            </a:pPr>
            <a:r>
              <a:rPr lang="en-US" sz="3600" b="1" dirty="0" smtClean="0"/>
              <a:t>NY – NJ Airports &amp; Terminals ASQ Performance </a:t>
            </a:r>
            <a:r>
              <a:rPr lang="en-US" sz="3600" b="1" dirty="0"/>
              <a:t>Report</a:t>
            </a:r>
            <a:endParaRPr lang="en-CA" sz="4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13542" y="4287504"/>
            <a:ext cx="6713499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68580" rIns="137160" bIns="68580"/>
          <a:lstStyle/>
          <a:p>
            <a:pPr algn="r">
              <a:lnSpc>
                <a:spcPct val="80000"/>
              </a:lnSpc>
              <a:spcBef>
                <a:spcPct val="25000"/>
              </a:spcBef>
              <a:spcAft>
                <a:spcPct val="40000"/>
              </a:spcAft>
              <a:buClr>
                <a:srgbClr val="000066"/>
              </a:buClr>
              <a:buSzPct val="75000"/>
              <a:buFont typeface="Wingdings" pitchFamily="2" charset="2"/>
              <a:buNone/>
              <a:defRPr/>
            </a:pPr>
            <a:r>
              <a:rPr lang="en-US" sz="2700" b="1" i="1" dirty="0">
                <a:solidFill>
                  <a:srgbClr val="0C56B0"/>
                </a:solidFill>
              </a:rPr>
              <a:t>Summary</a:t>
            </a:r>
            <a:r>
              <a:rPr lang="en-US" sz="2700" b="1" i="1" dirty="0">
                <a:solidFill>
                  <a:srgbClr val="0C56B0"/>
                </a:solidFill>
                <a:latin typeface="+mn-lt"/>
              </a:rPr>
              <a:t> Results for Aviation Management</a:t>
            </a:r>
            <a:endParaRPr lang="en-US" sz="2700" b="1" i="1" dirty="0">
              <a:solidFill>
                <a:srgbClr val="0C56B0"/>
              </a:solidFill>
            </a:endParaRPr>
          </a:p>
          <a:p>
            <a:pPr algn="r">
              <a:lnSpc>
                <a:spcPct val="80000"/>
              </a:lnSpc>
              <a:spcBef>
                <a:spcPct val="25000"/>
              </a:spcBef>
              <a:spcAft>
                <a:spcPct val="40000"/>
              </a:spcAft>
              <a:buClr>
                <a:srgbClr val="000066"/>
              </a:buClr>
              <a:buSzPct val="75000"/>
              <a:buFont typeface="Wingdings" pitchFamily="2" charset="2"/>
              <a:buNone/>
              <a:defRPr/>
            </a:pPr>
            <a:r>
              <a:rPr lang="en-US" sz="2700" dirty="0" smtClean="0">
                <a:solidFill>
                  <a:srgbClr val="0C56B0"/>
                </a:solidFill>
              </a:rPr>
              <a:t>November </a:t>
            </a:r>
            <a:r>
              <a:rPr lang="en-US" sz="2700" dirty="0" smtClean="0">
                <a:solidFill>
                  <a:srgbClr val="0C56B0"/>
                </a:solidFill>
              </a:rPr>
              <a:t>19</a:t>
            </a:r>
            <a:r>
              <a:rPr lang="en-US" sz="2700" dirty="0" smtClean="0">
                <a:solidFill>
                  <a:srgbClr val="0C56B0"/>
                </a:solidFill>
                <a:latin typeface="+mn-lt"/>
              </a:rPr>
              <a:t>, </a:t>
            </a:r>
            <a:r>
              <a:rPr lang="en-US" sz="2700" dirty="0">
                <a:solidFill>
                  <a:srgbClr val="0C56B0"/>
                </a:solidFill>
                <a:latin typeface="+mn-lt"/>
              </a:rPr>
              <a:t>2018</a:t>
            </a:r>
          </a:p>
          <a:p>
            <a:pPr algn="r">
              <a:lnSpc>
                <a:spcPct val="80000"/>
              </a:lnSpc>
              <a:spcBef>
                <a:spcPct val="70000"/>
              </a:spcBef>
              <a:buClr>
                <a:srgbClr val="000066"/>
              </a:buClr>
              <a:buSzPct val="75000"/>
              <a:buFont typeface="Wingdings" pitchFamily="2" charset="2"/>
              <a:buNone/>
              <a:defRPr/>
            </a:pPr>
            <a:r>
              <a:rPr lang="en-US" sz="2100" i="1" dirty="0">
                <a:solidFill>
                  <a:srgbClr val="0C56B0"/>
                </a:solidFill>
                <a:latin typeface="Tahoma" pitchFamily="34" charset="0"/>
                <a:cs typeface="Tahoma" pitchFamily="34" charset="0"/>
              </a:rPr>
              <a:t>A Customer Experience Presentation</a:t>
            </a:r>
          </a:p>
          <a:p>
            <a:pPr algn="r">
              <a:lnSpc>
                <a:spcPct val="80000"/>
              </a:lnSpc>
              <a:spcBef>
                <a:spcPct val="70000"/>
              </a:spcBef>
              <a:buClr>
                <a:srgbClr val="000066"/>
              </a:buClr>
              <a:buSzPct val="75000"/>
              <a:buFont typeface="Wingdings" pitchFamily="2" charset="2"/>
              <a:buNone/>
              <a:defRPr/>
            </a:pPr>
            <a:endParaRPr lang="en-US" sz="2700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95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0200" y="1585491"/>
            <a:ext cx="8318006" cy="4696344"/>
          </a:xfrm>
          <a:prstGeom prst="rect">
            <a:avLst/>
          </a:prstGeom>
          <a:solidFill>
            <a:srgbClr val="FAFDDF">
              <a:alpha val="38824"/>
            </a:srgb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CA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6265A1-0085-4172-B257-78E89B106F77}" type="slidenum">
              <a:rPr lang="en-AU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199" y="989118"/>
            <a:ext cx="8318007" cy="596374"/>
          </a:xfrm>
          <a:prstGeom prst="rect">
            <a:avLst/>
          </a:prstGeom>
          <a:solidFill>
            <a:srgbClr val="E3C7AB">
              <a:alpha val="38824"/>
            </a:srgb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CA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712934"/>
              </p:ext>
            </p:extLst>
          </p:nvPr>
        </p:nvGraphicFramePr>
        <p:xfrm>
          <a:off x="508211" y="461742"/>
          <a:ext cx="3530600" cy="5971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330200" y="886404"/>
            <a:ext cx="2449576" cy="72890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</a:p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6296" y="1624020"/>
            <a:ext cx="2449576" cy="55313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296" y="2190148"/>
            <a:ext cx="2449576" cy="44420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Check-in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3248" y="2634357"/>
            <a:ext cx="2449576" cy="34943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b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Check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6296" y="2983797"/>
            <a:ext cx="2449576" cy="583248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6296" y="3552313"/>
            <a:ext cx="2449576" cy="583248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Wayfinding</a:t>
            </a:r>
            <a:endParaRPr lang="en-CA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6296" y="4134100"/>
            <a:ext cx="2449576" cy="134937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  <a:b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Facilities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6296" y="5488739"/>
            <a:ext cx="2449576" cy="34805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  <a:b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6296" y="5836789"/>
            <a:ext cx="2449576" cy="470396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Arrivals</a:t>
            </a:r>
            <a:b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 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6B72C3-9F22-4725-85B4-FEE1CBF66041}"/>
              </a:ext>
            </a:extLst>
          </p:cNvPr>
          <p:cNvSpPr/>
          <p:nvPr/>
        </p:nvSpPr>
        <p:spPr>
          <a:xfrm>
            <a:off x="2732173" y="731893"/>
            <a:ext cx="520996" cy="3403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rgbClr val="0C56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72B1C0-7516-4E22-BE66-77E24D1277E0}"/>
              </a:ext>
            </a:extLst>
          </p:cNvPr>
          <p:cNvSpPr/>
          <p:nvPr/>
        </p:nvSpPr>
        <p:spPr>
          <a:xfrm>
            <a:off x="3750891" y="756663"/>
            <a:ext cx="520996" cy="2385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rgbClr val="0C56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1C6288-7CC3-459E-A584-CB6183663D8F}"/>
              </a:ext>
            </a:extLst>
          </p:cNvPr>
          <p:cNvSpPr/>
          <p:nvPr/>
        </p:nvSpPr>
        <p:spPr>
          <a:xfrm>
            <a:off x="4820241" y="756657"/>
            <a:ext cx="520996" cy="2385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rgbClr val="0C56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A9AFB9-5B8C-412C-BA1F-B6A853A2DBF6}"/>
              </a:ext>
            </a:extLst>
          </p:cNvPr>
          <p:cNvSpPr/>
          <p:nvPr/>
        </p:nvSpPr>
        <p:spPr>
          <a:xfrm>
            <a:off x="5726182" y="765121"/>
            <a:ext cx="520996" cy="2385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rgbClr val="0C56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74C03F-A2BC-4C3D-8DEB-29FAD00F239F}"/>
              </a:ext>
            </a:extLst>
          </p:cNvPr>
          <p:cNvSpPr/>
          <p:nvPr/>
        </p:nvSpPr>
        <p:spPr>
          <a:xfrm>
            <a:off x="6699856" y="773589"/>
            <a:ext cx="520996" cy="2385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rgbClr val="0C56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4C686F-A943-4675-864C-E5033CB57B52}"/>
              </a:ext>
            </a:extLst>
          </p:cNvPr>
          <p:cNvSpPr/>
          <p:nvPr/>
        </p:nvSpPr>
        <p:spPr>
          <a:xfrm>
            <a:off x="7695560" y="773587"/>
            <a:ext cx="520996" cy="2385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rgbClr val="0C56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T8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A70BD7-77D3-41F3-BE6D-B96D780C5922}"/>
              </a:ext>
            </a:extLst>
          </p:cNvPr>
          <p:cNvSpPr/>
          <p:nvPr/>
        </p:nvSpPr>
        <p:spPr>
          <a:xfrm>
            <a:off x="3794290" y="6115114"/>
            <a:ext cx="345160" cy="152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AACEEB0-6D53-4C37-8992-B823363D9526}"/>
              </a:ext>
            </a:extLst>
          </p:cNvPr>
          <p:cNvSpPr/>
          <p:nvPr/>
        </p:nvSpPr>
        <p:spPr>
          <a:xfrm>
            <a:off x="3794290" y="5909393"/>
            <a:ext cx="345160" cy="152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BF21C45-F8EB-4F43-ADF2-045ADD71D262}"/>
              </a:ext>
            </a:extLst>
          </p:cNvPr>
          <p:cNvSpPr/>
          <p:nvPr/>
        </p:nvSpPr>
        <p:spPr>
          <a:xfrm>
            <a:off x="5531618" y="996667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BF21C45-F8EB-4F43-ADF2-045ADD71D262}"/>
              </a:ext>
            </a:extLst>
          </p:cNvPr>
          <p:cNvSpPr/>
          <p:nvPr/>
        </p:nvSpPr>
        <p:spPr>
          <a:xfrm>
            <a:off x="6499134" y="2205798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F21C45-F8EB-4F43-ADF2-045ADD71D262}"/>
              </a:ext>
            </a:extLst>
          </p:cNvPr>
          <p:cNvSpPr/>
          <p:nvPr/>
        </p:nvSpPr>
        <p:spPr>
          <a:xfrm>
            <a:off x="4457254" y="5154711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BF21C45-F8EB-4F43-ADF2-045ADD71D262}"/>
              </a:ext>
            </a:extLst>
          </p:cNvPr>
          <p:cNvSpPr/>
          <p:nvPr/>
        </p:nvSpPr>
        <p:spPr>
          <a:xfrm>
            <a:off x="5519685" y="1084472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BF21C45-F8EB-4F43-ADF2-045ADD71D262}"/>
              </a:ext>
            </a:extLst>
          </p:cNvPr>
          <p:cNvSpPr/>
          <p:nvPr/>
        </p:nvSpPr>
        <p:spPr>
          <a:xfrm>
            <a:off x="5522610" y="1209830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BF21C45-F8EB-4F43-ADF2-045ADD71D262}"/>
              </a:ext>
            </a:extLst>
          </p:cNvPr>
          <p:cNvSpPr/>
          <p:nvPr/>
        </p:nvSpPr>
        <p:spPr>
          <a:xfrm>
            <a:off x="5441418" y="2008783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BF21C45-F8EB-4F43-ADF2-045ADD71D262}"/>
              </a:ext>
            </a:extLst>
          </p:cNvPr>
          <p:cNvSpPr/>
          <p:nvPr/>
        </p:nvSpPr>
        <p:spPr>
          <a:xfrm>
            <a:off x="5582580" y="3128761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F21C45-F8EB-4F43-ADF2-045ADD71D262}"/>
              </a:ext>
            </a:extLst>
          </p:cNvPr>
          <p:cNvSpPr/>
          <p:nvPr/>
        </p:nvSpPr>
        <p:spPr>
          <a:xfrm>
            <a:off x="5366972" y="3255526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BF21C45-F8EB-4F43-ADF2-045ADD71D262}"/>
              </a:ext>
            </a:extLst>
          </p:cNvPr>
          <p:cNvSpPr/>
          <p:nvPr/>
        </p:nvSpPr>
        <p:spPr>
          <a:xfrm>
            <a:off x="5454077" y="3012286"/>
            <a:ext cx="205748" cy="1730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BF21C45-F8EB-4F43-ADF2-045ADD71D262}"/>
              </a:ext>
            </a:extLst>
          </p:cNvPr>
          <p:cNvSpPr/>
          <p:nvPr/>
        </p:nvSpPr>
        <p:spPr>
          <a:xfrm>
            <a:off x="5623308" y="3719524"/>
            <a:ext cx="205748" cy="1730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BF21C45-F8EB-4F43-ADF2-045ADD71D262}"/>
              </a:ext>
            </a:extLst>
          </p:cNvPr>
          <p:cNvSpPr/>
          <p:nvPr/>
        </p:nvSpPr>
        <p:spPr>
          <a:xfrm>
            <a:off x="5580410" y="4284021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B5BBBBC-8765-48A6-856F-8D6B0AFB83FD}"/>
              </a:ext>
            </a:extLst>
          </p:cNvPr>
          <p:cNvSpPr/>
          <p:nvPr/>
        </p:nvSpPr>
        <p:spPr>
          <a:xfrm>
            <a:off x="5530336" y="1435116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B2F6075-79B6-48D3-986D-150385CD0AE9}"/>
              </a:ext>
            </a:extLst>
          </p:cNvPr>
          <p:cNvSpPr/>
          <p:nvPr/>
        </p:nvSpPr>
        <p:spPr>
          <a:xfrm>
            <a:off x="5630011" y="3373983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1073EFC-9905-4EF4-B397-7ECF9A0CC758}"/>
              </a:ext>
            </a:extLst>
          </p:cNvPr>
          <p:cNvSpPr/>
          <p:nvPr/>
        </p:nvSpPr>
        <p:spPr>
          <a:xfrm>
            <a:off x="6506786" y="3012286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E69813-A4E1-4DAB-8B4B-4B1FDC181AD5}"/>
              </a:ext>
            </a:extLst>
          </p:cNvPr>
          <p:cNvSpPr/>
          <p:nvPr/>
        </p:nvSpPr>
        <p:spPr>
          <a:xfrm>
            <a:off x="6493098" y="3267589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E81B8D1-60F7-4780-BCEF-B22205170879}"/>
              </a:ext>
            </a:extLst>
          </p:cNvPr>
          <p:cNvSpPr/>
          <p:nvPr/>
        </p:nvSpPr>
        <p:spPr>
          <a:xfrm>
            <a:off x="6445848" y="3941378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87A0587-44FC-4F9D-B459-2E9332180880}"/>
              </a:ext>
            </a:extLst>
          </p:cNvPr>
          <p:cNvSpPr/>
          <p:nvPr/>
        </p:nvSpPr>
        <p:spPr>
          <a:xfrm>
            <a:off x="6481088" y="4477964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F9F47D5A-3C88-429C-BE3A-01B7E2A7DEF0}"/>
              </a:ext>
            </a:extLst>
          </p:cNvPr>
          <p:cNvSpPr/>
          <p:nvPr/>
        </p:nvSpPr>
        <p:spPr>
          <a:xfrm>
            <a:off x="7321200" y="4841843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BF21C45-F8EB-4F43-ADF2-045ADD71D262}"/>
              </a:ext>
            </a:extLst>
          </p:cNvPr>
          <p:cNvSpPr/>
          <p:nvPr/>
        </p:nvSpPr>
        <p:spPr>
          <a:xfrm>
            <a:off x="8284901" y="3255768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BF21C45-F8EB-4F43-ADF2-045ADD71D262}"/>
              </a:ext>
            </a:extLst>
          </p:cNvPr>
          <p:cNvSpPr/>
          <p:nvPr/>
        </p:nvSpPr>
        <p:spPr>
          <a:xfrm>
            <a:off x="8400676" y="3700132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BF21C45-F8EB-4F43-ADF2-045ADD71D262}"/>
              </a:ext>
            </a:extLst>
          </p:cNvPr>
          <p:cNvSpPr/>
          <p:nvPr/>
        </p:nvSpPr>
        <p:spPr>
          <a:xfrm>
            <a:off x="8313907" y="3814366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BF21C45-F8EB-4F43-ADF2-045ADD71D262}"/>
              </a:ext>
            </a:extLst>
          </p:cNvPr>
          <p:cNvSpPr/>
          <p:nvPr/>
        </p:nvSpPr>
        <p:spPr>
          <a:xfrm>
            <a:off x="8270005" y="3937353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BF21C45-F8EB-4F43-ADF2-045ADD71D262}"/>
              </a:ext>
            </a:extLst>
          </p:cNvPr>
          <p:cNvSpPr/>
          <p:nvPr/>
        </p:nvSpPr>
        <p:spPr>
          <a:xfrm>
            <a:off x="8391596" y="4620632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BF21C45-F8EB-4F43-ADF2-045ADD71D262}"/>
              </a:ext>
            </a:extLst>
          </p:cNvPr>
          <p:cNvSpPr/>
          <p:nvPr/>
        </p:nvSpPr>
        <p:spPr>
          <a:xfrm>
            <a:off x="8404702" y="5178657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BF21C45-F8EB-4F43-ADF2-045ADD71D262}"/>
              </a:ext>
            </a:extLst>
          </p:cNvPr>
          <p:cNvSpPr/>
          <p:nvPr/>
        </p:nvSpPr>
        <p:spPr>
          <a:xfrm>
            <a:off x="8405710" y="5290157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BF21C45-F8EB-4F43-ADF2-045ADD71D262}"/>
              </a:ext>
            </a:extLst>
          </p:cNvPr>
          <p:cNvSpPr/>
          <p:nvPr/>
        </p:nvSpPr>
        <p:spPr>
          <a:xfrm>
            <a:off x="8390212" y="5512115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BF21C45-F8EB-4F43-ADF2-045ADD71D262}"/>
              </a:ext>
            </a:extLst>
          </p:cNvPr>
          <p:cNvSpPr/>
          <p:nvPr/>
        </p:nvSpPr>
        <p:spPr>
          <a:xfrm>
            <a:off x="8406498" y="6089620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BF21C45-F8EB-4F43-ADF2-045ADD71D262}"/>
              </a:ext>
            </a:extLst>
          </p:cNvPr>
          <p:cNvSpPr/>
          <p:nvPr/>
        </p:nvSpPr>
        <p:spPr>
          <a:xfrm>
            <a:off x="8390368" y="2222704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7835DD8-DB94-465F-9024-AC902E84B1B5}"/>
              </a:ext>
            </a:extLst>
          </p:cNvPr>
          <p:cNvSpPr/>
          <p:nvPr/>
        </p:nvSpPr>
        <p:spPr>
          <a:xfrm>
            <a:off x="8386644" y="957476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41B7870-C1D1-49D6-A584-9CB5A04FB2C1}"/>
              </a:ext>
            </a:extLst>
          </p:cNvPr>
          <p:cNvSpPr/>
          <p:nvPr/>
        </p:nvSpPr>
        <p:spPr>
          <a:xfrm>
            <a:off x="8385787" y="1203012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839EE93-4ADE-4C7E-9F94-2A944EBA3809}"/>
              </a:ext>
            </a:extLst>
          </p:cNvPr>
          <p:cNvSpPr/>
          <p:nvPr/>
        </p:nvSpPr>
        <p:spPr>
          <a:xfrm>
            <a:off x="8344845" y="3020139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ADFAC5D-B987-40E2-B5AF-C22709182F0D}"/>
              </a:ext>
            </a:extLst>
          </p:cNvPr>
          <p:cNvSpPr/>
          <p:nvPr/>
        </p:nvSpPr>
        <p:spPr>
          <a:xfrm>
            <a:off x="8284901" y="4740500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248716" y="199241"/>
            <a:ext cx="4881309" cy="559721"/>
          </a:xfrm>
        </p:spPr>
        <p:txBody>
          <a:bodyPr>
            <a:noAutofit/>
          </a:bodyPr>
          <a:lstStyle/>
          <a:p>
            <a:r>
              <a:rPr lang="en-CA" sz="2000" b="1" dirty="0"/>
              <a:t>JFK Terminal </a:t>
            </a:r>
            <a:r>
              <a:rPr lang="en-CA" sz="2000" b="1" dirty="0" smtClean="0"/>
              <a:t>Performance</a:t>
            </a:r>
            <a:endParaRPr lang="en-CA" sz="2000" b="1" dirty="0"/>
          </a:p>
        </p:txBody>
      </p:sp>
      <p:sp>
        <p:nvSpPr>
          <p:cNvPr id="114" name="Rectangle 113"/>
          <p:cNvSpPr/>
          <p:nvPr/>
        </p:nvSpPr>
        <p:spPr>
          <a:xfrm>
            <a:off x="307423" y="6264725"/>
            <a:ext cx="8047354" cy="348813"/>
          </a:xfrm>
          <a:prstGeom prst="rect">
            <a:avLst/>
          </a:prstGeom>
        </p:spPr>
        <p:txBody>
          <a:bodyPr wrap="square" lIns="45720" rIns="9144" anchor="t" anchorCtr="0">
            <a:spAutoFit/>
          </a:bodyPr>
          <a:lstStyle/>
          <a:p>
            <a:pPr defTabSz="457200">
              <a:lnSpc>
                <a:spcPts val="1000"/>
              </a:lnSpc>
            </a:pPr>
            <a:r>
              <a:rPr lang="en-US" sz="9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Mean Scores based on rating scale: 1-Poor, 2-Fair, 3-Good, 4- Very Good, 5- Excellent.    * Other may include Education, Family visit, </a:t>
            </a:r>
            <a:r>
              <a:rPr lang="en-US" sz="9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Religious </a:t>
            </a:r>
            <a:r>
              <a:rPr lang="en-US" sz="9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events, </a:t>
            </a:r>
            <a:r>
              <a:rPr lang="en-US" sz="9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etc</a:t>
            </a:r>
            <a:r>
              <a:rPr lang="en-US" sz="9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NA: Not applicable; H, L: Significantly </a:t>
            </a:r>
            <a:r>
              <a:rPr lang="en-US" sz="9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Higher/Lower than </a:t>
            </a:r>
            <a:r>
              <a:rPr lang="en-US" sz="9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Q3 2017;  Q3 2018 N: T1=439; T2=106; T4=1187; T5=729; T7=220; T8=474.</a:t>
            </a:r>
          </a:p>
        </p:txBody>
      </p:sp>
      <p:sp>
        <p:nvSpPr>
          <p:cNvPr id="117" name="Footer Placeholder 11">
            <a:extLst>
              <a:ext uri="{FF2B5EF4-FFF2-40B4-BE49-F238E27FC236}">
                <a16:creationId xmlns:a16="http://schemas.microsoft.com/office/drawing/2014/main" id="{53D681D5-9CF3-4F44-87E8-56C4E4626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09506" y="6546961"/>
            <a:ext cx="2895600" cy="324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prstClr val="white"/>
                </a:solidFill>
              </a:rPr>
              <a:t>Terminal  </a:t>
            </a:r>
            <a:r>
              <a:rPr lang="en-US" b="1" dirty="0">
                <a:solidFill>
                  <a:prstClr val="white"/>
                </a:solidFill>
              </a:rPr>
              <a:t>Performance – </a:t>
            </a:r>
            <a:r>
              <a:rPr lang="en-US" b="1" dirty="0" smtClean="0">
                <a:solidFill>
                  <a:prstClr val="white"/>
                </a:solidFill>
              </a:rPr>
              <a:t>Q3 </a:t>
            </a:r>
            <a:r>
              <a:rPr lang="en-US" b="1" dirty="0">
                <a:solidFill>
                  <a:prstClr val="white"/>
                </a:solidFill>
              </a:rPr>
              <a:t>2018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532454" y="974681"/>
            <a:ext cx="246946" cy="551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50"/>
              </a:lnSpc>
            </a:pPr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1" name="Content Placeholder 7">
            <a:extLst>
              <a:ext uri="{FF2B5EF4-FFF2-40B4-BE49-F238E27FC236}">
                <a16:creationId xmlns:a16="http://schemas.microsoft.com/office/drawing/2014/main" id="{9A52C413-B7F3-4AA7-9F83-3EEAFCD4B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126626"/>
              </p:ext>
            </p:extLst>
          </p:nvPr>
        </p:nvGraphicFramePr>
        <p:xfrm>
          <a:off x="4283841" y="477589"/>
          <a:ext cx="1642533" cy="5971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0" name="Rectangle 119"/>
          <p:cNvSpPr/>
          <p:nvPr/>
        </p:nvSpPr>
        <p:spPr>
          <a:xfrm>
            <a:off x="4519058" y="974681"/>
            <a:ext cx="24694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517680" y="974681"/>
            <a:ext cx="24694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50"/>
              </a:lnSpc>
            </a:pPr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b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540363" y="974682"/>
            <a:ext cx="24694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b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394595" y="974683"/>
            <a:ext cx="24694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608FD2E-D2D0-434D-9F7B-8647ACCDBF61}"/>
              </a:ext>
            </a:extLst>
          </p:cNvPr>
          <p:cNvSpPr/>
          <p:nvPr/>
        </p:nvSpPr>
        <p:spPr>
          <a:xfrm>
            <a:off x="3791201" y="5924582"/>
            <a:ext cx="345160" cy="152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608FD2E-D2D0-434D-9F7B-8647ACCDBF61}"/>
              </a:ext>
            </a:extLst>
          </p:cNvPr>
          <p:cNvSpPr/>
          <p:nvPr/>
        </p:nvSpPr>
        <p:spPr>
          <a:xfrm>
            <a:off x="3783499" y="6125599"/>
            <a:ext cx="345160" cy="152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8457400" y="978697"/>
            <a:ext cx="246946" cy="551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b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b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graphicFrame>
        <p:nvGraphicFramePr>
          <p:cNvPr id="29" name="Content Placeholder 7">
            <a:extLst>
              <a:ext uri="{FF2B5EF4-FFF2-40B4-BE49-F238E27FC236}">
                <a16:creationId xmlns:a16="http://schemas.microsoft.com/office/drawing/2014/main" id="{091CCD19-BC46-47FB-A83F-389D3DED37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489749"/>
              </p:ext>
            </p:extLst>
          </p:nvPr>
        </p:nvGraphicFramePr>
        <p:xfrm>
          <a:off x="3284486" y="470641"/>
          <a:ext cx="1642533" cy="5971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9" name="Content Placeholder 7">
            <a:extLst>
              <a:ext uri="{FF2B5EF4-FFF2-40B4-BE49-F238E27FC236}">
                <a16:creationId xmlns:a16="http://schemas.microsoft.com/office/drawing/2014/main" id="{4E171A84-4C93-4A0B-990C-35C39EC5E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234422"/>
              </p:ext>
            </p:extLst>
          </p:nvPr>
        </p:nvGraphicFramePr>
        <p:xfrm>
          <a:off x="7201768" y="470812"/>
          <a:ext cx="1642533" cy="5971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7" name="Content Placeholder 7">
            <a:extLst>
              <a:ext uri="{FF2B5EF4-FFF2-40B4-BE49-F238E27FC236}">
                <a16:creationId xmlns:a16="http://schemas.microsoft.com/office/drawing/2014/main" id="{B9964D13-7C24-4566-8C0B-0D6001EDC3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399913"/>
              </p:ext>
            </p:extLst>
          </p:nvPr>
        </p:nvGraphicFramePr>
        <p:xfrm>
          <a:off x="6231463" y="470814"/>
          <a:ext cx="1642533" cy="5971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5" name="Content Placeholder 7">
            <a:extLst>
              <a:ext uri="{FF2B5EF4-FFF2-40B4-BE49-F238E27FC236}">
                <a16:creationId xmlns:a16="http://schemas.microsoft.com/office/drawing/2014/main" id="{C194EDF6-A107-4365-946E-E18B631018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795019"/>
              </p:ext>
            </p:extLst>
          </p:nvPr>
        </p:nvGraphicFramePr>
        <p:xfrm>
          <a:off x="5291774" y="470641"/>
          <a:ext cx="1642533" cy="5971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40797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0200" y="1585492"/>
            <a:ext cx="8238066" cy="4665410"/>
          </a:xfrm>
          <a:prstGeom prst="rect">
            <a:avLst/>
          </a:prstGeom>
          <a:solidFill>
            <a:srgbClr val="FAFDDF">
              <a:alpha val="38824"/>
            </a:srgb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CA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199" y="976163"/>
            <a:ext cx="8238067" cy="609329"/>
          </a:xfrm>
          <a:prstGeom prst="rect">
            <a:avLst/>
          </a:prstGeom>
          <a:solidFill>
            <a:srgbClr val="E3C7AB">
              <a:alpha val="38824"/>
            </a:srgb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CA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403562"/>
              </p:ext>
            </p:extLst>
          </p:nvPr>
        </p:nvGraphicFramePr>
        <p:xfrm>
          <a:off x="601131" y="453888"/>
          <a:ext cx="3530600" cy="5971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6265A1-0085-4172-B257-78E89B106F77}" type="slidenum">
              <a:rPr lang="en-AU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200" y="856587"/>
            <a:ext cx="2449576" cy="72890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</a:p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6296" y="1594203"/>
            <a:ext cx="2449576" cy="55313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296" y="2160331"/>
            <a:ext cx="2449576" cy="44420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Check-in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3248" y="2604540"/>
            <a:ext cx="2449576" cy="34943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b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Check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6296" y="2953980"/>
            <a:ext cx="2449576" cy="583248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6296" y="3522496"/>
            <a:ext cx="2449576" cy="583248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Wayfinding</a:t>
            </a:r>
            <a:endParaRPr lang="en-CA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6296" y="4104283"/>
            <a:ext cx="2449576" cy="134937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  <a:b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Facilities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6296" y="5458922"/>
            <a:ext cx="2449576" cy="34805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  <a:b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6296" y="5806972"/>
            <a:ext cx="2449576" cy="470396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Arrivals</a:t>
            </a:r>
            <a:b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ACI</a:t>
            </a:r>
          </a:p>
        </p:txBody>
      </p:sp>
      <p:graphicFrame>
        <p:nvGraphicFramePr>
          <p:cNvPr id="29" name="Content Placeholder 7">
            <a:extLst>
              <a:ext uri="{FF2B5EF4-FFF2-40B4-BE49-F238E27FC236}">
                <a16:creationId xmlns:a16="http://schemas.microsoft.com/office/drawing/2014/main" id="{091CCD19-BC46-47FB-A83F-389D3DED37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811292"/>
              </p:ext>
            </p:extLst>
          </p:nvPr>
        </p:nvGraphicFramePr>
        <p:xfrm>
          <a:off x="3802095" y="450505"/>
          <a:ext cx="1642533" cy="5971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ontent Placeholder 7">
            <a:extLst>
              <a:ext uri="{FF2B5EF4-FFF2-40B4-BE49-F238E27FC236}">
                <a16:creationId xmlns:a16="http://schemas.microsoft.com/office/drawing/2014/main" id="{724D77DA-DBA0-4D58-8DE2-C49BD82A43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551793"/>
              </p:ext>
            </p:extLst>
          </p:nvPr>
        </p:nvGraphicFramePr>
        <p:xfrm>
          <a:off x="5206190" y="459605"/>
          <a:ext cx="1642533" cy="5971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BD6B72C3-9F22-4725-85B4-FEE1CBF66041}"/>
              </a:ext>
            </a:extLst>
          </p:cNvPr>
          <p:cNvSpPr/>
          <p:nvPr/>
        </p:nvSpPr>
        <p:spPr>
          <a:xfrm>
            <a:off x="2847505" y="769512"/>
            <a:ext cx="520996" cy="2385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rgbClr val="0C56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72B1C0-7516-4E22-BE66-77E24D1277E0}"/>
              </a:ext>
            </a:extLst>
          </p:cNvPr>
          <p:cNvSpPr/>
          <p:nvPr/>
        </p:nvSpPr>
        <p:spPr>
          <a:xfrm>
            <a:off x="4262360" y="761044"/>
            <a:ext cx="520996" cy="2385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rgbClr val="0C56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1C6288-7CC3-459E-A584-CB6183663D8F}"/>
              </a:ext>
            </a:extLst>
          </p:cNvPr>
          <p:cNvSpPr/>
          <p:nvPr/>
        </p:nvSpPr>
        <p:spPr>
          <a:xfrm>
            <a:off x="5693334" y="761038"/>
            <a:ext cx="520996" cy="2385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rgbClr val="0C56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</a:t>
            </a:r>
          </a:p>
        </p:txBody>
      </p:sp>
      <p:graphicFrame>
        <p:nvGraphicFramePr>
          <p:cNvPr id="35" name="Content Placeholder 7">
            <a:extLst>
              <a:ext uri="{FF2B5EF4-FFF2-40B4-BE49-F238E27FC236}">
                <a16:creationId xmlns:a16="http://schemas.microsoft.com/office/drawing/2014/main" id="{C194EDF6-A107-4365-946E-E18B631018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489879"/>
              </p:ext>
            </p:extLst>
          </p:nvPr>
        </p:nvGraphicFramePr>
        <p:xfrm>
          <a:off x="6635624" y="470816"/>
          <a:ext cx="1642533" cy="5971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54A9AFB9-5B8C-412C-BA1F-B6A853A2DBF6}"/>
              </a:ext>
            </a:extLst>
          </p:cNvPr>
          <p:cNvSpPr/>
          <p:nvPr/>
        </p:nvSpPr>
        <p:spPr>
          <a:xfrm>
            <a:off x="7078611" y="769502"/>
            <a:ext cx="520996" cy="2385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rgbClr val="0C56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DC25709-11C1-4354-9B96-73688FDDE2B3}"/>
              </a:ext>
            </a:extLst>
          </p:cNvPr>
          <p:cNvSpPr/>
          <p:nvPr/>
        </p:nvSpPr>
        <p:spPr>
          <a:xfrm>
            <a:off x="7123387" y="6098503"/>
            <a:ext cx="345160" cy="152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E24E7B-20F5-4AD8-A544-66E17749A71D}"/>
              </a:ext>
            </a:extLst>
          </p:cNvPr>
          <p:cNvSpPr/>
          <p:nvPr/>
        </p:nvSpPr>
        <p:spPr>
          <a:xfrm>
            <a:off x="4309636" y="6084180"/>
            <a:ext cx="345160" cy="152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42B3029-5E74-42ED-9754-38FEF0285C1A}"/>
              </a:ext>
            </a:extLst>
          </p:cNvPr>
          <p:cNvSpPr/>
          <p:nvPr/>
        </p:nvSpPr>
        <p:spPr>
          <a:xfrm>
            <a:off x="5706800" y="6110631"/>
            <a:ext cx="345160" cy="152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143763-A0FB-421B-88C9-BD67EE0A7320}"/>
              </a:ext>
            </a:extLst>
          </p:cNvPr>
          <p:cNvSpPr/>
          <p:nvPr/>
        </p:nvSpPr>
        <p:spPr>
          <a:xfrm>
            <a:off x="5707652" y="5896370"/>
            <a:ext cx="345160" cy="152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BEA0F1-E618-4F2C-998E-2F4A2BDED619}"/>
              </a:ext>
            </a:extLst>
          </p:cNvPr>
          <p:cNvSpPr/>
          <p:nvPr/>
        </p:nvSpPr>
        <p:spPr>
          <a:xfrm>
            <a:off x="2785714" y="5874256"/>
            <a:ext cx="345160" cy="152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69BF5E-6174-46B7-9BC1-D601AD2BAE7C}"/>
              </a:ext>
            </a:extLst>
          </p:cNvPr>
          <p:cNvSpPr/>
          <p:nvPr/>
        </p:nvSpPr>
        <p:spPr>
          <a:xfrm>
            <a:off x="4319666" y="5887080"/>
            <a:ext cx="345160" cy="152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6C464F-F609-4D35-99C8-79C3D8F4C685}"/>
              </a:ext>
            </a:extLst>
          </p:cNvPr>
          <p:cNvSpPr/>
          <p:nvPr/>
        </p:nvSpPr>
        <p:spPr>
          <a:xfrm>
            <a:off x="2784251" y="6079159"/>
            <a:ext cx="345160" cy="152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CA9E130-EC6E-439A-B158-C3E8527874D3}"/>
              </a:ext>
            </a:extLst>
          </p:cNvPr>
          <p:cNvSpPr/>
          <p:nvPr/>
        </p:nvSpPr>
        <p:spPr>
          <a:xfrm>
            <a:off x="7123448" y="5905344"/>
            <a:ext cx="345160" cy="152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E7629C6-5E2E-47EC-95FD-4F6CA307669B}"/>
              </a:ext>
            </a:extLst>
          </p:cNvPr>
          <p:cNvSpPr/>
          <p:nvPr/>
        </p:nvSpPr>
        <p:spPr>
          <a:xfrm>
            <a:off x="244614" y="6170395"/>
            <a:ext cx="8149586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9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Mean Scores based on rating scale: 1-Poor, 2-Fair, 3-Good, 4- Very Good, 5- Excellent.  * Other may include Education, Family visit ,Religious events, etc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defTabSz="457200">
              <a:lnSpc>
                <a:spcPts val="800"/>
              </a:lnSpc>
            </a:pPr>
            <a:r>
              <a:rPr lang="en-US" sz="9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NA: Not </a:t>
            </a:r>
            <a:r>
              <a:rPr lang="en-US" sz="9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applicable; H </a:t>
            </a:r>
            <a:r>
              <a:rPr lang="en-US" sz="9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/L: Significantly Higher/Lower than </a:t>
            </a:r>
            <a:r>
              <a:rPr lang="en-US" sz="9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Q3 2017; Q3 2018 N: TA=47; TB=528; TC=194; TD=213.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		    	</a:t>
            </a:r>
            <a:endParaRPr lang="en-CA" i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F21C45-F8EB-4F43-ADF2-045ADD71D262}"/>
              </a:ext>
            </a:extLst>
          </p:cNvPr>
          <p:cNvSpPr/>
          <p:nvPr/>
        </p:nvSpPr>
        <p:spPr>
          <a:xfrm>
            <a:off x="3593846" y="3033943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65FBDC3-8318-443E-8373-E9A69B845B43}"/>
              </a:ext>
            </a:extLst>
          </p:cNvPr>
          <p:cNvSpPr/>
          <p:nvPr/>
        </p:nvSpPr>
        <p:spPr>
          <a:xfrm>
            <a:off x="6418542" y="4614914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0482982-F04B-4EEA-87A6-5D95F810B297}"/>
              </a:ext>
            </a:extLst>
          </p:cNvPr>
          <p:cNvSpPr/>
          <p:nvPr/>
        </p:nvSpPr>
        <p:spPr>
          <a:xfrm>
            <a:off x="5060990" y="1083324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09A9D80-EEB8-44CE-A4EC-86979451297E}"/>
              </a:ext>
            </a:extLst>
          </p:cNvPr>
          <p:cNvSpPr/>
          <p:nvPr/>
        </p:nvSpPr>
        <p:spPr>
          <a:xfrm>
            <a:off x="5060990" y="1206292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2200B4-16F3-449E-9D45-4353E0F132C4}"/>
              </a:ext>
            </a:extLst>
          </p:cNvPr>
          <p:cNvSpPr/>
          <p:nvPr/>
        </p:nvSpPr>
        <p:spPr>
          <a:xfrm>
            <a:off x="5060990" y="1413911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3B8CCCF-9718-46EF-9745-9FDF1443E411}"/>
              </a:ext>
            </a:extLst>
          </p:cNvPr>
          <p:cNvSpPr/>
          <p:nvPr/>
        </p:nvSpPr>
        <p:spPr>
          <a:xfrm>
            <a:off x="5153828" y="2207303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063E6A-2FCE-4EFB-A687-7529E094F407}"/>
              </a:ext>
            </a:extLst>
          </p:cNvPr>
          <p:cNvSpPr/>
          <p:nvPr/>
        </p:nvSpPr>
        <p:spPr>
          <a:xfrm>
            <a:off x="5153828" y="2350757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84C6466-CF51-47C9-9075-9C78CD96BA13}"/>
              </a:ext>
            </a:extLst>
          </p:cNvPr>
          <p:cNvSpPr/>
          <p:nvPr/>
        </p:nvSpPr>
        <p:spPr>
          <a:xfrm>
            <a:off x="5134505" y="2474885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E58EDCB-4D48-4863-B91A-C916A77D1778}"/>
              </a:ext>
            </a:extLst>
          </p:cNvPr>
          <p:cNvSpPr/>
          <p:nvPr/>
        </p:nvSpPr>
        <p:spPr>
          <a:xfrm>
            <a:off x="5116443" y="2990033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25D3279-9E99-4FD0-B4B4-1D448D620643}"/>
              </a:ext>
            </a:extLst>
          </p:cNvPr>
          <p:cNvSpPr/>
          <p:nvPr/>
        </p:nvSpPr>
        <p:spPr>
          <a:xfrm>
            <a:off x="5134505" y="3132197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0D05535-6E47-43D0-890C-0390F6B74575}"/>
              </a:ext>
            </a:extLst>
          </p:cNvPr>
          <p:cNvSpPr/>
          <p:nvPr/>
        </p:nvSpPr>
        <p:spPr>
          <a:xfrm>
            <a:off x="5134505" y="3266834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6C00692-2A37-4A74-9F7F-9C534E5FA910}"/>
              </a:ext>
            </a:extLst>
          </p:cNvPr>
          <p:cNvSpPr/>
          <p:nvPr/>
        </p:nvSpPr>
        <p:spPr>
          <a:xfrm>
            <a:off x="5115920" y="3381155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027867A-DF8E-4440-B56C-AE0B808E8FA4}"/>
              </a:ext>
            </a:extLst>
          </p:cNvPr>
          <p:cNvSpPr/>
          <p:nvPr/>
        </p:nvSpPr>
        <p:spPr>
          <a:xfrm>
            <a:off x="7182019" y="5886893"/>
            <a:ext cx="249516" cy="1507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7F7206E-5744-49FA-91EC-94CA500973D6}"/>
              </a:ext>
            </a:extLst>
          </p:cNvPr>
          <p:cNvSpPr/>
          <p:nvPr/>
        </p:nvSpPr>
        <p:spPr>
          <a:xfrm>
            <a:off x="6392081" y="4868924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1AD0BF6-800B-4053-BD74-1A507F6C043D}"/>
              </a:ext>
            </a:extLst>
          </p:cNvPr>
          <p:cNvSpPr/>
          <p:nvPr/>
        </p:nvSpPr>
        <p:spPr>
          <a:xfrm>
            <a:off x="6418542" y="5076258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51747B4-8E15-4563-A5AA-7058B49B86EB}"/>
              </a:ext>
            </a:extLst>
          </p:cNvPr>
          <p:cNvSpPr/>
          <p:nvPr/>
        </p:nvSpPr>
        <p:spPr>
          <a:xfrm>
            <a:off x="6372123" y="5197626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B7E9E91-D66D-4F81-9609-3A6AB8DCB0C4}"/>
              </a:ext>
            </a:extLst>
          </p:cNvPr>
          <p:cNvSpPr/>
          <p:nvPr/>
        </p:nvSpPr>
        <p:spPr>
          <a:xfrm>
            <a:off x="7970992" y="2223026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127B699-74A5-4D7E-AEDA-39903360A269}"/>
              </a:ext>
            </a:extLst>
          </p:cNvPr>
          <p:cNvSpPr/>
          <p:nvPr/>
        </p:nvSpPr>
        <p:spPr>
          <a:xfrm>
            <a:off x="7970992" y="2357631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5948418-A3A7-4A4E-A989-543D4B0538D4}"/>
              </a:ext>
            </a:extLst>
          </p:cNvPr>
          <p:cNvSpPr/>
          <p:nvPr/>
        </p:nvSpPr>
        <p:spPr>
          <a:xfrm>
            <a:off x="7970992" y="2472281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250983" y="214179"/>
            <a:ext cx="6293381" cy="559721"/>
          </a:xfrm>
        </p:spPr>
        <p:txBody>
          <a:bodyPr>
            <a:noAutofit/>
          </a:bodyPr>
          <a:lstStyle/>
          <a:p>
            <a:r>
              <a:rPr lang="en-CA" sz="2000" b="1" dirty="0"/>
              <a:t>LGA Terminal Performance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A5C843-62FB-42E6-96D5-689688C6585F}"/>
              </a:ext>
            </a:extLst>
          </p:cNvPr>
          <p:cNvSpPr/>
          <p:nvPr/>
        </p:nvSpPr>
        <p:spPr>
          <a:xfrm>
            <a:off x="2863644" y="5880525"/>
            <a:ext cx="249516" cy="1507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95C5F8-7E39-4843-A0CA-D67AF198FABD}"/>
              </a:ext>
            </a:extLst>
          </p:cNvPr>
          <p:cNvSpPr/>
          <p:nvPr/>
        </p:nvSpPr>
        <p:spPr>
          <a:xfrm>
            <a:off x="2854642" y="6110631"/>
            <a:ext cx="249516" cy="1507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43632B4-711B-4E03-B87F-F993A2FC39D1}"/>
              </a:ext>
            </a:extLst>
          </p:cNvPr>
          <p:cNvSpPr/>
          <p:nvPr/>
        </p:nvSpPr>
        <p:spPr>
          <a:xfrm>
            <a:off x="4340010" y="5877856"/>
            <a:ext cx="249516" cy="1507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E4D1845-E6D0-4F79-80EB-CA0978B672A6}"/>
              </a:ext>
            </a:extLst>
          </p:cNvPr>
          <p:cNvSpPr/>
          <p:nvPr/>
        </p:nvSpPr>
        <p:spPr>
          <a:xfrm>
            <a:off x="4343315" y="6122455"/>
            <a:ext cx="249516" cy="1507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F3A464B-CAE8-4A1C-A16F-FBAC62EC0E42}"/>
              </a:ext>
            </a:extLst>
          </p:cNvPr>
          <p:cNvSpPr/>
          <p:nvPr/>
        </p:nvSpPr>
        <p:spPr>
          <a:xfrm>
            <a:off x="5753464" y="5877856"/>
            <a:ext cx="249516" cy="1507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E5AA4F-5CAC-49C7-984C-0DE7AB613669}"/>
              </a:ext>
            </a:extLst>
          </p:cNvPr>
          <p:cNvSpPr/>
          <p:nvPr/>
        </p:nvSpPr>
        <p:spPr>
          <a:xfrm>
            <a:off x="5747444" y="6133640"/>
            <a:ext cx="249516" cy="1507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A409D8-3514-46AC-945B-FD3BE9E6A026}"/>
              </a:ext>
            </a:extLst>
          </p:cNvPr>
          <p:cNvSpPr/>
          <p:nvPr/>
        </p:nvSpPr>
        <p:spPr>
          <a:xfrm>
            <a:off x="7184514" y="6129635"/>
            <a:ext cx="249516" cy="1507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</a:t>
            </a:r>
          </a:p>
        </p:txBody>
      </p:sp>
      <p:sp>
        <p:nvSpPr>
          <p:cNvPr id="65" name="Footer Placeholder 11">
            <a:extLst>
              <a:ext uri="{FF2B5EF4-FFF2-40B4-BE49-F238E27FC236}">
                <a16:creationId xmlns:a16="http://schemas.microsoft.com/office/drawing/2014/main" id="{53D681D5-9CF3-4F44-87E8-56C4E4626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09506" y="6546961"/>
            <a:ext cx="2895600" cy="324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prstClr val="white"/>
                </a:solidFill>
              </a:rPr>
              <a:t>Terminal  </a:t>
            </a:r>
            <a:r>
              <a:rPr lang="en-US" b="1" dirty="0">
                <a:solidFill>
                  <a:prstClr val="white"/>
                </a:solidFill>
              </a:rPr>
              <a:t>Performance – </a:t>
            </a:r>
            <a:r>
              <a:rPr lang="en-US" b="1" dirty="0" smtClean="0">
                <a:solidFill>
                  <a:prstClr val="white"/>
                </a:solidFill>
              </a:rPr>
              <a:t>Q3 </a:t>
            </a:r>
            <a:r>
              <a:rPr lang="en-US" b="1" dirty="0">
                <a:solidFill>
                  <a:prstClr val="white"/>
                </a:solidFill>
              </a:rPr>
              <a:t>2018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758148" y="979299"/>
            <a:ext cx="24694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519828" y="979299"/>
            <a:ext cx="24694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055862" y="974685"/>
            <a:ext cx="24694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942238" y="979299"/>
            <a:ext cx="24694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8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0200" y="1552540"/>
            <a:ext cx="7831668" cy="4691876"/>
          </a:xfrm>
          <a:prstGeom prst="rect">
            <a:avLst/>
          </a:prstGeom>
          <a:solidFill>
            <a:srgbClr val="FAFDDF">
              <a:alpha val="38824"/>
            </a:srgb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CA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200" y="952976"/>
            <a:ext cx="7831668" cy="599564"/>
          </a:xfrm>
          <a:prstGeom prst="rect">
            <a:avLst/>
          </a:prstGeom>
          <a:solidFill>
            <a:srgbClr val="E3C7AB">
              <a:alpha val="38824"/>
            </a:srgb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CA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395730"/>
              </p:ext>
            </p:extLst>
          </p:nvPr>
        </p:nvGraphicFramePr>
        <p:xfrm>
          <a:off x="592893" y="410997"/>
          <a:ext cx="3530600" cy="5971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6265A1-0085-4172-B257-78E89B106F77}" type="slidenum">
              <a:rPr lang="en-AU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200" y="823635"/>
            <a:ext cx="2449576" cy="72890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</a:p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6296" y="1561251"/>
            <a:ext cx="2449576" cy="55313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296" y="2127379"/>
            <a:ext cx="2449576" cy="44420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Check-in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3248" y="2571588"/>
            <a:ext cx="2449576" cy="34943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b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Check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6296" y="2921028"/>
            <a:ext cx="2449576" cy="583248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6296" y="3489544"/>
            <a:ext cx="2449576" cy="583248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Wayfinding</a:t>
            </a:r>
            <a:endParaRPr lang="en-CA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6296" y="4071331"/>
            <a:ext cx="2449576" cy="134937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  <a:b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Facilities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6296" y="5425970"/>
            <a:ext cx="2449576" cy="34805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  <a:b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6296" y="5774020"/>
            <a:ext cx="2449576" cy="470396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457200"/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Arrivals</a:t>
            </a:r>
            <a:b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ACI</a:t>
            </a:r>
          </a:p>
        </p:txBody>
      </p:sp>
      <p:graphicFrame>
        <p:nvGraphicFramePr>
          <p:cNvPr id="29" name="Content Placeholder 7">
            <a:extLst>
              <a:ext uri="{FF2B5EF4-FFF2-40B4-BE49-F238E27FC236}">
                <a16:creationId xmlns:a16="http://schemas.microsoft.com/office/drawing/2014/main" id="{091CCD19-BC46-47FB-A83F-389D3DED37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002739"/>
              </p:ext>
            </p:extLst>
          </p:nvPr>
        </p:nvGraphicFramePr>
        <p:xfrm>
          <a:off x="4166517" y="419464"/>
          <a:ext cx="1642533" cy="5971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ontent Placeholder 7">
            <a:extLst>
              <a:ext uri="{FF2B5EF4-FFF2-40B4-BE49-F238E27FC236}">
                <a16:creationId xmlns:a16="http://schemas.microsoft.com/office/drawing/2014/main" id="{724D77DA-DBA0-4D58-8DE2-C49BD82A43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928251"/>
              </p:ext>
            </p:extLst>
          </p:nvPr>
        </p:nvGraphicFramePr>
        <p:xfrm>
          <a:off x="5931869" y="427927"/>
          <a:ext cx="1642533" cy="5971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CA72B1C0-7516-4E22-BE66-77E24D1277E0}"/>
              </a:ext>
            </a:extLst>
          </p:cNvPr>
          <p:cNvSpPr/>
          <p:nvPr/>
        </p:nvSpPr>
        <p:spPr>
          <a:xfrm>
            <a:off x="4592565" y="755585"/>
            <a:ext cx="520996" cy="2385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0C56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1C6288-7CC3-459E-A584-CB6183663D8F}"/>
              </a:ext>
            </a:extLst>
          </p:cNvPr>
          <p:cNvSpPr/>
          <p:nvPr/>
        </p:nvSpPr>
        <p:spPr>
          <a:xfrm>
            <a:off x="6417183" y="755579"/>
            <a:ext cx="520996" cy="2385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0C56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7629C6-5E2E-47EC-95FD-4F6CA307669B}"/>
              </a:ext>
            </a:extLst>
          </p:cNvPr>
          <p:cNvSpPr/>
          <p:nvPr/>
        </p:nvSpPr>
        <p:spPr>
          <a:xfrm>
            <a:off x="244614" y="6253519"/>
            <a:ext cx="8149586" cy="333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9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Mean Scores based on rating scale: 1-Poor, 2-Fair, 3-Good, 4- Very Good, 5- Excellent.  * Other may include Education, Family visit ,Religious events, etc.</a:t>
            </a:r>
          </a:p>
          <a:p>
            <a:pPr defTabSz="457200">
              <a:lnSpc>
                <a:spcPts val="800"/>
              </a:lnSpc>
            </a:pPr>
            <a:r>
              <a:rPr lang="en-US" sz="9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NA: Not applicable</a:t>
            </a:r>
            <a:r>
              <a:rPr lang="en-US" sz="9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9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 /L: Significantly Higher/Lower </a:t>
            </a:r>
            <a:r>
              <a:rPr lang="en-US" sz="9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than Q3 2017; Q3 2018 N: </a:t>
            </a:r>
            <a:r>
              <a:rPr lang="en-US" sz="9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TA=223; TB=226; </a:t>
            </a:r>
            <a:r>
              <a:rPr lang="en-US" sz="9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TC=584</a:t>
            </a:r>
            <a:r>
              <a:rPr lang="en-US" sz="9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					    	</a:t>
            </a:r>
            <a:endParaRPr lang="en-CA" sz="900" i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8D7EB4-C27F-4FE9-AF87-05BC3C6BDE54}"/>
              </a:ext>
            </a:extLst>
          </p:cNvPr>
          <p:cNvSpPr/>
          <p:nvPr/>
        </p:nvSpPr>
        <p:spPr>
          <a:xfrm>
            <a:off x="5317470" y="4661030"/>
            <a:ext cx="189986" cy="178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250983" y="134667"/>
            <a:ext cx="6293381" cy="559721"/>
          </a:xfrm>
        </p:spPr>
        <p:txBody>
          <a:bodyPr>
            <a:noAutofit/>
          </a:bodyPr>
          <a:lstStyle/>
          <a:p>
            <a:r>
              <a:rPr lang="en-CA" sz="2000" b="1" dirty="0"/>
              <a:t>EWR Terminal </a:t>
            </a:r>
            <a:r>
              <a:rPr lang="en-CA" sz="2000" b="1" dirty="0" smtClean="0"/>
              <a:t>Performance</a:t>
            </a:r>
            <a:endParaRPr lang="en-CA" sz="20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BE8331-2EA6-4796-8FB9-4E3EC9468746}"/>
              </a:ext>
            </a:extLst>
          </p:cNvPr>
          <p:cNvSpPr/>
          <p:nvPr/>
        </p:nvSpPr>
        <p:spPr>
          <a:xfrm>
            <a:off x="2806987" y="745581"/>
            <a:ext cx="520996" cy="2385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0C56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BEA0F1-E618-4F2C-998E-2F4A2BDED619}"/>
              </a:ext>
            </a:extLst>
          </p:cNvPr>
          <p:cNvSpPr/>
          <p:nvPr/>
        </p:nvSpPr>
        <p:spPr>
          <a:xfrm>
            <a:off x="2772462" y="5821248"/>
            <a:ext cx="345160" cy="152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6C464F-F609-4D35-99C8-79C3D8F4C685}"/>
              </a:ext>
            </a:extLst>
          </p:cNvPr>
          <p:cNvSpPr/>
          <p:nvPr/>
        </p:nvSpPr>
        <p:spPr>
          <a:xfrm>
            <a:off x="2770999" y="6026151"/>
            <a:ext cx="345160" cy="152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A5C843-62FB-42E6-96D5-689688C6585F}"/>
              </a:ext>
            </a:extLst>
          </p:cNvPr>
          <p:cNvSpPr/>
          <p:nvPr/>
        </p:nvSpPr>
        <p:spPr>
          <a:xfrm>
            <a:off x="2850392" y="5827517"/>
            <a:ext cx="249516" cy="1507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95C5F8-7E39-4843-A0CA-D67AF198FABD}"/>
              </a:ext>
            </a:extLst>
          </p:cNvPr>
          <p:cNvSpPr/>
          <p:nvPr/>
        </p:nvSpPr>
        <p:spPr>
          <a:xfrm>
            <a:off x="2841390" y="6057623"/>
            <a:ext cx="249516" cy="1507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</a:t>
            </a:r>
          </a:p>
        </p:txBody>
      </p:sp>
      <p:sp>
        <p:nvSpPr>
          <p:cNvPr id="38" name="Footer Placeholder 11">
            <a:extLst>
              <a:ext uri="{FF2B5EF4-FFF2-40B4-BE49-F238E27FC236}">
                <a16:creationId xmlns:a16="http://schemas.microsoft.com/office/drawing/2014/main" id="{53D681D5-9CF3-4F44-87E8-56C4E4626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09506" y="6546961"/>
            <a:ext cx="2895600" cy="324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prstClr val="white"/>
                </a:solidFill>
              </a:rPr>
              <a:t>Terminal  </a:t>
            </a:r>
            <a:r>
              <a:rPr lang="en-US" b="1" dirty="0">
                <a:solidFill>
                  <a:prstClr val="white"/>
                </a:solidFill>
              </a:rPr>
              <a:t>Performance – </a:t>
            </a:r>
            <a:r>
              <a:rPr lang="en-US" b="1" dirty="0" smtClean="0">
                <a:solidFill>
                  <a:prstClr val="white"/>
                </a:solidFill>
              </a:rPr>
              <a:t>Q3 </a:t>
            </a:r>
            <a:r>
              <a:rPr lang="en-US" b="1" dirty="0">
                <a:solidFill>
                  <a:prstClr val="white"/>
                </a:solidFill>
              </a:rPr>
              <a:t>2018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17680" y="920113"/>
            <a:ext cx="24694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56552" y="924731"/>
            <a:ext cx="246946" cy="528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35642" y="929352"/>
            <a:ext cx="246946" cy="551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</a:pP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79653"/>
      </p:ext>
    </p:extLst>
  </p:cSld>
  <p:clrMapOvr>
    <a:masterClrMapping/>
  </p:clrMapOvr>
</p:sld>
</file>

<file path=ppt/theme/theme1.xml><?xml version="1.0" encoding="utf-8"?>
<a:theme xmlns:a="http://schemas.openxmlformats.org/drawingml/2006/main" name="1_Design 1 - Thin L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NSInfoDocument" ma:contentTypeID="0x010100468BE630344CFF4DB608D05E1B2111830048EEC5E7BAC02140BEB90219A6C5E8CB002B5B0C27235B8148B06AE18387184B95" ma:contentTypeVersion="21" ma:contentTypeDescription="TNS Info Document" ma:contentTypeScope="" ma:versionID="7c03dfa5b060ff3042332c592cae931b">
  <xsd:schema xmlns:xsd="http://www.w3.org/2001/XMLSchema" xmlns:p="http://schemas.microsoft.com/office/2006/metadata/properties" xmlns:ns2="4ea38a08-ba9b-4261-9d90-f81cd529267c" xmlns:ns3="3b047354-3613-465c-95ff-7d3745f704f0" xmlns:ns4="80252f95-4810-4385-bd26-f1d4182e9d18" xmlns:ns5="1bcccd96-784f-44c7-8bf7-57191691dfb9" targetNamespace="http://schemas.microsoft.com/office/2006/metadata/properties" ma:root="true" ma:fieldsID="aef5136bdbdd309b66b378b5e3f24b48" ns2:_="" ns3:_="" ns4:_="" ns5:_="">
    <xsd:import namespace="4ea38a08-ba9b-4261-9d90-f81cd529267c"/>
    <xsd:import namespace="3b047354-3613-465c-95ff-7d3745f704f0"/>
    <xsd:import namespace="80252f95-4810-4385-bd26-f1d4182e9d18"/>
    <xsd:import namespace="1bcccd96-784f-44c7-8bf7-57191691dfb9"/>
    <xsd:element name="properties">
      <xsd:complexType>
        <xsd:sequence>
          <xsd:element name="documentManagement">
            <xsd:complexType>
              <xsd:all>
                <xsd:element ref="ns2:Document_x0020_Author" minOccurs="0"/>
                <xsd:element ref="ns2:Document_x0020_Created" minOccurs="0"/>
                <xsd:element ref="ns2:Document_x0020_Resource_x0020_Description" minOccurs="0"/>
                <xsd:element ref="ns2:Document_x0020_Activation_x0020_Date" minOccurs="0"/>
                <xsd:element ref="ns2:Document_x0020_Expiration_x0020_Date" minOccurs="0"/>
                <xsd:element ref="ns3:fileName" minOccurs="0"/>
                <xsd:element ref="ns4:SkipAlert" minOccurs="0"/>
                <xsd:element ref="ns5:_dlc_Exempt" minOccurs="0"/>
                <xsd:element ref="ns5:_dlc_ExpireDateSaved" minOccurs="0"/>
                <xsd:element ref="ns5:_dlc_Expire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4ea38a08-ba9b-4261-9d90-f81cd529267c" elementFormDefault="qualified">
    <xsd:import namespace="http://schemas.microsoft.com/office/2006/documentManagement/types"/>
    <xsd:element name="Document_x0020_Author" ma:index="8" nillable="true" ma:displayName="Document Author" ma:list="UserInfo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reated" ma:index="9" nillable="true" ma:displayName="Document Created" ma:default="[today]" ma:format="DateTime" ma:internalName="Document_x0020_Created">
      <xsd:simpleType>
        <xsd:restriction base="dms:DateTime"/>
      </xsd:simpleType>
    </xsd:element>
    <xsd:element name="Document_x0020_Resource_x0020_Description" ma:index="10" nillable="true" ma:displayName="Document Resource Description" ma:default="" ma:internalName="Document_x0020_Resource_x0020_Description">
      <xsd:simpleType>
        <xsd:restriction base="dms:Note"/>
      </xsd:simpleType>
    </xsd:element>
    <xsd:element name="Document_x0020_Activation_x0020_Date" ma:index="11" nillable="true" ma:displayName="Document Activation Date" ma:default="[today]" ma:format="DateOnly" ma:internalName="Document_x0020_Activation_x0020_Date">
      <xsd:simpleType>
        <xsd:restriction base="dms:DateTime"/>
      </xsd:simpleType>
    </xsd:element>
    <xsd:element name="Document_x0020_Expiration_x0020_Date" ma:index="12" nillable="true" ma:displayName="Document Expiration Date" ma:default="2500-12-31T00:00:00Z" ma:format="DateOnly" ma:internalName="Document_x0020_Expiration_x0020_Date" ma:readOnly="false">
      <xsd:simpleType>
        <xsd:restriction base="dms:DateTime"/>
      </xsd:simpleType>
    </xsd:element>
  </xsd:schema>
  <xsd:schema xmlns:xsd="http://www.w3.org/2001/XMLSchema" xmlns:dms="http://schemas.microsoft.com/office/2006/documentManagement/types" targetNamespace="3b047354-3613-465c-95ff-7d3745f704f0" elementFormDefault="qualified">
    <xsd:import namespace="http://schemas.microsoft.com/office/2006/documentManagement/types"/>
    <xsd:element name="fileName" ma:index="13" nillable="true" ma:displayName="fileName" ma:hidden="true" ma:internalName="fileName" ma:readOnly="false">
      <xsd:simpleType>
        <xsd:restriction base="dms:Text">
          <xsd:maxLength value="255"/>
        </xsd:restriction>
      </xsd:simpleType>
    </xsd:element>
  </xsd:schema>
  <xsd:schema xmlns:xsd="http://www.w3.org/2001/XMLSchema" xmlns:dms="http://schemas.microsoft.com/office/2006/documentManagement/types" targetNamespace="80252f95-4810-4385-bd26-f1d4182e9d18" elementFormDefault="qualified">
    <xsd:import namespace="http://schemas.microsoft.com/office/2006/documentManagement/types"/>
    <xsd:element name="SkipAlert" ma:index="14" nillable="true" ma:displayName="SkipAlert" ma:default="0" ma:internalName="SkipAlert">
      <xsd:simpleType>
        <xsd:restriction base="dms:Boolean"/>
      </xsd:simpleType>
    </xsd:element>
  </xsd:schema>
  <xsd:schema xmlns:xsd="http://www.w3.org/2001/XMLSchema" xmlns:dms="http://schemas.microsoft.com/office/2006/documentManagement/types" targetNamespace="1bcccd96-784f-44c7-8bf7-57191691dfb9" elementFormDefault="qualified">
    <xsd:import namespace="http://schemas.microsoft.com/office/2006/documentManagement/types"/>
    <xsd:element name="_dlc_Exempt" ma:index="15" nillable="true" ma:displayName="Exempt from Policy" ma:description="" ma:hidden="true" ma:internalName="_dlc_Exempt" ma:readOnly="true">
      <xsd:simpleType>
        <xsd:restriction base="dms:Unknown"/>
      </xsd:simpleType>
    </xsd:element>
    <xsd:element name="_dlc_ExpireDateSaved" ma:index="16" nillable="true" ma:displayName="Original Expiration Date" ma:description="" ma:hidden="true" ma:internalName="_dlc_ExpireDateSaved" ma:readOnly="true">
      <xsd:simpleType>
        <xsd:restriction base="dms:DateTime"/>
      </xsd:simpleType>
    </xsd:element>
    <xsd:element name="_dlc_ExpireDate" ma:index="17" nillable="true" ma:displayName="Expiration Date" ma:description="" ma:hidden="true" ma:internalName="_dlc_ExpireDat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p:Policy xmlns:p="office.server.policy" id="" local="true">
  <p:Name>Custom Expiration</p:Name>
  <p:Description/>
  <p:Statement/>
  <p:PolicyItems>
    <p:PolicyItem featureId="Microsoft.Office.RecordsManagement.PolicyFeatures.Expiration">
      <p:Name>Expiration</p:Name>
      <p:Description>Automatic scheduling of content for processing, and expiry of content that has reached its due date.</p:Description>
      <p:CustomData>
        <data>
          <formula id="CustomExpirationPolicy.CustomPolicy"/>
          <action type="action" id="Microsoft.Office.RecordsManagement.PolicyFeatures.Expiration.Action.MoveToRecycleBin"/>
        </data>
      </p:CustomData>
    </p:PolicyItem>
  </p:PolicyItems>
</p:Policy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Document_x0020_Resource_x0020_Description xmlns="4ea38a08-ba9b-4261-9d90-f81cd529267c" xsi:nil="true"/>
    <Document_x0020_Author xmlns="4ea38a08-ba9b-4261-9d90-f81cd529267c">
      <UserInfo>
        <DisplayName/>
        <AccountId xsi:nil="true"/>
        <AccountType/>
      </UserInfo>
    </Document_x0020_Author>
    <Document_x0020_Created xmlns="4ea38a08-ba9b-4261-9d90-f81cd529267c">2017-10-10T14:28:50+00:00</Document_x0020_Created>
    <Document_x0020_Expiration_x0020_Date xmlns="4ea38a08-ba9b-4261-9d90-f81cd529267c">2500-12-31T00:00:00+00:00</Document_x0020_Expiration_x0020_Date>
    <fileName xmlns="3b047354-3613-465c-95ff-7d3745f704f0" xsi:nil="true"/>
    <Document_x0020_Activation_x0020_Date xmlns="4ea38a08-ba9b-4261-9d90-f81cd529267c">2017-10-10T14:28:50+00:00</Document_x0020_Activation_x0020_Date>
    <SkipAlert xmlns="80252f95-4810-4385-bd26-f1d4182e9d18">false</SkipAlert>
    <_dlc_ExpireDate xmlns="1bcccd96-784f-44c7-8bf7-57191691dfb9">2500-12-31T00:00:00+00:00</_dlc_ExpireDate>
    <_dlc_ExpireDateSaved xmlns="1bcccd96-784f-44c7-8bf7-57191691dfb9" xsi:nil="true"/>
  </documentManagement>
</p:properties>
</file>

<file path=customXml/item5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668E353D-2638-4E5C-BB4F-27B30874B9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a38a08-ba9b-4261-9d90-f81cd529267c"/>
    <ds:schemaRef ds:uri="3b047354-3613-465c-95ff-7d3745f704f0"/>
    <ds:schemaRef ds:uri="80252f95-4810-4385-bd26-f1d4182e9d18"/>
    <ds:schemaRef ds:uri="1bcccd96-784f-44c7-8bf7-57191691dfb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5F3E98B-3028-4DCA-B628-1FC98CEDFB65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A35E0A86-014B-445F-BA56-0919DD15335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EB3C6C7-F064-49D4-8DED-C5CFDE8B137E}">
  <ds:schemaRefs>
    <ds:schemaRef ds:uri="http://purl.org/dc/dcmitype/"/>
    <ds:schemaRef ds:uri="80252f95-4810-4385-bd26-f1d4182e9d18"/>
    <ds:schemaRef ds:uri="http://www.w3.org/XML/1998/namespace"/>
    <ds:schemaRef ds:uri="http://purl.org/dc/elements/1.1/"/>
    <ds:schemaRef ds:uri="4ea38a08-ba9b-4261-9d90-f81cd529267c"/>
    <ds:schemaRef ds:uri="1bcccd96-784f-44c7-8bf7-57191691dfb9"/>
    <ds:schemaRef ds:uri="http://schemas.openxmlformats.org/package/2006/metadata/core-properties"/>
    <ds:schemaRef ds:uri="http://schemas.microsoft.com/office/2006/documentManagement/types"/>
    <ds:schemaRef ds:uri="3b047354-3613-465c-95ff-7d3745f704f0"/>
    <ds:schemaRef ds:uri="http://schemas.microsoft.com/office/2006/metadata/properties"/>
    <ds:schemaRef ds:uri="http://purl.org/dc/terms/"/>
  </ds:schemaRefs>
</ds:datastoreItem>
</file>

<file path=customXml/itemProps5.xml><?xml version="1.0" encoding="utf-8"?>
<ds:datastoreItem xmlns:ds="http://schemas.openxmlformats.org/officeDocument/2006/customXml" ds:itemID="{CA2BA5F7-5FD9-4E56-97B3-65AD58A6E74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17193</TotalTime>
  <Words>427</Words>
  <Application>Microsoft Office PowerPoint</Application>
  <PresentationFormat>On-screen Show (4:3)</PresentationFormat>
  <Paragraphs>660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Myriad Pro</vt:lpstr>
      <vt:lpstr>Tahoma</vt:lpstr>
      <vt:lpstr>Times</vt:lpstr>
      <vt:lpstr>Times New Roman</vt:lpstr>
      <vt:lpstr>Wingdings</vt:lpstr>
      <vt:lpstr>1_Design 1 - Thin Line</vt:lpstr>
      <vt:lpstr>NY – NJ Airports &amp; Terminals ASQ Performance Report</vt:lpstr>
      <vt:lpstr>JFK Terminal Performance</vt:lpstr>
      <vt:lpstr>LGA Terminal Performance</vt:lpstr>
      <vt:lpstr>EWR Terminal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Passenger Satisfaction Report FRA – Airport Performance</dc:title>
  <dc:creator>Gwénaëlle Delpirou</dc:creator>
  <cp:lastModifiedBy>Browder, Elizabeth</cp:lastModifiedBy>
  <cp:revision>1895</cp:revision>
  <cp:lastPrinted>2018-11-19T14:34:28Z</cp:lastPrinted>
  <dcterms:created xsi:type="dcterms:W3CDTF">2015-02-09T03:59:11Z</dcterms:created>
  <dcterms:modified xsi:type="dcterms:W3CDTF">2018-11-28T22:48:13Z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0x010100468BE630344CFF4DB608D05E1B2111830048EEC5E7BAC02140BEB90219A6C5E8CB002B5B0C27235B8148B06AE18387184B95</vt:lpwstr>
  </property>
</Properties>
</file>