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4.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5.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6"/>
  </p:sldMasterIdLst>
  <p:notesMasterIdLst>
    <p:notesMasterId r:id="rId18"/>
  </p:notesMasterIdLst>
  <p:handoutMasterIdLst>
    <p:handoutMasterId r:id="rId19"/>
  </p:handoutMasterIdLst>
  <p:sldIdLst>
    <p:sldId id="257" r:id="rId7"/>
    <p:sldId id="324" r:id="rId8"/>
    <p:sldId id="470" r:id="rId9"/>
    <p:sldId id="385" r:id="rId10"/>
    <p:sldId id="360" r:id="rId11"/>
    <p:sldId id="472" r:id="rId12"/>
    <p:sldId id="409" r:id="rId13"/>
    <p:sldId id="473" r:id="rId14"/>
    <p:sldId id="372" r:id="rId15"/>
    <p:sldId id="474" r:id="rId16"/>
    <p:sldId id="471"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84">
          <p15:clr>
            <a:srgbClr val="A4A3A4"/>
          </p15:clr>
        </p15:guide>
        <p15:guide id="3" pos="2880">
          <p15:clr>
            <a:srgbClr val="A4A3A4"/>
          </p15:clr>
        </p15:guide>
        <p15:guide id="4" pos="5472">
          <p15:clr>
            <a:srgbClr val="A4A3A4"/>
          </p15:clr>
        </p15:guide>
        <p15:guide id="5" pos="288">
          <p15:clr>
            <a:srgbClr val="A4A3A4"/>
          </p15:clr>
        </p15:guide>
        <p15:guide id="6" pos="4989">
          <p15:clr>
            <a:srgbClr val="A4A3A4"/>
          </p15:clr>
        </p15:guide>
        <p15:guide id="7" orient="horz" pos="1357">
          <p15:clr>
            <a:srgbClr val="A4A3A4"/>
          </p15:clr>
        </p15:guide>
        <p15:guide id="8" orient="horz" pos="3816">
          <p15:clr>
            <a:srgbClr val="A4A3A4"/>
          </p15:clr>
        </p15:guide>
        <p15:guide id="9" pos="4581">
          <p15:clr>
            <a:srgbClr val="A4A3A4"/>
          </p15:clr>
        </p15:guide>
        <p15:guide id="10" pos="65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C56B0"/>
    <a:srgbClr val="006600"/>
    <a:srgbClr val="FF0066"/>
    <a:srgbClr val="0099FF"/>
    <a:srgbClr val="B3A2C7"/>
    <a:srgbClr val="8064A2"/>
    <a:srgbClr val="663300"/>
    <a:srgbClr val="0080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381" autoAdjust="0"/>
    <p:restoredTop sz="95642" autoAdjust="0"/>
  </p:normalViewPr>
  <p:slideViewPr>
    <p:cSldViewPr snapToGrid="0">
      <p:cViewPr varScale="1">
        <p:scale>
          <a:sx n="68" d="100"/>
          <a:sy n="68" d="100"/>
        </p:scale>
        <p:origin x="1267" y="62"/>
      </p:cViewPr>
      <p:guideLst>
        <p:guide orient="horz" pos="2160"/>
        <p:guide orient="horz" pos="4084"/>
        <p:guide pos="2880"/>
        <p:guide pos="5472"/>
        <p:guide pos="288"/>
        <p:guide pos="4989"/>
        <p:guide orient="horz" pos="1357"/>
        <p:guide orient="horz" pos="3816"/>
        <p:guide pos="4581"/>
        <p:guide pos="654"/>
      </p:guideLst>
    </p:cSldViewPr>
  </p:slideViewPr>
  <p:notesTextViewPr>
    <p:cViewPr>
      <p:scale>
        <a:sx n="1" d="1"/>
        <a:sy n="1" d="1"/>
      </p:scale>
      <p:origin x="0" y="0"/>
    </p:cViewPr>
  </p:notesTextViewPr>
  <p:sorterViewPr>
    <p:cViewPr varScale="1">
      <p:scale>
        <a:sx n="1" d="1"/>
        <a:sy n="1" d="1"/>
      </p:scale>
      <p:origin x="0" y="-900"/>
    </p:cViewPr>
  </p:sorterViewPr>
  <p:notesViewPr>
    <p:cSldViewPr snapToGrid="0">
      <p:cViewPr varScale="1">
        <p:scale>
          <a:sx n="84" d="100"/>
          <a:sy n="84" d="100"/>
        </p:scale>
        <p:origin x="199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64079925698194018"/>
          <c:y val="9.4833266773162936E-2"/>
          <c:w val="0.24454540304764064"/>
          <c:h val="0.8749976703940362"/>
        </c:manualLayout>
      </c:layout>
      <c:barChart>
        <c:barDir val="bar"/>
        <c:grouping val="clustered"/>
        <c:varyColors val="0"/>
        <c:ser>
          <c:idx val="0"/>
          <c:order val="0"/>
          <c:tx>
            <c:strRef>
              <c:f>Sheet1!$B$1</c:f>
              <c:strCache>
                <c:ptCount val="1"/>
                <c:pt idx="0">
                  <c:v>Series 1</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94F-494F-9CE2-B4B340CA9821}"/>
                </c:ext>
              </c:extLst>
            </c:dLbl>
            <c:dLbl>
              <c:idx val="36"/>
              <c:layout>
                <c:manualLayout>
                  <c:x val="-7.1942446043165471E-3"/>
                  <c:y val="2.127072706831904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72E-4FF9-BD1F-6A8E21597DF4}"/>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Sheet1!$A$2:$A$47</c:f>
              <c:strCache>
                <c:ptCount val="46"/>
                <c:pt idx="0">
                  <c:v>Overall Satisfaction</c:v>
                </c:pt>
                <c:pt idx="1">
                  <c:v>Business</c:v>
                </c:pt>
                <c:pt idx="2">
                  <c:v>Leisure</c:v>
                </c:pt>
                <c:pt idx="3">
                  <c:v>Other*</c:v>
                </c:pt>
                <c:pt idx="4">
                  <c:v>Leisure &amp; Other</c:v>
                </c:pt>
                <c:pt idx="6">
                  <c:v>Ground transportation</c:v>
                </c:pt>
                <c:pt idx="7">
                  <c:v>Parking</c:v>
                </c:pt>
                <c:pt idx="8">
                  <c:v>VFM: Parking facilities</c:v>
                </c:pt>
                <c:pt idx="9">
                  <c:v>Baggage carts/trolleys</c:v>
                </c:pt>
                <c:pt idx="11">
                  <c:v>Check-in waiting time</c:v>
                </c:pt>
                <c:pt idx="12">
                  <c:v>Efficiency of staff</c:v>
                </c:pt>
                <c:pt idx="13">
                  <c:v>Courtesy of check-in staff</c:v>
                </c:pt>
                <c:pt idx="15">
                  <c:v>Inspection waiting time</c:v>
                </c:pt>
                <c:pt idx="16">
                  <c:v>Courtesy of inspection staff</c:v>
                </c:pt>
                <c:pt idx="18">
                  <c:v>Courtesy of security staff</c:v>
                </c:pt>
                <c:pt idx="19">
                  <c:v>Thoroughness</c:v>
                </c:pt>
                <c:pt idx="20">
                  <c:v>Security waiting time</c:v>
                </c:pt>
                <c:pt idx="21">
                  <c:v>Safe/secure feeling</c:v>
                </c:pt>
                <c:pt idx="23">
                  <c:v>Ease of finding way</c:v>
                </c:pt>
                <c:pt idx="24">
                  <c:v>Flight info screens</c:v>
                </c:pt>
                <c:pt idx="25">
                  <c:v>Walking distance</c:v>
                </c:pt>
                <c:pt idx="26">
                  <c:v>Ease of connections</c:v>
                </c:pt>
                <c:pt idx="28">
                  <c:v>Courtesy of airport staff</c:v>
                </c:pt>
                <c:pt idx="29">
                  <c:v>Eating facilities</c:v>
                </c:pt>
                <c:pt idx="30">
                  <c:v>VFM: Eating facilities</c:v>
                </c:pt>
                <c:pt idx="31">
                  <c:v>Availability Bank/ATM/exchange</c:v>
                </c:pt>
                <c:pt idx="32">
                  <c:v>Shopping facilities</c:v>
                </c:pt>
                <c:pt idx="33">
                  <c:v>VFM: Shopping facilities</c:v>
                </c:pt>
                <c:pt idx="34">
                  <c:v>Internet / Wi-Fi</c:v>
                </c:pt>
                <c:pt idx="35">
                  <c:v>Business/Executives Lounges</c:v>
                </c:pt>
                <c:pt idx="36">
                  <c:v>Availability of washrooms</c:v>
                </c:pt>
                <c:pt idx="37">
                  <c:v>Cleanliness of washrooms</c:v>
                </c:pt>
                <c:pt idx="38">
                  <c:v>Comfort of waiting/gate areas</c:v>
                </c:pt>
                <c:pt idx="40">
                  <c:v>Terminal cleanliness</c:v>
                </c:pt>
                <c:pt idx="41">
                  <c:v>Airport Ambience</c:v>
                </c:pt>
                <c:pt idx="43">
                  <c:v>Passport inspection</c:v>
                </c:pt>
                <c:pt idx="44">
                  <c:v>Baggage delivery speed</c:v>
                </c:pt>
                <c:pt idx="45">
                  <c:v>Customs inspection</c:v>
                </c:pt>
              </c:strCache>
            </c:strRef>
          </c:cat>
          <c:val>
            <c:numRef>
              <c:f>Sheet1!$B$2:$B$47</c:f>
              <c:numCache>
                <c:formatCode>#,##0.00</c:formatCode>
                <c:ptCount val="46"/>
                <c:pt idx="0">
                  <c:v>3.642404479155247</c:v>
                </c:pt>
                <c:pt idx="1">
                  <c:v>3.7619623006802132</c:v>
                </c:pt>
                <c:pt idx="2">
                  <c:v>3.5720000860039587</c:v>
                </c:pt>
                <c:pt idx="3">
                  <c:v>3.8356164383561642</c:v>
                </c:pt>
                <c:pt idx="4">
                  <c:v>3.6342773597681406</c:v>
                </c:pt>
                <c:pt idx="6">
                  <c:v>3.7692628071925807</c:v>
                </c:pt>
                <c:pt idx="7">
                  <c:v>3.8529411764705883</c:v>
                </c:pt>
                <c:pt idx="8">
                  <c:v>3.6896551724137927</c:v>
                </c:pt>
                <c:pt idx="9">
                  <c:v>3.6027397260273988</c:v>
                </c:pt>
                <c:pt idx="11">
                  <c:v>3.8440546414318968</c:v>
                </c:pt>
                <c:pt idx="12">
                  <c:v>3.9937732517672782</c:v>
                </c:pt>
                <c:pt idx="13">
                  <c:v>3.9752933619376809</c:v>
                </c:pt>
                <c:pt idx="15">
                  <c:v>3.9410196900652621</c:v>
                </c:pt>
                <c:pt idx="16">
                  <c:v>3.7837751322270026</c:v>
                </c:pt>
                <c:pt idx="18">
                  <c:v>3.6577333293004752</c:v>
                </c:pt>
                <c:pt idx="19">
                  <c:v>3.8672436511622199</c:v>
                </c:pt>
                <c:pt idx="20">
                  <c:v>3.6235350323276707</c:v>
                </c:pt>
                <c:pt idx="21">
                  <c:v>3.9766474775167291</c:v>
                </c:pt>
                <c:pt idx="23">
                  <c:v>4.0145344547731083</c:v>
                </c:pt>
                <c:pt idx="24">
                  <c:v>3.8716456808677919</c:v>
                </c:pt>
                <c:pt idx="25">
                  <c:v>4.0408305215305926</c:v>
                </c:pt>
                <c:pt idx="26">
                  <c:v>3.4938271604938271</c:v>
                </c:pt>
                <c:pt idx="28">
                  <c:v>3.9499847720751955</c:v>
                </c:pt>
                <c:pt idx="29">
                  <c:v>3.2911626278508574</c:v>
                </c:pt>
                <c:pt idx="30">
                  <c:v>2.7743037724531203</c:v>
                </c:pt>
                <c:pt idx="31">
                  <c:v>3.5535916610198344</c:v>
                </c:pt>
                <c:pt idx="32">
                  <c:v>3.5921143442431145</c:v>
                </c:pt>
                <c:pt idx="33">
                  <c:v>3.0297029702970288</c:v>
                </c:pt>
                <c:pt idx="34">
                  <c:v>3.5631964837702781</c:v>
                </c:pt>
                <c:pt idx="35">
                  <c:v>3.5789473684210535</c:v>
                </c:pt>
                <c:pt idx="36">
                  <c:v>3.9591048397262734</c:v>
                </c:pt>
                <c:pt idx="37">
                  <c:v>3.7054784394041445</c:v>
                </c:pt>
                <c:pt idx="38">
                  <c:v>3.4723040267569889</c:v>
                </c:pt>
                <c:pt idx="40">
                  <c:v>3.8264608402169396</c:v>
                </c:pt>
                <c:pt idx="41">
                  <c:v>3.5787700732011918</c:v>
                </c:pt>
                <c:pt idx="43">
                  <c:v>3.7294778447822736</c:v>
                </c:pt>
                <c:pt idx="44">
                  <c:v>3.856414122357771</c:v>
                </c:pt>
                <c:pt idx="45">
                  <c:v>3.7595968469950138</c:v>
                </c:pt>
              </c:numCache>
            </c:numRef>
          </c:val>
          <c:extLst>
            <c:ext xmlns:c16="http://schemas.microsoft.com/office/drawing/2014/chart" uri="{C3380CC4-5D6E-409C-BE32-E72D297353CC}">
              <c16:uniqueId val="{00000001-F94F-494F-9CE2-B4B340CA9821}"/>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64079925698194018"/>
          <c:y val="9.4833266773162936E-2"/>
          <c:w val="0.24454540304764064"/>
          <c:h val="0.8749976703940362"/>
        </c:manualLayout>
      </c:layout>
      <c:barChart>
        <c:barDir val="bar"/>
        <c:grouping val="clustered"/>
        <c:varyColors val="0"/>
        <c:ser>
          <c:idx val="0"/>
          <c:order val="0"/>
          <c:tx>
            <c:strRef>
              <c:f>Sheet1!$B$1</c:f>
              <c:strCache>
                <c:ptCount val="1"/>
                <c:pt idx="0">
                  <c:v>TA</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94F-494F-9CE2-B4B340CA9821}"/>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Sheet1!$A$2:$A$47</c:f>
              <c:strCache>
                <c:ptCount val="46"/>
                <c:pt idx="0">
                  <c:v>Overall Satisfaction</c:v>
                </c:pt>
                <c:pt idx="1">
                  <c:v>Business</c:v>
                </c:pt>
                <c:pt idx="2">
                  <c:v>Leisure</c:v>
                </c:pt>
                <c:pt idx="3">
                  <c:v>Other*</c:v>
                </c:pt>
                <c:pt idx="4">
                  <c:v>Leisure &amp; Other</c:v>
                </c:pt>
                <c:pt idx="6">
                  <c:v>Ground transportation</c:v>
                </c:pt>
                <c:pt idx="7">
                  <c:v>Parking</c:v>
                </c:pt>
                <c:pt idx="8">
                  <c:v>VFM: Parking facilities</c:v>
                </c:pt>
                <c:pt idx="9">
                  <c:v>Baggage carts/trolleys</c:v>
                </c:pt>
                <c:pt idx="11">
                  <c:v>Check-in waiting time</c:v>
                </c:pt>
                <c:pt idx="12">
                  <c:v>Efficiency of staff</c:v>
                </c:pt>
                <c:pt idx="13">
                  <c:v>Courtesy of check-in staff</c:v>
                </c:pt>
                <c:pt idx="15">
                  <c:v>Inspection waiting time</c:v>
                </c:pt>
                <c:pt idx="16">
                  <c:v>Courtesy of inspection staff</c:v>
                </c:pt>
                <c:pt idx="18">
                  <c:v>Courtesy of security staff</c:v>
                </c:pt>
                <c:pt idx="19">
                  <c:v>Thoroughness</c:v>
                </c:pt>
                <c:pt idx="20">
                  <c:v>Security waiting time</c:v>
                </c:pt>
                <c:pt idx="21">
                  <c:v>Safe/secure feeling</c:v>
                </c:pt>
                <c:pt idx="23">
                  <c:v>Ease of finding way</c:v>
                </c:pt>
                <c:pt idx="24">
                  <c:v>Flight info screens</c:v>
                </c:pt>
                <c:pt idx="25">
                  <c:v>Walking distance</c:v>
                </c:pt>
                <c:pt idx="26">
                  <c:v>Ease of connections</c:v>
                </c:pt>
                <c:pt idx="28">
                  <c:v>Courtesy of airport staff</c:v>
                </c:pt>
                <c:pt idx="29">
                  <c:v>Eating facilities</c:v>
                </c:pt>
                <c:pt idx="30">
                  <c:v>VFM: Eating facilities</c:v>
                </c:pt>
                <c:pt idx="31">
                  <c:v>Availability Bank/ATM/exchange</c:v>
                </c:pt>
                <c:pt idx="32">
                  <c:v>Shopping facilities</c:v>
                </c:pt>
                <c:pt idx="33">
                  <c:v>VFM: Shopping facilities</c:v>
                </c:pt>
                <c:pt idx="34">
                  <c:v>Internet / Wi-Fi</c:v>
                </c:pt>
                <c:pt idx="35">
                  <c:v>Business/Executives Lounges</c:v>
                </c:pt>
                <c:pt idx="36">
                  <c:v>Availability of washrooms</c:v>
                </c:pt>
                <c:pt idx="37">
                  <c:v>Cleanliness of washrooms</c:v>
                </c:pt>
                <c:pt idx="38">
                  <c:v>Comfort of waiting/gate areas</c:v>
                </c:pt>
                <c:pt idx="40">
                  <c:v>Terminal cleanliness</c:v>
                </c:pt>
                <c:pt idx="41">
                  <c:v>Airport Ambience</c:v>
                </c:pt>
                <c:pt idx="43">
                  <c:v>Passport inspection</c:v>
                </c:pt>
                <c:pt idx="44">
                  <c:v>Baggage delivery speed</c:v>
                </c:pt>
                <c:pt idx="45">
                  <c:v>Customs inspection</c:v>
                </c:pt>
              </c:strCache>
            </c:strRef>
          </c:cat>
          <c:val>
            <c:numRef>
              <c:f>Sheet1!$B$2:$B$47</c:f>
              <c:numCache>
                <c:formatCode>#,##0.00</c:formatCode>
                <c:ptCount val="46"/>
                <c:pt idx="0">
                  <c:v>4.1707317073170715</c:v>
                </c:pt>
                <c:pt idx="1">
                  <c:v>3.8888888888888888</c:v>
                </c:pt>
                <c:pt idx="2">
                  <c:v>4.333333333333333</c:v>
                </c:pt>
                <c:pt idx="3">
                  <c:v>4.0000000000000009</c:v>
                </c:pt>
                <c:pt idx="4">
                  <c:v>4.2499999999999991</c:v>
                </c:pt>
                <c:pt idx="6">
                  <c:v>3.785714285714286</c:v>
                </c:pt>
                <c:pt idx="7">
                  <c:v>3.4</c:v>
                </c:pt>
                <c:pt idx="8">
                  <c:v>3.25</c:v>
                </c:pt>
                <c:pt idx="9">
                  <c:v>3.6153846153846154</c:v>
                </c:pt>
                <c:pt idx="11">
                  <c:v>4.5405405405405403</c:v>
                </c:pt>
                <c:pt idx="12">
                  <c:v>4.371428571428571</c:v>
                </c:pt>
                <c:pt idx="13">
                  <c:v>4.5</c:v>
                </c:pt>
                <c:pt idx="15">
                  <c:v>4.3235294117647047</c:v>
                </c:pt>
                <c:pt idx="16">
                  <c:v>4.3529411764705861</c:v>
                </c:pt>
                <c:pt idx="18">
                  <c:v>4.2558139534883708</c:v>
                </c:pt>
                <c:pt idx="19">
                  <c:v>4.6190476190476186</c:v>
                </c:pt>
                <c:pt idx="20">
                  <c:v>4.4651162790697674</c:v>
                </c:pt>
                <c:pt idx="21">
                  <c:v>4.5238095238095237</c:v>
                </c:pt>
                <c:pt idx="23">
                  <c:v>4.5476190476190474</c:v>
                </c:pt>
                <c:pt idx="24">
                  <c:v>4.6829268292682924</c:v>
                </c:pt>
                <c:pt idx="25">
                  <c:v>4.6190476190476204</c:v>
                </c:pt>
                <c:pt idx="26">
                  <c:v>4</c:v>
                </c:pt>
                <c:pt idx="28">
                  <c:v>4.2222222222222223</c:v>
                </c:pt>
                <c:pt idx="29">
                  <c:v>4</c:v>
                </c:pt>
                <c:pt idx="30">
                  <c:v>3.3529411764705874</c:v>
                </c:pt>
                <c:pt idx="31">
                  <c:v>3.9166666666666665</c:v>
                </c:pt>
                <c:pt idx="32">
                  <c:v>3.1304347826086953</c:v>
                </c:pt>
                <c:pt idx="33">
                  <c:v>2.6842105263157898</c:v>
                </c:pt>
                <c:pt idx="34">
                  <c:v>4.3461538461538458</c:v>
                </c:pt>
                <c:pt idx="35">
                  <c:v>3.4285714285714288</c:v>
                </c:pt>
                <c:pt idx="36">
                  <c:v>4.1052631578947363</c:v>
                </c:pt>
                <c:pt idx="37">
                  <c:v>3.9459459459459456</c:v>
                </c:pt>
                <c:pt idx="38">
                  <c:v>4.2439024390243896</c:v>
                </c:pt>
                <c:pt idx="40">
                  <c:v>4.3488372093023244</c:v>
                </c:pt>
                <c:pt idx="41">
                  <c:v>3.9999999999999991</c:v>
                </c:pt>
                <c:pt idx="44">
                  <c:v>4.1875</c:v>
                </c:pt>
              </c:numCache>
            </c:numRef>
          </c:val>
          <c:extLst>
            <c:ext xmlns:c16="http://schemas.microsoft.com/office/drawing/2014/chart" uri="{C3380CC4-5D6E-409C-BE32-E72D297353CC}">
              <c16:uniqueId val="{00000001-F94F-494F-9CE2-B4B340CA9821}"/>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266773162936E-2"/>
          <c:w val="0.43149574468214641"/>
          <c:h val="0.8749976703940362"/>
        </c:manualLayout>
      </c:layout>
      <c:barChart>
        <c:barDir val="bar"/>
        <c:grouping val="clustered"/>
        <c:varyColors val="0"/>
        <c:ser>
          <c:idx val="0"/>
          <c:order val="0"/>
          <c:tx>
            <c:strRef>
              <c:f>Sheet1!$B$1</c:f>
              <c:strCache>
                <c:ptCount val="1"/>
                <c:pt idx="0">
                  <c:v>TB</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2B4-4E0C-862B-2810E2041970}"/>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3.6922785989175471</c:v>
                </c:pt>
                <c:pt idx="1">
                  <c:v>3.515319604488877</c:v>
                </c:pt>
                <c:pt idx="2">
                  <c:v>3.8178888833144735</c:v>
                </c:pt>
                <c:pt idx="3">
                  <c:v>3.8038265859319971</c:v>
                </c:pt>
                <c:pt idx="4">
                  <c:v>3.8139864973129005</c:v>
                </c:pt>
                <c:pt idx="6">
                  <c:v>3.3816876564705995</c:v>
                </c:pt>
                <c:pt idx="7">
                  <c:v>2.9991349921707027</c:v>
                </c:pt>
                <c:pt idx="8">
                  <c:v>2.6643021073970243</c:v>
                </c:pt>
                <c:pt idx="9">
                  <c:v>3.4603159937078298</c:v>
                </c:pt>
                <c:pt idx="11">
                  <c:v>4.4443221070893255</c:v>
                </c:pt>
                <c:pt idx="12">
                  <c:v>4.4053716956024012</c:v>
                </c:pt>
                <c:pt idx="13">
                  <c:v>4.3133166927882733</c:v>
                </c:pt>
                <c:pt idx="15">
                  <c:v>4.3916402200228646</c:v>
                </c:pt>
                <c:pt idx="16">
                  <c:v>4.2622263050039173</c:v>
                </c:pt>
                <c:pt idx="18">
                  <c:v>4.1656116990105945</c:v>
                </c:pt>
                <c:pt idx="19">
                  <c:v>4.2172949612754502</c:v>
                </c:pt>
                <c:pt idx="20">
                  <c:v>4.2962805585055213</c:v>
                </c:pt>
                <c:pt idx="21">
                  <c:v>4.2943659404036447</c:v>
                </c:pt>
                <c:pt idx="23">
                  <c:v>4.0785711473296704</c:v>
                </c:pt>
                <c:pt idx="24">
                  <c:v>4.0873515577688941</c:v>
                </c:pt>
                <c:pt idx="25">
                  <c:v>4.0826942802905073</c:v>
                </c:pt>
                <c:pt idx="26">
                  <c:v>3.5106682431659451</c:v>
                </c:pt>
                <c:pt idx="28">
                  <c:v>4.2346158365740729</c:v>
                </c:pt>
                <c:pt idx="29">
                  <c:v>3.3945066840437716</c:v>
                </c:pt>
                <c:pt idx="30">
                  <c:v>2.906699786200301</c:v>
                </c:pt>
                <c:pt idx="31">
                  <c:v>3.5193347491494023</c:v>
                </c:pt>
                <c:pt idx="32">
                  <c:v>3.2231331710179916</c:v>
                </c:pt>
                <c:pt idx="33">
                  <c:v>2.7801662466708597</c:v>
                </c:pt>
                <c:pt idx="34">
                  <c:v>3.6194937542576713</c:v>
                </c:pt>
                <c:pt idx="35">
                  <c:v>3.2335231662563406</c:v>
                </c:pt>
                <c:pt idx="36">
                  <c:v>3.8910949419755778</c:v>
                </c:pt>
                <c:pt idx="37">
                  <c:v>3.6341310127949877</c:v>
                </c:pt>
                <c:pt idx="38">
                  <c:v>3.6244233491098945</c:v>
                </c:pt>
                <c:pt idx="40">
                  <c:v>3.750752067867444</c:v>
                </c:pt>
                <c:pt idx="41">
                  <c:v>3.3660628491855444</c:v>
                </c:pt>
                <c:pt idx="44">
                  <c:v>3.7776584958206332</c:v>
                </c:pt>
              </c:numCache>
            </c:numRef>
          </c:val>
          <c:extLst>
            <c:ext xmlns:c16="http://schemas.microsoft.com/office/drawing/2014/chart" uri="{C3380CC4-5D6E-409C-BE32-E72D297353CC}">
              <c16:uniqueId val="{00000001-02B4-4E0C-862B-2810E2041970}"/>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345251818038E-2"/>
          <c:w val="0.43149574468214641"/>
          <c:h val="0.8749976703940362"/>
        </c:manualLayout>
      </c:layout>
      <c:barChart>
        <c:barDir val="bar"/>
        <c:grouping val="clustered"/>
        <c:varyColors val="0"/>
        <c:ser>
          <c:idx val="0"/>
          <c:order val="0"/>
          <c:tx>
            <c:strRef>
              <c:f>Sheet1!$B$1</c:f>
              <c:strCache>
                <c:ptCount val="1"/>
                <c:pt idx="0">
                  <c:v>TC</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3DE-41E8-8840-AAADDA1D72ED}"/>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3.9051027990856335</c:v>
                </c:pt>
                <c:pt idx="1">
                  <c:v>3.8395691498789613</c:v>
                </c:pt>
                <c:pt idx="2">
                  <c:v>3.9584634657924131</c:v>
                </c:pt>
                <c:pt idx="3">
                  <c:v>3.9285714285714293</c:v>
                </c:pt>
                <c:pt idx="4">
                  <c:v>3.9527237991600601</c:v>
                </c:pt>
                <c:pt idx="6">
                  <c:v>3.4044032775010025</c:v>
                </c:pt>
                <c:pt idx="7">
                  <c:v>2.6470588235294117</c:v>
                </c:pt>
                <c:pt idx="8">
                  <c:v>2.4615384615384617</c:v>
                </c:pt>
                <c:pt idx="9">
                  <c:v>3.3531859345517656</c:v>
                </c:pt>
                <c:pt idx="11">
                  <c:v>4.2413455548167116</c:v>
                </c:pt>
                <c:pt idx="12">
                  <c:v>4.310355131530204</c:v>
                </c:pt>
                <c:pt idx="13">
                  <c:v>4.2327762498363839</c:v>
                </c:pt>
                <c:pt idx="15">
                  <c:v>4.2568358819847569</c:v>
                </c:pt>
                <c:pt idx="16">
                  <c:v>4.2162317210338438</c:v>
                </c:pt>
                <c:pt idx="18">
                  <c:v>4.1116952600281476</c:v>
                </c:pt>
                <c:pt idx="19">
                  <c:v>4.1739287937030243</c:v>
                </c:pt>
                <c:pt idx="20">
                  <c:v>4.1891504394950472</c:v>
                </c:pt>
                <c:pt idx="21">
                  <c:v>4.3123815892199353</c:v>
                </c:pt>
                <c:pt idx="23">
                  <c:v>4.2415005766315765</c:v>
                </c:pt>
                <c:pt idx="24">
                  <c:v>4.2798705821020944</c:v>
                </c:pt>
                <c:pt idx="25">
                  <c:v>3.9812871534252814</c:v>
                </c:pt>
                <c:pt idx="26">
                  <c:v>4.1471178988548543</c:v>
                </c:pt>
                <c:pt idx="28">
                  <c:v>4.2506959762954475</c:v>
                </c:pt>
                <c:pt idx="29">
                  <c:v>3.9166947683893887</c:v>
                </c:pt>
                <c:pt idx="30">
                  <c:v>3.0050564467118339</c:v>
                </c:pt>
                <c:pt idx="31">
                  <c:v>3.5749003983776961</c:v>
                </c:pt>
                <c:pt idx="32">
                  <c:v>3.5727188232505789</c:v>
                </c:pt>
                <c:pt idx="33">
                  <c:v>2.9897222345040397</c:v>
                </c:pt>
                <c:pt idx="34">
                  <c:v>3.9414417812225073</c:v>
                </c:pt>
                <c:pt idx="35">
                  <c:v>3.7073275707185158</c:v>
                </c:pt>
                <c:pt idx="36">
                  <c:v>3.9684383202119746</c:v>
                </c:pt>
                <c:pt idx="37">
                  <c:v>3.8348638741455354</c:v>
                </c:pt>
                <c:pt idx="38">
                  <c:v>3.7158205420428345</c:v>
                </c:pt>
                <c:pt idx="40">
                  <c:v>3.9736648948083659</c:v>
                </c:pt>
                <c:pt idx="41">
                  <c:v>3.7010944360501452</c:v>
                </c:pt>
                <c:pt idx="44">
                  <c:v>3.8539636621803255</c:v>
                </c:pt>
              </c:numCache>
            </c:numRef>
          </c:val>
          <c:extLst>
            <c:ext xmlns:c16="http://schemas.microsoft.com/office/drawing/2014/chart" uri="{C3380CC4-5D6E-409C-BE32-E72D297353CC}">
              <c16:uniqueId val="{00000001-F3DE-41E8-8840-AAADDA1D72ED}"/>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266773162936E-2"/>
          <c:w val="0.43149574468214641"/>
          <c:h val="0.8749976703940362"/>
        </c:manualLayout>
      </c:layout>
      <c:barChart>
        <c:barDir val="bar"/>
        <c:grouping val="clustered"/>
        <c:varyColors val="0"/>
        <c:ser>
          <c:idx val="0"/>
          <c:order val="0"/>
          <c:tx>
            <c:strRef>
              <c:f>Sheet1!$B$1</c:f>
              <c:strCache>
                <c:ptCount val="1"/>
                <c:pt idx="0">
                  <c:v>TD</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59A-4844-9414-3F1E1A0F565F}"/>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3.9132261100643513</c:v>
                </c:pt>
                <c:pt idx="1">
                  <c:v>3.7234638879355568</c:v>
                </c:pt>
                <c:pt idx="2">
                  <c:v>3.9846188921847601</c:v>
                </c:pt>
                <c:pt idx="3">
                  <c:v>3.9999999999999991</c:v>
                </c:pt>
                <c:pt idx="4">
                  <c:v>3.9876421434546554</c:v>
                </c:pt>
                <c:pt idx="6">
                  <c:v>3.5460070558147581</c:v>
                </c:pt>
                <c:pt idx="7">
                  <c:v>3.333333333333333</c:v>
                </c:pt>
                <c:pt idx="8">
                  <c:v>3</c:v>
                </c:pt>
                <c:pt idx="9">
                  <c:v>3.5224049420340515</c:v>
                </c:pt>
                <c:pt idx="11">
                  <c:v>4.3246823332403297</c:v>
                </c:pt>
                <c:pt idx="12">
                  <c:v>4.398433048372052</c:v>
                </c:pt>
                <c:pt idx="13">
                  <c:v>4.3129569058453852</c:v>
                </c:pt>
                <c:pt idx="15">
                  <c:v>4.2916923759232146</c:v>
                </c:pt>
                <c:pt idx="16">
                  <c:v>4.1988288028753296</c:v>
                </c:pt>
                <c:pt idx="18">
                  <c:v>4.1006624250300376</c:v>
                </c:pt>
                <c:pt idx="19">
                  <c:v>4.2071147238028805</c:v>
                </c:pt>
                <c:pt idx="20">
                  <c:v>4.137599999917839</c:v>
                </c:pt>
                <c:pt idx="21">
                  <c:v>4.2843320265819758</c:v>
                </c:pt>
                <c:pt idx="23">
                  <c:v>4.2938444232722164</c:v>
                </c:pt>
                <c:pt idx="24">
                  <c:v>4.3314984967424834</c:v>
                </c:pt>
                <c:pt idx="25">
                  <c:v>4.0566543682079041</c:v>
                </c:pt>
                <c:pt idx="26">
                  <c:v>4.2723352989926076</c:v>
                </c:pt>
                <c:pt idx="28">
                  <c:v>4.2615022820639634</c:v>
                </c:pt>
                <c:pt idx="29">
                  <c:v>3.7385215858360659</c:v>
                </c:pt>
                <c:pt idx="30">
                  <c:v>2.913086364023262</c:v>
                </c:pt>
                <c:pt idx="31">
                  <c:v>3.6905230509115281</c:v>
                </c:pt>
                <c:pt idx="32">
                  <c:v>3.6161273266734906</c:v>
                </c:pt>
                <c:pt idx="33">
                  <c:v>3.1608218522033971</c:v>
                </c:pt>
                <c:pt idx="34">
                  <c:v>3.9294548560139972</c:v>
                </c:pt>
                <c:pt idx="35">
                  <c:v>3.9472861935388317</c:v>
                </c:pt>
                <c:pt idx="36">
                  <c:v>4.0790857865531471</c:v>
                </c:pt>
                <c:pt idx="37">
                  <c:v>3.936467136264576</c:v>
                </c:pt>
                <c:pt idx="38">
                  <c:v>3.8119657232286928</c:v>
                </c:pt>
                <c:pt idx="40">
                  <c:v>3.9382244825341206</c:v>
                </c:pt>
                <c:pt idx="41">
                  <c:v>3.6717551011943201</c:v>
                </c:pt>
                <c:pt idx="44">
                  <c:v>3.8006672226412137</c:v>
                </c:pt>
              </c:numCache>
            </c:numRef>
          </c:val>
          <c:extLst>
            <c:ext xmlns:c16="http://schemas.microsoft.com/office/drawing/2014/chart" uri="{C3380CC4-5D6E-409C-BE32-E72D297353CC}">
              <c16:uniqueId val="{00000001-659A-4844-9414-3F1E1A0F565F}"/>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6231661707862184"/>
          <c:y val="0.10334096618773339"/>
          <c:w val="0.43149574468214641"/>
          <c:h val="0.8749976703940362"/>
        </c:manualLayout>
      </c:layout>
      <c:barChart>
        <c:barDir val="bar"/>
        <c:grouping val="clustered"/>
        <c:varyColors val="0"/>
        <c:ser>
          <c:idx val="0"/>
          <c:order val="0"/>
          <c:tx>
            <c:strRef>
              <c:f>Sheet1!$B$1</c:f>
              <c:strCache>
                <c:ptCount val="1"/>
                <c:pt idx="0">
                  <c:v>T4</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2B4-4E0C-862B-2810E2041970}"/>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3.9987670383007776</c:v>
                </c:pt>
                <c:pt idx="1">
                  <c:v>3.8194313842627081</c:v>
                </c:pt>
                <c:pt idx="2">
                  <c:v>4.0083951173121548</c:v>
                </c:pt>
                <c:pt idx="3">
                  <c:v>4.1357059153455271</c:v>
                </c:pt>
                <c:pt idx="4">
                  <c:v>4.0407536906502957</c:v>
                </c:pt>
                <c:pt idx="6">
                  <c:v>3.8223208465373824</c:v>
                </c:pt>
                <c:pt idx="7">
                  <c:v>3.8946946768357589</c:v>
                </c:pt>
                <c:pt idx="8">
                  <c:v>3.5363221253257966</c:v>
                </c:pt>
                <c:pt idx="9">
                  <c:v>3.7505457642367976</c:v>
                </c:pt>
                <c:pt idx="11">
                  <c:v>4.0502204600946357</c:v>
                </c:pt>
                <c:pt idx="12">
                  <c:v>4.1625671182883144</c:v>
                </c:pt>
                <c:pt idx="13">
                  <c:v>4.1999142137771841</c:v>
                </c:pt>
                <c:pt idx="15">
                  <c:v>3.9082627632595597</c:v>
                </c:pt>
                <c:pt idx="16">
                  <c:v>3.9303007206483489</c:v>
                </c:pt>
                <c:pt idx="18">
                  <c:v>3.8861314204391491</c:v>
                </c:pt>
                <c:pt idx="19">
                  <c:v>4.0414403998336832</c:v>
                </c:pt>
                <c:pt idx="20">
                  <c:v>3.7830811508892763</c:v>
                </c:pt>
                <c:pt idx="21">
                  <c:v>4.1781574266101194</c:v>
                </c:pt>
                <c:pt idx="23">
                  <c:v>4.1255332926925492</c:v>
                </c:pt>
                <c:pt idx="24">
                  <c:v>4.1239021431632139</c:v>
                </c:pt>
                <c:pt idx="25">
                  <c:v>3.5100539297480822</c:v>
                </c:pt>
                <c:pt idx="26">
                  <c:v>3.8163397659317666</c:v>
                </c:pt>
                <c:pt idx="28">
                  <c:v>4.0580701834754542</c:v>
                </c:pt>
                <c:pt idx="29">
                  <c:v>3.8039052918951066</c:v>
                </c:pt>
                <c:pt idx="30">
                  <c:v>3.0972955630280841</c:v>
                </c:pt>
                <c:pt idx="31">
                  <c:v>3.8691974185123499</c:v>
                </c:pt>
                <c:pt idx="32">
                  <c:v>3.9277764366280432</c:v>
                </c:pt>
                <c:pt idx="33">
                  <c:v>3.2902249762877234</c:v>
                </c:pt>
                <c:pt idx="34">
                  <c:v>3.7989789911546179</c:v>
                </c:pt>
                <c:pt idx="35">
                  <c:v>3.8880597016810436</c:v>
                </c:pt>
                <c:pt idx="36">
                  <c:v>4.0764290373698673</c:v>
                </c:pt>
                <c:pt idx="37">
                  <c:v>3.9723926726087293</c:v>
                </c:pt>
                <c:pt idx="38">
                  <c:v>3.8513497357279798</c:v>
                </c:pt>
                <c:pt idx="40">
                  <c:v>4.1577773136747647</c:v>
                </c:pt>
                <c:pt idx="41">
                  <c:v>3.9202137021024113</c:v>
                </c:pt>
                <c:pt idx="43">
                  <c:v>3.8898761766634182</c:v>
                </c:pt>
                <c:pt idx="44">
                  <c:v>3.8219085000396147</c:v>
                </c:pt>
                <c:pt idx="45">
                  <c:v>3.8171654031786182</c:v>
                </c:pt>
              </c:numCache>
            </c:numRef>
          </c:val>
          <c:extLst>
            <c:ext xmlns:c16="http://schemas.microsoft.com/office/drawing/2014/chart" uri="{C3380CC4-5D6E-409C-BE32-E72D297353CC}">
              <c16:uniqueId val="{00000001-02B4-4E0C-862B-2810E2041970}"/>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266773162936E-2"/>
          <c:w val="0.43149574468214641"/>
          <c:h val="0.8749976703940362"/>
        </c:manualLayout>
      </c:layout>
      <c:barChart>
        <c:barDir val="bar"/>
        <c:grouping val="clustered"/>
        <c:varyColors val="0"/>
        <c:ser>
          <c:idx val="0"/>
          <c:order val="0"/>
          <c:tx>
            <c:strRef>
              <c:f>Sheet1!$B$1</c:f>
              <c:strCache>
                <c:ptCount val="1"/>
                <c:pt idx="0">
                  <c:v>T8</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491-403D-93E5-F0091C4B4393}"/>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4.0662788605050881</c:v>
                </c:pt>
                <c:pt idx="1">
                  <c:v>4.1045509268511138</c:v>
                </c:pt>
                <c:pt idx="2">
                  <c:v>4.073677057377517</c:v>
                </c:pt>
                <c:pt idx="3">
                  <c:v>3.9996468923377844</c:v>
                </c:pt>
                <c:pt idx="4">
                  <c:v>4.0535856891491804</c:v>
                </c:pt>
                <c:pt idx="6">
                  <c:v>3.9613831028386577</c:v>
                </c:pt>
                <c:pt idx="7">
                  <c:v>3.6123182481257095</c:v>
                </c:pt>
                <c:pt idx="8">
                  <c:v>2.9389383242295453</c:v>
                </c:pt>
                <c:pt idx="9">
                  <c:v>3.6096004439614267</c:v>
                </c:pt>
                <c:pt idx="11">
                  <c:v>4.1968820498608617</c:v>
                </c:pt>
                <c:pt idx="12">
                  <c:v>4.2315349237623296</c:v>
                </c:pt>
                <c:pt idx="13">
                  <c:v>4.2047020795432974</c:v>
                </c:pt>
                <c:pt idx="15">
                  <c:v>4.1346248293365662</c:v>
                </c:pt>
                <c:pt idx="16">
                  <c:v>4.0515032643994662</c:v>
                </c:pt>
                <c:pt idx="18">
                  <c:v>3.9005086890269633</c:v>
                </c:pt>
                <c:pt idx="19">
                  <c:v>4.049902573488299</c:v>
                </c:pt>
                <c:pt idx="20">
                  <c:v>3.8836709443518962</c:v>
                </c:pt>
                <c:pt idx="21">
                  <c:v>4.1670189763684498</c:v>
                </c:pt>
                <c:pt idx="23">
                  <c:v>4.2523015126785157</c:v>
                </c:pt>
                <c:pt idx="24">
                  <c:v>4.2180158098805354</c:v>
                </c:pt>
                <c:pt idx="25">
                  <c:v>3.7288097857263698</c:v>
                </c:pt>
                <c:pt idx="26">
                  <c:v>3.9163679302277274</c:v>
                </c:pt>
                <c:pt idx="28">
                  <c:v>4.1841130707281291</c:v>
                </c:pt>
                <c:pt idx="29">
                  <c:v>3.6949461965989041</c:v>
                </c:pt>
                <c:pt idx="30">
                  <c:v>3.1162562319138098</c:v>
                </c:pt>
                <c:pt idx="31">
                  <c:v>3.8205978905369675</c:v>
                </c:pt>
                <c:pt idx="32">
                  <c:v>3.7587591666942668</c:v>
                </c:pt>
                <c:pt idx="33">
                  <c:v>3.1251804823712965</c:v>
                </c:pt>
                <c:pt idx="34">
                  <c:v>3.8996987108025705</c:v>
                </c:pt>
                <c:pt idx="35">
                  <c:v>3.8890451414709046</c:v>
                </c:pt>
                <c:pt idx="36">
                  <c:v>4.1299374752205003</c:v>
                </c:pt>
                <c:pt idx="37">
                  <c:v>3.8505791990438829</c:v>
                </c:pt>
                <c:pt idx="38">
                  <c:v>3.9372362482211924</c:v>
                </c:pt>
                <c:pt idx="40">
                  <c:v>4.1506969969957703</c:v>
                </c:pt>
                <c:pt idx="41">
                  <c:v>3.9630676858350551</c:v>
                </c:pt>
                <c:pt idx="43">
                  <c:v>4.0621639659387512</c:v>
                </c:pt>
                <c:pt idx="44">
                  <c:v>3.8387698640558319</c:v>
                </c:pt>
                <c:pt idx="45">
                  <c:v>3.9366668193824337</c:v>
                </c:pt>
              </c:numCache>
            </c:numRef>
          </c:val>
          <c:extLst>
            <c:ext xmlns:c16="http://schemas.microsoft.com/office/drawing/2014/chart" uri="{C3380CC4-5D6E-409C-BE32-E72D297353CC}">
              <c16:uniqueId val="{00000001-1491-403D-93E5-F0091C4B4393}"/>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266773162936E-2"/>
          <c:w val="0.43149574468214641"/>
          <c:h val="0.8749976703940362"/>
        </c:manualLayout>
      </c:layout>
      <c:barChart>
        <c:barDir val="bar"/>
        <c:grouping val="clustered"/>
        <c:varyColors val="0"/>
        <c:ser>
          <c:idx val="0"/>
          <c:order val="0"/>
          <c:tx>
            <c:strRef>
              <c:f>Sheet1!$B$1</c:f>
              <c:strCache>
                <c:ptCount val="1"/>
                <c:pt idx="0">
                  <c:v>T4</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2B5-4E09-B9AA-DC564464BA55}"/>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3.8040004123407334</c:v>
                </c:pt>
                <c:pt idx="1">
                  <c:v>3.8134577518136368</c:v>
                </c:pt>
                <c:pt idx="2">
                  <c:v>3.8064474070173135</c:v>
                </c:pt>
                <c:pt idx="3">
                  <c:v>3.7737571308224709</c:v>
                </c:pt>
                <c:pt idx="4">
                  <c:v>3.8009996196419742</c:v>
                </c:pt>
                <c:pt idx="6">
                  <c:v>3.7007223453078</c:v>
                </c:pt>
                <c:pt idx="7">
                  <c:v>3.5</c:v>
                </c:pt>
                <c:pt idx="8">
                  <c:v>2.9599999999999995</c:v>
                </c:pt>
                <c:pt idx="9">
                  <c:v>3.6247395337688402</c:v>
                </c:pt>
                <c:pt idx="11">
                  <c:v>4.0499595877592407</c:v>
                </c:pt>
                <c:pt idx="12">
                  <c:v>4.2131391352874621</c:v>
                </c:pt>
                <c:pt idx="13">
                  <c:v>4.1841118761244589</c:v>
                </c:pt>
                <c:pt idx="15">
                  <c:v>3.9698921471083524</c:v>
                </c:pt>
                <c:pt idx="16">
                  <c:v>3.9190754393423397</c:v>
                </c:pt>
                <c:pt idx="18">
                  <c:v>3.8257408324827118</c:v>
                </c:pt>
                <c:pt idx="19">
                  <c:v>4.008874325771651</c:v>
                </c:pt>
                <c:pt idx="20">
                  <c:v>3.7413883203495075</c:v>
                </c:pt>
                <c:pt idx="21">
                  <c:v>4.1595559516776195</c:v>
                </c:pt>
                <c:pt idx="23">
                  <c:v>3.8956464070199512</c:v>
                </c:pt>
                <c:pt idx="24">
                  <c:v>4.0533668737518997</c:v>
                </c:pt>
                <c:pt idx="25">
                  <c:v>3.7928523502132214</c:v>
                </c:pt>
                <c:pt idx="26">
                  <c:v>3.5602443085420634</c:v>
                </c:pt>
                <c:pt idx="28">
                  <c:v>4.0301810864096366</c:v>
                </c:pt>
                <c:pt idx="29">
                  <c:v>3.4675664127421335</c:v>
                </c:pt>
                <c:pt idx="30">
                  <c:v>2.9015050385631955</c:v>
                </c:pt>
                <c:pt idx="31">
                  <c:v>3.5820389081131827</c:v>
                </c:pt>
                <c:pt idx="32">
                  <c:v>3.5631191760778123</c:v>
                </c:pt>
                <c:pt idx="33">
                  <c:v>3.1225320893575619</c:v>
                </c:pt>
                <c:pt idx="34">
                  <c:v>3.8973797131314454</c:v>
                </c:pt>
                <c:pt idx="35">
                  <c:v>3.7498277840015448</c:v>
                </c:pt>
                <c:pt idx="36">
                  <c:v>3.9329950383035834</c:v>
                </c:pt>
                <c:pt idx="37">
                  <c:v>3.5954824078199077</c:v>
                </c:pt>
                <c:pt idx="38">
                  <c:v>3.7319902196448638</c:v>
                </c:pt>
                <c:pt idx="40">
                  <c:v>3.9179247330530571</c:v>
                </c:pt>
                <c:pt idx="41">
                  <c:v>3.686240713194028</c:v>
                </c:pt>
                <c:pt idx="43">
                  <c:v>4.0201057842017685</c:v>
                </c:pt>
                <c:pt idx="44">
                  <c:v>3.6616658437569494</c:v>
                </c:pt>
                <c:pt idx="45">
                  <c:v>3.7436528497975861</c:v>
                </c:pt>
              </c:numCache>
            </c:numRef>
          </c:val>
          <c:extLst>
            <c:ext xmlns:c16="http://schemas.microsoft.com/office/drawing/2014/chart" uri="{C3380CC4-5D6E-409C-BE32-E72D297353CC}">
              <c16:uniqueId val="{00000001-B2B5-4E09-B9AA-DC564464BA55}"/>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266773162936E-2"/>
          <c:w val="0.43149574468214641"/>
          <c:h val="0.8749976703940362"/>
        </c:manualLayout>
      </c:layout>
      <c:barChart>
        <c:barDir val="bar"/>
        <c:grouping val="clustered"/>
        <c:varyColors val="0"/>
        <c:ser>
          <c:idx val="0"/>
          <c:order val="0"/>
          <c:tx>
            <c:strRef>
              <c:f>Sheet1!$B$1</c:f>
              <c:strCache>
                <c:ptCount val="1"/>
                <c:pt idx="0">
                  <c:v>T5</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59A-4844-9414-3F1E1A0F565F}"/>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4.1271023474474848</c:v>
                </c:pt>
                <c:pt idx="1">
                  <c:v>4.1347114946673509</c:v>
                </c:pt>
                <c:pt idx="2">
                  <c:v>4.1318792021270392</c:v>
                </c:pt>
                <c:pt idx="3">
                  <c:v>4.108095172967996</c:v>
                </c:pt>
                <c:pt idx="4">
                  <c:v>4.1259630265035003</c:v>
                </c:pt>
                <c:pt idx="6">
                  <c:v>3.9447990411011831</c:v>
                </c:pt>
                <c:pt idx="7">
                  <c:v>3.7636721493903349</c:v>
                </c:pt>
                <c:pt idx="8">
                  <c:v>3.3086484071065683</c:v>
                </c:pt>
                <c:pt idx="9">
                  <c:v>3.8939122878513159</c:v>
                </c:pt>
                <c:pt idx="11">
                  <c:v>4.0226450230818944</c:v>
                </c:pt>
                <c:pt idx="12">
                  <c:v>4.1534787294722753</c:v>
                </c:pt>
                <c:pt idx="13">
                  <c:v>4.1079313694384112</c:v>
                </c:pt>
                <c:pt idx="15">
                  <c:v>4.0315356244267804</c:v>
                </c:pt>
                <c:pt idx="16">
                  <c:v>4.0286180630619315</c:v>
                </c:pt>
                <c:pt idx="18">
                  <c:v>3.9265222916706475</c:v>
                </c:pt>
                <c:pt idx="19">
                  <c:v>4.0686616516799177</c:v>
                </c:pt>
                <c:pt idx="20">
                  <c:v>3.8746217667367779</c:v>
                </c:pt>
                <c:pt idx="21">
                  <c:v>4.2014576728463169</c:v>
                </c:pt>
                <c:pt idx="23">
                  <c:v>4.355462278610795</c:v>
                </c:pt>
                <c:pt idx="24">
                  <c:v>4.396080510204051</c:v>
                </c:pt>
                <c:pt idx="25">
                  <c:v>4.0360434734251553</c:v>
                </c:pt>
                <c:pt idx="26">
                  <c:v>3.9842436971449366</c:v>
                </c:pt>
                <c:pt idx="28">
                  <c:v>4.1097567316197363</c:v>
                </c:pt>
                <c:pt idx="29">
                  <c:v>3.7969996221036313</c:v>
                </c:pt>
                <c:pt idx="30">
                  <c:v>3.1507848883813967</c:v>
                </c:pt>
                <c:pt idx="31">
                  <c:v>3.7424804843608954</c:v>
                </c:pt>
                <c:pt idx="32">
                  <c:v>3.8096582572801867</c:v>
                </c:pt>
                <c:pt idx="33">
                  <c:v>3.1471643080252569</c:v>
                </c:pt>
                <c:pt idx="34">
                  <c:v>4.0284353907287791</c:v>
                </c:pt>
                <c:pt idx="35">
                  <c:v>3.6298265007229102</c:v>
                </c:pt>
                <c:pt idx="36">
                  <c:v>4.2208086482123575</c:v>
                </c:pt>
                <c:pt idx="37">
                  <c:v>4.006341880583828</c:v>
                </c:pt>
                <c:pt idx="38">
                  <c:v>3.8838085935536357</c:v>
                </c:pt>
                <c:pt idx="40">
                  <c:v>4.1462322353018068</c:v>
                </c:pt>
                <c:pt idx="41">
                  <c:v>4.0217536985720095</c:v>
                </c:pt>
                <c:pt idx="43">
                  <c:v>4.0396847966619083</c:v>
                </c:pt>
                <c:pt idx="44">
                  <c:v>3.8291406558997201</c:v>
                </c:pt>
                <c:pt idx="45">
                  <c:v>3.9039015981342891</c:v>
                </c:pt>
              </c:numCache>
            </c:numRef>
          </c:val>
          <c:extLst>
            <c:ext xmlns:c16="http://schemas.microsoft.com/office/drawing/2014/chart" uri="{C3380CC4-5D6E-409C-BE32-E72D297353CC}">
              <c16:uniqueId val="{00000001-659A-4844-9414-3F1E1A0F565F}"/>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266773162936E-2"/>
          <c:w val="0.43149574468214641"/>
          <c:h val="0.8749976703940362"/>
        </c:manualLayout>
      </c:layout>
      <c:barChart>
        <c:barDir val="bar"/>
        <c:grouping val="clustered"/>
        <c:varyColors val="0"/>
        <c:ser>
          <c:idx val="0"/>
          <c:order val="0"/>
          <c:tx>
            <c:strRef>
              <c:f>Sheet1!$B$1</c:f>
              <c:strCache>
                <c:ptCount val="1"/>
                <c:pt idx="0">
                  <c:v>T7</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DD7-41C7-A031-5A6D98718476}"/>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3.8584295944870854</c:v>
                </c:pt>
                <c:pt idx="1">
                  <c:v>3.7394319685672444</c:v>
                </c:pt>
                <c:pt idx="2">
                  <c:v>3.8435916003384523</c:v>
                </c:pt>
                <c:pt idx="3">
                  <c:v>4.0002815846350748</c:v>
                </c:pt>
                <c:pt idx="4">
                  <c:v>3.8856890683186616</c:v>
                </c:pt>
                <c:pt idx="6">
                  <c:v>3.9647401338882711</c:v>
                </c:pt>
                <c:pt idx="7">
                  <c:v>3.9526570050797507</c:v>
                </c:pt>
                <c:pt idx="8">
                  <c:v>3.1118940255085357</c:v>
                </c:pt>
                <c:pt idx="9">
                  <c:v>3.5456700693413938</c:v>
                </c:pt>
                <c:pt idx="11">
                  <c:v>4.2416947625378825</c:v>
                </c:pt>
                <c:pt idx="12">
                  <c:v>4.2543217300565068</c:v>
                </c:pt>
                <c:pt idx="13">
                  <c:v>4.1565970386717241</c:v>
                </c:pt>
                <c:pt idx="15">
                  <c:v>4.1546158532265354</c:v>
                </c:pt>
                <c:pt idx="16">
                  <c:v>3.9912703729239851</c:v>
                </c:pt>
                <c:pt idx="18">
                  <c:v>3.8073184913910318</c:v>
                </c:pt>
                <c:pt idx="19">
                  <c:v>3.9837630744643304</c:v>
                </c:pt>
                <c:pt idx="20">
                  <c:v>4.0513770655926988</c:v>
                </c:pt>
                <c:pt idx="21">
                  <c:v>4.2149245894408685</c:v>
                </c:pt>
                <c:pt idx="23">
                  <c:v>4.134479029045421</c:v>
                </c:pt>
                <c:pt idx="24">
                  <c:v>4.1361264446733736</c:v>
                </c:pt>
                <c:pt idx="25">
                  <c:v>4.2397412655693287</c:v>
                </c:pt>
                <c:pt idx="26">
                  <c:v>3.5127371977414321</c:v>
                </c:pt>
                <c:pt idx="28">
                  <c:v>4.0600600599473804</c:v>
                </c:pt>
                <c:pt idx="29">
                  <c:v>3.2980025340148673</c:v>
                </c:pt>
                <c:pt idx="30">
                  <c:v>2.7607127119098731</c:v>
                </c:pt>
                <c:pt idx="31">
                  <c:v>3.6890669953687589</c:v>
                </c:pt>
                <c:pt idx="32">
                  <c:v>3.3633290771720539</c:v>
                </c:pt>
                <c:pt idx="33">
                  <c:v>2.729410786914658</c:v>
                </c:pt>
                <c:pt idx="34">
                  <c:v>3.9697395339054822</c:v>
                </c:pt>
                <c:pt idx="35">
                  <c:v>3.4139136515681234</c:v>
                </c:pt>
                <c:pt idx="36">
                  <c:v>3.9009017235482797</c:v>
                </c:pt>
                <c:pt idx="37">
                  <c:v>3.6480125767233607</c:v>
                </c:pt>
                <c:pt idx="38">
                  <c:v>3.5146672275509308</c:v>
                </c:pt>
                <c:pt idx="40">
                  <c:v>3.9318886703098306</c:v>
                </c:pt>
                <c:pt idx="41">
                  <c:v>3.594126443343638</c:v>
                </c:pt>
                <c:pt idx="43">
                  <c:v>3.7743581358800795</c:v>
                </c:pt>
                <c:pt idx="44">
                  <c:v>3.4777361632413277</c:v>
                </c:pt>
                <c:pt idx="45">
                  <c:v>3.6906237425876784</c:v>
                </c:pt>
              </c:numCache>
            </c:numRef>
          </c:val>
          <c:extLst>
            <c:ext xmlns:c16="http://schemas.microsoft.com/office/drawing/2014/chart" uri="{C3380CC4-5D6E-409C-BE32-E72D297353CC}">
              <c16:uniqueId val="{00000001-1DD7-41C7-A031-5A6D98718476}"/>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64079925698194018"/>
          <c:y val="9.4833266773162936E-2"/>
          <c:w val="0.24454540304764064"/>
          <c:h val="0.8749976703940362"/>
        </c:manualLayout>
      </c:layout>
      <c:barChart>
        <c:barDir val="bar"/>
        <c:grouping val="clustered"/>
        <c:varyColors val="0"/>
        <c:ser>
          <c:idx val="0"/>
          <c:order val="0"/>
          <c:tx>
            <c:strRef>
              <c:f>Sheet1!$B$1</c:f>
              <c:strCache>
                <c:ptCount val="1"/>
                <c:pt idx="0">
                  <c:v>TA</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94F-494F-9CE2-B4B340CA9821}"/>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Sheet1!$A$2:$A$47</c:f>
              <c:strCache>
                <c:ptCount val="46"/>
                <c:pt idx="0">
                  <c:v>Overall Satisfaction</c:v>
                </c:pt>
                <c:pt idx="1">
                  <c:v>Business</c:v>
                </c:pt>
                <c:pt idx="2">
                  <c:v>Leisure</c:v>
                </c:pt>
                <c:pt idx="3">
                  <c:v>Other*</c:v>
                </c:pt>
                <c:pt idx="4">
                  <c:v>Leisure &amp; Other</c:v>
                </c:pt>
                <c:pt idx="6">
                  <c:v>Ground transportation</c:v>
                </c:pt>
                <c:pt idx="7">
                  <c:v>Parking</c:v>
                </c:pt>
                <c:pt idx="8">
                  <c:v>VFM: Parking facilities</c:v>
                </c:pt>
                <c:pt idx="9">
                  <c:v>Baggage carts/trolleys</c:v>
                </c:pt>
                <c:pt idx="11">
                  <c:v>Check-in waiting time</c:v>
                </c:pt>
                <c:pt idx="12">
                  <c:v>Efficiency of staff</c:v>
                </c:pt>
                <c:pt idx="13">
                  <c:v>Courtesy of check-in staff</c:v>
                </c:pt>
                <c:pt idx="15">
                  <c:v>Inspection waiting time</c:v>
                </c:pt>
                <c:pt idx="16">
                  <c:v>Courtesy of inspection staff</c:v>
                </c:pt>
                <c:pt idx="18">
                  <c:v>Courtesy of security staff</c:v>
                </c:pt>
                <c:pt idx="19">
                  <c:v>Thoroughness</c:v>
                </c:pt>
                <c:pt idx="20">
                  <c:v>Security waiting time</c:v>
                </c:pt>
                <c:pt idx="21">
                  <c:v>Safe/secure feeling</c:v>
                </c:pt>
                <c:pt idx="23">
                  <c:v>Ease of finding way</c:v>
                </c:pt>
                <c:pt idx="24">
                  <c:v>Flight info screens</c:v>
                </c:pt>
                <c:pt idx="25">
                  <c:v>Walking distance</c:v>
                </c:pt>
                <c:pt idx="26">
                  <c:v>Ease of connections</c:v>
                </c:pt>
                <c:pt idx="28">
                  <c:v>Courtesy of airport staff</c:v>
                </c:pt>
                <c:pt idx="29">
                  <c:v>Eating facilities</c:v>
                </c:pt>
                <c:pt idx="30">
                  <c:v>VFM: Eating facilities</c:v>
                </c:pt>
                <c:pt idx="31">
                  <c:v>Availability Bank/ATM/exchange</c:v>
                </c:pt>
                <c:pt idx="32">
                  <c:v>Shopping facilities</c:v>
                </c:pt>
                <c:pt idx="33">
                  <c:v>VFM: Shopping facilities</c:v>
                </c:pt>
                <c:pt idx="34">
                  <c:v>Internet / Wi-Fi</c:v>
                </c:pt>
                <c:pt idx="35">
                  <c:v>Business/Executives Lounges</c:v>
                </c:pt>
                <c:pt idx="36">
                  <c:v>Availability of washrooms</c:v>
                </c:pt>
                <c:pt idx="37">
                  <c:v>Cleanliness of washrooms</c:v>
                </c:pt>
                <c:pt idx="38">
                  <c:v>Comfort of waiting/gate areas</c:v>
                </c:pt>
                <c:pt idx="40">
                  <c:v>Terminal cleanliness</c:v>
                </c:pt>
                <c:pt idx="41">
                  <c:v>Airport Ambience</c:v>
                </c:pt>
                <c:pt idx="43">
                  <c:v>Passport inspection</c:v>
                </c:pt>
                <c:pt idx="44">
                  <c:v>Baggage delivery speed</c:v>
                </c:pt>
                <c:pt idx="45">
                  <c:v>Customs inspection</c:v>
                </c:pt>
              </c:strCache>
            </c:strRef>
          </c:cat>
          <c:val>
            <c:numRef>
              <c:f>Sheet1!$B$2:$B$47</c:f>
              <c:numCache>
                <c:formatCode>#,##0.00</c:formatCode>
                <c:ptCount val="46"/>
                <c:pt idx="0">
                  <c:v>3.6166800888105328</c:v>
                </c:pt>
                <c:pt idx="1">
                  <c:v>3.3648521918032066</c:v>
                </c:pt>
                <c:pt idx="2">
                  <c:v>3.7246558734583544</c:v>
                </c:pt>
                <c:pt idx="3">
                  <c:v>3.7500275387094866</c:v>
                </c:pt>
                <c:pt idx="4">
                  <c:v>3.7289352307796597</c:v>
                </c:pt>
                <c:pt idx="6">
                  <c:v>3.9075842973526997</c:v>
                </c:pt>
                <c:pt idx="7">
                  <c:v>3.4193478846395422</c:v>
                </c:pt>
                <c:pt idx="8">
                  <c:v>2.8064548224740578</c:v>
                </c:pt>
                <c:pt idx="9">
                  <c:v>3.1875220879681772</c:v>
                </c:pt>
                <c:pt idx="11">
                  <c:v>3.9889594239668185</c:v>
                </c:pt>
                <c:pt idx="12">
                  <c:v>4.1542972120992969</c:v>
                </c:pt>
                <c:pt idx="13">
                  <c:v>4.1704737955810369</c:v>
                </c:pt>
                <c:pt idx="15">
                  <c:v>4.021506594724924</c:v>
                </c:pt>
                <c:pt idx="16">
                  <c:v>4.1176496459920475</c:v>
                </c:pt>
                <c:pt idx="18">
                  <c:v>3.981558611189822</c:v>
                </c:pt>
                <c:pt idx="19">
                  <c:v>4.0352288134337435</c:v>
                </c:pt>
                <c:pt idx="20">
                  <c:v>3.7085037437302577</c:v>
                </c:pt>
                <c:pt idx="21">
                  <c:v>4.0523983355317474</c:v>
                </c:pt>
                <c:pt idx="23">
                  <c:v>4.0413365861375725</c:v>
                </c:pt>
                <c:pt idx="24">
                  <c:v>3.9447116281910359</c:v>
                </c:pt>
                <c:pt idx="25">
                  <c:v>3.9495984355002376</c:v>
                </c:pt>
                <c:pt idx="26">
                  <c:v>3.4773810501604294</c:v>
                </c:pt>
                <c:pt idx="28">
                  <c:v>4.0344876483655936</c:v>
                </c:pt>
                <c:pt idx="29">
                  <c:v>3.3132109444914022</c:v>
                </c:pt>
                <c:pt idx="30">
                  <c:v>2.8483433229406665</c:v>
                </c:pt>
                <c:pt idx="31">
                  <c:v>3.2222361834713498</c:v>
                </c:pt>
                <c:pt idx="32">
                  <c:v>3.0918595351085929</c:v>
                </c:pt>
                <c:pt idx="33">
                  <c:v>2.7528578546917926</c:v>
                </c:pt>
                <c:pt idx="34">
                  <c:v>3.6486385106570882</c:v>
                </c:pt>
                <c:pt idx="35">
                  <c:v>3.421091789751908</c:v>
                </c:pt>
                <c:pt idx="36">
                  <c:v>3.7019387604419824</c:v>
                </c:pt>
                <c:pt idx="37">
                  <c:v>3.6232065444507695</c:v>
                </c:pt>
                <c:pt idx="38">
                  <c:v>3.406939710401347</c:v>
                </c:pt>
                <c:pt idx="40">
                  <c:v>3.6805069350116764</c:v>
                </c:pt>
                <c:pt idx="41">
                  <c:v>3.2143076211207693</c:v>
                </c:pt>
                <c:pt idx="43">
                  <c:v>3.8382228991445015</c:v>
                </c:pt>
                <c:pt idx="44">
                  <c:v>3.4473767272942912</c:v>
                </c:pt>
                <c:pt idx="45">
                  <c:v>3.626873114448534</c:v>
                </c:pt>
              </c:numCache>
            </c:numRef>
          </c:val>
          <c:extLst>
            <c:ext xmlns:c16="http://schemas.microsoft.com/office/drawing/2014/chart" uri="{C3380CC4-5D6E-409C-BE32-E72D297353CC}">
              <c16:uniqueId val="{00000001-F94F-494F-9CE2-B4B340CA9821}"/>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266773162936E-2"/>
          <c:w val="0.43149574468214641"/>
          <c:h val="0.8749976703940362"/>
        </c:manualLayout>
      </c:layout>
      <c:barChart>
        <c:barDir val="bar"/>
        <c:grouping val="clustered"/>
        <c:varyColors val="0"/>
        <c:ser>
          <c:idx val="0"/>
          <c:order val="0"/>
          <c:tx>
            <c:strRef>
              <c:f>Sheet1!$B$1</c:f>
              <c:strCache>
                <c:ptCount val="1"/>
                <c:pt idx="0">
                  <c:v>TB</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2B4-4E0C-862B-2810E2041970}"/>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3.8626070000896147</c:v>
                </c:pt>
                <c:pt idx="1">
                  <c:v>3.6571193589971562</c:v>
                </c:pt>
                <c:pt idx="2">
                  <c:v>3.935948890464839</c:v>
                </c:pt>
                <c:pt idx="3">
                  <c:v>3.7727240875785752</c:v>
                </c:pt>
                <c:pt idx="4">
                  <c:v>3.9115198696376048</c:v>
                </c:pt>
                <c:pt idx="6">
                  <c:v>3.9237188853096567</c:v>
                </c:pt>
                <c:pt idx="7">
                  <c:v>3.8181563363970388</c:v>
                </c:pt>
                <c:pt idx="8">
                  <c:v>3.2631664356808758</c:v>
                </c:pt>
                <c:pt idx="9">
                  <c:v>3.9375371374069985</c:v>
                </c:pt>
                <c:pt idx="11">
                  <c:v>4.2608572137148828</c:v>
                </c:pt>
                <c:pt idx="12">
                  <c:v>4.2802505030430948</c:v>
                </c:pt>
                <c:pt idx="13">
                  <c:v>4.3333333333333313</c:v>
                </c:pt>
                <c:pt idx="15">
                  <c:v>3.9935392108992458</c:v>
                </c:pt>
                <c:pt idx="16">
                  <c:v>4.0515956198404366</c:v>
                </c:pt>
                <c:pt idx="18">
                  <c:v>3.9943921556804796</c:v>
                </c:pt>
                <c:pt idx="19">
                  <c:v>4.1666638115762709</c:v>
                </c:pt>
                <c:pt idx="20">
                  <c:v>3.802153646580583</c:v>
                </c:pt>
                <c:pt idx="21">
                  <c:v>4.2610848442794556</c:v>
                </c:pt>
                <c:pt idx="23">
                  <c:v>4.1459279120522137</c:v>
                </c:pt>
                <c:pt idx="24">
                  <c:v>3.9880377357358103</c:v>
                </c:pt>
                <c:pt idx="25">
                  <c:v>4.1902137482468724</c:v>
                </c:pt>
                <c:pt idx="26">
                  <c:v>3.8094667096721664</c:v>
                </c:pt>
                <c:pt idx="28">
                  <c:v>4.1273906407995362</c:v>
                </c:pt>
                <c:pt idx="29">
                  <c:v>3.240588952927939</c:v>
                </c:pt>
                <c:pt idx="30">
                  <c:v>2.7175024492167958</c:v>
                </c:pt>
                <c:pt idx="31">
                  <c:v>3.4150520795040249</c:v>
                </c:pt>
                <c:pt idx="32">
                  <c:v>2.9686583260095918</c:v>
                </c:pt>
                <c:pt idx="33">
                  <c:v>2.9130051053651544</c:v>
                </c:pt>
                <c:pt idx="34">
                  <c:v>3.9768955272345412</c:v>
                </c:pt>
                <c:pt idx="35">
                  <c:v>3.3141208463969587</c:v>
                </c:pt>
                <c:pt idx="36">
                  <c:v>3.9573303146678516</c:v>
                </c:pt>
                <c:pt idx="37">
                  <c:v>3.8312383365470817</c:v>
                </c:pt>
                <c:pt idx="38">
                  <c:v>3.664743146017361</c:v>
                </c:pt>
                <c:pt idx="40">
                  <c:v>3.9671949758994418</c:v>
                </c:pt>
                <c:pt idx="41">
                  <c:v>3.6685098862870764</c:v>
                </c:pt>
                <c:pt idx="43">
                  <c:v>3.9658056588418935</c:v>
                </c:pt>
                <c:pt idx="44">
                  <c:v>3.9803937374894383</c:v>
                </c:pt>
                <c:pt idx="45">
                  <c:v>3.87752191217217</c:v>
                </c:pt>
              </c:numCache>
            </c:numRef>
          </c:val>
          <c:extLst>
            <c:ext xmlns:c16="http://schemas.microsoft.com/office/drawing/2014/chart" uri="{C3380CC4-5D6E-409C-BE32-E72D297353CC}">
              <c16:uniqueId val="{00000001-02B4-4E0C-862B-2810E2041970}"/>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266773162936E-2"/>
          <c:w val="0.43149574468214641"/>
          <c:h val="0.8749976703940362"/>
        </c:manualLayout>
      </c:layout>
      <c:barChart>
        <c:barDir val="bar"/>
        <c:grouping val="clustered"/>
        <c:varyColors val="0"/>
        <c:ser>
          <c:idx val="0"/>
          <c:order val="0"/>
          <c:tx>
            <c:strRef>
              <c:f>Sheet1!$B$1</c:f>
              <c:strCache>
                <c:ptCount val="1"/>
                <c:pt idx="0">
                  <c:v>TC</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3DE-41E8-8840-AAADDA1D72ED}"/>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4.034083552740011</c:v>
                </c:pt>
                <c:pt idx="1">
                  <c:v>3.9741905103661797</c:v>
                </c:pt>
                <c:pt idx="2">
                  <c:v>4.0721456468319204</c:v>
                </c:pt>
                <c:pt idx="3">
                  <c:v>4.0122182837970053</c:v>
                </c:pt>
                <c:pt idx="4">
                  <c:v>4.0589713989253973</c:v>
                </c:pt>
                <c:pt idx="6">
                  <c:v>4.0349312535607718</c:v>
                </c:pt>
                <c:pt idx="7">
                  <c:v>3.6042153001313344</c:v>
                </c:pt>
                <c:pt idx="8">
                  <c:v>2.8125709423934144</c:v>
                </c:pt>
                <c:pt idx="9">
                  <c:v>3.917913424724019</c:v>
                </c:pt>
                <c:pt idx="11">
                  <c:v>4.1590659232690816</c:v>
                </c:pt>
                <c:pt idx="12">
                  <c:v>4.2187322645915604</c:v>
                </c:pt>
                <c:pt idx="13">
                  <c:v>4.1610340924712901</c:v>
                </c:pt>
                <c:pt idx="15">
                  <c:v>4.1708350686113702</c:v>
                </c:pt>
                <c:pt idx="16">
                  <c:v>4.1734562356474978</c:v>
                </c:pt>
                <c:pt idx="18">
                  <c:v>4.065352516725329</c:v>
                </c:pt>
                <c:pt idx="19">
                  <c:v>4.1397713609006876</c:v>
                </c:pt>
                <c:pt idx="20">
                  <c:v>4.0847165080324137</c:v>
                </c:pt>
                <c:pt idx="21">
                  <c:v>4.273656832534046</c:v>
                </c:pt>
                <c:pt idx="23">
                  <c:v>4.2306273290188807</c:v>
                </c:pt>
                <c:pt idx="24">
                  <c:v>4.3226295303304969</c:v>
                </c:pt>
                <c:pt idx="25">
                  <c:v>3.8113591423854194</c:v>
                </c:pt>
                <c:pt idx="26">
                  <c:v>3.973535586229231</c:v>
                </c:pt>
                <c:pt idx="28">
                  <c:v>4.2393814835751096</c:v>
                </c:pt>
                <c:pt idx="29">
                  <c:v>4.0050382105856963</c:v>
                </c:pt>
                <c:pt idx="30">
                  <c:v>3.0424059599599294</c:v>
                </c:pt>
                <c:pt idx="31">
                  <c:v>3.8374141708531635</c:v>
                </c:pt>
                <c:pt idx="32">
                  <c:v>3.9184973534664218</c:v>
                </c:pt>
                <c:pt idx="33">
                  <c:v>3.1274480342130428</c:v>
                </c:pt>
                <c:pt idx="34">
                  <c:v>3.8821658819181781</c:v>
                </c:pt>
                <c:pt idx="35">
                  <c:v>3.8125244939972349</c:v>
                </c:pt>
                <c:pt idx="36">
                  <c:v>3.9877621466433166</c:v>
                </c:pt>
                <c:pt idx="37">
                  <c:v>3.7541212058343132</c:v>
                </c:pt>
                <c:pt idx="38">
                  <c:v>3.9411536940455494</c:v>
                </c:pt>
                <c:pt idx="40">
                  <c:v>4.2037092032128003</c:v>
                </c:pt>
                <c:pt idx="41">
                  <c:v>3.9926084008269056</c:v>
                </c:pt>
                <c:pt idx="43">
                  <c:v>4.0391317170977263</c:v>
                </c:pt>
                <c:pt idx="44">
                  <c:v>3.7866027800915933</c:v>
                </c:pt>
                <c:pt idx="45">
                  <c:v>3.9138361920853906</c:v>
                </c:pt>
              </c:numCache>
            </c:numRef>
          </c:val>
          <c:extLst>
            <c:ext xmlns:c16="http://schemas.microsoft.com/office/drawing/2014/chart" uri="{C3380CC4-5D6E-409C-BE32-E72D297353CC}">
              <c16:uniqueId val="{00000001-F3DE-41E8-8840-AAADDA1D72ED}"/>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8" rIns="93177" bIns="46588" rtlCol="0"/>
          <a:lstStyle>
            <a:lvl1pPr algn="l">
              <a:defRPr sz="1200"/>
            </a:lvl1pPr>
          </a:lstStyle>
          <a:p>
            <a:endParaRPr lang="en-CA" dirty="0"/>
          </a:p>
        </p:txBody>
      </p:sp>
      <p:sp>
        <p:nvSpPr>
          <p:cNvPr id="3" name="Date Placeholder 2"/>
          <p:cNvSpPr>
            <a:spLocks noGrp="1"/>
          </p:cNvSpPr>
          <p:nvPr>
            <p:ph type="dt" sz="quarter" idx="1"/>
          </p:nvPr>
        </p:nvSpPr>
        <p:spPr>
          <a:xfrm>
            <a:off x="3970937" y="1"/>
            <a:ext cx="3037840" cy="466434"/>
          </a:xfrm>
          <a:prstGeom prst="rect">
            <a:avLst/>
          </a:prstGeom>
        </p:spPr>
        <p:txBody>
          <a:bodyPr vert="horz" lIns="93177" tIns="46588" rIns="93177" bIns="46588" rtlCol="0"/>
          <a:lstStyle>
            <a:lvl1pPr algn="r">
              <a:defRPr sz="1200"/>
            </a:lvl1pPr>
          </a:lstStyle>
          <a:p>
            <a:fld id="{0347C099-1415-47F0-9BBB-4542663BDA10}" type="datetimeFigureOut">
              <a:rPr lang="en-CA" smtClean="0"/>
              <a:t>19/06/2019</a:t>
            </a:fld>
            <a:endParaRPr lang="en-CA"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8" rIns="93177" bIns="46588" rtlCol="0" anchor="b"/>
          <a:lstStyle>
            <a:lvl1pPr algn="l">
              <a:defRPr sz="1200"/>
            </a:lvl1pPr>
          </a:lstStyle>
          <a:p>
            <a:endParaRPr lang="en-CA" dirty="0"/>
          </a:p>
        </p:txBody>
      </p:sp>
      <p:sp>
        <p:nvSpPr>
          <p:cNvPr id="5" name="Slide Number Placeholder 4"/>
          <p:cNvSpPr>
            <a:spLocks noGrp="1"/>
          </p:cNvSpPr>
          <p:nvPr>
            <p:ph type="sldNum" sz="quarter" idx="3"/>
          </p:nvPr>
        </p:nvSpPr>
        <p:spPr>
          <a:xfrm>
            <a:off x="3970937" y="8829967"/>
            <a:ext cx="3037840" cy="466433"/>
          </a:xfrm>
          <a:prstGeom prst="rect">
            <a:avLst/>
          </a:prstGeom>
        </p:spPr>
        <p:txBody>
          <a:bodyPr vert="horz" lIns="93177" tIns="46588" rIns="93177" bIns="46588" rtlCol="0" anchor="b"/>
          <a:lstStyle>
            <a:lvl1pPr algn="r">
              <a:defRPr sz="1200"/>
            </a:lvl1pPr>
          </a:lstStyle>
          <a:p>
            <a:fld id="{1DB65726-F49F-4634-AE13-5BF7B6FF0B96}" type="slidenum">
              <a:rPr lang="en-CA" smtClean="0"/>
              <a:t>‹#›</a:t>
            </a:fld>
            <a:endParaRPr lang="en-CA" dirty="0"/>
          </a:p>
        </p:txBody>
      </p:sp>
    </p:spTree>
    <p:extLst>
      <p:ext uri="{BB962C8B-B14F-4D97-AF65-F5344CB8AC3E}">
        <p14:creationId xmlns:p14="http://schemas.microsoft.com/office/powerpoint/2010/main" val="35367115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8" rIns="93177" bIns="46588" rtlCol="0"/>
          <a:lstStyle>
            <a:lvl1pPr algn="l">
              <a:defRPr sz="1200"/>
            </a:lvl1pPr>
          </a:lstStyle>
          <a:p>
            <a:endParaRPr lang="en-CA" dirty="0"/>
          </a:p>
        </p:txBody>
      </p:sp>
      <p:sp>
        <p:nvSpPr>
          <p:cNvPr id="3" name="Date Placeholder 2"/>
          <p:cNvSpPr>
            <a:spLocks noGrp="1"/>
          </p:cNvSpPr>
          <p:nvPr>
            <p:ph type="dt" idx="1"/>
          </p:nvPr>
        </p:nvSpPr>
        <p:spPr>
          <a:xfrm>
            <a:off x="3970937" y="1"/>
            <a:ext cx="3037840" cy="466434"/>
          </a:xfrm>
          <a:prstGeom prst="rect">
            <a:avLst/>
          </a:prstGeom>
        </p:spPr>
        <p:txBody>
          <a:bodyPr vert="horz" lIns="93177" tIns="46588" rIns="93177" bIns="46588" rtlCol="0"/>
          <a:lstStyle>
            <a:lvl1pPr algn="r">
              <a:defRPr sz="1200"/>
            </a:lvl1pPr>
          </a:lstStyle>
          <a:p>
            <a:fld id="{D59A3EBE-9C29-40D8-AF41-FB2B46424A24}" type="datetimeFigureOut">
              <a:rPr lang="en-CA" smtClean="0"/>
              <a:t>19/06/2019</a:t>
            </a:fld>
            <a:endParaRPr lang="en-CA"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8" rIns="93177" bIns="46588" rtlCol="0" anchor="ctr"/>
          <a:lstStyle/>
          <a:p>
            <a:endParaRPr lang="en-CA" dirty="0"/>
          </a:p>
        </p:txBody>
      </p:sp>
      <p:sp>
        <p:nvSpPr>
          <p:cNvPr id="5" name="Notes Placeholder 4"/>
          <p:cNvSpPr>
            <a:spLocks noGrp="1"/>
          </p:cNvSpPr>
          <p:nvPr>
            <p:ph type="body" sz="quarter" idx="3"/>
          </p:nvPr>
        </p:nvSpPr>
        <p:spPr>
          <a:xfrm>
            <a:off x="701040" y="4473894"/>
            <a:ext cx="5608320" cy="3660458"/>
          </a:xfrm>
          <a:prstGeom prst="rect">
            <a:avLst/>
          </a:prstGeom>
        </p:spPr>
        <p:txBody>
          <a:bodyPr vert="horz" lIns="93177" tIns="46588" rIns="93177" bIns="4658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8" rIns="93177" bIns="46588" rtlCol="0" anchor="b"/>
          <a:lstStyle>
            <a:lvl1pPr algn="l">
              <a:defRPr sz="1200"/>
            </a:lvl1pPr>
          </a:lstStyle>
          <a:p>
            <a:endParaRPr lang="en-CA" dirty="0"/>
          </a:p>
        </p:txBody>
      </p:sp>
      <p:sp>
        <p:nvSpPr>
          <p:cNvPr id="7" name="Slide Number Placeholder 6"/>
          <p:cNvSpPr>
            <a:spLocks noGrp="1"/>
          </p:cNvSpPr>
          <p:nvPr>
            <p:ph type="sldNum" sz="quarter" idx="5"/>
          </p:nvPr>
        </p:nvSpPr>
        <p:spPr>
          <a:xfrm>
            <a:off x="3970937" y="8829967"/>
            <a:ext cx="3037840" cy="466433"/>
          </a:xfrm>
          <a:prstGeom prst="rect">
            <a:avLst/>
          </a:prstGeom>
        </p:spPr>
        <p:txBody>
          <a:bodyPr vert="horz" lIns="93177" tIns="46588" rIns="93177" bIns="46588" rtlCol="0" anchor="b"/>
          <a:lstStyle>
            <a:lvl1pPr algn="r">
              <a:defRPr sz="1200"/>
            </a:lvl1pPr>
          </a:lstStyle>
          <a:p>
            <a:fld id="{7E84F8AE-2524-4C16-B6C2-A1928140B02C}" type="slidenum">
              <a:rPr lang="en-CA" smtClean="0"/>
              <a:t>‹#›</a:t>
            </a:fld>
            <a:endParaRPr lang="en-CA" dirty="0"/>
          </a:p>
        </p:txBody>
      </p:sp>
    </p:spTree>
    <p:extLst>
      <p:ext uri="{BB962C8B-B14F-4D97-AF65-F5344CB8AC3E}">
        <p14:creationId xmlns:p14="http://schemas.microsoft.com/office/powerpoint/2010/main" val="1983791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D5456F6-A782-464D-AAAC-F6E77840E6A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504663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84F8AE-2524-4C16-B6C2-A1928140B02C}" type="slidenum">
              <a:rPr lang="en-CA" smtClean="0"/>
              <a:t>2</a:t>
            </a:fld>
            <a:endParaRPr lang="en-CA" dirty="0"/>
          </a:p>
        </p:txBody>
      </p:sp>
    </p:spTree>
    <p:extLst>
      <p:ext uri="{BB962C8B-B14F-4D97-AF65-F5344CB8AC3E}">
        <p14:creationId xmlns:p14="http://schemas.microsoft.com/office/powerpoint/2010/main" val="1843232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E84F8AE-2524-4C16-B6C2-A1928140B02C}" type="slidenum">
              <a:rPr lang="en-CA" smtClean="0"/>
              <a:t>7</a:t>
            </a:fld>
            <a:endParaRPr lang="en-CA" dirty="0"/>
          </a:p>
        </p:txBody>
      </p:sp>
    </p:spTree>
    <p:extLst>
      <p:ext uri="{BB962C8B-B14F-4D97-AF65-F5344CB8AC3E}">
        <p14:creationId xmlns:p14="http://schemas.microsoft.com/office/powerpoint/2010/main" val="3069906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E84F8AE-2524-4C16-B6C2-A1928140B02C}" type="slidenum">
              <a:rPr lang="en-CA" smtClean="0"/>
              <a:t>9</a:t>
            </a:fld>
            <a:endParaRPr lang="en-CA" dirty="0"/>
          </a:p>
        </p:txBody>
      </p:sp>
    </p:spTree>
    <p:extLst>
      <p:ext uri="{BB962C8B-B14F-4D97-AF65-F5344CB8AC3E}">
        <p14:creationId xmlns:p14="http://schemas.microsoft.com/office/powerpoint/2010/main" val="1576778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E84F8AE-2524-4C16-B6C2-A1928140B02C}" type="slidenum">
              <a:rPr lang="en-CA" smtClean="0"/>
              <a:t>11</a:t>
            </a:fld>
            <a:endParaRPr lang="en-CA" dirty="0"/>
          </a:p>
        </p:txBody>
      </p:sp>
    </p:spTree>
    <p:extLst>
      <p:ext uri="{BB962C8B-B14F-4D97-AF65-F5344CB8AC3E}">
        <p14:creationId xmlns:p14="http://schemas.microsoft.com/office/powerpoint/2010/main" val="31617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1.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80906" y="2506918"/>
            <a:ext cx="6024695" cy="1017288"/>
          </a:xfrm>
        </p:spPr>
        <p:txBody>
          <a:bodyPr>
            <a:normAutofit/>
          </a:bodyPr>
          <a:lstStyle>
            <a:lvl1pPr algn="r">
              <a:lnSpc>
                <a:spcPts val="4000"/>
              </a:lnSpc>
              <a:defRPr sz="4700" b="0" i="0">
                <a:solidFill>
                  <a:srgbClr val="003A8C"/>
                </a:solidFill>
                <a:latin typeface="Arial" panose="020B0604020202020204" pitchFamily="34" charset="0"/>
                <a:cs typeface="Arial" panose="020B0604020202020204" pitchFamily="34" charset="0"/>
              </a:defRPr>
            </a:lvl1pPr>
          </a:lstStyle>
          <a:p>
            <a:r>
              <a:rPr lang="en-US" dirty="0"/>
              <a:t>Title of Presentation</a:t>
            </a:r>
          </a:p>
        </p:txBody>
      </p:sp>
      <p:sp>
        <p:nvSpPr>
          <p:cNvPr id="3" name="Subtitle 2"/>
          <p:cNvSpPr>
            <a:spLocks noGrp="1"/>
          </p:cNvSpPr>
          <p:nvPr>
            <p:ph type="subTitle" idx="1" hasCustomPrompt="1"/>
          </p:nvPr>
        </p:nvSpPr>
        <p:spPr>
          <a:xfrm>
            <a:off x="2780907" y="3637871"/>
            <a:ext cx="6024693" cy="579845"/>
          </a:xfrm>
        </p:spPr>
        <p:txBody>
          <a:bodyPr>
            <a:normAutofit/>
          </a:bodyPr>
          <a:lstStyle>
            <a:lvl1pPr marL="0" indent="0" algn="r">
              <a:buNone/>
              <a:defRPr sz="3000" b="0">
                <a:solidFill>
                  <a:srgbClr val="5693C9"/>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Goes Here</a:t>
            </a:r>
          </a:p>
        </p:txBody>
      </p:sp>
      <p:grpSp>
        <p:nvGrpSpPr>
          <p:cNvPr id="14" name="Group 13"/>
          <p:cNvGrpSpPr/>
          <p:nvPr userDrawn="1"/>
        </p:nvGrpSpPr>
        <p:grpSpPr>
          <a:xfrm>
            <a:off x="2780908" y="2506920"/>
            <a:ext cx="6046467" cy="1032979"/>
            <a:chOff x="2846223" y="1498513"/>
            <a:chExt cx="6046467" cy="1032979"/>
          </a:xfrm>
        </p:grpSpPr>
        <p:cxnSp>
          <p:nvCxnSpPr>
            <p:cNvPr id="11" name="Straight Connector 10"/>
            <p:cNvCxnSpPr/>
            <p:nvPr userDrawn="1"/>
          </p:nvCxnSpPr>
          <p:spPr>
            <a:xfrm>
              <a:off x="8892689" y="1498513"/>
              <a:ext cx="0" cy="10329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2846223" y="2531492"/>
              <a:ext cx="6046467" cy="0"/>
            </a:xfrm>
            <a:prstGeom prst="line">
              <a:avLst/>
            </a:prstGeom>
          </p:spPr>
          <p:style>
            <a:lnRef idx="2">
              <a:schemeClr val="accent1"/>
            </a:lnRef>
            <a:fillRef idx="0">
              <a:schemeClr val="accent1"/>
            </a:fillRef>
            <a:effectRef idx="1">
              <a:schemeClr val="accent1"/>
            </a:effectRef>
            <a:fontRef idx="minor">
              <a:schemeClr val="tx1"/>
            </a:fontRef>
          </p:style>
        </p:cxnSp>
      </p:grpSp>
      <p:pic>
        <p:nvPicPr>
          <p:cNvPr id="17" name="Picture 16"/>
          <p:cNvPicPr>
            <a:picLocks noChangeAspect="1"/>
          </p:cNvPicPr>
          <p:nvPr userDrawn="1"/>
        </p:nvPicPr>
        <p:blipFill>
          <a:blip r:embed="rId2"/>
          <a:stretch>
            <a:fillRect/>
          </a:stretch>
        </p:blipFill>
        <p:spPr>
          <a:xfrm>
            <a:off x="191587" y="153290"/>
            <a:ext cx="2120650" cy="6258120"/>
          </a:xfrm>
          <a:prstGeom prst="rect">
            <a:avLst/>
          </a:prstGeom>
          <a:ln>
            <a:solidFill>
              <a:schemeClr val="accent1"/>
            </a:solidFill>
          </a:ln>
        </p:spPr>
      </p:pic>
      <p:pic>
        <p:nvPicPr>
          <p:cNvPr id="9" name="Picture 2" descr="C:\Studies\200103001 - ACI - Q1\ACI_ASQ_Logo_Definition.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745184" y="95730"/>
            <a:ext cx="2331203" cy="99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510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3552" y="2506918"/>
            <a:ext cx="5532050" cy="1017288"/>
          </a:xfrm>
        </p:spPr>
        <p:txBody>
          <a:bodyPr>
            <a:normAutofit/>
          </a:bodyPr>
          <a:lstStyle>
            <a:lvl1pPr algn="r">
              <a:lnSpc>
                <a:spcPts val="4000"/>
              </a:lnSpc>
              <a:defRPr sz="4700" b="0" i="0">
                <a:solidFill>
                  <a:srgbClr val="003A8C"/>
                </a:solidFill>
                <a:latin typeface="+mj-lt"/>
                <a:cs typeface="Myriad Pro"/>
              </a:defRPr>
            </a:lvl1pPr>
          </a:lstStyle>
          <a:p>
            <a:r>
              <a:rPr lang="en-US" dirty="0"/>
              <a:t>Title of Presentation</a:t>
            </a:r>
          </a:p>
        </p:txBody>
      </p:sp>
      <p:sp>
        <p:nvSpPr>
          <p:cNvPr id="3" name="Subtitle 2"/>
          <p:cNvSpPr>
            <a:spLocks noGrp="1"/>
          </p:cNvSpPr>
          <p:nvPr>
            <p:ph type="subTitle" idx="1" hasCustomPrompt="1"/>
          </p:nvPr>
        </p:nvSpPr>
        <p:spPr>
          <a:xfrm>
            <a:off x="3273551" y="3637871"/>
            <a:ext cx="5532049" cy="579845"/>
          </a:xfrm>
        </p:spPr>
        <p:txBody>
          <a:bodyPr>
            <a:normAutofit/>
          </a:bodyPr>
          <a:lstStyle>
            <a:lvl1pPr marL="0" indent="0" algn="r">
              <a:buNone/>
              <a:defRPr sz="3000">
                <a:solidFill>
                  <a:srgbClr val="5693C9"/>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Goes Here</a:t>
            </a:r>
          </a:p>
        </p:txBody>
      </p:sp>
      <p:grpSp>
        <p:nvGrpSpPr>
          <p:cNvPr id="14" name="Group 13"/>
          <p:cNvGrpSpPr/>
          <p:nvPr userDrawn="1"/>
        </p:nvGrpSpPr>
        <p:grpSpPr>
          <a:xfrm>
            <a:off x="3273552" y="2506920"/>
            <a:ext cx="5553824" cy="1032979"/>
            <a:chOff x="3338867" y="1498513"/>
            <a:chExt cx="5553824" cy="1032979"/>
          </a:xfrm>
        </p:grpSpPr>
        <p:cxnSp>
          <p:nvCxnSpPr>
            <p:cNvPr id="11" name="Straight Connector 10"/>
            <p:cNvCxnSpPr/>
            <p:nvPr userDrawn="1"/>
          </p:nvCxnSpPr>
          <p:spPr>
            <a:xfrm>
              <a:off x="8892689" y="1498513"/>
              <a:ext cx="0" cy="10329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3338867" y="2531492"/>
              <a:ext cx="5553824" cy="0"/>
            </a:xfrm>
            <a:prstGeom prst="line">
              <a:avLst/>
            </a:prstGeom>
          </p:spPr>
          <p:style>
            <a:lnRef idx="2">
              <a:schemeClr val="accent1"/>
            </a:lnRef>
            <a:fillRef idx="0">
              <a:schemeClr val="accent1"/>
            </a:fillRef>
            <a:effectRef idx="1">
              <a:schemeClr val="accent1"/>
            </a:effectRef>
            <a:fontRef idx="minor">
              <a:schemeClr val="tx1"/>
            </a:fontRef>
          </p:style>
        </p:cxnSp>
      </p:grpSp>
      <p:pic>
        <p:nvPicPr>
          <p:cNvPr id="4" name="Picture 3"/>
          <p:cNvPicPr>
            <a:picLocks noChangeAspect="1"/>
          </p:cNvPicPr>
          <p:nvPr userDrawn="1"/>
        </p:nvPicPr>
        <p:blipFill rotWithShape="1">
          <a:blip r:embed="rId2"/>
          <a:srcRect l="10670" t="-149" r="6014" b="149"/>
          <a:stretch/>
        </p:blipFill>
        <p:spPr>
          <a:xfrm flipH="1">
            <a:off x="147674" y="116126"/>
            <a:ext cx="2492013" cy="6333396"/>
          </a:xfrm>
          <a:prstGeom prst="rect">
            <a:avLst/>
          </a:prstGeom>
          <a:ln>
            <a:solidFill>
              <a:schemeClr val="accent1"/>
            </a:solidFill>
          </a:ln>
        </p:spPr>
      </p:pic>
      <p:pic>
        <p:nvPicPr>
          <p:cNvPr id="10" name="Picture 2" descr="C:\Studies\200103001 - ACI - Q1\ACI_ASQ_Logo_Definition.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483178" y="730"/>
            <a:ext cx="2652584" cy="1238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57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Interior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0138" y="2706498"/>
            <a:ext cx="8508538" cy="739487"/>
          </a:xfrm>
          <a:gradFill>
            <a:gsLst>
              <a:gs pos="0">
                <a:srgbClr val="5693C9"/>
              </a:gs>
              <a:gs pos="47000">
                <a:srgbClr val="CCDBED"/>
              </a:gs>
              <a:gs pos="100000">
                <a:schemeClr val="bg1"/>
              </a:gs>
            </a:gsLst>
            <a:lin ang="0" scaled="1"/>
          </a:gradFill>
        </p:spPr>
        <p:txBody>
          <a:bodyPr>
            <a:noAutofit/>
          </a:bodyPr>
          <a:lstStyle>
            <a:lvl1pPr algn="l">
              <a:defRPr sz="3800" b="0" i="0">
                <a:solidFill>
                  <a:srgbClr val="003A8C"/>
                </a:solidFill>
                <a:latin typeface="Arial" panose="020B0604020202020204" pitchFamily="34" charset="0"/>
                <a:cs typeface="Arial" panose="020B0604020202020204" pitchFamily="34" charset="0"/>
              </a:defRPr>
            </a:lvl1pPr>
          </a:lstStyle>
          <a:p>
            <a:r>
              <a:rPr lang="en-US" dirty="0"/>
              <a:t>Title of Section</a:t>
            </a:r>
          </a:p>
        </p:txBody>
      </p:sp>
      <p:sp>
        <p:nvSpPr>
          <p:cNvPr id="3" name="Subtitle 2"/>
          <p:cNvSpPr>
            <a:spLocks noGrp="1"/>
          </p:cNvSpPr>
          <p:nvPr>
            <p:ph type="subTitle" idx="1" hasCustomPrompt="1"/>
          </p:nvPr>
        </p:nvSpPr>
        <p:spPr>
          <a:xfrm>
            <a:off x="463193" y="3584951"/>
            <a:ext cx="8495483" cy="492443"/>
          </a:xfrm>
        </p:spPr>
        <p:txBody>
          <a:bodyPr>
            <a:spAutoFit/>
          </a:bodyPr>
          <a:lstStyle>
            <a:lvl1pPr marL="457200" marR="0" indent="-4572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sz="2600">
                <a:solidFill>
                  <a:srgbClr val="5693C9"/>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Subtitles Goes Here</a:t>
            </a:r>
          </a:p>
        </p:txBody>
      </p:sp>
      <p:sp>
        <p:nvSpPr>
          <p:cNvPr id="9" name="Slide Number Placeholder 5"/>
          <p:cNvSpPr>
            <a:spLocks noGrp="1"/>
          </p:cNvSpPr>
          <p:nvPr>
            <p:ph type="sldNum" sz="quarter" idx="4"/>
          </p:nvPr>
        </p:nvSpPr>
        <p:spPr>
          <a:xfrm>
            <a:off x="6622225" y="6546961"/>
            <a:ext cx="2255768" cy="324000"/>
          </a:xfrm>
          <a:prstGeom prst="rect">
            <a:avLst/>
          </a:prstGeom>
        </p:spPr>
        <p:txBody>
          <a:bodyPr anchor="ctr"/>
          <a:lstStyle>
            <a:lvl1pPr algn="r">
              <a:defRPr sz="1000">
                <a:solidFill>
                  <a:srgbClr val="000090"/>
                </a:solidFill>
                <a:latin typeface="Arial" panose="020B0604020202020204" pitchFamily="34" charset="0"/>
                <a:cs typeface="Arial" panose="020B0604020202020204" pitchFamily="34" charset="0"/>
              </a:defRPr>
            </a:lvl1pPr>
          </a:lstStyle>
          <a:p>
            <a:fld id="{13DAD56E-802A-2646-A8DB-6610A51D0FC3}" type="slidenum">
              <a:rPr lang="en-US" smtClean="0"/>
              <a:pPr/>
              <a:t>‹#›</a:t>
            </a:fld>
            <a:endParaRPr lang="en-US" dirty="0"/>
          </a:p>
        </p:txBody>
      </p:sp>
      <p:sp>
        <p:nvSpPr>
          <p:cNvPr id="11" name="Footer Placeholder 4"/>
          <p:cNvSpPr>
            <a:spLocks noGrp="1"/>
          </p:cNvSpPr>
          <p:nvPr>
            <p:ph type="ftr" sz="quarter" idx="3"/>
          </p:nvPr>
        </p:nvSpPr>
        <p:spPr>
          <a:xfrm>
            <a:off x="3869670" y="6546961"/>
            <a:ext cx="2895600"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^K50^</a:t>
            </a:r>
          </a:p>
        </p:txBody>
      </p:sp>
      <p:sp>
        <p:nvSpPr>
          <p:cNvPr id="12" name="Date Placeholder 3"/>
          <p:cNvSpPr>
            <a:spLocks noGrp="1"/>
          </p:cNvSpPr>
          <p:nvPr>
            <p:ph type="dt" sz="half" idx="2"/>
          </p:nvPr>
        </p:nvSpPr>
        <p:spPr>
          <a:xfrm>
            <a:off x="192024" y="6546961"/>
            <a:ext cx="3081528"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pPr defTabSz="457200"/>
            <a:r>
              <a:rPr lang="en-US" dirty="0">
                <a:solidFill>
                  <a:prstClr val="white"/>
                </a:solidFill>
              </a:rPr>
              <a:t>© 2017 ACI</a:t>
            </a:r>
          </a:p>
        </p:txBody>
      </p:sp>
      <p:pic>
        <p:nvPicPr>
          <p:cNvPr id="10" name="Picture 2" descr="C:\Studies\200103001 - ACI - Q1\ACI_ASQ_Logo_Definiti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 y="730"/>
            <a:ext cx="2652584" cy="1238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066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Interior Slide">
    <p:spTree>
      <p:nvGrpSpPr>
        <p:cNvPr id="1" name=""/>
        <p:cNvGrpSpPr/>
        <p:nvPr/>
      </p:nvGrpSpPr>
      <p:grpSpPr>
        <a:xfrm>
          <a:off x="0" y="0"/>
          <a:ext cx="0" cy="0"/>
          <a:chOff x="0" y="0"/>
          <a:chExt cx="0" cy="0"/>
        </a:xfrm>
      </p:grpSpPr>
      <p:grpSp>
        <p:nvGrpSpPr>
          <p:cNvPr id="13" name="Group 12"/>
          <p:cNvGrpSpPr/>
          <p:nvPr userDrawn="1"/>
        </p:nvGrpSpPr>
        <p:grpSpPr>
          <a:xfrm>
            <a:off x="7505205" y="95003"/>
            <a:ext cx="1555667" cy="786517"/>
            <a:chOff x="7588333" y="190005"/>
            <a:chExt cx="1555667" cy="777652"/>
          </a:xfrm>
        </p:grpSpPr>
        <p:pic>
          <p:nvPicPr>
            <p:cNvPr id="14" name="Picture 2" descr="C:\Studies\200103001 - ACI - Q1\ACI_ASQ_Logo_Definitio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4176" t="7217"/>
            <a:stretch/>
          </p:blipFill>
          <p:spPr bwMode="auto">
            <a:xfrm>
              <a:off x="7625404" y="190005"/>
              <a:ext cx="1518596" cy="7776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Studies\200103001 - ACI - Q1\ACI_ASQ_Logo_Definitio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544" t="10338" r="59821" b="9503"/>
            <a:stretch/>
          </p:blipFill>
          <p:spPr bwMode="auto">
            <a:xfrm>
              <a:off x="7588333" y="213755"/>
              <a:ext cx="724392" cy="653143"/>
            </a:xfrm>
            <a:prstGeom prst="rect">
              <a:avLst/>
            </a:prstGeom>
            <a:solidFill>
              <a:schemeClr val="bg1"/>
            </a:solidFill>
            <a:extLst/>
          </p:spPr>
        </p:pic>
      </p:grpSp>
      <p:pic>
        <p:nvPicPr>
          <p:cNvPr id="15" name="Picture 14" descr="ASQ_PPT_Elements_Design1-Interior_HeaderLine.jpg"/>
          <p:cNvPicPr>
            <a:picLocks noChangeAspect="1"/>
          </p:cNvPicPr>
          <p:nvPr/>
        </p:nvPicPr>
        <p:blipFill rotWithShape="1">
          <a:blip r:embed="rId3">
            <a:extLst>
              <a:ext uri="{28A0092B-C50C-407E-A947-70E740481C1C}">
                <a14:useLocalDpi xmlns:a14="http://schemas.microsoft.com/office/drawing/2010/main" val="0"/>
              </a:ext>
            </a:extLst>
          </a:blip>
          <a:srcRect t="21790"/>
          <a:stretch/>
        </p:blipFill>
        <p:spPr>
          <a:xfrm>
            <a:off x="-1" y="166257"/>
            <a:ext cx="7272000" cy="756960"/>
          </a:xfrm>
          <a:prstGeom prst="rect">
            <a:avLst/>
          </a:prstGeom>
        </p:spPr>
      </p:pic>
      <p:sp>
        <p:nvSpPr>
          <p:cNvPr id="16" name="Title 1"/>
          <p:cNvSpPr>
            <a:spLocks noGrp="1"/>
          </p:cNvSpPr>
          <p:nvPr>
            <p:ph type="title" hasCustomPrompt="1"/>
          </p:nvPr>
        </p:nvSpPr>
        <p:spPr>
          <a:xfrm>
            <a:off x="457201" y="241070"/>
            <a:ext cx="6293381" cy="640451"/>
          </a:xfrm>
          <a:ln>
            <a:noFill/>
          </a:ln>
        </p:spPr>
        <p:txBody>
          <a:bodyPr>
            <a:normAutofit/>
          </a:bodyPr>
          <a:lstStyle>
            <a:lvl1pPr algn="l">
              <a:defRPr sz="2400" baseline="0">
                <a:solidFill>
                  <a:srgbClr val="5693C9"/>
                </a:solidFill>
                <a:latin typeface="Arial" panose="020B0604020202020204" pitchFamily="34" charset="0"/>
                <a:cs typeface="Arial" panose="020B0604020202020204" pitchFamily="34" charset="0"/>
              </a:defRPr>
            </a:lvl1pPr>
          </a:lstStyle>
          <a:p>
            <a:r>
              <a:rPr lang="en-US" dirty="0"/>
              <a:t>Slide Title Goes Here</a:t>
            </a:r>
          </a:p>
        </p:txBody>
      </p:sp>
      <p:sp>
        <p:nvSpPr>
          <p:cNvPr id="18" name="Footer Placeholder 4"/>
          <p:cNvSpPr>
            <a:spLocks noGrp="1"/>
          </p:cNvSpPr>
          <p:nvPr>
            <p:ph type="ftr" sz="quarter" idx="3"/>
          </p:nvPr>
        </p:nvSpPr>
        <p:spPr>
          <a:xfrm>
            <a:off x="3869670" y="6546961"/>
            <a:ext cx="2895600"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^K50^</a:t>
            </a:r>
          </a:p>
        </p:txBody>
      </p:sp>
      <p:sp>
        <p:nvSpPr>
          <p:cNvPr id="11" name="Slide Number Placeholder 5"/>
          <p:cNvSpPr>
            <a:spLocks noGrp="1"/>
          </p:cNvSpPr>
          <p:nvPr>
            <p:ph type="sldNum" sz="quarter" idx="4"/>
          </p:nvPr>
        </p:nvSpPr>
        <p:spPr>
          <a:xfrm>
            <a:off x="6622225" y="6546961"/>
            <a:ext cx="2255768" cy="324000"/>
          </a:xfrm>
          <a:prstGeom prst="rect">
            <a:avLst/>
          </a:prstGeom>
        </p:spPr>
        <p:txBody>
          <a:bodyPr anchor="ctr"/>
          <a:lstStyle>
            <a:lvl1pPr algn="r">
              <a:defRPr sz="1000">
                <a:solidFill>
                  <a:srgbClr val="000090"/>
                </a:solidFill>
                <a:latin typeface="Arial" panose="020B0604020202020204" pitchFamily="34" charset="0"/>
                <a:cs typeface="Arial" panose="020B0604020202020204" pitchFamily="34" charset="0"/>
              </a:defRPr>
            </a:lvl1pPr>
          </a:lstStyle>
          <a:p>
            <a:fld id="{13DAD56E-802A-2646-A8DB-6610A51D0FC3}" type="slidenum">
              <a:rPr lang="en-US" smtClean="0"/>
              <a:pPr/>
              <a:t>‹#›</a:t>
            </a:fld>
            <a:endParaRPr lang="en-US" dirty="0"/>
          </a:p>
        </p:txBody>
      </p:sp>
      <p:sp>
        <p:nvSpPr>
          <p:cNvPr id="10" name="Date Placeholder 3"/>
          <p:cNvSpPr>
            <a:spLocks noGrp="1"/>
          </p:cNvSpPr>
          <p:nvPr>
            <p:ph type="dt" sz="half" idx="2"/>
          </p:nvPr>
        </p:nvSpPr>
        <p:spPr>
          <a:xfrm>
            <a:off x="192024" y="6546961"/>
            <a:ext cx="3081528"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pPr defTabSz="457200"/>
            <a:r>
              <a:rPr lang="en-US" dirty="0">
                <a:solidFill>
                  <a:prstClr val="white"/>
                </a:solidFill>
              </a:rPr>
              <a:t>© 2017 ACI</a:t>
            </a:r>
          </a:p>
        </p:txBody>
      </p:sp>
      <p:sp>
        <p:nvSpPr>
          <p:cNvPr id="8" name="Subtitle 2"/>
          <p:cNvSpPr>
            <a:spLocks noGrp="1"/>
          </p:cNvSpPr>
          <p:nvPr>
            <p:ph type="subTitle" idx="1" hasCustomPrompt="1"/>
          </p:nvPr>
        </p:nvSpPr>
        <p:spPr>
          <a:xfrm>
            <a:off x="468516" y="1195642"/>
            <a:ext cx="8409477" cy="1341906"/>
          </a:xfrm>
        </p:spPr>
        <p:txBody>
          <a:bodyPr wrap="square">
            <a:spAutoFit/>
          </a:bodyPr>
          <a:lstStyle>
            <a:lvl1pPr marL="457200" marR="0" indent="-4572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sz="1400" baseline="0">
                <a:solidFill>
                  <a:srgbClr val="003A8C"/>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Content 1</a:t>
            </a:r>
          </a:p>
          <a:p>
            <a:r>
              <a:rPr lang="en-US" dirty="0"/>
              <a:t>Content 2</a:t>
            </a:r>
          </a:p>
          <a:p>
            <a:r>
              <a:rPr lang="en-US" dirty="0"/>
              <a:t>Content 3</a:t>
            </a:r>
          </a:p>
          <a:p>
            <a:r>
              <a:rPr lang="en-US" dirty="0"/>
              <a:t>…</a:t>
            </a:r>
          </a:p>
          <a:p>
            <a:endParaRPr lang="en-US" dirty="0"/>
          </a:p>
        </p:txBody>
      </p:sp>
    </p:spTree>
    <p:extLst>
      <p:ext uri="{BB962C8B-B14F-4D97-AF65-F5344CB8AC3E}">
        <p14:creationId xmlns:p14="http://schemas.microsoft.com/office/powerpoint/2010/main" val="3497909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Interior Slide">
    <p:spTree>
      <p:nvGrpSpPr>
        <p:cNvPr id="1" name=""/>
        <p:cNvGrpSpPr/>
        <p:nvPr/>
      </p:nvGrpSpPr>
      <p:grpSpPr>
        <a:xfrm>
          <a:off x="0" y="0"/>
          <a:ext cx="0" cy="0"/>
          <a:chOff x="0" y="0"/>
          <a:chExt cx="0" cy="0"/>
        </a:xfrm>
      </p:grpSpPr>
      <p:grpSp>
        <p:nvGrpSpPr>
          <p:cNvPr id="11" name="Group 10"/>
          <p:cNvGrpSpPr/>
          <p:nvPr userDrawn="1"/>
        </p:nvGrpSpPr>
        <p:grpSpPr>
          <a:xfrm>
            <a:off x="7493330" y="95003"/>
            <a:ext cx="1555667" cy="786517"/>
            <a:chOff x="7588333" y="190005"/>
            <a:chExt cx="1555667" cy="777652"/>
          </a:xfrm>
        </p:grpSpPr>
        <p:pic>
          <p:nvPicPr>
            <p:cNvPr id="14" name="Picture 2" descr="C:\Studies\200103001 - ACI - Q1\ACI_ASQ_Logo_Definitio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4176" t="7217"/>
            <a:stretch/>
          </p:blipFill>
          <p:spPr bwMode="auto">
            <a:xfrm>
              <a:off x="7625404" y="190005"/>
              <a:ext cx="1518596" cy="77765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Studies\200103001 - ACI - Q1\ACI_ASQ_Logo_Definitio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544" t="10338" r="59821" b="9503"/>
            <a:stretch/>
          </p:blipFill>
          <p:spPr bwMode="auto">
            <a:xfrm>
              <a:off x="7588333" y="213755"/>
              <a:ext cx="724392" cy="653143"/>
            </a:xfrm>
            <a:prstGeom prst="rect">
              <a:avLst/>
            </a:prstGeom>
            <a:solidFill>
              <a:schemeClr val="bg1"/>
            </a:solidFill>
            <a:extLst/>
          </p:spPr>
        </p:pic>
      </p:grpSp>
      <p:sp>
        <p:nvSpPr>
          <p:cNvPr id="16" name="Title 1"/>
          <p:cNvSpPr>
            <a:spLocks noGrp="1"/>
          </p:cNvSpPr>
          <p:nvPr>
            <p:ph type="title" hasCustomPrompt="1"/>
          </p:nvPr>
        </p:nvSpPr>
        <p:spPr>
          <a:xfrm>
            <a:off x="407505" y="231129"/>
            <a:ext cx="6293381" cy="756960"/>
          </a:xfrm>
          <a:ln>
            <a:noFill/>
          </a:ln>
        </p:spPr>
        <p:txBody>
          <a:bodyPr>
            <a:normAutofit/>
          </a:bodyPr>
          <a:lstStyle>
            <a:lvl1pPr algn="l">
              <a:defRPr sz="2400" baseline="0">
                <a:solidFill>
                  <a:schemeClr val="tx2">
                    <a:lumMod val="60000"/>
                    <a:lumOff val="40000"/>
                  </a:schemeClr>
                </a:solidFill>
              </a:defRPr>
            </a:lvl1pPr>
          </a:lstStyle>
          <a:p>
            <a:r>
              <a:rPr lang="en-US" dirty="0"/>
              <a:t>Slide Title Goes Here</a:t>
            </a:r>
          </a:p>
        </p:txBody>
      </p:sp>
      <p:sp>
        <p:nvSpPr>
          <p:cNvPr id="18" name="Footer Placeholder 4"/>
          <p:cNvSpPr>
            <a:spLocks noGrp="1"/>
          </p:cNvSpPr>
          <p:nvPr>
            <p:ph type="ftr" sz="quarter" idx="3"/>
          </p:nvPr>
        </p:nvSpPr>
        <p:spPr>
          <a:xfrm>
            <a:off x="3869670" y="6546961"/>
            <a:ext cx="2895600" cy="324000"/>
          </a:xfrm>
          <a:prstGeom prst="rect">
            <a:avLst/>
          </a:prstGeom>
        </p:spPr>
        <p:txBody>
          <a:bodyPr anchor="ctr"/>
          <a:lstStyle>
            <a:lvl1pPr>
              <a:defRPr sz="1000">
                <a:solidFill>
                  <a:schemeClr val="bg1"/>
                </a:solidFill>
                <a:latin typeface="Myriad Pro"/>
                <a:cs typeface="Myriad Pro"/>
              </a:defRPr>
            </a:lvl1pPr>
          </a:lstStyle>
          <a:p>
            <a:r>
              <a:rPr lang="en-US" dirty="0">
                <a:solidFill>
                  <a:prstClr val="white"/>
                </a:solidFill>
              </a:rPr>
              <a:t>^K50^</a:t>
            </a:r>
          </a:p>
        </p:txBody>
      </p:sp>
      <p:sp>
        <p:nvSpPr>
          <p:cNvPr id="19" name="Slide Number Placeholder 5"/>
          <p:cNvSpPr>
            <a:spLocks noGrp="1"/>
          </p:cNvSpPr>
          <p:nvPr>
            <p:ph type="sldNum" sz="quarter" idx="4"/>
          </p:nvPr>
        </p:nvSpPr>
        <p:spPr>
          <a:xfrm>
            <a:off x="6622225" y="6546961"/>
            <a:ext cx="2255768" cy="324000"/>
          </a:xfrm>
          <a:prstGeom prst="rect">
            <a:avLst/>
          </a:prstGeom>
        </p:spPr>
        <p:txBody>
          <a:bodyPr anchor="ctr"/>
          <a:lstStyle>
            <a:lvl1pPr algn="r">
              <a:defRPr sz="1000">
                <a:solidFill>
                  <a:srgbClr val="000090"/>
                </a:solidFill>
                <a:latin typeface="Myriad Pro"/>
                <a:cs typeface="Myriad Pro"/>
              </a:defRPr>
            </a:lvl1pPr>
          </a:lstStyle>
          <a:p>
            <a:fld id="{13DAD56E-802A-2646-A8DB-6610A51D0FC3}" type="slidenum">
              <a:rPr lang="en-US" smtClean="0"/>
              <a:pPr/>
              <a:t>‹#›</a:t>
            </a:fld>
            <a:endParaRPr lang="en-US" dirty="0"/>
          </a:p>
        </p:txBody>
      </p:sp>
      <p:sp>
        <p:nvSpPr>
          <p:cNvPr id="12" name="Date Placeholder 3"/>
          <p:cNvSpPr>
            <a:spLocks noGrp="1"/>
          </p:cNvSpPr>
          <p:nvPr>
            <p:ph type="dt" sz="half" idx="2"/>
          </p:nvPr>
        </p:nvSpPr>
        <p:spPr>
          <a:xfrm>
            <a:off x="197221" y="6546961"/>
            <a:ext cx="2133600" cy="324000"/>
          </a:xfrm>
          <a:prstGeom prst="rect">
            <a:avLst/>
          </a:prstGeom>
        </p:spPr>
        <p:txBody>
          <a:bodyPr anchor="ctr"/>
          <a:lstStyle>
            <a:lvl1pPr>
              <a:defRPr sz="1000">
                <a:solidFill>
                  <a:schemeClr val="bg1"/>
                </a:solidFill>
                <a:latin typeface="Myriad Pro"/>
                <a:cs typeface="Myriad Pro"/>
              </a:defRPr>
            </a:lvl1pPr>
          </a:lstStyle>
          <a:p>
            <a:r>
              <a:rPr lang="en-US" dirty="0">
                <a:solidFill>
                  <a:prstClr val="white"/>
                </a:solidFill>
              </a:rPr>
              <a:t>© 2017 ACI</a:t>
            </a:r>
          </a:p>
        </p:txBody>
      </p:sp>
      <p:sp>
        <p:nvSpPr>
          <p:cNvPr id="10" name="Subtitle 2"/>
          <p:cNvSpPr>
            <a:spLocks noGrp="1"/>
          </p:cNvSpPr>
          <p:nvPr>
            <p:ph type="subTitle" idx="1" hasCustomPrompt="1"/>
          </p:nvPr>
        </p:nvSpPr>
        <p:spPr>
          <a:xfrm>
            <a:off x="468516" y="1195642"/>
            <a:ext cx="8409477" cy="1163395"/>
          </a:xfrm>
        </p:spPr>
        <p:txBody>
          <a:bodyPr wrap="square">
            <a:spAutoFit/>
          </a:bodyPr>
          <a:lstStyle>
            <a:lvl1pPr marL="457200" marR="0" indent="-4572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sz="1200" baseline="0">
                <a:solidFill>
                  <a:srgbClr val="003A8C"/>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Content 1</a:t>
            </a:r>
          </a:p>
          <a:p>
            <a:r>
              <a:rPr lang="en-US" dirty="0"/>
              <a:t>Content 2</a:t>
            </a:r>
          </a:p>
          <a:p>
            <a:r>
              <a:rPr lang="en-US" dirty="0"/>
              <a:t>Content 3</a:t>
            </a:r>
          </a:p>
          <a:p>
            <a:r>
              <a:rPr lang="en-US" dirty="0"/>
              <a:t>…</a:t>
            </a:r>
          </a:p>
          <a:p>
            <a:endParaRPr lang="en-US" dirty="0"/>
          </a:p>
        </p:txBody>
      </p:sp>
    </p:spTree>
    <p:extLst>
      <p:ext uri="{BB962C8B-B14F-4D97-AF65-F5344CB8AC3E}">
        <p14:creationId xmlns:p14="http://schemas.microsoft.com/office/powerpoint/2010/main" val="2828743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nterior Slide">
    <p:spTree>
      <p:nvGrpSpPr>
        <p:cNvPr id="1" name=""/>
        <p:cNvGrpSpPr/>
        <p:nvPr/>
      </p:nvGrpSpPr>
      <p:grpSpPr>
        <a:xfrm>
          <a:off x="0" y="0"/>
          <a:ext cx="0" cy="0"/>
          <a:chOff x="0" y="0"/>
          <a:chExt cx="0" cy="0"/>
        </a:xfrm>
      </p:grpSpPr>
      <p:grpSp>
        <p:nvGrpSpPr>
          <p:cNvPr id="2" name="Group 1"/>
          <p:cNvGrpSpPr/>
          <p:nvPr userDrawn="1"/>
        </p:nvGrpSpPr>
        <p:grpSpPr>
          <a:xfrm>
            <a:off x="7517080" y="95003"/>
            <a:ext cx="1555667" cy="786517"/>
            <a:chOff x="7588333" y="190005"/>
            <a:chExt cx="1555667" cy="777652"/>
          </a:xfrm>
        </p:grpSpPr>
        <p:pic>
          <p:nvPicPr>
            <p:cNvPr id="12" name="Picture 2" descr="C:\Studies\200103001 - ACI - Q1\ACI_ASQ_Logo_Definitio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4176" t="7217"/>
            <a:stretch/>
          </p:blipFill>
          <p:spPr bwMode="auto">
            <a:xfrm>
              <a:off x="7625404" y="190005"/>
              <a:ext cx="1518596" cy="77765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Studies\200103001 - ACI - Q1\ACI_ASQ_Logo_Definitio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544" t="10338" r="59821" b="9503"/>
            <a:stretch/>
          </p:blipFill>
          <p:spPr bwMode="auto">
            <a:xfrm>
              <a:off x="7588333" y="213755"/>
              <a:ext cx="724392" cy="653143"/>
            </a:xfrm>
            <a:prstGeom prst="rect">
              <a:avLst/>
            </a:prstGeom>
            <a:solidFill>
              <a:schemeClr val="bg1"/>
            </a:solidFill>
            <a:extLst/>
          </p:spPr>
        </p:pic>
      </p:grpSp>
      <p:sp>
        <p:nvSpPr>
          <p:cNvPr id="16" name="Title 1"/>
          <p:cNvSpPr>
            <a:spLocks noGrp="1"/>
          </p:cNvSpPr>
          <p:nvPr userDrawn="1">
            <p:ph type="title" hasCustomPrompt="1"/>
          </p:nvPr>
        </p:nvSpPr>
        <p:spPr>
          <a:xfrm>
            <a:off x="457201" y="241070"/>
            <a:ext cx="6293381" cy="640451"/>
          </a:xfrm>
          <a:ln>
            <a:noFill/>
          </a:ln>
        </p:spPr>
        <p:txBody>
          <a:bodyPr>
            <a:normAutofit/>
          </a:bodyPr>
          <a:lstStyle>
            <a:lvl1pPr algn="l">
              <a:defRPr sz="2400" baseline="0">
                <a:solidFill>
                  <a:srgbClr val="5693C9"/>
                </a:solidFill>
                <a:latin typeface="Arial" panose="020B0604020202020204" pitchFamily="34" charset="0"/>
                <a:cs typeface="Arial" panose="020B0604020202020204" pitchFamily="34" charset="0"/>
              </a:defRPr>
            </a:lvl1pPr>
          </a:lstStyle>
          <a:p>
            <a:r>
              <a:rPr lang="en-US" dirty="0"/>
              <a:t>Slide Title Goes Here</a:t>
            </a:r>
          </a:p>
        </p:txBody>
      </p:sp>
      <p:sp>
        <p:nvSpPr>
          <p:cNvPr id="18" name="Footer Placeholder 4"/>
          <p:cNvSpPr>
            <a:spLocks noGrp="1"/>
          </p:cNvSpPr>
          <p:nvPr userDrawn="1">
            <p:ph type="ftr" sz="quarter" idx="3"/>
          </p:nvPr>
        </p:nvSpPr>
        <p:spPr>
          <a:xfrm>
            <a:off x="3869670" y="6546961"/>
            <a:ext cx="2895600"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^K50^</a:t>
            </a:r>
          </a:p>
        </p:txBody>
      </p:sp>
      <p:sp>
        <p:nvSpPr>
          <p:cNvPr id="11" name="Slide Number Placeholder 5"/>
          <p:cNvSpPr>
            <a:spLocks noGrp="1"/>
          </p:cNvSpPr>
          <p:nvPr userDrawn="1">
            <p:ph type="sldNum" sz="quarter" idx="4"/>
          </p:nvPr>
        </p:nvSpPr>
        <p:spPr>
          <a:xfrm>
            <a:off x="6622225" y="6546961"/>
            <a:ext cx="2255768" cy="324000"/>
          </a:xfrm>
          <a:prstGeom prst="rect">
            <a:avLst/>
          </a:prstGeom>
        </p:spPr>
        <p:txBody>
          <a:bodyPr anchor="ctr"/>
          <a:lstStyle>
            <a:lvl1pPr algn="r">
              <a:defRPr sz="1000">
                <a:solidFill>
                  <a:srgbClr val="000090"/>
                </a:solidFill>
                <a:latin typeface="Arial" panose="020B0604020202020204" pitchFamily="34" charset="0"/>
                <a:cs typeface="Arial" panose="020B0604020202020204" pitchFamily="34" charset="0"/>
              </a:defRPr>
            </a:lvl1pPr>
          </a:lstStyle>
          <a:p>
            <a:fld id="{13DAD56E-802A-2646-A8DB-6610A51D0FC3}" type="slidenum">
              <a:rPr lang="en-US" smtClean="0"/>
              <a:pPr/>
              <a:t>‹#›</a:t>
            </a:fld>
            <a:endParaRPr lang="en-US" dirty="0"/>
          </a:p>
        </p:txBody>
      </p:sp>
      <p:sp>
        <p:nvSpPr>
          <p:cNvPr id="10" name="Date Placeholder 3"/>
          <p:cNvSpPr>
            <a:spLocks noGrp="1"/>
          </p:cNvSpPr>
          <p:nvPr userDrawn="1">
            <p:ph type="dt" sz="half" idx="2"/>
          </p:nvPr>
        </p:nvSpPr>
        <p:spPr>
          <a:xfrm>
            <a:off x="192024" y="6546961"/>
            <a:ext cx="3081528"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pPr defTabSz="457200"/>
            <a:r>
              <a:rPr lang="en-US" dirty="0">
                <a:solidFill>
                  <a:prstClr val="white"/>
                </a:solidFill>
              </a:rPr>
              <a:t>© 2017 ACI</a:t>
            </a:r>
          </a:p>
        </p:txBody>
      </p:sp>
      <p:sp>
        <p:nvSpPr>
          <p:cNvPr id="19" name="Subtitle 2"/>
          <p:cNvSpPr>
            <a:spLocks noGrp="1"/>
          </p:cNvSpPr>
          <p:nvPr userDrawn="1">
            <p:ph type="subTitle" idx="1" hasCustomPrompt="1"/>
          </p:nvPr>
        </p:nvSpPr>
        <p:spPr>
          <a:xfrm>
            <a:off x="468516" y="1195642"/>
            <a:ext cx="8409477" cy="1341906"/>
          </a:xfrm>
        </p:spPr>
        <p:txBody>
          <a:bodyPr wrap="square">
            <a:spAutoFit/>
          </a:bodyPr>
          <a:lstStyle>
            <a:lvl1pPr marL="457200" marR="0" indent="-4572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sz="1400" baseline="0">
                <a:solidFill>
                  <a:srgbClr val="003A8C"/>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Content 1</a:t>
            </a:r>
          </a:p>
          <a:p>
            <a:r>
              <a:rPr lang="en-US" dirty="0"/>
              <a:t>Content 2</a:t>
            </a:r>
          </a:p>
          <a:p>
            <a:r>
              <a:rPr lang="en-US" dirty="0"/>
              <a:t>Content 3</a:t>
            </a:r>
          </a:p>
          <a:p>
            <a:r>
              <a:rPr lang="en-US" dirty="0"/>
              <a:t>…</a:t>
            </a:r>
          </a:p>
          <a:p>
            <a:endParaRPr lang="en-US" dirty="0"/>
          </a:p>
        </p:txBody>
      </p:sp>
    </p:spTree>
    <p:extLst>
      <p:ext uri="{BB962C8B-B14F-4D97-AF65-F5344CB8AC3E}">
        <p14:creationId xmlns:p14="http://schemas.microsoft.com/office/powerpoint/2010/main" val="2311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10" name="Picture 9" descr="ASQ_PPT_Elements_Design1-BackSlide_Logo_TopLef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84960" cy="1950720"/>
          </a:xfrm>
          <a:prstGeom prst="rect">
            <a:avLst/>
          </a:prstGeom>
        </p:spPr>
      </p:pic>
      <p:pic>
        <p:nvPicPr>
          <p:cNvPr id="3" name="Picture 2" descr="ASQ_PPT_Elements_Design1-BackSlide_UrlNOCopyright-32.jpg"/>
          <p:cNvPicPr>
            <a:picLocks noChangeAspect="1"/>
          </p:cNvPicPr>
          <p:nvPr/>
        </p:nvPicPr>
        <p:blipFill rotWithShape="1">
          <a:blip r:embed="rId3">
            <a:extLst>
              <a:ext uri="{28A0092B-C50C-407E-A947-70E740481C1C}">
                <a14:useLocalDpi xmlns:a14="http://schemas.microsoft.com/office/drawing/2010/main" val="0"/>
              </a:ext>
            </a:extLst>
          </a:blip>
          <a:srcRect r="6578"/>
          <a:stretch/>
        </p:blipFill>
        <p:spPr>
          <a:xfrm>
            <a:off x="5009110" y="3116348"/>
            <a:ext cx="4043450" cy="542544"/>
          </a:xfrm>
          <a:prstGeom prst="rect">
            <a:avLst/>
          </a:prstGeom>
        </p:spPr>
      </p:pic>
      <p:sp>
        <p:nvSpPr>
          <p:cNvPr id="17" name="Footer Placeholder 4"/>
          <p:cNvSpPr>
            <a:spLocks noGrp="1"/>
          </p:cNvSpPr>
          <p:nvPr>
            <p:ph type="ftr" sz="quarter" idx="3"/>
          </p:nvPr>
        </p:nvSpPr>
        <p:spPr>
          <a:xfrm>
            <a:off x="3869670" y="6546961"/>
            <a:ext cx="2895600"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^K50^</a:t>
            </a:r>
          </a:p>
        </p:txBody>
      </p:sp>
      <p:sp>
        <p:nvSpPr>
          <p:cNvPr id="8" name="TextBox 7"/>
          <p:cNvSpPr txBox="1"/>
          <p:nvPr/>
        </p:nvSpPr>
        <p:spPr>
          <a:xfrm>
            <a:off x="5494336" y="3636122"/>
            <a:ext cx="3133705" cy="569387"/>
          </a:xfrm>
          <a:prstGeom prst="rect">
            <a:avLst/>
          </a:prstGeom>
          <a:noFill/>
        </p:spPr>
        <p:txBody>
          <a:bodyPr wrap="square" rtlCol="0">
            <a:spAutoFit/>
          </a:bodyPr>
          <a:lstStyle/>
          <a:p>
            <a:pPr algn="r" defTabSz="457200"/>
            <a:r>
              <a:rPr lang="en-US" sz="3000" dirty="0">
                <a:solidFill>
                  <a:srgbClr val="1F497D">
                    <a:lumMod val="60000"/>
                    <a:lumOff val="40000"/>
                  </a:srgbClr>
                </a:solidFill>
                <a:latin typeface="Myriad Pro"/>
                <a:cs typeface="Myriad Pro"/>
              </a:rPr>
              <a:t>© 2018 ACI</a:t>
            </a:r>
          </a:p>
        </p:txBody>
      </p:sp>
      <p:sp>
        <p:nvSpPr>
          <p:cNvPr id="12" name="Slide Number Placeholder 5"/>
          <p:cNvSpPr>
            <a:spLocks noGrp="1"/>
          </p:cNvSpPr>
          <p:nvPr>
            <p:ph type="sldNum" sz="quarter" idx="4"/>
          </p:nvPr>
        </p:nvSpPr>
        <p:spPr>
          <a:xfrm>
            <a:off x="6622225" y="6546961"/>
            <a:ext cx="2255768" cy="324000"/>
          </a:xfrm>
          <a:prstGeom prst="rect">
            <a:avLst/>
          </a:prstGeom>
        </p:spPr>
        <p:txBody>
          <a:bodyPr anchor="ctr"/>
          <a:lstStyle>
            <a:lvl1pPr algn="r">
              <a:defRPr sz="1000">
                <a:solidFill>
                  <a:srgbClr val="000090"/>
                </a:solidFill>
                <a:latin typeface="+mn-lt"/>
                <a:cs typeface="Myriad Pro"/>
              </a:defRPr>
            </a:lvl1pPr>
          </a:lstStyle>
          <a:p>
            <a:fld id="{13DAD56E-802A-2646-A8DB-6610A51D0FC3}" type="slidenum">
              <a:rPr lang="en-US" smtClean="0"/>
              <a:pPr/>
              <a:t>‹#›</a:t>
            </a:fld>
            <a:endParaRPr lang="en-US" dirty="0"/>
          </a:p>
        </p:txBody>
      </p:sp>
      <p:pic>
        <p:nvPicPr>
          <p:cNvPr id="9" name="Picture 8" descr="ASQ_PPT_Elements_Design1-BackSlide_Logo_TopLef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84960" cy="1950720"/>
          </a:xfrm>
          <a:prstGeom prst="rect">
            <a:avLst/>
          </a:prstGeom>
        </p:spPr>
      </p:pic>
      <p:pic>
        <p:nvPicPr>
          <p:cNvPr id="14" name="Picture 13" descr="ASQ_PPT_Elements_Design1-BackSlide_UrlNOCopyright-32.jpg"/>
          <p:cNvPicPr>
            <a:picLocks noChangeAspect="1"/>
          </p:cNvPicPr>
          <p:nvPr userDrawn="1"/>
        </p:nvPicPr>
        <p:blipFill rotWithShape="1">
          <a:blip r:embed="rId3">
            <a:extLst>
              <a:ext uri="{28A0092B-C50C-407E-A947-70E740481C1C}">
                <a14:useLocalDpi xmlns:a14="http://schemas.microsoft.com/office/drawing/2010/main" val="0"/>
              </a:ext>
            </a:extLst>
          </a:blip>
          <a:srcRect r="6578"/>
          <a:stretch/>
        </p:blipFill>
        <p:spPr>
          <a:xfrm>
            <a:off x="5009110" y="3116348"/>
            <a:ext cx="4043450" cy="542544"/>
          </a:xfrm>
          <a:prstGeom prst="rect">
            <a:avLst/>
          </a:prstGeom>
        </p:spPr>
      </p:pic>
      <p:sp>
        <p:nvSpPr>
          <p:cNvPr id="16" name="Date Placeholder 3"/>
          <p:cNvSpPr>
            <a:spLocks noGrp="1"/>
          </p:cNvSpPr>
          <p:nvPr>
            <p:ph type="dt" sz="half" idx="2"/>
          </p:nvPr>
        </p:nvSpPr>
        <p:spPr>
          <a:xfrm>
            <a:off x="192024" y="6546961"/>
            <a:ext cx="3081528"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 2017 ACI</a:t>
            </a:r>
          </a:p>
        </p:txBody>
      </p:sp>
      <p:pic>
        <p:nvPicPr>
          <p:cNvPr id="18" name="Picture 2" descr="C:\Studies\200103001 - ACI - Q1\ACI_ASQ_Logo_Definition.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904996" y="1838259"/>
            <a:ext cx="2815774" cy="1314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185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rgbClr val="00398B"/>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bg1"/>
                </a:solidFill>
                <a:latin typeface="Arial"/>
                <a:cs typeface="Arial"/>
              </a:defRPr>
            </a:lvl1pPr>
          </a:lstStyle>
          <a:p>
            <a:pPr marL="12700">
              <a:lnSpc>
                <a:spcPct val="100000"/>
              </a:lnSpc>
            </a:pPr>
            <a:r>
              <a:rPr spc="-5" dirty="0"/>
              <a:t>© 2019</a:t>
            </a:r>
            <a:r>
              <a:rPr spc="-75" dirty="0"/>
              <a:t> </a:t>
            </a:r>
            <a:r>
              <a:rPr spc="-10" dirty="0"/>
              <a:t>ACI</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6/19/2019</a:t>
            </a:fld>
            <a:endParaRPr lang="en-US" dirty="0"/>
          </a:p>
        </p:txBody>
      </p:sp>
      <p:sp>
        <p:nvSpPr>
          <p:cNvPr id="6" name="Holder 6"/>
          <p:cNvSpPr>
            <a:spLocks noGrp="1"/>
          </p:cNvSpPr>
          <p:nvPr>
            <p:ph type="sldNum" sz="quarter" idx="7"/>
          </p:nvPr>
        </p:nvSpPr>
        <p:spPr/>
        <p:txBody>
          <a:bodyPr lIns="0" tIns="0" rIns="0" bIns="0"/>
          <a:lstStyle>
            <a:lvl1pPr>
              <a:defRPr sz="1000" b="0" i="0">
                <a:solidFill>
                  <a:srgbClr val="000090"/>
                </a:solidFill>
                <a:latin typeface="Arial"/>
                <a:cs typeface="Arial"/>
              </a:defRPr>
            </a:lvl1pPr>
          </a:lstStyle>
          <a:p>
            <a:pPr marL="25400">
              <a:lnSpc>
                <a:spcPct val="100000"/>
              </a:lnSpc>
              <a:spcBef>
                <a:spcPts val="75"/>
              </a:spcBef>
            </a:pPr>
            <a:fld id="{81D60167-4931-47E6-BA6A-407CBD079E47}" type="slidenum">
              <a:rPr spc="-5" dirty="0"/>
              <a:t>‹#›</a:t>
            </a:fld>
            <a:endParaRPr spc="-5" dirty="0"/>
          </a:p>
        </p:txBody>
      </p:sp>
    </p:spTree>
    <p:extLst>
      <p:ext uri="{BB962C8B-B14F-4D97-AF65-F5344CB8AC3E}">
        <p14:creationId xmlns:p14="http://schemas.microsoft.com/office/powerpoint/2010/main" val="394237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pic>
        <p:nvPicPr>
          <p:cNvPr id="7" name="Picture 6" descr="ASQ_PPT_Elements_Design1-CoverFooter.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321" y="6560213"/>
            <a:ext cx="7526891" cy="256032"/>
          </a:xfrm>
          <a:prstGeom prst="rect">
            <a:avLst/>
          </a:prstGeom>
        </p:spPr>
      </p:pic>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622225" y="6546961"/>
            <a:ext cx="2255768" cy="324000"/>
          </a:xfrm>
          <a:prstGeom prst="rect">
            <a:avLst/>
          </a:prstGeom>
        </p:spPr>
        <p:txBody>
          <a:bodyPr anchor="ctr"/>
          <a:lstStyle>
            <a:lvl1pPr algn="r">
              <a:defRPr sz="1000">
                <a:solidFill>
                  <a:srgbClr val="000090"/>
                </a:solidFill>
                <a:latin typeface="Arial" panose="020B0604020202020204" pitchFamily="34" charset="0"/>
                <a:cs typeface="Arial" panose="020B0604020202020204" pitchFamily="34" charset="0"/>
              </a:defRPr>
            </a:lvl1pPr>
          </a:lstStyle>
          <a:p>
            <a:pPr defTabSz="457200"/>
            <a:fld id="{13DAD56E-802A-2646-A8DB-6610A51D0FC3}" type="slidenum">
              <a:rPr lang="en-US" smtClean="0"/>
              <a:pPr defTabSz="457200"/>
              <a:t>‹#›</a:t>
            </a:fld>
            <a:endParaRPr lang="en-US" dirty="0"/>
          </a:p>
        </p:txBody>
      </p:sp>
      <p:sp>
        <p:nvSpPr>
          <p:cNvPr id="10" name="Date Placeholder 3"/>
          <p:cNvSpPr>
            <a:spLocks noGrp="1"/>
          </p:cNvSpPr>
          <p:nvPr>
            <p:ph type="dt" sz="half" idx="2"/>
          </p:nvPr>
        </p:nvSpPr>
        <p:spPr>
          <a:xfrm>
            <a:off x="134874" y="6534000"/>
            <a:ext cx="3081528"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pPr defTabSz="457200"/>
            <a:r>
              <a:rPr lang="en-US" dirty="0">
                <a:solidFill>
                  <a:prstClr val="white"/>
                </a:solidFill>
              </a:rPr>
              <a:t>© 2018 ACI</a:t>
            </a:r>
          </a:p>
        </p:txBody>
      </p:sp>
      <p:pic>
        <p:nvPicPr>
          <p:cNvPr id="8" name="Picture 2" descr="grm-logo-final-small">
            <a:extLst>
              <a:ext uri="{FF2B5EF4-FFF2-40B4-BE49-F238E27FC236}">
                <a16:creationId xmlns:a16="http://schemas.microsoft.com/office/drawing/2014/main" id="{EA5BF6D2-F3C7-4E62-A2AB-15DE268F02A8}"/>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952467" y="6583362"/>
            <a:ext cx="490352" cy="28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11">
            <a:extLst>
              <a:ext uri="{FF2B5EF4-FFF2-40B4-BE49-F238E27FC236}">
                <a16:creationId xmlns:a16="http://schemas.microsoft.com/office/drawing/2014/main" id="{53D681D5-9CF3-4F44-87E8-56C4E4626F25}"/>
              </a:ext>
            </a:extLst>
          </p:cNvPr>
          <p:cNvSpPr>
            <a:spLocks noGrp="1"/>
          </p:cNvSpPr>
          <p:nvPr>
            <p:ph type="ftr" sz="quarter" idx="3"/>
          </p:nvPr>
        </p:nvSpPr>
        <p:spPr>
          <a:xfrm>
            <a:off x="3098844" y="6560213"/>
            <a:ext cx="2895600" cy="324000"/>
          </a:xfrm>
          <a:prstGeom prst="rect">
            <a:avLst/>
          </a:prstGeom>
        </p:spPr>
        <p:txBody>
          <a:bodyPr/>
          <a:lstStyle>
            <a:lvl1pPr>
              <a:defRPr sz="1200" baseline="0"/>
            </a:lvl1pPr>
          </a:lstStyle>
          <a:p>
            <a:pPr>
              <a:defRPr/>
            </a:pPr>
            <a:r>
              <a:rPr lang="en-US" b="1" dirty="0">
                <a:solidFill>
                  <a:prstClr val="white"/>
                </a:solidFill>
              </a:rPr>
              <a:t>Airport Performance – Q3 2018</a:t>
            </a:r>
          </a:p>
        </p:txBody>
      </p:sp>
    </p:spTree>
    <p:extLst>
      <p:ext uri="{BB962C8B-B14F-4D97-AF65-F5344CB8AC3E}">
        <p14:creationId xmlns:p14="http://schemas.microsoft.com/office/powerpoint/2010/main" val="36657823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1" r:id="rId5"/>
    <p:sldLayoutId id="2147483677" r:id="rId6"/>
    <p:sldLayoutId id="2147483678" r:id="rId7"/>
    <p:sldLayoutId id="2147483682" r:id="rId8"/>
  </p:sldLayoutIdLst>
  <p:hf hdr="0"/>
  <p:txStyles>
    <p:titleStyle>
      <a:lvl1pPr algn="ctr" defTabSz="4572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Q"/>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chart" Target="../charts/chart13.xml"/><Relationship Id="rId5" Type="http://schemas.openxmlformats.org/officeDocument/2006/relationships/chart" Target="../charts/chart12.xml"/><Relationship Id="rId4" Type="http://schemas.openxmlformats.org/officeDocument/2006/relationships/chart" Target="../charts/char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8.xml"/><Relationship Id="rId5" Type="http://schemas.openxmlformats.org/officeDocument/2006/relationships/image" Target="../media/image15.jpe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chart" Target="../charts/chart9.xml"/><Relationship Id="rId4"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ubtitle 2"/>
          <p:cNvSpPr>
            <a:spLocks noGrp="1"/>
          </p:cNvSpPr>
          <p:nvPr>
            <p:ph type="subTitle" idx="1"/>
          </p:nvPr>
        </p:nvSpPr>
        <p:spPr>
          <a:xfrm>
            <a:off x="1402107" y="3654494"/>
            <a:ext cx="7403494" cy="579845"/>
          </a:xfrm>
        </p:spPr>
        <p:txBody>
          <a:bodyPr vert="horz" lIns="91440" tIns="45720" rIns="91440" bIns="45720" rtlCol="0" anchor="ctr">
            <a:normAutofit/>
          </a:bodyPr>
          <a:lstStyle/>
          <a:p>
            <a:pPr>
              <a:defRPr/>
            </a:pPr>
            <a:r>
              <a:rPr lang="en-US" sz="2400" dirty="0"/>
              <a:t>First Quarter 2019</a:t>
            </a:r>
          </a:p>
        </p:txBody>
      </p:sp>
      <p:sp>
        <p:nvSpPr>
          <p:cNvPr id="5" name="Date Placeholder 4"/>
          <p:cNvSpPr>
            <a:spLocks noGrp="1"/>
          </p:cNvSpPr>
          <p:nvPr>
            <p:ph type="dt" sz="half" idx="4294967295"/>
          </p:nvPr>
        </p:nvSpPr>
        <p:spPr>
          <a:xfrm>
            <a:off x="192024" y="6546961"/>
            <a:ext cx="3081528" cy="324000"/>
          </a:xfrm>
        </p:spPr>
        <p:txBody>
          <a:bodyPr/>
          <a:lstStyle/>
          <a:p>
            <a:r>
              <a:rPr lang="en-US" dirty="0">
                <a:solidFill>
                  <a:prstClr val="white"/>
                </a:solidFill>
              </a:rPr>
              <a:t>© 2019 ACI</a:t>
            </a:r>
          </a:p>
        </p:txBody>
      </p:sp>
      <p:sp>
        <p:nvSpPr>
          <p:cNvPr id="3" name="Title 2"/>
          <p:cNvSpPr>
            <a:spLocks noGrp="1"/>
          </p:cNvSpPr>
          <p:nvPr>
            <p:ph type="ctrTitle"/>
          </p:nvPr>
        </p:nvSpPr>
        <p:spPr>
          <a:xfrm>
            <a:off x="1390732" y="2492669"/>
            <a:ext cx="7414871" cy="1017288"/>
          </a:xfrm>
        </p:spPr>
        <p:txBody>
          <a:bodyPr>
            <a:noAutofit/>
          </a:bodyPr>
          <a:lstStyle/>
          <a:p>
            <a:pPr>
              <a:lnSpc>
                <a:spcPts val="4600"/>
              </a:lnSpc>
              <a:spcBef>
                <a:spcPts val="600"/>
              </a:spcBef>
              <a:defRPr/>
            </a:pPr>
            <a:r>
              <a:rPr lang="en-US" sz="3600" b="1" dirty="0"/>
              <a:t>Airport Terminal-level Performance Report</a:t>
            </a:r>
            <a:endParaRPr lang="en-CA" sz="4400" dirty="0"/>
          </a:p>
        </p:txBody>
      </p:sp>
      <p:sp>
        <p:nvSpPr>
          <p:cNvPr id="6" name="Rectangle 3"/>
          <p:cNvSpPr>
            <a:spLocks noChangeArrowheads="1"/>
          </p:cNvSpPr>
          <p:nvPr/>
        </p:nvSpPr>
        <p:spPr bwMode="auto">
          <a:xfrm>
            <a:off x="2313542" y="4287504"/>
            <a:ext cx="6713499" cy="1866900"/>
          </a:xfrm>
          <a:prstGeom prst="rect">
            <a:avLst/>
          </a:prstGeom>
          <a:noFill/>
          <a:ln w="9525">
            <a:noFill/>
            <a:miter lim="800000"/>
            <a:headEnd/>
            <a:tailEnd/>
          </a:ln>
        </p:spPr>
        <p:txBody>
          <a:bodyPr lIns="137160" tIns="68580" rIns="137160" bIns="68580"/>
          <a:lstStyle/>
          <a:p>
            <a:pPr algn="r">
              <a:lnSpc>
                <a:spcPct val="80000"/>
              </a:lnSpc>
              <a:spcBef>
                <a:spcPct val="25000"/>
              </a:spcBef>
              <a:spcAft>
                <a:spcPct val="40000"/>
              </a:spcAft>
              <a:buClr>
                <a:srgbClr val="000066"/>
              </a:buClr>
              <a:buSzPct val="75000"/>
              <a:buFont typeface="Wingdings" pitchFamily="2" charset="2"/>
              <a:buNone/>
              <a:defRPr/>
            </a:pPr>
            <a:r>
              <a:rPr lang="en-US" sz="2700" b="1" i="1" dirty="0">
                <a:solidFill>
                  <a:srgbClr val="0C56B0"/>
                </a:solidFill>
              </a:rPr>
              <a:t>Summary</a:t>
            </a:r>
            <a:r>
              <a:rPr lang="en-US" sz="2700" b="1" i="1" dirty="0">
                <a:solidFill>
                  <a:srgbClr val="0C56B0"/>
                </a:solidFill>
                <a:latin typeface="+mn-lt"/>
              </a:rPr>
              <a:t> Results for Aviation Management</a:t>
            </a:r>
            <a:endParaRPr lang="en-US" sz="2700" b="1" i="1" dirty="0">
              <a:solidFill>
                <a:srgbClr val="0C56B0"/>
              </a:solidFill>
            </a:endParaRPr>
          </a:p>
          <a:p>
            <a:pPr algn="r">
              <a:lnSpc>
                <a:spcPct val="80000"/>
              </a:lnSpc>
              <a:spcBef>
                <a:spcPct val="25000"/>
              </a:spcBef>
              <a:spcAft>
                <a:spcPct val="40000"/>
              </a:spcAft>
              <a:buClr>
                <a:srgbClr val="000066"/>
              </a:buClr>
              <a:buSzPct val="75000"/>
              <a:buFont typeface="Wingdings" pitchFamily="2" charset="2"/>
              <a:buNone/>
              <a:defRPr/>
            </a:pPr>
            <a:r>
              <a:rPr lang="en-US" sz="2700" dirty="0">
                <a:solidFill>
                  <a:srgbClr val="0C56B0"/>
                </a:solidFill>
              </a:rPr>
              <a:t>May</a:t>
            </a:r>
            <a:r>
              <a:rPr lang="en-US" sz="2700" dirty="0">
                <a:solidFill>
                  <a:srgbClr val="0C56B0"/>
                </a:solidFill>
                <a:latin typeface="+mn-lt"/>
              </a:rPr>
              <a:t> 2, 2019</a:t>
            </a:r>
          </a:p>
          <a:p>
            <a:pPr algn="r">
              <a:lnSpc>
                <a:spcPct val="80000"/>
              </a:lnSpc>
              <a:spcBef>
                <a:spcPct val="70000"/>
              </a:spcBef>
              <a:buClr>
                <a:srgbClr val="000066"/>
              </a:buClr>
              <a:buSzPct val="75000"/>
              <a:buFont typeface="Wingdings" pitchFamily="2" charset="2"/>
              <a:buNone/>
              <a:defRPr/>
            </a:pPr>
            <a:r>
              <a:rPr lang="en-US" sz="2100" i="1" dirty="0">
                <a:solidFill>
                  <a:srgbClr val="0C56B0"/>
                </a:solidFill>
                <a:latin typeface="Tahoma" pitchFamily="34" charset="0"/>
                <a:cs typeface="Tahoma" pitchFamily="34" charset="0"/>
              </a:rPr>
              <a:t>A Customer Experience Presentation</a:t>
            </a:r>
          </a:p>
          <a:p>
            <a:pPr algn="r">
              <a:lnSpc>
                <a:spcPct val="80000"/>
              </a:lnSpc>
              <a:spcBef>
                <a:spcPct val="70000"/>
              </a:spcBef>
              <a:buClr>
                <a:srgbClr val="000066"/>
              </a:buClr>
              <a:buSzPct val="75000"/>
              <a:buFont typeface="Wingdings" pitchFamily="2" charset="2"/>
              <a:buNone/>
              <a:defRPr/>
            </a:pPr>
            <a:endParaRPr lang="en-US" sz="2700" dirty="0">
              <a:latin typeface="Times" pitchFamily="18" charset="0"/>
            </a:endParaRPr>
          </a:p>
        </p:txBody>
      </p:sp>
    </p:spTree>
    <p:extLst>
      <p:ext uri="{BB962C8B-B14F-4D97-AF65-F5344CB8AC3E}">
        <p14:creationId xmlns:p14="http://schemas.microsoft.com/office/powerpoint/2010/main" val="99099560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983" y="214179"/>
            <a:ext cx="6293381" cy="559721"/>
          </a:xfrm>
        </p:spPr>
        <p:txBody>
          <a:bodyPr>
            <a:noAutofit/>
          </a:bodyPr>
          <a:lstStyle/>
          <a:p>
            <a:r>
              <a:rPr lang="en-CA" sz="2000" b="1" dirty="0"/>
              <a:t>LGA Airport Performance – By Terminal</a:t>
            </a:r>
          </a:p>
        </p:txBody>
      </p:sp>
      <p:sp>
        <p:nvSpPr>
          <p:cNvPr id="4" name="Slide Number Placeholder 3"/>
          <p:cNvSpPr>
            <a:spLocks noGrp="1"/>
          </p:cNvSpPr>
          <p:nvPr>
            <p:ph type="sldNum" sz="quarter" idx="4"/>
          </p:nvPr>
        </p:nvSpPr>
        <p:spPr/>
        <p:txBody>
          <a:bodyPr/>
          <a:lstStyle/>
          <a:p>
            <a:fld id="{13DAD56E-802A-2646-A8DB-6610A51D0FC3}" type="slidenum">
              <a:rPr lang="en-US" smtClean="0">
                <a:latin typeface="Arial" panose="020B0604020202020204" pitchFamily="34" charset="0"/>
                <a:cs typeface="Arial" panose="020B0604020202020204" pitchFamily="34" charset="0"/>
              </a:rPr>
              <a:pPr/>
              <a:t>10</a:t>
            </a:fld>
            <a:endParaRPr lang="en-US"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2"/>
          </p:nvPr>
        </p:nvSpPr>
        <p:spPr/>
        <p:txBody>
          <a:bodyPr/>
          <a:lstStyle/>
          <a:p>
            <a:r>
              <a:rPr lang="en-US" dirty="0">
                <a:solidFill>
                  <a:prstClr val="white"/>
                </a:solidFill>
                <a:latin typeface="Arial" panose="020B0604020202020204" pitchFamily="34" charset="0"/>
                <a:cs typeface="Arial" panose="020B0604020202020204" pitchFamily="34" charset="0"/>
              </a:rPr>
              <a:t>© 2019 ACI</a:t>
            </a:r>
          </a:p>
        </p:txBody>
      </p:sp>
      <p:sp>
        <p:nvSpPr>
          <p:cNvPr id="8" name="Subtitle 5"/>
          <p:cNvSpPr>
            <a:spLocks noGrp="1"/>
          </p:cNvSpPr>
          <p:nvPr>
            <p:ph type="subTitle" idx="1"/>
          </p:nvPr>
        </p:nvSpPr>
        <p:spPr>
          <a:xfrm>
            <a:off x="197222" y="783117"/>
            <a:ext cx="8382236" cy="5862952"/>
          </a:xfrm>
        </p:spPr>
        <p:txBody>
          <a:bodyPr/>
          <a:lstStyle/>
          <a:p>
            <a:pPr>
              <a:lnSpc>
                <a:spcPct val="114000"/>
              </a:lnSpc>
              <a:spcAft>
                <a:spcPts val="300"/>
              </a:spcAft>
            </a:pPr>
            <a:r>
              <a:rPr lang="en-US" b="1" u="sng" dirty="0"/>
              <a:t>Terminals A</a:t>
            </a:r>
            <a:r>
              <a:rPr lang="en-US" b="1" dirty="0"/>
              <a:t>: Passenger satisfaction in Q1 2019 remained steady overall (4.17) year-over-year (YOY—Q1 2018) and compared to last quarter (Q4 2018), as it did for </a:t>
            </a:r>
            <a:r>
              <a:rPr lang="en-US" b="1" dirty="0">
                <a:solidFill>
                  <a:srgbClr val="FF0000"/>
                </a:solidFill>
              </a:rPr>
              <a:t>business (3.89) and Leisure (4.33) travelers, and </a:t>
            </a:r>
            <a:r>
              <a:rPr lang="en-US" b="1" dirty="0"/>
              <a:t>nearly all the terminal elements, except where satisfaction improved significantly YOY: comfort of the gate area (4.24), terminal cleanliness (4.35) and FIDS (4.68, which also improved significantly from last quarter and is the highest scoring terminal element in Q1 2019).  Shopping facilities value for the money – VFM (2.68) scored lowest in Q1 2019.</a:t>
            </a:r>
            <a:endParaRPr lang="en-CA" b="1" dirty="0"/>
          </a:p>
          <a:p>
            <a:pPr>
              <a:lnSpc>
                <a:spcPct val="114000"/>
              </a:lnSpc>
              <a:spcAft>
                <a:spcPts val="300"/>
              </a:spcAft>
            </a:pPr>
            <a:r>
              <a:rPr lang="en-US" b="1" u="sng" dirty="0"/>
              <a:t>Terminal B</a:t>
            </a:r>
            <a:r>
              <a:rPr lang="en-US" b="1" dirty="0"/>
              <a:t>: Passenger satisfaction improved significantly overall (3.69) and among leisure travelers (3.82) YOY as well as compared to last quarter (Q4 2018) </a:t>
            </a:r>
            <a:r>
              <a:rPr lang="en-US" b="1" dirty="0">
                <a:solidFill>
                  <a:srgbClr val="FF0000"/>
                </a:solidFill>
              </a:rPr>
              <a:t>-- business travelers (3.52) only improved since last quarter.</a:t>
            </a:r>
            <a:r>
              <a:rPr lang="en-US" b="1" dirty="0"/>
              <a:t>  Most terminal elements improved significantly YOY and/or compared to last quarter.  </a:t>
            </a:r>
            <a:endParaRPr lang="en-CA" sz="1400" b="1" dirty="0"/>
          </a:p>
          <a:p>
            <a:pPr marL="909638" indent="-284163">
              <a:buFont typeface="Wingdings" panose="05000000000000000000" pitchFamily="2" charset="2"/>
              <a:buChar char=""/>
            </a:pPr>
            <a:r>
              <a:rPr lang="en-US" dirty="0"/>
              <a:t>Security check TSA courtesy near the magnetometer (4.17), wayfinding 4.08), FIDS (4.09), airport staff courtesy 4.23), eating facilities (3.39), restroom cleanliness (3.63) and availability (3.89), terminal cleanliness (3.75), comfort at the gate (3.62) and airport ambience (3.37) improved significantly YOY and since last quarter.   </a:t>
            </a:r>
          </a:p>
          <a:p>
            <a:pPr marL="909638" indent="-284163">
              <a:buFont typeface="Wingdings" panose="05000000000000000000" pitchFamily="2" charset="2"/>
              <a:buChar char=""/>
            </a:pPr>
            <a:r>
              <a:rPr lang="en-US" dirty="0"/>
              <a:t>Check-in wait-time (4.44, also the highest scoring terminal element in Q1 2019) and staff efficiency 4.41), security ID check wait-time (4.39) and courtesy (4.26), security wait-time near the magnetometer (4.30), shopping facilities (3.22) improved significantly since last quarter.</a:t>
            </a:r>
          </a:p>
          <a:p>
            <a:pPr marL="909638" indent="-284163">
              <a:buFont typeface="Wingdings" panose="05000000000000000000" pitchFamily="2" charset="2"/>
              <a:buChar char=""/>
            </a:pPr>
            <a:r>
              <a:rPr lang="en-US" dirty="0"/>
              <a:t>Ground transportation (3.38) check-in staff courtesy (4.31), safe/secure feeling (4.29) and Internet/Wi-Fi access (3.62) improved significantly YOY.  Parking facilities VFM (2.66) scored lowest in Q1 2019.</a:t>
            </a:r>
          </a:p>
          <a:p>
            <a:pPr>
              <a:lnSpc>
                <a:spcPct val="114000"/>
              </a:lnSpc>
              <a:spcAft>
                <a:spcPts val="300"/>
              </a:spcAft>
            </a:pPr>
            <a:r>
              <a:rPr lang="en-US" b="1" u="sng" dirty="0"/>
              <a:t>Terminal C</a:t>
            </a:r>
            <a:r>
              <a:rPr lang="en-US" b="1" dirty="0"/>
              <a:t>: Passenger satisfaction remained steady YOY and since last quarter </a:t>
            </a:r>
            <a:r>
              <a:rPr lang="en-US" b="1" dirty="0">
                <a:solidFill>
                  <a:srgbClr val="FF0000"/>
                </a:solidFill>
              </a:rPr>
              <a:t>(Q4 2018) overall (3.91), for leisure travelers (3.96), and </a:t>
            </a:r>
            <a:r>
              <a:rPr lang="en-US" b="1" dirty="0"/>
              <a:t>for nearly all terminal elements.  However, satisfaction improved significantly among business travelers (3.84) since last quarter and for Internet/Wi-Fi access </a:t>
            </a:r>
            <a:r>
              <a:rPr lang="en-US" b="1" dirty="0">
                <a:solidFill>
                  <a:srgbClr val="FF0000"/>
                </a:solidFill>
              </a:rPr>
              <a:t>(3.94) </a:t>
            </a:r>
            <a:r>
              <a:rPr lang="en-US" b="1" dirty="0"/>
              <a:t>YOY, while satisfaction with baggage carts </a:t>
            </a:r>
            <a:r>
              <a:rPr lang="en-US" b="1" dirty="0">
                <a:solidFill>
                  <a:srgbClr val="FF0000"/>
                </a:solidFill>
              </a:rPr>
              <a:t>(3.35)</a:t>
            </a:r>
            <a:r>
              <a:rPr lang="en-US" b="1" dirty="0"/>
              <a:t> declined significantly since last quarter.</a:t>
            </a:r>
          </a:p>
          <a:p>
            <a:pPr>
              <a:lnSpc>
                <a:spcPct val="114000"/>
              </a:lnSpc>
              <a:spcAft>
                <a:spcPts val="300"/>
              </a:spcAft>
            </a:pPr>
            <a:r>
              <a:rPr lang="en-US" b="1" u="sng" dirty="0"/>
              <a:t>Terminal D</a:t>
            </a:r>
            <a:r>
              <a:rPr lang="en-US" b="1" dirty="0"/>
              <a:t>: Passenger satisfaction remained steady overall (3.91) and among business </a:t>
            </a:r>
            <a:r>
              <a:rPr lang="en-US" b="1" dirty="0">
                <a:solidFill>
                  <a:srgbClr val="FF0000"/>
                </a:solidFill>
              </a:rPr>
              <a:t>(3.72) </a:t>
            </a:r>
            <a:r>
              <a:rPr lang="en-US" b="1" dirty="0"/>
              <a:t>and leisure </a:t>
            </a:r>
            <a:r>
              <a:rPr lang="en-US" b="1" dirty="0">
                <a:solidFill>
                  <a:srgbClr val="FF0000"/>
                </a:solidFill>
              </a:rPr>
              <a:t>(3.98)</a:t>
            </a:r>
            <a:r>
              <a:rPr lang="en-US" b="1" dirty="0"/>
              <a:t> travelers YOY and since last quarter as well as for nearly all terminal elements, with the exceptions of Internet/Wi-Fi access (3.93) and comfort at the gate (3.81), both improving significantly YOY (the latter also improving since last quarter) and baggage carts (3.52) which declined significantly YOY.  Check-in staff efficiency </a:t>
            </a:r>
            <a:r>
              <a:rPr lang="en-US" b="1" dirty="0">
                <a:solidFill>
                  <a:srgbClr val="FF0000"/>
                </a:solidFill>
              </a:rPr>
              <a:t>(4.40)</a:t>
            </a:r>
            <a:r>
              <a:rPr lang="en-US" b="1" dirty="0"/>
              <a:t>scored highest in Q1 2019; eating facilities VFM </a:t>
            </a:r>
            <a:r>
              <a:rPr lang="en-US" b="1" dirty="0">
                <a:solidFill>
                  <a:srgbClr val="FF0000"/>
                </a:solidFill>
              </a:rPr>
              <a:t>(2.91)</a:t>
            </a:r>
            <a:r>
              <a:rPr lang="en-US" b="1" dirty="0"/>
              <a:t> scored lowest.</a:t>
            </a:r>
          </a:p>
        </p:txBody>
      </p:sp>
      <p:sp>
        <p:nvSpPr>
          <p:cNvPr id="10" name="Footer Placeholder 11">
            <a:extLst>
              <a:ext uri="{FF2B5EF4-FFF2-40B4-BE49-F238E27FC236}">
                <a16:creationId xmlns:a16="http://schemas.microsoft.com/office/drawing/2014/main" id="{B7C6907D-EF35-4D36-99A6-CACA40B41A1C}"/>
              </a:ext>
            </a:extLst>
          </p:cNvPr>
          <p:cNvSpPr>
            <a:spLocks noGrp="1"/>
          </p:cNvSpPr>
          <p:nvPr>
            <p:ph type="ftr" sz="quarter" idx="3"/>
          </p:nvPr>
        </p:nvSpPr>
        <p:spPr>
          <a:xfrm>
            <a:off x="3124200" y="6546961"/>
            <a:ext cx="2895600" cy="324000"/>
          </a:xfrm>
        </p:spPr>
        <p:txBody>
          <a:bodyPr/>
          <a:lstStyle/>
          <a:p>
            <a:pPr>
              <a:defRPr/>
            </a:pPr>
            <a:r>
              <a:rPr lang="en-US" b="1" dirty="0"/>
              <a:t>Airport Performance – Q1 2019</a:t>
            </a:r>
          </a:p>
        </p:txBody>
      </p:sp>
    </p:spTree>
    <p:extLst>
      <p:ext uri="{BB962C8B-B14F-4D97-AF65-F5344CB8AC3E}">
        <p14:creationId xmlns:p14="http://schemas.microsoft.com/office/powerpoint/2010/main" val="2610058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30200" y="1615022"/>
            <a:ext cx="8238066" cy="4665410"/>
          </a:xfrm>
          <a:prstGeom prst="rect">
            <a:avLst/>
          </a:prstGeom>
          <a:solidFill>
            <a:srgbClr val="FAFDDF">
              <a:alpha val="38824"/>
            </a:srgb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CA" b="1" dirty="0">
              <a:solidFill>
                <a:prstClr val="white"/>
              </a:solidFill>
              <a:latin typeface="Arial" panose="020B0604020202020204" pitchFamily="34" charset="0"/>
              <a:cs typeface="Arial" panose="020B0604020202020204" pitchFamily="34" charset="0"/>
            </a:endParaRPr>
          </a:p>
        </p:txBody>
      </p:sp>
      <p:sp>
        <p:nvSpPr>
          <p:cNvPr id="4" name="Rectangle 3"/>
          <p:cNvSpPr/>
          <p:nvPr/>
        </p:nvSpPr>
        <p:spPr>
          <a:xfrm>
            <a:off x="330199" y="976163"/>
            <a:ext cx="8238067" cy="609329"/>
          </a:xfrm>
          <a:prstGeom prst="rect">
            <a:avLst/>
          </a:prstGeom>
          <a:solidFill>
            <a:srgbClr val="E3C7AB">
              <a:alpha val="38824"/>
            </a:srgb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CA" dirty="0">
              <a:solidFill>
                <a:prstClr val="white"/>
              </a:solidFill>
              <a:latin typeface="Arial" panose="020B0604020202020204" pitchFamily="34" charset="0"/>
              <a:cs typeface="Arial" panose="020B0604020202020204" pitchFamily="34" charset="0"/>
            </a:endParaRPr>
          </a:p>
        </p:txBody>
      </p:sp>
      <p:graphicFrame>
        <p:nvGraphicFramePr>
          <p:cNvPr id="2" name="Content Placeholder 7"/>
          <p:cNvGraphicFramePr>
            <a:graphicFrameLocks/>
          </p:cNvGraphicFramePr>
          <p:nvPr>
            <p:extLst/>
          </p:nvPr>
        </p:nvGraphicFramePr>
        <p:xfrm>
          <a:off x="601131" y="453888"/>
          <a:ext cx="3530600" cy="5971117"/>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4"/>
          </p:nvPr>
        </p:nvSpPr>
        <p:spPr/>
        <p:txBody>
          <a:bodyPr/>
          <a:lstStyle/>
          <a:p>
            <a:fld id="{F76265A1-0085-4172-B257-78E89B106F77}" type="slidenum">
              <a:rPr lang="en-AU" smtClean="0">
                <a:latin typeface="Arial" panose="020B0604020202020204" pitchFamily="34" charset="0"/>
                <a:cs typeface="Arial" panose="020B0604020202020204" pitchFamily="34" charset="0"/>
              </a:rPr>
              <a:pPr/>
              <a:t>11</a:t>
            </a:fld>
            <a:endParaRPr lang="en-AU" dirty="0">
              <a:latin typeface="Arial" panose="020B0604020202020204" pitchFamily="34" charset="0"/>
              <a:cs typeface="Arial" panose="020B0604020202020204" pitchFamily="34" charset="0"/>
            </a:endParaRPr>
          </a:p>
        </p:txBody>
      </p:sp>
      <p:sp>
        <p:nvSpPr>
          <p:cNvPr id="5" name="Rectangle 4"/>
          <p:cNvSpPr/>
          <p:nvPr/>
        </p:nvSpPr>
        <p:spPr>
          <a:xfrm>
            <a:off x="330200" y="856587"/>
            <a:ext cx="2449576" cy="728905"/>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Overall</a:t>
            </a:r>
          </a:p>
          <a:p>
            <a:pPr defTabSz="457200"/>
            <a:r>
              <a:rPr lang="en-CA" sz="1000" b="1" dirty="0">
                <a:solidFill>
                  <a:srgbClr val="000000"/>
                </a:solidFill>
                <a:latin typeface="Arial" panose="020B0604020202020204" pitchFamily="34" charset="0"/>
                <a:cs typeface="Arial" panose="020B0604020202020204" pitchFamily="34" charset="0"/>
              </a:rPr>
              <a:t>Satisfaction</a:t>
            </a:r>
          </a:p>
        </p:txBody>
      </p:sp>
      <p:sp>
        <p:nvSpPr>
          <p:cNvPr id="16" name="Rectangle 15"/>
          <p:cNvSpPr/>
          <p:nvPr/>
        </p:nvSpPr>
        <p:spPr>
          <a:xfrm>
            <a:off x="336296" y="1594203"/>
            <a:ext cx="2449576" cy="553137"/>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Access</a:t>
            </a:r>
          </a:p>
        </p:txBody>
      </p:sp>
      <p:sp>
        <p:nvSpPr>
          <p:cNvPr id="17" name="Rectangle 16"/>
          <p:cNvSpPr/>
          <p:nvPr/>
        </p:nvSpPr>
        <p:spPr>
          <a:xfrm>
            <a:off x="336296" y="2160331"/>
            <a:ext cx="2449576" cy="444209"/>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Check-in</a:t>
            </a:r>
          </a:p>
        </p:txBody>
      </p:sp>
      <p:sp>
        <p:nvSpPr>
          <p:cNvPr id="18" name="Rectangle 17"/>
          <p:cNvSpPr/>
          <p:nvPr/>
        </p:nvSpPr>
        <p:spPr>
          <a:xfrm>
            <a:off x="333248" y="2604540"/>
            <a:ext cx="2449576" cy="349439"/>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Security</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ID Check</a:t>
            </a:r>
          </a:p>
        </p:txBody>
      </p:sp>
      <p:sp>
        <p:nvSpPr>
          <p:cNvPr id="19" name="Rectangle 18"/>
          <p:cNvSpPr/>
          <p:nvPr/>
        </p:nvSpPr>
        <p:spPr>
          <a:xfrm>
            <a:off x="336296" y="2953980"/>
            <a:ext cx="2449576" cy="583248"/>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Security</a:t>
            </a:r>
          </a:p>
        </p:txBody>
      </p:sp>
      <p:sp>
        <p:nvSpPr>
          <p:cNvPr id="20" name="Rectangle 19"/>
          <p:cNvSpPr/>
          <p:nvPr/>
        </p:nvSpPr>
        <p:spPr>
          <a:xfrm>
            <a:off x="336296" y="3522496"/>
            <a:ext cx="2449576" cy="583248"/>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Finding Way</a:t>
            </a:r>
          </a:p>
        </p:txBody>
      </p:sp>
      <p:sp>
        <p:nvSpPr>
          <p:cNvPr id="21" name="Rectangle 20"/>
          <p:cNvSpPr/>
          <p:nvPr/>
        </p:nvSpPr>
        <p:spPr>
          <a:xfrm>
            <a:off x="336296" y="4104283"/>
            <a:ext cx="2449576" cy="1349375"/>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Airport</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Facilities</a:t>
            </a:r>
          </a:p>
        </p:txBody>
      </p:sp>
      <p:sp>
        <p:nvSpPr>
          <p:cNvPr id="22" name="Rectangle 21"/>
          <p:cNvSpPr/>
          <p:nvPr/>
        </p:nvSpPr>
        <p:spPr>
          <a:xfrm>
            <a:off x="336296" y="5458922"/>
            <a:ext cx="2449576" cy="348050"/>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Airport</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Environment</a:t>
            </a:r>
          </a:p>
        </p:txBody>
      </p:sp>
      <p:sp>
        <p:nvSpPr>
          <p:cNvPr id="23" name="Rectangle 22"/>
          <p:cNvSpPr/>
          <p:nvPr/>
        </p:nvSpPr>
        <p:spPr>
          <a:xfrm>
            <a:off x="336296" y="5806972"/>
            <a:ext cx="2449576" cy="470396"/>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Arrivals</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Services</a:t>
            </a:r>
          </a:p>
        </p:txBody>
      </p:sp>
      <p:sp>
        <p:nvSpPr>
          <p:cNvPr id="8" name="Date Placeholder 7"/>
          <p:cNvSpPr>
            <a:spLocks noGrp="1"/>
          </p:cNvSpPr>
          <p:nvPr>
            <p:ph type="dt" sz="half" idx="2"/>
          </p:nvPr>
        </p:nvSpPr>
        <p:spPr/>
        <p:txBody>
          <a:bodyPr/>
          <a:lstStyle/>
          <a:p>
            <a:r>
              <a:rPr lang="en-US" dirty="0">
                <a:solidFill>
                  <a:prstClr val="white"/>
                </a:solidFill>
                <a:latin typeface="Arial" panose="020B0604020202020204" pitchFamily="34" charset="0"/>
                <a:cs typeface="Arial" panose="020B0604020202020204" pitchFamily="34" charset="0"/>
              </a:rPr>
              <a:t>© 2019 ACI</a:t>
            </a:r>
          </a:p>
        </p:txBody>
      </p:sp>
      <p:graphicFrame>
        <p:nvGraphicFramePr>
          <p:cNvPr id="29" name="Content Placeholder 7">
            <a:extLst>
              <a:ext uri="{FF2B5EF4-FFF2-40B4-BE49-F238E27FC236}">
                <a16:creationId xmlns:a16="http://schemas.microsoft.com/office/drawing/2014/main" id="{091CCD19-BC46-47FB-A83F-389D3DED37BC}"/>
              </a:ext>
            </a:extLst>
          </p:cNvPr>
          <p:cNvGraphicFramePr>
            <a:graphicFrameLocks/>
          </p:cNvGraphicFramePr>
          <p:nvPr>
            <p:extLst/>
          </p:nvPr>
        </p:nvGraphicFramePr>
        <p:xfrm>
          <a:off x="3783807" y="450505"/>
          <a:ext cx="1642533" cy="597111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 name="Content Placeholder 7">
            <a:extLst>
              <a:ext uri="{FF2B5EF4-FFF2-40B4-BE49-F238E27FC236}">
                <a16:creationId xmlns:a16="http://schemas.microsoft.com/office/drawing/2014/main" id="{724D77DA-DBA0-4D58-8DE2-C49BD82A434C}"/>
              </a:ext>
            </a:extLst>
          </p:cNvPr>
          <p:cNvGraphicFramePr>
            <a:graphicFrameLocks/>
          </p:cNvGraphicFramePr>
          <p:nvPr>
            <p:extLst/>
          </p:nvPr>
        </p:nvGraphicFramePr>
        <p:xfrm>
          <a:off x="5206190" y="459605"/>
          <a:ext cx="1642533" cy="5971117"/>
        </p:xfrm>
        <a:graphic>
          <a:graphicData uri="http://schemas.openxmlformats.org/drawingml/2006/chart">
            <c:chart xmlns:c="http://schemas.openxmlformats.org/drawingml/2006/chart" xmlns:r="http://schemas.openxmlformats.org/officeDocument/2006/relationships" r:id="rId5"/>
          </a:graphicData>
        </a:graphic>
      </p:graphicFrame>
      <p:sp>
        <p:nvSpPr>
          <p:cNvPr id="28" name="Rectangle 27">
            <a:extLst>
              <a:ext uri="{FF2B5EF4-FFF2-40B4-BE49-F238E27FC236}">
                <a16:creationId xmlns:a16="http://schemas.microsoft.com/office/drawing/2014/main" id="{BD6B72C3-9F22-4725-85B4-FEE1CBF66041}"/>
              </a:ext>
            </a:extLst>
          </p:cNvPr>
          <p:cNvSpPr/>
          <p:nvPr/>
        </p:nvSpPr>
        <p:spPr>
          <a:xfrm>
            <a:off x="2847505" y="769512"/>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TA</a:t>
            </a:r>
          </a:p>
        </p:txBody>
      </p:sp>
      <p:sp>
        <p:nvSpPr>
          <p:cNvPr id="30" name="Rectangle 29">
            <a:extLst>
              <a:ext uri="{FF2B5EF4-FFF2-40B4-BE49-F238E27FC236}">
                <a16:creationId xmlns:a16="http://schemas.microsoft.com/office/drawing/2014/main" id="{CA72B1C0-7516-4E22-BE66-77E24D1277E0}"/>
              </a:ext>
            </a:extLst>
          </p:cNvPr>
          <p:cNvSpPr/>
          <p:nvPr/>
        </p:nvSpPr>
        <p:spPr>
          <a:xfrm>
            <a:off x="4262360" y="761044"/>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TB</a:t>
            </a:r>
          </a:p>
        </p:txBody>
      </p:sp>
      <p:sp>
        <p:nvSpPr>
          <p:cNvPr id="32" name="Rectangle 31">
            <a:extLst>
              <a:ext uri="{FF2B5EF4-FFF2-40B4-BE49-F238E27FC236}">
                <a16:creationId xmlns:a16="http://schemas.microsoft.com/office/drawing/2014/main" id="{A11C6288-7CC3-459E-A584-CB6183663D8F}"/>
              </a:ext>
            </a:extLst>
          </p:cNvPr>
          <p:cNvSpPr/>
          <p:nvPr/>
        </p:nvSpPr>
        <p:spPr>
          <a:xfrm>
            <a:off x="5693334" y="761038"/>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TC</a:t>
            </a:r>
          </a:p>
        </p:txBody>
      </p:sp>
      <p:graphicFrame>
        <p:nvGraphicFramePr>
          <p:cNvPr id="35" name="Content Placeholder 7">
            <a:extLst>
              <a:ext uri="{FF2B5EF4-FFF2-40B4-BE49-F238E27FC236}">
                <a16:creationId xmlns:a16="http://schemas.microsoft.com/office/drawing/2014/main" id="{C194EDF6-A107-4365-946E-E18B63101807}"/>
              </a:ext>
            </a:extLst>
          </p:cNvPr>
          <p:cNvGraphicFramePr>
            <a:graphicFrameLocks/>
          </p:cNvGraphicFramePr>
          <p:nvPr>
            <p:extLst/>
          </p:nvPr>
        </p:nvGraphicFramePr>
        <p:xfrm>
          <a:off x="6635624" y="470816"/>
          <a:ext cx="1642533" cy="5971117"/>
        </p:xfrm>
        <a:graphic>
          <a:graphicData uri="http://schemas.openxmlformats.org/drawingml/2006/chart">
            <c:chart xmlns:c="http://schemas.openxmlformats.org/drawingml/2006/chart" xmlns:r="http://schemas.openxmlformats.org/officeDocument/2006/relationships" r:id="rId6"/>
          </a:graphicData>
        </a:graphic>
      </p:graphicFrame>
      <p:sp>
        <p:nvSpPr>
          <p:cNvPr id="36" name="Rectangle 35">
            <a:extLst>
              <a:ext uri="{FF2B5EF4-FFF2-40B4-BE49-F238E27FC236}">
                <a16:creationId xmlns:a16="http://schemas.microsoft.com/office/drawing/2014/main" id="{54A9AFB9-5B8C-412C-BA1F-B6A853A2DBF6}"/>
              </a:ext>
            </a:extLst>
          </p:cNvPr>
          <p:cNvSpPr/>
          <p:nvPr/>
        </p:nvSpPr>
        <p:spPr>
          <a:xfrm>
            <a:off x="7078611" y="769502"/>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TD</a:t>
            </a:r>
          </a:p>
        </p:txBody>
      </p:sp>
      <p:sp>
        <p:nvSpPr>
          <p:cNvPr id="42" name="Rectangle 41">
            <a:extLst>
              <a:ext uri="{FF2B5EF4-FFF2-40B4-BE49-F238E27FC236}">
                <a16:creationId xmlns:a16="http://schemas.microsoft.com/office/drawing/2014/main" id="{4DC25709-11C1-4354-9B96-73688FDDE2B3}"/>
              </a:ext>
            </a:extLst>
          </p:cNvPr>
          <p:cNvSpPr/>
          <p:nvPr/>
        </p:nvSpPr>
        <p:spPr>
          <a:xfrm>
            <a:off x="7123387" y="6098503"/>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09E24E7B-20F5-4AD8-A544-66E17749A71D}"/>
              </a:ext>
            </a:extLst>
          </p:cNvPr>
          <p:cNvSpPr/>
          <p:nvPr/>
        </p:nvSpPr>
        <p:spPr>
          <a:xfrm>
            <a:off x="4309636" y="6084180"/>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A42B3029-5E74-42ED-9754-38FEF0285C1A}"/>
              </a:ext>
            </a:extLst>
          </p:cNvPr>
          <p:cNvSpPr/>
          <p:nvPr/>
        </p:nvSpPr>
        <p:spPr>
          <a:xfrm>
            <a:off x="5706800" y="6110631"/>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43143763-A0FB-421B-88C9-BD67EE0A7320}"/>
              </a:ext>
            </a:extLst>
          </p:cNvPr>
          <p:cNvSpPr/>
          <p:nvPr/>
        </p:nvSpPr>
        <p:spPr>
          <a:xfrm>
            <a:off x="5707652" y="5896370"/>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BFBEA0F1-E618-4F2C-998E-2F4A2BDED619}"/>
              </a:ext>
            </a:extLst>
          </p:cNvPr>
          <p:cNvSpPr/>
          <p:nvPr/>
        </p:nvSpPr>
        <p:spPr>
          <a:xfrm>
            <a:off x="2785714" y="5874256"/>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53" name="Rectangle 52">
            <a:extLst>
              <a:ext uri="{FF2B5EF4-FFF2-40B4-BE49-F238E27FC236}">
                <a16:creationId xmlns:a16="http://schemas.microsoft.com/office/drawing/2014/main" id="{A069BF5E-6174-46B7-9BC1-D601AD2BAE7C}"/>
              </a:ext>
            </a:extLst>
          </p:cNvPr>
          <p:cNvSpPr/>
          <p:nvPr/>
        </p:nvSpPr>
        <p:spPr>
          <a:xfrm>
            <a:off x="4319666" y="5887080"/>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54" name="Rectangle 53">
            <a:extLst>
              <a:ext uri="{FF2B5EF4-FFF2-40B4-BE49-F238E27FC236}">
                <a16:creationId xmlns:a16="http://schemas.microsoft.com/office/drawing/2014/main" id="{B16C464F-F609-4D35-99C8-79C3D8F4C685}"/>
              </a:ext>
            </a:extLst>
          </p:cNvPr>
          <p:cNvSpPr/>
          <p:nvPr/>
        </p:nvSpPr>
        <p:spPr>
          <a:xfrm>
            <a:off x="2784251" y="6079159"/>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FCA9E130-EC6E-439A-B158-C3E8527874D3}"/>
              </a:ext>
            </a:extLst>
          </p:cNvPr>
          <p:cNvSpPr/>
          <p:nvPr/>
        </p:nvSpPr>
        <p:spPr>
          <a:xfrm>
            <a:off x="7123448" y="5905344"/>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6E7629C6-5E2E-47EC-95FD-4F6CA307669B}"/>
              </a:ext>
            </a:extLst>
          </p:cNvPr>
          <p:cNvSpPr/>
          <p:nvPr/>
        </p:nvSpPr>
        <p:spPr>
          <a:xfrm>
            <a:off x="244614" y="6144268"/>
            <a:ext cx="8149586" cy="601447"/>
          </a:xfrm>
          <a:prstGeom prst="rect">
            <a:avLst/>
          </a:prstGeom>
        </p:spPr>
        <p:txBody>
          <a:bodyPr wrap="square">
            <a:spAutoFit/>
          </a:bodyPr>
          <a:lstStyle/>
          <a:p>
            <a:pPr defTabSz="457200"/>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Mean Scores based on rating scale: 1-Poor, 2-Fair, 3-Good, 4- Very Good, 5- Excellent.  * Other may include Education, Family visit ,Religious events, etc</a:t>
            </a: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p>
          <a:p>
            <a:pPr defTabSz="457200">
              <a:lnSpc>
                <a:spcPts val="800"/>
              </a:lnSpc>
            </a:pPr>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NA: Not applicable.  </a:t>
            </a:r>
            <a:r>
              <a:rPr lang="en-US" altLang="ja-JP" sz="900" b="1" i="1" dirty="0">
                <a:solidFill>
                  <a:srgbClr val="0000FF"/>
                </a:solidFill>
                <a:latin typeface="Arial" panose="020B0604020202020204" pitchFamily="34" charset="0"/>
                <a:ea typeface="Times New Roman" panose="02020603050405020304" pitchFamily="18" charset="0"/>
                <a:cs typeface="Arial" panose="020B0604020202020204" pitchFamily="34" charset="0"/>
              </a:rPr>
              <a:t>H4/1- </a:t>
            </a:r>
            <a:r>
              <a:rPr lang="en-US" altLang="ja-JP" sz="900" b="1" i="1" dirty="0">
                <a:solidFill>
                  <a:srgbClr val="FF0000"/>
                </a:solidFill>
                <a:latin typeface="Arial" panose="020B0604020202020204" pitchFamily="34" charset="0"/>
                <a:ea typeface="Times New Roman" panose="02020603050405020304" pitchFamily="18" charset="0"/>
                <a:cs typeface="Arial" panose="020B0604020202020204" pitchFamily="34" charset="0"/>
              </a:rPr>
              <a:t>L4/1</a:t>
            </a:r>
            <a:r>
              <a:rPr lang="en-US" altLang="ja-JP" sz="900" b="1"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altLang="ja-JP"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 Significantly </a:t>
            </a:r>
            <a:r>
              <a:rPr lang="en-US" altLang="ja-JP" sz="900" b="1" i="1" dirty="0">
                <a:solidFill>
                  <a:srgbClr val="0000FF"/>
                </a:solidFill>
                <a:latin typeface="Arial" panose="020B0604020202020204" pitchFamily="34" charset="0"/>
                <a:ea typeface="Times New Roman" panose="02020603050405020304" pitchFamily="18" charset="0"/>
                <a:cs typeface="Arial" panose="020B0604020202020204" pitchFamily="34" charset="0"/>
              </a:rPr>
              <a:t>Higher</a:t>
            </a:r>
            <a:r>
              <a:rPr lang="en-US" altLang="ja-JP"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altLang="ja-JP" sz="900" b="1" i="1" dirty="0">
                <a:solidFill>
                  <a:srgbClr val="FF0000"/>
                </a:solidFill>
                <a:latin typeface="Arial" panose="020B0604020202020204" pitchFamily="34" charset="0"/>
                <a:ea typeface="Times New Roman" panose="02020603050405020304" pitchFamily="18" charset="0"/>
                <a:cs typeface="Arial" panose="020B0604020202020204" pitchFamily="34" charset="0"/>
              </a:rPr>
              <a:t>Lower</a:t>
            </a:r>
            <a:r>
              <a:rPr lang="en-US" altLang="ja-JP"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 than Q4 2018/Q1 2018</a:t>
            </a:r>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fr-FR"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Q1 2019 N: TA=43; TB=484; TC=263; TD=216.</a:t>
            </a: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en-CA" i="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60" name="Rectangle 59">
            <a:extLst>
              <a:ext uri="{FF2B5EF4-FFF2-40B4-BE49-F238E27FC236}">
                <a16:creationId xmlns:a16="http://schemas.microsoft.com/office/drawing/2014/main" id="{2BF21C45-F8EB-4F43-ADF2-045ADD71D262}"/>
              </a:ext>
            </a:extLst>
          </p:cNvPr>
          <p:cNvSpPr/>
          <p:nvPr/>
        </p:nvSpPr>
        <p:spPr>
          <a:xfrm>
            <a:off x="3593846" y="3033943"/>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L</a:t>
            </a:r>
          </a:p>
        </p:txBody>
      </p:sp>
      <p:sp>
        <p:nvSpPr>
          <p:cNvPr id="93" name="Rectangle 92">
            <a:extLst>
              <a:ext uri="{FF2B5EF4-FFF2-40B4-BE49-F238E27FC236}">
                <a16:creationId xmlns:a16="http://schemas.microsoft.com/office/drawing/2014/main" id="{C027867A-DF8E-4440-B56C-AE0B808E8FA4}"/>
              </a:ext>
            </a:extLst>
          </p:cNvPr>
          <p:cNvSpPr/>
          <p:nvPr/>
        </p:nvSpPr>
        <p:spPr>
          <a:xfrm>
            <a:off x="7182019" y="5886893"/>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115" name="Title 1"/>
          <p:cNvSpPr>
            <a:spLocks noGrp="1"/>
          </p:cNvSpPr>
          <p:nvPr>
            <p:ph type="title"/>
          </p:nvPr>
        </p:nvSpPr>
        <p:spPr>
          <a:xfrm>
            <a:off x="244614" y="203784"/>
            <a:ext cx="3525773" cy="559721"/>
          </a:xfrm>
        </p:spPr>
        <p:txBody>
          <a:bodyPr>
            <a:noAutofit/>
          </a:bodyPr>
          <a:lstStyle/>
          <a:p>
            <a:r>
              <a:rPr lang="en-CA" sz="2000" b="1" dirty="0"/>
              <a:t>LGA Terminal Performance</a:t>
            </a:r>
          </a:p>
        </p:txBody>
      </p:sp>
      <p:sp>
        <p:nvSpPr>
          <p:cNvPr id="56" name="Rectangle 55">
            <a:extLst>
              <a:ext uri="{FF2B5EF4-FFF2-40B4-BE49-F238E27FC236}">
                <a16:creationId xmlns:a16="http://schemas.microsoft.com/office/drawing/2014/main" id="{92A5C843-62FB-42E6-96D5-689688C6585F}"/>
              </a:ext>
            </a:extLst>
          </p:cNvPr>
          <p:cNvSpPr/>
          <p:nvPr/>
        </p:nvSpPr>
        <p:spPr>
          <a:xfrm>
            <a:off x="2863644" y="5880525"/>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58" name="Rectangle 57">
            <a:extLst>
              <a:ext uri="{FF2B5EF4-FFF2-40B4-BE49-F238E27FC236}">
                <a16:creationId xmlns:a16="http://schemas.microsoft.com/office/drawing/2014/main" id="{9695C5F8-7E39-4843-A0CA-D67AF198FABD}"/>
              </a:ext>
            </a:extLst>
          </p:cNvPr>
          <p:cNvSpPr/>
          <p:nvPr/>
        </p:nvSpPr>
        <p:spPr>
          <a:xfrm>
            <a:off x="2854642" y="6110631"/>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59" name="Rectangle 58">
            <a:extLst>
              <a:ext uri="{FF2B5EF4-FFF2-40B4-BE49-F238E27FC236}">
                <a16:creationId xmlns:a16="http://schemas.microsoft.com/office/drawing/2014/main" id="{643632B4-711B-4E03-B87F-F993A2FC39D1}"/>
              </a:ext>
            </a:extLst>
          </p:cNvPr>
          <p:cNvSpPr/>
          <p:nvPr/>
        </p:nvSpPr>
        <p:spPr>
          <a:xfrm>
            <a:off x="4340010" y="5877856"/>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61" name="Rectangle 60">
            <a:extLst>
              <a:ext uri="{FF2B5EF4-FFF2-40B4-BE49-F238E27FC236}">
                <a16:creationId xmlns:a16="http://schemas.microsoft.com/office/drawing/2014/main" id="{DE4D1845-E6D0-4F79-80EB-CA0978B672A6}"/>
              </a:ext>
            </a:extLst>
          </p:cNvPr>
          <p:cNvSpPr/>
          <p:nvPr/>
        </p:nvSpPr>
        <p:spPr>
          <a:xfrm>
            <a:off x="4343315" y="6122455"/>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62" name="Rectangle 61">
            <a:extLst>
              <a:ext uri="{FF2B5EF4-FFF2-40B4-BE49-F238E27FC236}">
                <a16:creationId xmlns:a16="http://schemas.microsoft.com/office/drawing/2014/main" id="{2F3A464B-CAE8-4A1C-A16F-FBAC62EC0E42}"/>
              </a:ext>
            </a:extLst>
          </p:cNvPr>
          <p:cNvSpPr/>
          <p:nvPr/>
        </p:nvSpPr>
        <p:spPr>
          <a:xfrm>
            <a:off x="5753464" y="5877856"/>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63" name="Rectangle 62">
            <a:extLst>
              <a:ext uri="{FF2B5EF4-FFF2-40B4-BE49-F238E27FC236}">
                <a16:creationId xmlns:a16="http://schemas.microsoft.com/office/drawing/2014/main" id="{D8E5AA4F-5CAC-49C7-984C-0DE7AB613669}"/>
              </a:ext>
            </a:extLst>
          </p:cNvPr>
          <p:cNvSpPr/>
          <p:nvPr/>
        </p:nvSpPr>
        <p:spPr>
          <a:xfrm>
            <a:off x="5747444" y="6133640"/>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64" name="Rectangle 63">
            <a:extLst>
              <a:ext uri="{FF2B5EF4-FFF2-40B4-BE49-F238E27FC236}">
                <a16:creationId xmlns:a16="http://schemas.microsoft.com/office/drawing/2014/main" id="{2FA409D8-3514-46AC-945B-FD3BE9E6A026}"/>
              </a:ext>
            </a:extLst>
          </p:cNvPr>
          <p:cNvSpPr/>
          <p:nvPr/>
        </p:nvSpPr>
        <p:spPr>
          <a:xfrm>
            <a:off x="7184514" y="6129635"/>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65" name="Footer Placeholder 11">
            <a:extLst>
              <a:ext uri="{FF2B5EF4-FFF2-40B4-BE49-F238E27FC236}">
                <a16:creationId xmlns:a16="http://schemas.microsoft.com/office/drawing/2014/main" id="{53D681D5-9CF3-4F44-87E8-56C4E4626F25}"/>
              </a:ext>
            </a:extLst>
          </p:cNvPr>
          <p:cNvSpPr>
            <a:spLocks noGrp="1"/>
          </p:cNvSpPr>
          <p:nvPr>
            <p:ph type="ftr" sz="quarter" idx="3"/>
          </p:nvPr>
        </p:nvSpPr>
        <p:spPr>
          <a:xfrm>
            <a:off x="3109506" y="6546961"/>
            <a:ext cx="2895600" cy="324000"/>
          </a:xfrm>
        </p:spPr>
        <p:txBody>
          <a:bodyPr/>
          <a:lstStyle/>
          <a:p>
            <a:pPr>
              <a:defRPr/>
            </a:pPr>
            <a:r>
              <a:rPr lang="en-US" b="1" dirty="0">
                <a:solidFill>
                  <a:prstClr val="white"/>
                </a:solidFill>
              </a:rPr>
              <a:t>Terminal  Performance – Q1 2019</a:t>
            </a:r>
          </a:p>
        </p:txBody>
      </p:sp>
      <p:sp>
        <p:nvSpPr>
          <p:cNvPr id="124" name="Rectangle 123">
            <a:extLst>
              <a:ext uri="{FF2B5EF4-FFF2-40B4-BE49-F238E27FC236}">
                <a16:creationId xmlns:a16="http://schemas.microsoft.com/office/drawing/2014/main" id="{19CCD875-B0E9-4ACF-AB6E-521865278BA3}"/>
              </a:ext>
            </a:extLst>
          </p:cNvPr>
          <p:cNvSpPr/>
          <p:nvPr/>
        </p:nvSpPr>
        <p:spPr>
          <a:xfrm>
            <a:off x="3788880" y="3650143"/>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39" name="Rectangle 138">
            <a:extLst>
              <a:ext uri="{FF2B5EF4-FFF2-40B4-BE49-F238E27FC236}">
                <a16:creationId xmlns:a16="http://schemas.microsoft.com/office/drawing/2014/main" id="{19CCD875-B0E9-4ACF-AB6E-521865278BA3}"/>
              </a:ext>
            </a:extLst>
          </p:cNvPr>
          <p:cNvSpPr/>
          <p:nvPr/>
        </p:nvSpPr>
        <p:spPr>
          <a:xfrm>
            <a:off x="3776756" y="5247394"/>
            <a:ext cx="238438" cy="25528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44" name="Rectangle 143">
            <a:extLst>
              <a:ext uri="{FF2B5EF4-FFF2-40B4-BE49-F238E27FC236}">
                <a16:creationId xmlns:a16="http://schemas.microsoft.com/office/drawing/2014/main" id="{19CCD875-B0E9-4ACF-AB6E-521865278BA3}"/>
              </a:ext>
            </a:extLst>
          </p:cNvPr>
          <p:cNvSpPr/>
          <p:nvPr/>
        </p:nvSpPr>
        <p:spPr>
          <a:xfrm>
            <a:off x="3792118" y="5485398"/>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45" name="Rectangle 144">
            <a:extLst>
              <a:ext uri="{FF2B5EF4-FFF2-40B4-BE49-F238E27FC236}">
                <a16:creationId xmlns:a16="http://schemas.microsoft.com/office/drawing/2014/main" id="{19CCD875-B0E9-4ACF-AB6E-521865278BA3}"/>
              </a:ext>
            </a:extLst>
          </p:cNvPr>
          <p:cNvSpPr/>
          <p:nvPr/>
        </p:nvSpPr>
        <p:spPr>
          <a:xfrm>
            <a:off x="5091246" y="897142"/>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46" name="Rectangle 145">
            <a:extLst>
              <a:ext uri="{FF2B5EF4-FFF2-40B4-BE49-F238E27FC236}">
                <a16:creationId xmlns:a16="http://schemas.microsoft.com/office/drawing/2014/main" id="{19CCD875-B0E9-4ACF-AB6E-521865278BA3}"/>
              </a:ext>
            </a:extLst>
          </p:cNvPr>
          <p:cNvSpPr/>
          <p:nvPr/>
        </p:nvSpPr>
        <p:spPr>
          <a:xfrm>
            <a:off x="5079139" y="103571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47" name="Rectangle 146">
            <a:extLst>
              <a:ext uri="{FF2B5EF4-FFF2-40B4-BE49-F238E27FC236}">
                <a16:creationId xmlns:a16="http://schemas.microsoft.com/office/drawing/2014/main" id="{19CCD875-B0E9-4ACF-AB6E-521865278BA3}"/>
              </a:ext>
            </a:extLst>
          </p:cNvPr>
          <p:cNvSpPr/>
          <p:nvPr/>
        </p:nvSpPr>
        <p:spPr>
          <a:xfrm>
            <a:off x="5091246" y="1134193"/>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48" name="Rectangle 147">
            <a:extLst>
              <a:ext uri="{FF2B5EF4-FFF2-40B4-BE49-F238E27FC236}">
                <a16:creationId xmlns:a16="http://schemas.microsoft.com/office/drawing/2014/main" id="{19CCD875-B0E9-4ACF-AB6E-521865278BA3}"/>
              </a:ext>
            </a:extLst>
          </p:cNvPr>
          <p:cNvSpPr/>
          <p:nvPr/>
        </p:nvSpPr>
        <p:spPr>
          <a:xfrm>
            <a:off x="5091246" y="1371096"/>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49" name="Rectangle 148">
            <a:extLst>
              <a:ext uri="{FF2B5EF4-FFF2-40B4-BE49-F238E27FC236}">
                <a16:creationId xmlns:a16="http://schemas.microsoft.com/office/drawing/2014/main" id="{19CCD875-B0E9-4ACF-AB6E-521865278BA3}"/>
              </a:ext>
            </a:extLst>
          </p:cNvPr>
          <p:cNvSpPr/>
          <p:nvPr/>
        </p:nvSpPr>
        <p:spPr>
          <a:xfrm>
            <a:off x="5079139" y="163338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50" name="Rectangle 149">
            <a:extLst>
              <a:ext uri="{FF2B5EF4-FFF2-40B4-BE49-F238E27FC236}">
                <a16:creationId xmlns:a16="http://schemas.microsoft.com/office/drawing/2014/main" id="{19CCD875-B0E9-4ACF-AB6E-521865278BA3}"/>
              </a:ext>
            </a:extLst>
          </p:cNvPr>
          <p:cNvSpPr/>
          <p:nvPr/>
        </p:nvSpPr>
        <p:spPr>
          <a:xfrm>
            <a:off x="5165534" y="218935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51" name="Rectangle 150">
            <a:extLst>
              <a:ext uri="{FF2B5EF4-FFF2-40B4-BE49-F238E27FC236}">
                <a16:creationId xmlns:a16="http://schemas.microsoft.com/office/drawing/2014/main" id="{19CCD875-B0E9-4ACF-AB6E-521865278BA3}"/>
              </a:ext>
            </a:extLst>
          </p:cNvPr>
          <p:cNvSpPr/>
          <p:nvPr/>
        </p:nvSpPr>
        <p:spPr>
          <a:xfrm>
            <a:off x="5175434" y="232261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52" name="Rectangle 151">
            <a:extLst>
              <a:ext uri="{FF2B5EF4-FFF2-40B4-BE49-F238E27FC236}">
                <a16:creationId xmlns:a16="http://schemas.microsoft.com/office/drawing/2014/main" id="{19CCD875-B0E9-4ACF-AB6E-521865278BA3}"/>
              </a:ext>
            </a:extLst>
          </p:cNvPr>
          <p:cNvSpPr/>
          <p:nvPr/>
        </p:nvSpPr>
        <p:spPr>
          <a:xfrm>
            <a:off x="5175434" y="243526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53" name="Rectangle 152">
            <a:extLst>
              <a:ext uri="{FF2B5EF4-FFF2-40B4-BE49-F238E27FC236}">
                <a16:creationId xmlns:a16="http://schemas.microsoft.com/office/drawing/2014/main" id="{19CCD875-B0E9-4ACF-AB6E-521865278BA3}"/>
              </a:ext>
            </a:extLst>
          </p:cNvPr>
          <p:cNvSpPr/>
          <p:nvPr/>
        </p:nvSpPr>
        <p:spPr>
          <a:xfrm>
            <a:off x="5185346" y="263758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54" name="Rectangle 153">
            <a:extLst>
              <a:ext uri="{FF2B5EF4-FFF2-40B4-BE49-F238E27FC236}">
                <a16:creationId xmlns:a16="http://schemas.microsoft.com/office/drawing/2014/main" id="{19CCD875-B0E9-4ACF-AB6E-521865278BA3}"/>
              </a:ext>
            </a:extLst>
          </p:cNvPr>
          <p:cNvSpPr/>
          <p:nvPr/>
        </p:nvSpPr>
        <p:spPr>
          <a:xfrm>
            <a:off x="5187430" y="275120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55" name="Rectangle 154">
            <a:extLst>
              <a:ext uri="{FF2B5EF4-FFF2-40B4-BE49-F238E27FC236}">
                <a16:creationId xmlns:a16="http://schemas.microsoft.com/office/drawing/2014/main" id="{19CCD875-B0E9-4ACF-AB6E-521865278BA3}"/>
              </a:ext>
            </a:extLst>
          </p:cNvPr>
          <p:cNvSpPr/>
          <p:nvPr/>
        </p:nvSpPr>
        <p:spPr>
          <a:xfrm>
            <a:off x="5122743" y="2960064"/>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56" name="Rectangle 155">
            <a:extLst>
              <a:ext uri="{FF2B5EF4-FFF2-40B4-BE49-F238E27FC236}">
                <a16:creationId xmlns:a16="http://schemas.microsoft.com/office/drawing/2014/main" id="{19CCD875-B0E9-4ACF-AB6E-521865278BA3}"/>
              </a:ext>
            </a:extLst>
          </p:cNvPr>
          <p:cNvSpPr/>
          <p:nvPr/>
        </p:nvSpPr>
        <p:spPr>
          <a:xfrm>
            <a:off x="5185346" y="320970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57" name="Rectangle 156">
            <a:extLst>
              <a:ext uri="{FF2B5EF4-FFF2-40B4-BE49-F238E27FC236}">
                <a16:creationId xmlns:a16="http://schemas.microsoft.com/office/drawing/2014/main" id="{19CCD875-B0E9-4ACF-AB6E-521865278BA3}"/>
              </a:ext>
            </a:extLst>
          </p:cNvPr>
          <p:cNvSpPr/>
          <p:nvPr/>
        </p:nvSpPr>
        <p:spPr>
          <a:xfrm>
            <a:off x="5185346" y="334038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58" name="Rectangle 157">
            <a:extLst>
              <a:ext uri="{FF2B5EF4-FFF2-40B4-BE49-F238E27FC236}">
                <a16:creationId xmlns:a16="http://schemas.microsoft.com/office/drawing/2014/main" id="{19CCD875-B0E9-4ACF-AB6E-521865278BA3}"/>
              </a:ext>
            </a:extLst>
          </p:cNvPr>
          <p:cNvSpPr/>
          <p:nvPr/>
        </p:nvSpPr>
        <p:spPr>
          <a:xfrm>
            <a:off x="5177607" y="3492962"/>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59" name="Rectangle 158">
            <a:extLst>
              <a:ext uri="{FF2B5EF4-FFF2-40B4-BE49-F238E27FC236}">
                <a16:creationId xmlns:a16="http://schemas.microsoft.com/office/drawing/2014/main" id="{19CCD875-B0E9-4ACF-AB6E-521865278BA3}"/>
              </a:ext>
            </a:extLst>
          </p:cNvPr>
          <p:cNvSpPr/>
          <p:nvPr/>
        </p:nvSpPr>
        <p:spPr>
          <a:xfrm>
            <a:off x="5177607" y="3626602"/>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60" name="Rectangle 159">
            <a:extLst>
              <a:ext uri="{FF2B5EF4-FFF2-40B4-BE49-F238E27FC236}">
                <a16:creationId xmlns:a16="http://schemas.microsoft.com/office/drawing/2014/main" id="{19CCD875-B0E9-4ACF-AB6E-521865278BA3}"/>
              </a:ext>
            </a:extLst>
          </p:cNvPr>
          <p:cNvSpPr/>
          <p:nvPr/>
        </p:nvSpPr>
        <p:spPr>
          <a:xfrm>
            <a:off x="5084762" y="4076531"/>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61" name="Rectangle 160">
            <a:extLst>
              <a:ext uri="{FF2B5EF4-FFF2-40B4-BE49-F238E27FC236}">
                <a16:creationId xmlns:a16="http://schemas.microsoft.com/office/drawing/2014/main" id="{19CCD875-B0E9-4ACF-AB6E-521865278BA3}"/>
              </a:ext>
            </a:extLst>
          </p:cNvPr>
          <p:cNvSpPr/>
          <p:nvPr/>
        </p:nvSpPr>
        <p:spPr>
          <a:xfrm>
            <a:off x="5042530" y="4207447"/>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62" name="Rectangle 161">
            <a:extLst>
              <a:ext uri="{FF2B5EF4-FFF2-40B4-BE49-F238E27FC236}">
                <a16:creationId xmlns:a16="http://schemas.microsoft.com/office/drawing/2014/main" id="{19CCD875-B0E9-4ACF-AB6E-521865278BA3}"/>
              </a:ext>
            </a:extLst>
          </p:cNvPr>
          <p:cNvSpPr/>
          <p:nvPr/>
        </p:nvSpPr>
        <p:spPr>
          <a:xfrm>
            <a:off x="5017488" y="457079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63" name="Rectangle 162">
            <a:extLst>
              <a:ext uri="{FF2B5EF4-FFF2-40B4-BE49-F238E27FC236}">
                <a16:creationId xmlns:a16="http://schemas.microsoft.com/office/drawing/2014/main" id="{19CCD875-B0E9-4ACF-AB6E-521865278BA3}"/>
              </a:ext>
            </a:extLst>
          </p:cNvPr>
          <p:cNvSpPr/>
          <p:nvPr/>
        </p:nvSpPr>
        <p:spPr>
          <a:xfrm>
            <a:off x="5038995" y="4799916"/>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64" name="Rectangle 163">
            <a:extLst>
              <a:ext uri="{FF2B5EF4-FFF2-40B4-BE49-F238E27FC236}">
                <a16:creationId xmlns:a16="http://schemas.microsoft.com/office/drawing/2014/main" id="{19CCD875-B0E9-4ACF-AB6E-521865278BA3}"/>
              </a:ext>
            </a:extLst>
          </p:cNvPr>
          <p:cNvSpPr/>
          <p:nvPr/>
        </p:nvSpPr>
        <p:spPr>
          <a:xfrm>
            <a:off x="5054131" y="4984894"/>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65" name="Rectangle 164">
            <a:extLst>
              <a:ext uri="{FF2B5EF4-FFF2-40B4-BE49-F238E27FC236}">
                <a16:creationId xmlns:a16="http://schemas.microsoft.com/office/drawing/2014/main" id="{19CCD875-B0E9-4ACF-AB6E-521865278BA3}"/>
              </a:ext>
            </a:extLst>
          </p:cNvPr>
          <p:cNvSpPr/>
          <p:nvPr/>
        </p:nvSpPr>
        <p:spPr>
          <a:xfrm>
            <a:off x="5054131" y="5113688"/>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66" name="Rectangle 165">
            <a:extLst>
              <a:ext uri="{FF2B5EF4-FFF2-40B4-BE49-F238E27FC236}">
                <a16:creationId xmlns:a16="http://schemas.microsoft.com/office/drawing/2014/main" id="{19CCD875-B0E9-4ACF-AB6E-521865278BA3}"/>
              </a:ext>
            </a:extLst>
          </p:cNvPr>
          <p:cNvSpPr/>
          <p:nvPr/>
        </p:nvSpPr>
        <p:spPr>
          <a:xfrm>
            <a:off x="5044477" y="5226340"/>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67" name="Rectangle 166">
            <a:extLst>
              <a:ext uri="{FF2B5EF4-FFF2-40B4-BE49-F238E27FC236}">
                <a16:creationId xmlns:a16="http://schemas.microsoft.com/office/drawing/2014/main" id="{19CCD875-B0E9-4ACF-AB6E-521865278BA3}"/>
              </a:ext>
            </a:extLst>
          </p:cNvPr>
          <p:cNvSpPr/>
          <p:nvPr/>
        </p:nvSpPr>
        <p:spPr>
          <a:xfrm>
            <a:off x="5054131" y="5418942"/>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68" name="Rectangle 167">
            <a:extLst>
              <a:ext uri="{FF2B5EF4-FFF2-40B4-BE49-F238E27FC236}">
                <a16:creationId xmlns:a16="http://schemas.microsoft.com/office/drawing/2014/main" id="{19CCD875-B0E9-4ACF-AB6E-521865278BA3}"/>
              </a:ext>
            </a:extLst>
          </p:cNvPr>
          <p:cNvSpPr/>
          <p:nvPr/>
        </p:nvSpPr>
        <p:spPr>
          <a:xfrm>
            <a:off x="5041072" y="5540232"/>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70" name="Rectangle 169">
            <a:extLst>
              <a:ext uri="{FF2B5EF4-FFF2-40B4-BE49-F238E27FC236}">
                <a16:creationId xmlns:a16="http://schemas.microsoft.com/office/drawing/2014/main" id="{19CCD875-B0E9-4ACF-AB6E-521865278BA3}"/>
              </a:ext>
            </a:extLst>
          </p:cNvPr>
          <p:cNvSpPr/>
          <p:nvPr/>
        </p:nvSpPr>
        <p:spPr>
          <a:xfrm>
            <a:off x="6506801" y="105540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71" name="Rectangle 170">
            <a:extLst>
              <a:ext uri="{FF2B5EF4-FFF2-40B4-BE49-F238E27FC236}">
                <a16:creationId xmlns:a16="http://schemas.microsoft.com/office/drawing/2014/main" id="{19CCD875-B0E9-4ACF-AB6E-521865278BA3}"/>
              </a:ext>
            </a:extLst>
          </p:cNvPr>
          <p:cNvSpPr/>
          <p:nvPr/>
        </p:nvSpPr>
        <p:spPr>
          <a:xfrm>
            <a:off x="6438316" y="194808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L4</a:t>
            </a:r>
          </a:p>
        </p:txBody>
      </p:sp>
      <p:sp>
        <p:nvSpPr>
          <p:cNvPr id="172" name="Rectangle 171">
            <a:extLst>
              <a:ext uri="{FF2B5EF4-FFF2-40B4-BE49-F238E27FC236}">
                <a16:creationId xmlns:a16="http://schemas.microsoft.com/office/drawing/2014/main" id="{19CCD875-B0E9-4ACF-AB6E-521865278BA3}"/>
              </a:ext>
            </a:extLst>
          </p:cNvPr>
          <p:cNvSpPr/>
          <p:nvPr/>
        </p:nvSpPr>
        <p:spPr>
          <a:xfrm>
            <a:off x="6506801" y="480815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73" name="Rectangle 172">
            <a:extLst>
              <a:ext uri="{FF2B5EF4-FFF2-40B4-BE49-F238E27FC236}">
                <a16:creationId xmlns:a16="http://schemas.microsoft.com/office/drawing/2014/main" id="{19CCD875-B0E9-4ACF-AB6E-521865278BA3}"/>
              </a:ext>
            </a:extLst>
          </p:cNvPr>
          <p:cNvSpPr/>
          <p:nvPr/>
        </p:nvSpPr>
        <p:spPr>
          <a:xfrm>
            <a:off x="7872347" y="196637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L1</a:t>
            </a:r>
          </a:p>
        </p:txBody>
      </p:sp>
      <p:sp>
        <p:nvSpPr>
          <p:cNvPr id="174" name="Rectangle 173">
            <a:extLst>
              <a:ext uri="{FF2B5EF4-FFF2-40B4-BE49-F238E27FC236}">
                <a16:creationId xmlns:a16="http://schemas.microsoft.com/office/drawing/2014/main" id="{19CCD875-B0E9-4ACF-AB6E-521865278BA3}"/>
              </a:ext>
            </a:extLst>
          </p:cNvPr>
          <p:cNvSpPr/>
          <p:nvPr/>
        </p:nvSpPr>
        <p:spPr>
          <a:xfrm>
            <a:off x="7952108" y="480815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75" name="Rectangle 174">
            <a:extLst>
              <a:ext uri="{FF2B5EF4-FFF2-40B4-BE49-F238E27FC236}">
                <a16:creationId xmlns:a16="http://schemas.microsoft.com/office/drawing/2014/main" id="{19CCD875-B0E9-4ACF-AB6E-521865278BA3}"/>
              </a:ext>
            </a:extLst>
          </p:cNvPr>
          <p:cNvSpPr/>
          <p:nvPr/>
        </p:nvSpPr>
        <p:spPr>
          <a:xfrm>
            <a:off x="7900206" y="5244628"/>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Tree>
    <p:extLst>
      <p:ext uri="{BB962C8B-B14F-4D97-AF65-F5344CB8AC3E}">
        <p14:creationId xmlns:p14="http://schemas.microsoft.com/office/powerpoint/2010/main" val="3887063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latin typeface="Arial" panose="020B0604020202020204" pitchFamily="34" charset="0"/>
                <a:cs typeface="Arial" panose="020B0604020202020204" pitchFamily="34" charset="0"/>
              </a:rPr>
              <a:t>Methodology at a Glance</a:t>
            </a:r>
          </a:p>
        </p:txBody>
      </p:sp>
      <p:sp>
        <p:nvSpPr>
          <p:cNvPr id="4" name="Slide Number Placeholder 3"/>
          <p:cNvSpPr>
            <a:spLocks noGrp="1"/>
          </p:cNvSpPr>
          <p:nvPr>
            <p:ph type="sldNum" sz="quarter" idx="4"/>
          </p:nvPr>
        </p:nvSpPr>
        <p:spPr/>
        <p:txBody>
          <a:bodyPr/>
          <a:lstStyle/>
          <a:p>
            <a:fld id="{13DAD56E-802A-2646-A8DB-6610A51D0FC3}" type="slidenum">
              <a:rPr lang="en-US" smtClean="0">
                <a:latin typeface="Arial" panose="020B0604020202020204" pitchFamily="34" charset="0"/>
                <a:cs typeface="Arial" panose="020B0604020202020204" pitchFamily="34" charset="0"/>
              </a:rPr>
              <a:pPr/>
              <a:t>2</a:t>
            </a:fld>
            <a:endParaRPr lang="en-US"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2"/>
          </p:nvPr>
        </p:nvSpPr>
        <p:spPr/>
        <p:txBody>
          <a:bodyPr/>
          <a:lstStyle/>
          <a:p>
            <a:r>
              <a:rPr lang="en-US" dirty="0">
                <a:solidFill>
                  <a:prstClr val="white"/>
                </a:solidFill>
                <a:latin typeface="Arial" panose="020B0604020202020204" pitchFamily="34" charset="0"/>
                <a:cs typeface="Arial" panose="020B0604020202020204" pitchFamily="34" charset="0"/>
              </a:rPr>
              <a:t>© 2019 ACI</a:t>
            </a:r>
          </a:p>
        </p:txBody>
      </p:sp>
      <p:sp>
        <p:nvSpPr>
          <p:cNvPr id="8" name="Subtitle 5"/>
          <p:cNvSpPr>
            <a:spLocks noGrp="1"/>
          </p:cNvSpPr>
          <p:nvPr>
            <p:ph type="subTitle" idx="1"/>
          </p:nvPr>
        </p:nvSpPr>
        <p:spPr>
          <a:xfrm>
            <a:off x="468517" y="1195642"/>
            <a:ext cx="8240478" cy="5256824"/>
          </a:xfrm>
        </p:spPr>
        <p:txBody>
          <a:bodyPr/>
          <a:lstStyle/>
          <a:p>
            <a:r>
              <a:rPr lang="en-CA" sz="1400" b="1" dirty="0"/>
              <a:t>ACI’s Airport Service Quality (ASQ) is a monthly benchmarking program aggregated to a quarterly report.</a:t>
            </a:r>
          </a:p>
          <a:p>
            <a:endParaRPr lang="en-US" sz="1400" b="1" dirty="0"/>
          </a:p>
          <a:p>
            <a:r>
              <a:rPr lang="en-US" sz="1400" b="1" dirty="0"/>
              <a:t>Nearly 350 airports worldwide participated in the study to ascertain their passengers’ views with respect to its airport’s products, services and amenities vis-à-vis:</a:t>
            </a:r>
          </a:p>
          <a:p>
            <a:pPr marL="909638" indent="-284163">
              <a:buFont typeface="Wingdings" panose="05000000000000000000" pitchFamily="2" charset="2"/>
              <a:buChar char=""/>
            </a:pPr>
            <a:r>
              <a:rPr lang="en-US" sz="1300" dirty="0"/>
              <a:t>Other worldwide airports by traffic type, size, region, benchmark, etc.;</a:t>
            </a:r>
          </a:p>
          <a:p>
            <a:pPr marL="909638" indent="-284163">
              <a:buFont typeface="Wingdings" panose="05000000000000000000" pitchFamily="2" charset="2"/>
              <a:buChar char=""/>
            </a:pPr>
            <a:r>
              <a:rPr lang="en-US" sz="1300" dirty="0"/>
              <a:t>Their particular importance for a specific airport, and;</a:t>
            </a:r>
          </a:p>
          <a:p>
            <a:pPr marL="909638" indent="-284163">
              <a:buFont typeface="Wingdings" panose="05000000000000000000" pitchFamily="2" charset="2"/>
              <a:buChar char=""/>
            </a:pPr>
            <a:r>
              <a:rPr lang="en-US" sz="1300" dirty="0"/>
              <a:t>How passengers’ perceptions and priorities are evolving over time.</a:t>
            </a:r>
          </a:p>
          <a:p>
            <a:pPr marL="909638"/>
            <a:endParaRPr lang="en-US" dirty="0"/>
          </a:p>
          <a:p>
            <a:r>
              <a:rPr lang="en-US" sz="1400" b="1" dirty="0"/>
              <a:t>The ASQ Survey Questionnaire Design</a:t>
            </a:r>
          </a:p>
          <a:p>
            <a:pPr marL="909638" indent="-284163">
              <a:buFont typeface="Wingdings" panose="05000000000000000000" pitchFamily="2" charset="2"/>
              <a:buChar char=""/>
            </a:pPr>
            <a:r>
              <a:rPr lang="en-US" sz="1300" dirty="0"/>
              <a:t>34 items where passengers are asked to rate specific service related topics and their overall satisfaction </a:t>
            </a:r>
            <a:r>
              <a:rPr lang="en-CA" sz="1300" dirty="0"/>
              <a:t>with the airport on a scale of 1 (poor) to 5 (excellent)</a:t>
            </a:r>
          </a:p>
          <a:p>
            <a:pPr marL="909638" indent="-284163">
              <a:buFont typeface="Wingdings" panose="05000000000000000000" pitchFamily="2" charset="2"/>
              <a:buChar char=""/>
            </a:pPr>
            <a:r>
              <a:rPr lang="en-CA" sz="1300" dirty="0"/>
              <a:t>21 questions related to the passenger profile.</a:t>
            </a:r>
            <a:endParaRPr lang="en-US" sz="1300" dirty="0"/>
          </a:p>
          <a:p>
            <a:endParaRPr lang="en-US" dirty="0"/>
          </a:p>
          <a:p>
            <a:r>
              <a:rPr lang="en-US" sz="1400" b="1" dirty="0"/>
              <a:t>Sample Composition and Stratification</a:t>
            </a:r>
          </a:p>
          <a:p>
            <a:pPr marL="909638" indent="-284163">
              <a:buFont typeface="Wingdings" panose="05000000000000000000" pitchFamily="2" charset="2"/>
              <a:buChar char=""/>
            </a:pPr>
            <a:r>
              <a:rPr lang="en-US" sz="1300" dirty="0"/>
              <a:t>The questionnaire is self-completed by randomly selected passengers at the boarding gates of pre-selected flights. Flights are selected based on destination and carrier in order to obtain a representative stratified sample of all departures from the airport, covering all operating hours, with each day of a week evenly distributed between each month of a quarter. Data are weighted according to the proportion of actual international traffic and actual domestic traffic, when applicable.  In Q3 2018, the Port Authority permanently more than doubled the sample size for it’s three airports to over 5,000 completes surveys, in order to provide a more robust database for detailed analysis.  </a:t>
            </a:r>
            <a:endParaRPr lang="en-CA" sz="1300" dirty="0"/>
          </a:p>
        </p:txBody>
      </p:sp>
      <p:sp>
        <p:nvSpPr>
          <p:cNvPr id="9" name="Footer Placeholder 11">
            <a:extLst>
              <a:ext uri="{FF2B5EF4-FFF2-40B4-BE49-F238E27FC236}">
                <a16:creationId xmlns:a16="http://schemas.microsoft.com/office/drawing/2014/main" id="{AC3BEAD9-7147-42BB-B079-EE22400611C8}"/>
              </a:ext>
            </a:extLst>
          </p:cNvPr>
          <p:cNvSpPr>
            <a:spLocks noGrp="1"/>
          </p:cNvSpPr>
          <p:nvPr>
            <p:ph type="ftr" sz="quarter" idx="3"/>
          </p:nvPr>
        </p:nvSpPr>
        <p:spPr>
          <a:xfrm>
            <a:off x="3554195" y="6560920"/>
            <a:ext cx="2895600" cy="324000"/>
          </a:xfrm>
        </p:spPr>
        <p:txBody>
          <a:bodyPr/>
          <a:lstStyle/>
          <a:p>
            <a:pPr>
              <a:defRPr/>
            </a:pPr>
            <a:r>
              <a:rPr lang="en-US" b="1" dirty="0">
                <a:solidFill>
                  <a:prstClr val="white"/>
                </a:solidFill>
              </a:rPr>
              <a:t>Airport Performance – Q1 2019</a:t>
            </a:r>
          </a:p>
        </p:txBody>
      </p:sp>
    </p:spTree>
    <p:extLst>
      <p:ext uri="{BB962C8B-B14F-4D97-AF65-F5344CB8AC3E}">
        <p14:creationId xmlns:p14="http://schemas.microsoft.com/office/powerpoint/2010/main" val="282787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30083" y="94488"/>
            <a:ext cx="1441613" cy="744105"/>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7493507" y="118871"/>
            <a:ext cx="723900" cy="661415"/>
          </a:xfrm>
          <a:prstGeom prst="rect">
            <a:avLst/>
          </a:prstGeom>
          <a:blipFill>
            <a:blip r:embed="rId3" cstate="print"/>
            <a:stretch>
              <a:fillRect/>
            </a:stretch>
          </a:blipFill>
        </p:spPr>
        <p:txBody>
          <a:bodyPr wrap="square" lIns="0" tIns="0" rIns="0" bIns="0" rtlCol="0"/>
          <a:lstStyle/>
          <a:p>
            <a:endParaRPr dirty="0"/>
          </a:p>
        </p:txBody>
      </p:sp>
      <p:sp>
        <p:nvSpPr>
          <p:cNvPr id="6" name="object 6"/>
          <p:cNvSpPr txBox="1"/>
          <p:nvPr/>
        </p:nvSpPr>
        <p:spPr>
          <a:xfrm>
            <a:off x="8703309" y="6618833"/>
            <a:ext cx="9588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000090"/>
                </a:solidFill>
                <a:latin typeface="Arial"/>
                <a:cs typeface="Arial"/>
              </a:rPr>
              <a:t>7</a:t>
            </a:r>
            <a:endParaRPr sz="1000" dirty="0">
              <a:latin typeface="Arial"/>
              <a:cs typeface="Arial"/>
            </a:endParaRPr>
          </a:p>
        </p:txBody>
      </p:sp>
      <p:sp>
        <p:nvSpPr>
          <p:cNvPr id="16" name="object 16"/>
          <p:cNvSpPr txBox="1"/>
          <p:nvPr/>
        </p:nvSpPr>
        <p:spPr>
          <a:xfrm>
            <a:off x="275945" y="6618833"/>
            <a:ext cx="67945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a:cs typeface="Arial"/>
              </a:rPr>
              <a:t>© 2019</a:t>
            </a:r>
            <a:r>
              <a:rPr sz="1000" spc="-75" dirty="0">
                <a:solidFill>
                  <a:srgbClr val="FFFFFF"/>
                </a:solidFill>
                <a:latin typeface="Arial"/>
                <a:cs typeface="Arial"/>
              </a:rPr>
              <a:t> </a:t>
            </a:r>
            <a:r>
              <a:rPr sz="1000" spc="-10" dirty="0">
                <a:solidFill>
                  <a:srgbClr val="FFFFFF"/>
                </a:solidFill>
                <a:latin typeface="Arial"/>
                <a:cs typeface="Arial"/>
              </a:rPr>
              <a:t>ACI</a:t>
            </a:r>
            <a:endParaRPr sz="1000" dirty="0">
              <a:latin typeface="Arial"/>
              <a:cs typeface="Arial"/>
            </a:endParaRPr>
          </a:p>
        </p:txBody>
      </p:sp>
      <p:sp>
        <p:nvSpPr>
          <p:cNvPr id="17" name="object 17"/>
          <p:cNvSpPr txBox="1"/>
          <p:nvPr/>
        </p:nvSpPr>
        <p:spPr>
          <a:xfrm>
            <a:off x="2547809" y="6141505"/>
            <a:ext cx="3719195" cy="162560"/>
          </a:xfrm>
          <a:prstGeom prst="rect">
            <a:avLst/>
          </a:prstGeom>
        </p:spPr>
        <p:txBody>
          <a:bodyPr vert="horz" wrap="square" lIns="0" tIns="12700" rIns="0" bIns="0" rtlCol="0">
            <a:spAutoFit/>
          </a:bodyPr>
          <a:lstStyle/>
          <a:p>
            <a:pPr marL="12700">
              <a:lnSpc>
                <a:spcPct val="100000"/>
              </a:lnSpc>
              <a:spcBef>
                <a:spcPts val="100"/>
              </a:spcBef>
            </a:pPr>
            <a:r>
              <a:rPr sz="900" i="1" spc="-5" dirty="0">
                <a:latin typeface="Arial"/>
                <a:cs typeface="Arial"/>
              </a:rPr>
              <a:t>5-Point Rating Scale: </a:t>
            </a:r>
            <a:r>
              <a:rPr sz="900" i="1" dirty="0">
                <a:latin typeface="Arial"/>
                <a:cs typeface="Arial"/>
              </a:rPr>
              <a:t>1-Poor, </a:t>
            </a:r>
            <a:r>
              <a:rPr sz="900" i="1" spc="-5" dirty="0">
                <a:latin typeface="Arial"/>
                <a:cs typeface="Arial"/>
              </a:rPr>
              <a:t>2-Fair, 3-Good, 4- Very Good, 5-</a:t>
            </a:r>
            <a:r>
              <a:rPr sz="900" i="1" spc="100" dirty="0">
                <a:latin typeface="Arial"/>
                <a:cs typeface="Arial"/>
              </a:rPr>
              <a:t> </a:t>
            </a:r>
            <a:r>
              <a:rPr sz="900" i="1" spc="-5" dirty="0">
                <a:latin typeface="Arial"/>
                <a:cs typeface="Arial"/>
              </a:rPr>
              <a:t>Excellent.</a:t>
            </a:r>
            <a:endParaRPr sz="900" dirty="0">
              <a:latin typeface="Arial"/>
              <a:cs typeface="Arial"/>
            </a:endParaRPr>
          </a:p>
        </p:txBody>
      </p:sp>
      <p:sp>
        <p:nvSpPr>
          <p:cNvPr id="18" name="object 18"/>
          <p:cNvSpPr/>
          <p:nvPr/>
        </p:nvSpPr>
        <p:spPr>
          <a:xfrm>
            <a:off x="265175" y="335254"/>
            <a:ext cx="4142232" cy="614197"/>
          </a:xfrm>
          <a:prstGeom prst="rect">
            <a:avLst/>
          </a:prstGeom>
          <a:blipFill>
            <a:blip r:embed="rId4" cstate="print"/>
            <a:stretch>
              <a:fillRect/>
            </a:stretch>
          </a:blipFill>
        </p:spPr>
        <p:txBody>
          <a:bodyPr wrap="square" lIns="0" tIns="0" rIns="0" bIns="0" rtlCol="0"/>
          <a:lstStyle/>
          <a:p>
            <a:endParaRPr dirty="0"/>
          </a:p>
        </p:txBody>
      </p:sp>
      <p:sp>
        <p:nvSpPr>
          <p:cNvPr id="19" name="object 19"/>
          <p:cNvSpPr txBox="1">
            <a:spLocks noGrp="1"/>
          </p:cNvSpPr>
          <p:nvPr>
            <p:ph type="title"/>
          </p:nvPr>
        </p:nvSpPr>
        <p:spPr>
          <a:xfrm>
            <a:off x="447548" y="410971"/>
            <a:ext cx="378079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6FC0"/>
                </a:solidFill>
              </a:rPr>
              <a:t>The Satisfaction Rating</a:t>
            </a:r>
            <a:r>
              <a:rPr sz="2000" spc="-229" dirty="0">
                <a:solidFill>
                  <a:srgbClr val="006FC0"/>
                </a:solidFill>
              </a:rPr>
              <a:t> </a:t>
            </a:r>
            <a:r>
              <a:rPr sz="2000" dirty="0">
                <a:solidFill>
                  <a:srgbClr val="006FC0"/>
                </a:solidFill>
              </a:rPr>
              <a:t>Attributes</a:t>
            </a:r>
            <a:endParaRPr sz="2000" dirty="0"/>
          </a:p>
        </p:txBody>
      </p:sp>
      <p:sp>
        <p:nvSpPr>
          <p:cNvPr id="37" name="object 37"/>
          <p:cNvSpPr txBox="1"/>
          <p:nvPr/>
        </p:nvSpPr>
        <p:spPr>
          <a:xfrm>
            <a:off x="3322065" y="6605727"/>
            <a:ext cx="1880870" cy="166071"/>
          </a:xfrm>
          <a:prstGeom prst="rect">
            <a:avLst/>
          </a:prstGeom>
        </p:spPr>
        <p:txBody>
          <a:bodyPr vert="horz" wrap="square" lIns="0" tIns="12065" rIns="0" bIns="0" rtlCol="0">
            <a:spAutoFit/>
          </a:bodyPr>
          <a:lstStyle/>
          <a:p>
            <a:pPr marL="12700">
              <a:lnSpc>
                <a:spcPct val="100000"/>
              </a:lnSpc>
              <a:spcBef>
                <a:spcPts val="95"/>
              </a:spcBef>
            </a:pPr>
            <a:r>
              <a:rPr sz="1000" b="1" spc="-10" dirty="0">
                <a:solidFill>
                  <a:srgbClr val="FFFFFF"/>
                </a:solidFill>
                <a:latin typeface="Arial"/>
                <a:cs typeface="Arial"/>
              </a:rPr>
              <a:t>Airport </a:t>
            </a:r>
            <a:r>
              <a:rPr sz="1000" b="1" spc="-5" dirty="0">
                <a:solidFill>
                  <a:srgbClr val="FFFFFF"/>
                </a:solidFill>
                <a:latin typeface="Arial"/>
                <a:cs typeface="Arial"/>
              </a:rPr>
              <a:t>Performance – Q</a:t>
            </a:r>
            <a:r>
              <a:rPr lang="en-US" sz="1000" b="1" spc="-5" dirty="0">
                <a:solidFill>
                  <a:srgbClr val="FFFFFF"/>
                </a:solidFill>
                <a:latin typeface="Arial"/>
                <a:cs typeface="Arial"/>
              </a:rPr>
              <a:t>1</a:t>
            </a:r>
            <a:r>
              <a:rPr sz="1000" b="1" spc="-15" dirty="0">
                <a:solidFill>
                  <a:srgbClr val="FFFFFF"/>
                </a:solidFill>
                <a:latin typeface="Arial"/>
                <a:cs typeface="Arial"/>
              </a:rPr>
              <a:t> </a:t>
            </a:r>
            <a:r>
              <a:rPr sz="1000" b="1" spc="-5" dirty="0">
                <a:solidFill>
                  <a:srgbClr val="FFFFFF"/>
                </a:solidFill>
                <a:latin typeface="Arial"/>
                <a:cs typeface="Arial"/>
              </a:rPr>
              <a:t>201</a:t>
            </a:r>
            <a:r>
              <a:rPr lang="en-US" sz="1000" b="1" spc="-5" dirty="0">
                <a:solidFill>
                  <a:srgbClr val="FFFFFF"/>
                </a:solidFill>
                <a:latin typeface="Arial"/>
                <a:cs typeface="Arial"/>
              </a:rPr>
              <a:t>9</a:t>
            </a:r>
            <a:endParaRPr sz="1000" dirty="0">
              <a:latin typeface="Arial"/>
              <a:cs typeface="Arial"/>
            </a:endParaRPr>
          </a:p>
        </p:txBody>
      </p:sp>
      <p:graphicFrame>
        <p:nvGraphicFramePr>
          <p:cNvPr id="38" name="Table 37">
            <a:extLst>
              <a:ext uri="{FF2B5EF4-FFF2-40B4-BE49-F238E27FC236}">
                <a16:creationId xmlns:a16="http://schemas.microsoft.com/office/drawing/2014/main" id="{D621345D-0AD2-409D-9C7B-1400270F9829}"/>
              </a:ext>
            </a:extLst>
          </p:cNvPr>
          <p:cNvGraphicFramePr>
            <a:graphicFrameLocks noGrp="1"/>
          </p:cNvGraphicFramePr>
          <p:nvPr>
            <p:extLst/>
          </p:nvPr>
        </p:nvGraphicFramePr>
        <p:xfrm>
          <a:off x="1258107" y="1133512"/>
          <a:ext cx="4289465" cy="4868891"/>
        </p:xfrm>
        <a:graphic>
          <a:graphicData uri="http://schemas.openxmlformats.org/drawingml/2006/table">
            <a:tbl>
              <a:tblPr firstRow="1" lastCol="1" bandRow="1">
                <a:tableStyleId>{5C22544A-7EE6-4342-B048-85BDC9FD1C3A}</a:tableStyleId>
              </a:tblPr>
              <a:tblGrid>
                <a:gridCol w="886930">
                  <a:extLst>
                    <a:ext uri="{9D8B030D-6E8A-4147-A177-3AD203B41FA5}">
                      <a16:colId xmlns:a16="http://schemas.microsoft.com/office/drawing/2014/main" val="20000"/>
                    </a:ext>
                  </a:extLst>
                </a:gridCol>
                <a:gridCol w="2466265">
                  <a:extLst>
                    <a:ext uri="{9D8B030D-6E8A-4147-A177-3AD203B41FA5}">
                      <a16:colId xmlns:a16="http://schemas.microsoft.com/office/drawing/2014/main" val="20001"/>
                    </a:ext>
                  </a:extLst>
                </a:gridCol>
                <a:gridCol w="936270">
                  <a:extLst>
                    <a:ext uri="{9D8B030D-6E8A-4147-A177-3AD203B41FA5}">
                      <a16:colId xmlns:a16="http://schemas.microsoft.com/office/drawing/2014/main" val="20002"/>
                    </a:ext>
                  </a:extLst>
                </a:gridCol>
              </a:tblGrid>
              <a:tr h="279899">
                <a:tc gridSpan="2">
                  <a:txBody>
                    <a:bodyPr/>
                    <a:lstStyle/>
                    <a:p>
                      <a:endParaRPr lang="en-US" sz="900" dirty="0">
                        <a:latin typeface="Arial" panose="020B0604020202020204" pitchFamily="34" charset="0"/>
                        <a:cs typeface="Arial" panose="020B0604020202020204" pitchFamily="34" charset="0"/>
                      </a:endParaRPr>
                    </a:p>
                  </a:txBody>
                  <a:tcPr marT="18288" marB="18288"/>
                </a:tc>
                <a:tc hMerge="1">
                  <a:txBody>
                    <a:bodyPr/>
                    <a:lstStyle/>
                    <a:p>
                      <a:endParaRPr lang="en-US" sz="1100" dirty="0">
                        <a:latin typeface="Arial" panose="020B0604020202020204" pitchFamily="34" charset="0"/>
                        <a:cs typeface="Arial" panose="020B0604020202020204" pitchFamily="34"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aseline="0" dirty="0">
                        <a:latin typeface="Arial" panose="020B0604020202020204" pitchFamily="34" charset="0"/>
                        <a:cs typeface="Arial" panose="020B0604020202020204" pitchFamily="34" charset="0"/>
                      </a:endParaRPr>
                    </a:p>
                  </a:txBody>
                  <a:tcPr marT="18288" marB="18288"/>
                </a:tc>
                <a:extLst>
                  <a:ext uri="{0D108BD9-81ED-4DB2-BD59-A6C34878D82A}">
                    <a16:rowId xmlns:a16="http://schemas.microsoft.com/office/drawing/2014/main" val="10000"/>
                  </a:ext>
                </a:extLst>
              </a:tr>
              <a:tr h="208800">
                <a:tc rowSpan="4">
                  <a:txBody>
                    <a:bodyPr/>
                    <a:lstStyle/>
                    <a:p>
                      <a:pPr algn="ctr"/>
                      <a:r>
                        <a:rPr lang="en-US" sz="900" b="1" dirty="0">
                          <a:latin typeface="Arial" panose="020B0604020202020204" pitchFamily="34" charset="0"/>
                          <a:cs typeface="Arial" panose="020B0604020202020204" pitchFamily="34" charset="0"/>
                        </a:rPr>
                        <a:t>Overall Satisfaction</a:t>
                      </a:r>
                    </a:p>
                  </a:txBody>
                  <a:tcPr marT="18288" marB="18288" anchor="ctr"/>
                </a:tc>
                <a:tc>
                  <a:txBody>
                    <a:bodyPr/>
                    <a:lstStyle/>
                    <a:p>
                      <a:r>
                        <a:rPr lang="en-US" sz="900" dirty="0">
                          <a:latin typeface="Arial" panose="020B0604020202020204" pitchFamily="34" charset="0"/>
                          <a:cs typeface="Arial" panose="020B0604020202020204" pitchFamily="34" charset="0"/>
                        </a:rPr>
                        <a:t>Total</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1"/>
                  </a:ext>
                </a:extLst>
              </a:tr>
              <a:tr h="208800">
                <a:tc vMerge="1">
                  <a:txBody>
                    <a:bodyPr/>
                    <a:lstStyle/>
                    <a:p>
                      <a:pPr algn="ctr"/>
                      <a:endParaRPr lang="en-US" sz="900" dirty="0">
                        <a:latin typeface="Arial" panose="020B0604020202020204" pitchFamily="34" charset="0"/>
                        <a:cs typeface="Arial" panose="020B0604020202020204" pitchFamily="34" charset="0"/>
                      </a:endParaRPr>
                    </a:p>
                  </a:txBody>
                  <a:tcPr vert="vert270"/>
                </a:tc>
                <a:tc>
                  <a:txBody>
                    <a:bodyPr/>
                    <a:lstStyle/>
                    <a:p>
                      <a:r>
                        <a:rPr lang="en-US" sz="900" dirty="0">
                          <a:latin typeface="Arial" panose="020B0604020202020204" pitchFamily="34" charset="0"/>
                          <a:cs typeface="Arial" panose="020B0604020202020204" pitchFamily="34" charset="0"/>
                        </a:rPr>
                        <a:t>Business </a:t>
                      </a:r>
                      <a:r>
                        <a:rPr lang="en-US" sz="900" strike="noStrike" baseline="30000" dirty="0">
                          <a:latin typeface="Arial" panose="020B0604020202020204" pitchFamily="34" charset="0"/>
                          <a:cs typeface="Arial" panose="020B0604020202020204" pitchFamily="34" charset="0"/>
                        </a:rPr>
                        <a:t>(1)</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2"/>
                  </a:ext>
                </a:extLst>
              </a:tr>
              <a:tr h="208800">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a:latin typeface="Arial" panose="020B0604020202020204" pitchFamily="34" charset="0"/>
                          <a:cs typeface="Arial" panose="020B0604020202020204" pitchFamily="34" charset="0"/>
                        </a:rPr>
                        <a:t>Leisure </a:t>
                      </a:r>
                      <a:r>
                        <a:rPr lang="en-US" sz="900" strike="noStrike" baseline="30000" dirty="0">
                          <a:latin typeface="Arial" panose="020B0604020202020204" pitchFamily="34" charset="0"/>
                          <a:cs typeface="Arial" panose="020B0604020202020204" pitchFamily="34" charset="0"/>
                        </a:rPr>
                        <a:t>(1)</a:t>
                      </a:r>
                      <a:endParaRPr lang="en-US" sz="900" dirty="0">
                        <a:latin typeface="Arial" panose="020B0604020202020204" pitchFamily="34" charset="0"/>
                        <a:cs typeface="Arial" panose="020B0604020202020204" pitchFamily="34" charset="0"/>
                      </a:endParaRPr>
                    </a:p>
                  </a:txBody>
                  <a:tcPr marT="18288" marB="18288"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3"/>
                  </a:ext>
                </a:extLst>
              </a:tr>
              <a:tr h="208800">
                <a:tc vMerge="1">
                  <a:txBody>
                    <a:bodyPr/>
                    <a:lstStyle/>
                    <a:p>
                      <a:pPr algn="ctr"/>
                      <a:endParaRPr lang="en-US" sz="900" dirty="0">
                        <a:latin typeface="Arial" panose="020B0604020202020204" pitchFamily="34" charset="0"/>
                        <a:cs typeface="Arial" panose="020B0604020202020204" pitchFamily="34" charset="0"/>
                      </a:endParaRPr>
                    </a:p>
                  </a:txBody>
                  <a:tcPr vert="vert270"/>
                </a:tc>
                <a:tc>
                  <a:txBody>
                    <a:bodyPr/>
                    <a:lstStyle/>
                    <a:p>
                      <a:r>
                        <a:rPr lang="en-US" sz="900" dirty="0">
                          <a:latin typeface="Arial" panose="020B0604020202020204" pitchFamily="34" charset="0"/>
                          <a:cs typeface="Arial" panose="020B0604020202020204" pitchFamily="34" charset="0"/>
                        </a:rPr>
                        <a:t>Other </a:t>
                      </a:r>
                      <a:r>
                        <a:rPr lang="en-US" sz="900" strike="noStrike" baseline="30000" dirty="0">
                          <a:latin typeface="Arial" panose="020B0604020202020204" pitchFamily="34" charset="0"/>
                          <a:cs typeface="Arial" panose="020B0604020202020204" pitchFamily="34" charset="0"/>
                        </a:rPr>
                        <a:t>(1)</a:t>
                      </a:r>
                      <a:endParaRPr lang="en-US" sz="900" dirty="0">
                        <a:latin typeface="Arial" panose="020B0604020202020204" pitchFamily="34" charset="0"/>
                        <a:cs typeface="Arial" panose="020B0604020202020204" pitchFamily="34" charset="0"/>
                      </a:endParaRP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4"/>
                  </a:ext>
                </a:extLst>
              </a:tr>
              <a:tr h="208800">
                <a:tc rowSpan="4">
                  <a:txBody>
                    <a:bodyPr/>
                    <a:lstStyle/>
                    <a:p>
                      <a:pPr algn="ctr" fontAlgn="ctr">
                        <a:tabLst>
                          <a:tab pos="404813" algn="l"/>
                        </a:tabLst>
                      </a:pPr>
                      <a:r>
                        <a:rPr lang="en-US" sz="900" b="1" i="0" u="none" strike="noStrike" dirty="0">
                          <a:solidFill>
                            <a:srgbClr val="000000"/>
                          </a:solidFill>
                          <a:effectLst/>
                          <a:latin typeface="Arial" panose="020B0604020202020204" pitchFamily="34" charset="0"/>
                          <a:cs typeface="Arial" panose="020B0604020202020204" pitchFamily="34" charset="0"/>
                        </a:rPr>
                        <a:t>Access</a:t>
                      </a:r>
                    </a:p>
                  </a:txBody>
                  <a:tcPr marT="18288" marB="18288" anchor="ctr">
                    <a:solidFill>
                      <a:srgbClr val="E9EDF4"/>
                    </a:solidFill>
                  </a:tcP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Ground transportation to/from airport</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5"/>
                  </a:ext>
                </a:extLst>
              </a:tr>
              <a:tr h="208800">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Parking facilities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6"/>
                  </a:ext>
                </a:extLst>
              </a:tr>
              <a:tr h="208800">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Value for money of parking facilities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7"/>
                  </a:ext>
                </a:extLst>
              </a:tr>
              <a:tr h="208800">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Availability of baggage carts/trolleys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8"/>
                  </a:ext>
                </a:extLst>
              </a:tr>
              <a:tr h="208800">
                <a:tc rowSpan="3">
                  <a:txBody>
                    <a:bodyPr/>
                    <a:lstStyle/>
                    <a:p>
                      <a:pPr algn="ctr" fontAlgn="ctr"/>
                      <a:r>
                        <a:rPr lang="en-US" sz="900" b="1" i="0" u="none" strike="noStrike" dirty="0">
                          <a:solidFill>
                            <a:srgbClr val="000000"/>
                          </a:solidFill>
                          <a:effectLst/>
                          <a:latin typeface="Arial" panose="020B0604020202020204" pitchFamily="34" charset="0"/>
                          <a:cs typeface="Arial" panose="020B0604020202020204" pitchFamily="34" charset="0"/>
                        </a:rPr>
                        <a:t>Check-in</a:t>
                      </a:r>
                    </a:p>
                  </a:txBody>
                  <a:tcPr marT="18288" marB="18288"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Waiting time in check-in queue/line</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9"/>
                  </a:ext>
                </a:extLst>
              </a:tr>
              <a:tr h="208800">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Efficiency of check-in staff</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0"/>
                  </a:ext>
                </a:extLst>
              </a:tr>
              <a:tr h="208800">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Courtesy and helpfulness of check-in staff</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1"/>
                  </a:ext>
                </a:extLst>
              </a:tr>
              <a:tr h="208800">
                <a:tc rowSpan="2">
                  <a:txBody>
                    <a:bodyPr/>
                    <a:lstStyle/>
                    <a:p>
                      <a:pPr algn="ctr" fontAlgn="ctr">
                        <a:tabLst>
                          <a:tab pos="115888" algn="l"/>
                        </a:tabLst>
                      </a:pPr>
                      <a:r>
                        <a:rPr lang="en-US" sz="900" b="1" i="0" u="none" strike="noStrike" dirty="0">
                          <a:solidFill>
                            <a:srgbClr val="000000"/>
                          </a:solidFill>
                          <a:effectLst/>
                          <a:latin typeface="Arial" panose="020B0604020202020204" pitchFamily="34" charset="0"/>
                          <a:cs typeface="Arial" panose="020B0604020202020204" pitchFamily="34" charset="0"/>
                        </a:rPr>
                        <a:t>Passport</a:t>
                      </a:r>
                    </a:p>
                  </a:txBody>
                  <a:tcPr marT="18288" marB="18288"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Waiting time at passport/personal ID inspection</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2"/>
                  </a:ext>
                </a:extLst>
              </a:tr>
              <a:tr h="208800">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Courtesy and helpfulness of inspection staff</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3"/>
                  </a:ext>
                </a:extLst>
              </a:tr>
              <a:tr h="208800">
                <a:tc rowSpan="4">
                  <a:txBody>
                    <a:bodyPr/>
                    <a:lstStyle/>
                    <a:p>
                      <a:pPr algn="ctr" fontAlgn="ctr"/>
                      <a:r>
                        <a:rPr lang="en-US" sz="900" b="1" i="0" u="none" strike="noStrike" dirty="0">
                          <a:solidFill>
                            <a:srgbClr val="000000"/>
                          </a:solidFill>
                          <a:effectLst/>
                          <a:latin typeface="Arial" panose="020B0604020202020204" pitchFamily="34" charset="0"/>
                          <a:cs typeface="Arial" panose="020B0604020202020204" pitchFamily="34" charset="0"/>
                        </a:rPr>
                        <a:t>Security</a:t>
                      </a:r>
                    </a:p>
                  </a:txBody>
                  <a:tcPr marT="18288" marB="18288" anchor="ctr">
                    <a:solidFill>
                      <a:srgbClr val="D0D8E8"/>
                    </a:solidFill>
                  </a:tcP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Courtesy and helpfulness of security staff</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4"/>
                  </a:ext>
                </a:extLst>
              </a:tr>
              <a:tr h="208800">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Thoroughness of security inspection</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5"/>
                  </a:ext>
                </a:extLst>
              </a:tr>
              <a:tr h="208800">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Waiting time at security inspection</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6"/>
                  </a:ext>
                </a:extLst>
              </a:tr>
              <a:tr h="208800">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Feeling of being safe and secure</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7"/>
                  </a:ext>
                </a:extLst>
              </a:tr>
              <a:tr h="208800">
                <a:tc rowSpan="4">
                  <a:txBody>
                    <a:bodyPr/>
                    <a:lstStyle/>
                    <a:p>
                      <a:pPr algn="ctr" fontAlgn="ctr"/>
                      <a:r>
                        <a:rPr lang="en-US" sz="900" b="1" i="0" u="none" strike="noStrike" dirty="0">
                          <a:solidFill>
                            <a:srgbClr val="000000"/>
                          </a:solidFill>
                          <a:effectLst/>
                          <a:latin typeface="Arial" panose="020B0604020202020204" pitchFamily="34" charset="0"/>
                          <a:cs typeface="Arial" panose="020B0604020202020204" pitchFamily="34" charset="0"/>
                        </a:rPr>
                        <a:t>Finding Your Way</a:t>
                      </a:r>
                    </a:p>
                  </a:txBody>
                  <a:tcPr marT="18288" marB="18288"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Ease of finding your way through airport</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8"/>
                  </a:ext>
                </a:extLst>
              </a:tr>
              <a:tr h="208800">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Flight information screens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9"/>
                  </a:ext>
                </a:extLst>
              </a:tr>
              <a:tr h="208800">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Walking distance inside the terminal</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20"/>
                  </a:ext>
                </a:extLst>
              </a:tr>
              <a:tr h="208800">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Ease of making connections with other flights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21"/>
                  </a:ext>
                </a:extLst>
              </a:tr>
            </a:tbl>
          </a:graphicData>
        </a:graphic>
      </p:graphicFrame>
      <p:graphicFrame>
        <p:nvGraphicFramePr>
          <p:cNvPr id="40" name="Table 39">
            <a:extLst>
              <a:ext uri="{FF2B5EF4-FFF2-40B4-BE49-F238E27FC236}">
                <a16:creationId xmlns:a16="http://schemas.microsoft.com/office/drawing/2014/main" id="{4AE5AEF3-DAB5-45D9-BB18-2A14C501DA4E}"/>
              </a:ext>
            </a:extLst>
          </p:cNvPr>
          <p:cNvGraphicFramePr>
            <a:graphicFrameLocks noGrp="1"/>
          </p:cNvGraphicFramePr>
          <p:nvPr>
            <p:extLst/>
          </p:nvPr>
        </p:nvGraphicFramePr>
        <p:xfrm>
          <a:off x="4610012" y="1133512"/>
          <a:ext cx="4077766" cy="3444209"/>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20000"/>
                    </a:ext>
                  </a:extLst>
                </a:gridCol>
                <a:gridCol w="2227152">
                  <a:extLst>
                    <a:ext uri="{9D8B030D-6E8A-4147-A177-3AD203B41FA5}">
                      <a16:colId xmlns:a16="http://schemas.microsoft.com/office/drawing/2014/main" val="20001"/>
                    </a:ext>
                  </a:extLst>
                </a:gridCol>
                <a:gridCol w="950614">
                  <a:extLst>
                    <a:ext uri="{9D8B030D-6E8A-4147-A177-3AD203B41FA5}">
                      <a16:colId xmlns:a16="http://schemas.microsoft.com/office/drawing/2014/main" val="20002"/>
                    </a:ext>
                  </a:extLst>
                </a:gridCol>
              </a:tblGrid>
              <a:tr h="318215">
                <a:tc gridSpan="2">
                  <a:txBody>
                    <a:bodyPr/>
                    <a:lstStyle/>
                    <a:p>
                      <a:endParaRPr lang="en-US" sz="900" dirty="0">
                        <a:latin typeface="Arial" panose="020B0604020202020204" pitchFamily="34" charset="0"/>
                        <a:cs typeface="Arial" panose="020B0604020202020204" pitchFamily="34" charset="0"/>
                      </a:endParaRPr>
                    </a:p>
                  </a:txBody>
                  <a:tcPr marT="18288" marB="18288"/>
                </a:tc>
                <a:tc hMerge="1">
                  <a:txBody>
                    <a:bodyPr/>
                    <a:lstStyle/>
                    <a:p>
                      <a:endParaRPr lang="en-US" sz="1100" dirty="0">
                        <a:latin typeface="Arial" panose="020B0604020202020204" pitchFamily="34" charset="0"/>
                        <a:cs typeface="Arial" panose="020B0604020202020204" pitchFamily="34"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a:solidFill>
                            <a:srgbClr val="5668EC"/>
                          </a:solidFill>
                          <a:latin typeface="Arial" panose="020B0604020202020204" pitchFamily="34" charset="0"/>
                          <a:cs typeface="Arial" panose="020B0604020202020204" pitchFamily="34" charset="0"/>
                        </a:rPr>
                        <a:t>Base</a:t>
                      </a:r>
                    </a:p>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a:latin typeface="Arial" panose="020B0604020202020204" pitchFamily="34" charset="0"/>
                          <a:cs typeface="Arial" panose="020B0604020202020204" pitchFamily="34" charset="0"/>
                        </a:rPr>
                        <a:t> </a:t>
                      </a:r>
                      <a:endParaRPr lang="en-US" sz="900" baseline="0" dirty="0">
                        <a:latin typeface="Arial" panose="020B0604020202020204" pitchFamily="34" charset="0"/>
                        <a:cs typeface="Arial" panose="020B0604020202020204" pitchFamily="34" charset="0"/>
                      </a:endParaRPr>
                    </a:p>
                  </a:txBody>
                  <a:tcPr marT="18288" marB="18288"/>
                </a:tc>
                <a:extLst>
                  <a:ext uri="{0D108BD9-81ED-4DB2-BD59-A6C34878D82A}">
                    <a16:rowId xmlns:a16="http://schemas.microsoft.com/office/drawing/2014/main" val="10000"/>
                  </a:ext>
                </a:extLst>
              </a:tr>
              <a:tr h="177826">
                <a:tc rowSpan="11">
                  <a:txBody>
                    <a:bodyPr/>
                    <a:lstStyle/>
                    <a:p>
                      <a:pPr algn="ctr" fontAlgn="ctr">
                        <a:tabLst>
                          <a:tab pos="404813" algn="l"/>
                        </a:tabLst>
                      </a:pPr>
                      <a:r>
                        <a:rPr lang="en-US" sz="900" b="1" i="0" u="none" strike="noStrike" dirty="0">
                          <a:solidFill>
                            <a:srgbClr val="000000"/>
                          </a:solidFill>
                          <a:effectLst/>
                          <a:latin typeface="Arial" panose="020B0604020202020204" pitchFamily="34" charset="0"/>
                          <a:cs typeface="Arial" panose="020B0604020202020204" pitchFamily="34" charset="0"/>
                        </a:rPr>
                        <a:t>Airport Facilities</a:t>
                      </a:r>
                    </a:p>
                  </a:txBody>
                  <a:tcPr marT="18288" marB="18288" anchor="ctr">
                    <a:solidFill>
                      <a:srgbClr val="D0D8E8"/>
                    </a:solidFill>
                  </a:tcP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Courtesy and helpfulness of airport staff</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1"/>
                  </a:ext>
                </a:extLst>
              </a:tr>
              <a:tr h="177826">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Restaurant/Eating facilities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2"/>
                  </a:ext>
                </a:extLst>
              </a:tr>
              <a:tr h="318215">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Value for money of restaurant/eating facilities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3"/>
                  </a:ext>
                </a:extLst>
              </a:tr>
              <a:tr h="318215">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Availability of bank/ATM facilities/money changers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4"/>
                  </a:ext>
                </a:extLst>
              </a:tr>
              <a:tr h="177826">
                <a:tc vMerge="1">
                  <a:txBody>
                    <a:bodyPr/>
                    <a:lstStyle/>
                    <a:p>
                      <a:pPr algn="ctr"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vert="vert270"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Shopping facilities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5"/>
                  </a:ext>
                </a:extLst>
              </a:tr>
              <a:tr h="177826">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Value for money of shopping facilities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6"/>
                  </a:ext>
                </a:extLst>
              </a:tr>
              <a:tr h="177826">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Internet access/Wi-Fi</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7"/>
                  </a:ext>
                </a:extLst>
              </a:tr>
              <a:tr h="177826">
                <a:tc vMerge="1">
                  <a:txBody>
                    <a:bodyPr/>
                    <a:lstStyle/>
                    <a:p>
                      <a:pPr algn="ctr" fontAlgn="ctr">
                        <a:tabLst>
                          <a:tab pos="115888" algn="l"/>
                        </a:tabLst>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vert="vert270"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Business/Executive lounges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8"/>
                  </a:ext>
                </a:extLst>
              </a:tr>
              <a:tr h="177826">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Availability of washrooms/toilets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9"/>
                  </a:ext>
                </a:extLst>
              </a:tr>
              <a:tr h="177826">
                <a:tc vMerge="1">
                  <a:txBody>
                    <a:bodyPr/>
                    <a:lstStyle/>
                    <a:p>
                      <a:pPr algn="ctr"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vert="vert270" anchor="ctr">
                    <a:solidFill>
                      <a:srgbClr val="E9EDF4"/>
                    </a:solidFill>
                  </a:tcP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Cleanliness of washrooms/toilets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0"/>
                  </a:ext>
                </a:extLst>
              </a:tr>
              <a:tr h="177826">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Comfort of waiting/gate areas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1"/>
                  </a:ext>
                </a:extLst>
              </a:tr>
              <a:tr h="177826">
                <a:tc rowSpan="2">
                  <a:txBody>
                    <a:bodyPr/>
                    <a:lstStyle/>
                    <a:p>
                      <a:pPr algn="ctr" fontAlgn="ctr"/>
                      <a:r>
                        <a:rPr lang="en-US" sz="900" b="1" i="0" u="none" strike="noStrike" dirty="0">
                          <a:solidFill>
                            <a:srgbClr val="000000"/>
                          </a:solidFill>
                          <a:effectLst/>
                          <a:latin typeface="Arial" panose="020B0604020202020204" pitchFamily="34" charset="0"/>
                          <a:cs typeface="Arial" panose="020B0604020202020204" pitchFamily="34" charset="0"/>
                        </a:rPr>
                        <a:t>Airport Environment</a:t>
                      </a:r>
                    </a:p>
                  </a:txBody>
                  <a:tcPr marT="18288" marB="18288" anchor="ctr">
                    <a:solidFill>
                      <a:srgbClr val="E9EDF4"/>
                    </a:solidFill>
                  </a:tcP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Cleanliness of airport terminal</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2"/>
                  </a:ext>
                </a:extLst>
              </a:tr>
              <a:tr h="177826">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Ambience of the airport</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3"/>
                  </a:ext>
                </a:extLst>
              </a:tr>
              <a:tr h="177826">
                <a:tc rowSpan="3">
                  <a:txBody>
                    <a:bodyPr/>
                    <a:lstStyle/>
                    <a:p>
                      <a:pPr algn="ctr" fontAlgn="ctr"/>
                      <a:r>
                        <a:rPr lang="en-US" sz="900" b="1" i="0" u="none" strike="noStrike" dirty="0">
                          <a:solidFill>
                            <a:srgbClr val="000000"/>
                          </a:solidFill>
                          <a:effectLst/>
                          <a:latin typeface="Arial" panose="020B0604020202020204" pitchFamily="34" charset="0"/>
                          <a:cs typeface="Arial" panose="020B0604020202020204" pitchFamily="34" charset="0"/>
                        </a:rPr>
                        <a:t>Airport Arrivals</a:t>
                      </a:r>
                    </a:p>
                  </a:txBody>
                  <a:tcPr marT="18288" marB="18288" anchor="ctr">
                    <a:solidFill>
                      <a:srgbClr val="D0D8E8"/>
                    </a:solidFill>
                  </a:tcP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Passport/ID inspection</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4"/>
                  </a:ext>
                </a:extLst>
              </a:tr>
              <a:tr h="177826">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Speed of baggage delivery</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5"/>
                  </a:ext>
                </a:extLst>
              </a:tr>
              <a:tr h="177826">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Customs inspection</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6"/>
                  </a:ext>
                </a:extLst>
              </a:tr>
            </a:tbl>
          </a:graphicData>
        </a:graphic>
      </p:graphicFrame>
      <p:sp>
        <p:nvSpPr>
          <p:cNvPr id="42" name="TextBox 1">
            <a:extLst>
              <a:ext uri="{FF2B5EF4-FFF2-40B4-BE49-F238E27FC236}">
                <a16:creationId xmlns:a16="http://schemas.microsoft.com/office/drawing/2014/main" id="{88B9C3BE-FCC1-4081-8EE2-59B0E1CE8DFC}"/>
              </a:ext>
            </a:extLst>
          </p:cNvPr>
          <p:cNvSpPr txBox="1"/>
          <p:nvPr/>
        </p:nvSpPr>
        <p:spPr>
          <a:xfrm>
            <a:off x="7697178" y="1133513"/>
            <a:ext cx="1142022" cy="3452688"/>
          </a:xfrm>
          <a:prstGeom prst="rect">
            <a:avLst/>
          </a:prstGeom>
          <a:solidFill>
            <a:schemeClr val="bg1"/>
          </a:solidFill>
        </p:spPr>
        <p:txBody>
          <a:bodyPr wrap="square" rtlCol="0">
            <a:noAutofit/>
          </a:bodyPr>
          <a:lstStyle/>
          <a:p>
            <a:pPr defTabSz="457200">
              <a:spcAft>
                <a:spcPts val="300"/>
              </a:spcAft>
            </a:pPr>
            <a:endParaRPr lang="en-CA" sz="900" i="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10" name="object 10"/>
          <p:cNvSpPr txBox="1"/>
          <p:nvPr/>
        </p:nvSpPr>
        <p:spPr>
          <a:xfrm>
            <a:off x="1447800" y="3810000"/>
            <a:ext cx="566420" cy="304800"/>
          </a:xfrm>
          <a:prstGeom prst="rect">
            <a:avLst/>
          </a:prstGeom>
          <a:solidFill>
            <a:schemeClr val="bg1">
              <a:lumMod val="95000"/>
            </a:schemeClr>
          </a:solidFill>
        </p:spPr>
        <p:txBody>
          <a:bodyPr vert="horz" wrap="square" lIns="0" tIns="12065" rIns="0" bIns="0" rtlCol="0">
            <a:noAutofit/>
          </a:bodyPr>
          <a:lstStyle/>
          <a:p>
            <a:pPr marL="12700" marR="5080">
              <a:lnSpc>
                <a:spcPct val="100000"/>
              </a:lnSpc>
              <a:spcBef>
                <a:spcPts val="95"/>
              </a:spcBef>
            </a:pPr>
            <a:r>
              <a:rPr lang="en-US" sz="900" b="1" spc="-5" dirty="0">
                <a:latin typeface="Arial"/>
                <a:cs typeface="Arial"/>
              </a:rPr>
              <a:t>S</a:t>
            </a:r>
            <a:r>
              <a:rPr sz="900" b="1" spc="-5" dirty="0">
                <a:latin typeface="Arial"/>
                <a:cs typeface="Arial"/>
              </a:rPr>
              <a:t>ecurity  ID</a:t>
            </a:r>
            <a:r>
              <a:rPr sz="900" b="1" spc="-90" dirty="0">
                <a:latin typeface="Arial"/>
                <a:cs typeface="Arial"/>
              </a:rPr>
              <a:t> </a:t>
            </a:r>
            <a:r>
              <a:rPr sz="900" b="1" spc="-5" dirty="0">
                <a:latin typeface="Arial"/>
                <a:cs typeface="Arial"/>
              </a:rPr>
              <a:t>Check</a:t>
            </a:r>
            <a:endParaRPr sz="900" dirty="0">
              <a:latin typeface="Arial"/>
              <a:cs typeface="Arial"/>
            </a:endParaRPr>
          </a:p>
        </p:txBody>
      </p:sp>
      <p:pic>
        <p:nvPicPr>
          <p:cNvPr id="15" name="Picture 14">
            <a:extLst>
              <a:ext uri="{FF2B5EF4-FFF2-40B4-BE49-F238E27FC236}">
                <a16:creationId xmlns:a16="http://schemas.microsoft.com/office/drawing/2014/main" id="{52CCF35C-CF9B-477F-BCDB-E9C1E6A0D36E}"/>
              </a:ext>
            </a:extLst>
          </p:cNvPr>
          <p:cNvPicPr/>
          <p:nvPr/>
        </p:nvPicPr>
        <p:blipFill rotWithShape="1">
          <a:blip r:embed="rId5">
            <a:extLst>
              <a:ext uri="{28A0092B-C50C-407E-A947-70E740481C1C}">
                <a14:useLocalDpi xmlns:a14="http://schemas.microsoft.com/office/drawing/2010/main" val="0"/>
              </a:ext>
            </a:extLst>
          </a:blip>
          <a:srcRect b="30942"/>
          <a:stretch/>
        </p:blipFill>
        <p:spPr bwMode="auto">
          <a:xfrm>
            <a:off x="4609034" y="4560953"/>
            <a:ext cx="3087166" cy="1077847"/>
          </a:xfrm>
          <a:prstGeom prst="rect">
            <a:avLst/>
          </a:prstGeom>
          <a:solidFill>
            <a:schemeClr val="bg1"/>
          </a:solidFill>
          <a:ln>
            <a:noFill/>
          </a:ln>
          <a:extLst>
            <a:ext uri="{53640926-AAD7-44D8-BBD7-CCE9431645EC}">
              <a14:shadowObscured xmlns:a14="http://schemas.microsoft.com/office/drawing/2010/main"/>
            </a:ext>
          </a:extLst>
        </p:spPr>
      </p:pic>
      <p:sp>
        <p:nvSpPr>
          <p:cNvPr id="4" name="Rectangle 3">
            <a:extLst>
              <a:ext uri="{FF2B5EF4-FFF2-40B4-BE49-F238E27FC236}">
                <a16:creationId xmlns:a16="http://schemas.microsoft.com/office/drawing/2014/main" id="{6F19DEEF-DFFC-46C5-B96F-E83D87A8B98F}"/>
              </a:ext>
            </a:extLst>
          </p:cNvPr>
          <p:cNvSpPr/>
          <p:nvPr/>
        </p:nvSpPr>
        <p:spPr>
          <a:xfrm>
            <a:off x="4589583" y="5613998"/>
            <a:ext cx="3106618" cy="426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55095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defRPr/>
            </a:pPr>
            <a:r>
              <a:rPr lang="en-US" sz="3600" dirty="0"/>
              <a:t>Terminal-level Satisfaction Performance</a:t>
            </a:r>
          </a:p>
        </p:txBody>
      </p:sp>
      <p:sp>
        <p:nvSpPr>
          <p:cNvPr id="3" name="Slide Number Placeholder 2"/>
          <p:cNvSpPr>
            <a:spLocks noGrp="1"/>
          </p:cNvSpPr>
          <p:nvPr>
            <p:ph type="sldNum" sz="quarter" idx="4"/>
          </p:nvPr>
        </p:nvSpPr>
        <p:spPr/>
        <p:txBody>
          <a:bodyPr/>
          <a:lstStyle/>
          <a:p>
            <a:fld id="{13DAD56E-802A-2646-A8DB-6610A51D0FC3}" type="slidenum">
              <a:rPr lang="en-US" smtClean="0"/>
              <a:pPr/>
              <a:t>4</a:t>
            </a:fld>
            <a:endParaRPr lang="en-US" dirty="0"/>
          </a:p>
        </p:txBody>
      </p:sp>
      <p:sp>
        <p:nvSpPr>
          <p:cNvPr id="4" name="Date Placeholder 3"/>
          <p:cNvSpPr>
            <a:spLocks noGrp="1"/>
          </p:cNvSpPr>
          <p:nvPr>
            <p:ph type="dt" sz="half" idx="2"/>
          </p:nvPr>
        </p:nvSpPr>
        <p:spPr/>
        <p:txBody>
          <a:bodyPr/>
          <a:lstStyle/>
          <a:p>
            <a:r>
              <a:rPr lang="en-US" dirty="0">
                <a:solidFill>
                  <a:prstClr val="white"/>
                </a:solidFill>
              </a:rPr>
              <a:t>© 2019 ACI</a:t>
            </a:r>
          </a:p>
        </p:txBody>
      </p:sp>
      <p:sp>
        <p:nvSpPr>
          <p:cNvPr id="6" name="Footer Placeholder 11">
            <a:extLst>
              <a:ext uri="{FF2B5EF4-FFF2-40B4-BE49-F238E27FC236}">
                <a16:creationId xmlns:a16="http://schemas.microsoft.com/office/drawing/2014/main" id="{53D681D5-9CF3-4F44-87E8-56C4E4626F25}"/>
              </a:ext>
            </a:extLst>
          </p:cNvPr>
          <p:cNvSpPr>
            <a:spLocks noGrp="1"/>
          </p:cNvSpPr>
          <p:nvPr>
            <p:ph type="ftr" sz="quarter" idx="3"/>
          </p:nvPr>
        </p:nvSpPr>
        <p:spPr>
          <a:xfrm>
            <a:off x="3109506" y="6546961"/>
            <a:ext cx="2895600" cy="324000"/>
          </a:xfrm>
        </p:spPr>
        <p:txBody>
          <a:bodyPr/>
          <a:lstStyle/>
          <a:p>
            <a:pPr>
              <a:defRPr/>
            </a:pPr>
            <a:r>
              <a:rPr lang="en-US" b="1" dirty="0">
                <a:solidFill>
                  <a:prstClr val="white"/>
                </a:solidFill>
              </a:rPr>
              <a:t>Terminal  Performance – Q1 2019</a:t>
            </a:r>
          </a:p>
        </p:txBody>
      </p:sp>
    </p:spTree>
    <p:extLst>
      <p:ext uri="{BB962C8B-B14F-4D97-AF65-F5344CB8AC3E}">
        <p14:creationId xmlns:p14="http://schemas.microsoft.com/office/powerpoint/2010/main" val="3942156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983" y="214179"/>
            <a:ext cx="6293381" cy="559721"/>
          </a:xfrm>
        </p:spPr>
        <p:txBody>
          <a:bodyPr>
            <a:noAutofit/>
          </a:bodyPr>
          <a:lstStyle/>
          <a:p>
            <a:r>
              <a:rPr lang="en-CA" sz="2000" b="1" dirty="0"/>
              <a:t>JFK Airport Performance – By Terminal</a:t>
            </a:r>
          </a:p>
        </p:txBody>
      </p:sp>
      <p:sp>
        <p:nvSpPr>
          <p:cNvPr id="4" name="Slide Number Placeholder 3"/>
          <p:cNvSpPr>
            <a:spLocks noGrp="1"/>
          </p:cNvSpPr>
          <p:nvPr>
            <p:ph type="sldNum" sz="quarter" idx="4"/>
          </p:nvPr>
        </p:nvSpPr>
        <p:spPr/>
        <p:txBody>
          <a:bodyPr/>
          <a:lstStyle/>
          <a:p>
            <a:fld id="{13DAD56E-802A-2646-A8DB-6610A51D0FC3}" type="slidenum">
              <a:rPr lang="en-US" smtClean="0">
                <a:latin typeface="Arial" panose="020B0604020202020204" pitchFamily="34" charset="0"/>
                <a:cs typeface="Arial" panose="020B0604020202020204" pitchFamily="34" charset="0"/>
              </a:rPr>
              <a:pPr/>
              <a:t>5</a:t>
            </a:fld>
            <a:endParaRPr lang="en-US"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2"/>
          </p:nvPr>
        </p:nvSpPr>
        <p:spPr/>
        <p:txBody>
          <a:bodyPr/>
          <a:lstStyle/>
          <a:p>
            <a:r>
              <a:rPr lang="en-US" dirty="0">
                <a:solidFill>
                  <a:prstClr val="white"/>
                </a:solidFill>
                <a:latin typeface="Arial" panose="020B0604020202020204" pitchFamily="34" charset="0"/>
                <a:cs typeface="Arial" panose="020B0604020202020204" pitchFamily="34" charset="0"/>
              </a:rPr>
              <a:t>© 2019 ACI</a:t>
            </a:r>
          </a:p>
        </p:txBody>
      </p:sp>
      <p:sp>
        <p:nvSpPr>
          <p:cNvPr id="8" name="Subtitle 5"/>
          <p:cNvSpPr>
            <a:spLocks noGrp="1"/>
          </p:cNvSpPr>
          <p:nvPr>
            <p:ph type="subTitle" idx="1"/>
          </p:nvPr>
        </p:nvSpPr>
        <p:spPr>
          <a:xfrm>
            <a:off x="197221" y="772737"/>
            <a:ext cx="8382236" cy="5909310"/>
          </a:xfrm>
        </p:spPr>
        <p:txBody>
          <a:bodyPr/>
          <a:lstStyle/>
          <a:p>
            <a:pPr>
              <a:lnSpc>
                <a:spcPct val="114000"/>
              </a:lnSpc>
              <a:spcAft>
                <a:spcPts val="300"/>
              </a:spcAft>
            </a:pPr>
            <a:r>
              <a:rPr lang="en-US" b="1" u="sng" dirty="0">
                <a:solidFill>
                  <a:schemeClr val="tx2"/>
                </a:solidFill>
              </a:rPr>
              <a:t>Terminals 1</a:t>
            </a:r>
            <a:r>
              <a:rPr lang="en-US" b="1" dirty="0">
                <a:solidFill>
                  <a:schemeClr val="tx2"/>
                </a:solidFill>
              </a:rPr>
              <a:t>: Overall passenger satisfaction (3.64) in Q1 2019 improved significantly year-over-year (YOY—Q1 2018) and among those traveling for personal reasons (3.63).  Satisfaction with many terminal elements also improved significantly YOY: all four wayfinding elements, TSA courtesy (3.66) and security check wait-time (3.62), eating facilities value for the money – VFM (2.77, also the lowest scoring terminal element), shopping facilities (3.59), Internet/Wi-Fi access (3.56), restroom cleanliness (3.71) and availability (3.96), terminal cleanliness (3.83), comfort at the gate (3.47), arrivals bag speed (3.86, also the only element to improve significantly since last quarter – Q4 2018), and FIS passport control (3.73) and customs (3.76). Walking distance (4.04) is the highest scoring terminal element.</a:t>
            </a:r>
            <a:endParaRPr lang="en-CA" b="1" dirty="0">
              <a:solidFill>
                <a:schemeClr val="tx2"/>
              </a:solidFill>
            </a:endParaRPr>
          </a:p>
          <a:p>
            <a:pPr>
              <a:lnSpc>
                <a:spcPct val="114000"/>
              </a:lnSpc>
              <a:spcAft>
                <a:spcPts val="300"/>
              </a:spcAft>
            </a:pPr>
            <a:r>
              <a:rPr lang="en-US" b="1" u="sng" dirty="0">
                <a:solidFill>
                  <a:schemeClr val="tx2"/>
                </a:solidFill>
              </a:rPr>
              <a:t>Terminal 2</a:t>
            </a:r>
            <a:r>
              <a:rPr lang="en-US" b="1" dirty="0">
                <a:solidFill>
                  <a:schemeClr val="tx2"/>
                </a:solidFill>
              </a:rPr>
              <a:t>: Overall passenger satisfaction (3.80) improved significantly YOY and among leisure travelers (3.81), although it declined significantly among the same group since last quarter – Q4 2018.  A number of terminal elements improved significantly YOY, while also declining significantly since last quarter: all three check-in elements, TSA courtesy (3.83), security check wait-time (3.74), walking distance (3.79) and terminal cleanliness (3.92).  Other elements improved significantly YOY with no downside since last quarter: wayfinding (3.90), FIDS (4.05), connections (3.56), shopping facilities (3.56), Internet/Wi-Fi access (3.90), restroom cleanliness (3.60) and availability (3.93) and terminal ambience (3.69). Some elements only declined significantly since last quarter (Q4 2018): security ID check wait-time (3.97) and staff courtesy (3.92), thoroughness of inspection (4.01), safe/secure feeling (4.16), airport staff courtesy (4.03), eating facilities (3.47) and arrivals customs (3.74). Eating facilities VFM (2.90) was the lowest scoring element in Q2 2019, while check-in staff efficiency (4.21) was the highest scoring. </a:t>
            </a:r>
          </a:p>
          <a:p>
            <a:pPr>
              <a:lnSpc>
                <a:spcPct val="114000"/>
              </a:lnSpc>
              <a:spcAft>
                <a:spcPts val="300"/>
              </a:spcAft>
            </a:pPr>
            <a:r>
              <a:rPr lang="en-US" b="1" u="sng" dirty="0">
                <a:solidFill>
                  <a:schemeClr val="tx2"/>
                </a:solidFill>
              </a:rPr>
              <a:t>Terminal 4</a:t>
            </a:r>
            <a:r>
              <a:rPr lang="en-US" b="1" dirty="0">
                <a:solidFill>
                  <a:schemeClr val="tx2"/>
                </a:solidFill>
              </a:rPr>
              <a:t>: Compared to YOY, passenger satisfaction improved significantly overall (4.00) and among leisure 4.01) and business (3.82) travelers as well as on nearly all  terminal elements, except where it remained stable: parking (3.89) and its perceived VFM (3.54), security ID verification wait-time (3.91), safe/secure feeling (4.18), airport staff courtesy (4.06), ATMs/MExchngs (3.87) and business lounges (3.89). Eating places (3.80) was the only terminal element that declined significantly YOY, while both TSA security wait-time at the magnetometer (3.78) and restroom cleanliness (3.97) also improved significantly since last quarter (Q4 2018).  Check-in staff courtesy (4.20) scored highest in Q1 2019; eating facilities VFM (3.10) scored lowest.</a:t>
            </a:r>
          </a:p>
        </p:txBody>
      </p:sp>
      <p:sp>
        <p:nvSpPr>
          <p:cNvPr id="10" name="Footer Placeholder 11">
            <a:extLst>
              <a:ext uri="{FF2B5EF4-FFF2-40B4-BE49-F238E27FC236}">
                <a16:creationId xmlns:a16="http://schemas.microsoft.com/office/drawing/2014/main" id="{B7C6907D-EF35-4D36-99A6-CACA40B41A1C}"/>
              </a:ext>
            </a:extLst>
          </p:cNvPr>
          <p:cNvSpPr>
            <a:spLocks noGrp="1"/>
          </p:cNvSpPr>
          <p:nvPr>
            <p:ph type="ftr" sz="quarter" idx="3"/>
          </p:nvPr>
        </p:nvSpPr>
        <p:spPr>
          <a:xfrm>
            <a:off x="3124200" y="6546961"/>
            <a:ext cx="2895600" cy="324000"/>
          </a:xfrm>
        </p:spPr>
        <p:txBody>
          <a:bodyPr/>
          <a:lstStyle/>
          <a:p>
            <a:pPr>
              <a:defRPr/>
            </a:pPr>
            <a:r>
              <a:rPr lang="en-US" b="1" dirty="0"/>
              <a:t>Airport Performance – Q1 2019</a:t>
            </a:r>
          </a:p>
        </p:txBody>
      </p:sp>
    </p:spTree>
    <p:extLst>
      <p:ext uri="{BB962C8B-B14F-4D97-AF65-F5344CB8AC3E}">
        <p14:creationId xmlns:p14="http://schemas.microsoft.com/office/powerpoint/2010/main" val="1964619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983" y="214179"/>
            <a:ext cx="6293381" cy="559721"/>
          </a:xfrm>
        </p:spPr>
        <p:txBody>
          <a:bodyPr>
            <a:noAutofit/>
          </a:bodyPr>
          <a:lstStyle/>
          <a:p>
            <a:r>
              <a:rPr lang="en-CA" sz="2000" b="1" dirty="0"/>
              <a:t>JFK Airport Performance – By Terminal (Cont’d)</a:t>
            </a:r>
          </a:p>
        </p:txBody>
      </p:sp>
      <p:sp>
        <p:nvSpPr>
          <p:cNvPr id="4" name="Slide Number Placeholder 3"/>
          <p:cNvSpPr>
            <a:spLocks noGrp="1"/>
          </p:cNvSpPr>
          <p:nvPr>
            <p:ph type="sldNum" sz="quarter" idx="4"/>
          </p:nvPr>
        </p:nvSpPr>
        <p:spPr/>
        <p:txBody>
          <a:bodyPr/>
          <a:lstStyle/>
          <a:p>
            <a:fld id="{13DAD56E-802A-2646-A8DB-6610A51D0FC3}" type="slidenum">
              <a:rPr lang="en-US" smtClean="0">
                <a:latin typeface="Arial" panose="020B0604020202020204" pitchFamily="34" charset="0"/>
                <a:cs typeface="Arial" panose="020B0604020202020204" pitchFamily="34" charset="0"/>
              </a:rPr>
              <a:pPr/>
              <a:t>6</a:t>
            </a:fld>
            <a:endParaRPr lang="en-US"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2"/>
          </p:nvPr>
        </p:nvSpPr>
        <p:spPr/>
        <p:txBody>
          <a:bodyPr/>
          <a:lstStyle/>
          <a:p>
            <a:r>
              <a:rPr lang="en-US" dirty="0">
                <a:solidFill>
                  <a:prstClr val="white"/>
                </a:solidFill>
                <a:latin typeface="Arial" panose="020B0604020202020204" pitchFamily="34" charset="0"/>
                <a:cs typeface="Arial" panose="020B0604020202020204" pitchFamily="34" charset="0"/>
              </a:rPr>
              <a:t>© 2019 ACI</a:t>
            </a:r>
          </a:p>
        </p:txBody>
      </p:sp>
      <p:sp>
        <p:nvSpPr>
          <p:cNvPr id="8" name="Subtitle 5"/>
          <p:cNvSpPr>
            <a:spLocks noGrp="1"/>
          </p:cNvSpPr>
          <p:nvPr>
            <p:ph type="subTitle" idx="1"/>
          </p:nvPr>
        </p:nvSpPr>
        <p:spPr>
          <a:xfrm>
            <a:off x="197222" y="783117"/>
            <a:ext cx="8382236" cy="5666616"/>
          </a:xfrm>
        </p:spPr>
        <p:txBody>
          <a:bodyPr/>
          <a:lstStyle/>
          <a:p>
            <a:pPr>
              <a:lnSpc>
                <a:spcPct val="114000"/>
              </a:lnSpc>
              <a:spcAft>
                <a:spcPts val="300"/>
              </a:spcAft>
            </a:pPr>
            <a:r>
              <a:rPr lang="en-US" b="1" u="sng" dirty="0">
                <a:solidFill>
                  <a:schemeClr val="tx2"/>
                </a:solidFill>
              </a:rPr>
              <a:t>Terminal 5</a:t>
            </a:r>
            <a:r>
              <a:rPr lang="en-US" b="1" dirty="0">
                <a:solidFill>
                  <a:schemeClr val="tx2"/>
                </a:solidFill>
              </a:rPr>
              <a:t>: Overall passenger satisfaction (4.13) remained stable overall and among business and leisure travelers as well as for most terminal elements, while it improved significantly YOY on a few elements: check-in wait-time (4.02) and efficiency (4.15), security wait-time near the magnetometer (3.87), FIDS (4.40, also the highest scoring terminal element in Q1 2019), walking distance (4.04), connections (3.98) and Internet/Wi-Fi access (4.03).  Satisfaction with airport staff courtesy (4.11) and eating facilities (3.80) declined significantly YOY.  Eating facilities VFM and shopping facilities VFM tied (at 3.15) for the lowest scoring element.</a:t>
            </a:r>
            <a:r>
              <a:rPr lang="en-CA" b="1" dirty="0">
                <a:solidFill>
                  <a:schemeClr val="tx2"/>
                </a:solidFill>
              </a:rPr>
              <a:t> </a:t>
            </a:r>
          </a:p>
          <a:p>
            <a:pPr>
              <a:lnSpc>
                <a:spcPct val="114000"/>
              </a:lnSpc>
              <a:spcAft>
                <a:spcPts val="300"/>
              </a:spcAft>
            </a:pPr>
            <a:r>
              <a:rPr lang="en-US" b="1" u="sng" dirty="0">
                <a:solidFill>
                  <a:schemeClr val="tx2"/>
                </a:solidFill>
              </a:rPr>
              <a:t>Terminal 7</a:t>
            </a:r>
            <a:r>
              <a:rPr lang="en-US" b="1" dirty="0">
                <a:solidFill>
                  <a:schemeClr val="tx2"/>
                </a:solidFill>
              </a:rPr>
              <a:t>: Compared to YOY and last quarter, passenger satisfaction improved significantly overall (3.86) and among leisure travelers (3.84).  It improved significantly YOY on most of the terminal elements.   </a:t>
            </a:r>
            <a:endParaRPr lang="en-CA" sz="1400" b="1" dirty="0">
              <a:solidFill>
                <a:schemeClr val="tx2"/>
              </a:solidFill>
            </a:endParaRPr>
          </a:p>
          <a:p>
            <a:pPr marL="909638" indent="-284163">
              <a:spcAft>
                <a:spcPts val="300"/>
              </a:spcAft>
              <a:buFont typeface="Wingdings" panose="05000000000000000000" pitchFamily="2" charset="2"/>
              <a:buChar char=""/>
            </a:pPr>
            <a:r>
              <a:rPr lang="en-US" dirty="0">
                <a:solidFill>
                  <a:schemeClr val="tx2"/>
                </a:solidFill>
              </a:rPr>
              <a:t>Ground transportation (3.96), security check ID staff courtesy (3.99), security check TSA wait-time near the magnetometer (4.05), FIDS (4.14), and airport ambience (3.59) improved significantly YOY and since last quarter.   </a:t>
            </a:r>
          </a:p>
          <a:p>
            <a:pPr marL="909638" indent="-284163">
              <a:spcAft>
                <a:spcPts val="300"/>
              </a:spcAft>
              <a:buFont typeface="Wingdings" panose="05000000000000000000" pitchFamily="2" charset="2"/>
              <a:buChar char=""/>
            </a:pPr>
            <a:r>
              <a:rPr lang="en-US" dirty="0">
                <a:solidFill>
                  <a:schemeClr val="tx2"/>
                </a:solidFill>
              </a:rPr>
              <a:t>All three check-in elements – wait-time (4.24), staff courtesy (4.16) and staff efficiency (4.25, also the highest scoring terminal element in Q1 2019), security ID check wait-time (4.15), security check TSA courtesy near the magnetometer (3.81), safe/secure feeling (4.21), wayfinding (4.13), walking distance (4.24), eating facilities VFM (2.76), shopping facilities (3.36), Internet/Wi-Fi access (3.97), </a:t>
            </a:r>
            <a:r>
              <a:rPr lang="en-US" b="1" dirty="0">
                <a:solidFill>
                  <a:schemeClr val="tx2"/>
                </a:solidFill>
              </a:rPr>
              <a:t>r</a:t>
            </a:r>
            <a:r>
              <a:rPr lang="en-US" dirty="0">
                <a:solidFill>
                  <a:schemeClr val="tx2"/>
                </a:solidFill>
              </a:rPr>
              <a:t>estroom</a:t>
            </a:r>
            <a:r>
              <a:rPr lang="en-US" dirty="0">
                <a:solidFill>
                  <a:schemeClr val="tx2"/>
                </a:solidFill>
                <a:sym typeface="Wingdings" panose="05000000000000000000" pitchFamily="2" charset="2"/>
              </a:rPr>
              <a:t></a:t>
            </a:r>
            <a:r>
              <a:rPr lang="en-US" dirty="0">
                <a:solidFill>
                  <a:schemeClr val="tx2"/>
                </a:solidFill>
              </a:rPr>
              <a:t> cleanliness (3.65) and availability (3.90), terminal cleanliness (3.93) and comfort at the gate (3.51) all improved significantly YOY, while arrivals bag speed (3.48) it declined significantly in the same time frame.</a:t>
            </a:r>
          </a:p>
          <a:p>
            <a:pPr marL="909638" indent="-284163">
              <a:spcAft>
                <a:spcPts val="300"/>
              </a:spcAft>
              <a:buFont typeface="Wingdings" panose="05000000000000000000" pitchFamily="2" charset="2"/>
              <a:buChar char=""/>
            </a:pPr>
            <a:r>
              <a:rPr lang="en-US" dirty="0">
                <a:solidFill>
                  <a:schemeClr val="tx2"/>
                </a:solidFill>
              </a:rPr>
              <a:t>Shopping facilities VFM (2.73) was the lowest scoring element in Q1 2019.</a:t>
            </a:r>
          </a:p>
          <a:p>
            <a:pPr>
              <a:lnSpc>
                <a:spcPct val="114000"/>
              </a:lnSpc>
              <a:spcAft>
                <a:spcPts val="300"/>
              </a:spcAft>
            </a:pPr>
            <a:r>
              <a:rPr lang="en-US" b="1" u="sng" dirty="0">
                <a:solidFill>
                  <a:schemeClr val="tx2"/>
                </a:solidFill>
              </a:rPr>
              <a:t>Terminal 8</a:t>
            </a:r>
            <a:r>
              <a:rPr lang="en-US" b="1" dirty="0">
                <a:solidFill>
                  <a:schemeClr val="tx2"/>
                </a:solidFill>
              </a:rPr>
              <a:t>: Passenger satisfaction improved significantly YOY overall (4.07) and for business travelers (4.10), and for nearly all terminal elements, except those elements where it remained steady: all four ground airport access elements, safe/secure feeling (4.17), ATMs/MExchngs (3.82) and business lounges (3.89).  T8 satisfaction also improved since last quarter (Q4 2018) on security wait-time at both the ID check (4.13) and magnetometer (3.88) and  security ID check staff courtesy (4.05), while it declined significantly during the same time frame for terminal cleanliness 4.15) and airport ambience (3.96).  Parking facilities VFM (2.94) scored lowest in Q1 2019; wayfinding (4.25) scored highest.</a:t>
            </a:r>
            <a:endParaRPr lang="en-CA" sz="1100" dirty="0">
              <a:solidFill>
                <a:schemeClr val="tx2"/>
              </a:solidFill>
            </a:endParaRPr>
          </a:p>
        </p:txBody>
      </p:sp>
      <p:sp>
        <p:nvSpPr>
          <p:cNvPr id="10" name="Footer Placeholder 11">
            <a:extLst>
              <a:ext uri="{FF2B5EF4-FFF2-40B4-BE49-F238E27FC236}">
                <a16:creationId xmlns:a16="http://schemas.microsoft.com/office/drawing/2014/main" id="{B7C6907D-EF35-4D36-99A6-CACA40B41A1C}"/>
              </a:ext>
            </a:extLst>
          </p:cNvPr>
          <p:cNvSpPr>
            <a:spLocks noGrp="1"/>
          </p:cNvSpPr>
          <p:nvPr>
            <p:ph type="ftr" sz="quarter" idx="3"/>
          </p:nvPr>
        </p:nvSpPr>
        <p:spPr>
          <a:xfrm>
            <a:off x="3124200" y="6546961"/>
            <a:ext cx="2895600" cy="324000"/>
          </a:xfrm>
        </p:spPr>
        <p:txBody>
          <a:bodyPr/>
          <a:lstStyle/>
          <a:p>
            <a:pPr>
              <a:defRPr/>
            </a:pPr>
            <a:r>
              <a:rPr lang="en-US" b="1" dirty="0"/>
              <a:t>Airport Performance – Q1 2019</a:t>
            </a:r>
          </a:p>
        </p:txBody>
      </p:sp>
    </p:spTree>
    <p:extLst>
      <p:ext uri="{BB962C8B-B14F-4D97-AF65-F5344CB8AC3E}">
        <p14:creationId xmlns:p14="http://schemas.microsoft.com/office/powerpoint/2010/main" val="395945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30199" y="1585491"/>
            <a:ext cx="8547793" cy="4696344"/>
          </a:xfrm>
          <a:prstGeom prst="rect">
            <a:avLst/>
          </a:prstGeom>
          <a:solidFill>
            <a:srgbClr val="FAFDDF">
              <a:alpha val="38824"/>
            </a:srgb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CA" b="1" dirty="0">
              <a:solidFill>
                <a:prstClr val="white"/>
              </a:solidFill>
              <a:latin typeface="Arial" panose="020B0604020202020204" pitchFamily="34" charset="0"/>
              <a:cs typeface="Arial" panose="020B0604020202020204" pitchFamily="34" charset="0"/>
            </a:endParaRPr>
          </a:p>
        </p:txBody>
      </p:sp>
      <p:sp>
        <p:nvSpPr>
          <p:cNvPr id="4" name="Rectangle 3"/>
          <p:cNvSpPr/>
          <p:nvPr/>
        </p:nvSpPr>
        <p:spPr>
          <a:xfrm>
            <a:off x="330199" y="989118"/>
            <a:ext cx="8547793" cy="596374"/>
          </a:xfrm>
          <a:prstGeom prst="rect">
            <a:avLst/>
          </a:prstGeom>
          <a:solidFill>
            <a:srgbClr val="E3C7AB">
              <a:alpha val="38824"/>
            </a:srgb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CA" dirty="0">
              <a:solidFill>
                <a:prstClr val="white"/>
              </a:solidFill>
              <a:latin typeface="Arial" panose="020B0604020202020204" pitchFamily="34" charset="0"/>
              <a:cs typeface="Arial" panose="020B0604020202020204" pitchFamily="34" charset="0"/>
            </a:endParaRPr>
          </a:p>
        </p:txBody>
      </p:sp>
      <p:graphicFrame>
        <p:nvGraphicFramePr>
          <p:cNvPr id="2" name="Content Placeholder 7"/>
          <p:cNvGraphicFramePr>
            <a:graphicFrameLocks/>
          </p:cNvGraphicFramePr>
          <p:nvPr>
            <p:extLst/>
          </p:nvPr>
        </p:nvGraphicFramePr>
        <p:xfrm>
          <a:off x="367110" y="455880"/>
          <a:ext cx="3530600" cy="5971117"/>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4"/>
          </p:nvPr>
        </p:nvSpPr>
        <p:spPr/>
        <p:txBody>
          <a:bodyPr/>
          <a:lstStyle/>
          <a:p>
            <a:fld id="{F76265A1-0085-4172-B257-78E89B106F77}" type="slidenum">
              <a:rPr lang="en-AU" smtClean="0">
                <a:latin typeface="Arial" panose="020B0604020202020204" pitchFamily="34" charset="0"/>
                <a:cs typeface="Arial" panose="020B0604020202020204" pitchFamily="34" charset="0"/>
              </a:rPr>
              <a:pPr/>
              <a:t>7</a:t>
            </a:fld>
            <a:endParaRPr lang="en-AU" dirty="0">
              <a:latin typeface="Arial" panose="020B0604020202020204" pitchFamily="34" charset="0"/>
              <a:cs typeface="Arial" panose="020B0604020202020204" pitchFamily="34" charset="0"/>
            </a:endParaRPr>
          </a:p>
        </p:txBody>
      </p:sp>
      <p:sp>
        <p:nvSpPr>
          <p:cNvPr id="5" name="Rectangle 4"/>
          <p:cNvSpPr/>
          <p:nvPr/>
        </p:nvSpPr>
        <p:spPr>
          <a:xfrm>
            <a:off x="330200" y="886404"/>
            <a:ext cx="2449576" cy="728905"/>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Overall</a:t>
            </a:r>
          </a:p>
          <a:p>
            <a:pPr defTabSz="457200"/>
            <a:r>
              <a:rPr lang="en-CA" sz="1000" b="1" dirty="0">
                <a:solidFill>
                  <a:srgbClr val="000000"/>
                </a:solidFill>
                <a:latin typeface="Arial" panose="020B0604020202020204" pitchFamily="34" charset="0"/>
                <a:cs typeface="Arial" panose="020B0604020202020204" pitchFamily="34" charset="0"/>
              </a:rPr>
              <a:t>Satisfaction</a:t>
            </a:r>
          </a:p>
        </p:txBody>
      </p:sp>
      <p:sp>
        <p:nvSpPr>
          <p:cNvPr id="16" name="Rectangle 15"/>
          <p:cNvSpPr/>
          <p:nvPr/>
        </p:nvSpPr>
        <p:spPr>
          <a:xfrm>
            <a:off x="336296" y="1624020"/>
            <a:ext cx="2449576" cy="553137"/>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Access</a:t>
            </a:r>
          </a:p>
        </p:txBody>
      </p:sp>
      <p:sp>
        <p:nvSpPr>
          <p:cNvPr id="17" name="Rectangle 16"/>
          <p:cNvSpPr/>
          <p:nvPr/>
        </p:nvSpPr>
        <p:spPr>
          <a:xfrm>
            <a:off x="336296" y="2190148"/>
            <a:ext cx="2449576" cy="444209"/>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Check-in</a:t>
            </a:r>
          </a:p>
        </p:txBody>
      </p:sp>
      <p:sp>
        <p:nvSpPr>
          <p:cNvPr id="18" name="Rectangle 17"/>
          <p:cNvSpPr/>
          <p:nvPr/>
        </p:nvSpPr>
        <p:spPr>
          <a:xfrm>
            <a:off x="333248" y="2634357"/>
            <a:ext cx="2449576" cy="349439"/>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Security</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ID Check</a:t>
            </a:r>
          </a:p>
        </p:txBody>
      </p:sp>
      <p:sp>
        <p:nvSpPr>
          <p:cNvPr id="19" name="Rectangle 18"/>
          <p:cNvSpPr/>
          <p:nvPr/>
        </p:nvSpPr>
        <p:spPr>
          <a:xfrm>
            <a:off x="336296" y="2983797"/>
            <a:ext cx="2449576" cy="583248"/>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Security</a:t>
            </a:r>
          </a:p>
        </p:txBody>
      </p:sp>
      <p:sp>
        <p:nvSpPr>
          <p:cNvPr id="20" name="Rectangle 19"/>
          <p:cNvSpPr/>
          <p:nvPr/>
        </p:nvSpPr>
        <p:spPr>
          <a:xfrm>
            <a:off x="336296" y="3552313"/>
            <a:ext cx="2449576" cy="583248"/>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Finding Way</a:t>
            </a:r>
          </a:p>
        </p:txBody>
      </p:sp>
      <p:sp>
        <p:nvSpPr>
          <p:cNvPr id="21" name="Rectangle 20"/>
          <p:cNvSpPr/>
          <p:nvPr/>
        </p:nvSpPr>
        <p:spPr>
          <a:xfrm>
            <a:off x="336296" y="4134100"/>
            <a:ext cx="2449576" cy="1349375"/>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Airport</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Facilities</a:t>
            </a:r>
          </a:p>
        </p:txBody>
      </p:sp>
      <p:sp>
        <p:nvSpPr>
          <p:cNvPr id="22" name="Rectangle 21"/>
          <p:cNvSpPr/>
          <p:nvPr/>
        </p:nvSpPr>
        <p:spPr>
          <a:xfrm>
            <a:off x="336296" y="5488739"/>
            <a:ext cx="2449576" cy="348050"/>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Airport</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Environment</a:t>
            </a:r>
          </a:p>
        </p:txBody>
      </p:sp>
      <p:sp>
        <p:nvSpPr>
          <p:cNvPr id="23" name="Rectangle 22"/>
          <p:cNvSpPr/>
          <p:nvPr/>
        </p:nvSpPr>
        <p:spPr>
          <a:xfrm>
            <a:off x="336296" y="5836789"/>
            <a:ext cx="2449576" cy="470396"/>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Arrivals</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Services</a:t>
            </a:r>
          </a:p>
        </p:txBody>
      </p:sp>
      <p:sp>
        <p:nvSpPr>
          <p:cNvPr id="8" name="Date Placeholder 7"/>
          <p:cNvSpPr>
            <a:spLocks noGrp="1"/>
          </p:cNvSpPr>
          <p:nvPr>
            <p:ph type="dt" sz="half" idx="2"/>
          </p:nvPr>
        </p:nvSpPr>
        <p:spPr/>
        <p:txBody>
          <a:bodyPr/>
          <a:lstStyle/>
          <a:p>
            <a:r>
              <a:rPr lang="en-US" dirty="0">
                <a:solidFill>
                  <a:prstClr val="white"/>
                </a:solidFill>
                <a:latin typeface="Arial" panose="020B0604020202020204" pitchFamily="34" charset="0"/>
                <a:cs typeface="Arial" panose="020B0604020202020204" pitchFamily="34" charset="0"/>
              </a:rPr>
              <a:t>(c) 2019 ACI</a:t>
            </a:r>
          </a:p>
        </p:txBody>
      </p:sp>
      <p:graphicFrame>
        <p:nvGraphicFramePr>
          <p:cNvPr id="29" name="Content Placeholder 7">
            <a:extLst>
              <a:ext uri="{FF2B5EF4-FFF2-40B4-BE49-F238E27FC236}">
                <a16:creationId xmlns:a16="http://schemas.microsoft.com/office/drawing/2014/main" id="{091CCD19-BC46-47FB-A83F-389D3DED37BC}"/>
              </a:ext>
            </a:extLst>
          </p:cNvPr>
          <p:cNvGraphicFramePr>
            <a:graphicFrameLocks/>
          </p:cNvGraphicFramePr>
          <p:nvPr>
            <p:extLst/>
          </p:nvPr>
        </p:nvGraphicFramePr>
        <p:xfrm>
          <a:off x="4225519" y="421134"/>
          <a:ext cx="1642533" cy="5971117"/>
        </p:xfrm>
        <a:graphic>
          <a:graphicData uri="http://schemas.openxmlformats.org/drawingml/2006/chart">
            <c:chart xmlns:c="http://schemas.openxmlformats.org/drawingml/2006/chart" xmlns:r="http://schemas.openxmlformats.org/officeDocument/2006/relationships" r:id="rId4"/>
          </a:graphicData>
        </a:graphic>
      </p:graphicFrame>
      <p:sp>
        <p:nvSpPr>
          <p:cNvPr id="42" name="Rectangle 41">
            <a:extLst>
              <a:ext uri="{FF2B5EF4-FFF2-40B4-BE49-F238E27FC236}">
                <a16:creationId xmlns:a16="http://schemas.microsoft.com/office/drawing/2014/main" id="{3DA70BD7-77D3-41F3-BE6D-B96D780C5922}"/>
              </a:ext>
            </a:extLst>
          </p:cNvPr>
          <p:cNvSpPr/>
          <p:nvPr/>
        </p:nvSpPr>
        <p:spPr>
          <a:xfrm>
            <a:off x="3794290" y="6115114"/>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6AACEEB0-6D53-4C37-8992-B823363D9526}"/>
              </a:ext>
            </a:extLst>
          </p:cNvPr>
          <p:cNvSpPr/>
          <p:nvPr/>
        </p:nvSpPr>
        <p:spPr>
          <a:xfrm>
            <a:off x="3794290" y="5909393"/>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graphicFrame>
        <p:nvGraphicFramePr>
          <p:cNvPr id="39" name="Content Placeholder 7">
            <a:extLst>
              <a:ext uri="{FF2B5EF4-FFF2-40B4-BE49-F238E27FC236}">
                <a16:creationId xmlns:a16="http://schemas.microsoft.com/office/drawing/2014/main" id="{4E171A84-4C93-4A0B-990C-35C39EC5EE33}"/>
              </a:ext>
            </a:extLst>
          </p:cNvPr>
          <p:cNvGraphicFramePr>
            <a:graphicFrameLocks/>
          </p:cNvGraphicFramePr>
          <p:nvPr>
            <p:extLst/>
          </p:nvPr>
        </p:nvGraphicFramePr>
        <p:xfrm>
          <a:off x="7290902" y="455763"/>
          <a:ext cx="1642533" cy="5971117"/>
        </p:xfrm>
        <a:graphic>
          <a:graphicData uri="http://schemas.openxmlformats.org/drawingml/2006/chart">
            <c:chart xmlns:c="http://schemas.openxmlformats.org/drawingml/2006/chart" xmlns:r="http://schemas.openxmlformats.org/officeDocument/2006/relationships" r:id="rId5"/>
          </a:graphicData>
        </a:graphic>
      </p:graphicFrame>
      <p:sp>
        <p:nvSpPr>
          <p:cNvPr id="190" name="Rectangle 189">
            <a:extLst>
              <a:ext uri="{FF2B5EF4-FFF2-40B4-BE49-F238E27FC236}">
                <a16:creationId xmlns:a16="http://schemas.microsoft.com/office/drawing/2014/main" id="{17835DD8-DB94-465F-9024-AC902E84B1B5}"/>
              </a:ext>
            </a:extLst>
          </p:cNvPr>
          <p:cNvSpPr/>
          <p:nvPr/>
        </p:nvSpPr>
        <p:spPr>
          <a:xfrm>
            <a:off x="8386644" y="957476"/>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91" name="Rectangle 190">
            <a:extLst>
              <a:ext uri="{FF2B5EF4-FFF2-40B4-BE49-F238E27FC236}">
                <a16:creationId xmlns:a16="http://schemas.microsoft.com/office/drawing/2014/main" id="{141B7870-C1D1-49D6-A584-9CB5A04FB2C1}"/>
              </a:ext>
            </a:extLst>
          </p:cNvPr>
          <p:cNvSpPr/>
          <p:nvPr/>
        </p:nvSpPr>
        <p:spPr>
          <a:xfrm>
            <a:off x="8385787" y="1203012"/>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8" name="Title 1"/>
          <p:cNvSpPr>
            <a:spLocks noGrp="1"/>
          </p:cNvSpPr>
          <p:nvPr>
            <p:ph type="title"/>
          </p:nvPr>
        </p:nvSpPr>
        <p:spPr>
          <a:xfrm>
            <a:off x="248717" y="199241"/>
            <a:ext cx="3442916" cy="559721"/>
          </a:xfrm>
        </p:spPr>
        <p:txBody>
          <a:bodyPr>
            <a:noAutofit/>
          </a:bodyPr>
          <a:lstStyle/>
          <a:p>
            <a:r>
              <a:rPr lang="en-CA" sz="2000" b="1" dirty="0"/>
              <a:t>JFK Terminal Performance</a:t>
            </a:r>
          </a:p>
        </p:txBody>
      </p:sp>
      <p:graphicFrame>
        <p:nvGraphicFramePr>
          <p:cNvPr id="91" name="Content Placeholder 7">
            <a:extLst>
              <a:ext uri="{FF2B5EF4-FFF2-40B4-BE49-F238E27FC236}">
                <a16:creationId xmlns:a16="http://schemas.microsoft.com/office/drawing/2014/main" id="{9A52C413-B7F3-4AA7-9F83-3EEAFCD4BFBF}"/>
              </a:ext>
            </a:extLst>
          </p:cNvPr>
          <p:cNvGraphicFramePr>
            <a:graphicFrameLocks/>
          </p:cNvGraphicFramePr>
          <p:nvPr>
            <p:extLst/>
          </p:nvPr>
        </p:nvGraphicFramePr>
        <p:xfrm>
          <a:off x="3201116" y="461670"/>
          <a:ext cx="1642533" cy="597111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5" name="Content Placeholder 7">
            <a:extLst>
              <a:ext uri="{FF2B5EF4-FFF2-40B4-BE49-F238E27FC236}">
                <a16:creationId xmlns:a16="http://schemas.microsoft.com/office/drawing/2014/main" id="{C194EDF6-A107-4365-946E-E18B63101807}"/>
              </a:ext>
            </a:extLst>
          </p:cNvPr>
          <p:cNvGraphicFramePr>
            <a:graphicFrameLocks/>
          </p:cNvGraphicFramePr>
          <p:nvPr>
            <p:extLst/>
          </p:nvPr>
        </p:nvGraphicFramePr>
        <p:xfrm>
          <a:off x="5270778" y="463149"/>
          <a:ext cx="1642533" cy="5971117"/>
        </p:xfrm>
        <a:graphic>
          <a:graphicData uri="http://schemas.openxmlformats.org/drawingml/2006/chart">
            <c:chart xmlns:c="http://schemas.openxmlformats.org/drawingml/2006/chart" xmlns:r="http://schemas.openxmlformats.org/officeDocument/2006/relationships" r:id="rId7"/>
          </a:graphicData>
        </a:graphic>
      </p:graphicFrame>
      <p:sp>
        <p:nvSpPr>
          <p:cNvPr id="114" name="Rectangle 113"/>
          <p:cNvSpPr/>
          <p:nvPr/>
        </p:nvSpPr>
        <p:spPr>
          <a:xfrm>
            <a:off x="307423" y="6264725"/>
            <a:ext cx="8047354" cy="369332"/>
          </a:xfrm>
          <a:prstGeom prst="rect">
            <a:avLst/>
          </a:prstGeom>
        </p:spPr>
        <p:txBody>
          <a:bodyPr wrap="square" lIns="45720" rIns="9144" anchor="t" anchorCtr="0">
            <a:spAutoFit/>
          </a:bodyPr>
          <a:lstStyle/>
          <a:p>
            <a:pPr defTabSz="457200">
              <a:lnSpc>
                <a:spcPts val="1000"/>
              </a:lnSpc>
            </a:pPr>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Mean Scores based on rating scale: 1-Poor, 2-Fair, 3-Good, 4- Very Good, 5- Excellent.    * Other may include Education, Family visit, Religious events, etc</a:t>
            </a: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p>
          <a:p>
            <a:pPr defTabSz="457200">
              <a:lnSpc>
                <a:spcPts val="1000"/>
              </a:lnSpc>
            </a:pPr>
            <a:r>
              <a:rPr lang="en-US" sz="900" b="1" i="1" dirty="0">
                <a:solidFill>
                  <a:srgbClr val="0000FF"/>
                </a:solidFill>
                <a:latin typeface="Arial" panose="020B0604020202020204" pitchFamily="34" charset="0"/>
                <a:ea typeface="Times New Roman" panose="02020603050405020304" pitchFamily="18" charset="0"/>
                <a:cs typeface="Arial" panose="020B0604020202020204" pitchFamily="34" charset="0"/>
              </a:rPr>
              <a:t>                                  H4/1--</a:t>
            </a:r>
            <a:r>
              <a:rPr lang="en-US" sz="900" b="1" i="1" dirty="0">
                <a:solidFill>
                  <a:srgbClr val="FF0000"/>
                </a:solidFill>
                <a:latin typeface="Arial" panose="020B0604020202020204" pitchFamily="34" charset="0"/>
                <a:ea typeface="Times New Roman" panose="02020603050405020304" pitchFamily="18" charset="0"/>
                <a:cs typeface="Arial" panose="020B0604020202020204" pitchFamily="34" charset="0"/>
              </a:rPr>
              <a:t>L4/1</a:t>
            </a:r>
            <a:r>
              <a:rPr lang="en-US" sz="900" b="1"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 Significantly </a:t>
            </a:r>
            <a:r>
              <a:rPr lang="en-US" sz="900" b="1" i="1" dirty="0">
                <a:solidFill>
                  <a:srgbClr val="0000FF"/>
                </a:solidFill>
                <a:latin typeface="Arial" panose="020B0604020202020204" pitchFamily="34" charset="0"/>
                <a:ea typeface="Times New Roman" panose="02020603050405020304" pitchFamily="18" charset="0"/>
                <a:cs typeface="Arial" panose="020B0604020202020204" pitchFamily="34" charset="0"/>
              </a:rPr>
              <a:t>Higher</a:t>
            </a:r>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sz="900" b="1" i="1" dirty="0">
                <a:solidFill>
                  <a:srgbClr val="FF0000"/>
                </a:solidFill>
                <a:latin typeface="Arial" panose="020B0604020202020204" pitchFamily="34" charset="0"/>
                <a:ea typeface="Times New Roman" panose="02020603050405020304" pitchFamily="18" charset="0"/>
                <a:cs typeface="Arial" panose="020B0604020202020204" pitchFamily="34" charset="0"/>
              </a:rPr>
              <a:t>Lower</a:t>
            </a:r>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 than Q4 2018/Q1 2018; Q1 2019  N: T1=356; T2=262; T4=1,026; T5=722; T7=259; 78=448.</a:t>
            </a: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en-CA" i="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117" name="Footer Placeholder 11">
            <a:extLst>
              <a:ext uri="{FF2B5EF4-FFF2-40B4-BE49-F238E27FC236}">
                <a16:creationId xmlns:a16="http://schemas.microsoft.com/office/drawing/2014/main" id="{53D681D5-9CF3-4F44-87E8-56C4E4626F25}"/>
              </a:ext>
            </a:extLst>
          </p:cNvPr>
          <p:cNvSpPr>
            <a:spLocks noGrp="1"/>
          </p:cNvSpPr>
          <p:nvPr>
            <p:ph type="ftr" sz="quarter" idx="3"/>
          </p:nvPr>
        </p:nvSpPr>
        <p:spPr>
          <a:xfrm>
            <a:off x="3109506" y="6546961"/>
            <a:ext cx="2895600" cy="324000"/>
          </a:xfrm>
        </p:spPr>
        <p:txBody>
          <a:bodyPr/>
          <a:lstStyle/>
          <a:p>
            <a:pPr>
              <a:defRPr/>
            </a:pPr>
            <a:r>
              <a:rPr lang="en-US" b="1" dirty="0">
                <a:solidFill>
                  <a:prstClr val="white"/>
                </a:solidFill>
              </a:rPr>
              <a:t>Terminal  Performance – Q1 2019</a:t>
            </a:r>
          </a:p>
        </p:txBody>
      </p:sp>
      <p:sp>
        <p:nvSpPr>
          <p:cNvPr id="105" name="Rectangle 104">
            <a:extLst>
              <a:ext uri="{FF2B5EF4-FFF2-40B4-BE49-F238E27FC236}">
                <a16:creationId xmlns:a16="http://schemas.microsoft.com/office/drawing/2014/main" id="{2BF21C45-F8EB-4F43-ADF2-045ADD71D262}"/>
              </a:ext>
            </a:extLst>
          </p:cNvPr>
          <p:cNvSpPr/>
          <p:nvPr/>
        </p:nvSpPr>
        <p:spPr>
          <a:xfrm>
            <a:off x="5366972" y="3255526"/>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8" name="Rectangle 27">
            <a:extLst>
              <a:ext uri="{FF2B5EF4-FFF2-40B4-BE49-F238E27FC236}">
                <a16:creationId xmlns:a16="http://schemas.microsoft.com/office/drawing/2014/main" id="{BD6B72C3-9F22-4725-85B4-FEE1CBF66041}"/>
              </a:ext>
            </a:extLst>
          </p:cNvPr>
          <p:cNvSpPr/>
          <p:nvPr/>
        </p:nvSpPr>
        <p:spPr>
          <a:xfrm>
            <a:off x="2602576" y="722699"/>
            <a:ext cx="520996" cy="34036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T1</a:t>
            </a:r>
          </a:p>
        </p:txBody>
      </p:sp>
      <p:sp>
        <p:nvSpPr>
          <p:cNvPr id="30" name="Rectangle 29">
            <a:extLst>
              <a:ext uri="{FF2B5EF4-FFF2-40B4-BE49-F238E27FC236}">
                <a16:creationId xmlns:a16="http://schemas.microsoft.com/office/drawing/2014/main" id="{CA72B1C0-7516-4E22-BE66-77E24D1277E0}"/>
              </a:ext>
            </a:extLst>
          </p:cNvPr>
          <p:cNvSpPr/>
          <p:nvPr/>
        </p:nvSpPr>
        <p:spPr>
          <a:xfrm>
            <a:off x="3718233" y="756663"/>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T2</a:t>
            </a:r>
          </a:p>
        </p:txBody>
      </p:sp>
      <p:sp>
        <p:nvSpPr>
          <p:cNvPr id="32" name="Rectangle 31">
            <a:extLst>
              <a:ext uri="{FF2B5EF4-FFF2-40B4-BE49-F238E27FC236}">
                <a16:creationId xmlns:a16="http://schemas.microsoft.com/office/drawing/2014/main" id="{A11C6288-7CC3-459E-A584-CB6183663D8F}"/>
              </a:ext>
            </a:extLst>
          </p:cNvPr>
          <p:cNvSpPr/>
          <p:nvPr/>
        </p:nvSpPr>
        <p:spPr>
          <a:xfrm>
            <a:off x="4762970" y="736779"/>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T4</a:t>
            </a:r>
          </a:p>
        </p:txBody>
      </p:sp>
      <p:sp>
        <p:nvSpPr>
          <p:cNvPr id="36" name="Rectangle 35">
            <a:extLst>
              <a:ext uri="{FF2B5EF4-FFF2-40B4-BE49-F238E27FC236}">
                <a16:creationId xmlns:a16="http://schemas.microsoft.com/office/drawing/2014/main" id="{54A9AFB9-5B8C-412C-BA1F-B6A853A2DBF6}"/>
              </a:ext>
            </a:extLst>
          </p:cNvPr>
          <p:cNvSpPr/>
          <p:nvPr/>
        </p:nvSpPr>
        <p:spPr>
          <a:xfrm>
            <a:off x="5843087" y="765121"/>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T5</a:t>
            </a:r>
          </a:p>
        </p:txBody>
      </p:sp>
      <p:sp>
        <p:nvSpPr>
          <p:cNvPr id="38" name="Rectangle 37">
            <a:extLst>
              <a:ext uri="{FF2B5EF4-FFF2-40B4-BE49-F238E27FC236}">
                <a16:creationId xmlns:a16="http://schemas.microsoft.com/office/drawing/2014/main" id="{AE74C03F-A2BC-4C3D-8DEB-29FAD00F239F}"/>
              </a:ext>
            </a:extLst>
          </p:cNvPr>
          <p:cNvSpPr/>
          <p:nvPr/>
        </p:nvSpPr>
        <p:spPr>
          <a:xfrm>
            <a:off x="6730410" y="756901"/>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T7</a:t>
            </a:r>
          </a:p>
        </p:txBody>
      </p:sp>
      <p:sp>
        <p:nvSpPr>
          <p:cNvPr id="40" name="Rectangle 39">
            <a:extLst>
              <a:ext uri="{FF2B5EF4-FFF2-40B4-BE49-F238E27FC236}">
                <a16:creationId xmlns:a16="http://schemas.microsoft.com/office/drawing/2014/main" id="{1B4C686F-A943-4675-864C-E5033CB57B52}"/>
              </a:ext>
            </a:extLst>
          </p:cNvPr>
          <p:cNvSpPr/>
          <p:nvPr/>
        </p:nvSpPr>
        <p:spPr>
          <a:xfrm>
            <a:off x="7770259" y="762012"/>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T8</a:t>
            </a:r>
          </a:p>
        </p:txBody>
      </p:sp>
      <p:sp>
        <p:nvSpPr>
          <p:cNvPr id="130" name="Rectangle 129">
            <a:extLst>
              <a:ext uri="{FF2B5EF4-FFF2-40B4-BE49-F238E27FC236}">
                <a16:creationId xmlns:a16="http://schemas.microsoft.com/office/drawing/2014/main" id="{D64FF47B-38AD-41EC-A5E0-18ADB93DE887}"/>
              </a:ext>
            </a:extLst>
          </p:cNvPr>
          <p:cNvSpPr/>
          <p:nvPr/>
        </p:nvSpPr>
        <p:spPr>
          <a:xfrm>
            <a:off x="3456565" y="388730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32" name="Rectangle 131">
            <a:extLst>
              <a:ext uri="{FF2B5EF4-FFF2-40B4-BE49-F238E27FC236}">
                <a16:creationId xmlns:a16="http://schemas.microsoft.com/office/drawing/2014/main" id="{78422F47-729C-426D-8167-B441B718E77D}"/>
              </a:ext>
            </a:extLst>
          </p:cNvPr>
          <p:cNvSpPr/>
          <p:nvPr/>
        </p:nvSpPr>
        <p:spPr>
          <a:xfrm>
            <a:off x="4524945" y="355496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35" name="Rectangle 134">
            <a:extLst>
              <a:ext uri="{FF2B5EF4-FFF2-40B4-BE49-F238E27FC236}">
                <a16:creationId xmlns:a16="http://schemas.microsoft.com/office/drawing/2014/main" id="{8FBC773E-86F5-41CA-AA7B-20385D26ABF4}"/>
              </a:ext>
            </a:extLst>
          </p:cNvPr>
          <p:cNvSpPr/>
          <p:nvPr/>
        </p:nvSpPr>
        <p:spPr>
          <a:xfrm>
            <a:off x="4477931" y="94098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67" name="Rectangle 66">
            <a:extLst>
              <a:ext uri="{FF2B5EF4-FFF2-40B4-BE49-F238E27FC236}">
                <a16:creationId xmlns:a16="http://schemas.microsoft.com/office/drawing/2014/main" id="{A58EDACF-D4E5-487E-8136-40A1953DDEEE}"/>
              </a:ext>
            </a:extLst>
          </p:cNvPr>
          <p:cNvSpPr/>
          <p:nvPr/>
        </p:nvSpPr>
        <p:spPr>
          <a:xfrm>
            <a:off x="5548631" y="481991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87" name="Rectangle 86">
            <a:extLst>
              <a:ext uri="{FF2B5EF4-FFF2-40B4-BE49-F238E27FC236}">
                <a16:creationId xmlns:a16="http://schemas.microsoft.com/office/drawing/2014/main" id="{4EA99AF2-120C-4763-A5B7-99FBD6DF3DD4}"/>
              </a:ext>
            </a:extLst>
          </p:cNvPr>
          <p:cNvSpPr/>
          <p:nvPr/>
        </p:nvSpPr>
        <p:spPr>
          <a:xfrm>
            <a:off x="4412256" y="4849177"/>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 1</a:t>
            </a:r>
          </a:p>
        </p:txBody>
      </p:sp>
      <p:sp>
        <p:nvSpPr>
          <p:cNvPr id="95" name="Rectangle 94">
            <a:extLst>
              <a:ext uri="{FF2B5EF4-FFF2-40B4-BE49-F238E27FC236}">
                <a16:creationId xmlns:a16="http://schemas.microsoft.com/office/drawing/2014/main" id="{52A1B580-419D-4442-8245-48860AAB6373}"/>
              </a:ext>
            </a:extLst>
          </p:cNvPr>
          <p:cNvSpPr/>
          <p:nvPr/>
        </p:nvSpPr>
        <p:spPr>
          <a:xfrm>
            <a:off x="4417095" y="2801998"/>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4</a:t>
            </a:r>
          </a:p>
        </p:txBody>
      </p:sp>
      <p:sp>
        <p:nvSpPr>
          <p:cNvPr id="100" name="Rectangle 99">
            <a:extLst>
              <a:ext uri="{FF2B5EF4-FFF2-40B4-BE49-F238E27FC236}">
                <a16:creationId xmlns:a16="http://schemas.microsoft.com/office/drawing/2014/main" id="{2659FC0D-280F-454F-B99F-6FBCADED3167}"/>
              </a:ext>
            </a:extLst>
          </p:cNvPr>
          <p:cNvSpPr/>
          <p:nvPr/>
        </p:nvSpPr>
        <p:spPr>
          <a:xfrm>
            <a:off x="4518321" y="367755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02" name="Rectangle 101">
            <a:extLst>
              <a:ext uri="{FF2B5EF4-FFF2-40B4-BE49-F238E27FC236}">
                <a16:creationId xmlns:a16="http://schemas.microsoft.com/office/drawing/2014/main" id="{95C01630-F47E-4089-8B4B-CCEA00ADC597}"/>
              </a:ext>
            </a:extLst>
          </p:cNvPr>
          <p:cNvSpPr/>
          <p:nvPr/>
        </p:nvSpPr>
        <p:spPr>
          <a:xfrm>
            <a:off x="4515012" y="389290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04" name="Rectangle 103">
            <a:extLst>
              <a:ext uri="{FF2B5EF4-FFF2-40B4-BE49-F238E27FC236}">
                <a16:creationId xmlns:a16="http://schemas.microsoft.com/office/drawing/2014/main" id="{2A8C4267-E751-4712-B98F-DF935B7CD6A7}"/>
              </a:ext>
            </a:extLst>
          </p:cNvPr>
          <p:cNvSpPr/>
          <p:nvPr/>
        </p:nvSpPr>
        <p:spPr>
          <a:xfrm>
            <a:off x="4493996" y="504046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06" name="Rectangle 105">
            <a:extLst>
              <a:ext uri="{FF2B5EF4-FFF2-40B4-BE49-F238E27FC236}">
                <a16:creationId xmlns:a16="http://schemas.microsoft.com/office/drawing/2014/main" id="{68B5A498-E0CA-4E29-8EA2-E38A667D1ACC}"/>
              </a:ext>
            </a:extLst>
          </p:cNvPr>
          <p:cNvSpPr/>
          <p:nvPr/>
        </p:nvSpPr>
        <p:spPr>
          <a:xfrm>
            <a:off x="4491470" y="515333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07" name="Rectangle 106">
            <a:extLst>
              <a:ext uri="{FF2B5EF4-FFF2-40B4-BE49-F238E27FC236}">
                <a16:creationId xmlns:a16="http://schemas.microsoft.com/office/drawing/2014/main" id="{8E2A87E3-BD7B-4427-BAD0-3446C42978C5}"/>
              </a:ext>
            </a:extLst>
          </p:cNvPr>
          <p:cNvSpPr/>
          <p:nvPr/>
        </p:nvSpPr>
        <p:spPr>
          <a:xfrm>
            <a:off x="4484343" y="526505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09" name="Rectangle 108">
            <a:extLst>
              <a:ext uri="{FF2B5EF4-FFF2-40B4-BE49-F238E27FC236}">
                <a16:creationId xmlns:a16="http://schemas.microsoft.com/office/drawing/2014/main" id="{96FB1034-EF60-4E17-91E3-49A5FFF07F5D}"/>
              </a:ext>
            </a:extLst>
          </p:cNvPr>
          <p:cNvSpPr/>
          <p:nvPr/>
        </p:nvSpPr>
        <p:spPr>
          <a:xfrm>
            <a:off x="5531509" y="582655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12" name="Rectangle 111">
            <a:extLst>
              <a:ext uri="{FF2B5EF4-FFF2-40B4-BE49-F238E27FC236}">
                <a16:creationId xmlns:a16="http://schemas.microsoft.com/office/drawing/2014/main" id="{914947F1-5199-4DE3-9AAC-2CEE43722046}"/>
              </a:ext>
            </a:extLst>
          </p:cNvPr>
          <p:cNvSpPr/>
          <p:nvPr/>
        </p:nvSpPr>
        <p:spPr>
          <a:xfrm>
            <a:off x="5502974" y="1996348"/>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 1</a:t>
            </a:r>
          </a:p>
        </p:txBody>
      </p:sp>
      <p:sp>
        <p:nvSpPr>
          <p:cNvPr id="138" name="Rectangle 137">
            <a:extLst>
              <a:ext uri="{FF2B5EF4-FFF2-40B4-BE49-F238E27FC236}">
                <a16:creationId xmlns:a16="http://schemas.microsoft.com/office/drawing/2014/main" id="{B4D78EC5-3594-409C-9B51-FFE312E9464A}"/>
              </a:ext>
            </a:extLst>
          </p:cNvPr>
          <p:cNvSpPr/>
          <p:nvPr/>
        </p:nvSpPr>
        <p:spPr>
          <a:xfrm>
            <a:off x="5555534" y="2806156"/>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39" name="Rectangle 138">
            <a:extLst>
              <a:ext uri="{FF2B5EF4-FFF2-40B4-BE49-F238E27FC236}">
                <a16:creationId xmlns:a16="http://schemas.microsoft.com/office/drawing/2014/main" id="{0B6EA6E3-3040-4330-BEAA-1558C60F17FF}"/>
              </a:ext>
            </a:extLst>
          </p:cNvPr>
          <p:cNvSpPr/>
          <p:nvPr/>
        </p:nvSpPr>
        <p:spPr>
          <a:xfrm>
            <a:off x="5557226" y="3036074"/>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40" name="Rectangle 139">
            <a:extLst>
              <a:ext uri="{FF2B5EF4-FFF2-40B4-BE49-F238E27FC236}">
                <a16:creationId xmlns:a16="http://schemas.microsoft.com/office/drawing/2014/main" id="{C6E94401-5A72-42EC-AFD9-7CEF8744EA91}"/>
              </a:ext>
            </a:extLst>
          </p:cNvPr>
          <p:cNvSpPr/>
          <p:nvPr/>
        </p:nvSpPr>
        <p:spPr>
          <a:xfrm>
            <a:off x="5531509" y="1652805"/>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47" name="Rectangle 146">
            <a:extLst>
              <a:ext uri="{FF2B5EF4-FFF2-40B4-BE49-F238E27FC236}">
                <a16:creationId xmlns:a16="http://schemas.microsoft.com/office/drawing/2014/main" id="{860A07F9-8983-4706-AF7F-F0BAD3A1EF71}"/>
              </a:ext>
            </a:extLst>
          </p:cNvPr>
          <p:cNvSpPr/>
          <p:nvPr/>
        </p:nvSpPr>
        <p:spPr>
          <a:xfrm>
            <a:off x="5567847" y="3584831"/>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48" name="Rectangle 147">
            <a:extLst>
              <a:ext uri="{FF2B5EF4-FFF2-40B4-BE49-F238E27FC236}">
                <a16:creationId xmlns:a16="http://schemas.microsoft.com/office/drawing/2014/main" id="{AB3DAD25-BFDA-47BD-AE12-3FECD13E2A28}"/>
              </a:ext>
            </a:extLst>
          </p:cNvPr>
          <p:cNvSpPr/>
          <p:nvPr/>
        </p:nvSpPr>
        <p:spPr>
          <a:xfrm>
            <a:off x="5563506" y="3709134"/>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49" name="Rectangle 148">
            <a:extLst>
              <a:ext uri="{FF2B5EF4-FFF2-40B4-BE49-F238E27FC236}">
                <a16:creationId xmlns:a16="http://schemas.microsoft.com/office/drawing/2014/main" id="{3FA977A4-A37C-4273-92FB-38D7F5809F94}"/>
              </a:ext>
            </a:extLst>
          </p:cNvPr>
          <p:cNvSpPr/>
          <p:nvPr/>
        </p:nvSpPr>
        <p:spPr>
          <a:xfrm>
            <a:off x="5555534" y="3831029"/>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56" name="Rectangle 155">
            <a:extLst>
              <a:ext uri="{FF2B5EF4-FFF2-40B4-BE49-F238E27FC236}">
                <a16:creationId xmlns:a16="http://schemas.microsoft.com/office/drawing/2014/main" id="{B00786C8-B7AD-44DC-B7AE-EF243A33F5B5}"/>
              </a:ext>
            </a:extLst>
          </p:cNvPr>
          <p:cNvSpPr/>
          <p:nvPr/>
        </p:nvSpPr>
        <p:spPr>
          <a:xfrm>
            <a:off x="5530946" y="5181546"/>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 4/1</a:t>
            </a:r>
          </a:p>
        </p:txBody>
      </p:sp>
      <p:sp>
        <p:nvSpPr>
          <p:cNvPr id="159" name="Rectangle 158">
            <a:extLst>
              <a:ext uri="{FF2B5EF4-FFF2-40B4-BE49-F238E27FC236}">
                <a16:creationId xmlns:a16="http://schemas.microsoft.com/office/drawing/2014/main" id="{E4E3ABB7-0C0E-4918-A457-52A0447375E0}"/>
              </a:ext>
            </a:extLst>
          </p:cNvPr>
          <p:cNvSpPr/>
          <p:nvPr/>
        </p:nvSpPr>
        <p:spPr>
          <a:xfrm>
            <a:off x="5560542" y="5077681"/>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60" name="Rectangle 159">
            <a:extLst>
              <a:ext uri="{FF2B5EF4-FFF2-40B4-BE49-F238E27FC236}">
                <a16:creationId xmlns:a16="http://schemas.microsoft.com/office/drawing/2014/main" id="{E00D8030-388B-445C-8DD8-B478C1FC55F6}"/>
              </a:ext>
            </a:extLst>
          </p:cNvPr>
          <p:cNvSpPr/>
          <p:nvPr/>
        </p:nvSpPr>
        <p:spPr>
          <a:xfrm>
            <a:off x="5555534" y="4615258"/>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61" name="Rectangle 160">
            <a:extLst>
              <a:ext uri="{FF2B5EF4-FFF2-40B4-BE49-F238E27FC236}">
                <a16:creationId xmlns:a16="http://schemas.microsoft.com/office/drawing/2014/main" id="{7F922803-F616-46AA-AA61-7356945CA46A}"/>
              </a:ext>
            </a:extLst>
          </p:cNvPr>
          <p:cNvSpPr/>
          <p:nvPr/>
        </p:nvSpPr>
        <p:spPr>
          <a:xfrm>
            <a:off x="5554661" y="4732774"/>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63" name="Rectangle 162">
            <a:extLst>
              <a:ext uri="{FF2B5EF4-FFF2-40B4-BE49-F238E27FC236}">
                <a16:creationId xmlns:a16="http://schemas.microsoft.com/office/drawing/2014/main" id="{EC93BCF2-D006-4F11-881B-79D24E87EDC8}"/>
              </a:ext>
            </a:extLst>
          </p:cNvPr>
          <p:cNvSpPr/>
          <p:nvPr/>
        </p:nvSpPr>
        <p:spPr>
          <a:xfrm>
            <a:off x="5526909" y="595437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64" name="Rectangle 163">
            <a:extLst>
              <a:ext uri="{FF2B5EF4-FFF2-40B4-BE49-F238E27FC236}">
                <a16:creationId xmlns:a16="http://schemas.microsoft.com/office/drawing/2014/main" id="{FFB7291B-FFA9-4102-99E8-4C9CAB8ADBB0}"/>
              </a:ext>
            </a:extLst>
          </p:cNvPr>
          <p:cNvSpPr/>
          <p:nvPr/>
        </p:nvSpPr>
        <p:spPr>
          <a:xfrm>
            <a:off x="5521070" y="607843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96" name="Rectangle 195">
            <a:extLst>
              <a:ext uri="{FF2B5EF4-FFF2-40B4-BE49-F238E27FC236}">
                <a16:creationId xmlns:a16="http://schemas.microsoft.com/office/drawing/2014/main" id="{819EFDBA-36FD-467E-BEFA-FF818E7B5025}"/>
              </a:ext>
            </a:extLst>
          </p:cNvPr>
          <p:cNvSpPr/>
          <p:nvPr/>
        </p:nvSpPr>
        <p:spPr>
          <a:xfrm>
            <a:off x="8642276" y="5045275"/>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graphicFrame>
        <p:nvGraphicFramePr>
          <p:cNvPr id="208" name="Content Placeholder 7">
            <a:extLst>
              <a:ext uri="{FF2B5EF4-FFF2-40B4-BE49-F238E27FC236}">
                <a16:creationId xmlns:a16="http://schemas.microsoft.com/office/drawing/2014/main" id="{9AABCA47-ADA8-4316-B1B9-BDB5B2330642}"/>
              </a:ext>
            </a:extLst>
          </p:cNvPr>
          <p:cNvGraphicFramePr>
            <a:graphicFrameLocks/>
          </p:cNvGraphicFramePr>
          <p:nvPr>
            <p:extLst/>
          </p:nvPr>
        </p:nvGraphicFramePr>
        <p:xfrm>
          <a:off x="6241365" y="455880"/>
          <a:ext cx="1642533" cy="5971117"/>
        </p:xfrm>
        <a:graphic>
          <a:graphicData uri="http://schemas.openxmlformats.org/drawingml/2006/chart">
            <c:chart xmlns:c="http://schemas.openxmlformats.org/drawingml/2006/chart" xmlns:r="http://schemas.openxmlformats.org/officeDocument/2006/relationships" r:id="rId8"/>
          </a:graphicData>
        </a:graphic>
      </p:graphicFrame>
      <p:sp>
        <p:nvSpPr>
          <p:cNvPr id="65" name="Rectangle 64">
            <a:extLst>
              <a:ext uri="{FF2B5EF4-FFF2-40B4-BE49-F238E27FC236}">
                <a16:creationId xmlns:a16="http://schemas.microsoft.com/office/drawing/2014/main" id="{2BF21C45-F8EB-4F43-ADF2-045ADD71D262}"/>
              </a:ext>
            </a:extLst>
          </p:cNvPr>
          <p:cNvSpPr/>
          <p:nvPr/>
        </p:nvSpPr>
        <p:spPr>
          <a:xfrm>
            <a:off x="6499134" y="2205798"/>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85" name="Rectangle 184">
            <a:extLst>
              <a:ext uri="{FF2B5EF4-FFF2-40B4-BE49-F238E27FC236}">
                <a16:creationId xmlns:a16="http://schemas.microsoft.com/office/drawing/2014/main" id="{B1073EFC-9905-4EF4-B397-7ECF9A0CC758}"/>
              </a:ext>
            </a:extLst>
          </p:cNvPr>
          <p:cNvSpPr/>
          <p:nvPr/>
        </p:nvSpPr>
        <p:spPr>
          <a:xfrm>
            <a:off x="6506786" y="3012286"/>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86" name="Rectangle 185">
            <a:extLst>
              <a:ext uri="{FF2B5EF4-FFF2-40B4-BE49-F238E27FC236}">
                <a16:creationId xmlns:a16="http://schemas.microsoft.com/office/drawing/2014/main" id="{3BE69813-A4E1-4DAB-8B4B-4B1FDC181AD5}"/>
              </a:ext>
            </a:extLst>
          </p:cNvPr>
          <p:cNvSpPr/>
          <p:nvPr/>
        </p:nvSpPr>
        <p:spPr>
          <a:xfrm>
            <a:off x="6493098" y="3267589"/>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88" name="Rectangle 187">
            <a:extLst>
              <a:ext uri="{FF2B5EF4-FFF2-40B4-BE49-F238E27FC236}">
                <a16:creationId xmlns:a16="http://schemas.microsoft.com/office/drawing/2014/main" id="{787A0587-44FC-4F9D-B459-2E9332180880}"/>
              </a:ext>
            </a:extLst>
          </p:cNvPr>
          <p:cNvSpPr/>
          <p:nvPr/>
        </p:nvSpPr>
        <p:spPr>
          <a:xfrm>
            <a:off x="6481088" y="4477964"/>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37" name="Rectangle 136">
            <a:extLst>
              <a:ext uri="{FF2B5EF4-FFF2-40B4-BE49-F238E27FC236}">
                <a16:creationId xmlns:a16="http://schemas.microsoft.com/office/drawing/2014/main" id="{3DE5EDFE-5499-490B-9016-63BDA2A25EC0}"/>
              </a:ext>
            </a:extLst>
          </p:cNvPr>
          <p:cNvSpPr/>
          <p:nvPr/>
        </p:nvSpPr>
        <p:spPr>
          <a:xfrm>
            <a:off x="6558022" y="4151321"/>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L1</a:t>
            </a:r>
          </a:p>
        </p:txBody>
      </p:sp>
      <p:sp>
        <p:nvSpPr>
          <p:cNvPr id="172" name="Rectangle 171">
            <a:extLst>
              <a:ext uri="{FF2B5EF4-FFF2-40B4-BE49-F238E27FC236}">
                <a16:creationId xmlns:a16="http://schemas.microsoft.com/office/drawing/2014/main" id="{4A11D235-755A-4B77-A0FC-58351B1D8010}"/>
              </a:ext>
            </a:extLst>
          </p:cNvPr>
          <p:cNvSpPr/>
          <p:nvPr/>
        </p:nvSpPr>
        <p:spPr>
          <a:xfrm>
            <a:off x="6586261" y="219775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73" name="Rectangle 172">
            <a:extLst>
              <a:ext uri="{FF2B5EF4-FFF2-40B4-BE49-F238E27FC236}">
                <a16:creationId xmlns:a16="http://schemas.microsoft.com/office/drawing/2014/main" id="{9D384227-41D7-41CB-8043-70A4AD467DBD}"/>
              </a:ext>
            </a:extLst>
          </p:cNvPr>
          <p:cNvSpPr/>
          <p:nvPr/>
        </p:nvSpPr>
        <p:spPr>
          <a:xfrm>
            <a:off x="6588091" y="231690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75" name="Rectangle 174">
            <a:extLst>
              <a:ext uri="{FF2B5EF4-FFF2-40B4-BE49-F238E27FC236}">
                <a16:creationId xmlns:a16="http://schemas.microsoft.com/office/drawing/2014/main" id="{40171316-51DD-4AB4-A3AA-68AB61F014AD}"/>
              </a:ext>
            </a:extLst>
          </p:cNvPr>
          <p:cNvSpPr/>
          <p:nvPr/>
        </p:nvSpPr>
        <p:spPr>
          <a:xfrm>
            <a:off x="6601524" y="3663718"/>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76" name="Rectangle 175">
            <a:extLst>
              <a:ext uri="{FF2B5EF4-FFF2-40B4-BE49-F238E27FC236}">
                <a16:creationId xmlns:a16="http://schemas.microsoft.com/office/drawing/2014/main" id="{7FE8EDCA-3ABA-485C-8621-AC3E6858650C}"/>
              </a:ext>
            </a:extLst>
          </p:cNvPr>
          <p:cNvSpPr/>
          <p:nvPr/>
        </p:nvSpPr>
        <p:spPr>
          <a:xfrm>
            <a:off x="6600027" y="3797558"/>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77" name="Rectangle 176">
            <a:extLst>
              <a:ext uri="{FF2B5EF4-FFF2-40B4-BE49-F238E27FC236}">
                <a16:creationId xmlns:a16="http://schemas.microsoft.com/office/drawing/2014/main" id="{E9CE742B-9C41-479E-ACDA-808234E5D394}"/>
              </a:ext>
            </a:extLst>
          </p:cNvPr>
          <p:cNvSpPr/>
          <p:nvPr/>
        </p:nvSpPr>
        <p:spPr>
          <a:xfrm>
            <a:off x="6574012" y="391138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78" name="Rectangle 177">
            <a:extLst>
              <a:ext uri="{FF2B5EF4-FFF2-40B4-BE49-F238E27FC236}">
                <a16:creationId xmlns:a16="http://schemas.microsoft.com/office/drawing/2014/main" id="{5945D05B-2976-42E7-BC98-433395364657}"/>
              </a:ext>
            </a:extLst>
          </p:cNvPr>
          <p:cNvSpPr/>
          <p:nvPr/>
        </p:nvSpPr>
        <p:spPr>
          <a:xfrm>
            <a:off x="6558022" y="4811614"/>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99" name="Rectangle 198">
            <a:extLst>
              <a:ext uri="{FF2B5EF4-FFF2-40B4-BE49-F238E27FC236}">
                <a16:creationId xmlns:a16="http://schemas.microsoft.com/office/drawing/2014/main" id="{5E93D11C-0747-43F9-8018-B172C23C0E77}"/>
              </a:ext>
            </a:extLst>
          </p:cNvPr>
          <p:cNvSpPr/>
          <p:nvPr/>
        </p:nvSpPr>
        <p:spPr>
          <a:xfrm>
            <a:off x="7583166" y="2687410"/>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02" name="Rectangle 201">
            <a:extLst>
              <a:ext uri="{FF2B5EF4-FFF2-40B4-BE49-F238E27FC236}">
                <a16:creationId xmlns:a16="http://schemas.microsoft.com/office/drawing/2014/main" id="{1729CC3B-72A5-4338-9B12-56E3B37BDE6E}"/>
              </a:ext>
            </a:extLst>
          </p:cNvPr>
          <p:cNvSpPr/>
          <p:nvPr/>
        </p:nvSpPr>
        <p:spPr>
          <a:xfrm>
            <a:off x="7562136" y="3348801"/>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13" name="Rectangle 212">
            <a:extLst>
              <a:ext uri="{FF2B5EF4-FFF2-40B4-BE49-F238E27FC236}">
                <a16:creationId xmlns:a16="http://schemas.microsoft.com/office/drawing/2014/main" id="{F4228100-D680-4208-A5C1-C555E02DE13C}"/>
              </a:ext>
            </a:extLst>
          </p:cNvPr>
          <p:cNvSpPr/>
          <p:nvPr/>
        </p:nvSpPr>
        <p:spPr>
          <a:xfrm>
            <a:off x="7559887" y="5490807"/>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20" name="Rectangle 219">
            <a:extLst>
              <a:ext uri="{FF2B5EF4-FFF2-40B4-BE49-F238E27FC236}">
                <a16:creationId xmlns:a16="http://schemas.microsoft.com/office/drawing/2014/main" id="{C0B08DBB-DF2B-4B4D-9BE3-51F6F4BB1773}"/>
              </a:ext>
            </a:extLst>
          </p:cNvPr>
          <p:cNvSpPr/>
          <p:nvPr/>
        </p:nvSpPr>
        <p:spPr>
          <a:xfrm>
            <a:off x="8619318" y="975475"/>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22" name="Rectangle 221">
            <a:extLst>
              <a:ext uri="{FF2B5EF4-FFF2-40B4-BE49-F238E27FC236}">
                <a16:creationId xmlns:a16="http://schemas.microsoft.com/office/drawing/2014/main" id="{25B386C6-9576-4138-884F-43CF2E87B7FA}"/>
              </a:ext>
            </a:extLst>
          </p:cNvPr>
          <p:cNvSpPr/>
          <p:nvPr/>
        </p:nvSpPr>
        <p:spPr>
          <a:xfrm>
            <a:off x="8619318" y="1196381"/>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23" name="Rectangle 222">
            <a:extLst>
              <a:ext uri="{FF2B5EF4-FFF2-40B4-BE49-F238E27FC236}">
                <a16:creationId xmlns:a16="http://schemas.microsoft.com/office/drawing/2014/main" id="{72E35059-DB85-42F1-9AF4-C631A8E70182}"/>
              </a:ext>
            </a:extLst>
          </p:cNvPr>
          <p:cNvSpPr/>
          <p:nvPr/>
        </p:nvSpPr>
        <p:spPr>
          <a:xfrm>
            <a:off x="8612957" y="1417288"/>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24" name="Rectangle 223">
            <a:extLst>
              <a:ext uri="{FF2B5EF4-FFF2-40B4-BE49-F238E27FC236}">
                <a16:creationId xmlns:a16="http://schemas.microsoft.com/office/drawing/2014/main" id="{42C2A283-D79B-4B81-8675-F17F40599B56}"/>
              </a:ext>
            </a:extLst>
          </p:cNvPr>
          <p:cNvSpPr/>
          <p:nvPr/>
        </p:nvSpPr>
        <p:spPr>
          <a:xfrm>
            <a:off x="8589560" y="3012286"/>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25" name="Rectangle 224">
            <a:extLst>
              <a:ext uri="{FF2B5EF4-FFF2-40B4-BE49-F238E27FC236}">
                <a16:creationId xmlns:a16="http://schemas.microsoft.com/office/drawing/2014/main" id="{11F1E9E5-773E-4838-8AE7-404C56B4F529}"/>
              </a:ext>
            </a:extLst>
          </p:cNvPr>
          <p:cNvSpPr/>
          <p:nvPr/>
        </p:nvSpPr>
        <p:spPr>
          <a:xfrm>
            <a:off x="8592515" y="3128385"/>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26" name="Rectangle 225">
            <a:extLst>
              <a:ext uri="{FF2B5EF4-FFF2-40B4-BE49-F238E27FC236}">
                <a16:creationId xmlns:a16="http://schemas.microsoft.com/office/drawing/2014/main" id="{F583DF6D-BDEE-4F61-9EEF-02BE2EE42AB6}"/>
              </a:ext>
            </a:extLst>
          </p:cNvPr>
          <p:cNvSpPr/>
          <p:nvPr/>
        </p:nvSpPr>
        <p:spPr>
          <a:xfrm>
            <a:off x="8619701" y="3944555"/>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27" name="Rectangle 226">
            <a:extLst>
              <a:ext uri="{FF2B5EF4-FFF2-40B4-BE49-F238E27FC236}">
                <a16:creationId xmlns:a16="http://schemas.microsoft.com/office/drawing/2014/main" id="{6BAC55AB-961D-4499-9C0C-42FAE82D6502}"/>
              </a:ext>
            </a:extLst>
          </p:cNvPr>
          <p:cNvSpPr/>
          <p:nvPr/>
        </p:nvSpPr>
        <p:spPr>
          <a:xfrm>
            <a:off x="8624674" y="3588921"/>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28" name="Rectangle 227">
            <a:extLst>
              <a:ext uri="{FF2B5EF4-FFF2-40B4-BE49-F238E27FC236}">
                <a16:creationId xmlns:a16="http://schemas.microsoft.com/office/drawing/2014/main" id="{D9559658-2854-404E-B86F-BDE16850A14D}"/>
              </a:ext>
            </a:extLst>
          </p:cNvPr>
          <p:cNvSpPr/>
          <p:nvPr/>
        </p:nvSpPr>
        <p:spPr>
          <a:xfrm>
            <a:off x="8624763" y="3709133"/>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29" name="Rectangle 228">
            <a:extLst>
              <a:ext uri="{FF2B5EF4-FFF2-40B4-BE49-F238E27FC236}">
                <a16:creationId xmlns:a16="http://schemas.microsoft.com/office/drawing/2014/main" id="{5E0EA71D-0599-4CCD-934D-FC599849777B}"/>
              </a:ext>
            </a:extLst>
          </p:cNvPr>
          <p:cNvSpPr/>
          <p:nvPr/>
        </p:nvSpPr>
        <p:spPr>
          <a:xfrm>
            <a:off x="8626293" y="3829097"/>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33" name="Rectangle 232">
            <a:extLst>
              <a:ext uri="{FF2B5EF4-FFF2-40B4-BE49-F238E27FC236}">
                <a16:creationId xmlns:a16="http://schemas.microsoft.com/office/drawing/2014/main" id="{CADC1376-8172-4DD0-905F-7798DFA4B7E7}"/>
              </a:ext>
            </a:extLst>
          </p:cNvPr>
          <p:cNvSpPr/>
          <p:nvPr/>
        </p:nvSpPr>
        <p:spPr>
          <a:xfrm>
            <a:off x="8642276" y="5176263"/>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34" name="Rectangle 233">
            <a:extLst>
              <a:ext uri="{FF2B5EF4-FFF2-40B4-BE49-F238E27FC236}">
                <a16:creationId xmlns:a16="http://schemas.microsoft.com/office/drawing/2014/main" id="{C36B544D-852D-45D1-BE72-18B417F05368}"/>
              </a:ext>
            </a:extLst>
          </p:cNvPr>
          <p:cNvSpPr/>
          <p:nvPr/>
        </p:nvSpPr>
        <p:spPr>
          <a:xfrm>
            <a:off x="8643540" y="5295186"/>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65" name="Rectangle 164">
            <a:extLst>
              <a:ext uri="{FF2B5EF4-FFF2-40B4-BE49-F238E27FC236}">
                <a16:creationId xmlns:a16="http://schemas.microsoft.com/office/drawing/2014/main" id="{855A5AA2-B699-4667-8951-7197A1249C11}"/>
              </a:ext>
            </a:extLst>
          </p:cNvPr>
          <p:cNvSpPr/>
          <p:nvPr/>
        </p:nvSpPr>
        <p:spPr>
          <a:xfrm>
            <a:off x="3449272" y="93376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83" name="Rectangle 182">
            <a:extLst>
              <a:ext uri="{FF2B5EF4-FFF2-40B4-BE49-F238E27FC236}">
                <a16:creationId xmlns:a16="http://schemas.microsoft.com/office/drawing/2014/main" id="{EED3DED4-520A-47DB-846F-5C9AFFBBB8CF}"/>
              </a:ext>
            </a:extLst>
          </p:cNvPr>
          <p:cNvSpPr/>
          <p:nvPr/>
        </p:nvSpPr>
        <p:spPr>
          <a:xfrm>
            <a:off x="3454045" y="128730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84" name="Rectangle 183">
            <a:extLst>
              <a:ext uri="{FF2B5EF4-FFF2-40B4-BE49-F238E27FC236}">
                <a16:creationId xmlns:a16="http://schemas.microsoft.com/office/drawing/2014/main" id="{6AE126B1-504D-4C9C-BBC9-05DEF0DF3EF9}"/>
              </a:ext>
            </a:extLst>
          </p:cNvPr>
          <p:cNvSpPr/>
          <p:nvPr/>
        </p:nvSpPr>
        <p:spPr>
          <a:xfrm>
            <a:off x="3446549" y="1401058"/>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87" name="Rectangle 186">
            <a:extLst>
              <a:ext uri="{FF2B5EF4-FFF2-40B4-BE49-F238E27FC236}">
                <a16:creationId xmlns:a16="http://schemas.microsoft.com/office/drawing/2014/main" id="{898E246C-63E5-4FB1-ACFA-13BE85A824CC}"/>
              </a:ext>
            </a:extLst>
          </p:cNvPr>
          <p:cNvSpPr/>
          <p:nvPr/>
        </p:nvSpPr>
        <p:spPr>
          <a:xfrm>
            <a:off x="3453040" y="298861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89" name="Rectangle 188">
            <a:extLst>
              <a:ext uri="{FF2B5EF4-FFF2-40B4-BE49-F238E27FC236}">
                <a16:creationId xmlns:a16="http://schemas.microsoft.com/office/drawing/2014/main" id="{EAEF5479-F29F-4E92-A9FC-0F977A6D4792}"/>
              </a:ext>
            </a:extLst>
          </p:cNvPr>
          <p:cNvSpPr/>
          <p:nvPr/>
        </p:nvSpPr>
        <p:spPr>
          <a:xfrm>
            <a:off x="3453040" y="319171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92" name="Rectangle 191">
            <a:extLst>
              <a:ext uri="{FF2B5EF4-FFF2-40B4-BE49-F238E27FC236}">
                <a16:creationId xmlns:a16="http://schemas.microsoft.com/office/drawing/2014/main" id="{9EB017AC-4551-4F3C-91B8-CB03FDF4BDBD}"/>
              </a:ext>
            </a:extLst>
          </p:cNvPr>
          <p:cNvSpPr/>
          <p:nvPr/>
        </p:nvSpPr>
        <p:spPr>
          <a:xfrm>
            <a:off x="3467798" y="3532116"/>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93" name="Rectangle 192">
            <a:extLst>
              <a:ext uri="{FF2B5EF4-FFF2-40B4-BE49-F238E27FC236}">
                <a16:creationId xmlns:a16="http://schemas.microsoft.com/office/drawing/2014/main" id="{81AF1D2A-D6AF-47C0-A24B-5A5D61722F99}"/>
              </a:ext>
            </a:extLst>
          </p:cNvPr>
          <p:cNvSpPr/>
          <p:nvPr/>
        </p:nvSpPr>
        <p:spPr>
          <a:xfrm>
            <a:off x="3461174" y="365469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94" name="Rectangle 193">
            <a:extLst>
              <a:ext uri="{FF2B5EF4-FFF2-40B4-BE49-F238E27FC236}">
                <a16:creationId xmlns:a16="http://schemas.microsoft.com/office/drawing/2014/main" id="{040A389D-20C4-47F6-86B3-C304021D9360}"/>
              </a:ext>
            </a:extLst>
          </p:cNvPr>
          <p:cNvSpPr/>
          <p:nvPr/>
        </p:nvSpPr>
        <p:spPr>
          <a:xfrm>
            <a:off x="3454550" y="376734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15" name="Rectangle 214">
            <a:extLst>
              <a:ext uri="{FF2B5EF4-FFF2-40B4-BE49-F238E27FC236}">
                <a16:creationId xmlns:a16="http://schemas.microsoft.com/office/drawing/2014/main" id="{E0753E40-EA2D-48A5-B6E6-9A7FA3017092}"/>
              </a:ext>
            </a:extLst>
          </p:cNvPr>
          <p:cNvSpPr/>
          <p:nvPr/>
        </p:nvSpPr>
        <p:spPr>
          <a:xfrm>
            <a:off x="3428076" y="4999936"/>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16" name="Rectangle 215">
            <a:extLst>
              <a:ext uri="{FF2B5EF4-FFF2-40B4-BE49-F238E27FC236}">
                <a16:creationId xmlns:a16="http://schemas.microsoft.com/office/drawing/2014/main" id="{EE48F542-2FD4-4AA1-B767-D01A6CBA5E59}"/>
              </a:ext>
            </a:extLst>
          </p:cNvPr>
          <p:cNvSpPr/>
          <p:nvPr/>
        </p:nvSpPr>
        <p:spPr>
          <a:xfrm>
            <a:off x="3418423" y="513249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17" name="Rectangle 216">
            <a:extLst>
              <a:ext uri="{FF2B5EF4-FFF2-40B4-BE49-F238E27FC236}">
                <a16:creationId xmlns:a16="http://schemas.microsoft.com/office/drawing/2014/main" id="{6453A0E8-68DE-44D8-A9B5-A02C871B8A11}"/>
              </a:ext>
            </a:extLst>
          </p:cNvPr>
          <p:cNvSpPr/>
          <p:nvPr/>
        </p:nvSpPr>
        <p:spPr>
          <a:xfrm>
            <a:off x="3418423" y="525657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19" name="Rectangle 218">
            <a:extLst>
              <a:ext uri="{FF2B5EF4-FFF2-40B4-BE49-F238E27FC236}">
                <a16:creationId xmlns:a16="http://schemas.microsoft.com/office/drawing/2014/main" id="{A5C32F78-576E-4CFF-ACEA-D5C3633D667A}"/>
              </a:ext>
            </a:extLst>
          </p:cNvPr>
          <p:cNvSpPr/>
          <p:nvPr/>
        </p:nvSpPr>
        <p:spPr>
          <a:xfrm>
            <a:off x="3428933" y="480785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30" name="Rectangle 229">
            <a:extLst>
              <a:ext uri="{FF2B5EF4-FFF2-40B4-BE49-F238E27FC236}">
                <a16:creationId xmlns:a16="http://schemas.microsoft.com/office/drawing/2014/main" id="{10BFCE7F-4AC1-40B6-8366-A7D51997683D}"/>
              </a:ext>
            </a:extLst>
          </p:cNvPr>
          <p:cNvSpPr/>
          <p:nvPr/>
        </p:nvSpPr>
        <p:spPr>
          <a:xfrm>
            <a:off x="3417479" y="459415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36" name="Rectangle 235">
            <a:extLst>
              <a:ext uri="{FF2B5EF4-FFF2-40B4-BE49-F238E27FC236}">
                <a16:creationId xmlns:a16="http://schemas.microsoft.com/office/drawing/2014/main" id="{637B91DF-DF28-4731-9757-888C2025F1BF}"/>
              </a:ext>
            </a:extLst>
          </p:cNvPr>
          <p:cNvSpPr/>
          <p:nvPr/>
        </p:nvSpPr>
        <p:spPr>
          <a:xfrm>
            <a:off x="3422704" y="434242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37" name="Rectangle 236">
            <a:extLst>
              <a:ext uri="{FF2B5EF4-FFF2-40B4-BE49-F238E27FC236}">
                <a16:creationId xmlns:a16="http://schemas.microsoft.com/office/drawing/2014/main" id="{7B004F6C-F230-436E-8570-63FF52107C83}"/>
              </a:ext>
            </a:extLst>
          </p:cNvPr>
          <p:cNvSpPr/>
          <p:nvPr/>
        </p:nvSpPr>
        <p:spPr>
          <a:xfrm>
            <a:off x="3417479" y="5495016"/>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38" name="Rectangle 237">
            <a:extLst>
              <a:ext uri="{FF2B5EF4-FFF2-40B4-BE49-F238E27FC236}">
                <a16:creationId xmlns:a16="http://schemas.microsoft.com/office/drawing/2014/main" id="{BFAB3EB5-15D0-41BB-9B78-617E3EFF5378}"/>
              </a:ext>
            </a:extLst>
          </p:cNvPr>
          <p:cNvSpPr/>
          <p:nvPr/>
        </p:nvSpPr>
        <p:spPr>
          <a:xfrm>
            <a:off x="3442700" y="583262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39" name="Rectangle 238">
            <a:extLst>
              <a:ext uri="{FF2B5EF4-FFF2-40B4-BE49-F238E27FC236}">
                <a16:creationId xmlns:a16="http://schemas.microsoft.com/office/drawing/2014/main" id="{31DB5D91-EF6E-4CCF-B0F0-0529F36DF046}"/>
              </a:ext>
            </a:extLst>
          </p:cNvPr>
          <p:cNvSpPr/>
          <p:nvPr/>
        </p:nvSpPr>
        <p:spPr>
          <a:xfrm>
            <a:off x="3442700" y="5955532"/>
            <a:ext cx="316848"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240" name="Rectangle 239">
            <a:extLst>
              <a:ext uri="{FF2B5EF4-FFF2-40B4-BE49-F238E27FC236}">
                <a16:creationId xmlns:a16="http://schemas.microsoft.com/office/drawing/2014/main" id="{15CDA29C-EBA7-4FE4-B2C2-CDB1DB5DF86B}"/>
              </a:ext>
            </a:extLst>
          </p:cNvPr>
          <p:cNvSpPr/>
          <p:nvPr/>
        </p:nvSpPr>
        <p:spPr>
          <a:xfrm>
            <a:off x="3437611" y="6056892"/>
            <a:ext cx="218144" cy="23179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33" name="Rectangle 132">
            <a:extLst>
              <a:ext uri="{FF2B5EF4-FFF2-40B4-BE49-F238E27FC236}">
                <a16:creationId xmlns:a16="http://schemas.microsoft.com/office/drawing/2014/main" id="{997546DD-EA01-422C-80CE-C852C9A3FD90}"/>
              </a:ext>
            </a:extLst>
          </p:cNvPr>
          <p:cNvSpPr/>
          <p:nvPr/>
        </p:nvSpPr>
        <p:spPr>
          <a:xfrm>
            <a:off x="4475966" y="1436268"/>
            <a:ext cx="322471" cy="1439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700" b="1" dirty="0">
                <a:solidFill>
                  <a:srgbClr val="FF0000"/>
                </a:solidFill>
                <a:latin typeface="Tahoma" panose="020B0604030504040204" pitchFamily="34" charset="0"/>
                <a:ea typeface="Tahoma" panose="020B0604030504040204" pitchFamily="34" charset="0"/>
                <a:cs typeface="Tahoma" panose="020B0604030504040204" pitchFamily="34" charset="0"/>
              </a:rPr>
              <a:t>L4</a:t>
            </a:r>
            <a:r>
              <a:rPr lang="en-US" sz="7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41" name="Rectangle 240">
            <a:extLst>
              <a:ext uri="{FF2B5EF4-FFF2-40B4-BE49-F238E27FC236}">
                <a16:creationId xmlns:a16="http://schemas.microsoft.com/office/drawing/2014/main" id="{CA9AFC7E-C0F7-4685-88E8-6AE88A603182}"/>
              </a:ext>
            </a:extLst>
          </p:cNvPr>
          <p:cNvSpPr/>
          <p:nvPr/>
        </p:nvSpPr>
        <p:spPr>
          <a:xfrm>
            <a:off x="4467810" y="1188794"/>
            <a:ext cx="322471"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700" b="1" dirty="0">
                <a:solidFill>
                  <a:srgbClr val="FF0000"/>
                </a:solidFill>
                <a:latin typeface="Tahoma" panose="020B0604030504040204" pitchFamily="34" charset="0"/>
                <a:ea typeface="Tahoma" panose="020B0604030504040204" pitchFamily="34" charset="0"/>
                <a:cs typeface="Tahoma" panose="020B0604030504040204" pitchFamily="34" charset="0"/>
              </a:rPr>
              <a:t>L4</a:t>
            </a:r>
            <a:r>
              <a:rPr lang="en-US" sz="7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42" name="Rectangle 241">
            <a:extLst>
              <a:ext uri="{FF2B5EF4-FFF2-40B4-BE49-F238E27FC236}">
                <a16:creationId xmlns:a16="http://schemas.microsoft.com/office/drawing/2014/main" id="{EEC7ED7E-396F-48D9-9F58-05C43386421E}"/>
              </a:ext>
            </a:extLst>
          </p:cNvPr>
          <p:cNvSpPr/>
          <p:nvPr/>
        </p:nvSpPr>
        <p:spPr>
          <a:xfrm>
            <a:off x="4516064" y="2242868"/>
            <a:ext cx="322471" cy="1439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700" b="1" dirty="0">
                <a:solidFill>
                  <a:srgbClr val="FF0000"/>
                </a:solidFill>
                <a:latin typeface="Tahoma" panose="020B0604030504040204" pitchFamily="34" charset="0"/>
                <a:ea typeface="Tahoma" panose="020B0604030504040204" pitchFamily="34" charset="0"/>
                <a:cs typeface="Tahoma" panose="020B0604030504040204" pitchFamily="34" charset="0"/>
              </a:rPr>
              <a:t>L4</a:t>
            </a:r>
            <a:r>
              <a:rPr lang="en-US" sz="7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43" name="Rectangle 242">
            <a:extLst>
              <a:ext uri="{FF2B5EF4-FFF2-40B4-BE49-F238E27FC236}">
                <a16:creationId xmlns:a16="http://schemas.microsoft.com/office/drawing/2014/main" id="{59C30D4C-D111-4EF3-A65A-81E6C81C402A}"/>
              </a:ext>
            </a:extLst>
          </p:cNvPr>
          <p:cNvSpPr/>
          <p:nvPr/>
        </p:nvSpPr>
        <p:spPr>
          <a:xfrm>
            <a:off x="4509456" y="2361963"/>
            <a:ext cx="322471" cy="1439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700" b="1" dirty="0">
                <a:solidFill>
                  <a:srgbClr val="FF0000"/>
                </a:solidFill>
                <a:latin typeface="Tahoma" panose="020B0604030504040204" pitchFamily="34" charset="0"/>
                <a:ea typeface="Tahoma" panose="020B0604030504040204" pitchFamily="34" charset="0"/>
                <a:cs typeface="Tahoma" panose="020B0604030504040204" pitchFamily="34" charset="0"/>
              </a:rPr>
              <a:t>L4</a:t>
            </a:r>
            <a:r>
              <a:rPr lang="en-US" sz="7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44" name="Rectangle 243">
            <a:extLst>
              <a:ext uri="{FF2B5EF4-FFF2-40B4-BE49-F238E27FC236}">
                <a16:creationId xmlns:a16="http://schemas.microsoft.com/office/drawing/2014/main" id="{905D4076-2551-405D-84D9-E3BF04055FF5}"/>
              </a:ext>
            </a:extLst>
          </p:cNvPr>
          <p:cNvSpPr/>
          <p:nvPr/>
        </p:nvSpPr>
        <p:spPr>
          <a:xfrm>
            <a:off x="4512760" y="2477880"/>
            <a:ext cx="322471" cy="1439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700" b="1" dirty="0">
                <a:solidFill>
                  <a:srgbClr val="FF0000"/>
                </a:solidFill>
                <a:latin typeface="Tahoma" panose="020B0604030504040204" pitchFamily="34" charset="0"/>
                <a:ea typeface="Tahoma" panose="020B0604030504040204" pitchFamily="34" charset="0"/>
                <a:cs typeface="Tahoma" panose="020B0604030504040204" pitchFamily="34" charset="0"/>
              </a:rPr>
              <a:t>L4</a:t>
            </a:r>
            <a:r>
              <a:rPr lang="en-US" sz="7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46" name="Rectangle 245">
            <a:extLst>
              <a:ext uri="{FF2B5EF4-FFF2-40B4-BE49-F238E27FC236}">
                <a16:creationId xmlns:a16="http://schemas.microsoft.com/office/drawing/2014/main" id="{D09D906F-EE25-4F71-8812-3E1BC0482555}"/>
              </a:ext>
            </a:extLst>
          </p:cNvPr>
          <p:cNvSpPr/>
          <p:nvPr/>
        </p:nvSpPr>
        <p:spPr>
          <a:xfrm>
            <a:off x="4488244" y="3038744"/>
            <a:ext cx="322471" cy="1439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700" b="1" dirty="0">
                <a:solidFill>
                  <a:srgbClr val="FF0000"/>
                </a:solidFill>
                <a:latin typeface="Tahoma" panose="020B0604030504040204" pitchFamily="34" charset="0"/>
                <a:ea typeface="Tahoma" panose="020B0604030504040204" pitchFamily="34" charset="0"/>
                <a:cs typeface="Tahoma" panose="020B0604030504040204" pitchFamily="34" charset="0"/>
              </a:rPr>
              <a:t>L4</a:t>
            </a:r>
            <a:r>
              <a:rPr lang="en-US" sz="7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47" name="Rectangle 246">
            <a:extLst>
              <a:ext uri="{FF2B5EF4-FFF2-40B4-BE49-F238E27FC236}">
                <a16:creationId xmlns:a16="http://schemas.microsoft.com/office/drawing/2014/main" id="{2803F96E-3C42-4AC7-A449-FB059F7F990A}"/>
              </a:ext>
            </a:extLst>
          </p:cNvPr>
          <p:cNvSpPr/>
          <p:nvPr/>
        </p:nvSpPr>
        <p:spPr>
          <a:xfrm>
            <a:off x="4483062" y="3838900"/>
            <a:ext cx="322471" cy="1439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700" b="1" dirty="0">
                <a:solidFill>
                  <a:srgbClr val="FF0000"/>
                </a:solidFill>
                <a:latin typeface="Tahoma" panose="020B0604030504040204" pitchFamily="34" charset="0"/>
                <a:ea typeface="Tahoma" panose="020B0604030504040204" pitchFamily="34" charset="0"/>
                <a:cs typeface="Tahoma" panose="020B0604030504040204" pitchFamily="34" charset="0"/>
              </a:rPr>
              <a:t>L4</a:t>
            </a:r>
            <a:r>
              <a:rPr lang="en-US" sz="7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48" name="Rectangle 247">
            <a:extLst>
              <a:ext uri="{FF2B5EF4-FFF2-40B4-BE49-F238E27FC236}">
                <a16:creationId xmlns:a16="http://schemas.microsoft.com/office/drawing/2014/main" id="{934D0463-B1D8-45F7-9496-4C70517FA4A6}"/>
              </a:ext>
            </a:extLst>
          </p:cNvPr>
          <p:cNvSpPr/>
          <p:nvPr/>
        </p:nvSpPr>
        <p:spPr>
          <a:xfrm>
            <a:off x="4484940" y="3273756"/>
            <a:ext cx="322471" cy="1439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700" b="1" dirty="0">
                <a:solidFill>
                  <a:srgbClr val="FF0000"/>
                </a:solidFill>
                <a:latin typeface="Tahoma" panose="020B0604030504040204" pitchFamily="34" charset="0"/>
                <a:ea typeface="Tahoma" panose="020B0604030504040204" pitchFamily="34" charset="0"/>
                <a:cs typeface="Tahoma" panose="020B0604030504040204" pitchFamily="34" charset="0"/>
              </a:rPr>
              <a:t>L4</a:t>
            </a:r>
            <a:r>
              <a:rPr lang="en-US" sz="7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49" name="Rectangle 248">
            <a:extLst>
              <a:ext uri="{FF2B5EF4-FFF2-40B4-BE49-F238E27FC236}">
                <a16:creationId xmlns:a16="http://schemas.microsoft.com/office/drawing/2014/main" id="{1A0E37FE-ED49-416B-8D32-08C4DA915A7D}"/>
              </a:ext>
            </a:extLst>
          </p:cNvPr>
          <p:cNvSpPr/>
          <p:nvPr/>
        </p:nvSpPr>
        <p:spPr>
          <a:xfrm>
            <a:off x="4417094" y="2688146"/>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4</a:t>
            </a:r>
          </a:p>
        </p:txBody>
      </p:sp>
      <p:sp>
        <p:nvSpPr>
          <p:cNvPr id="250" name="Rectangle 249">
            <a:extLst>
              <a:ext uri="{FF2B5EF4-FFF2-40B4-BE49-F238E27FC236}">
                <a16:creationId xmlns:a16="http://schemas.microsoft.com/office/drawing/2014/main" id="{11EA0D1C-3C0F-4B97-8FCE-D04CF171482F}"/>
              </a:ext>
            </a:extLst>
          </p:cNvPr>
          <p:cNvSpPr/>
          <p:nvPr/>
        </p:nvSpPr>
        <p:spPr>
          <a:xfrm>
            <a:off x="4435757" y="3380129"/>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4</a:t>
            </a:r>
          </a:p>
        </p:txBody>
      </p:sp>
      <p:sp>
        <p:nvSpPr>
          <p:cNvPr id="251" name="Rectangle 250">
            <a:extLst>
              <a:ext uri="{FF2B5EF4-FFF2-40B4-BE49-F238E27FC236}">
                <a16:creationId xmlns:a16="http://schemas.microsoft.com/office/drawing/2014/main" id="{B4479909-0EDD-4BB2-AA66-62BA4AC026E9}"/>
              </a:ext>
            </a:extLst>
          </p:cNvPr>
          <p:cNvSpPr/>
          <p:nvPr/>
        </p:nvSpPr>
        <p:spPr>
          <a:xfrm>
            <a:off x="4396360" y="3137543"/>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4</a:t>
            </a:r>
          </a:p>
        </p:txBody>
      </p:sp>
      <p:sp>
        <p:nvSpPr>
          <p:cNvPr id="252" name="Rectangle 251">
            <a:extLst>
              <a:ext uri="{FF2B5EF4-FFF2-40B4-BE49-F238E27FC236}">
                <a16:creationId xmlns:a16="http://schemas.microsoft.com/office/drawing/2014/main" id="{949C5B26-F934-47C0-BD76-46A603CE66B2}"/>
              </a:ext>
            </a:extLst>
          </p:cNvPr>
          <p:cNvSpPr/>
          <p:nvPr/>
        </p:nvSpPr>
        <p:spPr>
          <a:xfrm>
            <a:off x="4435756" y="4164639"/>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4</a:t>
            </a:r>
          </a:p>
        </p:txBody>
      </p:sp>
      <p:sp>
        <p:nvSpPr>
          <p:cNvPr id="253" name="Rectangle 252">
            <a:extLst>
              <a:ext uri="{FF2B5EF4-FFF2-40B4-BE49-F238E27FC236}">
                <a16:creationId xmlns:a16="http://schemas.microsoft.com/office/drawing/2014/main" id="{7C1BA62C-5E9D-42CB-8E1F-83831989684C}"/>
              </a:ext>
            </a:extLst>
          </p:cNvPr>
          <p:cNvSpPr/>
          <p:nvPr/>
        </p:nvSpPr>
        <p:spPr>
          <a:xfrm>
            <a:off x="4368861" y="4284071"/>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4</a:t>
            </a:r>
          </a:p>
        </p:txBody>
      </p:sp>
      <p:sp>
        <p:nvSpPr>
          <p:cNvPr id="254" name="Rectangle 253">
            <a:extLst>
              <a:ext uri="{FF2B5EF4-FFF2-40B4-BE49-F238E27FC236}">
                <a16:creationId xmlns:a16="http://schemas.microsoft.com/office/drawing/2014/main" id="{16031B4D-A989-4F1D-BCCE-962F17218F5C}"/>
              </a:ext>
            </a:extLst>
          </p:cNvPr>
          <p:cNvSpPr/>
          <p:nvPr/>
        </p:nvSpPr>
        <p:spPr>
          <a:xfrm>
            <a:off x="4464507" y="458798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55" name="Rectangle 254">
            <a:extLst>
              <a:ext uri="{FF2B5EF4-FFF2-40B4-BE49-F238E27FC236}">
                <a16:creationId xmlns:a16="http://schemas.microsoft.com/office/drawing/2014/main" id="{886B1FBD-6D63-4395-A4DC-5B9940F19121}"/>
              </a:ext>
            </a:extLst>
          </p:cNvPr>
          <p:cNvSpPr/>
          <p:nvPr/>
        </p:nvSpPr>
        <p:spPr>
          <a:xfrm>
            <a:off x="4412212" y="6099980"/>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4</a:t>
            </a:r>
          </a:p>
        </p:txBody>
      </p:sp>
      <p:sp>
        <p:nvSpPr>
          <p:cNvPr id="256" name="Rectangle 255">
            <a:extLst>
              <a:ext uri="{FF2B5EF4-FFF2-40B4-BE49-F238E27FC236}">
                <a16:creationId xmlns:a16="http://schemas.microsoft.com/office/drawing/2014/main" id="{D2EB322A-ECA0-4C80-8F75-F2F3AC5CB5D8}"/>
              </a:ext>
            </a:extLst>
          </p:cNvPr>
          <p:cNvSpPr/>
          <p:nvPr/>
        </p:nvSpPr>
        <p:spPr>
          <a:xfrm>
            <a:off x="4481977" y="560844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57" name="Rectangle 256">
            <a:extLst>
              <a:ext uri="{FF2B5EF4-FFF2-40B4-BE49-F238E27FC236}">
                <a16:creationId xmlns:a16="http://schemas.microsoft.com/office/drawing/2014/main" id="{9CB26098-5DCD-44E1-B338-10CBC5F5EFB8}"/>
              </a:ext>
            </a:extLst>
          </p:cNvPr>
          <p:cNvSpPr/>
          <p:nvPr/>
        </p:nvSpPr>
        <p:spPr>
          <a:xfrm>
            <a:off x="4490986" y="5552821"/>
            <a:ext cx="322471" cy="1439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700" b="1" dirty="0">
                <a:solidFill>
                  <a:srgbClr val="FF0000"/>
                </a:solidFill>
                <a:latin typeface="Tahoma" panose="020B0604030504040204" pitchFamily="34" charset="0"/>
                <a:ea typeface="Tahoma" panose="020B0604030504040204" pitchFamily="34" charset="0"/>
                <a:cs typeface="Tahoma" panose="020B0604030504040204" pitchFamily="34" charset="0"/>
              </a:rPr>
              <a:t>L4</a:t>
            </a:r>
            <a:r>
              <a:rPr lang="en-US" sz="7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58" name="Rectangle 257">
            <a:extLst>
              <a:ext uri="{FF2B5EF4-FFF2-40B4-BE49-F238E27FC236}">
                <a16:creationId xmlns:a16="http://schemas.microsoft.com/office/drawing/2014/main" id="{2ABB579D-A307-46A0-8F99-204C18D03323}"/>
              </a:ext>
            </a:extLst>
          </p:cNvPr>
          <p:cNvSpPr/>
          <p:nvPr/>
        </p:nvSpPr>
        <p:spPr>
          <a:xfrm>
            <a:off x="5581120" y="978696"/>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59" name="Rectangle 258">
            <a:extLst>
              <a:ext uri="{FF2B5EF4-FFF2-40B4-BE49-F238E27FC236}">
                <a16:creationId xmlns:a16="http://schemas.microsoft.com/office/drawing/2014/main" id="{91ED2929-A29A-437A-9DA6-5E09036B2230}"/>
              </a:ext>
            </a:extLst>
          </p:cNvPr>
          <p:cNvSpPr/>
          <p:nvPr/>
        </p:nvSpPr>
        <p:spPr>
          <a:xfrm>
            <a:off x="5581119" y="1096374"/>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60" name="Rectangle 259">
            <a:extLst>
              <a:ext uri="{FF2B5EF4-FFF2-40B4-BE49-F238E27FC236}">
                <a16:creationId xmlns:a16="http://schemas.microsoft.com/office/drawing/2014/main" id="{8761B9CA-9DE0-4D60-BCB5-0A4771221CFF}"/>
              </a:ext>
            </a:extLst>
          </p:cNvPr>
          <p:cNvSpPr/>
          <p:nvPr/>
        </p:nvSpPr>
        <p:spPr>
          <a:xfrm>
            <a:off x="5579734" y="1219680"/>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61" name="Rectangle 260">
            <a:extLst>
              <a:ext uri="{FF2B5EF4-FFF2-40B4-BE49-F238E27FC236}">
                <a16:creationId xmlns:a16="http://schemas.microsoft.com/office/drawing/2014/main" id="{9DEDE3DB-5464-4FDA-B7FC-CC18ADC78250}"/>
              </a:ext>
            </a:extLst>
          </p:cNvPr>
          <p:cNvSpPr/>
          <p:nvPr/>
        </p:nvSpPr>
        <p:spPr>
          <a:xfrm>
            <a:off x="5582160" y="1331719"/>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62" name="Rectangle 261">
            <a:extLst>
              <a:ext uri="{FF2B5EF4-FFF2-40B4-BE49-F238E27FC236}">
                <a16:creationId xmlns:a16="http://schemas.microsoft.com/office/drawing/2014/main" id="{B786B569-7406-4FAB-85D6-C9A0B1BD32AC}"/>
              </a:ext>
            </a:extLst>
          </p:cNvPr>
          <p:cNvSpPr/>
          <p:nvPr/>
        </p:nvSpPr>
        <p:spPr>
          <a:xfrm>
            <a:off x="5578992" y="1425710"/>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63" name="Rectangle 262">
            <a:extLst>
              <a:ext uri="{FF2B5EF4-FFF2-40B4-BE49-F238E27FC236}">
                <a16:creationId xmlns:a16="http://schemas.microsoft.com/office/drawing/2014/main" id="{8E07B10D-C00C-499D-B0AA-27028B5DA8EB}"/>
              </a:ext>
            </a:extLst>
          </p:cNvPr>
          <p:cNvSpPr/>
          <p:nvPr/>
        </p:nvSpPr>
        <p:spPr>
          <a:xfrm>
            <a:off x="5570435" y="2219676"/>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64" name="Rectangle 263">
            <a:extLst>
              <a:ext uri="{FF2B5EF4-FFF2-40B4-BE49-F238E27FC236}">
                <a16:creationId xmlns:a16="http://schemas.microsoft.com/office/drawing/2014/main" id="{10D6FA99-B6B0-482F-8CBF-9CF9F81E8653}"/>
              </a:ext>
            </a:extLst>
          </p:cNvPr>
          <p:cNvSpPr/>
          <p:nvPr/>
        </p:nvSpPr>
        <p:spPr>
          <a:xfrm>
            <a:off x="5570434" y="2337354"/>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65" name="Rectangle 264">
            <a:extLst>
              <a:ext uri="{FF2B5EF4-FFF2-40B4-BE49-F238E27FC236}">
                <a16:creationId xmlns:a16="http://schemas.microsoft.com/office/drawing/2014/main" id="{34768728-3799-4E83-AEE8-98BBF4473FA1}"/>
              </a:ext>
            </a:extLst>
          </p:cNvPr>
          <p:cNvSpPr/>
          <p:nvPr/>
        </p:nvSpPr>
        <p:spPr>
          <a:xfrm>
            <a:off x="5569049" y="2460660"/>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66" name="Rectangle 265">
            <a:extLst>
              <a:ext uri="{FF2B5EF4-FFF2-40B4-BE49-F238E27FC236}">
                <a16:creationId xmlns:a16="http://schemas.microsoft.com/office/drawing/2014/main" id="{A8B6B790-DCD1-4D6C-A2DA-70357CA8B56C}"/>
              </a:ext>
            </a:extLst>
          </p:cNvPr>
          <p:cNvSpPr/>
          <p:nvPr/>
        </p:nvSpPr>
        <p:spPr>
          <a:xfrm>
            <a:off x="5554748" y="3137672"/>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68" name="Rectangle 267">
            <a:extLst>
              <a:ext uri="{FF2B5EF4-FFF2-40B4-BE49-F238E27FC236}">
                <a16:creationId xmlns:a16="http://schemas.microsoft.com/office/drawing/2014/main" id="{632C0415-4902-4ED5-B7CD-685C898C0703}"/>
              </a:ext>
            </a:extLst>
          </p:cNvPr>
          <p:cNvSpPr/>
          <p:nvPr/>
        </p:nvSpPr>
        <p:spPr>
          <a:xfrm>
            <a:off x="5557226" y="3945241"/>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70" name="Rectangle 269">
            <a:extLst>
              <a:ext uri="{FF2B5EF4-FFF2-40B4-BE49-F238E27FC236}">
                <a16:creationId xmlns:a16="http://schemas.microsoft.com/office/drawing/2014/main" id="{ABFFA24A-9799-49B4-A783-288A7AD8D576}"/>
              </a:ext>
            </a:extLst>
          </p:cNvPr>
          <p:cNvSpPr/>
          <p:nvPr/>
        </p:nvSpPr>
        <p:spPr>
          <a:xfrm>
            <a:off x="5557077" y="5305849"/>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71" name="Rectangle 270">
            <a:extLst>
              <a:ext uri="{FF2B5EF4-FFF2-40B4-BE49-F238E27FC236}">
                <a16:creationId xmlns:a16="http://schemas.microsoft.com/office/drawing/2014/main" id="{5E5EDD6E-CCDC-4DB7-8B49-EB280F3BE0D5}"/>
              </a:ext>
            </a:extLst>
          </p:cNvPr>
          <p:cNvSpPr/>
          <p:nvPr/>
        </p:nvSpPr>
        <p:spPr>
          <a:xfrm>
            <a:off x="5485685" y="4298167"/>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1</a:t>
            </a:r>
          </a:p>
        </p:txBody>
      </p:sp>
      <p:sp>
        <p:nvSpPr>
          <p:cNvPr id="272" name="Rectangle 271">
            <a:extLst>
              <a:ext uri="{FF2B5EF4-FFF2-40B4-BE49-F238E27FC236}">
                <a16:creationId xmlns:a16="http://schemas.microsoft.com/office/drawing/2014/main" id="{4352E490-1912-4E68-B967-F4B59F63350E}"/>
              </a:ext>
            </a:extLst>
          </p:cNvPr>
          <p:cNvSpPr/>
          <p:nvPr/>
        </p:nvSpPr>
        <p:spPr>
          <a:xfrm>
            <a:off x="5552329" y="4386932"/>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73" name="Rectangle 272">
            <a:extLst>
              <a:ext uri="{FF2B5EF4-FFF2-40B4-BE49-F238E27FC236}">
                <a16:creationId xmlns:a16="http://schemas.microsoft.com/office/drawing/2014/main" id="{957E5334-7DBF-4105-A886-C996D67260F8}"/>
              </a:ext>
            </a:extLst>
          </p:cNvPr>
          <p:cNvSpPr/>
          <p:nvPr/>
        </p:nvSpPr>
        <p:spPr>
          <a:xfrm>
            <a:off x="5570434" y="5517076"/>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74" name="Rectangle 273">
            <a:extLst>
              <a:ext uri="{FF2B5EF4-FFF2-40B4-BE49-F238E27FC236}">
                <a16:creationId xmlns:a16="http://schemas.microsoft.com/office/drawing/2014/main" id="{74F71239-55C6-454A-877B-3624EE2DEA79}"/>
              </a:ext>
            </a:extLst>
          </p:cNvPr>
          <p:cNvSpPr/>
          <p:nvPr/>
        </p:nvSpPr>
        <p:spPr>
          <a:xfrm>
            <a:off x="5563506" y="5639363"/>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75" name="Rectangle 274">
            <a:extLst>
              <a:ext uri="{FF2B5EF4-FFF2-40B4-BE49-F238E27FC236}">
                <a16:creationId xmlns:a16="http://schemas.microsoft.com/office/drawing/2014/main" id="{543AA17D-854E-4804-9885-00870759A24D}"/>
              </a:ext>
            </a:extLst>
          </p:cNvPr>
          <p:cNvSpPr/>
          <p:nvPr/>
        </p:nvSpPr>
        <p:spPr>
          <a:xfrm>
            <a:off x="6574307" y="320338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76" name="Rectangle 275">
            <a:extLst>
              <a:ext uri="{FF2B5EF4-FFF2-40B4-BE49-F238E27FC236}">
                <a16:creationId xmlns:a16="http://schemas.microsoft.com/office/drawing/2014/main" id="{65314D46-0729-4B01-9EE0-5CF1307E86D0}"/>
              </a:ext>
            </a:extLst>
          </p:cNvPr>
          <p:cNvSpPr/>
          <p:nvPr/>
        </p:nvSpPr>
        <p:spPr>
          <a:xfrm>
            <a:off x="6551843" y="4270032"/>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L1</a:t>
            </a:r>
          </a:p>
        </p:txBody>
      </p:sp>
      <p:sp>
        <p:nvSpPr>
          <p:cNvPr id="278" name="Rectangle 277">
            <a:extLst>
              <a:ext uri="{FF2B5EF4-FFF2-40B4-BE49-F238E27FC236}">
                <a16:creationId xmlns:a16="http://schemas.microsoft.com/office/drawing/2014/main" id="{2F17FC69-4211-4A20-9E65-90AA2927CE5E}"/>
              </a:ext>
            </a:extLst>
          </p:cNvPr>
          <p:cNvSpPr/>
          <p:nvPr/>
        </p:nvSpPr>
        <p:spPr>
          <a:xfrm>
            <a:off x="5532643" y="3254603"/>
            <a:ext cx="303729" cy="20005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279" name="Rectangle 278">
            <a:extLst>
              <a:ext uri="{FF2B5EF4-FFF2-40B4-BE49-F238E27FC236}">
                <a16:creationId xmlns:a16="http://schemas.microsoft.com/office/drawing/2014/main" id="{A1E367E5-324D-44C5-BCB2-372C8F98DB3F}"/>
              </a:ext>
            </a:extLst>
          </p:cNvPr>
          <p:cNvSpPr/>
          <p:nvPr/>
        </p:nvSpPr>
        <p:spPr>
          <a:xfrm>
            <a:off x="7523793" y="952683"/>
            <a:ext cx="303729" cy="20005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280" name="Rectangle 279">
            <a:extLst>
              <a:ext uri="{FF2B5EF4-FFF2-40B4-BE49-F238E27FC236}">
                <a16:creationId xmlns:a16="http://schemas.microsoft.com/office/drawing/2014/main" id="{95F274FE-3010-4CA5-A4DF-4F80E19D5908}"/>
              </a:ext>
            </a:extLst>
          </p:cNvPr>
          <p:cNvSpPr/>
          <p:nvPr/>
        </p:nvSpPr>
        <p:spPr>
          <a:xfrm>
            <a:off x="7522736" y="1186220"/>
            <a:ext cx="303729" cy="20005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281" name="Rectangle 280">
            <a:extLst>
              <a:ext uri="{FF2B5EF4-FFF2-40B4-BE49-F238E27FC236}">
                <a16:creationId xmlns:a16="http://schemas.microsoft.com/office/drawing/2014/main" id="{E422CD3D-91E4-4707-9C36-8D39E9DD058F}"/>
              </a:ext>
            </a:extLst>
          </p:cNvPr>
          <p:cNvSpPr/>
          <p:nvPr/>
        </p:nvSpPr>
        <p:spPr>
          <a:xfrm>
            <a:off x="7523792" y="1419406"/>
            <a:ext cx="303729" cy="20005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282" name="Rectangle 281">
            <a:extLst>
              <a:ext uri="{FF2B5EF4-FFF2-40B4-BE49-F238E27FC236}">
                <a16:creationId xmlns:a16="http://schemas.microsoft.com/office/drawing/2014/main" id="{5264ACB5-42FF-4A1D-89EA-658DAF7E77C9}"/>
              </a:ext>
            </a:extLst>
          </p:cNvPr>
          <p:cNvSpPr/>
          <p:nvPr/>
        </p:nvSpPr>
        <p:spPr>
          <a:xfrm>
            <a:off x="7536646" y="1640266"/>
            <a:ext cx="303729" cy="20005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283" name="Rectangle 282">
            <a:extLst>
              <a:ext uri="{FF2B5EF4-FFF2-40B4-BE49-F238E27FC236}">
                <a16:creationId xmlns:a16="http://schemas.microsoft.com/office/drawing/2014/main" id="{5EF2C8DD-F85A-425B-91A7-525734DC36FE}"/>
              </a:ext>
            </a:extLst>
          </p:cNvPr>
          <p:cNvSpPr/>
          <p:nvPr/>
        </p:nvSpPr>
        <p:spPr>
          <a:xfrm>
            <a:off x="7577609" y="2195858"/>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84" name="Rectangle 283">
            <a:extLst>
              <a:ext uri="{FF2B5EF4-FFF2-40B4-BE49-F238E27FC236}">
                <a16:creationId xmlns:a16="http://schemas.microsoft.com/office/drawing/2014/main" id="{7952089E-47CF-4606-9831-F50CE3932D73}"/>
              </a:ext>
            </a:extLst>
          </p:cNvPr>
          <p:cNvSpPr/>
          <p:nvPr/>
        </p:nvSpPr>
        <p:spPr>
          <a:xfrm>
            <a:off x="7579439" y="231501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85" name="Rectangle 284">
            <a:extLst>
              <a:ext uri="{FF2B5EF4-FFF2-40B4-BE49-F238E27FC236}">
                <a16:creationId xmlns:a16="http://schemas.microsoft.com/office/drawing/2014/main" id="{33A54016-62C5-46B4-BE48-90AD544A050F}"/>
              </a:ext>
            </a:extLst>
          </p:cNvPr>
          <p:cNvSpPr/>
          <p:nvPr/>
        </p:nvSpPr>
        <p:spPr>
          <a:xfrm>
            <a:off x="7580898" y="2432656"/>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86" name="Rectangle 285">
            <a:extLst>
              <a:ext uri="{FF2B5EF4-FFF2-40B4-BE49-F238E27FC236}">
                <a16:creationId xmlns:a16="http://schemas.microsoft.com/office/drawing/2014/main" id="{F78FCF6C-8552-468A-87FD-EB455C98E0EE}"/>
              </a:ext>
            </a:extLst>
          </p:cNvPr>
          <p:cNvSpPr/>
          <p:nvPr/>
        </p:nvSpPr>
        <p:spPr>
          <a:xfrm>
            <a:off x="7555537" y="2996428"/>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87" name="Rectangle 286">
            <a:extLst>
              <a:ext uri="{FF2B5EF4-FFF2-40B4-BE49-F238E27FC236}">
                <a16:creationId xmlns:a16="http://schemas.microsoft.com/office/drawing/2014/main" id="{C350A5CD-6F32-4779-9EFA-DD7C7867E8B7}"/>
              </a:ext>
            </a:extLst>
          </p:cNvPr>
          <p:cNvSpPr/>
          <p:nvPr/>
        </p:nvSpPr>
        <p:spPr>
          <a:xfrm>
            <a:off x="7551854" y="2788007"/>
            <a:ext cx="303729" cy="20005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288" name="Rectangle 287">
            <a:extLst>
              <a:ext uri="{FF2B5EF4-FFF2-40B4-BE49-F238E27FC236}">
                <a16:creationId xmlns:a16="http://schemas.microsoft.com/office/drawing/2014/main" id="{D8A562F6-D1B5-4253-B8CB-35817AB3F4C0}"/>
              </a:ext>
            </a:extLst>
          </p:cNvPr>
          <p:cNvSpPr/>
          <p:nvPr/>
        </p:nvSpPr>
        <p:spPr>
          <a:xfrm>
            <a:off x="7553135" y="3229821"/>
            <a:ext cx="303729" cy="20005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289" name="Rectangle 288">
            <a:extLst>
              <a:ext uri="{FF2B5EF4-FFF2-40B4-BE49-F238E27FC236}">
                <a16:creationId xmlns:a16="http://schemas.microsoft.com/office/drawing/2014/main" id="{71337BC9-2A18-41C2-800B-2E935A1DB86B}"/>
              </a:ext>
            </a:extLst>
          </p:cNvPr>
          <p:cNvSpPr/>
          <p:nvPr/>
        </p:nvSpPr>
        <p:spPr>
          <a:xfrm>
            <a:off x="7551854" y="3576702"/>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90" name="Rectangle 289">
            <a:extLst>
              <a:ext uri="{FF2B5EF4-FFF2-40B4-BE49-F238E27FC236}">
                <a16:creationId xmlns:a16="http://schemas.microsoft.com/office/drawing/2014/main" id="{07FD9326-C309-4EDC-BA3D-2EA7709DB34D}"/>
              </a:ext>
            </a:extLst>
          </p:cNvPr>
          <p:cNvSpPr/>
          <p:nvPr/>
        </p:nvSpPr>
        <p:spPr>
          <a:xfrm>
            <a:off x="7559887" y="3810172"/>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91" name="Rectangle 290">
            <a:extLst>
              <a:ext uri="{FF2B5EF4-FFF2-40B4-BE49-F238E27FC236}">
                <a16:creationId xmlns:a16="http://schemas.microsoft.com/office/drawing/2014/main" id="{A5B41E35-5BA9-47A7-85CC-F6FD826CD28B}"/>
              </a:ext>
            </a:extLst>
          </p:cNvPr>
          <p:cNvSpPr/>
          <p:nvPr/>
        </p:nvSpPr>
        <p:spPr>
          <a:xfrm>
            <a:off x="7557871" y="3927988"/>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92" name="Rectangle 291">
            <a:extLst>
              <a:ext uri="{FF2B5EF4-FFF2-40B4-BE49-F238E27FC236}">
                <a16:creationId xmlns:a16="http://schemas.microsoft.com/office/drawing/2014/main" id="{4BDF8426-1D84-4090-A4C3-232737540F52}"/>
              </a:ext>
            </a:extLst>
          </p:cNvPr>
          <p:cNvSpPr/>
          <p:nvPr/>
        </p:nvSpPr>
        <p:spPr>
          <a:xfrm>
            <a:off x="7548816" y="3688961"/>
            <a:ext cx="303729" cy="20005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293" name="Rectangle 292">
            <a:extLst>
              <a:ext uri="{FF2B5EF4-FFF2-40B4-BE49-F238E27FC236}">
                <a16:creationId xmlns:a16="http://schemas.microsoft.com/office/drawing/2014/main" id="{EC8860E7-6341-45D8-B650-17BBE87B5903}"/>
              </a:ext>
            </a:extLst>
          </p:cNvPr>
          <p:cNvSpPr/>
          <p:nvPr/>
        </p:nvSpPr>
        <p:spPr>
          <a:xfrm>
            <a:off x="7525847" y="5045275"/>
            <a:ext cx="303729" cy="20005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94" name="Rectangle 293">
            <a:extLst>
              <a:ext uri="{FF2B5EF4-FFF2-40B4-BE49-F238E27FC236}">
                <a16:creationId xmlns:a16="http://schemas.microsoft.com/office/drawing/2014/main" id="{1A21C036-0ACE-4D33-8230-24F781679428}"/>
              </a:ext>
            </a:extLst>
          </p:cNvPr>
          <p:cNvSpPr/>
          <p:nvPr/>
        </p:nvSpPr>
        <p:spPr>
          <a:xfrm>
            <a:off x="7517094" y="5163091"/>
            <a:ext cx="303729" cy="20005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95" name="Rectangle 294">
            <a:extLst>
              <a:ext uri="{FF2B5EF4-FFF2-40B4-BE49-F238E27FC236}">
                <a16:creationId xmlns:a16="http://schemas.microsoft.com/office/drawing/2014/main" id="{45AD9A6A-F670-4723-B203-8FC1F9D8844F}"/>
              </a:ext>
            </a:extLst>
          </p:cNvPr>
          <p:cNvSpPr/>
          <p:nvPr/>
        </p:nvSpPr>
        <p:spPr>
          <a:xfrm>
            <a:off x="7518895" y="5292824"/>
            <a:ext cx="303729" cy="20005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96" name="Rectangle 295">
            <a:extLst>
              <a:ext uri="{FF2B5EF4-FFF2-40B4-BE49-F238E27FC236}">
                <a16:creationId xmlns:a16="http://schemas.microsoft.com/office/drawing/2014/main" id="{0BEEF2F1-3727-468E-B142-DC2A5877ADCD}"/>
              </a:ext>
            </a:extLst>
          </p:cNvPr>
          <p:cNvSpPr/>
          <p:nvPr/>
        </p:nvSpPr>
        <p:spPr>
          <a:xfrm>
            <a:off x="7523792" y="4816588"/>
            <a:ext cx="303729" cy="20005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97" name="Rectangle 296">
            <a:extLst>
              <a:ext uri="{FF2B5EF4-FFF2-40B4-BE49-F238E27FC236}">
                <a16:creationId xmlns:a16="http://schemas.microsoft.com/office/drawing/2014/main" id="{CCB5A622-F4B3-46DF-AB39-FDAF9D2EDDEF}"/>
              </a:ext>
            </a:extLst>
          </p:cNvPr>
          <p:cNvSpPr/>
          <p:nvPr/>
        </p:nvSpPr>
        <p:spPr>
          <a:xfrm>
            <a:off x="7525790" y="4615093"/>
            <a:ext cx="303729" cy="20005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98" name="Rectangle 297">
            <a:extLst>
              <a:ext uri="{FF2B5EF4-FFF2-40B4-BE49-F238E27FC236}">
                <a16:creationId xmlns:a16="http://schemas.microsoft.com/office/drawing/2014/main" id="{9A5492F5-3061-468A-B356-EB160F1A5250}"/>
              </a:ext>
            </a:extLst>
          </p:cNvPr>
          <p:cNvSpPr/>
          <p:nvPr/>
        </p:nvSpPr>
        <p:spPr>
          <a:xfrm>
            <a:off x="7523791" y="4379061"/>
            <a:ext cx="303729" cy="20005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299" name="Rectangle 298">
            <a:extLst>
              <a:ext uri="{FF2B5EF4-FFF2-40B4-BE49-F238E27FC236}">
                <a16:creationId xmlns:a16="http://schemas.microsoft.com/office/drawing/2014/main" id="{91BBD30B-EBC2-4356-AE0A-39F5A28E7572}"/>
              </a:ext>
            </a:extLst>
          </p:cNvPr>
          <p:cNvSpPr/>
          <p:nvPr/>
        </p:nvSpPr>
        <p:spPr>
          <a:xfrm>
            <a:off x="7531004" y="5626451"/>
            <a:ext cx="303729" cy="20005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300" name="Rectangle 299">
            <a:extLst>
              <a:ext uri="{FF2B5EF4-FFF2-40B4-BE49-F238E27FC236}">
                <a16:creationId xmlns:a16="http://schemas.microsoft.com/office/drawing/2014/main" id="{671C7C92-1F71-49E0-9077-0035328178CB}"/>
              </a:ext>
            </a:extLst>
          </p:cNvPr>
          <p:cNvSpPr/>
          <p:nvPr/>
        </p:nvSpPr>
        <p:spPr>
          <a:xfrm>
            <a:off x="7412170" y="5975322"/>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4</a:t>
            </a:r>
          </a:p>
        </p:txBody>
      </p:sp>
      <p:sp>
        <p:nvSpPr>
          <p:cNvPr id="301" name="Rectangle 300">
            <a:extLst>
              <a:ext uri="{FF2B5EF4-FFF2-40B4-BE49-F238E27FC236}">
                <a16:creationId xmlns:a16="http://schemas.microsoft.com/office/drawing/2014/main" id="{46791C70-6B62-4D48-A505-4A7B4F978E08}"/>
              </a:ext>
            </a:extLst>
          </p:cNvPr>
          <p:cNvSpPr/>
          <p:nvPr/>
        </p:nvSpPr>
        <p:spPr>
          <a:xfrm>
            <a:off x="8596066" y="1078497"/>
            <a:ext cx="303729" cy="20005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304" name="Rectangle 303">
            <a:extLst>
              <a:ext uri="{FF2B5EF4-FFF2-40B4-BE49-F238E27FC236}">
                <a16:creationId xmlns:a16="http://schemas.microsoft.com/office/drawing/2014/main" id="{31891A9B-EB50-4B0A-99FA-63A1EE8B3B7D}"/>
              </a:ext>
            </a:extLst>
          </p:cNvPr>
          <p:cNvSpPr/>
          <p:nvPr/>
        </p:nvSpPr>
        <p:spPr>
          <a:xfrm>
            <a:off x="8625316" y="219119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305" name="Rectangle 304">
            <a:extLst>
              <a:ext uri="{FF2B5EF4-FFF2-40B4-BE49-F238E27FC236}">
                <a16:creationId xmlns:a16="http://schemas.microsoft.com/office/drawing/2014/main" id="{31CE2E28-35FF-4E02-BCEC-D32FBA715184}"/>
              </a:ext>
            </a:extLst>
          </p:cNvPr>
          <p:cNvSpPr/>
          <p:nvPr/>
        </p:nvSpPr>
        <p:spPr>
          <a:xfrm>
            <a:off x="8627146" y="2310344"/>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306" name="Rectangle 305">
            <a:extLst>
              <a:ext uri="{FF2B5EF4-FFF2-40B4-BE49-F238E27FC236}">
                <a16:creationId xmlns:a16="http://schemas.microsoft.com/office/drawing/2014/main" id="{70B8D8F7-AB02-449E-A7F8-DFFBBE431DF8}"/>
              </a:ext>
            </a:extLst>
          </p:cNvPr>
          <p:cNvSpPr/>
          <p:nvPr/>
        </p:nvSpPr>
        <p:spPr>
          <a:xfrm>
            <a:off x="8628605" y="242799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307" name="Rectangle 306">
            <a:extLst>
              <a:ext uri="{FF2B5EF4-FFF2-40B4-BE49-F238E27FC236}">
                <a16:creationId xmlns:a16="http://schemas.microsoft.com/office/drawing/2014/main" id="{C795135C-86A1-44F0-9BD9-DDC1B4E550E9}"/>
              </a:ext>
            </a:extLst>
          </p:cNvPr>
          <p:cNvSpPr/>
          <p:nvPr/>
        </p:nvSpPr>
        <p:spPr>
          <a:xfrm>
            <a:off x="8596066" y="2654608"/>
            <a:ext cx="303729" cy="20005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308" name="Rectangle 307">
            <a:extLst>
              <a:ext uri="{FF2B5EF4-FFF2-40B4-BE49-F238E27FC236}">
                <a16:creationId xmlns:a16="http://schemas.microsoft.com/office/drawing/2014/main" id="{562CBCA5-43C4-4572-AF61-1C0AB33BED64}"/>
              </a:ext>
            </a:extLst>
          </p:cNvPr>
          <p:cNvSpPr/>
          <p:nvPr/>
        </p:nvSpPr>
        <p:spPr>
          <a:xfrm>
            <a:off x="8593235" y="2778293"/>
            <a:ext cx="303729" cy="20005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311" name="Rectangle 310">
            <a:extLst>
              <a:ext uri="{FF2B5EF4-FFF2-40B4-BE49-F238E27FC236}">
                <a16:creationId xmlns:a16="http://schemas.microsoft.com/office/drawing/2014/main" id="{353983D3-DB5F-47DF-B1A7-2550008E383C}"/>
              </a:ext>
            </a:extLst>
          </p:cNvPr>
          <p:cNvSpPr/>
          <p:nvPr/>
        </p:nvSpPr>
        <p:spPr>
          <a:xfrm>
            <a:off x="8573318" y="3238580"/>
            <a:ext cx="303729" cy="20005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313" name="Rectangle 312">
            <a:extLst>
              <a:ext uri="{FF2B5EF4-FFF2-40B4-BE49-F238E27FC236}">
                <a16:creationId xmlns:a16="http://schemas.microsoft.com/office/drawing/2014/main" id="{FDEEEC66-7025-4A85-B07F-03046527BB0F}"/>
              </a:ext>
            </a:extLst>
          </p:cNvPr>
          <p:cNvSpPr/>
          <p:nvPr/>
        </p:nvSpPr>
        <p:spPr>
          <a:xfrm>
            <a:off x="8631400" y="4583813"/>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314" name="Rectangle 313">
            <a:extLst>
              <a:ext uri="{FF2B5EF4-FFF2-40B4-BE49-F238E27FC236}">
                <a16:creationId xmlns:a16="http://schemas.microsoft.com/office/drawing/2014/main" id="{D0659414-E3B4-4E0B-92B7-44830AFF201A}"/>
              </a:ext>
            </a:extLst>
          </p:cNvPr>
          <p:cNvSpPr/>
          <p:nvPr/>
        </p:nvSpPr>
        <p:spPr>
          <a:xfrm>
            <a:off x="8631400" y="4714801"/>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315" name="Rectangle 314">
            <a:extLst>
              <a:ext uri="{FF2B5EF4-FFF2-40B4-BE49-F238E27FC236}">
                <a16:creationId xmlns:a16="http://schemas.microsoft.com/office/drawing/2014/main" id="{A9D9C1D2-821E-4BAA-BF3D-C36CCFFACAEB}"/>
              </a:ext>
            </a:extLst>
          </p:cNvPr>
          <p:cNvSpPr/>
          <p:nvPr/>
        </p:nvSpPr>
        <p:spPr>
          <a:xfrm>
            <a:off x="8632664" y="4833724"/>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316" name="Rectangle 315">
            <a:extLst>
              <a:ext uri="{FF2B5EF4-FFF2-40B4-BE49-F238E27FC236}">
                <a16:creationId xmlns:a16="http://schemas.microsoft.com/office/drawing/2014/main" id="{719E672E-32A8-49CC-8690-A133941C0913}"/>
              </a:ext>
            </a:extLst>
          </p:cNvPr>
          <p:cNvSpPr/>
          <p:nvPr/>
        </p:nvSpPr>
        <p:spPr>
          <a:xfrm>
            <a:off x="8631400" y="4146640"/>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317" name="Rectangle 316">
            <a:extLst>
              <a:ext uri="{FF2B5EF4-FFF2-40B4-BE49-F238E27FC236}">
                <a16:creationId xmlns:a16="http://schemas.microsoft.com/office/drawing/2014/main" id="{B47D0CD6-C780-4B33-BA28-DCBC48F44DAA}"/>
              </a:ext>
            </a:extLst>
          </p:cNvPr>
          <p:cNvSpPr/>
          <p:nvPr/>
        </p:nvSpPr>
        <p:spPr>
          <a:xfrm>
            <a:off x="8631400" y="4277628"/>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318" name="Rectangle 317">
            <a:extLst>
              <a:ext uri="{FF2B5EF4-FFF2-40B4-BE49-F238E27FC236}">
                <a16:creationId xmlns:a16="http://schemas.microsoft.com/office/drawing/2014/main" id="{B7E022E5-EA48-4F16-862C-4848F9A77BA3}"/>
              </a:ext>
            </a:extLst>
          </p:cNvPr>
          <p:cNvSpPr/>
          <p:nvPr/>
        </p:nvSpPr>
        <p:spPr>
          <a:xfrm>
            <a:off x="8632664" y="4396551"/>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320" name="Rectangle 319">
            <a:extLst>
              <a:ext uri="{FF2B5EF4-FFF2-40B4-BE49-F238E27FC236}">
                <a16:creationId xmlns:a16="http://schemas.microsoft.com/office/drawing/2014/main" id="{049862CE-2A09-4897-BFF1-B67ADA0B6506}"/>
              </a:ext>
            </a:extLst>
          </p:cNvPr>
          <p:cNvSpPr/>
          <p:nvPr/>
        </p:nvSpPr>
        <p:spPr>
          <a:xfrm>
            <a:off x="8593495" y="5541610"/>
            <a:ext cx="322471" cy="1439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700" b="1" dirty="0">
                <a:solidFill>
                  <a:srgbClr val="FF0000"/>
                </a:solidFill>
                <a:latin typeface="Tahoma" panose="020B0604030504040204" pitchFamily="34" charset="0"/>
                <a:ea typeface="Tahoma" panose="020B0604030504040204" pitchFamily="34" charset="0"/>
                <a:cs typeface="Tahoma" panose="020B0604030504040204" pitchFamily="34" charset="0"/>
              </a:rPr>
              <a:t>L4</a:t>
            </a:r>
            <a:r>
              <a:rPr lang="en-US" sz="7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321" name="Rectangle 320">
            <a:extLst>
              <a:ext uri="{FF2B5EF4-FFF2-40B4-BE49-F238E27FC236}">
                <a16:creationId xmlns:a16="http://schemas.microsoft.com/office/drawing/2014/main" id="{CA512FCF-4D1A-43FE-8B6D-1C587FA386ED}"/>
              </a:ext>
            </a:extLst>
          </p:cNvPr>
          <p:cNvSpPr/>
          <p:nvPr/>
        </p:nvSpPr>
        <p:spPr>
          <a:xfrm>
            <a:off x="8577817" y="5647600"/>
            <a:ext cx="322471" cy="1439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700" b="1" dirty="0">
                <a:solidFill>
                  <a:srgbClr val="FF0000"/>
                </a:solidFill>
                <a:latin typeface="Tahoma" panose="020B0604030504040204" pitchFamily="34" charset="0"/>
                <a:ea typeface="Tahoma" panose="020B0604030504040204" pitchFamily="34" charset="0"/>
                <a:cs typeface="Tahoma" panose="020B0604030504040204" pitchFamily="34" charset="0"/>
              </a:rPr>
              <a:t>L4</a:t>
            </a:r>
            <a:r>
              <a:rPr lang="en-US" sz="7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322" name="Rectangle 321">
            <a:extLst>
              <a:ext uri="{FF2B5EF4-FFF2-40B4-BE49-F238E27FC236}">
                <a16:creationId xmlns:a16="http://schemas.microsoft.com/office/drawing/2014/main" id="{C2B37E2D-81AA-4E98-80D4-D7BD656A4F44}"/>
              </a:ext>
            </a:extLst>
          </p:cNvPr>
          <p:cNvSpPr/>
          <p:nvPr/>
        </p:nvSpPr>
        <p:spPr>
          <a:xfrm>
            <a:off x="8605069" y="5825341"/>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323" name="Rectangle 322">
            <a:extLst>
              <a:ext uri="{FF2B5EF4-FFF2-40B4-BE49-F238E27FC236}">
                <a16:creationId xmlns:a16="http://schemas.microsoft.com/office/drawing/2014/main" id="{12E982B2-4C79-4B16-AFBE-EE09979D662F}"/>
              </a:ext>
            </a:extLst>
          </p:cNvPr>
          <p:cNvSpPr/>
          <p:nvPr/>
        </p:nvSpPr>
        <p:spPr>
          <a:xfrm>
            <a:off x="8605069" y="5956329"/>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324" name="Rectangle 323">
            <a:extLst>
              <a:ext uri="{FF2B5EF4-FFF2-40B4-BE49-F238E27FC236}">
                <a16:creationId xmlns:a16="http://schemas.microsoft.com/office/drawing/2014/main" id="{51683374-7B15-4666-A8EA-77BF3434E018}"/>
              </a:ext>
            </a:extLst>
          </p:cNvPr>
          <p:cNvSpPr/>
          <p:nvPr/>
        </p:nvSpPr>
        <p:spPr>
          <a:xfrm>
            <a:off x="8606333" y="6075252"/>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Tree>
    <p:extLst>
      <p:ext uri="{BB962C8B-B14F-4D97-AF65-F5344CB8AC3E}">
        <p14:creationId xmlns:p14="http://schemas.microsoft.com/office/powerpoint/2010/main" val="407975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983" y="214179"/>
            <a:ext cx="6293381" cy="559721"/>
          </a:xfrm>
        </p:spPr>
        <p:txBody>
          <a:bodyPr>
            <a:noAutofit/>
          </a:bodyPr>
          <a:lstStyle/>
          <a:p>
            <a:r>
              <a:rPr lang="en-CA" sz="2000" b="1" dirty="0"/>
              <a:t>EWR Airport Performance – By Terminal</a:t>
            </a:r>
          </a:p>
        </p:txBody>
      </p:sp>
      <p:sp>
        <p:nvSpPr>
          <p:cNvPr id="4" name="Slide Number Placeholder 3"/>
          <p:cNvSpPr>
            <a:spLocks noGrp="1"/>
          </p:cNvSpPr>
          <p:nvPr>
            <p:ph type="sldNum" sz="quarter" idx="4"/>
          </p:nvPr>
        </p:nvSpPr>
        <p:spPr/>
        <p:txBody>
          <a:bodyPr/>
          <a:lstStyle/>
          <a:p>
            <a:fld id="{13DAD56E-802A-2646-A8DB-6610A51D0FC3}" type="slidenum">
              <a:rPr lang="en-US" smtClean="0">
                <a:latin typeface="Arial" panose="020B0604020202020204" pitchFamily="34" charset="0"/>
                <a:cs typeface="Arial" panose="020B0604020202020204" pitchFamily="34" charset="0"/>
              </a:rPr>
              <a:pPr/>
              <a:t>8</a:t>
            </a:fld>
            <a:endParaRPr lang="en-US"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2"/>
          </p:nvPr>
        </p:nvSpPr>
        <p:spPr/>
        <p:txBody>
          <a:bodyPr/>
          <a:lstStyle/>
          <a:p>
            <a:r>
              <a:rPr lang="en-US" dirty="0">
                <a:solidFill>
                  <a:prstClr val="white"/>
                </a:solidFill>
                <a:latin typeface="Arial" panose="020B0604020202020204" pitchFamily="34" charset="0"/>
                <a:cs typeface="Arial" panose="020B0604020202020204" pitchFamily="34" charset="0"/>
              </a:rPr>
              <a:t>© 2019 ACI</a:t>
            </a:r>
          </a:p>
        </p:txBody>
      </p:sp>
      <p:sp>
        <p:nvSpPr>
          <p:cNvPr id="8" name="Subtitle 5"/>
          <p:cNvSpPr>
            <a:spLocks noGrp="1"/>
          </p:cNvSpPr>
          <p:nvPr>
            <p:ph type="subTitle" idx="1"/>
          </p:nvPr>
        </p:nvSpPr>
        <p:spPr>
          <a:xfrm>
            <a:off x="197222" y="783117"/>
            <a:ext cx="8382236" cy="4435766"/>
          </a:xfrm>
        </p:spPr>
        <p:txBody>
          <a:bodyPr/>
          <a:lstStyle/>
          <a:p>
            <a:pPr>
              <a:lnSpc>
                <a:spcPct val="114000"/>
              </a:lnSpc>
              <a:spcAft>
                <a:spcPts val="300"/>
              </a:spcAft>
            </a:pPr>
            <a:r>
              <a:rPr lang="en-US" b="1" u="sng" dirty="0"/>
              <a:t>Terminals A</a:t>
            </a:r>
            <a:r>
              <a:rPr lang="en-US" b="1" dirty="0"/>
              <a:t>: Passenger satisfaction remained steady overall </a:t>
            </a:r>
            <a:r>
              <a:rPr lang="en-US" b="1" dirty="0">
                <a:solidFill>
                  <a:srgbClr val="FF0000"/>
                </a:solidFill>
              </a:rPr>
              <a:t>(3.62)</a:t>
            </a:r>
            <a:r>
              <a:rPr lang="en-US" b="1" dirty="0"/>
              <a:t> and for business </a:t>
            </a:r>
            <a:r>
              <a:rPr lang="en-US" b="1" dirty="0">
                <a:solidFill>
                  <a:srgbClr val="FF0000"/>
                </a:solidFill>
              </a:rPr>
              <a:t>(3.36) </a:t>
            </a:r>
            <a:r>
              <a:rPr lang="en-US" b="1" dirty="0"/>
              <a:t>and leisure </a:t>
            </a:r>
            <a:r>
              <a:rPr lang="en-US" b="1" dirty="0">
                <a:solidFill>
                  <a:srgbClr val="FF0000"/>
                </a:solidFill>
              </a:rPr>
              <a:t>(3.72)</a:t>
            </a:r>
            <a:r>
              <a:rPr lang="en-US" b="1" dirty="0"/>
              <a:t> travelers as well as for nearly all terminal element in Q1 2019 compared to year-over-year (YOY—Q1 2018) and last quarter (Q4 2018).  The few exceptions are comprised of elements where satisfaction declined significantly since last quarter: check-in wait-time (3.99) and staff efficiency (4.15), walking distance (3.95) and ATMs/ MExchngs (3.22); and declined YOY – baggage carts (3.19). On a positive </a:t>
            </a:r>
            <a:r>
              <a:rPr lang="en-US" b="1" dirty="0">
                <a:solidFill>
                  <a:srgbClr val="FF0000"/>
                </a:solidFill>
              </a:rPr>
              <a:t>note</a:t>
            </a:r>
            <a:r>
              <a:rPr lang="en-US" b="1" dirty="0"/>
              <a:t>, Internet/Wi-Fi access (3.65) improved significantly YOY.  Check-in staff courtesy (4.17) scored highest among the terminal elements in Q1 2019; shopping facilities value for the money – VFM (2.75) scored lowest.</a:t>
            </a:r>
            <a:endParaRPr lang="en-CA" b="1" dirty="0"/>
          </a:p>
          <a:p>
            <a:pPr>
              <a:lnSpc>
                <a:spcPct val="114000"/>
              </a:lnSpc>
              <a:spcAft>
                <a:spcPts val="300"/>
              </a:spcAft>
            </a:pPr>
            <a:r>
              <a:rPr lang="en-US" b="1" u="sng" dirty="0"/>
              <a:t>Terminal B</a:t>
            </a:r>
            <a:r>
              <a:rPr lang="en-US" b="1" dirty="0"/>
              <a:t>: Passenger satisfaction remained steady overall </a:t>
            </a:r>
            <a:r>
              <a:rPr lang="en-US" b="1" dirty="0">
                <a:solidFill>
                  <a:srgbClr val="FF0000"/>
                </a:solidFill>
              </a:rPr>
              <a:t>(3.86) </a:t>
            </a:r>
            <a:r>
              <a:rPr lang="en-US" b="1" dirty="0"/>
              <a:t>and for business </a:t>
            </a:r>
            <a:r>
              <a:rPr lang="en-US" b="1" dirty="0">
                <a:solidFill>
                  <a:srgbClr val="FF0000"/>
                </a:solidFill>
              </a:rPr>
              <a:t>(3.66) </a:t>
            </a:r>
            <a:r>
              <a:rPr lang="en-US" b="1" dirty="0"/>
              <a:t>and leisure </a:t>
            </a:r>
            <a:r>
              <a:rPr lang="en-US" b="1" dirty="0">
                <a:solidFill>
                  <a:srgbClr val="FF0000"/>
                </a:solidFill>
              </a:rPr>
              <a:t>(3.94) </a:t>
            </a:r>
            <a:r>
              <a:rPr lang="en-US" b="1" dirty="0"/>
              <a:t>travelers as well as for nearly all terminal element in Q1 2019 compared to year-over-year (YOY—Q1 2018) and last quarter (Q4 2018).  The few exceptions where satisfaction improved significantly occurred for baggage carts (3.94) and airport ambience (3.67), both up since last quarter (Q4 2018) and Internet/Wi-Fi access </a:t>
            </a:r>
            <a:r>
              <a:rPr lang="en-US" b="1" dirty="0">
                <a:solidFill>
                  <a:srgbClr val="FF0000"/>
                </a:solidFill>
              </a:rPr>
              <a:t>(3.98)</a:t>
            </a:r>
            <a:r>
              <a:rPr lang="en-US" b="1" dirty="0"/>
              <a:t>, up YOY.  The lowest scoring terminal element in Q1 2019 was eating facilities VFM (2.72); check-in staff courtesy (4.33) scored highest.</a:t>
            </a:r>
          </a:p>
          <a:p>
            <a:pPr>
              <a:lnSpc>
                <a:spcPct val="114000"/>
              </a:lnSpc>
              <a:spcAft>
                <a:spcPts val="300"/>
              </a:spcAft>
            </a:pPr>
            <a:r>
              <a:rPr lang="en-US" b="1" u="sng" dirty="0"/>
              <a:t>Terminal C</a:t>
            </a:r>
            <a:r>
              <a:rPr lang="en-US" b="1" dirty="0"/>
              <a:t>: Compared to YOY (Q1 2018) and/or last quarter (Q4 2018), passenger satisfaction improved significantly overall </a:t>
            </a:r>
            <a:r>
              <a:rPr lang="en-US" b="1" dirty="0">
                <a:solidFill>
                  <a:srgbClr val="FF0000"/>
                </a:solidFill>
              </a:rPr>
              <a:t>(4.03)</a:t>
            </a:r>
            <a:r>
              <a:rPr lang="en-US" b="1" dirty="0"/>
              <a:t> and for business travelers (</a:t>
            </a:r>
            <a:r>
              <a:rPr lang="en-US" b="1" dirty="0">
                <a:solidFill>
                  <a:srgbClr val="FF0000"/>
                </a:solidFill>
              </a:rPr>
              <a:t>3.97</a:t>
            </a:r>
            <a:r>
              <a:rPr lang="en-US" b="1" dirty="0"/>
              <a:t>, both </a:t>
            </a:r>
            <a:r>
              <a:rPr lang="en-US" b="1" dirty="0">
                <a:solidFill>
                  <a:srgbClr val="FF0000"/>
                </a:solidFill>
              </a:rPr>
              <a:t>time periods</a:t>
            </a:r>
            <a:r>
              <a:rPr lang="en-US" b="1" dirty="0"/>
              <a:t>) and leisure travelers (</a:t>
            </a:r>
            <a:r>
              <a:rPr lang="en-US" b="1" dirty="0">
                <a:solidFill>
                  <a:srgbClr val="FF0000"/>
                </a:solidFill>
              </a:rPr>
              <a:t>4.07,</a:t>
            </a:r>
            <a:r>
              <a:rPr lang="en-US" b="1" dirty="0"/>
              <a:t> YOY only) and for nearly all terminal elements, except where it remained stable: parking (3.60) and its perceived VFM (2.81, also the lowest scoring terminal element in Q1 2019), eating facilities VFM (3.04), ATMs/MExchngs (3.84), shopping facilities VFM (3.13), business lounges (3.81) and arrivals FIS passport control (4.04) and customs (3.91). FIDS </a:t>
            </a:r>
            <a:r>
              <a:rPr lang="en-US" b="1" dirty="0">
                <a:solidFill>
                  <a:srgbClr val="FF0000"/>
                </a:solidFill>
              </a:rPr>
              <a:t>(4.32)</a:t>
            </a:r>
            <a:r>
              <a:rPr lang="en-US" b="1" dirty="0"/>
              <a:t> scored highest among the terminal elements in Q1 2019.</a:t>
            </a:r>
          </a:p>
        </p:txBody>
      </p:sp>
      <p:sp>
        <p:nvSpPr>
          <p:cNvPr id="10" name="Footer Placeholder 11">
            <a:extLst>
              <a:ext uri="{FF2B5EF4-FFF2-40B4-BE49-F238E27FC236}">
                <a16:creationId xmlns:a16="http://schemas.microsoft.com/office/drawing/2014/main" id="{B7C6907D-EF35-4D36-99A6-CACA40B41A1C}"/>
              </a:ext>
            </a:extLst>
          </p:cNvPr>
          <p:cNvSpPr>
            <a:spLocks noGrp="1"/>
          </p:cNvSpPr>
          <p:nvPr>
            <p:ph type="ftr" sz="quarter" idx="3"/>
          </p:nvPr>
        </p:nvSpPr>
        <p:spPr>
          <a:xfrm>
            <a:off x="3124200" y="6546961"/>
            <a:ext cx="2895600" cy="324000"/>
          </a:xfrm>
        </p:spPr>
        <p:txBody>
          <a:bodyPr/>
          <a:lstStyle/>
          <a:p>
            <a:pPr>
              <a:defRPr/>
            </a:pPr>
            <a:r>
              <a:rPr lang="en-US" b="1" dirty="0"/>
              <a:t>Airport Performance – Q1 2019</a:t>
            </a:r>
          </a:p>
        </p:txBody>
      </p:sp>
    </p:spTree>
    <p:extLst>
      <p:ext uri="{BB962C8B-B14F-4D97-AF65-F5344CB8AC3E}">
        <p14:creationId xmlns:p14="http://schemas.microsoft.com/office/powerpoint/2010/main" val="602537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38315" y="1560668"/>
            <a:ext cx="7831668" cy="4691876"/>
          </a:xfrm>
          <a:prstGeom prst="rect">
            <a:avLst/>
          </a:prstGeom>
          <a:solidFill>
            <a:srgbClr val="FAFDDF">
              <a:alpha val="38824"/>
            </a:srgb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CA" b="1" dirty="0">
              <a:solidFill>
                <a:prstClr val="white"/>
              </a:solidFill>
              <a:latin typeface="Arial" panose="020B0604020202020204" pitchFamily="34" charset="0"/>
              <a:cs typeface="Arial" panose="020B0604020202020204" pitchFamily="34" charset="0"/>
            </a:endParaRPr>
          </a:p>
        </p:txBody>
      </p:sp>
      <p:sp>
        <p:nvSpPr>
          <p:cNvPr id="4" name="Rectangle 3"/>
          <p:cNvSpPr/>
          <p:nvPr/>
        </p:nvSpPr>
        <p:spPr>
          <a:xfrm>
            <a:off x="330200" y="952976"/>
            <a:ext cx="7831668" cy="599564"/>
          </a:xfrm>
          <a:prstGeom prst="rect">
            <a:avLst/>
          </a:prstGeom>
          <a:solidFill>
            <a:srgbClr val="E3C7AB">
              <a:alpha val="38824"/>
            </a:srgb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CA" dirty="0">
              <a:solidFill>
                <a:prstClr val="white"/>
              </a:solidFill>
              <a:latin typeface="Arial" panose="020B0604020202020204" pitchFamily="34" charset="0"/>
              <a:cs typeface="Arial" panose="020B0604020202020204" pitchFamily="34" charset="0"/>
            </a:endParaRPr>
          </a:p>
        </p:txBody>
      </p:sp>
      <p:graphicFrame>
        <p:nvGraphicFramePr>
          <p:cNvPr id="2" name="Content Placeholder 7"/>
          <p:cNvGraphicFramePr>
            <a:graphicFrameLocks/>
          </p:cNvGraphicFramePr>
          <p:nvPr>
            <p:extLst/>
          </p:nvPr>
        </p:nvGraphicFramePr>
        <p:xfrm>
          <a:off x="592893" y="410997"/>
          <a:ext cx="3530600" cy="5971117"/>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4"/>
          </p:nvPr>
        </p:nvSpPr>
        <p:spPr/>
        <p:txBody>
          <a:bodyPr/>
          <a:lstStyle/>
          <a:p>
            <a:fld id="{F76265A1-0085-4172-B257-78E89B106F77}" type="slidenum">
              <a:rPr lang="en-AU" smtClean="0">
                <a:latin typeface="Arial" panose="020B0604020202020204" pitchFamily="34" charset="0"/>
                <a:cs typeface="Arial" panose="020B0604020202020204" pitchFamily="34" charset="0"/>
              </a:rPr>
              <a:pPr/>
              <a:t>9</a:t>
            </a:fld>
            <a:endParaRPr lang="en-AU" dirty="0">
              <a:latin typeface="Arial" panose="020B0604020202020204" pitchFamily="34" charset="0"/>
              <a:cs typeface="Arial" panose="020B0604020202020204" pitchFamily="34" charset="0"/>
            </a:endParaRPr>
          </a:p>
        </p:txBody>
      </p:sp>
      <p:sp>
        <p:nvSpPr>
          <p:cNvPr id="5" name="Rectangle 4"/>
          <p:cNvSpPr/>
          <p:nvPr/>
        </p:nvSpPr>
        <p:spPr>
          <a:xfrm>
            <a:off x="330200" y="823635"/>
            <a:ext cx="2449576" cy="728905"/>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Overall</a:t>
            </a:r>
          </a:p>
          <a:p>
            <a:pPr defTabSz="457200"/>
            <a:r>
              <a:rPr lang="en-CA" sz="1000" b="1" dirty="0">
                <a:solidFill>
                  <a:srgbClr val="000000"/>
                </a:solidFill>
                <a:latin typeface="Arial" panose="020B0604020202020204" pitchFamily="34" charset="0"/>
                <a:cs typeface="Arial" panose="020B0604020202020204" pitchFamily="34" charset="0"/>
              </a:rPr>
              <a:t>Satisfaction</a:t>
            </a:r>
          </a:p>
        </p:txBody>
      </p:sp>
      <p:sp>
        <p:nvSpPr>
          <p:cNvPr id="16" name="Rectangle 15"/>
          <p:cNvSpPr/>
          <p:nvPr/>
        </p:nvSpPr>
        <p:spPr>
          <a:xfrm>
            <a:off x="336296" y="1561251"/>
            <a:ext cx="2449576" cy="553137"/>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Access</a:t>
            </a:r>
          </a:p>
        </p:txBody>
      </p:sp>
      <p:sp>
        <p:nvSpPr>
          <p:cNvPr id="17" name="Rectangle 16"/>
          <p:cNvSpPr/>
          <p:nvPr/>
        </p:nvSpPr>
        <p:spPr>
          <a:xfrm>
            <a:off x="336296" y="2127379"/>
            <a:ext cx="2449576" cy="444209"/>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Check-in</a:t>
            </a:r>
          </a:p>
        </p:txBody>
      </p:sp>
      <p:sp>
        <p:nvSpPr>
          <p:cNvPr id="18" name="Rectangle 17"/>
          <p:cNvSpPr/>
          <p:nvPr/>
        </p:nvSpPr>
        <p:spPr>
          <a:xfrm>
            <a:off x="333248" y="2571588"/>
            <a:ext cx="2449576" cy="349439"/>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Security</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ID Check</a:t>
            </a:r>
          </a:p>
        </p:txBody>
      </p:sp>
      <p:sp>
        <p:nvSpPr>
          <p:cNvPr id="19" name="Rectangle 18"/>
          <p:cNvSpPr/>
          <p:nvPr/>
        </p:nvSpPr>
        <p:spPr>
          <a:xfrm>
            <a:off x="336296" y="2921028"/>
            <a:ext cx="2449576" cy="583248"/>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Security</a:t>
            </a:r>
          </a:p>
        </p:txBody>
      </p:sp>
      <p:sp>
        <p:nvSpPr>
          <p:cNvPr id="20" name="Rectangle 19"/>
          <p:cNvSpPr/>
          <p:nvPr/>
        </p:nvSpPr>
        <p:spPr>
          <a:xfrm>
            <a:off x="336296" y="3489544"/>
            <a:ext cx="2449576" cy="583248"/>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Finding Way</a:t>
            </a:r>
          </a:p>
        </p:txBody>
      </p:sp>
      <p:sp>
        <p:nvSpPr>
          <p:cNvPr id="21" name="Rectangle 20"/>
          <p:cNvSpPr/>
          <p:nvPr/>
        </p:nvSpPr>
        <p:spPr>
          <a:xfrm>
            <a:off x="336296" y="4071331"/>
            <a:ext cx="2449576" cy="1349375"/>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Airport</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Facilities</a:t>
            </a:r>
          </a:p>
        </p:txBody>
      </p:sp>
      <p:sp>
        <p:nvSpPr>
          <p:cNvPr id="22" name="Rectangle 21"/>
          <p:cNvSpPr/>
          <p:nvPr/>
        </p:nvSpPr>
        <p:spPr>
          <a:xfrm>
            <a:off x="336296" y="5425970"/>
            <a:ext cx="2449576" cy="348050"/>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Airport</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Environment</a:t>
            </a:r>
          </a:p>
        </p:txBody>
      </p:sp>
      <p:sp>
        <p:nvSpPr>
          <p:cNvPr id="23" name="Rectangle 22"/>
          <p:cNvSpPr/>
          <p:nvPr/>
        </p:nvSpPr>
        <p:spPr>
          <a:xfrm>
            <a:off x="336296" y="5774020"/>
            <a:ext cx="2449576" cy="470396"/>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Arrivals</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Services</a:t>
            </a:r>
          </a:p>
        </p:txBody>
      </p:sp>
      <p:sp>
        <p:nvSpPr>
          <p:cNvPr id="8" name="Date Placeholder 7"/>
          <p:cNvSpPr>
            <a:spLocks noGrp="1"/>
          </p:cNvSpPr>
          <p:nvPr>
            <p:ph type="dt" sz="half" idx="2"/>
          </p:nvPr>
        </p:nvSpPr>
        <p:spPr/>
        <p:txBody>
          <a:bodyPr/>
          <a:lstStyle/>
          <a:p>
            <a:r>
              <a:rPr lang="en-US" dirty="0">
                <a:solidFill>
                  <a:prstClr val="white"/>
                </a:solidFill>
                <a:latin typeface="Arial" panose="020B0604020202020204" pitchFamily="34" charset="0"/>
                <a:cs typeface="Arial" panose="020B0604020202020204" pitchFamily="34" charset="0"/>
              </a:rPr>
              <a:t>© 2019 ACI</a:t>
            </a:r>
          </a:p>
        </p:txBody>
      </p:sp>
      <p:graphicFrame>
        <p:nvGraphicFramePr>
          <p:cNvPr id="29" name="Content Placeholder 7">
            <a:extLst>
              <a:ext uri="{FF2B5EF4-FFF2-40B4-BE49-F238E27FC236}">
                <a16:creationId xmlns:a16="http://schemas.microsoft.com/office/drawing/2014/main" id="{091CCD19-BC46-47FB-A83F-389D3DED37BC}"/>
              </a:ext>
            </a:extLst>
          </p:cNvPr>
          <p:cNvGraphicFramePr>
            <a:graphicFrameLocks/>
          </p:cNvGraphicFramePr>
          <p:nvPr>
            <p:extLst/>
          </p:nvPr>
        </p:nvGraphicFramePr>
        <p:xfrm>
          <a:off x="4095405" y="418797"/>
          <a:ext cx="1642533" cy="597111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 name="Content Placeholder 7">
            <a:extLst>
              <a:ext uri="{FF2B5EF4-FFF2-40B4-BE49-F238E27FC236}">
                <a16:creationId xmlns:a16="http://schemas.microsoft.com/office/drawing/2014/main" id="{724D77DA-DBA0-4D58-8DE2-C49BD82A434C}"/>
              </a:ext>
            </a:extLst>
          </p:cNvPr>
          <p:cNvGraphicFramePr>
            <a:graphicFrameLocks/>
          </p:cNvGraphicFramePr>
          <p:nvPr>
            <p:extLst>
              <p:ext uri="{D42A27DB-BD31-4B8C-83A1-F6EECF244321}">
                <p14:modId xmlns:p14="http://schemas.microsoft.com/office/powerpoint/2010/main" val="3474561684"/>
              </p:ext>
            </p:extLst>
          </p:nvPr>
        </p:nvGraphicFramePr>
        <p:xfrm>
          <a:off x="5931869" y="427927"/>
          <a:ext cx="1642533" cy="5971117"/>
        </p:xfrm>
        <a:graphic>
          <a:graphicData uri="http://schemas.openxmlformats.org/drawingml/2006/chart">
            <c:chart xmlns:c="http://schemas.openxmlformats.org/drawingml/2006/chart" xmlns:r="http://schemas.openxmlformats.org/officeDocument/2006/relationships" r:id="rId5"/>
          </a:graphicData>
        </a:graphic>
      </p:graphicFrame>
      <p:sp>
        <p:nvSpPr>
          <p:cNvPr id="30" name="Rectangle 29">
            <a:extLst>
              <a:ext uri="{FF2B5EF4-FFF2-40B4-BE49-F238E27FC236}">
                <a16:creationId xmlns:a16="http://schemas.microsoft.com/office/drawing/2014/main" id="{CA72B1C0-7516-4E22-BE66-77E24D1277E0}"/>
              </a:ext>
            </a:extLst>
          </p:cNvPr>
          <p:cNvSpPr/>
          <p:nvPr/>
        </p:nvSpPr>
        <p:spPr>
          <a:xfrm>
            <a:off x="4592565" y="755585"/>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u="sng" dirty="0">
                <a:solidFill>
                  <a:srgbClr val="0C56B0"/>
                </a:solidFill>
                <a:latin typeface="Arial" panose="020B0604020202020204" pitchFamily="34" charset="0"/>
                <a:cs typeface="Arial" panose="020B0604020202020204" pitchFamily="34" charset="0"/>
              </a:rPr>
              <a:t>TB</a:t>
            </a:r>
          </a:p>
        </p:txBody>
      </p:sp>
      <p:sp>
        <p:nvSpPr>
          <p:cNvPr id="32" name="Rectangle 31">
            <a:extLst>
              <a:ext uri="{FF2B5EF4-FFF2-40B4-BE49-F238E27FC236}">
                <a16:creationId xmlns:a16="http://schemas.microsoft.com/office/drawing/2014/main" id="{A11C6288-7CC3-459E-A584-CB6183663D8F}"/>
              </a:ext>
            </a:extLst>
          </p:cNvPr>
          <p:cNvSpPr/>
          <p:nvPr/>
        </p:nvSpPr>
        <p:spPr>
          <a:xfrm>
            <a:off x="6417183" y="755579"/>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u="sng" dirty="0">
                <a:solidFill>
                  <a:srgbClr val="0C56B0"/>
                </a:solidFill>
                <a:latin typeface="Arial" panose="020B0604020202020204" pitchFamily="34" charset="0"/>
                <a:cs typeface="Arial" panose="020B0604020202020204" pitchFamily="34" charset="0"/>
              </a:rPr>
              <a:t>TC</a:t>
            </a:r>
          </a:p>
        </p:txBody>
      </p:sp>
      <p:sp>
        <p:nvSpPr>
          <p:cNvPr id="26" name="Rectangle 25">
            <a:extLst>
              <a:ext uri="{FF2B5EF4-FFF2-40B4-BE49-F238E27FC236}">
                <a16:creationId xmlns:a16="http://schemas.microsoft.com/office/drawing/2014/main" id="{6E7629C6-5E2E-47EC-95FD-4F6CA307669B}"/>
              </a:ext>
            </a:extLst>
          </p:cNvPr>
          <p:cNvSpPr/>
          <p:nvPr/>
        </p:nvSpPr>
        <p:spPr>
          <a:xfrm>
            <a:off x="330200" y="6110423"/>
            <a:ext cx="8149586" cy="601447"/>
          </a:xfrm>
          <a:prstGeom prst="rect">
            <a:avLst/>
          </a:prstGeom>
        </p:spPr>
        <p:txBody>
          <a:bodyPr wrap="square">
            <a:spAutoFit/>
          </a:bodyPr>
          <a:lstStyle/>
          <a:p>
            <a:pPr defTabSz="457200"/>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Mean Scores based on rating scale: 1-Poor, 2-Fair, 3-Good, 4- Very Good, 5- Excellent.  * Other may include Education, Family visit ,Religious events, etc</a:t>
            </a: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p>
          <a:p>
            <a:pPr defTabSz="457200">
              <a:lnSpc>
                <a:spcPts val="800"/>
              </a:lnSpc>
            </a:pPr>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900" b="1" i="1" dirty="0">
                <a:solidFill>
                  <a:srgbClr val="0000FF"/>
                </a:solidFill>
                <a:latin typeface="Arial" panose="020B0604020202020204" pitchFamily="34" charset="0"/>
                <a:ea typeface="Times New Roman" panose="02020603050405020304" pitchFamily="18" charset="0"/>
                <a:cs typeface="Arial" panose="020B0604020202020204" pitchFamily="34" charset="0"/>
              </a:rPr>
              <a:t>H4/1- </a:t>
            </a:r>
            <a:r>
              <a:rPr lang="en-US" sz="900" b="1" i="1" dirty="0">
                <a:solidFill>
                  <a:srgbClr val="FF0000"/>
                </a:solidFill>
                <a:latin typeface="Arial" panose="020B0604020202020204" pitchFamily="34" charset="0"/>
                <a:ea typeface="Times New Roman" panose="02020603050405020304" pitchFamily="18" charset="0"/>
                <a:cs typeface="Arial" panose="020B0604020202020204" pitchFamily="34" charset="0"/>
              </a:rPr>
              <a:t>L4/1</a:t>
            </a:r>
            <a:r>
              <a:rPr lang="en-US" sz="900" b="1"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 Significantly /</a:t>
            </a:r>
            <a:r>
              <a:rPr lang="en-US" sz="900" b="1" i="1" dirty="0">
                <a:solidFill>
                  <a:srgbClr val="0000FF"/>
                </a:solidFill>
                <a:latin typeface="Arial" panose="020B0604020202020204" pitchFamily="34" charset="0"/>
                <a:ea typeface="Times New Roman" panose="02020603050405020304" pitchFamily="18" charset="0"/>
                <a:cs typeface="Arial" panose="020B0604020202020204" pitchFamily="34" charset="0"/>
              </a:rPr>
              <a:t>Higher/</a:t>
            </a:r>
            <a:r>
              <a:rPr lang="en-US" sz="900" b="1" i="1" dirty="0">
                <a:solidFill>
                  <a:srgbClr val="FF0000"/>
                </a:solidFill>
                <a:latin typeface="Arial" panose="020B0604020202020204" pitchFamily="34" charset="0"/>
                <a:ea typeface="Times New Roman" panose="02020603050405020304" pitchFamily="18" charset="0"/>
                <a:cs typeface="Arial" panose="020B0604020202020204" pitchFamily="34" charset="0"/>
              </a:rPr>
              <a:t>Lower</a:t>
            </a:r>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 than Q4 2018/Q1 2018.  Q1 2019 N: TA=248; TB=189; TC=554; </a:t>
            </a: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en-CA" i="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56" name="Rectangle 55">
            <a:extLst>
              <a:ext uri="{FF2B5EF4-FFF2-40B4-BE49-F238E27FC236}">
                <a16:creationId xmlns:a16="http://schemas.microsoft.com/office/drawing/2014/main" id="{AC8D7EB4-C27F-4FE9-AF87-05BC3C6BDE54}"/>
              </a:ext>
            </a:extLst>
          </p:cNvPr>
          <p:cNvSpPr/>
          <p:nvPr/>
        </p:nvSpPr>
        <p:spPr>
          <a:xfrm>
            <a:off x="5317470" y="4661030"/>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9" name="Title 1"/>
          <p:cNvSpPr>
            <a:spLocks noGrp="1"/>
          </p:cNvSpPr>
          <p:nvPr>
            <p:ph type="title"/>
          </p:nvPr>
        </p:nvSpPr>
        <p:spPr>
          <a:xfrm>
            <a:off x="138562" y="177149"/>
            <a:ext cx="3529853" cy="559721"/>
          </a:xfrm>
        </p:spPr>
        <p:txBody>
          <a:bodyPr>
            <a:noAutofit/>
          </a:bodyPr>
          <a:lstStyle/>
          <a:p>
            <a:r>
              <a:rPr lang="en-CA" sz="2000" b="1" dirty="0"/>
              <a:t>EWR Terminal Performance</a:t>
            </a:r>
          </a:p>
        </p:txBody>
      </p:sp>
      <p:sp>
        <p:nvSpPr>
          <p:cNvPr id="28" name="Rectangle 27">
            <a:extLst>
              <a:ext uri="{FF2B5EF4-FFF2-40B4-BE49-F238E27FC236}">
                <a16:creationId xmlns:a16="http://schemas.microsoft.com/office/drawing/2014/main" id="{D6BE8331-2EA6-4796-8FB9-4E3EC9468746}"/>
              </a:ext>
            </a:extLst>
          </p:cNvPr>
          <p:cNvSpPr/>
          <p:nvPr/>
        </p:nvSpPr>
        <p:spPr>
          <a:xfrm>
            <a:off x="2806987" y="745581"/>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u="sng" dirty="0">
                <a:solidFill>
                  <a:srgbClr val="0C56B0"/>
                </a:solidFill>
                <a:latin typeface="Arial" panose="020B0604020202020204" pitchFamily="34" charset="0"/>
                <a:cs typeface="Arial" panose="020B0604020202020204" pitchFamily="34" charset="0"/>
              </a:rPr>
              <a:t>TA</a:t>
            </a:r>
          </a:p>
        </p:txBody>
      </p:sp>
      <p:sp>
        <p:nvSpPr>
          <p:cNvPr id="31" name="Rectangle 30">
            <a:extLst>
              <a:ext uri="{FF2B5EF4-FFF2-40B4-BE49-F238E27FC236}">
                <a16:creationId xmlns:a16="http://schemas.microsoft.com/office/drawing/2014/main" id="{BFBEA0F1-E618-4F2C-998E-2F4A2BDED619}"/>
              </a:ext>
            </a:extLst>
          </p:cNvPr>
          <p:cNvSpPr/>
          <p:nvPr/>
        </p:nvSpPr>
        <p:spPr>
          <a:xfrm>
            <a:off x="2772462" y="5821248"/>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B16C464F-F609-4D35-99C8-79C3D8F4C685}"/>
              </a:ext>
            </a:extLst>
          </p:cNvPr>
          <p:cNvSpPr/>
          <p:nvPr/>
        </p:nvSpPr>
        <p:spPr>
          <a:xfrm>
            <a:off x="2770999" y="6026151"/>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38" name="Footer Placeholder 11">
            <a:extLst>
              <a:ext uri="{FF2B5EF4-FFF2-40B4-BE49-F238E27FC236}">
                <a16:creationId xmlns:a16="http://schemas.microsoft.com/office/drawing/2014/main" id="{53D681D5-9CF3-4F44-87E8-56C4E4626F25}"/>
              </a:ext>
            </a:extLst>
          </p:cNvPr>
          <p:cNvSpPr>
            <a:spLocks noGrp="1"/>
          </p:cNvSpPr>
          <p:nvPr>
            <p:ph type="ftr" sz="quarter" idx="3"/>
          </p:nvPr>
        </p:nvSpPr>
        <p:spPr>
          <a:xfrm>
            <a:off x="3109506" y="6546961"/>
            <a:ext cx="2895600" cy="324000"/>
          </a:xfrm>
        </p:spPr>
        <p:txBody>
          <a:bodyPr/>
          <a:lstStyle/>
          <a:p>
            <a:pPr>
              <a:defRPr/>
            </a:pPr>
            <a:r>
              <a:rPr lang="en-US" b="1" dirty="0">
                <a:solidFill>
                  <a:prstClr val="white"/>
                </a:solidFill>
              </a:rPr>
              <a:t>Terminal  Performance – Q1 2019</a:t>
            </a:r>
          </a:p>
        </p:txBody>
      </p:sp>
      <p:sp>
        <p:nvSpPr>
          <p:cNvPr id="77" name="Rectangle 76">
            <a:extLst>
              <a:ext uri="{FF2B5EF4-FFF2-40B4-BE49-F238E27FC236}">
                <a16:creationId xmlns:a16="http://schemas.microsoft.com/office/drawing/2014/main" id="{19CCD875-B0E9-4ACF-AB6E-521865278BA3}"/>
              </a:ext>
            </a:extLst>
          </p:cNvPr>
          <p:cNvSpPr/>
          <p:nvPr/>
        </p:nvSpPr>
        <p:spPr>
          <a:xfrm>
            <a:off x="3731799" y="214884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L4</a:t>
            </a:r>
          </a:p>
        </p:txBody>
      </p:sp>
      <p:sp>
        <p:nvSpPr>
          <p:cNvPr id="79" name="Rectangle 78">
            <a:extLst>
              <a:ext uri="{FF2B5EF4-FFF2-40B4-BE49-F238E27FC236}">
                <a16:creationId xmlns:a16="http://schemas.microsoft.com/office/drawing/2014/main" id="{19CCD875-B0E9-4ACF-AB6E-521865278BA3}"/>
              </a:ext>
            </a:extLst>
          </p:cNvPr>
          <p:cNvSpPr/>
          <p:nvPr/>
        </p:nvSpPr>
        <p:spPr>
          <a:xfrm>
            <a:off x="3742829" y="226171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L4</a:t>
            </a:r>
          </a:p>
        </p:txBody>
      </p:sp>
      <p:sp>
        <p:nvSpPr>
          <p:cNvPr id="92" name="Rectangle 91">
            <a:extLst>
              <a:ext uri="{FF2B5EF4-FFF2-40B4-BE49-F238E27FC236}">
                <a16:creationId xmlns:a16="http://schemas.microsoft.com/office/drawing/2014/main" id="{19CCD875-B0E9-4ACF-AB6E-521865278BA3}"/>
              </a:ext>
            </a:extLst>
          </p:cNvPr>
          <p:cNvSpPr/>
          <p:nvPr/>
        </p:nvSpPr>
        <p:spPr>
          <a:xfrm>
            <a:off x="3696023" y="372212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L4</a:t>
            </a:r>
          </a:p>
        </p:txBody>
      </p:sp>
      <p:sp>
        <p:nvSpPr>
          <p:cNvPr id="95" name="Rectangle 94">
            <a:extLst>
              <a:ext uri="{FF2B5EF4-FFF2-40B4-BE49-F238E27FC236}">
                <a16:creationId xmlns:a16="http://schemas.microsoft.com/office/drawing/2014/main" id="{19CCD875-B0E9-4ACF-AB6E-521865278BA3}"/>
              </a:ext>
            </a:extLst>
          </p:cNvPr>
          <p:cNvSpPr/>
          <p:nvPr/>
        </p:nvSpPr>
        <p:spPr>
          <a:xfrm>
            <a:off x="3559343" y="4414556"/>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L4</a:t>
            </a:r>
          </a:p>
        </p:txBody>
      </p:sp>
      <p:sp>
        <p:nvSpPr>
          <p:cNvPr id="96" name="Rectangle 95">
            <a:extLst>
              <a:ext uri="{FF2B5EF4-FFF2-40B4-BE49-F238E27FC236}">
                <a16:creationId xmlns:a16="http://schemas.microsoft.com/office/drawing/2014/main" id="{19CCD875-B0E9-4ACF-AB6E-521865278BA3}"/>
              </a:ext>
            </a:extLst>
          </p:cNvPr>
          <p:cNvSpPr/>
          <p:nvPr/>
        </p:nvSpPr>
        <p:spPr>
          <a:xfrm>
            <a:off x="5412463" y="192308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97" name="Rectangle 96">
            <a:extLst>
              <a:ext uri="{FF2B5EF4-FFF2-40B4-BE49-F238E27FC236}">
                <a16:creationId xmlns:a16="http://schemas.microsoft.com/office/drawing/2014/main" id="{19CCD875-B0E9-4ACF-AB6E-521865278BA3}"/>
              </a:ext>
            </a:extLst>
          </p:cNvPr>
          <p:cNvSpPr/>
          <p:nvPr/>
        </p:nvSpPr>
        <p:spPr>
          <a:xfrm>
            <a:off x="5406087" y="476046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98" name="Rectangle 97">
            <a:extLst>
              <a:ext uri="{FF2B5EF4-FFF2-40B4-BE49-F238E27FC236}">
                <a16:creationId xmlns:a16="http://schemas.microsoft.com/office/drawing/2014/main" id="{19CCD875-B0E9-4ACF-AB6E-521865278BA3}"/>
              </a:ext>
            </a:extLst>
          </p:cNvPr>
          <p:cNvSpPr/>
          <p:nvPr/>
        </p:nvSpPr>
        <p:spPr>
          <a:xfrm>
            <a:off x="5371008" y="556014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99" name="Rectangle 98">
            <a:extLst>
              <a:ext uri="{FF2B5EF4-FFF2-40B4-BE49-F238E27FC236}">
                <a16:creationId xmlns:a16="http://schemas.microsoft.com/office/drawing/2014/main" id="{19CCD875-B0E9-4ACF-AB6E-521865278BA3}"/>
              </a:ext>
            </a:extLst>
          </p:cNvPr>
          <p:cNvSpPr/>
          <p:nvPr/>
        </p:nvSpPr>
        <p:spPr>
          <a:xfrm>
            <a:off x="7264817" y="874872"/>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00" name="Rectangle 99">
            <a:extLst>
              <a:ext uri="{FF2B5EF4-FFF2-40B4-BE49-F238E27FC236}">
                <a16:creationId xmlns:a16="http://schemas.microsoft.com/office/drawing/2014/main" id="{19CCD875-B0E9-4ACF-AB6E-521865278BA3}"/>
              </a:ext>
            </a:extLst>
          </p:cNvPr>
          <p:cNvSpPr/>
          <p:nvPr/>
        </p:nvSpPr>
        <p:spPr>
          <a:xfrm>
            <a:off x="7264817" y="1004213"/>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01" name="Rectangle 100">
            <a:extLst>
              <a:ext uri="{FF2B5EF4-FFF2-40B4-BE49-F238E27FC236}">
                <a16:creationId xmlns:a16="http://schemas.microsoft.com/office/drawing/2014/main" id="{19CCD875-B0E9-4ACF-AB6E-521865278BA3}"/>
              </a:ext>
            </a:extLst>
          </p:cNvPr>
          <p:cNvSpPr/>
          <p:nvPr/>
        </p:nvSpPr>
        <p:spPr>
          <a:xfrm>
            <a:off x="7301394" y="113528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02" name="Rectangle 101">
            <a:extLst>
              <a:ext uri="{FF2B5EF4-FFF2-40B4-BE49-F238E27FC236}">
                <a16:creationId xmlns:a16="http://schemas.microsoft.com/office/drawing/2014/main" id="{19CCD875-B0E9-4ACF-AB6E-521865278BA3}"/>
              </a:ext>
            </a:extLst>
          </p:cNvPr>
          <p:cNvSpPr/>
          <p:nvPr/>
        </p:nvSpPr>
        <p:spPr>
          <a:xfrm>
            <a:off x="7301392" y="1240866"/>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03" name="Rectangle 102">
            <a:extLst>
              <a:ext uri="{FF2B5EF4-FFF2-40B4-BE49-F238E27FC236}">
                <a16:creationId xmlns:a16="http://schemas.microsoft.com/office/drawing/2014/main" id="{19CCD875-B0E9-4ACF-AB6E-521865278BA3}"/>
              </a:ext>
            </a:extLst>
          </p:cNvPr>
          <p:cNvSpPr/>
          <p:nvPr/>
        </p:nvSpPr>
        <p:spPr>
          <a:xfrm>
            <a:off x="7301390" y="135375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04" name="Rectangle 103">
            <a:extLst>
              <a:ext uri="{FF2B5EF4-FFF2-40B4-BE49-F238E27FC236}">
                <a16:creationId xmlns:a16="http://schemas.microsoft.com/office/drawing/2014/main" id="{19CCD875-B0E9-4ACF-AB6E-521865278BA3}"/>
              </a:ext>
            </a:extLst>
          </p:cNvPr>
          <p:cNvSpPr/>
          <p:nvPr/>
        </p:nvSpPr>
        <p:spPr>
          <a:xfrm>
            <a:off x="7300122" y="1571808"/>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05" name="Rectangle 104">
            <a:extLst>
              <a:ext uri="{FF2B5EF4-FFF2-40B4-BE49-F238E27FC236}">
                <a16:creationId xmlns:a16="http://schemas.microsoft.com/office/drawing/2014/main" id="{19CCD875-B0E9-4ACF-AB6E-521865278BA3}"/>
              </a:ext>
            </a:extLst>
          </p:cNvPr>
          <p:cNvSpPr/>
          <p:nvPr/>
        </p:nvSpPr>
        <p:spPr>
          <a:xfrm>
            <a:off x="7272690" y="1896328"/>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06" name="Rectangle 105">
            <a:extLst>
              <a:ext uri="{FF2B5EF4-FFF2-40B4-BE49-F238E27FC236}">
                <a16:creationId xmlns:a16="http://schemas.microsoft.com/office/drawing/2014/main" id="{19CCD875-B0E9-4ACF-AB6E-521865278BA3}"/>
              </a:ext>
            </a:extLst>
          </p:cNvPr>
          <p:cNvSpPr/>
          <p:nvPr/>
        </p:nvSpPr>
        <p:spPr>
          <a:xfrm>
            <a:off x="7286064" y="2125326"/>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07" name="Rectangle 106">
            <a:extLst>
              <a:ext uri="{FF2B5EF4-FFF2-40B4-BE49-F238E27FC236}">
                <a16:creationId xmlns:a16="http://schemas.microsoft.com/office/drawing/2014/main" id="{19CCD875-B0E9-4ACF-AB6E-521865278BA3}"/>
              </a:ext>
            </a:extLst>
          </p:cNvPr>
          <p:cNvSpPr/>
          <p:nvPr/>
        </p:nvSpPr>
        <p:spPr>
          <a:xfrm>
            <a:off x="7286064" y="2249476"/>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08" name="Rectangle 107">
            <a:extLst>
              <a:ext uri="{FF2B5EF4-FFF2-40B4-BE49-F238E27FC236}">
                <a16:creationId xmlns:a16="http://schemas.microsoft.com/office/drawing/2014/main" id="{19CCD875-B0E9-4ACF-AB6E-521865278BA3}"/>
              </a:ext>
            </a:extLst>
          </p:cNvPr>
          <p:cNvSpPr/>
          <p:nvPr/>
        </p:nvSpPr>
        <p:spPr>
          <a:xfrm>
            <a:off x="7286064" y="2382473"/>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09" name="Rectangle 108">
            <a:extLst>
              <a:ext uri="{FF2B5EF4-FFF2-40B4-BE49-F238E27FC236}">
                <a16:creationId xmlns:a16="http://schemas.microsoft.com/office/drawing/2014/main" id="{19CCD875-B0E9-4ACF-AB6E-521865278BA3}"/>
              </a:ext>
            </a:extLst>
          </p:cNvPr>
          <p:cNvSpPr/>
          <p:nvPr/>
        </p:nvSpPr>
        <p:spPr>
          <a:xfrm>
            <a:off x="7304352" y="2573439"/>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10" name="Rectangle 109">
            <a:extLst>
              <a:ext uri="{FF2B5EF4-FFF2-40B4-BE49-F238E27FC236}">
                <a16:creationId xmlns:a16="http://schemas.microsoft.com/office/drawing/2014/main" id="{19CCD875-B0E9-4ACF-AB6E-521865278BA3}"/>
              </a:ext>
            </a:extLst>
          </p:cNvPr>
          <p:cNvSpPr/>
          <p:nvPr/>
        </p:nvSpPr>
        <p:spPr>
          <a:xfrm>
            <a:off x="7304352" y="2688759"/>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12" name="Rectangle 111">
            <a:extLst>
              <a:ext uri="{FF2B5EF4-FFF2-40B4-BE49-F238E27FC236}">
                <a16:creationId xmlns:a16="http://schemas.microsoft.com/office/drawing/2014/main" id="{19CCD875-B0E9-4ACF-AB6E-521865278BA3}"/>
              </a:ext>
            </a:extLst>
          </p:cNvPr>
          <p:cNvSpPr/>
          <p:nvPr/>
        </p:nvSpPr>
        <p:spPr>
          <a:xfrm>
            <a:off x="7286064" y="2917949"/>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13" name="Rectangle 112">
            <a:extLst>
              <a:ext uri="{FF2B5EF4-FFF2-40B4-BE49-F238E27FC236}">
                <a16:creationId xmlns:a16="http://schemas.microsoft.com/office/drawing/2014/main" id="{19CCD875-B0E9-4ACF-AB6E-521865278BA3}"/>
              </a:ext>
            </a:extLst>
          </p:cNvPr>
          <p:cNvSpPr/>
          <p:nvPr/>
        </p:nvSpPr>
        <p:spPr>
          <a:xfrm>
            <a:off x="7286064" y="3175096"/>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14" name="Rectangle 113">
            <a:extLst>
              <a:ext uri="{FF2B5EF4-FFF2-40B4-BE49-F238E27FC236}">
                <a16:creationId xmlns:a16="http://schemas.microsoft.com/office/drawing/2014/main" id="{19CCD875-B0E9-4ACF-AB6E-521865278BA3}"/>
              </a:ext>
            </a:extLst>
          </p:cNvPr>
          <p:cNvSpPr/>
          <p:nvPr/>
        </p:nvSpPr>
        <p:spPr>
          <a:xfrm>
            <a:off x="7286064" y="3042312"/>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15" name="Rectangle 114">
            <a:extLst>
              <a:ext uri="{FF2B5EF4-FFF2-40B4-BE49-F238E27FC236}">
                <a16:creationId xmlns:a16="http://schemas.microsoft.com/office/drawing/2014/main" id="{19CCD875-B0E9-4ACF-AB6E-521865278BA3}"/>
              </a:ext>
            </a:extLst>
          </p:cNvPr>
          <p:cNvSpPr/>
          <p:nvPr/>
        </p:nvSpPr>
        <p:spPr>
          <a:xfrm>
            <a:off x="7286064" y="3299459"/>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16" name="Rectangle 115">
            <a:extLst>
              <a:ext uri="{FF2B5EF4-FFF2-40B4-BE49-F238E27FC236}">
                <a16:creationId xmlns:a16="http://schemas.microsoft.com/office/drawing/2014/main" id="{19CCD875-B0E9-4ACF-AB6E-521865278BA3}"/>
              </a:ext>
            </a:extLst>
          </p:cNvPr>
          <p:cNvSpPr/>
          <p:nvPr/>
        </p:nvSpPr>
        <p:spPr>
          <a:xfrm>
            <a:off x="7281834" y="3484943"/>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17" name="Rectangle 116">
            <a:extLst>
              <a:ext uri="{FF2B5EF4-FFF2-40B4-BE49-F238E27FC236}">
                <a16:creationId xmlns:a16="http://schemas.microsoft.com/office/drawing/2014/main" id="{19CCD875-B0E9-4ACF-AB6E-521865278BA3}"/>
              </a:ext>
            </a:extLst>
          </p:cNvPr>
          <p:cNvSpPr/>
          <p:nvPr/>
        </p:nvSpPr>
        <p:spPr>
          <a:xfrm>
            <a:off x="7281834" y="3609042"/>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18" name="Rectangle 117">
            <a:extLst>
              <a:ext uri="{FF2B5EF4-FFF2-40B4-BE49-F238E27FC236}">
                <a16:creationId xmlns:a16="http://schemas.microsoft.com/office/drawing/2014/main" id="{19CCD875-B0E9-4ACF-AB6E-521865278BA3}"/>
              </a:ext>
            </a:extLst>
          </p:cNvPr>
          <p:cNvSpPr/>
          <p:nvPr/>
        </p:nvSpPr>
        <p:spPr>
          <a:xfrm>
            <a:off x="7301390" y="3753454"/>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19" name="Rectangle 118">
            <a:extLst>
              <a:ext uri="{FF2B5EF4-FFF2-40B4-BE49-F238E27FC236}">
                <a16:creationId xmlns:a16="http://schemas.microsoft.com/office/drawing/2014/main" id="{19CCD875-B0E9-4ACF-AB6E-521865278BA3}"/>
              </a:ext>
            </a:extLst>
          </p:cNvPr>
          <p:cNvSpPr/>
          <p:nvPr/>
        </p:nvSpPr>
        <p:spPr>
          <a:xfrm>
            <a:off x="7301266" y="385150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20" name="Rectangle 119">
            <a:extLst>
              <a:ext uri="{FF2B5EF4-FFF2-40B4-BE49-F238E27FC236}">
                <a16:creationId xmlns:a16="http://schemas.microsoft.com/office/drawing/2014/main" id="{19CCD875-B0E9-4ACF-AB6E-521865278BA3}"/>
              </a:ext>
            </a:extLst>
          </p:cNvPr>
          <p:cNvSpPr/>
          <p:nvPr/>
        </p:nvSpPr>
        <p:spPr>
          <a:xfrm>
            <a:off x="7285940" y="4047091"/>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21" name="Rectangle 120">
            <a:extLst>
              <a:ext uri="{FF2B5EF4-FFF2-40B4-BE49-F238E27FC236}">
                <a16:creationId xmlns:a16="http://schemas.microsoft.com/office/drawing/2014/main" id="{19CCD875-B0E9-4ACF-AB6E-521865278BA3}"/>
              </a:ext>
            </a:extLst>
          </p:cNvPr>
          <p:cNvSpPr/>
          <p:nvPr/>
        </p:nvSpPr>
        <p:spPr>
          <a:xfrm>
            <a:off x="7322516" y="419433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22" name="Rectangle 121">
            <a:extLst>
              <a:ext uri="{FF2B5EF4-FFF2-40B4-BE49-F238E27FC236}">
                <a16:creationId xmlns:a16="http://schemas.microsoft.com/office/drawing/2014/main" id="{19CCD875-B0E9-4ACF-AB6E-521865278BA3}"/>
              </a:ext>
            </a:extLst>
          </p:cNvPr>
          <p:cNvSpPr/>
          <p:nvPr/>
        </p:nvSpPr>
        <p:spPr>
          <a:xfrm>
            <a:off x="7309265" y="4504358"/>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23" name="Rectangle 122">
            <a:extLst>
              <a:ext uri="{FF2B5EF4-FFF2-40B4-BE49-F238E27FC236}">
                <a16:creationId xmlns:a16="http://schemas.microsoft.com/office/drawing/2014/main" id="{19CCD875-B0E9-4ACF-AB6E-521865278BA3}"/>
              </a:ext>
            </a:extLst>
          </p:cNvPr>
          <p:cNvSpPr/>
          <p:nvPr/>
        </p:nvSpPr>
        <p:spPr>
          <a:xfrm>
            <a:off x="7317672" y="476894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24" name="Rectangle 123">
            <a:extLst>
              <a:ext uri="{FF2B5EF4-FFF2-40B4-BE49-F238E27FC236}">
                <a16:creationId xmlns:a16="http://schemas.microsoft.com/office/drawing/2014/main" id="{19CCD875-B0E9-4ACF-AB6E-521865278BA3}"/>
              </a:ext>
            </a:extLst>
          </p:cNvPr>
          <p:cNvSpPr/>
          <p:nvPr/>
        </p:nvSpPr>
        <p:spPr>
          <a:xfrm>
            <a:off x="7273720" y="4961625"/>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25" name="Rectangle 124">
            <a:extLst>
              <a:ext uri="{FF2B5EF4-FFF2-40B4-BE49-F238E27FC236}">
                <a16:creationId xmlns:a16="http://schemas.microsoft.com/office/drawing/2014/main" id="{19CCD875-B0E9-4ACF-AB6E-521865278BA3}"/>
              </a:ext>
            </a:extLst>
          </p:cNvPr>
          <p:cNvSpPr/>
          <p:nvPr/>
        </p:nvSpPr>
        <p:spPr>
          <a:xfrm>
            <a:off x="7278299" y="5084996"/>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26" name="Rectangle 125">
            <a:extLst>
              <a:ext uri="{FF2B5EF4-FFF2-40B4-BE49-F238E27FC236}">
                <a16:creationId xmlns:a16="http://schemas.microsoft.com/office/drawing/2014/main" id="{19CCD875-B0E9-4ACF-AB6E-521865278BA3}"/>
              </a:ext>
            </a:extLst>
          </p:cNvPr>
          <p:cNvSpPr/>
          <p:nvPr/>
        </p:nvSpPr>
        <p:spPr>
          <a:xfrm>
            <a:off x="7307267" y="522135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27" name="Rectangle 126">
            <a:extLst>
              <a:ext uri="{FF2B5EF4-FFF2-40B4-BE49-F238E27FC236}">
                <a16:creationId xmlns:a16="http://schemas.microsoft.com/office/drawing/2014/main" id="{19CCD875-B0E9-4ACF-AB6E-521865278BA3}"/>
              </a:ext>
            </a:extLst>
          </p:cNvPr>
          <p:cNvSpPr/>
          <p:nvPr/>
        </p:nvSpPr>
        <p:spPr>
          <a:xfrm>
            <a:off x="7264690" y="5418452"/>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H4/1</a:t>
            </a:r>
          </a:p>
        </p:txBody>
      </p:sp>
      <p:sp>
        <p:nvSpPr>
          <p:cNvPr id="128" name="Rectangle 127">
            <a:extLst>
              <a:ext uri="{FF2B5EF4-FFF2-40B4-BE49-F238E27FC236}">
                <a16:creationId xmlns:a16="http://schemas.microsoft.com/office/drawing/2014/main" id="{19CCD875-B0E9-4ACF-AB6E-521865278BA3}"/>
              </a:ext>
            </a:extLst>
          </p:cNvPr>
          <p:cNvSpPr/>
          <p:nvPr/>
        </p:nvSpPr>
        <p:spPr>
          <a:xfrm>
            <a:off x="7297721" y="557491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129" name="Rectangle 128">
            <a:extLst>
              <a:ext uri="{FF2B5EF4-FFF2-40B4-BE49-F238E27FC236}">
                <a16:creationId xmlns:a16="http://schemas.microsoft.com/office/drawing/2014/main" id="{19CCD875-B0E9-4ACF-AB6E-521865278BA3}"/>
              </a:ext>
            </a:extLst>
          </p:cNvPr>
          <p:cNvSpPr/>
          <p:nvPr/>
        </p:nvSpPr>
        <p:spPr>
          <a:xfrm>
            <a:off x="7297721" y="590793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
        <p:nvSpPr>
          <p:cNvPr id="64" name="Rectangle 63">
            <a:extLst>
              <a:ext uri="{FF2B5EF4-FFF2-40B4-BE49-F238E27FC236}">
                <a16:creationId xmlns:a16="http://schemas.microsoft.com/office/drawing/2014/main" id="{FA04A35E-7E82-436E-BAB8-153BAEA1AAD8}"/>
              </a:ext>
            </a:extLst>
          </p:cNvPr>
          <p:cNvSpPr/>
          <p:nvPr/>
        </p:nvSpPr>
        <p:spPr>
          <a:xfrm>
            <a:off x="3554694" y="1908358"/>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L1</a:t>
            </a:r>
          </a:p>
        </p:txBody>
      </p:sp>
      <p:sp>
        <p:nvSpPr>
          <p:cNvPr id="65" name="Rectangle 64">
            <a:extLst>
              <a:ext uri="{FF2B5EF4-FFF2-40B4-BE49-F238E27FC236}">
                <a16:creationId xmlns:a16="http://schemas.microsoft.com/office/drawing/2014/main" id="{7A69F09A-2CA4-4849-A130-09B730C9D561}"/>
              </a:ext>
            </a:extLst>
          </p:cNvPr>
          <p:cNvSpPr/>
          <p:nvPr/>
        </p:nvSpPr>
        <p:spPr>
          <a:xfrm>
            <a:off x="3622727" y="476128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H1</a:t>
            </a:r>
          </a:p>
        </p:txBody>
      </p:sp>
    </p:spTree>
    <p:extLst>
      <p:ext uri="{BB962C8B-B14F-4D97-AF65-F5344CB8AC3E}">
        <p14:creationId xmlns:p14="http://schemas.microsoft.com/office/powerpoint/2010/main" val="2039179653"/>
      </p:ext>
    </p:extLst>
  </p:cSld>
  <p:clrMapOvr>
    <a:masterClrMapping/>
  </p:clrMapOvr>
</p:sld>
</file>

<file path=ppt/theme/theme1.xml><?xml version="1.0" encoding="utf-8"?>
<a:theme xmlns:a="http://schemas.openxmlformats.org/drawingml/2006/main" name="1_Design 1 - Thin 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file>

<file path=customXml/item2.xml><?xml version="1.0" encoding="utf-8"?>
<ct:contentTypeSchema xmlns:ct="http://schemas.microsoft.com/office/2006/metadata/contentType" xmlns:ma="http://schemas.microsoft.com/office/2006/metadata/properties/metaAttributes" ct:_="" ma:_="" ma:contentTypeName="TNSInfoDocument" ma:contentTypeID="0x010100468BE630344CFF4DB608D05E1B2111830048EEC5E7BAC02140BEB90219A6C5E8CB002B5B0C27235B8148B06AE18387184B95" ma:contentTypeVersion="21" ma:contentTypeDescription="TNS Info Document" ma:contentTypeScope="" ma:versionID="7c03dfa5b060ff3042332c592cae931b">
  <xsd:schema xmlns:xsd="http://www.w3.org/2001/XMLSchema" xmlns:p="http://schemas.microsoft.com/office/2006/metadata/properties" xmlns:ns2="4ea38a08-ba9b-4261-9d90-f81cd529267c" xmlns:ns3="3b047354-3613-465c-95ff-7d3745f704f0" xmlns:ns4="80252f95-4810-4385-bd26-f1d4182e9d18" xmlns:ns5="1bcccd96-784f-44c7-8bf7-57191691dfb9" targetNamespace="http://schemas.microsoft.com/office/2006/metadata/properties" ma:root="true" ma:fieldsID="aef5136bdbdd309b66b378b5e3f24b48" ns2:_="" ns3:_="" ns4:_="" ns5:_="">
    <xsd:import namespace="4ea38a08-ba9b-4261-9d90-f81cd529267c"/>
    <xsd:import namespace="3b047354-3613-465c-95ff-7d3745f704f0"/>
    <xsd:import namespace="80252f95-4810-4385-bd26-f1d4182e9d18"/>
    <xsd:import namespace="1bcccd96-784f-44c7-8bf7-57191691dfb9"/>
    <xsd:element name="properties">
      <xsd:complexType>
        <xsd:sequence>
          <xsd:element name="documentManagement">
            <xsd:complexType>
              <xsd:all>
                <xsd:element ref="ns2:Document_x0020_Author" minOccurs="0"/>
                <xsd:element ref="ns2:Document_x0020_Created" minOccurs="0"/>
                <xsd:element ref="ns2:Document_x0020_Resource_x0020_Description" minOccurs="0"/>
                <xsd:element ref="ns2:Document_x0020_Activation_x0020_Date" minOccurs="0"/>
                <xsd:element ref="ns2:Document_x0020_Expiration_x0020_Date" minOccurs="0"/>
                <xsd:element ref="ns3:fileName" minOccurs="0"/>
                <xsd:element ref="ns4:SkipAlert" minOccurs="0"/>
                <xsd:element ref="ns5:_dlc_Exempt" minOccurs="0"/>
                <xsd:element ref="ns5:_dlc_ExpireDateSaved" minOccurs="0"/>
                <xsd:element ref="ns5:_dlc_ExpireDate" minOccurs="0"/>
              </xsd:all>
            </xsd:complexType>
          </xsd:element>
        </xsd:sequence>
      </xsd:complexType>
    </xsd:element>
  </xsd:schema>
  <xsd:schema xmlns:xsd="http://www.w3.org/2001/XMLSchema" xmlns:dms="http://schemas.microsoft.com/office/2006/documentManagement/types" targetNamespace="4ea38a08-ba9b-4261-9d90-f81cd529267c" elementFormDefault="qualified">
    <xsd:import namespace="http://schemas.microsoft.com/office/2006/documentManagement/types"/>
    <xsd:element name="Document_x0020_Author" ma:index="8" nillable="true" ma:displayName="Document Author" ma:list="UserInfo"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reated" ma:index="9" nillable="true" ma:displayName="Document Created" ma:default="[today]" ma:format="DateTime" ma:internalName="Document_x0020_Created">
      <xsd:simpleType>
        <xsd:restriction base="dms:DateTime"/>
      </xsd:simpleType>
    </xsd:element>
    <xsd:element name="Document_x0020_Resource_x0020_Description" ma:index="10" nillable="true" ma:displayName="Document Resource Description" ma:default="" ma:internalName="Document_x0020_Resource_x0020_Description">
      <xsd:simpleType>
        <xsd:restriction base="dms:Note"/>
      </xsd:simpleType>
    </xsd:element>
    <xsd:element name="Document_x0020_Activation_x0020_Date" ma:index="11" nillable="true" ma:displayName="Document Activation Date" ma:default="[today]" ma:format="DateOnly" ma:internalName="Document_x0020_Activation_x0020_Date">
      <xsd:simpleType>
        <xsd:restriction base="dms:DateTime"/>
      </xsd:simpleType>
    </xsd:element>
    <xsd:element name="Document_x0020_Expiration_x0020_Date" ma:index="12" nillable="true" ma:displayName="Document Expiration Date" ma:default="2500-12-31T00:00:00Z" ma:format="DateOnly" ma:internalName="Document_x0020_Expiration_x0020_Date" ma:readOnly="false">
      <xsd:simpleType>
        <xsd:restriction base="dms:DateTime"/>
      </xsd:simpleType>
    </xsd:element>
  </xsd:schema>
  <xsd:schema xmlns:xsd="http://www.w3.org/2001/XMLSchema" xmlns:dms="http://schemas.microsoft.com/office/2006/documentManagement/types" targetNamespace="3b047354-3613-465c-95ff-7d3745f704f0" elementFormDefault="qualified">
    <xsd:import namespace="http://schemas.microsoft.com/office/2006/documentManagement/types"/>
    <xsd:element name="fileName" ma:index="13" nillable="true" ma:displayName="fileName" ma:hidden="true" ma:internalName="fileName" ma:readOnly="false">
      <xsd:simpleType>
        <xsd:restriction base="dms:Text">
          <xsd:maxLength value="255"/>
        </xsd:restriction>
      </xsd:simpleType>
    </xsd:element>
  </xsd:schema>
  <xsd:schema xmlns:xsd="http://www.w3.org/2001/XMLSchema" xmlns:dms="http://schemas.microsoft.com/office/2006/documentManagement/types" targetNamespace="80252f95-4810-4385-bd26-f1d4182e9d18" elementFormDefault="qualified">
    <xsd:import namespace="http://schemas.microsoft.com/office/2006/documentManagement/types"/>
    <xsd:element name="SkipAlert" ma:index="14" nillable="true" ma:displayName="SkipAlert" ma:default="0" ma:internalName="SkipAlert">
      <xsd:simpleType>
        <xsd:restriction base="dms:Boolean"/>
      </xsd:simpleType>
    </xsd:element>
  </xsd:schema>
  <xsd:schema xmlns:xsd="http://www.w3.org/2001/XMLSchema" xmlns:dms="http://schemas.microsoft.com/office/2006/documentManagement/types" targetNamespace="1bcccd96-784f-44c7-8bf7-57191691dfb9" elementFormDefault="qualified">
    <xsd:import namespace="http://schemas.microsoft.com/office/2006/documentManagement/types"/>
    <xsd:element name="_dlc_Exempt" ma:index="15" nillable="true" ma:displayName="Exempt from Policy" ma:description="" ma:hidden="true" ma:internalName="_dlc_Exempt" ma:readOnly="true">
      <xsd:simpleType>
        <xsd:restriction base="dms:Unknown"/>
      </xsd:simpleType>
    </xsd:element>
    <xsd:element name="_dlc_ExpireDateSaved" ma:index="16" nillable="true" ma:displayName="Original Expiration Date" ma:description="" ma:hidden="true" ma:internalName="_dlc_ExpireDateSaved" ma:readOnly="true">
      <xsd:simpleType>
        <xsd:restriction base="dms:DateTime"/>
      </xsd:simpleType>
    </xsd:element>
    <xsd:element name="_dlc_ExpireDate" ma:index="17" nillable="true" ma:displayName="Expiration Date" ma:description="" ma:hidden="true" ma:internalName="_dlc_ExpireDat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p:Policy xmlns:p="office.server.policy" id="" local="true">
  <p:Name>Custom Expiration</p:Name>
  <p:Description/>
  <p:Statement/>
  <p:PolicyItems>
    <p:PolicyItem featureId="Microsoft.Office.RecordsManagement.PolicyFeatures.Expiration">
      <p:Name>Expiration</p:Name>
      <p:Description>Automatic scheduling of content for processing, and expiry of content that has reached its due date.</p:Description>
      <p:CustomData>
        <data>
          <formula id="CustomExpirationPolicy.CustomPolicy"/>
          <action type="action" id="Microsoft.Office.RecordsManagement.PolicyFeatures.Expiration.Action.MoveToRecycleBin"/>
        </data>
      </p:CustomData>
    </p:PolicyItem>
  </p:PolicyItems>
</p:Policy>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documentManagement>
    <Document_x0020_Resource_x0020_Description xmlns="4ea38a08-ba9b-4261-9d90-f81cd529267c" xsi:nil="true"/>
    <Document_x0020_Author xmlns="4ea38a08-ba9b-4261-9d90-f81cd529267c">
      <UserInfo>
        <DisplayName/>
        <AccountId xsi:nil="true"/>
        <AccountType/>
      </UserInfo>
    </Document_x0020_Author>
    <Document_x0020_Created xmlns="4ea38a08-ba9b-4261-9d90-f81cd529267c">2017-10-10T14:28:50+00:00</Document_x0020_Created>
    <Document_x0020_Expiration_x0020_Date xmlns="4ea38a08-ba9b-4261-9d90-f81cd529267c">2500-12-31T00:00:00+00:00</Document_x0020_Expiration_x0020_Date>
    <fileName xmlns="3b047354-3613-465c-95ff-7d3745f704f0" xsi:nil="true"/>
    <Document_x0020_Activation_x0020_Date xmlns="4ea38a08-ba9b-4261-9d90-f81cd529267c">2017-10-10T14:28:50+00:00</Document_x0020_Activation_x0020_Date>
    <SkipAlert xmlns="80252f95-4810-4385-bd26-f1d4182e9d18">false</SkipAlert>
    <_dlc_ExpireDate xmlns="1bcccd96-784f-44c7-8bf7-57191691dfb9">2500-12-31T00:00:00+00:00</_dlc_ExpireDate>
    <_dlc_ExpireDateSaved xmlns="1bcccd96-784f-44c7-8bf7-57191691dfb9" xsi:nil="true"/>
  </documentManagement>
</p:properties>
</file>

<file path=customXml/itemProps1.xml><?xml version="1.0" encoding="utf-8"?>
<ds:datastoreItem xmlns:ds="http://schemas.openxmlformats.org/officeDocument/2006/customXml" ds:itemID="{CA2BA5F7-5FD9-4E56-97B3-65AD58A6E740}">
  <ds:schemaRefs>
    <ds:schemaRef ds:uri="http://schemas.microsoft.com/sharepoint/events"/>
  </ds:schemaRefs>
</ds:datastoreItem>
</file>

<file path=customXml/itemProps2.xml><?xml version="1.0" encoding="utf-8"?>
<ds:datastoreItem xmlns:ds="http://schemas.openxmlformats.org/officeDocument/2006/customXml" ds:itemID="{668E353D-2638-4E5C-BB4F-27B30874B9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ea38a08-ba9b-4261-9d90-f81cd529267c"/>
    <ds:schemaRef ds:uri="3b047354-3613-465c-95ff-7d3745f704f0"/>
    <ds:schemaRef ds:uri="80252f95-4810-4385-bd26-f1d4182e9d18"/>
    <ds:schemaRef ds:uri="1bcccd96-784f-44c7-8bf7-57191691dfb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D5F3E98B-3028-4DCA-B628-1FC98CEDFB65}">
  <ds:schemaRefs>
    <ds:schemaRef ds:uri="office.server.policy"/>
  </ds:schemaRefs>
</ds:datastoreItem>
</file>

<file path=customXml/itemProps4.xml><?xml version="1.0" encoding="utf-8"?>
<ds:datastoreItem xmlns:ds="http://schemas.openxmlformats.org/officeDocument/2006/customXml" ds:itemID="{A35E0A86-014B-445F-BA56-0919DD15335E}">
  <ds:schemaRefs>
    <ds:schemaRef ds:uri="http://schemas.microsoft.com/sharepoint/v3/contenttype/forms"/>
  </ds:schemaRefs>
</ds:datastoreItem>
</file>

<file path=customXml/itemProps5.xml><?xml version="1.0" encoding="utf-8"?>
<ds:datastoreItem xmlns:ds="http://schemas.openxmlformats.org/officeDocument/2006/customXml" ds:itemID="{3EB3C6C7-F064-49D4-8DED-C5CFDE8B137E}">
  <ds:schemaRefs>
    <ds:schemaRef ds:uri="3b047354-3613-465c-95ff-7d3745f704f0"/>
    <ds:schemaRef ds:uri="http://www.w3.org/XML/1998/namespace"/>
    <ds:schemaRef ds:uri="http://purl.org/dc/dcmitype/"/>
    <ds:schemaRef ds:uri="http://purl.org/dc/elements/1.1/"/>
    <ds:schemaRef ds:uri="80252f95-4810-4385-bd26-f1d4182e9d18"/>
    <ds:schemaRef ds:uri="http://schemas.microsoft.com/office/2006/documentManagement/types"/>
    <ds:schemaRef ds:uri="http://schemas.openxmlformats.org/package/2006/metadata/core-properties"/>
    <ds:schemaRef ds:uri="http://purl.org/dc/terms/"/>
    <ds:schemaRef ds:uri="1bcccd96-784f-44c7-8bf7-57191691dfb9"/>
    <ds:schemaRef ds:uri="4ea38a08-ba9b-4261-9d90-f81cd529267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17725</TotalTime>
  <Words>2895</Words>
  <Application>Microsoft Office PowerPoint</Application>
  <PresentationFormat>On-screen Show (4:3)</PresentationFormat>
  <Paragraphs>410</Paragraphs>
  <Slides>11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Myriad Pro</vt:lpstr>
      <vt:lpstr>Tahoma</vt:lpstr>
      <vt:lpstr>Times</vt:lpstr>
      <vt:lpstr>Times New Roman</vt:lpstr>
      <vt:lpstr>Wingdings</vt:lpstr>
      <vt:lpstr>1_Design 1 - Thin Line</vt:lpstr>
      <vt:lpstr>Airport Terminal-level Performance Report</vt:lpstr>
      <vt:lpstr>Methodology at a Glance</vt:lpstr>
      <vt:lpstr>The Satisfaction Rating Attributes</vt:lpstr>
      <vt:lpstr>Terminal-level Satisfaction Performance</vt:lpstr>
      <vt:lpstr>JFK Airport Performance – By Terminal</vt:lpstr>
      <vt:lpstr>JFK Airport Performance – By Terminal (Cont’d)</vt:lpstr>
      <vt:lpstr>JFK Terminal Performance</vt:lpstr>
      <vt:lpstr>EWR Airport Performance – By Terminal</vt:lpstr>
      <vt:lpstr>EWR Terminal Performance</vt:lpstr>
      <vt:lpstr>LGA Airport Performance – By Terminal</vt:lpstr>
      <vt:lpstr>LGA Terminal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Passenger Satisfaction Report FRA – Airport Performance</dc:title>
  <dc:creator>Gwénaëlle Delpirou</dc:creator>
  <cp:lastModifiedBy>Browder, Elizabeth</cp:lastModifiedBy>
  <cp:revision>1973</cp:revision>
  <cp:lastPrinted>2019-05-02T18:32:14Z</cp:lastPrinted>
  <dcterms:created xsi:type="dcterms:W3CDTF">2015-02-09T03:59:11Z</dcterms:created>
  <dcterms:modified xsi:type="dcterms:W3CDTF">2019-06-19T20:02:14Z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0x010100468BE630344CFF4DB608D05E1B2111830048EEC5E7BAC02140BEB90219A6C5E8CB002B5B0C27235B8148B06AE18387184B95</vt:lpwstr>
  </property>
</Properties>
</file>