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4.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6"/>
  </p:sldMasterIdLst>
  <p:notesMasterIdLst>
    <p:notesMasterId r:id="rId18"/>
  </p:notesMasterIdLst>
  <p:handoutMasterIdLst>
    <p:handoutMasterId r:id="rId19"/>
  </p:handoutMasterIdLst>
  <p:sldIdLst>
    <p:sldId id="256" r:id="rId7"/>
    <p:sldId id="476" r:id="rId8"/>
    <p:sldId id="475" r:id="rId9"/>
    <p:sldId id="385" r:id="rId10"/>
    <p:sldId id="360" r:id="rId11"/>
    <p:sldId id="472" r:id="rId12"/>
    <p:sldId id="409" r:id="rId13"/>
    <p:sldId id="473" r:id="rId14"/>
    <p:sldId id="372" r:id="rId15"/>
    <p:sldId id="474" r:id="rId16"/>
    <p:sldId id="471"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84">
          <p15:clr>
            <a:srgbClr val="A4A3A4"/>
          </p15:clr>
        </p15:guide>
        <p15:guide id="3" pos="2880">
          <p15:clr>
            <a:srgbClr val="A4A3A4"/>
          </p15:clr>
        </p15:guide>
        <p15:guide id="4" pos="5472">
          <p15:clr>
            <a:srgbClr val="A4A3A4"/>
          </p15:clr>
        </p15:guide>
        <p15:guide id="5" pos="288">
          <p15:clr>
            <a:srgbClr val="A4A3A4"/>
          </p15:clr>
        </p15:guide>
        <p15:guide id="6" pos="4989">
          <p15:clr>
            <a:srgbClr val="A4A3A4"/>
          </p15:clr>
        </p15:guide>
        <p15:guide id="7" orient="horz" pos="1357">
          <p15:clr>
            <a:srgbClr val="A4A3A4"/>
          </p15:clr>
        </p15:guide>
        <p15:guide id="8" orient="horz" pos="3816">
          <p15:clr>
            <a:srgbClr val="A4A3A4"/>
          </p15:clr>
        </p15:guide>
        <p15:guide id="9" pos="4581">
          <p15:clr>
            <a:srgbClr val="A4A3A4"/>
          </p15:clr>
        </p15:guide>
        <p15:guide id="10" pos="6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C56B0"/>
    <a:srgbClr val="006600"/>
    <a:srgbClr val="FF0066"/>
    <a:srgbClr val="0099FF"/>
    <a:srgbClr val="B3A2C7"/>
    <a:srgbClr val="8064A2"/>
    <a:srgbClr val="663300"/>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81" autoAdjust="0"/>
    <p:restoredTop sz="95642" autoAdjust="0"/>
  </p:normalViewPr>
  <p:slideViewPr>
    <p:cSldViewPr snapToGrid="0">
      <p:cViewPr varScale="1">
        <p:scale>
          <a:sx n="94" d="100"/>
          <a:sy n="94" d="100"/>
        </p:scale>
        <p:origin x="1137" y="48"/>
      </p:cViewPr>
      <p:guideLst>
        <p:guide orient="horz" pos="2160"/>
        <p:guide orient="horz" pos="4084"/>
        <p:guide pos="2880"/>
        <p:guide pos="5472"/>
        <p:guide pos="288"/>
        <p:guide pos="4989"/>
        <p:guide orient="horz" pos="1357"/>
        <p:guide orient="horz" pos="3816"/>
        <p:guide pos="4581"/>
        <p:guide pos="654"/>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Series 1</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dLbl>
              <c:idx val="36"/>
              <c:layout>
                <c:manualLayout>
                  <c:x val="-7.1942446043165471E-3"/>
                  <c:y val="2.12707270683190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72E-4FF9-BD1F-6A8E21597DF4}"/>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3.6324365545020099</c:v>
                </c:pt>
                <c:pt idx="1">
                  <c:v>3.393939393939394</c:v>
                </c:pt>
                <c:pt idx="2">
                  <c:v>3.5563625651493962</c:v>
                </c:pt>
                <c:pt idx="3">
                  <c:v>3.866660849570517</c:v>
                </c:pt>
                <c:pt idx="4">
                  <c:v>3.652826761213098</c:v>
                </c:pt>
                <c:pt idx="6">
                  <c:v>3.7613390735385406</c:v>
                </c:pt>
                <c:pt idx="7">
                  <c:v>3.5348837209302322</c:v>
                </c:pt>
                <c:pt idx="8">
                  <c:v>3.2750000000000004</c:v>
                </c:pt>
                <c:pt idx="9">
                  <c:v>3.7387264161393881</c:v>
                </c:pt>
                <c:pt idx="11">
                  <c:v>3.9127028698586157</c:v>
                </c:pt>
                <c:pt idx="12">
                  <c:v>4.0947394554508554</c:v>
                </c:pt>
                <c:pt idx="13">
                  <c:v>4.09247624484816</c:v>
                </c:pt>
                <c:pt idx="15">
                  <c:v>3.9004574937917691</c:v>
                </c:pt>
                <c:pt idx="16">
                  <c:v>3.8112440033057542</c:v>
                </c:pt>
                <c:pt idx="18">
                  <c:v>3.6762257545922807</c:v>
                </c:pt>
                <c:pt idx="19">
                  <c:v>3.9687366286165369</c:v>
                </c:pt>
                <c:pt idx="20">
                  <c:v>3.6849313384610931</c:v>
                </c:pt>
                <c:pt idx="21">
                  <c:v>4.0839098519098762</c:v>
                </c:pt>
                <c:pt idx="23">
                  <c:v>4.031163288084767</c:v>
                </c:pt>
                <c:pt idx="24">
                  <c:v>3.8179242476135129</c:v>
                </c:pt>
                <c:pt idx="25">
                  <c:v>3.9903485874422264</c:v>
                </c:pt>
                <c:pt idx="26">
                  <c:v>3.6848371906126038</c:v>
                </c:pt>
                <c:pt idx="28">
                  <c:v>3.9685581164326367</c:v>
                </c:pt>
                <c:pt idx="29">
                  <c:v>3.4343545399325617</c:v>
                </c:pt>
                <c:pt idx="30">
                  <c:v>2.8119656762311327</c:v>
                </c:pt>
                <c:pt idx="31">
                  <c:v>3.7397959183673488</c:v>
                </c:pt>
                <c:pt idx="32">
                  <c:v>3.6565596028121581</c:v>
                </c:pt>
                <c:pt idx="33">
                  <c:v>3.0683654426692013</c:v>
                </c:pt>
                <c:pt idx="34">
                  <c:v>3.4806195025897724</c:v>
                </c:pt>
                <c:pt idx="35">
                  <c:v>3.5763888888888888</c:v>
                </c:pt>
                <c:pt idx="36">
                  <c:v>3.8746702030218976</c:v>
                </c:pt>
                <c:pt idx="37">
                  <c:v>3.4635901796539916</c:v>
                </c:pt>
                <c:pt idx="38">
                  <c:v>3.3227983239909569</c:v>
                </c:pt>
                <c:pt idx="40">
                  <c:v>3.6253139552145073</c:v>
                </c:pt>
                <c:pt idx="41">
                  <c:v>3.4471801991623034</c:v>
                </c:pt>
                <c:pt idx="43">
                  <c:v>3.6878366947784156</c:v>
                </c:pt>
                <c:pt idx="44">
                  <c:v>3.7056442654050659</c:v>
                </c:pt>
                <c:pt idx="45">
                  <c:v>3.6460173832711851</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TA</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4.1814153957523912</c:v>
                </c:pt>
                <c:pt idx="1">
                  <c:v>3.4835845899534936</c:v>
                </c:pt>
                <c:pt idx="2">
                  <c:v>4.3340526732875757</c:v>
                </c:pt>
                <c:pt idx="3">
                  <c:v>4.3369613504364226</c:v>
                </c:pt>
                <c:pt idx="4">
                  <c:v>4.3345339605753592</c:v>
                </c:pt>
                <c:pt idx="6">
                  <c:v>3.9310285922626855</c:v>
                </c:pt>
                <c:pt idx="7">
                  <c:v>3.3333333333333335</c:v>
                </c:pt>
                <c:pt idx="8">
                  <c:v>3.3333333333333335</c:v>
                </c:pt>
                <c:pt idx="9">
                  <c:v>3.6407202939015999</c:v>
                </c:pt>
                <c:pt idx="11">
                  <c:v>4.4012962105416822</c:v>
                </c:pt>
                <c:pt idx="12">
                  <c:v>4.3511341842239721</c:v>
                </c:pt>
                <c:pt idx="13">
                  <c:v>4.4732987236640431</c:v>
                </c:pt>
                <c:pt idx="15">
                  <c:v>4.2260954525660006</c:v>
                </c:pt>
                <c:pt idx="16">
                  <c:v>4.3811731314997555</c:v>
                </c:pt>
                <c:pt idx="18">
                  <c:v>4.4010770349130883</c:v>
                </c:pt>
                <c:pt idx="19">
                  <c:v>4.6022609849498828</c:v>
                </c:pt>
                <c:pt idx="20">
                  <c:v>4.3464118817873825</c:v>
                </c:pt>
                <c:pt idx="21">
                  <c:v>4.5884923745143631</c:v>
                </c:pt>
                <c:pt idx="23">
                  <c:v>4.4070769787619692</c:v>
                </c:pt>
                <c:pt idx="24">
                  <c:v>4.1814153957523938</c:v>
                </c:pt>
                <c:pt idx="25">
                  <c:v>4.434369160234839</c:v>
                </c:pt>
                <c:pt idx="26">
                  <c:v>4.2053051832701325</c:v>
                </c:pt>
                <c:pt idx="28">
                  <c:v>4.2339641265000685</c:v>
                </c:pt>
                <c:pt idx="29">
                  <c:v>3.1491074090202975</c:v>
                </c:pt>
                <c:pt idx="30">
                  <c:v>2.7901686206743017</c:v>
                </c:pt>
                <c:pt idx="31">
                  <c:v>3.5863010054063262</c:v>
                </c:pt>
                <c:pt idx="32">
                  <c:v>3.4214816316276648</c:v>
                </c:pt>
                <c:pt idx="33">
                  <c:v>3.1612278523856432</c:v>
                </c:pt>
                <c:pt idx="34">
                  <c:v>3.7262007420252594</c:v>
                </c:pt>
                <c:pt idx="35">
                  <c:v>2.8739823891220087</c:v>
                </c:pt>
                <c:pt idx="36">
                  <c:v>4.0233964126500084</c:v>
                </c:pt>
                <c:pt idx="37">
                  <c:v>3.9725204608090459</c:v>
                </c:pt>
                <c:pt idx="38">
                  <c:v>3.9299385135111713</c:v>
                </c:pt>
                <c:pt idx="40">
                  <c:v>4.2470462355175549</c:v>
                </c:pt>
                <c:pt idx="41">
                  <c:v>3.9720692793872732</c:v>
                </c:pt>
                <c:pt idx="44">
                  <c:v>4.2024378055408143</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TB</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3.5419043089165942</c:v>
                </c:pt>
                <c:pt idx="1">
                  <c:v>3.3622124681091425</c:v>
                </c:pt>
                <c:pt idx="2">
                  <c:v>3.5905373305699717</c:v>
                </c:pt>
                <c:pt idx="3">
                  <c:v>3.4498423210861549</c:v>
                </c:pt>
                <c:pt idx="4">
                  <c:v>3.5740253780674416</c:v>
                </c:pt>
                <c:pt idx="6">
                  <c:v>3.3918054619806162</c:v>
                </c:pt>
                <c:pt idx="7">
                  <c:v>2.9709390740961465</c:v>
                </c:pt>
                <c:pt idx="8">
                  <c:v>2.7581276537617243</c:v>
                </c:pt>
                <c:pt idx="9">
                  <c:v>3.4929247556403027</c:v>
                </c:pt>
                <c:pt idx="11">
                  <c:v>3.7304324671041753</c:v>
                </c:pt>
                <c:pt idx="12">
                  <c:v>3.8390890537677769</c:v>
                </c:pt>
                <c:pt idx="13">
                  <c:v>3.78689814139562</c:v>
                </c:pt>
                <c:pt idx="15">
                  <c:v>3.8601598939942598</c:v>
                </c:pt>
                <c:pt idx="16">
                  <c:v>3.8749341997659155</c:v>
                </c:pt>
                <c:pt idx="18">
                  <c:v>3.722351733313138</c:v>
                </c:pt>
                <c:pt idx="19">
                  <c:v>3.8529503110778474</c:v>
                </c:pt>
                <c:pt idx="20">
                  <c:v>3.7119255777618632</c:v>
                </c:pt>
                <c:pt idx="21">
                  <c:v>3.9814106778815859</c:v>
                </c:pt>
                <c:pt idx="23">
                  <c:v>3.6781922319396165</c:v>
                </c:pt>
                <c:pt idx="24">
                  <c:v>3.7720468637563407</c:v>
                </c:pt>
                <c:pt idx="25">
                  <c:v>3.7282674666079765</c:v>
                </c:pt>
                <c:pt idx="26">
                  <c:v>3.4004125822842957</c:v>
                </c:pt>
                <c:pt idx="28">
                  <c:v>3.8173374892672647</c:v>
                </c:pt>
                <c:pt idx="29">
                  <c:v>3.3388981368391479</c:v>
                </c:pt>
                <c:pt idx="30">
                  <c:v>2.8466880980778346</c:v>
                </c:pt>
                <c:pt idx="31">
                  <c:v>3.5528445636585766</c:v>
                </c:pt>
                <c:pt idx="32">
                  <c:v>3.3395611493621113</c:v>
                </c:pt>
                <c:pt idx="33">
                  <c:v>2.9244828998278218</c:v>
                </c:pt>
                <c:pt idx="34">
                  <c:v>3.3758850105996658</c:v>
                </c:pt>
                <c:pt idx="35">
                  <c:v>3.1283018572807628</c:v>
                </c:pt>
                <c:pt idx="36">
                  <c:v>3.6961828673327801</c:v>
                </c:pt>
                <c:pt idx="37">
                  <c:v>3.5159699813160903</c:v>
                </c:pt>
                <c:pt idx="38">
                  <c:v>3.5048564712215757</c:v>
                </c:pt>
                <c:pt idx="40">
                  <c:v>3.6096445636210568</c:v>
                </c:pt>
                <c:pt idx="41">
                  <c:v>3.3819894990179744</c:v>
                </c:pt>
                <c:pt idx="44">
                  <c:v>3.5463840077823718</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345251818038E-2"/>
          <c:w val="0.43149574468214641"/>
          <c:h val="0.8749976703940362"/>
        </c:manualLayout>
      </c:layout>
      <c:barChart>
        <c:barDir val="bar"/>
        <c:grouping val="clustered"/>
        <c:varyColors val="0"/>
        <c:ser>
          <c:idx val="0"/>
          <c:order val="0"/>
          <c:tx>
            <c:strRef>
              <c:f>Sheet1!$B$1</c:f>
              <c:strCache>
                <c:ptCount val="1"/>
                <c:pt idx="0">
                  <c:v>TC</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DE-41E8-8840-AAADDA1D72ED}"/>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3.4427901293216241</c:v>
                </c:pt>
                <c:pt idx="1">
                  <c:v>3.2607354470936047</c:v>
                </c:pt>
                <c:pt idx="2">
                  <c:v>3.4737347719589513</c:v>
                </c:pt>
                <c:pt idx="3">
                  <c:v>3.6122964942558182</c:v>
                </c:pt>
                <c:pt idx="4">
                  <c:v>3.4968466290440299</c:v>
                </c:pt>
                <c:pt idx="6">
                  <c:v>3.2370311658255879</c:v>
                </c:pt>
                <c:pt idx="7">
                  <c:v>3.3000000000000003</c:v>
                </c:pt>
                <c:pt idx="8">
                  <c:v>2.7692307692307692</c:v>
                </c:pt>
                <c:pt idx="9">
                  <c:v>3.4298218019668969</c:v>
                </c:pt>
                <c:pt idx="11">
                  <c:v>3.5782424150101457</c:v>
                </c:pt>
                <c:pt idx="12">
                  <c:v>3.8451786119105211</c:v>
                </c:pt>
                <c:pt idx="13">
                  <c:v>3.8191000710393914</c:v>
                </c:pt>
                <c:pt idx="15">
                  <c:v>3.7248374051161703</c:v>
                </c:pt>
                <c:pt idx="16">
                  <c:v>3.6547345538868274</c:v>
                </c:pt>
                <c:pt idx="18">
                  <c:v>3.6444611982381612</c:v>
                </c:pt>
                <c:pt idx="19">
                  <c:v>3.8173321667905649</c:v>
                </c:pt>
                <c:pt idx="20">
                  <c:v>3.5804327792170678</c:v>
                </c:pt>
                <c:pt idx="21">
                  <c:v>3.970119086498177</c:v>
                </c:pt>
                <c:pt idx="23">
                  <c:v>3.810555714476644</c:v>
                </c:pt>
                <c:pt idx="24">
                  <c:v>3.8433351082409066</c:v>
                </c:pt>
                <c:pt idx="25">
                  <c:v>3.7673698594102811</c:v>
                </c:pt>
                <c:pt idx="26">
                  <c:v>3.9980927173328662</c:v>
                </c:pt>
                <c:pt idx="28">
                  <c:v>3.7990154961882023</c:v>
                </c:pt>
                <c:pt idx="29">
                  <c:v>3.4198138910157097</c:v>
                </c:pt>
                <c:pt idx="30">
                  <c:v>2.7181300200752552</c:v>
                </c:pt>
                <c:pt idx="31">
                  <c:v>3.4732779996277512</c:v>
                </c:pt>
                <c:pt idx="32">
                  <c:v>3.3587646159046178</c:v>
                </c:pt>
                <c:pt idx="33">
                  <c:v>2.8859425647332722</c:v>
                </c:pt>
                <c:pt idx="34">
                  <c:v>3.6497382905231741</c:v>
                </c:pt>
                <c:pt idx="35">
                  <c:v>3.4687121829567205</c:v>
                </c:pt>
                <c:pt idx="36">
                  <c:v>3.6828686555889658</c:v>
                </c:pt>
                <c:pt idx="37">
                  <c:v>3.5511292843168918</c:v>
                </c:pt>
                <c:pt idx="38">
                  <c:v>3.3043402274321818</c:v>
                </c:pt>
                <c:pt idx="40">
                  <c:v>3.5876605579928711</c:v>
                </c:pt>
                <c:pt idx="41">
                  <c:v>3.2886079583016636</c:v>
                </c:pt>
                <c:pt idx="44">
                  <c:v>3.4849164984462773</c:v>
                </c:pt>
              </c:numCache>
            </c:numRef>
          </c:val>
          <c:extLst>
            <c:ext xmlns:c16="http://schemas.microsoft.com/office/drawing/2014/chart" uri="{C3380CC4-5D6E-409C-BE32-E72D297353CC}">
              <c16:uniqueId val="{00000001-F3DE-41E8-8840-AAADDA1D72ED}"/>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TD</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9A-4844-9414-3F1E1A0F565F}"/>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3.3726516863664986</c:v>
                </c:pt>
                <c:pt idx="1">
                  <c:v>3.0791252917178289</c:v>
                </c:pt>
                <c:pt idx="2">
                  <c:v>3.4140803210612582</c:v>
                </c:pt>
                <c:pt idx="3">
                  <c:v>3.7510134855423409</c:v>
                </c:pt>
                <c:pt idx="4">
                  <c:v>3.4768187945295774</c:v>
                </c:pt>
                <c:pt idx="6">
                  <c:v>3.1216462642144167</c:v>
                </c:pt>
                <c:pt idx="7">
                  <c:v>3.1535025185538332</c:v>
                </c:pt>
                <c:pt idx="8">
                  <c:v>2.7561056652679499</c:v>
                </c:pt>
                <c:pt idx="9">
                  <c:v>3.3500489191055327</c:v>
                </c:pt>
                <c:pt idx="11">
                  <c:v>3.6379444258130551</c:v>
                </c:pt>
                <c:pt idx="12">
                  <c:v>3.8689292455977791</c:v>
                </c:pt>
                <c:pt idx="13">
                  <c:v>3.866890838987378</c:v>
                </c:pt>
                <c:pt idx="15">
                  <c:v>3.8141185683772294</c:v>
                </c:pt>
                <c:pt idx="16">
                  <c:v>3.7707532667025379</c:v>
                </c:pt>
                <c:pt idx="18">
                  <c:v>3.6525079009937973</c:v>
                </c:pt>
                <c:pt idx="19">
                  <c:v>3.7596414625704559</c:v>
                </c:pt>
                <c:pt idx="20">
                  <c:v>3.6850072257410433</c:v>
                </c:pt>
                <c:pt idx="21">
                  <c:v>3.8927174155147717</c:v>
                </c:pt>
                <c:pt idx="23">
                  <c:v>3.8490740346085222</c:v>
                </c:pt>
                <c:pt idx="24">
                  <c:v>3.8550941521983439</c:v>
                </c:pt>
                <c:pt idx="25">
                  <c:v>3.8831205323989035</c:v>
                </c:pt>
                <c:pt idx="26">
                  <c:v>3.7904089304569237</c:v>
                </c:pt>
                <c:pt idx="28">
                  <c:v>3.7684546372456516</c:v>
                </c:pt>
                <c:pt idx="29">
                  <c:v>3.2537910818283442</c:v>
                </c:pt>
                <c:pt idx="30">
                  <c:v>2.7710452252043591</c:v>
                </c:pt>
                <c:pt idx="31">
                  <c:v>3.6142575614494672</c:v>
                </c:pt>
                <c:pt idx="32">
                  <c:v>3.0282832338489145</c:v>
                </c:pt>
                <c:pt idx="33">
                  <c:v>2.8693246574391051</c:v>
                </c:pt>
                <c:pt idx="34">
                  <c:v>3.5043259023832896</c:v>
                </c:pt>
                <c:pt idx="35">
                  <c:v>3.6784118836142801</c:v>
                </c:pt>
                <c:pt idx="36">
                  <c:v>3.6046997648522812</c:v>
                </c:pt>
                <c:pt idx="37">
                  <c:v>3.44505257438249</c:v>
                </c:pt>
                <c:pt idx="38">
                  <c:v>3.3205755589027621</c:v>
                </c:pt>
                <c:pt idx="40">
                  <c:v>3.4013846119077211</c:v>
                </c:pt>
                <c:pt idx="41">
                  <c:v>3.1258452269922938</c:v>
                </c:pt>
                <c:pt idx="44">
                  <c:v>3.7194985553132676</c:v>
                </c:pt>
              </c:numCache>
            </c:numRef>
          </c:val>
          <c:extLst>
            <c:ext xmlns:c16="http://schemas.microsoft.com/office/drawing/2014/chart" uri="{C3380CC4-5D6E-409C-BE32-E72D297353CC}">
              <c16:uniqueId val="{00000001-659A-4844-9414-3F1E1A0F565F}"/>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6231661707862184"/>
          <c:y val="0.10334096618773339"/>
          <c:w val="0.43149574468214641"/>
          <c:h val="0.8749976703940362"/>
        </c:manualLayout>
      </c:layout>
      <c:barChart>
        <c:barDir val="bar"/>
        <c:grouping val="clustered"/>
        <c:varyColors val="0"/>
        <c:ser>
          <c:idx val="0"/>
          <c:order val="0"/>
          <c:tx>
            <c:strRef>
              <c:f>Sheet1!$B$1</c:f>
              <c:strCache>
                <c:ptCount val="1"/>
                <c:pt idx="0">
                  <c:v>T4</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3.8759645988920668</c:v>
                </c:pt>
                <c:pt idx="1">
                  <c:v>3.7026088356209637</c:v>
                </c:pt>
                <c:pt idx="2">
                  <c:v>3.8646302008656654</c:v>
                </c:pt>
                <c:pt idx="3">
                  <c:v>3.995933827094611</c:v>
                </c:pt>
                <c:pt idx="4">
                  <c:v>3.8970984330724314</c:v>
                </c:pt>
                <c:pt idx="6">
                  <c:v>3.8994065988307582</c:v>
                </c:pt>
                <c:pt idx="7">
                  <c:v>3.9139651587127884</c:v>
                </c:pt>
                <c:pt idx="8">
                  <c:v>3.3805995528590471</c:v>
                </c:pt>
                <c:pt idx="9">
                  <c:v>3.8568047744061964</c:v>
                </c:pt>
                <c:pt idx="11">
                  <c:v>3.672968389210117</c:v>
                </c:pt>
                <c:pt idx="12">
                  <c:v>3.9661404732521386</c:v>
                </c:pt>
                <c:pt idx="13">
                  <c:v>3.9890717207032673</c:v>
                </c:pt>
                <c:pt idx="15">
                  <c:v>3.7759153966577985</c:v>
                </c:pt>
                <c:pt idx="16">
                  <c:v>3.8124515789740081</c:v>
                </c:pt>
                <c:pt idx="18">
                  <c:v>3.7992588366164535</c:v>
                </c:pt>
                <c:pt idx="19">
                  <c:v>3.9457615225367291</c:v>
                </c:pt>
                <c:pt idx="20">
                  <c:v>3.6300161328945046</c:v>
                </c:pt>
                <c:pt idx="21">
                  <c:v>4.0762121851694531</c:v>
                </c:pt>
                <c:pt idx="23">
                  <c:v>4.0028369877274264</c:v>
                </c:pt>
                <c:pt idx="24">
                  <c:v>3.927434392565877</c:v>
                </c:pt>
                <c:pt idx="25">
                  <c:v>3.4737505109816853</c:v>
                </c:pt>
                <c:pt idx="26">
                  <c:v>3.6954693873300322</c:v>
                </c:pt>
                <c:pt idx="28">
                  <c:v>3.9339663580124595</c:v>
                </c:pt>
                <c:pt idx="29">
                  <c:v>3.6606286623965749</c:v>
                </c:pt>
                <c:pt idx="30">
                  <c:v>2.9682178224977642</c:v>
                </c:pt>
                <c:pt idx="31">
                  <c:v>3.7123995406816785</c:v>
                </c:pt>
                <c:pt idx="32">
                  <c:v>3.7921863162691087</c:v>
                </c:pt>
                <c:pt idx="33">
                  <c:v>3.1596759136427179</c:v>
                </c:pt>
                <c:pt idx="34">
                  <c:v>3.6003057402283454</c:v>
                </c:pt>
                <c:pt idx="35">
                  <c:v>3.6666515993088065</c:v>
                </c:pt>
                <c:pt idx="36">
                  <c:v>3.9581435485177527</c:v>
                </c:pt>
                <c:pt idx="37">
                  <c:v>3.8192065476420374</c:v>
                </c:pt>
                <c:pt idx="38">
                  <c:v>3.7405205651329494</c:v>
                </c:pt>
                <c:pt idx="40">
                  <c:v>4.0458962405674637</c:v>
                </c:pt>
                <c:pt idx="41">
                  <c:v>3.8313081675839848</c:v>
                </c:pt>
                <c:pt idx="43">
                  <c:v>3.7998043119190932</c:v>
                </c:pt>
                <c:pt idx="44">
                  <c:v>3.7244810226383636</c:v>
                </c:pt>
                <c:pt idx="45">
                  <c:v>3.7795262166162549</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T8</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491-403D-93E5-F0091C4B4393}"/>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3.9453388138343954</c:v>
                </c:pt>
                <c:pt idx="1">
                  <c:v>4.051440869872625</c:v>
                </c:pt>
                <c:pt idx="2">
                  <c:v>3.9511903770818977</c:v>
                </c:pt>
                <c:pt idx="3">
                  <c:v>3.8896059939236047</c:v>
                </c:pt>
                <c:pt idx="4">
                  <c:v>3.9333889553060977</c:v>
                </c:pt>
                <c:pt idx="6">
                  <c:v>3.8475707328886588</c:v>
                </c:pt>
                <c:pt idx="7">
                  <c:v>3.5562419279301603</c:v>
                </c:pt>
                <c:pt idx="8">
                  <c:v>3.0941692122287963</c:v>
                </c:pt>
                <c:pt idx="9">
                  <c:v>3.8060821004523837</c:v>
                </c:pt>
                <c:pt idx="11">
                  <c:v>4.045010861474073</c:v>
                </c:pt>
                <c:pt idx="12">
                  <c:v>4.0171626014178594</c:v>
                </c:pt>
                <c:pt idx="13">
                  <c:v>3.9804171383839533</c:v>
                </c:pt>
                <c:pt idx="15">
                  <c:v>3.970214038225353</c:v>
                </c:pt>
                <c:pt idx="16">
                  <c:v>3.8418606732462846</c:v>
                </c:pt>
                <c:pt idx="18">
                  <c:v>3.6972660957717371</c:v>
                </c:pt>
                <c:pt idx="19">
                  <c:v>3.9028516561173148</c:v>
                </c:pt>
                <c:pt idx="20">
                  <c:v>3.7837830457594985</c:v>
                </c:pt>
                <c:pt idx="21">
                  <c:v>4.0104543210576713</c:v>
                </c:pt>
                <c:pt idx="23">
                  <c:v>4.1036967486989822</c:v>
                </c:pt>
                <c:pt idx="24">
                  <c:v>4.0158971690362097</c:v>
                </c:pt>
                <c:pt idx="25">
                  <c:v>3.73356261538295</c:v>
                </c:pt>
                <c:pt idx="26">
                  <c:v>3.7974768673736818</c:v>
                </c:pt>
                <c:pt idx="28">
                  <c:v>3.9707610463768228</c:v>
                </c:pt>
                <c:pt idx="29">
                  <c:v>3.4691215019439579</c:v>
                </c:pt>
                <c:pt idx="30">
                  <c:v>3.0636628941093327</c:v>
                </c:pt>
                <c:pt idx="31">
                  <c:v>3.7485351818307677</c:v>
                </c:pt>
                <c:pt idx="32">
                  <c:v>3.6810462425289261</c:v>
                </c:pt>
                <c:pt idx="33">
                  <c:v>3.2088046977646285</c:v>
                </c:pt>
                <c:pt idx="34">
                  <c:v>3.8019222492753078</c:v>
                </c:pt>
                <c:pt idx="35">
                  <c:v>3.6385446621198221</c:v>
                </c:pt>
                <c:pt idx="36">
                  <c:v>4.0840242261169211</c:v>
                </c:pt>
                <c:pt idx="37">
                  <c:v>3.826139614646491</c:v>
                </c:pt>
                <c:pt idx="38">
                  <c:v>3.8862787535710024</c:v>
                </c:pt>
                <c:pt idx="40">
                  <c:v>4.0572775739736775</c:v>
                </c:pt>
                <c:pt idx="41">
                  <c:v>3.9256779374480155</c:v>
                </c:pt>
                <c:pt idx="43">
                  <c:v>3.9459298116159602</c:v>
                </c:pt>
                <c:pt idx="44">
                  <c:v>3.7903387694107553</c:v>
                </c:pt>
                <c:pt idx="45">
                  <c:v>3.8339141495034834</c:v>
                </c:pt>
              </c:numCache>
            </c:numRef>
          </c:val>
          <c:extLst>
            <c:ext xmlns:c16="http://schemas.microsoft.com/office/drawing/2014/chart" uri="{C3380CC4-5D6E-409C-BE32-E72D297353CC}">
              <c16:uniqueId val="{00000001-1491-403D-93E5-F0091C4B4393}"/>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T4</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B5-4E09-B9AA-DC564464BA55}"/>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3.730451501058734</c:v>
                </c:pt>
                <c:pt idx="1">
                  <c:v>3.6332865701023107</c:v>
                </c:pt>
                <c:pt idx="2">
                  <c:v>3.7575945790079666</c:v>
                </c:pt>
                <c:pt idx="3">
                  <c:v>3.6784372766419602</c:v>
                </c:pt>
                <c:pt idx="4">
                  <c:v>3.7458678975344437</c:v>
                </c:pt>
                <c:pt idx="6">
                  <c:v>3.879341613369427</c:v>
                </c:pt>
                <c:pt idx="7">
                  <c:v>3.7340574015693595</c:v>
                </c:pt>
                <c:pt idx="8">
                  <c:v>3.2509854614350746</c:v>
                </c:pt>
                <c:pt idx="9">
                  <c:v>3.7247022031781833</c:v>
                </c:pt>
                <c:pt idx="11">
                  <c:v>3.9677120127445518</c:v>
                </c:pt>
                <c:pt idx="12">
                  <c:v>4.0746449351857219</c:v>
                </c:pt>
                <c:pt idx="13">
                  <c:v>3.9731394602930998</c:v>
                </c:pt>
                <c:pt idx="15">
                  <c:v>3.8876075907498615</c:v>
                </c:pt>
                <c:pt idx="16">
                  <c:v>3.8876357145844507</c:v>
                </c:pt>
                <c:pt idx="18">
                  <c:v>3.8634576711583324</c:v>
                </c:pt>
                <c:pt idx="19">
                  <c:v>4.0853729495865583</c:v>
                </c:pt>
                <c:pt idx="20">
                  <c:v>3.7860470004120419</c:v>
                </c:pt>
                <c:pt idx="21">
                  <c:v>4.1657943400288868</c:v>
                </c:pt>
                <c:pt idx="23">
                  <c:v>3.8995941456717707</c:v>
                </c:pt>
                <c:pt idx="24">
                  <c:v>3.8677751888791474</c:v>
                </c:pt>
                <c:pt idx="25">
                  <c:v>3.8349617536157381</c:v>
                </c:pt>
                <c:pt idx="26">
                  <c:v>3.2377472430274259</c:v>
                </c:pt>
                <c:pt idx="28">
                  <c:v>4.0048911421227578</c:v>
                </c:pt>
                <c:pt idx="29">
                  <c:v>3.4214351053076557</c:v>
                </c:pt>
                <c:pt idx="30">
                  <c:v>2.8449078203043676</c:v>
                </c:pt>
                <c:pt idx="31">
                  <c:v>3.5967818094964192</c:v>
                </c:pt>
                <c:pt idx="32">
                  <c:v>3.5979434919359261</c:v>
                </c:pt>
                <c:pt idx="33">
                  <c:v>3.1713327071187303</c:v>
                </c:pt>
                <c:pt idx="34">
                  <c:v>3.7570180472400763</c:v>
                </c:pt>
                <c:pt idx="35">
                  <c:v>3.7814531859618001</c:v>
                </c:pt>
                <c:pt idx="36">
                  <c:v>3.8517807517434681</c:v>
                </c:pt>
                <c:pt idx="37">
                  <c:v>3.6012196012659539</c:v>
                </c:pt>
                <c:pt idx="38">
                  <c:v>3.6876860029431122</c:v>
                </c:pt>
                <c:pt idx="40">
                  <c:v>3.7989193226208982</c:v>
                </c:pt>
                <c:pt idx="41">
                  <c:v>3.5159718989893327</c:v>
                </c:pt>
                <c:pt idx="44">
                  <c:v>3.9132667955455638</c:v>
                </c:pt>
              </c:numCache>
            </c:numRef>
          </c:val>
          <c:extLst>
            <c:ext xmlns:c16="http://schemas.microsoft.com/office/drawing/2014/chart" uri="{C3380CC4-5D6E-409C-BE32-E72D297353CC}">
              <c16:uniqueId val="{00000001-B2B5-4E09-B9AA-DC564464BA55}"/>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T5</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9A-4844-9414-3F1E1A0F565F}"/>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3.8884499643586241</c:v>
                </c:pt>
                <c:pt idx="1">
                  <c:v>3.6350888764142906</c:v>
                </c:pt>
                <c:pt idx="2">
                  <c:v>3.8824582058677635</c:v>
                </c:pt>
                <c:pt idx="3">
                  <c:v>3.9946290293289999</c:v>
                </c:pt>
                <c:pt idx="4">
                  <c:v>3.9122096955862355</c:v>
                </c:pt>
                <c:pt idx="6">
                  <c:v>3.8962718781513233</c:v>
                </c:pt>
                <c:pt idx="7">
                  <c:v>3.7356800659955094</c:v>
                </c:pt>
                <c:pt idx="8">
                  <c:v>3.2650350990034487</c:v>
                </c:pt>
                <c:pt idx="9">
                  <c:v>3.8552441078227857</c:v>
                </c:pt>
                <c:pt idx="11">
                  <c:v>3.7644648109156935</c:v>
                </c:pt>
                <c:pt idx="12">
                  <c:v>3.9335746707089312</c:v>
                </c:pt>
                <c:pt idx="13">
                  <c:v>3.8645580825625125</c:v>
                </c:pt>
                <c:pt idx="15">
                  <c:v>3.7613883161766979</c:v>
                </c:pt>
                <c:pt idx="16">
                  <c:v>3.7767868890327074</c:v>
                </c:pt>
                <c:pt idx="18">
                  <c:v>3.7452924934588006</c:v>
                </c:pt>
                <c:pt idx="19">
                  <c:v>3.9063914466725245</c:v>
                </c:pt>
                <c:pt idx="20">
                  <c:v>3.5624007040068815</c:v>
                </c:pt>
                <c:pt idx="21">
                  <c:v>4.0218341946615901</c:v>
                </c:pt>
                <c:pt idx="23">
                  <c:v>4.1728187816201423</c:v>
                </c:pt>
                <c:pt idx="24">
                  <c:v>4.1946171019080154</c:v>
                </c:pt>
                <c:pt idx="25">
                  <c:v>3.9133891848537568</c:v>
                </c:pt>
                <c:pt idx="26">
                  <c:v>3.9779375739645388</c:v>
                </c:pt>
                <c:pt idx="28">
                  <c:v>3.9619415877240178</c:v>
                </c:pt>
                <c:pt idx="29">
                  <c:v>3.6700750363377144</c:v>
                </c:pt>
                <c:pt idx="30">
                  <c:v>3.0628260325168157</c:v>
                </c:pt>
                <c:pt idx="31">
                  <c:v>3.7002368915313411</c:v>
                </c:pt>
                <c:pt idx="32">
                  <c:v>3.7213301113566013</c:v>
                </c:pt>
                <c:pt idx="33">
                  <c:v>3.223301937705358</c:v>
                </c:pt>
                <c:pt idx="34">
                  <c:v>3.8147103824035304</c:v>
                </c:pt>
                <c:pt idx="35">
                  <c:v>3.6193824861248567</c:v>
                </c:pt>
                <c:pt idx="36">
                  <c:v>4.036766727607346</c:v>
                </c:pt>
                <c:pt idx="37">
                  <c:v>3.8187688351998981</c:v>
                </c:pt>
                <c:pt idx="38">
                  <c:v>3.7067297693911909</c:v>
                </c:pt>
                <c:pt idx="40">
                  <c:v>3.8606801619166968</c:v>
                </c:pt>
                <c:pt idx="41">
                  <c:v>3.8202836376794682</c:v>
                </c:pt>
                <c:pt idx="43">
                  <c:v>3.9400583394018689</c:v>
                </c:pt>
                <c:pt idx="44">
                  <c:v>3.8426776496393473</c:v>
                </c:pt>
                <c:pt idx="45">
                  <c:v>3.8306392164557561</c:v>
                </c:pt>
              </c:numCache>
            </c:numRef>
          </c:val>
          <c:extLst>
            <c:ext xmlns:c16="http://schemas.microsoft.com/office/drawing/2014/chart" uri="{C3380CC4-5D6E-409C-BE32-E72D297353CC}">
              <c16:uniqueId val="{00000001-659A-4844-9414-3F1E1A0F565F}"/>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T7</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DD7-41C7-A031-5A6D98718476}"/>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3.6757740496830209</c:v>
                </c:pt>
                <c:pt idx="1">
                  <c:v>3.3342656550633816</c:v>
                </c:pt>
                <c:pt idx="2">
                  <c:v>3.7342754877605588</c:v>
                </c:pt>
                <c:pt idx="3">
                  <c:v>3.4819346934335882</c:v>
                </c:pt>
                <c:pt idx="4">
                  <c:v>3.7008817337856397</c:v>
                </c:pt>
                <c:pt idx="6">
                  <c:v>3.7263571084903604</c:v>
                </c:pt>
                <c:pt idx="7">
                  <c:v>3.6666666666666665</c:v>
                </c:pt>
                <c:pt idx="8">
                  <c:v>3.2222222222222223</c:v>
                </c:pt>
                <c:pt idx="9">
                  <c:v>3.5893577322959658</c:v>
                </c:pt>
                <c:pt idx="11">
                  <c:v>3.9898713772658385</c:v>
                </c:pt>
                <c:pt idx="12">
                  <c:v>4.1958980311528036</c:v>
                </c:pt>
                <c:pt idx="13">
                  <c:v>4.0827663955372957</c:v>
                </c:pt>
                <c:pt idx="15">
                  <c:v>3.9466312250944711</c:v>
                </c:pt>
                <c:pt idx="16">
                  <c:v>3.8711079200650507</c:v>
                </c:pt>
                <c:pt idx="18">
                  <c:v>3.6109587175152882</c:v>
                </c:pt>
                <c:pt idx="19">
                  <c:v>3.9627317123271677</c:v>
                </c:pt>
                <c:pt idx="20">
                  <c:v>3.6936376406729186</c:v>
                </c:pt>
                <c:pt idx="21">
                  <c:v>4.0418059023393837</c:v>
                </c:pt>
                <c:pt idx="23">
                  <c:v>4.1283377522813893</c:v>
                </c:pt>
                <c:pt idx="24">
                  <c:v>4.0709528423112733</c:v>
                </c:pt>
                <c:pt idx="25">
                  <c:v>4.0686525570399841</c:v>
                </c:pt>
                <c:pt idx="26">
                  <c:v>3.6297806123025649</c:v>
                </c:pt>
                <c:pt idx="28">
                  <c:v>4.05948034853325</c:v>
                </c:pt>
                <c:pt idx="29">
                  <c:v>3.1294799769345807</c:v>
                </c:pt>
                <c:pt idx="30">
                  <c:v>2.5625675751129693</c:v>
                </c:pt>
                <c:pt idx="31">
                  <c:v>3.6228846375217736</c:v>
                </c:pt>
                <c:pt idx="32">
                  <c:v>3.366526916126507</c:v>
                </c:pt>
                <c:pt idx="33">
                  <c:v>2.7809356306250801</c:v>
                </c:pt>
                <c:pt idx="34">
                  <c:v>3.6496534907153069</c:v>
                </c:pt>
                <c:pt idx="35">
                  <c:v>3.4047889443821076</c:v>
                </c:pt>
                <c:pt idx="36">
                  <c:v>3.7754053709213391</c:v>
                </c:pt>
                <c:pt idx="37">
                  <c:v>3.471606338323912</c:v>
                </c:pt>
                <c:pt idx="38">
                  <c:v>3.5233544095213345</c:v>
                </c:pt>
                <c:pt idx="40">
                  <c:v>3.7854218021730537</c:v>
                </c:pt>
                <c:pt idx="41">
                  <c:v>3.4348443783791414</c:v>
                </c:pt>
                <c:pt idx="43">
                  <c:v>3.6196907830915306</c:v>
                </c:pt>
                <c:pt idx="44">
                  <c:v>3.6341978751792916</c:v>
                </c:pt>
                <c:pt idx="45">
                  <c:v>3.7097333116834066</c:v>
                </c:pt>
              </c:numCache>
            </c:numRef>
          </c:val>
          <c:extLst>
            <c:ext xmlns:c16="http://schemas.microsoft.com/office/drawing/2014/chart" uri="{C3380CC4-5D6E-409C-BE32-E72D297353CC}">
              <c16:uniqueId val="{00000001-1DD7-41C7-A031-5A6D98718476}"/>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4079925698194018"/>
          <c:y val="9.4833266773162936E-2"/>
          <c:w val="0.24454540304764064"/>
          <c:h val="0.8749976703940362"/>
        </c:manualLayout>
      </c:layout>
      <c:barChart>
        <c:barDir val="bar"/>
        <c:grouping val="clustered"/>
        <c:varyColors val="0"/>
        <c:ser>
          <c:idx val="0"/>
          <c:order val="0"/>
          <c:tx>
            <c:strRef>
              <c:f>Sheet1!$B$1</c:f>
              <c:strCache>
                <c:ptCount val="1"/>
                <c:pt idx="0">
                  <c:v>TA</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4F-494F-9CE2-B4B340CA9821}"/>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Sheet1!$A$2:$A$47</c:f>
              <c:strCache>
                <c:ptCount val="46"/>
                <c:pt idx="0">
                  <c:v>Overall Satisfaction</c:v>
                </c:pt>
                <c:pt idx="1">
                  <c:v>Business</c:v>
                </c:pt>
                <c:pt idx="2">
                  <c:v>Leisure</c:v>
                </c:pt>
                <c:pt idx="3">
                  <c:v>Other*</c:v>
                </c:pt>
                <c:pt idx="4">
                  <c:v>Leisure &amp; Other</c:v>
                </c:pt>
                <c:pt idx="6">
                  <c:v>Ground transportation</c:v>
                </c:pt>
                <c:pt idx="7">
                  <c:v>Parking</c:v>
                </c:pt>
                <c:pt idx="8">
                  <c:v>VFM: Parking facilities</c:v>
                </c:pt>
                <c:pt idx="9">
                  <c:v>Baggage carts/trolleys</c:v>
                </c:pt>
                <c:pt idx="11">
                  <c:v>Check-in waiting time</c:v>
                </c:pt>
                <c:pt idx="12">
                  <c:v>Efficiency of staff</c:v>
                </c:pt>
                <c:pt idx="13">
                  <c:v>Courtesy of check-in staff</c:v>
                </c:pt>
                <c:pt idx="15">
                  <c:v>Inspection waiting time</c:v>
                </c:pt>
                <c:pt idx="16">
                  <c:v>Courtesy of inspection staff</c:v>
                </c:pt>
                <c:pt idx="18">
                  <c:v>Courtesy of security staff</c:v>
                </c:pt>
                <c:pt idx="19">
                  <c:v>Thoroughness</c:v>
                </c:pt>
                <c:pt idx="20">
                  <c:v>Security waiting time</c:v>
                </c:pt>
                <c:pt idx="21">
                  <c:v>Safe/secure feeling</c:v>
                </c:pt>
                <c:pt idx="23">
                  <c:v>Ease of finding way</c:v>
                </c:pt>
                <c:pt idx="24">
                  <c:v>Flight info screens</c:v>
                </c:pt>
                <c:pt idx="25">
                  <c:v>Walking distance</c:v>
                </c:pt>
                <c:pt idx="26">
                  <c:v>Ease of connections</c:v>
                </c:pt>
                <c:pt idx="28">
                  <c:v>Courtesy of airport staff</c:v>
                </c:pt>
                <c:pt idx="29">
                  <c:v>Eating facilities</c:v>
                </c:pt>
                <c:pt idx="30">
                  <c:v>VFM: Eating facilities</c:v>
                </c:pt>
                <c:pt idx="31">
                  <c:v>Availability Bank/ATM/exchange</c:v>
                </c:pt>
                <c:pt idx="32">
                  <c:v>Shopping facilities</c:v>
                </c:pt>
                <c:pt idx="33">
                  <c:v>VFM: Shopping facilities</c:v>
                </c:pt>
                <c:pt idx="34">
                  <c:v>Internet / Wi-Fi</c:v>
                </c:pt>
                <c:pt idx="35">
                  <c:v>Business/Executives Lounges</c:v>
                </c:pt>
                <c:pt idx="36">
                  <c:v>Availability of washrooms</c:v>
                </c:pt>
                <c:pt idx="37">
                  <c:v>Cleanliness of washrooms</c:v>
                </c:pt>
                <c:pt idx="38">
                  <c:v>Comfort of waiting/gate areas</c:v>
                </c:pt>
                <c:pt idx="40">
                  <c:v>Terminal cleanliness</c:v>
                </c:pt>
                <c:pt idx="41">
                  <c:v>Airport Ambience</c:v>
                </c:pt>
                <c:pt idx="43">
                  <c:v>Passport inspection</c:v>
                </c:pt>
                <c:pt idx="44">
                  <c:v>Baggage delivery speed</c:v>
                </c:pt>
                <c:pt idx="45">
                  <c:v>Customs inspection</c:v>
                </c:pt>
              </c:strCache>
            </c:strRef>
          </c:cat>
          <c:val>
            <c:numRef>
              <c:f>Sheet1!$B$2:$B$47</c:f>
              <c:numCache>
                <c:formatCode>#,##0.00</c:formatCode>
                <c:ptCount val="46"/>
                <c:pt idx="0">
                  <c:v>3.5360376916848808</c:v>
                </c:pt>
                <c:pt idx="1">
                  <c:v>3.3961147528439835</c:v>
                </c:pt>
                <c:pt idx="2">
                  <c:v>3.5256500319049615</c:v>
                </c:pt>
                <c:pt idx="3">
                  <c:v>3.7683196988758159</c:v>
                </c:pt>
                <c:pt idx="4">
                  <c:v>3.5732359083659975</c:v>
                </c:pt>
                <c:pt idx="6">
                  <c:v>3.9436700282040924</c:v>
                </c:pt>
                <c:pt idx="7">
                  <c:v>3.8009544721855324</c:v>
                </c:pt>
                <c:pt idx="8">
                  <c:v>3.1490074834268622</c:v>
                </c:pt>
                <c:pt idx="9">
                  <c:v>3.5604125466144723</c:v>
                </c:pt>
                <c:pt idx="11">
                  <c:v>3.881091043121788</c:v>
                </c:pt>
                <c:pt idx="12">
                  <c:v>4.0321875989904044</c:v>
                </c:pt>
                <c:pt idx="13">
                  <c:v>4.0318255762035511</c:v>
                </c:pt>
                <c:pt idx="15">
                  <c:v>3.8339938172425274</c:v>
                </c:pt>
                <c:pt idx="16">
                  <c:v>3.9072574452338742</c:v>
                </c:pt>
                <c:pt idx="18">
                  <c:v>3.8287623107000877</c:v>
                </c:pt>
                <c:pt idx="19">
                  <c:v>3.9833633673495887</c:v>
                </c:pt>
                <c:pt idx="20">
                  <c:v>3.5086600827170753</c:v>
                </c:pt>
                <c:pt idx="21">
                  <c:v>4.0126654665673058</c:v>
                </c:pt>
                <c:pt idx="23">
                  <c:v>4.0039771983938008</c:v>
                </c:pt>
                <c:pt idx="24">
                  <c:v>3.9483374352270242</c:v>
                </c:pt>
                <c:pt idx="25">
                  <c:v>3.9881156711522032</c:v>
                </c:pt>
                <c:pt idx="26">
                  <c:v>3.6469727127028824</c:v>
                </c:pt>
                <c:pt idx="28">
                  <c:v>3.947392521856643</c:v>
                </c:pt>
                <c:pt idx="29">
                  <c:v>3.4096672878956951</c:v>
                </c:pt>
                <c:pt idx="30">
                  <c:v>2.9168557859339286</c:v>
                </c:pt>
                <c:pt idx="31">
                  <c:v>3.5464555631449342</c:v>
                </c:pt>
                <c:pt idx="32">
                  <c:v>3.2524729990711254</c:v>
                </c:pt>
                <c:pt idx="33">
                  <c:v>3.0875719885165709</c:v>
                </c:pt>
                <c:pt idx="34">
                  <c:v>3.6222342091389601</c:v>
                </c:pt>
                <c:pt idx="35">
                  <c:v>3.5091631763664695</c:v>
                </c:pt>
                <c:pt idx="36">
                  <c:v>3.617197701618867</c:v>
                </c:pt>
                <c:pt idx="37">
                  <c:v>3.43217102736992</c:v>
                </c:pt>
                <c:pt idx="38">
                  <c:v>3.4615949706679814</c:v>
                </c:pt>
                <c:pt idx="40">
                  <c:v>3.6415767781700752</c:v>
                </c:pt>
                <c:pt idx="41">
                  <c:v>3.246244719284765</c:v>
                </c:pt>
                <c:pt idx="44">
                  <c:v>3.7827765534174609</c:v>
                </c:pt>
              </c:numCache>
            </c:numRef>
          </c:val>
          <c:extLst>
            <c:ext xmlns:c16="http://schemas.microsoft.com/office/drawing/2014/chart" uri="{C3380CC4-5D6E-409C-BE32-E72D297353CC}">
              <c16:uniqueId val="{00000001-F94F-494F-9CE2-B4B340CA9821}"/>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TB</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4-4E0C-862B-2810E2041970}"/>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3.4658077203954707</c:v>
                </c:pt>
                <c:pt idx="1">
                  <c:v>3.4019264177793489</c:v>
                </c:pt>
                <c:pt idx="2">
                  <c:v>3.3877252189104547</c:v>
                </c:pt>
                <c:pt idx="3">
                  <c:v>3.8386511422982528</c:v>
                </c:pt>
                <c:pt idx="4">
                  <c:v>3.4757665763105479</c:v>
                </c:pt>
                <c:pt idx="6">
                  <c:v>3.8503052314503239</c:v>
                </c:pt>
                <c:pt idx="7">
                  <c:v>3.6348978737694448</c:v>
                </c:pt>
                <c:pt idx="8">
                  <c:v>3.2200306631727362</c:v>
                </c:pt>
                <c:pt idx="9">
                  <c:v>3.5452920575921887</c:v>
                </c:pt>
                <c:pt idx="11">
                  <c:v>3.7182624794509591</c:v>
                </c:pt>
                <c:pt idx="12">
                  <c:v>3.9212376167203686</c:v>
                </c:pt>
                <c:pt idx="13">
                  <c:v>3.9643923679799093</c:v>
                </c:pt>
                <c:pt idx="15">
                  <c:v>3.9349555990918699</c:v>
                </c:pt>
                <c:pt idx="16">
                  <c:v>3.9851197133202994</c:v>
                </c:pt>
                <c:pt idx="18">
                  <c:v>3.8442514047013541</c:v>
                </c:pt>
                <c:pt idx="19">
                  <c:v>3.9585430508388528</c:v>
                </c:pt>
                <c:pt idx="20">
                  <c:v>3.756900931628675</c:v>
                </c:pt>
                <c:pt idx="21">
                  <c:v>3.9313833405136407</c:v>
                </c:pt>
                <c:pt idx="23">
                  <c:v>3.6299445417938698</c:v>
                </c:pt>
                <c:pt idx="24">
                  <c:v>3.6970655555123622</c:v>
                </c:pt>
                <c:pt idx="25">
                  <c:v>3.8456122703432642</c:v>
                </c:pt>
                <c:pt idx="26">
                  <c:v>3.4281939225575928</c:v>
                </c:pt>
                <c:pt idx="28">
                  <c:v>3.8397248213040496</c:v>
                </c:pt>
                <c:pt idx="29">
                  <c:v>2.7377744139296314</c:v>
                </c:pt>
                <c:pt idx="30">
                  <c:v>2.5926251400035114</c:v>
                </c:pt>
                <c:pt idx="31">
                  <c:v>3.3346124435902813</c:v>
                </c:pt>
                <c:pt idx="32">
                  <c:v>2.9888416678359584</c:v>
                </c:pt>
                <c:pt idx="33">
                  <c:v>2.9380464237739865</c:v>
                </c:pt>
                <c:pt idx="34">
                  <c:v>3.4820735717471125</c:v>
                </c:pt>
                <c:pt idx="35">
                  <c:v>3.2445831975713944</c:v>
                </c:pt>
                <c:pt idx="36">
                  <c:v>3.6355407207729509</c:v>
                </c:pt>
                <c:pt idx="37">
                  <c:v>3.3663329244560858</c:v>
                </c:pt>
                <c:pt idx="38">
                  <c:v>3.3668536031854908</c:v>
                </c:pt>
                <c:pt idx="40">
                  <c:v>3.5130273697268435</c:v>
                </c:pt>
                <c:pt idx="41">
                  <c:v>3.2112123308227276</c:v>
                </c:pt>
                <c:pt idx="43">
                  <c:v>3.8329007887840931</c:v>
                </c:pt>
                <c:pt idx="44">
                  <c:v>3.5439023009110997</c:v>
                </c:pt>
                <c:pt idx="45">
                  <c:v>3.7050223078265554</c:v>
                </c:pt>
              </c:numCache>
            </c:numRef>
          </c:val>
          <c:extLst>
            <c:ext xmlns:c16="http://schemas.microsoft.com/office/drawing/2014/chart" uri="{C3380CC4-5D6E-409C-BE32-E72D297353CC}">
              <c16:uniqueId val="{00000001-02B4-4E0C-862B-2810E2041970}"/>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912073608262361"/>
          <c:y val="9.4833266773162936E-2"/>
          <c:w val="0.43149574468214641"/>
          <c:h val="0.8749976703940362"/>
        </c:manualLayout>
      </c:layout>
      <c:barChart>
        <c:barDir val="bar"/>
        <c:grouping val="clustered"/>
        <c:varyColors val="0"/>
        <c:ser>
          <c:idx val="0"/>
          <c:order val="0"/>
          <c:tx>
            <c:strRef>
              <c:f>Sheet1!$B$1</c:f>
              <c:strCache>
                <c:ptCount val="1"/>
                <c:pt idx="0">
                  <c:v>TC</c:v>
                </c:pt>
              </c:strCache>
            </c:strRef>
          </c:tx>
          <c:spPr>
            <a:solidFill>
              <a:schemeClr val="accent4"/>
            </a:solidFill>
            <a:ln w="17615">
              <a:noFill/>
              <a:prstDash val="solid"/>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DE-41E8-8840-AAADDA1D72ED}"/>
                </c:ext>
              </c:extLst>
            </c:dLbl>
            <c:spPr>
              <a:noFill/>
              <a:ln w="35230">
                <a:noFill/>
              </a:ln>
            </c:spPr>
            <c:txPr>
              <a:bodyPr/>
              <a:lstStyle/>
              <a:p>
                <a:pPr>
                  <a:defRPr>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Sheet1!$A$2:$A$47</c:f>
              <c:numCache>
                <c:formatCode>General</c:formatCode>
                <c:ptCount val="46"/>
              </c:numCache>
            </c:numRef>
          </c:cat>
          <c:val>
            <c:numRef>
              <c:f>Sheet1!$B$2:$B$47</c:f>
              <c:numCache>
                <c:formatCode>#,##0.00</c:formatCode>
                <c:ptCount val="46"/>
                <c:pt idx="0">
                  <c:v>3.6020648674847604</c:v>
                </c:pt>
                <c:pt idx="1">
                  <c:v>3.479306463000523</c:v>
                </c:pt>
                <c:pt idx="2">
                  <c:v>3.6551028319726422</c:v>
                </c:pt>
                <c:pt idx="3">
                  <c:v>3.5963522648847217</c:v>
                </c:pt>
                <c:pt idx="4">
                  <c:v>3.6451578548377905</c:v>
                </c:pt>
                <c:pt idx="6">
                  <c:v>3.7220739050484348</c:v>
                </c:pt>
                <c:pt idx="7">
                  <c:v>3.4664352406283134</c:v>
                </c:pt>
                <c:pt idx="8">
                  <c:v>2.8697037241299226</c:v>
                </c:pt>
                <c:pt idx="9">
                  <c:v>3.6245750484077615</c:v>
                </c:pt>
                <c:pt idx="11">
                  <c:v>3.5690992405402535</c:v>
                </c:pt>
                <c:pt idx="12">
                  <c:v>3.7721844861480331</c:v>
                </c:pt>
                <c:pt idx="13">
                  <c:v>3.8033804993975275</c:v>
                </c:pt>
                <c:pt idx="15">
                  <c:v>3.6357405714975446</c:v>
                </c:pt>
                <c:pt idx="16">
                  <c:v>3.7539705567992621</c:v>
                </c:pt>
                <c:pt idx="18">
                  <c:v>3.6683127213780922</c:v>
                </c:pt>
                <c:pt idx="19">
                  <c:v>3.773167006908404</c:v>
                </c:pt>
                <c:pt idx="20">
                  <c:v>3.5177884585303869</c:v>
                </c:pt>
                <c:pt idx="21">
                  <c:v>3.8623944411043096</c:v>
                </c:pt>
                <c:pt idx="23">
                  <c:v>3.8464097347175752</c:v>
                </c:pt>
                <c:pt idx="24">
                  <c:v>3.8772110096462633</c:v>
                </c:pt>
                <c:pt idx="25">
                  <c:v>3.4506352480695619</c:v>
                </c:pt>
                <c:pt idx="26">
                  <c:v>3.5393607605189659</c:v>
                </c:pt>
                <c:pt idx="28">
                  <c:v>3.8204515880896648</c:v>
                </c:pt>
                <c:pt idx="29">
                  <c:v>3.6149333735756684</c:v>
                </c:pt>
                <c:pt idx="30">
                  <c:v>2.8144361902236374</c:v>
                </c:pt>
                <c:pt idx="31">
                  <c:v>3.5498701190782409</c:v>
                </c:pt>
                <c:pt idx="32">
                  <c:v>3.5399245258029803</c:v>
                </c:pt>
                <c:pt idx="33">
                  <c:v>3.0219141153462576</c:v>
                </c:pt>
                <c:pt idx="34">
                  <c:v>3.508526974542586</c:v>
                </c:pt>
                <c:pt idx="35">
                  <c:v>3.5927622347334682</c:v>
                </c:pt>
                <c:pt idx="36">
                  <c:v>3.6396763441800553</c:v>
                </c:pt>
                <c:pt idx="37">
                  <c:v>3.3224787715598882</c:v>
                </c:pt>
                <c:pt idx="38">
                  <c:v>3.5148848160265151</c:v>
                </c:pt>
                <c:pt idx="40">
                  <c:v>3.712412368614622</c:v>
                </c:pt>
                <c:pt idx="41">
                  <c:v>3.5510881721468546</c:v>
                </c:pt>
                <c:pt idx="43">
                  <c:v>3.7772398825093618</c:v>
                </c:pt>
                <c:pt idx="44">
                  <c:v>3.5792443463940096</c:v>
                </c:pt>
                <c:pt idx="45">
                  <c:v>3.6693573879961812</c:v>
                </c:pt>
              </c:numCache>
            </c:numRef>
          </c:val>
          <c:extLst>
            <c:ext xmlns:c16="http://schemas.microsoft.com/office/drawing/2014/chart" uri="{C3380CC4-5D6E-409C-BE32-E72D297353CC}">
              <c16:uniqueId val="{00000001-F3DE-41E8-8840-AAADDA1D72ED}"/>
            </c:ext>
          </c:extLst>
        </c:ser>
        <c:dLbls>
          <c:showLegendKey val="0"/>
          <c:showVal val="0"/>
          <c:showCatName val="0"/>
          <c:showSerName val="0"/>
          <c:showPercent val="0"/>
          <c:showBubbleSize val="0"/>
        </c:dLbls>
        <c:gapWidth val="27"/>
        <c:axId val="36788864"/>
        <c:axId val="36807040"/>
      </c:barChart>
      <c:catAx>
        <c:axId val="36788864"/>
        <c:scaling>
          <c:orientation val="maxMin"/>
        </c:scaling>
        <c:delete val="0"/>
        <c:axPos val="l"/>
        <c:numFmt formatCode="General" sourceLinked="0"/>
        <c:majorTickMark val="none"/>
        <c:minorTickMark val="none"/>
        <c:tickLblPos val="nextTo"/>
        <c:txPr>
          <a:bodyPr rot="0" vert="horz"/>
          <a:lstStyle/>
          <a:p>
            <a:pPr>
              <a:defRPr sz="900">
                <a:latin typeface="Arial" panose="020B0604020202020204" pitchFamily="34" charset="0"/>
                <a:cs typeface="Arial" panose="020B0604020202020204" pitchFamily="34" charset="0"/>
              </a:defRPr>
            </a:pPr>
            <a:endParaRPr lang="en-US"/>
          </a:p>
        </c:txPr>
        <c:crossAx val="36807040"/>
        <c:crosses val="autoZero"/>
        <c:auto val="1"/>
        <c:lblAlgn val="ctr"/>
        <c:lblOffset val="100"/>
        <c:noMultiLvlLbl val="0"/>
      </c:catAx>
      <c:valAx>
        <c:axId val="36807040"/>
        <c:scaling>
          <c:orientation val="minMax"/>
          <c:max val="6"/>
          <c:min val="1"/>
        </c:scaling>
        <c:delete val="1"/>
        <c:axPos val="t"/>
        <c:numFmt formatCode="#,##0.00" sourceLinked="0"/>
        <c:majorTickMark val="out"/>
        <c:minorTickMark val="none"/>
        <c:tickLblPos val="nextTo"/>
        <c:crossAx val="36788864"/>
        <c:crosses val="autoZero"/>
        <c:crossBetween val="between"/>
        <c:majorUnit val="1"/>
        <c:minorUnit val="0.2"/>
      </c:valAx>
      <c:spPr>
        <a:noFill/>
        <a:ln w="25409">
          <a:noFill/>
        </a:ln>
      </c:spPr>
    </c:plotArea>
    <c:plotVisOnly val="1"/>
    <c:dispBlanksAs val="gap"/>
    <c:showDLblsOverMax val="0"/>
  </c:chart>
  <c:spPr>
    <a:noFill/>
    <a:ln>
      <a:noFill/>
    </a:ln>
  </c:spPr>
  <c:txPr>
    <a:bodyPr/>
    <a:lstStyle/>
    <a:p>
      <a:pPr>
        <a:defRPr sz="1000">
          <a:latin typeface="+mj-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8" rIns="93177" bIns="46588" rtlCol="0"/>
          <a:lstStyle>
            <a:lvl1pPr algn="l">
              <a:defRPr sz="1200"/>
            </a:lvl1pPr>
          </a:lstStyle>
          <a:p>
            <a:endParaRPr lang="en-CA" dirty="0"/>
          </a:p>
        </p:txBody>
      </p:sp>
      <p:sp>
        <p:nvSpPr>
          <p:cNvPr id="3" name="Date Placeholder 2"/>
          <p:cNvSpPr>
            <a:spLocks noGrp="1"/>
          </p:cNvSpPr>
          <p:nvPr>
            <p:ph type="dt" sz="quarter" idx="1"/>
          </p:nvPr>
        </p:nvSpPr>
        <p:spPr>
          <a:xfrm>
            <a:off x="3970937" y="1"/>
            <a:ext cx="3037840" cy="466434"/>
          </a:xfrm>
          <a:prstGeom prst="rect">
            <a:avLst/>
          </a:prstGeom>
        </p:spPr>
        <p:txBody>
          <a:bodyPr vert="horz" lIns="93177" tIns="46588" rIns="93177" bIns="46588" rtlCol="0"/>
          <a:lstStyle>
            <a:lvl1pPr algn="r">
              <a:defRPr sz="1200"/>
            </a:lvl1pPr>
          </a:lstStyle>
          <a:p>
            <a:fld id="{0347C099-1415-47F0-9BBB-4542663BDA10}" type="datetimeFigureOut">
              <a:rPr lang="en-CA" smtClean="0"/>
              <a:t>2019-11-01</a:t>
            </a:fld>
            <a:endParaRPr lang="en-CA"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8" rIns="93177" bIns="46588"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937" y="8829967"/>
            <a:ext cx="3037840" cy="466433"/>
          </a:xfrm>
          <a:prstGeom prst="rect">
            <a:avLst/>
          </a:prstGeom>
        </p:spPr>
        <p:txBody>
          <a:bodyPr vert="horz" lIns="93177" tIns="46588" rIns="93177" bIns="46588" rtlCol="0" anchor="b"/>
          <a:lstStyle>
            <a:lvl1pPr algn="r">
              <a:defRPr sz="1200"/>
            </a:lvl1pPr>
          </a:lstStyle>
          <a:p>
            <a:fld id="{1DB65726-F49F-4634-AE13-5BF7B6FF0B96}" type="slidenum">
              <a:rPr lang="en-CA" smtClean="0"/>
              <a:t>‹#›</a:t>
            </a:fld>
            <a:endParaRPr lang="en-CA" dirty="0"/>
          </a:p>
        </p:txBody>
      </p:sp>
    </p:spTree>
    <p:extLst>
      <p:ext uri="{BB962C8B-B14F-4D97-AF65-F5344CB8AC3E}">
        <p14:creationId xmlns:p14="http://schemas.microsoft.com/office/powerpoint/2010/main" val="3536711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8" rIns="93177" bIns="46588" rtlCol="0"/>
          <a:lstStyle>
            <a:lvl1pPr algn="l">
              <a:defRPr sz="1200"/>
            </a:lvl1pPr>
          </a:lstStyle>
          <a:p>
            <a:endParaRPr lang="en-CA" dirty="0"/>
          </a:p>
        </p:txBody>
      </p:sp>
      <p:sp>
        <p:nvSpPr>
          <p:cNvPr id="3" name="Date Placeholder 2"/>
          <p:cNvSpPr>
            <a:spLocks noGrp="1"/>
          </p:cNvSpPr>
          <p:nvPr>
            <p:ph type="dt" idx="1"/>
          </p:nvPr>
        </p:nvSpPr>
        <p:spPr>
          <a:xfrm>
            <a:off x="3970937" y="1"/>
            <a:ext cx="3037840" cy="466434"/>
          </a:xfrm>
          <a:prstGeom prst="rect">
            <a:avLst/>
          </a:prstGeom>
        </p:spPr>
        <p:txBody>
          <a:bodyPr vert="horz" lIns="93177" tIns="46588" rIns="93177" bIns="46588" rtlCol="0"/>
          <a:lstStyle>
            <a:lvl1pPr algn="r">
              <a:defRPr sz="1200"/>
            </a:lvl1pPr>
          </a:lstStyle>
          <a:p>
            <a:fld id="{D59A3EBE-9C29-40D8-AF41-FB2B46424A24}" type="datetimeFigureOut">
              <a:rPr lang="en-CA" smtClean="0"/>
              <a:t>2019-11-01</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8" rIns="93177" bIns="46588" rtlCol="0" anchor="ctr"/>
          <a:lstStyle/>
          <a:p>
            <a:endParaRPr lang="en-CA" dirty="0"/>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77" tIns="46588" rIns="93177" bIns="4658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8" rIns="93177" bIns="46588"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7" y="8829967"/>
            <a:ext cx="3037840" cy="466433"/>
          </a:xfrm>
          <a:prstGeom prst="rect">
            <a:avLst/>
          </a:prstGeom>
        </p:spPr>
        <p:txBody>
          <a:bodyPr vert="horz" lIns="93177" tIns="46588" rIns="93177" bIns="46588" rtlCol="0" anchor="b"/>
          <a:lstStyle>
            <a:lvl1pPr algn="r">
              <a:defRPr sz="1200"/>
            </a:lvl1pPr>
          </a:lstStyle>
          <a:p>
            <a:fld id="{7E84F8AE-2524-4C16-B6C2-A1928140B02C}" type="slidenum">
              <a:rPr lang="en-CA" smtClean="0"/>
              <a:t>‹#›</a:t>
            </a:fld>
            <a:endParaRPr lang="en-CA" dirty="0"/>
          </a:p>
        </p:txBody>
      </p:sp>
    </p:spTree>
    <p:extLst>
      <p:ext uri="{BB962C8B-B14F-4D97-AF65-F5344CB8AC3E}">
        <p14:creationId xmlns:p14="http://schemas.microsoft.com/office/powerpoint/2010/main" val="198379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80B4-6AF7-4A6E-822C-E96F434267DA}" type="slidenum">
              <a:rPr lang="en-US" smtClean="0"/>
              <a:t>2</a:t>
            </a:fld>
            <a:endParaRPr lang="en-US" dirty="0"/>
          </a:p>
        </p:txBody>
      </p:sp>
    </p:spTree>
    <p:extLst>
      <p:ext uri="{BB962C8B-B14F-4D97-AF65-F5344CB8AC3E}">
        <p14:creationId xmlns:p14="http://schemas.microsoft.com/office/powerpoint/2010/main" val="344193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7</a:t>
            </a:fld>
            <a:endParaRPr lang="en-CA" dirty="0"/>
          </a:p>
        </p:txBody>
      </p:sp>
    </p:spTree>
    <p:extLst>
      <p:ext uri="{BB962C8B-B14F-4D97-AF65-F5344CB8AC3E}">
        <p14:creationId xmlns:p14="http://schemas.microsoft.com/office/powerpoint/2010/main" val="306990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9</a:t>
            </a:fld>
            <a:endParaRPr lang="en-CA" dirty="0"/>
          </a:p>
        </p:txBody>
      </p:sp>
    </p:spTree>
    <p:extLst>
      <p:ext uri="{BB962C8B-B14F-4D97-AF65-F5344CB8AC3E}">
        <p14:creationId xmlns:p14="http://schemas.microsoft.com/office/powerpoint/2010/main" val="157677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84F8AE-2524-4C16-B6C2-A1928140B02C}" type="slidenum">
              <a:rPr lang="en-CA" smtClean="0"/>
              <a:t>11</a:t>
            </a:fld>
            <a:endParaRPr lang="en-CA" dirty="0"/>
          </a:p>
        </p:txBody>
      </p:sp>
    </p:spTree>
    <p:extLst>
      <p:ext uri="{BB962C8B-B14F-4D97-AF65-F5344CB8AC3E}">
        <p14:creationId xmlns:p14="http://schemas.microsoft.com/office/powerpoint/2010/main" val="31617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0906" y="2506918"/>
            <a:ext cx="6024695" cy="1017288"/>
          </a:xfrm>
        </p:spPr>
        <p:txBody>
          <a:bodyPr>
            <a:normAutofit/>
          </a:bodyPr>
          <a:lstStyle>
            <a:lvl1pPr algn="r">
              <a:lnSpc>
                <a:spcPts val="4000"/>
              </a:lnSpc>
              <a:defRPr sz="4700" b="0" i="0">
                <a:solidFill>
                  <a:srgbClr val="003A8C"/>
                </a:solidFill>
                <a:latin typeface="Arial" panose="020B0604020202020204" pitchFamily="34" charset="0"/>
                <a:cs typeface="Arial" panose="020B0604020202020204" pitchFamily="34" charset="0"/>
              </a:defRPr>
            </a:lvl1pPr>
          </a:lstStyle>
          <a:p>
            <a:r>
              <a:rPr lang="en-US" dirty="0"/>
              <a:t>Title of Presentation</a:t>
            </a:r>
          </a:p>
        </p:txBody>
      </p:sp>
      <p:sp>
        <p:nvSpPr>
          <p:cNvPr id="3" name="Subtitle 2"/>
          <p:cNvSpPr>
            <a:spLocks noGrp="1"/>
          </p:cNvSpPr>
          <p:nvPr>
            <p:ph type="subTitle" idx="1" hasCustomPrompt="1"/>
          </p:nvPr>
        </p:nvSpPr>
        <p:spPr>
          <a:xfrm>
            <a:off x="2780907" y="3637871"/>
            <a:ext cx="6024693" cy="579845"/>
          </a:xfrm>
        </p:spPr>
        <p:txBody>
          <a:bodyPr>
            <a:normAutofit/>
          </a:bodyPr>
          <a:lstStyle>
            <a:lvl1pPr marL="0" indent="0" algn="r">
              <a:buNone/>
              <a:defRPr sz="3000" b="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grpSp>
        <p:nvGrpSpPr>
          <p:cNvPr id="14" name="Group 13"/>
          <p:cNvGrpSpPr/>
          <p:nvPr userDrawn="1"/>
        </p:nvGrpSpPr>
        <p:grpSpPr>
          <a:xfrm>
            <a:off x="2780908" y="2506920"/>
            <a:ext cx="6046467" cy="1032979"/>
            <a:chOff x="2846223" y="1498513"/>
            <a:chExt cx="6046467" cy="1032979"/>
          </a:xfrm>
        </p:grpSpPr>
        <p:cxnSp>
          <p:nvCxnSpPr>
            <p:cNvPr id="11" name="Straight Connector 10"/>
            <p:cNvCxnSpPr/>
            <p:nvPr userDrawn="1"/>
          </p:nvCxnSpPr>
          <p:spPr>
            <a:xfrm>
              <a:off x="8892689" y="1498513"/>
              <a:ext cx="0" cy="10329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2846223" y="2531492"/>
              <a:ext cx="6046467"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17" name="Picture 16"/>
          <p:cNvPicPr>
            <a:picLocks noChangeAspect="1"/>
          </p:cNvPicPr>
          <p:nvPr userDrawn="1"/>
        </p:nvPicPr>
        <p:blipFill>
          <a:blip r:embed="rId2"/>
          <a:stretch>
            <a:fillRect/>
          </a:stretch>
        </p:blipFill>
        <p:spPr>
          <a:xfrm>
            <a:off x="191587" y="153290"/>
            <a:ext cx="2120650" cy="6258120"/>
          </a:xfrm>
          <a:prstGeom prst="rect">
            <a:avLst/>
          </a:prstGeom>
          <a:ln>
            <a:solidFill>
              <a:schemeClr val="accent1"/>
            </a:solidFill>
          </a:ln>
        </p:spPr>
      </p:pic>
      <p:pic>
        <p:nvPicPr>
          <p:cNvPr id="9" name="Picture 2" descr="C:\Studies\200103001 - ACI - Q1\ACI_ASQ_Logo_Definition.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45184" y="95730"/>
            <a:ext cx="2331203" cy="99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1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3552" y="2506918"/>
            <a:ext cx="5532050" cy="1017288"/>
          </a:xfrm>
        </p:spPr>
        <p:txBody>
          <a:bodyPr>
            <a:normAutofit/>
          </a:bodyPr>
          <a:lstStyle>
            <a:lvl1pPr algn="r">
              <a:lnSpc>
                <a:spcPts val="4000"/>
              </a:lnSpc>
              <a:defRPr sz="4700" b="0" i="0">
                <a:solidFill>
                  <a:srgbClr val="003A8C"/>
                </a:solidFill>
                <a:latin typeface="+mj-lt"/>
                <a:cs typeface="Myriad Pro"/>
              </a:defRPr>
            </a:lvl1pPr>
          </a:lstStyle>
          <a:p>
            <a:r>
              <a:rPr lang="en-US" dirty="0"/>
              <a:t>Title of Presentation</a:t>
            </a:r>
          </a:p>
        </p:txBody>
      </p:sp>
      <p:sp>
        <p:nvSpPr>
          <p:cNvPr id="3" name="Subtitle 2"/>
          <p:cNvSpPr>
            <a:spLocks noGrp="1"/>
          </p:cNvSpPr>
          <p:nvPr>
            <p:ph type="subTitle" idx="1" hasCustomPrompt="1"/>
          </p:nvPr>
        </p:nvSpPr>
        <p:spPr>
          <a:xfrm>
            <a:off x="3273551" y="3637871"/>
            <a:ext cx="5532049" cy="579845"/>
          </a:xfrm>
        </p:spPr>
        <p:txBody>
          <a:bodyPr>
            <a:normAutofit/>
          </a:bodyPr>
          <a:lstStyle>
            <a:lvl1pPr marL="0" indent="0" algn="r">
              <a:buNone/>
              <a:defRPr sz="300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grpSp>
        <p:nvGrpSpPr>
          <p:cNvPr id="14" name="Group 13"/>
          <p:cNvGrpSpPr/>
          <p:nvPr userDrawn="1"/>
        </p:nvGrpSpPr>
        <p:grpSpPr>
          <a:xfrm>
            <a:off x="3273552" y="2506920"/>
            <a:ext cx="5553824" cy="1032979"/>
            <a:chOff x="3338867" y="1498513"/>
            <a:chExt cx="5553824" cy="1032979"/>
          </a:xfrm>
        </p:grpSpPr>
        <p:cxnSp>
          <p:nvCxnSpPr>
            <p:cNvPr id="11" name="Straight Connector 10"/>
            <p:cNvCxnSpPr/>
            <p:nvPr userDrawn="1"/>
          </p:nvCxnSpPr>
          <p:spPr>
            <a:xfrm>
              <a:off x="8892689" y="1498513"/>
              <a:ext cx="0" cy="10329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3338867" y="2531492"/>
              <a:ext cx="5553824"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4" name="Picture 3"/>
          <p:cNvPicPr>
            <a:picLocks noChangeAspect="1"/>
          </p:cNvPicPr>
          <p:nvPr userDrawn="1"/>
        </p:nvPicPr>
        <p:blipFill rotWithShape="1">
          <a:blip r:embed="rId2"/>
          <a:srcRect l="10670" t="-149" r="6014" b="149"/>
          <a:stretch/>
        </p:blipFill>
        <p:spPr>
          <a:xfrm flipH="1">
            <a:off x="147674" y="116126"/>
            <a:ext cx="2492013" cy="6333396"/>
          </a:xfrm>
          <a:prstGeom prst="rect">
            <a:avLst/>
          </a:prstGeom>
          <a:ln>
            <a:solidFill>
              <a:schemeClr val="accent1"/>
            </a:solidFill>
          </a:ln>
        </p:spPr>
      </p:pic>
      <p:pic>
        <p:nvPicPr>
          <p:cNvPr id="10" name="Picture 2" descr="C:\Studies\200103001 - ACI - Q1\ACI_ASQ_Logo_Definition.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83178" y="730"/>
            <a:ext cx="2652584" cy="123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Interior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0138" y="2706498"/>
            <a:ext cx="8508538" cy="739487"/>
          </a:xfrm>
          <a:gradFill>
            <a:gsLst>
              <a:gs pos="0">
                <a:srgbClr val="5693C9"/>
              </a:gs>
              <a:gs pos="47000">
                <a:srgbClr val="CCDBED"/>
              </a:gs>
              <a:gs pos="100000">
                <a:schemeClr val="bg1"/>
              </a:gs>
            </a:gsLst>
            <a:lin ang="0" scaled="1"/>
          </a:gradFill>
        </p:spPr>
        <p:txBody>
          <a:bodyPr>
            <a:noAutofit/>
          </a:bodyPr>
          <a:lstStyle>
            <a:lvl1pPr algn="l">
              <a:defRPr sz="3800" b="0" i="0">
                <a:solidFill>
                  <a:srgbClr val="003A8C"/>
                </a:solidFill>
                <a:latin typeface="Arial" panose="020B0604020202020204" pitchFamily="34" charset="0"/>
                <a:cs typeface="Arial" panose="020B0604020202020204" pitchFamily="34" charset="0"/>
              </a:defRPr>
            </a:lvl1pPr>
          </a:lstStyle>
          <a:p>
            <a:r>
              <a:rPr lang="en-US" dirty="0"/>
              <a:t>Title of Section</a:t>
            </a:r>
          </a:p>
        </p:txBody>
      </p:sp>
      <p:sp>
        <p:nvSpPr>
          <p:cNvPr id="3" name="Subtitle 2"/>
          <p:cNvSpPr>
            <a:spLocks noGrp="1"/>
          </p:cNvSpPr>
          <p:nvPr>
            <p:ph type="subTitle" idx="1" hasCustomPrompt="1"/>
          </p:nvPr>
        </p:nvSpPr>
        <p:spPr>
          <a:xfrm>
            <a:off x="463193" y="3584951"/>
            <a:ext cx="8495483" cy="492443"/>
          </a:xfrm>
        </p:spPr>
        <p:txBody>
          <a:bodyPr>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2600">
                <a:solidFill>
                  <a:srgbClr val="5693C9"/>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Subtitles Goes Here</a:t>
            </a:r>
          </a:p>
        </p:txBody>
      </p:sp>
      <p:sp>
        <p:nvSpPr>
          <p:cNvPr id="9"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1"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2"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pic>
        <p:nvPicPr>
          <p:cNvPr id="10" name="Picture 2" descr="C:\Studies\200103001 - ACI - Q1\ACI_ASQ_Logo_Definiti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 y="730"/>
            <a:ext cx="2652584" cy="123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06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Interior Slide">
    <p:spTree>
      <p:nvGrpSpPr>
        <p:cNvPr id="1" name=""/>
        <p:cNvGrpSpPr/>
        <p:nvPr/>
      </p:nvGrpSpPr>
      <p:grpSpPr>
        <a:xfrm>
          <a:off x="0" y="0"/>
          <a:ext cx="0" cy="0"/>
          <a:chOff x="0" y="0"/>
          <a:chExt cx="0" cy="0"/>
        </a:xfrm>
      </p:grpSpPr>
      <p:grpSp>
        <p:nvGrpSpPr>
          <p:cNvPr id="13" name="Group 12"/>
          <p:cNvGrpSpPr/>
          <p:nvPr userDrawn="1"/>
        </p:nvGrpSpPr>
        <p:grpSpPr>
          <a:xfrm>
            <a:off x="7505205" y="95003"/>
            <a:ext cx="1555667" cy="786517"/>
            <a:chOff x="7588333" y="190005"/>
            <a:chExt cx="1555667" cy="777652"/>
          </a:xfrm>
        </p:grpSpPr>
        <p:pic>
          <p:nvPicPr>
            <p:cNvPr id="14"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p:spPr>
        </p:pic>
      </p:grpSp>
      <p:pic>
        <p:nvPicPr>
          <p:cNvPr id="15" name="Picture 14" descr="ASQ_PPT_Elements_Design1-Interior_HeaderLine.jpg"/>
          <p:cNvPicPr>
            <a:picLocks noChangeAspect="1"/>
          </p:cNvPicPr>
          <p:nvPr/>
        </p:nvPicPr>
        <p:blipFill rotWithShape="1">
          <a:blip r:embed="rId3">
            <a:extLst>
              <a:ext uri="{28A0092B-C50C-407E-A947-70E740481C1C}">
                <a14:useLocalDpi xmlns:a14="http://schemas.microsoft.com/office/drawing/2010/main" val="0"/>
              </a:ext>
            </a:extLst>
          </a:blip>
          <a:srcRect t="21790"/>
          <a:stretch/>
        </p:blipFill>
        <p:spPr>
          <a:xfrm>
            <a:off x="-1" y="166257"/>
            <a:ext cx="7272000" cy="756960"/>
          </a:xfrm>
          <a:prstGeom prst="rect">
            <a:avLst/>
          </a:prstGeom>
        </p:spPr>
      </p:pic>
      <p:sp>
        <p:nvSpPr>
          <p:cNvPr id="16" name="Title 1"/>
          <p:cNvSpPr>
            <a:spLocks noGrp="1"/>
          </p:cNvSpPr>
          <p:nvPr>
            <p:ph type="title" hasCustomPrompt="1"/>
          </p:nvPr>
        </p:nvSpPr>
        <p:spPr>
          <a:xfrm>
            <a:off x="457201" y="241070"/>
            <a:ext cx="6293381" cy="640451"/>
          </a:xfrm>
          <a:ln>
            <a:noFill/>
          </a:ln>
        </p:spPr>
        <p:txBody>
          <a:bodyPr>
            <a:normAutofit/>
          </a:bodyPr>
          <a:lstStyle>
            <a:lvl1pPr algn="l">
              <a:defRPr sz="2400" baseline="0">
                <a:solidFill>
                  <a:srgbClr val="5693C9"/>
                </a:solidFill>
                <a:latin typeface="Arial" panose="020B0604020202020204" pitchFamily="34" charset="0"/>
                <a:cs typeface="Arial" panose="020B0604020202020204" pitchFamily="34" charset="0"/>
              </a:defRPr>
            </a:lvl1pPr>
          </a:lstStyle>
          <a:p>
            <a:r>
              <a:rPr lang="en-US" dirty="0"/>
              <a:t>Slide Title Goes Here</a:t>
            </a:r>
          </a:p>
        </p:txBody>
      </p:sp>
      <p:sp>
        <p:nvSpPr>
          <p:cNvPr id="18"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1"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0"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sp>
        <p:nvSpPr>
          <p:cNvPr id="8" name="Subtitle 2"/>
          <p:cNvSpPr>
            <a:spLocks noGrp="1"/>
          </p:cNvSpPr>
          <p:nvPr>
            <p:ph type="subTitle" idx="1" hasCustomPrompt="1"/>
          </p:nvPr>
        </p:nvSpPr>
        <p:spPr>
          <a:xfrm>
            <a:off x="468516" y="1195642"/>
            <a:ext cx="8409477" cy="1341906"/>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4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349790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Interior Slide">
    <p:spTree>
      <p:nvGrpSpPr>
        <p:cNvPr id="1" name=""/>
        <p:cNvGrpSpPr/>
        <p:nvPr/>
      </p:nvGrpSpPr>
      <p:grpSpPr>
        <a:xfrm>
          <a:off x="0" y="0"/>
          <a:ext cx="0" cy="0"/>
          <a:chOff x="0" y="0"/>
          <a:chExt cx="0" cy="0"/>
        </a:xfrm>
      </p:grpSpPr>
      <p:grpSp>
        <p:nvGrpSpPr>
          <p:cNvPr id="11" name="Group 10"/>
          <p:cNvGrpSpPr/>
          <p:nvPr userDrawn="1"/>
        </p:nvGrpSpPr>
        <p:grpSpPr>
          <a:xfrm>
            <a:off x="7493330" y="95003"/>
            <a:ext cx="1555667" cy="786517"/>
            <a:chOff x="7588333" y="190005"/>
            <a:chExt cx="1555667" cy="777652"/>
          </a:xfrm>
        </p:grpSpPr>
        <p:pic>
          <p:nvPicPr>
            <p:cNvPr id="14"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p:spPr>
        </p:pic>
      </p:grpSp>
      <p:sp>
        <p:nvSpPr>
          <p:cNvPr id="16" name="Title 1"/>
          <p:cNvSpPr>
            <a:spLocks noGrp="1"/>
          </p:cNvSpPr>
          <p:nvPr>
            <p:ph type="title" hasCustomPrompt="1"/>
          </p:nvPr>
        </p:nvSpPr>
        <p:spPr>
          <a:xfrm>
            <a:off x="407505" y="231129"/>
            <a:ext cx="6293381" cy="756960"/>
          </a:xfrm>
          <a:ln>
            <a:noFill/>
          </a:ln>
        </p:spPr>
        <p:txBody>
          <a:bodyPr>
            <a:normAutofit/>
          </a:bodyPr>
          <a:lstStyle>
            <a:lvl1pPr algn="l">
              <a:defRPr sz="2400" baseline="0">
                <a:solidFill>
                  <a:schemeClr val="tx2">
                    <a:lumMod val="60000"/>
                    <a:lumOff val="40000"/>
                  </a:schemeClr>
                </a:solidFill>
              </a:defRPr>
            </a:lvl1pPr>
          </a:lstStyle>
          <a:p>
            <a:r>
              <a:rPr lang="en-US" dirty="0"/>
              <a:t>Slide Title Goes Here</a:t>
            </a:r>
          </a:p>
        </p:txBody>
      </p:sp>
      <p:sp>
        <p:nvSpPr>
          <p:cNvPr id="18"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Myriad Pro"/>
                <a:cs typeface="Myriad Pro"/>
              </a:defRPr>
            </a:lvl1pPr>
          </a:lstStyle>
          <a:p>
            <a:r>
              <a:rPr lang="en-US" dirty="0">
                <a:solidFill>
                  <a:prstClr val="white"/>
                </a:solidFill>
              </a:rPr>
              <a:t>^K50^</a:t>
            </a:r>
          </a:p>
        </p:txBody>
      </p:sp>
      <p:sp>
        <p:nvSpPr>
          <p:cNvPr id="19"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Myriad Pro"/>
                <a:cs typeface="Myriad Pro"/>
              </a:defRPr>
            </a:lvl1pPr>
          </a:lstStyle>
          <a:p>
            <a:fld id="{13DAD56E-802A-2646-A8DB-6610A51D0FC3}" type="slidenum">
              <a:rPr lang="en-US" smtClean="0"/>
              <a:pPr/>
              <a:t>‹#›</a:t>
            </a:fld>
            <a:endParaRPr lang="en-US" dirty="0"/>
          </a:p>
        </p:txBody>
      </p:sp>
      <p:sp>
        <p:nvSpPr>
          <p:cNvPr id="12" name="Date Placeholder 3"/>
          <p:cNvSpPr>
            <a:spLocks noGrp="1"/>
          </p:cNvSpPr>
          <p:nvPr>
            <p:ph type="dt" sz="half" idx="2"/>
          </p:nvPr>
        </p:nvSpPr>
        <p:spPr>
          <a:xfrm>
            <a:off x="197221" y="6546961"/>
            <a:ext cx="2133600" cy="324000"/>
          </a:xfrm>
          <a:prstGeom prst="rect">
            <a:avLst/>
          </a:prstGeom>
        </p:spPr>
        <p:txBody>
          <a:bodyPr anchor="ctr"/>
          <a:lstStyle>
            <a:lvl1pPr>
              <a:defRPr sz="1000">
                <a:solidFill>
                  <a:schemeClr val="bg1"/>
                </a:solidFill>
                <a:latin typeface="Myriad Pro"/>
                <a:cs typeface="Myriad Pro"/>
              </a:defRPr>
            </a:lvl1pPr>
          </a:lstStyle>
          <a:p>
            <a:r>
              <a:rPr lang="en-US" dirty="0">
                <a:solidFill>
                  <a:prstClr val="white"/>
                </a:solidFill>
              </a:rPr>
              <a:t>© 2017 ACI</a:t>
            </a:r>
          </a:p>
        </p:txBody>
      </p:sp>
      <p:sp>
        <p:nvSpPr>
          <p:cNvPr id="10" name="Subtitle 2"/>
          <p:cNvSpPr>
            <a:spLocks noGrp="1"/>
          </p:cNvSpPr>
          <p:nvPr>
            <p:ph type="subTitle" idx="1" hasCustomPrompt="1"/>
          </p:nvPr>
        </p:nvSpPr>
        <p:spPr>
          <a:xfrm>
            <a:off x="468516" y="1195642"/>
            <a:ext cx="8409477" cy="1163395"/>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2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282874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rior Slide">
    <p:spTree>
      <p:nvGrpSpPr>
        <p:cNvPr id="1" name=""/>
        <p:cNvGrpSpPr/>
        <p:nvPr/>
      </p:nvGrpSpPr>
      <p:grpSpPr>
        <a:xfrm>
          <a:off x="0" y="0"/>
          <a:ext cx="0" cy="0"/>
          <a:chOff x="0" y="0"/>
          <a:chExt cx="0" cy="0"/>
        </a:xfrm>
      </p:grpSpPr>
      <p:grpSp>
        <p:nvGrpSpPr>
          <p:cNvPr id="2" name="Group 1"/>
          <p:cNvGrpSpPr/>
          <p:nvPr userDrawn="1"/>
        </p:nvGrpSpPr>
        <p:grpSpPr>
          <a:xfrm>
            <a:off x="7517080" y="95003"/>
            <a:ext cx="1555667" cy="786517"/>
            <a:chOff x="7588333" y="190005"/>
            <a:chExt cx="1555667" cy="777652"/>
          </a:xfrm>
        </p:grpSpPr>
        <p:pic>
          <p:nvPicPr>
            <p:cNvPr id="12"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176" t="7217"/>
            <a:stretch/>
          </p:blipFill>
          <p:spPr bwMode="auto">
            <a:xfrm>
              <a:off x="7625404" y="190005"/>
              <a:ext cx="1518596" cy="7776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Studies\200103001 - ACI - Q1\ACI_ASQ_Logo_Definitio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544" t="10338" r="59821" b="9503"/>
            <a:stretch/>
          </p:blipFill>
          <p:spPr bwMode="auto">
            <a:xfrm>
              <a:off x="7588333" y="213755"/>
              <a:ext cx="724392" cy="653143"/>
            </a:xfrm>
            <a:prstGeom prst="rect">
              <a:avLst/>
            </a:prstGeom>
            <a:solidFill>
              <a:schemeClr val="bg1"/>
            </a:solidFill>
          </p:spPr>
        </p:pic>
      </p:grpSp>
      <p:sp>
        <p:nvSpPr>
          <p:cNvPr id="16" name="Title 1"/>
          <p:cNvSpPr>
            <a:spLocks noGrp="1"/>
          </p:cNvSpPr>
          <p:nvPr userDrawn="1">
            <p:ph type="title" hasCustomPrompt="1"/>
          </p:nvPr>
        </p:nvSpPr>
        <p:spPr>
          <a:xfrm>
            <a:off x="457201" y="241070"/>
            <a:ext cx="6293381" cy="640451"/>
          </a:xfrm>
          <a:ln>
            <a:noFill/>
          </a:ln>
        </p:spPr>
        <p:txBody>
          <a:bodyPr>
            <a:normAutofit/>
          </a:bodyPr>
          <a:lstStyle>
            <a:lvl1pPr algn="l">
              <a:defRPr sz="2400" baseline="0">
                <a:solidFill>
                  <a:srgbClr val="5693C9"/>
                </a:solidFill>
                <a:latin typeface="Arial" panose="020B0604020202020204" pitchFamily="34" charset="0"/>
                <a:cs typeface="Arial" panose="020B0604020202020204" pitchFamily="34" charset="0"/>
              </a:defRPr>
            </a:lvl1pPr>
          </a:lstStyle>
          <a:p>
            <a:r>
              <a:rPr lang="en-US" dirty="0"/>
              <a:t>Slide Title Goes Here</a:t>
            </a:r>
          </a:p>
        </p:txBody>
      </p:sp>
      <p:sp>
        <p:nvSpPr>
          <p:cNvPr id="18" name="Footer Placeholder 4"/>
          <p:cNvSpPr>
            <a:spLocks noGrp="1"/>
          </p:cNvSpPr>
          <p:nvPr userDrawn="1">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11" name="Slide Number Placeholder 5"/>
          <p:cNvSpPr>
            <a:spLocks noGrp="1"/>
          </p:cNvSpPr>
          <p:nvPr userDrawn="1">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fld id="{13DAD56E-802A-2646-A8DB-6610A51D0FC3}" type="slidenum">
              <a:rPr lang="en-US" smtClean="0"/>
              <a:pPr/>
              <a:t>‹#›</a:t>
            </a:fld>
            <a:endParaRPr lang="en-US" dirty="0"/>
          </a:p>
        </p:txBody>
      </p:sp>
      <p:sp>
        <p:nvSpPr>
          <p:cNvPr id="10" name="Date Placeholder 3"/>
          <p:cNvSpPr>
            <a:spLocks noGrp="1"/>
          </p:cNvSpPr>
          <p:nvPr userDrawn="1">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2017 ACI</a:t>
            </a:r>
          </a:p>
        </p:txBody>
      </p:sp>
      <p:sp>
        <p:nvSpPr>
          <p:cNvPr id="19" name="Subtitle 2"/>
          <p:cNvSpPr>
            <a:spLocks noGrp="1"/>
          </p:cNvSpPr>
          <p:nvPr userDrawn="1">
            <p:ph type="subTitle" idx="1" hasCustomPrompt="1"/>
          </p:nvPr>
        </p:nvSpPr>
        <p:spPr>
          <a:xfrm>
            <a:off x="468516" y="1195642"/>
            <a:ext cx="8409477" cy="1341906"/>
          </a:xfrm>
        </p:spPr>
        <p:txBody>
          <a:bodyPr wrap="square">
            <a:sp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sz="1400" baseline="0">
                <a:solidFill>
                  <a:srgbClr val="003A8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Content 1</a:t>
            </a:r>
          </a:p>
          <a:p>
            <a:r>
              <a:rPr lang="en-US" dirty="0"/>
              <a:t>Content 2</a:t>
            </a:r>
          </a:p>
          <a:p>
            <a:r>
              <a:rPr lang="en-US" dirty="0"/>
              <a:t>Content 3</a:t>
            </a:r>
          </a:p>
          <a:p>
            <a:r>
              <a:rPr lang="en-US" dirty="0"/>
              <a:t>…</a:t>
            </a:r>
          </a:p>
          <a:p>
            <a:endParaRPr lang="en-US" dirty="0"/>
          </a:p>
        </p:txBody>
      </p:sp>
    </p:spTree>
    <p:extLst>
      <p:ext uri="{BB962C8B-B14F-4D97-AF65-F5344CB8AC3E}">
        <p14:creationId xmlns:p14="http://schemas.microsoft.com/office/powerpoint/2010/main" val="231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10" name="Picture 9" descr="ASQ_PPT_Elements_Design1-BackSlide_Logo_TopLef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84960" cy="1950720"/>
          </a:xfrm>
          <a:prstGeom prst="rect">
            <a:avLst/>
          </a:prstGeom>
        </p:spPr>
      </p:pic>
      <p:pic>
        <p:nvPicPr>
          <p:cNvPr id="3" name="Picture 2" descr="ASQ_PPT_Elements_Design1-BackSlide_UrlNOCopyright-32.jpg"/>
          <p:cNvPicPr>
            <a:picLocks noChangeAspect="1"/>
          </p:cNvPicPr>
          <p:nvPr/>
        </p:nvPicPr>
        <p:blipFill rotWithShape="1">
          <a:blip r:embed="rId3">
            <a:extLst>
              <a:ext uri="{28A0092B-C50C-407E-A947-70E740481C1C}">
                <a14:useLocalDpi xmlns:a14="http://schemas.microsoft.com/office/drawing/2010/main" val="0"/>
              </a:ext>
            </a:extLst>
          </a:blip>
          <a:srcRect r="6578"/>
          <a:stretch/>
        </p:blipFill>
        <p:spPr>
          <a:xfrm>
            <a:off x="5009110" y="3116348"/>
            <a:ext cx="4043450" cy="542544"/>
          </a:xfrm>
          <a:prstGeom prst="rect">
            <a:avLst/>
          </a:prstGeom>
        </p:spPr>
      </p:pic>
      <p:sp>
        <p:nvSpPr>
          <p:cNvPr id="17" name="Footer Placeholder 4"/>
          <p:cNvSpPr>
            <a:spLocks noGrp="1"/>
          </p:cNvSpPr>
          <p:nvPr>
            <p:ph type="ftr" sz="quarter" idx="3"/>
          </p:nvPr>
        </p:nvSpPr>
        <p:spPr>
          <a:xfrm>
            <a:off x="3869670" y="6546961"/>
            <a:ext cx="2895600"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^K50^</a:t>
            </a:r>
          </a:p>
        </p:txBody>
      </p:sp>
      <p:sp>
        <p:nvSpPr>
          <p:cNvPr id="8" name="TextBox 7"/>
          <p:cNvSpPr txBox="1"/>
          <p:nvPr/>
        </p:nvSpPr>
        <p:spPr>
          <a:xfrm>
            <a:off x="5494336" y="3636122"/>
            <a:ext cx="3133705" cy="569387"/>
          </a:xfrm>
          <a:prstGeom prst="rect">
            <a:avLst/>
          </a:prstGeom>
          <a:noFill/>
        </p:spPr>
        <p:txBody>
          <a:bodyPr wrap="square" rtlCol="0">
            <a:spAutoFit/>
          </a:bodyPr>
          <a:lstStyle/>
          <a:p>
            <a:pPr algn="r" defTabSz="457200"/>
            <a:r>
              <a:rPr lang="en-US" sz="3000" dirty="0">
                <a:solidFill>
                  <a:srgbClr val="1F497D">
                    <a:lumMod val="60000"/>
                    <a:lumOff val="40000"/>
                  </a:srgbClr>
                </a:solidFill>
                <a:latin typeface="Myriad Pro"/>
                <a:cs typeface="Myriad Pro"/>
              </a:rPr>
              <a:t>© 2018 ACI</a:t>
            </a:r>
          </a:p>
        </p:txBody>
      </p:sp>
      <p:sp>
        <p:nvSpPr>
          <p:cNvPr id="12"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mn-lt"/>
                <a:cs typeface="Myriad Pro"/>
              </a:defRPr>
            </a:lvl1pPr>
          </a:lstStyle>
          <a:p>
            <a:fld id="{13DAD56E-802A-2646-A8DB-6610A51D0FC3}" type="slidenum">
              <a:rPr lang="en-US" smtClean="0"/>
              <a:pPr/>
              <a:t>‹#›</a:t>
            </a:fld>
            <a:endParaRPr lang="en-US" dirty="0"/>
          </a:p>
        </p:txBody>
      </p:sp>
      <p:pic>
        <p:nvPicPr>
          <p:cNvPr id="9" name="Picture 8" descr="ASQ_PPT_Elements_Design1-BackSlide_Logo_TopLef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84960" cy="1950720"/>
          </a:xfrm>
          <a:prstGeom prst="rect">
            <a:avLst/>
          </a:prstGeom>
        </p:spPr>
      </p:pic>
      <p:pic>
        <p:nvPicPr>
          <p:cNvPr id="14" name="Picture 13" descr="ASQ_PPT_Elements_Design1-BackSlide_UrlNOCopyright-32.jpg"/>
          <p:cNvPicPr>
            <a:picLocks noChangeAspect="1"/>
          </p:cNvPicPr>
          <p:nvPr userDrawn="1"/>
        </p:nvPicPr>
        <p:blipFill rotWithShape="1">
          <a:blip r:embed="rId3">
            <a:extLst>
              <a:ext uri="{28A0092B-C50C-407E-A947-70E740481C1C}">
                <a14:useLocalDpi xmlns:a14="http://schemas.microsoft.com/office/drawing/2010/main" val="0"/>
              </a:ext>
            </a:extLst>
          </a:blip>
          <a:srcRect r="6578"/>
          <a:stretch/>
        </p:blipFill>
        <p:spPr>
          <a:xfrm>
            <a:off x="5009110" y="3116348"/>
            <a:ext cx="4043450" cy="542544"/>
          </a:xfrm>
          <a:prstGeom prst="rect">
            <a:avLst/>
          </a:prstGeom>
        </p:spPr>
      </p:pic>
      <p:sp>
        <p:nvSpPr>
          <p:cNvPr id="16" name="Date Placeholder 3"/>
          <p:cNvSpPr>
            <a:spLocks noGrp="1"/>
          </p:cNvSpPr>
          <p:nvPr>
            <p:ph type="dt" sz="half" idx="2"/>
          </p:nvPr>
        </p:nvSpPr>
        <p:spPr>
          <a:xfrm>
            <a:off x="192024" y="6546961"/>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 2017 ACI</a:t>
            </a:r>
          </a:p>
        </p:txBody>
      </p:sp>
      <p:pic>
        <p:nvPicPr>
          <p:cNvPr id="18" name="Picture 2" descr="C:\Studies\200103001 - ACI - Q1\ACI_ASQ_Logo_Definition.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904996" y="1838259"/>
            <a:ext cx="2815774" cy="131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8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00398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57200" y="6611070"/>
            <a:ext cx="2895600" cy="177656"/>
          </a:xfrm>
        </p:spPr>
        <p:txBody>
          <a:bodyPr lIns="0" tIns="0" rIns="0" bIns="0"/>
          <a:lstStyle>
            <a:lvl1pPr>
              <a:defRPr sz="1000" b="0" i="0">
                <a:solidFill>
                  <a:schemeClr val="bg1"/>
                </a:solidFill>
                <a:latin typeface="Arial"/>
                <a:cs typeface="Arial"/>
              </a:defRPr>
            </a:lvl1pPr>
          </a:lstStyle>
          <a:p>
            <a:pPr marL="12700">
              <a:lnSpc>
                <a:spcPct val="100000"/>
              </a:lnSpc>
            </a:pPr>
            <a:r>
              <a:rPr spc="-5" dirty="0"/>
              <a:t>© 2019</a:t>
            </a:r>
            <a:r>
              <a:rPr spc="-75" dirty="0"/>
              <a:t> </a:t>
            </a:r>
            <a:r>
              <a:rPr spc="-10" dirty="0"/>
              <a:t>ACI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11/1/2019</a:t>
            </a:fld>
            <a:endParaRPr lang="en-US" dirty="0"/>
          </a:p>
        </p:txBody>
      </p:sp>
      <p:sp>
        <p:nvSpPr>
          <p:cNvPr id="6" name="Holder 6"/>
          <p:cNvSpPr>
            <a:spLocks noGrp="1"/>
          </p:cNvSpPr>
          <p:nvPr>
            <p:ph type="sldNum" sz="quarter" idx="7"/>
          </p:nvPr>
        </p:nvSpPr>
        <p:spPr/>
        <p:txBody>
          <a:bodyPr lIns="0" tIns="0" rIns="0" bIns="0"/>
          <a:lstStyle>
            <a:lvl1pPr>
              <a:defRPr sz="1000" b="0" i="0">
                <a:solidFill>
                  <a:srgbClr val="000090"/>
                </a:solidFill>
                <a:latin typeface="Arial"/>
                <a:cs typeface="Arial"/>
              </a:defRPr>
            </a:lvl1pPr>
          </a:lstStyle>
          <a:p>
            <a:pPr marL="25400">
              <a:lnSpc>
                <a:spcPct val="100000"/>
              </a:lnSpc>
              <a:spcBef>
                <a:spcPts val="75"/>
              </a:spcBef>
            </a:pPr>
            <a:fld id="{81D60167-4931-47E6-BA6A-407CBD079E47}" type="slidenum">
              <a:rPr spc="-5" dirty="0"/>
              <a:t>‹#›</a:t>
            </a:fld>
            <a:endParaRPr spc="-5" dirty="0"/>
          </a:p>
        </p:txBody>
      </p:sp>
    </p:spTree>
    <p:extLst>
      <p:ext uri="{BB962C8B-B14F-4D97-AF65-F5344CB8AC3E}">
        <p14:creationId xmlns:p14="http://schemas.microsoft.com/office/powerpoint/2010/main" val="394237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descr="ASQ_PPT_Elements_Design1-CoverFooter.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21" y="6560213"/>
            <a:ext cx="7526891" cy="256032"/>
          </a:xfrm>
          <a:prstGeom prst="rect">
            <a:avLst/>
          </a:prstGeom>
        </p:spPr>
      </p:pic>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622225" y="6546961"/>
            <a:ext cx="2255768" cy="324000"/>
          </a:xfrm>
          <a:prstGeom prst="rect">
            <a:avLst/>
          </a:prstGeom>
        </p:spPr>
        <p:txBody>
          <a:bodyPr anchor="ctr"/>
          <a:lstStyle>
            <a:lvl1pPr algn="r">
              <a:defRPr sz="1000">
                <a:solidFill>
                  <a:srgbClr val="000090"/>
                </a:solidFill>
                <a:latin typeface="Arial" panose="020B0604020202020204" pitchFamily="34" charset="0"/>
                <a:cs typeface="Arial" panose="020B0604020202020204" pitchFamily="34" charset="0"/>
              </a:defRPr>
            </a:lvl1pPr>
          </a:lstStyle>
          <a:p>
            <a:pPr defTabSz="457200"/>
            <a:fld id="{13DAD56E-802A-2646-A8DB-6610A51D0FC3}" type="slidenum">
              <a:rPr lang="en-US" smtClean="0"/>
              <a:pPr defTabSz="457200"/>
              <a:t>‹#›</a:t>
            </a:fld>
            <a:endParaRPr lang="en-US" dirty="0"/>
          </a:p>
        </p:txBody>
      </p:sp>
      <p:sp>
        <p:nvSpPr>
          <p:cNvPr id="10" name="Date Placeholder 3"/>
          <p:cNvSpPr>
            <a:spLocks noGrp="1"/>
          </p:cNvSpPr>
          <p:nvPr>
            <p:ph type="dt" sz="half" idx="2"/>
          </p:nvPr>
        </p:nvSpPr>
        <p:spPr>
          <a:xfrm>
            <a:off x="134874" y="6534000"/>
            <a:ext cx="3081528" cy="324000"/>
          </a:xfrm>
          <a:prstGeom prst="rect">
            <a:avLst/>
          </a:prstGeom>
        </p:spPr>
        <p:txBody>
          <a:bodyPr anchor="ctr"/>
          <a:lstStyle>
            <a:lvl1pPr>
              <a:defRPr sz="1000">
                <a:solidFill>
                  <a:schemeClr val="bg1"/>
                </a:solidFill>
                <a:latin typeface="Arial" panose="020B0604020202020204" pitchFamily="34" charset="0"/>
                <a:cs typeface="Arial" panose="020B0604020202020204" pitchFamily="34" charset="0"/>
              </a:defRPr>
            </a:lvl1pPr>
          </a:lstStyle>
          <a:p>
            <a:pPr defTabSz="457200"/>
            <a:r>
              <a:rPr lang="en-US" dirty="0">
                <a:solidFill>
                  <a:prstClr val="white"/>
                </a:solidFill>
              </a:rPr>
              <a:t>© 2018 ACI</a:t>
            </a:r>
          </a:p>
        </p:txBody>
      </p:sp>
      <p:pic>
        <p:nvPicPr>
          <p:cNvPr id="8" name="Picture 2" descr="grm-logo-final-small">
            <a:extLst>
              <a:ext uri="{FF2B5EF4-FFF2-40B4-BE49-F238E27FC236}">
                <a16:creationId xmlns:a16="http://schemas.microsoft.com/office/drawing/2014/main" id="{EA5BF6D2-F3C7-4E62-A2AB-15DE268F02A8}"/>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952467" y="6583362"/>
            <a:ext cx="490352" cy="2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098844" y="6560213"/>
            <a:ext cx="2895600" cy="324000"/>
          </a:xfrm>
          <a:prstGeom prst="rect">
            <a:avLst/>
          </a:prstGeom>
        </p:spPr>
        <p:txBody>
          <a:bodyPr/>
          <a:lstStyle>
            <a:lvl1pPr>
              <a:defRPr sz="1200" baseline="0"/>
            </a:lvl1pPr>
          </a:lstStyle>
          <a:p>
            <a:pPr>
              <a:defRPr/>
            </a:pPr>
            <a:r>
              <a:rPr lang="en-US" b="1" dirty="0">
                <a:solidFill>
                  <a:prstClr val="white"/>
                </a:solidFill>
              </a:rPr>
              <a:t>Airport Performance – Q3 2018</a:t>
            </a:r>
          </a:p>
        </p:txBody>
      </p:sp>
    </p:spTree>
    <p:extLst>
      <p:ext uri="{BB962C8B-B14F-4D97-AF65-F5344CB8AC3E}">
        <p14:creationId xmlns:p14="http://schemas.microsoft.com/office/powerpoint/2010/main" val="3665782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77" r:id="rId6"/>
    <p:sldLayoutId id="2147483678" r:id="rId7"/>
    <p:sldLayoutId id="2147483682" r:id="rId8"/>
  </p:sldLayoutIdLst>
  <p:hf hdr="0"/>
  <p:txStyles>
    <p:titleStyle>
      <a:lvl1pPr algn="ctr" defTabSz="4572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Q"/>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jp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8.xml"/><Relationship Id="rId5" Type="http://schemas.openxmlformats.org/officeDocument/2006/relationships/image" Target="../media/image19.jpe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2143" y="2485631"/>
            <a:ext cx="106616" cy="112624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8827769" y="2507742"/>
            <a:ext cx="0" cy="1033144"/>
          </a:xfrm>
          <a:custGeom>
            <a:avLst/>
            <a:gdLst/>
            <a:ahLst/>
            <a:cxnLst/>
            <a:rect l="l" t="t" r="r" b="b"/>
            <a:pathLst>
              <a:path h="1033145">
                <a:moveTo>
                  <a:pt x="0" y="0"/>
                </a:moveTo>
                <a:lnTo>
                  <a:pt x="0" y="1033018"/>
                </a:lnTo>
              </a:path>
            </a:pathLst>
          </a:custGeom>
          <a:ln w="25908">
            <a:solidFill>
              <a:srgbClr val="4F81BC"/>
            </a:solidFill>
          </a:ln>
        </p:spPr>
        <p:txBody>
          <a:bodyPr wrap="square" lIns="0" tIns="0" rIns="0" bIns="0" rtlCol="0"/>
          <a:lstStyle/>
          <a:p>
            <a:endParaRPr dirty="0"/>
          </a:p>
        </p:txBody>
      </p:sp>
      <p:sp>
        <p:nvSpPr>
          <p:cNvPr id="4" name="object 4"/>
          <p:cNvSpPr/>
          <p:nvPr/>
        </p:nvSpPr>
        <p:spPr>
          <a:xfrm>
            <a:off x="2726435" y="3505136"/>
            <a:ext cx="6140196" cy="106616"/>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2782061" y="3541014"/>
            <a:ext cx="6046470" cy="0"/>
          </a:xfrm>
          <a:custGeom>
            <a:avLst/>
            <a:gdLst/>
            <a:ahLst/>
            <a:cxnLst/>
            <a:rect l="l" t="t" r="r" b="b"/>
            <a:pathLst>
              <a:path w="6046470">
                <a:moveTo>
                  <a:pt x="6046470" y="0"/>
                </a:moveTo>
                <a:lnTo>
                  <a:pt x="0" y="0"/>
                </a:lnTo>
              </a:path>
            </a:pathLst>
          </a:custGeom>
          <a:ln w="25908">
            <a:solidFill>
              <a:srgbClr val="4F81BC"/>
            </a:solidFill>
          </a:ln>
        </p:spPr>
        <p:txBody>
          <a:bodyPr wrap="square" lIns="0" tIns="0" rIns="0" bIns="0" rtlCol="0"/>
          <a:lstStyle/>
          <a:p>
            <a:endParaRPr dirty="0"/>
          </a:p>
        </p:txBody>
      </p:sp>
      <p:sp>
        <p:nvSpPr>
          <p:cNvPr id="6" name="object 6"/>
          <p:cNvSpPr/>
          <p:nvPr/>
        </p:nvSpPr>
        <p:spPr>
          <a:xfrm>
            <a:off x="192023" y="153923"/>
            <a:ext cx="2119884" cy="6257544"/>
          </a:xfrm>
          <a:prstGeom prst="rect">
            <a:avLst/>
          </a:prstGeom>
          <a:blipFill>
            <a:blip r:embed="rId4" cstate="print"/>
            <a:stretch>
              <a:fillRect/>
            </a:stretch>
          </a:blipFill>
        </p:spPr>
        <p:txBody>
          <a:bodyPr wrap="square" lIns="0" tIns="0" rIns="0" bIns="0" rtlCol="0"/>
          <a:lstStyle/>
          <a:p>
            <a:endParaRPr dirty="0"/>
          </a:p>
        </p:txBody>
      </p:sp>
      <p:sp>
        <p:nvSpPr>
          <p:cNvPr id="7" name="object 7"/>
          <p:cNvSpPr/>
          <p:nvPr/>
        </p:nvSpPr>
        <p:spPr>
          <a:xfrm>
            <a:off x="187452" y="149352"/>
            <a:ext cx="2129155" cy="6266815"/>
          </a:xfrm>
          <a:custGeom>
            <a:avLst/>
            <a:gdLst/>
            <a:ahLst/>
            <a:cxnLst/>
            <a:rect l="l" t="t" r="r" b="b"/>
            <a:pathLst>
              <a:path w="2129155" h="6266815">
                <a:moveTo>
                  <a:pt x="0" y="6266688"/>
                </a:moveTo>
                <a:lnTo>
                  <a:pt x="2129028" y="6266688"/>
                </a:lnTo>
                <a:lnTo>
                  <a:pt x="2129028" y="0"/>
                </a:lnTo>
                <a:lnTo>
                  <a:pt x="0" y="0"/>
                </a:lnTo>
                <a:lnTo>
                  <a:pt x="0" y="6266688"/>
                </a:lnTo>
                <a:close/>
              </a:path>
            </a:pathLst>
          </a:custGeom>
          <a:ln w="9144">
            <a:solidFill>
              <a:srgbClr val="4F81BC"/>
            </a:solidFill>
          </a:ln>
        </p:spPr>
        <p:txBody>
          <a:bodyPr wrap="square" lIns="0" tIns="0" rIns="0" bIns="0" rtlCol="0"/>
          <a:lstStyle/>
          <a:p>
            <a:endParaRPr dirty="0"/>
          </a:p>
        </p:txBody>
      </p:sp>
      <p:sp>
        <p:nvSpPr>
          <p:cNvPr id="8" name="object 8"/>
          <p:cNvSpPr/>
          <p:nvPr/>
        </p:nvSpPr>
        <p:spPr>
          <a:xfrm>
            <a:off x="6832507" y="195681"/>
            <a:ext cx="2140527" cy="830580"/>
          </a:xfrm>
          <a:prstGeom prst="rect">
            <a:avLst/>
          </a:prstGeom>
          <a:blipFill>
            <a:blip r:embed="rId5" cstate="print"/>
            <a:stretch>
              <a:fillRect/>
            </a:stretch>
          </a:blipFill>
        </p:spPr>
        <p:txBody>
          <a:bodyPr wrap="square" lIns="0" tIns="0" rIns="0" bIns="0" rtlCol="0"/>
          <a:lstStyle/>
          <a:p>
            <a:endParaRPr dirty="0"/>
          </a:p>
        </p:txBody>
      </p:sp>
      <p:sp>
        <p:nvSpPr>
          <p:cNvPr id="9" name="object 9"/>
          <p:cNvSpPr txBox="1"/>
          <p:nvPr/>
        </p:nvSpPr>
        <p:spPr>
          <a:xfrm>
            <a:off x="270763" y="6618833"/>
            <a:ext cx="67945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 2019</a:t>
            </a:r>
            <a:r>
              <a:rPr sz="1000" spc="-75" dirty="0">
                <a:solidFill>
                  <a:srgbClr val="FFFFFF"/>
                </a:solidFill>
                <a:latin typeface="Arial"/>
                <a:cs typeface="Arial"/>
              </a:rPr>
              <a:t> </a:t>
            </a:r>
            <a:r>
              <a:rPr sz="1000" spc="-10" dirty="0">
                <a:solidFill>
                  <a:srgbClr val="FFFFFF"/>
                </a:solidFill>
                <a:latin typeface="Arial"/>
                <a:cs typeface="Arial"/>
              </a:rPr>
              <a:t>ACI</a:t>
            </a:r>
            <a:endParaRPr sz="1000" dirty="0">
              <a:latin typeface="Arial"/>
              <a:cs typeface="Arial"/>
            </a:endParaRPr>
          </a:p>
        </p:txBody>
      </p:sp>
      <p:sp>
        <p:nvSpPr>
          <p:cNvPr id="10" name="object 10"/>
          <p:cNvSpPr txBox="1">
            <a:spLocks noGrp="1"/>
          </p:cNvSpPr>
          <p:nvPr>
            <p:ph type="title"/>
          </p:nvPr>
        </p:nvSpPr>
        <p:spPr>
          <a:xfrm>
            <a:off x="2655570" y="2405548"/>
            <a:ext cx="6071235" cy="1120820"/>
          </a:xfrm>
          <a:prstGeom prst="rect">
            <a:avLst/>
          </a:prstGeom>
        </p:spPr>
        <p:txBody>
          <a:bodyPr vert="horz" wrap="square" lIns="0" tIns="12700" rIns="0" bIns="0" rtlCol="0">
            <a:spAutoFit/>
          </a:bodyPr>
          <a:lstStyle/>
          <a:p>
            <a:pPr marL="12700" algn="r">
              <a:lnSpc>
                <a:spcPct val="100000"/>
              </a:lnSpc>
              <a:spcBef>
                <a:spcPts val="100"/>
              </a:spcBef>
            </a:pPr>
            <a:r>
              <a:rPr sz="3600" b="1" spc="-5" dirty="0">
                <a:latin typeface="Arial"/>
                <a:cs typeface="Arial"/>
              </a:rPr>
              <a:t>Airport </a:t>
            </a:r>
            <a:r>
              <a:rPr lang="en-US" sz="3600" b="1" spc="-5" dirty="0">
                <a:latin typeface="Arial"/>
                <a:cs typeface="Arial"/>
              </a:rPr>
              <a:t>Terminal-Level </a:t>
            </a:r>
            <a:r>
              <a:rPr sz="3600" b="1" spc="-5" dirty="0">
                <a:latin typeface="Arial"/>
                <a:cs typeface="Arial"/>
              </a:rPr>
              <a:t>Performance</a:t>
            </a:r>
            <a:r>
              <a:rPr sz="3600" b="1" spc="10" dirty="0">
                <a:latin typeface="Arial"/>
                <a:cs typeface="Arial"/>
              </a:rPr>
              <a:t> </a:t>
            </a:r>
            <a:r>
              <a:rPr sz="3600" b="1" spc="-5" dirty="0">
                <a:latin typeface="Arial"/>
                <a:cs typeface="Arial"/>
              </a:rPr>
              <a:t>Report</a:t>
            </a:r>
            <a:endParaRPr sz="3600" dirty="0">
              <a:latin typeface="Arial"/>
              <a:cs typeface="Arial"/>
            </a:endParaRPr>
          </a:p>
        </p:txBody>
      </p:sp>
      <p:sp>
        <p:nvSpPr>
          <p:cNvPr id="11" name="object 11"/>
          <p:cNvSpPr txBox="1"/>
          <p:nvPr/>
        </p:nvSpPr>
        <p:spPr>
          <a:xfrm>
            <a:off x="2665602" y="3617708"/>
            <a:ext cx="6239510" cy="2349361"/>
          </a:xfrm>
          <a:prstGeom prst="rect">
            <a:avLst/>
          </a:prstGeom>
        </p:spPr>
        <p:txBody>
          <a:bodyPr vert="horz" wrap="square" lIns="0" tIns="137160" rIns="0" bIns="0" rtlCol="0">
            <a:spAutoFit/>
          </a:bodyPr>
          <a:lstStyle/>
          <a:p>
            <a:pPr marL="3289300">
              <a:lnSpc>
                <a:spcPct val="100000"/>
              </a:lnSpc>
              <a:spcBef>
                <a:spcPts val="1080"/>
              </a:spcBef>
            </a:pPr>
            <a:r>
              <a:rPr lang="en-US" sz="2400" spc="-5" dirty="0">
                <a:solidFill>
                  <a:srgbClr val="5592C8"/>
                </a:solidFill>
                <a:latin typeface="Arial"/>
                <a:cs typeface="Arial"/>
              </a:rPr>
              <a:t>    Third</a:t>
            </a:r>
            <a:r>
              <a:rPr sz="2400" spc="-5" dirty="0">
                <a:solidFill>
                  <a:srgbClr val="5592C8"/>
                </a:solidFill>
                <a:latin typeface="Arial"/>
                <a:cs typeface="Arial"/>
              </a:rPr>
              <a:t> Quarter</a:t>
            </a:r>
            <a:r>
              <a:rPr sz="2400" spc="-20" dirty="0">
                <a:solidFill>
                  <a:srgbClr val="5592C8"/>
                </a:solidFill>
                <a:latin typeface="Arial"/>
                <a:cs typeface="Arial"/>
              </a:rPr>
              <a:t> </a:t>
            </a:r>
            <a:r>
              <a:rPr sz="2400" spc="-5" dirty="0">
                <a:solidFill>
                  <a:srgbClr val="5592C8"/>
                </a:solidFill>
                <a:latin typeface="Arial"/>
                <a:cs typeface="Arial"/>
              </a:rPr>
              <a:t>201</a:t>
            </a:r>
            <a:r>
              <a:rPr lang="en-US" sz="2400" spc="-5" dirty="0">
                <a:solidFill>
                  <a:srgbClr val="5592C8"/>
                </a:solidFill>
                <a:latin typeface="Arial"/>
                <a:cs typeface="Arial"/>
              </a:rPr>
              <a:t>9</a:t>
            </a:r>
            <a:endParaRPr sz="2400" dirty="0">
              <a:latin typeface="Arial"/>
              <a:cs typeface="Arial"/>
            </a:endParaRPr>
          </a:p>
          <a:p>
            <a:pPr marL="12700">
              <a:lnSpc>
                <a:spcPct val="100000"/>
              </a:lnSpc>
              <a:spcBef>
                <a:spcPts val="1105"/>
              </a:spcBef>
            </a:pPr>
            <a:r>
              <a:rPr sz="2700" b="1" i="1" spc="-5" dirty="0">
                <a:solidFill>
                  <a:srgbClr val="0C55AF"/>
                </a:solidFill>
                <a:latin typeface="Calibri"/>
                <a:cs typeface="Calibri"/>
              </a:rPr>
              <a:t>Summary </a:t>
            </a:r>
            <a:r>
              <a:rPr sz="2700" b="1" i="1" spc="-10" dirty="0">
                <a:solidFill>
                  <a:srgbClr val="0C55AF"/>
                </a:solidFill>
                <a:latin typeface="Calibri"/>
                <a:cs typeface="Calibri"/>
              </a:rPr>
              <a:t>Results </a:t>
            </a:r>
            <a:r>
              <a:rPr sz="2700" b="1" i="1" spc="-15" dirty="0">
                <a:solidFill>
                  <a:srgbClr val="0C55AF"/>
                </a:solidFill>
                <a:latin typeface="Calibri"/>
                <a:cs typeface="Calibri"/>
              </a:rPr>
              <a:t>for </a:t>
            </a:r>
            <a:r>
              <a:rPr sz="2700" b="1" i="1" spc="-20" dirty="0">
                <a:solidFill>
                  <a:srgbClr val="0C55AF"/>
                </a:solidFill>
                <a:latin typeface="Calibri"/>
                <a:cs typeface="Calibri"/>
              </a:rPr>
              <a:t>Aviation</a:t>
            </a:r>
            <a:r>
              <a:rPr sz="2700" b="1" i="1" spc="50" dirty="0">
                <a:solidFill>
                  <a:srgbClr val="0C55AF"/>
                </a:solidFill>
                <a:latin typeface="Calibri"/>
                <a:cs typeface="Calibri"/>
              </a:rPr>
              <a:t> </a:t>
            </a:r>
            <a:r>
              <a:rPr sz="2700" b="1" i="1" spc="-5" dirty="0">
                <a:solidFill>
                  <a:srgbClr val="0C55AF"/>
                </a:solidFill>
                <a:latin typeface="Calibri"/>
                <a:cs typeface="Calibri"/>
              </a:rPr>
              <a:t>Management</a:t>
            </a:r>
            <a:endParaRPr sz="2700" dirty="0">
              <a:latin typeface="Calibri"/>
              <a:cs typeface="Calibri"/>
            </a:endParaRPr>
          </a:p>
          <a:p>
            <a:pPr marL="3702685">
              <a:lnSpc>
                <a:spcPct val="100000"/>
              </a:lnSpc>
              <a:spcBef>
                <a:spcPts val="1465"/>
              </a:spcBef>
            </a:pPr>
            <a:r>
              <a:rPr lang="en-US" sz="2700" spc="-10" dirty="0">
                <a:solidFill>
                  <a:srgbClr val="0C55AF"/>
                </a:solidFill>
                <a:latin typeface="Calibri"/>
                <a:cs typeface="Calibri"/>
              </a:rPr>
              <a:t> October 31</a:t>
            </a:r>
            <a:r>
              <a:rPr sz="2700" dirty="0">
                <a:solidFill>
                  <a:srgbClr val="0C55AF"/>
                </a:solidFill>
                <a:latin typeface="Calibri"/>
                <a:cs typeface="Calibri"/>
              </a:rPr>
              <a:t>,</a:t>
            </a:r>
            <a:r>
              <a:rPr sz="2700" spc="-95" dirty="0">
                <a:solidFill>
                  <a:srgbClr val="0C55AF"/>
                </a:solidFill>
                <a:latin typeface="Calibri"/>
                <a:cs typeface="Calibri"/>
              </a:rPr>
              <a:t> </a:t>
            </a:r>
            <a:r>
              <a:rPr sz="2700" spc="-5" dirty="0">
                <a:solidFill>
                  <a:srgbClr val="0C55AF"/>
                </a:solidFill>
                <a:latin typeface="Calibri"/>
                <a:cs typeface="Calibri"/>
              </a:rPr>
              <a:t>2019</a:t>
            </a:r>
            <a:endParaRPr sz="2700" dirty="0">
              <a:latin typeface="Calibri"/>
              <a:cs typeface="Calibri"/>
            </a:endParaRPr>
          </a:p>
          <a:p>
            <a:pPr>
              <a:lnSpc>
                <a:spcPct val="100000"/>
              </a:lnSpc>
              <a:spcBef>
                <a:spcPts val="20"/>
              </a:spcBef>
            </a:pPr>
            <a:endParaRPr sz="2200" dirty="0">
              <a:latin typeface="Times New Roman"/>
              <a:cs typeface="Times New Roman"/>
            </a:endParaRPr>
          </a:p>
          <a:p>
            <a:pPr marL="1946910">
              <a:lnSpc>
                <a:spcPct val="100000"/>
              </a:lnSpc>
              <a:spcBef>
                <a:spcPts val="5"/>
              </a:spcBef>
            </a:pPr>
            <a:r>
              <a:rPr sz="2200" i="1" spc="-60" dirty="0">
                <a:solidFill>
                  <a:srgbClr val="0C55AF"/>
                </a:solidFill>
                <a:latin typeface="Tahoma"/>
                <a:cs typeface="Tahoma"/>
              </a:rPr>
              <a:t>A </a:t>
            </a:r>
            <a:r>
              <a:rPr sz="2200" i="1" spc="-55" dirty="0">
                <a:solidFill>
                  <a:srgbClr val="0C55AF"/>
                </a:solidFill>
                <a:latin typeface="Tahoma"/>
                <a:cs typeface="Tahoma"/>
              </a:rPr>
              <a:t>Customer Experience</a:t>
            </a:r>
            <a:r>
              <a:rPr sz="2200" i="1" spc="-10" dirty="0">
                <a:solidFill>
                  <a:srgbClr val="0C55AF"/>
                </a:solidFill>
                <a:latin typeface="Tahoma"/>
                <a:cs typeface="Tahoma"/>
              </a:rPr>
              <a:t> </a:t>
            </a:r>
            <a:r>
              <a:rPr sz="2200" i="1" spc="-50" dirty="0">
                <a:solidFill>
                  <a:srgbClr val="0C55AF"/>
                </a:solidFill>
                <a:latin typeface="Tahoma"/>
                <a:cs typeface="Tahoma"/>
              </a:rPr>
              <a:t>Presentation</a:t>
            </a:r>
            <a:endParaRPr sz="22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LGA Airport Performance – By Terminal</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1" y="725062"/>
            <a:ext cx="8323324" cy="5868722"/>
          </a:xfrm>
        </p:spPr>
        <p:txBody>
          <a:bodyPr/>
          <a:lstStyle/>
          <a:p>
            <a:pPr>
              <a:lnSpc>
                <a:spcPct val="105000"/>
              </a:lnSpc>
              <a:spcBef>
                <a:spcPts val="188"/>
              </a:spcBef>
              <a:spcAft>
                <a:spcPts val="200"/>
              </a:spcAft>
            </a:pPr>
            <a:r>
              <a:rPr lang="en-US" b="1" u="sng" dirty="0">
                <a:solidFill>
                  <a:schemeClr val="tx1"/>
                </a:solidFill>
              </a:rPr>
              <a:t>Terminals A</a:t>
            </a:r>
            <a:r>
              <a:rPr lang="en-US" b="1" dirty="0">
                <a:solidFill>
                  <a:schemeClr val="tx1"/>
                </a:solidFill>
              </a:rPr>
              <a:t>: </a:t>
            </a:r>
            <a:r>
              <a:rPr lang="en-US" dirty="0">
                <a:solidFill>
                  <a:schemeClr val="tx1"/>
                </a:solidFill>
              </a:rPr>
              <a:t>Passenger satisfaction in Q3 2019 remained steady overall (4.18) year-over-year (YOY—Q3 2018) and compared to last quarter (QTQ– Q2 2019) for business travelers (3.48) and for all the terminal elements. Satisfaction improved significantly YOY for leisure passengers (4.33).  Security check thoroughness (4.60) scored highest in Q3 2019; eating facilities value for the money – VFM (2.79) scored lowest.</a:t>
            </a:r>
            <a:endParaRPr lang="en-CA" dirty="0">
              <a:solidFill>
                <a:schemeClr val="tx1"/>
              </a:solidFill>
            </a:endParaRPr>
          </a:p>
          <a:p>
            <a:pPr>
              <a:lnSpc>
                <a:spcPct val="105000"/>
              </a:lnSpc>
              <a:spcBef>
                <a:spcPts val="188"/>
              </a:spcBef>
              <a:spcAft>
                <a:spcPts val="200"/>
              </a:spcAft>
            </a:pPr>
            <a:r>
              <a:rPr lang="en-US" b="1" u="sng" dirty="0">
                <a:solidFill>
                  <a:schemeClr val="tx1"/>
                </a:solidFill>
              </a:rPr>
              <a:t>Terminal B</a:t>
            </a:r>
            <a:r>
              <a:rPr lang="en-US" b="1" dirty="0">
                <a:solidFill>
                  <a:schemeClr val="tx1"/>
                </a:solidFill>
              </a:rPr>
              <a:t>: </a:t>
            </a:r>
            <a:r>
              <a:rPr lang="en-US" dirty="0">
                <a:solidFill>
                  <a:schemeClr val="tx1"/>
                </a:solidFill>
              </a:rPr>
              <a:t>Passenger satisfaction again, improved significantly YOY overall (3.54) and for business (3.36) and leisure (3.59) travelers, as it did for baggage carts (3.49), eating facilities (3.34) and their respective VFM (2.85), shopping facilities (3.34) and restroom availability (3.70) and cleanliness (3.52),  comfort at the gate (3.50), terminal cleanliness (3.61) and airport ambience (3.38), while it declined significantly QTQ for some of these same elements: overall satisfaction and for leisure travelers and the latter four elements listed above. Satisfaction remained steady on 3 of the 4 airport access elements, ease of connections (3.40), ATM/Money exchanges (3.55), shopping facilities VFM (2.92), business lounges (3.13) and arrival bag speed (3.55). On the many remaining terminal elements, satisfaction declined significantly either YOY or QTQ. Safe/secure feeling (3.98) scored highest in Q3 2019; parking facilities VFM (2.76) scored lowest.</a:t>
            </a:r>
          </a:p>
          <a:p>
            <a:pPr>
              <a:lnSpc>
                <a:spcPct val="105000"/>
              </a:lnSpc>
              <a:spcBef>
                <a:spcPts val="188"/>
              </a:spcBef>
              <a:spcAft>
                <a:spcPts val="300"/>
              </a:spcAft>
            </a:pPr>
            <a:r>
              <a:rPr lang="en-US" b="1" u="sng" dirty="0">
                <a:solidFill>
                  <a:schemeClr val="tx1"/>
                </a:solidFill>
              </a:rPr>
              <a:t>Terminal C</a:t>
            </a:r>
            <a:r>
              <a:rPr lang="en-US" b="1" dirty="0">
                <a:solidFill>
                  <a:schemeClr val="tx1"/>
                </a:solidFill>
              </a:rPr>
              <a:t>: </a:t>
            </a:r>
            <a:r>
              <a:rPr lang="en-US" dirty="0">
                <a:solidFill>
                  <a:schemeClr val="tx1"/>
                </a:solidFill>
              </a:rPr>
              <a:t>Passenger satisfaction did not improve significantly overall, nor for any passenger segment or any of the terminal elements.  Satisfaction remained steady for almost all of the 11 airport facility elements, parking facilities (3.30) and their respective VFM (2.77), baggage carts (3.43), ease of connections (4.00, also again, scored the highest in satisfaction in Q3 2019) and terminal cleanliness (3.59).  Satisfaction declined significantly QTQ </a:t>
            </a:r>
            <a:r>
              <a:rPr lang="en-US" u="sng" dirty="0">
                <a:solidFill>
                  <a:schemeClr val="tx1"/>
                </a:solidFill>
              </a:rPr>
              <a:t>and</a:t>
            </a:r>
            <a:r>
              <a:rPr lang="en-US" dirty="0">
                <a:solidFill>
                  <a:schemeClr val="tx1"/>
                </a:solidFill>
              </a:rPr>
              <a:t> YOY for leisure travelers (3.47) and all three check-in elements, 5 of the 6 security check elements -- safe/secure feeling (3.97, declined significantly only YOY), ease of finding way (3.81) and airport staff courtesy (3.80).  Satisfaction declined significantly only YOY on ground transportation (3.24), safe/secure feeling (3.97), FIDS (3.84), walking distance (3.77), comfort at the gate (3.30) and airport ambience (3.29). Satisfaction with eating facilities VFM (2.74) scored lowest.</a:t>
            </a:r>
          </a:p>
          <a:p>
            <a:pPr>
              <a:lnSpc>
                <a:spcPct val="105000"/>
              </a:lnSpc>
              <a:spcBef>
                <a:spcPts val="188"/>
              </a:spcBef>
              <a:spcAft>
                <a:spcPts val="200"/>
              </a:spcAft>
            </a:pPr>
            <a:r>
              <a:rPr lang="en-US" b="1" u="sng" dirty="0">
                <a:solidFill>
                  <a:schemeClr val="tx1"/>
                </a:solidFill>
              </a:rPr>
              <a:t>Terminal D</a:t>
            </a:r>
            <a:r>
              <a:rPr lang="en-US" b="1" dirty="0">
                <a:solidFill>
                  <a:schemeClr val="tx1"/>
                </a:solidFill>
              </a:rPr>
              <a:t>: </a:t>
            </a:r>
            <a:r>
              <a:rPr lang="en-US" dirty="0">
                <a:solidFill>
                  <a:schemeClr val="tx1"/>
                </a:solidFill>
              </a:rPr>
              <a:t>Passenger satisfaction did not improve significantly overall, nor for any passenger segment or any of the terminal elements. Satisfaction remained steady on parking facilities (3.15) and their respective VFM (2.76, also the lowest scoring element in Q3 2019), baggage carts (3.35), walking distance (3.88), ease of connections (3.79), eating facilities VFM (2.77), ATMs/Money exchanges (3.61), shopping facilities VFM (2.87), business lounges (3.68), comfort at the gate (3.32) and arrival bag speed (3.72). Satisfaction declined significantly overall (3.37) YOY and/or QTQ and for business (3.08) and Leisure (3.41) travelers, and on all of the other terminal elements. Safe/secure feeling (3.89) scored highest in Q3 2019; eating facilities VFM (2.77), again, scored lowest.</a:t>
            </a: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Q3 2019</a:t>
            </a:r>
          </a:p>
        </p:txBody>
      </p:sp>
    </p:spTree>
    <p:extLst>
      <p:ext uri="{BB962C8B-B14F-4D97-AF65-F5344CB8AC3E}">
        <p14:creationId xmlns:p14="http://schemas.microsoft.com/office/powerpoint/2010/main" val="261005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6296" y="1617740"/>
            <a:ext cx="8238066" cy="4665410"/>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CA" b="1" dirty="0">
                <a:solidFill>
                  <a:prstClr val="white"/>
                </a:solidFill>
                <a:latin typeface="Arial" panose="020B0604020202020204" pitchFamily="34" charset="0"/>
                <a:cs typeface="Arial" panose="020B0604020202020204" pitchFamily="34" charset="0"/>
              </a:rPr>
              <a:t>000</a:t>
            </a:r>
          </a:p>
        </p:txBody>
      </p:sp>
      <p:sp>
        <p:nvSpPr>
          <p:cNvPr id="4" name="Rectangle 3"/>
          <p:cNvSpPr/>
          <p:nvPr/>
        </p:nvSpPr>
        <p:spPr>
          <a:xfrm>
            <a:off x="330199" y="976163"/>
            <a:ext cx="8238067" cy="644226"/>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ext uri="{D42A27DB-BD31-4B8C-83A1-F6EECF244321}">
                <p14:modId xmlns:p14="http://schemas.microsoft.com/office/powerpoint/2010/main" val="2560159285"/>
              </p:ext>
            </p:extLst>
          </p:nvPr>
        </p:nvGraphicFramePr>
        <p:xfrm>
          <a:off x="601131" y="453888"/>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11</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56587"/>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594203"/>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60331"/>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604540"/>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53980"/>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522496"/>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104283"/>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58922"/>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806972"/>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ext uri="{D42A27DB-BD31-4B8C-83A1-F6EECF244321}">
                <p14:modId xmlns:p14="http://schemas.microsoft.com/office/powerpoint/2010/main" val="4071697556"/>
              </p:ext>
            </p:extLst>
          </p:nvPr>
        </p:nvGraphicFramePr>
        <p:xfrm>
          <a:off x="3770117" y="445437"/>
          <a:ext cx="1642533" cy="59711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7">
            <a:extLst>
              <a:ext uri="{FF2B5EF4-FFF2-40B4-BE49-F238E27FC236}">
                <a16:creationId xmlns:a16="http://schemas.microsoft.com/office/drawing/2014/main" id="{724D77DA-DBA0-4D58-8DE2-C49BD82A434C}"/>
              </a:ext>
            </a:extLst>
          </p:cNvPr>
          <p:cNvGraphicFramePr>
            <a:graphicFrameLocks/>
          </p:cNvGraphicFramePr>
          <p:nvPr>
            <p:extLst>
              <p:ext uri="{D42A27DB-BD31-4B8C-83A1-F6EECF244321}">
                <p14:modId xmlns:p14="http://schemas.microsoft.com/office/powerpoint/2010/main" val="2772615853"/>
              </p:ext>
            </p:extLst>
          </p:nvPr>
        </p:nvGraphicFramePr>
        <p:xfrm>
          <a:off x="5190605" y="442328"/>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28" name="Rectangle 27">
            <a:extLst>
              <a:ext uri="{FF2B5EF4-FFF2-40B4-BE49-F238E27FC236}">
                <a16:creationId xmlns:a16="http://schemas.microsoft.com/office/drawing/2014/main" id="{BD6B72C3-9F22-4725-85B4-FEE1CBF66041}"/>
              </a:ext>
            </a:extLst>
          </p:cNvPr>
          <p:cNvSpPr/>
          <p:nvPr/>
        </p:nvSpPr>
        <p:spPr>
          <a:xfrm>
            <a:off x="2875795" y="749307"/>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TA</a:t>
            </a:r>
          </a:p>
        </p:txBody>
      </p:sp>
      <p:sp>
        <p:nvSpPr>
          <p:cNvPr id="30" name="Rectangle 29">
            <a:extLst>
              <a:ext uri="{FF2B5EF4-FFF2-40B4-BE49-F238E27FC236}">
                <a16:creationId xmlns:a16="http://schemas.microsoft.com/office/drawing/2014/main" id="{CA72B1C0-7516-4E22-BE66-77E24D1277E0}"/>
              </a:ext>
            </a:extLst>
          </p:cNvPr>
          <p:cNvSpPr/>
          <p:nvPr/>
        </p:nvSpPr>
        <p:spPr>
          <a:xfrm>
            <a:off x="4243888" y="761044"/>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TB</a:t>
            </a:r>
          </a:p>
        </p:txBody>
      </p:sp>
      <p:sp>
        <p:nvSpPr>
          <p:cNvPr id="32" name="Rectangle 31">
            <a:extLst>
              <a:ext uri="{FF2B5EF4-FFF2-40B4-BE49-F238E27FC236}">
                <a16:creationId xmlns:a16="http://schemas.microsoft.com/office/drawing/2014/main" id="{A11C6288-7CC3-459E-A584-CB6183663D8F}"/>
              </a:ext>
            </a:extLst>
          </p:cNvPr>
          <p:cNvSpPr/>
          <p:nvPr/>
        </p:nvSpPr>
        <p:spPr>
          <a:xfrm>
            <a:off x="5693334" y="761038"/>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TC</a:t>
            </a:r>
          </a:p>
        </p:txBody>
      </p:sp>
      <p:graphicFrame>
        <p:nvGraphicFramePr>
          <p:cNvPr id="35" name="Content Placeholder 7">
            <a:extLst>
              <a:ext uri="{FF2B5EF4-FFF2-40B4-BE49-F238E27FC236}">
                <a16:creationId xmlns:a16="http://schemas.microsoft.com/office/drawing/2014/main" id="{C194EDF6-A107-4365-946E-E18B63101807}"/>
              </a:ext>
            </a:extLst>
          </p:cNvPr>
          <p:cNvGraphicFramePr>
            <a:graphicFrameLocks/>
          </p:cNvGraphicFramePr>
          <p:nvPr>
            <p:extLst>
              <p:ext uri="{D42A27DB-BD31-4B8C-83A1-F6EECF244321}">
                <p14:modId xmlns:p14="http://schemas.microsoft.com/office/powerpoint/2010/main" val="3531049640"/>
              </p:ext>
            </p:extLst>
          </p:nvPr>
        </p:nvGraphicFramePr>
        <p:xfrm>
          <a:off x="6635624" y="470816"/>
          <a:ext cx="1642533" cy="5971117"/>
        </p:xfrm>
        <a:graphic>
          <a:graphicData uri="http://schemas.openxmlformats.org/drawingml/2006/chart">
            <c:chart xmlns:c="http://schemas.openxmlformats.org/drawingml/2006/chart" xmlns:r="http://schemas.openxmlformats.org/officeDocument/2006/relationships" r:id="rId6"/>
          </a:graphicData>
        </a:graphic>
      </p:graphicFrame>
      <p:sp>
        <p:nvSpPr>
          <p:cNvPr id="36" name="Rectangle 35">
            <a:extLst>
              <a:ext uri="{FF2B5EF4-FFF2-40B4-BE49-F238E27FC236}">
                <a16:creationId xmlns:a16="http://schemas.microsoft.com/office/drawing/2014/main" id="{54A9AFB9-5B8C-412C-BA1F-B6A853A2DBF6}"/>
              </a:ext>
            </a:extLst>
          </p:cNvPr>
          <p:cNvSpPr/>
          <p:nvPr/>
        </p:nvSpPr>
        <p:spPr>
          <a:xfrm>
            <a:off x="7078611" y="769502"/>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TD</a:t>
            </a:r>
          </a:p>
        </p:txBody>
      </p:sp>
      <p:sp>
        <p:nvSpPr>
          <p:cNvPr id="42" name="Rectangle 41">
            <a:extLst>
              <a:ext uri="{FF2B5EF4-FFF2-40B4-BE49-F238E27FC236}">
                <a16:creationId xmlns:a16="http://schemas.microsoft.com/office/drawing/2014/main" id="{4DC25709-11C1-4354-9B96-73688FDDE2B3}"/>
              </a:ext>
            </a:extLst>
          </p:cNvPr>
          <p:cNvSpPr/>
          <p:nvPr/>
        </p:nvSpPr>
        <p:spPr>
          <a:xfrm>
            <a:off x="7123387" y="6098503"/>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09E24E7B-20F5-4AD8-A544-66E17749A71D}"/>
              </a:ext>
            </a:extLst>
          </p:cNvPr>
          <p:cNvSpPr/>
          <p:nvPr/>
        </p:nvSpPr>
        <p:spPr>
          <a:xfrm>
            <a:off x="4309636" y="608418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A42B3029-5E74-42ED-9754-38FEF0285C1A}"/>
              </a:ext>
            </a:extLst>
          </p:cNvPr>
          <p:cNvSpPr/>
          <p:nvPr/>
        </p:nvSpPr>
        <p:spPr>
          <a:xfrm>
            <a:off x="5706800" y="611063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43143763-A0FB-421B-88C9-BD67EE0A7320}"/>
              </a:ext>
            </a:extLst>
          </p:cNvPr>
          <p:cNvSpPr/>
          <p:nvPr/>
        </p:nvSpPr>
        <p:spPr>
          <a:xfrm>
            <a:off x="5707652" y="589637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BFBEA0F1-E618-4F2C-998E-2F4A2BDED619}"/>
              </a:ext>
            </a:extLst>
          </p:cNvPr>
          <p:cNvSpPr/>
          <p:nvPr/>
        </p:nvSpPr>
        <p:spPr>
          <a:xfrm>
            <a:off x="2785714" y="5874256"/>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A069BF5E-6174-46B7-9BC1-D601AD2BAE7C}"/>
              </a:ext>
            </a:extLst>
          </p:cNvPr>
          <p:cNvSpPr/>
          <p:nvPr/>
        </p:nvSpPr>
        <p:spPr>
          <a:xfrm>
            <a:off x="4319666" y="5887080"/>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B16C464F-F609-4D35-99C8-79C3D8F4C685}"/>
              </a:ext>
            </a:extLst>
          </p:cNvPr>
          <p:cNvSpPr/>
          <p:nvPr/>
        </p:nvSpPr>
        <p:spPr>
          <a:xfrm>
            <a:off x="2784251" y="6079159"/>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FCA9E130-EC6E-439A-B158-C3E8527874D3}"/>
              </a:ext>
            </a:extLst>
          </p:cNvPr>
          <p:cNvSpPr/>
          <p:nvPr/>
        </p:nvSpPr>
        <p:spPr>
          <a:xfrm>
            <a:off x="7123448" y="5905344"/>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6E7629C6-5E2E-47EC-95FD-4F6CA307669B}"/>
              </a:ext>
            </a:extLst>
          </p:cNvPr>
          <p:cNvSpPr/>
          <p:nvPr/>
        </p:nvSpPr>
        <p:spPr>
          <a:xfrm>
            <a:off x="244614" y="6144268"/>
            <a:ext cx="8149586" cy="601447"/>
          </a:xfrm>
          <a:prstGeom prst="rect">
            <a:avLst/>
          </a:prstGeom>
        </p:spPr>
        <p:txBody>
          <a:bodyPr wrap="square">
            <a:spAutoFit/>
          </a:bodyPr>
          <a:lstStyle/>
          <a:p>
            <a:pPr defTabSz="457200"/>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8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NA: Not applicable.  </a:t>
            </a:r>
            <a:r>
              <a:rPr lang="en-US" altLang="ja-JP"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H2/3--</a:t>
            </a:r>
            <a:r>
              <a:rPr lang="en-US" altLang="ja-JP"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L2/3</a:t>
            </a:r>
            <a:r>
              <a:rPr lang="en-US" altLang="ja-JP"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altLang="ja-JP"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a:t>
            </a:r>
            <a:r>
              <a:rPr lang="en-US" altLang="ja-JP"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Higher</a:t>
            </a:r>
            <a:r>
              <a:rPr lang="en-US" altLang="ja-JP"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altLang="ja-JP"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Lower</a:t>
            </a:r>
            <a:r>
              <a:rPr lang="en-US" altLang="ja-JP"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than Q2 2019/Q3 2018</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fr-FR"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Q2 2019 N: TA=48; TB=417; TC=327; TD=236.</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2BF21C45-F8EB-4F43-ADF2-045ADD71D262}"/>
              </a:ext>
            </a:extLst>
          </p:cNvPr>
          <p:cNvSpPr/>
          <p:nvPr/>
        </p:nvSpPr>
        <p:spPr>
          <a:xfrm>
            <a:off x="3593846" y="3033943"/>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L</a:t>
            </a:r>
          </a:p>
        </p:txBody>
      </p:sp>
      <p:sp>
        <p:nvSpPr>
          <p:cNvPr id="93" name="Rectangle 92">
            <a:extLst>
              <a:ext uri="{FF2B5EF4-FFF2-40B4-BE49-F238E27FC236}">
                <a16:creationId xmlns:a16="http://schemas.microsoft.com/office/drawing/2014/main" id="{C027867A-DF8E-4440-B56C-AE0B808E8FA4}"/>
              </a:ext>
            </a:extLst>
          </p:cNvPr>
          <p:cNvSpPr/>
          <p:nvPr/>
        </p:nvSpPr>
        <p:spPr>
          <a:xfrm>
            <a:off x="7182019" y="5886893"/>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115" name="Title 1"/>
          <p:cNvSpPr>
            <a:spLocks noGrp="1"/>
          </p:cNvSpPr>
          <p:nvPr>
            <p:ph type="title"/>
          </p:nvPr>
        </p:nvSpPr>
        <p:spPr>
          <a:xfrm>
            <a:off x="244614" y="203784"/>
            <a:ext cx="3525773" cy="559721"/>
          </a:xfrm>
        </p:spPr>
        <p:txBody>
          <a:bodyPr>
            <a:noAutofit/>
          </a:bodyPr>
          <a:lstStyle/>
          <a:p>
            <a:r>
              <a:rPr lang="en-CA" sz="2000" b="1" dirty="0"/>
              <a:t>LGA Terminal Performance</a:t>
            </a:r>
          </a:p>
        </p:txBody>
      </p:sp>
      <p:sp>
        <p:nvSpPr>
          <p:cNvPr id="56" name="Rectangle 55">
            <a:extLst>
              <a:ext uri="{FF2B5EF4-FFF2-40B4-BE49-F238E27FC236}">
                <a16:creationId xmlns:a16="http://schemas.microsoft.com/office/drawing/2014/main" id="{92A5C843-62FB-42E6-96D5-689688C6585F}"/>
              </a:ext>
            </a:extLst>
          </p:cNvPr>
          <p:cNvSpPr/>
          <p:nvPr/>
        </p:nvSpPr>
        <p:spPr>
          <a:xfrm>
            <a:off x="2863644" y="588052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58" name="Rectangle 57">
            <a:extLst>
              <a:ext uri="{FF2B5EF4-FFF2-40B4-BE49-F238E27FC236}">
                <a16:creationId xmlns:a16="http://schemas.microsoft.com/office/drawing/2014/main" id="{9695C5F8-7E39-4843-A0CA-D67AF198FABD}"/>
              </a:ext>
            </a:extLst>
          </p:cNvPr>
          <p:cNvSpPr/>
          <p:nvPr/>
        </p:nvSpPr>
        <p:spPr>
          <a:xfrm>
            <a:off x="2854642" y="6110631"/>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59" name="Rectangle 58">
            <a:extLst>
              <a:ext uri="{FF2B5EF4-FFF2-40B4-BE49-F238E27FC236}">
                <a16:creationId xmlns:a16="http://schemas.microsoft.com/office/drawing/2014/main" id="{643632B4-711B-4E03-B87F-F993A2FC39D1}"/>
              </a:ext>
            </a:extLst>
          </p:cNvPr>
          <p:cNvSpPr/>
          <p:nvPr/>
        </p:nvSpPr>
        <p:spPr>
          <a:xfrm>
            <a:off x="4340010" y="5877856"/>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1" name="Rectangle 60">
            <a:extLst>
              <a:ext uri="{FF2B5EF4-FFF2-40B4-BE49-F238E27FC236}">
                <a16:creationId xmlns:a16="http://schemas.microsoft.com/office/drawing/2014/main" id="{DE4D1845-E6D0-4F79-80EB-CA0978B672A6}"/>
              </a:ext>
            </a:extLst>
          </p:cNvPr>
          <p:cNvSpPr/>
          <p:nvPr/>
        </p:nvSpPr>
        <p:spPr>
          <a:xfrm>
            <a:off x="4343315" y="612245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2" name="Rectangle 61">
            <a:extLst>
              <a:ext uri="{FF2B5EF4-FFF2-40B4-BE49-F238E27FC236}">
                <a16:creationId xmlns:a16="http://schemas.microsoft.com/office/drawing/2014/main" id="{2F3A464B-CAE8-4A1C-A16F-FBAC62EC0E42}"/>
              </a:ext>
            </a:extLst>
          </p:cNvPr>
          <p:cNvSpPr/>
          <p:nvPr/>
        </p:nvSpPr>
        <p:spPr>
          <a:xfrm>
            <a:off x="5753464" y="5877856"/>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3" name="Rectangle 62">
            <a:extLst>
              <a:ext uri="{FF2B5EF4-FFF2-40B4-BE49-F238E27FC236}">
                <a16:creationId xmlns:a16="http://schemas.microsoft.com/office/drawing/2014/main" id="{D8E5AA4F-5CAC-49C7-984C-0DE7AB613669}"/>
              </a:ext>
            </a:extLst>
          </p:cNvPr>
          <p:cNvSpPr/>
          <p:nvPr/>
        </p:nvSpPr>
        <p:spPr>
          <a:xfrm>
            <a:off x="5747444" y="6133640"/>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4" name="Rectangle 63">
            <a:extLst>
              <a:ext uri="{FF2B5EF4-FFF2-40B4-BE49-F238E27FC236}">
                <a16:creationId xmlns:a16="http://schemas.microsoft.com/office/drawing/2014/main" id="{2FA409D8-3514-46AC-945B-FD3BE9E6A026}"/>
              </a:ext>
            </a:extLst>
          </p:cNvPr>
          <p:cNvSpPr/>
          <p:nvPr/>
        </p:nvSpPr>
        <p:spPr>
          <a:xfrm>
            <a:off x="7184514" y="612963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65"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36293" y="6546810"/>
            <a:ext cx="2895600" cy="324000"/>
          </a:xfrm>
        </p:spPr>
        <p:txBody>
          <a:bodyPr/>
          <a:lstStyle/>
          <a:p>
            <a:pPr>
              <a:defRPr/>
            </a:pPr>
            <a:r>
              <a:rPr lang="en-US" b="1" dirty="0">
                <a:solidFill>
                  <a:prstClr val="white"/>
                </a:solidFill>
              </a:rPr>
              <a:t>Terminal  Performance – Q3 2019</a:t>
            </a:r>
          </a:p>
        </p:txBody>
      </p:sp>
      <p:sp>
        <p:nvSpPr>
          <p:cNvPr id="149" name="Rectangle 148">
            <a:extLst>
              <a:ext uri="{FF2B5EF4-FFF2-40B4-BE49-F238E27FC236}">
                <a16:creationId xmlns:a16="http://schemas.microsoft.com/office/drawing/2014/main" id="{19CCD875-B0E9-4ACF-AB6E-521865278BA3}"/>
              </a:ext>
            </a:extLst>
          </p:cNvPr>
          <p:cNvSpPr/>
          <p:nvPr/>
        </p:nvSpPr>
        <p:spPr>
          <a:xfrm>
            <a:off x="5068136" y="217342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52" name="Rectangle 151">
            <a:extLst>
              <a:ext uri="{FF2B5EF4-FFF2-40B4-BE49-F238E27FC236}">
                <a16:creationId xmlns:a16="http://schemas.microsoft.com/office/drawing/2014/main" id="{19CCD875-B0E9-4ACF-AB6E-521865278BA3}"/>
              </a:ext>
            </a:extLst>
          </p:cNvPr>
          <p:cNvSpPr/>
          <p:nvPr/>
        </p:nvSpPr>
        <p:spPr>
          <a:xfrm>
            <a:off x="3742819" y="115955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0" name="Rectangle 159">
            <a:extLst>
              <a:ext uri="{FF2B5EF4-FFF2-40B4-BE49-F238E27FC236}">
                <a16:creationId xmlns:a16="http://schemas.microsoft.com/office/drawing/2014/main" id="{19CCD875-B0E9-4ACF-AB6E-521865278BA3}"/>
              </a:ext>
            </a:extLst>
          </p:cNvPr>
          <p:cNvSpPr/>
          <p:nvPr/>
        </p:nvSpPr>
        <p:spPr>
          <a:xfrm>
            <a:off x="5039728" y="898314"/>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83" name="Rectangle 82">
            <a:extLst>
              <a:ext uri="{FF2B5EF4-FFF2-40B4-BE49-F238E27FC236}">
                <a16:creationId xmlns:a16="http://schemas.microsoft.com/office/drawing/2014/main" id="{F8D42734-F750-44BD-B8EE-EFA3A281F9FB}"/>
              </a:ext>
            </a:extLst>
          </p:cNvPr>
          <p:cNvSpPr/>
          <p:nvPr/>
        </p:nvSpPr>
        <p:spPr>
          <a:xfrm>
            <a:off x="5060124" y="2410769"/>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23" name="Rectangle 122">
            <a:extLst>
              <a:ext uri="{FF2B5EF4-FFF2-40B4-BE49-F238E27FC236}">
                <a16:creationId xmlns:a16="http://schemas.microsoft.com/office/drawing/2014/main" id="{38F59AD3-B58F-4A12-AD8D-7FB469E3C924}"/>
              </a:ext>
            </a:extLst>
          </p:cNvPr>
          <p:cNvSpPr/>
          <p:nvPr/>
        </p:nvSpPr>
        <p:spPr>
          <a:xfrm>
            <a:off x="3742819" y="139208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24" name="Rectangle 123">
            <a:extLst>
              <a:ext uri="{FF2B5EF4-FFF2-40B4-BE49-F238E27FC236}">
                <a16:creationId xmlns:a16="http://schemas.microsoft.com/office/drawing/2014/main" id="{D8A35E4B-08A7-45CB-97A0-34D2E42D2C9A}"/>
              </a:ext>
            </a:extLst>
          </p:cNvPr>
          <p:cNvSpPr/>
          <p:nvPr/>
        </p:nvSpPr>
        <p:spPr>
          <a:xfrm>
            <a:off x="5037519" y="1358859"/>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25" name="Rectangle 124">
            <a:extLst>
              <a:ext uri="{FF2B5EF4-FFF2-40B4-BE49-F238E27FC236}">
                <a16:creationId xmlns:a16="http://schemas.microsoft.com/office/drawing/2014/main" id="{2BEC8C1D-CEA4-4A4A-A92C-D4A91F8AADC7}"/>
              </a:ext>
            </a:extLst>
          </p:cNvPr>
          <p:cNvSpPr/>
          <p:nvPr/>
        </p:nvSpPr>
        <p:spPr>
          <a:xfrm>
            <a:off x="5029073" y="1132381"/>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26" name="Rectangle 125">
            <a:extLst>
              <a:ext uri="{FF2B5EF4-FFF2-40B4-BE49-F238E27FC236}">
                <a16:creationId xmlns:a16="http://schemas.microsoft.com/office/drawing/2014/main" id="{F67CAB0B-AEAC-4A58-8593-9DADF783F678}"/>
              </a:ext>
            </a:extLst>
          </p:cNvPr>
          <p:cNvSpPr/>
          <p:nvPr/>
        </p:nvSpPr>
        <p:spPr>
          <a:xfrm>
            <a:off x="5025872" y="103622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27" name="Rectangle 126">
            <a:extLst>
              <a:ext uri="{FF2B5EF4-FFF2-40B4-BE49-F238E27FC236}">
                <a16:creationId xmlns:a16="http://schemas.microsoft.com/office/drawing/2014/main" id="{B9F670BF-F8B1-4875-9FB1-E83B7F84C20C}"/>
              </a:ext>
            </a:extLst>
          </p:cNvPr>
          <p:cNvSpPr/>
          <p:nvPr/>
        </p:nvSpPr>
        <p:spPr>
          <a:xfrm>
            <a:off x="5019047" y="195258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28" name="Rectangle 127">
            <a:extLst>
              <a:ext uri="{FF2B5EF4-FFF2-40B4-BE49-F238E27FC236}">
                <a16:creationId xmlns:a16="http://schemas.microsoft.com/office/drawing/2014/main" id="{E3043BC1-AD48-4437-BC11-B6F7F1B3A272}"/>
              </a:ext>
            </a:extLst>
          </p:cNvPr>
          <p:cNvSpPr/>
          <p:nvPr/>
        </p:nvSpPr>
        <p:spPr>
          <a:xfrm>
            <a:off x="5063369" y="2302423"/>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29" name="Rectangle 128">
            <a:extLst>
              <a:ext uri="{FF2B5EF4-FFF2-40B4-BE49-F238E27FC236}">
                <a16:creationId xmlns:a16="http://schemas.microsoft.com/office/drawing/2014/main" id="{B545FBB4-F652-4A98-B43B-E7DB5CCC9DEF}"/>
              </a:ext>
            </a:extLst>
          </p:cNvPr>
          <p:cNvSpPr/>
          <p:nvPr/>
        </p:nvSpPr>
        <p:spPr>
          <a:xfrm>
            <a:off x="5060350" y="262919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0" name="Rectangle 129">
            <a:extLst>
              <a:ext uri="{FF2B5EF4-FFF2-40B4-BE49-F238E27FC236}">
                <a16:creationId xmlns:a16="http://schemas.microsoft.com/office/drawing/2014/main" id="{21DB0081-0832-474C-921A-55C7DC7B88B6}"/>
              </a:ext>
            </a:extLst>
          </p:cNvPr>
          <p:cNvSpPr/>
          <p:nvPr/>
        </p:nvSpPr>
        <p:spPr>
          <a:xfrm>
            <a:off x="5063398" y="277542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1" name="Rectangle 130">
            <a:extLst>
              <a:ext uri="{FF2B5EF4-FFF2-40B4-BE49-F238E27FC236}">
                <a16:creationId xmlns:a16="http://schemas.microsoft.com/office/drawing/2014/main" id="{54702A6E-76A1-40FA-9D33-A6B28D6096DB}"/>
              </a:ext>
            </a:extLst>
          </p:cNvPr>
          <p:cNvSpPr/>
          <p:nvPr/>
        </p:nvSpPr>
        <p:spPr>
          <a:xfrm>
            <a:off x="5019047" y="3209400"/>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33" name="Rectangle 132">
            <a:extLst>
              <a:ext uri="{FF2B5EF4-FFF2-40B4-BE49-F238E27FC236}">
                <a16:creationId xmlns:a16="http://schemas.microsoft.com/office/drawing/2014/main" id="{1A014BEB-B1DB-4943-8CC3-998B80B01419}"/>
              </a:ext>
            </a:extLst>
          </p:cNvPr>
          <p:cNvSpPr/>
          <p:nvPr/>
        </p:nvSpPr>
        <p:spPr>
          <a:xfrm>
            <a:off x="5025127" y="29820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4" name="Rectangle 133">
            <a:extLst>
              <a:ext uri="{FF2B5EF4-FFF2-40B4-BE49-F238E27FC236}">
                <a16:creationId xmlns:a16="http://schemas.microsoft.com/office/drawing/2014/main" id="{A19DF4FA-82EA-41DC-9DC4-47CF12CBA90C}"/>
              </a:ext>
            </a:extLst>
          </p:cNvPr>
          <p:cNvSpPr/>
          <p:nvPr/>
        </p:nvSpPr>
        <p:spPr>
          <a:xfrm>
            <a:off x="5060350" y="309200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5" name="Rectangle 134">
            <a:extLst>
              <a:ext uri="{FF2B5EF4-FFF2-40B4-BE49-F238E27FC236}">
                <a16:creationId xmlns:a16="http://schemas.microsoft.com/office/drawing/2014/main" id="{97105C10-B5D2-4F7A-8592-7D5115F95615}"/>
              </a:ext>
            </a:extLst>
          </p:cNvPr>
          <p:cNvSpPr/>
          <p:nvPr/>
        </p:nvSpPr>
        <p:spPr>
          <a:xfrm>
            <a:off x="5068136" y="332966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6" name="Rectangle 135">
            <a:extLst>
              <a:ext uri="{FF2B5EF4-FFF2-40B4-BE49-F238E27FC236}">
                <a16:creationId xmlns:a16="http://schemas.microsoft.com/office/drawing/2014/main" id="{8ACD6032-5EE7-47EB-A89F-6B8A5D90D205}"/>
              </a:ext>
            </a:extLst>
          </p:cNvPr>
          <p:cNvSpPr/>
          <p:nvPr/>
        </p:nvSpPr>
        <p:spPr>
          <a:xfrm>
            <a:off x="5022629" y="3539616"/>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37" name="Rectangle 136">
            <a:extLst>
              <a:ext uri="{FF2B5EF4-FFF2-40B4-BE49-F238E27FC236}">
                <a16:creationId xmlns:a16="http://schemas.microsoft.com/office/drawing/2014/main" id="{CFB57F88-543C-4570-9304-74974103BE25}"/>
              </a:ext>
            </a:extLst>
          </p:cNvPr>
          <p:cNvSpPr/>
          <p:nvPr/>
        </p:nvSpPr>
        <p:spPr>
          <a:xfrm>
            <a:off x="5025842" y="3772043"/>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38" name="Rectangle 137">
            <a:extLst>
              <a:ext uri="{FF2B5EF4-FFF2-40B4-BE49-F238E27FC236}">
                <a16:creationId xmlns:a16="http://schemas.microsoft.com/office/drawing/2014/main" id="{BDE99879-3772-43E1-B31B-7C3ACF4E54F6}"/>
              </a:ext>
            </a:extLst>
          </p:cNvPr>
          <p:cNvSpPr/>
          <p:nvPr/>
        </p:nvSpPr>
        <p:spPr>
          <a:xfrm>
            <a:off x="5035692" y="365060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9" name="Rectangle 138">
            <a:extLst>
              <a:ext uri="{FF2B5EF4-FFF2-40B4-BE49-F238E27FC236}">
                <a16:creationId xmlns:a16="http://schemas.microsoft.com/office/drawing/2014/main" id="{F0BF4DC3-961E-4B9C-9E37-D4728BFA2EF3}"/>
              </a:ext>
            </a:extLst>
          </p:cNvPr>
          <p:cNvSpPr/>
          <p:nvPr/>
        </p:nvSpPr>
        <p:spPr>
          <a:xfrm>
            <a:off x="5035692" y="410470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0" name="Rectangle 139">
            <a:extLst>
              <a:ext uri="{FF2B5EF4-FFF2-40B4-BE49-F238E27FC236}">
                <a16:creationId xmlns:a16="http://schemas.microsoft.com/office/drawing/2014/main" id="{99590E13-70EC-44D7-A782-DCAA40BE2B07}"/>
              </a:ext>
            </a:extLst>
          </p:cNvPr>
          <p:cNvSpPr/>
          <p:nvPr/>
        </p:nvSpPr>
        <p:spPr>
          <a:xfrm>
            <a:off x="4909975" y="433612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41" name="Rectangle 140">
            <a:extLst>
              <a:ext uri="{FF2B5EF4-FFF2-40B4-BE49-F238E27FC236}">
                <a16:creationId xmlns:a16="http://schemas.microsoft.com/office/drawing/2014/main" id="{352DA62D-EAE4-4F43-A39F-1F637932C12C}"/>
              </a:ext>
            </a:extLst>
          </p:cNvPr>
          <p:cNvSpPr/>
          <p:nvPr/>
        </p:nvSpPr>
        <p:spPr>
          <a:xfrm>
            <a:off x="4979083" y="421312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42" name="Rectangle 141">
            <a:extLst>
              <a:ext uri="{FF2B5EF4-FFF2-40B4-BE49-F238E27FC236}">
                <a16:creationId xmlns:a16="http://schemas.microsoft.com/office/drawing/2014/main" id="{4D859BE7-26B5-4AC3-AA70-AFD933F6346A}"/>
              </a:ext>
            </a:extLst>
          </p:cNvPr>
          <p:cNvSpPr/>
          <p:nvPr/>
        </p:nvSpPr>
        <p:spPr>
          <a:xfrm>
            <a:off x="4978548" y="457334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43" name="Rectangle 142">
            <a:extLst>
              <a:ext uri="{FF2B5EF4-FFF2-40B4-BE49-F238E27FC236}">
                <a16:creationId xmlns:a16="http://schemas.microsoft.com/office/drawing/2014/main" id="{A7BB592E-AC6D-4230-952C-BF02ED91DC95}"/>
              </a:ext>
            </a:extLst>
          </p:cNvPr>
          <p:cNvSpPr/>
          <p:nvPr/>
        </p:nvSpPr>
        <p:spPr>
          <a:xfrm>
            <a:off x="5056462" y="501306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44" name="Rectangle 143">
            <a:extLst>
              <a:ext uri="{FF2B5EF4-FFF2-40B4-BE49-F238E27FC236}">
                <a16:creationId xmlns:a16="http://schemas.microsoft.com/office/drawing/2014/main" id="{9F6F27C2-E115-4D93-9CF5-D187E31D39BF}"/>
              </a:ext>
            </a:extLst>
          </p:cNvPr>
          <p:cNvSpPr/>
          <p:nvPr/>
        </p:nvSpPr>
        <p:spPr>
          <a:xfrm>
            <a:off x="4985002" y="480210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51" name="Rectangle 150">
            <a:extLst>
              <a:ext uri="{FF2B5EF4-FFF2-40B4-BE49-F238E27FC236}">
                <a16:creationId xmlns:a16="http://schemas.microsoft.com/office/drawing/2014/main" id="{B07BBABE-1401-456F-A01E-6BCA9375DA74}"/>
              </a:ext>
            </a:extLst>
          </p:cNvPr>
          <p:cNvSpPr/>
          <p:nvPr/>
        </p:nvSpPr>
        <p:spPr>
          <a:xfrm>
            <a:off x="4999670" y="5115535"/>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9" name="Rectangle 168">
            <a:extLst>
              <a:ext uri="{FF2B5EF4-FFF2-40B4-BE49-F238E27FC236}">
                <a16:creationId xmlns:a16="http://schemas.microsoft.com/office/drawing/2014/main" id="{2ADE6030-1B2F-4857-9F97-83D0921A19B3}"/>
              </a:ext>
            </a:extLst>
          </p:cNvPr>
          <p:cNvSpPr/>
          <p:nvPr/>
        </p:nvSpPr>
        <p:spPr>
          <a:xfrm>
            <a:off x="4991189" y="5221526"/>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0" name="Rectangle 169">
            <a:extLst>
              <a:ext uri="{FF2B5EF4-FFF2-40B4-BE49-F238E27FC236}">
                <a16:creationId xmlns:a16="http://schemas.microsoft.com/office/drawing/2014/main" id="{6F9C8357-B7C8-4954-A0E9-B16D6D009C8F}"/>
              </a:ext>
            </a:extLst>
          </p:cNvPr>
          <p:cNvSpPr/>
          <p:nvPr/>
        </p:nvSpPr>
        <p:spPr>
          <a:xfrm>
            <a:off x="4999670" y="5447181"/>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1" name="Rectangle 170">
            <a:extLst>
              <a:ext uri="{FF2B5EF4-FFF2-40B4-BE49-F238E27FC236}">
                <a16:creationId xmlns:a16="http://schemas.microsoft.com/office/drawing/2014/main" id="{7CEA1498-41E4-41C2-AB3D-1644A33E098E}"/>
              </a:ext>
            </a:extLst>
          </p:cNvPr>
          <p:cNvSpPr/>
          <p:nvPr/>
        </p:nvSpPr>
        <p:spPr>
          <a:xfrm>
            <a:off x="4987450" y="5568261"/>
            <a:ext cx="412075" cy="2771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74" name="Rectangle 173">
            <a:extLst>
              <a:ext uri="{FF2B5EF4-FFF2-40B4-BE49-F238E27FC236}">
                <a16:creationId xmlns:a16="http://schemas.microsoft.com/office/drawing/2014/main" id="{B4295CD3-9D41-43BB-A214-930F8252D9F5}"/>
              </a:ext>
            </a:extLst>
          </p:cNvPr>
          <p:cNvSpPr/>
          <p:nvPr/>
        </p:nvSpPr>
        <p:spPr>
          <a:xfrm>
            <a:off x="6398398" y="1150734"/>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75" name="Rectangle 174">
            <a:extLst>
              <a:ext uri="{FF2B5EF4-FFF2-40B4-BE49-F238E27FC236}">
                <a16:creationId xmlns:a16="http://schemas.microsoft.com/office/drawing/2014/main" id="{D8E4F85A-E7D5-419B-9C43-FE05B901102E}"/>
              </a:ext>
            </a:extLst>
          </p:cNvPr>
          <p:cNvSpPr/>
          <p:nvPr/>
        </p:nvSpPr>
        <p:spPr>
          <a:xfrm>
            <a:off x="6407208" y="1399648"/>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76" name="Rectangle 175">
            <a:extLst>
              <a:ext uri="{FF2B5EF4-FFF2-40B4-BE49-F238E27FC236}">
                <a16:creationId xmlns:a16="http://schemas.microsoft.com/office/drawing/2014/main" id="{17A7478B-AA54-46D2-8547-B34C7606929F}"/>
              </a:ext>
            </a:extLst>
          </p:cNvPr>
          <p:cNvSpPr/>
          <p:nvPr/>
        </p:nvSpPr>
        <p:spPr>
          <a:xfrm>
            <a:off x="6380924" y="92918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77" name="Rectangle 176">
            <a:extLst>
              <a:ext uri="{FF2B5EF4-FFF2-40B4-BE49-F238E27FC236}">
                <a16:creationId xmlns:a16="http://schemas.microsoft.com/office/drawing/2014/main" id="{A1D648A4-9259-426C-B2C9-BCBE1EA62718}"/>
              </a:ext>
            </a:extLst>
          </p:cNvPr>
          <p:cNvSpPr/>
          <p:nvPr/>
        </p:nvSpPr>
        <p:spPr>
          <a:xfrm>
            <a:off x="6373527" y="103388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78" name="Rectangle 177">
            <a:extLst>
              <a:ext uri="{FF2B5EF4-FFF2-40B4-BE49-F238E27FC236}">
                <a16:creationId xmlns:a16="http://schemas.microsoft.com/office/drawing/2014/main" id="{51C814F5-EB03-4563-8E9D-A5883B10BC95}"/>
              </a:ext>
            </a:extLst>
          </p:cNvPr>
          <p:cNvSpPr/>
          <p:nvPr/>
        </p:nvSpPr>
        <p:spPr>
          <a:xfrm>
            <a:off x="6371639" y="160560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79" name="Rectangle 178">
            <a:extLst>
              <a:ext uri="{FF2B5EF4-FFF2-40B4-BE49-F238E27FC236}">
                <a16:creationId xmlns:a16="http://schemas.microsoft.com/office/drawing/2014/main" id="{1B405A9C-BF76-4EFE-823C-B0388131CE83}"/>
              </a:ext>
            </a:extLst>
          </p:cNvPr>
          <p:cNvSpPr/>
          <p:nvPr/>
        </p:nvSpPr>
        <p:spPr>
          <a:xfrm>
            <a:off x="6407207" y="2177282"/>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0" name="Rectangle 179">
            <a:extLst>
              <a:ext uri="{FF2B5EF4-FFF2-40B4-BE49-F238E27FC236}">
                <a16:creationId xmlns:a16="http://schemas.microsoft.com/office/drawing/2014/main" id="{343EB05F-D8C9-4C65-98D2-483F01ABF4EF}"/>
              </a:ext>
            </a:extLst>
          </p:cNvPr>
          <p:cNvSpPr/>
          <p:nvPr/>
        </p:nvSpPr>
        <p:spPr>
          <a:xfrm>
            <a:off x="6440306" y="2298585"/>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1" name="Rectangle 180">
            <a:extLst>
              <a:ext uri="{FF2B5EF4-FFF2-40B4-BE49-F238E27FC236}">
                <a16:creationId xmlns:a16="http://schemas.microsoft.com/office/drawing/2014/main" id="{7BFB641B-8734-4EE8-A907-24A25EB44D73}"/>
              </a:ext>
            </a:extLst>
          </p:cNvPr>
          <p:cNvSpPr/>
          <p:nvPr/>
        </p:nvSpPr>
        <p:spPr>
          <a:xfrm>
            <a:off x="6441641" y="2413213"/>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2" name="Rectangle 181">
            <a:extLst>
              <a:ext uri="{FF2B5EF4-FFF2-40B4-BE49-F238E27FC236}">
                <a16:creationId xmlns:a16="http://schemas.microsoft.com/office/drawing/2014/main" id="{0E372E27-DE8F-4CD3-9C07-D6CDD72D722D}"/>
              </a:ext>
            </a:extLst>
          </p:cNvPr>
          <p:cNvSpPr/>
          <p:nvPr/>
        </p:nvSpPr>
        <p:spPr>
          <a:xfrm>
            <a:off x="6415214" y="2635881"/>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3" name="Rectangle 182">
            <a:extLst>
              <a:ext uri="{FF2B5EF4-FFF2-40B4-BE49-F238E27FC236}">
                <a16:creationId xmlns:a16="http://schemas.microsoft.com/office/drawing/2014/main" id="{99EC402E-29FD-4408-926F-671E265A432D}"/>
              </a:ext>
            </a:extLst>
          </p:cNvPr>
          <p:cNvSpPr/>
          <p:nvPr/>
        </p:nvSpPr>
        <p:spPr>
          <a:xfrm>
            <a:off x="6415213" y="2761408"/>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4" name="Rectangle 183">
            <a:extLst>
              <a:ext uri="{FF2B5EF4-FFF2-40B4-BE49-F238E27FC236}">
                <a16:creationId xmlns:a16="http://schemas.microsoft.com/office/drawing/2014/main" id="{B36E0857-56F4-4776-AB9C-EA571AF69FB7}"/>
              </a:ext>
            </a:extLst>
          </p:cNvPr>
          <p:cNvSpPr/>
          <p:nvPr/>
        </p:nvSpPr>
        <p:spPr>
          <a:xfrm>
            <a:off x="6415213" y="2978271"/>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5" name="Rectangle 184">
            <a:extLst>
              <a:ext uri="{FF2B5EF4-FFF2-40B4-BE49-F238E27FC236}">
                <a16:creationId xmlns:a16="http://schemas.microsoft.com/office/drawing/2014/main" id="{5FBA5FFF-3A71-4305-88CB-6FFCE0A0C3A3}"/>
              </a:ext>
            </a:extLst>
          </p:cNvPr>
          <p:cNvSpPr/>
          <p:nvPr/>
        </p:nvSpPr>
        <p:spPr>
          <a:xfrm>
            <a:off x="6456177" y="3104911"/>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6" name="Rectangle 185">
            <a:extLst>
              <a:ext uri="{FF2B5EF4-FFF2-40B4-BE49-F238E27FC236}">
                <a16:creationId xmlns:a16="http://schemas.microsoft.com/office/drawing/2014/main" id="{35B6ABDD-1F6B-484F-8517-FD7C37A3F589}"/>
              </a:ext>
            </a:extLst>
          </p:cNvPr>
          <p:cNvSpPr/>
          <p:nvPr/>
        </p:nvSpPr>
        <p:spPr>
          <a:xfrm>
            <a:off x="6411903" y="3204386"/>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7" name="Rectangle 186">
            <a:extLst>
              <a:ext uri="{FF2B5EF4-FFF2-40B4-BE49-F238E27FC236}">
                <a16:creationId xmlns:a16="http://schemas.microsoft.com/office/drawing/2014/main" id="{11DD4409-4676-42A3-8E3D-55EF52F1AC96}"/>
              </a:ext>
            </a:extLst>
          </p:cNvPr>
          <p:cNvSpPr/>
          <p:nvPr/>
        </p:nvSpPr>
        <p:spPr>
          <a:xfrm>
            <a:off x="6432837" y="3543461"/>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88" name="Rectangle 187">
            <a:extLst>
              <a:ext uri="{FF2B5EF4-FFF2-40B4-BE49-F238E27FC236}">
                <a16:creationId xmlns:a16="http://schemas.microsoft.com/office/drawing/2014/main" id="{2AB3A73A-1522-4DDA-94B1-D5C4FC4EC6A5}"/>
              </a:ext>
            </a:extLst>
          </p:cNvPr>
          <p:cNvSpPr/>
          <p:nvPr/>
        </p:nvSpPr>
        <p:spPr>
          <a:xfrm>
            <a:off x="6452621" y="365060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89" name="Rectangle 188">
            <a:extLst>
              <a:ext uri="{FF2B5EF4-FFF2-40B4-BE49-F238E27FC236}">
                <a16:creationId xmlns:a16="http://schemas.microsoft.com/office/drawing/2014/main" id="{66160C39-C28C-45D0-96A0-BB70C0ACD9D0}"/>
              </a:ext>
            </a:extLst>
          </p:cNvPr>
          <p:cNvSpPr/>
          <p:nvPr/>
        </p:nvSpPr>
        <p:spPr>
          <a:xfrm>
            <a:off x="6439935" y="376646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90" name="Rectangle 189">
            <a:extLst>
              <a:ext uri="{FF2B5EF4-FFF2-40B4-BE49-F238E27FC236}">
                <a16:creationId xmlns:a16="http://schemas.microsoft.com/office/drawing/2014/main" id="{4280A197-18C2-45CB-B134-1CC5CBC28245}"/>
              </a:ext>
            </a:extLst>
          </p:cNvPr>
          <p:cNvSpPr/>
          <p:nvPr/>
        </p:nvSpPr>
        <p:spPr>
          <a:xfrm>
            <a:off x="6452621" y="4110522"/>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91" name="Rectangle 190">
            <a:extLst>
              <a:ext uri="{FF2B5EF4-FFF2-40B4-BE49-F238E27FC236}">
                <a16:creationId xmlns:a16="http://schemas.microsoft.com/office/drawing/2014/main" id="{69F2400C-0BF2-4817-8FFD-EDA0DB88441E}"/>
              </a:ext>
            </a:extLst>
          </p:cNvPr>
          <p:cNvSpPr/>
          <p:nvPr/>
        </p:nvSpPr>
        <p:spPr>
          <a:xfrm>
            <a:off x="6380924" y="523474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92" name="Rectangle 191">
            <a:extLst>
              <a:ext uri="{FF2B5EF4-FFF2-40B4-BE49-F238E27FC236}">
                <a16:creationId xmlns:a16="http://schemas.microsoft.com/office/drawing/2014/main" id="{BAFD0582-1F67-4C8C-B5F8-C93074599D20}"/>
              </a:ext>
            </a:extLst>
          </p:cNvPr>
          <p:cNvSpPr/>
          <p:nvPr/>
        </p:nvSpPr>
        <p:spPr>
          <a:xfrm>
            <a:off x="6378695" y="557320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94" name="Rectangle 193">
            <a:extLst>
              <a:ext uri="{FF2B5EF4-FFF2-40B4-BE49-F238E27FC236}">
                <a16:creationId xmlns:a16="http://schemas.microsoft.com/office/drawing/2014/main" id="{8F461D1C-47A0-46A5-836C-7FAD761BF057}"/>
              </a:ext>
            </a:extLst>
          </p:cNvPr>
          <p:cNvSpPr/>
          <p:nvPr/>
        </p:nvSpPr>
        <p:spPr>
          <a:xfrm>
            <a:off x="6397872" y="5936996"/>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95" name="Rectangle 194">
            <a:extLst>
              <a:ext uri="{FF2B5EF4-FFF2-40B4-BE49-F238E27FC236}">
                <a16:creationId xmlns:a16="http://schemas.microsoft.com/office/drawing/2014/main" id="{F66D102A-2C07-48FC-A2CE-2E1B9C234571}"/>
              </a:ext>
            </a:extLst>
          </p:cNvPr>
          <p:cNvSpPr/>
          <p:nvPr/>
        </p:nvSpPr>
        <p:spPr>
          <a:xfrm>
            <a:off x="7822166" y="960545"/>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96" name="Rectangle 195">
            <a:extLst>
              <a:ext uri="{FF2B5EF4-FFF2-40B4-BE49-F238E27FC236}">
                <a16:creationId xmlns:a16="http://schemas.microsoft.com/office/drawing/2014/main" id="{CCBCC328-A71A-4834-AE56-96D5C00F6388}"/>
              </a:ext>
            </a:extLst>
          </p:cNvPr>
          <p:cNvSpPr/>
          <p:nvPr/>
        </p:nvSpPr>
        <p:spPr>
          <a:xfrm>
            <a:off x="7822166" y="1192452"/>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198" name="Rectangle 197">
            <a:extLst>
              <a:ext uri="{FF2B5EF4-FFF2-40B4-BE49-F238E27FC236}">
                <a16:creationId xmlns:a16="http://schemas.microsoft.com/office/drawing/2014/main" id="{D086259A-FCA2-4479-B888-EFD66D67FB5F}"/>
              </a:ext>
            </a:extLst>
          </p:cNvPr>
          <p:cNvSpPr/>
          <p:nvPr/>
        </p:nvSpPr>
        <p:spPr>
          <a:xfrm>
            <a:off x="7788039" y="106797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99" name="Rectangle 198">
            <a:extLst>
              <a:ext uri="{FF2B5EF4-FFF2-40B4-BE49-F238E27FC236}">
                <a16:creationId xmlns:a16="http://schemas.microsoft.com/office/drawing/2014/main" id="{FBD3990D-D457-4ACD-BB22-9FE2FE3B924A}"/>
              </a:ext>
            </a:extLst>
          </p:cNvPr>
          <p:cNvSpPr/>
          <p:nvPr/>
        </p:nvSpPr>
        <p:spPr>
          <a:xfrm>
            <a:off x="7862371" y="141242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00" name="Rectangle 199">
            <a:extLst>
              <a:ext uri="{FF2B5EF4-FFF2-40B4-BE49-F238E27FC236}">
                <a16:creationId xmlns:a16="http://schemas.microsoft.com/office/drawing/2014/main" id="{5EC3FB31-9F2D-4108-82E7-09A413F4A75C}"/>
              </a:ext>
            </a:extLst>
          </p:cNvPr>
          <p:cNvSpPr/>
          <p:nvPr/>
        </p:nvSpPr>
        <p:spPr>
          <a:xfrm>
            <a:off x="7818043" y="163899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01" name="Rectangle 200">
            <a:extLst>
              <a:ext uri="{FF2B5EF4-FFF2-40B4-BE49-F238E27FC236}">
                <a16:creationId xmlns:a16="http://schemas.microsoft.com/office/drawing/2014/main" id="{4411A9CC-B4CC-4F58-902F-20849C8A74B0}"/>
              </a:ext>
            </a:extLst>
          </p:cNvPr>
          <p:cNvSpPr/>
          <p:nvPr/>
        </p:nvSpPr>
        <p:spPr>
          <a:xfrm>
            <a:off x="7842322" y="2202059"/>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02" name="Rectangle 201">
            <a:extLst>
              <a:ext uri="{FF2B5EF4-FFF2-40B4-BE49-F238E27FC236}">
                <a16:creationId xmlns:a16="http://schemas.microsoft.com/office/drawing/2014/main" id="{18C53B78-3DB6-4E51-A820-1C8276FE5AAA}"/>
              </a:ext>
            </a:extLst>
          </p:cNvPr>
          <p:cNvSpPr/>
          <p:nvPr/>
        </p:nvSpPr>
        <p:spPr>
          <a:xfrm>
            <a:off x="7892012" y="2434537"/>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03" name="Rectangle 202">
            <a:extLst>
              <a:ext uri="{FF2B5EF4-FFF2-40B4-BE49-F238E27FC236}">
                <a16:creationId xmlns:a16="http://schemas.microsoft.com/office/drawing/2014/main" id="{926913F0-0997-4D1A-9C81-BD096E9D9FD9}"/>
              </a:ext>
            </a:extLst>
          </p:cNvPr>
          <p:cNvSpPr/>
          <p:nvPr/>
        </p:nvSpPr>
        <p:spPr>
          <a:xfrm>
            <a:off x="7888045" y="230553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04" name="Rectangle 203">
            <a:extLst>
              <a:ext uri="{FF2B5EF4-FFF2-40B4-BE49-F238E27FC236}">
                <a16:creationId xmlns:a16="http://schemas.microsoft.com/office/drawing/2014/main" id="{72B17D62-1BC1-46B2-BADD-FE99AF75B470}"/>
              </a:ext>
            </a:extLst>
          </p:cNvPr>
          <p:cNvSpPr/>
          <p:nvPr/>
        </p:nvSpPr>
        <p:spPr>
          <a:xfrm>
            <a:off x="7888045" y="265519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05" name="Rectangle 204">
            <a:extLst>
              <a:ext uri="{FF2B5EF4-FFF2-40B4-BE49-F238E27FC236}">
                <a16:creationId xmlns:a16="http://schemas.microsoft.com/office/drawing/2014/main" id="{33701095-0287-4C45-B439-F659406B931A}"/>
              </a:ext>
            </a:extLst>
          </p:cNvPr>
          <p:cNvSpPr/>
          <p:nvPr/>
        </p:nvSpPr>
        <p:spPr>
          <a:xfrm>
            <a:off x="7893507" y="278144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06" name="Rectangle 205">
            <a:extLst>
              <a:ext uri="{FF2B5EF4-FFF2-40B4-BE49-F238E27FC236}">
                <a16:creationId xmlns:a16="http://schemas.microsoft.com/office/drawing/2014/main" id="{00696F25-CCAA-4A95-A3A0-A41104C4D9B9}"/>
              </a:ext>
            </a:extLst>
          </p:cNvPr>
          <p:cNvSpPr/>
          <p:nvPr/>
        </p:nvSpPr>
        <p:spPr>
          <a:xfrm>
            <a:off x="7882673" y="322619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07" name="Rectangle 206">
            <a:extLst>
              <a:ext uri="{FF2B5EF4-FFF2-40B4-BE49-F238E27FC236}">
                <a16:creationId xmlns:a16="http://schemas.microsoft.com/office/drawing/2014/main" id="{999C7191-6E6D-415B-94B1-C85E41CB4899}"/>
              </a:ext>
            </a:extLst>
          </p:cNvPr>
          <p:cNvSpPr/>
          <p:nvPr/>
        </p:nvSpPr>
        <p:spPr>
          <a:xfrm>
            <a:off x="7856320" y="3002696"/>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08" name="Rectangle 207">
            <a:extLst>
              <a:ext uri="{FF2B5EF4-FFF2-40B4-BE49-F238E27FC236}">
                <a16:creationId xmlns:a16="http://schemas.microsoft.com/office/drawing/2014/main" id="{0B415EE6-3B22-493B-8E21-2B2290378B19}"/>
              </a:ext>
            </a:extLst>
          </p:cNvPr>
          <p:cNvSpPr/>
          <p:nvPr/>
        </p:nvSpPr>
        <p:spPr>
          <a:xfrm>
            <a:off x="7882673" y="3117852"/>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09" name="Rectangle 208">
            <a:extLst>
              <a:ext uri="{FF2B5EF4-FFF2-40B4-BE49-F238E27FC236}">
                <a16:creationId xmlns:a16="http://schemas.microsoft.com/office/drawing/2014/main" id="{C85929E4-E2D4-4557-8661-448BD863CF1E}"/>
              </a:ext>
            </a:extLst>
          </p:cNvPr>
          <p:cNvSpPr/>
          <p:nvPr/>
        </p:nvSpPr>
        <p:spPr>
          <a:xfrm>
            <a:off x="7889186" y="3350146"/>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10" name="Rectangle 209">
            <a:extLst>
              <a:ext uri="{FF2B5EF4-FFF2-40B4-BE49-F238E27FC236}">
                <a16:creationId xmlns:a16="http://schemas.microsoft.com/office/drawing/2014/main" id="{7C3555AA-833F-42B1-A342-02FD5CF17049}"/>
              </a:ext>
            </a:extLst>
          </p:cNvPr>
          <p:cNvSpPr/>
          <p:nvPr/>
        </p:nvSpPr>
        <p:spPr>
          <a:xfrm>
            <a:off x="7888437" y="3577322"/>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11" name="Rectangle 210">
            <a:extLst>
              <a:ext uri="{FF2B5EF4-FFF2-40B4-BE49-F238E27FC236}">
                <a16:creationId xmlns:a16="http://schemas.microsoft.com/office/drawing/2014/main" id="{E1B4C28A-C9EE-44CF-B77A-D327E64BC337}"/>
              </a:ext>
            </a:extLst>
          </p:cNvPr>
          <p:cNvSpPr/>
          <p:nvPr/>
        </p:nvSpPr>
        <p:spPr>
          <a:xfrm>
            <a:off x="7897111" y="368381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12" name="Rectangle 211">
            <a:extLst>
              <a:ext uri="{FF2B5EF4-FFF2-40B4-BE49-F238E27FC236}">
                <a16:creationId xmlns:a16="http://schemas.microsoft.com/office/drawing/2014/main" id="{5F0C2A60-563E-4FFE-96AE-63008678CA9D}"/>
              </a:ext>
            </a:extLst>
          </p:cNvPr>
          <p:cNvSpPr/>
          <p:nvPr/>
        </p:nvSpPr>
        <p:spPr>
          <a:xfrm>
            <a:off x="7882673" y="4135224"/>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13" name="Rectangle 212">
            <a:extLst>
              <a:ext uri="{FF2B5EF4-FFF2-40B4-BE49-F238E27FC236}">
                <a16:creationId xmlns:a16="http://schemas.microsoft.com/office/drawing/2014/main" id="{075BD2DB-9ABC-48F4-8B47-C56406C8277D}"/>
              </a:ext>
            </a:extLst>
          </p:cNvPr>
          <p:cNvSpPr/>
          <p:nvPr/>
        </p:nvSpPr>
        <p:spPr>
          <a:xfrm>
            <a:off x="7818042" y="426000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14" name="Rectangle 213">
            <a:extLst>
              <a:ext uri="{FF2B5EF4-FFF2-40B4-BE49-F238E27FC236}">
                <a16:creationId xmlns:a16="http://schemas.microsoft.com/office/drawing/2014/main" id="{83FBE8DE-F81F-4F49-8A40-3985577C54EC}"/>
              </a:ext>
            </a:extLst>
          </p:cNvPr>
          <p:cNvSpPr/>
          <p:nvPr/>
        </p:nvSpPr>
        <p:spPr>
          <a:xfrm>
            <a:off x="7777431" y="45895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215" name="Rectangle 214">
            <a:extLst>
              <a:ext uri="{FF2B5EF4-FFF2-40B4-BE49-F238E27FC236}">
                <a16:creationId xmlns:a16="http://schemas.microsoft.com/office/drawing/2014/main" id="{7BBA605B-D0FB-493C-87BF-C688FC55767E}"/>
              </a:ext>
            </a:extLst>
          </p:cNvPr>
          <p:cNvSpPr/>
          <p:nvPr/>
        </p:nvSpPr>
        <p:spPr>
          <a:xfrm>
            <a:off x="7859697" y="481986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216" name="Rectangle 215">
            <a:extLst>
              <a:ext uri="{FF2B5EF4-FFF2-40B4-BE49-F238E27FC236}">
                <a16:creationId xmlns:a16="http://schemas.microsoft.com/office/drawing/2014/main" id="{08884408-106C-4A71-8AF7-B93AAD526997}"/>
              </a:ext>
            </a:extLst>
          </p:cNvPr>
          <p:cNvSpPr/>
          <p:nvPr/>
        </p:nvSpPr>
        <p:spPr>
          <a:xfrm>
            <a:off x="7862371" y="503776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217" name="Rectangle 216">
            <a:extLst>
              <a:ext uri="{FF2B5EF4-FFF2-40B4-BE49-F238E27FC236}">
                <a16:creationId xmlns:a16="http://schemas.microsoft.com/office/drawing/2014/main" id="{364FD363-59A0-4C47-ABF3-87DF6C13467F}"/>
              </a:ext>
            </a:extLst>
          </p:cNvPr>
          <p:cNvSpPr/>
          <p:nvPr/>
        </p:nvSpPr>
        <p:spPr>
          <a:xfrm>
            <a:off x="7822166" y="5504890"/>
            <a:ext cx="359733" cy="214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endPar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18" name="Rectangle 217">
            <a:extLst>
              <a:ext uri="{FF2B5EF4-FFF2-40B4-BE49-F238E27FC236}">
                <a16:creationId xmlns:a16="http://schemas.microsoft.com/office/drawing/2014/main" id="{E6A3FFC8-450C-407E-9FA0-7CBBFFAD7F39}"/>
              </a:ext>
            </a:extLst>
          </p:cNvPr>
          <p:cNvSpPr/>
          <p:nvPr/>
        </p:nvSpPr>
        <p:spPr>
          <a:xfrm>
            <a:off x="7788039" y="561964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19" name="Rectangle 118">
            <a:extLst>
              <a:ext uri="{FF2B5EF4-FFF2-40B4-BE49-F238E27FC236}">
                <a16:creationId xmlns:a16="http://schemas.microsoft.com/office/drawing/2014/main" id="{94134B5E-5146-4319-A1F7-D9D568828FE3}"/>
              </a:ext>
            </a:extLst>
          </p:cNvPr>
          <p:cNvSpPr/>
          <p:nvPr/>
        </p:nvSpPr>
        <p:spPr>
          <a:xfrm>
            <a:off x="6487491" y="331794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20" name="Rectangle 119">
            <a:extLst>
              <a:ext uri="{FF2B5EF4-FFF2-40B4-BE49-F238E27FC236}">
                <a16:creationId xmlns:a16="http://schemas.microsoft.com/office/drawing/2014/main" id="{C9DB81AF-8697-45C4-82EE-A130118B0F44}"/>
              </a:ext>
            </a:extLst>
          </p:cNvPr>
          <p:cNvSpPr/>
          <p:nvPr/>
        </p:nvSpPr>
        <p:spPr>
          <a:xfrm>
            <a:off x="7845374" y="516140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Tree>
    <p:extLst>
      <p:ext uri="{BB962C8B-B14F-4D97-AF65-F5344CB8AC3E}">
        <p14:creationId xmlns:p14="http://schemas.microsoft.com/office/powerpoint/2010/main" val="388706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30083" y="94488"/>
            <a:ext cx="1441613" cy="744105"/>
          </a:xfrm>
          <a:prstGeom prst="rect">
            <a:avLst/>
          </a:prstGeom>
          <a:blipFill>
            <a:blip r:embed="rId3" cstate="print"/>
            <a:stretch>
              <a:fillRect/>
            </a:stretch>
          </a:blipFill>
        </p:spPr>
        <p:txBody>
          <a:bodyPr wrap="square" lIns="0" tIns="0" rIns="0" bIns="0" rtlCol="0"/>
          <a:lstStyle/>
          <a:p>
            <a:endParaRPr dirty="0"/>
          </a:p>
        </p:txBody>
      </p:sp>
      <p:sp>
        <p:nvSpPr>
          <p:cNvPr id="3" name="object 3"/>
          <p:cNvSpPr/>
          <p:nvPr/>
        </p:nvSpPr>
        <p:spPr>
          <a:xfrm>
            <a:off x="7493507" y="118871"/>
            <a:ext cx="723900" cy="661415"/>
          </a:xfrm>
          <a:prstGeom prst="rect">
            <a:avLst/>
          </a:prstGeom>
          <a:blipFill>
            <a:blip r:embed="rId4" cstate="print"/>
            <a:stretch>
              <a:fillRect/>
            </a:stretch>
          </a:blipFill>
        </p:spPr>
        <p:txBody>
          <a:bodyPr wrap="square" lIns="0" tIns="0" rIns="0" bIns="0" rtlCol="0"/>
          <a:lstStyle/>
          <a:p>
            <a:endParaRPr dirty="0"/>
          </a:p>
        </p:txBody>
      </p:sp>
      <p:sp>
        <p:nvSpPr>
          <p:cNvPr id="4" name="object 4"/>
          <p:cNvSpPr txBox="1">
            <a:spLocks noGrp="1"/>
          </p:cNvSpPr>
          <p:nvPr>
            <p:ph type="title"/>
          </p:nvPr>
        </p:nvSpPr>
        <p:spPr>
          <a:xfrm>
            <a:off x="486257" y="406653"/>
            <a:ext cx="341502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48ED4"/>
                </a:solidFill>
              </a:rPr>
              <a:t>Methodology </a:t>
            </a:r>
            <a:r>
              <a:rPr sz="2400" dirty="0">
                <a:solidFill>
                  <a:srgbClr val="548ED4"/>
                </a:solidFill>
              </a:rPr>
              <a:t>at </a:t>
            </a:r>
            <a:r>
              <a:rPr sz="2400" spc="-5" dirty="0">
                <a:solidFill>
                  <a:srgbClr val="548ED4"/>
                </a:solidFill>
              </a:rPr>
              <a:t>a</a:t>
            </a:r>
            <a:r>
              <a:rPr sz="2400" spc="-25" dirty="0">
                <a:solidFill>
                  <a:srgbClr val="548ED4"/>
                </a:solidFill>
              </a:rPr>
              <a:t> </a:t>
            </a:r>
            <a:r>
              <a:rPr sz="2400" spc="-5" dirty="0">
                <a:solidFill>
                  <a:srgbClr val="548ED4"/>
                </a:solidFill>
              </a:rPr>
              <a:t>Glance</a:t>
            </a:r>
            <a:endParaRPr sz="2400"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 2019</a:t>
            </a:r>
            <a:r>
              <a:rPr spc="-75" dirty="0"/>
              <a:t> </a:t>
            </a:r>
            <a:r>
              <a:rPr spc="-10" dirty="0"/>
              <a:t>ACI</a:t>
            </a:r>
          </a:p>
        </p:txBody>
      </p:sp>
      <p:sp>
        <p:nvSpPr>
          <p:cNvPr id="7" name="object 7"/>
          <p:cNvSpPr txBox="1"/>
          <p:nvPr/>
        </p:nvSpPr>
        <p:spPr>
          <a:xfrm>
            <a:off x="3633596" y="6630815"/>
            <a:ext cx="1880870" cy="153888"/>
          </a:xfrm>
          <a:prstGeom prst="rect">
            <a:avLst/>
          </a:prstGeom>
        </p:spPr>
        <p:txBody>
          <a:bodyPr vert="horz" wrap="square" lIns="0" tIns="0" rIns="0" bIns="0" rtlCol="0">
            <a:spAutoFit/>
          </a:bodyPr>
          <a:lstStyle/>
          <a:p>
            <a:pPr marL="12700">
              <a:lnSpc>
                <a:spcPct val="100000"/>
              </a:lnSpc>
            </a:pPr>
            <a:r>
              <a:rPr sz="1000" b="1" spc="-10" dirty="0">
                <a:solidFill>
                  <a:srgbClr val="FFFFFF"/>
                </a:solidFill>
                <a:latin typeface="Arial"/>
                <a:cs typeface="Arial"/>
              </a:rPr>
              <a:t>Airport </a:t>
            </a:r>
            <a:r>
              <a:rPr sz="1000" b="1" spc="-5" dirty="0">
                <a:solidFill>
                  <a:srgbClr val="FFFFFF"/>
                </a:solidFill>
                <a:latin typeface="Arial"/>
                <a:cs typeface="Arial"/>
              </a:rPr>
              <a:t>Performance – Q</a:t>
            </a:r>
            <a:r>
              <a:rPr lang="en-US" sz="1000" b="1" spc="-5" dirty="0">
                <a:solidFill>
                  <a:srgbClr val="FFFFFF"/>
                </a:solidFill>
                <a:latin typeface="Arial"/>
                <a:cs typeface="Arial"/>
              </a:rPr>
              <a:t>3</a:t>
            </a:r>
            <a:r>
              <a:rPr sz="1000" b="1" spc="-15" dirty="0">
                <a:solidFill>
                  <a:srgbClr val="FFFFFF"/>
                </a:solidFill>
                <a:latin typeface="Arial"/>
                <a:cs typeface="Arial"/>
              </a:rPr>
              <a:t> </a:t>
            </a:r>
            <a:r>
              <a:rPr sz="1000" b="1" spc="-5" dirty="0">
                <a:solidFill>
                  <a:srgbClr val="FFFFFF"/>
                </a:solidFill>
                <a:latin typeface="Arial"/>
                <a:cs typeface="Arial"/>
              </a:rPr>
              <a:t>201</a:t>
            </a:r>
            <a:r>
              <a:rPr lang="en-US" sz="1000" b="1" spc="-5" dirty="0">
                <a:solidFill>
                  <a:srgbClr val="FFFFFF"/>
                </a:solidFill>
                <a:latin typeface="Arial"/>
                <a:cs typeface="Arial"/>
              </a:rPr>
              <a:t>9</a:t>
            </a:r>
            <a:endParaRPr sz="1000" dirty="0">
              <a:latin typeface="Arial"/>
              <a:cs typeface="Arial"/>
            </a:endParaRPr>
          </a:p>
        </p:txBody>
      </p:sp>
      <p:sp>
        <p:nvSpPr>
          <p:cNvPr id="8" name="object 8"/>
          <p:cNvSpPr txBox="1"/>
          <p:nvPr/>
        </p:nvSpPr>
        <p:spPr>
          <a:xfrm>
            <a:off x="8690609" y="6630815"/>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solidFill>
                  <a:srgbClr val="000090"/>
                </a:solidFill>
                <a:latin typeface="Arial"/>
                <a:cs typeface="Arial"/>
              </a:rPr>
              <a:t>2</a:t>
            </a:fld>
            <a:endParaRPr sz="1000" dirty="0">
              <a:latin typeface="Arial"/>
              <a:cs typeface="Arial"/>
            </a:endParaRPr>
          </a:p>
        </p:txBody>
      </p:sp>
      <p:sp>
        <p:nvSpPr>
          <p:cNvPr id="5" name="object 5"/>
          <p:cNvSpPr txBox="1"/>
          <p:nvPr/>
        </p:nvSpPr>
        <p:spPr>
          <a:xfrm>
            <a:off x="572452" y="923357"/>
            <a:ext cx="7999095" cy="5622693"/>
          </a:xfrm>
          <a:prstGeom prst="rect">
            <a:avLst/>
          </a:prstGeom>
        </p:spPr>
        <p:txBody>
          <a:bodyPr vert="horz" wrap="square" lIns="0" tIns="13335" rIns="0" bIns="0" rtlCol="0">
            <a:spAutoFit/>
          </a:bodyPr>
          <a:lstStyle/>
          <a:p>
            <a:pPr marL="469900" marR="78105" indent="-457834">
              <a:lnSpc>
                <a:spcPct val="100000"/>
              </a:lnSpc>
              <a:spcBef>
                <a:spcPts val="105"/>
              </a:spcBef>
              <a:tabLst>
                <a:tab pos="469900" algn="l"/>
              </a:tabLst>
            </a:pPr>
            <a:r>
              <a:rPr sz="1400" dirty="0">
                <a:solidFill>
                  <a:srgbClr val="00398B"/>
                </a:solidFill>
                <a:latin typeface="Wingdings"/>
                <a:cs typeface="Wingdings"/>
              </a:rPr>
              <a:t></a:t>
            </a:r>
            <a:r>
              <a:rPr sz="1400" dirty="0">
                <a:solidFill>
                  <a:srgbClr val="00398B"/>
                </a:solidFill>
                <a:latin typeface="Times New Roman"/>
                <a:cs typeface="Times New Roman"/>
              </a:rPr>
              <a:t>	</a:t>
            </a:r>
            <a:r>
              <a:rPr sz="1400" b="1" spc="-20" dirty="0">
                <a:solidFill>
                  <a:srgbClr val="00398B"/>
                </a:solidFill>
                <a:latin typeface="Arial"/>
                <a:cs typeface="Arial"/>
              </a:rPr>
              <a:t>ACI’s </a:t>
            </a:r>
            <a:r>
              <a:rPr sz="1400" b="1" spc="-10" dirty="0">
                <a:solidFill>
                  <a:srgbClr val="00398B"/>
                </a:solidFill>
                <a:latin typeface="Arial"/>
                <a:cs typeface="Arial"/>
              </a:rPr>
              <a:t>Airport </a:t>
            </a:r>
            <a:r>
              <a:rPr sz="1400" b="1" spc="-5" dirty="0">
                <a:solidFill>
                  <a:srgbClr val="00398B"/>
                </a:solidFill>
                <a:latin typeface="Arial"/>
                <a:cs typeface="Arial"/>
              </a:rPr>
              <a:t>Service Quality </a:t>
            </a:r>
            <a:r>
              <a:rPr sz="1400" b="1" spc="-10" dirty="0">
                <a:solidFill>
                  <a:srgbClr val="00398B"/>
                </a:solidFill>
                <a:latin typeface="Arial"/>
                <a:cs typeface="Arial"/>
              </a:rPr>
              <a:t>(ASQ) </a:t>
            </a:r>
            <a:r>
              <a:rPr sz="1400" b="1" dirty="0">
                <a:solidFill>
                  <a:srgbClr val="00398B"/>
                </a:solidFill>
                <a:latin typeface="Arial"/>
                <a:cs typeface="Arial"/>
              </a:rPr>
              <a:t>is a </a:t>
            </a:r>
            <a:r>
              <a:rPr sz="1400" b="1" spc="-5" dirty="0">
                <a:solidFill>
                  <a:srgbClr val="00398B"/>
                </a:solidFill>
                <a:latin typeface="Arial"/>
                <a:cs typeface="Arial"/>
              </a:rPr>
              <a:t>monthly benchmarking program aggregated to </a:t>
            </a:r>
            <a:r>
              <a:rPr sz="1400" b="1" dirty="0">
                <a:solidFill>
                  <a:srgbClr val="00398B"/>
                </a:solidFill>
                <a:latin typeface="Arial"/>
                <a:cs typeface="Arial"/>
              </a:rPr>
              <a:t>a  </a:t>
            </a:r>
            <a:r>
              <a:rPr sz="1400" b="1" spc="-5" dirty="0">
                <a:solidFill>
                  <a:srgbClr val="00398B"/>
                </a:solidFill>
                <a:latin typeface="Arial"/>
                <a:cs typeface="Arial"/>
              </a:rPr>
              <a:t>quarterly</a:t>
            </a:r>
            <a:r>
              <a:rPr sz="1400" b="1" spc="-50" dirty="0">
                <a:solidFill>
                  <a:srgbClr val="00398B"/>
                </a:solidFill>
                <a:latin typeface="Arial"/>
                <a:cs typeface="Arial"/>
              </a:rPr>
              <a:t> </a:t>
            </a:r>
            <a:r>
              <a:rPr sz="1400" b="1" spc="-5" dirty="0">
                <a:solidFill>
                  <a:srgbClr val="00398B"/>
                </a:solidFill>
                <a:latin typeface="Arial"/>
                <a:cs typeface="Arial"/>
              </a:rPr>
              <a:t>report.</a:t>
            </a:r>
            <a:endParaRPr sz="1400" dirty="0">
              <a:latin typeface="Arial"/>
              <a:cs typeface="Arial"/>
            </a:endParaRPr>
          </a:p>
          <a:p>
            <a:pPr>
              <a:lnSpc>
                <a:spcPct val="100000"/>
              </a:lnSpc>
              <a:spcBef>
                <a:spcPts val="50"/>
              </a:spcBef>
            </a:pPr>
            <a:endParaRPr sz="2000" dirty="0">
              <a:latin typeface="Times New Roman"/>
              <a:cs typeface="Times New Roman"/>
            </a:endParaRPr>
          </a:p>
          <a:p>
            <a:pPr marL="12700">
              <a:lnSpc>
                <a:spcPct val="100000"/>
              </a:lnSpc>
              <a:tabLst>
                <a:tab pos="469900" algn="l"/>
              </a:tabLst>
            </a:pPr>
            <a:r>
              <a:rPr sz="1400" spc="0" dirty="0">
                <a:solidFill>
                  <a:srgbClr val="00398B"/>
                </a:solidFill>
                <a:latin typeface="Wingdings"/>
                <a:cs typeface="Wingdings"/>
              </a:rPr>
              <a:t></a:t>
            </a:r>
            <a:r>
              <a:rPr sz="1400" spc="0" dirty="0">
                <a:solidFill>
                  <a:srgbClr val="00398B"/>
                </a:solidFill>
                <a:latin typeface="Times New Roman"/>
                <a:cs typeface="Times New Roman"/>
              </a:rPr>
              <a:t>	</a:t>
            </a:r>
            <a:r>
              <a:rPr lang="en-US" sz="1400" b="1" spc="0" dirty="0">
                <a:solidFill>
                  <a:srgbClr val="00398B"/>
                </a:solidFill>
                <a:latin typeface="Arial"/>
                <a:cs typeface="Arial"/>
              </a:rPr>
              <a:t>Almost</a:t>
            </a:r>
            <a:r>
              <a:rPr lang="en-US" sz="1400" b="1" dirty="0">
                <a:solidFill>
                  <a:srgbClr val="00398B"/>
                </a:solidFill>
                <a:latin typeface="Arial"/>
                <a:cs typeface="Arial"/>
              </a:rPr>
              <a:t> </a:t>
            </a:r>
            <a:r>
              <a:rPr lang="en-US" sz="1400" b="1" spc="0" dirty="0">
                <a:solidFill>
                  <a:srgbClr val="00398B"/>
                </a:solidFill>
                <a:latin typeface="Arial"/>
                <a:cs typeface="Arial"/>
              </a:rPr>
              <a:t>350</a:t>
            </a:r>
            <a:r>
              <a:rPr sz="1400" b="1" spc="-15" dirty="0">
                <a:solidFill>
                  <a:srgbClr val="00398B"/>
                </a:solidFill>
                <a:latin typeface="Arial"/>
                <a:cs typeface="Arial"/>
              </a:rPr>
              <a:t> </a:t>
            </a:r>
            <a:r>
              <a:rPr sz="1400" b="1" spc="-5" dirty="0">
                <a:solidFill>
                  <a:srgbClr val="00398B"/>
                </a:solidFill>
                <a:latin typeface="Arial"/>
                <a:cs typeface="Arial"/>
              </a:rPr>
              <a:t>airports</a:t>
            </a:r>
            <a:r>
              <a:rPr sz="1400" b="1" spc="-25" dirty="0">
                <a:solidFill>
                  <a:srgbClr val="00398B"/>
                </a:solidFill>
                <a:latin typeface="Arial"/>
                <a:cs typeface="Arial"/>
              </a:rPr>
              <a:t> </a:t>
            </a:r>
            <a:r>
              <a:rPr sz="1400" b="1" spc="-5" dirty="0">
                <a:solidFill>
                  <a:srgbClr val="00398B"/>
                </a:solidFill>
                <a:latin typeface="Arial"/>
                <a:cs typeface="Arial"/>
              </a:rPr>
              <a:t>worldwide</a:t>
            </a:r>
            <a:r>
              <a:rPr sz="1400" b="1" spc="-35" dirty="0">
                <a:solidFill>
                  <a:srgbClr val="00398B"/>
                </a:solidFill>
                <a:latin typeface="Arial"/>
                <a:cs typeface="Arial"/>
              </a:rPr>
              <a:t> </a:t>
            </a:r>
            <a:r>
              <a:rPr sz="1400" b="1" spc="-5" dirty="0">
                <a:solidFill>
                  <a:srgbClr val="00398B"/>
                </a:solidFill>
                <a:latin typeface="Arial"/>
                <a:cs typeface="Arial"/>
              </a:rPr>
              <a:t>participated</a:t>
            </a:r>
            <a:r>
              <a:rPr sz="1400" b="1" spc="-40" dirty="0">
                <a:solidFill>
                  <a:srgbClr val="00398B"/>
                </a:solidFill>
                <a:latin typeface="Arial"/>
                <a:cs typeface="Arial"/>
              </a:rPr>
              <a:t> </a:t>
            </a:r>
            <a:r>
              <a:rPr sz="1400" b="1" dirty="0">
                <a:solidFill>
                  <a:srgbClr val="00398B"/>
                </a:solidFill>
                <a:latin typeface="Arial"/>
                <a:cs typeface="Arial"/>
              </a:rPr>
              <a:t>in</a:t>
            </a:r>
            <a:r>
              <a:rPr sz="1400" b="1" spc="-5" dirty="0">
                <a:solidFill>
                  <a:srgbClr val="00398B"/>
                </a:solidFill>
                <a:latin typeface="Arial"/>
                <a:cs typeface="Arial"/>
              </a:rPr>
              <a:t> the</a:t>
            </a:r>
            <a:r>
              <a:rPr sz="1400" b="1" spc="-10" dirty="0">
                <a:solidFill>
                  <a:srgbClr val="00398B"/>
                </a:solidFill>
                <a:latin typeface="Arial"/>
                <a:cs typeface="Arial"/>
              </a:rPr>
              <a:t> </a:t>
            </a:r>
            <a:r>
              <a:rPr sz="1400" b="1" spc="-5" dirty="0">
                <a:solidFill>
                  <a:srgbClr val="00398B"/>
                </a:solidFill>
                <a:latin typeface="Arial"/>
                <a:cs typeface="Arial"/>
              </a:rPr>
              <a:t>study</a:t>
            </a:r>
            <a:r>
              <a:rPr sz="1400" b="1" spc="-15" dirty="0">
                <a:solidFill>
                  <a:srgbClr val="00398B"/>
                </a:solidFill>
                <a:latin typeface="Arial"/>
                <a:cs typeface="Arial"/>
              </a:rPr>
              <a:t> </a:t>
            </a:r>
            <a:r>
              <a:rPr sz="1400" b="1" dirty="0">
                <a:solidFill>
                  <a:srgbClr val="00398B"/>
                </a:solidFill>
                <a:latin typeface="Arial"/>
                <a:cs typeface="Arial"/>
              </a:rPr>
              <a:t>to</a:t>
            </a:r>
            <a:r>
              <a:rPr sz="1400" b="1" spc="-15" dirty="0">
                <a:solidFill>
                  <a:srgbClr val="00398B"/>
                </a:solidFill>
                <a:latin typeface="Arial"/>
                <a:cs typeface="Arial"/>
              </a:rPr>
              <a:t> </a:t>
            </a:r>
            <a:r>
              <a:rPr sz="1400" b="1" spc="-5" dirty="0">
                <a:solidFill>
                  <a:srgbClr val="00398B"/>
                </a:solidFill>
                <a:latin typeface="Arial"/>
                <a:cs typeface="Arial"/>
              </a:rPr>
              <a:t>ascertain</a:t>
            </a:r>
            <a:r>
              <a:rPr sz="1400" b="1" spc="-40" dirty="0">
                <a:solidFill>
                  <a:srgbClr val="00398B"/>
                </a:solidFill>
                <a:latin typeface="Arial"/>
                <a:cs typeface="Arial"/>
              </a:rPr>
              <a:t> </a:t>
            </a:r>
            <a:r>
              <a:rPr sz="1400" b="1" spc="-5" dirty="0">
                <a:solidFill>
                  <a:srgbClr val="00398B"/>
                </a:solidFill>
                <a:latin typeface="Arial"/>
                <a:cs typeface="Arial"/>
              </a:rPr>
              <a:t>their</a:t>
            </a:r>
            <a:r>
              <a:rPr sz="1400" b="1" spc="-15" dirty="0">
                <a:solidFill>
                  <a:srgbClr val="00398B"/>
                </a:solidFill>
                <a:latin typeface="Arial"/>
                <a:cs typeface="Arial"/>
              </a:rPr>
              <a:t> </a:t>
            </a:r>
            <a:r>
              <a:rPr sz="1400" b="1" spc="-5" dirty="0">
                <a:solidFill>
                  <a:srgbClr val="00398B"/>
                </a:solidFill>
                <a:latin typeface="Arial"/>
                <a:cs typeface="Arial"/>
              </a:rPr>
              <a:t>passengers’</a:t>
            </a:r>
            <a:r>
              <a:rPr sz="1400" b="1" spc="-114" dirty="0">
                <a:solidFill>
                  <a:srgbClr val="00398B"/>
                </a:solidFill>
                <a:latin typeface="Arial"/>
                <a:cs typeface="Arial"/>
              </a:rPr>
              <a:t> </a:t>
            </a:r>
            <a:r>
              <a:rPr lang="en-US" sz="1400" b="1" spc="-114" dirty="0">
                <a:solidFill>
                  <a:srgbClr val="00398B"/>
                </a:solidFill>
                <a:latin typeface="Arial"/>
                <a:cs typeface="Arial"/>
              </a:rPr>
              <a:t>	</a:t>
            </a:r>
            <a:r>
              <a:rPr sz="1400" b="1" dirty="0">
                <a:solidFill>
                  <a:srgbClr val="00398B"/>
                </a:solidFill>
                <a:latin typeface="Arial"/>
                <a:cs typeface="Arial"/>
              </a:rPr>
              <a:t>views</a:t>
            </a:r>
            <a:r>
              <a:rPr sz="1400" b="1" spc="-50" dirty="0">
                <a:solidFill>
                  <a:srgbClr val="00398B"/>
                </a:solidFill>
                <a:latin typeface="Arial"/>
                <a:cs typeface="Arial"/>
              </a:rPr>
              <a:t> </a:t>
            </a:r>
            <a:r>
              <a:rPr sz="1400" b="1" dirty="0">
                <a:solidFill>
                  <a:srgbClr val="00398B"/>
                </a:solidFill>
                <a:latin typeface="Arial"/>
                <a:cs typeface="Arial"/>
              </a:rPr>
              <a:t>with</a:t>
            </a:r>
            <a:r>
              <a:rPr lang="en-US" sz="1400" b="1" dirty="0">
                <a:solidFill>
                  <a:srgbClr val="00398B"/>
                </a:solidFill>
                <a:latin typeface="Arial"/>
                <a:cs typeface="Arial"/>
              </a:rPr>
              <a:t> </a:t>
            </a:r>
            <a:r>
              <a:rPr sz="1400" b="1" spc="-5" dirty="0">
                <a:solidFill>
                  <a:srgbClr val="00398B"/>
                </a:solidFill>
                <a:latin typeface="Arial"/>
                <a:cs typeface="Arial"/>
              </a:rPr>
              <a:t>respect to its </a:t>
            </a:r>
            <a:r>
              <a:rPr sz="1400" b="1" spc="-10" dirty="0">
                <a:solidFill>
                  <a:srgbClr val="00398B"/>
                </a:solidFill>
                <a:latin typeface="Arial"/>
                <a:cs typeface="Arial"/>
              </a:rPr>
              <a:t>airport’s </a:t>
            </a:r>
            <a:r>
              <a:rPr sz="1400" b="1" spc="-5" dirty="0">
                <a:solidFill>
                  <a:srgbClr val="00398B"/>
                </a:solidFill>
                <a:latin typeface="Arial"/>
                <a:cs typeface="Arial"/>
              </a:rPr>
              <a:t>products, services and amenities</a:t>
            </a:r>
            <a:r>
              <a:rPr sz="1400" b="1" spc="-215" dirty="0">
                <a:solidFill>
                  <a:srgbClr val="00398B"/>
                </a:solidFill>
                <a:latin typeface="Arial"/>
                <a:cs typeface="Arial"/>
              </a:rPr>
              <a:t> </a:t>
            </a:r>
            <a:r>
              <a:rPr sz="1400" b="1" dirty="0">
                <a:solidFill>
                  <a:srgbClr val="00398B"/>
                </a:solidFill>
                <a:latin typeface="Arial"/>
                <a:cs typeface="Arial"/>
              </a:rPr>
              <a:t>vis-à-vis:</a:t>
            </a:r>
            <a:endParaRPr sz="1400" dirty="0">
              <a:latin typeface="Arial"/>
              <a:cs typeface="Arial"/>
            </a:endParaRPr>
          </a:p>
          <a:p>
            <a:pPr marL="922655" indent="-285115">
              <a:lnSpc>
                <a:spcPct val="100000"/>
              </a:lnSpc>
              <a:spcBef>
                <a:spcPts val="320"/>
              </a:spcBef>
              <a:buFont typeface="Wingdings"/>
              <a:buChar char=""/>
              <a:tabLst>
                <a:tab pos="922655" algn="l"/>
                <a:tab pos="923290" algn="l"/>
              </a:tabLst>
            </a:pPr>
            <a:r>
              <a:rPr sz="1300" spc="-5" dirty="0">
                <a:solidFill>
                  <a:srgbClr val="00398B"/>
                </a:solidFill>
                <a:latin typeface="Arial"/>
                <a:cs typeface="Arial"/>
              </a:rPr>
              <a:t>Other </a:t>
            </a:r>
            <a:r>
              <a:rPr sz="1300" spc="-10" dirty="0">
                <a:solidFill>
                  <a:srgbClr val="00398B"/>
                </a:solidFill>
                <a:latin typeface="Arial"/>
                <a:cs typeface="Arial"/>
              </a:rPr>
              <a:t>worldwide </a:t>
            </a:r>
            <a:r>
              <a:rPr sz="1300" spc="-5" dirty="0">
                <a:solidFill>
                  <a:srgbClr val="00398B"/>
                </a:solidFill>
                <a:latin typeface="Arial"/>
                <a:cs typeface="Arial"/>
              </a:rPr>
              <a:t>airports by traffic type, size, region, benchmark,</a:t>
            </a:r>
            <a:r>
              <a:rPr sz="1300" spc="254" dirty="0">
                <a:solidFill>
                  <a:srgbClr val="00398B"/>
                </a:solidFill>
                <a:latin typeface="Arial"/>
                <a:cs typeface="Arial"/>
              </a:rPr>
              <a:t> </a:t>
            </a:r>
            <a:r>
              <a:rPr sz="1300" spc="-5" dirty="0">
                <a:solidFill>
                  <a:srgbClr val="00398B"/>
                </a:solidFill>
                <a:latin typeface="Arial"/>
                <a:cs typeface="Arial"/>
              </a:rPr>
              <a:t>etc.;</a:t>
            </a:r>
            <a:endParaRPr sz="1300" dirty="0">
              <a:latin typeface="Arial"/>
              <a:cs typeface="Arial"/>
            </a:endParaRPr>
          </a:p>
          <a:p>
            <a:pPr marL="922655" indent="-285115">
              <a:lnSpc>
                <a:spcPct val="100000"/>
              </a:lnSpc>
              <a:spcBef>
                <a:spcPts val="310"/>
              </a:spcBef>
              <a:buFont typeface="Wingdings"/>
              <a:buChar char=""/>
              <a:tabLst>
                <a:tab pos="922655" algn="l"/>
                <a:tab pos="923290" algn="l"/>
              </a:tabLst>
            </a:pPr>
            <a:r>
              <a:rPr sz="1300" spc="-5" dirty="0">
                <a:solidFill>
                  <a:srgbClr val="00398B"/>
                </a:solidFill>
                <a:latin typeface="Arial"/>
                <a:cs typeface="Arial"/>
              </a:rPr>
              <a:t>Their particular importance for a specific airport,</a:t>
            </a:r>
            <a:r>
              <a:rPr sz="1300" spc="150" dirty="0">
                <a:solidFill>
                  <a:srgbClr val="00398B"/>
                </a:solidFill>
                <a:latin typeface="Arial"/>
                <a:cs typeface="Arial"/>
              </a:rPr>
              <a:t> </a:t>
            </a:r>
            <a:r>
              <a:rPr sz="1300" spc="-5" dirty="0">
                <a:solidFill>
                  <a:srgbClr val="00398B"/>
                </a:solidFill>
                <a:latin typeface="Arial"/>
                <a:cs typeface="Arial"/>
              </a:rPr>
              <a:t>and;</a:t>
            </a:r>
            <a:endParaRPr sz="1300" dirty="0">
              <a:latin typeface="Arial"/>
              <a:cs typeface="Arial"/>
            </a:endParaRPr>
          </a:p>
          <a:p>
            <a:pPr marL="922655" indent="-285115">
              <a:lnSpc>
                <a:spcPct val="100000"/>
              </a:lnSpc>
              <a:spcBef>
                <a:spcPts val="310"/>
              </a:spcBef>
              <a:buFont typeface="Wingdings"/>
              <a:buChar char=""/>
              <a:tabLst>
                <a:tab pos="922655" algn="l"/>
                <a:tab pos="923290" algn="l"/>
              </a:tabLst>
            </a:pPr>
            <a:r>
              <a:rPr sz="1300" spc="-10" dirty="0">
                <a:solidFill>
                  <a:srgbClr val="00398B"/>
                </a:solidFill>
                <a:latin typeface="Arial"/>
                <a:cs typeface="Arial"/>
              </a:rPr>
              <a:t>How passengers’ perceptions and priorities are evolving over</a:t>
            </a:r>
            <a:r>
              <a:rPr sz="1300" spc="225" dirty="0">
                <a:solidFill>
                  <a:srgbClr val="00398B"/>
                </a:solidFill>
                <a:latin typeface="Arial"/>
                <a:cs typeface="Arial"/>
              </a:rPr>
              <a:t> </a:t>
            </a:r>
            <a:r>
              <a:rPr sz="1300" spc="-5" dirty="0">
                <a:solidFill>
                  <a:srgbClr val="00398B"/>
                </a:solidFill>
                <a:latin typeface="Arial"/>
                <a:cs typeface="Arial"/>
              </a:rPr>
              <a:t>time.</a:t>
            </a:r>
            <a:endParaRPr sz="1300" dirty="0">
              <a:latin typeface="Arial"/>
              <a:cs typeface="Arial"/>
            </a:endParaRPr>
          </a:p>
          <a:p>
            <a:pPr>
              <a:lnSpc>
                <a:spcPct val="100000"/>
              </a:lnSpc>
              <a:spcBef>
                <a:spcPts val="50"/>
              </a:spcBef>
              <a:buClr>
                <a:srgbClr val="00398B"/>
              </a:buClr>
              <a:buFont typeface="Wingdings"/>
              <a:buChar char=""/>
            </a:pPr>
            <a:endParaRPr sz="1750" dirty="0">
              <a:latin typeface="Times New Roman"/>
              <a:cs typeface="Times New Roman"/>
            </a:endParaRPr>
          </a:p>
          <a:p>
            <a:pPr marL="12700">
              <a:lnSpc>
                <a:spcPct val="100000"/>
              </a:lnSpc>
              <a:tabLst>
                <a:tab pos="469900" algn="l"/>
              </a:tabLst>
            </a:pPr>
            <a:r>
              <a:rPr sz="1400" dirty="0">
                <a:solidFill>
                  <a:srgbClr val="00398B"/>
                </a:solidFill>
                <a:latin typeface="Wingdings"/>
                <a:cs typeface="Wingdings"/>
              </a:rPr>
              <a:t></a:t>
            </a:r>
            <a:r>
              <a:rPr sz="1400" dirty="0">
                <a:solidFill>
                  <a:srgbClr val="00398B"/>
                </a:solidFill>
                <a:latin typeface="Times New Roman"/>
                <a:cs typeface="Times New Roman"/>
              </a:rPr>
              <a:t>	</a:t>
            </a:r>
            <a:r>
              <a:rPr sz="1400" b="1" spc="-5" dirty="0">
                <a:solidFill>
                  <a:srgbClr val="00398B"/>
                </a:solidFill>
                <a:latin typeface="Arial"/>
                <a:cs typeface="Arial"/>
              </a:rPr>
              <a:t>The </a:t>
            </a:r>
            <a:r>
              <a:rPr sz="1400" b="1" spc="-15" dirty="0">
                <a:solidFill>
                  <a:srgbClr val="00398B"/>
                </a:solidFill>
                <a:latin typeface="Arial"/>
                <a:cs typeface="Arial"/>
              </a:rPr>
              <a:t>ASQ </a:t>
            </a:r>
            <a:r>
              <a:rPr sz="1400" b="1" spc="-5" dirty="0">
                <a:solidFill>
                  <a:srgbClr val="00398B"/>
                </a:solidFill>
                <a:latin typeface="Arial"/>
                <a:cs typeface="Arial"/>
              </a:rPr>
              <a:t>Survey Questionnaire</a:t>
            </a:r>
            <a:r>
              <a:rPr sz="1400" b="1" spc="-75" dirty="0">
                <a:solidFill>
                  <a:srgbClr val="00398B"/>
                </a:solidFill>
                <a:latin typeface="Arial"/>
                <a:cs typeface="Arial"/>
              </a:rPr>
              <a:t> </a:t>
            </a:r>
            <a:r>
              <a:rPr sz="1400" b="1" spc="-5" dirty="0">
                <a:solidFill>
                  <a:srgbClr val="00398B"/>
                </a:solidFill>
                <a:latin typeface="Arial"/>
                <a:cs typeface="Arial"/>
              </a:rPr>
              <a:t>Design</a:t>
            </a:r>
            <a:endParaRPr sz="1400" dirty="0">
              <a:latin typeface="Arial"/>
              <a:cs typeface="Arial"/>
            </a:endParaRPr>
          </a:p>
          <a:p>
            <a:pPr marL="922655" marR="339725" indent="-285115">
              <a:lnSpc>
                <a:spcPct val="100000"/>
              </a:lnSpc>
              <a:spcBef>
                <a:spcPts val="315"/>
              </a:spcBef>
              <a:buFont typeface="Wingdings"/>
              <a:buChar char=""/>
              <a:tabLst>
                <a:tab pos="922655" algn="l"/>
                <a:tab pos="923290" algn="l"/>
              </a:tabLst>
            </a:pPr>
            <a:r>
              <a:rPr sz="1300" spc="-5" dirty="0">
                <a:solidFill>
                  <a:srgbClr val="00398B"/>
                </a:solidFill>
                <a:latin typeface="Arial"/>
                <a:cs typeface="Arial"/>
              </a:rPr>
              <a:t>34 items </a:t>
            </a:r>
            <a:r>
              <a:rPr sz="1300" spc="-10" dirty="0">
                <a:solidFill>
                  <a:srgbClr val="00398B"/>
                </a:solidFill>
                <a:latin typeface="Arial"/>
                <a:cs typeface="Arial"/>
              </a:rPr>
              <a:t>where </a:t>
            </a:r>
            <a:r>
              <a:rPr sz="1300" spc="-5" dirty="0">
                <a:solidFill>
                  <a:srgbClr val="00398B"/>
                </a:solidFill>
                <a:latin typeface="Arial"/>
                <a:cs typeface="Arial"/>
              </a:rPr>
              <a:t>passengers are asked to rate specific service related topics and their overall  satisfaction </a:t>
            </a:r>
            <a:r>
              <a:rPr sz="1300" spc="-10" dirty="0">
                <a:solidFill>
                  <a:srgbClr val="00398B"/>
                </a:solidFill>
                <a:latin typeface="Arial"/>
                <a:cs typeface="Arial"/>
              </a:rPr>
              <a:t>with </a:t>
            </a:r>
            <a:r>
              <a:rPr sz="1300" spc="-5" dirty="0">
                <a:solidFill>
                  <a:srgbClr val="00398B"/>
                </a:solidFill>
                <a:latin typeface="Arial"/>
                <a:cs typeface="Arial"/>
              </a:rPr>
              <a:t>the airport on a scale of 1 (poor) to 5</a:t>
            </a:r>
            <a:r>
              <a:rPr sz="1300" spc="200" dirty="0">
                <a:solidFill>
                  <a:srgbClr val="00398B"/>
                </a:solidFill>
                <a:latin typeface="Arial"/>
                <a:cs typeface="Arial"/>
              </a:rPr>
              <a:t> </a:t>
            </a:r>
            <a:r>
              <a:rPr sz="1300" spc="-5" dirty="0">
                <a:solidFill>
                  <a:srgbClr val="00398B"/>
                </a:solidFill>
                <a:latin typeface="Arial"/>
                <a:cs typeface="Arial"/>
              </a:rPr>
              <a:t>(excellent)</a:t>
            </a:r>
            <a:endParaRPr sz="1300" dirty="0">
              <a:latin typeface="Arial"/>
              <a:cs typeface="Arial"/>
            </a:endParaRPr>
          </a:p>
          <a:p>
            <a:pPr marL="922655" indent="-285115">
              <a:lnSpc>
                <a:spcPct val="100000"/>
              </a:lnSpc>
              <a:spcBef>
                <a:spcPts val="315"/>
              </a:spcBef>
              <a:buFont typeface="Wingdings"/>
              <a:buChar char=""/>
              <a:tabLst>
                <a:tab pos="922655" algn="l"/>
                <a:tab pos="923290" algn="l"/>
              </a:tabLst>
            </a:pPr>
            <a:r>
              <a:rPr sz="1300" spc="-5" dirty="0">
                <a:solidFill>
                  <a:srgbClr val="00398B"/>
                </a:solidFill>
                <a:latin typeface="Arial"/>
                <a:cs typeface="Arial"/>
              </a:rPr>
              <a:t>21 questions related to the passenger</a:t>
            </a:r>
            <a:r>
              <a:rPr sz="1300" spc="125" dirty="0">
                <a:solidFill>
                  <a:srgbClr val="00398B"/>
                </a:solidFill>
                <a:latin typeface="Arial"/>
                <a:cs typeface="Arial"/>
              </a:rPr>
              <a:t> </a:t>
            </a:r>
            <a:r>
              <a:rPr sz="1300" spc="-5" dirty="0">
                <a:solidFill>
                  <a:srgbClr val="00398B"/>
                </a:solidFill>
                <a:latin typeface="Arial"/>
                <a:cs typeface="Arial"/>
              </a:rPr>
              <a:t>profile.</a:t>
            </a:r>
            <a:endParaRPr sz="1300" dirty="0">
              <a:latin typeface="Arial"/>
              <a:cs typeface="Arial"/>
            </a:endParaRPr>
          </a:p>
          <a:p>
            <a:pPr>
              <a:lnSpc>
                <a:spcPct val="100000"/>
              </a:lnSpc>
              <a:spcBef>
                <a:spcPts val="50"/>
              </a:spcBef>
              <a:buClr>
                <a:srgbClr val="00398B"/>
              </a:buClr>
              <a:buFont typeface="Wingdings"/>
              <a:buChar char=""/>
            </a:pPr>
            <a:endParaRPr sz="1750" dirty="0">
              <a:latin typeface="Times New Roman"/>
              <a:cs typeface="Times New Roman"/>
            </a:endParaRPr>
          </a:p>
          <a:p>
            <a:pPr marL="12700">
              <a:lnSpc>
                <a:spcPct val="100000"/>
              </a:lnSpc>
              <a:tabLst>
                <a:tab pos="469900" algn="l"/>
              </a:tabLst>
            </a:pPr>
            <a:r>
              <a:rPr sz="1400" dirty="0">
                <a:solidFill>
                  <a:srgbClr val="00398B"/>
                </a:solidFill>
                <a:latin typeface="Wingdings"/>
                <a:cs typeface="Wingdings"/>
              </a:rPr>
              <a:t></a:t>
            </a:r>
            <a:r>
              <a:rPr sz="1400" dirty="0">
                <a:solidFill>
                  <a:srgbClr val="00398B"/>
                </a:solidFill>
                <a:latin typeface="Times New Roman"/>
                <a:cs typeface="Times New Roman"/>
              </a:rPr>
              <a:t>	</a:t>
            </a:r>
            <a:r>
              <a:rPr sz="1400" b="1" dirty="0">
                <a:solidFill>
                  <a:srgbClr val="00398B"/>
                </a:solidFill>
                <a:latin typeface="Arial"/>
                <a:cs typeface="Arial"/>
              </a:rPr>
              <a:t>Sample </a:t>
            </a:r>
            <a:r>
              <a:rPr sz="1400" b="1" spc="-5" dirty="0">
                <a:solidFill>
                  <a:srgbClr val="00398B"/>
                </a:solidFill>
                <a:latin typeface="Arial"/>
                <a:cs typeface="Arial"/>
              </a:rPr>
              <a:t>Composition and</a:t>
            </a:r>
            <a:r>
              <a:rPr sz="1400" b="1" spc="-80" dirty="0">
                <a:solidFill>
                  <a:srgbClr val="00398B"/>
                </a:solidFill>
                <a:latin typeface="Arial"/>
                <a:cs typeface="Arial"/>
              </a:rPr>
              <a:t> </a:t>
            </a:r>
            <a:r>
              <a:rPr sz="1400" b="1" spc="-5" dirty="0">
                <a:solidFill>
                  <a:srgbClr val="00398B"/>
                </a:solidFill>
                <a:latin typeface="Arial"/>
                <a:cs typeface="Arial"/>
              </a:rPr>
              <a:t>Stratification</a:t>
            </a:r>
            <a:endParaRPr sz="1400" dirty="0">
              <a:latin typeface="Arial"/>
              <a:cs typeface="Arial"/>
            </a:endParaRPr>
          </a:p>
          <a:p>
            <a:pPr marL="922655" marR="5080" indent="-285115">
              <a:lnSpc>
                <a:spcPct val="100000"/>
              </a:lnSpc>
              <a:spcBef>
                <a:spcPts val="315"/>
              </a:spcBef>
              <a:buFont typeface="Wingdings"/>
              <a:buChar char=""/>
              <a:tabLst>
                <a:tab pos="922655" algn="l"/>
                <a:tab pos="923290" algn="l"/>
              </a:tabLst>
            </a:pPr>
            <a:r>
              <a:rPr sz="1300" spc="-5" dirty="0">
                <a:solidFill>
                  <a:srgbClr val="00398B"/>
                </a:solidFill>
                <a:latin typeface="Arial"/>
                <a:cs typeface="Arial"/>
              </a:rPr>
              <a:t>The questionnaire is self-completed by randomly selected passengers at the boarding gates of  pre-selected flights. Flights are selected based on destination and carrier in order to obtain a  representative stratified sample of all departures from the airport, covering all operating hours,  </a:t>
            </a:r>
            <a:r>
              <a:rPr sz="1300" spc="-10" dirty="0">
                <a:solidFill>
                  <a:srgbClr val="00398B"/>
                </a:solidFill>
                <a:latin typeface="Arial"/>
                <a:cs typeface="Arial"/>
              </a:rPr>
              <a:t>with </a:t>
            </a:r>
            <a:r>
              <a:rPr sz="1300" spc="-5" dirty="0">
                <a:solidFill>
                  <a:srgbClr val="00398B"/>
                </a:solidFill>
                <a:latin typeface="Arial"/>
                <a:cs typeface="Arial"/>
              </a:rPr>
              <a:t>each day of a </a:t>
            </a:r>
            <a:r>
              <a:rPr sz="1300" spc="-10" dirty="0">
                <a:solidFill>
                  <a:srgbClr val="00398B"/>
                </a:solidFill>
                <a:latin typeface="Arial"/>
                <a:cs typeface="Arial"/>
              </a:rPr>
              <a:t>week </a:t>
            </a:r>
            <a:r>
              <a:rPr sz="1300" spc="-5" dirty="0">
                <a:solidFill>
                  <a:srgbClr val="00398B"/>
                </a:solidFill>
                <a:latin typeface="Arial"/>
                <a:cs typeface="Arial"/>
              </a:rPr>
              <a:t>evenly distributed between each month of a </a:t>
            </a:r>
            <a:r>
              <a:rPr sz="1300" spc="-15" dirty="0">
                <a:solidFill>
                  <a:srgbClr val="00398B"/>
                </a:solidFill>
                <a:latin typeface="Arial"/>
                <a:cs typeface="Arial"/>
              </a:rPr>
              <a:t>quarter. </a:t>
            </a:r>
            <a:r>
              <a:rPr sz="1300" spc="-5" dirty="0">
                <a:solidFill>
                  <a:srgbClr val="00398B"/>
                </a:solidFill>
                <a:latin typeface="Arial"/>
                <a:cs typeface="Arial"/>
              </a:rPr>
              <a:t>Data are weighted  according to the proportion of actual international traffic and actual domestic traffic, </a:t>
            </a:r>
            <a:r>
              <a:rPr sz="1300" spc="-10" dirty="0">
                <a:solidFill>
                  <a:srgbClr val="00398B"/>
                </a:solidFill>
                <a:latin typeface="Arial"/>
                <a:cs typeface="Arial"/>
              </a:rPr>
              <a:t>when  applicable. </a:t>
            </a:r>
            <a:r>
              <a:rPr sz="1300" spc="-5" dirty="0">
                <a:solidFill>
                  <a:srgbClr val="00398B"/>
                </a:solidFill>
                <a:latin typeface="Arial"/>
                <a:cs typeface="Arial"/>
              </a:rPr>
              <a:t>In </a:t>
            </a:r>
            <a:r>
              <a:rPr sz="1300" spc="-10" dirty="0">
                <a:solidFill>
                  <a:srgbClr val="00398B"/>
                </a:solidFill>
                <a:latin typeface="Arial"/>
                <a:cs typeface="Arial"/>
              </a:rPr>
              <a:t>Q3 2018, the Port Authority more than doubled the sample size </a:t>
            </a:r>
            <a:r>
              <a:rPr sz="1300" spc="-5" dirty="0">
                <a:solidFill>
                  <a:srgbClr val="00398B"/>
                </a:solidFill>
                <a:latin typeface="Arial"/>
                <a:cs typeface="Arial"/>
              </a:rPr>
              <a:t>for </a:t>
            </a:r>
            <a:r>
              <a:rPr sz="1300" spc="-10" dirty="0">
                <a:solidFill>
                  <a:srgbClr val="00398B"/>
                </a:solidFill>
                <a:latin typeface="Arial"/>
                <a:cs typeface="Arial"/>
              </a:rPr>
              <a:t>it’s three  </a:t>
            </a:r>
            <a:r>
              <a:rPr sz="1300" spc="-5" dirty="0">
                <a:solidFill>
                  <a:srgbClr val="00398B"/>
                </a:solidFill>
                <a:latin typeface="Arial"/>
                <a:cs typeface="Arial"/>
              </a:rPr>
              <a:t>airports to </a:t>
            </a:r>
            <a:r>
              <a:rPr sz="1300" spc="-10" dirty="0">
                <a:solidFill>
                  <a:srgbClr val="00398B"/>
                </a:solidFill>
                <a:latin typeface="Arial"/>
                <a:cs typeface="Arial"/>
              </a:rPr>
              <a:t>over </a:t>
            </a:r>
            <a:r>
              <a:rPr sz="1300" spc="-5" dirty="0">
                <a:solidFill>
                  <a:srgbClr val="00398B"/>
                </a:solidFill>
                <a:latin typeface="Arial"/>
                <a:cs typeface="Arial"/>
              </a:rPr>
              <a:t>5,000 completes </a:t>
            </a:r>
            <a:r>
              <a:rPr sz="1300" spc="-10" dirty="0">
                <a:solidFill>
                  <a:srgbClr val="00398B"/>
                </a:solidFill>
                <a:latin typeface="Arial"/>
                <a:cs typeface="Arial"/>
              </a:rPr>
              <a:t>surveys, </a:t>
            </a:r>
            <a:r>
              <a:rPr sz="1300" spc="-5" dirty="0">
                <a:solidFill>
                  <a:srgbClr val="00398B"/>
                </a:solidFill>
                <a:latin typeface="Arial"/>
                <a:cs typeface="Arial"/>
              </a:rPr>
              <a:t>in order to provide a more robust database for detailed  analysis.</a:t>
            </a:r>
            <a:r>
              <a:rPr lang="en-US" sz="1300" spc="-5" dirty="0">
                <a:solidFill>
                  <a:srgbClr val="00398B"/>
                </a:solidFill>
                <a:latin typeface="Arial"/>
                <a:cs typeface="Arial"/>
              </a:rPr>
              <a:t> In Q3 2019, we premiered the use of electronic tablets to collect survey data at our three airports, which improves questionnaire flow, completeness, accuracy and as well as data processing. </a:t>
            </a:r>
            <a:endParaRPr sz="13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30083" y="94488"/>
            <a:ext cx="1441613" cy="744105"/>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7493507" y="118871"/>
            <a:ext cx="723900" cy="661415"/>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p:nvPr/>
        </p:nvSpPr>
        <p:spPr>
          <a:xfrm>
            <a:off x="8703309" y="6618833"/>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0090"/>
                </a:solidFill>
                <a:latin typeface="Arial"/>
                <a:cs typeface="Arial"/>
              </a:rPr>
              <a:t>7</a:t>
            </a:r>
            <a:endParaRPr sz="1000" dirty="0">
              <a:latin typeface="Arial"/>
              <a:cs typeface="Arial"/>
            </a:endParaRPr>
          </a:p>
        </p:txBody>
      </p:sp>
      <p:sp>
        <p:nvSpPr>
          <p:cNvPr id="16" name="object 16"/>
          <p:cNvSpPr txBox="1"/>
          <p:nvPr/>
        </p:nvSpPr>
        <p:spPr>
          <a:xfrm>
            <a:off x="275945" y="6618833"/>
            <a:ext cx="67945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Arial"/>
                <a:cs typeface="Arial"/>
              </a:rPr>
              <a:t>© 2019</a:t>
            </a:r>
            <a:r>
              <a:rPr sz="1000" spc="-75" dirty="0">
                <a:solidFill>
                  <a:srgbClr val="FFFFFF"/>
                </a:solidFill>
                <a:latin typeface="Arial"/>
                <a:cs typeface="Arial"/>
              </a:rPr>
              <a:t> </a:t>
            </a:r>
            <a:r>
              <a:rPr sz="1000" spc="-10" dirty="0">
                <a:solidFill>
                  <a:srgbClr val="FFFFFF"/>
                </a:solidFill>
                <a:latin typeface="Arial"/>
                <a:cs typeface="Arial"/>
              </a:rPr>
              <a:t>ACI</a:t>
            </a:r>
            <a:endParaRPr sz="1000" dirty="0">
              <a:latin typeface="Arial"/>
              <a:cs typeface="Arial"/>
            </a:endParaRPr>
          </a:p>
        </p:txBody>
      </p:sp>
      <p:sp>
        <p:nvSpPr>
          <p:cNvPr id="17" name="object 17"/>
          <p:cNvSpPr txBox="1"/>
          <p:nvPr/>
        </p:nvSpPr>
        <p:spPr>
          <a:xfrm>
            <a:off x="2547809" y="6141505"/>
            <a:ext cx="3719195" cy="162560"/>
          </a:xfrm>
          <a:prstGeom prst="rect">
            <a:avLst/>
          </a:prstGeom>
        </p:spPr>
        <p:txBody>
          <a:bodyPr vert="horz" wrap="square" lIns="0" tIns="12700" rIns="0" bIns="0" rtlCol="0">
            <a:spAutoFit/>
          </a:bodyPr>
          <a:lstStyle/>
          <a:p>
            <a:pPr marL="12700">
              <a:lnSpc>
                <a:spcPct val="100000"/>
              </a:lnSpc>
              <a:spcBef>
                <a:spcPts val="100"/>
              </a:spcBef>
            </a:pPr>
            <a:r>
              <a:rPr sz="900" i="1" spc="-5" dirty="0">
                <a:latin typeface="Arial"/>
                <a:cs typeface="Arial"/>
              </a:rPr>
              <a:t>5-Point Rating Scale: </a:t>
            </a:r>
            <a:r>
              <a:rPr sz="900" i="1" dirty="0">
                <a:latin typeface="Arial"/>
                <a:cs typeface="Arial"/>
              </a:rPr>
              <a:t>1-Poor, </a:t>
            </a:r>
            <a:r>
              <a:rPr sz="900" i="1" spc="-5" dirty="0">
                <a:latin typeface="Arial"/>
                <a:cs typeface="Arial"/>
              </a:rPr>
              <a:t>2-Fair, 3-Good, 4- Very Good, 5-</a:t>
            </a:r>
            <a:r>
              <a:rPr sz="900" i="1" spc="100" dirty="0">
                <a:latin typeface="Arial"/>
                <a:cs typeface="Arial"/>
              </a:rPr>
              <a:t> </a:t>
            </a:r>
            <a:r>
              <a:rPr sz="900" i="1" spc="-5" dirty="0">
                <a:latin typeface="Arial"/>
                <a:cs typeface="Arial"/>
              </a:rPr>
              <a:t>Excellent.</a:t>
            </a:r>
            <a:endParaRPr sz="900" dirty="0">
              <a:latin typeface="Arial"/>
              <a:cs typeface="Arial"/>
            </a:endParaRPr>
          </a:p>
        </p:txBody>
      </p:sp>
      <p:sp>
        <p:nvSpPr>
          <p:cNvPr id="18" name="object 18"/>
          <p:cNvSpPr/>
          <p:nvPr/>
        </p:nvSpPr>
        <p:spPr>
          <a:xfrm>
            <a:off x="265175" y="335254"/>
            <a:ext cx="4142232" cy="614197"/>
          </a:xfrm>
          <a:prstGeom prst="rect">
            <a:avLst/>
          </a:prstGeom>
          <a:blipFill>
            <a:blip r:embed="rId4" cstate="print"/>
            <a:stretch>
              <a:fillRect/>
            </a:stretch>
          </a:blipFill>
        </p:spPr>
        <p:txBody>
          <a:bodyPr wrap="square" lIns="0" tIns="0" rIns="0" bIns="0" rtlCol="0"/>
          <a:lstStyle/>
          <a:p>
            <a:endParaRPr dirty="0"/>
          </a:p>
        </p:txBody>
      </p:sp>
      <p:sp>
        <p:nvSpPr>
          <p:cNvPr id="19" name="object 19"/>
          <p:cNvSpPr txBox="1">
            <a:spLocks noGrp="1"/>
          </p:cNvSpPr>
          <p:nvPr>
            <p:ph type="title"/>
          </p:nvPr>
        </p:nvSpPr>
        <p:spPr>
          <a:xfrm>
            <a:off x="447548" y="410971"/>
            <a:ext cx="378079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6FC0"/>
                </a:solidFill>
              </a:rPr>
              <a:t>The Satisfaction Rating</a:t>
            </a:r>
            <a:r>
              <a:rPr sz="2000" spc="-229" dirty="0">
                <a:solidFill>
                  <a:srgbClr val="006FC0"/>
                </a:solidFill>
              </a:rPr>
              <a:t> </a:t>
            </a:r>
            <a:r>
              <a:rPr sz="2000" dirty="0">
                <a:solidFill>
                  <a:srgbClr val="006FC0"/>
                </a:solidFill>
              </a:rPr>
              <a:t>Attributes</a:t>
            </a:r>
            <a:endParaRPr sz="2000" dirty="0"/>
          </a:p>
        </p:txBody>
      </p:sp>
      <p:sp>
        <p:nvSpPr>
          <p:cNvPr id="37" name="object 37"/>
          <p:cNvSpPr txBox="1"/>
          <p:nvPr/>
        </p:nvSpPr>
        <p:spPr>
          <a:xfrm>
            <a:off x="3322065" y="6605727"/>
            <a:ext cx="1880870" cy="166071"/>
          </a:xfrm>
          <a:prstGeom prst="rect">
            <a:avLst/>
          </a:prstGeom>
        </p:spPr>
        <p:txBody>
          <a:bodyPr vert="horz" wrap="square" lIns="0" tIns="12065" rIns="0" bIns="0" rtlCol="0">
            <a:spAutoFit/>
          </a:bodyPr>
          <a:lstStyle/>
          <a:p>
            <a:pPr marL="12700">
              <a:lnSpc>
                <a:spcPct val="100000"/>
              </a:lnSpc>
              <a:spcBef>
                <a:spcPts val="95"/>
              </a:spcBef>
            </a:pPr>
            <a:r>
              <a:rPr sz="1000" b="1" spc="-10" dirty="0">
                <a:solidFill>
                  <a:srgbClr val="FFFFFF"/>
                </a:solidFill>
                <a:latin typeface="Arial"/>
                <a:cs typeface="Arial"/>
              </a:rPr>
              <a:t>Airport </a:t>
            </a:r>
            <a:r>
              <a:rPr sz="1000" b="1" spc="-5" dirty="0">
                <a:solidFill>
                  <a:srgbClr val="FFFFFF"/>
                </a:solidFill>
                <a:latin typeface="Arial"/>
                <a:cs typeface="Arial"/>
              </a:rPr>
              <a:t>Performance – Q</a:t>
            </a:r>
            <a:r>
              <a:rPr lang="en-US" sz="1000" b="1" spc="-5" dirty="0">
                <a:solidFill>
                  <a:srgbClr val="FFFFFF"/>
                </a:solidFill>
                <a:latin typeface="Arial"/>
                <a:cs typeface="Arial"/>
              </a:rPr>
              <a:t>3 </a:t>
            </a:r>
            <a:r>
              <a:rPr sz="1000" b="1" spc="-5" dirty="0">
                <a:solidFill>
                  <a:srgbClr val="FFFFFF"/>
                </a:solidFill>
                <a:latin typeface="Arial"/>
                <a:cs typeface="Arial"/>
              </a:rPr>
              <a:t>201</a:t>
            </a:r>
            <a:r>
              <a:rPr lang="en-US" sz="1000" b="1" spc="-5" dirty="0">
                <a:solidFill>
                  <a:srgbClr val="FFFFFF"/>
                </a:solidFill>
                <a:latin typeface="Arial"/>
                <a:cs typeface="Arial"/>
              </a:rPr>
              <a:t>9</a:t>
            </a:r>
            <a:endParaRPr sz="1000" dirty="0">
              <a:latin typeface="Arial"/>
              <a:cs typeface="Arial"/>
            </a:endParaRPr>
          </a:p>
        </p:txBody>
      </p:sp>
      <p:graphicFrame>
        <p:nvGraphicFramePr>
          <p:cNvPr id="38" name="Table 37">
            <a:extLst>
              <a:ext uri="{FF2B5EF4-FFF2-40B4-BE49-F238E27FC236}">
                <a16:creationId xmlns:a16="http://schemas.microsoft.com/office/drawing/2014/main" id="{D621345D-0AD2-409D-9C7B-1400270F9829}"/>
              </a:ext>
            </a:extLst>
          </p:cNvPr>
          <p:cNvGraphicFramePr>
            <a:graphicFrameLocks noGrp="1"/>
          </p:cNvGraphicFramePr>
          <p:nvPr/>
        </p:nvGraphicFramePr>
        <p:xfrm>
          <a:off x="1258107" y="1133512"/>
          <a:ext cx="4289465" cy="4868891"/>
        </p:xfrm>
        <a:graphic>
          <a:graphicData uri="http://schemas.openxmlformats.org/drawingml/2006/table">
            <a:tbl>
              <a:tblPr firstRow="1" lastCol="1" bandRow="1">
                <a:tableStyleId>{5C22544A-7EE6-4342-B048-85BDC9FD1C3A}</a:tableStyleId>
              </a:tblPr>
              <a:tblGrid>
                <a:gridCol w="886930">
                  <a:extLst>
                    <a:ext uri="{9D8B030D-6E8A-4147-A177-3AD203B41FA5}">
                      <a16:colId xmlns:a16="http://schemas.microsoft.com/office/drawing/2014/main" val="20000"/>
                    </a:ext>
                  </a:extLst>
                </a:gridCol>
                <a:gridCol w="2466265">
                  <a:extLst>
                    <a:ext uri="{9D8B030D-6E8A-4147-A177-3AD203B41FA5}">
                      <a16:colId xmlns:a16="http://schemas.microsoft.com/office/drawing/2014/main" val="20001"/>
                    </a:ext>
                  </a:extLst>
                </a:gridCol>
                <a:gridCol w="936270">
                  <a:extLst>
                    <a:ext uri="{9D8B030D-6E8A-4147-A177-3AD203B41FA5}">
                      <a16:colId xmlns:a16="http://schemas.microsoft.com/office/drawing/2014/main" val="20002"/>
                    </a:ext>
                  </a:extLst>
                </a:gridCol>
              </a:tblGrid>
              <a:tr h="279899">
                <a:tc gridSpan="2">
                  <a:txBody>
                    <a:bodyPr/>
                    <a:lstStyle/>
                    <a:p>
                      <a:endParaRPr lang="en-US" sz="900" dirty="0">
                        <a:latin typeface="Arial" panose="020B0604020202020204" pitchFamily="34" charset="0"/>
                        <a:cs typeface="Arial" panose="020B0604020202020204" pitchFamily="34" charset="0"/>
                      </a:endParaRPr>
                    </a:p>
                  </a:txBody>
                  <a:tcPr marT="18288" marB="18288"/>
                </a:tc>
                <a:tc hMerge="1">
                  <a:txBody>
                    <a:bodyPr/>
                    <a:lstStyle/>
                    <a:p>
                      <a:endParaRPr lang="en-US" sz="1100" dirty="0">
                        <a:latin typeface="Arial" panose="020B0604020202020204" pitchFamily="34" charset="0"/>
                        <a:cs typeface="Arial" panose="020B060402020202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aseline="0" dirty="0">
                        <a:latin typeface="Arial" panose="020B0604020202020204" pitchFamily="34" charset="0"/>
                        <a:cs typeface="Arial" panose="020B0604020202020204" pitchFamily="34" charset="0"/>
                      </a:endParaRPr>
                    </a:p>
                  </a:txBody>
                  <a:tcPr marT="18288" marB="18288"/>
                </a:tc>
                <a:extLst>
                  <a:ext uri="{0D108BD9-81ED-4DB2-BD59-A6C34878D82A}">
                    <a16:rowId xmlns:a16="http://schemas.microsoft.com/office/drawing/2014/main" val="10000"/>
                  </a:ext>
                </a:extLst>
              </a:tr>
              <a:tr h="208800">
                <a:tc rowSpan="4">
                  <a:txBody>
                    <a:bodyPr/>
                    <a:lstStyle/>
                    <a:p>
                      <a:pPr algn="ctr"/>
                      <a:r>
                        <a:rPr lang="en-US" sz="900" b="1" dirty="0">
                          <a:latin typeface="Arial" panose="020B0604020202020204" pitchFamily="34" charset="0"/>
                          <a:cs typeface="Arial" panose="020B0604020202020204" pitchFamily="34" charset="0"/>
                        </a:rPr>
                        <a:t>Overall Satisfaction</a:t>
                      </a:r>
                    </a:p>
                  </a:txBody>
                  <a:tcPr marT="18288" marB="18288" anchor="ctr"/>
                </a:tc>
                <a:tc>
                  <a:txBody>
                    <a:bodyPr/>
                    <a:lstStyle/>
                    <a:p>
                      <a:r>
                        <a:rPr lang="en-US" sz="900" dirty="0">
                          <a:latin typeface="Arial" panose="020B0604020202020204" pitchFamily="34" charset="0"/>
                          <a:cs typeface="Arial" panose="020B0604020202020204" pitchFamily="34" charset="0"/>
                        </a:rPr>
                        <a:t>Total</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1"/>
                  </a:ext>
                </a:extLst>
              </a:tr>
              <a:tr h="208800">
                <a:tc vMerge="1">
                  <a:txBody>
                    <a:bodyPr/>
                    <a:lstStyle/>
                    <a:p>
                      <a:pPr algn="ctr"/>
                      <a:endParaRPr lang="en-US" sz="900" dirty="0">
                        <a:latin typeface="Arial" panose="020B0604020202020204" pitchFamily="34" charset="0"/>
                        <a:cs typeface="Arial" panose="020B0604020202020204" pitchFamily="34" charset="0"/>
                      </a:endParaRPr>
                    </a:p>
                  </a:txBody>
                  <a:tcPr vert="vert270"/>
                </a:tc>
                <a:tc>
                  <a:txBody>
                    <a:bodyPr/>
                    <a:lstStyle/>
                    <a:p>
                      <a:r>
                        <a:rPr lang="en-US" sz="900" dirty="0">
                          <a:latin typeface="Arial" panose="020B0604020202020204" pitchFamily="34" charset="0"/>
                          <a:cs typeface="Arial" panose="020B0604020202020204" pitchFamily="34" charset="0"/>
                        </a:rPr>
                        <a:t>Business </a:t>
                      </a:r>
                      <a:r>
                        <a:rPr lang="en-US" sz="900" strike="noStrike" baseline="30000" dirty="0">
                          <a:latin typeface="Arial" panose="020B0604020202020204" pitchFamily="34" charset="0"/>
                          <a:cs typeface="Arial" panose="020B0604020202020204" pitchFamily="34" charset="0"/>
                        </a:rPr>
                        <a:t>(1)</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2"/>
                  </a:ext>
                </a:extLst>
              </a:tr>
              <a:tr h="208800">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latin typeface="Arial" panose="020B0604020202020204" pitchFamily="34" charset="0"/>
                          <a:cs typeface="Arial" panose="020B0604020202020204" pitchFamily="34" charset="0"/>
                        </a:rPr>
                        <a:t>Leisure </a:t>
                      </a:r>
                      <a:r>
                        <a:rPr lang="en-US" sz="900" strike="noStrike" baseline="30000" dirty="0">
                          <a:latin typeface="Arial" panose="020B0604020202020204" pitchFamily="34" charset="0"/>
                          <a:cs typeface="Arial" panose="020B0604020202020204" pitchFamily="34" charset="0"/>
                        </a:rPr>
                        <a:t>(1)</a:t>
                      </a:r>
                      <a:endParaRPr lang="en-US" sz="900" dirty="0">
                        <a:latin typeface="Arial" panose="020B0604020202020204" pitchFamily="34" charset="0"/>
                        <a:cs typeface="Arial" panose="020B0604020202020204" pitchFamily="34" charset="0"/>
                      </a:endParaRPr>
                    </a:p>
                  </a:txBody>
                  <a:tcPr marT="18288" marB="18288"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3"/>
                  </a:ext>
                </a:extLst>
              </a:tr>
              <a:tr h="208800">
                <a:tc vMerge="1">
                  <a:txBody>
                    <a:bodyPr/>
                    <a:lstStyle/>
                    <a:p>
                      <a:pPr algn="ctr"/>
                      <a:endParaRPr lang="en-US" sz="900" dirty="0">
                        <a:latin typeface="Arial" panose="020B0604020202020204" pitchFamily="34" charset="0"/>
                        <a:cs typeface="Arial" panose="020B0604020202020204" pitchFamily="34" charset="0"/>
                      </a:endParaRPr>
                    </a:p>
                  </a:txBody>
                  <a:tcPr vert="vert270"/>
                </a:tc>
                <a:tc>
                  <a:txBody>
                    <a:bodyPr/>
                    <a:lstStyle/>
                    <a:p>
                      <a:r>
                        <a:rPr lang="en-US" sz="900" dirty="0">
                          <a:latin typeface="Arial" panose="020B0604020202020204" pitchFamily="34" charset="0"/>
                          <a:cs typeface="Arial" panose="020B0604020202020204" pitchFamily="34" charset="0"/>
                        </a:rPr>
                        <a:t>Other </a:t>
                      </a:r>
                      <a:r>
                        <a:rPr lang="en-US" sz="900" strike="noStrike" baseline="30000" dirty="0">
                          <a:latin typeface="Arial" panose="020B0604020202020204" pitchFamily="34" charset="0"/>
                          <a:cs typeface="Arial" panose="020B0604020202020204" pitchFamily="34" charset="0"/>
                        </a:rPr>
                        <a:t>(1)</a:t>
                      </a:r>
                      <a:endParaRPr lang="en-US" sz="900" dirty="0">
                        <a:latin typeface="Arial" panose="020B0604020202020204" pitchFamily="34" charset="0"/>
                        <a:cs typeface="Arial" panose="020B0604020202020204" pitchFamily="34" charset="0"/>
                      </a:endParaRP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4"/>
                  </a:ext>
                </a:extLst>
              </a:tr>
              <a:tr h="208800">
                <a:tc rowSpan="4">
                  <a:txBody>
                    <a:bodyPr/>
                    <a:lstStyle/>
                    <a:p>
                      <a:pPr algn="ctr" fontAlgn="ctr">
                        <a:tabLst>
                          <a:tab pos="404813" algn="l"/>
                        </a:tabLst>
                      </a:pPr>
                      <a:r>
                        <a:rPr lang="en-US" sz="900" b="1" i="0" u="none" strike="noStrike" dirty="0">
                          <a:solidFill>
                            <a:srgbClr val="000000"/>
                          </a:solidFill>
                          <a:effectLst/>
                          <a:latin typeface="Arial" panose="020B0604020202020204" pitchFamily="34" charset="0"/>
                          <a:cs typeface="Arial" panose="020B0604020202020204" pitchFamily="34" charset="0"/>
                        </a:rPr>
                        <a:t>Access</a:t>
                      </a:r>
                    </a:p>
                  </a:txBody>
                  <a:tcPr marT="18288" marB="18288" anchor="ctr">
                    <a:solidFill>
                      <a:srgbClr val="E9EDF4"/>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Ground transportation to/from airport</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5"/>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Parking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6"/>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Value for money of parking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7"/>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Availability of baggage carts/trolleys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8"/>
                  </a:ext>
                </a:extLst>
              </a:tr>
              <a:tr h="208800">
                <a:tc rowSpan="3">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Check-in</a:t>
                      </a:r>
                    </a:p>
                  </a:txBody>
                  <a:tcPr marT="18288" marB="18288"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Waiting time in check-in queue/line</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9"/>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Efficiency of check-in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0"/>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check-in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1"/>
                  </a:ext>
                </a:extLst>
              </a:tr>
              <a:tr h="208800">
                <a:tc rowSpan="2">
                  <a:txBody>
                    <a:bodyPr/>
                    <a:lstStyle/>
                    <a:p>
                      <a:pPr algn="ctr" fontAlgn="ctr">
                        <a:tabLst>
                          <a:tab pos="115888" algn="l"/>
                        </a:tabLst>
                      </a:pPr>
                      <a:r>
                        <a:rPr lang="en-US" sz="900" b="1" i="0" u="none" strike="noStrike" dirty="0">
                          <a:solidFill>
                            <a:srgbClr val="000000"/>
                          </a:solidFill>
                          <a:effectLst/>
                          <a:latin typeface="Arial" panose="020B0604020202020204" pitchFamily="34" charset="0"/>
                          <a:cs typeface="Arial" panose="020B0604020202020204" pitchFamily="34" charset="0"/>
                        </a:rPr>
                        <a:t>Passport</a:t>
                      </a:r>
                    </a:p>
                  </a:txBody>
                  <a:tcPr marT="18288" marB="18288"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Waiting time at passport/personal ID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2"/>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inspection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3"/>
                  </a:ext>
                </a:extLst>
              </a:tr>
              <a:tr h="208800">
                <a:tc rowSpan="4">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Security</a:t>
                      </a:r>
                    </a:p>
                  </a:txBody>
                  <a:tcPr marT="18288" marB="18288" anchor="ctr">
                    <a:solidFill>
                      <a:srgbClr val="D0D8E8"/>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security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4"/>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Thoroughness of security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5"/>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Waiting time at security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6"/>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Feeling of being safe and secure</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7"/>
                  </a:ext>
                </a:extLst>
              </a:tr>
              <a:tr h="208800">
                <a:tc rowSpan="4">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Finding Your Way</a:t>
                      </a:r>
                    </a:p>
                  </a:txBody>
                  <a:tcPr marT="18288" marB="18288"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Ease of finding your way through airport</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8"/>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Flight information screens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9"/>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Walking distance inside the terminal</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20"/>
                  </a:ext>
                </a:extLst>
              </a:tr>
              <a:tr h="208800">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Ease of making connections with other flights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21"/>
                  </a:ext>
                </a:extLst>
              </a:tr>
            </a:tbl>
          </a:graphicData>
        </a:graphic>
      </p:graphicFrame>
      <p:graphicFrame>
        <p:nvGraphicFramePr>
          <p:cNvPr id="40" name="Table 39">
            <a:extLst>
              <a:ext uri="{FF2B5EF4-FFF2-40B4-BE49-F238E27FC236}">
                <a16:creationId xmlns:a16="http://schemas.microsoft.com/office/drawing/2014/main" id="{4AE5AEF3-DAB5-45D9-BB18-2A14C501DA4E}"/>
              </a:ext>
            </a:extLst>
          </p:cNvPr>
          <p:cNvGraphicFramePr>
            <a:graphicFrameLocks noGrp="1"/>
          </p:cNvGraphicFramePr>
          <p:nvPr/>
        </p:nvGraphicFramePr>
        <p:xfrm>
          <a:off x="4610012" y="1133512"/>
          <a:ext cx="4077766" cy="3444209"/>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0000"/>
                    </a:ext>
                  </a:extLst>
                </a:gridCol>
                <a:gridCol w="2227152">
                  <a:extLst>
                    <a:ext uri="{9D8B030D-6E8A-4147-A177-3AD203B41FA5}">
                      <a16:colId xmlns:a16="http://schemas.microsoft.com/office/drawing/2014/main" val="20001"/>
                    </a:ext>
                  </a:extLst>
                </a:gridCol>
                <a:gridCol w="950614">
                  <a:extLst>
                    <a:ext uri="{9D8B030D-6E8A-4147-A177-3AD203B41FA5}">
                      <a16:colId xmlns:a16="http://schemas.microsoft.com/office/drawing/2014/main" val="20002"/>
                    </a:ext>
                  </a:extLst>
                </a:gridCol>
              </a:tblGrid>
              <a:tr h="318215">
                <a:tc gridSpan="2">
                  <a:txBody>
                    <a:bodyPr/>
                    <a:lstStyle/>
                    <a:p>
                      <a:endParaRPr lang="en-US" sz="900" dirty="0">
                        <a:latin typeface="Arial" panose="020B0604020202020204" pitchFamily="34" charset="0"/>
                        <a:cs typeface="Arial" panose="020B0604020202020204" pitchFamily="34" charset="0"/>
                      </a:endParaRPr>
                    </a:p>
                  </a:txBody>
                  <a:tcPr marT="18288" marB="18288"/>
                </a:tc>
                <a:tc hMerge="1">
                  <a:txBody>
                    <a:bodyPr/>
                    <a:lstStyle/>
                    <a:p>
                      <a:endParaRPr lang="en-US" sz="1100" dirty="0">
                        <a:latin typeface="Arial" panose="020B0604020202020204" pitchFamily="34" charset="0"/>
                        <a:cs typeface="Arial" panose="020B060402020202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a:solidFill>
                            <a:srgbClr val="5668EC"/>
                          </a:solidFill>
                          <a:latin typeface="Arial" panose="020B0604020202020204" pitchFamily="34" charset="0"/>
                          <a:cs typeface="Arial" panose="020B0604020202020204" pitchFamily="34" charset="0"/>
                        </a:rPr>
                        <a:t>Base</a:t>
                      </a:r>
                    </a:p>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a:latin typeface="Arial" panose="020B0604020202020204" pitchFamily="34" charset="0"/>
                          <a:cs typeface="Arial" panose="020B0604020202020204" pitchFamily="34" charset="0"/>
                        </a:rPr>
                        <a:t> </a:t>
                      </a:r>
                      <a:endParaRPr lang="en-US" sz="900" baseline="0" dirty="0">
                        <a:latin typeface="Arial" panose="020B0604020202020204" pitchFamily="34" charset="0"/>
                        <a:cs typeface="Arial" panose="020B0604020202020204" pitchFamily="34" charset="0"/>
                      </a:endParaRPr>
                    </a:p>
                  </a:txBody>
                  <a:tcPr marT="18288" marB="18288"/>
                </a:tc>
                <a:extLst>
                  <a:ext uri="{0D108BD9-81ED-4DB2-BD59-A6C34878D82A}">
                    <a16:rowId xmlns:a16="http://schemas.microsoft.com/office/drawing/2014/main" val="10000"/>
                  </a:ext>
                </a:extLst>
              </a:tr>
              <a:tr h="177826">
                <a:tc rowSpan="11">
                  <a:txBody>
                    <a:bodyPr/>
                    <a:lstStyle/>
                    <a:p>
                      <a:pPr algn="ctr" fontAlgn="ctr">
                        <a:tabLst>
                          <a:tab pos="404813" algn="l"/>
                        </a:tabLst>
                      </a:pPr>
                      <a:r>
                        <a:rPr lang="en-US" sz="900" b="1" i="0" u="none" strike="noStrike" dirty="0">
                          <a:solidFill>
                            <a:srgbClr val="000000"/>
                          </a:solidFill>
                          <a:effectLst/>
                          <a:latin typeface="Arial" panose="020B0604020202020204" pitchFamily="34" charset="0"/>
                          <a:cs typeface="Arial" panose="020B0604020202020204" pitchFamily="34" charset="0"/>
                        </a:rPr>
                        <a:t>Airport Facilities</a:t>
                      </a:r>
                    </a:p>
                  </a:txBody>
                  <a:tcPr marT="18288" marB="18288" anchor="ctr">
                    <a:solidFill>
                      <a:srgbClr val="D0D8E8"/>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Courtesy and helpfulness of airport staff</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1"/>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Restaurant/Eating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2"/>
                  </a:ext>
                </a:extLst>
              </a:tr>
              <a:tr h="318215">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Value for money of restaurant/eating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3"/>
                  </a:ext>
                </a:extLst>
              </a:tr>
              <a:tr h="318215">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Availability of bank/ATM facilities/money changers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4"/>
                  </a:ext>
                </a:extLst>
              </a:tr>
              <a:tr h="177826">
                <a:tc vMerge="1">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vert="vert270"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Shopping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5"/>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Value for money of shopping facilities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6"/>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Internet access/Wi-Fi</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7"/>
                  </a:ext>
                </a:extLst>
              </a:tr>
              <a:tr h="177826">
                <a:tc vMerge="1">
                  <a:txBody>
                    <a:bodyPr/>
                    <a:lstStyle/>
                    <a:p>
                      <a:pPr algn="ctr" fontAlgn="ctr">
                        <a:tabLst>
                          <a:tab pos="115888" algn="l"/>
                        </a:tabLst>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vert="vert270"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Business/Executive lounges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8"/>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Availability of washrooms/toilets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09"/>
                  </a:ext>
                </a:extLst>
              </a:tr>
              <a:tr h="177826">
                <a:tc vMerge="1">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vert="vert270" anchor="ctr">
                    <a:solidFill>
                      <a:srgbClr val="E9EDF4"/>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Cleanliness of washrooms/toilets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0"/>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Comfort of waiting/gate areas</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1"/>
                  </a:ext>
                </a:extLst>
              </a:tr>
              <a:tr h="177826">
                <a:tc rowSpan="2">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Airport Environment</a:t>
                      </a:r>
                    </a:p>
                  </a:txBody>
                  <a:tcPr marT="18288" marB="18288" anchor="ctr">
                    <a:solidFill>
                      <a:srgbClr val="E9EDF4"/>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Cleanliness of airport terminal</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2"/>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Ambience of the airport</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3"/>
                  </a:ext>
                </a:extLst>
              </a:tr>
              <a:tr h="177826">
                <a:tc rowSpan="3">
                  <a:txBody>
                    <a:bodyPr/>
                    <a:lstStyle/>
                    <a:p>
                      <a:pPr algn="ctr" fontAlgn="ctr"/>
                      <a:r>
                        <a:rPr lang="en-US" sz="900" b="1" i="0" u="none" strike="noStrike" dirty="0">
                          <a:solidFill>
                            <a:srgbClr val="000000"/>
                          </a:solidFill>
                          <a:effectLst/>
                          <a:latin typeface="Arial" panose="020B0604020202020204" pitchFamily="34" charset="0"/>
                          <a:cs typeface="Arial" panose="020B0604020202020204" pitchFamily="34" charset="0"/>
                        </a:rPr>
                        <a:t>Airport Arrivals</a:t>
                      </a:r>
                    </a:p>
                  </a:txBody>
                  <a:tcPr marT="18288" marB="18288" anchor="ctr">
                    <a:solidFill>
                      <a:srgbClr val="D0D8E8"/>
                    </a:solidFill>
                  </a:tcP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Passport/ID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4"/>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Speed of baggage delivery</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5"/>
                  </a:ext>
                </a:extLst>
              </a:tr>
              <a:tr h="177826">
                <a:tc vMerge="1">
                  <a:txBody>
                    <a:bodyPr/>
                    <a:lstStyle/>
                    <a:p>
                      <a:pPr algn="l"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l" fontAlgn="ctr"/>
                      <a:r>
                        <a:rPr lang="en-US" sz="900" b="0" i="0" u="none" strike="noStrike" dirty="0">
                          <a:solidFill>
                            <a:srgbClr val="000000"/>
                          </a:solidFill>
                          <a:effectLst/>
                          <a:latin typeface="Arial" panose="020B0604020202020204" pitchFamily="34" charset="0"/>
                          <a:cs typeface="Arial" panose="020B0604020202020204" pitchFamily="34" charset="0"/>
                        </a:rPr>
                        <a:t>Customs inspection</a:t>
                      </a:r>
                    </a:p>
                  </a:txBody>
                  <a:tcPr marT="18288" marB="18288" anchor="ctr"/>
                </a:tc>
                <a:tc>
                  <a:txBody>
                    <a:bodyPr/>
                    <a:lstStyle/>
                    <a:p>
                      <a:pPr algn="ctr">
                        <a:defRPr/>
                      </a:pPr>
                      <a:endParaRPr lang="en-US" sz="900" dirty="0">
                        <a:latin typeface="Arial" panose="020B0604020202020204" pitchFamily="34" charset="0"/>
                        <a:cs typeface="Arial" panose="020B0604020202020204" pitchFamily="34" charset="0"/>
                      </a:endParaRPr>
                    </a:p>
                  </a:txBody>
                  <a:tcPr marT="18288" marB="18288" anchor="ctr"/>
                </a:tc>
                <a:extLst>
                  <a:ext uri="{0D108BD9-81ED-4DB2-BD59-A6C34878D82A}">
                    <a16:rowId xmlns:a16="http://schemas.microsoft.com/office/drawing/2014/main" val="10016"/>
                  </a:ext>
                </a:extLst>
              </a:tr>
            </a:tbl>
          </a:graphicData>
        </a:graphic>
      </p:graphicFrame>
      <p:sp>
        <p:nvSpPr>
          <p:cNvPr id="42" name="TextBox 1">
            <a:extLst>
              <a:ext uri="{FF2B5EF4-FFF2-40B4-BE49-F238E27FC236}">
                <a16:creationId xmlns:a16="http://schemas.microsoft.com/office/drawing/2014/main" id="{88B9C3BE-FCC1-4081-8EE2-59B0E1CE8DFC}"/>
              </a:ext>
            </a:extLst>
          </p:cNvPr>
          <p:cNvSpPr txBox="1"/>
          <p:nvPr/>
        </p:nvSpPr>
        <p:spPr>
          <a:xfrm>
            <a:off x="7697178" y="1133513"/>
            <a:ext cx="1142022" cy="3452688"/>
          </a:xfrm>
          <a:prstGeom prst="rect">
            <a:avLst/>
          </a:prstGeom>
          <a:solidFill>
            <a:schemeClr val="bg1"/>
          </a:solidFill>
        </p:spPr>
        <p:txBody>
          <a:bodyPr wrap="square" rtlCol="0">
            <a:noAutofit/>
          </a:bodyPr>
          <a:lstStyle/>
          <a:p>
            <a:pPr defTabSz="457200">
              <a:spcAft>
                <a:spcPts val="300"/>
              </a:spcAft>
            </a:pPr>
            <a:endParaRPr lang="en-CA" sz="900"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0" name="object 10"/>
          <p:cNvSpPr txBox="1"/>
          <p:nvPr/>
        </p:nvSpPr>
        <p:spPr>
          <a:xfrm>
            <a:off x="1447800" y="3810000"/>
            <a:ext cx="566420" cy="304800"/>
          </a:xfrm>
          <a:prstGeom prst="rect">
            <a:avLst/>
          </a:prstGeom>
          <a:solidFill>
            <a:schemeClr val="bg1">
              <a:lumMod val="95000"/>
            </a:schemeClr>
          </a:solidFill>
        </p:spPr>
        <p:txBody>
          <a:bodyPr vert="horz" wrap="square" lIns="0" tIns="12065" rIns="0" bIns="0" rtlCol="0">
            <a:noAutofit/>
          </a:bodyPr>
          <a:lstStyle/>
          <a:p>
            <a:pPr marL="12700" marR="5080">
              <a:lnSpc>
                <a:spcPct val="100000"/>
              </a:lnSpc>
              <a:spcBef>
                <a:spcPts val="95"/>
              </a:spcBef>
            </a:pPr>
            <a:r>
              <a:rPr lang="en-US" sz="900" b="1" spc="-5" dirty="0">
                <a:latin typeface="Arial"/>
                <a:cs typeface="Arial"/>
              </a:rPr>
              <a:t>S</a:t>
            </a:r>
            <a:r>
              <a:rPr sz="900" b="1" spc="-5" dirty="0">
                <a:latin typeface="Arial"/>
                <a:cs typeface="Arial"/>
              </a:rPr>
              <a:t>ecurity  ID</a:t>
            </a:r>
            <a:r>
              <a:rPr sz="900" b="1" spc="-90" dirty="0">
                <a:latin typeface="Arial"/>
                <a:cs typeface="Arial"/>
              </a:rPr>
              <a:t> </a:t>
            </a:r>
            <a:r>
              <a:rPr sz="900" b="1" spc="-5" dirty="0">
                <a:latin typeface="Arial"/>
                <a:cs typeface="Arial"/>
              </a:rPr>
              <a:t>Check</a:t>
            </a:r>
            <a:endParaRPr sz="900" dirty="0">
              <a:latin typeface="Arial"/>
              <a:cs typeface="Arial"/>
            </a:endParaRPr>
          </a:p>
        </p:txBody>
      </p:sp>
      <p:pic>
        <p:nvPicPr>
          <p:cNvPr id="15" name="Picture 14">
            <a:extLst>
              <a:ext uri="{FF2B5EF4-FFF2-40B4-BE49-F238E27FC236}">
                <a16:creationId xmlns:a16="http://schemas.microsoft.com/office/drawing/2014/main" id="{52CCF35C-CF9B-477F-BCDB-E9C1E6A0D36E}"/>
              </a:ext>
            </a:extLst>
          </p:cNvPr>
          <p:cNvPicPr/>
          <p:nvPr/>
        </p:nvPicPr>
        <p:blipFill rotWithShape="1">
          <a:blip r:embed="rId5">
            <a:extLst>
              <a:ext uri="{28A0092B-C50C-407E-A947-70E740481C1C}">
                <a14:useLocalDpi xmlns:a14="http://schemas.microsoft.com/office/drawing/2010/main" val="0"/>
              </a:ext>
            </a:extLst>
          </a:blip>
          <a:srcRect b="30942"/>
          <a:stretch/>
        </p:blipFill>
        <p:spPr bwMode="auto">
          <a:xfrm>
            <a:off x="4609034" y="4560953"/>
            <a:ext cx="3087166" cy="1077847"/>
          </a:xfrm>
          <a:prstGeom prst="rect">
            <a:avLst/>
          </a:prstGeom>
          <a:solidFill>
            <a:schemeClr val="bg1"/>
          </a:solid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6F19DEEF-DFFC-46C5-B96F-E83D87A8B98F}"/>
              </a:ext>
            </a:extLst>
          </p:cNvPr>
          <p:cNvSpPr/>
          <p:nvPr/>
        </p:nvSpPr>
        <p:spPr>
          <a:xfrm>
            <a:off x="4589583" y="5613998"/>
            <a:ext cx="3106618" cy="426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228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defRPr/>
            </a:pPr>
            <a:r>
              <a:rPr lang="en-US" sz="3600" dirty="0"/>
              <a:t>Terminal-level Satisfaction Performance</a:t>
            </a:r>
          </a:p>
        </p:txBody>
      </p:sp>
      <p:sp>
        <p:nvSpPr>
          <p:cNvPr id="3" name="Slide Number Placeholder 2"/>
          <p:cNvSpPr>
            <a:spLocks noGrp="1"/>
          </p:cNvSpPr>
          <p:nvPr>
            <p:ph type="sldNum" sz="quarter" idx="4"/>
          </p:nvPr>
        </p:nvSpPr>
        <p:spPr/>
        <p:txBody>
          <a:bodyPr/>
          <a:lstStyle/>
          <a:p>
            <a:fld id="{13DAD56E-802A-2646-A8DB-6610A51D0FC3}" type="slidenum">
              <a:rPr lang="en-US" smtClean="0"/>
              <a:pPr/>
              <a:t>4</a:t>
            </a:fld>
            <a:endParaRPr lang="en-US" dirty="0"/>
          </a:p>
        </p:txBody>
      </p:sp>
      <p:sp>
        <p:nvSpPr>
          <p:cNvPr id="4" name="Date Placeholder 3"/>
          <p:cNvSpPr>
            <a:spLocks noGrp="1"/>
          </p:cNvSpPr>
          <p:nvPr>
            <p:ph type="dt" sz="half" idx="2"/>
          </p:nvPr>
        </p:nvSpPr>
        <p:spPr/>
        <p:txBody>
          <a:bodyPr/>
          <a:lstStyle/>
          <a:p>
            <a:r>
              <a:rPr lang="en-US" dirty="0">
                <a:solidFill>
                  <a:prstClr val="white"/>
                </a:solidFill>
              </a:rPr>
              <a:t>© 2019 ACI</a:t>
            </a:r>
          </a:p>
        </p:txBody>
      </p:sp>
      <p:sp>
        <p:nvSpPr>
          <p:cNvPr id="6"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Q3 2019</a:t>
            </a:r>
          </a:p>
        </p:txBody>
      </p:sp>
    </p:spTree>
    <p:extLst>
      <p:ext uri="{BB962C8B-B14F-4D97-AF65-F5344CB8AC3E}">
        <p14:creationId xmlns:p14="http://schemas.microsoft.com/office/powerpoint/2010/main" val="394215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JFK Airport Performance – By Terminal</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1" y="772737"/>
            <a:ext cx="8382236" cy="5552930"/>
          </a:xfrm>
        </p:spPr>
        <p:txBody>
          <a:bodyPr/>
          <a:lstStyle/>
          <a:p>
            <a:pPr>
              <a:lnSpc>
                <a:spcPct val="114000"/>
              </a:lnSpc>
              <a:spcAft>
                <a:spcPts val="600"/>
              </a:spcAft>
            </a:pPr>
            <a:r>
              <a:rPr lang="en-US" sz="1300" b="1" u="sng" dirty="0">
                <a:solidFill>
                  <a:schemeClr val="tx1"/>
                </a:solidFill>
              </a:rPr>
              <a:t>Terminal 1</a:t>
            </a:r>
            <a:r>
              <a:rPr lang="en-US" sz="1300" b="1" dirty="0">
                <a:solidFill>
                  <a:schemeClr val="tx1"/>
                </a:solidFill>
              </a:rPr>
              <a:t>: </a:t>
            </a:r>
            <a:r>
              <a:rPr lang="en-US" sz="1300" dirty="0">
                <a:solidFill>
                  <a:schemeClr val="tx1"/>
                </a:solidFill>
              </a:rPr>
              <a:t>Overall passenger satisfaction (3.63) in Q3 2019 remained steady year-over-year (YOY—Q3 2018) and among those business (3.39) and Leisure (3.56) travelers.  Satisfaction also remained steady for most airport elements, although it improved significantly for ATMs/Money exchanges (3.74). shopping facilities (3.66) and their respective value for the money – VFM (3.07) and Internet/Wi-Fi access (3.48). Terminal 1 satisfaction declined significantly on parking facilities (3.53), business lounges (3.58) and comfort at the gate (3.32) since last quarter (QTQ) – Q1 2019.  Check-in staff efficiency and courtesy tied (at 4.09) for the highest scoring terminal element in Q3 2019; eating facilities VFM (2.81) scored lowest.</a:t>
            </a:r>
            <a:endParaRPr lang="en-CA" sz="1300" dirty="0">
              <a:solidFill>
                <a:schemeClr val="tx1"/>
              </a:solidFill>
            </a:endParaRPr>
          </a:p>
          <a:p>
            <a:pPr>
              <a:lnSpc>
                <a:spcPct val="114000"/>
              </a:lnSpc>
              <a:spcAft>
                <a:spcPts val="600"/>
              </a:spcAft>
            </a:pPr>
            <a:r>
              <a:rPr lang="en-US" sz="1300" b="1" u="sng" dirty="0">
                <a:solidFill>
                  <a:schemeClr val="tx1"/>
                </a:solidFill>
              </a:rPr>
              <a:t>Terminal 2</a:t>
            </a:r>
            <a:r>
              <a:rPr lang="en-US" sz="1300" b="1" dirty="0">
                <a:solidFill>
                  <a:schemeClr val="tx1"/>
                </a:solidFill>
              </a:rPr>
              <a:t>: </a:t>
            </a:r>
            <a:r>
              <a:rPr lang="en-US" sz="1300" dirty="0">
                <a:solidFill>
                  <a:schemeClr val="tx1"/>
                </a:solidFill>
              </a:rPr>
              <a:t>Passenger satisfaction improved significantly overall (3.73) and among leisure travelers (3.76) QTQ – Q1 2019, as well as a handful of airport elements: TSA courtesy (3.86), thoroughness (4.09, -- also up significantly YOY), security wait-time (3.79) and safe/secure feeling (4.17, -- also up significantly YOY, and the highest scoring airport element in Q3 2019).  Satisfaction with shopping facilities (3.60) improved significantly YOY.  Most terminal elements remain steady YOY and QTQ …  none declined significantly.  Eating facilities VFM (2.84) was the lowest scoring element in Q3 2019.</a:t>
            </a:r>
          </a:p>
          <a:p>
            <a:pPr>
              <a:lnSpc>
                <a:spcPct val="114000"/>
              </a:lnSpc>
              <a:spcAft>
                <a:spcPts val="600"/>
              </a:spcAft>
            </a:pPr>
            <a:r>
              <a:rPr lang="en-US" sz="1300" b="1" u="sng" dirty="0">
                <a:solidFill>
                  <a:schemeClr val="tx1"/>
                </a:solidFill>
              </a:rPr>
              <a:t>Terminal 4</a:t>
            </a:r>
            <a:r>
              <a:rPr lang="en-US" sz="1300" b="1" dirty="0">
                <a:solidFill>
                  <a:schemeClr val="tx1"/>
                </a:solidFill>
              </a:rPr>
              <a:t>: </a:t>
            </a:r>
            <a:r>
              <a:rPr lang="en-US" sz="1300" dirty="0">
                <a:solidFill>
                  <a:schemeClr val="tx1"/>
                </a:solidFill>
              </a:rPr>
              <a:t>Passenger satisfaction remained steady overall (3.88) and among business (3.70) and leisure (3.86) travelers, while it improved significantly among a smaller passenger segment traveling for other reasons (4.00).  Terminal 4 satisfaction improved significantly YOY on ground transportation (3.90, also QTQ), parking facilities (3.91), baggage carts (3.86), Internet/Wi-Fi access (3.60), restroom cleanliness (3.82), comfort at the gate (3.74), eating facilities VFM (2.97, also the lowest scoring element in Q3 2019), while arrival customs inspection (3.78) improved significantly QTQ.  Terminal 4 lost ground QTQ on check-in wait-time (3.67), FIDS (3.93, also YOY), Internet/Wi-Fi access (3.60), restroom cleanliness (3.82) and availability (3.96), comfort at the gate (3.74) and terminal cleanliness (4.05).  Satisfaction YOY </a:t>
            </a:r>
            <a:r>
              <a:rPr lang="en-US" sz="1300">
                <a:solidFill>
                  <a:schemeClr val="tx1"/>
                </a:solidFill>
              </a:rPr>
              <a:t>declined significantly with </a:t>
            </a:r>
            <a:r>
              <a:rPr lang="en-US" sz="1300" dirty="0">
                <a:solidFill>
                  <a:schemeClr val="tx1"/>
                </a:solidFill>
              </a:rPr>
              <a:t>the security check ticket check/ID verification wait-time (3.78). Safe/secure feeling (4.08) scored highest in Q3 2019.</a:t>
            </a: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Q3 2019</a:t>
            </a:r>
          </a:p>
        </p:txBody>
      </p:sp>
    </p:spTree>
    <p:extLst>
      <p:ext uri="{BB962C8B-B14F-4D97-AF65-F5344CB8AC3E}">
        <p14:creationId xmlns:p14="http://schemas.microsoft.com/office/powerpoint/2010/main" val="196461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JFK Airport Performance – By Terminal (Cont’d)</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2" y="783117"/>
            <a:ext cx="8382236" cy="5514458"/>
          </a:xfrm>
        </p:spPr>
        <p:txBody>
          <a:bodyPr/>
          <a:lstStyle/>
          <a:p>
            <a:pPr>
              <a:lnSpc>
                <a:spcPct val="114000"/>
              </a:lnSpc>
              <a:spcAft>
                <a:spcPts val="600"/>
              </a:spcAft>
            </a:pPr>
            <a:r>
              <a:rPr lang="en-US" sz="1300" b="1" u="sng" dirty="0">
                <a:solidFill>
                  <a:schemeClr val="tx1"/>
                </a:solidFill>
              </a:rPr>
              <a:t>Terminal 5</a:t>
            </a:r>
            <a:r>
              <a:rPr lang="en-US" sz="1300" b="1" dirty="0">
                <a:solidFill>
                  <a:schemeClr val="tx1"/>
                </a:solidFill>
              </a:rPr>
              <a:t>: </a:t>
            </a:r>
            <a:r>
              <a:rPr lang="en-US" sz="1300" dirty="0">
                <a:solidFill>
                  <a:schemeClr val="tx1"/>
                </a:solidFill>
              </a:rPr>
              <a:t>Passenger satisfaction improved significantly year-over-year (YOY – Q3 2018) on ground transportation (3.90), baggage carts (3.86) and eating facilities value for the money – VFM (3.06), but declined significantly overall (3.89) and among leisure travelers (3.88) since last quarter (QTQ – Q2 2019), as well as on many terminal elements: all three check-in elements, both ticket/ID verification elements (both also down significantly year-over-year – YOY, Q3 2018), TSA courtesy (3.75), security check wait-time (3.56), and safe/secure feeling (4.02) – the former two security check elements are also down significantly YOY.  Also down significantly QTQ are ease of finding way (4.17), FIDS (4.19, also the highest scoring element in Q3 2019) ,ease of connections (3.98), airport staff courtesy (3.96), shopping facilities value for the money – VFM (3.22), restroom cleanliness (3.82) and availability (4.04), terminal cleanliness (3.86, also down significantly YOY), airport ambience (3.82), arrival passport (3.94) and customs inspection (3.83).  Eating facilities VFM (3.06) scored lowest in Q3 2019.</a:t>
            </a:r>
            <a:r>
              <a:rPr lang="en-CA" sz="1300" dirty="0">
                <a:solidFill>
                  <a:schemeClr val="tx1"/>
                </a:solidFill>
              </a:rPr>
              <a:t> </a:t>
            </a:r>
          </a:p>
          <a:p>
            <a:pPr>
              <a:lnSpc>
                <a:spcPct val="114000"/>
              </a:lnSpc>
              <a:spcAft>
                <a:spcPts val="300"/>
              </a:spcAft>
            </a:pPr>
            <a:r>
              <a:rPr lang="en-US" sz="1300" b="1" u="sng" dirty="0">
                <a:solidFill>
                  <a:schemeClr val="tx1"/>
                </a:solidFill>
              </a:rPr>
              <a:t>Terminal 7</a:t>
            </a:r>
            <a:r>
              <a:rPr lang="en-US" sz="1300" b="1" dirty="0">
                <a:solidFill>
                  <a:schemeClr val="tx1"/>
                </a:solidFill>
              </a:rPr>
              <a:t>: </a:t>
            </a:r>
            <a:r>
              <a:rPr lang="en-US" sz="1300" dirty="0">
                <a:solidFill>
                  <a:schemeClr val="tx1"/>
                </a:solidFill>
              </a:rPr>
              <a:t> Passenger satisfaction improved significantly YOY among leisure travelers (3.73) and on ease of finding way (4.13), FIDS (4.07), airport staff courtesy (4.06), Internet/Wi-Fi access (3.65, but down significantly QTQ).  Overall passenger satisfaction (3.68) remained steady, as it did on most of the terminal elements.  Satisfaction receded significantly YOY on TSA wait-time (3.69) and QTQ on restroom cleanliness (3.47).  Check-in staff efficiency (4.20) scored highest in Q3 2019; eating facilities VFM (2.56) again, scored lowest.   </a:t>
            </a:r>
          </a:p>
          <a:p>
            <a:pPr>
              <a:lnSpc>
                <a:spcPct val="114000"/>
              </a:lnSpc>
              <a:spcAft>
                <a:spcPts val="600"/>
              </a:spcAft>
            </a:pPr>
            <a:r>
              <a:rPr lang="en-US" sz="1300" b="1" u="sng" dirty="0">
                <a:solidFill>
                  <a:schemeClr val="tx1"/>
                </a:solidFill>
              </a:rPr>
              <a:t>Terminal 8</a:t>
            </a:r>
            <a:r>
              <a:rPr lang="en-US" sz="1300" b="1" dirty="0">
                <a:solidFill>
                  <a:schemeClr val="tx1"/>
                </a:solidFill>
              </a:rPr>
              <a:t>: </a:t>
            </a:r>
            <a:r>
              <a:rPr lang="en-US" sz="1300" dirty="0">
                <a:solidFill>
                  <a:schemeClr val="tx1"/>
                </a:solidFill>
              </a:rPr>
              <a:t>Internet/Wi-Fi access (3.80) improved significantly YOY, but declined significantly QTQ. Overall passenger satisfaction (3.95) remained steady YOY and QTQ, and for business travelers (4.05) and most of the terminal elements.  It declined significantly YOY among those traveling for personal reasons (3.93) and on safe/secure feeling (4.01, also down significantly QTQ), ease of finding way (4.10, also again, the highest scoring element in Q3 2019), FIDS (4.02), ease of connections (3.80), airport staff courtesy (3.97) and eating facilities (3.47).  Eating facilities VFM (3.06) again, scored lowest in Q3 2019.</a:t>
            </a:r>
            <a:endParaRPr lang="en-CA" sz="1300" dirty="0">
              <a:solidFill>
                <a:schemeClr val="tx1"/>
              </a:solidFill>
            </a:endParaRP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Q3 2019</a:t>
            </a:r>
          </a:p>
        </p:txBody>
      </p:sp>
    </p:spTree>
    <p:extLst>
      <p:ext uri="{BB962C8B-B14F-4D97-AF65-F5344CB8AC3E}">
        <p14:creationId xmlns:p14="http://schemas.microsoft.com/office/powerpoint/2010/main" val="39594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0199" y="1585491"/>
            <a:ext cx="8547793" cy="4696344"/>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199" y="989118"/>
            <a:ext cx="8547793" cy="596374"/>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ext uri="{D42A27DB-BD31-4B8C-83A1-F6EECF244321}">
                <p14:modId xmlns:p14="http://schemas.microsoft.com/office/powerpoint/2010/main" val="858414179"/>
              </p:ext>
            </p:extLst>
          </p:nvPr>
        </p:nvGraphicFramePr>
        <p:xfrm>
          <a:off x="367110" y="455880"/>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7</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86404"/>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624020"/>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90148"/>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634357"/>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83797"/>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552313"/>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134100"/>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88739"/>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836789"/>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(c)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ext uri="{D42A27DB-BD31-4B8C-83A1-F6EECF244321}">
                <p14:modId xmlns:p14="http://schemas.microsoft.com/office/powerpoint/2010/main" val="2055121981"/>
              </p:ext>
            </p:extLst>
          </p:nvPr>
        </p:nvGraphicFramePr>
        <p:xfrm>
          <a:off x="4166796" y="421134"/>
          <a:ext cx="1642533" cy="5971117"/>
        </p:xfrm>
        <a:graphic>
          <a:graphicData uri="http://schemas.openxmlformats.org/drawingml/2006/chart">
            <c:chart xmlns:c="http://schemas.openxmlformats.org/drawingml/2006/chart" xmlns:r="http://schemas.openxmlformats.org/officeDocument/2006/relationships" r:id="rId4"/>
          </a:graphicData>
        </a:graphic>
      </p:graphicFrame>
      <p:sp>
        <p:nvSpPr>
          <p:cNvPr id="42" name="Rectangle 41">
            <a:extLst>
              <a:ext uri="{FF2B5EF4-FFF2-40B4-BE49-F238E27FC236}">
                <a16:creationId xmlns:a16="http://schemas.microsoft.com/office/drawing/2014/main" id="{3DA70BD7-77D3-41F3-BE6D-B96D780C5922}"/>
              </a:ext>
            </a:extLst>
          </p:cNvPr>
          <p:cNvSpPr/>
          <p:nvPr/>
        </p:nvSpPr>
        <p:spPr>
          <a:xfrm>
            <a:off x="3794290" y="6115114"/>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6AACEEB0-6D53-4C37-8992-B823363D9526}"/>
              </a:ext>
            </a:extLst>
          </p:cNvPr>
          <p:cNvSpPr/>
          <p:nvPr/>
        </p:nvSpPr>
        <p:spPr>
          <a:xfrm>
            <a:off x="3794290" y="5909393"/>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graphicFrame>
        <p:nvGraphicFramePr>
          <p:cNvPr id="39" name="Content Placeholder 7">
            <a:extLst>
              <a:ext uri="{FF2B5EF4-FFF2-40B4-BE49-F238E27FC236}">
                <a16:creationId xmlns:a16="http://schemas.microsoft.com/office/drawing/2014/main" id="{4E171A84-4C93-4A0B-990C-35C39EC5EE33}"/>
              </a:ext>
            </a:extLst>
          </p:cNvPr>
          <p:cNvGraphicFramePr>
            <a:graphicFrameLocks/>
          </p:cNvGraphicFramePr>
          <p:nvPr>
            <p:extLst>
              <p:ext uri="{D42A27DB-BD31-4B8C-83A1-F6EECF244321}">
                <p14:modId xmlns:p14="http://schemas.microsoft.com/office/powerpoint/2010/main" val="980403602"/>
              </p:ext>
            </p:extLst>
          </p:nvPr>
        </p:nvGraphicFramePr>
        <p:xfrm>
          <a:off x="7305850" y="461814"/>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190" name="Rectangle 189">
            <a:extLst>
              <a:ext uri="{FF2B5EF4-FFF2-40B4-BE49-F238E27FC236}">
                <a16:creationId xmlns:a16="http://schemas.microsoft.com/office/drawing/2014/main" id="{17835DD8-DB94-465F-9024-AC902E84B1B5}"/>
              </a:ext>
            </a:extLst>
          </p:cNvPr>
          <p:cNvSpPr/>
          <p:nvPr/>
        </p:nvSpPr>
        <p:spPr>
          <a:xfrm>
            <a:off x="8386644" y="95747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91" name="Rectangle 190">
            <a:extLst>
              <a:ext uri="{FF2B5EF4-FFF2-40B4-BE49-F238E27FC236}">
                <a16:creationId xmlns:a16="http://schemas.microsoft.com/office/drawing/2014/main" id="{141B7870-C1D1-49D6-A584-9CB5A04FB2C1}"/>
              </a:ext>
            </a:extLst>
          </p:cNvPr>
          <p:cNvSpPr/>
          <p:nvPr/>
        </p:nvSpPr>
        <p:spPr>
          <a:xfrm>
            <a:off x="8385787" y="1203012"/>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8" name="Title 1"/>
          <p:cNvSpPr>
            <a:spLocks noGrp="1"/>
          </p:cNvSpPr>
          <p:nvPr>
            <p:ph type="title"/>
          </p:nvPr>
        </p:nvSpPr>
        <p:spPr>
          <a:xfrm>
            <a:off x="248717" y="199241"/>
            <a:ext cx="3442916" cy="559721"/>
          </a:xfrm>
        </p:spPr>
        <p:txBody>
          <a:bodyPr>
            <a:noAutofit/>
          </a:bodyPr>
          <a:lstStyle/>
          <a:p>
            <a:r>
              <a:rPr lang="en-CA" sz="2000" b="1" dirty="0"/>
              <a:t>JFK Terminal Performance</a:t>
            </a:r>
          </a:p>
        </p:txBody>
      </p:sp>
      <p:graphicFrame>
        <p:nvGraphicFramePr>
          <p:cNvPr id="91" name="Content Placeholder 7">
            <a:extLst>
              <a:ext uri="{FF2B5EF4-FFF2-40B4-BE49-F238E27FC236}">
                <a16:creationId xmlns:a16="http://schemas.microsoft.com/office/drawing/2014/main" id="{9A52C413-B7F3-4AA7-9F83-3EEAFCD4BFBF}"/>
              </a:ext>
            </a:extLst>
          </p:cNvPr>
          <p:cNvGraphicFramePr>
            <a:graphicFrameLocks/>
          </p:cNvGraphicFramePr>
          <p:nvPr>
            <p:extLst>
              <p:ext uri="{D42A27DB-BD31-4B8C-83A1-F6EECF244321}">
                <p14:modId xmlns:p14="http://schemas.microsoft.com/office/powerpoint/2010/main" val="2548614221"/>
              </p:ext>
            </p:extLst>
          </p:nvPr>
        </p:nvGraphicFramePr>
        <p:xfrm>
          <a:off x="3095101" y="463134"/>
          <a:ext cx="1642533" cy="597111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Content Placeholder 7">
            <a:extLst>
              <a:ext uri="{FF2B5EF4-FFF2-40B4-BE49-F238E27FC236}">
                <a16:creationId xmlns:a16="http://schemas.microsoft.com/office/drawing/2014/main" id="{C194EDF6-A107-4365-946E-E18B63101807}"/>
              </a:ext>
            </a:extLst>
          </p:cNvPr>
          <p:cNvGraphicFramePr>
            <a:graphicFrameLocks/>
          </p:cNvGraphicFramePr>
          <p:nvPr>
            <p:extLst>
              <p:ext uri="{D42A27DB-BD31-4B8C-83A1-F6EECF244321}">
                <p14:modId xmlns:p14="http://schemas.microsoft.com/office/powerpoint/2010/main" val="4011268305"/>
              </p:ext>
            </p:extLst>
          </p:nvPr>
        </p:nvGraphicFramePr>
        <p:xfrm>
          <a:off x="5287210" y="465749"/>
          <a:ext cx="1642533" cy="5971117"/>
        </p:xfrm>
        <a:graphic>
          <a:graphicData uri="http://schemas.openxmlformats.org/drawingml/2006/chart">
            <c:chart xmlns:c="http://schemas.openxmlformats.org/drawingml/2006/chart" xmlns:r="http://schemas.openxmlformats.org/officeDocument/2006/relationships" r:id="rId7"/>
          </a:graphicData>
        </a:graphic>
      </p:graphicFrame>
      <p:sp>
        <p:nvSpPr>
          <p:cNvPr id="114" name="Rectangle 113"/>
          <p:cNvSpPr/>
          <p:nvPr/>
        </p:nvSpPr>
        <p:spPr>
          <a:xfrm>
            <a:off x="545735" y="6273558"/>
            <a:ext cx="8047354" cy="369332"/>
          </a:xfrm>
          <a:prstGeom prst="rect">
            <a:avLst/>
          </a:prstGeom>
        </p:spPr>
        <p:txBody>
          <a:bodyPr wrap="square" lIns="45720" rIns="9144" anchor="t" anchorCtr="0">
            <a:spAutoFit/>
          </a:bodyPr>
          <a:lstStyle/>
          <a:p>
            <a:pPr defTabSz="457200">
              <a:lnSpc>
                <a:spcPts val="10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1000"/>
              </a:lnSpc>
            </a:pP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 </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NA: Not applicable.</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 H2/3—</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L2/3</a:t>
            </a:r>
            <a:r>
              <a:rPr lang="en-US"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Higher</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Lower</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than Q2 2019/Q3 2018; Q3 2019  N: T1=426; T2=219; T4=1,120; T5=733; T7=220; T8=388.</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117"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Q3 2019</a:t>
            </a:r>
          </a:p>
        </p:txBody>
      </p:sp>
      <p:sp>
        <p:nvSpPr>
          <p:cNvPr id="105" name="Rectangle 104">
            <a:extLst>
              <a:ext uri="{FF2B5EF4-FFF2-40B4-BE49-F238E27FC236}">
                <a16:creationId xmlns:a16="http://schemas.microsoft.com/office/drawing/2014/main" id="{2BF21C45-F8EB-4F43-ADF2-045ADD71D262}"/>
              </a:ext>
            </a:extLst>
          </p:cNvPr>
          <p:cNvSpPr/>
          <p:nvPr/>
        </p:nvSpPr>
        <p:spPr>
          <a:xfrm>
            <a:off x="5333416" y="325552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08" name="Content Placeholder 7">
            <a:extLst>
              <a:ext uri="{FF2B5EF4-FFF2-40B4-BE49-F238E27FC236}">
                <a16:creationId xmlns:a16="http://schemas.microsoft.com/office/drawing/2014/main" id="{9AABCA47-ADA8-4316-B1B9-BDB5B2330642}"/>
              </a:ext>
            </a:extLst>
          </p:cNvPr>
          <p:cNvGraphicFramePr>
            <a:graphicFrameLocks/>
          </p:cNvGraphicFramePr>
          <p:nvPr>
            <p:extLst>
              <p:ext uri="{D42A27DB-BD31-4B8C-83A1-F6EECF244321}">
                <p14:modId xmlns:p14="http://schemas.microsoft.com/office/powerpoint/2010/main" val="201739341"/>
              </p:ext>
            </p:extLst>
          </p:nvPr>
        </p:nvGraphicFramePr>
        <p:xfrm>
          <a:off x="6263877" y="465748"/>
          <a:ext cx="1642533" cy="5971117"/>
        </p:xfrm>
        <a:graphic>
          <a:graphicData uri="http://schemas.openxmlformats.org/drawingml/2006/chart">
            <c:chart xmlns:c="http://schemas.openxmlformats.org/drawingml/2006/chart" xmlns:r="http://schemas.openxmlformats.org/officeDocument/2006/relationships" r:id="rId8"/>
          </a:graphicData>
        </a:graphic>
      </p:graphicFrame>
      <p:sp>
        <p:nvSpPr>
          <p:cNvPr id="65" name="Rectangle 64">
            <a:extLst>
              <a:ext uri="{FF2B5EF4-FFF2-40B4-BE49-F238E27FC236}">
                <a16:creationId xmlns:a16="http://schemas.microsoft.com/office/drawing/2014/main" id="{2BF21C45-F8EB-4F43-ADF2-045ADD71D262}"/>
              </a:ext>
            </a:extLst>
          </p:cNvPr>
          <p:cNvSpPr/>
          <p:nvPr/>
        </p:nvSpPr>
        <p:spPr>
          <a:xfrm>
            <a:off x="6499134" y="2205798"/>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5" name="Rectangle 184">
            <a:extLst>
              <a:ext uri="{FF2B5EF4-FFF2-40B4-BE49-F238E27FC236}">
                <a16:creationId xmlns:a16="http://schemas.microsoft.com/office/drawing/2014/main" id="{B1073EFC-9905-4EF4-B397-7ECF9A0CC758}"/>
              </a:ext>
            </a:extLst>
          </p:cNvPr>
          <p:cNvSpPr/>
          <p:nvPr/>
        </p:nvSpPr>
        <p:spPr>
          <a:xfrm>
            <a:off x="6506786" y="3012286"/>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6" name="Rectangle 185">
            <a:extLst>
              <a:ext uri="{FF2B5EF4-FFF2-40B4-BE49-F238E27FC236}">
                <a16:creationId xmlns:a16="http://schemas.microsoft.com/office/drawing/2014/main" id="{3BE69813-A4E1-4DAB-8B4B-4B1FDC181AD5}"/>
              </a:ext>
            </a:extLst>
          </p:cNvPr>
          <p:cNvSpPr/>
          <p:nvPr/>
        </p:nvSpPr>
        <p:spPr>
          <a:xfrm>
            <a:off x="6493098" y="3267589"/>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88" name="Rectangle 187">
            <a:extLst>
              <a:ext uri="{FF2B5EF4-FFF2-40B4-BE49-F238E27FC236}">
                <a16:creationId xmlns:a16="http://schemas.microsoft.com/office/drawing/2014/main" id="{787A0587-44FC-4F9D-B459-2E9332180880}"/>
              </a:ext>
            </a:extLst>
          </p:cNvPr>
          <p:cNvSpPr/>
          <p:nvPr/>
        </p:nvSpPr>
        <p:spPr>
          <a:xfrm>
            <a:off x="6481088" y="4477964"/>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0" name="Rectangle 259">
            <a:extLst>
              <a:ext uri="{FF2B5EF4-FFF2-40B4-BE49-F238E27FC236}">
                <a16:creationId xmlns:a16="http://schemas.microsoft.com/office/drawing/2014/main" id="{8761B9CA-9DE0-4D60-BCB5-0A4771221CFF}"/>
              </a:ext>
            </a:extLst>
          </p:cNvPr>
          <p:cNvSpPr/>
          <p:nvPr/>
        </p:nvSpPr>
        <p:spPr>
          <a:xfrm>
            <a:off x="4353856" y="97024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a:t>
            </a:r>
          </a:p>
        </p:txBody>
      </p:sp>
      <p:sp>
        <p:nvSpPr>
          <p:cNvPr id="179" name="Rectangle 178">
            <a:extLst>
              <a:ext uri="{FF2B5EF4-FFF2-40B4-BE49-F238E27FC236}">
                <a16:creationId xmlns:a16="http://schemas.microsoft.com/office/drawing/2014/main" id="{CD46D749-C7F4-4253-9B1D-F0E2F7019AAB}"/>
              </a:ext>
            </a:extLst>
          </p:cNvPr>
          <p:cNvSpPr/>
          <p:nvPr/>
        </p:nvSpPr>
        <p:spPr>
          <a:xfrm>
            <a:off x="3413969" y="446999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06" name="Rectangle 205">
            <a:extLst>
              <a:ext uri="{FF2B5EF4-FFF2-40B4-BE49-F238E27FC236}">
                <a16:creationId xmlns:a16="http://schemas.microsoft.com/office/drawing/2014/main" id="{BF6D93E9-8CD0-4ECC-A60C-2CDC070146B6}"/>
              </a:ext>
            </a:extLst>
          </p:cNvPr>
          <p:cNvSpPr/>
          <p:nvPr/>
        </p:nvSpPr>
        <p:spPr>
          <a:xfrm>
            <a:off x="5438439" y="4816984"/>
            <a:ext cx="398236" cy="2220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27" name="Rectangle 126">
            <a:extLst>
              <a:ext uri="{FF2B5EF4-FFF2-40B4-BE49-F238E27FC236}">
                <a16:creationId xmlns:a16="http://schemas.microsoft.com/office/drawing/2014/main" id="{BBD681BE-7DC4-4B1C-8B06-41D41CB8216E}"/>
              </a:ext>
            </a:extLst>
          </p:cNvPr>
          <p:cNvSpPr/>
          <p:nvPr/>
        </p:nvSpPr>
        <p:spPr>
          <a:xfrm>
            <a:off x="3653931" y="5874256"/>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9929B2BC-BEB0-4D88-87F7-DD6559FF2597}"/>
              </a:ext>
            </a:extLst>
          </p:cNvPr>
          <p:cNvSpPr/>
          <p:nvPr/>
        </p:nvSpPr>
        <p:spPr>
          <a:xfrm>
            <a:off x="3652468" y="6079159"/>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BD6B72C3-9F22-4725-85B4-FEE1CBF66041}"/>
              </a:ext>
            </a:extLst>
          </p:cNvPr>
          <p:cNvSpPr/>
          <p:nvPr/>
        </p:nvSpPr>
        <p:spPr>
          <a:xfrm>
            <a:off x="2602576" y="722699"/>
            <a:ext cx="520996" cy="34036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T1</a:t>
            </a:r>
          </a:p>
        </p:txBody>
      </p:sp>
      <p:sp>
        <p:nvSpPr>
          <p:cNvPr id="30" name="Rectangle 29">
            <a:extLst>
              <a:ext uri="{FF2B5EF4-FFF2-40B4-BE49-F238E27FC236}">
                <a16:creationId xmlns:a16="http://schemas.microsoft.com/office/drawing/2014/main" id="{CA72B1C0-7516-4E22-BE66-77E24D1277E0}"/>
              </a:ext>
            </a:extLst>
          </p:cNvPr>
          <p:cNvSpPr/>
          <p:nvPr/>
        </p:nvSpPr>
        <p:spPr>
          <a:xfrm>
            <a:off x="3601118" y="751396"/>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T2</a:t>
            </a:r>
          </a:p>
        </p:txBody>
      </p:sp>
      <p:sp>
        <p:nvSpPr>
          <p:cNvPr id="32" name="Rectangle 31">
            <a:extLst>
              <a:ext uri="{FF2B5EF4-FFF2-40B4-BE49-F238E27FC236}">
                <a16:creationId xmlns:a16="http://schemas.microsoft.com/office/drawing/2014/main" id="{A11C6288-7CC3-459E-A584-CB6183663D8F}"/>
              </a:ext>
            </a:extLst>
          </p:cNvPr>
          <p:cNvSpPr/>
          <p:nvPr/>
        </p:nvSpPr>
        <p:spPr>
          <a:xfrm>
            <a:off x="4704247" y="770335"/>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T4</a:t>
            </a:r>
          </a:p>
        </p:txBody>
      </p:sp>
      <p:sp>
        <p:nvSpPr>
          <p:cNvPr id="36" name="Rectangle 35">
            <a:extLst>
              <a:ext uri="{FF2B5EF4-FFF2-40B4-BE49-F238E27FC236}">
                <a16:creationId xmlns:a16="http://schemas.microsoft.com/office/drawing/2014/main" id="{54A9AFB9-5B8C-412C-BA1F-B6A853A2DBF6}"/>
              </a:ext>
            </a:extLst>
          </p:cNvPr>
          <p:cNvSpPr/>
          <p:nvPr/>
        </p:nvSpPr>
        <p:spPr>
          <a:xfrm>
            <a:off x="5843087" y="76512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T5</a:t>
            </a:r>
          </a:p>
        </p:txBody>
      </p:sp>
      <p:sp>
        <p:nvSpPr>
          <p:cNvPr id="38" name="Rectangle 37">
            <a:extLst>
              <a:ext uri="{FF2B5EF4-FFF2-40B4-BE49-F238E27FC236}">
                <a16:creationId xmlns:a16="http://schemas.microsoft.com/office/drawing/2014/main" id="{AE74C03F-A2BC-4C3D-8DEB-29FAD00F239F}"/>
              </a:ext>
            </a:extLst>
          </p:cNvPr>
          <p:cNvSpPr/>
          <p:nvPr/>
        </p:nvSpPr>
        <p:spPr>
          <a:xfrm>
            <a:off x="6730410" y="75690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T7</a:t>
            </a:r>
          </a:p>
        </p:txBody>
      </p:sp>
      <p:sp>
        <p:nvSpPr>
          <p:cNvPr id="40" name="Rectangle 39">
            <a:extLst>
              <a:ext uri="{FF2B5EF4-FFF2-40B4-BE49-F238E27FC236}">
                <a16:creationId xmlns:a16="http://schemas.microsoft.com/office/drawing/2014/main" id="{1B4C686F-A943-4675-864C-E5033CB57B52}"/>
              </a:ext>
            </a:extLst>
          </p:cNvPr>
          <p:cNvSpPr/>
          <p:nvPr/>
        </p:nvSpPr>
        <p:spPr>
          <a:xfrm>
            <a:off x="7770259" y="762012"/>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C56B0"/>
                </a:solidFill>
                <a:latin typeface="Arial" panose="020B0604020202020204" pitchFamily="34" charset="0"/>
                <a:cs typeface="Arial" panose="020B0604020202020204" pitchFamily="34" charset="0"/>
              </a:rPr>
              <a:t>T8</a:t>
            </a:r>
          </a:p>
        </p:txBody>
      </p:sp>
      <p:sp>
        <p:nvSpPr>
          <p:cNvPr id="132" name="Rectangle 131">
            <a:extLst>
              <a:ext uri="{FF2B5EF4-FFF2-40B4-BE49-F238E27FC236}">
                <a16:creationId xmlns:a16="http://schemas.microsoft.com/office/drawing/2014/main" id="{45495969-E2A6-4C17-B9C3-B06EBFAE67F1}"/>
              </a:ext>
            </a:extLst>
          </p:cNvPr>
          <p:cNvSpPr/>
          <p:nvPr/>
        </p:nvSpPr>
        <p:spPr>
          <a:xfrm>
            <a:off x="3321591" y="1772115"/>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34" name="Rectangle 133">
            <a:extLst>
              <a:ext uri="{FF2B5EF4-FFF2-40B4-BE49-F238E27FC236}">
                <a16:creationId xmlns:a16="http://schemas.microsoft.com/office/drawing/2014/main" id="{00EF7470-AD29-4CD8-9876-19B93E0DAC16}"/>
              </a:ext>
            </a:extLst>
          </p:cNvPr>
          <p:cNvSpPr/>
          <p:nvPr/>
        </p:nvSpPr>
        <p:spPr>
          <a:xfrm>
            <a:off x="3321591" y="4936948"/>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36" name="Rectangle 135">
            <a:extLst>
              <a:ext uri="{FF2B5EF4-FFF2-40B4-BE49-F238E27FC236}">
                <a16:creationId xmlns:a16="http://schemas.microsoft.com/office/drawing/2014/main" id="{F44DFBD1-7504-4733-AC4E-A73BA67FAFA7}"/>
              </a:ext>
            </a:extLst>
          </p:cNvPr>
          <p:cNvSpPr/>
          <p:nvPr/>
        </p:nvSpPr>
        <p:spPr>
          <a:xfrm>
            <a:off x="3413968" y="459122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37" name="Rectangle 136">
            <a:extLst>
              <a:ext uri="{FF2B5EF4-FFF2-40B4-BE49-F238E27FC236}">
                <a16:creationId xmlns:a16="http://schemas.microsoft.com/office/drawing/2014/main" id="{23FC8E9C-8868-43FE-B228-48D16A850B04}"/>
              </a:ext>
            </a:extLst>
          </p:cNvPr>
          <p:cNvSpPr/>
          <p:nvPr/>
        </p:nvSpPr>
        <p:spPr>
          <a:xfrm>
            <a:off x="3289499" y="469019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38" name="Rectangle 137">
            <a:extLst>
              <a:ext uri="{FF2B5EF4-FFF2-40B4-BE49-F238E27FC236}">
                <a16:creationId xmlns:a16="http://schemas.microsoft.com/office/drawing/2014/main" id="{62AD0E34-829E-4540-8DA3-C277C01FFBA6}"/>
              </a:ext>
            </a:extLst>
          </p:cNvPr>
          <p:cNvSpPr/>
          <p:nvPr/>
        </p:nvSpPr>
        <p:spPr>
          <a:xfrm>
            <a:off x="3368864" y="480386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42" name="Rectangle 141">
            <a:extLst>
              <a:ext uri="{FF2B5EF4-FFF2-40B4-BE49-F238E27FC236}">
                <a16:creationId xmlns:a16="http://schemas.microsoft.com/office/drawing/2014/main" id="{D648E6A3-71EF-435C-8C39-4AA20689EA50}"/>
              </a:ext>
            </a:extLst>
          </p:cNvPr>
          <p:cNvSpPr/>
          <p:nvPr/>
        </p:nvSpPr>
        <p:spPr>
          <a:xfrm>
            <a:off x="3280913" y="5293724"/>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143" name="Rectangle 142">
            <a:extLst>
              <a:ext uri="{FF2B5EF4-FFF2-40B4-BE49-F238E27FC236}">
                <a16:creationId xmlns:a16="http://schemas.microsoft.com/office/drawing/2014/main" id="{FC33722D-E5A6-4667-B49F-3A8998A43056}"/>
              </a:ext>
            </a:extLst>
          </p:cNvPr>
          <p:cNvSpPr/>
          <p:nvPr/>
        </p:nvSpPr>
        <p:spPr>
          <a:xfrm>
            <a:off x="4360900" y="120044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a:t>
            </a:r>
          </a:p>
        </p:txBody>
      </p:sp>
      <p:sp>
        <p:nvSpPr>
          <p:cNvPr id="144" name="Rectangle 143">
            <a:extLst>
              <a:ext uri="{FF2B5EF4-FFF2-40B4-BE49-F238E27FC236}">
                <a16:creationId xmlns:a16="http://schemas.microsoft.com/office/drawing/2014/main" id="{5FC6663D-A859-4424-964F-D2F55847B772}"/>
              </a:ext>
            </a:extLst>
          </p:cNvPr>
          <p:cNvSpPr/>
          <p:nvPr/>
        </p:nvSpPr>
        <p:spPr>
          <a:xfrm>
            <a:off x="4378719" y="140341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a:t>
            </a:r>
          </a:p>
        </p:txBody>
      </p:sp>
      <p:sp>
        <p:nvSpPr>
          <p:cNvPr id="145" name="Rectangle 144">
            <a:extLst>
              <a:ext uri="{FF2B5EF4-FFF2-40B4-BE49-F238E27FC236}">
                <a16:creationId xmlns:a16="http://schemas.microsoft.com/office/drawing/2014/main" id="{71A5BE7D-9A5F-475E-8E02-64253C2CC1E5}"/>
              </a:ext>
            </a:extLst>
          </p:cNvPr>
          <p:cNvSpPr/>
          <p:nvPr/>
        </p:nvSpPr>
        <p:spPr>
          <a:xfrm>
            <a:off x="4390235" y="300635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a:t>
            </a:r>
          </a:p>
        </p:txBody>
      </p:sp>
      <p:sp>
        <p:nvSpPr>
          <p:cNvPr id="146" name="Rectangle 145">
            <a:extLst>
              <a:ext uri="{FF2B5EF4-FFF2-40B4-BE49-F238E27FC236}">
                <a16:creationId xmlns:a16="http://schemas.microsoft.com/office/drawing/2014/main" id="{97FEF9F0-FE9C-43F9-90EB-2D234FAF087F}"/>
              </a:ext>
            </a:extLst>
          </p:cNvPr>
          <p:cNvSpPr/>
          <p:nvPr/>
        </p:nvSpPr>
        <p:spPr>
          <a:xfrm>
            <a:off x="4363394" y="3136561"/>
            <a:ext cx="404386" cy="1452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H2/3</a:t>
            </a:r>
          </a:p>
        </p:txBody>
      </p:sp>
      <p:sp>
        <p:nvSpPr>
          <p:cNvPr id="147" name="Rectangle 146">
            <a:extLst>
              <a:ext uri="{FF2B5EF4-FFF2-40B4-BE49-F238E27FC236}">
                <a16:creationId xmlns:a16="http://schemas.microsoft.com/office/drawing/2014/main" id="{CB28B343-44D2-4BE3-99A9-97D863E7E946}"/>
              </a:ext>
            </a:extLst>
          </p:cNvPr>
          <p:cNvSpPr/>
          <p:nvPr/>
        </p:nvSpPr>
        <p:spPr>
          <a:xfrm>
            <a:off x="4390235" y="323550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a:t>
            </a:r>
          </a:p>
        </p:txBody>
      </p:sp>
      <p:sp>
        <p:nvSpPr>
          <p:cNvPr id="148" name="Rectangle 147">
            <a:extLst>
              <a:ext uri="{FF2B5EF4-FFF2-40B4-BE49-F238E27FC236}">
                <a16:creationId xmlns:a16="http://schemas.microsoft.com/office/drawing/2014/main" id="{79BCDD5B-1A08-4AA4-862F-0A65D470E5DC}"/>
              </a:ext>
            </a:extLst>
          </p:cNvPr>
          <p:cNvSpPr/>
          <p:nvPr/>
        </p:nvSpPr>
        <p:spPr>
          <a:xfrm>
            <a:off x="4378719" y="3373518"/>
            <a:ext cx="387621" cy="1420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H2/3</a:t>
            </a:r>
          </a:p>
        </p:txBody>
      </p:sp>
      <p:sp>
        <p:nvSpPr>
          <p:cNvPr id="150" name="Rectangle 149">
            <a:extLst>
              <a:ext uri="{FF2B5EF4-FFF2-40B4-BE49-F238E27FC236}">
                <a16:creationId xmlns:a16="http://schemas.microsoft.com/office/drawing/2014/main" id="{6BDECAAC-B972-414A-AABE-653AC2790203}"/>
              </a:ext>
            </a:extLst>
          </p:cNvPr>
          <p:cNvSpPr/>
          <p:nvPr/>
        </p:nvSpPr>
        <p:spPr>
          <a:xfrm>
            <a:off x="4338159" y="459690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51" name="Rectangle 150">
            <a:extLst>
              <a:ext uri="{FF2B5EF4-FFF2-40B4-BE49-F238E27FC236}">
                <a16:creationId xmlns:a16="http://schemas.microsoft.com/office/drawing/2014/main" id="{BA51E1AF-4849-4ED2-A95D-39686BC47B8F}"/>
              </a:ext>
            </a:extLst>
          </p:cNvPr>
          <p:cNvSpPr/>
          <p:nvPr/>
        </p:nvSpPr>
        <p:spPr>
          <a:xfrm>
            <a:off x="5481923" y="1662891"/>
            <a:ext cx="327215" cy="1846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H2/3</a:t>
            </a:r>
          </a:p>
        </p:txBody>
      </p:sp>
      <p:sp>
        <p:nvSpPr>
          <p:cNvPr id="152" name="Rectangle 151">
            <a:extLst>
              <a:ext uri="{FF2B5EF4-FFF2-40B4-BE49-F238E27FC236}">
                <a16:creationId xmlns:a16="http://schemas.microsoft.com/office/drawing/2014/main" id="{FA9CDD88-D3FB-453E-9E07-3FAFC29CD507}"/>
              </a:ext>
            </a:extLst>
          </p:cNvPr>
          <p:cNvSpPr/>
          <p:nvPr/>
        </p:nvSpPr>
        <p:spPr>
          <a:xfrm>
            <a:off x="5458456" y="608561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a:t>
            </a:r>
          </a:p>
        </p:txBody>
      </p:sp>
      <p:sp>
        <p:nvSpPr>
          <p:cNvPr id="154" name="Rectangle 153">
            <a:extLst>
              <a:ext uri="{FF2B5EF4-FFF2-40B4-BE49-F238E27FC236}">
                <a16:creationId xmlns:a16="http://schemas.microsoft.com/office/drawing/2014/main" id="{7C6F21E5-4978-4C85-93A3-85EB90BBB279}"/>
              </a:ext>
            </a:extLst>
          </p:cNvPr>
          <p:cNvSpPr/>
          <p:nvPr/>
        </p:nvSpPr>
        <p:spPr>
          <a:xfrm>
            <a:off x="5373350" y="2222392"/>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55" name="Rectangle 154">
            <a:extLst>
              <a:ext uri="{FF2B5EF4-FFF2-40B4-BE49-F238E27FC236}">
                <a16:creationId xmlns:a16="http://schemas.microsoft.com/office/drawing/2014/main" id="{E4ED2F51-EC88-4B2A-9F06-7290FA7AA922}"/>
              </a:ext>
            </a:extLst>
          </p:cNvPr>
          <p:cNvSpPr/>
          <p:nvPr/>
        </p:nvSpPr>
        <p:spPr>
          <a:xfrm>
            <a:off x="5459667" y="3715330"/>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2/3</a:t>
            </a:r>
          </a:p>
        </p:txBody>
      </p:sp>
      <p:sp>
        <p:nvSpPr>
          <p:cNvPr id="158" name="Rectangle 157">
            <a:extLst>
              <a:ext uri="{FF2B5EF4-FFF2-40B4-BE49-F238E27FC236}">
                <a16:creationId xmlns:a16="http://schemas.microsoft.com/office/drawing/2014/main" id="{0B5C9AEC-9B70-4ABA-8B03-8FA9A2D1CFE4}"/>
              </a:ext>
            </a:extLst>
          </p:cNvPr>
          <p:cNvSpPr/>
          <p:nvPr/>
        </p:nvSpPr>
        <p:spPr>
          <a:xfrm>
            <a:off x="5409258" y="5075640"/>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62" name="Rectangle 161">
            <a:extLst>
              <a:ext uri="{FF2B5EF4-FFF2-40B4-BE49-F238E27FC236}">
                <a16:creationId xmlns:a16="http://schemas.microsoft.com/office/drawing/2014/main" id="{680744E5-AC1F-499E-91E9-803B5FC6997A}"/>
              </a:ext>
            </a:extLst>
          </p:cNvPr>
          <p:cNvSpPr/>
          <p:nvPr/>
        </p:nvSpPr>
        <p:spPr>
          <a:xfrm>
            <a:off x="5498795" y="1320188"/>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3" name="Rectangle 162">
            <a:extLst>
              <a:ext uri="{FF2B5EF4-FFF2-40B4-BE49-F238E27FC236}">
                <a16:creationId xmlns:a16="http://schemas.microsoft.com/office/drawing/2014/main" id="{8097688B-3975-4EB1-AD05-F9B2C2976A4A}"/>
              </a:ext>
            </a:extLst>
          </p:cNvPr>
          <p:cNvSpPr/>
          <p:nvPr/>
        </p:nvSpPr>
        <p:spPr>
          <a:xfrm>
            <a:off x="5480210" y="176509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4" name="Rectangle 163">
            <a:extLst>
              <a:ext uri="{FF2B5EF4-FFF2-40B4-BE49-F238E27FC236}">
                <a16:creationId xmlns:a16="http://schemas.microsoft.com/office/drawing/2014/main" id="{82D07785-4E0C-40C7-BC5C-4C0584A54EB7}"/>
              </a:ext>
            </a:extLst>
          </p:cNvPr>
          <p:cNvSpPr/>
          <p:nvPr/>
        </p:nvSpPr>
        <p:spPr>
          <a:xfrm>
            <a:off x="5480210" y="1994496"/>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5" name="Rectangle 164">
            <a:extLst>
              <a:ext uri="{FF2B5EF4-FFF2-40B4-BE49-F238E27FC236}">
                <a16:creationId xmlns:a16="http://schemas.microsoft.com/office/drawing/2014/main" id="{C632E558-78AB-42ED-A81C-BB0D4181CD6F}"/>
              </a:ext>
            </a:extLst>
          </p:cNvPr>
          <p:cNvSpPr/>
          <p:nvPr/>
        </p:nvSpPr>
        <p:spPr>
          <a:xfrm>
            <a:off x="5359059" y="4384391"/>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6" name="Rectangle 165">
            <a:extLst>
              <a:ext uri="{FF2B5EF4-FFF2-40B4-BE49-F238E27FC236}">
                <a16:creationId xmlns:a16="http://schemas.microsoft.com/office/drawing/2014/main" id="{3DDF23EA-7CBA-4ABA-BB4A-710197393AED}"/>
              </a:ext>
            </a:extLst>
          </p:cNvPr>
          <p:cNvSpPr/>
          <p:nvPr/>
        </p:nvSpPr>
        <p:spPr>
          <a:xfrm>
            <a:off x="5462214" y="5284894"/>
            <a:ext cx="398236" cy="2220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7" name="Rectangle 166">
            <a:extLst>
              <a:ext uri="{FF2B5EF4-FFF2-40B4-BE49-F238E27FC236}">
                <a16:creationId xmlns:a16="http://schemas.microsoft.com/office/drawing/2014/main" id="{DEF526EA-7758-4A3F-BAEE-E5AC1B92BE8E}"/>
              </a:ext>
            </a:extLst>
          </p:cNvPr>
          <p:cNvSpPr/>
          <p:nvPr/>
        </p:nvSpPr>
        <p:spPr>
          <a:xfrm>
            <a:off x="5472640" y="5156508"/>
            <a:ext cx="398236" cy="2220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8" name="Rectangle 167">
            <a:extLst>
              <a:ext uri="{FF2B5EF4-FFF2-40B4-BE49-F238E27FC236}">
                <a16:creationId xmlns:a16="http://schemas.microsoft.com/office/drawing/2014/main" id="{17ADDD10-8580-4E04-98A8-2096D29BC883}"/>
              </a:ext>
            </a:extLst>
          </p:cNvPr>
          <p:cNvSpPr/>
          <p:nvPr/>
        </p:nvSpPr>
        <p:spPr>
          <a:xfrm>
            <a:off x="5399619" y="269765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169" name="Rectangle 168">
            <a:extLst>
              <a:ext uri="{FF2B5EF4-FFF2-40B4-BE49-F238E27FC236}">
                <a16:creationId xmlns:a16="http://schemas.microsoft.com/office/drawing/2014/main" id="{A2040FDB-A00F-4174-B0E1-315B31A43049}"/>
              </a:ext>
            </a:extLst>
          </p:cNvPr>
          <p:cNvSpPr/>
          <p:nvPr/>
        </p:nvSpPr>
        <p:spPr>
          <a:xfrm>
            <a:off x="6486383" y="975591"/>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70" name="Rectangle 169">
            <a:extLst>
              <a:ext uri="{FF2B5EF4-FFF2-40B4-BE49-F238E27FC236}">
                <a16:creationId xmlns:a16="http://schemas.microsoft.com/office/drawing/2014/main" id="{97B4FADA-6365-4685-8273-2B8B79224992}"/>
              </a:ext>
            </a:extLst>
          </p:cNvPr>
          <p:cNvSpPr/>
          <p:nvPr/>
        </p:nvSpPr>
        <p:spPr>
          <a:xfrm>
            <a:off x="6493582" y="1207254"/>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71" name="Rectangle 170">
            <a:extLst>
              <a:ext uri="{FF2B5EF4-FFF2-40B4-BE49-F238E27FC236}">
                <a16:creationId xmlns:a16="http://schemas.microsoft.com/office/drawing/2014/main" id="{0B6E1756-1024-4B44-A1E3-6CE490DFAACE}"/>
              </a:ext>
            </a:extLst>
          </p:cNvPr>
          <p:cNvSpPr/>
          <p:nvPr/>
        </p:nvSpPr>
        <p:spPr>
          <a:xfrm>
            <a:off x="6486383" y="143455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72" name="Rectangle 171">
            <a:extLst>
              <a:ext uri="{FF2B5EF4-FFF2-40B4-BE49-F238E27FC236}">
                <a16:creationId xmlns:a16="http://schemas.microsoft.com/office/drawing/2014/main" id="{F80BEFE6-401A-4834-B5D3-255EE3D268D4}"/>
              </a:ext>
            </a:extLst>
          </p:cNvPr>
          <p:cNvSpPr/>
          <p:nvPr/>
        </p:nvSpPr>
        <p:spPr>
          <a:xfrm>
            <a:off x="6465140" y="2231333"/>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73" name="Rectangle 172">
            <a:extLst>
              <a:ext uri="{FF2B5EF4-FFF2-40B4-BE49-F238E27FC236}">
                <a16:creationId xmlns:a16="http://schemas.microsoft.com/office/drawing/2014/main" id="{74C7407B-EF27-4939-8434-AF540AF5897E}"/>
              </a:ext>
            </a:extLst>
          </p:cNvPr>
          <p:cNvSpPr/>
          <p:nvPr/>
        </p:nvSpPr>
        <p:spPr>
          <a:xfrm>
            <a:off x="6484063" y="2335670"/>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74" name="Rectangle 173">
            <a:extLst>
              <a:ext uri="{FF2B5EF4-FFF2-40B4-BE49-F238E27FC236}">
                <a16:creationId xmlns:a16="http://schemas.microsoft.com/office/drawing/2014/main" id="{F05EC789-60D2-491C-89A1-CC46DEECAEBE}"/>
              </a:ext>
            </a:extLst>
          </p:cNvPr>
          <p:cNvSpPr/>
          <p:nvPr/>
        </p:nvSpPr>
        <p:spPr>
          <a:xfrm>
            <a:off x="6470198" y="2456715"/>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75" name="Rectangle 174">
            <a:extLst>
              <a:ext uri="{FF2B5EF4-FFF2-40B4-BE49-F238E27FC236}">
                <a16:creationId xmlns:a16="http://schemas.microsoft.com/office/drawing/2014/main" id="{F43C9745-8C43-4129-B613-98CE4F680524}"/>
              </a:ext>
            </a:extLst>
          </p:cNvPr>
          <p:cNvSpPr/>
          <p:nvPr/>
        </p:nvSpPr>
        <p:spPr>
          <a:xfrm>
            <a:off x="6505634" y="2679498"/>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2/3</a:t>
            </a:r>
          </a:p>
        </p:txBody>
      </p:sp>
      <p:sp>
        <p:nvSpPr>
          <p:cNvPr id="180" name="Rectangle 179">
            <a:extLst>
              <a:ext uri="{FF2B5EF4-FFF2-40B4-BE49-F238E27FC236}">
                <a16:creationId xmlns:a16="http://schemas.microsoft.com/office/drawing/2014/main" id="{E0FF76E1-8272-4063-9977-FCFA476190D3}"/>
              </a:ext>
            </a:extLst>
          </p:cNvPr>
          <p:cNvSpPr/>
          <p:nvPr/>
        </p:nvSpPr>
        <p:spPr>
          <a:xfrm>
            <a:off x="6505633" y="2798843"/>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2/3</a:t>
            </a:r>
          </a:p>
        </p:txBody>
      </p:sp>
      <p:sp>
        <p:nvSpPr>
          <p:cNvPr id="181" name="Rectangle 180">
            <a:extLst>
              <a:ext uri="{FF2B5EF4-FFF2-40B4-BE49-F238E27FC236}">
                <a16:creationId xmlns:a16="http://schemas.microsoft.com/office/drawing/2014/main" id="{C7AA3EFD-19B0-4750-8733-6220E981F91D}"/>
              </a:ext>
            </a:extLst>
          </p:cNvPr>
          <p:cNvSpPr/>
          <p:nvPr/>
        </p:nvSpPr>
        <p:spPr>
          <a:xfrm>
            <a:off x="6506854" y="3037460"/>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2/3</a:t>
            </a:r>
          </a:p>
        </p:txBody>
      </p:sp>
      <p:sp>
        <p:nvSpPr>
          <p:cNvPr id="183" name="Rectangle 182">
            <a:extLst>
              <a:ext uri="{FF2B5EF4-FFF2-40B4-BE49-F238E27FC236}">
                <a16:creationId xmlns:a16="http://schemas.microsoft.com/office/drawing/2014/main" id="{5A5825C6-CC7E-43FE-A443-65A7B3707B90}"/>
              </a:ext>
            </a:extLst>
          </p:cNvPr>
          <p:cNvSpPr/>
          <p:nvPr/>
        </p:nvSpPr>
        <p:spPr>
          <a:xfrm>
            <a:off x="6492847" y="3249534"/>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2/3</a:t>
            </a:r>
          </a:p>
        </p:txBody>
      </p:sp>
      <p:sp>
        <p:nvSpPr>
          <p:cNvPr id="184" name="Rectangle 183">
            <a:extLst>
              <a:ext uri="{FF2B5EF4-FFF2-40B4-BE49-F238E27FC236}">
                <a16:creationId xmlns:a16="http://schemas.microsoft.com/office/drawing/2014/main" id="{11248BD7-283A-4F3E-A46A-FDF0B7D480C6}"/>
              </a:ext>
            </a:extLst>
          </p:cNvPr>
          <p:cNvSpPr/>
          <p:nvPr/>
        </p:nvSpPr>
        <p:spPr>
          <a:xfrm>
            <a:off x="6498307" y="337537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87" name="Rectangle 186">
            <a:extLst>
              <a:ext uri="{FF2B5EF4-FFF2-40B4-BE49-F238E27FC236}">
                <a16:creationId xmlns:a16="http://schemas.microsoft.com/office/drawing/2014/main" id="{66384558-782E-4455-9E89-DC6DD9FEDBA0}"/>
              </a:ext>
            </a:extLst>
          </p:cNvPr>
          <p:cNvSpPr/>
          <p:nvPr/>
        </p:nvSpPr>
        <p:spPr>
          <a:xfrm>
            <a:off x="6517645" y="3591705"/>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89" name="Rectangle 188">
            <a:extLst>
              <a:ext uri="{FF2B5EF4-FFF2-40B4-BE49-F238E27FC236}">
                <a16:creationId xmlns:a16="http://schemas.microsoft.com/office/drawing/2014/main" id="{69DA1022-566C-447C-B9DD-5D5977D93D67}"/>
              </a:ext>
            </a:extLst>
          </p:cNvPr>
          <p:cNvSpPr/>
          <p:nvPr/>
        </p:nvSpPr>
        <p:spPr>
          <a:xfrm>
            <a:off x="6526934" y="3716904"/>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92" name="Rectangle 191">
            <a:extLst>
              <a:ext uri="{FF2B5EF4-FFF2-40B4-BE49-F238E27FC236}">
                <a16:creationId xmlns:a16="http://schemas.microsoft.com/office/drawing/2014/main" id="{3AC8077A-9408-4BB8-A768-9A37CE748DC1}"/>
              </a:ext>
            </a:extLst>
          </p:cNvPr>
          <p:cNvSpPr/>
          <p:nvPr/>
        </p:nvSpPr>
        <p:spPr>
          <a:xfrm>
            <a:off x="6493098" y="3939402"/>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93" name="Rectangle 192">
            <a:extLst>
              <a:ext uri="{FF2B5EF4-FFF2-40B4-BE49-F238E27FC236}">
                <a16:creationId xmlns:a16="http://schemas.microsoft.com/office/drawing/2014/main" id="{AFD9DA1D-EF1B-4046-9524-834461E2A6BE}"/>
              </a:ext>
            </a:extLst>
          </p:cNvPr>
          <p:cNvSpPr/>
          <p:nvPr/>
        </p:nvSpPr>
        <p:spPr>
          <a:xfrm>
            <a:off x="6491140" y="416119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94" name="Rectangle 193">
            <a:extLst>
              <a:ext uri="{FF2B5EF4-FFF2-40B4-BE49-F238E27FC236}">
                <a16:creationId xmlns:a16="http://schemas.microsoft.com/office/drawing/2014/main" id="{C6A99F44-BEF7-4DD2-A695-8273E95D9A8A}"/>
              </a:ext>
            </a:extLst>
          </p:cNvPr>
          <p:cNvSpPr/>
          <p:nvPr/>
        </p:nvSpPr>
        <p:spPr>
          <a:xfrm>
            <a:off x="6416062" y="4739041"/>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196" name="Rectangle 195">
            <a:extLst>
              <a:ext uri="{FF2B5EF4-FFF2-40B4-BE49-F238E27FC236}">
                <a16:creationId xmlns:a16="http://schemas.microsoft.com/office/drawing/2014/main" id="{3E287F9F-3663-4B0D-A7E1-B09B981A90D5}"/>
              </a:ext>
            </a:extLst>
          </p:cNvPr>
          <p:cNvSpPr/>
          <p:nvPr/>
        </p:nvSpPr>
        <p:spPr>
          <a:xfrm>
            <a:off x="6505635" y="5077401"/>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215" name="Rectangle 214">
            <a:extLst>
              <a:ext uri="{FF2B5EF4-FFF2-40B4-BE49-F238E27FC236}">
                <a16:creationId xmlns:a16="http://schemas.microsoft.com/office/drawing/2014/main" id="{71462448-7A69-47EE-945A-548D08642A2C}"/>
              </a:ext>
            </a:extLst>
          </p:cNvPr>
          <p:cNvSpPr/>
          <p:nvPr/>
        </p:nvSpPr>
        <p:spPr>
          <a:xfrm>
            <a:off x="6473702" y="5186994"/>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217" name="Rectangle 216">
            <a:extLst>
              <a:ext uri="{FF2B5EF4-FFF2-40B4-BE49-F238E27FC236}">
                <a16:creationId xmlns:a16="http://schemas.microsoft.com/office/drawing/2014/main" id="{AA9C3CFB-EA00-480D-A84D-80C3E93547F8}"/>
              </a:ext>
            </a:extLst>
          </p:cNvPr>
          <p:cNvSpPr/>
          <p:nvPr/>
        </p:nvSpPr>
        <p:spPr>
          <a:xfrm>
            <a:off x="6456786" y="5299012"/>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220" name="Rectangle 219">
            <a:extLst>
              <a:ext uri="{FF2B5EF4-FFF2-40B4-BE49-F238E27FC236}">
                <a16:creationId xmlns:a16="http://schemas.microsoft.com/office/drawing/2014/main" id="{1E45A5C4-CCED-409A-A676-C8AF2BB56F9B}"/>
              </a:ext>
            </a:extLst>
          </p:cNvPr>
          <p:cNvSpPr/>
          <p:nvPr/>
        </p:nvSpPr>
        <p:spPr>
          <a:xfrm>
            <a:off x="6517644" y="5532068"/>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2/3</a:t>
            </a:r>
          </a:p>
        </p:txBody>
      </p:sp>
      <p:sp>
        <p:nvSpPr>
          <p:cNvPr id="222" name="Rectangle 221">
            <a:extLst>
              <a:ext uri="{FF2B5EF4-FFF2-40B4-BE49-F238E27FC236}">
                <a16:creationId xmlns:a16="http://schemas.microsoft.com/office/drawing/2014/main" id="{0733DFB5-4B03-4309-AC56-E9E5DE12FB24}"/>
              </a:ext>
            </a:extLst>
          </p:cNvPr>
          <p:cNvSpPr/>
          <p:nvPr/>
        </p:nvSpPr>
        <p:spPr>
          <a:xfrm>
            <a:off x="6473172" y="564570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223" name="Rectangle 222">
            <a:extLst>
              <a:ext uri="{FF2B5EF4-FFF2-40B4-BE49-F238E27FC236}">
                <a16:creationId xmlns:a16="http://schemas.microsoft.com/office/drawing/2014/main" id="{8D108CFD-B2EB-4761-AB65-24B7D4D88AC4}"/>
              </a:ext>
            </a:extLst>
          </p:cNvPr>
          <p:cNvSpPr/>
          <p:nvPr/>
        </p:nvSpPr>
        <p:spPr>
          <a:xfrm>
            <a:off x="6481472" y="5861574"/>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224" name="Rectangle 223">
            <a:extLst>
              <a:ext uri="{FF2B5EF4-FFF2-40B4-BE49-F238E27FC236}">
                <a16:creationId xmlns:a16="http://schemas.microsoft.com/office/drawing/2014/main" id="{E046EBBD-A2D7-4E71-BA0C-9F493F965426}"/>
              </a:ext>
            </a:extLst>
          </p:cNvPr>
          <p:cNvSpPr/>
          <p:nvPr/>
        </p:nvSpPr>
        <p:spPr>
          <a:xfrm>
            <a:off x="6479660" y="608887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226" name="Rectangle 225">
            <a:extLst>
              <a:ext uri="{FF2B5EF4-FFF2-40B4-BE49-F238E27FC236}">
                <a16:creationId xmlns:a16="http://schemas.microsoft.com/office/drawing/2014/main" id="{05CBA78B-773D-49FD-A626-DF0C92D94EE9}"/>
              </a:ext>
            </a:extLst>
          </p:cNvPr>
          <p:cNvSpPr/>
          <p:nvPr/>
        </p:nvSpPr>
        <p:spPr>
          <a:xfrm>
            <a:off x="6549464" y="1646467"/>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27" name="Rectangle 226">
            <a:extLst>
              <a:ext uri="{FF2B5EF4-FFF2-40B4-BE49-F238E27FC236}">
                <a16:creationId xmlns:a16="http://schemas.microsoft.com/office/drawing/2014/main" id="{5BDB51A5-2B6C-4790-B8D7-9D7FF067B189}"/>
              </a:ext>
            </a:extLst>
          </p:cNvPr>
          <p:cNvSpPr/>
          <p:nvPr/>
        </p:nvSpPr>
        <p:spPr>
          <a:xfrm>
            <a:off x="6549073" y="1995363"/>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28" name="Rectangle 227">
            <a:extLst>
              <a:ext uri="{FF2B5EF4-FFF2-40B4-BE49-F238E27FC236}">
                <a16:creationId xmlns:a16="http://schemas.microsoft.com/office/drawing/2014/main" id="{E24D7307-FD1F-4D9D-A382-61B75011E600}"/>
              </a:ext>
            </a:extLst>
          </p:cNvPr>
          <p:cNvSpPr/>
          <p:nvPr/>
        </p:nvSpPr>
        <p:spPr>
          <a:xfrm>
            <a:off x="6452927" y="438325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29" name="Rectangle 228">
            <a:extLst>
              <a:ext uri="{FF2B5EF4-FFF2-40B4-BE49-F238E27FC236}">
                <a16:creationId xmlns:a16="http://schemas.microsoft.com/office/drawing/2014/main" id="{609870D4-2402-4B79-8485-6AF46CFB506C}"/>
              </a:ext>
            </a:extLst>
          </p:cNvPr>
          <p:cNvSpPr/>
          <p:nvPr/>
        </p:nvSpPr>
        <p:spPr>
          <a:xfrm>
            <a:off x="7552115" y="267570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H2</a:t>
            </a:r>
          </a:p>
        </p:txBody>
      </p:sp>
      <p:sp>
        <p:nvSpPr>
          <p:cNvPr id="230" name="Rectangle 229">
            <a:extLst>
              <a:ext uri="{FF2B5EF4-FFF2-40B4-BE49-F238E27FC236}">
                <a16:creationId xmlns:a16="http://schemas.microsoft.com/office/drawing/2014/main" id="{1A9A760D-35E2-48EC-813A-2B2A62801995}"/>
              </a:ext>
            </a:extLst>
          </p:cNvPr>
          <p:cNvSpPr/>
          <p:nvPr/>
        </p:nvSpPr>
        <p:spPr>
          <a:xfrm>
            <a:off x="7479319" y="4816050"/>
            <a:ext cx="398236" cy="2220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34" name="Rectangle 233">
            <a:extLst>
              <a:ext uri="{FF2B5EF4-FFF2-40B4-BE49-F238E27FC236}">
                <a16:creationId xmlns:a16="http://schemas.microsoft.com/office/drawing/2014/main" id="{FCB601CF-9378-484D-A275-184B4804700A}"/>
              </a:ext>
            </a:extLst>
          </p:cNvPr>
          <p:cNvSpPr/>
          <p:nvPr/>
        </p:nvSpPr>
        <p:spPr>
          <a:xfrm>
            <a:off x="7410095" y="518821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
        <p:nvSpPr>
          <p:cNvPr id="236" name="Rectangle 235">
            <a:extLst>
              <a:ext uri="{FF2B5EF4-FFF2-40B4-BE49-F238E27FC236}">
                <a16:creationId xmlns:a16="http://schemas.microsoft.com/office/drawing/2014/main" id="{62EB80A4-B338-41FA-805F-EC36578E86BA}"/>
              </a:ext>
            </a:extLst>
          </p:cNvPr>
          <p:cNvSpPr/>
          <p:nvPr/>
        </p:nvSpPr>
        <p:spPr>
          <a:xfrm>
            <a:off x="7540431" y="1199472"/>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37" name="Rectangle 236">
            <a:extLst>
              <a:ext uri="{FF2B5EF4-FFF2-40B4-BE49-F238E27FC236}">
                <a16:creationId xmlns:a16="http://schemas.microsoft.com/office/drawing/2014/main" id="{9C9D16BE-C83D-4C07-8D86-386F2AA870DB}"/>
              </a:ext>
            </a:extLst>
          </p:cNvPr>
          <p:cNvSpPr/>
          <p:nvPr/>
        </p:nvSpPr>
        <p:spPr>
          <a:xfrm>
            <a:off x="7443672" y="325541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238" name="Rectangle 237">
            <a:extLst>
              <a:ext uri="{FF2B5EF4-FFF2-40B4-BE49-F238E27FC236}">
                <a16:creationId xmlns:a16="http://schemas.microsoft.com/office/drawing/2014/main" id="{E9EFB5E3-3330-4FA4-9867-7826FBCB6E25}"/>
              </a:ext>
            </a:extLst>
          </p:cNvPr>
          <p:cNvSpPr/>
          <p:nvPr/>
        </p:nvSpPr>
        <p:spPr>
          <a:xfrm>
            <a:off x="7569365" y="3579000"/>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39" name="Rectangle 238">
            <a:extLst>
              <a:ext uri="{FF2B5EF4-FFF2-40B4-BE49-F238E27FC236}">
                <a16:creationId xmlns:a16="http://schemas.microsoft.com/office/drawing/2014/main" id="{5DCDF2F4-03E7-4A85-8B85-EFD143392D57}"/>
              </a:ext>
            </a:extLst>
          </p:cNvPr>
          <p:cNvSpPr/>
          <p:nvPr/>
        </p:nvSpPr>
        <p:spPr>
          <a:xfrm>
            <a:off x="7561940" y="3704904"/>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40" name="Rectangle 239">
            <a:extLst>
              <a:ext uri="{FF2B5EF4-FFF2-40B4-BE49-F238E27FC236}">
                <a16:creationId xmlns:a16="http://schemas.microsoft.com/office/drawing/2014/main" id="{C752EB0F-FF32-4A6B-A42B-69080D050132}"/>
              </a:ext>
            </a:extLst>
          </p:cNvPr>
          <p:cNvSpPr/>
          <p:nvPr/>
        </p:nvSpPr>
        <p:spPr>
          <a:xfrm>
            <a:off x="7569365" y="4152539"/>
            <a:ext cx="218144" cy="18714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242" name="Rectangle 241">
            <a:extLst>
              <a:ext uri="{FF2B5EF4-FFF2-40B4-BE49-F238E27FC236}">
                <a16:creationId xmlns:a16="http://schemas.microsoft.com/office/drawing/2014/main" id="{DC89764E-B02C-4B24-ACC4-809037491D27}"/>
              </a:ext>
            </a:extLst>
          </p:cNvPr>
          <p:cNvSpPr/>
          <p:nvPr/>
        </p:nvSpPr>
        <p:spPr>
          <a:xfrm>
            <a:off x="8558631" y="3368988"/>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2/3</a:t>
            </a:r>
          </a:p>
        </p:txBody>
      </p:sp>
      <p:sp>
        <p:nvSpPr>
          <p:cNvPr id="244" name="Rectangle 243">
            <a:extLst>
              <a:ext uri="{FF2B5EF4-FFF2-40B4-BE49-F238E27FC236}">
                <a16:creationId xmlns:a16="http://schemas.microsoft.com/office/drawing/2014/main" id="{0053DD75-5180-49AB-B785-100DF52B8517}"/>
              </a:ext>
            </a:extLst>
          </p:cNvPr>
          <p:cNvSpPr/>
          <p:nvPr/>
        </p:nvSpPr>
        <p:spPr>
          <a:xfrm>
            <a:off x="8524756" y="143002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247" name="Rectangle 246">
            <a:extLst>
              <a:ext uri="{FF2B5EF4-FFF2-40B4-BE49-F238E27FC236}">
                <a16:creationId xmlns:a16="http://schemas.microsoft.com/office/drawing/2014/main" id="{8D70DF3A-4A5C-452F-9804-4A6169A96A86}"/>
              </a:ext>
            </a:extLst>
          </p:cNvPr>
          <p:cNvSpPr/>
          <p:nvPr/>
        </p:nvSpPr>
        <p:spPr>
          <a:xfrm>
            <a:off x="8547115" y="3580754"/>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253" name="Rectangle 252">
            <a:extLst>
              <a:ext uri="{FF2B5EF4-FFF2-40B4-BE49-F238E27FC236}">
                <a16:creationId xmlns:a16="http://schemas.microsoft.com/office/drawing/2014/main" id="{1A83F13E-F605-44A5-B5D0-027AFA1BF2F9}"/>
              </a:ext>
            </a:extLst>
          </p:cNvPr>
          <p:cNvSpPr/>
          <p:nvPr/>
        </p:nvSpPr>
        <p:spPr>
          <a:xfrm>
            <a:off x="8538206" y="3715330"/>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254" name="Rectangle 253">
            <a:extLst>
              <a:ext uri="{FF2B5EF4-FFF2-40B4-BE49-F238E27FC236}">
                <a16:creationId xmlns:a16="http://schemas.microsoft.com/office/drawing/2014/main" id="{E7E755E0-BE21-4F52-A42A-C06CAB3F6636}"/>
              </a:ext>
            </a:extLst>
          </p:cNvPr>
          <p:cNvSpPr/>
          <p:nvPr/>
        </p:nvSpPr>
        <p:spPr>
          <a:xfrm>
            <a:off x="8536291" y="392092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255" name="Rectangle 254">
            <a:extLst>
              <a:ext uri="{FF2B5EF4-FFF2-40B4-BE49-F238E27FC236}">
                <a16:creationId xmlns:a16="http://schemas.microsoft.com/office/drawing/2014/main" id="{9FBA4568-1174-4E6F-91A2-260CADEE91FD}"/>
              </a:ext>
            </a:extLst>
          </p:cNvPr>
          <p:cNvSpPr/>
          <p:nvPr/>
        </p:nvSpPr>
        <p:spPr>
          <a:xfrm>
            <a:off x="8541222" y="4161197"/>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256" name="Rectangle 255">
            <a:extLst>
              <a:ext uri="{FF2B5EF4-FFF2-40B4-BE49-F238E27FC236}">
                <a16:creationId xmlns:a16="http://schemas.microsoft.com/office/drawing/2014/main" id="{780B621D-1B9E-4DC2-B3AC-A13CAB8CC41F}"/>
              </a:ext>
            </a:extLst>
          </p:cNvPr>
          <p:cNvSpPr/>
          <p:nvPr/>
        </p:nvSpPr>
        <p:spPr>
          <a:xfrm>
            <a:off x="8465321" y="4275489"/>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3</a:t>
            </a:r>
          </a:p>
        </p:txBody>
      </p:sp>
      <p:sp>
        <p:nvSpPr>
          <p:cNvPr id="257" name="Rectangle 256">
            <a:extLst>
              <a:ext uri="{FF2B5EF4-FFF2-40B4-BE49-F238E27FC236}">
                <a16:creationId xmlns:a16="http://schemas.microsoft.com/office/drawing/2014/main" id="{1F84C5CC-9430-44DC-9558-A09CF15B4B26}"/>
              </a:ext>
            </a:extLst>
          </p:cNvPr>
          <p:cNvSpPr/>
          <p:nvPr/>
        </p:nvSpPr>
        <p:spPr>
          <a:xfrm>
            <a:off x="8550147" y="4817324"/>
            <a:ext cx="398236" cy="22204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12" name="Rectangle 111">
            <a:extLst>
              <a:ext uri="{FF2B5EF4-FFF2-40B4-BE49-F238E27FC236}">
                <a16:creationId xmlns:a16="http://schemas.microsoft.com/office/drawing/2014/main" id="{3A25A593-1B93-4E76-A61B-0063017887F0}"/>
              </a:ext>
            </a:extLst>
          </p:cNvPr>
          <p:cNvSpPr/>
          <p:nvPr/>
        </p:nvSpPr>
        <p:spPr>
          <a:xfrm>
            <a:off x="3561562" y="5874256"/>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077CE484-9F26-49CF-A712-350119456EB9}"/>
              </a:ext>
            </a:extLst>
          </p:cNvPr>
          <p:cNvSpPr/>
          <p:nvPr/>
        </p:nvSpPr>
        <p:spPr>
          <a:xfrm>
            <a:off x="3560099" y="6079159"/>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6E2853A2-5093-4187-8863-4B6475D0FA55}"/>
              </a:ext>
            </a:extLst>
          </p:cNvPr>
          <p:cNvSpPr/>
          <p:nvPr/>
        </p:nvSpPr>
        <p:spPr>
          <a:xfrm>
            <a:off x="3639492" y="5880525"/>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116" name="Rectangle 115">
            <a:extLst>
              <a:ext uri="{FF2B5EF4-FFF2-40B4-BE49-F238E27FC236}">
                <a16:creationId xmlns:a16="http://schemas.microsoft.com/office/drawing/2014/main" id="{FE55334A-2217-4DB2-8E95-20EFAC67EA80}"/>
              </a:ext>
            </a:extLst>
          </p:cNvPr>
          <p:cNvSpPr/>
          <p:nvPr/>
        </p:nvSpPr>
        <p:spPr>
          <a:xfrm>
            <a:off x="3630490" y="6110631"/>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118" name="Rectangle 117">
            <a:extLst>
              <a:ext uri="{FF2B5EF4-FFF2-40B4-BE49-F238E27FC236}">
                <a16:creationId xmlns:a16="http://schemas.microsoft.com/office/drawing/2014/main" id="{EDA81AB1-EA5B-49DA-95C8-2BCC59931A92}"/>
              </a:ext>
            </a:extLst>
          </p:cNvPr>
          <p:cNvSpPr/>
          <p:nvPr/>
        </p:nvSpPr>
        <p:spPr>
          <a:xfrm>
            <a:off x="5423843" y="5523461"/>
            <a:ext cx="330877" cy="16173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spc="-110" dirty="0">
                <a:solidFill>
                  <a:srgbClr val="FF0000"/>
                </a:solidFill>
                <a:latin typeface="Tahoma" panose="020B0604030504040204" pitchFamily="34" charset="0"/>
                <a:ea typeface="Tahoma" panose="020B0604030504040204" pitchFamily="34" charset="0"/>
                <a:cs typeface="Tahoma" panose="020B0604030504040204" pitchFamily="34" charset="0"/>
              </a:rPr>
              <a:t>L 2</a:t>
            </a:r>
          </a:p>
        </p:txBody>
      </p:sp>
    </p:spTree>
    <p:extLst>
      <p:ext uri="{BB962C8B-B14F-4D97-AF65-F5344CB8AC3E}">
        <p14:creationId xmlns:p14="http://schemas.microsoft.com/office/powerpoint/2010/main" val="4079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83" y="214179"/>
            <a:ext cx="6293381" cy="559721"/>
          </a:xfrm>
        </p:spPr>
        <p:txBody>
          <a:bodyPr>
            <a:noAutofit/>
          </a:bodyPr>
          <a:lstStyle/>
          <a:p>
            <a:r>
              <a:rPr lang="en-CA" sz="2000" b="1" dirty="0"/>
              <a:t>EWR Airport Performance – By Terminal</a:t>
            </a:r>
          </a:p>
        </p:txBody>
      </p:sp>
      <p:sp>
        <p:nvSpPr>
          <p:cNvPr id="4" name="Slide Number Placeholder 3"/>
          <p:cNvSpPr>
            <a:spLocks noGrp="1"/>
          </p:cNvSpPr>
          <p:nvPr>
            <p:ph type="sldNum" sz="quarter" idx="4"/>
          </p:nvPr>
        </p:nvSpPr>
        <p:spPr/>
        <p:txBody>
          <a:bodyPr/>
          <a:lstStyle/>
          <a:p>
            <a:fld id="{13DAD56E-802A-2646-A8DB-6610A51D0FC3}"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sp>
        <p:nvSpPr>
          <p:cNvPr id="8" name="Subtitle 5"/>
          <p:cNvSpPr>
            <a:spLocks noGrp="1"/>
          </p:cNvSpPr>
          <p:nvPr>
            <p:ph type="subTitle" idx="1"/>
          </p:nvPr>
        </p:nvSpPr>
        <p:spPr>
          <a:xfrm>
            <a:off x="197221" y="770560"/>
            <a:ext cx="8382236" cy="6123664"/>
          </a:xfrm>
        </p:spPr>
        <p:txBody>
          <a:bodyPr/>
          <a:lstStyle/>
          <a:p>
            <a:pPr>
              <a:lnSpc>
                <a:spcPct val="105000"/>
              </a:lnSpc>
              <a:spcAft>
                <a:spcPts val="600"/>
              </a:spcAft>
            </a:pPr>
            <a:r>
              <a:rPr lang="en-US" b="1" u="sng" dirty="0">
                <a:solidFill>
                  <a:schemeClr val="tx1"/>
                </a:solidFill>
              </a:rPr>
              <a:t>Terminals A</a:t>
            </a:r>
            <a:r>
              <a:rPr lang="en-US" b="1" dirty="0">
                <a:solidFill>
                  <a:schemeClr val="tx1"/>
                </a:solidFill>
              </a:rPr>
              <a:t>: </a:t>
            </a:r>
            <a:r>
              <a:rPr lang="en-US" dirty="0">
                <a:solidFill>
                  <a:schemeClr val="tx1"/>
                </a:solidFill>
              </a:rPr>
              <a:t>Passenger satisfaction remained steady overall (3.54) and for business (3.40) and leisure (3.53) travelers, as well as for nearly all of the terminal elements in Q3 2019 compared to year-over-year (YOY—Q3 2018) and last quarter (QTQ—Q2 2019).  The few exceptions consist of significant improvement in satisfaction YOY on eating facilities (3.41), shopping facilities value for the money – VFM (3.09) and arrivals bag speed (3.78), contrasted to a significant decline YOY in security TSA wait-time (3.51) and security ticket/ID verification wait-time (3.83, also down significantly QTQ). Check-in wait-time (3.88) satisfaction declined significantly QTQ.  Check-in staff efficiency and courtesy (each at 4.03) scored highest among the terminal elements in Q3 2019; eating facilities VFM (2.92) scored lowest.</a:t>
            </a:r>
          </a:p>
          <a:p>
            <a:pPr>
              <a:lnSpc>
                <a:spcPct val="105000"/>
              </a:lnSpc>
              <a:spcAft>
                <a:spcPts val="600"/>
              </a:spcAft>
            </a:pPr>
            <a:r>
              <a:rPr lang="en-US" b="1" u="sng" dirty="0">
                <a:solidFill>
                  <a:schemeClr val="tx1"/>
                </a:solidFill>
              </a:rPr>
              <a:t>Terminal B</a:t>
            </a:r>
            <a:r>
              <a:rPr lang="en-US" b="1" dirty="0">
                <a:solidFill>
                  <a:schemeClr val="tx1"/>
                </a:solidFill>
              </a:rPr>
              <a:t>: </a:t>
            </a:r>
            <a:r>
              <a:rPr lang="en-US" dirty="0">
                <a:solidFill>
                  <a:schemeClr val="tx1"/>
                </a:solidFill>
              </a:rPr>
              <a:t>Passenger satisfaction remained steady on a few terminal elements: all four airport access elements, security ticket/ID verification wait-time (3.93) and TSA wait-time (3.76), ease of connections (3.43), eating facilities VFM (2.59), ATMs/Money Exchanges (3.33), shopping facilities (2.99) and their respective VFM (2.94), Internet/Wi-Fi access (3.48), business lounges (3.24) and arrival passport inspection (3.83) and customs inspection (3.71).  Satisfaction declined significantly QTQ overall (3.47) and among leisure travelers (3.39, also down significantly YOY), and on all three check-in elements, most security check elements, FIDS (3.70), airport staff courtesy (3.84), airport ambience (3.21) and arrival bag speed (3.54). Satisfaction was down significantly QTQ </a:t>
            </a:r>
            <a:r>
              <a:rPr lang="en-US" u="sng" dirty="0">
                <a:solidFill>
                  <a:schemeClr val="tx1"/>
                </a:solidFill>
              </a:rPr>
              <a:t>and</a:t>
            </a:r>
            <a:r>
              <a:rPr lang="en-US" dirty="0">
                <a:solidFill>
                  <a:schemeClr val="tx1"/>
                </a:solidFill>
              </a:rPr>
              <a:t> YOY on ease of finding way (3.63), walking distance (3.85), eating facilities (2.74), restroom cleanliness (3.37) and availability (3.64), comfort at the gate (3.37) and terminal cleanliness (3.51). The lowest scoring terminal element in Q3 2019 is, again, eating facilities VFM (2.59); security ticket/ID verification staff courtesy (3.99) scored highest.</a:t>
            </a:r>
          </a:p>
          <a:p>
            <a:pPr>
              <a:lnSpc>
                <a:spcPct val="105000"/>
              </a:lnSpc>
              <a:spcAft>
                <a:spcPts val="300"/>
              </a:spcAft>
            </a:pPr>
            <a:r>
              <a:rPr lang="en-US" b="1" u="sng" dirty="0">
                <a:solidFill>
                  <a:schemeClr val="tx1"/>
                </a:solidFill>
              </a:rPr>
              <a:t>Terminal C</a:t>
            </a:r>
            <a:r>
              <a:rPr lang="en-US" b="1" dirty="0">
                <a:solidFill>
                  <a:schemeClr val="tx1"/>
                </a:solidFill>
              </a:rPr>
              <a:t>: </a:t>
            </a:r>
            <a:r>
              <a:rPr lang="en-US" dirty="0">
                <a:solidFill>
                  <a:schemeClr val="tx1"/>
                </a:solidFill>
              </a:rPr>
              <a:t>Passenger satisfaction improved significantly YOY on Internet/Wi-Fi access (3.51), but it also declined significantly QTQ. Satisfaction remained steady on all four airport access elements and ease of connections (3.54), ATMs/Money exchanges (3.55), shopping facilities VFM (3.02), business lounges (3.59), arrival passport inspection (3.78) and customs inspection (3.67).  Overall satisfaction (3.60) declined significantly QTQ </a:t>
            </a:r>
            <a:r>
              <a:rPr lang="en-US" u="sng" dirty="0">
                <a:solidFill>
                  <a:schemeClr val="tx1"/>
                </a:solidFill>
              </a:rPr>
              <a:t>and</a:t>
            </a:r>
            <a:r>
              <a:rPr lang="en-US" dirty="0">
                <a:solidFill>
                  <a:schemeClr val="tx1"/>
                </a:solidFill>
              </a:rPr>
              <a:t> YOY, as did security check thoroughness (3.77), TSA wait-time (3.52), safe/secure feeling (3.86), FIDS (3.88, also the highest scoring element in Q3 2019), eating facilities (3.61), terminal cleanliness (3.71) and airport ambience (3.55).  Satisfaction among business (3.84) and leisure (3.66) travelers declined significantly QTQ, as did satisfaction for all three check-in elements, security ID/ticket check wait-time (3.64) and its staff courtesy (3.75), TSA courtesy (3.67), ease of finding way (3.85), walking distance (3.45), airport staff courtesy (3.82), eating facilities VFM (2.81, the lowest scoring element in Q3 2019), shopping facilities (3.54), restroom cleanliness (3.32) and availability (3.64), comfort at the gate (3.51) and arrival bag speed (3.58). </a:t>
            </a:r>
          </a:p>
        </p:txBody>
      </p:sp>
      <p:sp>
        <p:nvSpPr>
          <p:cNvPr id="10" name="Footer Placeholder 11">
            <a:extLst>
              <a:ext uri="{FF2B5EF4-FFF2-40B4-BE49-F238E27FC236}">
                <a16:creationId xmlns:a16="http://schemas.microsoft.com/office/drawing/2014/main" id="{B7C6907D-EF35-4D36-99A6-CACA40B41A1C}"/>
              </a:ext>
            </a:extLst>
          </p:cNvPr>
          <p:cNvSpPr>
            <a:spLocks noGrp="1"/>
          </p:cNvSpPr>
          <p:nvPr>
            <p:ph type="ftr" sz="quarter" idx="3"/>
          </p:nvPr>
        </p:nvSpPr>
        <p:spPr>
          <a:xfrm>
            <a:off x="3124200" y="6546961"/>
            <a:ext cx="2895600" cy="324000"/>
          </a:xfrm>
        </p:spPr>
        <p:txBody>
          <a:bodyPr/>
          <a:lstStyle/>
          <a:p>
            <a:pPr>
              <a:defRPr/>
            </a:pPr>
            <a:r>
              <a:rPr lang="en-US" b="1" dirty="0"/>
              <a:t>Airport Performance – Q3 2019</a:t>
            </a:r>
          </a:p>
        </p:txBody>
      </p:sp>
    </p:spTree>
    <p:extLst>
      <p:ext uri="{BB962C8B-B14F-4D97-AF65-F5344CB8AC3E}">
        <p14:creationId xmlns:p14="http://schemas.microsoft.com/office/powerpoint/2010/main" val="60253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36296" y="1597241"/>
            <a:ext cx="7831668" cy="4657110"/>
          </a:xfrm>
          <a:prstGeom prst="rect">
            <a:avLst/>
          </a:prstGeom>
          <a:solidFill>
            <a:srgbClr val="FAFDDF">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b="1" dirty="0">
              <a:solidFill>
                <a:prstClr val="white"/>
              </a:solidFill>
              <a:latin typeface="Arial" panose="020B0604020202020204" pitchFamily="34" charset="0"/>
              <a:cs typeface="Arial" panose="020B0604020202020204" pitchFamily="34" charset="0"/>
            </a:endParaRPr>
          </a:p>
        </p:txBody>
      </p:sp>
      <p:sp>
        <p:nvSpPr>
          <p:cNvPr id="4" name="Rectangle 3"/>
          <p:cNvSpPr/>
          <p:nvPr/>
        </p:nvSpPr>
        <p:spPr>
          <a:xfrm>
            <a:off x="330200" y="952975"/>
            <a:ext cx="7831668" cy="647889"/>
          </a:xfrm>
          <a:prstGeom prst="rect">
            <a:avLst/>
          </a:prstGeom>
          <a:solidFill>
            <a:srgbClr val="E3C7AB">
              <a:alpha val="38824"/>
            </a:srgb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CA" dirty="0">
              <a:solidFill>
                <a:prstClr val="white"/>
              </a:solidFill>
              <a:latin typeface="Arial" panose="020B0604020202020204" pitchFamily="34" charset="0"/>
              <a:cs typeface="Arial" panose="020B0604020202020204" pitchFamily="34" charset="0"/>
            </a:endParaRPr>
          </a:p>
        </p:txBody>
      </p:sp>
      <p:graphicFrame>
        <p:nvGraphicFramePr>
          <p:cNvPr id="2" name="Content Placeholder 7"/>
          <p:cNvGraphicFramePr>
            <a:graphicFrameLocks/>
          </p:cNvGraphicFramePr>
          <p:nvPr>
            <p:extLst>
              <p:ext uri="{D42A27DB-BD31-4B8C-83A1-F6EECF244321}">
                <p14:modId xmlns:p14="http://schemas.microsoft.com/office/powerpoint/2010/main" val="3005418675"/>
              </p:ext>
            </p:extLst>
          </p:nvPr>
        </p:nvGraphicFramePr>
        <p:xfrm>
          <a:off x="592893" y="410997"/>
          <a:ext cx="3530600" cy="597111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4"/>
          </p:nvPr>
        </p:nvSpPr>
        <p:spPr/>
        <p:txBody>
          <a:bodyPr/>
          <a:lstStyle/>
          <a:p>
            <a:fld id="{F76265A1-0085-4172-B257-78E89B106F77}" type="slidenum">
              <a:rPr lang="en-AU" smtClean="0">
                <a:latin typeface="Arial" panose="020B0604020202020204" pitchFamily="34" charset="0"/>
                <a:cs typeface="Arial" panose="020B0604020202020204" pitchFamily="34" charset="0"/>
              </a:rPr>
              <a:pPr/>
              <a:t>9</a:t>
            </a:fld>
            <a:endParaRPr lang="en-AU" dirty="0">
              <a:latin typeface="Arial" panose="020B0604020202020204" pitchFamily="34" charset="0"/>
              <a:cs typeface="Arial" panose="020B0604020202020204" pitchFamily="34" charset="0"/>
            </a:endParaRPr>
          </a:p>
        </p:txBody>
      </p:sp>
      <p:sp>
        <p:nvSpPr>
          <p:cNvPr id="5" name="Rectangle 4"/>
          <p:cNvSpPr/>
          <p:nvPr/>
        </p:nvSpPr>
        <p:spPr>
          <a:xfrm>
            <a:off x="330200" y="823635"/>
            <a:ext cx="2449576" cy="72890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Overall</a:t>
            </a:r>
          </a:p>
          <a:p>
            <a:pPr defTabSz="457200"/>
            <a:r>
              <a:rPr lang="en-CA" sz="1000" b="1" dirty="0">
                <a:solidFill>
                  <a:srgbClr val="000000"/>
                </a:solidFill>
                <a:latin typeface="Arial" panose="020B0604020202020204" pitchFamily="34" charset="0"/>
                <a:cs typeface="Arial" panose="020B0604020202020204" pitchFamily="34" charset="0"/>
              </a:rPr>
              <a:t>Satisfaction</a:t>
            </a:r>
          </a:p>
        </p:txBody>
      </p:sp>
      <p:sp>
        <p:nvSpPr>
          <p:cNvPr id="16" name="Rectangle 15"/>
          <p:cNvSpPr/>
          <p:nvPr/>
        </p:nvSpPr>
        <p:spPr>
          <a:xfrm>
            <a:off x="336296" y="1561251"/>
            <a:ext cx="2449576" cy="553137"/>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Access</a:t>
            </a:r>
          </a:p>
        </p:txBody>
      </p:sp>
      <p:sp>
        <p:nvSpPr>
          <p:cNvPr id="17" name="Rectangle 16"/>
          <p:cNvSpPr/>
          <p:nvPr/>
        </p:nvSpPr>
        <p:spPr>
          <a:xfrm>
            <a:off x="336296" y="2127379"/>
            <a:ext cx="2449576" cy="44420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Check-in</a:t>
            </a:r>
          </a:p>
        </p:txBody>
      </p:sp>
      <p:sp>
        <p:nvSpPr>
          <p:cNvPr id="18" name="Rectangle 17"/>
          <p:cNvSpPr/>
          <p:nvPr/>
        </p:nvSpPr>
        <p:spPr>
          <a:xfrm>
            <a:off x="333248" y="2571588"/>
            <a:ext cx="2449576" cy="349439"/>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ID Check</a:t>
            </a:r>
          </a:p>
        </p:txBody>
      </p:sp>
      <p:sp>
        <p:nvSpPr>
          <p:cNvPr id="19" name="Rectangle 18"/>
          <p:cNvSpPr/>
          <p:nvPr/>
        </p:nvSpPr>
        <p:spPr>
          <a:xfrm>
            <a:off x="336296" y="2921028"/>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Security</a:t>
            </a:r>
          </a:p>
        </p:txBody>
      </p:sp>
      <p:sp>
        <p:nvSpPr>
          <p:cNvPr id="20" name="Rectangle 19"/>
          <p:cNvSpPr/>
          <p:nvPr/>
        </p:nvSpPr>
        <p:spPr>
          <a:xfrm>
            <a:off x="336296" y="3489544"/>
            <a:ext cx="2449576" cy="583248"/>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Finding Way</a:t>
            </a:r>
          </a:p>
        </p:txBody>
      </p:sp>
      <p:sp>
        <p:nvSpPr>
          <p:cNvPr id="21" name="Rectangle 20"/>
          <p:cNvSpPr/>
          <p:nvPr/>
        </p:nvSpPr>
        <p:spPr>
          <a:xfrm>
            <a:off x="336296" y="4071331"/>
            <a:ext cx="2449576" cy="1349375"/>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Facilities</a:t>
            </a:r>
          </a:p>
        </p:txBody>
      </p:sp>
      <p:sp>
        <p:nvSpPr>
          <p:cNvPr id="22" name="Rectangle 21"/>
          <p:cNvSpPr/>
          <p:nvPr/>
        </p:nvSpPr>
        <p:spPr>
          <a:xfrm>
            <a:off x="336296" y="5425970"/>
            <a:ext cx="2449576" cy="348050"/>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Airport</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Environment</a:t>
            </a:r>
          </a:p>
        </p:txBody>
      </p:sp>
      <p:sp>
        <p:nvSpPr>
          <p:cNvPr id="23" name="Rectangle 22"/>
          <p:cNvSpPr/>
          <p:nvPr/>
        </p:nvSpPr>
        <p:spPr>
          <a:xfrm>
            <a:off x="336296" y="5774020"/>
            <a:ext cx="2449576" cy="470396"/>
          </a:xfrm>
          <a:prstGeom prst="rect">
            <a:avLst/>
          </a:prstGeom>
        </p:spPr>
        <p:txBody>
          <a:bodyPr wrap="square" anchor="ctr" anchorCtr="0">
            <a:noAutofit/>
          </a:bodyPr>
          <a:lstStyle/>
          <a:p>
            <a:pPr defTabSz="457200"/>
            <a:r>
              <a:rPr lang="en-CA" sz="1000" b="1" dirty="0">
                <a:solidFill>
                  <a:srgbClr val="000000"/>
                </a:solidFill>
                <a:latin typeface="Arial" panose="020B0604020202020204" pitchFamily="34" charset="0"/>
                <a:cs typeface="Arial" panose="020B0604020202020204" pitchFamily="34" charset="0"/>
              </a:rPr>
              <a:t>Arrivals</a:t>
            </a:r>
            <a:br>
              <a:rPr lang="en-CA" sz="1000" b="1" dirty="0">
                <a:solidFill>
                  <a:srgbClr val="000000"/>
                </a:solidFill>
                <a:latin typeface="Arial" panose="020B0604020202020204" pitchFamily="34" charset="0"/>
                <a:cs typeface="Arial" panose="020B0604020202020204" pitchFamily="34" charset="0"/>
              </a:rPr>
            </a:br>
            <a:r>
              <a:rPr lang="en-CA" sz="1000" b="1" dirty="0">
                <a:solidFill>
                  <a:srgbClr val="000000"/>
                </a:solidFill>
                <a:latin typeface="Arial" panose="020B0604020202020204" pitchFamily="34" charset="0"/>
                <a:cs typeface="Arial" panose="020B0604020202020204" pitchFamily="34" charset="0"/>
              </a:rPr>
              <a:t>Services</a:t>
            </a:r>
          </a:p>
        </p:txBody>
      </p:sp>
      <p:sp>
        <p:nvSpPr>
          <p:cNvPr id="8" name="Date Placeholder 7"/>
          <p:cNvSpPr>
            <a:spLocks noGrp="1"/>
          </p:cNvSpPr>
          <p:nvPr>
            <p:ph type="dt" sz="half" idx="2"/>
          </p:nvPr>
        </p:nvSpPr>
        <p:spPr/>
        <p:txBody>
          <a:bodyPr/>
          <a:lstStyle/>
          <a:p>
            <a:r>
              <a:rPr lang="en-US" dirty="0">
                <a:solidFill>
                  <a:prstClr val="white"/>
                </a:solidFill>
                <a:latin typeface="Arial" panose="020B0604020202020204" pitchFamily="34" charset="0"/>
                <a:cs typeface="Arial" panose="020B0604020202020204" pitchFamily="34" charset="0"/>
              </a:rPr>
              <a:t>© 2019 ACI</a:t>
            </a:r>
          </a:p>
        </p:txBody>
      </p:sp>
      <p:graphicFrame>
        <p:nvGraphicFramePr>
          <p:cNvPr id="29" name="Content Placeholder 7">
            <a:extLst>
              <a:ext uri="{FF2B5EF4-FFF2-40B4-BE49-F238E27FC236}">
                <a16:creationId xmlns:a16="http://schemas.microsoft.com/office/drawing/2014/main" id="{091CCD19-BC46-47FB-A83F-389D3DED37BC}"/>
              </a:ext>
            </a:extLst>
          </p:cNvPr>
          <p:cNvGraphicFramePr>
            <a:graphicFrameLocks/>
          </p:cNvGraphicFramePr>
          <p:nvPr>
            <p:extLst>
              <p:ext uri="{D42A27DB-BD31-4B8C-83A1-F6EECF244321}">
                <p14:modId xmlns:p14="http://schemas.microsoft.com/office/powerpoint/2010/main" val="491629654"/>
              </p:ext>
            </p:extLst>
          </p:nvPr>
        </p:nvGraphicFramePr>
        <p:xfrm>
          <a:off x="4095405" y="418797"/>
          <a:ext cx="1642533" cy="59711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7">
            <a:extLst>
              <a:ext uri="{FF2B5EF4-FFF2-40B4-BE49-F238E27FC236}">
                <a16:creationId xmlns:a16="http://schemas.microsoft.com/office/drawing/2014/main" id="{724D77DA-DBA0-4D58-8DE2-C49BD82A434C}"/>
              </a:ext>
            </a:extLst>
          </p:cNvPr>
          <p:cNvGraphicFramePr>
            <a:graphicFrameLocks/>
          </p:cNvGraphicFramePr>
          <p:nvPr>
            <p:extLst>
              <p:ext uri="{D42A27DB-BD31-4B8C-83A1-F6EECF244321}">
                <p14:modId xmlns:p14="http://schemas.microsoft.com/office/powerpoint/2010/main" val="1597498567"/>
              </p:ext>
            </p:extLst>
          </p:nvPr>
        </p:nvGraphicFramePr>
        <p:xfrm>
          <a:off x="5931869" y="427927"/>
          <a:ext cx="1642533" cy="5971117"/>
        </p:xfrm>
        <a:graphic>
          <a:graphicData uri="http://schemas.openxmlformats.org/drawingml/2006/chart">
            <c:chart xmlns:c="http://schemas.openxmlformats.org/drawingml/2006/chart" xmlns:r="http://schemas.openxmlformats.org/officeDocument/2006/relationships" r:id="rId5"/>
          </a:graphicData>
        </a:graphic>
      </p:graphicFrame>
      <p:sp>
        <p:nvSpPr>
          <p:cNvPr id="30" name="Rectangle 29">
            <a:extLst>
              <a:ext uri="{FF2B5EF4-FFF2-40B4-BE49-F238E27FC236}">
                <a16:creationId xmlns:a16="http://schemas.microsoft.com/office/drawing/2014/main" id="{CA72B1C0-7516-4E22-BE66-77E24D1277E0}"/>
              </a:ext>
            </a:extLst>
          </p:cNvPr>
          <p:cNvSpPr/>
          <p:nvPr/>
        </p:nvSpPr>
        <p:spPr>
          <a:xfrm>
            <a:off x="4592565" y="755585"/>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TB</a:t>
            </a:r>
          </a:p>
        </p:txBody>
      </p:sp>
      <p:sp>
        <p:nvSpPr>
          <p:cNvPr id="32" name="Rectangle 31">
            <a:extLst>
              <a:ext uri="{FF2B5EF4-FFF2-40B4-BE49-F238E27FC236}">
                <a16:creationId xmlns:a16="http://schemas.microsoft.com/office/drawing/2014/main" id="{A11C6288-7CC3-459E-A584-CB6183663D8F}"/>
              </a:ext>
            </a:extLst>
          </p:cNvPr>
          <p:cNvSpPr/>
          <p:nvPr/>
        </p:nvSpPr>
        <p:spPr>
          <a:xfrm>
            <a:off x="6417183" y="755579"/>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TC</a:t>
            </a:r>
          </a:p>
        </p:txBody>
      </p:sp>
      <p:sp>
        <p:nvSpPr>
          <p:cNvPr id="26" name="Rectangle 25">
            <a:extLst>
              <a:ext uri="{FF2B5EF4-FFF2-40B4-BE49-F238E27FC236}">
                <a16:creationId xmlns:a16="http://schemas.microsoft.com/office/drawing/2014/main" id="{6E7629C6-5E2E-47EC-95FD-4F6CA307669B}"/>
              </a:ext>
            </a:extLst>
          </p:cNvPr>
          <p:cNvSpPr/>
          <p:nvPr/>
        </p:nvSpPr>
        <p:spPr>
          <a:xfrm>
            <a:off x="330200" y="6131413"/>
            <a:ext cx="8149586" cy="498855"/>
          </a:xfrm>
          <a:prstGeom prst="rect">
            <a:avLst/>
          </a:prstGeom>
        </p:spPr>
        <p:txBody>
          <a:bodyPr wrap="square">
            <a:spAutoFit/>
          </a:bodyPr>
          <a:lstStyle/>
          <a:p>
            <a:pPr defTabSz="457200"/>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Mean Scores based on rating scale: 1-Poor, 2-Fair, 3-Good, 4- Very Good, 5- Excellent.  * Other may include Education, Family visit ,Religious events, etc</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defTabSz="457200">
              <a:lnSpc>
                <a:spcPts val="800"/>
              </a:lnSpc>
            </a:pP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NA: Not applicable.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H2/3--</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L2/3</a:t>
            </a:r>
            <a:r>
              <a:rPr lang="en-US" sz="900" b="1" i="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Significantly /</a:t>
            </a:r>
            <a:r>
              <a:rPr lang="en-US" sz="900" b="1" i="1" dirty="0">
                <a:solidFill>
                  <a:srgbClr val="0000FF"/>
                </a:solidFill>
                <a:latin typeface="Arial" panose="020B0604020202020204" pitchFamily="34" charset="0"/>
                <a:ea typeface="Times New Roman" panose="02020603050405020304" pitchFamily="18" charset="0"/>
                <a:cs typeface="Arial" panose="020B0604020202020204" pitchFamily="34" charset="0"/>
              </a:rPr>
              <a:t>Higher/</a:t>
            </a:r>
            <a:r>
              <a:rPr lang="en-US" sz="900" b="1" i="1" dirty="0">
                <a:solidFill>
                  <a:srgbClr val="FF0000"/>
                </a:solidFill>
                <a:latin typeface="Arial" panose="020B0604020202020204" pitchFamily="34" charset="0"/>
                <a:ea typeface="Times New Roman" panose="02020603050405020304" pitchFamily="18" charset="0"/>
                <a:cs typeface="Arial" panose="020B0604020202020204" pitchFamily="34" charset="0"/>
              </a:rPr>
              <a:t>Lower</a:t>
            </a:r>
            <a:r>
              <a:rPr lang="en-US" sz="900" i="1" dirty="0">
                <a:solidFill>
                  <a:srgbClr val="000000"/>
                </a:solidFill>
                <a:latin typeface="Arial" panose="020B0604020202020204" pitchFamily="34" charset="0"/>
                <a:ea typeface="Times New Roman" panose="02020603050405020304" pitchFamily="18" charset="0"/>
                <a:cs typeface="Arial" panose="020B0604020202020204" pitchFamily="34" charset="0"/>
              </a:rPr>
              <a:t> than Q2 2019/Q3 2018.  Q2 2019 N: TA=257; TB=153; TC=588.</a:t>
            </a: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CA"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56" name="Rectangle 55">
            <a:extLst>
              <a:ext uri="{FF2B5EF4-FFF2-40B4-BE49-F238E27FC236}">
                <a16:creationId xmlns:a16="http://schemas.microsoft.com/office/drawing/2014/main" id="{AC8D7EB4-C27F-4FE9-AF87-05BC3C6BDE54}"/>
              </a:ext>
            </a:extLst>
          </p:cNvPr>
          <p:cNvSpPr/>
          <p:nvPr/>
        </p:nvSpPr>
        <p:spPr>
          <a:xfrm>
            <a:off x="5317470" y="4661030"/>
            <a:ext cx="189986" cy="17833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9" name="Title 1"/>
          <p:cNvSpPr>
            <a:spLocks noGrp="1"/>
          </p:cNvSpPr>
          <p:nvPr>
            <p:ph type="title"/>
          </p:nvPr>
        </p:nvSpPr>
        <p:spPr>
          <a:xfrm>
            <a:off x="138562" y="177149"/>
            <a:ext cx="3529853" cy="559721"/>
          </a:xfrm>
        </p:spPr>
        <p:txBody>
          <a:bodyPr>
            <a:noAutofit/>
          </a:bodyPr>
          <a:lstStyle/>
          <a:p>
            <a:r>
              <a:rPr lang="en-CA" sz="2000" b="1" dirty="0"/>
              <a:t>EWR Terminal Performance</a:t>
            </a:r>
          </a:p>
        </p:txBody>
      </p:sp>
      <p:sp>
        <p:nvSpPr>
          <p:cNvPr id="28" name="Rectangle 27">
            <a:extLst>
              <a:ext uri="{FF2B5EF4-FFF2-40B4-BE49-F238E27FC236}">
                <a16:creationId xmlns:a16="http://schemas.microsoft.com/office/drawing/2014/main" id="{D6BE8331-2EA6-4796-8FB9-4E3EC9468746}"/>
              </a:ext>
            </a:extLst>
          </p:cNvPr>
          <p:cNvSpPr/>
          <p:nvPr/>
        </p:nvSpPr>
        <p:spPr>
          <a:xfrm>
            <a:off x="2806987" y="745581"/>
            <a:ext cx="520996" cy="2385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u="sng" dirty="0">
                <a:solidFill>
                  <a:srgbClr val="0C56B0"/>
                </a:solidFill>
                <a:latin typeface="Arial" panose="020B0604020202020204" pitchFamily="34" charset="0"/>
                <a:cs typeface="Arial" panose="020B0604020202020204" pitchFamily="34" charset="0"/>
              </a:rPr>
              <a:t>TA</a:t>
            </a:r>
          </a:p>
        </p:txBody>
      </p:sp>
      <p:sp>
        <p:nvSpPr>
          <p:cNvPr id="31" name="Rectangle 30">
            <a:extLst>
              <a:ext uri="{FF2B5EF4-FFF2-40B4-BE49-F238E27FC236}">
                <a16:creationId xmlns:a16="http://schemas.microsoft.com/office/drawing/2014/main" id="{BFBEA0F1-E618-4F2C-998E-2F4A2BDED619}"/>
              </a:ext>
            </a:extLst>
          </p:cNvPr>
          <p:cNvSpPr/>
          <p:nvPr/>
        </p:nvSpPr>
        <p:spPr>
          <a:xfrm>
            <a:off x="2772462" y="5821248"/>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B16C464F-F609-4D35-99C8-79C3D8F4C685}"/>
              </a:ext>
            </a:extLst>
          </p:cNvPr>
          <p:cNvSpPr/>
          <p:nvPr/>
        </p:nvSpPr>
        <p:spPr>
          <a:xfrm>
            <a:off x="2770999" y="602615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38" name="Footer Placeholder 11">
            <a:extLst>
              <a:ext uri="{FF2B5EF4-FFF2-40B4-BE49-F238E27FC236}">
                <a16:creationId xmlns:a16="http://schemas.microsoft.com/office/drawing/2014/main" id="{53D681D5-9CF3-4F44-87E8-56C4E4626F25}"/>
              </a:ext>
            </a:extLst>
          </p:cNvPr>
          <p:cNvSpPr>
            <a:spLocks noGrp="1"/>
          </p:cNvSpPr>
          <p:nvPr>
            <p:ph type="ftr" sz="quarter" idx="3"/>
          </p:nvPr>
        </p:nvSpPr>
        <p:spPr>
          <a:xfrm>
            <a:off x="3109506" y="6546961"/>
            <a:ext cx="2895600" cy="324000"/>
          </a:xfrm>
        </p:spPr>
        <p:txBody>
          <a:bodyPr/>
          <a:lstStyle/>
          <a:p>
            <a:pPr>
              <a:defRPr/>
            </a:pPr>
            <a:r>
              <a:rPr lang="en-US" b="1" dirty="0">
                <a:solidFill>
                  <a:prstClr val="white"/>
                </a:solidFill>
              </a:rPr>
              <a:t>Terminal  Performance – Q3 2019</a:t>
            </a:r>
          </a:p>
        </p:txBody>
      </p:sp>
      <p:sp>
        <p:nvSpPr>
          <p:cNvPr id="96" name="Rectangle 95">
            <a:extLst>
              <a:ext uri="{FF2B5EF4-FFF2-40B4-BE49-F238E27FC236}">
                <a16:creationId xmlns:a16="http://schemas.microsoft.com/office/drawing/2014/main" id="{19CCD875-B0E9-4ACF-AB6E-521865278BA3}"/>
              </a:ext>
            </a:extLst>
          </p:cNvPr>
          <p:cNvSpPr/>
          <p:nvPr/>
        </p:nvSpPr>
        <p:spPr>
          <a:xfrm>
            <a:off x="3565439" y="418381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73" name="Rectangle 72">
            <a:extLst>
              <a:ext uri="{FF2B5EF4-FFF2-40B4-BE49-F238E27FC236}">
                <a16:creationId xmlns:a16="http://schemas.microsoft.com/office/drawing/2014/main" id="{CD5AAADC-61FA-432A-B334-E5953D7E67DE}"/>
              </a:ext>
            </a:extLst>
          </p:cNvPr>
          <p:cNvSpPr/>
          <p:nvPr/>
        </p:nvSpPr>
        <p:spPr>
          <a:xfrm>
            <a:off x="3674511" y="215407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97" name="Rectangle 96">
            <a:extLst>
              <a:ext uri="{FF2B5EF4-FFF2-40B4-BE49-F238E27FC236}">
                <a16:creationId xmlns:a16="http://schemas.microsoft.com/office/drawing/2014/main" id="{81FD8D8D-7267-4DFC-AA4A-91E390D4B376}"/>
              </a:ext>
            </a:extLst>
          </p:cNvPr>
          <p:cNvSpPr/>
          <p:nvPr/>
        </p:nvSpPr>
        <p:spPr>
          <a:xfrm>
            <a:off x="2785714" y="5843083"/>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D3F56D5C-C1F9-4ADA-AAD6-457AD495AEE5}"/>
              </a:ext>
            </a:extLst>
          </p:cNvPr>
          <p:cNvSpPr/>
          <p:nvPr/>
        </p:nvSpPr>
        <p:spPr>
          <a:xfrm>
            <a:off x="2784251" y="6047986"/>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1A3E5F86-03C2-4999-9F31-BFECD8E7C3D2}"/>
              </a:ext>
            </a:extLst>
          </p:cNvPr>
          <p:cNvSpPr/>
          <p:nvPr/>
        </p:nvSpPr>
        <p:spPr>
          <a:xfrm>
            <a:off x="3664237" y="2613679"/>
            <a:ext cx="299315" cy="1851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79" name="Rectangle 78">
            <a:extLst>
              <a:ext uri="{FF2B5EF4-FFF2-40B4-BE49-F238E27FC236}">
                <a16:creationId xmlns:a16="http://schemas.microsoft.com/office/drawing/2014/main" id="{A30C70D9-D581-4C15-8A92-79F35ED66A4A}"/>
              </a:ext>
            </a:extLst>
          </p:cNvPr>
          <p:cNvSpPr/>
          <p:nvPr/>
        </p:nvSpPr>
        <p:spPr>
          <a:xfrm>
            <a:off x="3609330" y="316689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L3</a:t>
            </a:r>
          </a:p>
        </p:txBody>
      </p:sp>
      <p:sp>
        <p:nvSpPr>
          <p:cNvPr id="111" name="Rectangle 110">
            <a:extLst>
              <a:ext uri="{FF2B5EF4-FFF2-40B4-BE49-F238E27FC236}">
                <a16:creationId xmlns:a16="http://schemas.microsoft.com/office/drawing/2014/main" id="{554968C4-CA38-47AF-9EE7-FB345636375A}"/>
              </a:ext>
            </a:extLst>
          </p:cNvPr>
          <p:cNvSpPr/>
          <p:nvPr/>
        </p:nvSpPr>
        <p:spPr>
          <a:xfrm>
            <a:off x="3530325" y="463169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14" name="Rectangle 113">
            <a:extLst>
              <a:ext uri="{FF2B5EF4-FFF2-40B4-BE49-F238E27FC236}">
                <a16:creationId xmlns:a16="http://schemas.microsoft.com/office/drawing/2014/main" id="{45CCC4C6-740A-4722-893B-8DC90D5BEDDC}"/>
              </a:ext>
            </a:extLst>
          </p:cNvPr>
          <p:cNvSpPr/>
          <p:nvPr/>
        </p:nvSpPr>
        <p:spPr>
          <a:xfrm>
            <a:off x="3639397" y="589467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15" name="Rectangle 114">
            <a:extLst>
              <a:ext uri="{FF2B5EF4-FFF2-40B4-BE49-F238E27FC236}">
                <a16:creationId xmlns:a16="http://schemas.microsoft.com/office/drawing/2014/main" id="{AF97E160-8AC7-43B6-A871-6159352EFE62}"/>
              </a:ext>
            </a:extLst>
          </p:cNvPr>
          <p:cNvSpPr/>
          <p:nvPr/>
        </p:nvSpPr>
        <p:spPr>
          <a:xfrm>
            <a:off x="5322407" y="90325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16" name="Rectangle 115">
            <a:extLst>
              <a:ext uri="{FF2B5EF4-FFF2-40B4-BE49-F238E27FC236}">
                <a16:creationId xmlns:a16="http://schemas.microsoft.com/office/drawing/2014/main" id="{405D446C-AB09-4E14-B3ED-18BA7A41FFEB}"/>
              </a:ext>
            </a:extLst>
          </p:cNvPr>
          <p:cNvSpPr/>
          <p:nvPr/>
        </p:nvSpPr>
        <p:spPr>
          <a:xfrm>
            <a:off x="5327041" y="1115062"/>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17" name="Rectangle 116">
            <a:extLst>
              <a:ext uri="{FF2B5EF4-FFF2-40B4-BE49-F238E27FC236}">
                <a16:creationId xmlns:a16="http://schemas.microsoft.com/office/drawing/2014/main" id="{20FC0C9A-2274-42EC-8079-C0824CB2BC0E}"/>
              </a:ext>
            </a:extLst>
          </p:cNvPr>
          <p:cNvSpPr/>
          <p:nvPr/>
        </p:nvSpPr>
        <p:spPr>
          <a:xfrm>
            <a:off x="5323954" y="137960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18" name="Rectangle 117">
            <a:extLst>
              <a:ext uri="{FF2B5EF4-FFF2-40B4-BE49-F238E27FC236}">
                <a16:creationId xmlns:a16="http://schemas.microsoft.com/office/drawing/2014/main" id="{747E3E35-2F4F-42A9-8D5B-D2AB47F7EEE2}"/>
              </a:ext>
            </a:extLst>
          </p:cNvPr>
          <p:cNvSpPr/>
          <p:nvPr/>
        </p:nvSpPr>
        <p:spPr>
          <a:xfrm>
            <a:off x="5345151" y="215407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19" name="Rectangle 118">
            <a:extLst>
              <a:ext uri="{FF2B5EF4-FFF2-40B4-BE49-F238E27FC236}">
                <a16:creationId xmlns:a16="http://schemas.microsoft.com/office/drawing/2014/main" id="{72FDAA16-85AB-4A5F-BDC2-44159227CBA1}"/>
              </a:ext>
            </a:extLst>
          </p:cNvPr>
          <p:cNvSpPr/>
          <p:nvPr/>
        </p:nvSpPr>
        <p:spPr>
          <a:xfrm>
            <a:off x="5377616" y="227442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20" name="Rectangle 119">
            <a:extLst>
              <a:ext uri="{FF2B5EF4-FFF2-40B4-BE49-F238E27FC236}">
                <a16:creationId xmlns:a16="http://schemas.microsoft.com/office/drawing/2014/main" id="{EE4B0DB0-D915-4D8E-80B0-C25B0397C3BB}"/>
              </a:ext>
            </a:extLst>
          </p:cNvPr>
          <p:cNvSpPr/>
          <p:nvPr/>
        </p:nvSpPr>
        <p:spPr>
          <a:xfrm>
            <a:off x="5372810" y="238982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22" name="Rectangle 121">
            <a:extLst>
              <a:ext uri="{FF2B5EF4-FFF2-40B4-BE49-F238E27FC236}">
                <a16:creationId xmlns:a16="http://schemas.microsoft.com/office/drawing/2014/main" id="{F080A797-A224-4B4F-9AC3-A55A95BC5422}"/>
              </a:ext>
            </a:extLst>
          </p:cNvPr>
          <p:cNvSpPr/>
          <p:nvPr/>
        </p:nvSpPr>
        <p:spPr>
          <a:xfrm>
            <a:off x="5373018" y="271932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23" name="Rectangle 122">
            <a:extLst>
              <a:ext uri="{FF2B5EF4-FFF2-40B4-BE49-F238E27FC236}">
                <a16:creationId xmlns:a16="http://schemas.microsoft.com/office/drawing/2014/main" id="{87EAB76E-DC26-45AB-83DF-36CBA41213E7}"/>
              </a:ext>
            </a:extLst>
          </p:cNvPr>
          <p:cNvSpPr/>
          <p:nvPr/>
        </p:nvSpPr>
        <p:spPr>
          <a:xfrm>
            <a:off x="5360406" y="295255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24" name="Rectangle 123">
            <a:extLst>
              <a:ext uri="{FF2B5EF4-FFF2-40B4-BE49-F238E27FC236}">
                <a16:creationId xmlns:a16="http://schemas.microsoft.com/office/drawing/2014/main" id="{3B05ACDF-85BF-46F7-9552-561FC79383FD}"/>
              </a:ext>
            </a:extLst>
          </p:cNvPr>
          <p:cNvSpPr/>
          <p:nvPr/>
        </p:nvSpPr>
        <p:spPr>
          <a:xfrm>
            <a:off x="5372810" y="307289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25" name="Rectangle 124">
            <a:extLst>
              <a:ext uri="{FF2B5EF4-FFF2-40B4-BE49-F238E27FC236}">
                <a16:creationId xmlns:a16="http://schemas.microsoft.com/office/drawing/2014/main" id="{737A7A6A-D3A5-47BD-90F6-DC99091AB776}"/>
              </a:ext>
            </a:extLst>
          </p:cNvPr>
          <p:cNvSpPr/>
          <p:nvPr/>
        </p:nvSpPr>
        <p:spPr>
          <a:xfrm>
            <a:off x="5362943" y="328766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26" name="Rectangle 125">
            <a:extLst>
              <a:ext uri="{FF2B5EF4-FFF2-40B4-BE49-F238E27FC236}">
                <a16:creationId xmlns:a16="http://schemas.microsoft.com/office/drawing/2014/main" id="{02E986B8-286D-4FDD-81A8-EF3CE9EF753A}"/>
              </a:ext>
            </a:extLst>
          </p:cNvPr>
          <p:cNvSpPr/>
          <p:nvPr/>
        </p:nvSpPr>
        <p:spPr>
          <a:xfrm>
            <a:off x="5312042" y="3476386"/>
            <a:ext cx="358446" cy="29776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27" name="Rectangle 126">
            <a:extLst>
              <a:ext uri="{FF2B5EF4-FFF2-40B4-BE49-F238E27FC236}">
                <a16:creationId xmlns:a16="http://schemas.microsoft.com/office/drawing/2014/main" id="{265DE597-BF2B-40FC-8E42-7C9B93E6FF68}"/>
              </a:ext>
            </a:extLst>
          </p:cNvPr>
          <p:cNvSpPr/>
          <p:nvPr/>
        </p:nvSpPr>
        <p:spPr>
          <a:xfrm>
            <a:off x="5333167" y="362424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28" name="Rectangle 127">
            <a:extLst>
              <a:ext uri="{FF2B5EF4-FFF2-40B4-BE49-F238E27FC236}">
                <a16:creationId xmlns:a16="http://schemas.microsoft.com/office/drawing/2014/main" id="{C673E4C1-17D4-4795-82CC-6E109F52EC64}"/>
              </a:ext>
            </a:extLst>
          </p:cNvPr>
          <p:cNvSpPr/>
          <p:nvPr/>
        </p:nvSpPr>
        <p:spPr>
          <a:xfrm>
            <a:off x="5377263" y="3748200"/>
            <a:ext cx="311854" cy="1988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30" name="Rectangle 129">
            <a:extLst>
              <a:ext uri="{FF2B5EF4-FFF2-40B4-BE49-F238E27FC236}">
                <a16:creationId xmlns:a16="http://schemas.microsoft.com/office/drawing/2014/main" id="{FD80A164-5A3B-4EDE-A30C-3F650252FA60}"/>
              </a:ext>
            </a:extLst>
          </p:cNvPr>
          <p:cNvSpPr/>
          <p:nvPr/>
        </p:nvSpPr>
        <p:spPr>
          <a:xfrm>
            <a:off x="5358634" y="408619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1" name="Rectangle 130">
            <a:extLst>
              <a:ext uri="{FF2B5EF4-FFF2-40B4-BE49-F238E27FC236}">
                <a16:creationId xmlns:a16="http://schemas.microsoft.com/office/drawing/2014/main" id="{050ECD95-DEF9-4AA7-BE6D-3DE18649BB64}"/>
              </a:ext>
            </a:extLst>
          </p:cNvPr>
          <p:cNvSpPr/>
          <p:nvPr/>
        </p:nvSpPr>
        <p:spPr>
          <a:xfrm>
            <a:off x="5216430" y="4205473"/>
            <a:ext cx="284408" cy="2388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32" name="Rectangle 131">
            <a:extLst>
              <a:ext uri="{FF2B5EF4-FFF2-40B4-BE49-F238E27FC236}">
                <a16:creationId xmlns:a16="http://schemas.microsoft.com/office/drawing/2014/main" id="{78600F2D-F3D0-47B0-8592-A1674927E9FB}"/>
              </a:ext>
            </a:extLst>
          </p:cNvPr>
          <p:cNvSpPr/>
          <p:nvPr/>
        </p:nvSpPr>
        <p:spPr>
          <a:xfrm>
            <a:off x="5371417" y="4981489"/>
            <a:ext cx="272205" cy="24122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33" name="Rectangle 132">
            <a:extLst>
              <a:ext uri="{FF2B5EF4-FFF2-40B4-BE49-F238E27FC236}">
                <a16:creationId xmlns:a16="http://schemas.microsoft.com/office/drawing/2014/main" id="{AFCB3400-1B68-4333-8C50-A1F0E0FC7A64}"/>
              </a:ext>
            </a:extLst>
          </p:cNvPr>
          <p:cNvSpPr/>
          <p:nvPr/>
        </p:nvSpPr>
        <p:spPr>
          <a:xfrm>
            <a:off x="5302012" y="5103261"/>
            <a:ext cx="341610" cy="23738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34" name="Rectangle 133">
            <a:extLst>
              <a:ext uri="{FF2B5EF4-FFF2-40B4-BE49-F238E27FC236}">
                <a16:creationId xmlns:a16="http://schemas.microsoft.com/office/drawing/2014/main" id="{5801724A-5761-4F12-84E6-0B17C334AA8D}"/>
              </a:ext>
            </a:extLst>
          </p:cNvPr>
          <p:cNvSpPr/>
          <p:nvPr/>
        </p:nvSpPr>
        <p:spPr>
          <a:xfrm>
            <a:off x="5286336" y="5206912"/>
            <a:ext cx="332507" cy="23867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35" name="Rectangle 134">
            <a:extLst>
              <a:ext uri="{FF2B5EF4-FFF2-40B4-BE49-F238E27FC236}">
                <a16:creationId xmlns:a16="http://schemas.microsoft.com/office/drawing/2014/main" id="{9A1B0234-40CA-4BC9-9463-3E49547CDF34}"/>
              </a:ext>
            </a:extLst>
          </p:cNvPr>
          <p:cNvSpPr/>
          <p:nvPr/>
        </p:nvSpPr>
        <p:spPr>
          <a:xfrm>
            <a:off x="5312548" y="5462240"/>
            <a:ext cx="305028" cy="1825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36" name="Rectangle 135">
            <a:extLst>
              <a:ext uri="{FF2B5EF4-FFF2-40B4-BE49-F238E27FC236}">
                <a16:creationId xmlns:a16="http://schemas.microsoft.com/office/drawing/2014/main" id="{E4A60964-A0CE-446D-B23D-B713BE36777D}"/>
              </a:ext>
            </a:extLst>
          </p:cNvPr>
          <p:cNvSpPr/>
          <p:nvPr/>
        </p:nvSpPr>
        <p:spPr>
          <a:xfrm>
            <a:off x="5263738" y="556821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7" name="Rectangle 136">
            <a:extLst>
              <a:ext uri="{FF2B5EF4-FFF2-40B4-BE49-F238E27FC236}">
                <a16:creationId xmlns:a16="http://schemas.microsoft.com/office/drawing/2014/main" id="{AFAAF412-85D1-4465-ABA5-F71EFD12CBD8}"/>
              </a:ext>
            </a:extLst>
          </p:cNvPr>
          <p:cNvSpPr/>
          <p:nvPr/>
        </p:nvSpPr>
        <p:spPr>
          <a:xfrm>
            <a:off x="5325151" y="590736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39" name="Rectangle 138">
            <a:extLst>
              <a:ext uri="{FF2B5EF4-FFF2-40B4-BE49-F238E27FC236}">
                <a16:creationId xmlns:a16="http://schemas.microsoft.com/office/drawing/2014/main" id="{74D0EA5B-3620-4A05-AFF3-C0CFE3BEC216}"/>
              </a:ext>
            </a:extLst>
          </p:cNvPr>
          <p:cNvSpPr/>
          <p:nvPr/>
        </p:nvSpPr>
        <p:spPr>
          <a:xfrm>
            <a:off x="7212548" y="889440"/>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40" name="Rectangle 139">
            <a:extLst>
              <a:ext uri="{FF2B5EF4-FFF2-40B4-BE49-F238E27FC236}">
                <a16:creationId xmlns:a16="http://schemas.microsoft.com/office/drawing/2014/main" id="{CD2A3B6B-8060-4061-B5A3-E28BBA4FC184}"/>
              </a:ext>
            </a:extLst>
          </p:cNvPr>
          <p:cNvSpPr/>
          <p:nvPr/>
        </p:nvSpPr>
        <p:spPr>
          <a:xfrm>
            <a:off x="7161292" y="102857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1" name="Rectangle 140">
            <a:extLst>
              <a:ext uri="{FF2B5EF4-FFF2-40B4-BE49-F238E27FC236}">
                <a16:creationId xmlns:a16="http://schemas.microsoft.com/office/drawing/2014/main" id="{619E9CD5-8AFD-47DD-BC0C-76370753E552}"/>
              </a:ext>
            </a:extLst>
          </p:cNvPr>
          <p:cNvSpPr/>
          <p:nvPr/>
        </p:nvSpPr>
        <p:spPr>
          <a:xfrm>
            <a:off x="7161292" y="1138742"/>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2" name="Rectangle 141">
            <a:extLst>
              <a:ext uri="{FF2B5EF4-FFF2-40B4-BE49-F238E27FC236}">
                <a16:creationId xmlns:a16="http://schemas.microsoft.com/office/drawing/2014/main" id="{08A064A5-B56B-486C-97F6-8467697DC281}"/>
              </a:ext>
            </a:extLst>
          </p:cNvPr>
          <p:cNvSpPr/>
          <p:nvPr/>
        </p:nvSpPr>
        <p:spPr>
          <a:xfrm>
            <a:off x="7161292" y="125491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3" name="Rectangle 142">
            <a:extLst>
              <a:ext uri="{FF2B5EF4-FFF2-40B4-BE49-F238E27FC236}">
                <a16:creationId xmlns:a16="http://schemas.microsoft.com/office/drawing/2014/main" id="{7A2E93E4-26C9-484F-8CD8-C7F5BADF08FE}"/>
              </a:ext>
            </a:extLst>
          </p:cNvPr>
          <p:cNvSpPr/>
          <p:nvPr/>
        </p:nvSpPr>
        <p:spPr>
          <a:xfrm>
            <a:off x="7157678" y="1381664"/>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4" name="Rectangle 143">
            <a:extLst>
              <a:ext uri="{FF2B5EF4-FFF2-40B4-BE49-F238E27FC236}">
                <a16:creationId xmlns:a16="http://schemas.microsoft.com/office/drawing/2014/main" id="{32D44898-D3ED-4A16-9E27-BFA9777A2116}"/>
              </a:ext>
            </a:extLst>
          </p:cNvPr>
          <p:cNvSpPr/>
          <p:nvPr/>
        </p:nvSpPr>
        <p:spPr>
          <a:xfrm>
            <a:off x="7190737" y="2156465"/>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5" name="Rectangle 144">
            <a:extLst>
              <a:ext uri="{FF2B5EF4-FFF2-40B4-BE49-F238E27FC236}">
                <a16:creationId xmlns:a16="http://schemas.microsoft.com/office/drawing/2014/main" id="{0345F413-62D2-485D-95F2-5EFEC21F19CC}"/>
              </a:ext>
            </a:extLst>
          </p:cNvPr>
          <p:cNvSpPr/>
          <p:nvPr/>
        </p:nvSpPr>
        <p:spPr>
          <a:xfrm>
            <a:off x="7175346" y="228293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6" name="Rectangle 145">
            <a:extLst>
              <a:ext uri="{FF2B5EF4-FFF2-40B4-BE49-F238E27FC236}">
                <a16:creationId xmlns:a16="http://schemas.microsoft.com/office/drawing/2014/main" id="{364FD063-1CF0-4FCA-A2FB-14B9B993DF1A}"/>
              </a:ext>
            </a:extLst>
          </p:cNvPr>
          <p:cNvSpPr/>
          <p:nvPr/>
        </p:nvSpPr>
        <p:spPr>
          <a:xfrm>
            <a:off x="7188121" y="242324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7" name="Rectangle 146">
            <a:extLst>
              <a:ext uri="{FF2B5EF4-FFF2-40B4-BE49-F238E27FC236}">
                <a16:creationId xmlns:a16="http://schemas.microsoft.com/office/drawing/2014/main" id="{5C2788B1-6831-48BE-A6BB-5E711DD0DD0B}"/>
              </a:ext>
            </a:extLst>
          </p:cNvPr>
          <p:cNvSpPr/>
          <p:nvPr/>
        </p:nvSpPr>
        <p:spPr>
          <a:xfrm>
            <a:off x="7180059" y="2611220"/>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8" name="Rectangle 147">
            <a:extLst>
              <a:ext uri="{FF2B5EF4-FFF2-40B4-BE49-F238E27FC236}">
                <a16:creationId xmlns:a16="http://schemas.microsoft.com/office/drawing/2014/main" id="{6BE12AE3-65F0-440C-B722-8819300A3DF8}"/>
              </a:ext>
            </a:extLst>
          </p:cNvPr>
          <p:cNvSpPr/>
          <p:nvPr/>
        </p:nvSpPr>
        <p:spPr>
          <a:xfrm>
            <a:off x="7184090" y="273616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49" name="Rectangle 148">
            <a:extLst>
              <a:ext uri="{FF2B5EF4-FFF2-40B4-BE49-F238E27FC236}">
                <a16:creationId xmlns:a16="http://schemas.microsoft.com/office/drawing/2014/main" id="{590CF214-5013-4646-A7EA-0651C904550A}"/>
              </a:ext>
            </a:extLst>
          </p:cNvPr>
          <p:cNvSpPr/>
          <p:nvPr/>
        </p:nvSpPr>
        <p:spPr>
          <a:xfrm>
            <a:off x="7175346" y="296191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50" name="Rectangle 149">
            <a:extLst>
              <a:ext uri="{FF2B5EF4-FFF2-40B4-BE49-F238E27FC236}">
                <a16:creationId xmlns:a16="http://schemas.microsoft.com/office/drawing/2014/main" id="{8CFA8C11-07FF-49BD-A841-F885773E5D41}"/>
              </a:ext>
            </a:extLst>
          </p:cNvPr>
          <p:cNvSpPr/>
          <p:nvPr/>
        </p:nvSpPr>
        <p:spPr>
          <a:xfrm>
            <a:off x="7238500" y="3051646"/>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51" name="Rectangle 150">
            <a:extLst>
              <a:ext uri="{FF2B5EF4-FFF2-40B4-BE49-F238E27FC236}">
                <a16:creationId xmlns:a16="http://schemas.microsoft.com/office/drawing/2014/main" id="{A71B767A-B3AB-4D9B-B0A6-5EFE7CCD3F40}"/>
              </a:ext>
            </a:extLst>
          </p:cNvPr>
          <p:cNvSpPr/>
          <p:nvPr/>
        </p:nvSpPr>
        <p:spPr>
          <a:xfrm>
            <a:off x="7190737" y="3160691"/>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52" name="Rectangle 151">
            <a:extLst>
              <a:ext uri="{FF2B5EF4-FFF2-40B4-BE49-F238E27FC236}">
                <a16:creationId xmlns:a16="http://schemas.microsoft.com/office/drawing/2014/main" id="{9E27FD54-3A3A-49A0-9ACE-224E32A012E9}"/>
              </a:ext>
            </a:extLst>
          </p:cNvPr>
          <p:cNvSpPr/>
          <p:nvPr/>
        </p:nvSpPr>
        <p:spPr>
          <a:xfrm>
            <a:off x="7238499" y="3290740"/>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53" name="Rectangle 152">
            <a:extLst>
              <a:ext uri="{FF2B5EF4-FFF2-40B4-BE49-F238E27FC236}">
                <a16:creationId xmlns:a16="http://schemas.microsoft.com/office/drawing/2014/main" id="{7C1F76C8-3D70-4AE6-BFFD-EE98C908EBE5}"/>
              </a:ext>
            </a:extLst>
          </p:cNvPr>
          <p:cNvSpPr/>
          <p:nvPr/>
        </p:nvSpPr>
        <p:spPr>
          <a:xfrm>
            <a:off x="7242520" y="3613803"/>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54" name="Rectangle 153">
            <a:extLst>
              <a:ext uri="{FF2B5EF4-FFF2-40B4-BE49-F238E27FC236}">
                <a16:creationId xmlns:a16="http://schemas.microsoft.com/office/drawing/2014/main" id="{73935B58-1CA6-4CCC-A720-C4AF5CF71DEF}"/>
              </a:ext>
            </a:extLst>
          </p:cNvPr>
          <p:cNvSpPr/>
          <p:nvPr/>
        </p:nvSpPr>
        <p:spPr>
          <a:xfrm>
            <a:off x="7198908" y="351991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55" name="Rectangle 154">
            <a:extLst>
              <a:ext uri="{FF2B5EF4-FFF2-40B4-BE49-F238E27FC236}">
                <a16:creationId xmlns:a16="http://schemas.microsoft.com/office/drawing/2014/main" id="{1D4B0349-7CB6-485C-B069-15B02859C5FD}"/>
              </a:ext>
            </a:extLst>
          </p:cNvPr>
          <p:cNvSpPr/>
          <p:nvPr/>
        </p:nvSpPr>
        <p:spPr>
          <a:xfrm>
            <a:off x="7141669" y="375228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56" name="Rectangle 155">
            <a:extLst>
              <a:ext uri="{FF2B5EF4-FFF2-40B4-BE49-F238E27FC236}">
                <a16:creationId xmlns:a16="http://schemas.microsoft.com/office/drawing/2014/main" id="{6D825345-162F-435B-A11B-8A9C626FEF8C}"/>
              </a:ext>
            </a:extLst>
          </p:cNvPr>
          <p:cNvSpPr/>
          <p:nvPr/>
        </p:nvSpPr>
        <p:spPr>
          <a:xfrm>
            <a:off x="7198908" y="4086199"/>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57" name="Rectangle 156">
            <a:extLst>
              <a:ext uri="{FF2B5EF4-FFF2-40B4-BE49-F238E27FC236}">
                <a16:creationId xmlns:a16="http://schemas.microsoft.com/office/drawing/2014/main" id="{3E28851A-C683-4F2B-A370-CD4D56B55207}"/>
              </a:ext>
            </a:extLst>
          </p:cNvPr>
          <p:cNvSpPr/>
          <p:nvPr/>
        </p:nvSpPr>
        <p:spPr>
          <a:xfrm>
            <a:off x="7221084" y="4180390"/>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58" name="Rectangle 157">
            <a:extLst>
              <a:ext uri="{FF2B5EF4-FFF2-40B4-BE49-F238E27FC236}">
                <a16:creationId xmlns:a16="http://schemas.microsoft.com/office/drawing/2014/main" id="{25201DAB-F386-4FED-BA0C-301212108F80}"/>
              </a:ext>
            </a:extLst>
          </p:cNvPr>
          <p:cNvSpPr/>
          <p:nvPr/>
        </p:nvSpPr>
        <p:spPr>
          <a:xfrm>
            <a:off x="7048595" y="4313616"/>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59" name="Rectangle 158">
            <a:extLst>
              <a:ext uri="{FF2B5EF4-FFF2-40B4-BE49-F238E27FC236}">
                <a16:creationId xmlns:a16="http://schemas.microsoft.com/office/drawing/2014/main" id="{60FEEFD5-2DB2-497D-A2D1-EC8D58C5A49B}"/>
              </a:ext>
            </a:extLst>
          </p:cNvPr>
          <p:cNvSpPr/>
          <p:nvPr/>
        </p:nvSpPr>
        <p:spPr>
          <a:xfrm>
            <a:off x="7157667" y="4554257"/>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62" name="Rectangle 161">
            <a:extLst>
              <a:ext uri="{FF2B5EF4-FFF2-40B4-BE49-F238E27FC236}">
                <a16:creationId xmlns:a16="http://schemas.microsoft.com/office/drawing/2014/main" id="{4A7DD7B6-12E3-4E7A-973C-43254629D155}"/>
              </a:ext>
            </a:extLst>
          </p:cNvPr>
          <p:cNvSpPr/>
          <p:nvPr/>
        </p:nvSpPr>
        <p:spPr>
          <a:xfrm>
            <a:off x="7187784" y="4756969"/>
            <a:ext cx="381958" cy="25063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r>
              <a:rPr lang="en-US" sz="800" b="1" dirty="0">
                <a:solidFill>
                  <a:srgbClr val="0000FF"/>
                </a:solidFill>
                <a:latin typeface="Tahoma" panose="020B0604030504040204" pitchFamily="34" charset="0"/>
                <a:ea typeface="Tahoma" panose="020B0604030504040204" pitchFamily="34" charset="0"/>
                <a:cs typeface="Tahoma" panose="020B0604030504040204" pitchFamily="34" charset="0"/>
              </a:rPr>
              <a:t>H3</a:t>
            </a:r>
          </a:p>
        </p:txBody>
      </p:sp>
      <p:sp>
        <p:nvSpPr>
          <p:cNvPr id="163" name="Rectangle 162">
            <a:extLst>
              <a:ext uri="{FF2B5EF4-FFF2-40B4-BE49-F238E27FC236}">
                <a16:creationId xmlns:a16="http://schemas.microsoft.com/office/drawing/2014/main" id="{67732FD7-7A88-4134-A9C8-DFFBB122530A}"/>
              </a:ext>
            </a:extLst>
          </p:cNvPr>
          <p:cNvSpPr/>
          <p:nvPr/>
        </p:nvSpPr>
        <p:spPr>
          <a:xfrm>
            <a:off x="7152747" y="524178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64" name="Rectangle 163">
            <a:extLst>
              <a:ext uri="{FF2B5EF4-FFF2-40B4-BE49-F238E27FC236}">
                <a16:creationId xmlns:a16="http://schemas.microsoft.com/office/drawing/2014/main" id="{FF1498C8-E73C-426E-9668-2C460AEE80EA}"/>
              </a:ext>
            </a:extLst>
          </p:cNvPr>
          <p:cNvSpPr/>
          <p:nvPr/>
        </p:nvSpPr>
        <p:spPr>
          <a:xfrm>
            <a:off x="7113218" y="5111958"/>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65" name="Rectangle 164">
            <a:extLst>
              <a:ext uri="{FF2B5EF4-FFF2-40B4-BE49-F238E27FC236}">
                <a16:creationId xmlns:a16="http://schemas.microsoft.com/office/drawing/2014/main" id="{E5B5911E-CD01-49BD-B490-11A130863AA5}"/>
              </a:ext>
            </a:extLst>
          </p:cNvPr>
          <p:cNvSpPr/>
          <p:nvPr/>
        </p:nvSpPr>
        <p:spPr>
          <a:xfrm>
            <a:off x="7175346" y="5004573"/>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66" name="Rectangle 165">
            <a:extLst>
              <a:ext uri="{FF2B5EF4-FFF2-40B4-BE49-F238E27FC236}">
                <a16:creationId xmlns:a16="http://schemas.microsoft.com/office/drawing/2014/main" id="{2AC1C0A3-B78B-45B7-8434-A01F8116118C}"/>
              </a:ext>
            </a:extLst>
          </p:cNvPr>
          <p:cNvSpPr/>
          <p:nvPr/>
        </p:nvSpPr>
        <p:spPr>
          <a:xfrm>
            <a:off x="7175346" y="5916151"/>
            <a:ext cx="218144" cy="2257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a:t>
            </a:r>
          </a:p>
        </p:txBody>
      </p:sp>
      <p:sp>
        <p:nvSpPr>
          <p:cNvPr id="168" name="Rectangle 167">
            <a:extLst>
              <a:ext uri="{FF2B5EF4-FFF2-40B4-BE49-F238E27FC236}">
                <a16:creationId xmlns:a16="http://schemas.microsoft.com/office/drawing/2014/main" id="{9E28E3C0-A8C9-4366-BCBA-F9928E1756B2}"/>
              </a:ext>
            </a:extLst>
          </p:cNvPr>
          <p:cNvSpPr/>
          <p:nvPr/>
        </p:nvSpPr>
        <p:spPr>
          <a:xfrm>
            <a:off x="7200074" y="5426094"/>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169" name="Rectangle 168">
            <a:extLst>
              <a:ext uri="{FF2B5EF4-FFF2-40B4-BE49-F238E27FC236}">
                <a16:creationId xmlns:a16="http://schemas.microsoft.com/office/drawing/2014/main" id="{CC3342A1-670C-4868-BA80-6E05B9BBC5A2}"/>
              </a:ext>
            </a:extLst>
          </p:cNvPr>
          <p:cNvSpPr/>
          <p:nvPr/>
        </p:nvSpPr>
        <p:spPr>
          <a:xfrm>
            <a:off x="7187785" y="5536882"/>
            <a:ext cx="274643" cy="2676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bIns="9144" rtlCol="0" anchor="ctr"/>
          <a:lstStyle/>
          <a:p>
            <a:pPr algn="ctr"/>
            <a:r>
              <a:rPr lang="en-US" sz="800" b="1" dirty="0">
                <a:solidFill>
                  <a:srgbClr val="FF0000"/>
                </a:solidFill>
                <a:latin typeface="Tahoma" panose="020B0604030504040204" pitchFamily="34" charset="0"/>
                <a:ea typeface="Tahoma" panose="020B0604030504040204" pitchFamily="34" charset="0"/>
                <a:cs typeface="Tahoma" panose="020B0604030504040204" pitchFamily="34" charset="0"/>
              </a:rPr>
              <a:t>L2/3</a:t>
            </a:r>
          </a:p>
        </p:txBody>
      </p:sp>
      <p:sp>
        <p:nvSpPr>
          <p:cNvPr id="86" name="Rectangle 85">
            <a:extLst>
              <a:ext uri="{FF2B5EF4-FFF2-40B4-BE49-F238E27FC236}">
                <a16:creationId xmlns:a16="http://schemas.microsoft.com/office/drawing/2014/main" id="{DAB8470F-CC9A-4663-B994-C53E63BCB1AE}"/>
              </a:ext>
            </a:extLst>
          </p:cNvPr>
          <p:cNvSpPr/>
          <p:nvPr/>
        </p:nvSpPr>
        <p:spPr>
          <a:xfrm>
            <a:off x="2841133" y="5846548"/>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6DDDD0FC-CF79-47B2-BFB0-C0059A229363}"/>
              </a:ext>
            </a:extLst>
          </p:cNvPr>
          <p:cNvSpPr/>
          <p:nvPr/>
        </p:nvSpPr>
        <p:spPr>
          <a:xfrm>
            <a:off x="2839670" y="605145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3F463186-4E62-4F08-8473-C0DF5CA1EBBA}"/>
              </a:ext>
            </a:extLst>
          </p:cNvPr>
          <p:cNvSpPr/>
          <p:nvPr/>
        </p:nvSpPr>
        <p:spPr>
          <a:xfrm>
            <a:off x="2748764" y="5846548"/>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DB8333C7-9C27-40E7-9719-AF3A7DE52280}"/>
              </a:ext>
            </a:extLst>
          </p:cNvPr>
          <p:cNvSpPr/>
          <p:nvPr/>
        </p:nvSpPr>
        <p:spPr>
          <a:xfrm>
            <a:off x="2747301" y="6051451"/>
            <a:ext cx="345160" cy="1523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tx1"/>
              </a:solidFill>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C6D1E0D3-5670-4316-A1CA-97ABC49E592D}"/>
              </a:ext>
            </a:extLst>
          </p:cNvPr>
          <p:cNvSpPr/>
          <p:nvPr/>
        </p:nvSpPr>
        <p:spPr>
          <a:xfrm>
            <a:off x="2826694" y="5852817"/>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91" name="Rectangle 90">
            <a:extLst>
              <a:ext uri="{FF2B5EF4-FFF2-40B4-BE49-F238E27FC236}">
                <a16:creationId xmlns:a16="http://schemas.microsoft.com/office/drawing/2014/main" id="{6A53AE53-214D-4514-872F-5E0D9DFF52F7}"/>
              </a:ext>
            </a:extLst>
          </p:cNvPr>
          <p:cNvSpPr/>
          <p:nvPr/>
        </p:nvSpPr>
        <p:spPr>
          <a:xfrm>
            <a:off x="2817692" y="6082923"/>
            <a:ext cx="249516" cy="1507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4" rIns="9144" rtlCol="0" anchor="ctr"/>
          <a:lstStyle/>
          <a:p>
            <a:pPr algn="ct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Tree>
    <p:extLst>
      <p:ext uri="{BB962C8B-B14F-4D97-AF65-F5344CB8AC3E}">
        <p14:creationId xmlns:p14="http://schemas.microsoft.com/office/powerpoint/2010/main" val="2039179653"/>
      </p:ext>
    </p:extLst>
  </p:cSld>
  <p:clrMapOvr>
    <a:masterClrMapping/>
  </p:clrMapOvr>
</p:sld>
</file>

<file path=ppt/theme/theme1.xml><?xml version="1.0" encoding="utf-8"?>
<a:theme xmlns:a="http://schemas.openxmlformats.org/drawingml/2006/main" name="1_Design 1 - Thin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TNSInfoDocument" ma:contentTypeID="0x010100468BE630344CFF4DB608D05E1B2111830048EEC5E7BAC02140BEB90219A6C5E8CB002B5B0C27235B8148B06AE18387184B95" ma:contentTypeVersion="21" ma:contentTypeDescription="TNS Info Document" ma:contentTypeScope="" ma:versionID="7c03dfa5b060ff3042332c592cae931b">
  <xsd:schema xmlns:xsd="http://www.w3.org/2001/XMLSchema" xmlns:p="http://schemas.microsoft.com/office/2006/metadata/properties" xmlns:ns2="4ea38a08-ba9b-4261-9d90-f81cd529267c" xmlns:ns3="3b047354-3613-465c-95ff-7d3745f704f0" xmlns:ns4="80252f95-4810-4385-bd26-f1d4182e9d18" xmlns:ns5="1bcccd96-784f-44c7-8bf7-57191691dfb9" targetNamespace="http://schemas.microsoft.com/office/2006/metadata/properties" ma:root="true" ma:fieldsID="aef5136bdbdd309b66b378b5e3f24b48" ns2:_="" ns3:_="" ns4:_="" ns5:_="">
    <xsd:import namespace="4ea38a08-ba9b-4261-9d90-f81cd529267c"/>
    <xsd:import namespace="3b047354-3613-465c-95ff-7d3745f704f0"/>
    <xsd:import namespace="80252f95-4810-4385-bd26-f1d4182e9d18"/>
    <xsd:import namespace="1bcccd96-784f-44c7-8bf7-57191691dfb9"/>
    <xsd:element name="properties">
      <xsd:complexType>
        <xsd:sequence>
          <xsd:element name="documentManagement">
            <xsd:complexType>
              <xsd:all>
                <xsd:element ref="ns2:Document_x0020_Author" minOccurs="0"/>
                <xsd:element ref="ns2:Document_x0020_Created" minOccurs="0"/>
                <xsd:element ref="ns2:Document_x0020_Resource_x0020_Description" minOccurs="0"/>
                <xsd:element ref="ns2:Document_x0020_Activation_x0020_Date" minOccurs="0"/>
                <xsd:element ref="ns2:Document_x0020_Expiration_x0020_Date" minOccurs="0"/>
                <xsd:element ref="ns3:fileName" minOccurs="0"/>
                <xsd:element ref="ns4:SkipAlert" minOccurs="0"/>
                <xsd:element ref="ns5:_dlc_Exempt" minOccurs="0"/>
                <xsd:element ref="ns5:_dlc_ExpireDateSaved" minOccurs="0"/>
                <xsd:element ref="ns5:_dlc_ExpireDate" minOccurs="0"/>
              </xsd:all>
            </xsd:complexType>
          </xsd:element>
        </xsd:sequence>
      </xsd:complexType>
    </xsd:element>
  </xsd:schema>
  <xsd:schema xmlns:xsd="http://www.w3.org/2001/XMLSchema" xmlns:dms="http://schemas.microsoft.com/office/2006/documentManagement/types" targetNamespace="4ea38a08-ba9b-4261-9d90-f81cd529267c" elementFormDefault="qualified">
    <xsd:import namespace="http://schemas.microsoft.com/office/2006/documentManagement/types"/>
    <xsd:element name="Document_x0020_Author" ma:index="8" nillable="true" ma:displayName="Document Author" ma:list="UserInfo"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reated" ma:index="9" nillable="true" ma:displayName="Document Created" ma:default="[today]" ma:format="DateTime" ma:internalName="Document_x0020_Created">
      <xsd:simpleType>
        <xsd:restriction base="dms:DateTime"/>
      </xsd:simpleType>
    </xsd:element>
    <xsd:element name="Document_x0020_Resource_x0020_Description" ma:index="10" nillable="true" ma:displayName="Document Resource Description" ma:default="" ma:internalName="Document_x0020_Resource_x0020_Description">
      <xsd:simpleType>
        <xsd:restriction base="dms:Note"/>
      </xsd:simpleType>
    </xsd:element>
    <xsd:element name="Document_x0020_Activation_x0020_Date" ma:index="11" nillable="true" ma:displayName="Document Activation Date" ma:default="[today]" ma:format="DateOnly" ma:internalName="Document_x0020_Activation_x0020_Date">
      <xsd:simpleType>
        <xsd:restriction base="dms:DateTime"/>
      </xsd:simpleType>
    </xsd:element>
    <xsd:element name="Document_x0020_Expiration_x0020_Date" ma:index="12" nillable="true" ma:displayName="Document Expiration Date" ma:default="2500-12-31T00:00:00Z" ma:format="DateOnly" ma:internalName="Document_x0020_Expiration_x0020_Date" ma:readOnly="false">
      <xsd:simpleType>
        <xsd:restriction base="dms:DateTime"/>
      </xsd:simpleType>
    </xsd:element>
  </xsd:schema>
  <xsd:schema xmlns:xsd="http://www.w3.org/2001/XMLSchema" xmlns:dms="http://schemas.microsoft.com/office/2006/documentManagement/types" targetNamespace="3b047354-3613-465c-95ff-7d3745f704f0" elementFormDefault="qualified">
    <xsd:import namespace="http://schemas.microsoft.com/office/2006/documentManagement/types"/>
    <xsd:element name="fileName" ma:index="13" nillable="true" ma:displayName="fileName" ma:hidden="true" ma:internalName="fileName" ma:readOnly="false">
      <xsd:simpleType>
        <xsd:restriction base="dms:Text">
          <xsd:maxLength value="255"/>
        </xsd:restriction>
      </xsd:simpleType>
    </xsd:element>
  </xsd:schema>
  <xsd:schema xmlns:xsd="http://www.w3.org/2001/XMLSchema" xmlns:dms="http://schemas.microsoft.com/office/2006/documentManagement/types" targetNamespace="80252f95-4810-4385-bd26-f1d4182e9d18" elementFormDefault="qualified">
    <xsd:import namespace="http://schemas.microsoft.com/office/2006/documentManagement/types"/>
    <xsd:element name="SkipAlert" ma:index="14" nillable="true" ma:displayName="SkipAlert" ma:default="0" ma:internalName="SkipAlert">
      <xsd:simpleType>
        <xsd:restriction base="dms:Boolean"/>
      </xsd:simpleType>
    </xsd:element>
  </xsd:schema>
  <xsd:schema xmlns:xsd="http://www.w3.org/2001/XMLSchema" xmlns:dms="http://schemas.microsoft.com/office/2006/documentManagement/types" targetNamespace="1bcccd96-784f-44c7-8bf7-57191691dfb9" elementFormDefault="qualified">
    <xsd:import namespace="http://schemas.microsoft.com/office/2006/documentManagement/types"/>
    <xsd:element name="_dlc_Exempt" ma:index="15" nillable="true" ma:displayName="Exempt from Policy" ma:description="" ma:hidden="true" ma:internalName="_dlc_Exempt" ma:readOnly="true">
      <xsd:simpleType>
        <xsd:restriction base="dms:Unknown"/>
      </xsd:simpleType>
    </xsd:element>
    <xsd:element name="_dlc_ExpireDateSaved" ma:index="16" nillable="true" ma:displayName="Original Expiration Date" ma:description="" ma:hidden="true" ma:internalName="_dlc_ExpireDateSaved" ma:readOnly="true">
      <xsd:simpleType>
        <xsd:restriction base="dms:DateTime"/>
      </xsd:simpleType>
    </xsd:element>
    <xsd:element name="_dlc_ExpireDate" ma:index="17" nillable="true" ma:displayName="Expiration Date" ma:description="" ma:hidden="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spe:Receivers xmlns:spe="http://schemas.microsoft.com/sharepoint/events"/>
</file>

<file path=customXml/item3.xml><?xml version="1.0" encoding="utf-8"?>
<p:properties xmlns:p="http://schemas.microsoft.com/office/2006/metadata/properties" xmlns:xsi="http://www.w3.org/2001/XMLSchema-instance">
  <documentManagement>
    <Document_x0020_Resource_x0020_Description xmlns="4ea38a08-ba9b-4261-9d90-f81cd529267c" xsi:nil="true"/>
    <Document_x0020_Author xmlns="4ea38a08-ba9b-4261-9d90-f81cd529267c">
      <UserInfo>
        <DisplayName/>
        <AccountId xsi:nil="true"/>
        <AccountType/>
      </UserInfo>
    </Document_x0020_Author>
    <Document_x0020_Created xmlns="4ea38a08-ba9b-4261-9d90-f81cd529267c">2017-10-10T14:28:50+00:00</Document_x0020_Created>
    <Document_x0020_Expiration_x0020_Date xmlns="4ea38a08-ba9b-4261-9d90-f81cd529267c">2500-12-31T00:00:00+00:00</Document_x0020_Expiration_x0020_Date>
    <fileName xmlns="3b047354-3613-465c-95ff-7d3745f704f0" xsi:nil="true"/>
    <Document_x0020_Activation_x0020_Date xmlns="4ea38a08-ba9b-4261-9d90-f81cd529267c">2017-10-10T14:28:50+00:00</Document_x0020_Activation_x0020_Date>
    <SkipAlert xmlns="80252f95-4810-4385-bd26-f1d4182e9d18">false</SkipAlert>
    <_dlc_ExpireDate xmlns="1bcccd96-784f-44c7-8bf7-57191691dfb9">2500-12-31T00:00:00+00:00</_dlc_ExpireDate>
    <_dlc_ExpireDateSaved xmlns="1bcccd96-784f-44c7-8bf7-57191691dfb9"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p:Policy xmlns:p="office.server.policy" id="" local="true">
  <p:Name>Custom Expiration</p:Name>
  <p:Description/>
  <p:Statement/>
  <p:PolicyItems>
    <p:PolicyItem featureId="Microsoft.Office.RecordsManagement.PolicyFeatures.Expiration">
      <p:Name>Expiration</p:Name>
      <p:Description>Automatic scheduling of content for processing, and expiry of content that has reached its due date.</p:Description>
      <p:CustomData>
        <data>
          <formula id="CustomExpirationPolicy.CustomPolicy"/>
          <action type="action" id="Microsoft.Office.RecordsManagement.PolicyFeatures.Expiration.Action.MoveToRecycleBin"/>
        </data>
      </p:CustomData>
    </p:PolicyItem>
  </p:PolicyItems>
</p:Policy>
</file>

<file path=customXml/itemProps1.xml><?xml version="1.0" encoding="utf-8"?>
<ds:datastoreItem xmlns:ds="http://schemas.openxmlformats.org/officeDocument/2006/customXml" ds:itemID="{668E353D-2638-4E5C-BB4F-27B30874B9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38a08-ba9b-4261-9d90-f81cd529267c"/>
    <ds:schemaRef ds:uri="3b047354-3613-465c-95ff-7d3745f704f0"/>
    <ds:schemaRef ds:uri="80252f95-4810-4385-bd26-f1d4182e9d18"/>
    <ds:schemaRef ds:uri="1bcccd96-784f-44c7-8bf7-57191691dfb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A2BA5F7-5FD9-4E56-97B3-65AD58A6E740}">
  <ds:schemaRefs>
    <ds:schemaRef ds:uri="http://schemas.microsoft.com/sharepoint/events"/>
  </ds:schemaRefs>
</ds:datastoreItem>
</file>

<file path=customXml/itemProps3.xml><?xml version="1.0" encoding="utf-8"?>
<ds:datastoreItem xmlns:ds="http://schemas.openxmlformats.org/officeDocument/2006/customXml" ds:itemID="{3EB3C6C7-F064-49D4-8DED-C5CFDE8B137E}">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dcmitype/"/>
    <ds:schemaRef ds:uri="1bcccd96-784f-44c7-8bf7-57191691dfb9"/>
    <ds:schemaRef ds:uri="3b047354-3613-465c-95ff-7d3745f704f0"/>
    <ds:schemaRef ds:uri="80252f95-4810-4385-bd26-f1d4182e9d18"/>
    <ds:schemaRef ds:uri="4ea38a08-ba9b-4261-9d90-f81cd529267c"/>
    <ds:schemaRef ds:uri="http://www.w3.org/XML/1998/namespace"/>
  </ds:schemaRefs>
</ds:datastoreItem>
</file>

<file path=customXml/itemProps4.xml><?xml version="1.0" encoding="utf-8"?>
<ds:datastoreItem xmlns:ds="http://schemas.openxmlformats.org/officeDocument/2006/customXml" ds:itemID="{A35E0A86-014B-445F-BA56-0919DD15335E}">
  <ds:schemaRefs>
    <ds:schemaRef ds:uri="http://schemas.microsoft.com/sharepoint/v3/contenttype/forms"/>
  </ds:schemaRefs>
</ds:datastoreItem>
</file>

<file path=customXml/itemProps5.xml><?xml version="1.0" encoding="utf-8"?>
<ds:datastoreItem xmlns:ds="http://schemas.openxmlformats.org/officeDocument/2006/customXml" ds:itemID="{D5F3E98B-3028-4DCA-B628-1FC98CEDFB65}">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
  <TotalTime>22694</TotalTime>
  <Words>3073</Words>
  <Application>Microsoft Office PowerPoint</Application>
  <PresentationFormat>On-screen Show (4:3)</PresentationFormat>
  <Paragraphs>404</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Myriad Pro</vt:lpstr>
      <vt:lpstr>Tahoma</vt:lpstr>
      <vt:lpstr>Times New Roman</vt:lpstr>
      <vt:lpstr>Wingdings</vt:lpstr>
      <vt:lpstr>1_Design 1 - Thin Line</vt:lpstr>
      <vt:lpstr>Airport Terminal-Level Performance Report</vt:lpstr>
      <vt:lpstr>Methodology at a Glance</vt:lpstr>
      <vt:lpstr>The Satisfaction Rating Attributes</vt:lpstr>
      <vt:lpstr>Terminal-level Satisfaction Performance</vt:lpstr>
      <vt:lpstr>JFK Airport Performance – By Terminal</vt:lpstr>
      <vt:lpstr>JFK Airport Performance – By Terminal (Cont’d)</vt:lpstr>
      <vt:lpstr>JFK Terminal Performance</vt:lpstr>
      <vt:lpstr>EWR Airport Performance – By Terminal</vt:lpstr>
      <vt:lpstr>EWR Terminal Performance</vt:lpstr>
      <vt:lpstr>LGA Airport Performance – By Terminal</vt:lpstr>
      <vt:lpstr>LGA Terminal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Passenger Satisfaction Report FRA – Airport Performance</dc:title>
  <dc:creator>Gwénaëlle Delpirou</dc:creator>
  <cp:lastModifiedBy>Browder, Elizabeth</cp:lastModifiedBy>
  <cp:revision>2233</cp:revision>
  <cp:lastPrinted>2019-10-30T16:10:47Z</cp:lastPrinted>
  <dcterms:created xsi:type="dcterms:W3CDTF">2015-02-09T03:59:11Z</dcterms:created>
  <dcterms:modified xsi:type="dcterms:W3CDTF">2019-11-01T18:23:44Z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0x010100468BE630344CFF4DB608D05E1B2111830048EEC5E7BAC02140BEB90219A6C5E8CB002B5B0C27235B8148B06AE18387184B95</vt:lpwstr>
  </property>
</Properties>
</file>