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7"/>
  </p:notesMasterIdLst>
  <p:sldIdLst>
    <p:sldId id="294" r:id="rId2"/>
    <p:sldId id="256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3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7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4BC19-3EC9-5842-8E47-DC1039EDCDED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63733-0BF0-2D43-8FB7-E351DFBA7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63733-0BF0-2D43-8FB7-E351DFBA7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1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8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51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6818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264938"/>
            <a:ext cx="10225530" cy="87141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5" y="1333118"/>
            <a:ext cx="10225530" cy="4913446"/>
          </a:xfrm>
        </p:spPr>
        <p:txBody>
          <a:bodyPr>
            <a:normAutofit fontScale="92500" lnSpcReduction="20000"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Source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Data scraped from chess-</a:t>
            </a:r>
            <a:r>
              <a:rPr lang="en-US" sz="2600" dirty="0" err="1">
                <a:solidFill>
                  <a:schemeClr val="tx1"/>
                </a:solidFill>
              </a:rPr>
              <a:t>ranking.com</a:t>
            </a:r>
            <a:endParaRPr lang="en-US" sz="2600" dirty="0">
              <a:solidFill>
                <a:schemeClr val="tx1"/>
              </a:solidFill>
            </a:endParaRPr>
          </a:p>
          <a:p>
            <a:pPr lvl="1" algn="l"/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Dimensions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16,800 Rows + 21 Columns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Overview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The data set was scraped from chess </a:t>
            </a:r>
            <a:r>
              <a:rPr lang="en-US" sz="2600" dirty="0" err="1">
                <a:solidFill>
                  <a:schemeClr val="tx1"/>
                </a:solidFill>
              </a:rPr>
              <a:t>ranking.com</a:t>
            </a:r>
            <a:r>
              <a:rPr lang="en-US" sz="2600" dirty="0">
                <a:solidFill>
                  <a:schemeClr val="tx1"/>
                </a:solidFill>
              </a:rPr>
              <a:t> which included pro players who are above 1000k FIDE score along with specific country statistics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1610778" y="2848027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2128435" y="3497171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2706550" y="4102595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08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6817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264938"/>
            <a:ext cx="10225530" cy="87141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5" y="1818586"/>
            <a:ext cx="10225530" cy="44279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Executive Summary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Deep Dive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Women Statistics by Country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Women Pro population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1610778" y="2848027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2128435" y="3497171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2706550" y="4102595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3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D47E6C-62C3-AD43-9173-E1028FF082FD}"/>
              </a:ext>
            </a:extLst>
          </p:cNvPr>
          <p:cNvSpPr/>
          <p:nvPr/>
        </p:nvSpPr>
        <p:spPr>
          <a:xfrm>
            <a:off x="427101" y="3028596"/>
            <a:ext cx="11372193" cy="339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1CD20862-F4CA-4570-BC63-8465E241236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246939" y="1419946"/>
            <a:ext cx="2708275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ED076AD-6444-4098-9BF0-6D09EC5CF7EE}"/>
              </a:ext>
            </a:extLst>
          </p:cNvPr>
          <p:cNvSpPr>
            <a:spLocks/>
          </p:cNvSpPr>
          <p:nvPr/>
        </p:nvSpPr>
        <p:spPr bwMode="auto">
          <a:xfrm>
            <a:off x="7861949" y="1106061"/>
            <a:ext cx="2095500" cy="1165225"/>
          </a:xfrm>
          <a:custGeom>
            <a:avLst/>
            <a:gdLst>
              <a:gd name="T0" fmla="*/ 1320 w 1320"/>
              <a:gd name="T1" fmla="*/ 734 h 734"/>
              <a:gd name="T2" fmla="*/ 0 w 1320"/>
              <a:gd name="T3" fmla="*/ 637 h 734"/>
              <a:gd name="T4" fmla="*/ 0 w 1320"/>
              <a:gd name="T5" fmla="*/ 0 h 734"/>
              <a:gd name="T6" fmla="*/ 1320 w 1320"/>
              <a:gd name="T7" fmla="*/ 235 h 734"/>
              <a:gd name="T8" fmla="*/ 1320 w 1320"/>
              <a:gd name="T9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734">
                <a:moveTo>
                  <a:pt x="1320" y="734"/>
                </a:moveTo>
                <a:lnTo>
                  <a:pt x="0" y="637"/>
                </a:lnTo>
                <a:lnTo>
                  <a:pt x="0" y="0"/>
                </a:lnTo>
                <a:lnTo>
                  <a:pt x="1320" y="235"/>
                </a:lnTo>
                <a:lnTo>
                  <a:pt x="1320" y="734"/>
                </a:lnTo>
                <a:close/>
              </a:path>
            </a:pathLst>
          </a:custGeom>
          <a:solidFill>
            <a:srgbClr val="7036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23D88D5C-4A62-4F37-9521-60F9D6FE9558}"/>
              </a:ext>
            </a:extLst>
          </p:cNvPr>
          <p:cNvSpPr>
            <a:spLocks/>
          </p:cNvSpPr>
          <p:nvPr/>
        </p:nvSpPr>
        <p:spPr bwMode="auto">
          <a:xfrm>
            <a:off x="7826380" y="2369710"/>
            <a:ext cx="2095500" cy="987425"/>
          </a:xfrm>
          <a:custGeom>
            <a:avLst/>
            <a:gdLst>
              <a:gd name="T0" fmla="*/ 1320 w 1320"/>
              <a:gd name="T1" fmla="*/ 557 h 622"/>
              <a:gd name="T2" fmla="*/ 0 w 1320"/>
              <a:gd name="T3" fmla="*/ 622 h 622"/>
              <a:gd name="T4" fmla="*/ 0 w 1320"/>
              <a:gd name="T5" fmla="*/ 0 h 622"/>
              <a:gd name="T6" fmla="*/ 1320 w 1320"/>
              <a:gd name="T7" fmla="*/ 61 h 622"/>
              <a:gd name="T8" fmla="*/ 1320 w 1320"/>
              <a:gd name="T9" fmla="*/ 55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0" h="622">
                <a:moveTo>
                  <a:pt x="1320" y="557"/>
                </a:moveTo>
                <a:lnTo>
                  <a:pt x="0" y="622"/>
                </a:lnTo>
                <a:lnTo>
                  <a:pt x="0" y="0"/>
                </a:lnTo>
                <a:lnTo>
                  <a:pt x="1320" y="61"/>
                </a:lnTo>
                <a:lnTo>
                  <a:pt x="1320" y="557"/>
                </a:lnTo>
                <a:close/>
              </a:path>
            </a:pathLst>
          </a:custGeom>
          <a:solidFill>
            <a:srgbClr val="585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DDE01D-9CD3-4CF7-8103-FBEB4F5340CB}"/>
              </a:ext>
            </a:extLst>
          </p:cNvPr>
          <p:cNvSpPr txBox="1"/>
          <p:nvPr/>
        </p:nvSpPr>
        <p:spPr>
          <a:xfrm>
            <a:off x="8447933" y="1509818"/>
            <a:ext cx="864339" cy="461665"/>
          </a:xfrm>
          <a:prstGeom prst="rect">
            <a:avLst/>
          </a:prstGeom>
          <a:noFill/>
          <a:scene3d>
            <a:camera prst="isometricOffAxis1Right">
              <a:rot lat="20881619" lon="19734479" rev="37327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902A66-AFE6-4194-90D8-52FE513973DB}"/>
              </a:ext>
            </a:extLst>
          </p:cNvPr>
          <p:cNvSpPr txBox="1"/>
          <p:nvPr/>
        </p:nvSpPr>
        <p:spPr>
          <a:xfrm>
            <a:off x="8155451" y="2634672"/>
            <a:ext cx="1284326" cy="461665"/>
          </a:xfrm>
          <a:prstGeom prst="rect">
            <a:avLst/>
          </a:prstGeom>
          <a:noFill/>
          <a:scene3d>
            <a:camera prst="isometricOffAxis1Right">
              <a:rot lat="21481582" lon="19740959" rev="3653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D7C46-0553-2744-9B92-8B0C4B544223}"/>
              </a:ext>
            </a:extLst>
          </p:cNvPr>
          <p:cNvGrpSpPr/>
          <p:nvPr/>
        </p:nvGrpSpPr>
        <p:grpSpPr>
          <a:xfrm>
            <a:off x="7246938" y="3363385"/>
            <a:ext cx="2865250" cy="1271588"/>
            <a:chOff x="7288249" y="3707945"/>
            <a:chExt cx="2865250" cy="1271588"/>
          </a:xfrm>
        </p:grpSpPr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A29DAE28-499D-4273-B5B2-04D66BEBD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50" y="3707945"/>
              <a:ext cx="2708275" cy="268288"/>
            </a:xfrm>
            <a:custGeom>
              <a:avLst/>
              <a:gdLst>
                <a:gd name="T0" fmla="*/ 1706 w 1706"/>
                <a:gd name="T1" fmla="*/ 71 h 169"/>
                <a:gd name="T2" fmla="*/ 376 w 1706"/>
                <a:gd name="T3" fmla="*/ 169 h 169"/>
                <a:gd name="T4" fmla="*/ 0 w 1706"/>
                <a:gd name="T5" fmla="*/ 88 h 169"/>
                <a:gd name="T6" fmla="*/ 1218 w 1706"/>
                <a:gd name="T7" fmla="*/ 0 h 169"/>
                <a:gd name="T8" fmla="*/ 1706 w 1706"/>
                <a:gd name="T9" fmla="*/ 7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6" h="169">
                  <a:moveTo>
                    <a:pt x="1706" y="71"/>
                  </a:moveTo>
                  <a:lnTo>
                    <a:pt x="376" y="169"/>
                  </a:lnTo>
                  <a:lnTo>
                    <a:pt x="0" y="88"/>
                  </a:lnTo>
                  <a:lnTo>
                    <a:pt x="1218" y="0"/>
                  </a:lnTo>
                  <a:lnTo>
                    <a:pt x="1706" y="71"/>
                  </a:lnTo>
                  <a:close/>
                </a:path>
              </a:pathLst>
            </a:custGeom>
            <a:solidFill>
              <a:srgbClr val="2484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19D7D2B5-18D9-4B1C-A10A-C93CBEF4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5901" y="3808773"/>
              <a:ext cx="2111375" cy="1158875"/>
            </a:xfrm>
            <a:custGeom>
              <a:avLst/>
              <a:gdLst>
                <a:gd name="T0" fmla="*/ 1330 w 1330"/>
                <a:gd name="T1" fmla="*/ 489 h 730"/>
                <a:gd name="T2" fmla="*/ 0 w 1330"/>
                <a:gd name="T3" fmla="*/ 730 h 730"/>
                <a:gd name="T4" fmla="*/ 0 w 1330"/>
                <a:gd name="T5" fmla="*/ 98 h 730"/>
                <a:gd name="T6" fmla="*/ 1330 w 1330"/>
                <a:gd name="T7" fmla="*/ 0 h 730"/>
                <a:gd name="T8" fmla="*/ 1330 w 1330"/>
                <a:gd name="T9" fmla="*/ 48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730">
                  <a:moveTo>
                    <a:pt x="1330" y="489"/>
                  </a:moveTo>
                  <a:lnTo>
                    <a:pt x="0" y="730"/>
                  </a:lnTo>
                  <a:lnTo>
                    <a:pt x="0" y="98"/>
                  </a:lnTo>
                  <a:lnTo>
                    <a:pt x="1330" y="0"/>
                  </a:lnTo>
                  <a:lnTo>
                    <a:pt x="1330" y="489"/>
                  </a:lnTo>
                  <a:close/>
                </a:path>
              </a:pathLst>
            </a:custGeom>
            <a:solidFill>
              <a:srgbClr val="349E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D3797C0-365D-4F40-83CA-CEF4FF38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8249" y="3847645"/>
              <a:ext cx="596900" cy="1131888"/>
            </a:xfrm>
            <a:custGeom>
              <a:avLst/>
              <a:gdLst>
                <a:gd name="T0" fmla="*/ 376 w 376"/>
                <a:gd name="T1" fmla="*/ 713 h 713"/>
                <a:gd name="T2" fmla="*/ 0 w 376"/>
                <a:gd name="T3" fmla="*/ 519 h 713"/>
                <a:gd name="T4" fmla="*/ 0 w 376"/>
                <a:gd name="T5" fmla="*/ 0 h 713"/>
                <a:gd name="T6" fmla="*/ 376 w 376"/>
                <a:gd name="T7" fmla="*/ 81 h 713"/>
                <a:gd name="T8" fmla="*/ 376 w 376"/>
                <a:gd name="T9" fmla="*/ 71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13">
                  <a:moveTo>
                    <a:pt x="376" y="713"/>
                  </a:moveTo>
                  <a:lnTo>
                    <a:pt x="0" y="519"/>
                  </a:lnTo>
                  <a:lnTo>
                    <a:pt x="0" y="0"/>
                  </a:lnTo>
                  <a:lnTo>
                    <a:pt x="376" y="81"/>
                  </a:lnTo>
                  <a:lnTo>
                    <a:pt x="376" y="713"/>
                  </a:lnTo>
                  <a:close/>
                </a:path>
              </a:pathLst>
            </a:custGeom>
            <a:solidFill>
              <a:srgbClr val="4BA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842093-31E7-4FE8-908A-5F10BD337FC9}"/>
                </a:ext>
              </a:extLst>
            </p:cNvPr>
            <p:cNvSpPr txBox="1"/>
            <p:nvPr/>
          </p:nvSpPr>
          <p:spPr>
            <a:xfrm>
              <a:off x="7771104" y="4117389"/>
              <a:ext cx="2382395" cy="400110"/>
            </a:xfrm>
            <a:prstGeom prst="rect">
              <a:avLst/>
            </a:prstGeom>
            <a:noFill/>
            <a:scene3d>
              <a:camera prst="isometricOffAxis1Right">
                <a:rot lat="781528" lon="19750648" rev="37473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Recommendation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73204B-C24D-8F44-AED8-708258E85AD9}"/>
              </a:ext>
            </a:extLst>
          </p:cNvPr>
          <p:cNvGrpSpPr/>
          <p:nvPr/>
        </p:nvGrpSpPr>
        <p:grpSpPr>
          <a:xfrm>
            <a:off x="7293797" y="4439971"/>
            <a:ext cx="2692400" cy="1557338"/>
            <a:chOff x="7246938" y="4542558"/>
            <a:chExt cx="2692400" cy="1557338"/>
          </a:xfrm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2A7C982-604E-464E-9AF8-50FE3A857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4902921"/>
              <a:ext cx="596900" cy="1196975"/>
            </a:xfrm>
            <a:custGeom>
              <a:avLst/>
              <a:gdLst>
                <a:gd name="T0" fmla="*/ 376 w 376"/>
                <a:gd name="T1" fmla="*/ 754 h 754"/>
                <a:gd name="T2" fmla="*/ 0 w 376"/>
                <a:gd name="T3" fmla="*/ 523 h 754"/>
                <a:gd name="T4" fmla="*/ 0 w 376"/>
                <a:gd name="T5" fmla="*/ 0 h 754"/>
                <a:gd name="T6" fmla="*/ 376 w 376"/>
                <a:gd name="T7" fmla="*/ 202 h 754"/>
                <a:gd name="T8" fmla="*/ 376 w 376"/>
                <a:gd name="T9" fmla="*/ 75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54">
                  <a:moveTo>
                    <a:pt x="376" y="754"/>
                  </a:moveTo>
                  <a:lnTo>
                    <a:pt x="0" y="523"/>
                  </a:lnTo>
                  <a:lnTo>
                    <a:pt x="0" y="0"/>
                  </a:lnTo>
                  <a:lnTo>
                    <a:pt x="376" y="202"/>
                  </a:lnTo>
                  <a:lnTo>
                    <a:pt x="376" y="754"/>
                  </a:lnTo>
                  <a:close/>
                </a:path>
              </a:pathLst>
            </a:custGeom>
            <a:solidFill>
              <a:srgbClr val="59E1E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BD7EDADC-AAC7-4E18-92EE-4603C6F8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20" y="4802437"/>
              <a:ext cx="2105025" cy="1287463"/>
            </a:xfrm>
            <a:custGeom>
              <a:avLst/>
              <a:gdLst>
                <a:gd name="T0" fmla="*/ 1326 w 1326"/>
                <a:gd name="T1" fmla="*/ 454 h 811"/>
                <a:gd name="T2" fmla="*/ 0 w 1326"/>
                <a:gd name="T3" fmla="*/ 811 h 811"/>
                <a:gd name="T4" fmla="*/ 0 w 1326"/>
                <a:gd name="T5" fmla="*/ 259 h 811"/>
                <a:gd name="T6" fmla="*/ 1320 w 1326"/>
                <a:gd name="T7" fmla="*/ 0 h 811"/>
                <a:gd name="T8" fmla="*/ 1326 w 1326"/>
                <a:gd name="T9" fmla="*/ 454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6" h="811">
                  <a:moveTo>
                    <a:pt x="1326" y="454"/>
                  </a:moveTo>
                  <a:lnTo>
                    <a:pt x="0" y="811"/>
                  </a:lnTo>
                  <a:lnTo>
                    <a:pt x="0" y="259"/>
                  </a:lnTo>
                  <a:lnTo>
                    <a:pt x="1320" y="0"/>
                  </a:lnTo>
                  <a:lnTo>
                    <a:pt x="1326" y="454"/>
                  </a:lnTo>
                  <a:close/>
                </a:path>
              </a:pathLst>
            </a:custGeom>
            <a:solidFill>
              <a:srgbClr val="27D5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B3647751-AB76-4077-A7A1-0C1EE97A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4542558"/>
              <a:ext cx="2692400" cy="681038"/>
            </a:xfrm>
            <a:custGeom>
              <a:avLst/>
              <a:gdLst>
                <a:gd name="T0" fmla="*/ 1696 w 1696"/>
                <a:gd name="T1" fmla="*/ 170 h 429"/>
                <a:gd name="T2" fmla="*/ 376 w 1696"/>
                <a:gd name="T3" fmla="*/ 429 h 429"/>
                <a:gd name="T4" fmla="*/ 0 w 1696"/>
                <a:gd name="T5" fmla="*/ 227 h 429"/>
                <a:gd name="T6" fmla="*/ 1206 w 1696"/>
                <a:gd name="T7" fmla="*/ 0 h 429"/>
                <a:gd name="T8" fmla="*/ 1696 w 1696"/>
                <a:gd name="T9" fmla="*/ 17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429">
                  <a:moveTo>
                    <a:pt x="1696" y="170"/>
                  </a:moveTo>
                  <a:lnTo>
                    <a:pt x="376" y="429"/>
                  </a:lnTo>
                  <a:lnTo>
                    <a:pt x="0" y="227"/>
                  </a:lnTo>
                  <a:lnTo>
                    <a:pt x="1206" y="0"/>
                  </a:lnTo>
                  <a:lnTo>
                    <a:pt x="1696" y="170"/>
                  </a:lnTo>
                  <a:close/>
                </a:path>
              </a:pathLst>
            </a:custGeom>
            <a:solidFill>
              <a:srgbClr val="22B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57A897-CCE6-43E0-ABA5-1186925534F4}"/>
                </a:ext>
              </a:extLst>
            </p:cNvPr>
            <p:cNvSpPr txBox="1"/>
            <p:nvPr/>
          </p:nvSpPr>
          <p:spPr>
            <a:xfrm>
              <a:off x="7987996" y="5117156"/>
              <a:ext cx="1912703" cy="461665"/>
            </a:xfrm>
            <a:prstGeom prst="rect">
              <a:avLst/>
            </a:prstGeom>
            <a:noFill/>
            <a:scene3d>
              <a:camera prst="isometricOffAxis1Right">
                <a:rot lat="1081511" lon="19754087" rev="3839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Expectation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79ADE43-4A8A-4E31-B739-4259E7999624}"/>
              </a:ext>
            </a:extLst>
          </p:cNvPr>
          <p:cNvGrpSpPr/>
          <p:nvPr/>
        </p:nvGrpSpPr>
        <p:grpSpPr>
          <a:xfrm>
            <a:off x="1971177" y="1235009"/>
            <a:ext cx="4143297" cy="800362"/>
            <a:chOff x="1631715" y="3218622"/>
            <a:chExt cx="2160105" cy="73575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9760CC-9535-48D3-8423-08F4F45F5D77}"/>
                </a:ext>
              </a:extLst>
            </p:cNvPr>
            <p:cNvSpPr txBox="1"/>
            <p:nvPr/>
          </p:nvSpPr>
          <p:spPr>
            <a:xfrm>
              <a:off x="1631715" y="3218622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Goal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BF724E-9AAF-4C42-B863-561C4F766DAA}"/>
                </a:ext>
              </a:extLst>
            </p:cNvPr>
            <p:cNvSpPr txBox="1"/>
            <p:nvPr/>
          </p:nvSpPr>
          <p:spPr>
            <a:xfrm>
              <a:off x="1631716" y="3473391"/>
              <a:ext cx="2160104" cy="480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Increase the popularity casual and advanced level of chess around the world 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41EE4D9-6178-4E5C-BA76-E8E56427F266}"/>
              </a:ext>
            </a:extLst>
          </p:cNvPr>
          <p:cNvGrpSpPr/>
          <p:nvPr/>
        </p:nvGrpSpPr>
        <p:grpSpPr>
          <a:xfrm>
            <a:off x="2044438" y="2288733"/>
            <a:ext cx="4167148" cy="1216917"/>
            <a:chOff x="1657966" y="3085880"/>
            <a:chExt cx="2172540" cy="11186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C913C3-3428-4855-A949-F74FE8BEC553}"/>
                </a:ext>
              </a:extLst>
            </p:cNvPr>
            <p:cNvSpPr txBox="1"/>
            <p:nvPr/>
          </p:nvSpPr>
          <p:spPr>
            <a:xfrm>
              <a:off x="1657966" y="3085880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Insights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507991-34BA-4CEF-9209-4DB7405B6D80}"/>
                </a:ext>
              </a:extLst>
            </p:cNvPr>
            <p:cNvSpPr txBox="1"/>
            <p:nvPr/>
          </p:nvSpPr>
          <p:spPr>
            <a:xfrm>
              <a:off x="1670402" y="3327474"/>
              <a:ext cx="2160104" cy="877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Most countries have 5k or less chess players</a:t>
              </a:r>
            </a:p>
            <a:p>
              <a:pPr algn="r"/>
              <a:r>
                <a:rPr lang="en-US" sz="1400" dirty="0"/>
                <a:t>A tiny percentage of women make up chess players globally</a:t>
              </a:r>
            </a:p>
            <a:p>
              <a:pPr algn="r"/>
              <a:endParaRPr lang="en-US" sz="14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F70229-4EB1-4637-8BC7-EF0857F5042C}"/>
              </a:ext>
            </a:extLst>
          </p:cNvPr>
          <p:cNvGrpSpPr/>
          <p:nvPr/>
        </p:nvGrpSpPr>
        <p:grpSpPr>
          <a:xfrm>
            <a:off x="1990427" y="3545490"/>
            <a:ext cx="4147766" cy="996149"/>
            <a:chOff x="1642416" y="3065875"/>
            <a:chExt cx="2162435" cy="91573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86BD5E-96ED-42ED-A7C2-BA59E96343BA}"/>
                </a:ext>
              </a:extLst>
            </p:cNvPr>
            <p:cNvSpPr txBox="1"/>
            <p:nvPr/>
          </p:nvSpPr>
          <p:spPr>
            <a:xfrm>
              <a:off x="1644746" y="3065875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Recommend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70DFC6-4858-4D90-B854-CF4777CFE067}"/>
                </a:ext>
              </a:extLst>
            </p:cNvPr>
            <p:cNvSpPr txBox="1"/>
            <p:nvPr/>
          </p:nvSpPr>
          <p:spPr>
            <a:xfrm>
              <a:off x="1642416" y="3302574"/>
              <a:ext cx="2160104" cy="679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Supply physical chess sets to more countries</a:t>
              </a:r>
            </a:p>
            <a:p>
              <a:pPr algn="r"/>
              <a:r>
                <a:rPr lang="en-US" sz="1400" dirty="0"/>
                <a:t>Spread awareness among women players</a:t>
              </a:r>
            </a:p>
            <a:p>
              <a:pPr algn="r"/>
              <a:r>
                <a:rPr lang="en-US" sz="1400" dirty="0"/>
                <a:t>Host more chess tournaments with cash prizes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71BC74-287A-42F7-9F68-9A64293F9D66}"/>
              </a:ext>
            </a:extLst>
          </p:cNvPr>
          <p:cNvGrpSpPr/>
          <p:nvPr/>
        </p:nvGrpSpPr>
        <p:grpSpPr>
          <a:xfrm>
            <a:off x="1999805" y="4716925"/>
            <a:ext cx="4175807" cy="756308"/>
            <a:chOff x="1642416" y="3343954"/>
            <a:chExt cx="2177054" cy="69525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3944C1-D208-46B4-ADE3-90AD3BA4B8BA}"/>
                </a:ext>
              </a:extLst>
            </p:cNvPr>
            <p:cNvSpPr txBox="1"/>
            <p:nvPr/>
          </p:nvSpPr>
          <p:spPr>
            <a:xfrm>
              <a:off x="1659365" y="3343954"/>
              <a:ext cx="2160105" cy="31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Expectation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E7624A-AB4B-4D2C-BF5A-5162115D9451}"/>
                </a:ext>
              </a:extLst>
            </p:cNvPr>
            <p:cNvSpPr txBox="1"/>
            <p:nvPr/>
          </p:nvSpPr>
          <p:spPr>
            <a:xfrm>
              <a:off x="1642416" y="3558226"/>
              <a:ext cx="2160104" cy="480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An increase in the percentage of women pro players</a:t>
              </a:r>
            </a:p>
            <a:p>
              <a:pPr algn="r"/>
              <a:r>
                <a:rPr lang="en-US" sz="1400" dirty="0"/>
                <a:t>Increase in the popularity of chess </a:t>
              </a:r>
            </a:p>
          </p:txBody>
        </p:sp>
      </p:grpSp>
      <p:pic>
        <p:nvPicPr>
          <p:cNvPr id="64" name="Graphic 63" descr="Bar chart">
            <a:extLst>
              <a:ext uri="{FF2B5EF4-FFF2-40B4-BE49-F238E27FC236}">
                <a16:creationId xmlns:a16="http://schemas.microsoft.com/office/drawing/2014/main" id="{F41657F9-21FA-4729-A778-0A975B95B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1723" y="4001513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20398894" lon="19172193" rev="21310649"/>
            </a:camera>
            <a:lightRig rig="threePt" dir="t"/>
          </a:scene3d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78C009B-62FE-A640-ACC9-46AB748D1C28}"/>
              </a:ext>
            </a:extLst>
          </p:cNvPr>
          <p:cNvGrpSpPr/>
          <p:nvPr/>
        </p:nvGrpSpPr>
        <p:grpSpPr>
          <a:xfrm>
            <a:off x="7267284" y="1102885"/>
            <a:ext cx="2692400" cy="1249363"/>
            <a:chOff x="7246938" y="1419946"/>
            <a:chExt cx="2692400" cy="12493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9BAC7D2A-CD3C-452D-AE5F-B0057DEF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1419946"/>
              <a:ext cx="596900" cy="1127125"/>
            </a:xfrm>
            <a:custGeom>
              <a:avLst/>
              <a:gdLst>
                <a:gd name="T0" fmla="*/ 376 w 376"/>
                <a:gd name="T1" fmla="*/ 641 h 710"/>
                <a:gd name="T2" fmla="*/ 0 w 376"/>
                <a:gd name="T3" fmla="*/ 710 h 710"/>
                <a:gd name="T4" fmla="*/ 0 w 376"/>
                <a:gd name="T5" fmla="*/ 195 h 710"/>
                <a:gd name="T6" fmla="*/ 376 w 376"/>
                <a:gd name="T7" fmla="*/ 0 h 710"/>
                <a:gd name="T8" fmla="*/ 376 w 376"/>
                <a:gd name="T9" fmla="*/ 641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710">
                  <a:moveTo>
                    <a:pt x="376" y="641"/>
                  </a:moveTo>
                  <a:lnTo>
                    <a:pt x="0" y="710"/>
                  </a:lnTo>
                  <a:lnTo>
                    <a:pt x="0" y="195"/>
                  </a:lnTo>
                  <a:lnTo>
                    <a:pt x="376" y="0"/>
                  </a:lnTo>
                  <a:lnTo>
                    <a:pt x="376" y="641"/>
                  </a:lnTo>
                  <a:close/>
                </a:path>
              </a:pathLst>
            </a:custGeom>
            <a:solidFill>
              <a:srgbClr val="8351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A39BA09-CAF9-42B7-B0F3-B61F2CBE6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2431184"/>
              <a:ext cx="2692400" cy="238125"/>
            </a:xfrm>
            <a:custGeom>
              <a:avLst/>
              <a:gdLst>
                <a:gd name="T0" fmla="*/ 1696 w 1696"/>
                <a:gd name="T1" fmla="*/ 97 h 150"/>
                <a:gd name="T2" fmla="*/ 376 w 1696"/>
                <a:gd name="T3" fmla="*/ 0 h 150"/>
                <a:gd name="T4" fmla="*/ 0 w 1696"/>
                <a:gd name="T5" fmla="*/ 73 h 150"/>
                <a:gd name="T6" fmla="*/ 1202 w 1696"/>
                <a:gd name="T7" fmla="*/ 150 h 150"/>
                <a:gd name="T8" fmla="*/ 1696 w 1696"/>
                <a:gd name="T9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150">
                  <a:moveTo>
                    <a:pt x="1696" y="97"/>
                  </a:moveTo>
                  <a:lnTo>
                    <a:pt x="376" y="0"/>
                  </a:lnTo>
                  <a:lnTo>
                    <a:pt x="0" y="73"/>
                  </a:lnTo>
                  <a:lnTo>
                    <a:pt x="1202" y="150"/>
                  </a:lnTo>
                  <a:lnTo>
                    <a:pt x="1696" y="97"/>
                  </a:lnTo>
                  <a:close/>
                </a:path>
              </a:pathLst>
            </a:custGeom>
            <a:solidFill>
              <a:srgbClr val="5823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5" name="Graphic 64" descr="Gears">
              <a:extLst>
                <a:ext uri="{FF2B5EF4-FFF2-40B4-BE49-F238E27FC236}">
                  <a16:creationId xmlns:a16="http://schemas.microsoft.com/office/drawing/2014/main" id="{CE4C9229-085C-4ECA-8092-075FC42D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25501" y="1808883"/>
              <a:ext cx="457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1Right">
                <a:rot lat="472660" lon="19434215" rev="21516117"/>
              </a:camera>
              <a:lightRig rig="threePt" dir="t"/>
            </a:scene3d>
          </p:spPr>
        </p:pic>
      </p:grpSp>
      <p:pic>
        <p:nvPicPr>
          <p:cNvPr id="66" name="Graphic 65" descr="Upward trend">
            <a:extLst>
              <a:ext uri="{FF2B5EF4-FFF2-40B4-BE49-F238E27FC236}">
                <a16:creationId xmlns:a16="http://schemas.microsoft.com/office/drawing/2014/main" id="{B3E19FD7-4406-48BE-9732-91DA38315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3797" y="5232903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20398894" lon="19172193" rev="21310649"/>
            </a:camera>
            <a:lightRig rig="threePt" dir="t"/>
          </a:scene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FFF3BC3-776B-0247-96EC-59A62272A739}"/>
              </a:ext>
            </a:extLst>
          </p:cNvPr>
          <p:cNvGrpSpPr/>
          <p:nvPr/>
        </p:nvGrpSpPr>
        <p:grpSpPr>
          <a:xfrm>
            <a:off x="7229480" y="2371001"/>
            <a:ext cx="596900" cy="987425"/>
            <a:chOff x="7246938" y="2707409"/>
            <a:chExt cx="596900" cy="987425"/>
          </a:xfrm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F9CDDC6-1F11-4E96-902A-27E39D02C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2707409"/>
              <a:ext cx="596900" cy="987425"/>
            </a:xfrm>
            <a:custGeom>
              <a:avLst/>
              <a:gdLst>
                <a:gd name="T0" fmla="*/ 376 w 376"/>
                <a:gd name="T1" fmla="*/ 622 h 622"/>
                <a:gd name="T2" fmla="*/ 0 w 376"/>
                <a:gd name="T3" fmla="*/ 566 h 622"/>
                <a:gd name="T4" fmla="*/ 0 w 376"/>
                <a:gd name="T5" fmla="*/ 40 h 622"/>
                <a:gd name="T6" fmla="*/ 376 w 376"/>
                <a:gd name="T7" fmla="*/ 0 h 622"/>
                <a:gd name="T8" fmla="*/ 376 w 376"/>
                <a:gd name="T9" fmla="*/ 62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622">
                  <a:moveTo>
                    <a:pt x="376" y="622"/>
                  </a:moveTo>
                  <a:lnTo>
                    <a:pt x="0" y="566"/>
                  </a:lnTo>
                  <a:lnTo>
                    <a:pt x="0" y="40"/>
                  </a:lnTo>
                  <a:lnTo>
                    <a:pt x="376" y="0"/>
                  </a:lnTo>
                  <a:lnTo>
                    <a:pt x="376" y="622"/>
                  </a:lnTo>
                  <a:close/>
                </a:path>
              </a:pathLst>
            </a:custGeom>
            <a:solidFill>
              <a:srgbClr val="6767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67" name="Graphic 66" descr="Business Growth">
              <a:extLst>
                <a:ext uri="{FF2B5EF4-FFF2-40B4-BE49-F238E27FC236}">
                  <a16:creationId xmlns:a16="http://schemas.microsoft.com/office/drawing/2014/main" id="{57DFBE9B-6901-4A86-8CBB-5E88BF57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4799" y="2979871"/>
              <a:ext cx="4572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19499990" rev="0"/>
              </a:camera>
              <a:lightRig rig="threePt" dir="t"/>
            </a:scene3d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02449-8565-4DB2-B330-733F8BF5060A}"/>
              </a:ext>
            </a:extLst>
          </p:cNvPr>
          <p:cNvSpPr/>
          <p:nvPr/>
        </p:nvSpPr>
        <p:spPr>
          <a:xfrm>
            <a:off x="6161425" y="1382772"/>
            <a:ext cx="64655" cy="684000"/>
          </a:xfrm>
          <a:prstGeom prst="rect">
            <a:avLst/>
          </a:prstGeom>
          <a:solidFill>
            <a:srgbClr val="703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C4E1EB-D03B-48E9-8296-2B4415410647}"/>
              </a:ext>
            </a:extLst>
          </p:cNvPr>
          <p:cNvSpPr/>
          <p:nvPr/>
        </p:nvSpPr>
        <p:spPr>
          <a:xfrm>
            <a:off x="6175612" y="2423483"/>
            <a:ext cx="45719" cy="879003"/>
          </a:xfrm>
          <a:prstGeom prst="rect">
            <a:avLst/>
          </a:prstGeom>
          <a:solidFill>
            <a:srgbClr val="585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6E4915-8DD2-4F2A-B523-397835ECE393}"/>
              </a:ext>
            </a:extLst>
          </p:cNvPr>
          <p:cNvSpPr/>
          <p:nvPr/>
        </p:nvSpPr>
        <p:spPr>
          <a:xfrm>
            <a:off x="6175612" y="3643131"/>
            <a:ext cx="45719" cy="879002"/>
          </a:xfrm>
          <a:prstGeom prst="rect">
            <a:avLst/>
          </a:prstGeom>
          <a:solidFill>
            <a:srgbClr val="349E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C8C318-2F79-411C-A1AA-3461A4933D59}"/>
              </a:ext>
            </a:extLst>
          </p:cNvPr>
          <p:cNvSpPr/>
          <p:nvPr/>
        </p:nvSpPr>
        <p:spPr>
          <a:xfrm>
            <a:off x="6157195" y="4779346"/>
            <a:ext cx="55069" cy="800763"/>
          </a:xfrm>
          <a:prstGeom prst="rect">
            <a:avLst/>
          </a:prstGeom>
          <a:solidFill>
            <a:srgbClr val="27D5D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4" name="TextBox 92">
            <a:extLst>
              <a:ext uri="{FF2B5EF4-FFF2-40B4-BE49-F238E27FC236}">
                <a16:creationId xmlns:a16="http://schemas.microsoft.com/office/drawing/2014/main" id="{E39F9195-993F-4D31-BB7A-6565133AE078}"/>
              </a:ext>
            </a:extLst>
          </p:cNvPr>
          <p:cNvSpPr txBox="1"/>
          <p:nvPr/>
        </p:nvSpPr>
        <p:spPr>
          <a:xfrm>
            <a:off x="1900126" y="449217"/>
            <a:ext cx="773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55435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63" y="282921"/>
            <a:ext cx="10225530" cy="684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560" y="1085209"/>
            <a:ext cx="10225530" cy="18547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Takeaways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Most countries have a low-density chess population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concentration of players centralized in Europe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Women are very underrepresented in the world when it comes to chess players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8CDD41-E338-8546-8C84-0C071E56FE9C}"/>
              </a:ext>
            </a:extLst>
          </p:cNvPr>
          <p:cNvSpPr txBox="1">
            <a:spLocks/>
          </p:cNvSpPr>
          <p:nvPr/>
        </p:nvSpPr>
        <p:spPr>
          <a:xfrm>
            <a:off x="804560" y="2801496"/>
            <a:ext cx="10225530" cy="2177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Recommendations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Increase access to chess sets in low chess player populations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Create marketing strategies geared towards women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Increase the prize pools of chess tournaments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2F34D6-7D8C-4E47-9B3D-AFF9CA034908}"/>
              </a:ext>
            </a:extLst>
          </p:cNvPr>
          <p:cNvSpPr txBox="1">
            <a:spLocks/>
          </p:cNvSpPr>
          <p:nvPr/>
        </p:nvSpPr>
        <p:spPr>
          <a:xfrm>
            <a:off x="804560" y="4536194"/>
            <a:ext cx="10225530" cy="1292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Predictions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 One can expect a double-digit percentage increase in new overall players as well as an increase in           	the female base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CE3764-40F9-FA43-94E0-F3472252B900}"/>
              </a:ext>
            </a:extLst>
          </p:cNvPr>
          <p:cNvSpPr txBox="1">
            <a:spLocks/>
          </p:cNvSpPr>
          <p:nvPr/>
        </p:nvSpPr>
        <p:spPr>
          <a:xfrm>
            <a:off x="804560" y="5828871"/>
            <a:ext cx="10225530" cy="898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With more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 would like to continue to monitor new players for the years to come and adjust strategies accordingly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39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08D08-3232-0F8F-26DF-986566948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5082-C36A-4646-981B-3F370AC1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363" y="282921"/>
            <a:ext cx="10225530" cy="6840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24D4-F361-1B4E-B356-591389B8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42" y="1179958"/>
            <a:ext cx="10225530" cy="51539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FIDE (</a:t>
            </a:r>
            <a:r>
              <a:rPr lang="en-US" sz="2400" i="1" dirty="0">
                <a:solidFill>
                  <a:schemeClr val="tx1"/>
                </a:solidFill>
              </a:rPr>
              <a:t>fee-day</a:t>
            </a:r>
            <a:r>
              <a:rPr lang="en-US" sz="2400" dirty="0">
                <a:solidFill>
                  <a:schemeClr val="tx1"/>
                </a:solidFill>
              </a:rPr>
              <a:t>) Score - </a:t>
            </a:r>
            <a:r>
              <a:rPr lang="en-US" dirty="0">
                <a:solidFill>
                  <a:schemeClr val="tx1"/>
                </a:solidFill>
              </a:rPr>
              <a:t>One must play against at least five FIDE-rated chess players and score at least half points against them over a period of not more than 26 months. Also, the initial rating is published only if it is 1000 or more.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Fm – </a:t>
            </a:r>
            <a:r>
              <a:rPr lang="en-US" dirty="0">
                <a:solidFill>
                  <a:schemeClr val="tx1"/>
                </a:solidFill>
              </a:rPr>
              <a:t>Fide 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Gm - </a:t>
            </a:r>
            <a:r>
              <a:rPr lang="en-US" dirty="0">
                <a:solidFill>
                  <a:schemeClr val="tx1"/>
                </a:solidFill>
              </a:rPr>
              <a:t>Grandmaster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Wfm – </a:t>
            </a:r>
            <a:r>
              <a:rPr lang="en-US" dirty="0">
                <a:solidFill>
                  <a:schemeClr val="tx1"/>
                </a:solidFill>
              </a:rPr>
              <a:t>women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Wim – </a:t>
            </a:r>
            <a:r>
              <a:rPr lang="en-US" dirty="0">
                <a:solidFill>
                  <a:schemeClr val="tx1"/>
                </a:solidFill>
              </a:rPr>
              <a:t>Women international 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Wgm – </a:t>
            </a:r>
            <a:r>
              <a:rPr lang="en-US" dirty="0">
                <a:solidFill>
                  <a:schemeClr val="tx1"/>
                </a:solidFill>
              </a:rPr>
              <a:t>women grandmaster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K factor- </a:t>
            </a:r>
            <a:r>
              <a:rPr lang="en-US" dirty="0">
                <a:solidFill>
                  <a:schemeClr val="tx1"/>
                </a:solidFill>
              </a:rPr>
              <a:t>development coefficient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43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301</Words>
  <Application>Microsoft Macintosh PowerPoint</Application>
  <PresentationFormat>Widescreen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Wingdings</vt:lpstr>
      <vt:lpstr>Wingdings 2</vt:lpstr>
      <vt:lpstr>DividendVTI</vt:lpstr>
      <vt:lpstr>Data Background</vt:lpstr>
      <vt:lpstr>Agenda</vt:lpstr>
      <vt:lpstr>PowerPoint Presentation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Chris Everts</dc:creator>
  <cp:lastModifiedBy>Chris Everts</cp:lastModifiedBy>
  <cp:revision>11</cp:revision>
  <dcterms:created xsi:type="dcterms:W3CDTF">2022-03-14T21:14:10Z</dcterms:created>
  <dcterms:modified xsi:type="dcterms:W3CDTF">2022-03-17T20:25:28Z</dcterms:modified>
</cp:coreProperties>
</file>