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6" r:id="rId4"/>
  </p:sldMasterIdLst>
  <p:notesMasterIdLst>
    <p:notesMasterId r:id="rId23"/>
  </p:notesMasterIdLst>
  <p:handoutMasterIdLst>
    <p:handoutMasterId r:id="rId24"/>
  </p:handoutMasterIdLst>
  <p:sldIdLst>
    <p:sldId id="256" r:id="rId5"/>
    <p:sldId id="337" r:id="rId6"/>
    <p:sldId id="334" r:id="rId7"/>
    <p:sldId id="346" r:id="rId8"/>
    <p:sldId id="347" r:id="rId9"/>
    <p:sldId id="343" r:id="rId10"/>
    <p:sldId id="348" r:id="rId11"/>
    <p:sldId id="349" r:id="rId12"/>
    <p:sldId id="350" r:id="rId13"/>
    <p:sldId id="351" r:id="rId14"/>
    <p:sldId id="352" r:id="rId15"/>
    <p:sldId id="344" r:id="rId16"/>
    <p:sldId id="353" r:id="rId17"/>
    <p:sldId id="341" r:id="rId18"/>
    <p:sldId id="342" r:id="rId19"/>
    <p:sldId id="340" r:id="rId20"/>
    <p:sldId id="338" r:id="rId21"/>
    <p:sldId id="339" r:id="rId22"/>
  </p:sldIdLst>
  <p:sldSz cx="9144000" cy="6858000" type="screen4x3"/>
  <p:notesSz cx="6858000" cy="9144000"/>
  <p:embeddedFontLst>
    <p:embeddedFont>
      <p:font typeface="Liquidnet Sharp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quidnet-Template" id="{78A2941F-8ACD-4FE5-90CD-0C262A15C090}">
          <p14:sldIdLst>
            <p14:sldId id="256"/>
            <p14:sldId id="337"/>
            <p14:sldId id="334"/>
            <p14:sldId id="346"/>
            <p14:sldId id="347"/>
            <p14:sldId id="343"/>
            <p14:sldId id="348"/>
            <p14:sldId id="349"/>
            <p14:sldId id="350"/>
            <p14:sldId id="351"/>
            <p14:sldId id="352"/>
            <p14:sldId id="344"/>
            <p14:sldId id="353"/>
            <p14:sldId id="341"/>
            <p14:sldId id="342"/>
            <p14:sldId id="340"/>
            <p14:sldId id="338"/>
            <p14:sldId id="339"/>
          </p14:sldIdLst>
        </p14:section>
        <p14:section name="Default Section" id="{17C0E5DB-158B-4335-80EA-82B64EF3FD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Turner" initials="AT" lastIdx="1" clrIdx="0">
    <p:extLst>
      <p:ext uri="{19B8F6BF-5375-455C-9EA6-DF929625EA0E}">
        <p15:presenceInfo xmlns:p15="http://schemas.microsoft.com/office/powerpoint/2012/main" userId="S::aturner@liquidnet.com::4bf7d0c7-e883-43b8-a684-d776a7b424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18F"/>
    <a:srgbClr val="F5D2EA"/>
    <a:srgbClr val="FFFFFF"/>
    <a:srgbClr val="699DA8"/>
    <a:srgbClr val="FEFBFF"/>
    <a:srgbClr val="0B0C68"/>
    <a:srgbClr val="00ADEC"/>
    <a:srgbClr val="8EEA5E"/>
    <a:srgbClr val="6E2E8F"/>
    <a:srgbClr val="00C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BD9CA-0234-479B-B01A-8C43C24B9184}" v="28" dt="2021-06-08T13:31:03.388"/>
    <p1510:client id="{729829E9-EFDE-1CDC-E9E9-527B7CB9BD53}" v="379" dt="2021-06-07T17:20:18.287"/>
    <p1510:client id="{867326F1-DA71-BC1F-E848-B0413C53242F}" v="1" dt="2021-09-22T13:13:11.739"/>
    <p1510:client id="{98593F39-8C04-462B-BB93-42F12E7514FF}" v="8916" dt="2021-05-27T16:25:58.358"/>
    <p1510:client id="{ADF6D888-4F7E-4AF3-B4A2-3F3B052F64B1}" v="272" dt="2021-05-27T16:30:09.636"/>
    <p1510:client id="{C27FFE3A-EC57-41B3-AEE7-ADD5843EE2DC}" v="7" vWet="9" dt="2021-05-27T14:54:14.640"/>
    <p1510:client id="{DDAFF62F-E409-4C5E-A452-968CAD4CCC37}" v="4" dt="2021-08-13T16:07:53.764"/>
    <p1510:client id="{E4CF507D-497A-6EA0-6584-AD7B69FEA73F}" v="87" dt="2021-07-27T12:28:19.762"/>
    <p1510:client id="{E6FF7ACC-C585-4BE7-9C90-A03063BAA078}" v="2730" dt="2021-05-27T17:08:00.442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Liquidnet Sharp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D96F8-CE00-4D50-8D82-A7D15FD85A47}" type="datetimeFigureOut">
              <a:rPr lang="en-US" smtClean="0">
                <a:latin typeface="Liquidnet Sharp" pitchFamily="2" charset="0"/>
              </a:rPr>
              <a:t>9/22/2021</a:t>
            </a:fld>
            <a:endParaRPr lang="en-US">
              <a:latin typeface="Liquidnet Sharp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Liquidnet Sharp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479D0-2DCC-4FD9-9CEF-610A1A5A819C}" type="slidenum">
              <a:rPr lang="en-US" smtClean="0">
                <a:latin typeface="Liquidnet Sharp" pitchFamily="2" charset="0"/>
              </a:rPr>
              <a:t>‹#›</a:t>
            </a:fld>
            <a:endParaRPr lang="en-US">
              <a:latin typeface="Liquidnet Shar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69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iquidnet Sharp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iquidnet Sharp" pitchFamily="2" charset="0"/>
              </a:defRPr>
            </a:lvl1pPr>
          </a:lstStyle>
          <a:p>
            <a:fld id="{54E5A89D-D806-4CD4-B98D-3467081DCD56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iquidnet Sharp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iquidnet Sharp" pitchFamily="2" charset="0"/>
              </a:defRPr>
            </a:lvl1pPr>
          </a:lstStyle>
          <a:p>
            <a:fld id="{7EF9C48B-E539-4D78-8D38-D97A5385C6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4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Liquidnet Sharp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iquidnet Sharp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iquidnet Sharp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iquidnet Sharp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iquidnet Sharp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Estimate 6 FTEs + Product &amp; Licensing &amp; Infra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9C48B-E539-4D78-8D38-D97A5385C6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Estimate 6 FTEs + Product &amp; Licensing &amp; Infra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9C48B-E539-4D78-8D38-D97A5385C6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Estimate 6 FTEs + Product &amp; Licensing &amp; Infra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9C48B-E539-4D78-8D38-D97A5385C6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Estimate 6 FTEs + Product &amp; Licensing &amp; Infra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9C48B-E539-4D78-8D38-D97A5385C6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Estimate 6 FTEs + Product &amp; Licensing &amp; Infra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9C48B-E539-4D78-8D38-D97A5385C6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Estimate 6 FTEs + Product &amp; Licensing &amp; Infra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9C48B-E539-4D78-8D38-D97A5385C6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"/>
            <a:ext cx="9144000" cy="6854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32" y="269594"/>
            <a:ext cx="8671702" cy="3240369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32" y="3617494"/>
            <a:ext cx="8671702" cy="164030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6351D7-CDBA-7242-8864-452BAF415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6606" y="6221095"/>
            <a:ext cx="2385728" cy="423715"/>
          </a:xfrm>
          <a:prstGeom prst="rect">
            <a:avLst/>
          </a:prstGeom>
        </p:spPr>
      </p:pic>
      <p:sp>
        <p:nvSpPr>
          <p:cNvPr id="11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41300" y="5364163"/>
            <a:ext cx="5176838" cy="11890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71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Content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3D3160-63FC-114D-BC42-F3A7E79DA7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192"/>
            <a:ext cx="9144000" cy="68701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88" y="6356352"/>
            <a:ext cx="1330465" cy="240036"/>
          </a:xfrm>
          <a:prstGeom prst="rect">
            <a:avLst/>
          </a:prstGeom>
        </p:spPr>
      </p:pic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0293" y="338139"/>
            <a:ext cx="8692577" cy="104362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230188" y="1611313"/>
            <a:ext cx="8693150" cy="4565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D3160-63FC-114D-BC42-F3A7E79DA7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192"/>
            <a:ext cx="9144000" cy="6870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88" y="6356352"/>
            <a:ext cx="1330465" cy="2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5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" y="0"/>
            <a:ext cx="914261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1709739"/>
            <a:ext cx="8689788" cy="2852737"/>
          </a:xfrm>
        </p:spPr>
        <p:txBody>
          <a:bodyPr anchor="b"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82" y="4589464"/>
            <a:ext cx="8689788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88" y="6356352"/>
            <a:ext cx="1330465" cy="240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" y="0"/>
            <a:ext cx="914261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88" y="6356352"/>
            <a:ext cx="1330465" cy="2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" y="0"/>
            <a:ext cx="91426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1709739"/>
            <a:ext cx="8689788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82" y="4589464"/>
            <a:ext cx="8689788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" y="0"/>
            <a:ext cx="9142616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-Section-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58"/>
            <a:ext cx="9144000" cy="6854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704" y="334878"/>
            <a:ext cx="4346939" cy="3098131"/>
          </a:xfrm>
        </p:spPr>
        <p:txBody>
          <a:bodyPr lIns="0" rIns="0" anchor="t">
            <a:normAutofit/>
          </a:bodyPr>
          <a:lstStyle>
            <a:lvl1pPr>
              <a:defRPr sz="23900" b="0" spc="-300"/>
            </a:lvl1pPr>
          </a:lstStyle>
          <a:p>
            <a:r>
              <a:rPr lang="en-US"/>
              <a:t>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82" y="3818021"/>
            <a:ext cx="8689788" cy="2271630"/>
          </a:xfrm>
        </p:spPr>
        <p:txBody>
          <a:bodyPr lIns="0" rIns="0">
            <a:norm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3082" y="3433009"/>
            <a:ext cx="1034244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58"/>
            <a:ext cx="9144000" cy="685488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33082" y="3433009"/>
            <a:ext cx="1034244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-Section-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704" y="334878"/>
            <a:ext cx="4346939" cy="3098131"/>
          </a:xfrm>
        </p:spPr>
        <p:txBody>
          <a:bodyPr lIns="0" rIns="0" anchor="t">
            <a:normAutofit/>
          </a:bodyPr>
          <a:lstStyle>
            <a:lvl1pPr>
              <a:defRPr sz="23900" b="0" spc="-300"/>
            </a:lvl1pPr>
          </a:lstStyle>
          <a:p>
            <a:r>
              <a:rPr lang="en-US"/>
              <a:t>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82" y="3818021"/>
            <a:ext cx="8689788" cy="2271630"/>
          </a:xfrm>
        </p:spPr>
        <p:txBody>
          <a:bodyPr lIns="0" rIns="0">
            <a:norm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3082" y="3433009"/>
            <a:ext cx="1034244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33082" y="3433009"/>
            <a:ext cx="1034244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0293" y="338139"/>
            <a:ext cx="8692577" cy="104362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5166" y="5076496"/>
            <a:ext cx="2497450" cy="1781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30188" y="1592263"/>
            <a:ext cx="930275" cy="930275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0187" y="2724468"/>
            <a:ext cx="930275" cy="930275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230187" y="3856673"/>
            <a:ext cx="930275" cy="930275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230186" y="4997450"/>
            <a:ext cx="930275" cy="930275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1230313" y="1592263"/>
            <a:ext cx="2432050" cy="930275"/>
          </a:xfrm>
        </p:spPr>
        <p:txBody>
          <a:bodyPr>
            <a:normAutofit/>
          </a:bodyPr>
          <a:lstStyle>
            <a:lvl1pPr>
              <a:defRPr sz="105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30313" y="2720182"/>
            <a:ext cx="2432050" cy="930275"/>
          </a:xfrm>
        </p:spPr>
        <p:txBody>
          <a:bodyPr>
            <a:normAutofit/>
          </a:bodyPr>
          <a:lstStyle>
            <a:lvl1pPr>
              <a:defRPr sz="105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1230313" y="3856673"/>
            <a:ext cx="2432050" cy="930275"/>
          </a:xfrm>
        </p:spPr>
        <p:txBody>
          <a:bodyPr>
            <a:normAutofit/>
          </a:bodyPr>
          <a:lstStyle>
            <a:lvl1pPr>
              <a:defRPr sz="105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1230313" y="4997450"/>
            <a:ext cx="2432050" cy="930275"/>
          </a:xfrm>
        </p:spPr>
        <p:txBody>
          <a:bodyPr>
            <a:normAutofit/>
          </a:bodyPr>
          <a:lstStyle>
            <a:lvl1pPr>
              <a:defRPr sz="105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584099" y="1592263"/>
            <a:ext cx="930275" cy="93027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4584098" y="2724468"/>
            <a:ext cx="930275" cy="93027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4584098" y="3856673"/>
            <a:ext cx="930275" cy="93027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4584097" y="4997450"/>
            <a:ext cx="930275" cy="93027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/>
          </p:nvPr>
        </p:nvSpPr>
        <p:spPr>
          <a:xfrm>
            <a:off x="5584224" y="1592263"/>
            <a:ext cx="2432050" cy="930275"/>
          </a:xfrm>
        </p:spPr>
        <p:txBody>
          <a:bodyPr>
            <a:normAutofit/>
          </a:bodyPr>
          <a:lstStyle>
            <a:lvl1pPr>
              <a:defRPr sz="105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/>
          </p:nvPr>
        </p:nvSpPr>
        <p:spPr>
          <a:xfrm>
            <a:off x="5584224" y="2720182"/>
            <a:ext cx="2432050" cy="930275"/>
          </a:xfrm>
        </p:spPr>
        <p:txBody>
          <a:bodyPr>
            <a:normAutofit/>
          </a:bodyPr>
          <a:lstStyle>
            <a:lvl1pPr>
              <a:defRPr sz="105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/>
          </p:nvPr>
        </p:nvSpPr>
        <p:spPr>
          <a:xfrm>
            <a:off x="5584224" y="3856673"/>
            <a:ext cx="2432050" cy="930275"/>
          </a:xfrm>
        </p:spPr>
        <p:txBody>
          <a:bodyPr>
            <a:normAutofit/>
          </a:bodyPr>
          <a:lstStyle>
            <a:lvl1pPr>
              <a:defRPr sz="105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/>
          </p:nvPr>
        </p:nvSpPr>
        <p:spPr>
          <a:xfrm>
            <a:off x="5584224" y="4997450"/>
            <a:ext cx="2432050" cy="930275"/>
          </a:xfrm>
        </p:spPr>
        <p:txBody>
          <a:bodyPr>
            <a:normAutofit/>
          </a:bodyPr>
          <a:lstStyle>
            <a:lvl1pPr>
              <a:defRPr sz="105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469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233644"/>
            <a:ext cx="8689789" cy="854073"/>
          </a:xfrm>
        </p:spPr>
        <p:txBody>
          <a:bodyPr anchor="t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2" y="1302871"/>
            <a:ext cx="8689789" cy="448833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5471" y="6356351"/>
            <a:ext cx="2057400" cy="365125"/>
          </a:xfrm>
        </p:spPr>
        <p:txBody>
          <a:bodyPr/>
          <a:lstStyle>
            <a:lvl1pPr>
              <a:defRPr sz="800"/>
            </a:lvl1pPr>
          </a:lstStyle>
          <a:p>
            <a:fld id="{355B0790-25B7-415B-BE01-714B6A6317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3081" y="5873858"/>
            <a:ext cx="8690258" cy="345174"/>
          </a:xfrm>
        </p:spPr>
        <p:txBody>
          <a:bodyPr lIns="0" bIns="0" anchor="b">
            <a:noAutofit/>
          </a:bodyPr>
          <a:lstStyle>
            <a:lvl1pPr>
              <a:defRPr sz="8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800" i="1"/>
            </a:lvl2pPr>
            <a:lvl3pPr>
              <a:defRPr sz="800" i="1"/>
            </a:lvl3pPr>
            <a:lvl4pPr>
              <a:defRPr sz="800" i="1"/>
            </a:lvl4pPr>
            <a:lvl5pPr>
              <a:defRPr sz="800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800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" y="1558"/>
            <a:ext cx="9139153" cy="6854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33" y="269600"/>
            <a:ext cx="8671702" cy="3240369"/>
          </a:xfrm>
        </p:spPr>
        <p:txBody>
          <a:bodyPr anchor="b">
            <a:normAutofit/>
          </a:bodyPr>
          <a:lstStyle>
            <a:lvl1pPr algn="l">
              <a:defRPr sz="49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33" y="3617500"/>
            <a:ext cx="8671702" cy="1640305"/>
          </a:xfr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41300" y="5364163"/>
            <a:ext cx="5176838" cy="11890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698F4-18EA-451F-9DFA-FA0207DA62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6606" y="6221095"/>
            <a:ext cx="2385728" cy="4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1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D03C74-DE63-AD48-87B3-FC6E61C93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1108"/>
            <a:ext cx="914298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32" y="269594"/>
            <a:ext cx="8671702" cy="3240369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32" y="3617494"/>
            <a:ext cx="8671702" cy="164030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6351D7-CDBA-7242-8864-452BAF415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6606" y="6054725"/>
            <a:ext cx="2385728" cy="416495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41300" y="5364163"/>
            <a:ext cx="5176838" cy="105187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67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0" y="230094"/>
            <a:ext cx="2949178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0494" y="230094"/>
            <a:ext cx="5492375" cy="5630957"/>
          </a:xfrm>
        </p:spPr>
        <p:txBody>
          <a:bodyPr/>
          <a:lstStyle>
            <a:lvl1pPr>
              <a:lnSpc>
                <a:spcPct val="100000"/>
              </a:lnSpc>
              <a:defRPr sz="1600" b="0"/>
            </a:lvl1pPr>
            <a:lvl2pPr marL="401638" indent="-17303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574675" indent="-173038">
              <a:lnSpc>
                <a:spcPct val="100000"/>
              </a:lnSpc>
              <a:buFont typeface="Liquidnet Sharp" pitchFamily="2" charset="0"/>
              <a:buChar char=""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  <a:lvl5pPr marL="0" indent="0"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3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233644"/>
            <a:ext cx="8689789" cy="854073"/>
          </a:xfrm>
        </p:spPr>
        <p:txBody>
          <a:bodyPr anchor="t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2" y="1302871"/>
            <a:ext cx="8689789" cy="448833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081" y="5901532"/>
            <a:ext cx="8689789" cy="284115"/>
          </a:xfrm>
        </p:spPr>
        <p:txBody>
          <a:bodyPr/>
          <a:lstStyle>
            <a:lvl1pPr algn="l">
              <a:defRPr sz="8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5471" y="6356351"/>
            <a:ext cx="2057400" cy="365125"/>
          </a:xfrm>
        </p:spPr>
        <p:txBody>
          <a:bodyPr/>
          <a:lstStyle>
            <a:lvl1pPr>
              <a:defRPr sz="800"/>
            </a:lvl1pPr>
          </a:lstStyle>
          <a:p>
            <a:fld id="{355B0790-25B7-415B-BE01-714B6A631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233645"/>
            <a:ext cx="8689788" cy="842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080" y="1302871"/>
            <a:ext cx="4226625" cy="450625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96244" y="1302871"/>
            <a:ext cx="4226625" cy="450625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0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233645"/>
            <a:ext cx="8689788" cy="842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080" y="1302871"/>
            <a:ext cx="2737226" cy="450625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3209361" y="1302871"/>
            <a:ext cx="5713508" cy="450625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95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233645"/>
            <a:ext cx="8689788" cy="842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080" y="1302871"/>
            <a:ext cx="2737226" cy="450625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3209361" y="1302871"/>
            <a:ext cx="2737226" cy="450625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6188160" y="1302871"/>
            <a:ext cx="2737226" cy="450625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950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233645"/>
            <a:ext cx="8689788" cy="842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080" y="1310892"/>
            <a:ext cx="2020835" cy="4506258"/>
          </a:xfrm>
        </p:spPr>
        <p:txBody>
          <a:bodyPr>
            <a:normAutofit/>
          </a:bodyPr>
          <a:lstStyle>
            <a:lvl1pPr>
              <a:defRPr sz="1200"/>
            </a:lvl1pPr>
            <a:lvl2pPr marL="117475" indent="-117475">
              <a:defRPr sz="1100"/>
            </a:lvl2pPr>
            <a:lvl3pPr marL="288925" indent="-120650">
              <a:defRPr sz="1100"/>
            </a:lvl3pPr>
            <a:lvl4pPr marL="512763" indent="-111125">
              <a:defRPr sz="11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sz="half" idx="13"/>
          </p:nvPr>
        </p:nvSpPr>
        <p:spPr>
          <a:xfrm>
            <a:off x="2442880" y="1305968"/>
            <a:ext cx="2020835" cy="4506258"/>
          </a:xfrm>
        </p:spPr>
        <p:txBody>
          <a:bodyPr>
            <a:normAutofit/>
          </a:bodyPr>
          <a:lstStyle>
            <a:lvl1pPr>
              <a:defRPr sz="1200"/>
            </a:lvl1pPr>
            <a:lvl2pPr marL="117475" indent="-117475">
              <a:defRPr sz="1100"/>
            </a:lvl2pPr>
            <a:lvl3pPr marL="288925" indent="-120650">
              <a:defRPr sz="1100"/>
            </a:lvl3pPr>
            <a:lvl4pPr marL="512763" indent="-111125">
              <a:defRPr sz="11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4"/>
          </p:nvPr>
        </p:nvSpPr>
        <p:spPr>
          <a:xfrm>
            <a:off x="4692234" y="1305968"/>
            <a:ext cx="2020835" cy="4506258"/>
          </a:xfrm>
        </p:spPr>
        <p:txBody>
          <a:bodyPr>
            <a:normAutofit/>
          </a:bodyPr>
          <a:lstStyle>
            <a:lvl1pPr>
              <a:defRPr sz="1200"/>
            </a:lvl1pPr>
            <a:lvl2pPr marL="117475" indent="-117475">
              <a:defRPr sz="1100"/>
            </a:lvl2pPr>
            <a:lvl3pPr marL="288925" indent="-120650">
              <a:defRPr sz="1100"/>
            </a:lvl3pPr>
            <a:lvl4pPr marL="512763" indent="-111125">
              <a:defRPr sz="11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5"/>
          </p:nvPr>
        </p:nvSpPr>
        <p:spPr>
          <a:xfrm>
            <a:off x="6902034" y="1305968"/>
            <a:ext cx="2020835" cy="4506258"/>
          </a:xfrm>
        </p:spPr>
        <p:txBody>
          <a:bodyPr>
            <a:normAutofit/>
          </a:bodyPr>
          <a:lstStyle>
            <a:lvl1pPr>
              <a:defRPr sz="1200"/>
            </a:lvl1pPr>
            <a:lvl2pPr marL="117475" indent="-117475">
              <a:defRPr sz="1100"/>
            </a:lvl2pPr>
            <a:lvl3pPr marL="346075" indent="-177800">
              <a:defRPr sz="1100"/>
            </a:lvl3pPr>
            <a:lvl4pPr marL="512763" indent="-111125">
              <a:defRPr sz="11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603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0" y="227667"/>
            <a:ext cx="8689789" cy="913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80" y="1374589"/>
            <a:ext cx="4265102" cy="543858"/>
          </a:xfrm>
        </p:spPr>
        <p:txBody>
          <a:bodyPr anchor="t">
            <a:norm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080" y="2061883"/>
            <a:ext cx="4265102" cy="386276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768" y="1374589"/>
            <a:ext cx="4265102" cy="543858"/>
          </a:xfrm>
        </p:spPr>
        <p:txBody>
          <a:bodyPr anchor="t">
            <a:norm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657767" y="2061883"/>
            <a:ext cx="4265102" cy="386276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/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00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081" y="239621"/>
            <a:ext cx="8689788" cy="934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81" y="1344707"/>
            <a:ext cx="8689789" cy="441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080" y="5928659"/>
            <a:ext cx="8689789" cy="256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5470" y="6356352"/>
            <a:ext cx="2057400" cy="28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0790-25B7-415B-BE01-714B6A6317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0" y="6397210"/>
            <a:ext cx="1375485" cy="2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80" r:id="rId3"/>
    <p:sldLayoutId id="2147483685" r:id="rId4"/>
    <p:sldLayoutId id="2147483686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8" r:id="rId12"/>
    <p:sldLayoutId id="2147483681" r:id="rId13"/>
    <p:sldLayoutId id="2147483682" r:id="rId14"/>
    <p:sldLayoutId id="2147483683" r:id="rId15"/>
    <p:sldLayoutId id="2147483684" r:id="rId16"/>
    <p:sldLayoutId id="2147483693" r:id="rId17"/>
    <p:sldLayoutId id="2147483697" r:id="rId18"/>
    <p:sldLayoutId id="214748369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75" indent="-173038" algn="l" defTabSz="914400" rtl="0" eaLnBrk="1" latinLnBrk="0" hangingPunct="1">
        <a:lnSpc>
          <a:spcPct val="100000"/>
        </a:lnSpc>
        <a:spcBef>
          <a:spcPts val="500"/>
        </a:spcBef>
        <a:buFont typeface="Liquidnet Sharp" pitchFamily="2" charset="0"/>
        <a:buChar char="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1363" indent="-166688" algn="l" defTabSz="914400" rtl="0" eaLnBrk="1" latinLnBrk="0" hangingPunct="1">
        <a:lnSpc>
          <a:spcPct val="10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6000">
                <a:ea typeface="Liquidnet Sharp"/>
                <a:cs typeface="Liquidnet Sharp"/>
              </a:rPr>
            </a:br>
            <a:r>
              <a:rPr lang="en-US" sz="6000">
                <a:ea typeface="Liquidnet Sharp"/>
                <a:cs typeface="Liquidnet Sharp"/>
              </a:rPr>
              <a:t>Kubernetes</a:t>
            </a:r>
            <a:br>
              <a:rPr lang="en-US" sz="6000">
                <a:ea typeface="Liquidnet Sharp"/>
                <a:cs typeface="Liquidnet Sharp"/>
              </a:rPr>
            </a:br>
            <a:r>
              <a:rPr lang="en-US" sz="6000">
                <a:ea typeface="Liquidnet Sharp"/>
                <a:cs typeface="Liquidnet Sharp"/>
              </a:rPr>
              <a:t>Infrastructure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27</a:t>
            </a:r>
            <a:r>
              <a:rPr lang="en-US" baseline="30000"/>
              <a:t>th</a:t>
            </a:r>
            <a:r>
              <a:rPr lang="en-US"/>
              <a:t>  May 2021</a:t>
            </a:r>
          </a:p>
        </p:txBody>
      </p:sp>
    </p:spTree>
    <p:extLst>
      <p:ext uri="{BB962C8B-B14F-4D97-AF65-F5344CB8AC3E}">
        <p14:creationId xmlns:p14="http://schemas.microsoft.com/office/powerpoint/2010/main" val="68665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Liquidnet Sharp"/>
                <a:cs typeface="Liquidnet Sharp"/>
              </a:rPr>
              <a:t>Liquidnet and Rancher/RKE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10" descr="Map&#10;&#10;Description automatically generated">
            <a:extLst>
              <a:ext uri="{FF2B5EF4-FFF2-40B4-BE49-F238E27FC236}">
                <a16:creationId xmlns:a16="http://schemas.microsoft.com/office/drawing/2014/main" id="{C0AFF8F3-B066-418E-BF76-3F1D65DFA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77006"/>
            <a:ext cx="8499021" cy="45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9">
            <a:extLst>
              <a:ext uri="{FF2B5EF4-FFF2-40B4-BE49-F238E27FC236}">
                <a16:creationId xmlns:a16="http://schemas.microsoft.com/office/drawing/2014/main" id="{C7645909-5F90-4865-BB3B-204BE863A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4" y="1059446"/>
            <a:ext cx="6503777" cy="2430277"/>
          </a:xfrm>
        </p:spPr>
        <p:txBody>
          <a:bodyPr>
            <a:normAutofit/>
          </a:bodyPr>
          <a:lstStyle/>
          <a:p>
            <a:r>
              <a:rPr lang="en-US" sz="4500" b="0">
                <a:ea typeface="Liquidnet Sharp"/>
                <a:cs typeface="Liquidnet Sharp"/>
              </a:rPr>
              <a:t>Challenges</a:t>
            </a:r>
          </a:p>
        </p:txBody>
      </p:sp>
      <p:sp>
        <p:nvSpPr>
          <p:cNvPr id="13" name="Subtitle 10">
            <a:extLst>
              <a:ext uri="{FF2B5EF4-FFF2-40B4-BE49-F238E27FC236}">
                <a16:creationId xmlns:a16="http://schemas.microsoft.com/office/drawing/2014/main" id="{3D5763D2-A2DA-45AB-A665-0CF73646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74" y="3570371"/>
            <a:ext cx="6503777" cy="1230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Liquidnet Sharp"/>
                <a:cs typeface="Liquidnet Sharp"/>
              </a:rPr>
              <a:t>What are our current challenges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49D9-3951-4B77-B36D-918C7A1AAE0D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655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19E5-9753-4C86-9B66-1FF1BD7A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61AD-12F7-4481-BCE3-BBDC857C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50" y="683555"/>
            <a:ext cx="8696210" cy="55735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/>
              <a:t>Keeping up with fast pace Kubernetes updates </a:t>
            </a:r>
            <a:r>
              <a:rPr lang="en-US"/>
              <a:t>for Rancher and</a:t>
            </a:r>
            <a:r>
              <a:rPr lang="en-US" sz="1600"/>
              <a:t> downstream </a:t>
            </a:r>
            <a:r>
              <a:rPr lang="en-US"/>
              <a:t>clusters. There are 3 updates per year, we would like to be 1 version behind with 2 updates per year</a:t>
            </a:r>
            <a:endParaRPr lang="en-US" sz="1600">
              <a:ea typeface="Liquidnet Sharp"/>
              <a:cs typeface="Liquidnet Sharp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ea typeface="Liquidnet Sharp"/>
                <a:cs typeface="Liquidnet Sharp"/>
              </a:rPr>
              <a:t>Security on Network, Images and Policy Agent. Something like </a:t>
            </a:r>
            <a:r>
              <a:rPr lang="en-US" err="1">
                <a:ea typeface="Liquidnet Sharp"/>
                <a:cs typeface="Liquidnet Sharp"/>
              </a:rPr>
              <a:t>StackRox</a:t>
            </a:r>
            <a:r>
              <a:rPr lang="en-US">
                <a:ea typeface="Liquidnet Sharp"/>
                <a:cs typeface="Liquidnet Sharp"/>
              </a:rPr>
              <a:t>.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ea typeface="Liquidnet Sharp"/>
                <a:cs typeface="Liquidnet Sharp"/>
              </a:rPr>
              <a:t>Provide developers with the ability to build without using docker and the same level of security as clusters. Rancher Desktop/Kim.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ea typeface="Liquidnet Sharp"/>
                <a:cs typeface="Liquidnet Sharp"/>
              </a:rPr>
              <a:t>Apply capacity restrictions to Teams. We allow them to self-limit but when not used it causes resource fight across pods in widely shared clusters. Requires dedicated evaluation/coordination.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/>
              <a:t>Skillset gaps between developers and Infrastructure engineers</a:t>
            </a:r>
            <a:r>
              <a:rPr lang="en-US"/>
              <a:t>. We need constant scheduled/repeated trainings.</a:t>
            </a:r>
            <a:endParaRPr lang="en-US" sz="1600">
              <a:ea typeface="Liquidnet Sharp"/>
              <a:cs typeface="Liquidnet Sharp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Align with</a:t>
            </a:r>
            <a:r>
              <a:rPr lang="en-US" sz="1600"/>
              <a:t> </a:t>
            </a:r>
            <a:r>
              <a:rPr lang="en-US"/>
              <a:t>corporate direction. The platform sometimes are misaligned because of traditional tools/preferences</a:t>
            </a:r>
            <a:r>
              <a:rPr lang="en-US" sz="1600"/>
              <a:t> ( container OS, container engine</a:t>
            </a:r>
            <a:r>
              <a:rPr lang="en-US"/>
              <a:t>, monitoring). Some are not efficient in the "Cloud Native" ecosystem ( a full OS is not required and to an extent it is a security risk )</a:t>
            </a:r>
            <a:endParaRPr lang="en-US" sz="1600">
              <a:ea typeface="Liquidnet Sharp"/>
              <a:cs typeface="Liquidnet Sharp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/>
              <a:t>Resources</a:t>
            </a:r>
            <a:r>
              <a:rPr lang="en-US"/>
              <a:t>.</a:t>
            </a:r>
            <a:r>
              <a:rPr lang="en-US" sz="1600"/>
              <a:t> </a:t>
            </a:r>
            <a:r>
              <a:rPr lang="en-US"/>
              <a:t>Few</a:t>
            </a:r>
            <a:r>
              <a:rPr lang="en-US" sz="1600"/>
              <a:t> </a:t>
            </a:r>
            <a:r>
              <a:rPr lang="en-US"/>
              <a:t>people supporting</a:t>
            </a:r>
            <a:r>
              <a:rPr lang="en-US" sz="1600"/>
              <a:t> it.</a:t>
            </a:r>
            <a:r>
              <a:rPr lang="en-US"/>
              <a:t> We have one approved headcount for this year and we want to move forward to hiring a key Cloud native infrastructure lead</a:t>
            </a:r>
            <a:endParaRPr lang="en-US">
              <a:ea typeface="Liquidnet Sharp"/>
              <a:cs typeface="Liquidnet Sharp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/>
              <a:t>We decided to drop </a:t>
            </a:r>
            <a:r>
              <a:rPr lang="en-US"/>
              <a:t>VMWare</a:t>
            </a:r>
            <a:r>
              <a:rPr lang="en-US" sz="1600"/>
              <a:t> Tanzu due to the cost and certain limitations </a:t>
            </a:r>
            <a:r>
              <a:rPr lang="en-US"/>
              <a:t>compared to</a:t>
            </a:r>
            <a:r>
              <a:rPr lang="en-US" sz="1600"/>
              <a:t> our current Rancher Kubernetes alternative.</a:t>
            </a:r>
            <a:r>
              <a:rPr lang="en-US"/>
              <a:t> </a:t>
            </a:r>
            <a:r>
              <a:rPr lang="en-US" sz="1600"/>
              <a:t> Most importantly, we would like to have one standard moving forward.</a:t>
            </a:r>
            <a:endParaRPr lang="en-US" sz="1600">
              <a:ea typeface="Liquidnet Sharp"/>
              <a:cs typeface="Liquidnet Sharp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ea typeface="Liquidnet Sharp"/>
                <a:cs typeface="Liquidnet Sharp"/>
              </a:rPr>
              <a:t>Align with TP ICAP strategy or jointly forming a firmwide cloud native standard and strategy</a:t>
            </a:r>
            <a:endParaRPr lang="en-US" sz="1600">
              <a:ea typeface="Liquidnet Sharp"/>
              <a:cs typeface="Liquidnet Sharp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ea typeface="Liquidnet Sharp"/>
              <a:cs typeface="Liquidnet Sharp"/>
            </a:endParaRPr>
          </a:p>
          <a:p>
            <a:endParaRPr lang="en-US">
              <a:ea typeface="Liquidnet Sharp"/>
              <a:cs typeface="Liquidnet Sharp"/>
            </a:endParaRPr>
          </a:p>
          <a:p>
            <a:endParaRPr lang="en-US">
              <a:ea typeface="Liquidnet Sharp"/>
              <a:cs typeface="Liquidnet Sharp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44BD-5F5B-4BBD-B31C-01CF1409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9">
            <a:extLst>
              <a:ext uri="{FF2B5EF4-FFF2-40B4-BE49-F238E27FC236}">
                <a16:creationId xmlns:a16="http://schemas.microsoft.com/office/drawing/2014/main" id="{C7645909-5F90-4865-BB3B-204BE863A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4" y="1059446"/>
            <a:ext cx="6503777" cy="2430277"/>
          </a:xfrm>
        </p:spPr>
        <p:txBody>
          <a:bodyPr>
            <a:normAutofit/>
          </a:bodyPr>
          <a:lstStyle/>
          <a:p>
            <a:r>
              <a:rPr lang="en-US" sz="4500" b="0">
                <a:ea typeface="Liquidnet Sharp"/>
                <a:cs typeface="Liquidnet Sharp"/>
              </a:rPr>
              <a:t>Appendix</a:t>
            </a:r>
          </a:p>
        </p:txBody>
      </p:sp>
      <p:sp>
        <p:nvSpPr>
          <p:cNvPr id="13" name="Subtitle 10">
            <a:extLst>
              <a:ext uri="{FF2B5EF4-FFF2-40B4-BE49-F238E27FC236}">
                <a16:creationId xmlns:a16="http://schemas.microsoft.com/office/drawing/2014/main" id="{3D5763D2-A2DA-45AB-A665-0CF73646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74" y="3570371"/>
            <a:ext cx="6503777" cy="1230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Liquidnet Sharp"/>
                <a:cs typeface="Liquidnet Sharp"/>
              </a:rPr>
              <a:t>Other Information. Copies of confluence and code.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DB390-EC84-4A21-82F1-7A6B1B89A7F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342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6754-1395-469E-88D9-36257918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Liquidnet Sharp"/>
                <a:cs typeface="Liquidnet Sharp"/>
              </a:rPr>
              <a:t>Management</a:t>
            </a:r>
            <a:endParaRPr lang="en-US" err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C5B810-9E58-443C-8590-1F050B5F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21" y="1517929"/>
            <a:ext cx="8689975" cy="32597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73E80-F43F-413F-832C-FFB568D4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03B6-8D64-42D7-BFEA-C27DDCEE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Liquidnet Sharp"/>
                <a:cs typeface="Liquidnet Sharp"/>
              </a:rPr>
              <a:t>Seed support for Management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ABD851-8230-46E1-BB67-CC56D9CF3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7" y="1303337"/>
            <a:ext cx="8779964" cy="50530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3C8DC-7679-4CF8-A00F-CAB61729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6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86E5-A976-454A-BFA8-8079B379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Liquidnet Sharp"/>
                <a:cs typeface="Liquidnet Sharp"/>
              </a:rPr>
              <a:t>End to End with focus on Management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191452-BA53-4BAC-AEA8-09F0EDE27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32" y="1303338"/>
            <a:ext cx="8136467" cy="53210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F99A2-E6F7-464F-B695-23B944FD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1D9D-5070-48AB-982C-6FBDBD6F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Liquidnet Sharp"/>
                <a:cs typeface="Liquidnet Sharp"/>
              </a:rPr>
              <a:t>Rancher Clusters View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A3BF749-E9F6-4D2E-9D26-014FEE1FA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73" y="1302871"/>
            <a:ext cx="8441406" cy="44883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619B3-B86E-4F0B-8BA0-86A949A4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BB5DA-7C64-4B30-B2D4-B40CE77EB0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536D-B5BE-4F16-8860-C045CD7E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233644"/>
            <a:ext cx="8689789" cy="854073"/>
          </a:xfrm>
        </p:spPr>
        <p:txBody>
          <a:bodyPr anchor="t">
            <a:normAutofit/>
          </a:bodyPr>
          <a:lstStyle/>
          <a:p>
            <a:r>
              <a:rPr lang="en-US"/>
              <a:t>Terraform driven k8s cluster provisioning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FD26860-88AA-4E85-9A84-0AC3A6346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67" y="1302871"/>
            <a:ext cx="8050818" cy="448833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A2D33-F71D-467A-8D0E-9D810255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5471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55B0790-25B7-415B-BE01-714B6A63177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7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9">
            <a:extLst>
              <a:ext uri="{FF2B5EF4-FFF2-40B4-BE49-F238E27FC236}">
                <a16:creationId xmlns:a16="http://schemas.microsoft.com/office/drawing/2014/main" id="{C7645909-5F90-4865-BB3B-204BE863A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4" y="1059446"/>
            <a:ext cx="6503777" cy="2430277"/>
          </a:xfrm>
        </p:spPr>
        <p:txBody>
          <a:bodyPr>
            <a:normAutofit/>
          </a:bodyPr>
          <a:lstStyle/>
          <a:p>
            <a:r>
              <a:rPr lang="en-US" sz="4500" b="0">
                <a:ea typeface="Liquidnet Sharp"/>
                <a:cs typeface="Liquidnet Sharp"/>
              </a:rPr>
              <a:t>Background</a:t>
            </a:r>
            <a:br>
              <a:rPr lang="en-US" sz="4500" b="0">
                <a:ea typeface="Liquidnet Sharp"/>
                <a:cs typeface="Liquidnet Sharp"/>
              </a:rPr>
            </a:br>
            <a:r>
              <a:rPr lang="en-US" sz="4500" b="0">
                <a:ea typeface="Liquidnet Sharp"/>
                <a:cs typeface="Liquidnet Sharp"/>
              </a:rPr>
              <a:t>&amp; Journey</a:t>
            </a:r>
          </a:p>
        </p:txBody>
      </p:sp>
      <p:sp>
        <p:nvSpPr>
          <p:cNvPr id="13" name="Subtitle 10">
            <a:extLst>
              <a:ext uri="{FF2B5EF4-FFF2-40B4-BE49-F238E27FC236}">
                <a16:creationId xmlns:a16="http://schemas.microsoft.com/office/drawing/2014/main" id="{3D5763D2-A2DA-45AB-A665-0CF73646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74" y="3570371"/>
            <a:ext cx="6503777" cy="1230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Liquidnet Sharp"/>
                <a:cs typeface="Liquidnet Sharp"/>
              </a:rPr>
              <a:t>How we landed at Kubernetes and where we went from there</a:t>
            </a:r>
          </a:p>
        </p:txBody>
      </p:sp>
    </p:spTree>
    <p:extLst>
      <p:ext uri="{BB962C8B-B14F-4D97-AF65-F5344CB8AC3E}">
        <p14:creationId xmlns:p14="http://schemas.microsoft.com/office/powerpoint/2010/main" val="84992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F84F5-670D-475D-9E59-0AEAD3C1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2" y="852634"/>
            <a:ext cx="8689789" cy="3251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b="1">
                <a:solidFill>
                  <a:schemeClr val="tx2"/>
                </a:solidFill>
                <a:ea typeface="Liquidnet Sharp"/>
                <a:cs typeface="Liquidnet Sharp"/>
              </a:rPr>
              <a:t>Use Case</a:t>
            </a:r>
            <a:endParaRPr lang="en-US">
              <a:solidFill>
                <a:schemeClr val="tx2"/>
              </a:solidFill>
            </a:endParaRPr>
          </a:p>
          <a:p>
            <a:pPr marL="687070" lvl="1" indent="-285750"/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Dev teams needed to </a:t>
            </a:r>
            <a:r>
              <a:rPr lang="en-GB" sz="1600" b="1">
                <a:solidFill>
                  <a:srgbClr val="000000"/>
                </a:solidFill>
                <a:ea typeface="Liquidnet Sharp"/>
                <a:cs typeface="Liquidnet Sharp"/>
              </a:rPr>
              <a:t>provision specialized stacks</a:t>
            </a:r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. Like </a:t>
            </a:r>
            <a:r>
              <a:rPr lang="en-GB" sz="1600" err="1">
                <a:solidFill>
                  <a:srgbClr val="000000"/>
                </a:solidFill>
                <a:ea typeface="Liquidnet Sharp"/>
                <a:cs typeface="Liquidnet Sharp"/>
              </a:rPr>
              <a:t>flink</a:t>
            </a:r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, </a:t>
            </a:r>
            <a:r>
              <a:rPr lang="en-GB" sz="1600" err="1">
                <a:solidFill>
                  <a:srgbClr val="000000"/>
                </a:solidFill>
                <a:ea typeface="Liquidnet Sharp"/>
                <a:cs typeface="Liquidnet Sharp"/>
              </a:rPr>
              <a:t>kafka</a:t>
            </a:r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, zookeeper, impala, kudu, </a:t>
            </a:r>
            <a:r>
              <a:rPr lang="en-GB" sz="1600" err="1">
                <a:solidFill>
                  <a:srgbClr val="000000"/>
                </a:solidFill>
                <a:ea typeface="Liquidnet Sharp"/>
                <a:cs typeface="Liquidnet Sharp"/>
              </a:rPr>
              <a:t>redis</a:t>
            </a:r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 and others.</a:t>
            </a:r>
            <a:endParaRPr lang="en-GB" sz="1600" b="1">
              <a:solidFill>
                <a:srgbClr val="000000"/>
              </a:solidFill>
              <a:ea typeface="Liquidnet Sharp"/>
              <a:cs typeface="Liquidnet Sharp"/>
            </a:endParaRPr>
          </a:p>
          <a:p>
            <a:pPr marL="687070" lvl="1" indent="-285750"/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Dev teams wanted to leverage </a:t>
            </a:r>
            <a:r>
              <a:rPr lang="en-GB" sz="1600" b="1">
                <a:solidFill>
                  <a:srgbClr val="000000"/>
                </a:solidFill>
                <a:ea typeface="Liquidnet Sharp"/>
                <a:cs typeface="Liquidnet Sharp"/>
              </a:rPr>
              <a:t>containerized </a:t>
            </a:r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workloads to run batch-like jobs and modern apps without incurring the </a:t>
            </a:r>
            <a:r>
              <a:rPr lang="en-GB" sz="1600" b="1">
                <a:solidFill>
                  <a:srgbClr val="000000"/>
                </a:solidFill>
                <a:ea typeface="Liquidnet Sharp"/>
                <a:cs typeface="Liquidnet Sharp"/>
              </a:rPr>
              <a:t>cost of coordinating components and their versioning via manual ITSM processes</a:t>
            </a:r>
            <a:endParaRPr lang="en-GB" sz="1600" b="1">
              <a:ea typeface="Liquidnet Sharp"/>
              <a:cs typeface="Liquidnet Sharp"/>
            </a:endParaRPr>
          </a:p>
          <a:p>
            <a:pPr marL="687070" lvl="1" indent="-285750"/>
            <a:r>
              <a:rPr lang="en-GB" sz="1600">
                <a:ea typeface="Liquidnet Sharp"/>
                <a:cs typeface="Liquidnet Sharp"/>
              </a:rPr>
              <a:t>These stacks require a lot of domain knowledge and have a certain </a:t>
            </a:r>
            <a:r>
              <a:rPr lang="en-GB" sz="1600" b="1">
                <a:ea typeface="Liquidnet Sharp"/>
                <a:cs typeface="Liquidnet Sharp"/>
              </a:rPr>
              <a:t>toll on provisioning their distributed nature</a:t>
            </a:r>
            <a:r>
              <a:rPr lang="en-GB" sz="1600">
                <a:ea typeface="Liquidnet Sharp"/>
                <a:cs typeface="Liquidnet Sharp"/>
              </a:rPr>
              <a:t> (load balancers, volumes, DNS, IPs, VMs)</a:t>
            </a:r>
          </a:p>
          <a:p>
            <a:pPr marL="687070" lvl="1" indent="-285750"/>
            <a:r>
              <a:rPr lang="en-GB" sz="1600">
                <a:ea typeface="Liquidnet Sharp"/>
                <a:cs typeface="Liquidnet Sharp"/>
              </a:rPr>
              <a:t>Infrastructure team doesn't have the </a:t>
            </a:r>
            <a:r>
              <a:rPr lang="en-GB" sz="1600" b="1">
                <a:ea typeface="Liquidnet Sharp"/>
                <a:cs typeface="Liquidnet Sharp"/>
              </a:rPr>
              <a:t>bandwidth to support specialized stacks</a:t>
            </a:r>
            <a:r>
              <a:rPr lang="en-GB" sz="1600">
                <a:ea typeface="Liquidnet Sharp"/>
                <a:cs typeface="Liquidnet Sharp"/>
              </a:rPr>
              <a:t> via traditional and slow ITSM manual processes</a:t>
            </a:r>
          </a:p>
          <a:p>
            <a:endParaRPr lang="en-GB" sz="1800">
              <a:ea typeface="Liquidnet Sharp"/>
              <a:cs typeface="Liquidnet Sharp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34CE287-CC60-471B-99E7-3C51A3227560}"/>
              </a:ext>
            </a:extLst>
          </p:cNvPr>
          <p:cNvSpPr txBox="1">
            <a:spLocks/>
          </p:cNvSpPr>
          <p:nvPr/>
        </p:nvSpPr>
        <p:spPr>
          <a:xfrm>
            <a:off x="230361" y="4066642"/>
            <a:ext cx="8689789" cy="836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>
                <a:solidFill>
                  <a:schemeClr val="tx2"/>
                </a:solidFill>
                <a:ea typeface="Liquidnet Sharp"/>
                <a:cs typeface="Liquidnet Sharp"/>
              </a:rPr>
              <a:t>Options</a:t>
            </a:r>
            <a:endParaRPr lang="en-US">
              <a:solidFill>
                <a:schemeClr val="tx2"/>
              </a:solidFill>
            </a:endParaRPr>
          </a:p>
          <a:p>
            <a:pPr marL="687070" lvl="1" indent="-285750"/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Use a platform like Mesos, Cloud Provider like AWS, Azure or GKE, </a:t>
            </a:r>
            <a:r>
              <a:rPr lang="en-GB" sz="1600" b="1">
                <a:solidFill>
                  <a:srgbClr val="000000"/>
                </a:solidFill>
                <a:ea typeface="Liquidnet Sharp"/>
                <a:cs typeface="Liquidnet Sharp"/>
              </a:rPr>
              <a:t>Kubernetes</a:t>
            </a:r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, Swarm and others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B0636D2-07C7-4FCE-8676-E2B6460DA39B}"/>
              </a:ext>
            </a:extLst>
          </p:cNvPr>
          <p:cNvSpPr txBox="1">
            <a:spLocks/>
          </p:cNvSpPr>
          <p:nvPr/>
        </p:nvSpPr>
        <p:spPr>
          <a:xfrm>
            <a:off x="271182" y="4964712"/>
            <a:ext cx="8689789" cy="1186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>
                <a:solidFill>
                  <a:schemeClr val="tx2"/>
                </a:solidFill>
                <a:ea typeface="Liquidnet Sharp"/>
                <a:cs typeface="Liquidnet Sharp"/>
              </a:rPr>
              <a:t>Solution</a:t>
            </a:r>
            <a:endParaRPr lang="en-US">
              <a:solidFill>
                <a:schemeClr val="tx2"/>
              </a:solidFill>
            </a:endParaRPr>
          </a:p>
          <a:p>
            <a:pPr marL="687070" lvl="1" indent="-285750"/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After comparing options </a:t>
            </a:r>
            <a:r>
              <a:rPr lang="en-GB" sz="1600" b="1">
                <a:solidFill>
                  <a:srgbClr val="000000"/>
                </a:solidFill>
                <a:ea typeface="Liquidnet Sharp"/>
                <a:cs typeface="Liquidnet Sharp"/>
              </a:rPr>
              <a:t>we decided in early 2018 that Kubernetes was the path to follow</a:t>
            </a:r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. Since we could run it </a:t>
            </a:r>
            <a:r>
              <a:rPr lang="en-GB" sz="1600" b="1">
                <a:solidFill>
                  <a:srgbClr val="000000"/>
                </a:solidFill>
                <a:ea typeface="Liquidnet Sharp"/>
                <a:cs typeface="Liquidnet Sharp"/>
              </a:rPr>
              <a:t>OnPrem or Cloud or Hybrid</a:t>
            </a:r>
            <a:r>
              <a:rPr lang="en-GB" sz="1600">
                <a:solidFill>
                  <a:srgbClr val="000000"/>
                </a:solidFill>
                <a:ea typeface="Liquidnet Sharp"/>
                <a:cs typeface="Liquidnet Sharp"/>
              </a:rPr>
              <a:t>. Providing a uniform API for automation (no direct vendor lock in). </a:t>
            </a:r>
            <a:r>
              <a:rPr lang="en-GB" sz="1600" b="1">
                <a:solidFill>
                  <a:srgbClr val="000000"/>
                </a:solidFill>
                <a:ea typeface="Liquidnet Sharp"/>
                <a:cs typeface="Liquidnet Sharp"/>
              </a:rPr>
              <a:t>Remain Cloud Agnostic</a:t>
            </a:r>
            <a:endParaRPr lang="en-GB" sz="1600" b="1">
              <a:ea typeface="Liquidnet Sharp"/>
              <a:cs typeface="Liquidnet Sharp"/>
            </a:endParaRPr>
          </a:p>
        </p:txBody>
      </p:sp>
    </p:spTree>
    <p:extLst>
      <p:ext uri="{BB962C8B-B14F-4D97-AF65-F5344CB8AC3E}">
        <p14:creationId xmlns:p14="http://schemas.microsoft.com/office/powerpoint/2010/main" val="168516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Liquidnet Sharp"/>
                <a:cs typeface="Liquidnet Sharp"/>
              </a:rPr>
              <a:t>Kubernetes Journey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F84F5-670D-475D-9E59-0AEAD3C1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1" y="2710023"/>
            <a:ext cx="8689789" cy="36187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1800" b="1">
                <a:solidFill>
                  <a:schemeClr val="tx2"/>
                </a:solidFill>
                <a:ea typeface="Liquidnet Sharp"/>
                <a:cs typeface="Liquidnet Sharp"/>
              </a:rPr>
              <a:t>OpenShift / OKD Journey</a:t>
            </a:r>
          </a:p>
          <a:p>
            <a:pPr marL="401320" lvl="1" indent="-172720"/>
            <a:r>
              <a:rPr lang="en-GB" sz="1600">
                <a:ea typeface="Liquidnet Sharp"/>
                <a:cs typeface="Liquidnet Sharp"/>
              </a:rPr>
              <a:t>There was </a:t>
            </a:r>
            <a:r>
              <a:rPr lang="en-GB" sz="1600" b="1">
                <a:ea typeface="Liquidnet Sharp"/>
                <a:cs typeface="Liquidnet Sharp"/>
              </a:rPr>
              <a:t>NO multi cluster management</a:t>
            </a:r>
            <a:r>
              <a:rPr lang="en-GB" sz="1600">
                <a:ea typeface="Liquidnet Sharp"/>
                <a:cs typeface="Liquidnet Sharp"/>
              </a:rPr>
              <a:t>, which quickly became cumbersome (multi cluster is important for blast radius)</a:t>
            </a:r>
            <a:endParaRPr lang="en-GB">
              <a:ea typeface="Liquidnet Sharp"/>
              <a:cs typeface="Liquidnet Sharp"/>
            </a:endParaRPr>
          </a:p>
          <a:p>
            <a:pPr marL="401320" lvl="1" indent="-172720"/>
            <a:r>
              <a:rPr lang="en-GB" sz="1600">
                <a:ea typeface="Liquidnet Sharp"/>
                <a:cs typeface="Liquidnet Sharp"/>
              </a:rPr>
              <a:t>Dev </a:t>
            </a:r>
            <a:r>
              <a:rPr lang="en-GB" sz="1600" b="1">
                <a:ea typeface="Liquidnet Sharp"/>
                <a:cs typeface="Liquidnet Sharp"/>
              </a:rPr>
              <a:t>self-serve was a little limiting</a:t>
            </a:r>
            <a:r>
              <a:rPr lang="en-GB" sz="1600">
                <a:ea typeface="Liquidnet Sharp"/>
                <a:cs typeface="Liquidnet Sharp"/>
              </a:rPr>
              <a:t> as it assumed a 1 to 1 relation with namespaces</a:t>
            </a:r>
            <a:endParaRPr lang="en-GB">
              <a:ea typeface="Liquidnet Sharp"/>
              <a:cs typeface="Liquidnet Sharp"/>
            </a:endParaRPr>
          </a:p>
          <a:p>
            <a:pPr marL="401320" lvl="1" indent="-172720"/>
            <a:r>
              <a:rPr lang="en-GB" sz="1600">
                <a:ea typeface="Liquidnet Sharp"/>
                <a:cs typeface="Liquidnet Sharp"/>
              </a:rPr>
              <a:t>Did not follow all Kubernetes objects (it was a little of a pioneer on some)</a:t>
            </a:r>
            <a:endParaRPr lang="en-GB">
              <a:ea typeface="Liquidnet Sharp"/>
              <a:cs typeface="Liquidnet Sharp"/>
            </a:endParaRPr>
          </a:p>
          <a:p>
            <a:pPr marL="401320" lvl="1" indent="-172720"/>
            <a:r>
              <a:rPr lang="en-GB" sz="1600" b="1">
                <a:ea typeface="Liquidnet Sharp"/>
                <a:cs typeface="Liquidnet Sharp"/>
              </a:rPr>
              <a:t>Support experience was terrible</a:t>
            </a:r>
            <a:r>
              <a:rPr lang="en-GB" sz="1600">
                <a:ea typeface="Liquidnet Sharp"/>
                <a:cs typeface="Liquidnet Sharp"/>
              </a:rPr>
              <a:t>. We had a PoC cluster down for months and they admitted that it was hard to retain talent in the space</a:t>
            </a:r>
            <a:endParaRPr lang="en-GB">
              <a:ea typeface="Liquidnet Sharp"/>
              <a:cs typeface="Liquidnet Sharp"/>
            </a:endParaRPr>
          </a:p>
          <a:p>
            <a:pPr marL="401320" lvl="1" indent="-172720"/>
            <a:r>
              <a:rPr lang="en-GB" sz="1600">
                <a:ea typeface="Liquidnet Sharp"/>
                <a:cs typeface="Liquidnet Sharp"/>
              </a:rPr>
              <a:t>The </a:t>
            </a:r>
            <a:r>
              <a:rPr lang="en-GB" sz="1600" b="1">
                <a:ea typeface="Liquidnet Sharp"/>
                <a:cs typeface="Liquidnet Sharp"/>
              </a:rPr>
              <a:t>price was extremely high,</a:t>
            </a:r>
            <a:r>
              <a:rPr lang="en-GB" sz="1600">
                <a:ea typeface="Liquidnet Sharp"/>
                <a:cs typeface="Liquidnet Sharp"/>
              </a:rPr>
              <a:t> mainly for scaling. It was priced on a per core.</a:t>
            </a:r>
            <a:endParaRPr lang="en-GB">
              <a:ea typeface="Liquidnet Sharp"/>
              <a:cs typeface="Liquidnet Sharp"/>
            </a:endParaRPr>
          </a:p>
          <a:p>
            <a:pPr marL="401320" lvl="1" indent="-172720"/>
            <a:r>
              <a:rPr lang="en-GB" sz="1600">
                <a:ea typeface="Liquidnet Sharp"/>
                <a:cs typeface="Liquidnet Sharp"/>
              </a:rPr>
              <a:t>Due to price, we proceeded to use the open source distribution </a:t>
            </a:r>
            <a:r>
              <a:rPr lang="en-GB" sz="1600" b="1">
                <a:ea typeface="Liquidnet Sharp"/>
                <a:cs typeface="Liquidnet Sharp"/>
              </a:rPr>
              <a:t>OKD</a:t>
            </a:r>
            <a:r>
              <a:rPr lang="en-GB" sz="1600">
                <a:ea typeface="Liquidnet Sharp"/>
                <a:cs typeface="Liquidnet Sharp"/>
              </a:rPr>
              <a:t>, we successfully on-boarded teams all the way </a:t>
            </a:r>
            <a:r>
              <a:rPr lang="en-GB" sz="1600" b="1">
                <a:ea typeface="Liquidnet Sharp"/>
                <a:cs typeface="Liquidnet Sharp"/>
              </a:rPr>
              <a:t>into production</a:t>
            </a:r>
            <a:r>
              <a:rPr lang="en-GB" sz="1600">
                <a:ea typeface="Liquidnet Sharp"/>
                <a:cs typeface="Liquidnet Sharp"/>
              </a:rPr>
              <a:t>.</a:t>
            </a:r>
            <a:endParaRPr lang="en-GB">
              <a:ea typeface="Liquidnet Sharp"/>
              <a:cs typeface="Liquidnet Sharp"/>
            </a:endParaRPr>
          </a:p>
          <a:p>
            <a:pPr marL="401320" lvl="1" indent="-172720"/>
            <a:r>
              <a:rPr lang="en-GB" sz="1600">
                <a:ea typeface="Liquidnet Sharp"/>
                <a:cs typeface="Liquidnet Sharp"/>
              </a:rPr>
              <a:t>Provisioning of clusters and maintaining them </a:t>
            </a:r>
            <a:r>
              <a:rPr lang="en-GB" sz="1600" b="1">
                <a:ea typeface="Liquidnet Sharp"/>
                <a:cs typeface="Liquidnet Sharp"/>
              </a:rPr>
              <a:t>via ansible was big pain point</a:t>
            </a:r>
            <a:endParaRPr lang="en-GB">
              <a:ea typeface="Liquidnet Sharp"/>
              <a:cs typeface="Liquidnet Sharp"/>
            </a:endParaRPr>
          </a:p>
          <a:p>
            <a:pPr marL="401320" lvl="1" indent="-172720"/>
            <a:r>
              <a:rPr lang="en-GB" sz="1600">
                <a:ea typeface="Liquidnet Sharp"/>
                <a:cs typeface="Liquidnet Sharp"/>
              </a:rPr>
              <a:t>Provisioning options </a:t>
            </a:r>
            <a:r>
              <a:rPr lang="en-GB" sz="1600" b="1">
                <a:ea typeface="Liquidnet Sharp"/>
                <a:cs typeface="Liquidnet Sharp"/>
              </a:rPr>
              <a:t>were limited to SSH</a:t>
            </a:r>
            <a:r>
              <a:rPr lang="en-GB" sz="1600">
                <a:ea typeface="Liquidnet Sharp"/>
                <a:cs typeface="Liquidnet Sharp"/>
              </a:rPr>
              <a:t> on existing servers</a:t>
            </a:r>
            <a:endParaRPr lang="en-GB">
              <a:ea typeface="Liquidnet Sharp"/>
              <a:cs typeface="Liquidnet Sharp"/>
            </a:endParaRPr>
          </a:p>
          <a:p>
            <a:pPr marL="401320" lvl="1" indent="-172720"/>
            <a:r>
              <a:rPr lang="en-GB" sz="1600">
                <a:ea typeface="Liquidnet Sharp"/>
                <a:cs typeface="Liquidnet Sharp"/>
              </a:rPr>
              <a:t>Breaking point was that RedHat decided to create OpenShift 4 and left OKD on 3</a:t>
            </a:r>
            <a:endParaRPr lang="en-GB">
              <a:ea typeface="Liquidnet Sharp"/>
              <a:cs typeface="Liquidnet Sharp"/>
            </a:endParaRPr>
          </a:p>
          <a:p>
            <a:endParaRPr lang="en-GB" sz="1800">
              <a:ea typeface="Liquidnet Sharp"/>
              <a:cs typeface="Liquidnet Sharp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535C15F-34E1-4806-AA71-802FC51DC25C}"/>
              </a:ext>
            </a:extLst>
          </p:cNvPr>
          <p:cNvSpPr txBox="1">
            <a:spLocks/>
          </p:cNvSpPr>
          <p:nvPr/>
        </p:nvSpPr>
        <p:spPr>
          <a:xfrm>
            <a:off x="230361" y="849913"/>
            <a:ext cx="8689789" cy="17327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>
                <a:solidFill>
                  <a:schemeClr val="tx2"/>
                </a:solidFill>
                <a:ea typeface="Liquidnet Sharp"/>
                <a:cs typeface="Liquidnet Sharp"/>
              </a:rPr>
              <a:t>Details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We had several options in the Kubernetes space during 2018. In 2021 that list has only grown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Vanilla Kubernetes, OpenShift / OKD, Robin (suggested by consultants), we did not consider others, primarily due to vendor relation with RedHat</a:t>
            </a:r>
            <a:endParaRPr lang="en-GB" sz="1800" b="1">
              <a:solidFill>
                <a:srgbClr val="000000"/>
              </a:solidFill>
              <a:ea typeface="Liquidnet Sharp"/>
              <a:cs typeface="Liquidnet Sharp"/>
            </a:endParaRPr>
          </a:p>
          <a:p>
            <a:pPr marL="571500" indent="-285750">
              <a:buChar char="•"/>
            </a:pPr>
            <a:r>
              <a:rPr lang="en-GB" sz="1800">
                <a:ea typeface="Liquidnet Sharp"/>
                <a:cs typeface="Liquidnet Sharp"/>
              </a:rPr>
              <a:t>We proceeded with the </a:t>
            </a:r>
            <a:r>
              <a:rPr lang="en-GB" sz="1800" b="1">
                <a:ea typeface="Liquidnet Sharp"/>
                <a:cs typeface="Liquidnet Sharp"/>
              </a:rPr>
              <a:t>OpenShift</a:t>
            </a:r>
            <a:r>
              <a:rPr lang="en-GB" sz="1800">
                <a:ea typeface="Liquidnet Sharp"/>
                <a:cs typeface="Liquidnet Sharp"/>
              </a:rPr>
              <a:t> </a:t>
            </a:r>
            <a:r>
              <a:rPr lang="en-GB" sz="1800" b="1">
                <a:ea typeface="Liquidnet Sharp"/>
                <a:cs typeface="Liquidnet Sharp"/>
              </a:rPr>
              <a:t>3.9</a:t>
            </a:r>
          </a:p>
          <a:p>
            <a:pPr marL="571500" indent="-285750">
              <a:buChar char="•"/>
            </a:pPr>
            <a:r>
              <a:rPr lang="en-GB" sz="1800">
                <a:ea typeface="Liquidnet Sharp"/>
                <a:cs typeface="Liquidnet Sharp"/>
              </a:rPr>
              <a:t>(2021) Tracked info on VMWare/Pivotal, but decided to not follow Tanzu/PKS (</a:t>
            </a:r>
            <a:r>
              <a:rPr lang="en-GB"/>
              <a:t>we did trial</a:t>
            </a:r>
            <a:r>
              <a:rPr lang="en-GB" sz="1800">
                <a:ea typeface="Liquidnet Sharp"/>
                <a:cs typeface="Liquidnet Sharp"/>
              </a:rPr>
              <a:t> Tanzu)</a:t>
            </a:r>
          </a:p>
          <a:p>
            <a:endParaRPr lang="en-GB" sz="1800">
              <a:ea typeface="Liquidnet Sharp"/>
              <a:cs typeface="Liquidnet Sharp"/>
            </a:endParaRPr>
          </a:p>
        </p:txBody>
      </p:sp>
    </p:spTree>
    <p:extLst>
      <p:ext uri="{BB962C8B-B14F-4D97-AF65-F5344CB8AC3E}">
        <p14:creationId xmlns:p14="http://schemas.microsoft.com/office/powerpoint/2010/main" val="359817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Liquidnet Sharp"/>
                <a:cs typeface="Liquidnet Sharp"/>
              </a:rPr>
              <a:t>Why Rancher?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535C15F-34E1-4806-AA71-802FC51DC25C}"/>
              </a:ext>
            </a:extLst>
          </p:cNvPr>
          <p:cNvSpPr txBox="1">
            <a:spLocks/>
          </p:cNvSpPr>
          <p:nvPr/>
        </p:nvSpPr>
        <p:spPr>
          <a:xfrm>
            <a:off x="230361" y="849913"/>
            <a:ext cx="8689789" cy="380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>
                <a:solidFill>
                  <a:schemeClr val="tx2"/>
                </a:solidFill>
                <a:ea typeface="Liquidnet Sharp"/>
                <a:cs typeface="Liquidnet Sharp"/>
              </a:rPr>
              <a:t>Reasons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We needed easy </a:t>
            </a: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multi cluster management across on-prem and cloud (seamless)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We needed closer to plain </a:t>
            </a: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vanilla distribution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 and up to date. </a:t>
            </a:r>
            <a:r>
              <a:rPr lang="en-GB" sz="1800" err="1">
                <a:solidFill>
                  <a:srgbClr val="000000"/>
                </a:solidFill>
                <a:ea typeface="Liquidnet Sharp"/>
                <a:cs typeface="Liquidnet Sharp"/>
              </a:rPr>
              <a:t>Rke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 provides that.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We wanted </a:t>
            </a: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provisioning orchestration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 (creation of VMS on-prem and cloud) that was easy and quick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We were already running an </a:t>
            </a: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open source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 product without vendor support in production OKD. That was a concern.</a:t>
            </a:r>
            <a:endParaRPr lang="en-GB" sz="1800">
              <a:ea typeface="Liquidnet Sharp"/>
              <a:cs typeface="Liquidnet Sharp"/>
            </a:endParaRPr>
          </a:p>
          <a:p>
            <a:pPr marL="571500" indent="-285750">
              <a:buChar char="•"/>
            </a:pPr>
            <a:r>
              <a:rPr lang="en-GB" sz="1800">
                <a:ea typeface="Liquidnet Sharp"/>
                <a:cs typeface="Liquidnet Sharp"/>
              </a:rPr>
              <a:t>Rancher open source model is great. The </a:t>
            </a:r>
            <a:r>
              <a:rPr lang="en-GB" sz="1800" b="1">
                <a:ea typeface="Liquidnet Sharp"/>
                <a:cs typeface="Liquidnet Sharp"/>
              </a:rPr>
              <a:t>software is free</a:t>
            </a:r>
            <a:r>
              <a:rPr lang="en-GB" sz="1800">
                <a:ea typeface="Liquidnet Sharp"/>
                <a:cs typeface="Liquidnet Sharp"/>
              </a:rPr>
              <a:t>, and their business model is to </a:t>
            </a:r>
            <a:r>
              <a:rPr lang="en-GB" sz="1800" b="1">
                <a:ea typeface="Liquidnet Sharp"/>
                <a:cs typeface="Liquidnet Sharp"/>
              </a:rPr>
              <a:t>charge for support</a:t>
            </a:r>
            <a:r>
              <a:rPr lang="en-GB" sz="1800">
                <a:ea typeface="Liquidnet Sharp"/>
                <a:cs typeface="Liquidnet Sharp"/>
              </a:rPr>
              <a:t> of their free software where needed. The license was per node and relatively cheap. </a:t>
            </a:r>
            <a:r>
              <a:rPr lang="en-GB" sz="1800" b="1">
                <a:ea typeface="Liquidnet Sharp"/>
                <a:cs typeface="Liquidnet Sharp"/>
              </a:rPr>
              <a:t>It is end to end support (including docker)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(2020) The US Defense Department has now started working with Rancher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Rancher was a </a:t>
            </a:r>
            <a:r>
              <a:rPr lang="en-GB" sz="1800" b="1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leader in the space, as recognized by Forrester report</a:t>
            </a:r>
            <a:r>
              <a:rPr lang="en-GB" sz="1800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, the CTO had created automation for GoDaddy and now has created a widely used distro </a:t>
            </a:r>
            <a:r>
              <a:rPr lang="en-GB" sz="1800" b="1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k3s</a:t>
            </a:r>
            <a:r>
              <a:rPr lang="en-GB" sz="1800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.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The </a:t>
            </a:r>
            <a:r>
              <a:rPr lang="en-GB" sz="1800" b="1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founders </a:t>
            </a:r>
            <a:r>
              <a:rPr lang="en-GB" sz="1800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had previously </a:t>
            </a:r>
            <a:r>
              <a:rPr lang="en-GB" sz="1800" b="1">
                <a:solidFill>
                  <a:schemeClr val="bg1">
                    <a:lumMod val="65000"/>
                  </a:schemeClr>
                </a:solidFill>
                <a:ea typeface="Liquidnet Sharp"/>
                <a:cs typeface="Liquidnet Sharp"/>
              </a:rPr>
              <a:t>founded Cloud Stack.</a:t>
            </a:r>
          </a:p>
          <a:p>
            <a:pPr marL="285750"/>
            <a:endParaRPr lang="en-GB" sz="1800">
              <a:solidFill>
                <a:schemeClr val="bg1">
                  <a:lumMod val="65000"/>
                </a:schemeClr>
              </a:solidFill>
              <a:ea typeface="Liquidnet Sharp"/>
              <a:cs typeface="Liquidnet Sharp"/>
            </a:endParaRPr>
          </a:p>
          <a:p>
            <a:endParaRPr lang="en-GB" sz="1800">
              <a:ea typeface="Liquidnet Sharp"/>
              <a:cs typeface="Liquidnet Sharp"/>
            </a:endParaRPr>
          </a:p>
        </p:txBody>
      </p:sp>
      <p:pic>
        <p:nvPicPr>
          <p:cNvPr id="3" name="Picture 6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39714E83-3AF8-4345-A0AA-9DB5B7F1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" y="4463441"/>
            <a:ext cx="4206556" cy="12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92B-5287-42AD-A4F9-1B57B601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Liquidnet Kubernetes footprint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EC5727-214B-43D8-A581-FD59C62E8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505002"/>
              </p:ext>
            </p:extLst>
          </p:nvPr>
        </p:nvGraphicFramePr>
        <p:xfrm>
          <a:off x="233363" y="1303338"/>
          <a:ext cx="8754851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304">
                  <a:extLst>
                    <a:ext uri="{9D8B030D-6E8A-4147-A177-3AD203B41FA5}">
                      <a16:colId xmlns:a16="http://schemas.microsoft.com/office/drawing/2014/main" val="495502894"/>
                    </a:ext>
                  </a:extLst>
                </a:gridCol>
                <a:gridCol w="1202266">
                  <a:extLst>
                    <a:ext uri="{9D8B030D-6E8A-4147-A177-3AD203B41FA5}">
                      <a16:colId xmlns:a16="http://schemas.microsoft.com/office/drawing/2014/main" val="240297405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402310014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1671558907"/>
                    </a:ext>
                  </a:extLst>
                </a:gridCol>
                <a:gridCol w="3036147">
                  <a:extLst>
                    <a:ext uri="{9D8B030D-6E8A-4147-A177-3AD203B41FA5}">
                      <a16:colId xmlns:a16="http://schemas.microsoft.com/office/drawing/2014/main" val="1587219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DEV/QA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2145G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6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9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116G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 (inactive)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116G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0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933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7FDD-514A-4E78-9ACE-D87D0AF0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8AEC-35AA-4BC0-9063-326DCA551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9">
            <a:extLst>
              <a:ext uri="{FF2B5EF4-FFF2-40B4-BE49-F238E27FC236}">
                <a16:creationId xmlns:a16="http://schemas.microsoft.com/office/drawing/2014/main" id="{C7645909-5F90-4865-BB3B-204BE863A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4" y="1059446"/>
            <a:ext cx="6503777" cy="2430277"/>
          </a:xfrm>
        </p:spPr>
        <p:txBody>
          <a:bodyPr>
            <a:normAutofit/>
          </a:bodyPr>
          <a:lstStyle/>
          <a:p>
            <a:r>
              <a:rPr lang="en-US" sz="4500" b="0">
                <a:ea typeface="Liquidnet Sharp"/>
                <a:cs typeface="Liquidnet Sharp"/>
              </a:rPr>
              <a:t>Enterprise Rancher Setup</a:t>
            </a:r>
            <a:endParaRPr lang="en-US"/>
          </a:p>
        </p:txBody>
      </p:sp>
      <p:sp>
        <p:nvSpPr>
          <p:cNvPr id="13" name="Subtitle 10">
            <a:extLst>
              <a:ext uri="{FF2B5EF4-FFF2-40B4-BE49-F238E27FC236}">
                <a16:creationId xmlns:a16="http://schemas.microsoft.com/office/drawing/2014/main" id="{3D5763D2-A2DA-45AB-A665-0CF73646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74" y="3570371"/>
            <a:ext cx="6503777" cy="1230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Liquidnet Sharp"/>
                <a:cs typeface="Liquidnet Sharp"/>
              </a:rPr>
              <a:t>Our usage of rancher in an enterprise environment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49D9-3951-4B77-B36D-918C7A1AAE0D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9468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8939D0-439E-4905-B189-26EA75517365}"/>
              </a:ext>
            </a:extLst>
          </p:cNvPr>
          <p:cNvGrpSpPr/>
          <p:nvPr/>
        </p:nvGrpSpPr>
        <p:grpSpPr>
          <a:xfrm>
            <a:off x="278928" y="615104"/>
            <a:ext cx="8441093" cy="3971829"/>
            <a:chOff x="334298" y="907775"/>
            <a:chExt cx="8441093" cy="39718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EEECD2-7EE5-4E1F-ADBC-472B91C7ED13}"/>
                </a:ext>
              </a:extLst>
            </p:cNvPr>
            <p:cNvGrpSpPr/>
            <p:nvPr/>
          </p:nvGrpSpPr>
          <p:grpSpPr>
            <a:xfrm>
              <a:off x="334298" y="907775"/>
              <a:ext cx="8441093" cy="3971829"/>
              <a:chOff x="334298" y="907775"/>
              <a:chExt cx="8441093" cy="3971829"/>
            </a:xfrm>
          </p:grpSpPr>
          <p:pic>
            <p:nvPicPr>
              <p:cNvPr id="9" name="Picture 9">
                <a:extLst>
                  <a:ext uri="{FF2B5EF4-FFF2-40B4-BE49-F238E27FC236}">
                    <a16:creationId xmlns:a16="http://schemas.microsoft.com/office/drawing/2014/main" id="{3E361EF1-7D87-422B-8662-C4628ACCB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967" y="910541"/>
                <a:ext cx="8438424" cy="3969063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891B71-E7CC-4CF6-87C1-7A26953D36CE}"/>
                  </a:ext>
                </a:extLst>
              </p:cNvPr>
              <p:cNvSpPr/>
              <p:nvPr/>
            </p:nvSpPr>
            <p:spPr>
              <a:xfrm>
                <a:off x="334298" y="907775"/>
                <a:ext cx="1123224" cy="6328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5C5282B-6DCB-4F37-BA4A-A82631F03A55}"/>
                </a:ext>
              </a:extLst>
            </p:cNvPr>
            <p:cNvSpPr/>
            <p:nvPr/>
          </p:nvSpPr>
          <p:spPr>
            <a:xfrm>
              <a:off x="421803" y="1976124"/>
              <a:ext cx="988754" cy="8621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DE3C0-2F26-4869-96B1-151E5E1EFEC6}"/>
              </a:ext>
            </a:extLst>
          </p:cNvPr>
          <p:cNvGrpSpPr/>
          <p:nvPr/>
        </p:nvGrpSpPr>
        <p:grpSpPr>
          <a:xfrm>
            <a:off x="1070425" y="4696879"/>
            <a:ext cx="2288076" cy="1107996"/>
            <a:chOff x="659103" y="5218942"/>
            <a:chExt cx="2288076" cy="110799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546FCB5-3AC7-46E3-9A8E-B8F8C2F60422}"/>
                </a:ext>
              </a:extLst>
            </p:cNvPr>
            <p:cNvSpPr/>
            <p:nvPr/>
          </p:nvSpPr>
          <p:spPr>
            <a:xfrm>
              <a:off x="659103" y="5219238"/>
              <a:ext cx="2285999" cy="109949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D4396-1A68-4FAC-B424-F9CCF70A3983}"/>
                </a:ext>
              </a:extLst>
            </p:cNvPr>
            <p:cNvSpPr txBox="1"/>
            <p:nvPr/>
          </p:nvSpPr>
          <p:spPr>
            <a:xfrm>
              <a:off x="662762" y="5218942"/>
              <a:ext cx="2284417" cy="11079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Rancher Server</a:t>
              </a:r>
            </a:p>
            <a:p>
              <a:pPr algn="ctr"/>
              <a:r>
                <a:rPr lang="en-US" sz="1200">
                  <a:ea typeface="Liquidnet Sharp"/>
                  <a:cs typeface="Liquidnet Sharp"/>
                </a:rPr>
                <a:t>Is a </a:t>
              </a:r>
              <a:r>
                <a:rPr lang="en-US" sz="1200" err="1">
                  <a:ea typeface="Liquidnet Sharp"/>
                  <a:cs typeface="Liquidnet Sharp"/>
                </a:rPr>
                <a:t>Kuberentes</a:t>
              </a:r>
              <a:r>
                <a:rPr lang="en-US" sz="1200">
                  <a:ea typeface="Liquidnet Sharp"/>
                  <a:cs typeface="Liquidnet Sharp"/>
                </a:rPr>
                <a:t> app that:</a:t>
              </a:r>
            </a:p>
            <a:p>
              <a:pPr algn="ctr"/>
              <a:r>
                <a:rPr lang="en-US" sz="1200">
                  <a:ea typeface="Liquidnet Sharp"/>
                  <a:cs typeface="Liquidnet Sharp"/>
                </a:rPr>
                <a:t>Creates VMs for K8s</a:t>
              </a:r>
            </a:p>
            <a:p>
              <a:pPr algn="ctr"/>
              <a:r>
                <a:rPr lang="en-US" sz="1200">
                  <a:ea typeface="Liquidnet Sharp"/>
                  <a:cs typeface="Liquidnet Sharp"/>
                </a:rPr>
                <a:t>Creates K8s Clusters</a:t>
              </a:r>
            </a:p>
            <a:p>
              <a:pPr algn="ctr"/>
              <a:r>
                <a:rPr lang="en-US" sz="1200">
                  <a:ea typeface="Liquidnet Sharp"/>
                  <a:cs typeface="Liquidnet Sharp"/>
                </a:rPr>
                <a:t>Manages K8s Clusters</a:t>
              </a:r>
            </a:p>
          </p:txBody>
        </p:sp>
      </p:grpSp>
      <p:pic>
        <p:nvPicPr>
          <p:cNvPr id="19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DA1371-206A-4206-8FAE-253A82B40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422" y="4601915"/>
            <a:ext cx="2776210" cy="2122998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6520A623-098C-48BA-BEDC-40E98BFD2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279" y="4604395"/>
            <a:ext cx="2712401" cy="2130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Liquidnet Sharp"/>
                <a:cs typeface="Liquidnet Sharp"/>
              </a:rPr>
              <a:t>Rancher Server (Orchestrates, it is not Kubernetes)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Liquidnet Sharp"/>
                <a:cs typeface="Liquidnet Sharp"/>
              </a:rPr>
              <a:t>Liquidnet and RKE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0790-25B7-415B-BE01-714B6A63177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535C15F-34E1-4806-AA71-802FC51DC25C}"/>
              </a:ext>
            </a:extLst>
          </p:cNvPr>
          <p:cNvSpPr txBox="1">
            <a:spLocks/>
          </p:cNvSpPr>
          <p:nvPr/>
        </p:nvSpPr>
        <p:spPr>
          <a:xfrm>
            <a:off x="230361" y="849913"/>
            <a:ext cx="8689789" cy="9946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>
                <a:solidFill>
                  <a:schemeClr val="tx2"/>
                </a:solidFill>
                <a:ea typeface="Liquidnet Sharp"/>
                <a:cs typeface="Liquidnet Sharp"/>
              </a:rPr>
              <a:t>What is RKE (Rancher Kubernetes Engine)?</a:t>
            </a:r>
          </a:p>
          <a:p>
            <a:pPr marL="571500" indent="-285750">
              <a:buChar char="•"/>
            </a:pP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It is a utility to provision vanilla Kubernetes clusters</a:t>
            </a:r>
          </a:p>
          <a:p>
            <a:pPr marL="571500" indent="-285750">
              <a:buChar char="•"/>
            </a:pPr>
            <a:r>
              <a:rPr lang="en-GB" sz="1800">
                <a:ea typeface="Liquidnet Sharp"/>
                <a:cs typeface="Liquidnet Sharp"/>
              </a:rPr>
              <a:t>It is our preferred "distribution" of Kubernetes. Provisions in ~3 minutes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14EE3-C731-479F-A5EA-826B3CBA9B38}"/>
              </a:ext>
            </a:extLst>
          </p:cNvPr>
          <p:cNvSpPr txBox="1">
            <a:spLocks/>
          </p:cNvSpPr>
          <p:nvPr/>
        </p:nvSpPr>
        <p:spPr>
          <a:xfrm>
            <a:off x="230360" y="2062210"/>
            <a:ext cx="8689789" cy="1408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4675" marR="0" indent="-1730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Liquidnet Sharp" pitchFamily="2" charset="0"/>
              <a:buChar char="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1363" marR="0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>
                <a:solidFill>
                  <a:schemeClr val="tx2"/>
                </a:solidFill>
                <a:ea typeface="Liquidnet Sharp"/>
                <a:cs typeface="Liquidnet Sharp"/>
              </a:rPr>
              <a:t>Why the distinction of Rancher Server and RKE?</a:t>
            </a:r>
          </a:p>
          <a:p>
            <a:pPr marL="571500" indent="-285750">
              <a:buChar char="•"/>
            </a:pP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Rancher Server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 can control many clusters (</a:t>
            </a: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EKS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, </a:t>
            </a: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GKE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, </a:t>
            </a: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AKS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, </a:t>
            </a: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RKE 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or </a:t>
            </a:r>
            <a:r>
              <a:rPr lang="en-GB" sz="1800" b="1">
                <a:solidFill>
                  <a:srgbClr val="000000"/>
                </a:solidFill>
                <a:ea typeface="Liquidnet Sharp"/>
                <a:cs typeface="Liquidnet Sharp"/>
              </a:rPr>
              <a:t>bespoke</a:t>
            </a:r>
            <a:r>
              <a:rPr lang="en-GB" sz="1800">
                <a:solidFill>
                  <a:srgbClr val="000000"/>
                </a:solidFill>
                <a:ea typeface="Liquidnet Sharp"/>
                <a:cs typeface="Liquidnet Sharp"/>
              </a:rPr>
              <a:t>). It controls the lifecycle of EKS better than AWS itself </a:t>
            </a:r>
          </a:p>
          <a:p>
            <a:pPr marL="571500" indent="-285750">
              <a:buChar char="•"/>
            </a:pPr>
            <a:r>
              <a:rPr lang="en-GB" sz="1800" b="1">
                <a:ea typeface="Liquidnet Sharp"/>
                <a:cs typeface="Liquidnet Sharp"/>
              </a:rPr>
              <a:t>RKE</a:t>
            </a:r>
            <a:r>
              <a:rPr lang="en-GB" sz="1800">
                <a:ea typeface="Liquidnet Sharp"/>
                <a:cs typeface="Liquidnet Sharp"/>
              </a:rPr>
              <a:t> is our preferred distribution on prem and cloud, all through internal network (hybrid). Managed and provisioned by </a:t>
            </a:r>
            <a:r>
              <a:rPr lang="en-GB" sz="1800" b="1">
                <a:ea typeface="Liquidnet Sharp"/>
                <a:cs typeface="Liquidnet Sharp"/>
              </a:rPr>
              <a:t>Rancher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DE783C-5E0C-4226-934C-484A8C607A50}"/>
              </a:ext>
            </a:extLst>
          </p:cNvPr>
          <p:cNvSpPr/>
          <p:nvPr/>
        </p:nvSpPr>
        <p:spPr>
          <a:xfrm>
            <a:off x="602999" y="5112112"/>
            <a:ext cx="7854663" cy="5457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Liquidnet Sharp"/>
                <a:cs typeface="Liquidnet Sharp"/>
              </a:rPr>
              <a:t>Rancher Server</a:t>
            </a:r>
          </a:p>
          <a:p>
            <a:pPr algn="ctr"/>
            <a:r>
              <a:rPr lang="en-US" sz="1400">
                <a:ea typeface="Liquidnet Sharp"/>
                <a:cs typeface="Liquidnet Sharp"/>
              </a:rPr>
              <a:t>(Provisions and Orchestrates Clusters)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B830C-D163-4AB7-8A2D-5726646DECA1}"/>
              </a:ext>
            </a:extLst>
          </p:cNvPr>
          <p:cNvSpPr/>
          <p:nvPr/>
        </p:nvSpPr>
        <p:spPr>
          <a:xfrm>
            <a:off x="602998" y="4518858"/>
            <a:ext cx="2499570" cy="522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Liquidnet Sharp"/>
                <a:cs typeface="Liquidnet Sharp"/>
              </a:rPr>
              <a:t>AWS</a:t>
            </a:r>
          </a:p>
          <a:p>
            <a:pPr algn="ctr"/>
            <a:r>
              <a:rPr lang="en-US" sz="1100" b="1">
                <a:ea typeface="Liquidnet Sharp"/>
                <a:cs typeface="Liquidnet Sharp"/>
              </a:rPr>
              <a:t>LB</a:t>
            </a:r>
            <a:r>
              <a:rPr lang="en-US" sz="1100">
                <a:ea typeface="Liquidnet Sharp"/>
                <a:cs typeface="Liquidnet Sharp"/>
              </a:rPr>
              <a:t>=ALB  | </a:t>
            </a:r>
            <a:r>
              <a:rPr lang="en-US" sz="1100" b="1">
                <a:ea typeface="Liquidnet Sharp"/>
                <a:cs typeface="Liquidnet Sharp"/>
              </a:rPr>
              <a:t>PV</a:t>
            </a:r>
            <a:r>
              <a:rPr lang="en-US" sz="1100">
                <a:ea typeface="Liquidnet Sharp"/>
                <a:cs typeface="Liquidnet Sharp"/>
              </a:rPr>
              <a:t>=EBS | </a:t>
            </a:r>
            <a:r>
              <a:rPr lang="en-US" sz="1100" b="1">
                <a:ea typeface="Liquidnet Sharp"/>
                <a:cs typeface="Liquidnet Sharp"/>
              </a:rPr>
              <a:t>CIDR</a:t>
            </a:r>
            <a:r>
              <a:rPr lang="en-US" sz="1100">
                <a:ea typeface="Liquidnet Sharp"/>
                <a:cs typeface="Liquidnet Sharp"/>
              </a:rPr>
              <a:t>=Overlay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D759C-6EE5-42FE-97F9-13C6DA582F36}"/>
              </a:ext>
            </a:extLst>
          </p:cNvPr>
          <p:cNvSpPr/>
          <p:nvPr/>
        </p:nvSpPr>
        <p:spPr>
          <a:xfrm>
            <a:off x="3205399" y="4518857"/>
            <a:ext cx="2657770" cy="5220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Liquidnet Sharp"/>
                <a:cs typeface="Liquidnet Sharp"/>
              </a:rPr>
              <a:t>OnPrem Metal</a:t>
            </a:r>
          </a:p>
          <a:p>
            <a:pPr algn="ctr"/>
            <a:r>
              <a:rPr lang="en-US" sz="1100" b="1">
                <a:ea typeface="Liquidnet Sharp"/>
                <a:cs typeface="Liquidnet Sharp"/>
              </a:rPr>
              <a:t>LB</a:t>
            </a:r>
            <a:r>
              <a:rPr lang="en-US" sz="1100">
                <a:ea typeface="Liquidnet Sharp"/>
                <a:cs typeface="Liquidnet Sharp"/>
              </a:rPr>
              <a:t>=F5 | </a:t>
            </a:r>
            <a:r>
              <a:rPr lang="en-US" sz="1100" b="1">
                <a:ea typeface="Liquidnet Sharp"/>
                <a:cs typeface="Liquidnet Sharp"/>
              </a:rPr>
              <a:t>PV</a:t>
            </a:r>
            <a:r>
              <a:rPr lang="en-US" sz="1100">
                <a:ea typeface="Liquidnet Sharp"/>
                <a:cs typeface="Liquidnet Sharp"/>
              </a:rPr>
              <a:t>=Pure | </a:t>
            </a:r>
            <a:r>
              <a:rPr lang="en-US" sz="1100" b="1">
                <a:ea typeface="Liquidnet Sharp"/>
                <a:cs typeface="Liquidnet Sharp"/>
              </a:rPr>
              <a:t>CIDR</a:t>
            </a:r>
            <a:r>
              <a:rPr lang="en-US" sz="1100">
                <a:ea typeface="Liquidnet Sharp"/>
                <a:cs typeface="Liquidnet Sharp"/>
              </a:rPr>
              <a:t>=Overlay</a:t>
            </a:r>
            <a:endParaRPr lang="en-US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57BA2-EA9B-44B1-875A-CCABE27212C3}"/>
              </a:ext>
            </a:extLst>
          </p:cNvPr>
          <p:cNvSpPr/>
          <p:nvPr/>
        </p:nvSpPr>
        <p:spPr>
          <a:xfrm>
            <a:off x="5958090" y="4518857"/>
            <a:ext cx="2499570" cy="52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Liquidnet Sharp"/>
                <a:cs typeface="Liquidnet Sharp"/>
              </a:rPr>
              <a:t>OnPrem vSphere</a:t>
            </a:r>
          </a:p>
          <a:p>
            <a:pPr algn="ctr"/>
            <a:r>
              <a:rPr lang="en-US" sz="1100" b="1">
                <a:ea typeface="Liquidnet Sharp"/>
                <a:cs typeface="Liquidnet Sharp"/>
              </a:rPr>
              <a:t>LB</a:t>
            </a:r>
            <a:r>
              <a:rPr lang="en-US" sz="1100">
                <a:ea typeface="Liquidnet Sharp"/>
                <a:cs typeface="Liquidnet Sharp"/>
              </a:rPr>
              <a:t>=F5 | </a:t>
            </a:r>
            <a:r>
              <a:rPr lang="en-US" sz="1100" b="1">
                <a:ea typeface="Liquidnet Sharp"/>
                <a:cs typeface="Liquidnet Sharp"/>
              </a:rPr>
              <a:t>PV</a:t>
            </a:r>
            <a:r>
              <a:rPr lang="en-US" sz="1100">
                <a:ea typeface="Liquidnet Sharp"/>
                <a:cs typeface="Liquidnet Sharp"/>
              </a:rPr>
              <a:t>=VMDK | </a:t>
            </a:r>
            <a:r>
              <a:rPr lang="en-US" sz="1100" b="1">
                <a:ea typeface="Liquidnet Sharp"/>
                <a:cs typeface="Liquidnet Sharp"/>
              </a:rPr>
              <a:t>CIDR</a:t>
            </a:r>
            <a:r>
              <a:rPr lang="en-US" sz="1100">
                <a:ea typeface="Liquidnet Sharp"/>
                <a:cs typeface="Liquidnet Sharp"/>
              </a:rPr>
              <a:t>=Overlay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B83F74-A980-4667-85C9-A9BCC4453FB1}"/>
              </a:ext>
            </a:extLst>
          </p:cNvPr>
          <p:cNvGrpSpPr/>
          <p:nvPr/>
        </p:nvGrpSpPr>
        <p:grpSpPr>
          <a:xfrm>
            <a:off x="848208" y="3704125"/>
            <a:ext cx="2001237" cy="751451"/>
            <a:chOff x="840044" y="3810261"/>
            <a:chExt cx="2001237" cy="7514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B65C4D-5A00-4C98-A3F1-0C129A532F72}"/>
                </a:ext>
              </a:extLst>
            </p:cNvPr>
            <p:cNvSpPr/>
            <p:nvPr/>
          </p:nvSpPr>
          <p:spPr>
            <a:xfrm>
              <a:off x="840044" y="3810261"/>
              <a:ext cx="1779757" cy="5774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ea typeface="Liquidnet Sharp"/>
                  <a:cs typeface="Liquidnet Sharp"/>
                </a:rPr>
                <a:t>RKE Cluster</a:t>
              </a:r>
            </a:p>
            <a:p>
              <a:pPr algn="ctr"/>
              <a:r>
                <a:rPr lang="en-US" sz="1400">
                  <a:ea typeface="Liquidnet Sharp"/>
                  <a:cs typeface="Liquidnet Sharp"/>
                </a:rPr>
                <a:t>EC2 x Nodes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47EC74-DC78-4BA1-AF8D-3774724620C0}"/>
                </a:ext>
              </a:extLst>
            </p:cNvPr>
            <p:cNvSpPr/>
            <p:nvPr/>
          </p:nvSpPr>
          <p:spPr>
            <a:xfrm>
              <a:off x="934964" y="3905179"/>
              <a:ext cx="1779757" cy="5853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ea typeface="Liquidnet Sharp"/>
                  <a:cs typeface="Liquidnet Sharp"/>
                </a:rPr>
                <a:t>RKE Cluster</a:t>
              </a:r>
            </a:p>
            <a:p>
              <a:pPr algn="ctr"/>
              <a:r>
                <a:rPr lang="en-US" sz="1400" u="sng">
                  <a:ea typeface="Liquidnet Sharp"/>
                  <a:cs typeface="Liquidnet Sharp"/>
                </a:rPr>
                <a:t>EC2 x Nodes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797E18-78EA-4E98-8D6B-07F16C885E6F}"/>
                </a:ext>
              </a:extLst>
            </p:cNvPr>
            <p:cNvSpPr/>
            <p:nvPr/>
          </p:nvSpPr>
          <p:spPr>
            <a:xfrm>
              <a:off x="1061524" y="3976368"/>
              <a:ext cx="1779757" cy="5853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ea typeface="Liquidnet Sharp"/>
                  <a:cs typeface="Liquidnet Sharp"/>
                </a:rPr>
                <a:t>RKE </a:t>
              </a:r>
              <a:r>
                <a:rPr lang="en-US" sz="1400">
                  <a:ea typeface="Liquidnet Sharp"/>
                  <a:cs typeface="Liquidnet Sharp"/>
                </a:rPr>
                <a:t>Cluster</a:t>
              </a:r>
            </a:p>
            <a:p>
              <a:pPr algn="ctr"/>
              <a:r>
                <a:rPr lang="en-US" sz="1400" u="sng">
                  <a:ea typeface="Liquidnet Sharp"/>
                  <a:cs typeface="Liquidnet Sharp"/>
                </a:rPr>
                <a:t>EC2 * Nodes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F643E53-D5BF-403C-B543-D66AD0029D97}"/>
              </a:ext>
            </a:extLst>
          </p:cNvPr>
          <p:cNvSpPr/>
          <p:nvPr/>
        </p:nvSpPr>
        <p:spPr>
          <a:xfrm>
            <a:off x="602998" y="5697453"/>
            <a:ext cx="7854663" cy="54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Liquidnet Sharp"/>
                <a:cs typeface="Liquidnet Sharp"/>
              </a:rPr>
              <a:t>Active Directory   |   Underlay DNS (</a:t>
            </a:r>
            <a:r>
              <a:rPr lang="en-US" sz="1400" err="1">
                <a:ea typeface="Liquidnet Sharp"/>
                <a:cs typeface="Liquidnet Sharp"/>
              </a:rPr>
              <a:t>InfoBlox</a:t>
            </a:r>
            <a:r>
              <a:rPr lang="en-US" sz="1400">
                <a:ea typeface="Liquidnet Sharp"/>
                <a:cs typeface="Liquidnet Sharp"/>
              </a:rPr>
              <a:t>)   |   Underlay Hybrid CIDR</a:t>
            </a:r>
            <a:endParaRPr lang="en-US">
              <a:ea typeface="Liquidnet Sharp"/>
              <a:cs typeface="Liquidnet Sharp"/>
            </a:endParaRPr>
          </a:p>
          <a:p>
            <a:pPr algn="ctr"/>
            <a:r>
              <a:rPr lang="en-US" sz="1400">
                <a:ea typeface="Liquidnet Sharp"/>
                <a:cs typeface="Liquidnet Sharp"/>
              </a:rPr>
              <a:t>Core SDLC ( </a:t>
            </a:r>
            <a:r>
              <a:rPr lang="en-US" sz="1400" b="1">
                <a:ea typeface="Liquidnet Sharp"/>
                <a:cs typeface="Liquidnet Sharp"/>
              </a:rPr>
              <a:t>terraform | registry proxy | git</a:t>
            </a:r>
            <a:r>
              <a:rPr lang="en-US" sz="1400">
                <a:ea typeface="Liquidnet Sharp"/>
                <a:cs typeface="Liquidnet Sharp"/>
              </a:rPr>
              <a:t> )</a:t>
            </a:r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FE6D3B-A5A5-470D-9321-AEE67DDD70C2}"/>
              </a:ext>
            </a:extLst>
          </p:cNvPr>
          <p:cNvGrpSpPr/>
          <p:nvPr/>
        </p:nvGrpSpPr>
        <p:grpSpPr>
          <a:xfrm>
            <a:off x="3537619" y="3704124"/>
            <a:ext cx="2001237" cy="751451"/>
            <a:chOff x="840044" y="3810261"/>
            <a:chExt cx="2001237" cy="7514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1C49EE-122A-423F-AF75-6E626E4D810C}"/>
                </a:ext>
              </a:extLst>
            </p:cNvPr>
            <p:cNvSpPr/>
            <p:nvPr/>
          </p:nvSpPr>
          <p:spPr>
            <a:xfrm>
              <a:off x="840044" y="3810261"/>
              <a:ext cx="1779757" cy="57743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ea typeface="Liquidnet Sharp"/>
                  <a:cs typeface="Liquidnet Sharp"/>
                </a:rPr>
                <a:t>RKE Cluster</a:t>
              </a:r>
            </a:p>
            <a:p>
              <a:pPr algn="ctr"/>
              <a:r>
                <a:rPr lang="en-US" sz="1400">
                  <a:ea typeface="Liquidnet Sharp"/>
                  <a:cs typeface="Liquidnet Sharp"/>
                </a:rPr>
                <a:t>EC2 x Nodes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DE0D6E-6D1E-49D8-B8A7-1E712A1E7562}"/>
                </a:ext>
              </a:extLst>
            </p:cNvPr>
            <p:cNvSpPr/>
            <p:nvPr/>
          </p:nvSpPr>
          <p:spPr>
            <a:xfrm>
              <a:off x="934964" y="3905179"/>
              <a:ext cx="1779757" cy="58534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ea typeface="Liquidnet Sharp"/>
                  <a:cs typeface="Liquidnet Sharp"/>
                </a:rPr>
                <a:t>RKE Cluster</a:t>
              </a:r>
            </a:p>
            <a:p>
              <a:pPr algn="ctr"/>
              <a:r>
                <a:rPr lang="en-US" sz="1400" u="sng">
                  <a:ea typeface="Liquidnet Sharp"/>
                  <a:cs typeface="Liquidnet Sharp"/>
                </a:rPr>
                <a:t>EC2 x Nodes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49070B-8A35-43EF-88D3-B2AC3A480319}"/>
                </a:ext>
              </a:extLst>
            </p:cNvPr>
            <p:cNvSpPr/>
            <p:nvPr/>
          </p:nvSpPr>
          <p:spPr>
            <a:xfrm>
              <a:off x="1061524" y="3976368"/>
              <a:ext cx="1779757" cy="58534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ea typeface="Liquidnet Sharp"/>
                  <a:cs typeface="Liquidnet Sharp"/>
                </a:rPr>
                <a:t>RKE</a:t>
              </a:r>
              <a:r>
                <a:rPr lang="en-US" sz="1400">
                  <a:ea typeface="Liquidnet Sharp"/>
                  <a:cs typeface="Liquidnet Sharp"/>
                </a:rPr>
                <a:t> Cluster</a:t>
              </a:r>
            </a:p>
            <a:p>
              <a:pPr algn="ctr"/>
              <a:r>
                <a:rPr lang="en-US" sz="1400" u="sng">
                  <a:ea typeface="Liquidnet Sharp"/>
                  <a:cs typeface="Liquidnet Sharp"/>
                </a:rPr>
                <a:t>Blade * Nodes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59BA3E-0A11-4FA2-B9A8-04B1F93F6D68}"/>
              </a:ext>
            </a:extLst>
          </p:cNvPr>
          <p:cNvGrpSpPr/>
          <p:nvPr/>
        </p:nvGrpSpPr>
        <p:grpSpPr>
          <a:xfrm>
            <a:off x="6132110" y="3704123"/>
            <a:ext cx="2001237" cy="751451"/>
            <a:chOff x="840044" y="3810261"/>
            <a:chExt cx="2001237" cy="7514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F30A3F-1831-4A71-8BF0-FF2E43A451DE}"/>
                </a:ext>
              </a:extLst>
            </p:cNvPr>
            <p:cNvSpPr/>
            <p:nvPr/>
          </p:nvSpPr>
          <p:spPr>
            <a:xfrm>
              <a:off x="840044" y="3810261"/>
              <a:ext cx="1779757" cy="5774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ea typeface="Liquidnet Sharp"/>
                  <a:cs typeface="Liquidnet Sharp"/>
                </a:rPr>
                <a:t>RKE Cluster</a:t>
              </a:r>
            </a:p>
            <a:p>
              <a:pPr algn="ctr"/>
              <a:r>
                <a:rPr lang="en-US" sz="1400">
                  <a:ea typeface="Liquidnet Sharp"/>
                  <a:cs typeface="Liquidnet Sharp"/>
                </a:rPr>
                <a:t>EC2 x Nodes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20FE39-2EEA-4F04-99E6-6B8A33511CA5}"/>
                </a:ext>
              </a:extLst>
            </p:cNvPr>
            <p:cNvSpPr/>
            <p:nvPr/>
          </p:nvSpPr>
          <p:spPr>
            <a:xfrm>
              <a:off x="934964" y="3905179"/>
              <a:ext cx="1779757" cy="5853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ea typeface="Liquidnet Sharp"/>
                  <a:cs typeface="Liquidnet Sharp"/>
                </a:rPr>
                <a:t>RKE Cluster</a:t>
              </a:r>
            </a:p>
            <a:p>
              <a:pPr algn="ctr"/>
              <a:r>
                <a:rPr lang="en-US" sz="1400" u="sng">
                  <a:ea typeface="Liquidnet Sharp"/>
                  <a:cs typeface="Liquidnet Sharp"/>
                </a:rPr>
                <a:t>EC2 x Nodes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FBA779-5C24-4BB4-B43A-A2F247491787}"/>
                </a:ext>
              </a:extLst>
            </p:cNvPr>
            <p:cNvSpPr/>
            <p:nvPr/>
          </p:nvSpPr>
          <p:spPr>
            <a:xfrm>
              <a:off x="1061524" y="3976368"/>
              <a:ext cx="1779757" cy="5853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>
                  <a:ea typeface="Liquidnet Sharp"/>
                  <a:cs typeface="Liquidnet Sharp"/>
                </a:rPr>
                <a:t>RKE</a:t>
              </a:r>
              <a:r>
                <a:rPr lang="en-US" sz="1400">
                  <a:ea typeface="Liquidnet Sharp"/>
                  <a:cs typeface="Liquidnet Sharp"/>
                </a:rPr>
                <a:t> Cluster</a:t>
              </a:r>
            </a:p>
            <a:p>
              <a:pPr algn="ctr"/>
              <a:r>
                <a:rPr lang="en-US" sz="1400" u="sng">
                  <a:ea typeface="Liquidnet Sharp"/>
                  <a:cs typeface="Liquidnet Sharp"/>
                </a:rPr>
                <a:t>VM * 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585883"/>
      </p:ext>
    </p:extLst>
  </p:cSld>
  <p:clrMapOvr>
    <a:masterClrMapping/>
  </p:clrMapOvr>
</p:sld>
</file>

<file path=ppt/theme/theme1.xml><?xml version="1.0" encoding="utf-8"?>
<a:theme xmlns:a="http://schemas.openxmlformats.org/drawingml/2006/main" name="Liquidnet-2019">
  <a:themeElements>
    <a:clrScheme name="Liquidnet-2019-A">
      <a:dk1>
        <a:sysClr val="windowText" lastClr="000000"/>
      </a:dk1>
      <a:lt1>
        <a:srgbClr val="FFFFFF"/>
      </a:lt1>
      <a:dk2>
        <a:srgbClr val="C02C90"/>
      </a:dk2>
      <a:lt2>
        <a:srgbClr val="00ADEC"/>
      </a:lt2>
      <a:accent1>
        <a:srgbClr val="0B0C68"/>
      </a:accent1>
      <a:accent2>
        <a:srgbClr val="0075EC"/>
      </a:accent2>
      <a:accent3>
        <a:srgbClr val="4ECBC6"/>
      </a:accent3>
      <a:accent4>
        <a:srgbClr val="FF8200"/>
      </a:accent4>
      <a:accent5>
        <a:srgbClr val="FFC23B"/>
      </a:accent5>
      <a:accent6>
        <a:srgbClr val="1DAA67"/>
      </a:accent6>
      <a:hlink>
        <a:srgbClr val="8EEA5E"/>
      </a:hlink>
      <a:folHlink>
        <a:srgbClr val="6E2E8F"/>
      </a:folHlink>
    </a:clrScheme>
    <a:fontScheme name="Liquidnet Sharp">
      <a:majorFont>
        <a:latin typeface="Liquidnet Sharp"/>
        <a:ea typeface=""/>
        <a:cs typeface=""/>
      </a:majorFont>
      <a:minorFont>
        <a:latin typeface="Liquidnet Sharp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quidnet-2019" id="{FC163CFF-EF40-499E-BD0C-E8C1DB21969B}" vid="{58D63770-D337-4780-944F-86FAF588EE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d9fb914-aec3-450a-b97f-64deed341a4b" xsi:nil="true"/>
    <lcf76f155ced4ddcb4097134ff3c332f xmlns="f1df8f3e-d27b-41f5-a6e6-51cd4063a58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2217ADDB55EC449C92B58285631543" ma:contentTypeVersion="16" ma:contentTypeDescription="Create a new document." ma:contentTypeScope="" ma:versionID="5249636e03ac2a8db16ef00e733908e5">
  <xsd:schema xmlns:xsd="http://www.w3.org/2001/XMLSchema" xmlns:xs="http://www.w3.org/2001/XMLSchema" xmlns:p="http://schemas.microsoft.com/office/2006/metadata/properties" xmlns:ns2="f1df8f3e-d27b-41f5-a6e6-51cd4063a58e" xmlns:ns3="9d9fb914-aec3-450a-b97f-64deed341a4b" targetNamespace="http://schemas.microsoft.com/office/2006/metadata/properties" ma:root="true" ma:fieldsID="f680b7945d800fe5b3920ed3ad7054dc" ns2:_="" ns3:_="">
    <xsd:import namespace="f1df8f3e-d27b-41f5-a6e6-51cd4063a58e"/>
    <xsd:import namespace="9d9fb914-aec3-450a-b97f-64deed341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8f3e-d27b-41f5-a6e6-51cd4063a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a2af3a9-1f18-4a40-87ed-e12653692b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fb914-aec3-450a-b97f-64deed341a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7fe5c05-a993-40b3-96b0-86817357216a}" ma:internalName="TaxCatchAll" ma:showField="CatchAllData" ma:web="9d9fb914-aec3-450a-b97f-64deed341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8A221-8496-440D-8EF6-79F4274ADA5F}">
  <ds:schemaRefs>
    <ds:schemaRef ds:uri="496d2771-6825-4213-a1fa-7ccdf05f3321"/>
    <ds:schemaRef ds:uri="4b1f0f7e-7db7-4a30-b823-fd610a9dec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0458AB-4ACE-46D7-B97C-69EE089E9011}"/>
</file>

<file path=customXml/itemProps3.xml><?xml version="1.0" encoding="utf-8"?>
<ds:datastoreItem xmlns:ds="http://schemas.openxmlformats.org/officeDocument/2006/customXml" ds:itemID="{89A83FE0-018D-4B7E-B738-689F50D990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Liquidnet-2019</Template>
  <Application>Microsoft Office PowerPoint</Application>
  <PresentationFormat>On-screen Show (4:3)</PresentationFormat>
  <Slides>18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Liquidnet-2019</vt:lpstr>
      <vt:lpstr> Kubernetes Infrastructure</vt:lpstr>
      <vt:lpstr>Background &amp; Journey</vt:lpstr>
      <vt:lpstr>Background</vt:lpstr>
      <vt:lpstr>Kubernetes Journey</vt:lpstr>
      <vt:lpstr>Why Rancher?</vt:lpstr>
      <vt:lpstr>Current Liquidnet Kubernetes footprint</vt:lpstr>
      <vt:lpstr>Enterprise Rancher Setup</vt:lpstr>
      <vt:lpstr>Rancher Server (Orchestrates, it is not Kubernetes)</vt:lpstr>
      <vt:lpstr>Liquidnet and RKE</vt:lpstr>
      <vt:lpstr>Liquidnet and Rancher/RKE</vt:lpstr>
      <vt:lpstr>Challenges</vt:lpstr>
      <vt:lpstr>Challenges and Next Steps</vt:lpstr>
      <vt:lpstr>Appendix</vt:lpstr>
      <vt:lpstr>Management</vt:lpstr>
      <vt:lpstr>Seed support for Management</vt:lpstr>
      <vt:lpstr>End to End with focus on Management</vt:lpstr>
      <vt:lpstr>Rancher Clusters View</vt:lpstr>
      <vt:lpstr>Terraform driven k8s cluster provisioning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Patalano</dc:creator>
  <cp:revision>3</cp:revision>
  <dcterms:created xsi:type="dcterms:W3CDTF">2019-03-19T12:53:59Z</dcterms:created>
  <dcterms:modified xsi:type="dcterms:W3CDTF">2021-09-22T13:13:43Z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0x010100862217ADDB55EC449C92B58285631543</vt:lpwstr>
  </property>
</Properties>
</file>