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60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3"/>
    <p:restoredTop sz="94694"/>
  </p:normalViewPr>
  <p:slideViewPr>
    <p:cSldViewPr snapToGrid="0" snapToObjects="1">
      <p:cViewPr>
        <p:scale>
          <a:sx n="106" d="100"/>
          <a:sy n="106" d="100"/>
        </p:scale>
        <p:origin x="132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6DD3A-B363-8E45-9D94-F57A7BE2568F}" type="datetimeFigureOut">
              <a:rPr lang="en-US" smtClean="0"/>
              <a:t>6/26/21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30C3F-3027-4B4B-A179-62BF34C5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8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D7316-3E66-A340-AAF4-4CEFEEE93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8A744-A0D7-CB41-8D5F-784BB527A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C1AF8-D8B4-A747-9FA3-E17DC2161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06A5-DCD0-244B-9215-18DF1A80F00C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D0681-1EE4-AF44-8BDF-E90ADA2E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7DA74-BF7C-C247-885D-4F1C2B06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6117-E97A-874C-A146-E04D0302B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6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C48C-FA33-8941-BFD8-4E6E4C79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1BA1D-C9C4-8B43-A348-B5B8B7AF4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52C5-EE62-0246-82FE-826C187C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06A5-DCD0-244B-9215-18DF1A80F00C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7BE87-7159-C34B-82DF-F6800ABC4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A615B-2061-4E48-BC49-37E781FF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6117-E97A-874C-A146-E04D0302B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9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11A63-0B81-F34F-ABD7-625FB591D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BC88-004B-F440-93B6-A6007A62F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F3DB6-8DD0-D843-AB0A-DEACBAE3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06A5-DCD0-244B-9215-18DF1A80F00C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3688D-0BE6-D046-AC8F-BFEEF592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A7B38-6A63-5943-8883-0EBAD08E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6117-E97A-874C-A146-E04D0302B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127A-618E-AB4A-B200-67CDA14A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65011-1084-124E-82CF-DF2D6CB02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5CF6A-B7A6-8646-A353-7CC820197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06A5-DCD0-244B-9215-18DF1A80F00C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9E96F-DB7A-3542-917E-87118652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E7B62-2AA1-1D4D-8F66-DA3EBA43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6117-E97A-874C-A146-E04D0302B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0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037D-2499-D345-A67A-214BD919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78F7C-26EA-A943-B339-74102B482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66961-9E88-7C4F-BA15-B1AE0A702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06A5-DCD0-244B-9215-18DF1A80F00C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332C4-8AB3-634F-A818-87924A621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52A3B-5F0D-184E-BE50-FCD32B96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6117-E97A-874C-A146-E04D0302B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4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34864-FBB0-0140-9D94-5A65B9A6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3F756-7FC2-6D43-866C-E3C7C3CED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E12AC-2B42-B247-B4CA-1CC4B5766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02589-DE16-144F-B44D-78D397199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06A5-DCD0-244B-9215-18DF1A80F00C}" type="datetimeFigureOut">
              <a:rPr lang="en-US" smtClean="0"/>
              <a:t>6/26/21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E2BE3-BC47-654B-836C-61D31D11A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DB559-0065-8D4A-8DC3-775FB724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6117-E97A-874C-A146-E04D0302B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416C-968D-6341-BD71-2313A6A31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29881-716F-8E42-BB8D-F34CE4D59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46E3D-9540-8C4E-9657-9AAFE6BBB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D8606B-71DD-2243-9268-D91C7CBD1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824DAE-A6BB-3A49-9D11-E86134C6B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2C453-B9EC-E645-8EE0-11CF4A65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06A5-DCD0-244B-9215-18DF1A80F00C}" type="datetimeFigureOut">
              <a:rPr lang="en-US" smtClean="0"/>
              <a:t>6/26/21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8A5AC-1896-254D-807D-EF54761E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6737B-E6DC-C546-A8FA-98D81ADF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6117-E97A-874C-A146-E04D0302B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3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63D6-E4A4-434A-B0FE-B7C18B8D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145F1-610F-A24E-AC31-7CB6F1C3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06A5-DCD0-244B-9215-18DF1A80F00C}" type="datetimeFigureOut">
              <a:rPr lang="en-US" smtClean="0"/>
              <a:t>6/26/21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E8C99-8E49-B94D-89AF-FD4E79E3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E3D0F-84FC-F540-95DA-C0358CFA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6117-E97A-874C-A146-E04D0302B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E4D3FD-66A6-1E42-91A8-BBFF1FCB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06A5-DCD0-244B-9215-18DF1A80F00C}" type="datetimeFigureOut">
              <a:rPr lang="en-US" smtClean="0"/>
              <a:t>6/26/21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B0DA4E-5D74-8649-9AA2-923ABE08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A440F-1963-0F4F-AFD9-5DAE8CFC3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6117-E97A-874C-A146-E04D0302B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3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11D3-6AE2-2442-B703-E483F75B1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14BFD-3484-9B4E-B38E-FE182A6A9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04F96-BC68-4F44-A549-944B8CE21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B3117-CE8A-A647-B716-824782D1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06A5-DCD0-244B-9215-18DF1A80F00C}" type="datetimeFigureOut">
              <a:rPr lang="en-US" smtClean="0"/>
              <a:t>6/26/21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56516-8897-F24E-AB11-4E11780C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8558A-8C5A-544C-B3BB-02A9728D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6117-E97A-874C-A146-E04D0302B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9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9911-ABD3-6244-8B98-87260D146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B31E0D-3091-2E4A-AE49-D88100857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8380B-A888-1840-B086-EDC5C7C59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453F0-742E-3F4D-ACC1-18F65FE5F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06A5-DCD0-244B-9215-18DF1A80F00C}" type="datetimeFigureOut">
              <a:rPr lang="en-US" smtClean="0"/>
              <a:t>6/26/21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403DC-5375-2D47-9AEE-1B4D4A5A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F7B17-1AC2-9941-9EE6-C0F4264E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6117-E97A-874C-A146-E04D0302B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9C41C-6646-2F4F-BBF8-3E7C0A6E5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CDB1B-326D-2C4E-924F-F25101A26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630D9-28A1-BA4F-97E5-436764F45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C06A5-DCD0-244B-9215-18DF1A80F00C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964F5-44F5-EA46-8733-38700C0BF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B7DBB-ED6E-EC4C-851F-A6A447E7A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76117-E97A-874C-A146-E04D0302B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9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1F31090-0E1C-864D-8EEE-3D5C54441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50" y="1857141"/>
            <a:ext cx="3277198" cy="2378309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370FFCD9-E303-7440-9BB9-EB73079B2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436" y="1857141"/>
            <a:ext cx="5727700" cy="248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55973C-5238-A143-8514-D73CCB53BC82}"/>
              </a:ext>
            </a:extLst>
          </p:cNvPr>
          <p:cNvSpPr txBox="1"/>
          <p:nvPr/>
        </p:nvSpPr>
        <p:spPr>
          <a:xfrm>
            <a:off x="1414914" y="1463040"/>
            <a:ext cx="300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Images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7A53B-8FB2-F243-BDEB-1F22C9324B90}"/>
              </a:ext>
            </a:extLst>
          </p:cNvPr>
          <p:cNvSpPr txBox="1"/>
          <p:nvPr/>
        </p:nvSpPr>
        <p:spPr>
          <a:xfrm>
            <a:off x="5400000" y="1463040"/>
            <a:ext cx="537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Classes Across Datasets</a:t>
            </a:r>
          </a:p>
        </p:txBody>
      </p:sp>
    </p:spTree>
    <p:extLst>
      <p:ext uri="{BB962C8B-B14F-4D97-AF65-F5344CB8AC3E}">
        <p14:creationId xmlns:p14="http://schemas.microsoft.com/office/powerpoint/2010/main" val="1914178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70987ED-DB0A-BE4E-BDE2-464664B61050}"/>
              </a:ext>
            </a:extLst>
          </p:cNvPr>
          <p:cNvSpPr txBox="1"/>
          <p:nvPr/>
        </p:nvSpPr>
        <p:spPr>
          <a:xfrm>
            <a:off x="1804736" y="1233669"/>
            <a:ext cx="3741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Explained Variance Ratio Based on the Number of 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BE73E-4250-8E4C-B5FB-3103267A3C78}"/>
              </a:ext>
            </a:extLst>
          </p:cNvPr>
          <p:cNvSpPr txBox="1"/>
          <p:nvPr/>
        </p:nvSpPr>
        <p:spPr>
          <a:xfrm>
            <a:off x="6501066" y="1236106"/>
            <a:ext cx="3741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Most Important Features in the Image</a:t>
            </a: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9D22C584-2362-A449-BF14-97E8961D6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093" y="1993231"/>
            <a:ext cx="4916907" cy="313845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90BB693-244B-2345-A819-3F6FA7F95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066" y="1859774"/>
            <a:ext cx="4373252" cy="313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44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36BE73E-4250-8E4C-B5FB-3103267A3C78}"/>
              </a:ext>
            </a:extLst>
          </p:cNvPr>
          <p:cNvSpPr txBox="1"/>
          <p:nvPr/>
        </p:nvSpPr>
        <p:spPr>
          <a:xfrm>
            <a:off x="473245" y="165295"/>
            <a:ext cx="1099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 Nodes – Single Layer – PCA Reduction with 95% Variance – Performance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55972860-D3E1-BC45-9030-115195E1C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30" y="664811"/>
            <a:ext cx="10438280" cy="29993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0B0FE5-9E50-E146-AAFA-FBB3B0E70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4" y="4782070"/>
            <a:ext cx="5581646" cy="44250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9035A6-DD9C-3F4B-B731-2107EA3738D9}"/>
              </a:ext>
            </a:extLst>
          </p:cNvPr>
          <p:cNvSpPr txBox="1"/>
          <p:nvPr/>
        </p:nvSpPr>
        <p:spPr>
          <a:xfrm>
            <a:off x="750530" y="3953587"/>
            <a:ext cx="5281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 Nodes – Single Layer – PCA Reduction with 95% Variance – Confusion Matrix</a:t>
            </a:r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D0EFD24F-0042-304B-9DAA-A2D8F2AC9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228" y="4599918"/>
            <a:ext cx="4412582" cy="45161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56EED2-177D-B448-92DF-BAB23D9822E9}"/>
              </a:ext>
            </a:extLst>
          </p:cNvPr>
          <p:cNvSpPr txBox="1"/>
          <p:nvPr/>
        </p:nvSpPr>
        <p:spPr>
          <a:xfrm>
            <a:off x="6437457" y="3899930"/>
            <a:ext cx="5281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 Nodes – Single Layer – PCA Reduction with 95% Variance – Classification Report</a:t>
            </a:r>
          </a:p>
        </p:txBody>
      </p:sp>
    </p:spTree>
    <p:extLst>
      <p:ext uri="{BB962C8B-B14F-4D97-AF65-F5344CB8AC3E}">
        <p14:creationId xmlns:p14="http://schemas.microsoft.com/office/powerpoint/2010/main" val="607778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36BE73E-4250-8E4C-B5FB-3103267A3C78}"/>
              </a:ext>
            </a:extLst>
          </p:cNvPr>
          <p:cNvSpPr txBox="1"/>
          <p:nvPr/>
        </p:nvSpPr>
        <p:spPr>
          <a:xfrm>
            <a:off x="473245" y="165295"/>
            <a:ext cx="1099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 Nodes – Single Layer – Random Forest Feature Reduction – Performance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035A6-DD9C-3F4B-B731-2107EA3738D9}"/>
              </a:ext>
            </a:extLst>
          </p:cNvPr>
          <p:cNvSpPr txBox="1"/>
          <p:nvPr/>
        </p:nvSpPr>
        <p:spPr>
          <a:xfrm>
            <a:off x="750530" y="3953587"/>
            <a:ext cx="5281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 Nodes – Single Layer – Random Forest Feature Reduction – Confusion Matrix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56EED2-177D-B448-92DF-BAB23D9822E9}"/>
              </a:ext>
            </a:extLst>
          </p:cNvPr>
          <p:cNvSpPr txBox="1"/>
          <p:nvPr/>
        </p:nvSpPr>
        <p:spPr>
          <a:xfrm>
            <a:off x="6437457" y="3899930"/>
            <a:ext cx="5281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 Nodes – Single Layer – Random Forest Feature Reduction – Classification Report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438EAD7-9D97-2143-A5C0-9CE48A93B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30" y="664958"/>
            <a:ext cx="10438280" cy="3004439"/>
          </a:xfrm>
          <a:prstGeom prst="rect">
            <a:avLst/>
          </a:prstGeom>
        </p:spPr>
      </p:pic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2FD8645A-3BC0-5C4C-9F46-3E402ADEB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30" y="4884108"/>
            <a:ext cx="5369639" cy="4356500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0368868B-D50E-334E-A2B3-DC8F78096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658" y="4884107"/>
            <a:ext cx="4755816" cy="486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48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36BE73E-4250-8E4C-B5FB-3103267A3C78}"/>
              </a:ext>
            </a:extLst>
          </p:cNvPr>
          <p:cNvSpPr txBox="1"/>
          <p:nvPr/>
        </p:nvSpPr>
        <p:spPr>
          <a:xfrm>
            <a:off x="473245" y="165295"/>
            <a:ext cx="1099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Model Architecture Performance on MNIST dataset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9CC4A05B-6238-FA4E-8270-BF7BD2182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45" y="719889"/>
            <a:ext cx="10979029" cy="270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5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F4A546-1CB2-0C4F-8714-C475ED4F4B9D}"/>
              </a:ext>
            </a:extLst>
          </p:cNvPr>
          <p:cNvSpPr txBox="1"/>
          <p:nvPr/>
        </p:nvSpPr>
        <p:spPr>
          <a:xfrm>
            <a:off x="3315956" y="1071155"/>
            <a:ext cx="611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1 Activation Values vs Predicate Value Boxplot</a:t>
            </a:r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76EA94FA-749D-9E44-B8E2-152743144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786" y="1446129"/>
            <a:ext cx="7867860" cy="541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3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A1854B56-EA9B-3149-824C-5A41A10B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35" y="1580243"/>
            <a:ext cx="6773775" cy="4564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F4A546-1CB2-0C4F-8714-C475ED4F4B9D}"/>
              </a:ext>
            </a:extLst>
          </p:cNvPr>
          <p:cNvSpPr txBox="1"/>
          <p:nvPr/>
        </p:nvSpPr>
        <p:spPr>
          <a:xfrm>
            <a:off x="3315956" y="1071155"/>
            <a:ext cx="611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1 Activation Values vs Predicate Value Boxplot</a:t>
            </a:r>
          </a:p>
        </p:txBody>
      </p:sp>
    </p:spTree>
    <p:extLst>
      <p:ext uri="{BB962C8B-B14F-4D97-AF65-F5344CB8AC3E}">
        <p14:creationId xmlns:p14="http://schemas.microsoft.com/office/powerpoint/2010/main" val="72168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0FAB18-8EFC-6443-AFB0-907182058A7E}"/>
              </a:ext>
            </a:extLst>
          </p:cNvPr>
          <p:cNvSpPr txBox="1"/>
          <p:nvPr/>
        </p:nvSpPr>
        <p:spPr>
          <a:xfrm>
            <a:off x="1346479" y="1613766"/>
            <a:ext cx="892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1 Results (Accuracy and Loss of Training and Validation Datasets)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980394C2-15BE-5D4D-B629-BADEB1722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49" y="2311399"/>
            <a:ext cx="11793989" cy="343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00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F4A546-1CB2-0C4F-8714-C475ED4F4B9D}"/>
              </a:ext>
            </a:extLst>
          </p:cNvPr>
          <p:cNvSpPr txBox="1"/>
          <p:nvPr/>
        </p:nvSpPr>
        <p:spPr>
          <a:xfrm>
            <a:off x="1913021" y="541765"/>
            <a:ext cx="857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2 Activation Values Scatter Plot of Hidden Node 1 and 2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D819B729-1CB4-5B42-AD30-321E39187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32" y="1094599"/>
            <a:ext cx="9252283" cy="576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9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0FAB18-8EFC-6443-AFB0-907182058A7E}"/>
              </a:ext>
            </a:extLst>
          </p:cNvPr>
          <p:cNvSpPr txBox="1"/>
          <p:nvPr/>
        </p:nvSpPr>
        <p:spPr>
          <a:xfrm>
            <a:off x="1346479" y="1613766"/>
            <a:ext cx="892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2 Results (Accuracy and Loss of Training and Validation Datasets)</a:t>
            </a:r>
          </a:p>
        </p:txBody>
      </p:sp>
      <p:pic>
        <p:nvPicPr>
          <p:cNvPr id="3" name="Picture 2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BE2B8D14-051C-C247-9D0E-C4ABBD43F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3" y="2324099"/>
            <a:ext cx="11994483" cy="342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330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11E67994-C1D4-A44D-8CC1-E5BFB325F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05" y="661068"/>
            <a:ext cx="3988468" cy="3916604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133FAA9-D9AC-A346-A541-F7BA1A6AF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05" y="5298576"/>
            <a:ext cx="3739381" cy="39166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0987ED-DB0A-BE4E-BDE2-464664B61050}"/>
              </a:ext>
            </a:extLst>
          </p:cNvPr>
          <p:cNvSpPr txBox="1"/>
          <p:nvPr/>
        </p:nvSpPr>
        <p:spPr>
          <a:xfrm>
            <a:off x="409073" y="114732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 1 – Classification Report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BE73E-4250-8E4C-B5FB-3103267A3C78}"/>
              </a:ext>
            </a:extLst>
          </p:cNvPr>
          <p:cNvSpPr txBox="1"/>
          <p:nvPr/>
        </p:nvSpPr>
        <p:spPr>
          <a:xfrm>
            <a:off x="306805" y="4754676"/>
            <a:ext cx="385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 2 – Classification Report</a:t>
            </a:r>
          </a:p>
        </p:txBody>
      </p:sp>
      <p:pic>
        <p:nvPicPr>
          <p:cNvPr id="12" name="Picture 11" descr="Calendar&#10;&#10;Description automatically generated">
            <a:extLst>
              <a:ext uri="{FF2B5EF4-FFF2-40B4-BE49-F238E27FC236}">
                <a16:creationId xmlns:a16="http://schemas.microsoft.com/office/drawing/2014/main" id="{04F147C3-9780-6C45-8AF1-B790CC591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902" y="5298576"/>
            <a:ext cx="4722961" cy="3916602"/>
          </a:xfrm>
          <a:prstGeom prst="rect">
            <a:avLst/>
          </a:prstGeom>
        </p:spPr>
      </p:pic>
      <p:pic>
        <p:nvPicPr>
          <p:cNvPr id="14" name="Picture 13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17288865-2D2E-2E46-8D4E-4CB14ECF1D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1902" y="676327"/>
            <a:ext cx="4952281" cy="40783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17335B-BCC3-B845-B969-4FBE587E7F86}"/>
              </a:ext>
            </a:extLst>
          </p:cNvPr>
          <p:cNvSpPr txBox="1"/>
          <p:nvPr/>
        </p:nvSpPr>
        <p:spPr>
          <a:xfrm>
            <a:off x="5194942" y="114732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 1 – Confusion Matrix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8BD7C4-3B11-C24E-AA6D-E5688C2A229F}"/>
              </a:ext>
            </a:extLst>
          </p:cNvPr>
          <p:cNvSpPr txBox="1"/>
          <p:nvPr/>
        </p:nvSpPr>
        <p:spPr>
          <a:xfrm>
            <a:off x="5080282" y="475467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 2 –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042348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3AA0A43-8343-7043-ACBE-BF06B51A3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369" y="1495222"/>
            <a:ext cx="8407512" cy="4340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D60996-BC00-5046-885F-F8854006541F}"/>
              </a:ext>
            </a:extLst>
          </p:cNvPr>
          <p:cNvSpPr txBox="1"/>
          <p:nvPr/>
        </p:nvSpPr>
        <p:spPr>
          <a:xfrm>
            <a:off x="2045369" y="1022684"/>
            <a:ext cx="840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3 Trial Results</a:t>
            </a:r>
          </a:p>
        </p:txBody>
      </p:sp>
    </p:spTree>
    <p:extLst>
      <p:ext uri="{BB962C8B-B14F-4D97-AF65-F5344CB8AC3E}">
        <p14:creationId xmlns:p14="http://schemas.microsoft.com/office/powerpoint/2010/main" val="3004941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70987ED-DB0A-BE4E-BDE2-464664B61050}"/>
              </a:ext>
            </a:extLst>
          </p:cNvPr>
          <p:cNvSpPr txBox="1"/>
          <p:nvPr/>
        </p:nvSpPr>
        <p:spPr>
          <a:xfrm>
            <a:off x="1804736" y="1233669"/>
            <a:ext cx="374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 Nodes Confusion Matrix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BE73E-4250-8E4C-B5FB-3103267A3C78}"/>
              </a:ext>
            </a:extLst>
          </p:cNvPr>
          <p:cNvSpPr txBox="1"/>
          <p:nvPr/>
        </p:nvSpPr>
        <p:spPr>
          <a:xfrm>
            <a:off x="6501066" y="1236106"/>
            <a:ext cx="374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 Nodes Classification Report</a:t>
            </a:r>
          </a:p>
        </p:txBody>
      </p:sp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ADF7A60A-94A7-0147-818B-5170D9D41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99" y="1687223"/>
            <a:ext cx="4837915" cy="3787146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DE98467F-D3DC-A143-B0E9-772C51691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066" y="1687222"/>
            <a:ext cx="3954376" cy="408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94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17615</TotalTime>
  <Words>200</Words>
  <Application>Microsoft Macintosh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Festa</dc:creator>
  <cp:lastModifiedBy>Christopher Festa</cp:lastModifiedBy>
  <cp:revision>18</cp:revision>
  <dcterms:created xsi:type="dcterms:W3CDTF">2021-06-26T20:03:55Z</dcterms:created>
  <dcterms:modified xsi:type="dcterms:W3CDTF">2021-07-09T01:38:56Z</dcterms:modified>
</cp:coreProperties>
</file>