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F993-EB6D-4846-AADD-C1BE316A2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F416D-05B8-43E8-851A-5D128B849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4FB7-27B4-44C3-A948-DC0B7F68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6AAC-407E-4E63-99D6-0B110302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4C93-34EC-44E3-8AE2-BC8CAAAE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F771-7A2B-4B82-A4F4-E4206E52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E0CB4-7A75-4256-8E38-333878D09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4846-8310-496A-ADF8-271E754F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D3E54-20B2-4B22-9A32-3DFF3D1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395D2-6EAF-433E-A818-7BCCAD12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D185-91B5-4DE3-9E73-714C7A79A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331B-52AD-4CEF-AEA0-FE2EC026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FDF3-01D0-4EEF-B683-23BAD56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A9B18-9E99-4D11-9085-7CB41C7C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067D-28C2-4AE8-B071-0AE063E6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CBD1-EB9C-46EC-A51C-974964C8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E4C5-81A0-4F19-9EA2-654581C9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901B-F3D4-46C8-927B-5BD15DDF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0A9E-9B1F-48EC-B84F-DD3BE90B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8B3A9-F808-4DAE-B8CB-F05300A4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BAE7-8F7F-41C6-B21E-766C1D05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396F-9C91-4F6E-8BF8-688D6A6B3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21D9-0FD9-4414-A804-C5BB8571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29E1-9A7D-4179-9B9E-670EB4A7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EDC4-514E-4327-BBBE-83C0F4C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2340-A93E-4032-8278-08692D6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35F4-AA19-4941-8103-1BAF88BED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BEBB2-51F5-436F-AE96-2D656222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AC6C3-24FC-4869-BE83-628C6806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66E92-C926-4E1D-A964-7F4A6C79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11A71-00A6-403E-A8CC-DAB8AE22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8469-27CC-42E9-BEC8-D38C9F8F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751D2-FE00-4676-95FE-3E091071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A111-2E5F-42EA-9A3F-191A88B83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63465-ED91-4E2A-91A1-6D07C3494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91F49-8B04-468D-A7B0-2846FC9A5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5CAB1-E5D9-4280-B9C0-6B1C3EC1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C5056-ECAD-402B-8110-D934DEC2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2EBBB-40CB-42CF-A71F-17AD6737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0581-2D50-4DA1-9BBC-B1515F26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3A01F-3648-444C-835E-8487F2AE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8C2A7-0EC9-464E-BE74-1409F2A1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009B9-8ED7-42F3-8235-E69AE718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DA7E2-E93E-4722-B255-84977C1F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15A9D-2792-47DA-8EE1-B18AEDEC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AEED1-740A-4DF6-B99A-BD54E4BE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80E0-DE6C-4B30-9507-75BB7D02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8FA0-8081-40DD-96D1-47135099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45A00-60C4-43B7-88EA-79830459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5B63A-E411-4A45-91C6-EBF45720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CC82A-C9B9-43C4-B5F4-1B9666D0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F9326-EC8A-4A7D-878A-E5D06408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49FA-E316-408D-A57D-0A5F7FE1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2F7A4-2EA3-4764-956D-A38FA3B5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EFBFE-3083-4C03-AE4A-D653B639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1BD0-A807-424C-9D1B-70BA8138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8A97-39A2-460D-928C-B29C51D7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9037B-EBE6-4669-8AC0-3AA5274C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C31FC-4C3E-43D7-875A-BD426A5D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02BE-67EB-47BA-B7F0-323B0C52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DD77E-CA25-4395-8762-B2D22E196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AF84-AA81-4FF0-9110-0ACA172992D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D561-3082-4243-B7FA-ACD143287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5CBD-3BD3-4813-AE47-3926903FD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7D65-8B41-4D56-BE29-4EE1FECE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2D8CBC-62F3-40D1-9C9D-83A7584F5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75385"/>
              </p:ext>
            </p:extLst>
          </p:nvPr>
        </p:nvGraphicFramePr>
        <p:xfrm>
          <a:off x="962024" y="638175"/>
          <a:ext cx="9934574" cy="5391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827">
                  <a:extLst>
                    <a:ext uri="{9D8B030D-6E8A-4147-A177-3AD203B41FA5}">
                      <a16:colId xmlns:a16="http://schemas.microsoft.com/office/drawing/2014/main" val="70345556"/>
                    </a:ext>
                  </a:extLst>
                </a:gridCol>
                <a:gridCol w="1469612">
                  <a:extLst>
                    <a:ext uri="{9D8B030D-6E8A-4147-A177-3AD203B41FA5}">
                      <a16:colId xmlns:a16="http://schemas.microsoft.com/office/drawing/2014/main" val="2059152385"/>
                    </a:ext>
                  </a:extLst>
                </a:gridCol>
                <a:gridCol w="1410827">
                  <a:extLst>
                    <a:ext uri="{9D8B030D-6E8A-4147-A177-3AD203B41FA5}">
                      <a16:colId xmlns:a16="http://schemas.microsoft.com/office/drawing/2014/main" val="3230242744"/>
                    </a:ext>
                  </a:extLst>
                </a:gridCol>
                <a:gridCol w="1410827">
                  <a:extLst>
                    <a:ext uri="{9D8B030D-6E8A-4147-A177-3AD203B41FA5}">
                      <a16:colId xmlns:a16="http://schemas.microsoft.com/office/drawing/2014/main" val="829768737"/>
                    </a:ext>
                  </a:extLst>
                </a:gridCol>
                <a:gridCol w="1410827">
                  <a:extLst>
                    <a:ext uri="{9D8B030D-6E8A-4147-A177-3AD203B41FA5}">
                      <a16:colId xmlns:a16="http://schemas.microsoft.com/office/drawing/2014/main" val="509264332"/>
                    </a:ext>
                  </a:extLst>
                </a:gridCol>
                <a:gridCol w="1410827">
                  <a:extLst>
                    <a:ext uri="{9D8B030D-6E8A-4147-A177-3AD203B41FA5}">
                      <a16:colId xmlns:a16="http://schemas.microsoft.com/office/drawing/2014/main" val="1202502354"/>
                    </a:ext>
                  </a:extLst>
                </a:gridCol>
                <a:gridCol w="1410827">
                  <a:extLst>
                    <a:ext uri="{9D8B030D-6E8A-4147-A177-3AD203B41FA5}">
                      <a16:colId xmlns:a16="http://schemas.microsoft.com/office/drawing/2014/main" val="1455362331"/>
                    </a:ext>
                  </a:extLst>
                </a:gridCol>
              </a:tblGrid>
              <a:tr h="4545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 A-maize-</a:t>
                      </a:r>
                      <a:r>
                        <a:rPr lang="en-US" sz="1395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ing</a:t>
                      </a:r>
                      <a:r>
                        <a:rPr lang="en-US" sz="1395" u="none" strike="noStrike" dirty="0">
                          <a:solidFill>
                            <a:schemeClr val="bg1"/>
                          </a:solidFill>
                          <a:effectLst/>
                        </a:rPr>
                        <a:t>-trio (DE results using our counts table)</a:t>
                      </a:r>
                      <a:endParaRPr lang="en-US" sz="1395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Springer et al</a:t>
                      </a:r>
                      <a:endParaRPr lang="en-US" sz="1395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558"/>
                  </a:ext>
                </a:extLst>
              </a:tr>
              <a:tr h="4545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Mo17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B73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Oh43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Mo17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B73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Oh43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850087"/>
                  </a:ext>
                </a:extLst>
              </a:tr>
              <a:tr h="454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solidFill>
                            <a:schemeClr val="bg1"/>
                          </a:solidFill>
                          <a:effectLst/>
                        </a:rPr>
                        <a:t>Cold</a:t>
                      </a:r>
                      <a:endParaRPr lang="en-US" sz="1395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4,271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4,437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4,313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5,309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4,819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4,668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3224"/>
                  </a:ext>
                </a:extLst>
              </a:tr>
              <a:tr h="454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solidFill>
                            <a:schemeClr val="bg1"/>
                          </a:solidFill>
                          <a:effectLst/>
                        </a:rPr>
                        <a:t>Heat</a:t>
                      </a:r>
                      <a:endParaRPr lang="en-US" sz="1395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5,252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5,727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930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5,310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5,114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5,438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7318014"/>
                  </a:ext>
                </a:extLst>
              </a:tr>
              <a:tr h="454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solidFill>
                            <a:schemeClr val="bg1"/>
                          </a:solidFill>
                          <a:effectLst/>
                        </a:rPr>
                        <a:t>Salt</a:t>
                      </a:r>
                      <a:endParaRPr lang="en-US" sz="1395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1,791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2,646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1,944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5,118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5,986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5,712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6977012"/>
                  </a:ext>
                </a:extLst>
              </a:tr>
              <a:tr h="454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solidFill>
                            <a:schemeClr val="bg1"/>
                          </a:solidFill>
                          <a:effectLst/>
                        </a:rPr>
                        <a:t>UV</a:t>
                      </a:r>
                      <a:endParaRPr lang="en-US" sz="1395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1,785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1,535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1,924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4,120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3,823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4,555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3155132"/>
                  </a:ext>
                </a:extLst>
              </a:tr>
              <a:tr h="2664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DE genes</a:t>
                      </a:r>
                      <a:endParaRPr lang="en-US" sz="1395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395" u="none" strike="noStrike" dirty="0">
                          <a:solidFill>
                            <a:schemeClr val="bg1"/>
                          </a:solidFill>
                          <a:effectLst/>
                        </a:rPr>
                        <a:t>(non redundant)</a:t>
                      </a:r>
                      <a:endParaRPr lang="en-US" sz="1395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effectLst/>
                        </a:rPr>
                        <a:t>10,857</a:t>
                      </a:r>
                      <a:endParaRPr lang="en-US" sz="1395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effectLst/>
                        </a:rPr>
                        <a:t>Not provided</a:t>
                      </a:r>
                      <a:endParaRPr lang="en-US" sz="1395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25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D8C6BB-D6DD-47A2-8460-473C3E5C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36" y="719093"/>
            <a:ext cx="9961727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C56846-97DC-460D-B9D3-68B992453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34732"/>
              </p:ext>
            </p:extLst>
          </p:nvPr>
        </p:nvGraphicFramePr>
        <p:xfrm>
          <a:off x="1115135" y="719095"/>
          <a:ext cx="9961728" cy="5419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104">
                  <a:extLst>
                    <a:ext uri="{9D8B030D-6E8A-4147-A177-3AD203B41FA5}">
                      <a16:colId xmlns:a16="http://schemas.microsoft.com/office/drawing/2014/main" val="4162933560"/>
                    </a:ext>
                  </a:extLst>
                </a:gridCol>
                <a:gridCol w="1423104">
                  <a:extLst>
                    <a:ext uri="{9D8B030D-6E8A-4147-A177-3AD203B41FA5}">
                      <a16:colId xmlns:a16="http://schemas.microsoft.com/office/drawing/2014/main" val="2580003882"/>
                    </a:ext>
                  </a:extLst>
                </a:gridCol>
                <a:gridCol w="1423104">
                  <a:extLst>
                    <a:ext uri="{9D8B030D-6E8A-4147-A177-3AD203B41FA5}">
                      <a16:colId xmlns:a16="http://schemas.microsoft.com/office/drawing/2014/main" val="3698423326"/>
                    </a:ext>
                  </a:extLst>
                </a:gridCol>
                <a:gridCol w="1423104">
                  <a:extLst>
                    <a:ext uri="{9D8B030D-6E8A-4147-A177-3AD203B41FA5}">
                      <a16:colId xmlns:a16="http://schemas.microsoft.com/office/drawing/2014/main" val="3701427519"/>
                    </a:ext>
                  </a:extLst>
                </a:gridCol>
                <a:gridCol w="1423104">
                  <a:extLst>
                    <a:ext uri="{9D8B030D-6E8A-4147-A177-3AD203B41FA5}">
                      <a16:colId xmlns:a16="http://schemas.microsoft.com/office/drawing/2014/main" val="1853347761"/>
                    </a:ext>
                  </a:extLst>
                </a:gridCol>
                <a:gridCol w="1423104">
                  <a:extLst>
                    <a:ext uri="{9D8B030D-6E8A-4147-A177-3AD203B41FA5}">
                      <a16:colId xmlns:a16="http://schemas.microsoft.com/office/drawing/2014/main" val="492450424"/>
                    </a:ext>
                  </a:extLst>
                </a:gridCol>
                <a:gridCol w="1423104">
                  <a:extLst>
                    <a:ext uri="{9D8B030D-6E8A-4147-A177-3AD203B41FA5}">
                      <a16:colId xmlns:a16="http://schemas.microsoft.com/office/drawing/2014/main" val="4156080291"/>
                    </a:ext>
                  </a:extLst>
                </a:gridCol>
              </a:tblGrid>
              <a:tr h="456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 A-maize-</a:t>
                      </a:r>
                      <a:r>
                        <a:rPr lang="en-US" sz="1395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ing</a:t>
                      </a:r>
                      <a:r>
                        <a:rPr lang="en-US" sz="1395" u="none" strike="noStrike" dirty="0">
                          <a:solidFill>
                            <a:schemeClr val="bg1"/>
                          </a:solidFill>
                          <a:effectLst/>
                        </a:rPr>
                        <a:t>-trio (DE results using authors count table)</a:t>
                      </a:r>
                      <a:endParaRPr lang="en-US" sz="1395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Springer et al</a:t>
                      </a:r>
                      <a:endParaRPr lang="en-US" sz="1395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15816"/>
                  </a:ext>
                </a:extLst>
              </a:tr>
              <a:tr h="456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effectLst/>
                        </a:rPr>
                        <a:t>Mo17</a:t>
                      </a:r>
                      <a:endParaRPr lang="en-US" sz="1395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B73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effectLst/>
                        </a:rPr>
                        <a:t>Oh43</a:t>
                      </a:r>
                      <a:endParaRPr lang="en-US" sz="1395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Mo17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B73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Oh43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2379096"/>
                  </a:ext>
                </a:extLst>
              </a:tr>
              <a:tr h="456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solidFill>
                            <a:schemeClr val="bg1"/>
                          </a:solidFill>
                          <a:effectLst/>
                        </a:rPr>
                        <a:t>Cold</a:t>
                      </a:r>
                      <a:endParaRPr lang="en-US" sz="1395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2,579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2,211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2,461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5,309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4,819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4,668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8392498"/>
                  </a:ext>
                </a:extLst>
              </a:tr>
              <a:tr h="456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solidFill>
                            <a:schemeClr val="bg1"/>
                          </a:solidFill>
                          <a:effectLst/>
                        </a:rPr>
                        <a:t>Heat</a:t>
                      </a:r>
                      <a:endParaRPr lang="en-US" sz="1395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3,106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3,614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634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5,310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5,114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5,438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404221"/>
                  </a:ext>
                </a:extLst>
              </a:tr>
              <a:tr h="456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solidFill>
                            <a:schemeClr val="bg1"/>
                          </a:solidFill>
                          <a:effectLst/>
                        </a:rPr>
                        <a:t>Salt</a:t>
                      </a:r>
                      <a:endParaRPr lang="en-US" sz="1395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2,084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3,105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2,335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5,118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5,986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5,712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2808947"/>
                  </a:ext>
                </a:extLst>
              </a:tr>
              <a:tr h="456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solidFill>
                            <a:schemeClr val="bg1"/>
                          </a:solidFill>
                          <a:effectLst/>
                        </a:rPr>
                        <a:t>UV</a:t>
                      </a:r>
                      <a:endParaRPr lang="en-US" sz="1395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2,244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1,710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2,296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4,120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3,823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>
                          <a:effectLst/>
                        </a:rPr>
                        <a:t>4,555</a:t>
                      </a:r>
                      <a:endParaRPr lang="en-US" sz="1395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8409803"/>
                  </a:ext>
                </a:extLst>
              </a:tr>
              <a:tr h="2678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DE genes</a:t>
                      </a:r>
                      <a:endParaRPr lang="en-US" sz="1395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395" u="none" strike="noStrike" dirty="0">
                          <a:solidFill>
                            <a:schemeClr val="bg1"/>
                          </a:solidFill>
                          <a:effectLst/>
                        </a:rPr>
                        <a:t>(non redundant)</a:t>
                      </a:r>
                      <a:endParaRPr lang="en-US" sz="1395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effectLst/>
                        </a:rPr>
                        <a:t>7,502</a:t>
                      </a:r>
                      <a:endParaRPr lang="en-US" sz="1395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95" u="none" strike="noStrike" dirty="0">
                          <a:effectLst/>
                        </a:rPr>
                        <a:t>Not provided</a:t>
                      </a:r>
                      <a:endParaRPr lang="en-US" sz="1395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3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4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98618-2048-470C-B611-FED6C677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95" y="703852"/>
            <a:ext cx="9992210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4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Montes-Serey, Christian F [PLP M]</dc:creator>
  <cp:lastModifiedBy>Montes-Serey, Christian F [PLP M]</cp:lastModifiedBy>
  <cp:revision>1</cp:revision>
  <dcterms:created xsi:type="dcterms:W3CDTF">2017-12-09T19:36:50Z</dcterms:created>
  <dcterms:modified xsi:type="dcterms:W3CDTF">2017-12-09T19:40:47Z</dcterms:modified>
</cp:coreProperties>
</file>