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2"/>
  </p:notesMasterIdLst>
  <p:handoutMasterIdLst>
    <p:handoutMasterId r:id="rId13"/>
  </p:handoutMasterIdLst>
  <p:sldIdLst>
    <p:sldId id="332" r:id="rId3"/>
    <p:sldId id="271" r:id="rId4"/>
    <p:sldId id="296" r:id="rId5"/>
    <p:sldId id="307" r:id="rId6"/>
    <p:sldId id="334" r:id="rId7"/>
    <p:sldId id="333" r:id="rId8"/>
    <p:sldId id="325" r:id="rId9"/>
    <p:sldId id="331" r:id="rId10"/>
    <p:sldId id="295" r:id="rId11"/>
  </p:sldIdLst>
  <p:sldSz cx="9180513" cy="5965825"/>
  <p:notesSz cx="6797675" cy="9928225"/>
  <p:defaultTextStyle>
    <a:defPPr>
      <a:defRPr lang="es-PE"/>
    </a:defPPr>
    <a:lvl1pPr marL="0" algn="l" defTabSz="72684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63421" algn="l" defTabSz="72684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26842" algn="l" defTabSz="72684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90264" algn="l" defTabSz="72684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53685" algn="l" defTabSz="72684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817106" algn="l" defTabSz="72684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80527" algn="l" defTabSz="72684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543949" algn="l" defTabSz="72684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907370" algn="l" defTabSz="72684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79">
          <p15:clr>
            <a:srgbClr val="A4A3A4"/>
          </p15:clr>
        </p15:guide>
        <p15:guide id="2" pos="2891">
          <p15:clr>
            <a:srgbClr val="A4A3A4"/>
          </p15:clr>
        </p15:guide>
        <p15:guide id="3" pos="289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4BE"/>
    <a:srgbClr val="525D6D"/>
    <a:srgbClr val="19A69C"/>
    <a:srgbClr val="006496"/>
    <a:srgbClr val="009CDE"/>
    <a:srgbClr val="AF4237"/>
    <a:srgbClr val="00A12D"/>
    <a:srgbClr val="19A69B"/>
    <a:srgbClr val="4A4E92"/>
    <a:srgbClr val="ADB9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63" autoAdjust="0"/>
    <p:restoredTop sz="95501" autoAdjust="0"/>
  </p:normalViewPr>
  <p:slideViewPr>
    <p:cSldViewPr snapToGrid="0">
      <p:cViewPr varScale="1">
        <p:scale>
          <a:sx n="80" d="100"/>
          <a:sy n="80" d="100"/>
        </p:scale>
        <p:origin x="548" y="56"/>
      </p:cViewPr>
      <p:guideLst>
        <p:guide orient="horz" pos="1879"/>
        <p:guide pos="2891"/>
        <p:guide pos="28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E51C20-68D8-4A0A-939C-EDA0AF29997B}" type="datetimeFigureOut">
              <a:rPr lang="es-PE" smtClean="0"/>
              <a:t>04/02/2018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98DF65-3537-41A0-865C-2D67BD99C1D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24648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CE27BB-A305-4647-9EE8-2AC42E33B4BC}" type="datetimeFigureOut">
              <a:rPr lang="es-PE" smtClean="0"/>
              <a:t>04/02/2018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822325" y="1241425"/>
            <a:ext cx="51530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5191D7-ACC0-48EB-A0D1-1B9E7C886C8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60091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8539" y="976353"/>
            <a:ext cx="7803436" cy="2076991"/>
          </a:xfrm>
        </p:spPr>
        <p:txBody>
          <a:bodyPr anchor="b"/>
          <a:lstStyle>
            <a:lvl1pPr algn="ctr">
              <a:defRPr sz="5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7564" y="3133439"/>
            <a:ext cx="6885385" cy="1440360"/>
          </a:xfrm>
        </p:spPr>
        <p:txBody>
          <a:bodyPr/>
          <a:lstStyle>
            <a:lvl1pPr marL="0" indent="0" algn="ctr">
              <a:buNone/>
              <a:defRPr sz="2100"/>
            </a:lvl1pPr>
            <a:lvl2pPr marL="397711" indent="0" algn="ctr">
              <a:buNone/>
              <a:defRPr sz="1700"/>
            </a:lvl2pPr>
            <a:lvl3pPr marL="795424" indent="0" algn="ctr">
              <a:buNone/>
              <a:defRPr sz="1600"/>
            </a:lvl3pPr>
            <a:lvl4pPr marL="1193135" indent="0" algn="ctr">
              <a:buNone/>
              <a:defRPr sz="1400"/>
            </a:lvl4pPr>
            <a:lvl5pPr marL="1590846" indent="0" algn="ctr">
              <a:buNone/>
              <a:defRPr sz="1400"/>
            </a:lvl5pPr>
            <a:lvl6pPr marL="1988558" indent="0" algn="ctr">
              <a:buNone/>
              <a:defRPr sz="1400"/>
            </a:lvl6pPr>
            <a:lvl7pPr marL="2386270" indent="0" algn="ctr">
              <a:buNone/>
              <a:defRPr sz="1400"/>
            </a:lvl7pPr>
            <a:lvl8pPr marL="2783981" indent="0" algn="ctr">
              <a:buNone/>
              <a:defRPr sz="1400"/>
            </a:lvl8pPr>
            <a:lvl9pPr marL="3181693" indent="0" algn="ctr">
              <a:buNone/>
              <a:defRPr sz="14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DA6FF-DA97-476A-A8E5-ACF8BEED2EFE}" type="datetimeFigureOut">
              <a:rPr lang="es-PE" smtClean="0"/>
              <a:t>04/02/2018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B5487-05DD-4B41-B951-734DF229BC3B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85139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DA6FF-DA97-476A-A8E5-ACF8BEED2EFE}" type="datetimeFigureOut">
              <a:rPr lang="es-PE" smtClean="0"/>
              <a:t>04/02/2018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B5487-05DD-4B41-B951-734DF229BC3B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719652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9805" y="317625"/>
            <a:ext cx="1979548" cy="505576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1162" y="317625"/>
            <a:ext cx="5823888" cy="5055761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DA6FF-DA97-476A-A8E5-ACF8BEED2EFE}" type="datetimeFigureOut">
              <a:rPr lang="es-PE" smtClean="0"/>
              <a:t>04/02/2018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B5487-05DD-4B41-B951-734DF229BC3B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488260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8539" y="976353"/>
            <a:ext cx="7803436" cy="2076991"/>
          </a:xfrm>
        </p:spPr>
        <p:txBody>
          <a:bodyPr anchor="b"/>
          <a:lstStyle>
            <a:lvl1pPr algn="ctr">
              <a:defRPr sz="5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7564" y="3133439"/>
            <a:ext cx="6885385" cy="1440360"/>
          </a:xfrm>
        </p:spPr>
        <p:txBody>
          <a:bodyPr/>
          <a:lstStyle>
            <a:lvl1pPr marL="0" indent="0" algn="ctr">
              <a:buNone/>
              <a:defRPr sz="2100"/>
            </a:lvl1pPr>
            <a:lvl2pPr marL="397632" indent="0" algn="ctr">
              <a:buNone/>
              <a:defRPr sz="1700"/>
            </a:lvl2pPr>
            <a:lvl3pPr marL="795264" indent="0" algn="ctr">
              <a:buNone/>
              <a:defRPr sz="1600"/>
            </a:lvl3pPr>
            <a:lvl4pPr marL="1192895" indent="0" algn="ctr">
              <a:buNone/>
              <a:defRPr sz="1400"/>
            </a:lvl4pPr>
            <a:lvl5pPr marL="1590527" indent="0" algn="ctr">
              <a:buNone/>
              <a:defRPr sz="1400"/>
            </a:lvl5pPr>
            <a:lvl6pPr marL="1988158" indent="0" algn="ctr">
              <a:buNone/>
              <a:defRPr sz="1400"/>
            </a:lvl6pPr>
            <a:lvl7pPr marL="2385791" indent="0" algn="ctr">
              <a:buNone/>
              <a:defRPr sz="1400"/>
            </a:lvl7pPr>
            <a:lvl8pPr marL="2783422" indent="0" algn="ctr">
              <a:buNone/>
              <a:defRPr sz="1400"/>
            </a:lvl8pPr>
            <a:lvl9pPr marL="3181053" indent="0" algn="ctr">
              <a:buNone/>
              <a:defRPr sz="14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2859-BE3E-4AA1-9B6B-9B40B63B9B9C}" type="datetimeFigureOut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04/02/2018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31369-BB03-4720-877A-692873A9501E}" type="slidenum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6768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2859-BE3E-4AA1-9B6B-9B40B63B9B9C}" type="datetimeFigureOut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04/02/2018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31369-BB03-4720-877A-692873A9501E}" type="slidenum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777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379" y="1487316"/>
            <a:ext cx="7918192" cy="2481617"/>
          </a:xfrm>
        </p:spPr>
        <p:txBody>
          <a:bodyPr anchor="b"/>
          <a:lstStyle>
            <a:lvl1pPr>
              <a:defRPr sz="5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379" y="3992409"/>
            <a:ext cx="7918192" cy="1305024"/>
          </a:xfrm>
        </p:spPr>
        <p:txBody>
          <a:bodyPr/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  <a:lvl2pPr marL="39763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952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19289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59052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198815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38579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278342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18105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2859-BE3E-4AA1-9B6B-9B40B63B9B9C}" type="datetimeFigureOut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04/02/2018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31369-BB03-4720-877A-692873A9501E}" type="slidenum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8246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1160" y="1588126"/>
            <a:ext cx="3901718" cy="3785261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7635" y="1588126"/>
            <a:ext cx="3901718" cy="3785261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2859-BE3E-4AA1-9B6B-9B40B63B9B9C}" type="datetimeFigureOut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04/02/2018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31369-BB03-4720-877A-692873A9501E}" type="slidenum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7071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356" y="317627"/>
            <a:ext cx="7918192" cy="11531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57" y="1462457"/>
            <a:ext cx="3883787" cy="716727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7632" indent="0">
              <a:buNone/>
              <a:defRPr sz="1700" b="1"/>
            </a:lvl2pPr>
            <a:lvl3pPr marL="795264" indent="0">
              <a:buNone/>
              <a:defRPr sz="1600" b="1"/>
            </a:lvl3pPr>
            <a:lvl4pPr marL="1192895" indent="0">
              <a:buNone/>
              <a:defRPr sz="1400" b="1"/>
            </a:lvl4pPr>
            <a:lvl5pPr marL="1590527" indent="0">
              <a:buNone/>
              <a:defRPr sz="1400" b="1"/>
            </a:lvl5pPr>
            <a:lvl6pPr marL="1988158" indent="0">
              <a:buNone/>
              <a:defRPr sz="1400" b="1"/>
            </a:lvl6pPr>
            <a:lvl7pPr marL="2385791" indent="0">
              <a:buNone/>
              <a:defRPr sz="1400" b="1"/>
            </a:lvl7pPr>
            <a:lvl8pPr marL="2783422" indent="0">
              <a:buNone/>
              <a:defRPr sz="1400" b="1"/>
            </a:lvl8pPr>
            <a:lvl9pPr marL="3181053" indent="0">
              <a:buNone/>
              <a:defRPr sz="14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57" y="2179183"/>
            <a:ext cx="3883787" cy="320525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637" y="1462457"/>
            <a:ext cx="3902914" cy="716727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7632" indent="0">
              <a:buNone/>
              <a:defRPr sz="1700" b="1"/>
            </a:lvl2pPr>
            <a:lvl3pPr marL="795264" indent="0">
              <a:buNone/>
              <a:defRPr sz="1600" b="1"/>
            </a:lvl3pPr>
            <a:lvl4pPr marL="1192895" indent="0">
              <a:buNone/>
              <a:defRPr sz="1400" b="1"/>
            </a:lvl4pPr>
            <a:lvl5pPr marL="1590527" indent="0">
              <a:buNone/>
              <a:defRPr sz="1400" b="1"/>
            </a:lvl5pPr>
            <a:lvl6pPr marL="1988158" indent="0">
              <a:buNone/>
              <a:defRPr sz="1400" b="1"/>
            </a:lvl6pPr>
            <a:lvl7pPr marL="2385791" indent="0">
              <a:buNone/>
              <a:defRPr sz="1400" b="1"/>
            </a:lvl7pPr>
            <a:lvl8pPr marL="2783422" indent="0">
              <a:buNone/>
              <a:defRPr sz="1400" b="1"/>
            </a:lvl8pPr>
            <a:lvl9pPr marL="3181053" indent="0">
              <a:buNone/>
              <a:defRPr sz="14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7637" y="2179183"/>
            <a:ext cx="3902914" cy="320525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2859-BE3E-4AA1-9B6B-9B40B63B9B9C}" type="datetimeFigureOut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04/02/2018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31369-BB03-4720-877A-692873A9501E}" type="slidenum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0787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2859-BE3E-4AA1-9B6B-9B40B63B9B9C}" type="datetimeFigureOut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04/02/2018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31369-BB03-4720-877A-692873A9501E}" type="slidenum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6754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2859-BE3E-4AA1-9B6B-9B40B63B9B9C}" type="datetimeFigureOut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04/02/2018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31369-BB03-4720-877A-692873A9501E}" type="slidenum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9178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356" y="397723"/>
            <a:ext cx="2960954" cy="1392026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2914" y="858970"/>
            <a:ext cx="4647635" cy="42396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2356" y="1789748"/>
            <a:ext cx="2960954" cy="3315729"/>
          </a:xfrm>
        </p:spPr>
        <p:txBody>
          <a:bodyPr/>
          <a:lstStyle>
            <a:lvl1pPr marL="0" indent="0">
              <a:buNone/>
              <a:defRPr sz="1400"/>
            </a:lvl1pPr>
            <a:lvl2pPr marL="397632" indent="0">
              <a:buNone/>
              <a:defRPr sz="1200"/>
            </a:lvl2pPr>
            <a:lvl3pPr marL="795264" indent="0">
              <a:buNone/>
              <a:defRPr sz="1000"/>
            </a:lvl3pPr>
            <a:lvl4pPr marL="1192895" indent="0">
              <a:buNone/>
              <a:defRPr sz="900"/>
            </a:lvl4pPr>
            <a:lvl5pPr marL="1590527" indent="0">
              <a:buNone/>
              <a:defRPr sz="900"/>
            </a:lvl5pPr>
            <a:lvl6pPr marL="1988158" indent="0">
              <a:buNone/>
              <a:defRPr sz="900"/>
            </a:lvl6pPr>
            <a:lvl7pPr marL="2385791" indent="0">
              <a:buNone/>
              <a:defRPr sz="900"/>
            </a:lvl7pPr>
            <a:lvl8pPr marL="2783422" indent="0">
              <a:buNone/>
              <a:defRPr sz="900"/>
            </a:lvl8pPr>
            <a:lvl9pPr marL="3181053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2859-BE3E-4AA1-9B6B-9B40B63B9B9C}" type="datetimeFigureOut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04/02/2018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31369-BB03-4720-877A-692873A9501E}" type="slidenum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110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DA6FF-DA97-476A-A8E5-ACF8BEED2EFE}" type="datetimeFigureOut">
              <a:rPr lang="es-PE" smtClean="0"/>
              <a:t>04/02/2018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B5487-05DD-4B41-B951-734DF229BC3B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0311972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356" y="397723"/>
            <a:ext cx="2960954" cy="1392026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02914" y="858970"/>
            <a:ext cx="4647635" cy="4239602"/>
          </a:xfrm>
        </p:spPr>
        <p:txBody>
          <a:bodyPr anchor="t"/>
          <a:lstStyle>
            <a:lvl1pPr marL="0" indent="0">
              <a:buNone/>
              <a:defRPr sz="2800"/>
            </a:lvl1pPr>
            <a:lvl2pPr marL="397632" indent="0">
              <a:buNone/>
              <a:defRPr sz="2400"/>
            </a:lvl2pPr>
            <a:lvl3pPr marL="795264" indent="0">
              <a:buNone/>
              <a:defRPr sz="2100"/>
            </a:lvl3pPr>
            <a:lvl4pPr marL="1192895" indent="0">
              <a:buNone/>
              <a:defRPr sz="1700"/>
            </a:lvl4pPr>
            <a:lvl5pPr marL="1590527" indent="0">
              <a:buNone/>
              <a:defRPr sz="1700"/>
            </a:lvl5pPr>
            <a:lvl6pPr marL="1988158" indent="0">
              <a:buNone/>
              <a:defRPr sz="1700"/>
            </a:lvl6pPr>
            <a:lvl7pPr marL="2385791" indent="0">
              <a:buNone/>
              <a:defRPr sz="1700"/>
            </a:lvl7pPr>
            <a:lvl8pPr marL="2783422" indent="0">
              <a:buNone/>
              <a:defRPr sz="1700"/>
            </a:lvl8pPr>
            <a:lvl9pPr marL="3181053" indent="0">
              <a:buNone/>
              <a:defRPr sz="17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2356" y="1789748"/>
            <a:ext cx="2960954" cy="3315729"/>
          </a:xfrm>
        </p:spPr>
        <p:txBody>
          <a:bodyPr/>
          <a:lstStyle>
            <a:lvl1pPr marL="0" indent="0">
              <a:buNone/>
              <a:defRPr sz="1400"/>
            </a:lvl1pPr>
            <a:lvl2pPr marL="397632" indent="0">
              <a:buNone/>
              <a:defRPr sz="1200"/>
            </a:lvl2pPr>
            <a:lvl3pPr marL="795264" indent="0">
              <a:buNone/>
              <a:defRPr sz="1000"/>
            </a:lvl3pPr>
            <a:lvl4pPr marL="1192895" indent="0">
              <a:buNone/>
              <a:defRPr sz="900"/>
            </a:lvl4pPr>
            <a:lvl5pPr marL="1590527" indent="0">
              <a:buNone/>
              <a:defRPr sz="900"/>
            </a:lvl5pPr>
            <a:lvl6pPr marL="1988158" indent="0">
              <a:buNone/>
              <a:defRPr sz="900"/>
            </a:lvl6pPr>
            <a:lvl7pPr marL="2385791" indent="0">
              <a:buNone/>
              <a:defRPr sz="900"/>
            </a:lvl7pPr>
            <a:lvl8pPr marL="2783422" indent="0">
              <a:buNone/>
              <a:defRPr sz="900"/>
            </a:lvl8pPr>
            <a:lvl9pPr marL="3181053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2859-BE3E-4AA1-9B6B-9B40B63B9B9C}" type="datetimeFigureOut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04/02/2018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31369-BB03-4720-877A-692873A9501E}" type="slidenum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0549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2859-BE3E-4AA1-9B6B-9B40B63B9B9C}" type="datetimeFigureOut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04/02/2018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31369-BB03-4720-877A-692873A9501E}" type="slidenum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3160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9806" y="317625"/>
            <a:ext cx="1979548" cy="505576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1163" y="317625"/>
            <a:ext cx="5823888" cy="5055761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2859-BE3E-4AA1-9B6B-9B40B63B9B9C}" type="datetimeFigureOut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04/02/2018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31369-BB03-4720-877A-692873A9501E}" type="slidenum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514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379" y="1487316"/>
            <a:ext cx="7918192" cy="2481617"/>
          </a:xfrm>
        </p:spPr>
        <p:txBody>
          <a:bodyPr anchor="b"/>
          <a:lstStyle>
            <a:lvl1pPr>
              <a:defRPr sz="5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379" y="3992409"/>
            <a:ext cx="7918192" cy="1305024"/>
          </a:xfrm>
        </p:spPr>
        <p:txBody>
          <a:bodyPr/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  <a:lvl2pPr marL="39771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9542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19313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5908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198855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3862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278398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18169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DA6FF-DA97-476A-A8E5-ACF8BEED2EFE}" type="datetimeFigureOut">
              <a:rPr lang="es-PE" smtClean="0"/>
              <a:t>04/02/2018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B5487-05DD-4B41-B951-734DF229BC3B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34414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1160" y="1588126"/>
            <a:ext cx="3901718" cy="3785261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7635" y="1588126"/>
            <a:ext cx="3901718" cy="3785261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DA6FF-DA97-476A-A8E5-ACF8BEED2EFE}" type="datetimeFigureOut">
              <a:rPr lang="es-PE" smtClean="0"/>
              <a:t>04/02/2018</a:t>
            </a:fld>
            <a:endParaRPr lang="es-P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B5487-05DD-4B41-B951-734DF229BC3B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662248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356" y="317627"/>
            <a:ext cx="7918192" cy="11531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58" y="1462457"/>
            <a:ext cx="3883787" cy="716727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7711" indent="0">
              <a:buNone/>
              <a:defRPr sz="1700" b="1"/>
            </a:lvl2pPr>
            <a:lvl3pPr marL="795424" indent="0">
              <a:buNone/>
              <a:defRPr sz="1600" b="1"/>
            </a:lvl3pPr>
            <a:lvl4pPr marL="1193135" indent="0">
              <a:buNone/>
              <a:defRPr sz="1400" b="1"/>
            </a:lvl4pPr>
            <a:lvl5pPr marL="1590846" indent="0">
              <a:buNone/>
              <a:defRPr sz="1400" b="1"/>
            </a:lvl5pPr>
            <a:lvl6pPr marL="1988558" indent="0">
              <a:buNone/>
              <a:defRPr sz="1400" b="1"/>
            </a:lvl6pPr>
            <a:lvl7pPr marL="2386270" indent="0">
              <a:buNone/>
              <a:defRPr sz="1400" b="1"/>
            </a:lvl7pPr>
            <a:lvl8pPr marL="2783981" indent="0">
              <a:buNone/>
              <a:defRPr sz="1400" b="1"/>
            </a:lvl8pPr>
            <a:lvl9pPr marL="3181693" indent="0">
              <a:buNone/>
              <a:defRPr sz="14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58" y="2179183"/>
            <a:ext cx="3883787" cy="320525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635" y="1462457"/>
            <a:ext cx="3902914" cy="716727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7711" indent="0">
              <a:buNone/>
              <a:defRPr sz="1700" b="1"/>
            </a:lvl2pPr>
            <a:lvl3pPr marL="795424" indent="0">
              <a:buNone/>
              <a:defRPr sz="1600" b="1"/>
            </a:lvl3pPr>
            <a:lvl4pPr marL="1193135" indent="0">
              <a:buNone/>
              <a:defRPr sz="1400" b="1"/>
            </a:lvl4pPr>
            <a:lvl5pPr marL="1590846" indent="0">
              <a:buNone/>
              <a:defRPr sz="1400" b="1"/>
            </a:lvl5pPr>
            <a:lvl6pPr marL="1988558" indent="0">
              <a:buNone/>
              <a:defRPr sz="1400" b="1"/>
            </a:lvl6pPr>
            <a:lvl7pPr marL="2386270" indent="0">
              <a:buNone/>
              <a:defRPr sz="1400" b="1"/>
            </a:lvl7pPr>
            <a:lvl8pPr marL="2783981" indent="0">
              <a:buNone/>
              <a:defRPr sz="1400" b="1"/>
            </a:lvl8pPr>
            <a:lvl9pPr marL="3181693" indent="0">
              <a:buNone/>
              <a:defRPr sz="14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7635" y="2179183"/>
            <a:ext cx="3902914" cy="320525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DA6FF-DA97-476A-A8E5-ACF8BEED2EFE}" type="datetimeFigureOut">
              <a:rPr lang="es-PE" smtClean="0"/>
              <a:t>04/02/2018</a:t>
            </a:fld>
            <a:endParaRPr lang="es-P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B5487-05DD-4B41-B951-734DF229BC3B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182267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DA6FF-DA97-476A-A8E5-ACF8BEED2EFE}" type="datetimeFigureOut">
              <a:rPr lang="es-PE" smtClean="0"/>
              <a:t>04/02/2018</a:t>
            </a:fld>
            <a:endParaRPr lang="es-P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B5487-05DD-4B41-B951-734DF229BC3B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31309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DA6FF-DA97-476A-A8E5-ACF8BEED2EFE}" type="datetimeFigureOut">
              <a:rPr lang="es-PE" smtClean="0"/>
              <a:t>04/02/2018</a:t>
            </a:fld>
            <a:endParaRPr lang="es-P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B5487-05DD-4B41-B951-734DF229BC3B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809781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356" y="397723"/>
            <a:ext cx="2960954" cy="1392026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2915" y="858970"/>
            <a:ext cx="4647635" cy="42396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2356" y="1789748"/>
            <a:ext cx="2960954" cy="3315729"/>
          </a:xfrm>
        </p:spPr>
        <p:txBody>
          <a:bodyPr/>
          <a:lstStyle>
            <a:lvl1pPr marL="0" indent="0">
              <a:buNone/>
              <a:defRPr sz="1400"/>
            </a:lvl1pPr>
            <a:lvl2pPr marL="397711" indent="0">
              <a:buNone/>
              <a:defRPr sz="1200"/>
            </a:lvl2pPr>
            <a:lvl3pPr marL="795424" indent="0">
              <a:buNone/>
              <a:defRPr sz="1000"/>
            </a:lvl3pPr>
            <a:lvl4pPr marL="1193135" indent="0">
              <a:buNone/>
              <a:defRPr sz="900"/>
            </a:lvl4pPr>
            <a:lvl5pPr marL="1590846" indent="0">
              <a:buNone/>
              <a:defRPr sz="900"/>
            </a:lvl5pPr>
            <a:lvl6pPr marL="1988558" indent="0">
              <a:buNone/>
              <a:defRPr sz="900"/>
            </a:lvl6pPr>
            <a:lvl7pPr marL="2386270" indent="0">
              <a:buNone/>
              <a:defRPr sz="900"/>
            </a:lvl7pPr>
            <a:lvl8pPr marL="2783981" indent="0">
              <a:buNone/>
              <a:defRPr sz="900"/>
            </a:lvl8pPr>
            <a:lvl9pPr marL="3181693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DA6FF-DA97-476A-A8E5-ACF8BEED2EFE}" type="datetimeFigureOut">
              <a:rPr lang="es-PE" smtClean="0"/>
              <a:t>04/02/2018</a:t>
            </a:fld>
            <a:endParaRPr lang="es-P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B5487-05DD-4B41-B951-734DF229BC3B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113487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356" y="397723"/>
            <a:ext cx="2960954" cy="1392026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02915" y="858970"/>
            <a:ext cx="4647635" cy="4239602"/>
          </a:xfrm>
        </p:spPr>
        <p:txBody>
          <a:bodyPr anchor="t"/>
          <a:lstStyle>
            <a:lvl1pPr marL="0" indent="0">
              <a:buNone/>
              <a:defRPr sz="2800"/>
            </a:lvl1pPr>
            <a:lvl2pPr marL="397711" indent="0">
              <a:buNone/>
              <a:defRPr sz="2400"/>
            </a:lvl2pPr>
            <a:lvl3pPr marL="795424" indent="0">
              <a:buNone/>
              <a:defRPr sz="2100"/>
            </a:lvl3pPr>
            <a:lvl4pPr marL="1193135" indent="0">
              <a:buNone/>
              <a:defRPr sz="1700"/>
            </a:lvl4pPr>
            <a:lvl5pPr marL="1590846" indent="0">
              <a:buNone/>
              <a:defRPr sz="1700"/>
            </a:lvl5pPr>
            <a:lvl6pPr marL="1988558" indent="0">
              <a:buNone/>
              <a:defRPr sz="1700"/>
            </a:lvl6pPr>
            <a:lvl7pPr marL="2386270" indent="0">
              <a:buNone/>
              <a:defRPr sz="1700"/>
            </a:lvl7pPr>
            <a:lvl8pPr marL="2783981" indent="0">
              <a:buNone/>
              <a:defRPr sz="1700"/>
            </a:lvl8pPr>
            <a:lvl9pPr marL="3181693" indent="0">
              <a:buNone/>
              <a:defRPr sz="17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2356" y="1789748"/>
            <a:ext cx="2960954" cy="3315729"/>
          </a:xfrm>
        </p:spPr>
        <p:txBody>
          <a:bodyPr/>
          <a:lstStyle>
            <a:lvl1pPr marL="0" indent="0">
              <a:buNone/>
              <a:defRPr sz="1400"/>
            </a:lvl1pPr>
            <a:lvl2pPr marL="397711" indent="0">
              <a:buNone/>
              <a:defRPr sz="1200"/>
            </a:lvl2pPr>
            <a:lvl3pPr marL="795424" indent="0">
              <a:buNone/>
              <a:defRPr sz="1000"/>
            </a:lvl3pPr>
            <a:lvl4pPr marL="1193135" indent="0">
              <a:buNone/>
              <a:defRPr sz="900"/>
            </a:lvl4pPr>
            <a:lvl5pPr marL="1590846" indent="0">
              <a:buNone/>
              <a:defRPr sz="900"/>
            </a:lvl5pPr>
            <a:lvl6pPr marL="1988558" indent="0">
              <a:buNone/>
              <a:defRPr sz="900"/>
            </a:lvl6pPr>
            <a:lvl7pPr marL="2386270" indent="0">
              <a:buNone/>
              <a:defRPr sz="900"/>
            </a:lvl7pPr>
            <a:lvl8pPr marL="2783981" indent="0">
              <a:buNone/>
              <a:defRPr sz="900"/>
            </a:lvl8pPr>
            <a:lvl9pPr marL="3181693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DA6FF-DA97-476A-A8E5-ACF8BEED2EFE}" type="datetimeFigureOut">
              <a:rPr lang="es-PE" smtClean="0"/>
              <a:t>04/02/2018</a:t>
            </a:fld>
            <a:endParaRPr lang="es-P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B5487-05DD-4B41-B951-734DF229BC3B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145450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1161" y="317627"/>
            <a:ext cx="7918192" cy="1153117"/>
          </a:xfrm>
          <a:prstGeom prst="rect">
            <a:avLst/>
          </a:prstGeom>
        </p:spPr>
        <p:txBody>
          <a:bodyPr vert="horz" lIns="91438" tIns="45720" rIns="91438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1161" y="1588126"/>
            <a:ext cx="7918192" cy="3785261"/>
          </a:xfrm>
          <a:prstGeom prst="rect">
            <a:avLst/>
          </a:prstGeom>
        </p:spPr>
        <p:txBody>
          <a:bodyPr vert="horz" lIns="91438" tIns="45720" rIns="91438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1160" y="5529438"/>
            <a:ext cx="2065615" cy="317625"/>
          </a:xfrm>
          <a:prstGeom prst="rect">
            <a:avLst/>
          </a:prstGeom>
        </p:spPr>
        <p:txBody>
          <a:bodyPr vert="horz" lIns="91438" tIns="45720" rIns="91438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DA6FF-DA97-476A-A8E5-ACF8BEED2EFE}" type="datetimeFigureOut">
              <a:rPr lang="es-PE" smtClean="0"/>
              <a:t>04/02/2018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1045" y="5529438"/>
            <a:ext cx="3098423" cy="317625"/>
          </a:xfrm>
          <a:prstGeom prst="rect">
            <a:avLst/>
          </a:prstGeom>
        </p:spPr>
        <p:txBody>
          <a:bodyPr vert="horz" lIns="91438" tIns="45720" rIns="91438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83739" y="5529438"/>
            <a:ext cx="2065615" cy="317625"/>
          </a:xfrm>
          <a:prstGeom prst="rect">
            <a:avLst/>
          </a:prstGeom>
        </p:spPr>
        <p:txBody>
          <a:bodyPr vert="horz" lIns="91438" tIns="45720" rIns="91438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B5487-05DD-4B41-B951-734DF229BC3B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64894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95424" rtl="0" eaLnBrk="1" latinLnBrk="0" hangingPunct="1">
        <a:lnSpc>
          <a:spcPct val="90000"/>
        </a:lnSpc>
        <a:spcBef>
          <a:spcPct val="0"/>
        </a:spcBef>
        <a:buNone/>
        <a:defRPr sz="3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8856" indent="-198856" algn="l" defTabSz="795424" rtl="0" eaLnBrk="1" latinLnBrk="0" hangingPunct="1">
        <a:lnSpc>
          <a:spcPct val="90000"/>
        </a:lnSpc>
        <a:spcBef>
          <a:spcPts val="87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96567" indent="-198856" algn="l" defTabSz="795424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94279" indent="-198856" algn="l" defTabSz="795424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91991" indent="-198856" algn="l" defTabSz="795424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789702" indent="-198856" algn="l" defTabSz="795424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187414" indent="-198856" algn="l" defTabSz="795424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585126" indent="-198856" algn="l" defTabSz="795424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82837" indent="-198856" algn="l" defTabSz="795424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80549" indent="-198856" algn="l" defTabSz="795424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542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97711" algn="l" defTabSz="79542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95424" algn="l" defTabSz="79542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93135" algn="l" defTabSz="79542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90846" algn="l" defTabSz="79542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88558" algn="l" defTabSz="79542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86270" algn="l" defTabSz="79542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83981" algn="l" defTabSz="79542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81693" algn="l" defTabSz="79542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1161" y="317627"/>
            <a:ext cx="7918192" cy="1153117"/>
          </a:xfrm>
          <a:prstGeom prst="rect">
            <a:avLst/>
          </a:prstGeom>
        </p:spPr>
        <p:txBody>
          <a:bodyPr vert="horz" lIns="91815" tIns="45907" rIns="91815" bIns="45907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1161" y="1588126"/>
            <a:ext cx="7918192" cy="3785261"/>
          </a:xfrm>
          <a:prstGeom prst="rect">
            <a:avLst/>
          </a:prstGeom>
        </p:spPr>
        <p:txBody>
          <a:bodyPr vert="horz" lIns="91815" tIns="45907" rIns="91815" bIns="45907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1160" y="5529438"/>
            <a:ext cx="2065615" cy="317625"/>
          </a:xfrm>
          <a:prstGeom prst="rect">
            <a:avLst/>
          </a:prstGeom>
        </p:spPr>
        <p:txBody>
          <a:bodyPr vert="horz" lIns="91815" tIns="45907" rIns="91815" bIns="45907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8149"/>
            <a:fld id="{F8FA2859-BE3E-4AA1-9B6B-9B40B63B9B9C}" type="datetimeFigureOut">
              <a:rPr lang="es-PE" smtClean="0">
                <a:solidFill>
                  <a:prstClr val="black">
                    <a:tint val="75000"/>
                  </a:prstClr>
                </a:solidFill>
              </a:rPr>
              <a:pPr defTabSz="918149"/>
              <a:t>04/02/2018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1045" y="5529438"/>
            <a:ext cx="3098423" cy="317625"/>
          </a:xfrm>
          <a:prstGeom prst="rect">
            <a:avLst/>
          </a:prstGeom>
        </p:spPr>
        <p:txBody>
          <a:bodyPr vert="horz" lIns="91815" tIns="45907" rIns="91815" bIns="45907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8149"/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83738" y="5529438"/>
            <a:ext cx="2065615" cy="317625"/>
          </a:xfrm>
          <a:prstGeom prst="rect">
            <a:avLst/>
          </a:prstGeom>
        </p:spPr>
        <p:txBody>
          <a:bodyPr vert="horz" lIns="91815" tIns="45907" rIns="91815" bIns="45907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8149"/>
            <a:fld id="{EF231369-BB03-4720-877A-692873A9501E}" type="slidenum">
              <a:rPr lang="es-PE" smtClean="0">
                <a:solidFill>
                  <a:prstClr val="black">
                    <a:tint val="75000"/>
                  </a:prstClr>
                </a:solidFill>
              </a:rPr>
              <a:pPr defTabSz="918149"/>
              <a:t>‹Nº›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597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95264" rtl="0" eaLnBrk="1" latinLnBrk="0" hangingPunct="1">
        <a:lnSpc>
          <a:spcPct val="90000"/>
        </a:lnSpc>
        <a:spcBef>
          <a:spcPct val="0"/>
        </a:spcBef>
        <a:buNone/>
        <a:defRPr sz="3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8816" indent="-198816" algn="l" defTabSz="795264" rtl="0" eaLnBrk="1" latinLnBrk="0" hangingPunct="1">
        <a:lnSpc>
          <a:spcPct val="90000"/>
        </a:lnSpc>
        <a:spcBef>
          <a:spcPts val="87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96447" indent="-198816" algn="l" defTabSz="795264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94080" indent="-198816" algn="l" defTabSz="795264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91711" indent="-198816" algn="l" defTabSz="795264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789342" indent="-198816" algn="l" defTabSz="795264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186975" indent="-198816" algn="l" defTabSz="795264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584607" indent="-198816" algn="l" defTabSz="795264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82238" indent="-198816" algn="l" defTabSz="795264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79869" indent="-198816" algn="l" defTabSz="795264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526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97632" algn="l" defTabSz="79526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95264" algn="l" defTabSz="79526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92895" algn="l" defTabSz="79526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90527" algn="l" defTabSz="79526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88158" algn="l" defTabSz="79526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85791" algn="l" defTabSz="79526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83422" algn="l" defTabSz="79526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81053" algn="l" defTabSz="79526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" y="643"/>
            <a:ext cx="9178556" cy="5964537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767840" y="4381500"/>
            <a:ext cx="66903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500" b="1" dirty="0" smtClean="0">
                <a:solidFill>
                  <a:prstClr val="white"/>
                </a:solidFill>
                <a:cs typeface="Arial" panose="020B0604020202020204" pitchFamily="34" charset="0"/>
              </a:rPr>
              <a:t>Módulo </a:t>
            </a:r>
            <a:r>
              <a:rPr lang="es-PE" sz="2500" b="1" dirty="0">
                <a:solidFill>
                  <a:prstClr val="white"/>
                </a:solidFill>
                <a:cs typeface="Arial" panose="020B0604020202020204" pitchFamily="34" charset="0"/>
              </a:rPr>
              <a:t>1: Marco de Tecnologías Web y Java Web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1775460" y="4742617"/>
            <a:ext cx="669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800" dirty="0" smtClean="0">
                <a:solidFill>
                  <a:srgbClr val="8EBDCC"/>
                </a:solidFill>
                <a:cs typeface="Arial" panose="020B0604020202020204" pitchFamily="34" charset="0"/>
              </a:rPr>
              <a:t>Sesión </a:t>
            </a:r>
            <a:r>
              <a:rPr lang="es-PE" sz="1800" dirty="0" smtClean="0">
                <a:solidFill>
                  <a:srgbClr val="8EBDCC"/>
                </a:solidFill>
                <a:cs typeface="Arial" panose="020B0604020202020204" pitchFamily="34" charset="0"/>
              </a:rPr>
              <a:t>0X</a:t>
            </a:r>
            <a:r>
              <a:rPr lang="es-PE" sz="1800" dirty="0">
                <a:solidFill>
                  <a:srgbClr val="8EBDCC"/>
                </a:solidFill>
                <a:cs typeface="Arial" panose="020B0604020202020204" pitchFamily="34" charset="0"/>
              </a:rPr>
              <a:t>: </a:t>
            </a:r>
            <a:r>
              <a:rPr lang="es-PE" sz="1800" dirty="0">
                <a:solidFill>
                  <a:srgbClr val="8EBDCC"/>
                </a:solidFill>
                <a:cs typeface="Arial" panose="020B0604020202020204" pitchFamily="34" charset="0"/>
              </a:rPr>
              <a:t> </a:t>
            </a:r>
            <a:r>
              <a:rPr lang="es-PE" sz="1800" dirty="0" smtClean="0">
                <a:solidFill>
                  <a:srgbClr val="8EBDCC"/>
                </a:solidFill>
                <a:cs typeface="Arial" panose="020B0604020202020204" pitchFamily="34" charset="0"/>
              </a:rPr>
              <a:t>Java EE : </a:t>
            </a:r>
            <a:r>
              <a:rPr lang="es-PE" sz="1800" dirty="0" err="1">
                <a:solidFill>
                  <a:srgbClr val="8EBDCC"/>
                </a:solidFill>
                <a:cs typeface="Arial" panose="020B0604020202020204" pitchFamily="34" charset="0"/>
              </a:rPr>
              <a:t>S</a:t>
            </a:r>
            <a:r>
              <a:rPr lang="es-PE" sz="1800" dirty="0" err="1" smtClean="0">
                <a:solidFill>
                  <a:srgbClr val="8EBDCC"/>
                </a:solidFill>
                <a:cs typeface="Arial" panose="020B0604020202020204" pitchFamily="34" charset="0"/>
              </a:rPr>
              <a:t>ervlets</a:t>
            </a:r>
            <a:r>
              <a:rPr lang="es-PE" sz="1800" dirty="0" smtClean="0">
                <a:solidFill>
                  <a:srgbClr val="8EBDCC"/>
                </a:solidFill>
                <a:cs typeface="Arial" panose="020B0604020202020204" pitchFamily="34" charset="0"/>
              </a:rPr>
              <a:t> </a:t>
            </a:r>
            <a:r>
              <a:rPr lang="es-PE" sz="1800" dirty="0">
                <a:solidFill>
                  <a:srgbClr val="8EBDCC"/>
                </a:solidFill>
                <a:cs typeface="Arial" panose="020B0604020202020204" pitchFamily="34" charset="0"/>
              </a:rPr>
              <a:t>y JSP</a:t>
            </a:r>
          </a:p>
        </p:txBody>
      </p:sp>
    </p:spTree>
    <p:extLst>
      <p:ext uri="{BB962C8B-B14F-4D97-AF65-F5344CB8AC3E}">
        <p14:creationId xmlns:p14="http://schemas.microsoft.com/office/powerpoint/2010/main" val="11876373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ubtítulo 2"/>
          <p:cNvSpPr txBox="1">
            <a:spLocks/>
          </p:cNvSpPr>
          <p:nvPr/>
        </p:nvSpPr>
        <p:spPr>
          <a:xfrm>
            <a:off x="365143" y="5447943"/>
            <a:ext cx="4885590" cy="263951"/>
          </a:xfrm>
          <a:prstGeom prst="rect">
            <a:avLst/>
          </a:prstGeom>
        </p:spPr>
        <p:txBody>
          <a:bodyPr vert="horz" lIns="91438" tIns="45720" rIns="91438" bIns="45720" rtlCol="0">
            <a:normAutofit/>
          </a:bodyPr>
          <a:lstStyle>
            <a:lvl1pPr marL="198859" indent="-198859" algn="l" defTabSz="795437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577" indent="-198859" algn="l" defTabSz="795437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0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296" indent="-198859" algn="l" defTabSz="795437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7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2014" indent="-198859" algn="l" defTabSz="795437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89732" indent="-198859" algn="l" defTabSz="795437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451" indent="-198859" algn="l" defTabSz="795437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169" indent="-198859" algn="l" defTabSz="795437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2887" indent="-198859" algn="l" defTabSz="795437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0605" indent="-198859" algn="l" defTabSz="795437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PE" sz="1200" dirty="0">
                <a:solidFill>
                  <a:schemeClr val="bg1">
                    <a:lumMod val="85000"/>
                  </a:schemeClr>
                </a:solidFill>
              </a:rPr>
              <a:t>Consultoría TI – Software Factory</a:t>
            </a:r>
          </a:p>
        </p:txBody>
      </p:sp>
      <p:sp>
        <p:nvSpPr>
          <p:cNvPr id="26" name="Rectángulo 25">
            <a:hlinkClick r:id="rId3" action="ppaction://hlinksldjump"/>
          </p:cNvPr>
          <p:cNvSpPr/>
          <p:nvPr/>
        </p:nvSpPr>
        <p:spPr>
          <a:xfrm>
            <a:off x="6145967" y="2655692"/>
            <a:ext cx="1435766" cy="3820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20" rIns="91438" bIns="45720" rtlCol="0" anchor="ctr"/>
          <a:lstStyle/>
          <a:p>
            <a:pPr algn="ctr" defTabSz="717538"/>
            <a:r>
              <a:rPr lang="es-PE" dirty="0">
                <a:solidFill>
                  <a:schemeClr val="bg1"/>
                </a:solidFill>
              </a:rPr>
              <a:t>Beneficios</a:t>
            </a:r>
          </a:p>
        </p:txBody>
      </p:sp>
      <p:sp>
        <p:nvSpPr>
          <p:cNvPr id="27" name="Rectángulo 26">
            <a:hlinkClick r:id="" action="ppaction://noaction"/>
          </p:cNvPr>
          <p:cNvSpPr/>
          <p:nvPr/>
        </p:nvSpPr>
        <p:spPr>
          <a:xfrm>
            <a:off x="6145967" y="4174207"/>
            <a:ext cx="1435766" cy="3820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20" rIns="91438" bIns="45720" rtlCol="0" anchor="ctr"/>
          <a:lstStyle/>
          <a:p>
            <a:pPr algn="ctr" defTabSz="717538"/>
            <a:r>
              <a:rPr lang="es-PE" dirty="0">
                <a:solidFill>
                  <a:schemeClr val="bg1"/>
                </a:solidFill>
              </a:rPr>
              <a:t>Diseño Técnico</a:t>
            </a:r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895027" y="406540"/>
            <a:ext cx="7698367" cy="565608"/>
          </a:xfrm>
          <a:prstGeom prst="rect">
            <a:avLst/>
          </a:prstGeom>
        </p:spPr>
        <p:txBody>
          <a:bodyPr vert="horz" lIns="91438" tIns="45720" rIns="91438" bIns="45720" rtlCol="0" anchor="ctr">
            <a:normAutofit/>
          </a:bodyPr>
          <a:lstStyle>
            <a:lvl1pPr algn="l" defTabSz="7954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dirty="0" smtClean="0">
                <a:solidFill>
                  <a:srgbClr val="009CDE"/>
                </a:solidFill>
                <a:latin typeface="+mn-lt"/>
              </a:rPr>
              <a:t>Sesión </a:t>
            </a:r>
            <a:r>
              <a:rPr lang="es-PE" sz="2800" dirty="0" smtClean="0">
                <a:solidFill>
                  <a:srgbClr val="009CDE"/>
                </a:solidFill>
                <a:latin typeface="+mn-lt"/>
              </a:rPr>
              <a:t>0X: Java EE – </a:t>
            </a:r>
            <a:r>
              <a:rPr lang="es-PE" sz="2800" dirty="0" err="1" smtClean="0">
                <a:solidFill>
                  <a:srgbClr val="009CDE"/>
                </a:solidFill>
                <a:latin typeface="+mn-lt"/>
              </a:rPr>
              <a:t>Servlets</a:t>
            </a:r>
            <a:r>
              <a:rPr lang="es-PE" sz="2800" dirty="0" smtClean="0">
                <a:solidFill>
                  <a:srgbClr val="009CDE"/>
                </a:solidFill>
                <a:latin typeface="+mn-lt"/>
              </a:rPr>
              <a:t> y JSP</a:t>
            </a:r>
            <a:endParaRPr lang="es-PE" sz="2800" dirty="0">
              <a:solidFill>
                <a:srgbClr val="009CDE"/>
              </a:solidFill>
              <a:latin typeface="+mn-lt"/>
            </a:endParaRPr>
          </a:p>
        </p:txBody>
      </p:sp>
      <p:pic>
        <p:nvPicPr>
          <p:cNvPr id="32" name="Imagen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282" y="1369769"/>
            <a:ext cx="1425584" cy="1433311"/>
          </a:xfrm>
          <a:prstGeom prst="rect">
            <a:avLst/>
          </a:prstGeom>
        </p:spPr>
      </p:pic>
      <p:sp>
        <p:nvSpPr>
          <p:cNvPr id="30" name="Rectángulo 29">
            <a:hlinkClick r:id="rId3" action="ppaction://hlinksldjump"/>
          </p:cNvPr>
          <p:cNvSpPr/>
          <p:nvPr/>
        </p:nvSpPr>
        <p:spPr>
          <a:xfrm>
            <a:off x="1072391" y="2427290"/>
            <a:ext cx="1435766" cy="3820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20" rIns="91438" bIns="45720" rtlCol="0" anchor="ctr"/>
          <a:lstStyle/>
          <a:p>
            <a:pPr algn="ctr" defTabSz="717538"/>
            <a:r>
              <a:rPr lang="es-PE" dirty="0" smtClean="0">
                <a:solidFill>
                  <a:schemeClr val="bg1"/>
                </a:solidFill>
              </a:rPr>
              <a:t>Agenda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2807938" y="1470998"/>
            <a:ext cx="4587875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s-MX" sz="1800" b="1" dirty="0" smtClean="0">
                <a:solidFill>
                  <a:srgbClr val="0084BE"/>
                </a:solidFill>
              </a:rPr>
              <a:t>Conceptos:</a:t>
            </a:r>
            <a:endParaRPr lang="es-MX" sz="1800" b="1" dirty="0">
              <a:solidFill>
                <a:srgbClr val="0084BE"/>
              </a:solidFill>
            </a:endParaRPr>
          </a:p>
          <a:p>
            <a:pPr marL="649171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MX" sz="1200" dirty="0" smtClean="0">
                <a:solidFill>
                  <a:srgbClr val="00B0F0"/>
                </a:solidFill>
              </a:rPr>
              <a:t>Java EE</a:t>
            </a:r>
            <a:endParaRPr lang="es-MX" sz="1200" dirty="0">
              <a:solidFill>
                <a:srgbClr val="00B0F0"/>
              </a:solidFill>
            </a:endParaRPr>
          </a:p>
          <a:p>
            <a:pPr marL="649171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MX" sz="1200" dirty="0" err="1" smtClean="0">
                <a:solidFill>
                  <a:srgbClr val="00B0F0"/>
                </a:solidFill>
              </a:rPr>
              <a:t>Servlet</a:t>
            </a:r>
            <a:r>
              <a:rPr lang="es-MX" sz="1200" dirty="0" smtClean="0">
                <a:solidFill>
                  <a:srgbClr val="00B0F0"/>
                </a:solidFill>
              </a:rPr>
              <a:t> </a:t>
            </a:r>
            <a:endParaRPr lang="es-MX" sz="1200" dirty="0">
              <a:solidFill>
                <a:srgbClr val="00B0F0"/>
              </a:solidFill>
            </a:endParaRPr>
          </a:p>
          <a:p>
            <a:pPr marL="649171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MX" sz="1200" dirty="0">
                <a:solidFill>
                  <a:srgbClr val="00B0F0"/>
                </a:solidFill>
              </a:rPr>
              <a:t>JSP</a:t>
            </a:r>
            <a:endParaRPr lang="es-MX" sz="1200" dirty="0">
              <a:solidFill>
                <a:srgbClr val="00B0F0"/>
              </a:solidFill>
            </a:endParaRPr>
          </a:p>
          <a:p>
            <a:pPr lvl="1">
              <a:lnSpc>
                <a:spcPct val="150000"/>
              </a:lnSpc>
            </a:pPr>
            <a:endParaRPr lang="es-MX" sz="12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es-MX" sz="1800" b="1" dirty="0" smtClean="0">
                <a:solidFill>
                  <a:schemeClr val="accent5">
                    <a:lumMod val="50000"/>
                  </a:schemeClr>
                </a:solidFill>
              </a:rPr>
              <a:t>Casos de Uso.</a:t>
            </a:r>
            <a:endParaRPr lang="es-MX" sz="1800" b="1" dirty="0">
              <a:solidFill>
                <a:schemeClr val="accent5">
                  <a:lumMod val="50000"/>
                </a:schemeClr>
              </a:solidFill>
            </a:endParaRPr>
          </a:p>
          <a:p>
            <a:pPr marL="649171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s-MX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4353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71475" y="2345414"/>
            <a:ext cx="4426667" cy="2112110"/>
          </a:xfrm>
        </p:spPr>
        <p:txBody>
          <a:bodyPr anchor="t">
            <a:normAutofit/>
          </a:bodyPr>
          <a:lstStyle/>
          <a:p>
            <a:pPr algn="l"/>
            <a:r>
              <a:rPr lang="es-PE" sz="4000" b="1" dirty="0" smtClean="0">
                <a:solidFill>
                  <a:schemeClr val="bg1"/>
                </a:solidFill>
                <a:latin typeface="+mn-lt"/>
              </a:rPr>
              <a:t>Java EE – </a:t>
            </a:r>
            <a:r>
              <a:rPr lang="es-PE" sz="4000" b="1" dirty="0" err="1" smtClean="0">
                <a:solidFill>
                  <a:schemeClr val="bg1"/>
                </a:solidFill>
                <a:latin typeface="+mn-lt"/>
              </a:rPr>
              <a:t>Servlets</a:t>
            </a:r>
            <a:r>
              <a:rPr lang="es-PE" sz="4000" b="1" dirty="0" smtClean="0">
                <a:solidFill>
                  <a:schemeClr val="bg1"/>
                </a:solidFill>
                <a:latin typeface="+mn-lt"/>
              </a:rPr>
              <a:t> &amp; JSP</a:t>
            </a:r>
            <a:endParaRPr lang="es-PE" sz="40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23783" y="5619494"/>
            <a:ext cx="4885590" cy="263951"/>
          </a:xfrm>
        </p:spPr>
        <p:txBody>
          <a:bodyPr>
            <a:normAutofit/>
          </a:bodyPr>
          <a:lstStyle/>
          <a:p>
            <a:pPr algn="l"/>
            <a:r>
              <a:rPr lang="es-PE" sz="1200" dirty="0">
                <a:solidFill>
                  <a:schemeClr val="bg1">
                    <a:lumMod val="75000"/>
                  </a:schemeClr>
                </a:solidFill>
              </a:rPr>
              <a:t>Consultoría TI – Software Factory</a:t>
            </a: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823783" y="203618"/>
            <a:ext cx="7461109" cy="541548"/>
          </a:xfrm>
          <a:prstGeom prst="rect">
            <a:avLst/>
          </a:prstGeom>
        </p:spPr>
        <p:txBody>
          <a:bodyPr vert="horz" lIns="91438" tIns="45720" rIns="91438" bIns="45720" rtlCol="0" anchor="ctr">
            <a:normAutofit/>
          </a:bodyPr>
          <a:lstStyle>
            <a:lvl1pPr algn="ctr" defTabSz="79543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870"/>
              </a:spcBef>
            </a:pPr>
            <a:r>
              <a:rPr lang="es-PE" sz="1950" dirty="0">
                <a:solidFill>
                  <a:srgbClr val="19A69C"/>
                </a:solidFill>
                <a:ea typeface="+mn-ea"/>
                <a:cs typeface="+mn-cs"/>
              </a:rPr>
              <a:t>Sesión </a:t>
            </a:r>
            <a:r>
              <a:rPr lang="es-PE" sz="1950" dirty="0" smtClean="0">
                <a:solidFill>
                  <a:srgbClr val="19A69C"/>
                </a:solidFill>
                <a:ea typeface="+mn-ea"/>
                <a:cs typeface="+mn-cs"/>
              </a:rPr>
              <a:t>02: Prevención de Pérdida de Datos - DLP</a:t>
            </a:r>
            <a:endParaRPr lang="es-PE" sz="1950" dirty="0">
              <a:solidFill>
                <a:srgbClr val="19A69C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32137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895027" y="406540"/>
            <a:ext cx="7226418" cy="565608"/>
          </a:xfrm>
        </p:spPr>
        <p:txBody>
          <a:bodyPr>
            <a:noAutofit/>
          </a:bodyPr>
          <a:lstStyle/>
          <a:p>
            <a:r>
              <a:rPr lang="es-PE" sz="2800" dirty="0" smtClean="0">
                <a:solidFill>
                  <a:srgbClr val="009CDE"/>
                </a:solidFill>
                <a:latin typeface="+mn-lt"/>
              </a:rPr>
              <a:t>Java EE</a:t>
            </a:r>
            <a:endParaRPr lang="es-PE" sz="2800" dirty="0">
              <a:solidFill>
                <a:srgbClr val="009CDE"/>
              </a:solidFill>
              <a:latin typeface="+mn-lt"/>
            </a:endParaRPr>
          </a:p>
        </p:txBody>
      </p:sp>
      <p:pic>
        <p:nvPicPr>
          <p:cNvPr id="10" name="Imagen 9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28" y="492918"/>
            <a:ext cx="344099" cy="344099"/>
          </a:xfrm>
          <a:prstGeom prst="rect">
            <a:avLst/>
          </a:prstGeom>
        </p:spPr>
      </p:pic>
      <p:sp>
        <p:nvSpPr>
          <p:cNvPr id="8" name="Subtítulo 2"/>
          <p:cNvSpPr txBox="1">
            <a:spLocks/>
          </p:cNvSpPr>
          <p:nvPr/>
        </p:nvSpPr>
        <p:spPr>
          <a:xfrm>
            <a:off x="823783" y="5619494"/>
            <a:ext cx="4885590" cy="263951"/>
          </a:xfrm>
          <a:prstGeom prst="rect">
            <a:avLst/>
          </a:prstGeom>
        </p:spPr>
        <p:txBody>
          <a:bodyPr vert="horz" lIns="91438" tIns="45720" rIns="91438" bIns="45720" rtlCol="0">
            <a:normAutofit/>
          </a:bodyPr>
          <a:lstStyle>
            <a:lvl1pPr marL="198856" indent="-198856" algn="l" defTabSz="795424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567" indent="-198856" algn="l" defTabSz="795424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279" indent="-198856" algn="l" defTabSz="795424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1991" indent="-198856" algn="l" defTabSz="795424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89702" indent="-198856" algn="l" defTabSz="795424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414" indent="-198856" algn="l" defTabSz="795424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126" indent="-198856" algn="l" defTabSz="795424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2837" indent="-198856" algn="l" defTabSz="795424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0549" indent="-198856" algn="l" defTabSz="795424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795424" rtl="0" eaLnBrk="1" fontAlgn="auto" latinLnBrk="0" hangingPunct="1">
              <a:lnSpc>
                <a:spcPct val="90000"/>
              </a:lnSpc>
              <a:spcBef>
                <a:spcPts val="87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P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Consultoría TI – Software Factory</a:t>
            </a:r>
          </a:p>
        </p:txBody>
      </p:sp>
      <p:sp>
        <p:nvSpPr>
          <p:cNvPr id="7" name="Rectangle 10"/>
          <p:cNvSpPr/>
          <p:nvPr/>
        </p:nvSpPr>
        <p:spPr bwMode="auto">
          <a:xfrm>
            <a:off x="2926190" y="1426138"/>
            <a:ext cx="1140985" cy="1024255"/>
          </a:xfrm>
          <a:prstGeom prst="rect">
            <a:avLst/>
          </a:prstGeom>
          <a:noFill/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0" tIns="45720" rIns="91430" bIns="45716" numCol="1" rtlCol="0" anchor="t" anchorCtr="0" compatLnSpc="1">
            <a:prstTxWarp prst="textNoShape">
              <a:avLst/>
            </a:prstTxWarp>
          </a:bodyPr>
          <a:lstStyle/>
          <a:p>
            <a:pPr lvl="0" algn="r" defTabSz="1218966"/>
            <a:r>
              <a:rPr lang="es-PE" sz="900" dirty="0" smtClean="0">
                <a:solidFill>
                  <a:schemeClr val="bg1"/>
                </a:solidFill>
              </a:rPr>
              <a:t>Duplicidad de Archivos y falta de control.</a:t>
            </a:r>
            <a:endParaRPr lang="es-PE" sz="900" dirty="0">
              <a:solidFill>
                <a:schemeClr val="bg1"/>
              </a:solidFill>
            </a:endParaRPr>
          </a:p>
          <a:p>
            <a:pPr algn="r" defTabSz="1218966"/>
            <a:endParaRPr lang="es-PE" sz="95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441660" y="1340562"/>
            <a:ext cx="1157594" cy="1024255"/>
          </a:xfrm>
          <a:prstGeom prst="rect">
            <a:avLst/>
          </a:prstGeom>
          <a:noFill/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0" tIns="45720" rIns="91430" bIns="45716" numCol="1" rtlCol="0" anchor="t" anchorCtr="0" compatLnSpc="1">
            <a:prstTxWarp prst="textNoShape">
              <a:avLst/>
            </a:prstTxWarp>
          </a:bodyPr>
          <a:lstStyle/>
          <a:p>
            <a:pPr lvl="0" defTabSz="1218966"/>
            <a:r>
              <a:rPr lang="es-PE" sz="900" dirty="0" smtClean="0">
                <a:solidFill>
                  <a:schemeClr val="bg1"/>
                </a:solidFill>
              </a:rPr>
              <a:t>El Know How se pierde disperso entre empleados y ex empleados.</a:t>
            </a:r>
            <a:endParaRPr lang="es-PE" sz="900" dirty="0">
              <a:solidFill>
                <a:schemeClr val="bg1"/>
              </a:solidFill>
            </a:endParaRPr>
          </a:p>
          <a:p>
            <a:pPr algn="ctr" defTabSz="1218966"/>
            <a:endParaRPr lang="es-PE" sz="950" dirty="0">
              <a:solidFill>
                <a:schemeClr val="bg1"/>
              </a:solidFill>
            </a:endParaRPr>
          </a:p>
        </p:txBody>
      </p:sp>
      <p:sp>
        <p:nvSpPr>
          <p:cNvPr id="12" name="Rectangle 10"/>
          <p:cNvSpPr/>
          <p:nvPr/>
        </p:nvSpPr>
        <p:spPr bwMode="auto">
          <a:xfrm>
            <a:off x="3072064" y="4476197"/>
            <a:ext cx="1351992" cy="1024255"/>
          </a:xfrm>
          <a:prstGeom prst="rect">
            <a:avLst/>
          </a:prstGeom>
          <a:noFill/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0" tIns="45720" rIns="91430" bIns="45716" numCol="1" rtlCol="0" anchor="t" anchorCtr="0" compatLnSpc="1">
            <a:prstTxWarp prst="textNoShape">
              <a:avLst/>
            </a:prstTxWarp>
          </a:bodyPr>
          <a:lstStyle/>
          <a:p>
            <a:pPr lvl="0" defTabSz="1218966"/>
            <a:r>
              <a:rPr lang="es-PE" sz="900" dirty="0" smtClean="0">
                <a:solidFill>
                  <a:schemeClr val="bg1"/>
                </a:solidFill>
              </a:rPr>
              <a:t>Toma mucho tiempo localizar la información.</a:t>
            </a:r>
            <a:endParaRPr lang="es-PE" sz="900" dirty="0">
              <a:solidFill>
                <a:schemeClr val="bg1"/>
              </a:solidFill>
            </a:endParaRPr>
          </a:p>
          <a:p>
            <a:pPr algn="ctr" defTabSz="1218966"/>
            <a:endParaRPr lang="es-PE" sz="950" dirty="0">
              <a:solidFill>
                <a:schemeClr val="bg1"/>
              </a:solidFill>
            </a:endParaRPr>
          </a:p>
        </p:txBody>
      </p:sp>
      <p:sp>
        <p:nvSpPr>
          <p:cNvPr id="15" name="Rectangle 10"/>
          <p:cNvSpPr/>
          <p:nvPr/>
        </p:nvSpPr>
        <p:spPr bwMode="auto">
          <a:xfrm>
            <a:off x="2303222" y="2735178"/>
            <a:ext cx="951702" cy="1024255"/>
          </a:xfrm>
          <a:prstGeom prst="rect">
            <a:avLst/>
          </a:prstGeom>
          <a:noFill/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0" tIns="45720" rIns="91430" bIns="45716" numCol="1" rtlCol="0" anchor="t" anchorCtr="0" compatLnSpc="1">
            <a:prstTxWarp prst="textNoShape">
              <a:avLst/>
            </a:prstTxWarp>
          </a:bodyPr>
          <a:lstStyle/>
          <a:p>
            <a:pPr defTabSz="1218966"/>
            <a:r>
              <a:rPr lang="es-PE" sz="900" dirty="0">
                <a:solidFill>
                  <a:schemeClr val="bg1"/>
                </a:solidFill>
              </a:rPr>
              <a:t>Dificultad para trabajar en otro lugar ajeno a la oficina </a:t>
            </a:r>
            <a:r>
              <a:rPr lang="es-PE" sz="900" dirty="0" smtClean="0">
                <a:solidFill>
                  <a:schemeClr val="bg1"/>
                </a:solidFill>
              </a:rPr>
              <a:t>cuando se </a:t>
            </a:r>
            <a:r>
              <a:rPr lang="es-PE" sz="900" dirty="0">
                <a:solidFill>
                  <a:schemeClr val="bg1"/>
                </a:solidFill>
              </a:rPr>
              <a:t>requiere una respuesta rápida. </a:t>
            </a:r>
          </a:p>
          <a:p>
            <a:pPr lvl="0" defTabSz="1218966"/>
            <a:endParaRPr lang="es-PE" sz="950" dirty="0">
              <a:solidFill>
                <a:schemeClr val="bg1"/>
              </a:solidFill>
            </a:endParaRPr>
          </a:p>
        </p:txBody>
      </p:sp>
      <p:sp>
        <p:nvSpPr>
          <p:cNvPr id="16" name="Rectangle 10"/>
          <p:cNvSpPr/>
          <p:nvPr/>
        </p:nvSpPr>
        <p:spPr bwMode="auto">
          <a:xfrm>
            <a:off x="5599254" y="2591029"/>
            <a:ext cx="934896" cy="1024255"/>
          </a:xfrm>
          <a:prstGeom prst="rect">
            <a:avLst/>
          </a:prstGeom>
          <a:noFill/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0" tIns="45720" rIns="91430" bIns="45716" numCol="1" rtlCol="0" anchor="t" anchorCtr="0" compatLnSpc="1">
            <a:prstTxWarp prst="textNoShape">
              <a:avLst/>
            </a:prstTxWarp>
          </a:bodyPr>
          <a:lstStyle/>
          <a:p>
            <a:pPr defTabSz="1218966"/>
            <a:r>
              <a:rPr lang="es-PE" sz="900" dirty="0">
                <a:solidFill>
                  <a:schemeClr val="bg1"/>
                </a:solidFill>
              </a:rPr>
              <a:t>Uso excesivo del correo electrónico para encontrar información histórica e </a:t>
            </a:r>
            <a:r>
              <a:rPr lang="es-PE" sz="900" dirty="0" smtClean="0">
                <a:solidFill>
                  <a:schemeClr val="bg1"/>
                </a:solidFill>
              </a:rPr>
              <a:t>importante.</a:t>
            </a:r>
            <a:r>
              <a:rPr lang="es-PE" sz="900" dirty="0" smtClean="0"/>
              <a:t>.</a:t>
            </a:r>
            <a:endParaRPr lang="es-PE" sz="900" dirty="0"/>
          </a:p>
          <a:p>
            <a:pPr lvl="0" defTabSz="1218966"/>
            <a:endParaRPr lang="es-PE" sz="900" dirty="0">
              <a:solidFill>
                <a:schemeClr val="bg1"/>
              </a:solidFill>
            </a:endParaRPr>
          </a:p>
          <a:p>
            <a:pPr defTabSz="1218966"/>
            <a:endParaRPr lang="es-PE" sz="950" dirty="0">
              <a:solidFill>
                <a:schemeClr val="bg1"/>
              </a:solidFill>
            </a:endParaRPr>
          </a:p>
        </p:txBody>
      </p:sp>
      <p:sp>
        <p:nvSpPr>
          <p:cNvPr id="13" name="Marcador de contenido 3"/>
          <p:cNvSpPr txBox="1">
            <a:spLocks/>
          </p:cNvSpPr>
          <p:nvPr/>
        </p:nvSpPr>
        <p:spPr>
          <a:xfrm>
            <a:off x="617071" y="1559035"/>
            <a:ext cx="2987111" cy="3637936"/>
          </a:xfrm>
          <a:prstGeom prst="rect">
            <a:avLst/>
          </a:prstGeom>
        </p:spPr>
        <p:txBody>
          <a:bodyPr vert="horz" lIns="91438" tIns="45720" rIns="91438" bIns="45720" rtlCol="0">
            <a:normAutofit/>
          </a:bodyPr>
          <a:lstStyle>
            <a:lvl1pPr marL="198856" indent="-198856" algn="l" defTabSz="795424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567" indent="-198856" algn="l" defTabSz="795424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279" indent="-198856" algn="l" defTabSz="795424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1991" indent="-198856" algn="l" defTabSz="795424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89702" indent="-198856" algn="l" defTabSz="795424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414" indent="-198856" algn="l" defTabSz="795424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126" indent="-198856" algn="l" defTabSz="795424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2837" indent="-198856" algn="l" defTabSz="795424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0549" indent="-198856" algn="l" defTabSz="795424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s-MX" sz="1800" dirty="0" smtClean="0">
                <a:solidFill>
                  <a:srgbClr val="19A69C"/>
                </a:solidFill>
              </a:rPr>
              <a:t>Colección de especificaciones para el desarrollo y despliegue de aplicaciones empresariales</a:t>
            </a:r>
            <a:endParaRPr lang="es-MX" sz="1800" dirty="0" smtClean="0">
              <a:solidFill>
                <a:srgbClr val="19A69C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s-MX" sz="1800" dirty="0" smtClean="0">
                <a:solidFill>
                  <a:srgbClr val="0084BE"/>
                </a:solidFill>
              </a:rPr>
              <a:t>Se encuentra en:</a:t>
            </a:r>
          </a:p>
          <a:p>
            <a:pPr marL="854911" lvl="1" indent="-457200">
              <a:buFont typeface="+mj-lt"/>
              <a:buAutoNum type="arabicPeriod"/>
            </a:pPr>
            <a:r>
              <a:rPr lang="es-MX" sz="1500" dirty="0" smtClean="0">
                <a:solidFill>
                  <a:srgbClr val="0084BE"/>
                </a:solidFill>
              </a:rPr>
              <a:t>Aplicaciones Cliente-Servidor</a:t>
            </a:r>
          </a:p>
          <a:p>
            <a:pPr marL="854911" lvl="1" indent="-457200">
              <a:buFont typeface="+mj-lt"/>
              <a:buAutoNum type="arabicPeriod"/>
            </a:pPr>
            <a:r>
              <a:rPr lang="es-MX" sz="1500" dirty="0" smtClean="0">
                <a:solidFill>
                  <a:srgbClr val="0084BE"/>
                </a:solidFill>
              </a:rPr>
              <a:t>Aplicaciones Web</a:t>
            </a:r>
          </a:p>
          <a:p>
            <a:pPr marL="397711" lvl="1" indent="0">
              <a:buNone/>
            </a:pPr>
            <a:endParaRPr lang="es-MX" sz="1500" dirty="0">
              <a:solidFill>
                <a:srgbClr val="0084BE"/>
              </a:solidFill>
            </a:endParaRPr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026" y="2036013"/>
            <a:ext cx="4994675" cy="1831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78865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895027" y="406540"/>
            <a:ext cx="6606986" cy="565608"/>
          </a:xfrm>
        </p:spPr>
        <p:txBody>
          <a:bodyPr>
            <a:normAutofit/>
          </a:bodyPr>
          <a:lstStyle/>
          <a:p>
            <a:r>
              <a:rPr lang="es-PE" sz="2800" dirty="0" err="1" smtClean="0">
                <a:solidFill>
                  <a:srgbClr val="009CDE"/>
                </a:solidFill>
                <a:latin typeface="+mn-lt"/>
              </a:rPr>
              <a:t>Servlets</a:t>
            </a:r>
            <a:endParaRPr lang="es-PE" sz="2800" dirty="0">
              <a:solidFill>
                <a:srgbClr val="009CDE"/>
              </a:solidFill>
              <a:latin typeface="+mn-lt"/>
            </a:endParaRPr>
          </a:p>
        </p:txBody>
      </p:sp>
      <p:pic>
        <p:nvPicPr>
          <p:cNvPr id="10" name="Imagen 9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28" y="492918"/>
            <a:ext cx="344099" cy="344099"/>
          </a:xfrm>
          <a:prstGeom prst="rect">
            <a:avLst/>
          </a:prstGeom>
        </p:spPr>
      </p:pic>
      <p:sp>
        <p:nvSpPr>
          <p:cNvPr id="8" name="Subtítulo 2"/>
          <p:cNvSpPr txBox="1">
            <a:spLocks/>
          </p:cNvSpPr>
          <p:nvPr/>
        </p:nvSpPr>
        <p:spPr>
          <a:xfrm>
            <a:off x="823783" y="5619494"/>
            <a:ext cx="4885590" cy="263951"/>
          </a:xfrm>
          <a:prstGeom prst="rect">
            <a:avLst/>
          </a:prstGeom>
        </p:spPr>
        <p:txBody>
          <a:bodyPr vert="horz" lIns="91438" tIns="45720" rIns="91438" bIns="45720" rtlCol="0">
            <a:normAutofit/>
          </a:bodyPr>
          <a:lstStyle>
            <a:lvl1pPr marL="198856" indent="-198856" algn="l" defTabSz="795424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567" indent="-198856" algn="l" defTabSz="795424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279" indent="-198856" algn="l" defTabSz="795424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1991" indent="-198856" algn="l" defTabSz="795424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89702" indent="-198856" algn="l" defTabSz="795424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414" indent="-198856" algn="l" defTabSz="795424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126" indent="-198856" algn="l" defTabSz="795424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2837" indent="-198856" algn="l" defTabSz="795424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0549" indent="-198856" algn="l" defTabSz="795424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795424" rtl="0" eaLnBrk="1" fontAlgn="auto" latinLnBrk="0" hangingPunct="1">
              <a:lnSpc>
                <a:spcPct val="90000"/>
              </a:lnSpc>
              <a:spcBef>
                <a:spcPts val="87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P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Consultoría TI – Software Factory</a:t>
            </a:r>
          </a:p>
        </p:txBody>
      </p:sp>
      <p:sp>
        <p:nvSpPr>
          <p:cNvPr id="7" name="Rectangle 10"/>
          <p:cNvSpPr/>
          <p:nvPr/>
        </p:nvSpPr>
        <p:spPr bwMode="auto">
          <a:xfrm>
            <a:off x="2926190" y="1426138"/>
            <a:ext cx="1140985" cy="1024255"/>
          </a:xfrm>
          <a:prstGeom prst="rect">
            <a:avLst/>
          </a:prstGeom>
          <a:noFill/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0" tIns="45720" rIns="91430" bIns="45716" numCol="1" rtlCol="0" anchor="t" anchorCtr="0" compatLnSpc="1">
            <a:prstTxWarp prst="textNoShape">
              <a:avLst/>
            </a:prstTxWarp>
          </a:bodyPr>
          <a:lstStyle/>
          <a:p>
            <a:pPr lvl="0" algn="r" defTabSz="1218966"/>
            <a:r>
              <a:rPr lang="es-PE" sz="900" dirty="0" smtClean="0">
                <a:solidFill>
                  <a:schemeClr val="bg1"/>
                </a:solidFill>
              </a:rPr>
              <a:t>Duplicidad de Archivos y falta de control.</a:t>
            </a:r>
            <a:endParaRPr lang="es-PE" sz="900" dirty="0">
              <a:solidFill>
                <a:schemeClr val="bg1"/>
              </a:solidFill>
            </a:endParaRPr>
          </a:p>
          <a:p>
            <a:pPr algn="r" defTabSz="1218966"/>
            <a:endParaRPr lang="es-PE" sz="95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441660" y="1340562"/>
            <a:ext cx="1157594" cy="1024255"/>
          </a:xfrm>
          <a:prstGeom prst="rect">
            <a:avLst/>
          </a:prstGeom>
          <a:noFill/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0" tIns="45720" rIns="91430" bIns="45716" numCol="1" rtlCol="0" anchor="t" anchorCtr="0" compatLnSpc="1">
            <a:prstTxWarp prst="textNoShape">
              <a:avLst/>
            </a:prstTxWarp>
          </a:bodyPr>
          <a:lstStyle/>
          <a:p>
            <a:pPr lvl="0" defTabSz="1218966"/>
            <a:r>
              <a:rPr lang="es-PE" sz="900" dirty="0" smtClean="0">
                <a:solidFill>
                  <a:schemeClr val="bg1"/>
                </a:solidFill>
              </a:rPr>
              <a:t>El Know How se pierde disperso entre empleados y ex empleados.</a:t>
            </a:r>
            <a:endParaRPr lang="es-PE" sz="900" dirty="0">
              <a:solidFill>
                <a:schemeClr val="bg1"/>
              </a:solidFill>
            </a:endParaRPr>
          </a:p>
          <a:p>
            <a:pPr algn="ctr" defTabSz="1218966"/>
            <a:endParaRPr lang="es-PE" sz="950" dirty="0">
              <a:solidFill>
                <a:schemeClr val="bg1"/>
              </a:solidFill>
            </a:endParaRPr>
          </a:p>
        </p:txBody>
      </p:sp>
      <p:sp>
        <p:nvSpPr>
          <p:cNvPr id="12" name="Rectangle 10"/>
          <p:cNvSpPr/>
          <p:nvPr/>
        </p:nvSpPr>
        <p:spPr bwMode="auto">
          <a:xfrm>
            <a:off x="3072064" y="4476197"/>
            <a:ext cx="1351992" cy="1024255"/>
          </a:xfrm>
          <a:prstGeom prst="rect">
            <a:avLst/>
          </a:prstGeom>
          <a:noFill/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0" tIns="45720" rIns="91430" bIns="45716" numCol="1" rtlCol="0" anchor="t" anchorCtr="0" compatLnSpc="1">
            <a:prstTxWarp prst="textNoShape">
              <a:avLst/>
            </a:prstTxWarp>
          </a:bodyPr>
          <a:lstStyle/>
          <a:p>
            <a:pPr lvl="0" defTabSz="1218966"/>
            <a:r>
              <a:rPr lang="es-PE" sz="900" dirty="0" smtClean="0">
                <a:solidFill>
                  <a:schemeClr val="bg1"/>
                </a:solidFill>
              </a:rPr>
              <a:t>Toma mucho tiempo localizar la información.</a:t>
            </a:r>
            <a:endParaRPr lang="es-PE" sz="900" dirty="0">
              <a:solidFill>
                <a:schemeClr val="bg1"/>
              </a:solidFill>
            </a:endParaRPr>
          </a:p>
          <a:p>
            <a:pPr algn="ctr" defTabSz="1218966"/>
            <a:endParaRPr lang="es-PE" sz="950" dirty="0">
              <a:solidFill>
                <a:schemeClr val="bg1"/>
              </a:solidFill>
            </a:endParaRPr>
          </a:p>
        </p:txBody>
      </p:sp>
      <p:sp>
        <p:nvSpPr>
          <p:cNvPr id="15" name="Rectangle 10"/>
          <p:cNvSpPr/>
          <p:nvPr/>
        </p:nvSpPr>
        <p:spPr bwMode="auto">
          <a:xfrm>
            <a:off x="2303222" y="2735178"/>
            <a:ext cx="951702" cy="1024255"/>
          </a:xfrm>
          <a:prstGeom prst="rect">
            <a:avLst/>
          </a:prstGeom>
          <a:noFill/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0" tIns="45720" rIns="91430" bIns="45716" numCol="1" rtlCol="0" anchor="t" anchorCtr="0" compatLnSpc="1">
            <a:prstTxWarp prst="textNoShape">
              <a:avLst/>
            </a:prstTxWarp>
          </a:bodyPr>
          <a:lstStyle/>
          <a:p>
            <a:pPr defTabSz="1218966"/>
            <a:r>
              <a:rPr lang="es-PE" sz="900" dirty="0">
                <a:solidFill>
                  <a:schemeClr val="bg1"/>
                </a:solidFill>
              </a:rPr>
              <a:t>Dificultad para trabajar en otro lugar ajeno a la oficina </a:t>
            </a:r>
            <a:r>
              <a:rPr lang="es-PE" sz="900" dirty="0" smtClean="0">
                <a:solidFill>
                  <a:schemeClr val="bg1"/>
                </a:solidFill>
              </a:rPr>
              <a:t>cuando se </a:t>
            </a:r>
            <a:r>
              <a:rPr lang="es-PE" sz="900" dirty="0">
                <a:solidFill>
                  <a:schemeClr val="bg1"/>
                </a:solidFill>
              </a:rPr>
              <a:t>requiere una respuesta rápida. </a:t>
            </a:r>
          </a:p>
          <a:p>
            <a:pPr lvl="0" defTabSz="1218966"/>
            <a:endParaRPr lang="es-PE" sz="950" dirty="0">
              <a:solidFill>
                <a:schemeClr val="bg1"/>
              </a:solidFill>
            </a:endParaRPr>
          </a:p>
        </p:txBody>
      </p:sp>
      <p:sp>
        <p:nvSpPr>
          <p:cNvPr id="16" name="Rectangle 10"/>
          <p:cNvSpPr/>
          <p:nvPr/>
        </p:nvSpPr>
        <p:spPr bwMode="auto">
          <a:xfrm>
            <a:off x="5599254" y="2591029"/>
            <a:ext cx="934896" cy="1024255"/>
          </a:xfrm>
          <a:prstGeom prst="rect">
            <a:avLst/>
          </a:prstGeom>
          <a:noFill/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0" tIns="45720" rIns="91430" bIns="45716" numCol="1" rtlCol="0" anchor="t" anchorCtr="0" compatLnSpc="1">
            <a:prstTxWarp prst="textNoShape">
              <a:avLst/>
            </a:prstTxWarp>
          </a:bodyPr>
          <a:lstStyle/>
          <a:p>
            <a:pPr defTabSz="1218966"/>
            <a:r>
              <a:rPr lang="es-PE" sz="900" dirty="0">
                <a:solidFill>
                  <a:schemeClr val="bg1"/>
                </a:solidFill>
              </a:rPr>
              <a:t>Uso excesivo del correo electrónico para encontrar información histórica e </a:t>
            </a:r>
            <a:r>
              <a:rPr lang="es-PE" sz="900" dirty="0" smtClean="0">
                <a:solidFill>
                  <a:schemeClr val="bg1"/>
                </a:solidFill>
              </a:rPr>
              <a:t>importante.</a:t>
            </a:r>
            <a:r>
              <a:rPr lang="es-PE" sz="900" dirty="0" smtClean="0"/>
              <a:t>.</a:t>
            </a:r>
            <a:endParaRPr lang="es-PE" sz="900" dirty="0"/>
          </a:p>
          <a:p>
            <a:pPr lvl="0" defTabSz="1218966"/>
            <a:endParaRPr lang="es-PE" sz="900" dirty="0">
              <a:solidFill>
                <a:schemeClr val="bg1"/>
              </a:solidFill>
            </a:endParaRPr>
          </a:p>
          <a:p>
            <a:pPr defTabSz="1218966"/>
            <a:endParaRPr lang="es-PE" sz="950" dirty="0">
              <a:solidFill>
                <a:schemeClr val="bg1"/>
              </a:solidFill>
            </a:endParaRPr>
          </a:p>
        </p:txBody>
      </p:sp>
      <p:sp>
        <p:nvSpPr>
          <p:cNvPr id="13" name="Marcador de contenido 3"/>
          <p:cNvSpPr txBox="1">
            <a:spLocks/>
          </p:cNvSpPr>
          <p:nvPr/>
        </p:nvSpPr>
        <p:spPr>
          <a:xfrm>
            <a:off x="631160" y="1504335"/>
            <a:ext cx="2987111" cy="3637936"/>
          </a:xfrm>
          <a:prstGeom prst="rect">
            <a:avLst/>
          </a:prstGeom>
        </p:spPr>
        <p:txBody>
          <a:bodyPr vert="horz" lIns="91438" tIns="45720" rIns="91438" bIns="45720" rtlCol="0">
            <a:normAutofit/>
          </a:bodyPr>
          <a:lstStyle>
            <a:lvl1pPr marL="198856" indent="-198856" algn="l" defTabSz="795424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567" indent="-198856" algn="l" defTabSz="795424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279" indent="-198856" algn="l" defTabSz="795424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1991" indent="-198856" algn="l" defTabSz="795424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89702" indent="-198856" algn="l" defTabSz="795424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414" indent="-198856" algn="l" defTabSz="795424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126" indent="-198856" algn="l" defTabSz="795424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2837" indent="-198856" algn="l" defTabSz="795424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0549" indent="-198856" algn="l" defTabSz="795424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s-MX" sz="1800" dirty="0" smtClean="0">
                <a:solidFill>
                  <a:srgbClr val="006496"/>
                </a:solidFill>
              </a:rPr>
              <a:t>Tecnología orientada a servidores J2EE para crear aplicaciones Web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1800" dirty="0" smtClean="0">
                <a:solidFill>
                  <a:srgbClr val="006496"/>
                </a:solidFill>
              </a:rPr>
              <a:t>Se genera una copia del </a:t>
            </a:r>
            <a:r>
              <a:rPr lang="es-MX" sz="1800" dirty="0" err="1" smtClean="0">
                <a:solidFill>
                  <a:srgbClr val="006496"/>
                </a:solidFill>
              </a:rPr>
              <a:t>servlet</a:t>
            </a:r>
            <a:r>
              <a:rPr lang="es-MX" sz="1800" dirty="0" smtClean="0">
                <a:solidFill>
                  <a:srgbClr val="006496"/>
                </a:solidFill>
              </a:rPr>
              <a:t> al momento de la carga (</a:t>
            </a:r>
            <a:r>
              <a:rPr lang="es-MX" sz="1800" dirty="0" err="1" smtClean="0">
                <a:solidFill>
                  <a:srgbClr val="006496"/>
                </a:solidFill>
              </a:rPr>
              <a:t>int</a:t>
            </a:r>
            <a:r>
              <a:rPr lang="es-MX" sz="1800" dirty="0" smtClean="0">
                <a:solidFill>
                  <a:srgbClr val="006496"/>
                </a:solidFill>
              </a:rPr>
              <a:t>) de la aplicación y para cada petición se genera un hilo (</a:t>
            </a:r>
            <a:r>
              <a:rPr lang="es-MX" sz="1800" dirty="0" err="1" smtClean="0">
                <a:solidFill>
                  <a:srgbClr val="006496"/>
                </a:solidFill>
              </a:rPr>
              <a:t>thread</a:t>
            </a:r>
            <a:r>
              <a:rPr lang="es-MX" sz="1800" dirty="0" smtClean="0">
                <a:solidFill>
                  <a:srgbClr val="006496"/>
                </a:solidFill>
              </a:rPr>
              <a:t>) lo cual reduce la memoria del servidor y el tiempo de respuesta.</a:t>
            </a:r>
            <a:endParaRPr lang="es-MX" sz="1700" dirty="0" smtClean="0">
              <a:solidFill>
                <a:srgbClr val="525D6D"/>
              </a:solidFill>
            </a:endParaRPr>
          </a:p>
        </p:txBody>
      </p:sp>
      <p:pic>
        <p:nvPicPr>
          <p:cNvPr id="2050" name="Picture 2" descr="Servlet Hierarchy, Servlet Tutorial, Java Servlet Tutorial, Servle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1238117"/>
            <a:ext cx="4286250" cy="173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00851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895027" y="406540"/>
            <a:ext cx="6606986" cy="565608"/>
          </a:xfrm>
        </p:spPr>
        <p:txBody>
          <a:bodyPr>
            <a:normAutofit/>
          </a:bodyPr>
          <a:lstStyle/>
          <a:p>
            <a:r>
              <a:rPr lang="es-PE" sz="2800" dirty="0" err="1" smtClean="0">
                <a:solidFill>
                  <a:srgbClr val="009CDE"/>
                </a:solidFill>
                <a:latin typeface="+mn-lt"/>
              </a:rPr>
              <a:t>Servlets</a:t>
            </a:r>
            <a:r>
              <a:rPr lang="es-PE" sz="2800" dirty="0" smtClean="0">
                <a:solidFill>
                  <a:srgbClr val="009CDE"/>
                </a:solidFill>
                <a:latin typeface="+mn-lt"/>
              </a:rPr>
              <a:t> - Componentes</a:t>
            </a:r>
            <a:endParaRPr lang="es-PE" sz="2800" dirty="0">
              <a:solidFill>
                <a:srgbClr val="009CDE"/>
              </a:solidFill>
              <a:latin typeface="+mn-lt"/>
            </a:endParaRPr>
          </a:p>
        </p:txBody>
      </p:sp>
      <p:pic>
        <p:nvPicPr>
          <p:cNvPr id="10" name="Imagen 9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28" y="492918"/>
            <a:ext cx="344099" cy="344099"/>
          </a:xfrm>
          <a:prstGeom prst="rect">
            <a:avLst/>
          </a:prstGeom>
        </p:spPr>
      </p:pic>
      <p:sp>
        <p:nvSpPr>
          <p:cNvPr id="8" name="Subtítulo 2"/>
          <p:cNvSpPr txBox="1">
            <a:spLocks/>
          </p:cNvSpPr>
          <p:nvPr/>
        </p:nvSpPr>
        <p:spPr>
          <a:xfrm>
            <a:off x="823783" y="5619494"/>
            <a:ext cx="4885590" cy="263951"/>
          </a:xfrm>
          <a:prstGeom prst="rect">
            <a:avLst/>
          </a:prstGeom>
        </p:spPr>
        <p:txBody>
          <a:bodyPr vert="horz" lIns="91438" tIns="45720" rIns="91438" bIns="45720" rtlCol="0">
            <a:normAutofit/>
          </a:bodyPr>
          <a:lstStyle>
            <a:lvl1pPr marL="198856" indent="-198856" algn="l" defTabSz="795424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567" indent="-198856" algn="l" defTabSz="795424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279" indent="-198856" algn="l" defTabSz="795424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1991" indent="-198856" algn="l" defTabSz="795424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89702" indent="-198856" algn="l" defTabSz="795424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414" indent="-198856" algn="l" defTabSz="795424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126" indent="-198856" algn="l" defTabSz="795424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2837" indent="-198856" algn="l" defTabSz="795424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0549" indent="-198856" algn="l" defTabSz="795424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795424" rtl="0" eaLnBrk="1" fontAlgn="auto" latinLnBrk="0" hangingPunct="1">
              <a:lnSpc>
                <a:spcPct val="90000"/>
              </a:lnSpc>
              <a:spcBef>
                <a:spcPts val="87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P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Consultoría TI – Software Factory</a:t>
            </a:r>
          </a:p>
        </p:txBody>
      </p:sp>
      <p:sp>
        <p:nvSpPr>
          <p:cNvPr id="7" name="Rectangle 10"/>
          <p:cNvSpPr/>
          <p:nvPr/>
        </p:nvSpPr>
        <p:spPr bwMode="auto">
          <a:xfrm>
            <a:off x="2926190" y="1426138"/>
            <a:ext cx="1140985" cy="1024255"/>
          </a:xfrm>
          <a:prstGeom prst="rect">
            <a:avLst/>
          </a:prstGeom>
          <a:noFill/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0" tIns="45720" rIns="91430" bIns="45716" numCol="1" rtlCol="0" anchor="t" anchorCtr="0" compatLnSpc="1">
            <a:prstTxWarp prst="textNoShape">
              <a:avLst/>
            </a:prstTxWarp>
          </a:bodyPr>
          <a:lstStyle/>
          <a:p>
            <a:pPr lvl="0" algn="r" defTabSz="1218966"/>
            <a:r>
              <a:rPr lang="es-PE" sz="900" dirty="0" smtClean="0">
                <a:solidFill>
                  <a:schemeClr val="bg1"/>
                </a:solidFill>
              </a:rPr>
              <a:t>Duplicidad de Archivos y falta de control.</a:t>
            </a:r>
            <a:endParaRPr lang="es-PE" sz="900" dirty="0">
              <a:solidFill>
                <a:schemeClr val="bg1"/>
              </a:solidFill>
            </a:endParaRPr>
          </a:p>
          <a:p>
            <a:pPr algn="r" defTabSz="1218966"/>
            <a:endParaRPr lang="es-PE" sz="95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441660" y="1340562"/>
            <a:ext cx="1157594" cy="1024255"/>
          </a:xfrm>
          <a:prstGeom prst="rect">
            <a:avLst/>
          </a:prstGeom>
          <a:noFill/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0" tIns="45720" rIns="91430" bIns="45716" numCol="1" rtlCol="0" anchor="t" anchorCtr="0" compatLnSpc="1">
            <a:prstTxWarp prst="textNoShape">
              <a:avLst/>
            </a:prstTxWarp>
          </a:bodyPr>
          <a:lstStyle/>
          <a:p>
            <a:pPr lvl="0" defTabSz="1218966"/>
            <a:r>
              <a:rPr lang="es-PE" sz="900" dirty="0" smtClean="0">
                <a:solidFill>
                  <a:schemeClr val="bg1"/>
                </a:solidFill>
              </a:rPr>
              <a:t>El Know How se pierde disperso entre empleados y ex empleados.</a:t>
            </a:r>
            <a:endParaRPr lang="es-PE" sz="900" dirty="0">
              <a:solidFill>
                <a:schemeClr val="bg1"/>
              </a:solidFill>
            </a:endParaRPr>
          </a:p>
          <a:p>
            <a:pPr algn="ctr" defTabSz="1218966"/>
            <a:endParaRPr lang="es-PE" sz="950" dirty="0">
              <a:solidFill>
                <a:schemeClr val="bg1"/>
              </a:solidFill>
            </a:endParaRPr>
          </a:p>
        </p:txBody>
      </p:sp>
      <p:sp>
        <p:nvSpPr>
          <p:cNvPr id="12" name="Rectangle 10"/>
          <p:cNvSpPr/>
          <p:nvPr/>
        </p:nvSpPr>
        <p:spPr bwMode="auto">
          <a:xfrm>
            <a:off x="3072064" y="4476197"/>
            <a:ext cx="1351992" cy="1024255"/>
          </a:xfrm>
          <a:prstGeom prst="rect">
            <a:avLst/>
          </a:prstGeom>
          <a:noFill/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0" tIns="45720" rIns="91430" bIns="45716" numCol="1" rtlCol="0" anchor="t" anchorCtr="0" compatLnSpc="1">
            <a:prstTxWarp prst="textNoShape">
              <a:avLst/>
            </a:prstTxWarp>
          </a:bodyPr>
          <a:lstStyle/>
          <a:p>
            <a:pPr lvl="0" defTabSz="1218966"/>
            <a:r>
              <a:rPr lang="es-PE" sz="900" dirty="0" smtClean="0">
                <a:solidFill>
                  <a:schemeClr val="bg1"/>
                </a:solidFill>
              </a:rPr>
              <a:t>Toma mucho tiempo localizar la información.</a:t>
            </a:r>
            <a:endParaRPr lang="es-PE" sz="900" dirty="0">
              <a:solidFill>
                <a:schemeClr val="bg1"/>
              </a:solidFill>
            </a:endParaRPr>
          </a:p>
          <a:p>
            <a:pPr algn="ctr" defTabSz="1218966"/>
            <a:endParaRPr lang="es-PE" sz="950" dirty="0">
              <a:solidFill>
                <a:schemeClr val="bg1"/>
              </a:solidFill>
            </a:endParaRPr>
          </a:p>
        </p:txBody>
      </p:sp>
      <p:sp>
        <p:nvSpPr>
          <p:cNvPr id="15" name="Rectangle 10"/>
          <p:cNvSpPr/>
          <p:nvPr/>
        </p:nvSpPr>
        <p:spPr bwMode="auto">
          <a:xfrm>
            <a:off x="2303222" y="2735178"/>
            <a:ext cx="951702" cy="1024255"/>
          </a:xfrm>
          <a:prstGeom prst="rect">
            <a:avLst/>
          </a:prstGeom>
          <a:noFill/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0" tIns="45720" rIns="91430" bIns="45716" numCol="1" rtlCol="0" anchor="t" anchorCtr="0" compatLnSpc="1">
            <a:prstTxWarp prst="textNoShape">
              <a:avLst/>
            </a:prstTxWarp>
          </a:bodyPr>
          <a:lstStyle/>
          <a:p>
            <a:pPr defTabSz="1218966"/>
            <a:r>
              <a:rPr lang="es-PE" sz="900" dirty="0">
                <a:solidFill>
                  <a:schemeClr val="bg1"/>
                </a:solidFill>
              </a:rPr>
              <a:t>Dificultad para trabajar en otro lugar ajeno a la oficina </a:t>
            </a:r>
            <a:r>
              <a:rPr lang="es-PE" sz="900" dirty="0" smtClean="0">
                <a:solidFill>
                  <a:schemeClr val="bg1"/>
                </a:solidFill>
              </a:rPr>
              <a:t>cuando se </a:t>
            </a:r>
            <a:r>
              <a:rPr lang="es-PE" sz="900" dirty="0">
                <a:solidFill>
                  <a:schemeClr val="bg1"/>
                </a:solidFill>
              </a:rPr>
              <a:t>requiere una respuesta rápida. </a:t>
            </a:r>
          </a:p>
          <a:p>
            <a:pPr lvl="0" defTabSz="1218966"/>
            <a:endParaRPr lang="es-PE" sz="950" dirty="0">
              <a:solidFill>
                <a:schemeClr val="bg1"/>
              </a:solidFill>
            </a:endParaRPr>
          </a:p>
        </p:txBody>
      </p:sp>
      <p:sp>
        <p:nvSpPr>
          <p:cNvPr id="16" name="Rectangle 10"/>
          <p:cNvSpPr/>
          <p:nvPr/>
        </p:nvSpPr>
        <p:spPr bwMode="auto">
          <a:xfrm>
            <a:off x="5599254" y="2591029"/>
            <a:ext cx="934896" cy="1024255"/>
          </a:xfrm>
          <a:prstGeom prst="rect">
            <a:avLst/>
          </a:prstGeom>
          <a:noFill/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0" tIns="45720" rIns="91430" bIns="45716" numCol="1" rtlCol="0" anchor="t" anchorCtr="0" compatLnSpc="1">
            <a:prstTxWarp prst="textNoShape">
              <a:avLst/>
            </a:prstTxWarp>
          </a:bodyPr>
          <a:lstStyle/>
          <a:p>
            <a:pPr defTabSz="1218966"/>
            <a:r>
              <a:rPr lang="es-PE" sz="900" dirty="0">
                <a:solidFill>
                  <a:schemeClr val="bg1"/>
                </a:solidFill>
              </a:rPr>
              <a:t>Uso excesivo del correo electrónico para encontrar información histórica e </a:t>
            </a:r>
            <a:r>
              <a:rPr lang="es-PE" sz="900" dirty="0" smtClean="0">
                <a:solidFill>
                  <a:schemeClr val="bg1"/>
                </a:solidFill>
              </a:rPr>
              <a:t>importante.</a:t>
            </a:r>
            <a:r>
              <a:rPr lang="es-PE" sz="900" dirty="0" smtClean="0"/>
              <a:t>.</a:t>
            </a:r>
            <a:endParaRPr lang="es-PE" sz="900" dirty="0"/>
          </a:p>
          <a:p>
            <a:pPr lvl="0" defTabSz="1218966"/>
            <a:endParaRPr lang="es-PE" sz="900" dirty="0">
              <a:solidFill>
                <a:schemeClr val="bg1"/>
              </a:solidFill>
            </a:endParaRPr>
          </a:p>
          <a:p>
            <a:pPr defTabSz="1218966"/>
            <a:endParaRPr lang="es-PE" sz="950" dirty="0">
              <a:solidFill>
                <a:schemeClr val="bg1"/>
              </a:solidFill>
            </a:endParaRPr>
          </a:p>
        </p:txBody>
      </p:sp>
      <p:sp>
        <p:nvSpPr>
          <p:cNvPr id="13" name="Marcador de contenido 3"/>
          <p:cNvSpPr txBox="1">
            <a:spLocks/>
          </p:cNvSpPr>
          <p:nvPr/>
        </p:nvSpPr>
        <p:spPr>
          <a:xfrm>
            <a:off x="631160" y="1504335"/>
            <a:ext cx="5737835" cy="3637936"/>
          </a:xfrm>
          <a:prstGeom prst="rect">
            <a:avLst/>
          </a:prstGeom>
        </p:spPr>
        <p:txBody>
          <a:bodyPr vert="horz" lIns="91438" tIns="45720" rIns="91438" bIns="45720" rtlCol="0">
            <a:normAutofit fontScale="92500" lnSpcReduction="20000"/>
          </a:bodyPr>
          <a:lstStyle>
            <a:lvl1pPr marL="198856" indent="-198856" algn="l" defTabSz="795424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567" indent="-198856" algn="l" defTabSz="795424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279" indent="-198856" algn="l" defTabSz="795424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1991" indent="-198856" algn="l" defTabSz="795424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89702" indent="-198856" algn="l" defTabSz="795424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414" indent="-198856" algn="l" defTabSz="795424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126" indent="-198856" algn="l" defTabSz="795424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2837" indent="-198856" algn="l" defTabSz="795424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0549" indent="-198856" algn="l" defTabSz="795424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s-PE" sz="1800" dirty="0" err="1">
                <a:solidFill>
                  <a:srgbClr val="006496"/>
                </a:solidFill>
              </a:rPr>
              <a:t>Servlet</a:t>
            </a:r>
            <a:r>
              <a:rPr lang="es-PE" sz="1800" dirty="0">
                <a:solidFill>
                  <a:srgbClr val="006496"/>
                </a:solidFill>
              </a:rPr>
              <a:t> </a:t>
            </a:r>
            <a:r>
              <a:rPr lang="es-PE" sz="1800" dirty="0" smtClean="0">
                <a:solidFill>
                  <a:srgbClr val="006496"/>
                </a:solidFill>
              </a:rPr>
              <a:t>Interface : Declara el ciclo de vida de un </a:t>
            </a:r>
            <a:r>
              <a:rPr lang="es-PE" sz="1800" dirty="0" err="1" smtClean="0">
                <a:solidFill>
                  <a:srgbClr val="006496"/>
                </a:solidFill>
              </a:rPr>
              <a:t>servlet</a:t>
            </a:r>
            <a:r>
              <a:rPr lang="es-PE" sz="1800" dirty="0" smtClean="0">
                <a:solidFill>
                  <a:srgbClr val="006496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s-PE" sz="1800" dirty="0" err="1" smtClean="0">
                <a:solidFill>
                  <a:srgbClr val="006496"/>
                </a:solidFill>
              </a:rPr>
              <a:t>Servlet</a:t>
            </a:r>
            <a:r>
              <a:rPr lang="es-PE" sz="1800" dirty="0" smtClean="0">
                <a:solidFill>
                  <a:srgbClr val="006496"/>
                </a:solidFill>
              </a:rPr>
              <a:t> </a:t>
            </a:r>
            <a:r>
              <a:rPr lang="es-PE" sz="1800" dirty="0" err="1" smtClean="0">
                <a:solidFill>
                  <a:srgbClr val="006496"/>
                </a:solidFill>
              </a:rPr>
              <a:t>Request</a:t>
            </a:r>
            <a:r>
              <a:rPr lang="es-PE" sz="1800" dirty="0" smtClean="0">
                <a:solidFill>
                  <a:srgbClr val="006496"/>
                </a:solidFill>
              </a:rPr>
              <a:t> Interface: Permite enviar solicitudes de información del cliente al servidor </a:t>
            </a:r>
          </a:p>
          <a:p>
            <a:pPr marL="342900" indent="-342900">
              <a:buFont typeface="+mj-lt"/>
              <a:buAutoNum type="arabicPeriod"/>
            </a:pPr>
            <a:r>
              <a:rPr lang="es-PE" sz="1800" dirty="0" err="1">
                <a:solidFill>
                  <a:srgbClr val="006496"/>
                </a:solidFill>
              </a:rPr>
              <a:t>Servlet</a:t>
            </a:r>
            <a:r>
              <a:rPr lang="es-PE" sz="1800" dirty="0">
                <a:solidFill>
                  <a:srgbClr val="006496"/>
                </a:solidFill>
              </a:rPr>
              <a:t> </a:t>
            </a:r>
            <a:r>
              <a:rPr lang="es-PE" sz="1800" dirty="0" smtClean="0">
                <a:solidFill>
                  <a:srgbClr val="006496"/>
                </a:solidFill>
              </a:rPr>
              <a:t>Response </a:t>
            </a:r>
            <a:r>
              <a:rPr lang="es-PE" sz="1800" dirty="0">
                <a:solidFill>
                  <a:srgbClr val="006496"/>
                </a:solidFill>
              </a:rPr>
              <a:t>Interface: Permite </a:t>
            </a:r>
            <a:r>
              <a:rPr lang="es-PE" sz="1800" dirty="0" smtClean="0">
                <a:solidFill>
                  <a:srgbClr val="006496"/>
                </a:solidFill>
              </a:rPr>
              <a:t>enviar una respuesta del servidor al cliente.</a:t>
            </a:r>
          </a:p>
          <a:p>
            <a:pPr marL="342900" indent="-342900">
              <a:buFont typeface="+mj-lt"/>
              <a:buAutoNum type="arabicPeriod"/>
            </a:pPr>
            <a:r>
              <a:rPr lang="es-PE" sz="1800" dirty="0" err="1" smtClean="0">
                <a:solidFill>
                  <a:srgbClr val="006496"/>
                </a:solidFill>
              </a:rPr>
              <a:t>Servlet</a:t>
            </a:r>
            <a:r>
              <a:rPr lang="es-PE" sz="1800" dirty="0" smtClean="0">
                <a:solidFill>
                  <a:srgbClr val="006496"/>
                </a:solidFill>
              </a:rPr>
              <a:t> </a:t>
            </a:r>
            <a:r>
              <a:rPr lang="es-PE" sz="1800" dirty="0" err="1" smtClean="0">
                <a:solidFill>
                  <a:srgbClr val="006496"/>
                </a:solidFill>
              </a:rPr>
              <a:t>Config</a:t>
            </a:r>
            <a:r>
              <a:rPr lang="es-PE" sz="1800" dirty="0" smtClean="0">
                <a:solidFill>
                  <a:srgbClr val="006496"/>
                </a:solidFill>
              </a:rPr>
              <a:t> Interface: Provee el acceso al </a:t>
            </a:r>
            <a:r>
              <a:rPr lang="es-PE" sz="1800" dirty="0" err="1" smtClean="0">
                <a:solidFill>
                  <a:srgbClr val="006496"/>
                </a:solidFill>
              </a:rPr>
              <a:t>servlet</a:t>
            </a:r>
            <a:r>
              <a:rPr lang="es-PE" sz="1800" dirty="0" smtClean="0">
                <a:solidFill>
                  <a:srgbClr val="006496"/>
                </a:solidFill>
              </a:rPr>
              <a:t>, de todas las variables de la aplicación web.</a:t>
            </a:r>
          </a:p>
          <a:p>
            <a:pPr marL="342900" indent="-342900">
              <a:buFont typeface="+mj-lt"/>
              <a:buAutoNum type="arabicPeriod"/>
            </a:pPr>
            <a:r>
              <a:rPr lang="es-PE" sz="1800" dirty="0" err="1" smtClean="0">
                <a:solidFill>
                  <a:srgbClr val="006496"/>
                </a:solidFill>
              </a:rPr>
              <a:t>RequestDistpatcher</a:t>
            </a:r>
            <a:r>
              <a:rPr lang="es-PE" sz="1800" dirty="0" smtClean="0">
                <a:solidFill>
                  <a:srgbClr val="006496"/>
                </a:solidFill>
              </a:rPr>
              <a:t>: permite </a:t>
            </a:r>
            <a:r>
              <a:rPr lang="es-PE" sz="1800" dirty="0" err="1" smtClean="0">
                <a:solidFill>
                  <a:srgbClr val="006496"/>
                </a:solidFill>
              </a:rPr>
              <a:t>redireccionar</a:t>
            </a:r>
            <a:r>
              <a:rPr lang="es-PE" sz="1800" dirty="0" smtClean="0">
                <a:solidFill>
                  <a:srgbClr val="006496"/>
                </a:solidFill>
              </a:rPr>
              <a:t> una respuesta del servidor a otro recurso que puede ser una página </a:t>
            </a:r>
            <a:r>
              <a:rPr lang="es-PE" sz="1800" dirty="0" err="1" smtClean="0">
                <a:solidFill>
                  <a:srgbClr val="006496"/>
                </a:solidFill>
              </a:rPr>
              <a:t>html</a:t>
            </a:r>
            <a:r>
              <a:rPr lang="es-PE" sz="1800" dirty="0" smtClean="0">
                <a:solidFill>
                  <a:srgbClr val="006496"/>
                </a:solidFill>
              </a:rPr>
              <a:t>, </a:t>
            </a:r>
            <a:r>
              <a:rPr lang="es-PE" sz="1800" dirty="0" err="1" smtClean="0">
                <a:solidFill>
                  <a:srgbClr val="006496"/>
                </a:solidFill>
              </a:rPr>
              <a:t>jsp</a:t>
            </a:r>
            <a:r>
              <a:rPr lang="es-PE" sz="1800" dirty="0" smtClean="0">
                <a:solidFill>
                  <a:srgbClr val="006496"/>
                </a:solidFill>
              </a:rPr>
              <a:t> u otro </a:t>
            </a:r>
            <a:r>
              <a:rPr lang="es-PE" sz="1800" dirty="0" err="1" smtClean="0">
                <a:solidFill>
                  <a:srgbClr val="006496"/>
                </a:solidFill>
              </a:rPr>
              <a:t>servlet</a:t>
            </a:r>
            <a:r>
              <a:rPr lang="es-PE" sz="1800" dirty="0" smtClean="0">
                <a:solidFill>
                  <a:srgbClr val="006496"/>
                </a:solidFill>
              </a:rPr>
              <a:t> en el mismo contexto.</a:t>
            </a:r>
            <a:endParaRPr lang="es-PE" sz="1800" dirty="0">
              <a:solidFill>
                <a:srgbClr val="006496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s-PE" sz="1800" dirty="0" err="1" smtClean="0">
                <a:solidFill>
                  <a:srgbClr val="006496"/>
                </a:solidFill>
              </a:rPr>
              <a:t>HttpServlet</a:t>
            </a:r>
            <a:r>
              <a:rPr lang="es-PE" sz="1800" dirty="0" smtClean="0">
                <a:solidFill>
                  <a:srgbClr val="006496"/>
                </a:solidFill>
              </a:rPr>
              <a:t> </a:t>
            </a:r>
            <a:r>
              <a:rPr lang="es-PE" sz="1800" dirty="0" err="1" smtClean="0">
                <a:solidFill>
                  <a:srgbClr val="006496"/>
                </a:solidFill>
              </a:rPr>
              <a:t>class</a:t>
            </a:r>
            <a:r>
              <a:rPr lang="es-PE" sz="1800" dirty="0" smtClean="0">
                <a:solidFill>
                  <a:srgbClr val="006496"/>
                </a:solidFill>
              </a:rPr>
              <a:t>: provee los siguientes métodos HTTP: </a:t>
            </a:r>
            <a:r>
              <a:rPr lang="es-PE" sz="1800" dirty="0" err="1" smtClean="0">
                <a:solidFill>
                  <a:srgbClr val="006496"/>
                </a:solidFill>
              </a:rPr>
              <a:t>doGet</a:t>
            </a:r>
            <a:r>
              <a:rPr lang="es-PE" sz="1800" dirty="0" smtClean="0">
                <a:solidFill>
                  <a:srgbClr val="006496"/>
                </a:solidFill>
              </a:rPr>
              <a:t>(), </a:t>
            </a:r>
            <a:r>
              <a:rPr lang="es-PE" sz="1800" dirty="0" err="1" smtClean="0">
                <a:solidFill>
                  <a:srgbClr val="006496"/>
                </a:solidFill>
              </a:rPr>
              <a:t>doPost</a:t>
            </a:r>
            <a:r>
              <a:rPr lang="es-PE" sz="1800" dirty="0" smtClean="0">
                <a:solidFill>
                  <a:srgbClr val="006496"/>
                </a:solidFill>
              </a:rPr>
              <a:t>(), </a:t>
            </a:r>
            <a:r>
              <a:rPr lang="es-PE" sz="1800" dirty="0" err="1" smtClean="0">
                <a:solidFill>
                  <a:srgbClr val="006496"/>
                </a:solidFill>
              </a:rPr>
              <a:t>doPut</a:t>
            </a:r>
            <a:r>
              <a:rPr lang="es-PE" sz="1800" dirty="0" smtClean="0">
                <a:solidFill>
                  <a:srgbClr val="006496"/>
                </a:solidFill>
              </a:rPr>
              <a:t>(), </a:t>
            </a:r>
            <a:r>
              <a:rPr lang="es-PE" sz="1800" dirty="0" err="1" smtClean="0">
                <a:solidFill>
                  <a:srgbClr val="006496"/>
                </a:solidFill>
              </a:rPr>
              <a:t>doDelete</a:t>
            </a:r>
            <a:r>
              <a:rPr lang="es-PE" sz="1800" dirty="0" smtClean="0">
                <a:solidFill>
                  <a:srgbClr val="006496"/>
                </a:solidFill>
              </a:rPr>
              <a:t>().</a:t>
            </a:r>
          </a:p>
          <a:p>
            <a:pPr marL="342900" indent="-342900">
              <a:buFont typeface="+mj-lt"/>
              <a:buAutoNum type="arabicPeriod"/>
            </a:pPr>
            <a:r>
              <a:rPr lang="es-PE" sz="1800" dirty="0" smtClean="0">
                <a:solidFill>
                  <a:srgbClr val="006496"/>
                </a:solidFill>
              </a:rPr>
              <a:t>Alcance de los atributos de los </a:t>
            </a:r>
            <a:r>
              <a:rPr lang="es-PE" sz="1800" dirty="0" err="1" smtClean="0">
                <a:solidFill>
                  <a:srgbClr val="006496"/>
                </a:solidFill>
              </a:rPr>
              <a:t>Servlets</a:t>
            </a:r>
            <a:r>
              <a:rPr lang="es-PE" sz="1800" dirty="0" smtClean="0">
                <a:solidFill>
                  <a:srgbClr val="006496"/>
                </a:solidFill>
              </a:rPr>
              <a:t>: </a:t>
            </a:r>
            <a:r>
              <a:rPr lang="es-PE" sz="1800" dirty="0" err="1" smtClean="0">
                <a:solidFill>
                  <a:srgbClr val="006496"/>
                </a:solidFill>
              </a:rPr>
              <a:t>request</a:t>
            </a:r>
            <a:r>
              <a:rPr lang="es-PE" sz="1800" dirty="0" smtClean="0">
                <a:solidFill>
                  <a:srgbClr val="006496"/>
                </a:solidFill>
              </a:rPr>
              <a:t>, </a:t>
            </a:r>
            <a:r>
              <a:rPr lang="es-PE" sz="1800" dirty="0" err="1" smtClean="0">
                <a:solidFill>
                  <a:srgbClr val="006496"/>
                </a:solidFill>
              </a:rPr>
              <a:t>session</a:t>
            </a:r>
            <a:r>
              <a:rPr lang="es-PE" sz="1800" dirty="0" smtClean="0">
                <a:solidFill>
                  <a:srgbClr val="006496"/>
                </a:solidFill>
              </a:rPr>
              <a:t> y Application.</a:t>
            </a:r>
            <a:endParaRPr lang="es-PE" sz="1800" dirty="0">
              <a:solidFill>
                <a:srgbClr val="0064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1374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895027" y="406540"/>
            <a:ext cx="6606986" cy="565608"/>
          </a:xfrm>
        </p:spPr>
        <p:txBody>
          <a:bodyPr>
            <a:normAutofit/>
          </a:bodyPr>
          <a:lstStyle/>
          <a:p>
            <a:r>
              <a:rPr lang="es-PE" sz="2800" dirty="0" smtClean="0">
                <a:solidFill>
                  <a:srgbClr val="009CDE"/>
                </a:solidFill>
                <a:latin typeface="+mn-lt"/>
              </a:rPr>
              <a:t>JSP (Java Server </a:t>
            </a:r>
            <a:r>
              <a:rPr lang="es-PE" sz="2800" dirty="0" err="1" smtClean="0">
                <a:solidFill>
                  <a:srgbClr val="009CDE"/>
                </a:solidFill>
                <a:latin typeface="+mn-lt"/>
              </a:rPr>
              <a:t>Pages</a:t>
            </a:r>
            <a:r>
              <a:rPr lang="es-PE" sz="2800" dirty="0" smtClean="0">
                <a:solidFill>
                  <a:srgbClr val="009CDE"/>
                </a:solidFill>
                <a:latin typeface="+mn-lt"/>
              </a:rPr>
              <a:t>)</a:t>
            </a:r>
            <a:endParaRPr lang="es-PE" sz="2800" dirty="0">
              <a:solidFill>
                <a:srgbClr val="009CDE"/>
              </a:solidFill>
              <a:latin typeface="+mn-lt"/>
            </a:endParaRPr>
          </a:p>
        </p:txBody>
      </p:sp>
      <p:pic>
        <p:nvPicPr>
          <p:cNvPr id="10" name="Imagen 9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28" y="492918"/>
            <a:ext cx="344099" cy="344099"/>
          </a:xfrm>
          <a:prstGeom prst="rect">
            <a:avLst/>
          </a:prstGeom>
        </p:spPr>
      </p:pic>
      <p:sp>
        <p:nvSpPr>
          <p:cNvPr id="8" name="Subtítulo 2"/>
          <p:cNvSpPr txBox="1">
            <a:spLocks/>
          </p:cNvSpPr>
          <p:nvPr/>
        </p:nvSpPr>
        <p:spPr>
          <a:xfrm>
            <a:off x="823783" y="5619494"/>
            <a:ext cx="4885590" cy="263951"/>
          </a:xfrm>
          <a:prstGeom prst="rect">
            <a:avLst/>
          </a:prstGeom>
        </p:spPr>
        <p:txBody>
          <a:bodyPr vert="horz" lIns="91438" tIns="45720" rIns="91438" bIns="45720" rtlCol="0">
            <a:normAutofit/>
          </a:bodyPr>
          <a:lstStyle>
            <a:lvl1pPr marL="198856" indent="-198856" algn="l" defTabSz="795424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567" indent="-198856" algn="l" defTabSz="795424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279" indent="-198856" algn="l" defTabSz="795424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1991" indent="-198856" algn="l" defTabSz="795424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89702" indent="-198856" algn="l" defTabSz="795424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414" indent="-198856" algn="l" defTabSz="795424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126" indent="-198856" algn="l" defTabSz="795424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2837" indent="-198856" algn="l" defTabSz="795424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0549" indent="-198856" algn="l" defTabSz="795424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795424" rtl="0" eaLnBrk="1" fontAlgn="auto" latinLnBrk="0" hangingPunct="1">
              <a:lnSpc>
                <a:spcPct val="90000"/>
              </a:lnSpc>
              <a:spcBef>
                <a:spcPts val="87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P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Consultoría TI – Software Factory</a:t>
            </a:r>
          </a:p>
        </p:txBody>
      </p:sp>
      <p:sp>
        <p:nvSpPr>
          <p:cNvPr id="7" name="Rectangle 10"/>
          <p:cNvSpPr/>
          <p:nvPr/>
        </p:nvSpPr>
        <p:spPr bwMode="auto">
          <a:xfrm>
            <a:off x="2926190" y="1426138"/>
            <a:ext cx="1140985" cy="1024255"/>
          </a:xfrm>
          <a:prstGeom prst="rect">
            <a:avLst/>
          </a:prstGeom>
          <a:noFill/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0" tIns="45720" rIns="91430" bIns="45716" numCol="1" rtlCol="0" anchor="t" anchorCtr="0" compatLnSpc="1">
            <a:prstTxWarp prst="textNoShape">
              <a:avLst/>
            </a:prstTxWarp>
          </a:bodyPr>
          <a:lstStyle/>
          <a:p>
            <a:pPr lvl="0" algn="r" defTabSz="1218966"/>
            <a:r>
              <a:rPr lang="es-PE" sz="900" dirty="0" smtClean="0">
                <a:solidFill>
                  <a:schemeClr val="bg1"/>
                </a:solidFill>
              </a:rPr>
              <a:t>Duplicidad de Archivos y falta de control.</a:t>
            </a:r>
            <a:endParaRPr lang="es-PE" sz="900" dirty="0">
              <a:solidFill>
                <a:schemeClr val="bg1"/>
              </a:solidFill>
            </a:endParaRPr>
          </a:p>
          <a:p>
            <a:pPr algn="r" defTabSz="1218966"/>
            <a:endParaRPr lang="es-PE" sz="95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441660" y="1340562"/>
            <a:ext cx="1157594" cy="1024255"/>
          </a:xfrm>
          <a:prstGeom prst="rect">
            <a:avLst/>
          </a:prstGeom>
          <a:noFill/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0" tIns="45720" rIns="91430" bIns="45716" numCol="1" rtlCol="0" anchor="t" anchorCtr="0" compatLnSpc="1">
            <a:prstTxWarp prst="textNoShape">
              <a:avLst/>
            </a:prstTxWarp>
          </a:bodyPr>
          <a:lstStyle/>
          <a:p>
            <a:pPr lvl="0" defTabSz="1218966"/>
            <a:r>
              <a:rPr lang="es-PE" sz="900" dirty="0" smtClean="0">
                <a:solidFill>
                  <a:schemeClr val="bg1"/>
                </a:solidFill>
              </a:rPr>
              <a:t>El Know How se pierde disperso entre empleados y ex empleados.</a:t>
            </a:r>
            <a:endParaRPr lang="es-PE" sz="900" dirty="0">
              <a:solidFill>
                <a:schemeClr val="bg1"/>
              </a:solidFill>
            </a:endParaRPr>
          </a:p>
          <a:p>
            <a:pPr algn="ctr" defTabSz="1218966"/>
            <a:endParaRPr lang="es-PE" sz="950" dirty="0">
              <a:solidFill>
                <a:schemeClr val="bg1"/>
              </a:solidFill>
            </a:endParaRPr>
          </a:p>
        </p:txBody>
      </p:sp>
      <p:sp>
        <p:nvSpPr>
          <p:cNvPr id="12" name="Rectangle 10"/>
          <p:cNvSpPr/>
          <p:nvPr/>
        </p:nvSpPr>
        <p:spPr bwMode="auto">
          <a:xfrm>
            <a:off x="3072064" y="4476197"/>
            <a:ext cx="1351992" cy="1024255"/>
          </a:xfrm>
          <a:prstGeom prst="rect">
            <a:avLst/>
          </a:prstGeom>
          <a:noFill/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0" tIns="45720" rIns="91430" bIns="45716" numCol="1" rtlCol="0" anchor="t" anchorCtr="0" compatLnSpc="1">
            <a:prstTxWarp prst="textNoShape">
              <a:avLst/>
            </a:prstTxWarp>
          </a:bodyPr>
          <a:lstStyle/>
          <a:p>
            <a:pPr lvl="0" defTabSz="1218966"/>
            <a:r>
              <a:rPr lang="es-PE" sz="900" dirty="0" smtClean="0">
                <a:solidFill>
                  <a:schemeClr val="bg1"/>
                </a:solidFill>
              </a:rPr>
              <a:t>Toma mucho tiempo localizar la información.</a:t>
            </a:r>
            <a:endParaRPr lang="es-PE" sz="900" dirty="0">
              <a:solidFill>
                <a:schemeClr val="bg1"/>
              </a:solidFill>
            </a:endParaRPr>
          </a:p>
          <a:p>
            <a:pPr algn="ctr" defTabSz="1218966"/>
            <a:endParaRPr lang="es-PE" sz="950" dirty="0">
              <a:solidFill>
                <a:schemeClr val="bg1"/>
              </a:solidFill>
            </a:endParaRPr>
          </a:p>
        </p:txBody>
      </p:sp>
      <p:sp>
        <p:nvSpPr>
          <p:cNvPr id="15" name="Rectangle 10"/>
          <p:cNvSpPr/>
          <p:nvPr/>
        </p:nvSpPr>
        <p:spPr bwMode="auto">
          <a:xfrm>
            <a:off x="2303222" y="2735178"/>
            <a:ext cx="951702" cy="1024255"/>
          </a:xfrm>
          <a:prstGeom prst="rect">
            <a:avLst/>
          </a:prstGeom>
          <a:noFill/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0" tIns="45720" rIns="91430" bIns="45716" numCol="1" rtlCol="0" anchor="t" anchorCtr="0" compatLnSpc="1">
            <a:prstTxWarp prst="textNoShape">
              <a:avLst/>
            </a:prstTxWarp>
          </a:bodyPr>
          <a:lstStyle/>
          <a:p>
            <a:pPr defTabSz="1218966"/>
            <a:r>
              <a:rPr lang="es-PE" sz="900" dirty="0">
                <a:solidFill>
                  <a:schemeClr val="bg1"/>
                </a:solidFill>
              </a:rPr>
              <a:t>Dificultad para trabajar en otro lugar ajeno a la oficina </a:t>
            </a:r>
            <a:r>
              <a:rPr lang="es-PE" sz="900" dirty="0" smtClean="0">
                <a:solidFill>
                  <a:schemeClr val="bg1"/>
                </a:solidFill>
              </a:rPr>
              <a:t>cuando se </a:t>
            </a:r>
            <a:r>
              <a:rPr lang="es-PE" sz="900" dirty="0">
                <a:solidFill>
                  <a:schemeClr val="bg1"/>
                </a:solidFill>
              </a:rPr>
              <a:t>requiere una respuesta rápida. </a:t>
            </a:r>
          </a:p>
          <a:p>
            <a:pPr lvl="0" defTabSz="1218966"/>
            <a:endParaRPr lang="es-PE" sz="950" dirty="0">
              <a:solidFill>
                <a:schemeClr val="bg1"/>
              </a:solidFill>
            </a:endParaRPr>
          </a:p>
        </p:txBody>
      </p:sp>
      <p:sp>
        <p:nvSpPr>
          <p:cNvPr id="16" name="Rectangle 10"/>
          <p:cNvSpPr/>
          <p:nvPr/>
        </p:nvSpPr>
        <p:spPr bwMode="auto">
          <a:xfrm>
            <a:off x="5599254" y="2591029"/>
            <a:ext cx="934896" cy="1024255"/>
          </a:xfrm>
          <a:prstGeom prst="rect">
            <a:avLst/>
          </a:prstGeom>
          <a:noFill/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0" tIns="45720" rIns="91430" bIns="45716" numCol="1" rtlCol="0" anchor="t" anchorCtr="0" compatLnSpc="1">
            <a:prstTxWarp prst="textNoShape">
              <a:avLst/>
            </a:prstTxWarp>
          </a:bodyPr>
          <a:lstStyle/>
          <a:p>
            <a:pPr defTabSz="1218966"/>
            <a:r>
              <a:rPr lang="es-PE" sz="900" dirty="0">
                <a:solidFill>
                  <a:schemeClr val="bg1"/>
                </a:solidFill>
              </a:rPr>
              <a:t>Uso excesivo del correo electrónico para encontrar información histórica e </a:t>
            </a:r>
            <a:r>
              <a:rPr lang="es-PE" sz="900" dirty="0" smtClean="0">
                <a:solidFill>
                  <a:schemeClr val="bg1"/>
                </a:solidFill>
              </a:rPr>
              <a:t>importante.</a:t>
            </a:r>
            <a:r>
              <a:rPr lang="es-PE" sz="900" dirty="0" smtClean="0"/>
              <a:t>.</a:t>
            </a:r>
            <a:endParaRPr lang="es-PE" sz="900" dirty="0"/>
          </a:p>
          <a:p>
            <a:pPr lvl="0" defTabSz="1218966"/>
            <a:endParaRPr lang="es-PE" sz="900" dirty="0">
              <a:solidFill>
                <a:schemeClr val="bg1"/>
              </a:solidFill>
            </a:endParaRPr>
          </a:p>
          <a:p>
            <a:pPr defTabSz="1218966"/>
            <a:endParaRPr lang="es-PE" sz="950" dirty="0">
              <a:solidFill>
                <a:schemeClr val="bg1"/>
              </a:solidFill>
            </a:endParaRPr>
          </a:p>
        </p:txBody>
      </p:sp>
      <p:sp>
        <p:nvSpPr>
          <p:cNvPr id="13" name="Marcador de contenido 3"/>
          <p:cNvSpPr txBox="1">
            <a:spLocks/>
          </p:cNvSpPr>
          <p:nvPr/>
        </p:nvSpPr>
        <p:spPr>
          <a:xfrm>
            <a:off x="631160" y="1504335"/>
            <a:ext cx="2987111" cy="3637936"/>
          </a:xfrm>
          <a:prstGeom prst="rect">
            <a:avLst/>
          </a:prstGeom>
        </p:spPr>
        <p:txBody>
          <a:bodyPr vert="horz" lIns="91438" tIns="45720" rIns="91438" bIns="45720" rtlCol="0">
            <a:normAutofit/>
          </a:bodyPr>
          <a:lstStyle>
            <a:lvl1pPr marL="198856" indent="-198856" algn="l" defTabSz="795424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567" indent="-198856" algn="l" defTabSz="795424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279" indent="-198856" algn="l" defTabSz="795424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1991" indent="-198856" algn="l" defTabSz="795424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89702" indent="-198856" algn="l" defTabSz="795424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414" indent="-198856" algn="l" defTabSz="795424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126" indent="-198856" algn="l" defTabSz="795424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2837" indent="-198856" algn="l" defTabSz="795424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0549" indent="-198856" algn="l" defTabSz="795424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s-MX" sz="1800" dirty="0" smtClean="0">
                <a:solidFill>
                  <a:srgbClr val="006496"/>
                </a:solidFill>
              </a:rPr>
              <a:t>JSP es una tecnología del lado del servidor, para crear Aplicaciones web dinámicas en Java.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1800" dirty="0" smtClean="0">
                <a:solidFill>
                  <a:srgbClr val="006496"/>
                </a:solidFill>
              </a:rPr>
              <a:t>Es una extensión de los </a:t>
            </a:r>
            <a:r>
              <a:rPr lang="es-MX" sz="1800" dirty="0" err="1" smtClean="0">
                <a:solidFill>
                  <a:srgbClr val="006496"/>
                </a:solidFill>
              </a:rPr>
              <a:t>servlets</a:t>
            </a:r>
            <a:r>
              <a:rPr lang="es-MX" sz="1800" dirty="0" smtClean="0">
                <a:solidFill>
                  <a:srgbClr val="006496"/>
                </a:solidFill>
              </a:rPr>
              <a:t>, ya que provee características que permiten crear con facilidad, vistas de usuario.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1800" dirty="0" smtClean="0">
                <a:solidFill>
                  <a:srgbClr val="006496"/>
                </a:solidFill>
              </a:rPr>
              <a:t>Consiste de código HTML  y código Java</a:t>
            </a:r>
            <a:endParaRPr lang="es-MX" sz="1700" dirty="0" smtClean="0">
              <a:solidFill>
                <a:srgbClr val="525D6D"/>
              </a:solidFill>
            </a:endParaRPr>
          </a:p>
        </p:txBody>
      </p:sp>
      <p:pic>
        <p:nvPicPr>
          <p:cNvPr id="2052" name="Picture 4" descr="how JSP is converted into servle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045" y="1397612"/>
            <a:ext cx="4078452" cy="3203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69473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895027" y="406540"/>
            <a:ext cx="6240979" cy="565608"/>
          </a:xfrm>
        </p:spPr>
        <p:txBody>
          <a:bodyPr>
            <a:normAutofit/>
          </a:bodyPr>
          <a:lstStyle/>
          <a:p>
            <a:r>
              <a:rPr lang="es-PE" sz="3200" dirty="0" smtClean="0">
                <a:solidFill>
                  <a:srgbClr val="009CDE"/>
                </a:solidFill>
                <a:latin typeface="+mn-lt"/>
              </a:rPr>
              <a:t>Casos de Uso</a:t>
            </a:r>
            <a:endParaRPr lang="es-PE" sz="3200" dirty="0">
              <a:solidFill>
                <a:srgbClr val="009CDE"/>
              </a:solidFill>
              <a:latin typeface="+mn-lt"/>
            </a:endParaRPr>
          </a:p>
        </p:txBody>
      </p:sp>
      <p:pic>
        <p:nvPicPr>
          <p:cNvPr id="10" name="Imagen 9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28" y="492918"/>
            <a:ext cx="344099" cy="344099"/>
          </a:xfrm>
          <a:prstGeom prst="rect">
            <a:avLst/>
          </a:prstGeom>
        </p:spPr>
      </p:pic>
      <p:sp>
        <p:nvSpPr>
          <p:cNvPr id="8" name="Subtítulo 2"/>
          <p:cNvSpPr txBox="1">
            <a:spLocks/>
          </p:cNvSpPr>
          <p:nvPr/>
        </p:nvSpPr>
        <p:spPr>
          <a:xfrm>
            <a:off x="823783" y="5619494"/>
            <a:ext cx="4885590" cy="263951"/>
          </a:xfrm>
          <a:prstGeom prst="rect">
            <a:avLst/>
          </a:prstGeom>
        </p:spPr>
        <p:txBody>
          <a:bodyPr vert="horz" lIns="91438" tIns="45720" rIns="91438" bIns="45720" rtlCol="0">
            <a:normAutofit/>
          </a:bodyPr>
          <a:lstStyle>
            <a:lvl1pPr marL="198856" indent="-198856" algn="l" defTabSz="795424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567" indent="-198856" algn="l" defTabSz="795424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279" indent="-198856" algn="l" defTabSz="795424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1991" indent="-198856" algn="l" defTabSz="795424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89702" indent="-198856" algn="l" defTabSz="795424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414" indent="-198856" algn="l" defTabSz="795424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126" indent="-198856" algn="l" defTabSz="795424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2837" indent="-198856" algn="l" defTabSz="795424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0549" indent="-198856" algn="l" defTabSz="795424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795424" rtl="0" eaLnBrk="1" fontAlgn="auto" latinLnBrk="0" hangingPunct="1">
              <a:lnSpc>
                <a:spcPct val="90000"/>
              </a:lnSpc>
              <a:spcBef>
                <a:spcPts val="87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P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Consultoría TI – Software Factory</a:t>
            </a:r>
          </a:p>
        </p:txBody>
      </p:sp>
      <p:sp>
        <p:nvSpPr>
          <p:cNvPr id="7" name="Rectangle 10"/>
          <p:cNvSpPr/>
          <p:nvPr/>
        </p:nvSpPr>
        <p:spPr bwMode="auto">
          <a:xfrm>
            <a:off x="2926190" y="1426138"/>
            <a:ext cx="1140985" cy="1024255"/>
          </a:xfrm>
          <a:prstGeom prst="rect">
            <a:avLst/>
          </a:prstGeom>
          <a:noFill/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0" tIns="45720" rIns="91430" bIns="45716" numCol="1" rtlCol="0" anchor="t" anchorCtr="0" compatLnSpc="1">
            <a:prstTxWarp prst="textNoShape">
              <a:avLst/>
            </a:prstTxWarp>
          </a:bodyPr>
          <a:lstStyle/>
          <a:p>
            <a:pPr lvl="0" algn="r" defTabSz="1218966"/>
            <a:r>
              <a:rPr lang="es-PE" sz="900" dirty="0" smtClean="0">
                <a:solidFill>
                  <a:schemeClr val="bg1"/>
                </a:solidFill>
              </a:rPr>
              <a:t>Duplicidad de Archivos y falta de control.</a:t>
            </a:r>
            <a:endParaRPr lang="es-PE" sz="900" dirty="0">
              <a:solidFill>
                <a:schemeClr val="bg1"/>
              </a:solidFill>
            </a:endParaRPr>
          </a:p>
          <a:p>
            <a:pPr algn="r" defTabSz="1218966"/>
            <a:endParaRPr lang="es-PE" sz="95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441660" y="1340562"/>
            <a:ext cx="1157594" cy="1024255"/>
          </a:xfrm>
          <a:prstGeom prst="rect">
            <a:avLst/>
          </a:prstGeom>
          <a:noFill/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0" tIns="45720" rIns="91430" bIns="45716" numCol="1" rtlCol="0" anchor="t" anchorCtr="0" compatLnSpc="1">
            <a:prstTxWarp prst="textNoShape">
              <a:avLst/>
            </a:prstTxWarp>
          </a:bodyPr>
          <a:lstStyle/>
          <a:p>
            <a:pPr lvl="0" defTabSz="1218966"/>
            <a:r>
              <a:rPr lang="es-PE" sz="900" dirty="0" smtClean="0">
                <a:solidFill>
                  <a:schemeClr val="bg1"/>
                </a:solidFill>
              </a:rPr>
              <a:t>El Know How se pierde disperso entre empleados y ex empleados.</a:t>
            </a:r>
            <a:endParaRPr lang="es-PE" sz="900" dirty="0">
              <a:solidFill>
                <a:schemeClr val="bg1"/>
              </a:solidFill>
            </a:endParaRPr>
          </a:p>
          <a:p>
            <a:pPr algn="ctr" defTabSz="1218966"/>
            <a:endParaRPr lang="es-PE" sz="950" dirty="0">
              <a:solidFill>
                <a:schemeClr val="bg1"/>
              </a:solidFill>
            </a:endParaRPr>
          </a:p>
        </p:txBody>
      </p:sp>
      <p:sp>
        <p:nvSpPr>
          <p:cNvPr id="12" name="Rectangle 10"/>
          <p:cNvSpPr/>
          <p:nvPr/>
        </p:nvSpPr>
        <p:spPr bwMode="auto">
          <a:xfrm>
            <a:off x="3072064" y="4476197"/>
            <a:ext cx="1351992" cy="1024255"/>
          </a:xfrm>
          <a:prstGeom prst="rect">
            <a:avLst/>
          </a:prstGeom>
          <a:noFill/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0" tIns="45720" rIns="91430" bIns="45716" numCol="1" rtlCol="0" anchor="t" anchorCtr="0" compatLnSpc="1">
            <a:prstTxWarp prst="textNoShape">
              <a:avLst/>
            </a:prstTxWarp>
          </a:bodyPr>
          <a:lstStyle/>
          <a:p>
            <a:pPr lvl="0" defTabSz="1218966"/>
            <a:r>
              <a:rPr lang="es-PE" sz="900" dirty="0" smtClean="0">
                <a:solidFill>
                  <a:schemeClr val="bg1"/>
                </a:solidFill>
              </a:rPr>
              <a:t>Toma mucho tiempo localizar la información.</a:t>
            </a:r>
            <a:endParaRPr lang="es-PE" sz="900" dirty="0">
              <a:solidFill>
                <a:schemeClr val="bg1"/>
              </a:solidFill>
            </a:endParaRPr>
          </a:p>
          <a:p>
            <a:pPr algn="ctr" defTabSz="1218966"/>
            <a:endParaRPr lang="es-PE" sz="950" dirty="0">
              <a:solidFill>
                <a:schemeClr val="bg1"/>
              </a:solidFill>
            </a:endParaRPr>
          </a:p>
        </p:txBody>
      </p:sp>
      <p:sp>
        <p:nvSpPr>
          <p:cNvPr id="13" name="Rectangle 10"/>
          <p:cNvSpPr/>
          <p:nvPr/>
        </p:nvSpPr>
        <p:spPr bwMode="auto">
          <a:xfrm>
            <a:off x="4610099" y="4391025"/>
            <a:ext cx="1447801" cy="792553"/>
          </a:xfrm>
          <a:prstGeom prst="rect">
            <a:avLst/>
          </a:prstGeom>
          <a:noFill/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0" tIns="45720" rIns="91430" bIns="45716" numCol="1" rtlCol="0" anchor="t" anchorCtr="0" compatLnSpc="1">
            <a:prstTxWarp prst="textNoShape">
              <a:avLst/>
            </a:prstTxWarp>
          </a:bodyPr>
          <a:lstStyle/>
          <a:p>
            <a:pPr defTabSz="1218966"/>
            <a:r>
              <a:rPr lang="es-PE" sz="900" dirty="0">
                <a:solidFill>
                  <a:schemeClr val="bg1"/>
                </a:solidFill>
              </a:rPr>
              <a:t>Toma mucho tiempo </a:t>
            </a:r>
            <a:r>
              <a:rPr lang="es-PE" sz="900" dirty="0" smtClean="0">
                <a:solidFill>
                  <a:schemeClr val="bg1"/>
                </a:solidFill>
              </a:rPr>
              <a:t> </a:t>
            </a:r>
            <a:r>
              <a:rPr lang="es-PE" sz="900" dirty="0">
                <a:solidFill>
                  <a:schemeClr val="bg1"/>
                </a:solidFill>
              </a:rPr>
              <a:t>incorporar y adaptar nuevos </a:t>
            </a:r>
            <a:r>
              <a:rPr lang="es-PE" sz="900" dirty="0" smtClean="0">
                <a:solidFill>
                  <a:schemeClr val="bg1"/>
                </a:solidFill>
              </a:rPr>
              <a:t>empleados.</a:t>
            </a:r>
            <a:endParaRPr lang="es-PE" sz="900" dirty="0"/>
          </a:p>
          <a:p>
            <a:pPr lvl="0" defTabSz="1218966"/>
            <a:r>
              <a:rPr lang="es-PE" sz="900" dirty="0" smtClean="0">
                <a:solidFill>
                  <a:schemeClr val="bg1"/>
                </a:solidFill>
              </a:rPr>
              <a:t>.</a:t>
            </a:r>
            <a:endParaRPr lang="es-PE" sz="900" dirty="0">
              <a:solidFill>
                <a:schemeClr val="bg1"/>
              </a:solidFill>
            </a:endParaRPr>
          </a:p>
          <a:p>
            <a:pPr defTabSz="1218966"/>
            <a:endParaRPr lang="es-PE" sz="950" dirty="0">
              <a:solidFill>
                <a:schemeClr val="bg1"/>
              </a:solidFill>
            </a:endParaRPr>
          </a:p>
        </p:txBody>
      </p:sp>
      <p:sp>
        <p:nvSpPr>
          <p:cNvPr id="15" name="Rectangle 10"/>
          <p:cNvSpPr/>
          <p:nvPr/>
        </p:nvSpPr>
        <p:spPr bwMode="auto">
          <a:xfrm>
            <a:off x="2303222" y="2735178"/>
            <a:ext cx="951702" cy="1024255"/>
          </a:xfrm>
          <a:prstGeom prst="rect">
            <a:avLst/>
          </a:prstGeom>
          <a:noFill/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0" tIns="45720" rIns="91430" bIns="45716" numCol="1" rtlCol="0" anchor="t" anchorCtr="0" compatLnSpc="1">
            <a:prstTxWarp prst="textNoShape">
              <a:avLst/>
            </a:prstTxWarp>
          </a:bodyPr>
          <a:lstStyle/>
          <a:p>
            <a:pPr defTabSz="1218966"/>
            <a:r>
              <a:rPr lang="es-PE" sz="900" dirty="0">
                <a:solidFill>
                  <a:schemeClr val="bg1"/>
                </a:solidFill>
              </a:rPr>
              <a:t>Dificultad para trabajar en otro lugar ajeno a la oficina </a:t>
            </a:r>
            <a:r>
              <a:rPr lang="es-PE" sz="900" dirty="0" smtClean="0">
                <a:solidFill>
                  <a:schemeClr val="bg1"/>
                </a:solidFill>
              </a:rPr>
              <a:t>cuando se </a:t>
            </a:r>
            <a:r>
              <a:rPr lang="es-PE" sz="900" dirty="0">
                <a:solidFill>
                  <a:schemeClr val="bg1"/>
                </a:solidFill>
              </a:rPr>
              <a:t>requiere una respuesta rápida. </a:t>
            </a:r>
          </a:p>
          <a:p>
            <a:pPr lvl="0" defTabSz="1218966"/>
            <a:endParaRPr lang="es-PE" sz="950" dirty="0">
              <a:solidFill>
                <a:schemeClr val="bg1"/>
              </a:solidFill>
            </a:endParaRPr>
          </a:p>
        </p:txBody>
      </p:sp>
      <p:sp>
        <p:nvSpPr>
          <p:cNvPr id="16" name="Rectangle 10"/>
          <p:cNvSpPr/>
          <p:nvPr/>
        </p:nvSpPr>
        <p:spPr bwMode="auto">
          <a:xfrm>
            <a:off x="5599254" y="2591029"/>
            <a:ext cx="934896" cy="1024255"/>
          </a:xfrm>
          <a:prstGeom prst="rect">
            <a:avLst/>
          </a:prstGeom>
          <a:noFill/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0" tIns="45720" rIns="91430" bIns="45716" numCol="1" rtlCol="0" anchor="t" anchorCtr="0" compatLnSpc="1">
            <a:prstTxWarp prst="textNoShape">
              <a:avLst/>
            </a:prstTxWarp>
          </a:bodyPr>
          <a:lstStyle/>
          <a:p>
            <a:pPr defTabSz="1218966"/>
            <a:r>
              <a:rPr lang="es-PE" sz="900" dirty="0">
                <a:solidFill>
                  <a:schemeClr val="bg1"/>
                </a:solidFill>
              </a:rPr>
              <a:t>Uso excesivo del correo electrónico para encontrar información histórica e </a:t>
            </a:r>
            <a:r>
              <a:rPr lang="es-PE" sz="900" dirty="0" smtClean="0">
                <a:solidFill>
                  <a:schemeClr val="bg1"/>
                </a:solidFill>
              </a:rPr>
              <a:t>importante.</a:t>
            </a:r>
            <a:r>
              <a:rPr lang="es-PE" sz="900" dirty="0" smtClean="0"/>
              <a:t>.</a:t>
            </a:r>
            <a:endParaRPr lang="es-PE" sz="900" dirty="0"/>
          </a:p>
          <a:p>
            <a:pPr lvl="0" defTabSz="1218966"/>
            <a:endParaRPr lang="es-PE" sz="900" dirty="0">
              <a:solidFill>
                <a:schemeClr val="bg1"/>
              </a:solidFill>
            </a:endParaRPr>
          </a:p>
          <a:p>
            <a:pPr defTabSz="1218966"/>
            <a:endParaRPr lang="es-PE" sz="950" dirty="0">
              <a:solidFill>
                <a:schemeClr val="bg1"/>
              </a:solidFill>
            </a:endParaRPr>
          </a:p>
        </p:txBody>
      </p:sp>
      <p:sp>
        <p:nvSpPr>
          <p:cNvPr id="14" name="Marcador de contenido 3"/>
          <p:cNvSpPr>
            <a:spLocks noGrp="1"/>
          </p:cNvSpPr>
          <p:nvPr>
            <p:ph idx="1"/>
          </p:nvPr>
        </p:nvSpPr>
        <p:spPr>
          <a:xfrm>
            <a:off x="631161" y="1588126"/>
            <a:ext cx="7918192" cy="378526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PE" sz="1800" dirty="0" smtClean="0">
                <a:solidFill>
                  <a:srgbClr val="19A69C"/>
                </a:solidFill>
              </a:rPr>
              <a:t>Crear una página de Login y validar que las credenciales sean iguales a las almacenadas en el servidor para poder mostrar la página de bienvenida.</a:t>
            </a:r>
            <a:endParaRPr lang="es-PE" sz="1800" dirty="0">
              <a:solidFill>
                <a:srgbClr val="19A69C"/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631159" y="1120877"/>
            <a:ext cx="7918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>
                <a:solidFill>
                  <a:schemeClr val="accent1">
                    <a:lumMod val="50000"/>
                  </a:schemeClr>
                </a:solidFill>
              </a:rPr>
              <a:t>Utilización de JSP y </a:t>
            </a:r>
            <a:r>
              <a:rPr lang="es-MX" sz="2000" b="1" dirty="0" err="1" smtClean="0">
                <a:solidFill>
                  <a:schemeClr val="accent1">
                    <a:lumMod val="50000"/>
                  </a:schemeClr>
                </a:solidFill>
              </a:rPr>
              <a:t>Servlets</a:t>
            </a:r>
            <a:r>
              <a:rPr lang="es-MX" sz="2000" b="1" dirty="0" smtClean="0">
                <a:solidFill>
                  <a:schemeClr val="accent1">
                    <a:lumMod val="50000"/>
                  </a:schemeClr>
                </a:solidFill>
              </a:rPr>
              <a:t>:</a:t>
            </a:r>
            <a:endParaRPr lang="es-MX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892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10890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4949</TotalTime>
  <Words>653</Words>
  <Application>Microsoft Office PowerPoint</Application>
  <PresentationFormat>Personalizado</PresentationFormat>
  <Paragraphs>71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Tema de Office</vt:lpstr>
      <vt:lpstr>1_Tema de Office</vt:lpstr>
      <vt:lpstr>Presentación de PowerPoint</vt:lpstr>
      <vt:lpstr>Presentación de PowerPoint</vt:lpstr>
      <vt:lpstr>Java EE – Servlets &amp; JSP</vt:lpstr>
      <vt:lpstr>Java EE</vt:lpstr>
      <vt:lpstr>Servlets</vt:lpstr>
      <vt:lpstr>Servlets - Componentes</vt:lpstr>
      <vt:lpstr>JSP (Java Server Pages)</vt:lpstr>
      <vt:lpstr>Casos de Uso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Adib Checcori</dc:creator>
  <cp:lastModifiedBy>Julio Leon</cp:lastModifiedBy>
  <cp:revision>394</cp:revision>
  <cp:lastPrinted>2015-03-18T19:35:29Z</cp:lastPrinted>
  <dcterms:created xsi:type="dcterms:W3CDTF">2013-10-03T14:53:56Z</dcterms:created>
  <dcterms:modified xsi:type="dcterms:W3CDTF">2018-02-05T03:33:24Z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