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76" r:id="rId1"/>
  </p:sldMasterIdLst>
  <p:notesMasterIdLst>
    <p:notesMasterId r:id="rId8"/>
  </p:notesMasterIdLst>
  <p:handoutMasterIdLst>
    <p:handoutMasterId r:id="rId9"/>
  </p:handoutMasterIdLst>
  <p:sldIdLst>
    <p:sldId id="707" r:id="rId2"/>
    <p:sldId id="742" r:id="rId3"/>
    <p:sldId id="942" r:id="rId4"/>
    <p:sldId id="941" r:id="rId5"/>
    <p:sldId id="943" r:id="rId6"/>
    <p:sldId id="944" r:id="rId7"/>
  </p:sldIdLst>
  <p:sldSz cx="9144000" cy="6858000" type="screen4x3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/>
        <a:cs typeface="Genev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807"/>
    <a:srgbClr val="72AD46"/>
    <a:srgbClr val="FFCC66"/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1561" autoAdjust="0"/>
  </p:normalViewPr>
  <p:slideViewPr>
    <p:cSldViewPr showGuides="1">
      <p:cViewPr varScale="1">
        <p:scale>
          <a:sx n="102" d="100"/>
          <a:sy n="102" d="100"/>
        </p:scale>
        <p:origin x="5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7" d="100"/>
          <a:sy n="77" d="100"/>
        </p:scale>
        <p:origin x="-1470" y="-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7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3009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7" y="943009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fld id="{3D0724DF-0F79-4416-8073-739EC4715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9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20" y="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10"/>
            <a:ext cx="4984962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31815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20" y="9431815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pitchFamily="-112" charset="0"/>
                <a:cs typeface="Geneva" pitchFamily="-112" charset="0"/>
              </a:defRPr>
            </a:lvl1pPr>
          </a:lstStyle>
          <a:p>
            <a:pPr>
              <a:defRPr/>
            </a:pPr>
            <a:fld id="{EBEF1CDD-4330-462E-8EFC-7F69CCB2BD2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928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Geneva" pitchFamily="-112" charset="0"/>
        <a:cs typeface="Geneva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7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07 Clients\001 EMBL\001 11002 Template Issues\02 Templates processed\Logo Title Slide 0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480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63" y="5416550"/>
            <a:ext cx="2852737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/>
          <p:cNvSpPr txBox="1">
            <a:spLocks noChangeArrowheads="1"/>
          </p:cNvSpPr>
          <p:nvPr userDrawn="1"/>
        </p:nvSpPr>
        <p:spPr bwMode="auto">
          <a:xfrm>
            <a:off x="6011863" y="5630863"/>
            <a:ext cx="1620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r>
              <a:rPr lang="en-GB"/>
              <a:t>EMBL-EBI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49275" y="2971800"/>
            <a:ext cx="6400800" cy="304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4413"/>
            <a:ext cx="7772400" cy="685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150813"/>
            <a:ext cx="1603375" cy="304800"/>
          </a:xfrm>
          <a:prstGeom prst="rect">
            <a:avLst/>
          </a:prstGeom>
        </p:spPr>
        <p:txBody>
          <a:bodyPr/>
          <a:lstStyle>
            <a:lvl1pPr>
              <a:defRPr sz="10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59FF832-559A-4DB6-8EC6-59851688EC95}" type="datetime1">
              <a:rPr lang="en-GB"/>
              <a:pPr>
                <a:defRPr/>
              </a:pPr>
              <a:t>25/07/2016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3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MBL_EBI_Network_background2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5545" cy="6869545"/>
          </a:xfrm>
          <a:prstGeom prst="rect">
            <a:avLst/>
          </a:prstGeom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3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 smtClean="0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5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07359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02640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2378" y="1520488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9" name="TextBox 7"/>
          <p:cNvSpPr txBox="1">
            <a:spLocks noChangeArrowheads="1"/>
          </p:cNvSpPr>
          <p:nvPr userDrawn="1"/>
        </p:nvSpPr>
        <p:spPr bwMode="auto">
          <a:xfrm>
            <a:off x="7285820" y="6330416"/>
            <a:ext cx="1262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/>
                <a:cs typeface="Geneva"/>
              </a:defRPr>
            </a:lvl9pPr>
          </a:lstStyle>
          <a:p>
            <a:r>
              <a:rPr lang="en-GB" sz="1800" dirty="0"/>
              <a:t>EMBL-EBI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512188" y="6249800"/>
            <a:ext cx="512591" cy="5311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8" r:id="rId2"/>
    <p:sldLayoutId id="2147483792" r:id="rId3"/>
    <p:sldLayoutId id="2147483796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ctrTitle"/>
          </p:nvPr>
        </p:nvSpPr>
        <p:spPr>
          <a:xfrm>
            <a:off x="533400" y="126876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GB" sz="3600" dirty="0" smtClean="0">
                <a:latin typeface="HelveticaNeueLT Pro 45 Lt" pitchFamily="34" charset="0"/>
                <a:cs typeface="Arial" pitchFamily="34" charset="0"/>
              </a:rPr>
              <a:t>Molecular Interactions and Network Analysis </a:t>
            </a:r>
            <a:r>
              <a:rPr lang="en-GB" sz="3600" dirty="0">
                <a:latin typeface="HelveticaNeueLT Pro 45 Lt" pitchFamily="34" charset="0"/>
                <a:cs typeface="Arial" pitchFamily="34" charset="0"/>
              </a:rPr>
              <a:t/>
            </a:r>
            <a:br>
              <a:rPr lang="en-GB" sz="3600" dirty="0">
                <a:latin typeface="HelveticaNeueLT Pro 45 Lt" pitchFamily="34" charset="0"/>
                <a:cs typeface="Arial" pitchFamily="34" charset="0"/>
              </a:rPr>
            </a:br>
            <a:r>
              <a:rPr lang="en-GB" sz="3600" dirty="0" smtClean="0">
                <a:latin typeface="HelveticaNeueLT Pro 45 Lt" pitchFamily="34" charset="0"/>
                <a:cs typeface="Arial" pitchFamily="34" charset="0"/>
              </a:rPr>
              <a:t/>
            </a:r>
            <a:br>
              <a:rPr lang="en-GB" sz="3600" dirty="0" smtClean="0">
                <a:latin typeface="HelveticaNeueLT Pro 45 Lt" pitchFamily="34" charset="0"/>
                <a:cs typeface="Arial" pitchFamily="34" charset="0"/>
              </a:rPr>
            </a:br>
            <a:r>
              <a:rPr lang="en-GB" sz="3600" dirty="0">
                <a:cs typeface="Arial" panose="020B0604020202020204" pitchFamily="34" charset="0"/>
              </a:rPr>
              <a:t>From raw data to network </a:t>
            </a:r>
            <a:r>
              <a:rPr lang="en-GB" sz="3600" dirty="0" smtClean="0">
                <a:cs typeface="Arial" panose="020B0604020202020204" pitchFamily="34" charset="0"/>
              </a:rPr>
              <a:t>analysis: PSICQUIC and </a:t>
            </a:r>
            <a:r>
              <a:rPr lang="en-GB" sz="3600" dirty="0" err="1" smtClean="0">
                <a:cs typeface="Arial" panose="020B0604020202020204" pitchFamily="34" charset="0"/>
              </a:rPr>
              <a:t>Cytoscape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5"/>
            <a:ext cx="4487863" cy="614363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Pablo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Porras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Millán</a:t>
            </a:r>
            <a:r>
              <a:rPr lang="en-US" dirty="0">
                <a:latin typeface="Arial" pitchFamily="34" charset="0"/>
                <a:cs typeface="Arial" pitchFamily="34" charset="0"/>
              </a:rPr>
              <a:t>, IntAct</a:t>
            </a:r>
          </a:p>
          <a:p>
            <a:endParaRPr lang="en-US" dirty="0">
              <a:latin typeface="HelveticaNeueLT Pro 35 Th" charset="0"/>
              <a:cs typeface="HelveticaNeueLT Pro 35 Th" charset="0"/>
            </a:endParaRPr>
          </a:p>
        </p:txBody>
      </p:sp>
      <p:pic>
        <p:nvPicPr>
          <p:cNvPr id="12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7707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cytoscape.org/images/cytoscape_logo_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293096"/>
            <a:ext cx="1920529" cy="192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38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850" y="115888"/>
            <a:ext cx="784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3200">
                <a:solidFill>
                  <a:srgbClr val="72AD46"/>
                </a:solidFill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Session outline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748" y="1196752"/>
            <a:ext cx="8568630" cy="4683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 smtClean="0">
                <a:cs typeface="Arial" panose="020B0604020202020204" pitchFamily="34" charset="0"/>
              </a:rPr>
              <a:t>Protein interactions and PPI databases introduction</a:t>
            </a: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en-GB" sz="2000" dirty="0" smtClean="0">
                <a:cs typeface="Arial" panose="020B0604020202020204" pitchFamily="34" charset="0"/>
              </a:rPr>
              <a:t>IntAct as an example of a PPI database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cs typeface="Arial" panose="020B0604020202020204" pitchFamily="34" charset="0"/>
              </a:rPr>
              <a:t>The problem of data integration and PSICQUIC </a:t>
            </a:r>
            <a:endParaRPr lang="en-GB" sz="2000" dirty="0" smtClean="0"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 smtClean="0">
                <a:cs typeface="Arial" panose="020B0604020202020204" pitchFamily="34" charset="0"/>
              </a:rPr>
              <a:t>Network </a:t>
            </a:r>
            <a:r>
              <a:rPr lang="en-GB" sz="2000" dirty="0">
                <a:cs typeface="Arial" panose="020B0604020202020204" pitchFamily="34" charset="0"/>
              </a:rPr>
              <a:t>representation and analysis: strategies and limitations.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GB" sz="2000" dirty="0" smtClean="0">
                <a:cs typeface="Arial" panose="020B0604020202020204" pitchFamily="34" charset="0"/>
              </a:rPr>
              <a:t>Introduction to </a:t>
            </a:r>
            <a:r>
              <a:rPr lang="en-GB" sz="2000" dirty="0" err="1" smtClean="0">
                <a:cs typeface="Arial" panose="020B0604020202020204" pitchFamily="34" charset="0"/>
              </a:rPr>
              <a:t>Cytoscape</a:t>
            </a:r>
            <a:endParaRPr lang="en-GB" sz="2000" dirty="0" smtClean="0"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GB" sz="2000" dirty="0" err="1" smtClean="0">
                <a:cs typeface="Arial" panose="020B0604020202020204" pitchFamily="34" charset="0"/>
              </a:rPr>
              <a:t>Cytoscape</a:t>
            </a:r>
            <a:r>
              <a:rPr lang="en-GB" sz="2000" dirty="0" smtClean="0">
                <a:cs typeface="Arial" panose="020B0604020202020204" pitchFamily="34" charset="0"/>
              </a:rPr>
              <a:t> </a:t>
            </a:r>
            <a:r>
              <a:rPr lang="en-GB" sz="2000" dirty="0">
                <a:cs typeface="Arial" panose="020B0604020202020204" pitchFamily="34" charset="0"/>
              </a:rPr>
              <a:t>hands-on session: </a:t>
            </a:r>
            <a:endParaRPr lang="en-GB" sz="2000" dirty="0" smtClean="0"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cs typeface="Arial" panose="020B0604020202020204" pitchFamily="34" charset="0"/>
              </a:rPr>
              <a:t>Importing </a:t>
            </a:r>
            <a:r>
              <a:rPr lang="en-GB" sz="2000" dirty="0">
                <a:cs typeface="Arial" panose="020B0604020202020204" pitchFamily="34" charset="0"/>
              </a:rPr>
              <a:t>and representing </a:t>
            </a:r>
            <a:r>
              <a:rPr lang="en-GB" sz="2000" b="1" dirty="0">
                <a:cs typeface="Arial" panose="020B0604020202020204" pitchFamily="34" charset="0"/>
              </a:rPr>
              <a:t>PPI</a:t>
            </a:r>
            <a:r>
              <a:rPr lang="en-GB" sz="2000" dirty="0">
                <a:cs typeface="Arial" panose="020B0604020202020204" pitchFamily="34" charset="0"/>
              </a:rPr>
              <a:t> data.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cs typeface="Arial" panose="020B0604020202020204" pitchFamily="34" charset="0"/>
              </a:rPr>
              <a:t>Representing </a:t>
            </a:r>
            <a:r>
              <a:rPr lang="en-GB" sz="2000" dirty="0">
                <a:cs typeface="Arial" panose="020B0604020202020204" pitchFamily="34" charset="0"/>
              </a:rPr>
              <a:t>external information in a network</a:t>
            </a:r>
            <a:r>
              <a:rPr lang="en-GB" sz="2000" dirty="0" smtClean="0"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cs typeface="Arial" panose="020B0604020202020204" pitchFamily="34" charset="0"/>
              </a:rPr>
              <a:t>Topological analysis: cluster search with </a:t>
            </a:r>
            <a:r>
              <a:rPr lang="en-GB" sz="2000" b="1" dirty="0" smtClean="0">
                <a:cs typeface="Arial" panose="020B0604020202020204" pitchFamily="34" charset="0"/>
              </a:rPr>
              <a:t>clusterMaker2</a:t>
            </a:r>
            <a:r>
              <a:rPr lang="en-GB" sz="2000" dirty="0" smtClean="0">
                <a:cs typeface="Arial" panose="020B0604020202020204" pitchFamily="34" charset="0"/>
              </a:rPr>
              <a:t>. </a:t>
            </a:r>
            <a:endParaRPr lang="en-GB" sz="2000" dirty="0"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cs typeface="Arial" panose="020B0604020202020204" pitchFamily="34" charset="0"/>
              </a:rPr>
              <a:t>GO </a:t>
            </a:r>
            <a:r>
              <a:rPr lang="en-GB" sz="2000" dirty="0">
                <a:cs typeface="Arial" panose="020B0604020202020204" pitchFamily="34" charset="0"/>
              </a:rPr>
              <a:t>enrichment analysis using the </a:t>
            </a:r>
            <a:r>
              <a:rPr lang="en-GB" sz="2000" b="1" dirty="0" err="1">
                <a:cs typeface="Arial" panose="020B0604020202020204" pitchFamily="34" charset="0"/>
              </a:rPr>
              <a:t>BiNGO</a:t>
            </a:r>
            <a:r>
              <a:rPr lang="en-GB" sz="2000" dirty="0">
                <a:cs typeface="Arial" panose="020B0604020202020204" pitchFamily="34" charset="0"/>
              </a:rPr>
              <a:t> </a:t>
            </a:r>
            <a:r>
              <a:rPr lang="en-GB" sz="2000" dirty="0" smtClean="0">
                <a:cs typeface="Arial" panose="020B0604020202020204" pitchFamily="34" charset="0"/>
              </a:rPr>
              <a:t>app. </a:t>
            </a:r>
            <a:endParaRPr lang="en-GB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70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584776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3200" dirty="0">
                <a:solidFill>
                  <a:srgbClr val="72AD46"/>
                </a:solidFill>
                <a:latin typeface="Arial" pitchFamily="34" charset="0"/>
                <a:cs typeface="Arial" pitchFamily="34" charset="0"/>
              </a:rPr>
              <a:t>What is EMBL-EBI?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3400" y="1219200"/>
            <a:ext cx="4860925" cy="4351338"/>
          </a:xfrm>
        </p:spPr>
        <p:txBody>
          <a:bodyPr/>
          <a:lstStyle/>
          <a:p>
            <a:pPr>
              <a:spcBef>
                <a:spcPts val="600"/>
              </a:spcBef>
              <a:buFont typeface="Arial"/>
              <a:buChar char="•"/>
            </a:pPr>
            <a:r>
              <a:rPr lang="en-US" dirty="0"/>
              <a:t>Part of the European Molecular Biology Laboratory</a:t>
            </a:r>
          </a:p>
          <a:p>
            <a:pPr>
              <a:spcBef>
                <a:spcPts val="600"/>
              </a:spcBef>
              <a:spcAft>
                <a:spcPts val="1175"/>
              </a:spcAft>
              <a:buFont typeface="Arial"/>
              <a:buChar char="•"/>
            </a:pPr>
            <a:r>
              <a:rPr lang="en-US" dirty="0" smtClean="0"/>
              <a:t>International</a:t>
            </a:r>
            <a:r>
              <a:rPr lang="en-US" dirty="0"/>
              <a:t>, non-profit research institute</a:t>
            </a:r>
          </a:p>
          <a:p>
            <a:pPr>
              <a:spcBef>
                <a:spcPts val="600"/>
              </a:spcBef>
              <a:spcAft>
                <a:spcPts val="1175"/>
              </a:spcAft>
              <a:buFont typeface="Arial"/>
              <a:buChar char="•"/>
            </a:pPr>
            <a:r>
              <a:rPr lang="en-US" dirty="0"/>
              <a:t>Europe’s hub for biological data services and </a:t>
            </a:r>
            <a:r>
              <a:rPr lang="en-US" dirty="0" smtClean="0"/>
              <a:t>research</a:t>
            </a:r>
            <a:endParaRPr lang="en-US" dirty="0"/>
          </a:p>
        </p:txBody>
      </p:sp>
      <p:pic>
        <p:nvPicPr>
          <p:cNvPr id="6" name="Picture 5" descr="EBI star ball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4508" y="1268760"/>
            <a:ext cx="2631908" cy="321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8758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35912"/>
            <a:ext cx="8229600" cy="584776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3200" dirty="0">
                <a:solidFill>
                  <a:srgbClr val="72AD46"/>
                </a:solidFill>
                <a:latin typeface="Arial" pitchFamily="34" charset="0"/>
                <a:cs typeface="Arial" pitchFamily="34" charset="0"/>
              </a:rPr>
              <a:t>Data resources at EMBL-EBI</a:t>
            </a:r>
          </a:p>
        </p:txBody>
      </p:sp>
      <p:pic>
        <p:nvPicPr>
          <p:cNvPr id="5" name="Picture 16" descr="Arrow_09_for_EBI_lo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180" t="10606" r="5853" b="12466"/>
          <a:stretch>
            <a:fillRect/>
          </a:stretch>
        </p:blipFill>
        <p:spPr bwMode="auto">
          <a:xfrm>
            <a:off x="2195513" y="921405"/>
            <a:ext cx="5568723" cy="52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5588" y="1042716"/>
            <a:ext cx="2520723" cy="1581416"/>
          </a:xfrm>
          <a:prstGeom prst="rect">
            <a:avLst/>
          </a:prstGeom>
          <a:noFill/>
        </p:spPr>
        <p:txBody>
          <a:bodyPr lIns="91398" tIns="45699" rIns="91398" bIns="45699">
            <a:spAutoFit/>
          </a:bodyPr>
          <a:lstStyle/>
          <a:p>
            <a:pPr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defRPr/>
            </a:pPr>
            <a:r>
              <a:rPr lang="en-US" sz="1600" dirty="0" smtClean="0">
                <a:solidFill>
                  <a:srgbClr val="005F62"/>
                </a:solidFill>
                <a:latin typeface="Arial"/>
                <a:ea typeface="ＭＳ Ｐゴシック" pitchFamily="34" charset="-128"/>
                <a:cs typeface="Arial"/>
              </a:rPr>
              <a:t>Genomes &amp; variation</a:t>
            </a:r>
            <a:endParaRPr lang="en-US" sz="1600" dirty="0">
              <a:solidFill>
                <a:srgbClr val="005F62"/>
              </a:solidFill>
              <a:latin typeface="Arial"/>
              <a:ea typeface="ＭＳ Ｐゴシック" pitchFamily="34" charset="-128"/>
              <a:cs typeface="Arial"/>
            </a:endParaRP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 err="1">
                <a:latin typeface="Arial"/>
                <a:ea typeface="ＭＳ Ｐゴシック" pitchFamily="34" charset="-128"/>
                <a:cs typeface="Arial"/>
              </a:rPr>
              <a:t>Ensembl</a:t>
            </a:r>
            <a:r>
              <a:rPr lang="en-US" sz="1300" dirty="0">
                <a:latin typeface="Arial"/>
                <a:ea typeface="ＭＳ Ｐゴシック" pitchFamily="34" charset="-128"/>
                <a:cs typeface="Arial"/>
              </a:rPr>
              <a:t> </a:t>
            </a: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 err="1">
                <a:latin typeface="Arial"/>
                <a:ea typeface="ＭＳ Ｐゴシック" pitchFamily="34" charset="-128"/>
                <a:cs typeface="Arial"/>
              </a:rPr>
              <a:t>Ensembl</a:t>
            </a:r>
            <a:r>
              <a:rPr lang="en-US" sz="1300" dirty="0">
                <a:latin typeface="Arial"/>
                <a:ea typeface="ＭＳ Ｐゴシック" pitchFamily="34" charset="-128"/>
                <a:cs typeface="Arial"/>
              </a:rPr>
              <a:t> Genomes</a:t>
            </a: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 smtClean="0">
                <a:latin typeface="Arial"/>
                <a:ea typeface="ＭＳ Ｐゴシック" pitchFamily="34" charset="-128"/>
                <a:cs typeface="Arial"/>
              </a:rPr>
              <a:t>Genome-</a:t>
            </a:r>
            <a:r>
              <a:rPr lang="en-US" sz="1300" dirty="0" err="1" smtClean="0">
                <a:latin typeface="Arial"/>
                <a:ea typeface="ＭＳ Ｐゴシック" pitchFamily="34" charset="-128"/>
                <a:cs typeface="Arial"/>
              </a:rPr>
              <a:t>phenome</a:t>
            </a:r>
            <a:r>
              <a:rPr lang="en-US" sz="1300" dirty="0" smtClean="0">
                <a:latin typeface="Arial"/>
                <a:ea typeface="ＭＳ Ｐゴシック" pitchFamily="34" charset="-128"/>
                <a:cs typeface="Arial"/>
              </a:rPr>
              <a:t> archive</a:t>
            </a:r>
            <a:endParaRPr lang="en-US" sz="1300" dirty="0">
              <a:latin typeface="Arial"/>
              <a:ea typeface="ＭＳ Ｐゴシック" pitchFamily="34" charset="-128"/>
              <a:cs typeface="Arial"/>
            </a:endParaRP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 err="1" smtClean="0">
                <a:latin typeface="Arial"/>
                <a:ea typeface="ＭＳ Ｐゴシック" pitchFamily="34" charset="-128"/>
                <a:cs typeface="Arial"/>
              </a:rPr>
              <a:t>Metagenomics</a:t>
            </a:r>
            <a:endParaRPr lang="en-US" sz="1300" dirty="0">
              <a:latin typeface="Arial"/>
              <a:ea typeface="ＭＳ Ｐゴシック" pitchFamily="34" charset="-128"/>
              <a:cs typeface="Arial"/>
            </a:endParaRPr>
          </a:p>
          <a:p>
            <a:pPr>
              <a:lnSpc>
                <a:spcPct val="120000"/>
              </a:lnSpc>
              <a:buClr>
                <a:schemeClr val="accent5">
                  <a:lumMod val="75000"/>
                </a:schemeClr>
              </a:buClr>
              <a:defRPr/>
            </a:pPr>
            <a:endParaRPr lang="en-US" sz="13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3526" y="921405"/>
            <a:ext cx="2520723" cy="861219"/>
          </a:xfrm>
          <a:prstGeom prst="rect">
            <a:avLst/>
          </a:prstGeom>
          <a:noFill/>
        </p:spPr>
        <p:txBody>
          <a:bodyPr wrap="square" lIns="91398" tIns="45699" rIns="91398" bIns="45699">
            <a:spAutoFit/>
          </a:bodyPr>
          <a:lstStyle/>
          <a:p>
            <a:pPr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defRPr/>
            </a:pPr>
            <a:r>
              <a:rPr lang="en-US" sz="1600" dirty="0">
                <a:solidFill>
                  <a:srgbClr val="005F62"/>
                </a:solidFill>
                <a:latin typeface="Arial"/>
                <a:ea typeface="ＭＳ Ｐゴシック" pitchFamily="34" charset="-128"/>
                <a:cs typeface="Arial"/>
              </a:rPr>
              <a:t>Nucleotide sequences</a:t>
            </a: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>
                <a:latin typeface="Arial"/>
                <a:ea typeface="ＭＳ Ｐゴシック" pitchFamily="34" charset="-128"/>
                <a:cs typeface="Arial"/>
              </a:rPr>
              <a:t>European Nucleotide Archive (ENA)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6863" y="2090301"/>
            <a:ext cx="1868938" cy="1341350"/>
          </a:xfrm>
          <a:prstGeom prst="rect">
            <a:avLst/>
          </a:prstGeom>
          <a:noFill/>
        </p:spPr>
        <p:txBody>
          <a:bodyPr wrap="square" lIns="91398" tIns="45699" rIns="91398" bIns="45699">
            <a:spAutoFit/>
          </a:bodyPr>
          <a:lstStyle/>
          <a:p>
            <a:pPr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defRPr/>
            </a:pPr>
            <a:r>
              <a:rPr lang="en-US" sz="1600" dirty="0" smtClean="0">
                <a:solidFill>
                  <a:srgbClr val="005F62"/>
                </a:solidFill>
                <a:latin typeface="Arial"/>
                <a:ea typeface="ＭＳ Ｐゴシック" pitchFamily="34" charset="-128"/>
                <a:cs typeface="Arial"/>
              </a:rPr>
              <a:t>Expression</a:t>
            </a:r>
            <a:endParaRPr lang="en-US" sz="1600" dirty="0">
              <a:solidFill>
                <a:srgbClr val="005F62"/>
              </a:solidFill>
              <a:latin typeface="Arial"/>
              <a:ea typeface="ＭＳ Ｐゴシック" pitchFamily="34" charset="-128"/>
              <a:cs typeface="Arial"/>
            </a:endParaRP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>
                <a:latin typeface="Arial"/>
                <a:ea typeface="ＭＳ Ｐゴシック" pitchFamily="34" charset="-128"/>
                <a:cs typeface="Arial"/>
              </a:rPr>
              <a:t>Array Express</a:t>
            </a: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>
                <a:latin typeface="Arial"/>
                <a:ea typeface="ＭＳ Ｐゴシック" pitchFamily="34" charset="-128"/>
                <a:cs typeface="Arial"/>
              </a:rPr>
              <a:t>Expression </a:t>
            </a:r>
            <a:r>
              <a:rPr lang="en-US" sz="1300" dirty="0" smtClean="0">
                <a:latin typeface="Arial"/>
                <a:ea typeface="ＭＳ Ｐゴシック" pitchFamily="34" charset="-128"/>
                <a:cs typeface="Arial"/>
              </a:rPr>
              <a:t>Atlas</a:t>
            </a: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 smtClean="0">
                <a:latin typeface="Arial"/>
                <a:ea typeface="ＭＳ Ｐゴシック" pitchFamily="34" charset="-128"/>
                <a:cs typeface="Arial"/>
              </a:rPr>
              <a:t>PRIDE</a:t>
            </a:r>
            <a:endParaRPr lang="en-US" sz="1300" dirty="0">
              <a:latin typeface="Arial"/>
              <a:ea typeface="ＭＳ Ｐゴシック" pitchFamily="34" charset="-128"/>
              <a:cs typeface="Arial"/>
            </a:endParaRP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>
                <a:latin typeface="Arial"/>
                <a:ea typeface="ＭＳ Ｐゴシック" pitchFamily="34" charset="-128"/>
                <a:cs typeface="Arial"/>
              </a:rPr>
              <a:t>R-Workbench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197" y="3041782"/>
            <a:ext cx="2185987" cy="1119238"/>
          </a:xfrm>
          <a:prstGeom prst="rect">
            <a:avLst/>
          </a:prstGeom>
          <a:noFill/>
        </p:spPr>
        <p:txBody>
          <a:bodyPr wrap="square" lIns="91398" tIns="45699" rIns="91398" bIns="45699">
            <a:spAutoFit/>
          </a:bodyPr>
          <a:lstStyle/>
          <a:p>
            <a:pPr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defRPr/>
            </a:pPr>
            <a:r>
              <a:rPr lang="en-US" sz="1600" dirty="0" smtClean="0">
                <a:solidFill>
                  <a:srgbClr val="005F62"/>
                </a:solidFill>
                <a:latin typeface="Arial"/>
                <a:ea typeface="ＭＳ Ｐゴシック" pitchFamily="34" charset="-128"/>
                <a:cs typeface="Arial"/>
              </a:rPr>
              <a:t>Proteins</a:t>
            </a:r>
            <a:endParaRPr lang="en-US" sz="1600" dirty="0">
              <a:solidFill>
                <a:srgbClr val="005F62"/>
              </a:solidFill>
              <a:latin typeface="Arial"/>
              <a:ea typeface="ＭＳ Ｐゴシック" pitchFamily="34" charset="-128"/>
              <a:cs typeface="Arial"/>
            </a:endParaRP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>
                <a:latin typeface="Arial"/>
                <a:ea typeface="ＭＳ Ｐゴシック" pitchFamily="34" charset="-128"/>
                <a:cs typeface="Arial"/>
              </a:rPr>
              <a:t>The Universal Protein Resource (</a:t>
            </a:r>
            <a:r>
              <a:rPr lang="en-US" sz="1300" dirty="0" err="1">
                <a:latin typeface="Arial"/>
                <a:ea typeface="ＭＳ Ｐゴシック" pitchFamily="34" charset="-128"/>
                <a:cs typeface="Arial"/>
              </a:rPr>
              <a:t>UniProt</a:t>
            </a:r>
            <a:r>
              <a:rPr lang="en-US" sz="1300" dirty="0" smtClean="0">
                <a:latin typeface="Arial"/>
                <a:ea typeface="ＭＳ Ｐゴシック" pitchFamily="34" charset="-128"/>
                <a:cs typeface="Arial"/>
              </a:rPr>
              <a:t>)</a:t>
            </a: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200" dirty="0" err="1">
                <a:ea typeface="ＭＳ Ｐゴシック" pitchFamily="34" charset="-128"/>
                <a:cs typeface="Arial"/>
              </a:rPr>
              <a:t>InterPro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2367" y="3836698"/>
            <a:ext cx="2143200" cy="861219"/>
          </a:xfrm>
          <a:prstGeom prst="rect">
            <a:avLst/>
          </a:prstGeom>
          <a:noFill/>
        </p:spPr>
        <p:txBody>
          <a:bodyPr wrap="square" lIns="91398" tIns="45699" rIns="91398" bIns="45699">
            <a:spAutoFit/>
          </a:bodyPr>
          <a:lstStyle/>
          <a:p>
            <a:pPr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defRPr/>
            </a:pPr>
            <a:r>
              <a:rPr lang="en-US" sz="1600" dirty="0" smtClean="0">
                <a:solidFill>
                  <a:srgbClr val="005F62"/>
                </a:solidFill>
                <a:latin typeface="Arial"/>
                <a:ea typeface="ＭＳ Ｐゴシック" pitchFamily="34" charset="-128"/>
                <a:cs typeface="Arial"/>
              </a:rPr>
              <a:t>Chemical biology</a:t>
            </a:r>
            <a:endParaRPr lang="en-US" sz="1600" dirty="0">
              <a:solidFill>
                <a:srgbClr val="005F62"/>
              </a:solidFill>
              <a:latin typeface="Arial"/>
              <a:ea typeface="ＭＳ Ｐゴシック" pitchFamily="34" charset="-128"/>
              <a:cs typeface="Arial"/>
            </a:endParaRP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 err="1" smtClean="0">
                <a:latin typeface="Arial"/>
                <a:ea typeface="ＭＳ Ｐゴシック" pitchFamily="34" charset="-128"/>
                <a:cs typeface="Arial"/>
              </a:rPr>
              <a:t>ChEMBL</a:t>
            </a:r>
            <a:endParaRPr lang="en-US" sz="1300" dirty="0" smtClean="0">
              <a:latin typeface="Arial"/>
              <a:ea typeface="ＭＳ Ｐゴシック" pitchFamily="34" charset="-128"/>
              <a:cs typeface="Arial"/>
            </a:endParaRP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 err="1" smtClean="0">
                <a:latin typeface="Arial"/>
                <a:cs typeface="Arial"/>
              </a:rPr>
              <a:t>ChEBI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48488" y="516157"/>
            <a:ext cx="2087336" cy="1101285"/>
          </a:xfrm>
          <a:prstGeom prst="rect">
            <a:avLst/>
          </a:prstGeom>
          <a:noFill/>
        </p:spPr>
        <p:txBody>
          <a:bodyPr lIns="91398" tIns="45699" rIns="91398" bIns="45699">
            <a:spAutoFit/>
          </a:bodyPr>
          <a:lstStyle/>
          <a:p>
            <a:pPr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defRPr/>
            </a:pPr>
            <a:r>
              <a:rPr lang="en-US" sz="1600" dirty="0" smtClean="0">
                <a:solidFill>
                  <a:srgbClr val="005F62"/>
                </a:solidFill>
                <a:latin typeface="Arial"/>
                <a:ea typeface="ＭＳ Ｐゴシック" pitchFamily="34" charset="-128"/>
                <a:cs typeface="Arial"/>
              </a:rPr>
              <a:t>Literature &amp; ontology</a:t>
            </a:r>
            <a:endParaRPr lang="en-US" sz="1600" dirty="0">
              <a:solidFill>
                <a:srgbClr val="005F62"/>
              </a:solidFill>
              <a:latin typeface="Arial"/>
              <a:ea typeface="ＭＳ Ｐゴシック" pitchFamily="34" charset="-128"/>
              <a:cs typeface="Arial"/>
            </a:endParaRP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 smtClean="0">
                <a:latin typeface="Arial"/>
                <a:ea typeface="ＭＳ Ｐゴシック" pitchFamily="34" charset="-128"/>
                <a:cs typeface="Arial"/>
              </a:rPr>
              <a:t>Europe </a:t>
            </a:r>
            <a:r>
              <a:rPr lang="en-US" sz="1300" dirty="0">
                <a:latin typeface="Arial"/>
                <a:ea typeface="ＭＳ Ｐゴシック" pitchFamily="34" charset="-128"/>
                <a:cs typeface="Arial"/>
              </a:rPr>
              <a:t>PubMed </a:t>
            </a:r>
            <a:r>
              <a:rPr lang="en-US" sz="1300" dirty="0" smtClean="0">
                <a:latin typeface="Arial"/>
                <a:ea typeface="ＭＳ Ｐゴシック" pitchFamily="34" charset="-128"/>
                <a:cs typeface="Arial"/>
              </a:rPr>
              <a:t>Central</a:t>
            </a:r>
            <a:endParaRPr lang="en-US" sz="1300" dirty="0">
              <a:latin typeface="Arial"/>
              <a:ea typeface="ＭＳ Ｐゴシック" pitchFamily="34" charset="-128"/>
              <a:cs typeface="Arial"/>
            </a:endParaRP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 smtClean="0">
                <a:latin typeface="Arial"/>
                <a:ea typeface="ＭＳ Ｐゴシック" pitchFamily="34" charset="-128"/>
                <a:cs typeface="Arial"/>
              </a:rPr>
              <a:t>Gene Ontology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40499" y="2090301"/>
            <a:ext cx="2573905" cy="1101285"/>
          </a:xfrm>
          <a:prstGeom prst="rect">
            <a:avLst/>
          </a:prstGeom>
          <a:noFill/>
        </p:spPr>
        <p:txBody>
          <a:bodyPr wrap="square" lIns="91398" tIns="45699" rIns="91398" bIns="45699">
            <a:spAutoFit/>
          </a:bodyPr>
          <a:lstStyle/>
          <a:p>
            <a:pPr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defRPr/>
            </a:pPr>
            <a:r>
              <a:rPr lang="en-US" sz="1600" dirty="0" smtClean="0">
                <a:solidFill>
                  <a:srgbClr val="005F62"/>
                </a:solidFill>
                <a:latin typeface="Arial"/>
                <a:ea typeface="ＭＳ Ｐゴシック" pitchFamily="34" charset="-128"/>
                <a:cs typeface="Arial"/>
              </a:rPr>
              <a:t>Molecular </a:t>
            </a:r>
            <a:r>
              <a:rPr lang="en-US" sz="1600" dirty="0">
                <a:solidFill>
                  <a:srgbClr val="005F62"/>
                </a:solidFill>
                <a:latin typeface="Arial"/>
                <a:ea typeface="ＭＳ Ｐゴシック" pitchFamily="34" charset="-128"/>
                <a:cs typeface="Arial"/>
              </a:rPr>
              <a:t>structures</a:t>
            </a: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>
                <a:latin typeface="Arial"/>
                <a:ea typeface="ＭＳ Ｐゴシック" pitchFamily="34" charset="-128"/>
                <a:cs typeface="Arial"/>
              </a:rPr>
              <a:t>Protein Data Bank in Europe</a:t>
            </a: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 err="1">
                <a:latin typeface="Arial"/>
                <a:ea typeface="ＭＳ Ｐゴシック" pitchFamily="34" charset="-128"/>
                <a:cs typeface="Arial"/>
              </a:rPr>
              <a:t>PDBsum</a:t>
            </a:r>
            <a:endParaRPr lang="en-US" sz="1300" dirty="0">
              <a:latin typeface="Arial"/>
              <a:ea typeface="ＭＳ Ｐゴシック" pitchFamily="34" charset="-128"/>
              <a:cs typeface="Arial"/>
            </a:endParaRP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 err="1">
                <a:latin typeface="Arial"/>
                <a:ea typeface="ＭＳ Ｐゴシック" pitchFamily="34" charset="-128"/>
                <a:cs typeface="Arial"/>
              </a:rPr>
              <a:t>ProFunc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0264" y="4899921"/>
            <a:ext cx="1511073" cy="1101285"/>
          </a:xfrm>
          <a:prstGeom prst="rect">
            <a:avLst/>
          </a:prstGeom>
          <a:noFill/>
        </p:spPr>
        <p:txBody>
          <a:bodyPr lIns="91398" tIns="45699" rIns="91398" bIns="45699">
            <a:spAutoFit/>
          </a:bodyPr>
          <a:lstStyle/>
          <a:p>
            <a:pPr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defRPr/>
            </a:pPr>
            <a:r>
              <a:rPr lang="en-US" sz="1600" dirty="0">
                <a:solidFill>
                  <a:srgbClr val="005F62"/>
                </a:solidFill>
                <a:latin typeface="Arial"/>
                <a:ea typeface="ＭＳ Ｐゴシック" pitchFamily="34" charset="-128"/>
                <a:cs typeface="Arial"/>
              </a:rPr>
              <a:t>Pathways</a:t>
            </a: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 err="1" smtClean="0">
                <a:latin typeface="Arial"/>
                <a:ea typeface="ＭＳ Ｐゴシック" pitchFamily="34" charset="-128"/>
                <a:cs typeface="Arial"/>
              </a:rPr>
              <a:t>IntAct</a:t>
            </a:r>
            <a:endParaRPr lang="en-US" sz="1300" dirty="0" smtClean="0">
              <a:latin typeface="Arial"/>
              <a:ea typeface="ＭＳ Ｐゴシック" pitchFamily="34" charset="-128"/>
              <a:cs typeface="Arial"/>
            </a:endParaRP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 err="1" smtClean="0">
                <a:latin typeface="Arial"/>
                <a:ea typeface="ＭＳ Ｐゴシック" pitchFamily="34" charset="-128"/>
                <a:cs typeface="Arial"/>
              </a:rPr>
              <a:t>Reactome</a:t>
            </a:r>
            <a:endParaRPr lang="en-US" sz="1300" dirty="0">
              <a:latin typeface="Arial"/>
              <a:ea typeface="ＭＳ Ｐゴシック" pitchFamily="34" charset="-128"/>
              <a:cs typeface="Arial"/>
            </a:endParaRP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 err="1">
                <a:latin typeface="Arial"/>
                <a:ea typeface="ＭＳ Ｐゴシック" pitchFamily="34" charset="-128"/>
                <a:cs typeface="Arial"/>
              </a:rPr>
              <a:t>Metabolights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88691" y="4165340"/>
            <a:ext cx="1655309" cy="1101285"/>
          </a:xfrm>
          <a:prstGeom prst="rect">
            <a:avLst/>
          </a:prstGeom>
          <a:noFill/>
        </p:spPr>
        <p:txBody>
          <a:bodyPr lIns="91398" tIns="45699" rIns="91398" bIns="45699">
            <a:spAutoFit/>
          </a:bodyPr>
          <a:lstStyle/>
          <a:p>
            <a:pPr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defRPr/>
            </a:pPr>
            <a:r>
              <a:rPr lang="en-US" sz="1600" dirty="0">
                <a:solidFill>
                  <a:srgbClr val="005F62"/>
                </a:solidFill>
                <a:latin typeface="Arial"/>
                <a:ea typeface="ＭＳ Ｐゴシック" pitchFamily="34" charset="-128"/>
                <a:cs typeface="Arial"/>
              </a:rPr>
              <a:t>Systems</a:t>
            </a: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 err="1" smtClean="0">
                <a:latin typeface="Arial"/>
                <a:ea typeface="ＭＳ Ｐゴシック" pitchFamily="34" charset="-128"/>
                <a:cs typeface="Arial"/>
              </a:rPr>
              <a:t>BioModels</a:t>
            </a:r>
            <a:endParaRPr lang="en-US" sz="1300" dirty="0" smtClean="0">
              <a:latin typeface="Arial"/>
              <a:ea typeface="ＭＳ Ｐゴシック" pitchFamily="34" charset="-128"/>
              <a:cs typeface="Arial"/>
            </a:endParaRP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 smtClean="0">
                <a:latin typeface="Arial"/>
                <a:ea typeface="ＭＳ Ｐゴシック" pitchFamily="34" charset="-128"/>
                <a:cs typeface="Arial"/>
              </a:rPr>
              <a:t>Enzyme Portal</a:t>
            </a:r>
            <a:endParaRPr lang="en-US" sz="1300" dirty="0">
              <a:latin typeface="Arial"/>
              <a:ea typeface="ＭＳ Ｐゴシック" pitchFamily="34" charset="-128"/>
              <a:cs typeface="Arial"/>
            </a:endParaRP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 err="1">
                <a:latin typeface="Arial"/>
                <a:ea typeface="ＭＳ Ｐゴシック" pitchFamily="34" charset="-128"/>
                <a:cs typeface="Arial"/>
              </a:rPr>
              <a:t>BioSamples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5197" y="4528119"/>
            <a:ext cx="2232252" cy="1101285"/>
          </a:xfrm>
          <a:prstGeom prst="rect">
            <a:avLst/>
          </a:prstGeom>
          <a:noFill/>
        </p:spPr>
        <p:txBody>
          <a:bodyPr lIns="91398" tIns="45699" rIns="91398" bIns="45699">
            <a:spAutoFit/>
          </a:bodyPr>
          <a:lstStyle/>
          <a:p>
            <a:pPr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defRPr/>
            </a:pPr>
            <a:r>
              <a:rPr lang="en-US" sz="1600" dirty="0">
                <a:solidFill>
                  <a:srgbClr val="005F62"/>
                </a:solidFill>
                <a:latin typeface="Arial"/>
                <a:ea typeface="ＭＳ Ｐゴシック" pitchFamily="34" charset="-128"/>
                <a:cs typeface="Arial"/>
              </a:rPr>
              <a:t>Patent sequences</a:t>
            </a: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>
                <a:latin typeface="Arial"/>
                <a:ea typeface="ＭＳ Ｐゴシック" pitchFamily="34" charset="-128"/>
                <a:cs typeface="Arial"/>
              </a:rPr>
              <a:t>Non-redundant patent sequence </a:t>
            </a:r>
            <a:r>
              <a:rPr lang="en-US" sz="1300" dirty="0" err="1" smtClean="0">
                <a:latin typeface="Arial"/>
                <a:ea typeface="ＭＳ Ｐゴシック" pitchFamily="34" charset="-128"/>
                <a:cs typeface="Arial"/>
              </a:rPr>
              <a:t>dbs</a:t>
            </a:r>
            <a:endParaRPr lang="en-US" sz="1300" dirty="0" smtClean="0">
              <a:latin typeface="Arial"/>
              <a:ea typeface="ＭＳ Ｐゴシック" pitchFamily="34" charset="-128"/>
              <a:cs typeface="Arial"/>
            </a:endParaRPr>
          </a:p>
          <a:p>
            <a:pPr marL="285615" indent="-285615" defTabSz="912351">
              <a:lnSpc>
                <a:spcPct val="120000"/>
              </a:lnSpc>
              <a:buClr>
                <a:schemeClr val="accent5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300" dirty="0" smtClean="0">
                <a:latin typeface="Arial"/>
                <a:ea typeface="ＭＳ Ｐゴシック" pitchFamily="34" charset="-128"/>
                <a:cs typeface="Arial"/>
              </a:rPr>
              <a:t>Patent compounds</a:t>
            </a:r>
            <a:endParaRPr lang="en-US"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8166630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6" y="35912"/>
            <a:ext cx="8229600" cy="584776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3200" dirty="0">
                <a:solidFill>
                  <a:srgbClr val="72AD46"/>
                </a:solidFill>
                <a:latin typeface="Arial" pitchFamily="34" charset="0"/>
                <a:cs typeface="Arial" pitchFamily="34" charset="0"/>
              </a:rPr>
              <a:t>What services do we provide? </a:t>
            </a:r>
          </a:p>
        </p:txBody>
      </p:sp>
      <p:pic>
        <p:nvPicPr>
          <p:cNvPr id="5" name="Picture 2" descr="What_does_EBI d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5150" y="1052513"/>
            <a:ext cx="5491163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660232" y="693231"/>
            <a:ext cx="2304256" cy="1499613"/>
          </a:xfrm>
          <a:prstGeom prst="wedgeRectCallout">
            <a:avLst>
              <a:gd name="adj1" fmla="val -48172"/>
              <a:gd name="adj2" fmla="val 65442"/>
            </a:avLst>
          </a:prstGeom>
          <a:solidFill>
            <a:srgbClr val="FFEB94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71995" tIns="71995" rIns="71995" bIns="71995" anchor="ctr">
            <a:spAutoFit/>
          </a:bodyPr>
          <a:lstStyle/>
          <a:p>
            <a:pPr algn="ctr">
              <a:defRPr/>
            </a:pPr>
            <a:r>
              <a:rPr lang="en-US" sz="2200" dirty="0">
                <a:latin typeface="HelveticaNeueLT Pro 45 Lt"/>
                <a:cs typeface="HelveticaNeueLT Pro 45 Lt"/>
              </a:rPr>
              <a:t>Labs around the world send us their data and we…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7308850" y="3087807"/>
            <a:ext cx="1549400" cy="483950"/>
          </a:xfrm>
          <a:prstGeom prst="wedgeRectCallout">
            <a:avLst>
              <a:gd name="adj1" fmla="val -67845"/>
              <a:gd name="adj2" fmla="val 36076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995" tIns="71995" rIns="71995" bIns="71995" anchor="ctr">
            <a:spAutoFit/>
          </a:bodyPr>
          <a:lstStyle/>
          <a:p>
            <a:pPr algn="ctr">
              <a:defRPr/>
            </a:pPr>
            <a:r>
              <a:rPr lang="en-US" sz="2200" dirty="0">
                <a:latin typeface="HelveticaNeueLT Pro 45 Lt"/>
                <a:ea typeface="Geneva" pitchFamily="-111" charset="0"/>
                <a:cs typeface="HelveticaNeueLT Pro 45 Lt"/>
              </a:rPr>
              <a:t>Archive it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7019925" y="4670544"/>
            <a:ext cx="1549400" cy="483950"/>
          </a:xfrm>
          <a:prstGeom prst="wedgeRectCallout">
            <a:avLst>
              <a:gd name="adj1" fmla="val -89976"/>
              <a:gd name="adj2" fmla="val -1056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995" tIns="71995" rIns="71995" bIns="71995" anchor="ctr">
            <a:spAutoFit/>
          </a:bodyPr>
          <a:lstStyle/>
          <a:p>
            <a:pPr algn="ctr">
              <a:defRPr/>
            </a:pPr>
            <a:r>
              <a:rPr lang="en-US" sz="2200" dirty="0">
                <a:latin typeface="HelveticaNeueLT Pro 45 Lt"/>
                <a:ea typeface="Geneva" pitchFamily="-111" charset="0"/>
                <a:cs typeface="HelveticaNeueLT Pro 45 Lt"/>
              </a:rPr>
              <a:t>Classify it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505883" y="4992587"/>
            <a:ext cx="1981398" cy="1161059"/>
          </a:xfrm>
          <a:prstGeom prst="wedgeRectCallout">
            <a:avLst>
              <a:gd name="adj1" fmla="val 140351"/>
              <a:gd name="adj2" fmla="val 11209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71995" tIns="71995" rIns="71995" bIns="71995" anchor="ctr">
            <a:spAutoFit/>
          </a:bodyPr>
          <a:lstStyle/>
          <a:p>
            <a:pPr algn="ctr">
              <a:defRPr/>
            </a:pPr>
            <a:r>
              <a:rPr lang="en-US" sz="2200" dirty="0">
                <a:latin typeface="HelveticaNeueLT Pro 45 Lt"/>
                <a:ea typeface="Geneva" pitchFamily="-111" charset="0"/>
                <a:cs typeface="HelveticaNeueLT Pro 45 Lt"/>
              </a:rPr>
              <a:t>Share it with other data providers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285750" y="3939619"/>
            <a:ext cx="1549400" cy="483950"/>
          </a:xfrm>
          <a:prstGeom prst="wedgeRectCallout">
            <a:avLst>
              <a:gd name="adj1" fmla="val 93005"/>
              <a:gd name="adj2" fmla="val 82495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995" tIns="71995" rIns="71995" bIns="71995" anchor="ctr">
            <a:spAutoFit/>
          </a:bodyPr>
          <a:lstStyle/>
          <a:p>
            <a:pPr algn="ctr">
              <a:defRPr/>
            </a:pPr>
            <a:r>
              <a:rPr lang="en-US" sz="2200" dirty="0" err="1">
                <a:latin typeface="HelveticaNeueLT Pro 45 Lt"/>
                <a:ea typeface="Geneva" pitchFamily="-111" charset="0"/>
                <a:cs typeface="HelveticaNeueLT Pro 45 Lt"/>
              </a:rPr>
              <a:t>Analyse</a:t>
            </a:r>
            <a:r>
              <a:rPr lang="en-US" sz="2200" dirty="0">
                <a:latin typeface="HelveticaNeueLT Pro 45 Lt"/>
                <a:ea typeface="Geneva" pitchFamily="-111" charset="0"/>
                <a:cs typeface="HelveticaNeueLT Pro 45 Lt"/>
              </a:rPr>
              <a:t> it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50825" y="1356806"/>
            <a:ext cx="1800896" cy="1499613"/>
          </a:xfrm>
          <a:prstGeom prst="wedgeRectCallout">
            <a:avLst>
              <a:gd name="adj1" fmla="val 39252"/>
              <a:gd name="adj2" fmla="val 65182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71995" tIns="71995" rIns="71995" bIns="71995" anchor="ctr">
            <a:spAutoFit/>
          </a:bodyPr>
          <a:lstStyle/>
          <a:p>
            <a:pPr algn="ctr">
              <a:defRPr/>
            </a:pPr>
            <a:r>
              <a:rPr lang="en-US" sz="2200" dirty="0" smtClean="0">
                <a:latin typeface="HelveticaNeueLT Pro 45 Lt"/>
                <a:ea typeface="Geneva" pitchFamily="-111" charset="0"/>
                <a:cs typeface="HelveticaNeueLT Pro 45 Lt"/>
              </a:rPr>
              <a:t>…provide tools </a:t>
            </a:r>
            <a:r>
              <a:rPr lang="en-US" sz="2200" dirty="0">
                <a:latin typeface="HelveticaNeueLT Pro 45 Lt"/>
                <a:ea typeface="Geneva" pitchFamily="-111" charset="0"/>
                <a:cs typeface="HelveticaNeueLT Pro 45 Lt"/>
              </a:rPr>
              <a:t>to </a:t>
            </a:r>
            <a:r>
              <a:rPr lang="en-US" sz="2200" dirty="0" smtClean="0">
                <a:latin typeface="HelveticaNeueLT Pro 45 Lt"/>
                <a:ea typeface="Geneva" pitchFamily="-111" charset="0"/>
                <a:cs typeface="HelveticaNeueLT Pro 45 Lt"/>
              </a:rPr>
              <a:t>help researchers use it</a:t>
            </a:r>
            <a:endParaRPr lang="en-US" sz="2200" dirty="0">
              <a:latin typeface="HelveticaNeueLT Pro 45 Lt"/>
              <a:ea typeface="Geneva" pitchFamily="-111" charset="0"/>
              <a:cs typeface="HelveticaNeueLT Pro 45 Lt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3731640" y="3068638"/>
            <a:ext cx="15013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accent1"/>
                </a:solidFill>
                <a:latin typeface="HelveticaNeueLT Pro 45 Lt"/>
                <a:cs typeface="HelveticaNeueLT Pro 45 Lt"/>
              </a:rPr>
              <a:t>A virtuous</a:t>
            </a:r>
            <a:br>
              <a:rPr lang="en-US" dirty="0">
                <a:solidFill>
                  <a:schemeClr val="accent1"/>
                </a:solidFill>
                <a:latin typeface="HelveticaNeueLT Pro 45 Lt"/>
                <a:cs typeface="HelveticaNeueLT Pro 45 Lt"/>
              </a:rPr>
            </a:br>
            <a:r>
              <a:rPr lang="en-US" dirty="0">
                <a:solidFill>
                  <a:schemeClr val="accent1"/>
                </a:solidFill>
                <a:latin typeface="HelveticaNeueLT Pro 45 Lt"/>
                <a:cs typeface="HelveticaNeueLT Pro 45 Lt"/>
              </a:rPr>
              <a:t>circle</a:t>
            </a:r>
          </a:p>
        </p:txBody>
      </p:sp>
    </p:spTree>
    <p:extLst>
      <p:ext uri="{BB962C8B-B14F-4D97-AF65-F5344CB8AC3E}">
        <p14:creationId xmlns:p14="http://schemas.microsoft.com/office/powerpoint/2010/main" val="579825544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6" y="44624"/>
            <a:ext cx="8229600" cy="584776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3200" dirty="0">
                <a:solidFill>
                  <a:srgbClr val="72AD46"/>
                </a:solidFill>
                <a:latin typeface="Arial" pitchFamily="34" charset="0"/>
                <a:cs typeface="Arial" pitchFamily="34" charset="0"/>
              </a:rPr>
              <a:t>EMBL-EBI users: a snapshot</a:t>
            </a:r>
          </a:p>
        </p:txBody>
      </p:sp>
      <p:pic>
        <p:nvPicPr>
          <p:cNvPr id="5" name="Picture 4" descr="Screen Shot 2012-10-07 at 12.26.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2387"/>
            <a:ext cx="9180512" cy="504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59959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ppt9ECE.t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8761</TotalTime>
  <Words>221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Geneva</vt:lpstr>
      <vt:lpstr>HelveticaNeueLT Pro 35 Th</vt:lpstr>
      <vt:lpstr>HelveticaNeueLT Pro 45 Lt</vt:lpstr>
      <vt:lpstr>ppt9ECE.tmp</vt:lpstr>
      <vt:lpstr>Molecular Interactions and Network Analysis   From raw data to network analysis: PSICQUIC and Cytoscape</vt:lpstr>
      <vt:lpstr>PowerPoint Presentation</vt:lpstr>
      <vt:lpstr>What is EMBL-EBI?</vt:lpstr>
      <vt:lpstr>Data resources at EMBL-EBI</vt:lpstr>
      <vt:lpstr>What services do we provide? </vt:lpstr>
      <vt:lpstr>EMBL-EBI users: a snapshot</vt:lpstr>
    </vt:vector>
  </TitlesOfParts>
  <Company>s 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 k</dc:creator>
  <cp:lastModifiedBy>Christopher Taylor (TGAC)</cp:lastModifiedBy>
  <cp:revision>536</cp:revision>
  <cp:lastPrinted>2013-04-23T16:04:19Z</cp:lastPrinted>
  <dcterms:created xsi:type="dcterms:W3CDTF">2010-02-04T09:26:14Z</dcterms:created>
  <dcterms:modified xsi:type="dcterms:W3CDTF">2016-07-25T11:51:28Z</dcterms:modified>
</cp:coreProperties>
</file>