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tif" ContentType="image/tiff"/>
  <Default Extension="gif" ContentType="image/gif"/>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76" r:id="rId1"/>
  </p:sldMasterIdLst>
  <p:notesMasterIdLst>
    <p:notesMasterId r:id="rId19"/>
  </p:notesMasterIdLst>
  <p:handoutMasterIdLst>
    <p:handoutMasterId r:id="rId20"/>
  </p:handoutMasterIdLst>
  <p:sldIdLst>
    <p:sldId id="912" r:id="rId2"/>
    <p:sldId id="913" r:id="rId3"/>
    <p:sldId id="914" r:id="rId4"/>
    <p:sldId id="915" r:id="rId5"/>
    <p:sldId id="916" r:id="rId6"/>
    <p:sldId id="917" r:id="rId7"/>
    <p:sldId id="918" r:id="rId8"/>
    <p:sldId id="919" r:id="rId9"/>
    <p:sldId id="920" r:id="rId10"/>
    <p:sldId id="921" r:id="rId11"/>
    <p:sldId id="922" r:id="rId12"/>
    <p:sldId id="923" r:id="rId13"/>
    <p:sldId id="924" r:id="rId14"/>
    <p:sldId id="925" r:id="rId15"/>
    <p:sldId id="926" r:id="rId16"/>
    <p:sldId id="927" r:id="rId17"/>
    <p:sldId id="928" r:id="rId18"/>
  </p:sldIdLst>
  <p:sldSz cx="9144000" cy="6858000" type="screen4x3"/>
  <p:notesSz cx="6797675" cy="9928225"/>
  <p:defaultTextStyle>
    <a:defPPr>
      <a:defRPr lang="de-DE"/>
    </a:defPPr>
    <a:lvl1pPr algn="l" rtl="0" eaLnBrk="0" fontAlgn="base" hangingPunct="0">
      <a:spcBef>
        <a:spcPct val="0"/>
      </a:spcBef>
      <a:spcAft>
        <a:spcPct val="0"/>
      </a:spcAft>
      <a:defRPr sz="2400" kern="1200">
        <a:solidFill>
          <a:schemeClr val="tx1"/>
        </a:solidFill>
        <a:latin typeface="Arial" pitchFamily="34" charset="0"/>
        <a:ea typeface="Geneva"/>
        <a:cs typeface="Geneva"/>
      </a:defRPr>
    </a:lvl1pPr>
    <a:lvl2pPr marL="457200" algn="l" rtl="0" eaLnBrk="0" fontAlgn="base" hangingPunct="0">
      <a:spcBef>
        <a:spcPct val="0"/>
      </a:spcBef>
      <a:spcAft>
        <a:spcPct val="0"/>
      </a:spcAft>
      <a:defRPr sz="2400" kern="1200">
        <a:solidFill>
          <a:schemeClr val="tx1"/>
        </a:solidFill>
        <a:latin typeface="Arial" pitchFamily="34" charset="0"/>
        <a:ea typeface="Geneva"/>
        <a:cs typeface="Geneva"/>
      </a:defRPr>
    </a:lvl2pPr>
    <a:lvl3pPr marL="914400" algn="l" rtl="0" eaLnBrk="0" fontAlgn="base" hangingPunct="0">
      <a:spcBef>
        <a:spcPct val="0"/>
      </a:spcBef>
      <a:spcAft>
        <a:spcPct val="0"/>
      </a:spcAft>
      <a:defRPr sz="2400" kern="1200">
        <a:solidFill>
          <a:schemeClr val="tx1"/>
        </a:solidFill>
        <a:latin typeface="Arial" pitchFamily="34" charset="0"/>
        <a:ea typeface="Geneva"/>
        <a:cs typeface="Geneva"/>
      </a:defRPr>
    </a:lvl3pPr>
    <a:lvl4pPr marL="1371600" algn="l" rtl="0" eaLnBrk="0" fontAlgn="base" hangingPunct="0">
      <a:spcBef>
        <a:spcPct val="0"/>
      </a:spcBef>
      <a:spcAft>
        <a:spcPct val="0"/>
      </a:spcAft>
      <a:defRPr sz="2400" kern="1200">
        <a:solidFill>
          <a:schemeClr val="tx1"/>
        </a:solidFill>
        <a:latin typeface="Arial" pitchFamily="34" charset="0"/>
        <a:ea typeface="Geneva"/>
        <a:cs typeface="Geneva"/>
      </a:defRPr>
    </a:lvl4pPr>
    <a:lvl5pPr marL="1828800" algn="l" rtl="0" eaLnBrk="0" fontAlgn="base" hangingPunct="0">
      <a:spcBef>
        <a:spcPct val="0"/>
      </a:spcBef>
      <a:spcAft>
        <a:spcPct val="0"/>
      </a:spcAft>
      <a:defRPr sz="2400" kern="1200">
        <a:solidFill>
          <a:schemeClr val="tx1"/>
        </a:solidFill>
        <a:latin typeface="Arial" pitchFamily="34" charset="0"/>
        <a:ea typeface="Geneva"/>
        <a:cs typeface="Geneva"/>
      </a:defRPr>
    </a:lvl5pPr>
    <a:lvl6pPr marL="2286000" algn="l" defTabSz="914400" rtl="0" eaLnBrk="1" latinLnBrk="0" hangingPunct="1">
      <a:defRPr sz="2400" kern="1200">
        <a:solidFill>
          <a:schemeClr val="tx1"/>
        </a:solidFill>
        <a:latin typeface="Arial" pitchFamily="34" charset="0"/>
        <a:ea typeface="Geneva"/>
        <a:cs typeface="Geneva"/>
      </a:defRPr>
    </a:lvl6pPr>
    <a:lvl7pPr marL="2743200" algn="l" defTabSz="914400" rtl="0" eaLnBrk="1" latinLnBrk="0" hangingPunct="1">
      <a:defRPr sz="2400" kern="1200">
        <a:solidFill>
          <a:schemeClr val="tx1"/>
        </a:solidFill>
        <a:latin typeface="Arial" pitchFamily="34" charset="0"/>
        <a:ea typeface="Geneva"/>
        <a:cs typeface="Geneva"/>
      </a:defRPr>
    </a:lvl7pPr>
    <a:lvl8pPr marL="3200400" algn="l" defTabSz="914400" rtl="0" eaLnBrk="1" latinLnBrk="0" hangingPunct="1">
      <a:defRPr sz="2400" kern="1200">
        <a:solidFill>
          <a:schemeClr val="tx1"/>
        </a:solidFill>
        <a:latin typeface="Arial" pitchFamily="34" charset="0"/>
        <a:ea typeface="Geneva"/>
        <a:cs typeface="Geneva"/>
      </a:defRPr>
    </a:lvl8pPr>
    <a:lvl9pPr marL="3657600" algn="l" defTabSz="914400" rtl="0" eaLnBrk="1" latinLnBrk="0" hangingPunct="1">
      <a:defRPr sz="2400" kern="1200">
        <a:solidFill>
          <a:schemeClr val="tx1"/>
        </a:solidFill>
        <a:latin typeface="Arial" pitchFamily="34" charset="0"/>
        <a:ea typeface="Geneva"/>
        <a:cs typeface="Geneva"/>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E807"/>
    <a:srgbClr val="72AD46"/>
    <a:srgbClr val="FFCC66"/>
    <a:srgbClr val="E6E6E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1561" autoAdjust="0"/>
  </p:normalViewPr>
  <p:slideViewPr>
    <p:cSldViewPr showGuides="1">
      <p:cViewPr varScale="1">
        <p:scale>
          <a:sx n="102" d="100"/>
          <a:sy n="102" d="100"/>
        </p:scale>
        <p:origin x="57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77" d="100"/>
          <a:sy n="77" d="100"/>
        </p:scale>
        <p:origin x="-1470" y="-96"/>
      </p:cViewPr>
      <p:guideLst>
        <p:guide orient="horz" pos="3128"/>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latin typeface="Arial" panose="020B0604020202020204" pitchFamily="34" charset="0"/>
                <a:cs typeface="Arial" panose="020B0604020202020204" pitchFamily="34" charset="0"/>
              </a:defRPr>
            </a:pPr>
            <a:r>
              <a:rPr lang="en-GB">
                <a:latin typeface="Arial" panose="020B0604020202020204" pitchFamily="34" charset="0"/>
                <a:cs typeface="Arial" panose="020B0604020202020204" pitchFamily="34" charset="0"/>
              </a:rPr>
              <a:t>Pathway resource list</a:t>
            </a:r>
          </a:p>
        </c:rich>
      </c:tx>
      <c:overlay val="0"/>
    </c:title>
    <c:autoTitleDeleted val="0"/>
    <c:plotArea>
      <c:layout/>
      <c:pieChart>
        <c:varyColors val="1"/>
        <c:ser>
          <c:idx val="0"/>
          <c:order val="0"/>
          <c:tx>
            <c:strRef>
              <c:f>Sheet1!$B$1</c:f>
              <c:strCache>
                <c:ptCount val="1"/>
                <c:pt idx="0">
                  <c:v>Pathway resource list</c:v>
                </c:pt>
              </c:strCache>
            </c:strRef>
          </c:tx>
          <c:dPt>
            <c:idx val="0"/>
            <c:bubble3D val="0"/>
            <c:spPr>
              <a:solidFill>
                <a:schemeClr val="accent1">
                  <a:lumMod val="60000"/>
                  <a:lumOff val="40000"/>
                </a:schemeClr>
              </a:solidFill>
            </c:spPr>
          </c:dPt>
          <c:dPt>
            <c:idx val="1"/>
            <c:bubble3D val="0"/>
            <c:spPr>
              <a:solidFill>
                <a:schemeClr val="accent1">
                  <a:lumMod val="75000"/>
                </a:schemeClr>
              </a:solidFill>
            </c:spPr>
          </c:dPt>
          <c:dPt>
            <c:idx val="2"/>
            <c:bubble3D val="0"/>
            <c:spPr>
              <a:solidFill>
                <a:schemeClr val="accent1">
                  <a:lumMod val="50000"/>
                </a:schemeClr>
              </a:solidFill>
            </c:spPr>
          </c:dPt>
          <c:dPt>
            <c:idx val="3"/>
            <c:bubble3D val="0"/>
            <c:spPr>
              <a:solidFill>
                <a:schemeClr val="accent6">
                  <a:lumMod val="40000"/>
                  <a:lumOff val="60000"/>
                </a:schemeClr>
              </a:solidFill>
            </c:spPr>
          </c:dPt>
          <c:dPt>
            <c:idx val="4"/>
            <c:bubble3D val="0"/>
            <c:spPr>
              <a:solidFill>
                <a:srgbClr val="C00000"/>
              </a:solidFill>
            </c:spPr>
          </c:dPt>
          <c:dPt>
            <c:idx val="5"/>
            <c:bubble3D val="0"/>
            <c:spPr>
              <a:solidFill>
                <a:schemeClr val="bg1">
                  <a:lumMod val="65000"/>
                </a:schemeClr>
              </a:solidFill>
            </c:spPr>
          </c:dPt>
          <c:dPt>
            <c:idx val="6"/>
            <c:bubble3D val="0"/>
            <c:spPr>
              <a:solidFill>
                <a:schemeClr val="tx1">
                  <a:lumMod val="65000"/>
                  <a:lumOff val="35000"/>
                </a:schemeClr>
              </a:solidFill>
            </c:spPr>
          </c:dPt>
          <c:dPt>
            <c:idx val="7"/>
            <c:bubble3D val="0"/>
            <c:spPr>
              <a:solidFill>
                <a:schemeClr val="tx1">
                  <a:lumMod val="75000"/>
                  <a:lumOff val="25000"/>
                </a:schemeClr>
              </a:solidFill>
            </c:spPr>
          </c:dPt>
          <c:dPt>
            <c:idx val="8"/>
            <c:bubble3D val="0"/>
            <c:spPr>
              <a:solidFill>
                <a:schemeClr val="tx1">
                  <a:lumMod val="85000"/>
                  <a:lumOff val="15000"/>
                </a:schemeClr>
              </a:solidFill>
            </c:spPr>
          </c:dPt>
          <c:dLbls>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extLst>
          </c:dLbls>
          <c:cat>
            <c:strRef>
              <c:f>Sheet1!$A$2:$A$10</c:f>
              <c:strCache>
                <c:ptCount val="9"/>
                <c:pt idx="0">
                  <c:v>Protein-Protein Interactions</c:v>
                </c:pt>
                <c:pt idx="1">
                  <c:v>Metabolic Pathways</c:v>
                </c:pt>
                <c:pt idx="2">
                  <c:v>Signaling Pathways</c:v>
                </c:pt>
                <c:pt idx="3">
                  <c:v>Protein-Compound Interactions</c:v>
                </c:pt>
                <c:pt idx="4">
                  <c:v>Transcription Factors / Gene Regulatory Networks</c:v>
                </c:pt>
                <c:pt idx="5">
                  <c:v>Pathway Diagrams</c:v>
                </c:pt>
                <c:pt idx="6">
                  <c:v>Genetic Interaction Networks</c:v>
                </c:pt>
                <c:pt idx="7">
                  <c:v>Protein Sequence Focused</c:v>
                </c:pt>
                <c:pt idx="8">
                  <c:v>Other</c:v>
                </c:pt>
              </c:strCache>
            </c:strRef>
          </c:cat>
          <c:val>
            <c:numRef>
              <c:f>Sheet1!$B$2:$B$10</c:f>
              <c:numCache>
                <c:formatCode>General</c:formatCode>
                <c:ptCount val="9"/>
                <c:pt idx="0">
                  <c:v>257</c:v>
                </c:pt>
                <c:pt idx="1">
                  <c:v>133</c:v>
                </c:pt>
                <c:pt idx="2">
                  <c:v>95</c:v>
                </c:pt>
                <c:pt idx="3">
                  <c:v>81</c:v>
                </c:pt>
                <c:pt idx="4">
                  <c:v>80</c:v>
                </c:pt>
                <c:pt idx="5">
                  <c:v>61</c:v>
                </c:pt>
                <c:pt idx="6">
                  <c:v>28</c:v>
                </c:pt>
                <c:pt idx="7">
                  <c:v>25</c:v>
                </c:pt>
                <c:pt idx="8">
                  <c:v>17</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511636088668874"/>
          <c:y val="0.123325295275591"/>
          <c:w val="0.48016068843341297"/>
          <c:h val="0.85908366141732195"/>
        </c:manualLayout>
      </c:layout>
      <c:overlay val="0"/>
      <c:txPr>
        <a:bodyPr/>
        <a:lstStyle/>
        <a:p>
          <a:pPr>
            <a:defRPr>
              <a:latin typeface="Arial" panose="020B0604020202020204" pitchFamily="34" charset="0"/>
              <a:cs typeface="Arial" panose="020B0604020202020204" pitchFamily="34" charset="0"/>
            </a:defRPr>
          </a:pPr>
          <a:endParaRPr lang="en-US"/>
        </a:p>
      </c:txPr>
    </c:legend>
    <c:plotVisOnly val="1"/>
    <c:dispBlanksAs val="zero"/>
    <c:showDLblsOverMax val="0"/>
  </c:chart>
  <c:txPr>
    <a:bodyPr/>
    <a:lstStyle/>
    <a:p>
      <a:pPr>
        <a:defRPr sz="1800">
          <a:latin typeface="HelveticaNeueLT Pro 45 Lt" pitchFamily="34" charset="0"/>
        </a:defRPr>
      </a:pPr>
      <a:endParaRPr lang="en-US"/>
    </a:p>
  </c:txPr>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4" y="2"/>
            <a:ext cx="2945659" cy="496411"/>
          </a:xfrm>
          <a:prstGeom prst="rect">
            <a:avLst/>
          </a:prstGeom>
          <a:noFill/>
          <a:ln w="9525">
            <a:noFill/>
            <a:miter lim="800000"/>
            <a:headEnd/>
            <a:tailEnd/>
          </a:ln>
          <a:effectLst/>
        </p:spPr>
        <p:txBody>
          <a:bodyPr vert="horz" wrap="square" lIns="91426" tIns="45714" rIns="91426" bIns="45714" numCol="1" anchor="t" anchorCtr="0" compatLnSpc="1">
            <a:prstTxWarp prst="textNoShape">
              <a:avLst/>
            </a:prstTxWarp>
          </a:bodyPr>
          <a:lstStyle>
            <a:lvl1pPr>
              <a:defRPr sz="1200">
                <a:latin typeface="Arial" charset="0"/>
                <a:ea typeface="Geneva" pitchFamily="-112" charset="0"/>
                <a:cs typeface="Geneva" pitchFamily="-112" charset="0"/>
              </a:defRPr>
            </a:lvl1pPr>
          </a:lstStyle>
          <a:p>
            <a:pPr>
              <a:defRPr/>
            </a:pPr>
            <a:endParaRPr lang="en-US"/>
          </a:p>
        </p:txBody>
      </p:sp>
      <p:sp>
        <p:nvSpPr>
          <p:cNvPr id="27651" name="Rectangle 3"/>
          <p:cNvSpPr>
            <a:spLocks noGrp="1" noChangeArrowheads="1"/>
          </p:cNvSpPr>
          <p:nvPr>
            <p:ph type="dt" sz="quarter" idx="1"/>
          </p:nvPr>
        </p:nvSpPr>
        <p:spPr bwMode="auto">
          <a:xfrm>
            <a:off x="3850447" y="2"/>
            <a:ext cx="2945659" cy="496411"/>
          </a:xfrm>
          <a:prstGeom prst="rect">
            <a:avLst/>
          </a:prstGeom>
          <a:noFill/>
          <a:ln w="9525">
            <a:noFill/>
            <a:miter lim="800000"/>
            <a:headEnd/>
            <a:tailEnd/>
          </a:ln>
          <a:effectLst/>
        </p:spPr>
        <p:txBody>
          <a:bodyPr vert="horz" wrap="square" lIns="91426" tIns="45714" rIns="91426" bIns="45714" numCol="1" anchor="t" anchorCtr="0" compatLnSpc="1">
            <a:prstTxWarp prst="textNoShape">
              <a:avLst/>
            </a:prstTxWarp>
          </a:bodyPr>
          <a:lstStyle>
            <a:lvl1pPr algn="r">
              <a:defRPr sz="1200">
                <a:latin typeface="Arial" charset="0"/>
                <a:ea typeface="Geneva" pitchFamily="-112" charset="0"/>
                <a:cs typeface="Geneva" pitchFamily="-112" charset="0"/>
              </a:defRPr>
            </a:lvl1pPr>
          </a:lstStyle>
          <a:p>
            <a:pPr>
              <a:defRPr/>
            </a:pPr>
            <a:endParaRPr lang="en-US"/>
          </a:p>
        </p:txBody>
      </p:sp>
      <p:sp>
        <p:nvSpPr>
          <p:cNvPr id="27652" name="Rectangle 4"/>
          <p:cNvSpPr>
            <a:spLocks noGrp="1" noChangeArrowheads="1"/>
          </p:cNvSpPr>
          <p:nvPr>
            <p:ph type="ftr" sz="quarter" idx="2"/>
          </p:nvPr>
        </p:nvSpPr>
        <p:spPr bwMode="auto">
          <a:xfrm>
            <a:off x="4" y="9430092"/>
            <a:ext cx="2945659" cy="496411"/>
          </a:xfrm>
          <a:prstGeom prst="rect">
            <a:avLst/>
          </a:prstGeom>
          <a:noFill/>
          <a:ln w="9525">
            <a:noFill/>
            <a:miter lim="800000"/>
            <a:headEnd/>
            <a:tailEnd/>
          </a:ln>
          <a:effectLst/>
        </p:spPr>
        <p:txBody>
          <a:bodyPr vert="horz" wrap="square" lIns="91426" tIns="45714" rIns="91426" bIns="45714" numCol="1" anchor="b" anchorCtr="0" compatLnSpc="1">
            <a:prstTxWarp prst="textNoShape">
              <a:avLst/>
            </a:prstTxWarp>
          </a:bodyPr>
          <a:lstStyle>
            <a:lvl1pPr>
              <a:defRPr sz="1200">
                <a:latin typeface="Arial" charset="0"/>
                <a:ea typeface="Geneva" pitchFamily="-112" charset="0"/>
                <a:cs typeface="Geneva" pitchFamily="-112" charset="0"/>
              </a:defRPr>
            </a:lvl1pPr>
          </a:lstStyle>
          <a:p>
            <a:pPr>
              <a:defRPr/>
            </a:pPr>
            <a:endParaRPr lang="en-US"/>
          </a:p>
        </p:txBody>
      </p:sp>
      <p:sp>
        <p:nvSpPr>
          <p:cNvPr id="27653" name="Rectangle 5"/>
          <p:cNvSpPr>
            <a:spLocks noGrp="1" noChangeArrowheads="1"/>
          </p:cNvSpPr>
          <p:nvPr>
            <p:ph type="sldNum" sz="quarter" idx="3"/>
          </p:nvPr>
        </p:nvSpPr>
        <p:spPr bwMode="auto">
          <a:xfrm>
            <a:off x="3850447" y="9430092"/>
            <a:ext cx="2945659" cy="496411"/>
          </a:xfrm>
          <a:prstGeom prst="rect">
            <a:avLst/>
          </a:prstGeom>
          <a:noFill/>
          <a:ln w="9525">
            <a:noFill/>
            <a:miter lim="800000"/>
            <a:headEnd/>
            <a:tailEnd/>
          </a:ln>
          <a:effectLst/>
        </p:spPr>
        <p:txBody>
          <a:bodyPr vert="horz" wrap="square" lIns="91426" tIns="45714" rIns="91426" bIns="45714" numCol="1" anchor="b" anchorCtr="0" compatLnSpc="1">
            <a:prstTxWarp prst="textNoShape">
              <a:avLst/>
            </a:prstTxWarp>
          </a:bodyPr>
          <a:lstStyle>
            <a:lvl1pPr algn="r">
              <a:defRPr sz="1200">
                <a:latin typeface="Arial" charset="0"/>
                <a:ea typeface="Geneva" pitchFamily="-112" charset="0"/>
                <a:cs typeface="Geneva" pitchFamily="-112" charset="0"/>
              </a:defRPr>
            </a:lvl1pPr>
          </a:lstStyle>
          <a:p>
            <a:pPr>
              <a:defRPr/>
            </a:pPr>
            <a:fld id="{3D0724DF-0F79-4416-8073-739EC471507E}" type="slidenum">
              <a:rPr lang="en-US"/>
              <a:pPr>
                <a:defRPr/>
              </a:pPr>
              <a:t>‹#›</a:t>
            </a:fld>
            <a:endParaRPr lang="en-US"/>
          </a:p>
        </p:txBody>
      </p:sp>
    </p:spTree>
    <p:extLst>
      <p:ext uri="{BB962C8B-B14F-4D97-AF65-F5344CB8AC3E}">
        <p14:creationId xmlns:p14="http://schemas.microsoft.com/office/powerpoint/2010/main" val="1868789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4" y="2"/>
            <a:ext cx="2945659" cy="496411"/>
          </a:xfrm>
          <a:prstGeom prst="rect">
            <a:avLst/>
          </a:prstGeom>
          <a:noFill/>
          <a:ln w="9525">
            <a:noFill/>
            <a:miter lim="800000"/>
            <a:headEnd/>
            <a:tailEnd/>
          </a:ln>
        </p:spPr>
        <p:txBody>
          <a:bodyPr vert="horz" wrap="square" lIns="91426" tIns="45714" rIns="91426" bIns="45714" numCol="1" anchor="t" anchorCtr="0" compatLnSpc="1">
            <a:prstTxWarp prst="textNoShape">
              <a:avLst/>
            </a:prstTxWarp>
          </a:bodyPr>
          <a:lstStyle>
            <a:lvl1pPr>
              <a:defRPr sz="1200">
                <a:latin typeface="Arial" charset="0"/>
                <a:ea typeface="Geneva" pitchFamily="-112" charset="0"/>
                <a:cs typeface="Geneva" pitchFamily="-112" charset="0"/>
              </a:defRPr>
            </a:lvl1pPr>
          </a:lstStyle>
          <a:p>
            <a:pPr>
              <a:defRPr/>
            </a:pPr>
            <a:endParaRPr lang="de-DE"/>
          </a:p>
        </p:txBody>
      </p:sp>
      <p:sp>
        <p:nvSpPr>
          <p:cNvPr id="4099" name="Rectangle 3"/>
          <p:cNvSpPr>
            <a:spLocks noGrp="1" noChangeArrowheads="1"/>
          </p:cNvSpPr>
          <p:nvPr>
            <p:ph type="dt" idx="1"/>
          </p:nvPr>
        </p:nvSpPr>
        <p:spPr bwMode="auto">
          <a:xfrm>
            <a:off x="3852020" y="2"/>
            <a:ext cx="2945659" cy="496411"/>
          </a:xfrm>
          <a:prstGeom prst="rect">
            <a:avLst/>
          </a:prstGeom>
          <a:noFill/>
          <a:ln w="9525">
            <a:noFill/>
            <a:miter lim="800000"/>
            <a:headEnd/>
            <a:tailEnd/>
          </a:ln>
        </p:spPr>
        <p:txBody>
          <a:bodyPr vert="horz" wrap="square" lIns="91426" tIns="45714" rIns="91426" bIns="45714" numCol="1" anchor="t" anchorCtr="0" compatLnSpc="1">
            <a:prstTxWarp prst="textNoShape">
              <a:avLst/>
            </a:prstTxWarp>
          </a:bodyPr>
          <a:lstStyle>
            <a:lvl1pPr algn="r">
              <a:defRPr sz="1200">
                <a:latin typeface="Arial" charset="0"/>
                <a:ea typeface="Geneva" pitchFamily="-112" charset="0"/>
                <a:cs typeface="Geneva" pitchFamily="-112" charset="0"/>
              </a:defRPr>
            </a:lvl1pPr>
          </a:lstStyle>
          <a:p>
            <a:pPr>
              <a:defRPr/>
            </a:pPr>
            <a:endParaRPr lang="de-DE"/>
          </a:p>
        </p:txBody>
      </p:sp>
      <p:sp>
        <p:nvSpPr>
          <p:cNvPr id="14340"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906357" y="4715910"/>
            <a:ext cx="4984962" cy="4467701"/>
          </a:xfrm>
          <a:prstGeom prst="rect">
            <a:avLst/>
          </a:prstGeom>
          <a:noFill/>
          <a:ln w="9525">
            <a:noFill/>
            <a:miter lim="800000"/>
            <a:headEnd/>
            <a:tailEnd/>
          </a:ln>
        </p:spPr>
        <p:txBody>
          <a:bodyPr vert="horz" wrap="square" lIns="91426" tIns="45714" rIns="91426" bIns="45714" numCol="1" anchor="t" anchorCtr="0" compatLnSpc="1">
            <a:prstTxWarp prst="textNoShape">
              <a:avLst/>
            </a:prstTxWarp>
          </a:bodyPr>
          <a:lstStyle/>
          <a:p>
            <a:pPr lvl="0"/>
            <a:r>
              <a:rPr lang="de-DE" noProof="0" smtClean="0"/>
              <a:t>Mastertextformat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4102" name="Rectangle 6"/>
          <p:cNvSpPr>
            <a:spLocks noGrp="1" noChangeArrowheads="1"/>
          </p:cNvSpPr>
          <p:nvPr>
            <p:ph type="ftr" sz="quarter" idx="4"/>
          </p:nvPr>
        </p:nvSpPr>
        <p:spPr bwMode="auto">
          <a:xfrm>
            <a:off x="4" y="9431815"/>
            <a:ext cx="2945659" cy="496411"/>
          </a:xfrm>
          <a:prstGeom prst="rect">
            <a:avLst/>
          </a:prstGeom>
          <a:noFill/>
          <a:ln w="9525">
            <a:noFill/>
            <a:miter lim="800000"/>
            <a:headEnd/>
            <a:tailEnd/>
          </a:ln>
        </p:spPr>
        <p:txBody>
          <a:bodyPr vert="horz" wrap="square" lIns="91426" tIns="45714" rIns="91426" bIns="45714" numCol="1" anchor="b" anchorCtr="0" compatLnSpc="1">
            <a:prstTxWarp prst="textNoShape">
              <a:avLst/>
            </a:prstTxWarp>
          </a:bodyPr>
          <a:lstStyle>
            <a:lvl1pPr>
              <a:defRPr sz="1200">
                <a:latin typeface="Arial" charset="0"/>
                <a:ea typeface="Geneva" pitchFamily="-112" charset="0"/>
                <a:cs typeface="Geneva" pitchFamily="-112" charset="0"/>
              </a:defRPr>
            </a:lvl1pPr>
          </a:lstStyle>
          <a:p>
            <a:pPr>
              <a:defRPr/>
            </a:pPr>
            <a:endParaRPr lang="de-DE"/>
          </a:p>
        </p:txBody>
      </p:sp>
      <p:sp>
        <p:nvSpPr>
          <p:cNvPr id="4103" name="Rectangle 7"/>
          <p:cNvSpPr>
            <a:spLocks noGrp="1" noChangeArrowheads="1"/>
          </p:cNvSpPr>
          <p:nvPr>
            <p:ph type="sldNum" sz="quarter" idx="5"/>
          </p:nvPr>
        </p:nvSpPr>
        <p:spPr bwMode="auto">
          <a:xfrm>
            <a:off x="3852020" y="9431815"/>
            <a:ext cx="2945659" cy="496411"/>
          </a:xfrm>
          <a:prstGeom prst="rect">
            <a:avLst/>
          </a:prstGeom>
          <a:noFill/>
          <a:ln w="9525">
            <a:noFill/>
            <a:miter lim="800000"/>
            <a:headEnd/>
            <a:tailEnd/>
          </a:ln>
        </p:spPr>
        <p:txBody>
          <a:bodyPr vert="horz" wrap="square" lIns="91426" tIns="45714" rIns="91426" bIns="45714" numCol="1" anchor="b" anchorCtr="0" compatLnSpc="1">
            <a:prstTxWarp prst="textNoShape">
              <a:avLst/>
            </a:prstTxWarp>
          </a:bodyPr>
          <a:lstStyle>
            <a:lvl1pPr algn="r">
              <a:defRPr sz="1200">
                <a:latin typeface="Arial" charset="0"/>
                <a:ea typeface="Geneva" pitchFamily="-112" charset="0"/>
                <a:cs typeface="Geneva" pitchFamily="-112" charset="0"/>
              </a:defRPr>
            </a:lvl1pPr>
          </a:lstStyle>
          <a:p>
            <a:pPr>
              <a:defRPr/>
            </a:pPr>
            <a:fld id="{EBEF1CDD-4330-462E-8EFC-7F69CCB2BD2D}" type="slidenum">
              <a:rPr lang="de-DE"/>
              <a:pPr>
                <a:defRPr/>
              </a:pPr>
              <a:t>‹#›</a:t>
            </a:fld>
            <a:endParaRPr lang="de-DE"/>
          </a:p>
        </p:txBody>
      </p:sp>
    </p:spTree>
    <p:extLst>
      <p:ext uri="{BB962C8B-B14F-4D97-AF65-F5344CB8AC3E}">
        <p14:creationId xmlns:p14="http://schemas.microsoft.com/office/powerpoint/2010/main" val="5199287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2" charset="0"/>
        <a:ea typeface="Geneva" pitchFamily="-112" charset="0"/>
        <a:cs typeface="Geneva" pitchFamily="-112" charset="0"/>
      </a:defRPr>
    </a:lvl1pPr>
    <a:lvl2pPr marL="457200" algn="l" rtl="0" eaLnBrk="0" fontAlgn="base" hangingPunct="0">
      <a:spcBef>
        <a:spcPct val="30000"/>
      </a:spcBef>
      <a:spcAft>
        <a:spcPct val="0"/>
      </a:spcAft>
      <a:defRPr sz="1200" kern="1200">
        <a:solidFill>
          <a:schemeClr val="tx1"/>
        </a:solidFill>
        <a:latin typeface="Arial" pitchFamily="-112" charset="0"/>
        <a:ea typeface="Geneva" pitchFamily="-112" charset="0"/>
        <a:cs typeface="Geneva" pitchFamily="-112" charset="0"/>
      </a:defRPr>
    </a:lvl2pPr>
    <a:lvl3pPr marL="914400" algn="l" rtl="0" eaLnBrk="0" fontAlgn="base" hangingPunct="0">
      <a:spcBef>
        <a:spcPct val="30000"/>
      </a:spcBef>
      <a:spcAft>
        <a:spcPct val="0"/>
      </a:spcAft>
      <a:defRPr sz="1200" kern="1200">
        <a:solidFill>
          <a:schemeClr val="tx1"/>
        </a:solidFill>
        <a:latin typeface="Arial" pitchFamily="-112" charset="0"/>
        <a:ea typeface="Geneva" pitchFamily="-112" charset="0"/>
        <a:cs typeface="Geneva" pitchFamily="-112" charset="0"/>
      </a:defRPr>
    </a:lvl3pPr>
    <a:lvl4pPr marL="1371600" algn="l" rtl="0" eaLnBrk="0" fontAlgn="base" hangingPunct="0">
      <a:spcBef>
        <a:spcPct val="30000"/>
      </a:spcBef>
      <a:spcAft>
        <a:spcPct val="0"/>
      </a:spcAft>
      <a:defRPr sz="1200" kern="1200">
        <a:solidFill>
          <a:schemeClr val="tx1"/>
        </a:solidFill>
        <a:latin typeface="Arial" pitchFamily="-112" charset="0"/>
        <a:ea typeface="Geneva" pitchFamily="-112" charset="0"/>
        <a:cs typeface="Geneva" pitchFamily="-112" charset="0"/>
      </a:defRPr>
    </a:lvl4pPr>
    <a:lvl5pPr marL="1828800" algn="l" rtl="0" eaLnBrk="0" fontAlgn="base" hangingPunct="0">
      <a:spcBef>
        <a:spcPct val="30000"/>
      </a:spcBef>
      <a:spcAft>
        <a:spcPct val="0"/>
      </a:spcAft>
      <a:defRPr sz="1200" kern="1200">
        <a:solidFill>
          <a:schemeClr val="tx1"/>
        </a:solidFill>
        <a:latin typeface="Arial" pitchFamily="-112" charset="0"/>
        <a:ea typeface="Geneva" pitchFamily="-112" charset="0"/>
        <a:cs typeface="Geneva" pitchFamily="-112"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p:spPr>
        <p:txBody>
          <a:bodyPr/>
          <a:lstStyle/>
          <a:p>
            <a:fld id="{AD9DBCC5-7EE5-4020-B32D-512AB0B8CE85}" type="slidenum">
              <a:rPr lang="de-DE"/>
              <a:pPr/>
              <a:t>2</a:t>
            </a:fld>
            <a:endParaRPr lang="de-DE"/>
          </a:p>
        </p:txBody>
      </p:sp>
      <p:sp>
        <p:nvSpPr>
          <p:cNvPr id="26626" name="Rectangle 1026"/>
          <p:cNvSpPr>
            <a:spLocks noGrp="1" noRot="1" noChangeAspect="1" noChangeArrowheads="1" noTextEdit="1"/>
          </p:cNvSpPr>
          <p:nvPr>
            <p:ph type="sldImg"/>
          </p:nvPr>
        </p:nvSpPr>
        <p:spPr>
          <a:ln/>
        </p:spPr>
      </p:sp>
      <p:sp>
        <p:nvSpPr>
          <p:cNvPr id="26627" name="Rectangle 1027"/>
          <p:cNvSpPr>
            <a:spLocks noGrp="1" noChangeArrowheads="1"/>
          </p:cNvSpPr>
          <p:nvPr>
            <p:ph type="body" idx="1"/>
          </p:nvPr>
        </p:nvSpPr>
        <p:spPr>
          <a:noFill/>
          <a:ln/>
        </p:spPr>
        <p:txBody>
          <a:bodyPr/>
          <a:lstStyle/>
          <a:p>
            <a:pPr eaLnBrk="1" hangingPunct="1">
              <a:buFontTx/>
              <a:buChar char="•"/>
            </a:pPr>
            <a:r>
              <a:rPr lang="en-GB" smtClean="0">
                <a:latin typeface="Arial" pitchFamily="34" charset="0"/>
                <a:ea typeface="ＭＳ Ｐゴシック" charset="-128"/>
              </a:rPr>
              <a:t>As a biologist I would prefer to see all the information in one unique database.</a:t>
            </a:r>
          </a:p>
          <a:p>
            <a:pPr eaLnBrk="1" hangingPunct="1">
              <a:buFontTx/>
              <a:buChar char="•"/>
            </a:pPr>
            <a:r>
              <a:rPr lang="en-GB" smtClean="0">
                <a:latin typeface="Arial" pitchFamily="34" charset="0"/>
                <a:ea typeface="ＭＳ Ｐゴシック" charset="-128"/>
              </a:rPr>
              <a:t>Centralized databases have this mission.</a:t>
            </a:r>
          </a:p>
          <a:p>
            <a:pPr eaLnBrk="1" hangingPunct="1">
              <a:buFontTx/>
              <a:buChar char="•"/>
            </a:pPr>
            <a:r>
              <a:rPr lang="en-GB" smtClean="0">
                <a:latin typeface="Arial" pitchFamily="34" charset="0"/>
                <a:ea typeface="ＭＳ Ｐゴシック" charset="-128"/>
              </a:rPr>
              <a:t>The aim to collect all the information for one specific domain.</a:t>
            </a:r>
          </a:p>
          <a:p>
            <a:pPr eaLnBrk="1" hangingPunct="1">
              <a:buFontTx/>
              <a:buChar char="•"/>
            </a:pPr>
            <a:r>
              <a:rPr lang="en-GB" smtClean="0">
                <a:latin typeface="Arial" pitchFamily="34" charset="0"/>
                <a:ea typeface="ＭＳ Ｐゴシック" charset="-128"/>
              </a:rPr>
              <a:t>However …</a:t>
            </a:r>
          </a:p>
          <a:p>
            <a:pPr eaLnBrk="1" hangingPunct="1">
              <a:buFontTx/>
              <a:buChar char="•"/>
            </a:pPr>
            <a:r>
              <a:rPr lang="en-GB" smtClean="0">
                <a:latin typeface="Arial" pitchFamily="34" charset="0"/>
                <a:ea typeface="ＭＳ Ｐゴシック" charset="-128"/>
              </a:rPr>
              <a:t>Medium-size labs and organizations are capable to produce large amounts of data.</a:t>
            </a:r>
          </a:p>
          <a:p>
            <a:pPr eaLnBrk="1" hangingPunct="1">
              <a:buFontTx/>
              <a:buChar char="•"/>
            </a:pPr>
            <a:r>
              <a:rPr lang="en-GB" smtClean="0">
                <a:latin typeface="Arial" pitchFamily="34" charset="0"/>
                <a:ea typeface="ＭＳ Ｐゴシック" charset="-128"/>
              </a:rPr>
              <a:t>Then it becomes harder to submit data to centralized repositories.</a:t>
            </a:r>
          </a:p>
          <a:p>
            <a:pPr eaLnBrk="1" hangingPunct="1">
              <a:buFontTx/>
              <a:buChar char="•"/>
            </a:pPr>
            <a:r>
              <a:rPr lang="en-GB" smtClean="0">
                <a:latin typeface="Arial" pitchFamily="34" charset="0"/>
                <a:ea typeface="ＭＳ Ｐゴシック" charset="-128"/>
              </a:rPr>
              <a:t>Moreover data producers like to control and structure their own databases, developing their own GUI and access protocols.</a:t>
            </a:r>
          </a:p>
          <a:p>
            <a:pPr eaLnBrk="1" hangingPunct="1">
              <a:buFontTx/>
              <a:buChar char="•"/>
            </a:pPr>
            <a:r>
              <a:rPr lang="en-GB" smtClean="0">
                <a:latin typeface="Arial" pitchFamily="34" charset="0"/>
                <a:ea typeface="ＭＳ Ｐゴシック" charset="-128"/>
              </a:rPr>
              <a:t>For us, the users, it becomes harder to access the information.</a:t>
            </a:r>
          </a:p>
          <a:p>
            <a:pPr eaLnBrk="1" hangingPunct="1">
              <a:buFontTx/>
              <a:buChar char="•"/>
            </a:pPr>
            <a:r>
              <a:rPr lang="en-GB" smtClean="0">
                <a:latin typeface="Arial" pitchFamily="34" charset="0"/>
                <a:ea typeface="ＭＳ Ｐゴシック" charset="-128"/>
              </a:rPr>
              <a:t>For one specific domain we might find different databases, using different GUIs. We might end up downloading data in different formats complicating the integration of results. After integration we might find a problem of high redundancy in our results.</a:t>
            </a:r>
            <a:endParaRPr lang="en-US" smtClean="0">
              <a:latin typeface="Arial" pitchFamily="34" charset="0"/>
              <a:ea typeface="ＭＳ Ｐゴシック" charset="-128"/>
            </a:endParaRPr>
          </a:p>
        </p:txBody>
      </p:sp>
    </p:spTree>
    <p:extLst>
      <p:ext uri="{BB962C8B-B14F-4D97-AF65-F5344CB8AC3E}">
        <p14:creationId xmlns:p14="http://schemas.microsoft.com/office/powerpoint/2010/main" val="357189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ChangeArrowheads="1" noTextEdit="1"/>
          </p:cNvSpPr>
          <p:nvPr>
            <p:ph type="sldImg"/>
          </p:nvPr>
        </p:nvSpPr>
        <p:spPr>
          <a:ln/>
        </p:spPr>
      </p:sp>
      <p:sp>
        <p:nvSpPr>
          <p:cNvPr id="34818" name="Rectangle 3"/>
          <p:cNvSpPr>
            <a:spLocks noGrp="1" noChangeArrowheads="1"/>
          </p:cNvSpPr>
          <p:nvPr>
            <p:ph type="body" idx="1"/>
          </p:nvPr>
        </p:nvSpPr>
        <p:spPr>
          <a:noFill/>
          <a:ln/>
        </p:spPr>
        <p:txBody>
          <a:bodyPr/>
          <a:lstStyle/>
          <a:p>
            <a:endParaRPr lang="en-US" smtClean="0">
              <a:latin typeface="Arial" pitchFamily="34" charset="0"/>
              <a:ea typeface="ＭＳ Ｐゴシック" charset="-128"/>
            </a:endParaRPr>
          </a:p>
        </p:txBody>
      </p:sp>
    </p:spTree>
    <p:extLst>
      <p:ext uri="{BB962C8B-B14F-4D97-AF65-F5344CB8AC3E}">
        <p14:creationId xmlns:p14="http://schemas.microsoft.com/office/powerpoint/2010/main" val="1274355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ln/>
        </p:spPr>
      </p:sp>
      <p:sp>
        <p:nvSpPr>
          <p:cNvPr id="41986" name="Rectangle 3"/>
          <p:cNvSpPr>
            <a:spLocks noGrp="1" noChangeArrowheads="1"/>
          </p:cNvSpPr>
          <p:nvPr>
            <p:ph type="body" idx="1"/>
          </p:nvPr>
        </p:nvSpPr>
        <p:spPr>
          <a:noFill/>
          <a:ln/>
        </p:spPr>
        <p:txBody>
          <a:bodyPr/>
          <a:lstStyle/>
          <a:p>
            <a:r>
              <a:rPr lang="en-US" dirty="0" smtClean="0">
                <a:latin typeface="Arial" pitchFamily="34" charset="0"/>
                <a:ea typeface="Geneva" charset="-128"/>
              </a:rPr>
              <a:t>The Molecular Interactions workgroup is concentrating on: </a:t>
            </a:r>
          </a:p>
          <a:p>
            <a:pPr lvl="1">
              <a:buFontTx/>
              <a:buChar char="•"/>
            </a:pPr>
            <a:r>
              <a:rPr lang="en-US" dirty="0" smtClean="0">
                <a:latin typeface="Arial" pitchFamily="34" charset="0"/>
                <a:ea typeface="Geneva" charset="-128"/>
              </a:rPr>
              <a:t>improving the annotation and representation of molecular interaction data wherever it is published, be this in journal articles, authors web-sites or public domain databases</a:t>
            </a:r>
          </a:p>
          <a:p>
            <a:pPr lvl="1">
              <a:buFontTx/>
              <a:buChar char="•"/>
            </a:pPr>
            <a:r>
              <a:rPr lang="en-US" dirty="0" smtClean="0">
                <a:latin typeface="Arial" pitchFamily="34" charset="0"/>
                <a:ea typeface="Geneva" charset="-128"/>
              </a:rPr>
              <a:t>improving the accessibility of molecular interaction data to the user community. By using a common standard data can be downloaded from multiple sources and easily combined using a single parser</a:t>
            </a:r>
          </a:p>
          <a:p>
            <a:endParaRPr lang="en-US" dirty="0" smtClean="0">
              <a:latin typeface="Arial" pitchFamily="34" charset="0"/>
              <a:ea typeface="Geneva" charset="-128"/>
            </a:endParaRPr>
          </a:p>
          <a:p>
            <a:endParaRPr lang="en-US" dirty="0" smtClean="0">
              <a:latin typeface="Arial" pitchFamily="34" charset="0"/>
              <a:ea typeface="ＭＳ Ｐゴシック" charset="-128"/>
            </a:endParaRPr>
          </a:p>
        </p:txBody>
      </p:sp>
    </p:spTree>
    <p:extLst>
      <p:ext uri="{BB962C8B-B14F-4D97-AF65-F5344CB8AC3E}">
        <p14:creationId xmlns:p14="http://schemas.microsoft.com/office/powerpoint/2010/main" val="2528869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EBEF1CDD-4330-462E-8EFC-7F69CCB2BD2D}" type="slidenum">
              <a:rPr lang="de-DE" smtClean="0"/>
              <a:pPr>
                <a:defRPr/>
              </a:pPr>
              <a:t>10</a:t>
            </a:fld>
            <a:endParaRPr lang="de-DE"/>
          </a:p>
        </p:txBody>
      </p:sp>
    </p:spTree>
    <p:extLst>
      <p:ext uri="{BB962C8B-B14F-4D97-AF65-F5344CB8AC3E}">
        <p14:creationId xmlns:p14="http://schemas.microsoft.com/office/powerpoint/2010/main" val="2563470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EBEF1CDD-4330-462E-8EFC-7F69CCB2BD2D}" type="slidenum">
              <a:rPr lang="de-DE" smtClean="0"/>
              <a:pPr>
                <a:defRPr/>
              </a:pPr>
              <a:t>11</a:t>
            </a:fld>
            <a:endParaRPr lang="de-DE"/>
          </a:p>
        </p:txBody>
      </p:sp>
    </p:spTree>
    <p:extLst>
      <p:ext uri="{BB962C8B-B14F-4D97-AF65-F5344CB8AC3E}">
        <p14:creationId xmlns:p14="http://schemas.microsoft.com/office/powerpoint/2010/main" val="2563470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t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779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3" descr="D:\07 Clients\001 EMBL\001 11002 Template Issues\02 Templates processed\Logo Title Slide 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3548063" cy="594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2"/>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592763" y="5416550"/>
            <a:ext cx="2852737" cy="900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9"/>
          <p:cNvSpPr txBox="1">
            <a:spLocks noChangeArrowheads="1"/>
          </p:cNvSpPr>
          <p:nvPr userDrawn="1"/>
        </p:nvSpPr>
        <p:spPr bwMode="auto">
          <a:xfrm>
            <a:off x="6011863" y="5630863"/>
            <a:ext cx="1620837"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Geneva"/>
                <a:cs typeface="Geneva"/>
              </a:defRPr>
            </a:lvl1pPr>
            <a:lvl2pPr marL="742950" indent="-285750">
              <a:defRPr sz="2400">
                <a:solidFill>
                  <a:schemeClr val="tx1"/>
                </a:solidFill>
                <a:latin typeface="Arial" pitchFamily="34" charset="0"/>
                <a:ea typeface="Geneva"/>
                <a:cs typeface="Geneva"/>
              </a:defRPr>
            </a:lvl2pPr>
            <a:lvl3pPr marL="1143000" indent="-228600">
              <a:defRPr sz="2400">
                <a:solidFill>
                  <a:schemeClr val="tx1"/>
                </a:solidFill>
                <a:latin typeface="Arial" pitchFamily="34" charset="0"/>
                <a:ea typeface="Geneva"/>
                <a:cs typeface="Geneva"/>
              </a:defRPr>
            </a:lvl3pPr>
            <a:lvl4pPr marL="1600200" indent="-228600">
              <a:defRPr sz="2400">
                <a:solidFill>
                  <a:schemeClr val="tx1"/>
                </a:solidFill>
                <a:latin typeface="Arial" pitchFamily="34" charset="0"/>
                <a:ea typeface="Geneva"/>
                <a:cs typeface="Geneva"/>
              </a:defRPr>
            </a:lvl4pPr>
            <a:lvl5pPr marL="2057400" indent="-228600">
              <a:defRPr sz="2400">
                <a:solidFill>
                  <a:schemeClr val="tx1"/>
                </a:solidFill>
                <a:latin typeface="Arial" pitchFamily="34" charset="0"/>
                <a:ea typeface="Geneva"/>
                <a:cs typeface="Geneva"/>
              </a:defRPr>
            </a:lvl5pPr>
            <a:lvl6pPr marL="2514600" indent="-228600" eaLnBrk="0" fontAlgn="base" hangingPunct="0">
              <a:spcBef>
                <a:spcPct val="0"/>
              </a:spcBef>
              <a:spcAft>
                <a:spcPct val="0"/>
              </a:spcAft>
              <a:defRPr sz="2400">
                <a:solidFill>
                  <a:schemeClr val="tx1"/>
                </a:solidFill>
                <a:latin typeface="Arial" pitchFamily="34" charset="0"/>
                <a:ea typeface="Geneva"/>
                <a:cs typeface="Geneva"/>
              </a:defRPr>
            </a:lvl6pPr>
            <a:lvl7pPr marL="2971800" indent="-228600" eaLnBrk="0" fontAlgn="base" hangingPunct="0">
              <a:spcBef>
                <a:spcPct val="0"/>
              </a:spcBef>
              <a:spcAft>
                <a:spcPct val="0"/>
              </a:spcAft>
              <a:defRPr sz="2400">
                <a:solidFill>
                  <a:schemeClr val="tx1"/>
                </a:solidFill>
                <a:latin typeface="Arial" pitchFamily="34" charset="0"/>
                <a:ea typeface="Geneva"/>
                <a:cs typeface="Geneva"/>
              </a:defRPr>
            </a:lvl7pPr>
            <a:lvl8pPr marL="3429000" indent="-228600" eaLnBrk="0" fontAlgn="base" hangingPunct="0">
              <a:spcBef>
                <a:spcPct val="0"/>
              </a:spcBef>
              <a:spcAft>
                <a:spcPct val="0"/>
              </a:spcAft>
              <a:defRPr sz="2400">
                <a:solidFill>
                  <a:schemeClr val="tx1"/>
                </a:solidFill>
                <a:latin typeface="Arial" pitchFamily="34" charset="0"/>
                <a:ea typeface="Geneva"/>
                <a:cs typeface="Geneva"/>
              </a:defRPr>
            </a:lvl8pPr>
            <a:lvl9pPr marL="3886200" indent="-228600" eaLnBrk="0" fontAlgn="base" hangingPunct="0">
              <a:spcBef>
                <a:spcPct val="0"/>
              </a:spcBef>
              <a:spcAft>
                <a:spcPct val="0"/>
              </a:spcAft>
              <a:defRPr sz="2400">
                <a:solidFill>
                  <a:schemeClr val="tx1"/>
                </a:solidFill>
                <a:latin typeface="Arial" pitchFamily="34" charset="0"/>
                <a:ea typeface="Geneva"/>
                <a:cs typeface="Geneva"/>
              </a:defRPr>
            </a:lvl9pPr>
          </a:lstStyle>
          <a:p>
            <a:r>
              <a:rPr lang="en-GB"/>
              <a:t>EMBL-EBI</a:t>
            </a:r>
          </a:p>
        </p:txBody>
      </p:sp>
      <p:sp>
        <p:nvSpPr>
          <p:cNvPr id="3079" name="Rectangle 7"/>
          <p:cNvSpPr>
            <a:spLocks noGrp="1" noChangeArrowheads="1"/>
          </p:cNvSpPr>
          <p:nvPr>
            <p:ph type="subTitle" idx="1"/>
          </p:nvPr>
        </p:nvSpPr>
        <p:spPr>
          <a:xfrm>
            <a:off x="549275" y="2971800"/>
            <a:ext cx="6400800" cy="304800"/>
          </a:xfrm>
        </p:spPr>
        <p:txBody>
          <a:bodyPr/>
          <a:lstStyle>
            <a:lvl1pPr marL="0" indent="0">
              <a:buFontTx/>
              <a:buNone/>
              <a:defRPr>
                <a:solidFill>
                  <a:schemeClr val="tx1"/>
                </a:solidFill>
              </a:defRPr>
            </a:lvl1pPr>
          </a:lstStyle>
          <a:p>
            <a:r>
              <a:rPr lang="en-US" smtClean="0"/>
              <a:t>Click to edit Master subtitle style</a:t>
            </a:r>
            <a:endParaRPr lang="en-US"/>
          </a:p>
        </p:txBody>
      </p:sp>
      <p:sp>
        <p:nvSpPr>
          <p:cNvPr id="3074" name="Rectangle 2"/>
          <p:cNvSpPr>
            <a:spLocks noGrp="1" noChangeArrowheads="1"/>
          </p:cNvSpPr>
          <p:nvPr>
            <p:ph type="ctrTitle"/>
          </p:nvPr>
        </p:nvSpPr>
        <p:spPr>
          <a:xfrm>
            <a:off x="533400" y="2284413"/>
            <a:ext cx="7772400" cy="685800"/>
          </a:xfrm>
        </p:spPr>
        <p:txBody>
          <a:bodyPr/>
          <a:lstStyle>
            <a:lvl1pPr>
              <a:defRPr>
                <a:solidFill>
                  <a:schemeClr val="tx1"/>
                </a:solidFill>
              </a:defRPr>
            </a:lvl1pPr>
          </a:lstStyle>
          <a:p>
            <a:r>
              <a:rPr lang="en-US" dirty="0" smtClean="0"/>
              <a:t>Click to edit Master title style</a:t>
            </a:r>
            <a:endParaRPr lang="de-DE" dirty="0"/>
          </a:p>
        </p:txBody>
      </p:sp>
      <p:sp>
        <p:nvSpPr>
          <p:cNvPr id="7" name="Rectangle 3"/>
          <p:cNvSpPr>
            <a:spLocks noGrp="1" noChangeArrowheads="1"/>
          </p:cNvSpPr>
          <p:nvPr>
            <p:ph type="dt" sz="half" idx="10"/>
          </p:nvPr>
        </p:nvSpPr>
        <p:spPr>
          <a:xfrm>
            <a:off x="533400" y="150813"/>
            <a:ext cx="1603375" cy="304800"/>
          </a:xfrm>
          <a:prstGeom prst="rect">
            <a:avLst/>
          </a:prstGeom>
        </p:spPr>
        <p:txBody>
          <a:bodyPr/>
          <a:lstStyle>
            <a:lvl1pPr>
              <a:defRPr sz="1000" smtClean="0">
                <a:solidFill>
                  <a:schemeClr val="bg1"/>
                </a:solidFill>
              </a:defRPr>
            </a:lvl1pPr>
          </a:lstStyle>
          <a:p>
            <a:pPr>
              <a:defRPr/>
            </a:pPr>
            <a:fld id="{959FF832-559A-4DB6-8EC6-59851688EC95}" type="datetime1">
              <a:rPr lang="en-GB"/>
              <a:pPr>
                <a:defRPr/>
              </a:pPr>
              <a:t>25/07/2016</a:t>
            </a:fld>
            <a:endParaRPr lang="de-DE"/>
          </a:p>
        </p:txBody>
      </p:sp>
    </p:spTree>
    <p:extLst>
      <p:ext uri="{BB962C8B-B14F-4D97-AF65-F5344CB8AC3E}">
        <p14:creationId xmlns:p14="http://schemas.microsoft.com/office/powerpoint/2010/main" val="142635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31942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0_Title Slide">
    <p:bg>
      <p:bgPr>
        <a:solidFill>
          <a:srgbClr val="E6E6E6"/>
        </a:solidFill>
        <a:effectLst/>
      </p:bgPr>
    </p:bg>
    <p:spTree>
      <p:nvGrpSpPr>
        <p:cNvPr id="1" name=""/>
        <p:cNvGrpSpPr/>
        <p:nvPr/>
      </p:nvGrpSpPr>
      <p:grpSpPr>
        <a:xfrm>
          <a:off x="0" y="0"/>
          <a:ext cx="0" cy="0"/>
          <a:chOff x="0" y="0"/>
          <a:chExt cx="0" cy="0"/>
        </a:xfrm>
      </p:grpSpPr>
      <p:pic>
        <p:nvPicPr>
          <p:cNvPr id="4" name="Picture 3" descr="EMBL_EBI_Network_background2.t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5545" cy="6869545"/>
          </a:xfrm>
          <a:prstGeom prst="rect">
            <a:avLst/>
          </a:prstGeom>
        </p:spPr>
      </p:pic>
      <p:pic>
        <p:nvPicPr>
          <p:cNvPr id="6" name="Picture 2" descr="EMBL_EBI_RGB_InversedUpdate.png"/>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7364413" y="6310313"/>
            <a:ext cx="1458912" cy="452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9" name="Rectangle 7"/>
          <p:cNvSpPr>
            <a:spLocks noGrp="1" noChangeArrowheads="1"/>
          </p:cNvSpPr>
          <p:nvPr>
            <p:ph type="subTitle" idx="1"/>
          </p:nvPr>
        </p:nvSpPr>
        <p:spPr>
          <a:xfrm>
            <a:off x="532554" y="1797029"/>
            <a:ext cx="6400800" cy="610284"/>
          </a:xfrm>
        </p:spPr>
        <p:txBody>
          <a:bodyPr/>
          <a:lstStyle>
            <a:lvl1pPr marL="0" indent="0">
              <a:buFontTx/>
              <a:buNone/>
              <a:defRPr sz="2600" b="0" i="0">
                <a:solidFill>
                  <a:srgbClr val="FFFFFF"/>
                </a:solidFill>
                <a:latin typeface="HelveticaNeueLT Pro 45 Lt"/>
                <a:cs typeface="HelveticaNeueLT Pro 45 Lt"/>
              </a:defRPr>
            </a:lvl1pPr>
          </a:lstStyle>
          <a:p>
            <a:r>
              <a:rPr lang="en-GB" smtClean="0"/>
              <a:t>Click to edit Master subtitle style</a:t>
            </a:r>
            <a:endParaRPr lang="en-US" dirty="0"/>
          </a:p>
        </p:txBody>
      </p:sp>
      <p:sp>
        <p:nvSpPr>
          <p:cNvPr id="3074" name="Rectangle 2"/>
          <p:cNvSpPr>
            <a:spLocks noGrp="1" noChangeArrowheads="1"/>
          </p:cNvSpPr>
          <p:nvPr>
            <p:ph type="ctrTitle"/>
          </p:nvPr>
        </p:nvSpPr>
        <p:spPr>
          <a:xfrm>
            <a:off x="533401" y="1040419"/>
            <a:ext cx="7772400" cy="685718"/>
          </a:xfrm>
          <a:effectLst>
            <a:outerShdw blurRad="50800" dist="38100" dir="5400000" algn="t" rotWithShape="0">
              <a:prstClr val="black">
                <a:alpha val="40000"/>
              </a:prstClr>
            </a:outerShdw>
          </a:effectLst>
        </p:spPr>
        <p:txBody>
          <a:bodyPr/>
          <a:lstStyle>
            <a:lvl1pPr>
              <a:defRPr sz="3500" b="0" i="0">
                <a:solidFill>
                  <a:srgbClr val="FFFFFF"/>
                </a:solidFill>
                <a:latin typeface="HelveticaNeueLT Pro 45 Lt"/>
                <a:cs typeface="HelveticaNeueLT Pro 45 Lt"/>
              </a:defRPr>
            </a:lvl1pPr>
          </a:lstStyle>
          <a:p>
            <a:r>
              <a:rPr lang="en-GB" smtClean="0"/>
              <a:t>Click to edit Master title style</a:t>
            </a:r>
            <a:endParaRPr lang="de-DE" dirty="0"/>
          </a:p>
        </p:txBody>
      </p:sp>
      <p:sp>
        <p:nvSpPr>
          <p:cNvPr id="7" name="Text Placeholder 6"/>
          <p:cNvSpPr>
            <a:spLocks noGrp="1"/>
          </p:cNvSpPr>
          <p:nvPr>
            <p:ph type="body" sz="quarter" idx="10"/>
          </p:nvPr>
        </p:nvSpPr>
        <p:spPr>
          <a:xfrm>
            <a:off x="533400" y="3851275"/>
            <a:ext cx="4487863" cy="614363"/>
          </a:xfrm>
        </p:spPr>
        <p:txBody>
          <a:bodyPr/>
          <a:lstStyle>
            <a:lvl1pPr marL="0" indent="0">
              <a:buNone/>
              <a:defRPr b="0" i="0">
                <a:solidFill>
                  <a:schemeClr val="bg1"/>
                </a:solidFill>
                <a:latin typeface="HelveticaNeueLT Pro 35 Th"/>
                <a:cs typeface="HelveticaNeueLT Pro 35 Th"/>
              </a:defRPr>
            </a:lvl1pPr>
          </a:lstStyle>
          <a:p>
            <a:pPr lvl="0"/>
            <a:r>
              <a:rPr lang="en-GB" smtClean="0"/>
              <a:t>Click to edit Master text styles</a:t>
            </a:r>
          </a:p>
        </p:txBody>
      </p:sp>
    </p:spTree>
    <p:extLst>
      <p:ext uri="{BB962C8B-B14F-4D97-AF65-F5344CB8AC3E}">
        <p14:creationId xmlns:p14="http://schemas.microsoft.com/office/powerpoint/2010/main" val="133707359"/>
      </p:ext>
    </p:extLst>
  </p:cSld>
  <p:clrMapOvr>
    <a:masterClrMapping/>
  </p:clrMapOvr>
  <p:transition>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3400" y="1219200"/>
            <a:ext cx="40005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86300" y="1219200"/>
            <a:ext cx="40005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a:xfrm>
            <a:off x="2209800" y="6375400"/>
            <a:ext cx="2895600" cy="228600"/>
          </a:xfrm>
          <a:prstGeom prst="rect">
            <a:avLst/>
          </a:prstGeom>
        </p:spPr>
        <p:txBody>
          <a:bodyPr/>
          <a:lstStyle>
            <a:lvl1pPr>
              <a:defRPr/>
            </a:lvl1pPr>
          </a:lstStyle>
          <a:p>
            <a:r>
              <a:rPr lang="de-DE"/>
              <a:t>Master headline</a:t>
            </a:r>
          </a:p>
        </p:txBody>
      </p:sp>
      <p:sp>
        <p:nvSpPr>
          <p:cNvPr id="6" name="Date Placeholder 5"/>
          <p:cNvSpPr>
            <a:spLocks noGrp="1"/>
          </p:cNvSpPr>
          <p:nvPr>
            <p:ph type="dt" sz="half" idx="11"/>
          </p:nvPr>
        </p:nvSpPr>
        <p:spPr>
          <a:xfrm>
            <a:off x="533400" y="6375400"/>
            <a:ext cx="1676400" cy="228600"/>
          </a:xfrm>
          <a:prstGeom prst="rect">
            <a:avLst/>
          </a:prstGeom>
        </p:spPr>
        <p:txBody>
          <a:bodyPr/>
          <a:lstStyle>
            <a:lvl1pPr>
              <a:defRPr/>
            </a:lvl1pPr>
          </a:lstStyle>
          <a:p>
            <a:fld id="{406034E6-9030-4143-92E4-3E2382FB0D8F}" type="datetime3">
              <a:rPr lang="de-DE"/>
              <a:pPr/>
              <a:t>25/07/16</a:t>
            </a:fld>
            <a:endParaRPr lang="de-DE"/>
          </a:p>
        </p:txBody>
      </p:sp>
      <p:sp>
        <p:nvSpPr>
          <p:cNvPr id="7" name="Slide Number Placeholder 6"/>
          <p:cNvSpPr>
            <a:spLocks noGrp="1"/>
          </p:cNvSpPr>
          <p:nvPr>
            <p:ph type="sldNum" sz="quarter" idx="12"/>
          </p:nvPr>
        </p:nvSpPr>
        <p:spPr>
          <a:xfrm>
            <a:off x="152400" y="6375400"/>
            <a:ext cx="304800" cy="228600"/>
          </a:xfrm>
          <a:prstGeom prst="rect">
            <a:avLst/>
          </a:prstGeom>
        </p:spPr>
        <p:txBody>
          <a:bodyPr/>
          <a:lstStyle>
            <a:lvl1pPr>
              <a:defRPr/>
            </a:lvl1pPr>
          </a:lstStyle>
          <a:p>
            <a:fld id="{6B490280-DC27-460C-8E77-9A7C2FC7CB3D}" type="slidenum">
              <a:rPr lang="de-DE"/>
              <a:pPr/>
              <a:t>‹#›</a:t>
            </a:fld>
            <a:endParaRPr lang="de-DE"/>
          </a:p>
        </p:txBody>
      </p:sp>
    </p:spTree>
    <p:extLst>
      <p:ext uri="{BB962C8B-B14F-4D97-AF65-F5344CB8AC3E}">
        <p14:creationId xmlns:p14="http://schemas.microsoft.com/office/powerpoint/2010/main" val="8906875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GB" dirty="0" smtClean="0"/>
          </a:p>
        </p:txBody>
      </p:sp>
      <p:sp>
        <p:nvSpPr>
          <p:cNvPr id="1027" name="Text Placeholder 2"/>
          <p:cNvSpPr>
            <a:spLocks noGrp="1"/>
          </p:cNvSpPr>
          <p:nvPr>
            <p:ph type="body" idx="1"/>
          </p:nvPr>
        </p:nvSpPr>
        <p:spPr bwMode="auto">
          <a:xfrm>
            <a:off x="462378" y="1520488"/>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1029" name="TextBox 7"/>
          <p:cNvSpPr txBox="1">
            <a:spLocks noChangeArrowheads="1"/>
          </p:cNvSpPr>
          <p:nvPr userDrawn="1"/>
        </p:nvSpPr>
        <p:spPr bwMode="auto">
          <a:xfrm>
            <a:off x="7285820" y="6330416"/>
            <a:ext cx="1262062"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Geneva"/>
                <a:cs typeface="Geneva"/>
              </a:defRPr>
            </a:lvl1pPr>
            <a:lvl2pPr marL="742950" indent="-285750">
              <a:defRPr sz="2400">
                <a:solidFill>
                  <a:schemeClr val="tx1"/>
                </a:solidFill>
                <a:latin typeface="Arial" pitchFamily="34" charset="0"/>
                <a:ea typeface="Geneva"/>
                <a:cs typeface="Geneva"/>
              </a:defRPr>
            </a:lvl2pPr>
            <a:lvl3pPr marL="1143000" indent="-228600">
              <a:defRPr sz="2400">
                <a:solidFill>
                  <a:schemeClr val="tx1"/>
                </a:solidFill>
                <a:latin typeface="Arial" pitchFamily="34" charset="0"/>
                <a:ea typeface="Geneva"/>
                <a:cs typeface="Geneva"/>
              </a:defRPr>
            </a:lvl3pPr>
            <a:lvl4pPr marL="1600200" indent="-228600">
              <a:defRPr sz="2400">
                <a:solidFill>
                  <a:schemeClr val="tx1"/>
                </a:solidFill>
                <a:latin typeface="Arial" pitchFamily="34" charset="0"/>
                <a:ea typeface="Geneva"/>
                <a:cs typeface="Geneva"/>
              </a:defRPr>
            </a:lvl4pPr>
            <a:lvl5pPr marL="2057400" indent="-228600">
              <a:defRPr sz="2400">
                <a:solidFill>
                  <a:schemeClr val="tx1"/>
                </a:solidFill>
                <a:latin typeface="Arial" pitchFamily="34" charset="0"/>
                <a:ea typeface="Geneva"/>
                <a:cs typeface="Geneva"/>
              </a:defRPr>
            </a:lvl5pPr>
            <a:lvl6pPr marL="2514600" indent="-228600" eaLnBrk="0" fontAlgn="base" hangingPunct="0">
              <a:spcBef>
                <a:spcPct val="0"/>
              </a:spcBef>
              <a:spcAft>
                <a:spcPct val="0"/>
              </a:spcAft>
              <a:defRPr sz="2400">
                <a:solidFill>
                  <a:schemeClr val="tx1"/>
                </a:solidFill>
                <a:latin typeface="Arial" pitchFamily="34" charset="0"/>
                <a:ea typeface="Geneva"/>
                <a:cs typeface="Geneva"/>
              </a:defRPr>
            </a:lvl6pPr>
            <a:lvl7pPr marL="2971800" indent="-228600" eaLnBrk="0" fontAlgn="base" hangingPunct="0">
              <a:spcBef>
                <a:spcPct val="0"/>
              </a:spcBef>
              <a:spcAft>
                <a:spcPct val="0"/>
              </a:spcAft>
              <a:defRPr sz="2400">
                <a:solidFill>
                  <a:schemeClr val="tx1"/>
                </a:solidFill>
                <a:latin typeface="Arial" pitchFamily="34" charset="0"/>
                <a:ea typeface="Geneva"/>
                <a:cs typeface="Geneva"/>
              </a:defRPr>
            </a:lvl7pPr>
            <a:lvl8pPr marL="3429000" indent="-228600" eaLnBrk="0" fontAlgn="base" hangingPunct="0">
              <a:spcBef>
                <a:spcPct val="0"/>
              </a:spcBef>
              <a:spcAft>
                <a:spcPct val="0"/>
              </a:spcAft>
              <a:defRPr sz="2400">
                <a:solidFill>
                  <a:schemeClr val="tx1"/>
                </a:solidFill>
                <a:latin typeface="Arial" pitchFamily="34" charset="0"/>
                <a:ea typeface="Geneva"/>
                <a:cs typeface="Geneva"/>
              </a:defRPr>
            </a:lvl8pPr>
            <a:lvl9pPr marL="3886200" indent="-228600" eaLnBrk="0" fontAlgn="base" hangingPunct="0">
              <a:spcBef>
                <a:spcPct val="0"/>
              </a:spcBef>
              <a:spcAft>
                <a:spcPct val="0"/>
              </a:spcAft>
              <a:defRPr sz="2400">
                <a:solidFill>
                  <a:schemeClr val="tx1"/>
                </a:solidFill>
                <a:latin typeface="Arial" pitchFamily="34" charset="0"/>
                <a:ea typeface="Geneva"/>
                <a:cs typeface="Geneva"/>
              </a:defRPr>
            </a:lvl9pPr>
          </a:lstStyle>
          <a:p>
            <a:r>
              <a:rPr lang="en-GB" sz="1800" dirty="0"/>
              <a:t>EMBL-EBI</a:t>
            </a:r>
          </a:p>
        </p:txBody>
      </p:sp>
      <p:pic>
        <p:nvPicPr>
          <p:cNvPr id="2" name="Picture 1"/>
          <p:cNvPicPr>
            <a:picLocks noChangeAspect="1"/>
          </p:cNvPicPr>
          <p:nvPr userDrawn="1"/>
        </p:nvPicPr>
        <p:blipFill>
          <a:blip r:embed="rId7"/>
          <a:stretch>
            <a:fillRect/>
          </a:stretch>
        </p:blipFill>
        <p:spPr>
          <a:xfrm>
            <a:off x="8512188" y="6249800"/>
            <a:ext cx="512591" cy="531118"/>
          </a:xfrm>
          <a:prstGeom prst="rect">
            <a:avLst/>
          </a:prstGeom>
        </p:spPr>
      </p:pic>
    </p:spTree>
  </p:cSld>
  <p:clrMap bg1="lt1" tx1="dk1" bg2="lt2" tx2="dk2" accent1="accent1" accent2="accent2" accent3="accent3" accent4="accent4" accent5="accent5" accent6="accent6" hlink="hlink" folHlink="folHlink"/>
  <p:sldLayoutIdLst>
    <p:sldLayoutId id="2147483784" r:id="rId1"/>
    <p:sldLayoutId id="2147483788" r:id="rId2"/>
    <p:sldLayoutId id="2147483790" r:id="rId3"/>
    <p:sldLayoutId id="2147483792" r:id="rId4"/>
    <p:sldLayoutId id="2147483795" r:id="rId5"/>
  </p:sldLayoutIdLst>
  <p:timing>
    <p:tnLst>
      <p:par>
        <p:cTn id="1" dur="indefinite" restart="never" nodeType="tmRoot"/>
      </p:par>
    </p:tnLst>
  </p:timing>
  <p:hf hdr="0" ft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www.ebi.ac.uk/Tools/webservices/psicquic/view/main.xhtml" TargetMode="External"/><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hyperlink" Target="http://clipserve.clip.ubc.ca/topfind" TargetMode="External"/><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hyperlink" Target="http://www.phisto.org/" TargetMode="External"/><Relationship Id="rId21" Type="http://schemas.openxmlformats.org/officeDocument/2006/relationships/image" Target="../media/image27.png"/><Relationship Id="rId7" Type="http://schemas.openxmlformats.org/officeDocument/2006/relationships/hyperlink" Target="http://mentha.uniroma2.it/" TargetMode="External"/><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5.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hyperlink" Target="http://www.genemania.org/" TargetMode="External"/><Relationship Id="rId11" Type="http://schemas.openxmlformats.org/officeDocument/2006/relationships/hyperlink" Target="http://www.bioconductor.org/packages/release/bioc/html/PSICQUIC.html" TargetMode="External"/><Relationship Id="rId5" Type="http://schemas.openxmlformats.org/officeDocument/2006/relationships/hyperlink" Target="http://www.cytoscape.org" TargetMode="External"/><Relationship Id="rId15" Type="http://schemas.openxmlformats.org/officeDocument/2006/relationships/image" Target="../media/image21.png"/><Relationship Id="rId10" Type="http://schemas.openxmlformats.org/officeDocument/2006/relationships/hyperlink" Target="http://www.ebi.ac.uk/Tools/webservices/psicquic/view/main.xhtml" TargetMode="External"/><Relationship Id="rId19" Type="http://schemas.openxmlformats.org/officeDocument/2006/relationships/image" Target="../media/image25.png"/><Relationship Id="rId4" Type="http://schemas.openxmlformats.org/officeDocument/2006/relationships/hyperlink" Target="http://www.reactome.org" TargetMode="External"/><Relationship Id="rId9" Type="http://schemas.openxmlformats.org/officeDocument/2006/relationships/hyperlink" Target="http://cbdm.mdc-berlin.de/tools/hippie/" TargetMode="External"/><Relationship Id="rId1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www.ebi.ac.uk/Tools/webservices/psicquic/view/main.xhtml"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www.ebi.ac.uk/Tools/webservices/psicquic/registry/registry?action=STATU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chart" Target="../charts/chart1.xml"/><Relationship Id="rId1" Type="http://schemas.openxmlformats.org/officeDocument/2006/relationships/slideLayout" Target="../slideLayouts/slideLayout3.xml"/><Relationship Id="rId4" Type="http://schemas.openxmlformats.org/officeDocument/2006/relationships/hyperlink" Target="http://www.pathguide.org/" TargetMode="Externa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www.psidev.info/MI"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533401" y="1040419"/>
            <a:ext cx="7772400" cy="685718"/>
          </a:xfrm>
        </p:spPr>
        <p:txBody>
          <a:bodyPr rtlCol="0">
            <a:noAutofit/>
          </a:bodyPr>
          <a:lstStyle/>
          <a:p>
            <a:pPr fontAlgn="auto">
              <a:spcAft>
                <a:spcPts val="0"/>
              </a:spcAft>
              <a:defRPr/>
            </a:pPr>
            <a:r>
              <a:rPr lang="en-GB" sz="3600" dirty="0" smtClean="0">
                <a:latin typeface="HelveticaNeueLT Pro 45 Lt" pitchFamily="34" charset="0"/>
                <a:cs typeface="Arial" pitchFamily="34" charset="0"/>
              </a:rPr>
              <a:t>The problem of data integration and an example of a solution: </a:t>
            </a:r>
            <a:br>
              <a:rPr lang="en-GB" sz="3600" dirty="0" smtClean="0">
                <a:latin typeface="HelveticaNeueLT Pro 45 Lt" pitchFamily="34" charset="0"/>
                <a:cs typeface="Arial" pitchFamily="34" charset="0"/>
              </a:rPr>
            </a:br>
            <a:r>
              <a:rPr lang="en-GB" sz="3600" dirty="0" smtClean="0">
                <a:latin typeface="HelveticaNeueLT Pro 45 Lt" pitchFamily="34" charset="0"/>
                <a:cs typeface="Arial" pitchFamily="34" charset="0"/>
              </a:rPr>
              <a:t>PSICQUIC</a:t>
            </a:r>
            <a:endParaRPr lang="de-DE" sz="3600" dirty="0" smtClean="0">
              <a:latin typeface="HelveticaNeueLT Pro 45 Lt" pitchFamily="34" charset="0"/>
              <a:cs typeface="Arial" pitchFamily="34" charset="0"/>
            </a:endParaRPr>
          </a:p>
        </p:txBody>
      </p:sp>
      <p:pic>
        <p:nvPicPr>
          <p:cNvPr id="8" name="Picture 7"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3429000"/>
            <a:ext cx="1368152" cy="1368152"/>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 Placeholder 6"/>
          <p:cNvSpPr>
            <a:spLocks noGrp="1"/>
          </p:cNvSpPr>
          <p:nvPr>
            <p:ph type="body" sz="quarter" idx="10"/>
          </p:nvPr>
        </p:nvSpPr>
        <p:spPr>
          <a:xfrm>
            <a:off x="395536" y="4077072"/>
            <a:ext cx="4487863" cy="614363"/>
          </a:xfrm>
        </p:spPr>
        <p:txBody>
          <a:bodyPr/>
          <a:lstStyle/>
          <a:p>
            <a:r>
              <a:rPr lang="en-US" sz="2800" dirty="0" smtClean="0">
                <a:latin typeface="Arial" pitchFamily="34" charset="0"/>
                <a:cs typeface="Arial" pitchFamily="34" charset="0"/>
              </a:rPr>
              <a:t>Sandra Orchard &amp;</a:t>
            </a:r>
          </a:p>
          <a:p>
            <a:r>
              <a:rPr lang="en-US" sz="2800" dirty="0" smtClean="0">
                <a:latin typeface="Arial" pitchFamily="34" charset="0"/>
                <a:cs typeface="Arial" pitchFamily="34" charset="0"/>
              </a:rPr>
              <a:t>Pablo </a:t>
            </a:r>
            <a:r>
              <a:rPr lang="en-US" sz="2800" dirty="0">
                <a:latin typeface="Arial" pitchFamily="34" charset="0"/>
                <a:cs typeface="Arial" pitchFamily="34" charset="0"/>
              </a:rPr>
              <a:t>Porras </a:t>
            </a:r>
            <a:r>
              <a:rPr lang="en-US" sz="2800" dirty="0" err="1">
                <a:latin typeface="Arial" pitchFamily="34" charset="0"/>
                <a:cs typeface="Arial" pitchFamily="34" charset="0"/>
              </a:rPr>
              <a:t>Millán</a:t>
            </a:r>
            <a:r>
              <a:rPr lang="en-US" sz="2800" dirty="0">
                <a:latin typeface="Arial" pitchFamily="34" charset="0"/>
                <a:cs typeface="Arial" pitchFamily="34" charset="0"/>
              </a:rPr>
              <a:t>, </a:t>
            </a:r>
            <a:r>
              <a:rPr lang="en-US" sz="2800" dirty="0" smtClean="0">
                <a:latin typeface="Arial" pitchFamily="34" charset="0"/>
                <a:cs typeface="Arial" pitchFamily="34" charset="0"/>
              </a:rPr>
              <a:t>IntAct</a:t>
            </a:r>
          </a:p>
          <a:p>
            <a:endParaRPr lang="en-US" sz="2800" dirty="0">
              <a:latin typeface="Arial" pitchFamily="34" charset="0"/>
              <a:cs typeface="Arial" pitchFamily="34" charset="0"/>
            </a:endParaRPr>
          </a:p>
          <a:p>
            <a:r>
              <a:rPr lang="en-US" sz="2400" i="1" dirty="0" err="1" smtClean="0">
                <a:latin typeface="Arial" pitchFamily="34" charset="0"/>
                <a:cs typeface="Arial" pitchFamily="34" charset="0"/>
              </a:rPr>
              <a:t>orchard@ebi.ac.uk</a:t>
            </a:r>
            <a:endParaRPr lang="en-US" sz="2400" i="1" dirty="0" smtClean="0">
              <a:latin typeface="Arial" pitchFamily="34" charset="0"/>
              <a:cs typeface="Arial" pitchFamily="34" charset="0"/>
            </a:endParaRPr>
          </a:p>
          <a:p>
            <a:r>
              <a:rPr lang="en-US" sz="2400" i="1" dirty="0" err="1" smtClean="0">
                <a:latin typeface="Arial" pitchFamily="34" charset="0"/>
                <a:cs typeface="Arial" pitchFamily="34" charset="0"/>
              </a:rPr>
              <a:t>pporras@ebi.ac.uk</a:t>
            </a:r>
            <a:endParaRPr lang="en-US" sz="2400" i="1" dirty="0">
              <a:latin typeface="Arial" pitchFamily="34" charset="0"/>
              <a:cs typeface="Arial" pitchFamily="34" charset="0"/>
            </a:endParaRPr>
          </a:p>
          <a:p>
            <a:endParaRPr lang="en-US" sz="2800" dirty="0">
              <a:latin typeface="HelveticaNeueLT Pro 35 Th" charset="0"/>
              <a:cs typeface="HelveticaNeueLT Pro 35 Th" charset="0"/>
            </a:endParaRPr>
          </a:p>
        </p:txBody>
      </p:sp>
    </p:spTree>
    <p:extLst>
      <p:ext uri="{BB962C8B-B14F-4D97-AF65-F5344CB8AC3E}">
        <p14:creationId xmlns:p14="http://schemas.microsoft.com/office/powerpoint/2010/main" val="3004529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850" y="115888"/>
            <a:ext cx="8640638" cy="584775"/>
          </a:xfrm>
          <a:prstGeom prst="rect">
            <a:avLst/>
          </a:prstGeom>
          <a:noFill/>
          <a:ln>
            <a:noFill/>
          </a:ln>
        </p:spPr>
        <p:txBody>
          <a:bodyPr vert="horz" wrap="square" lIns="91440" tIns="45720" rIns="91440" bIns="45720" numCol="1" anchor="ctr" anchorCtr="0" compatLnSpc="1">
            <a:prstTxWarp prst="textNoShape">
              <a:avLst/>
            </a:prstTxWarp>
            <a:spAutoFit/>
          </a:bodyPr>
          <a:lstStyle>
            <a:lvl1pPr>
              <a:defRPr sz="3200">
                <a:solidFill>
                  <a:srgbClr val="72AD46"/>
                </a:solidFill>
                <a:ea typeface="+mj-ea"/>
                <a:cs typeface="Arial" pitchFamily="34" charset="0"/>
              </a:defRPr>
            </a:lvl1pPr>
            <a:lvl2pPr algn="ctr">
              <a:defRPr sz="4400">
                <a:latin typeface="Calibri" pitchFamily="34" charset="0"/>
              </a:defRPr>
            </a:lvl2pPr>
            <a:lvl3pPr algn="ctr">
              <a:defRPr sz="4400">
                <a:latin typeface="Calibri" pitchFamily="34" charset="0"/>
              </a:defRPr>
            </a:lvl3pPr>
            <a:lvl4pPr algn="ctr">
              <a:defRPr sz="4400">
                <a:latin typeface="Calibri" pitchFamily="34" charset="0"/>
              </a:defRPr>
            </a:lvl4pPr>
            <a:lvl5pPr algn="ctr">
              <a:defRPr sz="4400">
                <a:latin typeface="Calibri" pitchFamily="34" charset="0"/>
              </a:defRPr>
            </a:lvl5pPr>
            <a:lvl6pPr marL="457200" algn="ctr" fontAlgn="base">
              <a:spcBef>
                <a:spcPct val="0"/>
              </a:spcBef>
              <a:spcAft>
                <a:spcPct val="0"/>
              </a:spcAft>
              <a:defRPr sz="4400">
                <a:latin typeface="Calibri" pitchFamily="34" charset="0"/>
              </a:defRPr>
            </a:lvl6pPr>
            <a:lvl7pPr marL="914400" algn="ctr" fontAlgn="base">
              <a:spcBef>
                <a:spcPct val="0"/>
              </a:spcBef>
              <a:spcAft>
                <a:spcPct val="0"/>
              </a:spcAft>
              <a:defRPr sz="4400">
                <a:latin typeface="Calibri" pitchFamily="34" charset="0"/>
              </a:defRPr>
            </a:lvl7pPr>
            <a:lvl8pPr marL="1371600" algn="ctr" fontAlgn="base">
              <a:spcBef>
                <a:spcPct val="0"/>
              </a:spcBef>
              <a:spcAft>
                <a:spcPct val="0"/>
              </a:spcAft>
              <a:defRPr sz="4400">
                <a:latin typeface="Calibri" pitchFamily="34" charset="0"/>
              </a:defRPr>
            </a:lvl8pPr>
            <a:lvl9pPr marL="1828800" algn="ctr" fontAlgn="base">
              <a:spcBef>
                <a:spcPct val="0"/>
              </a:spcBef>
              <a:spcAft>
                <a:spcPct val="0"/>
              </a:spcAft>
              <a:defRPr sz="4400">
                <a:latin typeface="Calibri" pitchFamily="34" charset="0"/>
              </a:defRPr>
            </a:lvl9pPr>
          </a:lstStyle>
          <a:p>
            <a:r>
              <a:rPr lang="en-GB" dirty="0"/>
              <a:t>Unified query client: PSICQUIC</a:t>
            </a:r>
          </a:p>
        </p:txBody>
      </p:sp>
      <p:pic>
        <p:nvPicPr>
          <p:cNvPr id="206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0735" y="908720"/>
            <a:ext cx="4357489" cy="658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7"/>
          <p:cNvSpPr txBox="1"/>
          <p:nvPr/>
        </p:nvSpPr>
        <p:spPr>
          <a:xfrm>
            <a:off x="1475656" y="1556792"/>
            <a:ext cx="6263381" cy="369332"/>
          </a:xfrm>
          <a:prstGeom prst="rect">
            <a:avLst/>
          </a:prstGeom>
          <a:noFill/>
        </p:spPr>
        <p:txBody>
          <a:bodyPr wrap="none" rtlCol="0">
            <a:spAutoFit/>
          </a:bodyPr>
          <a:lstStyle/>
          <a:p>
            <a:r>
              <a:rPr lang="en-GB" sz="1800" dirty="0" smtClean="0">
                <a:cs typeface="Arial" panose="020B0604020202020204" pitchFamily="34" charset="0"/>
                <a:hlinkClick r:id="rId4"/>
              </a:rPr>
              <a:t>www.ebi.ac.uk/Tools/webservices/psicquic/view/main.xhtml</a:t>
            </a:r>
            <a:r>
              <a:rPr lang="en-GB" sz="1800" dirty="0" smtClean="0">
                <a:cs typeface="Arial" panose="020B0604020202020204" pitchFamily="34" charset="0"/>
              </a:rPr>
              <a:t> </a:t>
            </a:r>
            <a:endParaRPr lang="en-GB" sz="1800" dirty="0">
              <a:cs typeface="Arial" panose="020B0604020202020204" pitchFamily="34" charset="0"/>
            </a:endParaRPr>
          </a:p>
        </p:txBody>
      </p:sp>
      <p:grpSp>
        <p:nvGrpSpPr>
          <p:cNvPr id="2050" name="Group 2049"/>
          <p:cNvGrpSpPr/>
          <p:nvPr/>
        </p:nvGrpSpPr>
        <p:grpSpPr>
          <a:xfrm>
            <a:off x="3203848" y="2924944"/>
            <a:ext cx="2608270" cy="2086697"/>
            <a:chOff x="3203848" y="2924944"/>
            <a:chExt cx="2608270" cy="2086697"/>
          </a:xfrm>
        </p:grpSpPr>
        <p:pic>
          <p:nvPicPr>
            <p:cNvPr id="11" name="Picture 252"/>
            <p:cNvPicPr>
              <a:picLocks noChangeAspect="1"/>
            </p:cNvPicPr>
            <p:nvPr/>
          </p:nvPicPr>
          <p:blipFill>
            <a:blip r:embed="rId5" cstate="print"/>
            <a:srcRect/>
            <a:stretch>
              <a:fillRect/>
            </a:stretch>
          </p:blipFill>
          <p:spPr bwMode="auto">
            <a:xfrm>
              <a:off x="3203848" y="2924944"/>
              <a:ext cx="2608270" cy="2086697"/>
            </a:xfrm>
            <a:prstGeom prst="rect">
              <a:avLst/>
            </a:prstGeom>
            <a:noFill/>
            <a:ln w="9525">
              <a:noFill/>
              <a:miter lim="800000"/>
              <a:headEnd/>
              <a:tailEnd/>
            </a:ln>
          </p:spPr>
        </p:pic>
        <p:pic>
          <p:nvPicPr>
            <p:cNvPr id="12" name="Picture 305"/>
            <p:cNvPicPr>
              <a:picLocks noChangeAspect="1"/>
            </p:cNvPicPr>
            <p:nvPr/>
          </p:nvPicPr>
          <p:blipFill>
            <a:blip r:embed="rId6" cstate="print"/>
            <a:srcRect/>
            <a:stretch>
              <a:fillRect/>
            </a:stretch>
          </p:blipFill>
          <p:spPr bwMode="auto">
            <a:xfrm>
              <a:off x="4167662" y="3588749"/>
              <a:ext cx="690568" cy="690491"/>
            </a:xfrm>
            <a:prstGeom prst="rect">
              <a:avLst/>
            </a:prstGeom>
            <a:noFill/>
            <a:ln w="9525">
              <a:noFill/>
              <a:miter lim="800000"/>
              <a:headEnd/>
              <a:tailEnd/>
            </a:ln>
          </p:spPr>
        </p:pic>
        <p:sp>
          <p:nvSpPr>
            <p:cNvPr id="13" name="TextBox 307"/>
            <p:cNvSpPr txBox="1">
              <a:spLocks noChangeArrowheads="1"/>
            </p:cNvSpPr>
            <p:nvPr/>
          </p:nvSpPr>
          <p:spPr bwMode="auto">
            <a:xfrm>
              <a:off x="3882563" y="3132257"/>
              <a:ext cx="1364476" cy="369332"/>
            </a:xfrm>
            <a:prstGeom prst="rect">
              <a:avLst/>
            </a:prstGeom>
            <a:noFill/>
            <a:ln w="9525">
              <a:noFill/>
              <a:miter lim="800000"/>
              <a:headEnd/>
              <a:tailEnd/>
            </a:ln>
          </p:spPr>
          <p:txBody>
            <a:bodyPr wrap="none">
              <a:spAutoFit/>
            </a:bodyPr>
            <a:lstStyle/>
            <a:p>
              <a:pPr algn="ctr"/>
              <a:r>
                <a:rPr lang="en-GB" sz="1800" b="1" dirty="0" smtClean="0">
                  <a:cs typeface="Arial" panose="020B0604020202020204" pitchFamily="34" charset="0"/>
                </a:rPr>
                <a:t>PSICQUIC </a:t>
              </a:r>
            </a:p>
          </p:txBody>
        </p:sp>
      </p:grpSp>
      <p:grpSp>
        <p:nvGrpSpPr>
          <p:cNvPr id="2048" name="Group 2047"/>
          <p:cNvGrpSpPr/>
          <p:nvPr/>
        </p:nvGrpSpPr>
        <p:grpSpPr>
          <a:xfrm>
            <a:off x="1716886" y="2171625"/>
            <a:ext cx="1956983" cy="1518243"/>
            <a:chOff x="1716886" y="2171625"/>
            <a:chExt cx="1956983" cy="1518243"/>
          </a:xfrm>
        </p:grpSpPr>
        <p:sp>
          <p:nvSpPr>
            <p:cNvPr id="14" name="TextBox 310"/>
            <p:cNvSpPr txBox="1">
              <a:spLocks noChangeArrowheads="1"/>
            </p:cNvSpPr>
            <p:nvPr/>
          </p:nvSpPr>
          <p:spPr bwMode="auto">
            <a:xfrm>
              <a:off x="1859222" y="2499588"/>
              <a:ext cx="628698" cy="276999"/>
            </a:xfrm>
            <a:prstGeom prst="rect">
              <a:avLst/>
            </a:prstGeom>
            <a:noFill/>
            <a:ln w="9525">
              <a:noFill/>
              <a:miter lim="800000"/>
              <a:headEnd/>
              <a:tailEnd/>
            </a:ln>
          </p:spPr>
          <p:txBody>
            <a:bodyPr wrap="none">
              <a:spAutoFit/>
            </a:bodyPr>
            <a:lstStyle/>
            <a:p>
              <a:pPr algn="ctr">
                <a:defRPr/>
              </a:pPr>
              <a:r>
                <a:rPr lang="en-GB" sz="1200" b="1" dirty="0" smtClean="0">
                  <a:cs typeface="Arial" panose="020B0604020202020204" pitchFamily="34" charset="0"/>
                </a:rPr>
                <a:t>Query</a:t>
              </a:r>
              <a:endParaRPr lang="en-GB" sz="1200" dirty="0">
                <a:cs typeface="Arial" panose="020B0604020202020204" pitchFamily="34" charset="0"/>
              </a:endParaRPr>
            </a:p>
          </p:txBody>
        </p:sp>
        <p:sp>
          <p:nvSpPr>
            <p:cNvPr id="16" name="Down Arrow 15"/>
            <p:cNvSpPr>
              <a:spLocks noChangeArrowheads="1"/>
            </p:cNvSpPr>
            <p:nvPr/>
          </p:nvSpPr>
          <p:spPr bwMode="auto">
            <a:xfrm rot="16835290">
              <a:off x="3019799" y="2898401"/>
              <a:ext cx="281779" cy="1026361"/>
            </a:xfrm>
            <a:prstGeom prst="downArrow">
              <a:avLst>
                <a:gd name="adj1" fmla="val 50000"/>
                <a:gd name="adj2" fmla="val 48450"/>
              </a:avLst>
            </a:prstGeom>
            <a:solidFill>
              <a:srgbClr val="95B3D7"/>
            </a:solidFill>
            <a:ln w="44450" algn="ctr">
              <a:solidFill>
                <a:srgbClr val="254061"/>
              </a:solidFill>
              <a:miter lim="800000"/>
              <a:headEnd/>
              <a:tailEnd/>
            </a:ln>
          </p:spPr>
          <p:txBody>
            <a:bodyPr anchor="ctr"/>
            <a:lstStyle/>
            <a:p>
              <a:pPr algn="ctr" fontAlgn="auto">
                <a:spcBef>
                  <a:spcPts val="0"/>
                </a:spcBef>
                <a:spcAft>
                  <a:spcPts val="0"/>
                </a:spcAft>
                <a:defRPr/>
              </a:pPr>
              <a:endParaRPr lang="en-GB">
                <a:solidFill>
                  <a:schemeClr val="lt1"/>
                </a:solidFill>
                <a:cs typeface="Arial" panose="020B0604020202020204" pitchFamily="34" charset="0"/>
              </a:endParaRPr>
            </a:p>
          </p:txBody>
        </p:sp>
        <p:pic>
          <p:nvPicPr>
            <p:cNvPr id="17" name="Picture 429"/>
            <p:cNvPicPr>
              <a:picLocks noChangeAspect="1"/>
            </p:cNvPicPr>
            <p:nvPr/>
          </p:nvPicPr>
          <p:blipFill>
            <a:blip r:embed="rId7" cstate="print"/>
            <a:srcRect/>
            <a:stretch>
              <a:fillRect/>
            </a:stretch>
          </p:blipFill>
          <p:spPr bwMode="auto">
            <a:xfrm>
              <a:off x="1716886" y="2779070"/>
              <a:ext cx="910898" cy="910798"/>
            </a:xfrm>
            <a:prstGeom prst="rect">
              <a:avLst/>
            </a:prstGeom>
            <a:noFill/>
            <a:ln w="9525">
              <a:noFill/>
              <a:miter lim="800000"/>
              <a:headEnd/>
              <a:tailEnd/>
            </a:ln>
          </p:spPr>
        </p:pic>
        <p:sp>
          <p:nvSpPr>
            <p:cNvPr id="23" name="TextBox 493"/>
            <p:cNvSpPr txBox="1">
              <a:spLocks noChangeArrowheads="1"/>
            </p:cNvSpPr>
            <p:nvPr/>
          </p:nvSpPr>
          <p:spPr bwMode="auto">
            <a:xfrm>
              <a:off x="1729740" y="2171625"/>
              <a:ext cx="936474" cy="461665"/>
            </a:xfrm>
            <a:prstGeom prst="rect">
              <a:avLst/>
            </a:prstGeom>
            <a:noFill/>
            <a:ln w="9525">
              <a:noFill/>
              <a:miter lim="800000"/>
              <a:headEnd/>
              <a:tailEnd/>
            </a:ln>
          </p:spPr>
          <p:txBody>
            <a:bodyPr wrap="none">
              <a:spAutoFit/>
            </a:bodyPr>
            <a:lstStyle/>
            <a:p>
              <a:pPr algn="ctr"/>
              <a:r>
                <a:rPr lang="en-GB" sz="2400" dirty="0">
                  <a:solidFill>
                    <a:srgbClr val="5F5F5F"/>
                  </a:solidFill>
                  <a:cs typeface="Arial" panose="020B0604020202020204" pitchFamily="34" charset="0"/>
                </a:rPr>
                <a:t>MIQL</a:t>
              </a:r>
            </a:p>
          </p:txBody>
        </p:sp>
        <p:sp>
          <p:nvSpPr>
            <p:cNvPr id="27" name="TextBox 572"/>
            <p:cNvSpPr txBox="1">
              <a:spLocks noChangeArrowheads="1"/>
            </p:cNvSpPr>
            <p:nvPr/>
          </p:nvSpPr>
          <p:spPr bwMode="auto">
            <a:xfrm>
              <a:off x="2905089" y="2700218"/>
              <a:ext cx="562975" cy="276999"/>
            </a:xfrm>
            <a:prstGeom prst="rect">
              <a:avLst/>
            </a:prstGeom>
            <a:noFill/>
            <a:ln w="9525">
              <a:noFill/>
              <a:miter lim="800000"/>
              <a:headEnd/>
              <a:tailEnd/>
            </a:ln>
          </p:spPr>
          <p:txBody>
            <a:bodyPr wrap="none">
              <a:spAutoFit/>
            </a:bodyPr>
            <a:lstStyle/>
            <a:p>
              <a:pPr algn="ctr">
                <a:defRPr/>
              </a:pPr>
              <a:r>
                <a:rPr lang="en-GB" sz="1200" b="1" dirty="0" smtClean="0">
                  <a:solidFill>
                    <a:srgbClr val="008080"/>
                  </a:solidFill>
                  <a:cs typeface="Arial" panose="020B0604020202020204" pitchFamily="34" charset="0"/>
                </a:rPr>
                <a:t>input</a:t>
              </a:r>
              <a:endParaRPr lang="en-GB" sz="1200" b="1" dirty="0">
                <a:solidFill>
                  <a:srgbClr val="008080"/>
                </a:solidFill>
                <a:cs typeface="Arial" panose="020B0604020202020204" pitchFamily="34" charset="0"/>
              </a:endParaRPr>
            </a:p>
          </p:txBody>
        </p:sp>
      </p:grpSp>
      <p:grpSp>
        <p:nvGrpSpPr>
          <p:cNvPr id="2049" name="Group 2048"/>
          <p:cNvGrpSpPr/>
          <p:nvPr/>
        </p:nvGrpSpPr>
        <p:grpSpPr>
          <a:xfrm>
            <a:off x="5349623" y="2027609"/>
            <a:ext cx="2541534" cy="1700851"/>
            <a:chOff x="5349623" y="2027609"/>
            <a:chExt cx="2541534" cy="1700851"/>
          </a:xfrm>
        </p:grpSpPr>
        <p:sp>
          <p:nvSpPr>
            <p:cNvPr id="15" name="TextBox 311"/>
            <p:cNvSpPr txBox="1">
              <a:spLocks noChangeArrowheads="1"/>
            </p:cNvSpPr>
            <p:nvPr/>
          </p:nvSpPr>
          <p:spPr bwMode="auto">
            <a:xfrm>
              <a:off x="6791375" y="2332213"/>
              <a:ext cx="1056700" cy="276999"/>
            </a:xfrm>
            <a:prstGeom prst="rect">
              <a:avLst/>
            </a:prstGeom>
            <a:noFill/>
            <a:ln w="9525">
              <a:noFill/>
              <a:miter lim="800000"/>
              <a:headEnd/>
              <a:tailEnd/>
            </a:ln>
          </p:spPr>
          <p:txBody>
            <a:bodyPr wrap="none">
              <a:spAutoFit/>
            </a:bodyPr>
            <a:lstStyle/>
            <a:p>
              <a:pPr algn="ctr">
                <a:defRPr/>
              </a:pPr>
              <a:r>
                <a:rPr lang="en-GB" sz="1200" b="1" dirty="0" smtClean="0">
                  <a:cs typeface="Arial" panose="020B0604020202020204" pitchFamily="34" charset="0"/>
                </a:rPr>
                <a:t>Interactions</a:t>
              </a:r>
              <a:endParaRPr lang="en-GB" sz="1200" b="1" dirty="0">
                <a:cs typeface="Arial" panose="020B0604020202020204" pitchFamily="34" charset="0"/>
              </a:endParaRPr>
            </a:p>
          </p:txBody>
        </p:sp>
        <p:grpSp>
          <p:nvGrpSpPr>
            <p:cNvPr id="18" name="Group 155"/>
            <p:cNvGrpSpPr>
              <a:grpSpLocks/>
            </p:cNvGrpSpPr>
            <p:nvPr/>
          </p:nvGrpSpPr>
          <p:grpSpPr bwMode="auto">
            <a:xfrm>
              <a:off x="6734738" y="2564904"/>
              <a:ext cx="1156419" cy="1163556"/>
              <a:chOff x="2609" y="1070"/>
              <a:chExt cx="514" cy="514"/>
            </a:xfrm>
          </p:grpSpPr>
          <p:sp>
            <p:nvSpPr>
              <p:cNvPr id="77" name="Oval 72"/>
              <p:cNvSpPr>
                <a:spLocks noChangeArrowheads="1"/>
              </p:cNvSpPr>
              <p:nvPr/>
            </p:nvSpPr>
            <p:spPr bwMode="auto">
              <a:xfrm>
                <a:off x="2609" y="1070"/>
                <a:ext cx="514" cy="514"/>
              </a:xfrm>
              <a:prstGeom prst="ellipse">
                <a:avLst/>
              </a:prstGeom>
              <a:solidFill>
                <a:schemeClr val="bg1"/>
              </a:solidFill>
              <a:ln w="34925" cap="rnd">
                <a:solidFill>
                  <a:schemeClr val="tx1"/>
                </a:solidFill>
                <a:round/>
                <a:headEnd/>
                <a:tailEnd/>
              </a:ln>
            </p:spPr>
            <p:txBody>
              <a:bodyPr wrap="none" anchor="ctr"/>
              <a:lstStyle/>
              <a:p>
                <a:endParaRPr lang="en-US">
                  <a:cs typeface="Arial" panose="020B0604020202020204" pitchFamily="34" charset="0"/>
                </a:endParaRPr>
              </a:p>
            </p:txBody>
          </p:sp>
          <p:grpSp>
            <p:nvGrpSpPr>
              <p:cNvPr id="78" name="Group 73"/>
              <p:cNvGrpSpPr>
                <a:grpSpLocks/>
              </p:cNvGrpSpPr>
              <p:nvPr/>
            </p:nvGrpSpPr>
            <p:grpSpPr bwMode="auto">
              <a:xfrm>
                <a:off x="2707" y="1182"/>
                <a:ext cx="330" cy="286"/>
                <a:chOff x="528" y="1968"/>
                <a:chExt cx="720" cy="624"/>
              </a:xfrm>
            </p:grpSpPr>
            <p:sp>
              <p:nvSpPr>
                <p:cNvPr id="79" name="Oval 74"/>
                <p:cNvSpPr>
                  <a:spLocks noChangeArrowheads="1"/>
                </p:cNvSpPr>
                <p:nvPr/>
              </p:nvSpPr>
              <p:spPr bwMode="auto">
                <a:xfrm>
                  <a:off x="528" y="2112"/>
                  <a:ext cx="96" cy="96"/>
                </a:xfrm>
                <a:prstGeom prst="ellipse">
                  <a:avLst/>
                </a:prstGeom>
                <a:solidFill>
                  <a:srgbClr val="FF0000"/>
                </a:solidFill>
                <a:ln w="9525">
                  <a:solidFill>
                    <a:srgbClr val="800000"/>
                  </a:solidFill>
                  <a:round/>
                  <a:headEnd/>
                  <a:tailEnd/>
                </a:ln>
              </p:spPr>
              <p:txBody>
                <a:bodyPr wrap="none" anchor="ctr"/>
                <a:lstStyle/>
                <a:p>
                  <a:endParaRPr lang="en-US">
                    <a:cs typeface="Arial" panose="020B0604020202020204" pitchFamily="34" charset="0"/>
                  </a:endParaRPr>
                </a:p>
              </p:txBody>
            </p:sp>
            <p:sp>
              <p:nvSpPr>
                <p:cNvPr id="80" name="Oval 75"/>
                <p:cNvSpPr>
                  <a:spLocks noChangeArrowheads="1"/>
                </p:cNvSpPr>
                <p:nvPr/>
              </p:nvSpPr>
              <p:spPr bwMode="auto">
                <a:xfrm>
                  <a:off x="912" y="2112"/>
                  <a:ext cx="96" cy="96"/>
                </a:xfrm>
                <a:prstGeom prst="ellipse">
                  <a:avLst/>
                </a:prstGeom>
                <a:solidFill>
                  <a:srgbClr val="FF0000"/>
                </a:solidFill>
                <a:ln w="9525">
                  <a:solidFill>
                    <a:srgbClr val="800000"/>
                  </a:solidFill>
                  <a:round/>
                  <a:headEnd/>
                  <a:tailEnd/>
                </a:ln>
              </p:spPr>
              <p:txBody>
                <a:bodyPr wrap="none" anchor="ctr"/>
                <a:lstStyle/>
                <a:p>
                  <a:endParaRPr lang="en-US">
                    <a:cs typeface="Arial" panose="020B0604020202020204" pitchFamily="34" charset="0"/>
                  </a:endParaRPr>
                </a:p>
              </p:txBody>
            </p:sp>
            <p:sp>
              <p:nvSpPr>
                <p:cNvPr id="81" name="Oval 76"/>
                <p:cNvSpPr>
                  <a:spLocks noChangeArrowheads="1"/>
                </p:cNvSpPr>
                <p:nvPr/>
              </p:nvSpPr>
              <p:spPr bwMode="auto">
                <a:xfrm>
                  <a:off x="720" y="1968"/>
                  <a:ext cx="96" cy="96"/>
                </a:xfrm>
                <a:prstGeom prst="ellipse">
                  <a:avLst/>
                </a:prstGeom>
                <a:solidFill>
                  <a:srgbClr val="FF0000"/>
                </a:solidFill>
                <a:ln w="9525">
                  <a:solidFill>
                    <a:srgbClr val="800000"/>
                  </a:solidFill>
                  <a:round/>
                  <a:headEnd/>
                  <a:tailEnd/>
                </a:ln>
              </p:spPr>
              <p:txBody>
                <a:bodyPr wrap="none" anchor="ctr"/>
                <a:lstStyle/>
                <a:p>
                  <a:endParaRPr lang="en-US">
                    <a:cs typeface="Arial" panose="020B0604020202020204" pitchFamily="34" charset="0"/>
                  </a:endParaRPr>
                </a:p>
              </p:txBody>
            </p:sp>
            <p:sp>
              <p:nvSpPr>
                <p:cNvPr id="82" name="Oval 77"/>
                <p:cNvSpPr>
                  <a:spLocks noChangeArrowheads="1"/>
                </p:cNvSpPr>
                <p:nvPr/>
              </p:nvSpPr>
              <p:spPr bwMode="auto">
                <a:xfrm>
                  <a:off x="720" y="2448"/>
                  <a:ext cx="96" cy="96"/>
                </a:xfrm>
                <a:prstGeom prst="ellipse">
                  <a:avLst/>
                </a:prstGeom>
                <a:solidFill>
                  <a:srgbClr val="FF0000"/>
                </a:solidFill>
                <a:ln w="9525">
                  <a:solidFill>
                    <a:srgbClr val="800000"/>
                  </a:solidFill>
                  <a:round/>
                  <a:headEnd/>
                  <a:tailEnd/>
                </a:ln>
              </p:spPr>
              <p:txBody>
                <a:bodyPr wrap="none" anchor="ctr"/>
                <a:lstStyle/>
                <a:p>
                  <a:endParaRPr lang="en-US">
                    <a:cs typeface="Arial" panose="020B0604020202020204" pitchFamily="34" charset="0"/>
                  </a:endParaRPr>
                </a:p>
              </p:txBody>
            </p:sp>
            <p:sp>
              <p:nvSpPr>
                <p:cNvPr id="83" name="Oval 78"/>
                <p:cNvSpPr>
                  <a:spLocks noChangeArrowheads="1"/>
                </p:cNvSpPr>
                <p:nvPr/>
              </p:nvSpPr>
              <p:spPr bwMode="auto">
                <a:xfrm>
                  <a:off x="528" y="2304"/>
                  <a:ext cx="96" cy="96"/>
                </a:xfrm>
                <a:prstGeom prst="ellipse">
                  <a:avLst/>
                </a:prstGeom>
                <a:solidFill>
                  <a:srgbClr val="FF0000"/>
                </a:solidFill>
                <a:ln w="9525">
                  <a:solidFill>
                    <a:srgbClr val="800000"/>
                  </a:solidFill>
                  <a:round/>
                  <a:headEnd/>
                  <a:tailEnd/>
                </a:ln>
              </p:spPr>
              <p:txBody>
                <a:bodyPr wrap="none" anchor="ctr"/>
                <a:lstStyle/>
                <a:p>
                  <a:endParaRPr lang="en-US">
                    <a:cs typeface="Arial" panose="020B0604020202020204" pitchFamily="34" charset="0"/>
                  </a:endParaRPr>
                </a:p>
              </p:txBody>
            </p:sp>
            <p:sp>
              <p:nvSpPr>
                <p:cNvPr id="84" name="Oval 79"/>
                <p:cNvSpPr>
                  <a:spLocks noChangeArrowheads="1"/>
                </p:cNvSpPr>
                <p:nvPr/>
              </p:nvSpPr>
              <p:spPr bwMode="auto">
                <a:xfrm>
                  <a:off x="912" y="2304"/>
                  <a:ext cx="96" cy="96"/>
                </a:xfrm>
                <a:prstGeom prst="ellipse">
                  <a:avLst/>
                </a:prstGeom>
                <a:solidFill>
                  <a:srgbClr val="FF0000"/>
                </a:solidFill>
                <a:ln w="9525">
                  <a:solidFill>
                    <a:srgbClr val="800000"/>
                  </a:solidFill>
                  <a:round/>
                  <a:headEnd/>
                  <a:tailEnd/>
                </a:ln>
              </p:spPr>
              <p:txBody>
                <a:bodyPr wrap="none" anchor="ctr"/>
                <a:lstStyle/>
                <a:p>
                  <a:endParaRPr lang="en-US">
                    <a:cs typeface="Arial" panose="020B0604020202020204" pitchFamily="34" charset="0"/>
                  </a:endParaRPr>
                </a:p>
              </p:txBody>
            </p:sp>
            <p:sp>
              <p:nvSpPr>
                <p:cNvPr id="85" name="Oval 80"/>
                <p:cNvSpPr>
                  <a:spLocks noChangeArrowheads="1"/>
                </p:cNvSpPr>
                <p:nvPr/>
              </p:nvSpPr>
              <p:spPr bwMode="auto">
                <a:xfrm>
                  <a:off x="1152" y="2304"/>
                  <a:ext cx="96" cy="96"/>
                </a:xfrm>
                <a:prstGeom prst="ellipse">
                  <a:avLst/>
                </a:prstGeom>
                <a:solidFill>
                  <a:srgbClr val="FF0000"/>
                </a:solidFill>
                <a:ln w="9525">
                  <a:solidFill>
                    <a:srgbClr val="800000"/>
                  </a:solidFill>
                  <a:round/>
                  <a:headEnd/>
                  <a:tailEnd/>
                </a:ln>
              </p:spPr>
              <p:txBody>
                <a:bodyPr wrap="none" anchor="ctr"/>
                <a:lstStyle/>
                <a:p>
                  <a:endParaRPr lang="en-US">
                    <a:cs typeface="Arial" panose="020B0604020202020204" pitchFamily="34" charset="0"/>
                  </a:endParaRPr>
                </a:p>
              </p:txBody>
            </p:sp>
            <p:sp>
              <p:nvSpPr>
                <p:cNvPr id="86" name="Oval 81"/>
                <p:cNvSpPr>
                  <a:spLocks noChangeArrowheads="1"/>
                </p:cNvSpPr>
                <p:nvPr/>
              </p:nvSpPr>
              <p:spPr bwMode="auto">
                <a:xfrm>
                  <a:off x="1056" y="2496"/>
                  <a:ext cx="96" cy="96"/>
                </a:xfrm>
                <a:prstGeom prst="ellipse">
                  <a:avLst/>
                </a:prstGeom>
                <a:solidFill>
                  <a:srgbClr val="FF0000"/>
                </a:solidFill>
                <a:ln w="9525">
                  <a:solidFill>
                    <a:srgbClr val="800000"/>
                  </a:solidFill>
                  <a:round/>
                  <a:headEnd/>
                  <a:tailEnd/>
                </a:ln>
              </p:spPr>
              <p:txBody>
                <a:bodyPr wrap="none" anchor="ctr"/>
                <a:lstStyle/>
                <a:p>
                  <a:endParaRPr lang="en-US">
                    <a:cs typeface="Arial" panose="020B0604020202020204" pitchFamily="34" charset="0"/>
                  </a:endParaRPr>
                </a:p>
              </p:txBody>
            </p:sp>
            <p:cxnSp>
              <p:nvCxnSpPr>
                <p:cNvPr id="87" name="AutoShape 82"/>
                <p:cNvCxnSpPr>
                  <a:cxnSpLocks noChangeShapeType="1"/>
                  <a:stCxn id="79" idx="7"/>
                  <a:endCxn id="81" idx="3"/>
                </p:cNvCxnSpPr>
                <p:nvPr/>
              </p:nvCxnSpPr>
              <p:spPr bwMode="auto">
                <a:xfrm flipV="1">
                  <a:off x="610" y="2050"/>
                  <a:ext cx="124" cy="76"/>
                </a:xfrm>
                <a:prstGeom prst="straightConnector1">
                  <a:avLst/>
                </a:prstGeom>
                <a:noFill/>
                <a:ln w="9525">
                  <a:solidFill>
                    <a:schemeClr val="tx1"/>
                  </a:solidFill>
                  <a:round/>
                  <a:headEnd/>
                  <a:tailEnd/>
                </a:ln>
              </p:spPr>
            </p:cxnSp>
            <p:cxnSp>
              <p:nvCxnSpPr>
                <p:cNvPr id="88" name="AutoShape 83"/>
                <p:cNvCxnSpPr>
                  <a:cxnSpLocks noChangeShapeType="1"/>
                  <a:stCxn id="81" idx="5"/>
                  <a:endCxn id="80" idx="1"/>
                </p:cNvCxnSpPr>
                <p:nvPr/>
              </p:nvCxnSpPr>
              <p:spPr bwMode="auto">
                <a:xfrm>
                  <a:off x="802" y="2050"/>
                  <a:ext cx="124" cy="76"/>
                </a:xfrm>
                <a:prstGeom prst="straightConnector1">
                  <a:avLst/>
                </a:prstGeom>
                <a:noFill/>
                <a:ln w="9525">
                  <a:solidFill>
                    <a:schemeClr val="tx1"/>
                  </a:solidFill>
                  <a:round/>
                  <a:headEnd/>
                  <a:tailEnd/>
                </a:ln>
              </p:spPr>
            </p:cxnSp>
            <p:cxnSp>
              <p:nvCxnSpPr>
                <p:cNvPr id="89" name="AutoShape 84"/>
                <p:cNvCxnSpPr>
                  <a:cxnSpLocks noChangeShapeType="1"/>
                  <a:stCxn id="80" idx="4"/>
                  <a:endCxn id="84" idx="0"/>
                </p:cNvCxnSpPr>
                <p:nvPr/>
              </p:nvCxnSpPr>
              <p:spPr bwMode="auto">
                <a:xfrm>
                  <a:off x="960" y="2208"/>
                  <a:ext cx="0" cy="96"/>
                </a:xfrm>
                <a:prstGeom prst="straightConnector1">
                  <a:avLst/>
                </a:prstGeom>
                <a:noFill/>
                <a:ln w="9525">
                  <a:solidFill>
                    <a:schemeClr val="tx1"/>
                  </a:solidFill>
                  <a:round/>
                  <a:headEnd/>
                  <a:tailEnd/>
                </a:ln>
              </p:spPr>
            </p:cxnSp>
            <p:cxnSp>
              <p:nvCxnSpPr>
                <p:cNvPr id="90" name="AutoShape 85"/>
                <p:cNvCxnSpPr>
                  <a:cxnSpLocks noChangeShapeType="1"/>
                  <a:stCxn id="84" idx="6"/>
                  <a:endCxn id="85" idx="2"/>
                </p:cNvCxnSpPr>
                <p:nvPr/>
              </p:nvCxnSpPr>
              <p:spPr bwMode="auto">
                <a:xfrm>
                  <a:off x="1008" y="2352"/>
                  <a:ext cx="144" cy="0"/>
                </a:xfrm>
                <a:prstGeom prst="straightConnector1">
                  <a:avLst/>
                </a:prstGeom>
                <a:noFill/>
                <a:ln w="9525">
                  <a:solidFill>
                    <a:schemeClr val="tx1"/>
                  </a:solidFill>
                  <a:round/>
                  <a:headEnd/>
                  <a:tailEnd/>
                </a:ln>
              </p:spPr>
            </p:cxnSp>
            <p:cxnSp>
              <p:nvCxnSpPr>
                <p:cNvPr id="91" name="AutoShape 86"/>
                <p:cNvCxnSpPr>
                  <a:cxnSpLocks noChangeShapeType="1"/>
                  <a:stCxn id="79" idx="4"/>
                  <a:endCxn id="83" idx="0"/>
                </p:cNvCxnSpPr>
                <p:nvPr/>
              </p:nvCxnSpPr>
              <p:spPr bwMode="auto">
                <a:xfrm>
                  <a:off x="576" y="2208"/>
                  <a:ext cx="0" cy="96"/>
                </a:xfrm>
                <a:prstGeom prst="straightConnector1">
                  <a:avLst/>
                </a:prstGeom>
                <a:noFill/>
                <a:ln w="9525">
                  <a:solidFill>
                    <a:schemeClr val="tx1"/>
                  </a:solidFill>
                  <a:round/>
                  <a:headEnd/>
                  <a:tailEnd/>
                </a:ln>
              </p:spPr>
            </p:cxnSp>
            <p:cxnSp>
              <p:nvCxnSpPr>
                <p:cNvPr id="92" name="AutoShape 87"/>
                <p:cNvCxnSpPr>
                  <a:cxnSpLocks noChangeShapeType="1"/>
                  <a:stCxn id="83" idx="5"/>
                  <a:endCxn id="82" idx="1"/>
                </p:cNvCxnSpPr>
                <p:nvPr/>
              </p:nvCxnSpPr>
              <p:spPr bwMode="auto">
                <a:xfrm>
                  <a:off x="610" y="2386"/>
                  <a:ext cx="124" cy="76"/>
                </a:xfrm>
                <a:prstGeom prst="straightConnector1">
                  <a:avLst/>
                </a:prstGeom>
                <a:noFill/>
                <a:ln w="9525">
                  <a:solidFill>
                    <a:schemeClr val="tx1"/>
                  </a:solidFill>
                  <a:round/>
                  <a:headEnd/>
                  <a:tailEnd/>
                </a:ln>
              </p:spPr>
            </p:cxnSp>
            <p:cxnSp>
              <p:nvCxnSpPr>
                <p:cNvPr id="93" name="AutoShape 88"/>
                <p:cNvCxnSpPr>
                  <a:cxnSpLocks noChangeShapeType="1"/>
                  <a:stCxn id="82" idx="7"/>
                  <a:endCxn id="84" idx="3"/>
                </p:cNvCxnSpPr>
                <p:nvPr/>
              </p:nvCxnSpPr>
              <p:spPr bwMode="auto">
                <a:xfrm flipV="1">
                  <a:off x="802" y="2386"/>
                  <a:ext cx="124" cy="76"/>
                </a:xfrm>
                <a:prstGeom prst="straightConnector1">
                  <a:avLst/>
                </a:prstGeom>
                <a:noFill/>
                <a:ln w="9525">
                  <a:solidFill>
                    <a:schemeClr val="tx1"/>
                  </a:solidFill>
                  <a:round/>
                  <a:headEnd/>
                  <a:tailEnd/>
                </a:ln>
              </p:spPr>
            </p:cxnSp>
            <p:cxnSp>
              <p:nvCxnSpPr>
                <p:cNvPr id="94" name="AutoShape 89"/>
                <p:cNvCxnSpPr>
                  <a:cxnSpLocks noChangeShapeType="1"/>
                  <a:stCxn id="84" idx="5"/>
                  <a:endCxn id="86" idx="1"/>
                </p:cNvCxnSpPr>
                <p:nvPr/>
              </p:nvCxnSpPr>
              <p:spPr bwMode="auto">
                <a:xfrm>
                  <a:off x="994" y="2386"/>
                  <a:ext cx="76" cy="124"/>
                </a:xfrm>
                <a:prstGeom prst="straightConnector1">
                  <a:avLst/>
                </a:prstGeom>
                <a:noFill/>
                <a:ln w="9525">
                  <a:solidFill>
                    <a:schemeClr val="tx1"/>
                  </a:solidFill>
                  <a:round/>
                  <a:headEnd/>
                  <a:tailEnd/>
                </a:ln>
              </p:spPr>
            </p:cxnSp>
            <p:cxnSp>
              <p:nvCxnSpPr>
                <p:cNvPr id="95" name="AutoShape 90"/>
                <p:cNvCxnSpPr>
                  <a:cxnSpLocks noChangeShapeType="1"/>
                  <a:stCxn id="79" idx="5"/>
                  <a:endCxn id="84" idx="2"/>
                </p:cNvCxnSpPr>
                <p:nvPr/>
              </p:nvCxnSpPr>
              <p:spPr bwMode="auto">
                <a:xfrm>
                  <a:off x="610" y="2194"/>
                  <a:ext cx="302" cy="158"/>
                </a:xfrm>
                <a:prstGeom prst="straightConnector1">
                  <a:avLst/>
                </a:prstGeom>
                <a:noFill/>
                <a:ln w="9525">
                  <a:solidFill>
                    <a:schemeClr val="tx1"/>
                  </a:solidFill>
                  <a:round/>
                  <a:headEnd/>
                  <a:tailEnd/>
                </a:ln>
              </p:spPr>
            </p:cxnSp>
          </p:grpSp>
        </p:grpSp>
        <p:sp>
          <p:nvSpPr>
            <p:cNvPr id="19" name="Down Arrow 18"/>
            <p:cNvSpPr>
              <a:spLocks noChangeArrowheads="1"/>
            </p:cNvSpPr>
            <p:nvPr/>
          </p:nvSpPr>
          <p:spPr bwMode="auto">
            <a:xfrm rot="15503121">
              <a:off x="5797398" y="2811877"/>
              <a:ext cx="270140" cy="1165689"/>
            </a:xfrm>
            <a:prstGeom prst="downArrow">
              <a:avLst>
                <a:gd name="adj1" fmla="val 50000"/>
                <a:gd name="adj2" fmla="val 45631"/>
              </a:avLst>
            </a:prstGeom>
            <a:solidFill>
              <a:srgbClr val="95B3D7"/>
            </a:solidFill>
            <a:ln w="44450" algn="ctr">
              <a:solidFill>
                <a:srgbClr val="254061"/>
              </a:solidFill>
              <a:miter lim="800000"/>
              <a:headEnd/>
              <a:tailEnd/>
            </a:ln>
          </p:spPr>
          <p:txBody>
            <a:bodyPr rot="10800000" anchor="ctr"/>
            <a:lstStyle/>
            <a:p>
              <a:pPr algn="ctr" fontAlgn="auto">
                <a:spcBef>
                  <a:spcPts val="0"/>
                </a:spcBef>
                <a:spcAft>
                  <a:spcPts val="0"/>
                </a:spcAft>
                <a:defRPr/>
              </a:pPr>
              <a:endParaRPr lang="en-GB" sz="1200">
                <a:solidFill>
                  <a:schemeClr val="lt1"/>
                </a:solidFill>
                <a:cs typeface="Arial" panose="020B0604020202020204" pitchFamily="34" charset="0"/>
              </a:endParaRPr>
            </a:p>
          </p:txBody>
        </p:sp>
        <p:sp>
          <p:nvSpPr>
            <p:cNvPr id="22" name="TextBox 475"/>
            <p:cNvSpPr txBox="1">
              <a:spLocks noChangeArrowheads="1"/>
            </p:cNvSpPr>
            <p:nvPr/>
          </p:nvSpPr>
          <p:spPr bwMode="auto">
            <a:xfrm>
              <a:off x="6758196" y="2027609"/>
              <a:ext cx="1124026" cy="461665"/>
            </a:xfrm>
            <a:prstGeom prst="rect">
              <a:avLst/>
            </a:prstGeom>
            <a:noFill/>
            <a:ln w="9525">
              <a:noFill/>
              <a:miter lim="800000"/>
              <a:headEnd/>
              <a:tailEnd/>
            </a:ln>
          </p:spPr>
          <p:txBody>
            <a:bodyPr wrap="none">
              <a:spAutoFit/>
            </a:bodyPr>
            <a:lstStyle/>
            <a:p>
              <a:pPr algn="ctr"/>
              <a:r>
                <a:rPr lang="en-GB" sz="2400" dirty="0">
                  <a:solidFill>
                    <a:srgbClr val="5F5F5F"/>
                  </a:solidFill>
                  <a:cs typeface="Arial" panose="020B0604020202020204" pitchFamily="34" charset="0"/>
                </a:rPr>
                <a:t>PSI-MI</a:t>
              </a:r>
            </a:p>
          </p:txBody>
        </p:sp>
        <p:sp>
          <p:nvSpPr>
            <p:cNvPr id="28" name="TextBox 574"/>
            <p:cNvSpPr txBox="1">
              <a:spLocks noChangeArrowheads="1"/>
            </p:cNvSpPr>
            <p:nvPr/>
          </p:nvSpPr>
          <p:spPr bwMode="auto">
            <a:xfrm>
              <a:off x="5709506" y="2700218"/>
              <a:ext cx="665568" cy="276999"/>
            </a:xfrm>
            <a:prstGeom prst="rect">
              <a:avLst/>
            </a:prstGeom>
            <a:noFill/>
            <a:ln w="9525">
              <a:noFill/>
              <a:miter lim="800000"/>
              <a:headEnd/>
              <a:tailEnd/>
            </a:ln>
          </p:spPr>
          <p:txBody>
            <a:bodyPr wrap="none">
              <a:spAutoFit/>
            </a:bodyPr>
            <a:lstStyle/>
            <a:p>
              <a:pPr algn="ctr">
                <a:defRPr/>
              </a:pPr>
              <a:r>
                <a:rPr lang="en-GB" sz="1200" b="1" dirty="0" smtClean="0">
                  <a:solidFill>
                    <a:srgbClr val="008080"/>
                  </a:solidFill>
                  <a:cs typeface="Arial" panose="020B0604020202020204" pitchFamily="34" charset="0"/>
                </a:rPr>
                <a:t>output</a:t>
              </a:r>
              <a:endParaRPr lang="en-GB" sz="1200" b="1" dirty="0">
                <a:solidFill>
                  <a:srgbClr val="008080"/>
                </a:solidFill>
                <a:cs typeface="Arial" panose="020B0604020202020204" pitchFamily="34" charset="0"/>
              </a:endParaRPr>
            </a:p>
          </p:txBody>
        </p:sp>
      </p:grpSp>
      <p:grpSp>
        <p:nvGrpSpPr>
          <p:cNvPr id="6" name="Group 5"/>
          <p:cNvGrpSpPr/>
          <p:nvPr/>
        </p:nvGrpSpPr>
        <p:grpSpPr>
          <a:xfrm>
            <a:off x="1976385" y="3980026"/>
            <a:ext cx="4925156" cy="2823662"/>
            <a:chOff x="1976385" y="3980026"/>
            <a:chExt cx="4925156" cy="2823662"/>
          </a:xfrm>
        </p:grpSpPr>
        <p:sp>
          <p:nvSpPr>
            <p:cNvPr id="21" name="TextBox 473"/>
            <p:cNvSpPr txBox="1">
              <a:spLocks noChangeArrowheads="1"/>
            </p:cNvSpPr>
            <p:nvPr/>
          </p:nvSpPr>
          <p:spPr bwMode="auto">
            <a:xfrm>
              <a:off x="5843502" y="6280468"/>
              <a:ext cx="1053495" cy="523220"/>
            </a:xfrm>
            <a:prstGeom prst="rect">
              <a:avLst/>
            </a:prstGeom>
            <a:noFill/>
            <a:ln w="9525">
              <a:noFill/>
              <a:miter lim="800000"/>
              <a:headEnd/>
              <a:tailEnd/>
            </a:ln>
          </p:spPr>
          <p:txBody>
            <a:bodyPr wrap="none">
              <a:spAutoFit/>
            </a:bodyPr>
            <a:lstStyle/>
            <a:p>
              <a:pPr algn="ctr"/>
              <a:r>
                <a:rPr lang="en-GB" sz="1400" dirty="0">
                  <a:cs typeface="Arial" panose="020B0604020202020204" pitchFamily="34" charset="0"/>
                </a:rPr>
                <a:t>PSICQUIC</a:t>
              </a:r>
            </a:p>
            <a:p>
              <a:pPr algn="ctr"/>
              <a:r>
                <a:rPr lang="en-GB" sz="1400" b="1" dirty="0" smtClean="0">
                  <a:cs typeface="Arial" panose="020B0604020202020204" pitchFamily="34" charset="0"/>
                </a:rPr>
                <a:t>Registry</a:t>
              </a:r>
              <a:endParaRPr lang="en-GB" sz="1400" b="1" dirty="0">
                <a:cs typeface="Arial" panose="020B0604020202020204" pitchFamily="34" charset="0"/>
              </a:endParaRPr>
            </a:p>
          </p:txBody>
        </p:sp>
        <p:pic>
          <p:nvPicPr>
            <p:cNvPr id="24" name="Picture 507"/>
            <p:cNvPicPr>
              <a:picLocks noChangeAspect="1"/>
            </p:cNvPicPr>
            <p:nvPr/>
          </p:nvPicPr>
          <p:blipFill>
            <a:blip r:embed="rId8" cstate="print"/>
            <a:srcRect/>
            <a:stretch>
              <a:fillRect/>
            </a:stretch>
          </p:blipFill>
          <p:spPr bwMode="auto">
            <a:xfrm>
              <a:off x="3135710" y="5298865"/>
              <a:ext cx="1136080" cy="1134504"/>
            </a:xfrm>
            <a:prstGeom prst="rect">
              <a:avLst/>
            </a:prstGeom>
            <a:noFill/>
            <a:ln w="9525">
              <a:noFill/>
              <a:miter lim="800000"/>
              <a:headEnd/>
              <a:tailEnd/>
            </a:ln>
          </p:spPr>
        </p:pic>
        <p:sp>
          <p:nvSpPr>
            <p:cNvPr id="25" name="Oval 60"/>
            <p:cNvSpPr>
              <a:spLocks noChangeArrowheads="1"/>
            </p:cNvSpPr>
            <p:nvPr/>
          </p:nvSpPr>
          <p:spPr bwMode="auto">
            <a:xfrm>
              <a:off x="3401571" y="5563243"/>
              <a:ext cx="605812" cy="605746"/>
            </a:xfrm>
            <a:prstGeom prst="ellipse">
              <a:avLst/>
            </a:prstGeom>
            <a:solidFill>
              <a:schemeClr val="bg1"/>
            </a:solidFill>
            <a:ln w="9525" cap="rnd">
              <a:solidFill>
                <a:schemeClr val="tx1"/>
              </a:solidFill>
              <a:prstDash val="sysDot"/>
              <a:round/>
              <a:headEnd/>
              <a:tailEnd/>
            </a:ln>
          </p:spPr>
          <p:txBody>
            <a:bodyPr wrap="none" anchor="ctr"/>
            <a:lstStyle/>
            <a:p>
              <a:endParaRPr lang="en-US">
                <a:cs typeface="Arial" panose="020B0604020202020204" pitchFamily="34" charset="0"/>
              </a:endParaRPr>
            </a:p>
          </p:txBody>
        </p:sp>
        <p:grpSp>
          <p:nvGrpSpPr>
            <p:cNvPr id="26" name="Group 509"/>
            <p:cNvGrpSpPr>
              <a:grpSpLocks/>
            </p:cNvGrpSpPr>
            <p:nvPr/>
          </p:nvGrpSpPr>
          <p:grpSpPr bwMode="auto">
            <a:xfrm>
              <a:off x="4263075" y="5301770"/>
              <a:ext cx="1136080" cy="1134504"/>
              <a:chOff x="1771508" y="4930626"/>
              <a:chExt cx="1615558" cy="1615558"/>
            </a:xfrm>
          </p:grpSpPr>
          <p:pic>
            <p:nvPicPr>
              <p:cNvPr id="64" name="Picture 510"/>
              <p:cNvPicPr>
                <a:picLocks noChangeAspect="1"/>
              </p:cNvPicPr>
              <p:nvPr/>
            </p:nvPicPr>
            <p:blipFill>
              <a:blip r:embed="rId8" cstate="print"/>
              <a:srcRect/>
              <a:stretch>
                <a:fillRect/>
              </a:stretch>
            </p:blipFill>
            <p:spPr bwMode="auto">
              <a:xfrm>
                <a:off x="1771508" y="4930626"/>
                <a:ext cx="1615558" cy="1615558"/>
              </a:xfrm>
              <a:prstGeom prst="rect">
                <a:avLst/>
              </a:prstGeom>
              <a:noFill/>
              <a:ln w="9525">
                <a:noFill/>
                <a:miter lim="800000"/>
                <a:headEnd/>
                <a:tailEnd/>
              </a:ln>
            </p:spPr>
          </p:pic>
          <p:sp>
            <p:nvSpPr>
              <p:cNvPr id="65" name="Oval 60"/>
              <p:cNvSpPr>
                <a:spLocks noChangeArrowheads="1"/>
              </p:cNvSpPr>
              <p:nvPr/>
            </p:nvSpPr>
            <p:spPr bwMode="auto">
              <a:xfrm>
                <a:off x="2148034" y="5307151"/>
                <a:ext cx="862511" cy="862511"/>
              </a:xfrm>
              <a:prstGeom prst="ellipse">
                <a:avLst/>
              </a:prstGeom>
              <a:solidFill>
                <a:schemeClr val="bg1"/>
              </a:solidFill>
              <a:ln w="9525" cap="rnd">
                <a:solidFill>
                  <a:schemeClr val="tx1"/>
                </a:solidFill>
                <a:prstDash val="sysDot"/>
                <a:round/>
                <a:headEnd/>
                <a:tailEnd/>
              </a:ln>
            </p:spPr>
            <p:txBody>
              <a:bodyPr wrap="none" anchor="ctr"/>
              <a:lstStyle/>
              <a:p>
                <a:endParaRPr lang="en-US">
                  <a:cs typeface="Arial" panose="020B0604020202020204" pitchFamily="34" charset="0"/>
                </a:endParaRPr>
              </a:p>
            </p:txBody>
          </p:sp>
          <p:grpSp>
            <p:nvGrpSpPr>
              <p:cNvPr id="66" name="Group 61"/>
              <p:cNvGrpSpPr>
                <a:grpSpLocks/>
              </p:cNvGrpSpPr>
              <p:nvPr/>
            </p:nvGrpSpPr>
            <p:grpSpPr bwMode="auto">
              <a:xfrm>
                <a:off x="2272957" y="5617080"/>
                <a:ext cx="625190" cy="374462"/>
                <a:chOff x="1968" y="2464"/>
                <a:chExt cx="192" cy="115"/>
              </a:xfrm>
            </p:grpSpPr>
            <p:sp>
              <p:nvSpPr>
                <p:cNvPr id="67" name="Oval 62"/>
                <p:cNvSpPr>
                  <a:spLocks noChangeArrowheads="1"/>
                </p:cNvSpPr>
                <p:nvPr/>
              </p:nvSpPr>
              <p:spPr bwMode="auto">
                <a:xfrm>
                  <a:off x="1968" y="2464"/>
                  <a:ext cx="26" cy="26"/>
                </a:xfrm>
                <a:prstGeom prst="ellipse">
                  <a:avLst/>
                </a:prstGeom>
                <a:solidFill>
                  <a:srgbClr val="FF0000"/>
                </a:solidFill>
                <a:ln w="9525">
                  <a:solidFill>
                    <a:srgbClr val="800000"/>
                  </a:solidFill>
                  <a:round/>
                  <a:headEnd/>
                  <a:tailEnd/>
                </a:ln>
              </p:spPr>
              <p:txBody>
                <a:bodyPr wrap="none" anchor="ctr"/>
                <a:lstStyle/>
                <a:p>
                  <a:endParaRPr lang="en-US">
                    <a:cs typeface="Arial" panose="020B0604020202020204" pitchFamily="34" charset="0"/>
                  </a:endParaRPr>
                </a:p>
              </p:txBody>
            </p:sp>
            <p:sp>
              <p:nvSpPr>
                <p:cNvPr id="68" name="Oval 63"/>
                <p:cNvSpPr>
                  <a:spLocks noChangeArrowheads="1"/>
                </p:cNvSpPr>
                <p:nvPr/>
              </p:nvSpPr>
              <p:spPr bwMode="auto">
                <a:xfrm>
                  <a:off x="2019" y="2554"/>
                  <a:ext cx="26" cy="25"/>
                </a:xfrm>
                <a:prstGeom prst="ellipse">
                  <a:avLst/>
                </a:prstGeom>
                <a:solidFill>
                  <a:srgbClr val="FF0000"/>
                </a:solidFill>
                <a:ln w="9525">
                  <a:solidFill>
                    <a:srgbClr val="800000"/>
                  </a:solidFill>
                  <a:round/>
                  <a:headEnd/>
                  <a:tailEnd/>
                </a:ln>
              </p:spPr>
              <p:txBody>
                <a:bodyPr wrap="none" anchor="ctr"/>
                <a:lstStyle/>
                <a:p>
                  <a:endParaRPr lang="en-US">
                    <a:cs typeface="Arial" panose="020B0604020202020204" pitchFamily="34" charset="0"/>
                  </a:endParaRPr>
                </a:p>
              </p:txBody>
            </p:sp>
            <p:sp>
              <p:nvSpPr>
                <p:cNvPr id="69" name="Oval 64"/>
                <p:cNvSpPr>
                  <a:spLocks noChangeArrowheads="1"/>
                </p:cNvSpPr>
                <p:nvPr/>
              </p:nvSpPr>
              <p:spPr bwMode="auto">
                <a:xfrm>
                  <a:off x="1968" y="2515"/>
                  <a:ext cx="26" cy="26"/>
                </a:xfrm>
                <a:prstGeom prst="ellipse">
                  <a:avLst/>
                </a:prstGeom>
                <a:solidFill>
                  <a:srgbClr val="FF0000"/>
                </a:solidFill>
                <a:ln w="9525">
                  <a:solidFill>
                    <a:srgbClr val="800000"/>
                  </a:solidFill>
                  <a:round/>
                  <a:headEnd/>
                  <a:tailEnd/>
                </a:ln>
              </p:spPr>
              <p:txBody>
                <a:bodyPr wrap="none" anchor="ctr"/>
                <a:lstStyle/>
                <a:p>
                  <a:endParaRPr lang="en-US">
                    <a:cs typeface="Arial" panose="020B0604020202020204" pitchFamily="34" charset="0"/>
                  </a:endParaRPr>
                </a:p>
              </p:txBody>
            </p:sp>
            <p:sp>
              <p:nvSpPr>
                <p:cNvPr id="70" name="Oval 65"/>
                <p:cNvSpPr>
                  <a:spLocks noChangeArrowheads="1"/>
                </p:cNvSpPr>
                <p:nvPr/>
              </p:nvSpPr>
              <p:spPr bwMode="auto">
                <a:xfrm>
                  <a:off x="2070" y="2515"/>
                  <a:ext cx="26" cy="26"/>
                </a:xfrm>
                <a:prstGeom prst="ellipse">
                  <a:avLst/>
                </a:prstGeom>
                <a:solidFill>
                  <a:srgbClr val="FF0000"/>
                </a:solidFill>
                <a:ln w="9525">
                  <a:solidFill>
                    <a:srgbClr val="800000"/>
                  </a:solidFill>
                  <a:round/>
                  <a:headEnd/>
                  <a:tailEnd/>
                </a:ln>
              </p:spPr>
              <p:txBody>
                <a:bodyPr wrap="none" anchor="ctr"/>
                <a:lstStyle/>
                <a:p>
                  <a:endParaRPr lang="en-US">
                    <a:cs typeface="Arial" panose="020B0604020202020204" pitchFamily="34" charset="0"/>
                  </a:endParaRPr>
                </a:p>
              </p:txBody>
            </p:sp>
            <p:sp>
              <p:nvSpPr>
                <p:cNvPr id="71" name="Oval 66"/>
                <p:cNvSpPr>
                  <a:spLocks noChangeArrowheads="1"/>
                </p:cNvSpPr>
                <p:nvPr/>
              </p:nvSpPr>
              <p:spPr bwMode="auto">
                <a:xfrm>
                  <a:off x="2134" y="2515"/>
                  <a:ext cx="26" cy="26"/>
                </a:xfrm>
                <a:prstGeom prst="ellipse">
                  <a:avLst/>
                </a:prstGeom>
                <a:solidFill>
                  <a:srgbClr val="FF0000"/>
                </a:solidFill>
                <a:ln w="9525">
                  <a:solidFill>
                    <a:srgbClr val="800000"/>
                  </a:solidFill>
                  <a:round/>
                  <a:headEnd/>
                  <a:tailEnd/>
                </a:ln>
              </p:spPr>
              <p:txBody>
                <a:bodyPr wrap="none" anchor="ctr"/>
                <a:lstStyle/>
                <a:p>
                  <a:endParaRPr lang="en-US">
                    <a:cs typeface="Arial" panose="020B0604020202020204" pitchFamily="34" charset="0"/>
                  </a:endParaRPr>
                </a:p>
              </p:txBody>
            </p:sp>
            <p:cxnSp>
              <p:nvCxnSpPr>
                <p:cNvPr id="72" name="AutoShape 67"/>
                <p:cNvCxnSpPr>
                  <a:cxnSpLocks noChangeShapeType="1"/>
                  <a:stCxn id="70" idx="6"/>
                  <a:endCxn id="71" idx="2"/>
                </p:cNvCxnSpPr>
                <p:nvPr/>
              </p:nvCxnSpPr>
              <p:spPr bwMode="auto">
                <a:xfrm>
                  <a:off x="2096" y="2528"/>
                  <a:ext cx="38" cy="0"/>
                </a:xfrm>
                <a:prstGeom prst="straightConnector1">
                  <a:avLst/>
                </a:prstGeom>
                <a:noFill/>
                <a:ln w="9525">
                  <a:solidFill>
                    <a:schemeClr val="tx1"/>
                  </a:solidFill>
                  <a:round/>
                  <a:headEnd/>
                  <a:tailEnd/>
                </a:ln>
              </p:spPr>
            </p:cxnSp>
            <p:cxnSp>
              <p:nvCxnSpPr>
                <p:cNvPr id="73" name="AutoShape 68"/>
                <p:cNvCxnSpPr>
                  <a:cxnSpLocks noChangeShapeType="1"/>
                  <a:stCxn id="67" idx="4"/>
                  <a:endCxn id="69" idx="0"/>
                </p:cNvCxnSpPr>
                <p:nvPr/>
              </p:nvCxnSpPr>
              <p:spPr bwMode="auto">
                <a:xfrm>
                  <a:off x="1981" y="2490"/>
                  <a:ext cx="0" cy="25"/>
                </a:xfrm>
                <a:prstGeom prst="straightConnector1">
                  <a:avLst/>
                </a:prstGeom>
                <a:noFill/>
                <a:ln w="9525">
                  <a:solidFill>
                    <a:schemeClr val="tx1"/>
                  </a:solidFill>
                  <a:round/>
                  <a:headEnd/>
                  <a:tailEnd/>
                </a:ln>
              </p:spPr>
            </p:cxnSp>
            <p:cxnSp>
              <p:nvCxnSpPr>
                <p:cNvPr id="74" name="AutoShape 69"/>
                <p:cNvCxnSpPr>
                  <a:cxnSpLocks noChangeShapeType="1"/>
                  <a:stCxn id="69" idx="5"/>
                  <a:endCxn id="68" idx="1"/>
                </p:cNvCxnSpPr>
                <p:nvPr/>
              </p:nvCxnSpPr>
              <p:spPr bwMode="auto">
                <a:xfrm>
                  <a:off x="1990" y="2537"/>
                  <a:ext cx="33" cy="20"/>
                </a:xfrm>
                <a:prstGeom prst="straightConnector1">
                  <a:avLst/>
                </a:prstGeom>
                <a:noFill/>
                <a:ln w="9525">
                  <a:solidFill>
                    <a:schemeClr val="tx1"/>
                  </a:solidFill>
                  <a:round/>
                  <a:headEnd/>
                  <a:tailEnd/>
                </a:ln>
              </p:spPr>
            </p:cxnSp>
            <p:cxnSp>
              <p:nvCxnSpPr>
                <p:cNvPr id="75" name="AutoShape 70"/>
                <p:cNvCxnSpPr>
                  <a:cxnSpLocks noChangeShapeType="1"/>
                  <a:stCxn id="68" idx="7"/>
                  <a:endCxn id="70" idx="3"/>
                </p:cNvCxnSpPr>
                <p:nvPr/>
              </p:nvCxnSpPr>
              <p:spPr bwMode="auto">
                <a:xfrm flipV="1">
                  <a:off x="2041" y="2537"/>
                  <a:ext cx="33" cy="20"/>
                </a:xfrm>
                <a:prstGeom prst="straightConnector1">
                  <a:avLst/>
                </a:prstGeom>
                <a:noFill/>
                <a:ln w="9525">
                  <a:solidFill>
                    <a:schemeClr val="tx1"/>
                  </a:solidFill>
                  <a:round/>
                  <a:headEnd/>
                  <a:tailEnd/>
                </a:ln>
              </p:spPr>
            </p:cxnSp>
            <p:cxnSp>
              <p:nvCxnSpPr>
                <p:cNvPr id="76" name="AutoShape 71"/>
                <p:cNvCxnSpPr>
                  <a:cxnSpLocks noChangeShapeType="1"/>
                  <a:stCxn id="67" idx="5"/>
                  <a:endCxn id="70" idx="2"/>
                </p:cNvCxnSpPr>
                <p:nvPr/>
              </p:nvCxnSpPr>
              <p:spPr bwMode="auto">
                <a:xfrm>
                  <a:off x="1990" y="2486"/>
                  <a:ext cx="80" cy="42"/>
                </a:xfrm>
                <a:prstGeom prst="straightConnector1">
                  <a:avLst/>
                </a:prstGeom>
                <a:noFill/>
                <a:ln w="9525">
                  <a:solidFill>
                    <a:schemeClr val="tx1"/>
                  </a:solidFill>
                  <a:round/>
                  <a:headEnd/>
                  <a:tailEnd/>
                </a:ln>
              </p:spPr>
            </p:cxnSp>
          </p:grpSp>
        </p:grpSp>
        <p:grpSp>
          <p:nvGrpSpPr>
            <p:cNvPr id="29" name="Group 631"/>
            <p:cNvGrpSpPr>
              <a:grpSpLocks/>
            </p:cNvGrpSpPr>
            <p:nvPr/>
          </p:nvGrpSpPr>
          <p:grpSpPr bwMode="auto">
            <a:xfrm>
              <a:off x="1976385" y="5298865"/>
              <a:ext cx="1134629" cy="1134504"/>
              <a:chOff x="353119" y="4925848"/>
              <a:chExt cx="1615558" cy="1615558"/>
            </a:xfrm>
          </p:grpSpPr>
          <p:pic>
            <p:nvPicPr>
              <p:cNvPr id="51" name="Picture 632"/>
              <p:cNvPicPr>
                <a:picLocks noChangeAspect="1"/>
              </p:cNvPicPr>
              <p:nvPr/>
            </p:nvPicPr>
            <p:blipFill>
              <a:blip r:embed="rId8" cstate="print"/>
              <a:srcRect/>
              <a:stretch>
                <a:fillRect/>
              </a:stretch>
            </p:blipFill>
            <p:spPr bwMode="auto">
              <a:xfrm>
                <a:off x="353119" y="4925848"/>
                <a:ext cx="1615558" cy="1615558"/>
              </a:xfrm>
              <a:prstGeom prst="rect">
                <a:avLst/>
              </a:prstGeom>
              <a:noFill/>
              <a:ln w="9525">
                <a:noFill/>
                <a:miter lim="800000"/>
                <a:headEnd/>
                <a:tailEnd/>
              </a:ln>
            </p:spPr>
          </p:pic>
          <p:sp>
            <p:nvSpPr>
              <p:cNvPr id="52" name="Oval 60"/>
              <p:cNvSpPr>
                <a:spLocks noChangeArrowheads="1"/>
              </p:cNvSpPr>
              <p:nvPr/>
            </p:nvSpPr>
            <p:spPr bwMode="auto">
              <a:xfrm>
                <a:off x="729645" y="5302372"/>
                <a:ext cx="862511" cy="862511"/>
              </a:xfrm>
              <a:prstGeom prst="ellipse">
                <a:avLst/>
              </a:prstGeom>
              <a:solidFill>
                <a:schemeClr val="bg1"/>
              </a:solidFill>
              <a:ln w="9525" cap="rnd">
                <a:solidFill>
                  <a:schemeClr val="tx1"/>
                </a:solidFill>
                <a:prstDash val="sysDot"/>
                <a:round/>
                <a:headEnd/>
                <a:tailEnd/>
              </a:ln>
            </p:spPr>
            <p:txBody>
              <a:bodyPr wrap="none" anchor="ctr"/>
              <a:lstStyle/>
              <a:p>
                <a:endParaRPr lang="en-US">
                  <a:cs typeface="Arial" panose="020B0604020202020204" pitchFamily="34" charset="0"/>
                </a:endParaRPr>
              </a:p>
            </p:txBody>
          </p:sp>
          <p:grpSp>
            <p:nvGrpSpPr>
              <p:cNvPr id="53" name="Group 121"/>
              <p:cNvGrpSpPr>
                <a:grpSpLocks/>
              </p:cNvGrpSpPr>
              <p:nvPr/>
            </p:nvGrpSpPr>
            <p:grpSpPr bwMode="auto">
              <a:xfrm>
                <a:off x="914432" y="5429559"/>
                <a:ext cx="540528" cy="540528"/>
                <a:chOff x="2708" y="1755"/>
                <a:chExt cx="166" cy="166"/>
              </a:xfrm>
            </p:grpSpPr>
            <p:sp>
              <p:nvSpPr>
                <p:cNvPr id="54" name="Oval 122"/>
                <p:cNvSpPr>
                  <a:spLocks noChangeArrowheads="1"/>
                </p:cNvSpPr>
                <p:nvPr/>
              </p:nvSpPr>
              <p:spPr bwMode="auto">
                <a:xfrm>
                  <a:off x="2708" y="1793"/>
                  <a:ext cx="26" cy="26"/>
                </a:xfrm>
                <a:prstGeom prst="ellipse">
                  <a:avLst/>
                </a:prstGeom>
                <a:solidFill>
                  <a:srgbClr val="FF0000"/>
                </a:solidFill>
                <a:ln w="9525">
                  <a:solidFill>
                    <a:srgbClr val="800000"/>
                  </a:solidFill>
                  <a:round/>
                  <a:headEnd/>
                  <a:tailEnd/>
                </a:ln>
              </p:spPr>
              <p:txBody>
                <a:bodyPr wrap="none" anchor="ctr"/>
                <a:lstStyle/>
                <a:p>
                  <a:endParaRPr lang="en-US">
                    <a:cs typeface="Arial" panose="020B0604020202020204" pitchFamily="34" charset="0"/>
                  </a:endParaRPr>
                </a:p>
              </p:txBody>
            </p:sp>
            <p:sp>
              <p:nvSpPr>
                <p:cNvPr id="55" name="Oval 123"/>
                <p:cNvSpPr>
                  <a:spLocks noChangeArrowheads="1"/>
                </p:cNvSpPr>
                <p:nvPr/>
              </p:nvSpPr>
              <p:spPr bwMode="auto">
                <a:xfrm>
                  <a:off x="2810" y="1793"/>
                  <a:ext cx="26" cy="26"/>
                </a:xfrm>
                <a:prstGeom prst="ellipse">
                  <a:avLst/>
                </a:prstGeom>
                <a:solidFill>
                  <a:srgbClr val="FF0000"/>
                </a:solidFill>
                <a:ln w="9525">
                  <a:solidFill>
                    <a:srgbClr val="800000"/>
                  </a:solidFill>
                  <a:round/>
                  <a:headEnd/>
                  <a:tailEnd/>
                </a:ln>
              </p:spPr>
              <p:txBody>
                <a:bodyPr wrap="none" anchor="ctr"/>
                <a:lstStyle/>
                <a:p>
                  <a:endParaRPr lang="en-US">
                    <a:cs typeface="Arial" panose="020B0604020202020204" pitchFamily="34" charset="0"/>
                  </a:endParaRPr>
                </a:p>
              </p:txBody>
            </p:sp>
            <p:sp>
              <p:nvSpPr>
                <p:cNvPr id="56" name="Oval 124"/>
                <p:cNvSpPr>
                  <a:spLocks noChangeArrowheads="1"/>
                </p:cNvSpPr>
                <p:nvPr/>
              </p:nvSpPr>
              <p:spPr bwMode="auto">
                <a:xfrm>
                  <a:off x="2759" y="1755"/>
                  <a:ext cx="26" cy="26"/>
                </a:xfrm>
                <a:prstGeom prst="ellipse">
                  <a:avLst/>
                </a:prstGeom>
                <a:solidFill>
                  <a:srgbClr val="FF0000"/>
                </a:solidFill>
                <a:ln w="9525">
                  <a:solidFill>
                    <a:srgbClr val="800000"/>
                  </a:solidFill>
                  <a:round/>
                  <a:headEnd/>
                  <a:tailEnd/>
                </a:ln>
              </p:spPr>
              <p:txBody>
                <a:bodyPr wrap="none" anchor="ctr"/>
                <a:lstStyle/>
                <a:p>
                  <a:endParaRPr lang="en-US">
                    <a:cs typeface="Arial" panose="020B0604020202020204" pitchFamily="34" charset="0"/>
                  </a:endParaRPr>
                </a:p>
              </p:txBody>
            </p:sp>
            <p:sp>
              <p:nvSpPr>
                <p:cNvPr id="57" name="Oval 125"/>
                <p:cNvSpPr>
                  <a:spLocks noChangeArrowheads="1"/>
                </p:cNvSpPr>
                <p:nvPr/>
              </p:nvSpPr>
              <p:spPr bwMode="auto">
                <a:xfrm>
                  <a:off x="2810" y="1844"/>
                  <a:ext cx="26" cy="26"/>
                </a:xfrm>
                <a:prstGeom prst="ellipse">
                  <a:avLst/>
                </a:prstGeom>
                <a:solidFill>
                  <a:srgbClr val="FF0000"/>
                </a:solidFill>
                <a:ln w="9525">
                  <a:solidFill>
                    <a:srgbClr val="800000"/>
                  </a:solidFill>
                  <a:round/>
                  <a:headEnd/>
                  <a:tailEnd/>
                </a:ln>
              </p:spPr>
              <p:txBody>
                <a:bodyPr wrap="none" anchor="ctr"/>
                <a:lstStyle/>
                <a:p>
                  <a:endParaRPr lang="en-US">
                    <a:cs typeface="Arial" panose="020B0604020202020204" pitchFamily="34" charset="0"/>
                  </a:endParaRPr>
                </a:p>
              </p:txBody>
            </p:sp>
            <p:sp>
              <p:nvSpPr>
                <p:cNvPr id="58" name="Oval 126"/>
                <p:cNvSpPr>
                  <a:spLocks noChangeArrowheads="1"/>
                </p:cNvSpPr>
                <p:nvPr/>
              </p:nvSpPr>
              <p:spPr bwMode="auto">
                <a:xfrm>
                  <a:off x="2849" y="1895"/>
                  <a:ext cx="25" cy="26"/>
                </a:xfrm>
                <a:prstGeom prst="ellipse">
                  <a:avLst/>
                </a:prstGeom>
                <a:solidFill>
                  <a:srgbClr val="FF0000"/>
                </a:solidFill>
                <a:ln w="9525">
                  <a:solidFill>
                    <a:srgbClr val="800000"/>
                  </a:solidFill>
                  <a:round/>
                  <a:headEnd/>
                  <a:tailEnd/>
                </a:ln>
              </p:spPr>
              <p:txBody>
                <a:bodyPr wrap="none" anchor="ctr"/>
                <a:lstStyle/>
                <a:p>
                  <a:endParaRPr lang="en-US">
                    <a:cs typeface="Arial" panose="020B0604020202020204" pitchFamily="34" charset="0"/>
                  </a:endParaRPr>
                </a:p>
              </p:txBody>
            </p:sp>
            <p:cxnSp>
              <p:nvCxnSpPr>
                <p:cNvPr id="59" name="AutoShape 127"/>
                <p:cNvCxnSpPr>
                  <a:cxnSpLocks noChangeShapeType="1"/>
                  <a:stCxn id="54" idx="7"/>
                  <a:endCxn id="56" idx="3"/>
                </p:cNvCxnSpPr>
                <p:nvPr/>
              </p:nvCxnSpPr>
              <p:spPr bwMode="auto">
                <a:xfrm flipV="1">
                  <a:off x="2730" y="1777"/>
                  <a:ext cx="33" cy="20"/>
                </a:xfrm>
                <a:prstGeom prst="straightConnector1">
                  <a:avLst/>
                </a:prstGeom>
                <a:noFill/>
                <a:ln w="9525">
                  <a:solidFill>
                    <a:schemeClr val="tx1"/>
                  </a:solidFill>
                  <a:round/>
                  <a:headEnd/>
                  <a:tailEnd/>
                </a:ln>
              </p:spPr>
            </p:cxnSp>
            <p:cxnSp>
              <p:nvCxnSpPr>
                <p:cNvPr id="60" name="AutoShape 128"/>
                <p:cNvCxnSpPr>
                  <a:cxnSpLocks noChangeShapeType="1"/>
                  <a:stCxn id="56" idx="5"/>
                  <a:endCxn id="55" idx="1"/>
                </p:cNvCxnSpPr>
                <p:nvPr/>
              </p:nvCxnSpPr>
              <p:spPr bwMode="auto">
                <a:xfrm>
                  <a:off x="2781" y="1777"/>
                  <a:ext cx="33" cy="20"/>
                </a:xfrm>
                <a:prstGeom prst="straightConnector1">
                  <a:avLst/>
                </a:prstGeom>
                <a:noFill/>
                <a:ln w="9525">
                  <a:solidFill>
                    <a:schemeClr val="tx1"/>
                  </a:solidFill>
                  <a:round/>
                  <a:headEnd/>
                  <a:tailEnd/>
                </a:ln>
              </p:spPr>
            </p:cxnSp>
            <p:cxnSp>
              <p:nvCxnSpPr>
                <p:cNvPr id="61" name="AutoShape 129"/>
                <p:cNvCxnSpPr>
                  <a:cxnSpLocks noChangeShapeType="1"/>
                  <a:stCxn id="55" idx="4"/>
                  <a:endCxn id="57" idx="0"/>
                </p:cNvCxnSpPr>
                <p:nvPr/>
              </p:nvCxnSpPr>
              <p:spPr bwMode="auto">
                <a:xfrm>
                  <a:off x="2823" y="1819"/>
                  <a:ext cx="0" cy="25"/>
                </a:xfrm>
                <a:prstGeom prst="straightConnector1">
                  <a:avLst/>
                </a:prstGeom>
                <a:noFill/>
                <a:ln w="9525">
                  <a:solidFill>
                    <a:schemeClr val="tx1"/>
                  </a:solidFill>
                  <a:round/>
                  <a:headEnd/>
                  <a:tailEnd/>
                </a:ln>
              </p:spPr>
            </p:cxnSp>
            <p:cxnSp>
              <p:nvCxnSpPr>
                <p:cNvPr id="62" name="AutoShape 130"/>
                <p:cNvCxnSpPr>
                  <a:cxnSpLocks noChangeShapeType="1"/>
                  <a:stCxn id="57" idx="5"/>
                  <a:endCxn id="58" idx="1"/>
                </p:cNvCxnSpPr>
                <p:nvPr/>
              </p:nvCxnSpPr>
              <p:spPr bwMode="auto">
                <a:xfrm>
                  <a:off x="2832" y="1866"/>
                  <a:ext cx="21" cy="33"/>
                </a:xfrm>
                <a:prstGeom prst="straightConnector1">
                  <a:avLst/>
                </a:prstGeom>
                <a:noFill/>
                <a:ln w="9525">
                  <a:solidFill>
                    <a:schemeClr val="tx1"/>
                  </a:solidFill>
                  <a:round/>
                  <a:headEnd/>
                  <a:tailEnd/>
                </a:ln>
              </p:spPr>
            </p:cxnSp>
            <p:cxnSp>
              <p:nvCxnSpPr>
                <p:cNvPr id="63" name="AutoShape 131"/>
                <p:cNvCxnSpPr>
                  <a:cxnSpLocks noChangeShapeType="1"/>
                  <a:stCxn id="54" idx="5"/>
                  <a:endCxn id="57" idx="2"/>
                </p:cNvCxnSpPr>
                <p:nvPr/>
              </p:nvCxnSpPr>
              <p:spPr bwMode="auto">
                <a:xfrm>
                  <a:off x="2730" y="1815"/>
                  <a:ext cx="80" cy="42"/>
                </a:xfrm>
                <a:prstGeom prst="straightConnector1">
                  <a:avLst/>
                </a:prstGeom>
                <a:noFill/>
                <a:ln w="9525">
                  <a:solidFill>
                    <a:schemeClr val="tx1"/>
                  </a:solidFill>
                  <a:round/>
                  <a:headEnd/>
                  <a:tailEnd/>
                </a:ln>
              </p:spPr>
            </p:cxnSp>
          </p:grpSp>
        </p:grpSp>
        <p:grpSp>
          <p:nvGrpSpPr>
            <p:cNvPr id="30" name="Group 245"/>
            <p:cNvGrpSpPr>
              <a:grpSpLocks/>
            </p:cNvGrpSpPr>
            <p:nvPr/>
          </p:nvGrpSpPr>
          <p:grpSpPr bwMode="auto">
            <a:xfrm>
              <a:off x="3472757" y="5666381"/>
              <a:ext cx="450365" cy="384946"/>
              <a:chOff x="3623" y="1748"/>
              <a:chExt cx="194" cy="166"/>
            </a:xfrm>
          </p:grpSpPr>
          <p:sp>
            <p:nvSpPr>
              <p:cNvPr id="40" name="Oval 172"/>
              <p:cNvSpPr>
                <a:spLocks noChangeArrowheads="1"/>
              </p:cNvSpPr>
              <p:nvPr/>
            </p:nvSpPr>
            <p:spPr bwMode="auto">
              <a:xfrm>
                <a:off x="3623" y="1786"/>
                <a:ext cx="26" cy="26"/>
              </a:xfrm>
              <a:prstGeom prst="ellipse">
                <a:avLst/>
              </a:prstGeom>
              <a:solidFill>
                <a:srgbClr val="FF0000"/>
              </a:solidFill>
              <a:ln w="9525">
                <a:solidFill>
                  <a:srgbClr val="800000"/>
                </a:solidFill>
                <a:round/>
                <a:headEnd/>
                <a:tailEnd/>
              </a:ln>
            </p:spPr>
            <p:txBody>
              <a:bodyPr wrap="none" anchor="ctr"/>
              <a:lstStyle/>
              <a:p>
                <a:endParaRPr lang="en-GB">
                  <a:cs typeface="Arial" panose="020B0604020202020204" pitchFamily="34" charset="0"/>
                </a:endParaRPr>
              </a:p>
            </p:txBody>
          </p:sp>
          <p:sp>
            <p:nvSpPr>
              <p:cNvPr id="41" name="Oval 173"/>
              <p:cNvSpPr>
                <a:spLocks noChangeArrowheads="1"/>
              </p:cNvSpPr>
              <p:nvPr/>
            </p:nvSpPr>
            <p:spPr bwMode="auto">
              <a:xfrm>
                <a:off x="3725" y="1786"/>
                <a:ext cx="26" cy="26"/>
              </a:xfrm>
              <a:prstGeom prst="ellipse">
                <a:avLst/>
              </a:prstGeom>
              <a:solidFill>
                <a:srgbClr val="FF0000"/>
              </a:solidFill>
              <a:ln w="9525">
                <a:solidFill>
                  <a:srgbClr val="800000"/>
                </a:solidFill>
                <a:round/>
                <a:headEnd/>
                <a:tailEnd/>
              </a:ln>
            </p:spPr>
            <p:txBody>
              <a:bodyPr wrap="none" anchor="ctr"/>
              <a:lstStyle/>
              <a:p>
                <a:endParaRPr lang="en-GB">
                  <a:cs typeface="Arial" panose="020B0604020202020204" pitchFamily="34" charset="0"/>
                </a:endParaRPr>
              </a:p>
            </p:txBody>
          </p:sp>
          <p:sp>
            <p:nvSpPr>
              <p:cNvPr id="42" name="Oval 174"/>
              <p:cNvSpPr>
                <a:spLocks noChangeArrowheads="1"/>
              </p:cNvSpPr>
              <p:nvPr/>
            </p:nvSpPr>
            <p:spPr bwMode="auto">
              <a:xfrm>
                <a:off x="3674" y="1748"/>
                <a:ext cx="26" cy="26"/>
              </a:xfrm>
              <a:prstGeom prst="ellipse">
                <a:avLst/>
              </a:prstGeom>
              <a:solidFill>
                <a:srgbClr val="FF0000"/>
              </a:solidFill>
              <a:ln w="9525">
                <a:solidFill>
                  <a:srgbClr val="800000"/>
                </a:solidFill>
                <a:round/>
                <a:headEnd/>
                <a:tailEnd/>
              </a:ln>
            </p:spPr>
            <p:txBody>
              <a:bodyPr wrap="none" anchor="ctr"/>
              <a:lstStyle/>
              <a:p>
                <a:endParaRPr lang="en-GB">
                  <a:cs typeface="Arial" panose="020B0604020202020204" pitchFamily="34" charset="0"/>
                </a:endParaRPr>
              </a:p>
            </p:txBody>
          </p:sp>
          <p:sp>
            <p:nvSpPr>
              <p:cNvPr id="43" name="Oval 175"/>
              <p:cNvSpPr>
                <a:spLocks noChangeArrowheads="1"/>
              </p:cNvSpPr>
              <p:nvPr/>
            </p:nvSpPr>
            <p:spPr bwMode="auto">
              <a:xfrm>
                <a:off x="3725" y="1837"/>
                <a:ext cx="26" cy="26"/>
              </a:xfrm>
              <a:prstGeom prst="ellipse">
                <a:avLst/>
              </a:prstGeom>
              <a:solidFill>
                <a:srgbClr val="FF0000"/>
              </a:solidFill>
              <a:ln w="9525">
                <a:solidFill>
                  <a:srgbClr val="800000"/>
                </a:solidFill>
                <a:round/>
                <a:headEnd/>
                <a:tailEnd/>
              </a:ln>
            </p:spPr>
            <p:txBody>
              <a:bodyPr wrap="none" anchor="ctr"/>
              <a:lstStyle/>
              <a:p>
                <a:endParaRPr lang="en-GB">
                  <a:cs typeface="Arial" panose="020B0604020202020204" pitchFamily="34" charset="0"/>
                </a:endParaRPr>
              </a:p>
            </p:txBody>
          </p:sp>
          <p:sp>
            <p:nvSpPr>
              <p:cNvPr id="44" name="Oval 176"/>
              <p:cNvSpPr>
                <a:spLocks noChangeArrowheads="1"/>
              </p:cNvSpPr>
              <p:nvPr/>
            </p:nvSpPr>
            <p:spPr bwMode="auto">
              <a:xfrm>
                <a:off x="3764" y="1888"/>
                <a:ext cx="25" cy="26"/>
              </a:xfrm>
              <a:prstGeom prst="ellipse">
                <a:avLst/>
              </a:prstGeom>
              <a:solidFill>
                <a:srgbClr val="FF0000"/>
              </a:solidFill>
              <a:ln w="9525">
                <a:solidFill>
                  <a:srgbClr val="800000"/>
                </a:solidFill>
                <a:round/>
                <a:headEnd/>
                <a:tailEnd/>
              </a:ln>
            </p:spPr>
            <p:txBody>
              <a:bodyPr wrap="none" anchor="ctr"/>
              <a:lstStyle/>
              <a:p>
                <a:endParaRPr lang="en-GB">
                  <a:cs typeface="Arial" panose="020B0604020202020204" pitchFamily="34" charset="0"/>
                </a:endParaRPr>
              </a:p>
            </p:txBody>
          </p:sp>
          <p:cxnSp>
            <p:nvCxnSpPr>
              <p:cNvPr id="45" name="AutoShape 177"/>
              <p:cNvCxnSpPr>
                <a:cxnSpLocks noChangeShapeType="1"/>
                <a:stCxn id="40" idx="5"/>
                <a:endCxn id="43" idx="2"/>
              </p:cNvCxnSpPr>
              <p:nvPr/>
            </p:nvCxnSpPr>
            <p:spPr bwMode="auto">
              <a:xfrm>
                <a:off x="3645" y="1808"/>
                <a:ext cx="80" cy="42"/>
              </a:xfrm>
              <a:prstGeom prst="straightConnector1">
                <a:avLst/>
              </a:prstGeom>
              <a:noFill/>
              <a:ln w="9525">
                <a:solidFill>
                  <a:schemeClr val="tx1"/>
                </a:solidFill>
                <a:round/>
                <a:headEnd/>
                <a:tailEnd/>
              </a:ln>
            </p:spPr>
          </p:cxnSp>
          <p:cxnSp>
            <p:nvCxnSpPr>
              <p:cNvPr id="46" name="AutoShape 178"/>
              <p:cNvCxnSpPr>
                <a:cxnSpLocks noChangeShapeType="1"/>
                <a:stCxn id="42" idx="5"/>
                <a:endCxn id="41" idx="1"/>
              </p:cNvCxnSpPr>
              <p:nvPr/>
            </p:nvCxnSpPr>
            <p:spPr bwMode="auto">
              <a:xfrm>
                <a:off x="3696" y="1770"/>
                <a:ext cx="33" cy="20"/>
              </a:xfrm>
              <a:prstGeom prst="straightConnector1">
                <a:avLst/>
              </a:prstGeom>
              <a:noFill/>
              <a:ln w="9525">
                <a:solidFill>
                  <a:schemeClr val="tx1"/>
                </a:solidFill>
                <a:round/>
                <a:headEnd/>
                <a:tailEnd/>
              </a:ln>
            </p:spPr>
          </p:cxnSp>
          <p:cxnSp>
            <p:nvCxnSpPr>
              <p:cNvPr id="47" name="AutoShape 179"/>
              <p:cNvCxnSpPr>
                <a:cxnSpLocks noChangeShapeType="1"/>
                <a:stCxn id="41" idx="4"/>
                <a:endCxn id="43" idx="0"/>
              </p:cNvCxnSpPr>
              <p:nvPr/>
            </p:nvCxnSpPr>
            <p:spPr bwMode="auto">
              <a:xfrm>
                <a:off x="3738" y="1812"/>
                <a:ext cx="0" cy="25"/>
              </a:xfrm>
              <a:prstGeom prst="straightConnector1">
                <a:avLst/>
              </a:prstGeom>
              <a:noFill/>
              <a:ln w="9525">
                <a:solidFill>
                  <a:schemeClr val="tx1"/>
                </a:solidFill>
                <a:round/>
                <a:headEnd/>
                <a:tailEnd/>
              </a:ln>
            </p:spPr>
          </p:cxnSp>
          <p:cxnSp>
            <p:nvCxnSpPr>
              <p:cNvPr id="48" name="AutoShape 180"/>
              <p:cNvCxnSpPr>
                <a:cxnSpLocks noChangeShapeType="1"/>
                <a:stCxn id="43" idx="5"/>
                <a:endCxn id="44" idx="1"/>
              </p:cNvCxnSpPr>
              <p:nvPr/>
            </p:nvCxnSpPr>
            <p:spPr bwMode="auto">
              <a:xfrm>
                <a:off x="3747" y="1859"/>
                <a:ext cx="21" cy="33"/>
              </a:xfrm>
              <a:prstGeom prst="straightConnector1">
                <a:avLst/>
              </a:prstGeom>
              <a:noFill/>
              <a:ln w="9525">
                <a:solidFill>
                  <a:schemeClr val="tx1"/>
                </a:solidFill>
                <a:round/>
                <a:headEnd/>
                <a:tailEnd/>
              </a:ln>
            </p:spPr>
          </p:cxnSp>
          <p:sp>
            <p:nvSpPr>
              <p:cNvPr id="49" name="Oval 243"/>
              <p:cNvSpPr>
                <a:spLocks noChangeArrowheads="1"/>
              </p:cNvSpPr>
              <p:nvPr/>
            </p:nvSpPr>
            <p:spPr bwMode="auto">
              <a:xfrm>
                <a:off x="3792" y="1836"/>
                <a:ext cx="25" cy="26"/>
              </a:xfrm>
              <a:prstGeom prst="ellipse">
                <a:avLst/>
              </a:prstGeom>
              <a:solidFill>
                <a:srgbClr val="FF0000"/>
              </a:solidFill>
              <a:ln w="9525">
                <a:solidFill>
                  <a:srgbClr val="800000"/>
                </a:solidFill>
                <a:round/>
                <a:headEnd/>
                <a:tailEnd/>
              </a:ln>
            </p:spPr>
            <p:txBody>
              <a:bodyPr wrap="none" anchor="ctr"/>
              <a:lstStyle/>
              <a:p>
                <a:endParaRPr lang="en-GB">
                  <a:cs typeface="Arial" panose="020B0604020202020204" pitchFamily="34" charset="0"/>
                </a:endParaRPr>
              </a:p>
            </p:txBody>
          </p:sp>
          <p:cxnSp>
            <p:nvCxnSpPr>
              <p:cNvPr id="50" name="AutoShape 244"/>
              <p:cNvCxnSpPr>
                <a:cxnSpLocks noChangeShapeType="1"/>
                <a:stCxn id="49" idx="2"/>
                <a:endCxn id="43" idx="6"/>
              </p:cNvCxnSpPr>
              <p:nvPr/>
            </p:nvCxnSpPr>
            <p:spPr bwMode="auto">
              <a:xfrm flipH="1">
                <a:off x="3751" y="1849"/>
                <a:ext cx="41" cy="1"/>
              </a:xfrm>
              <a:prstGeom prst="straightConnector1">
                <a:avLst/>
              </a:prstGeom>
              <a:noFill/>
              <a:ln w="9525">
                <a:solidFill>
                  <a:schemeClr val="tx1"/>
                </a:solidFill>
                <a:round/>
                <a:headEnd/>
                <a:tailEnd/>
              </a:ln>
            </p:spPr>
          </p:cxnSp>
        </p:grpSp>
        <p:sp>
          <p:nvSpPr>
            <p:cNvPr id="32" name="TextBox 658"/>
            <p:cNvSpPr txBox="1">
              <a:spLocks noChangeArrowheads="1"/>
            </p:cNvSpPr>
            <p:nvPr/>
          </p:nvSpPr>
          <p:spPr bwMode="auto">
            <a:xfrm>
              <a:off x="2018121" y="6278604"/>
              <a:ext cx="1053495" cy="523220"/>
            </a:xfrm>
            <a:prstGeom prst="rect">
              <a:avLst/>
            </a:prstGeom>
            <a:noFill/>
            <a:ln w="9525">
              <a:noFill/>
              <a:miter lim="800000"/>
              <a:headEnd/>
              <a:tailEnd/>
            </a:ln>
          </p:spPr>
          <p:txBody>
            <a:bodyPr wrap="none">
              <a:spAutoFit/>
            </a:bodyPr>
            <a:lstStyle/>
            <a:p>
              <a:pPr algn="ctr"/>
              <a:r>
                <a:rPr lang="en-GB" sz="1400" dirty="0">
                  <a:cs typeface="Arial" panose="020B0604020202020204" pitchFamily="34" charset="0"/>
                </a:rPr>
                <a:t>PSICQUIC</a:t>
              </a:r>
            </a:p>
            <a:p>
              <a:pPr algn="ctr"/>
              <a:r>
                <a:rPr lang="en-GB" sz="1400" b="1" dirty="0" smtClean="0">
                  <a:cs typeface="Arial" panose="020B0604020202020204" pitchFamily="34" charset="0"/>
                </a:rPr>
                <a:t>Service </a:t>
              </a:r>
              <a:r>
                <a:rPr lang="en-GB" sz="1400" b="1" dirty="0">
                  <a:cs typeface="Arial" panose="020B0604020202020204" pitchFamily="34" charset="0"/>
                </a:rPr>
                <a:t>A</a:t>
              </a:r>
            </a:p>
          </p:txBody>
        </p:sp>
        <p:sp>
          <p:nvSpPr>
            <p:cNvPr id="33" name="TextBox 659"/>
            <p:cNvSpPr txBox="1">
              <a:spLocks noChangeArrowheads="1"/>
            </p:cNvSpPr>
            <p:nvPr/>
          </p:nvSpPr>
          <p:spPr bwMode="auto">
            <a:xfrm>
              <a:off x="3173376" y="6278604"/>
              <a:ext cx="1053495" cy="523220"/>
            </a:xfrm>
            <a:prstGeom prst="rect">
              <a:avLst/>
            </a:prstGeom>
            <a:noFill/>
            <a:ln w="9525">
              <a:noFill/>
              <a:miter lim="800000"/>
              <a:headEnd/>
              <a:tailEnd/>
            </a:ln>
          </p:spPr>
          <p:txBody>
            <a:bodyPr wrap="none">
              <a:spAutoFit/>
            </a:bodyPr>
            <a:lstStyle/>
            <a:p>
              <a:pPr algn="ctr"/>
              <a:r>
                <a:rPr lang="en-GB" sz="1400" dirty="0">
                  <a:cs typeface="Arial" panose="020B0604020202020204" pitchFamily="34" charset="0"/>
                </a:rPr>
                <a:t>PSICQUIC</a:t>
              </a:r>
            </a:p>
            <a:p>
              <a:pPr algn="ctr"/>
              <a:r>
                <a:rPr lang="en-GB" sz="1400" b="1" dirty="0" smtClean="0">
                  <a:cs typeface="Arial" panose="020B0604020202020204" pitchFamily="34" charset="0"/>
                </a:rPr>
                <a:t>Service </a:t>
              </a:r>
              <a:r>
                <a:rPr lang="en-GB" sz="1400" b="1" dirty="0">
                  <a:cs typeface="Arial" panose="020B0604020202020204" pitchFamily="34" charset="0"/>
                </a:rPr>
                <a:t>B</a:t>
              </a:r>
            </a:p>
          </p:txBody>
        </p:sp>
        <p:sp>
          <p:nvSpPr>
            <p:cNvPr id="34" name="TextBox 662"/>
            <p:cNvSpPr txBox="1">
              <a:spLocks noChangeArrowheads="1"/>
            </p:cNvSpPr>
            <p:nvPr/>
          </p:nvSpPr>
          <p:spPr bwMode="auto">
            <a:xfrm>
              <a:off x="4309996" y="6278604"/>
              <a:ext cx="1053495" cy="523220"/>
            </a:xfrm>
            <a:prstGeom prst="rect">
              <a:avLst/>
            </a:prstGeom>
            <a:noFill/>
            <a:ln w="9525">
              <a:noFill/>
              <a:miter lim="800000"/>
              <a:headEnd/>
              <a:tailEnd/>
            </a:ln>
          </p:spPr>
          <p:txBody>
            <a:bodyPr wrap="none">
              <a:spAutoFit/>
            </a:bodyPr>
            <a:lstStyle/>
            <a:p>
              <a:pPr algn="ctr"/>
              <a:r>
                <a:rPr lang="en-GB" sz="1400" dirty="0">
                  <a:cs typeface="Arial" panose="020B0604020202020204" pitchFamily="34" charset="0"/>
                </a:rPr>
                <a:t>PSICQUIC</a:t>
              </a:r>
            </a:p>
            <a:p>
              <a:pPr algn="ctr"/>
              <a:r>
                <a:rPr lang="en-GB" sz="1400" b="1" dirty="0" smtClean="0">
                  <a:cs typeface="Arial" panose="020B0604020202020204" pitchFamily="34" charset="0"/>
                </a:rPr>
                <a:t>Service </a:t>
              </a:r>
              <a:r>
                <a:rPr lang="en-GB" sz="1400" b="1" dirty="0">
                  <a:cs typeface="Arial" panose="020B0604020202020204" pitchFamily="34" charset="0"/>
                </a:rPr>
                <a:t>C</a:t>
              </a:r>
            </a:p>
          </p:txBody>
        </p:sp>
        <p:pic>
          <p:nvPicPr>
            <p:cNvPr id="37" name="Picture 241"/>
            <p:cNvPicPr>
              <a:picLocks noChangeAspect="1"/>
            </p:cNvPicPr>
            <p:nvPr/>
          </p:nvPicPr>
          <p:blipFill>
            <a:blip r:embed="rId9" cstate="print"/>
            <a:srcRect/>
            <a:stretch>
              <a:fillRect/>
            </a:stretch>
          </p:blipFill>
          <p:spPr bwMode="auto">
            <a:xfrm>
              <a:off x="5815029" y="5280663"/>
              <a:ext cx="1086512" cy="1084432"/>
            </a:xfrm>
            <a:prstGeom prst="rect">
              <a:avLst/>
            </a:prstGeom>
            <a:noFill/>
            <a:ln w="9525">
              <a:noFill/>
              <a:miter lim="800000"/>
              <a:headEnd/>
              <a:tailEnd/>
            </a:ln>
          </p:spPr>
        </p:pic>
        <p:sp>
          <p:nvSpPr>
            <p:cNvPr id="20" name="Up-Down Arrow 19"/>
            <p:cNvSpPr>
              <a:spLocks noChangeArrowheads="1"/>
            </p:cNvSpPr>
            <p:nvPr/>
          </p:nvSpPr>
          <p:spPr bwMode="auto">
            <a:xfrm rot="10544571">
              <a:off x="4624545" y="4296041"/>
              <a:ext cx="197510" cy="1067678"/>
            </a:xfrm>
            <a:prstGeom prst="upDownArrow">
              <a:avLst>
                <a:gd name="adj1" fmla="val 50000"/>
                <a:gd name="adj2" fmla="val 50035"/>
              </a:avLst>
            </a:prstGeom>
            <a:solidFill>
              <a:srgbClr val="95B3D7"/>
            </a:solidFill>
            <a:ln w="9525" algn="ctr">
              <a:solidFill>
                <a:srgbClr val="254061"/>
              </a:solidFill>
              <a:miter lim="800000"/>
              <a:headEnd/>
              <a:tailEnd/>
            </a:ln>
          </p:spPr>
          <p:txBody>
            <a:bodyPr rot="10800000" anchor="ctr"/>
            <a:lstStyle/>
            <a:p>
              <a:pPr algn="ctr" fontAlgn="auto">
                <a:spcBef>
                  <a:spcPts val="0"/>
                </a:spcBef>
                <a:spcAft>
                  <a:spcPts val="0"/>
                </a:spcAft>
                <a:defRPr/>
              </a:pPr>
              <a:endParaRPr lang="en-GB">
                <a:solidFill>
                  <a:schemeClr val="lt1"/>
                </a:solidFill>
                <a:cs typeface="Arial" panose="020B0604020202020204" pitchFamily="34" charset="0"/>
              </a:endParaRPr>
            </a:p>
          </p:txBody>
        </p:sp>
        <p:sp>
          <p:nvSpPr>
            <p:cNvPr id="31" name="Up-Down Arrow 30"/>
            <p:cNvSpPr>
              <a:spLocks noChangeArrowheads="1"/>
            </p:cNvSpPr>
            <p:nvPr/>
          </p:nvSpPr>
          <p:spPr bwMode="auto">
            <a:xfrm rot="12685543">
              <a:off x="4014089" y="4236416"/>
              <a:ext cx="197510" cy="1222333"/>
            </a:xfrm>
            <a:prstGeom prst="upDownArrow">
              <a:avLst>
                <a:gd name="adj1" fmla="val 50000"/>
                <a:gd name="adj2" fmla="val 50036"/>
              </a:avLst>
            </a:prstGeom>
            <a:solidFill>
              <a:srgbClr val="95B3D7"/>
            </a:solidFill>
            <a:ln w="9525" algn="ctr">
              <a:solidFill>
                <a:srgbClr val="254061"/>
              </a:solidFill>
              <a:miter lim="800000"/>
              <a:headEnd/>
              <a:tailEnd/>
            </a:ln>
          </p:spPr>
          <p:txBody>
            <a:bodyPr rot="10800000" anchor="ctr"/>
            <a:lstStyle/>
            <a:p>
              <a:pPr algn="ctr" fontAlgn="auto">
                <a:spcBef>
                  <a:spcPts val="0"/>
                </a:spcBef>
                <a:spcAft>
                  <a:spcPts val="0"/>
                </a:spcAft>
                <a:defRPr/>
              </a:pPr>
              <a:endParaRPr lang="en-GB">
                <a:solidFill>
                  <a:schemeClr val="lt1"/>
                </a:solidFill>
                <a:cs typeface="Arial" panose="020B0604020202020204" pitchFamily="34" charset="0"/>
              </a:endParaRPr>
            </a:p>
          </p:txBody>
        </p:sp>
        <p:sp>
          <p:nvSpPr>
            <p:cNvPr id="38" name="Up-Down Arrow 37"/>
            <p:cNvSpPr>
              <a:spLocks noChangeArrowheads="1"/>
            </p:cNvSpPr>
            <p:nvPr/>
          </p:nvSpPr>
          <p:spPr bwMode="auto">
            <a:xfrm rot="14040756">
              <a:off x="3191199" y="3886209"/>
              <a:ext cx="197511" cy="1880081"/>
            </a:xfrm>
            <a:prstGeom prst="upDownArrow">
              <a:avLst>
                <a:gd name="adj1" fmla="val 50000"/>
                <a:gd name="adj2" fmla="val 50036"/>
              </a:avLst>
            </a:prstGeom>
            <a:solidFill>
              <a:srgbClr val="95B3D7"/>
            </a:solidFill>
            <a:ln w="9525" algn="ctr">
              <a:solidFill>
                <a:srgbClr val="254061"/>
              </a:solidFill>
              <a:miter lim="800000"/>
              <a:headEnd/>
              <a:tailEnd/>
            </a:ln>
          </p:spPr>
          <p:txBody>
            <a:bodyPr rot="10800000" anchor="ctr"/>
            <a:lstStyle/>
            <a:p>
              <a:pPr algn="ctr" fontAlgn="auto">
                <a:spcBef>
                  <a:spcPts val="0"/>
                </a:spcBef>
                <a:spcAft>
                  <a:spcPts val="0"/>
                </a:spcAft>
                <a:defRPr/>
              </a:pPr>
              <a:endParaRPr lang="en-GB">
                <a:solidFill>
                  <a:schemeClr val="lt1"/>
                </a:solidFill>
                <a:cs typeface="Arial" panose="020B0604020202020204" pitchFamily="34" charset="0"/>
              </a:endParaRPr>
            </a:p>
          </p:txBody>
        </p:sp>
        <p:sp>
          <p:nvSpPr>
            <p:cNvPr id="39" name="Up-Down Arrow 38"/>
            <p:cNvSpPr>
              <a:spLocks noChangeArrowheads="1"/>
            </p:cNvSpPr>
            <p:nvPr/>
          </p:nvSpPr>
          <p:spPr bwMode="auto">
            <a:xfrm rot="8122845">
              <a:off x="5429662" y="3980026"/>
              <a:ext cx="197511" cy="1565185"/>
            </a:xfrm>
            <a:prstGeom prst="upDownArrow">
              <a:avLst>
                <a:gd name="adj1" fmla="val 50000"/>
                <a:gd name="adj2" fmla="val 50035"/>
              </a:avLst>
            </a:prstGeom>
            <a:solidFill>
              <a:srgbClr val="95B3D7"/>
            </a:solidFill>
            <a:ln w="9525" algn="ctr">
              <a:solidFill>
                <a:srgbClr val="254061"/>
              </a:solidFill>
              <a:miter lim="800000"/>
              <a:headEnd/>
              <a:tailEnd/>
            </a:ln>
          </p:spPr>
          <p:txBody>
            <a:bodyPr rot="10800000" anchor="ctr"/>
            <a:lstStyle/>
            <a:p>
              <a:pPr algn="ctr" fontAlgn="auto">
                <a:spcBef>
                  <a:spcPts val="0"/>
                </a:spcBef>
                <a:spcAft>
                  <a:spcPts val="0"/>
                </a:spcAft>
                <a:defRPr/>
              </a:pPr>
              <a:endParaRPr lang="en-GB">
                <a:solidFill>
                  <a:schemeClr val="lt1"/>
                </a:solidFill>
                <a:cs typeface="Arial" panose="020B0604020202020204" pitchFamily="34" charset="0"/>
              </a:endParaRPr>
            </a:p>
          </p:txBody>
        </p:sp>
      </p:grpSp>
    </p:spTree>
    <p:extLst>
      <p:ext uri="{BB962C8B-B14F-4D97-AF65-F5344CB8AC3E}">
        <p14:creationId xmlns:p14="http://schemas.microsoft.com/office/powerpoint/2010/main" val="878454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048"/>
                                        </p:tgtEl>
                                        <p:attrNameLst>
                                          <p:attrName>style.visibility</p:attrName>
                                        </p:attrNameLst>
                                      </p:cBhvr>
                                      <p:to>
                                        <p:strVal val="visible"/>
                                      </p:to>
                                    </p:set>
                                    <p:anim calcmode="lin" valueType="num">
                                      <p:cBhvr>
                                        <p:cTn id="11" dur="500" fill="hold"/>
                                        <p:tgtEl>
                                          <p:spTgt spid="2048"/>
                                        </p:tgtEl>
                                        <p:attrNameLst>
                                          <p:attrName>ppt_w</p:attrName>
                                        </p:attrNameLst>
                                      </p:cBhvr>
                                      <p:tavLst>
                                        <p:tav tm="0">
                                          <p:val>
                                            <p:fltVal val="0"/>
                                          </p:val>
                                        </p:tav>
                                        <p:tav tm="100000">
                                          <p:val>
                                            <p:strVal val="#ppt_w"/>
                                          </p:val>
                                        </p:tav>
                                      </p:tavLst>
                                    </p:anim>
                                    <p:anim calcmode="lin" valueType="num">
                                      <p:cBhvr>
                                        <p:cTn id="12" dur="500" fill="hold"/>
                                        <p:tgtEl>
                                          <p:spTgt spid="2048"/>
                                        </p:tgtEl>
                                        <p:attrNameLst>
                                          <p:attrName>ppt_h</p:attrName>
                                        </p:attrNameLst>
                                      </p:cBhvr>
                                      <p:tavLst>
                                        <p:tav tm="0">
                                          <p:val>
                                            <p:fltVal val="0"/>
                                          </p:val>
                                        </p:tav>
                                        <p:tav tm="100000">
                                          <p:val>
                                            <p:strVal val="#ppt_h"/>
                                          </p:val>
                                        </p:tav>
                                      </p:tavLst>
                                    </p:anim>
                                    <p:animEffect transition="in" filter="fade">
                                      <p:cBhvr>
                                        <p:cTn id="13" dur="500"/>
                                        <p:tgtEl>
                                          <p:spTgt spid="2048"/>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049"/>
                                        </p:tgtEl>
                                        <p:attrNameLst>
                                          <p:attrName>style.visibility</p:attrName>
                                        </p:attrNameLst>
                                      </p:cBhvr>
                                      <p:to>
                                        <p:strVal val="visible"/>
                                      </p:to>
                                    </p:set>
                                    <p:anim calcmode="lin" valueType="num">
                                      <p:cBhvr>
                                        <p:cTn id="17" dur="500" fill="hold"/>
                                        <p:tgtEl>
                                          <p:spTgt spid="2049"/>
                                        </p:tgtEl>
                                        <p:attrNameLst>
                                          <p:attrName>ppt_w</p:attrName>
                                        </p:attrNameLst>
                                      </p:cBhvr>
                                      <p:tavLst>
                                        <p:tav tm="0">
                                          <p:val>
                                            <p:fltVal val="0"/>
                                          </p:val>
                                        </p:tav>
                                        <p:tav tm="100000">
                                          <p:val>
                                            <p:strVal val="#ppt_w"/>
                                          </p:val>
                                        </p:tav>
                                      </p:tavLst>
                                    </p:anim>
                                    <p:anim calcmode="lin" valueType="num">
                                      <p:cBhvr>
                                        <p:cTn id="18" dur="500" fill="hold"/>
                                        <p:tgtEl>
                                          <p:spTgt spid="2049"/>
                                        </p:tgtEl>
                                        <p:attrNameLst>
                                          <p:attrName>ppt_h</p:attrName>
                                        </p:attrNameLst>
                                      </p:cBhvr>
                                      <p:tavLst>
                                        <p:tav tm="0">
                                          <p:val>
                                            <p:fltVal val="0"/>
                                          </p:val>
                                        </p:tav>
                                        <p:tav tm="100000">
                                          <p:val>
                                            <p:strVal val="#ppt_h"/>
                                          </p:val>
                                        </p:tav>
                                      </p:tavLst>
                                    </p:anim>
                                    <p:animEffect transition="in" filter="fade">
                                      <p:cBhvr>
                                        <p:cTn id="19" dur="500"/>
                                        <p:tgtEl>
                                          <p:spTgt spid="2049"/>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850" y="115888"/>
            <a:ext cx="8640638" cy="584775"/>
          </a:xfrm>
          <a:prstGeom prst="rect">
            <a:avLst/>
          </a:prstGeom>
          <a:noFill/>
          <a:ln>
            <a:noFill/>
          </a:ln>
        </p:spPr>
        <p:txBody>
          <a:bodyPr vert="horz" wrap="square" lIns="91440" tIns="45720" rIns="91440" bIns="45720" numCol="1" anchor="ctr" anchorCtr="0" compatLnSpc="1">
            <a:prstTxWarp prst="textNoShape">
              <a:avLst/>
            </a:prstTxWarp>
            <a:spAutoFit/>
          </a:bodyPr>
          <a:lstStyle>
            <a:lvl1pPr>
              <a:defRPr sz="3200">
                <a:solidFill>
                  <a:srgbClr val="72AD46"/>
                </a:solidFill>
                <a:ea typeface="+mj-ea"/>
                <a:cs typeface="Arial" pitchFamily="34" charset="0"/>
              </a:defRPr>
            </a:lvl1pPr>
            <a:lvl2pPr algn="ctr">
              <a:defRPr sz="4400">
                <a:latin typeface="Calibri" pitchFamily="34" charset="0"/>
              </a:defRPr>
            </a:lvl2pPr>
            <a:lvl3pPr algn="ctr">
              <a:defRPr sz="4400">
                <a:latin typeface="Calibri" pitchFamily="34" charset="0"/>
              </a:defRPr>
            </a:lvl3pPr>
            <a:lvl4pPr algn="ctr">
              <a:defRPr sz="4400">
                <a:latin typeface="Calibri" pitchFamily="34" charset="0"/>
              </a:defRPr>
            </a:lvl4pPr>
            <a:lvl5pPr algn="ctr">
              <a:defRPr sz="4400">
                <a:latin typeface="Calibri" pitchFamily="34" charset="0"/>
              </a:defRPr>
            </a:lvl5pPr>
            <a:lvl6pPr marL="457200" algn="ctr" fontAlgn="base">
              <a:spcBef>
                <a:spcPct val="0"/>
              </a:spcBef>
              <a:spcAft>
                <a:spcPct val="0"/>
              </a:spcAft>
              <a:defRPr sz="4400">
                <a:latin typeface="Calibri" pitchFamily="34" charset="0"/>
              </a:defRPr>
            </a:lvl6pPr>
            <a:lvl7pPr marL="914400" algn="ctr" fontAlgn="base">
              <a:spcBef>
                <a:spcPct val="0"/>
              </a:spcBef>
              <a:spcAft>
                <a:spcPct val="0"/>
              </a:spcAft>
              <a:defRPr sz="4400">
                <a:latin typeface="Calibri" pitchFamily="34" charset="0"/>
              </a:defRPr>
            </a:lvl7pPr>
            <a:lvl8pPr marL="1371600" algn="ctr" fontAlgn="base">
              <a:spcBef>
                <a:spcPct val="0"/>
              </a:spcBef>
              <a:spcAft>
                <a:spcPct val="0"/>
              </a:spcAft>
              <a:defRPr sz="4400">
                <a:latin typeface="Calibri" pitchFamily="34" charset="0"/>
              </a:defRPr>
            </a:lvl8pPr>
            <a:lvl9pPr marL="1828800" algn="ctr" fontAlgn="base">
              <a:spcBef>
                <a:spcPct val="0"/>
              </a:spcBef>
              <a:spcAft>
                <a:spcPct val="0"/>
              </a:spcAft>
              <a:defRPr sz="4400">
                <a:latin typeface="Calibri" pitchFamily="34" charset="0"/>
              </a:defRPr>
            </a:lvl9pPr>
          </a:lstStyle>
          <a:p>
            <a:r>
              <a:rPr lang="en-GB" dirty="0" smtClean="0"/>
              <a:t>Examples of services using PSICQUIC</a:t>
            </a:r>
            <a:endParaRPr lang="en-GB" dirty="0"/>
          </a:p>
        </p:txBody>
      </p:sp>
      <p:sp>
        <p:nvSpPr>
          <p:cNvPr id="8" name="TextBox 7"/>
          <p:cNvSpPr txBox="1"/>
          <p:nvPr/>
        </p:nvSpPr>
        <p:spPr>
          <a:xfrm>
            <a:off x="251520" y="4221088"/>
            <a:ext cx="6997241" cy="2585323"/>
          </a:xfrm>
          <a:prstGeom prst="rect">
            <a:avLst/>
          </a:prstGeom>
          <a:noFill/>
        </p:spPr>
        <p:txBody>
          <a:bodyPr wrap="none" rtlCol="0">
            <a:spAutoFit/>
          </a:bodyPr>
          <a:lstStyle/>
          <a:p>
            <a:r>
              <a:rPr lang="en-GB" sz="1800" dirty="0" smtClean="0">
                <a:cs typeface="Arial" panose="020B0604020202020204" pitchFamily="34" charset="0"/>
                <a:hlinkClick r:id="rId3"/>
              </a:rPr>
              <a:t>www.phisto.org</a:t>
            </a:r>
            <a:endParaRPr lang="en-GB" sz="1800" dirty="0" smtClean="0">
              <a:cs typeface="Arial" panose="020B0604020202020204" pitchFamily="34" charset="0"/>
            </a:endParaRPr>
          </a:p>
          <a:p>
            <a:r>
              <a:rPr lang="en-GB" sz="1800" dirty="0" smtClean="0">
                <a:cs typeface="Arial" panose="020B0604020202020204" pitchFamily="34" charset="0"/>
                <a:hlinkClick r:id="rId4"/>
              </a:rPr>
              <a:t>www.reactome.org</a:t>
            </a:r>
            <a:r>
              <a:rPr lang="en-GB" sz="1800" dirty="0" smtClean="0">
                <a:cs typeface="Arial" panose="020B0604020202020204" pitchFamily="34" charset="0"/>
              </a:rPr>
              <a:t> </a:t>
            </a:r>
          </a:p>
          <a:p>
            <a:r>
              <a:rPr lang="en-GB" sz="1800" dirty="0" smtClean="0">
                <a:cs typeface="Arial" panose="020B0604020202020204" pitchFamily="34" charset="0"/>
                <a:hlinkClick r:id="rId5"/>
              </a:rPr>
              <a:t>www.cytoscape.org</a:t>
            </a:r>
            <a:r>
              <a:rPr lang="en-GB" sz="1800" dirty="0" smtClean="0">
                <a:cs typeface="Arial" panose="020B0604020202020204" pitchFamily="34" charset="0"/>
              </a:rPr>
              <a:t> </a:t>
            </a:r>
          </a:p>
          <a:p>
            <a:r>
              <a:rPr lang="en-GB" sz="1800" dirty="0" smtClean="0">
                <a:cs typeface="Arial" panose="020B0604020202020204" pitchFamily="34" charset="0"/>
                <a:hlinkClick r:id="rId6"/>
              </a:rPr>
              <a:t>www.genemania.org</a:t>
            </a:r>
            <a:endParaRPr lang="en-GB" sz="1800" dirty="0" smtClean="0">
              <a:cs typeface="Arial" panose="020B0604020202020204" pitchFamily="34" charset="0"/>
            </a:endParaRPr>
          </a:p>
          <a:p>
            <a:r>
              <a:rPr lang="en-GB" sz="1800" dirty="0">
                <a:cs typeface="Arial" panose="020B0604020202020204" pitchFamily="34" charset="0"/>
                <a:hlinkClick r:id="rId7"/>
              </a:rPr>
              <a:t>http://mentha.uniroma2.</a:t>
            </a:r>
            <a:r>
              <a:rPr lang="en-GB" sz="1800" dirty="0" smtClean="0">
                <a:cs typeface="Arial" panose="020B0604020202020204" pitchFamily="34" charset="0"/>
                <a:hlinkClick r:id="rId7"/>
              </a:rPr>
              <a:t>it</a:t>
            </a:r>
            <a:endParaRPr lang="en-GB" sz="1800" dirty="0">
              <a:cs typeface="Arial" panose="020B0604020202020204" pitchFamily="34" charset="0"/>
            </a:endParaRPr>
          </a:p>
          <a:p>
            <a:r>
              <a:rPr lang="en-GB" sz="1800" dirty="0" smtClean="0">
                <a:cs typeface="Arial" panose="020B0604020202020204" pitchFamily="34" charset="0"/>
                <a:hlinkClick r:id="rId8"/>
              </a:rPr>
              <a:t>http</a:t>
            </a:r>
            <a:r>
              <a:rPr lang="en-GB" sz="1800" dirty="0">
                <a:cs typeface="Arial" panose="020B0604020202020204" pitchFamily="34" charset="0"/>
                <a:hlinkClick r:id="rId8"/>
              </a:rPr>
              <a:t>://clipserve.clip.ubc.ca/</a:t>
            </a:r>
            <a:r>
              <a:rPr lang="en-GB" sz="1800" dirty="0" smtClean="0">
                <a:cs typeface="Arial" panose="020B0604020202020204" pitchFamily="34" charset="0"/>
                <a:hlinkClick r:id="rId8"/>
              </a:rPr>
              <a:t>topfind</a:t>
            </a:r>
            <a:endParaRPr lang="en-GB" sz="1800" dirty="0" smtClean="0">
              <a:cs typeface="Arial" panose="020B0604020202020204" pitchFamily="34" charset="0"/>
            </a:endParaRPr>
          </a:p>
          <a:p>
            <a:r>
              <a:rPr lang="en-GB" sz="1800" dirty="0" smtClean="0">
                <a:cs typeface="Arial" panose="020B0604020202020204" pitchFamily="34" charset="0"/>
                <a:hlinkClick r:id="rId9"/>
              </a:rPr>
              <a:t>http</a:t>
            </a:r>
            <a:r>
              <a:rPr lang="en-GB" sz="1800" dirty="0">
                <a:cs typeface="Arial" panose="020B0604020202020204" pitchFamily="34" charset="0"/>
                <a:hlinkClick r:id="rId9"/>
              </a:rPr>
              <a:t>://cbdm.mdc-berlin.de/tools/</a:t>
            </a:r>
            <a:r>
              <a:rPr lang="en-GB" sz="1800" dirty="0" smtClean="0">
                <a:cs typeface="Arial" panose="020B0604020202020204" pitchFamily="34" charset="0"/>
                <a:hlinkClick r:id="rId9"/>
              </a:rPr>
              <a:t>hippie</a:t>
            </a:r>
            <a:endParaRPr lang="en-GB" sz="1800" dirty="0" smtClean="0">
              <a:cs typeface="Arial" panose="020B0604020202020204" pitchFamily="34" charset="0"/>
            </a:endParaRPr>
          </a:p>
          <a:p>
            <a:r>
              <a:rPr lang="en-GB" sz="1800" dirty="0" smtClean="0">
                <a:cs typeface="Arial" panose="020B0604020202020204" pitchFamily="34" charset="0"/>
                <a:hlinkClick r:id="rId10"/>
              </a:rPr>
              <a:t>www.ebi.ac.uk</a:t>
            </a:r>
            <a:r>
              <a:rPr lang="en-GB" sz="1800" dirty="0">
                <a:cs typeface="Arial" panose="020B0604020202020204" pitchFamily="34" charset="0"/>
                <a:hlinkClick r:id="rId10"/>
              </a:rPr>
              <a:t>/Tools/webservices/psicquic/view/main.xhtml</a:t>
            </a:r>
            <a:r>
              <a:rPr lang="en-GB" sz="1800" dirty="0">
                <a:cs typeface="Arial" panose="020B0604020202020204" pitchFamily="34" charset="0"/>
              </a:rPr>
              <a:t> </a:t>
            </a:r>
          </a:p>
          <a:p>
            <a:r>
              <a:rPr lang="en-GB" sz="1800" dirty="0" smtClean="0">
                <a:cs typeface="Arial" panose="020B0604020202020204" pitchFamily="34" charset="0"/>
                <a:hlinkClick r:id="rId11"/>
              </a:rPr>
              <a:t>www.bioconductor.org</a:t>
            </a:r>
            <a:r>
              <a:rPr lang="en-GB" sz="1800" dirty="0">
                <a:cs typeface="Arial" panose="020B0604020202020204" pitchFamily="34" charset="0"/>
                <a:hlinkClick r:id="rId11"/>
              </a:rPr>
              <a:t>/packages/release/bioc/html/</a:t>
            </a:r>
            <a:r>
              <a:rPr lang="en-GB" sz="1800" dirty="0" smtClean="0">
                <a:cs typeface="Arial" panose="020B0604020202020204" pitchFamily="34" charset="0"/>
                <a:hlinkClick r:id="rId11"/>
              </a:rPr>
              <a:t>PSICQUIC.html</a:t>
            </a:r>
            <a:r>
              <a:rPr lang="en-GB" sz="1800" dirty="0" smtClean="0">
                <a:cs typeface="Arial" panose="020B0604020202020204" pitchFamily="34" charset="0"/>
              </a:rPr>
              <a:t> </a:t>
            </a:r>
            <a:endParaRPr lang="en-GB" sz="1800" dirty="0">
              <a:cs typeface="Arial" panose="020B0604020202020204" pitchFamily="34" charset="0"/>
            </a:endParaRPr>
          </a:p>
        </p:txBody>
      </p:sp>
      <p:pic>
        <p:nvPicPr>
          <p:cNvPr id="3" name="Picture 2"/>
          <p:cNvPicPr>
            <a:picLocks noChangeAspect="1"/>
          </p:cNvPicPr>
          <p:nvPr/>
        </p:nvPicPr>
        <p:blipFill>
          <a:blip r:embed="rId12"/>
          <a:stretch>
            <a:fillRect/>
          </a:stretch>
        </p:blipFill>
        <p:spPr>
          <a:xfrm>
            <a:off x="3059832" y="4509120"/>
            <a:ext cx="1638300" cy="406400"/>
          </a:xfrm>
          <a:prstGeom prst="rect">
            <a:avLst/>
          </a:prstGeom>
        </p:spPr>
      </p:pic>
      <p:pic>
        <p:nvPicPr>
          <p:cNvPr id="4" name="Picture 3"/>
          <p:cNvPicPr>
            <a:picLocks noChangeAspect="1"/>
          </p:cNvPicPr>
          <p:nvPr/>
        </p:nvPicPr>
        <p:blipFill>
          <a:blip r:embed="rId13"/>
          <a:stretch>
            <a:fillRect/>
          </a:stretch>
        </p:blipFill>
        <p:spPr>
          <a:xfrm>
            <a:off x="395536" y="1988840"/>
            <a:ext cx="3276600" cy="812800"/>
          </a:xfrm>
          <a:prstGeom prst="rect">
            <a:avLst/>
          </a:prstGeom>
        </p:spPr>
      </p:pic>
      <p:pic>
        <p:nvPicPr>
          <p:cNvPr id="5" name="Picture 4"/>
          <p:cNvPicPr>
            <a:picLocks noChangeAspect="1"/>
          </p:cNvPicPr>
          <p:nvPr/>
        </p:nvPicPr>
        <p:blipFill>
          <a:blip r:embed="rId14"/>
          <a:stretch>
            <a:fillRect/>
          </a:stretch>
        </p:blipFill>
        <p:spPr>
          <a:xfrm>
            <a:off x="6948264" y="980728"/>
            <a:ext cx="1727200" cy="1828800"/>
          </a:xfrm>
          <a:prstGeom prst="rect">
            <a:avLst/>
          </a:prstGeom>
        </p:spPr>
      </p:pic>
      <p:pic>
        <p:nvPicPr>
          <p:cNvPr id="7" name="Picture 6"/>
          <p:cNvPicPr>
            <a:picLocks noChangeAspect="1"/>
          </p:cNvPicPr>
          <p:nvPr/>
        </p:nvPicPr>
        <p:blipFill>
          <a:blip r:embed="rId15"/>
          <a:stretch>
            <a:fillRect/>
          </a:stretch>
        </p:blipFill>
        <p:spPr>
          <a:xfrm>
            <a:off x="539552" y="692696"/>
            <a:ext cx="3272362" cy="1080120"/>
          </a:xfrm>
          <a:prstGeom prst="rect">
            <a:avLst/>
          </a:prstGeom>
        </p:spPr>
      </p:pic>
      <p:pic>
        <p:nvPicPr>
          <p:cNvPr id="9" name="Picture 8"/>
          <p:cNvPicPr>
            <a:picLocks noChangeAspect="1"/>
          </p:cNvPicPr>
          <p:nvPr/>
        </p:nvPicPr>
        <p:blipFill>
          <a:blip r:embed="rId16"/>
          <a:stretch>
            <a:fillRect/>
          </a:stretch>
        </p:blipFill>
        <p:spPr>
          <a:xfrm>
            <a:off x="4427984" y="5301208"/>
            <a:ext cx="4533900" cy="609600"/>
          </a:xfrm>
          <a:prstGeom prst="rect">
            <a:avLst/>
          </a:prstGeom>
        </p:spPr>
      </p:pic>
      <p:pic>
        <p:nvPicPr>
          <p:cNvPr id="10" name="Picture 9"/>
          <p:cNvPicPr>
            <a:picLocks noChangeAspect="1"/>
          </p:cNvPicPr>
          <p:nvPr/>
        </p:nvPicPr>
        <p:blipFill>
          <a:blip r:embed="rId17"/>
          <a:stretch>
            <a:fillRect/>
          </a:stretch>
        </p:blipFill>
        <p:spPr>
          <a:xfrm>
            <a:off x="611560" y="3068960"/>
            <a:ext cx="2743970" cy="1088008"/>
          </a:xfrm>
          <a:prstGeom prst="rect">
            <a:avLst/>
          </a:prstGeom>
        </p:spPr>
      </p:pic>
      <p:pic>
        <p:nvPicPr>
          <p:cNvPr id="2051" name="Picture 2050"/>
          <p:cNvPicPr>
            <a:picLocks noChangeAspect="1"/>
          </p:cNvPicPr>
          <p:nvPr/>
        </p:nvPicPr>
        <p:blipFill>
          <a:blip r:embed="rId18"/>
          <a:stretch>
            <a:fillRect/>
          </a:stretch>
        </p:blipFill>
        <p:spPr>
          <a:xfrm>
            <a:off x="7020272" y="3212976"/>
            <a:ext cx="1524000" cy="635000"/>
          </a:xfrm>
          <a:prstGeom prst="rect">
            <a:avLst/>
          </a:prstGeom>
        </p:spPr>
      </p:pic>
      <p:pic>
        <p:nvPicPr>
          <p:cNvPr id="2052" name="Picture 2051"/>
          <p:cNvPicPr>
            <a:picLocks noChangeAspect="1"/>
          </p:cNvPicPr>
          <p:nvPr/>
        </p:nvPicPr>
        <p:blipFill>
          <a:blip r:embed="rId19"/>
          <a:stretch>
            <a:fillRect/>
          </a:stretch>
        </p:blipFill>
        <p:spPr>
          <a:xfrm>
            <a:off x="5364088" y="4077072"/>
            <a:ext cx="3302000" cy="990600"/>
          </a:xfrm>
          <a:prstGeom prst="rect">
            <a:avLst/>
          </a:prstGeom>
        </p:spPr>
      </p:pic>
      <p:pic>
        <p:nvPicPr>
          <p:cNvPr id="100" name="Picture 99" descr="http://www.cytoscape.org/images/cytoscape_logo_left.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11960" y="836712"/>
            <a:ext cx="2448272" cy="2448272"/>
          </a:xfrm>
          <a:prstGeom prst="rect">
            <a:avLst/>
          </a:prstGeom>
          <a:noFill/>
          <a:extLst>
            <a:ext uri="{909E8E84-426E-40dd-AFC4-6F175D3DCCD1}">
              <a14:hiddenFill xmlns:a14="http://schemas.microsoft.com/office/drawing/2010/main" xmlns="">
                <a:solidFill>
                  <a:srgbClr val="FFFFFF"/>
                </a:solidFill>
              </a14:hiddenFill>
            </a:ext>
          </a:extLst>
        </p:spPr>
      </p:pic>
      <p:pic>
        <p:nvPicPr>
          <p:cNvPr id="101" name="Picture 10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63888" y="2636912"/>
            <a:ext cx="1759348" cy="1512168"/>
          </a:xfrm>
          <a:prstGeom prst="rect">
            <a:avLst/>
          </a:prstGeom>
        </p:spPr>
      </p:pic>
    </p:spTree>
    <p:extLst>
      <p:ext uri="{BB962C8B-B14F-4D97-AF65-F5344CB8AC3E}">
        <p14:creationId xmlns:p14="http://schemas.microsoft.com/office/powerpoint/2010/main" val="2718007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67544" y="1124744"/>
            <a:ext cx="8299260" cy="461665"/>
          </a:xfrm>
          <a:prstGeom prst="rect">
            <a:avLst/>
          </a:prstGeom>
          <a:noFill/>
        </p:spPr>
        <p:txBody>
          <a:bodyPr wrap="none" rtlCol="0">
            <a:spAutoFit/>
          </a:bodyPr>
          <a:lstStyle/>
          <a:p>
            <a:r>
              <a:rPr lang="en-GB" dirty="0" smtClean="0">
                <a:cs typeface="Arial" panose="020B0604020202020204" pitchFamily="34" charset="0"/>
                <a:hlinkClick r:id="rId2"/>
              </a:rPr>
              <a:t>www.ebi.ac.uk/Tools/webservices/psicquic/view/main.xhtml</a:t>
            </a:r>
            <a:r>
              <a:rPr lang="en-GB" dirty="0" smtClean="0">
                <a:cs typeface="Arial" panose="020B0604020202020204" pitchFamily="34" charset="0"/>
              </a:rPr>
              <a:t> </a:t>
            </a:r>
            <a:endParaRPr lang="en-GB" dirty="0">
              <a:cs typeface="Arial" panose="020B0604020202020204" pitchFamily="34" charset="0"/>
            </a:endParaRPr>
          </a:p>
        </p:txBody>
      </p:sp>
      <p:sp>
        <p:nvSpPr>
          <p:cNvPr id="2" name="TextBox 1"/>
          <p:cNvSpPr txBox="1"/>
          <p:nvPr/>
        </p:nvSpPr>
        <p:spPr>
          <a:xfrm>
            <a:off x="323850" y="115888"/>
            <a:ext cx="8640638" cy="584775"/>
          </a:xfrm>
          <a:prstGeom prst="rect">
            <a:avLst/>
          </a:prstGeom>
          <a:noFill/>
          <a:ln>
            <a:noFill/>
          </a:ln>
        </p:spPr>
        <p:txBody>
          <a:bodyPr vert="horz" wrap="square" lIns="91440" tIns="45720" rIns="91440" bIns="45720" numCol="1" anchor="ctr" anchorCtr="0" compatLnSpc="1">
            <a:prstTxWarp prst="textNoShape">
              <a:avLst/>
            </a:prstTxWarp>
            <a:spAutoFit/>
          </a:bodyPr>
          <a:lstStyle>
            <a:defPPr>
              <a:defRPr lang="de-DE"/>
            </a:defPPr>
            <a:lvl1pPr>
              <a:defRPr sz="3200">
                <a:solidFill>
                  <a:srgbClr val="72AD46"/>
                </a:solidFill>
                <a:ea typeface="+mj-ea"/>
                <a:cs typeface="Arial" pitchFamily="34" charset="0"/>
              </a:defRPr>
            </a:lvl1pPr>
            <a:lvl2pPr algn="ctr">
              <a:defRPr sz="4400">
                <a:latin typeface="Calibri" pitchFamily="34" charset="0"/>
              </a:defRPr>
            </a:lvl2pPr>
            <a:lvl3pPr algn="ctr">
              <a:defRPr sz="4400">
                <a:latin typeface="Calibri" pitchFamily="34" charset="0"/>
              </a:defRPr>
            </a:lvl3pPr>
            <a:lvl4pPr algn="ctr">
              <a:defRPr sz="4400">
                <a:latin typeface="Calibri" pitchFamily="34" charset="0"/>
              </a:defRPr>
            </a:lvl4pPr>
            <a:lvl5pPr algn="ctr">
              <a:defRPr sz="4400">
                <a:latin typeface="Calibri" pitchFamily="34" charset="0"/>
              </a:defRPr>
            </a:lvl5pPr>
            <a:lvl6pPr marL="457200" algn="ctr" fontAlgn="base">
              <a:spcBef>
                <a:spcPct val="0"/>
              </a:spcBef>
              <a:spcAft>
                <a:spcPct val="0"/>
              </a:spcAft>
              <a:defRPr sz="4400">
                <a:latin typeface="Calibri" pitchFamily="34" charset="0"/>
              </a:defRPr>
            </a:lvl6pPr>
            <a:lvl7pPr marL="914400" algn="ctr" fontAlgn="base">
              <a:spcBef>
                <a:spcPct val="0"/>
              </a:spcBef>
              <a:spcAft>
                <a:spcPct val="0"/>
              </a:spcAft>
              <a:defRPr sz="4400">
                <a:latin typeface="Calibri" pitchFamily="34" charset="0"/>
              </a:defRPr>
            </a:lvl7pPr>
            <a:lvl8pPr marL="1371600" algn="ctr" fontAlgn="base">
              <a:spcBef>
                <a:spcPct val="0"/>
              </a:spcBef>
              <a:spcAft>
                <a:spcPct val="0"/>
              </a:spcAft>
              <a:defRPr sz="4400">
                <a:latin typeface="Calibri" pitchFamily="34" charset="0"/>
              </a:defRPr>
            </a:lvl8pPr>
            <a:lvl9pPr marL="1828800" algn="ctr" fontAlgn="base">
              <a:spcBef>
                <a:spcPct val="0"/>
              </a:spcBef>
              <a:spcAft>
                <a:spcPct val="0"/>
              </a:spcAft>
              <a:defRPr sz="4400">
                <a:latin typeface="Calibri" pitchFamily="34" charset="0"/>
              </a:defRPr>
            </a:lvl9pPr>
          </a:lstStyle>
          <a:p>
            <a:r>
              <a:rPr lang="en-GB" dirty="0"/>
              <a:t>Unified query client interface: PSICQUIC view</a:t>
            </a:r>
          </a:p>
        </p:txBody>
      </p:sp>
      <p:pic>
        <p:nvPicPr>
          <p:cNvPr id="4" name="Picture 3"/>
          <p:cNvPicPr>
            <a:picLocks noChangeAspect="1"/>
          </p:cNvPicPr>
          <p:nvPr/>
        </p:nvPicPr>
        <p:blipFill>
          <a:blip r:embed="rId3"/>
          <a:stretch>
            <a:fillRect/>
          </a:stretch>
        </p:blipFill>
        <p:spPr>
          <a:xfrm>
            <a:off x="0" y="1858868"/>
            <a:ext cx="9144000" cy="4306436"/>
          </a:xfrm>
          <a:prstGeom prst="rect">
            <a:avLst/>
          </a:prstGeom>
        </p:spPr>
      </p:pic>
    </p:spTree>
    <p:extLst>
      <p:ext uri="{BB962C8B-B14F-4D97-AF65-F5344CB8AC3E}">
        <p14:creationId xmlns:p14="http://schemas.microsoft.com/office/powerpoint/2010/main" val="1596987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38293" y="5705872"/>
            <a:ext cx="1080120" cy="115212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323850" y="115888"/>
            <a:ext cx="8640638" cy="584775"/>
          </a:xfrm>
          <a:prstGeom prst="rect">
            <a:avLst/>
          </a:prstGeom>
          <a:noFill/>
          <a:ln>
            <a:noFill/>
          </a:ln>
        </p:spPr>
        <p:txBody>
          <a:bodyPr vert="horz" wrap="square" lIns="91440" tIns="45720" rIns="91440" bIns="45720" numCol="1" anchor="ctr" anchorCtr="0" compatLnSpc="1">
            <a:prstTxWarp prst="textNoShape">
              <a:avLst/>
            </a:prstTxWarp>
            <a:spAutoFit/>
          </a:bodyPr>
          <a:lstStyle>
            <a:defPPr>
              <a:defRPr lang="de-DE"/>
            </a:defPPr>
            <a:lvl1pPr>
              <a:defRPr sz="3200">
                <a:solidFill>
                  <a:srgbClr val="72AD46"/>
                </a:solidFill>
                <a:ea typeface="+mj-ea"/>
                <a:cs typeface="Arial" pitchFamily="34" charset="0"/>
              </a:defRPr>
            </a:lvl1pPr>
            <a:lvl2pPr algn="ctr">
              <a:defRPr sz="4400">
                <a:latin typeface="Calibri" pitchFamily="34" charset="0"/>
              </a:defRPr>
            </a:lvl2pPr>
            <a:lvl3pPr algn="ctr">
              <a:defRPr sz="4400">
                <a:latin typeface="Calibri" pitchFamily="34" charset="0"/>
              </a:defRPr>
            </a:lvl3pPr>
            <a:lvl4pPr algn="ctr">
              <a:defRPr sz="4400">
                <a:latin typeface="Calibri" pitchFamily="34" charset="0"/>
              </a:defRPr>
            </a:lvl4pPr>
            <a:lvl5pPr algn="ctr">
              <a:defRPr sz="4400">
                <a:latin typeface="Calibri" pitchFamily="34" charset="0"/>
              </a:defRPr>
            </a:lvl5pPr>
            <a:lvl6pPr marL="457200" algn="ctr" fontAlgn="base">
              <a:spcBef>
                <a:spcPct val="0"/>
              </a:spcBef>
              <a:spcAft>
                <a:spcPct val="0"/>
              </a:spcAft>
              <a:defRPr sz="4400">
                <a:latin typeface="Calibri" pitchFamily="34" charset="0"/>
              </a:defRPr>
            </a:lvl6pPr>
            <a:lvl7pPr marL="914400" algn="ctr" fontAlgn="base">
              <a:spcBef>
                <a:spcPct val="0"/>
              </a:spcBef>
              <a:spcAft>
                <a:spcPct val="0"/>
              </a:spcAft>
              <a:defRPr sz="4400">
                <a:latin typeface="Calibri" pitchFamily="34" charset="0"/>
              </a:defRPr>
            </a:lvl7pPr>
            <a:lvl8pPr marL="1371600" algn="ctr" fontAlgn="base">
              <a:spcBef>
                <a:spcPct val="0"/>
              </a:spcBef>
              <a:spcAft>
                <a:spcPct val="0"/>
              </a:spcAft>
              <a:defRPr sz="4400">
                <a:latin typeface="Calibri" pitchFamily="34" charset="0"/>
              </a:defRPr>
            </a:lvl8pPr>
            <a:lvl9pPr marL="1828800" algn="ctr" fontAlgn="base">
              <a:spcBef>
                <a:spcPct val="0"/>
              </a:spcBef>
              <a:spcAft>
                <a:spcPct val="0"/>
              </a:spcAft>
              <a:defRPr sz="4400">
                <a:latin typeface="Calibri" pitchFamily="34" charset="0"/>
              </a:defRPr>
            </a:lvl9pPr>
          </a:lstStyle>
          <a:p>
            <a:r>
              <a:rPr lang="en-GB" dirty="0"/>
              <a:t>Unified query client interface: PSICQUIC view</a:t>
            </a:r>
          </a:p>
        </p:txBody>
      </p:sp>
      <p:pic>
        <p:nvPicPr>
          <p:cNvPr id="3" name="Picture 2"/>
          <p:cNvPicPr>
            <a:picLocks noChangeAspect="1"/>
          </p:cNvPicPr>
          <p:nvPr/>
        </p:nvPicPr>
        <p:blipFill>
          <a:blip r:embed="rId2"/>
          <a:stretch>
            <a:fillRect/>
          </a:stretch>
        </p:blipFill>
        <p:spPr>
          <a:xfrm>
            <a:off x="395536" y="884552"/>
            <a:ext cx="8100392" cy="5928824"/>
          </a:xfrm>
          <a:prstGeom prst="rect">
            <a:avLst/>
          </a:prstGeom>
        </p:spPr>
      </p:pic>
    </p:spTree>
    <p:extLst>
      <p:ext uri="{BB962C8B-B14F-4D97-AF65-F5344CB8AC3E}">
        <p14:creationId xmlns:p14="http://schemas.microsoft.com/office/powerpoint/2010/main" val="3849519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7504" y="764704"/>
            <a:ext cx="8964488" cy="6063382"/>
          </a:xfrm>
          <a:prstGeom prst="rect">
            <a:avLst/>
          </a:prstGeom>
        </p:spPr>
      </p:pic>
      <p:sp>
        <p:nvSpPr>
          <p:cNvPr id="2" name="TextBox 1"/>
          <p:cNvSpPr txBox="1"/>
          <p:nvPr/>
        </p:nvSpPr>
        <p:spPr>
          <a:xfrm>
            <a:off x="323850" y="115888"/>
            <a:ext cx="8640638" cy="584775"/>
          </a:xfrm>
          <a:prstGeom prst="rect">
            <a:avLst/>
          </a:prstGeom>
          <a:noFill/>
          <a:ln>
            <a:noFill/>
          </a:ln>
        </p:spPr>
        <p:txBody>
          <a:bodyPr vert="horz" wrap="square" lIns="91440" tIns="45720" rIns="91440" bIns="45720" numCol="1" anchor="ctr" anchorCtr="0" compatLnSpc="1">
            <a:prstTxWarp prst="textNoShape">
              <a:avLst/>
            </a:prstTxWarp>
            <a:spAutoFit/>
          </a:bodyPr>
          <a:lstStyle>
            <a:defPPr>
              <a:defRPr lang="de-DE"/>
            </a:defPPr>
            <a:lvl1pPr>
              <a:defRPr sz="3200">
                <a:solidFill>
                  <a:srgbClr val="72AD46"/>
                </a:solidFill>
                <a:ea typeface="+mj-ea"/>
                <a:cs typeface="Arial" pitchFamily="34" charset="0"/>
              </a:defRPr>
            </a:lvl1pPr>
            <a:lvl2pPr algn="ctr">
              <a:defRPr sz="4400">
                <a:latin typeface="Calibri" pitchFamily="34" charset="0"/>
              </a:defRPr>
            </a:lvl2pPr>
            <a:lvl3pPr algn="ctr">
              <a:defRPr sz="4400">
                <a:latin typeface="Calibri" pitchFamily="34" charset="0"/>
              </a:defRPr>
            </a:lvl3pPr>
            <a:lvl4pPr algn="ctr">
              <a:defRPr sz="4400">
                <a:latin typeface="Calibri" pitchFamily="34" charset="0"/>
              </a:defRPr>
            </a:lvl4pPr>
            <a:lvl5pPr algn="ctr">
              <a:defRPr sz="4400">
                <a:latin typeface="Calibri" pitchFamily="34" charset="0"/>
              </a:defRPr>
            </a:lvl5pPr>
            <a:lvl6pPr marL="457200" algn="ctr" fontAlgn="base">
              <a:spcBef>
                <a:spcPct val="0"/>
              </a:spcBef>
              <a:spcAft>
                <a:spcPct val="0"/>
              </a:spcAft>
              <a:defRPr sz="4400">
                <a:latin typeface="Calibri" pitchFamily="34" charset="0"/>
              </a:defRPr>
            </a:lvl6pPr>
            <a:lvl7pPr marL="914400" algn="ctr" fontAlgn="base">
              <a:spcBef>
                <a:spcPct val="0"/>
              </a:spcBef>
              <a:spcAft>
                <a:spcPct val="0"/>
              </a:spcAft>
              <a:defRPr sz="4400">
                <a:latin typeface="Calibri" pitchFamily="34" charset="0"/>
              </a:defRPr>
            </a:lvl7pPr>
            <a:lvl8pPr marL="1371600" algn="ctr" fontAlgn="base">
              <a:spcBef>
                <a:spcPct val="0"/>
              </a:spcBef>
              <a:spcAft>
                <a:spcPct val="0"/>
              </a:spcAft>
              <a:defRPr sz="4400">
                <a:latin typeface="Calibri" pitchFamily="34" charset="0"/>
              </a:defRPr>
            </a:lvl8pPr>
            <a:lvl9pPr marL="1828800" algn="ctr" fontAlgn="base">
              <a:spcBef>
                <a:spcPct val="0"/>
              </a:spcBef>
              <a:spcAft>
                <a:spcPct val="0"/>
              </a:spcAft>
              <a:defRPr sz="4400">
                <a:latin typeface="Calibri" pitchFamily="34" charset="0"/>
              </a:defRPr>
            </a:lvl9pPr>
          </a:lstStyle>
          <a:p>
            <a:r>
              <a:rPr lang="en-GB" dirty="0"/>
              <a:t>Unified query client interface: PSICQUIC view</a:t>
            </a:r>
          </a:p>
        </p:txBody>
      </p:sp>
      <p:sp>
        <p:nvSpPr>
          <p:cNvPr id="4" name="Oval 3"/>
          <p:cNvSpPr/>
          <p:nvPr/>
        </p:nvSpPr>
        <p:spPr>
          <a:xfrm>
            <a:off x="6898936" y="3967076"/>
            <a:ext cx="1296144" cy="360040"/>
          </a:xfrm>
          <a:prstGeom prst="ellipse">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17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257300"/>
            <a:ext cx="9144000" cy="4334774"/>
          </a:xfrm>
          <a:prstGeom prst="rect">
            <a:avLst/>
          </a:prstGeom>
        </p:spPr>
      </p:pic>
      <p:sp>
        <p:nvSpPr>
          <p:cNvPr id="2" name="TextBox 1"/>
          <p:cNvSpPr txBox="1"/>
          <p:nvPr/>
        </p:nvSpPr>
        <p:spPr>
          <a:xfrm>
            <a:off x="323850" y="115888"/>
            <a:ext cx="8640638" cy="584775"/>
          </a:xfrm>
          <a:prstGeom prst="rect">
            <a:avLst/>
          </a:prstGeom>
          <a:noFill/>
          <a:ln>
            <a:noFill/>
          </a:ln>
        </p:spPr>
        <p:txBody>
          <a:bodyPr vert="horz" wrap="square" lIns="91440" tIns="45720" rIns="91440" bIns="45720" numCol="1" anchor="ctr" anchorCtr="0" compatLnSpc="1">
            <a:prstTxWarp prst="textNoShape">
              <a:avLst/>
            </a:prstTxWarp>
            <a:spAutoFit/>
          </a:bodyPr>
          <a:lstStyle>
            <a:defPPr>
              <a:defRPr lang="de-DE"/>
            </a:defPPr>
            <a:lvl1pPr>
              <a:defRPr sz="3200">
                <a:solidFill>
                  <a:srgbClr val="72AD46"/>
                </a:solidFill>
                <a:ea typeface="+mj-ea"/>
                <a:cs typeface="Arial" pitchFamily="34" charset="0"/>
              </a:defRPr>
            </a:lvl1pPr>
            <a:lvl2pPr algn="ctr">
              <a:defRPr sz="4400">
                <a:latin typeface="Calibri" pitchFamily="34" charset="0"/>
              </a:defRPr>
            </a:lvl2pPr>
            <a:lvl3pPr algn="ctr">
              <a:defRPr sz="4400">
                <a:latin typeface="Calibri" pitchFamily="34" charset="0"/>
              </a:defRPr>
            </a:lvl3pPr>
            <a:lvl4pPr algn="ctr">
              <a:defRPr sz="4400">
                <a:latin typeface="Calibri" pitchFamily="34" charset="0"/>
              </a:defRPr>
            </a:lvl4pPr>
            <a:lvl5pPr algn="ctr">
              <a:defRPr sz="4400">
                <a:latin typeface="Calibri" pitchFamily="34" charset="0"/>
              </a:defRPr>
            </a:lvl5pPr>
            <a:lvl6pPr marL="457200" algn="ctr" fontAlgn="base">
              <a:spcBef>
                <a:spcPct val="0"/>
              </a:spcBef>
              <a:spcAft>
                <a:spcPct val="0"/>
              </a:spcAft>
              <a:defRPr sz="4400">
                <a:latin typeface="Calibri" pitchFamily="34" charset="0"/>
              </a:defRPr>
            </a:lvl6pPr>
            <a:lvl7pPr marL="914400" algn="ctr" fontAlgn="base">
              <a:spcBef>
                <a:spcPct val="0"/>
              </a:spcBef>
              <a:spcAft>
                <a:spcPct val="0"/>
              </a:spcAft>
              <a:defRPr sz="4400">
                <a:latin typeface="Calibri" pitchFamily="34" charset="0"/>
              </a:defRPr>
            </a:lvl7pPr>
            <a:lvl8pPr marL="1371600" algn="ctr" fontAlgn="base">
              <a:spcBef>
                <a:spcPct val="0"/>
              </a:spcBef>
              <a:spcAft>
                <a:spcPct val="0"/>
              </a:spcAft>
              <a:defRPr sz="4400">
                <a:latin typeface="Calibri" pitchFamily="34" charset="0"/>
              </a:defRPr>
            </a:lvl8pPr>
            <a:lvl9pPr marL="1828800" algn="ctr" fontAlgn="base">
              <a:spcBef>
                <a:spcPct val="0"/>
              </a:spcBef>
              <a:spcAft>
                <a:spcPct val="0"/>
              </a:spcAft>
              <a:defRPr sz="4400">
                <a:latin typeface="Calibri" pitchFamily="34" charset="0"/>
              </a:defRPr>
            </a:lvl9pPr>
          </a:lstStyle>
          <a:p>
            <a:r>
              <a:rPr lang="en-GB" dirty="0"/>
              <a:t>Unified query client interface: PSICQUIC view</a:t>
            </a:r>
          </a:p>
        </p:txBody>
      </p:sp>
      <p:sp>
        <p:nvSpPr>
          <p:cNvPr id="13" name="Oval 12"/>
          <p:cNvSpPr/>
          <p:nvPr/>
        </p:nvSpPr>
        <p:spPr>
          <a:xfrm>
            <a:off x="7967716" y="5085184"/>
            <a:ext cx="398028" cy="238704"/>
          </a:xfrm>
          <a:prstGeom prst="ellipse">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2707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850" y="115888"/>
            <a:ext cx="8640638" cy="584775"/>
          </a:xfrm>
          <a:prstGeom prst="rect">
            <a:avLst/>
          </a:prstGeom>
          <a:noFill/>
          <a:ln>
            <a:noFill/>
          </a:ln>
        </p:spPr>
        <p:txBody>
          <a:bodyPr vert="horz" wrap="square" lIns="91440" tIns="45720" rIns="91440" bIns="45720" numCol="1" anchor="ctr" anchorCtr="0" compatLnSpc="1">
            <a:prstTxWarp prst="textNoShape">
              <a:avLst/>
            </a:prstTxWarp>
            <a:spAutoFit/>
          </a:bodyPr>
          <a:lstStyle>
            <a:defPPr>
              <a:defRPr lang="de-DE"/>
            </a:defPPr>
            <a:lvl1pPr>
              <a:defRPr sz="3200">
                <a:solidFill>
                  <a:srgbClr val="72AD46"/>
                </a:solidFill>
                <a:ea typeface="+mj-ea"/>
                <a:cs typeface="Arial" pitchFamily="34" charset="0"/>
              </a:defRPr>
            </a:lvl1pPr>
            <a:lvl2pPr algn="ctr">
              <a:defRPr sz="4400">
                <a:latin typeface="Calibri" pitchFamily="34" charset="0"/>
              </a:defRPr>
            </a:lvl2pPr>
            <a:lvl3pPr algn="ctr">
              <a:defRPr sz="4400">
                <a:latin typeface="Calibri" pitchFamily="34" charset="0"/>
              </a:defRPr>
            </a:lvl3pPr>
            <a:lvl4pPr algn="ctr">
              <a:defRPr sz="4400">
                <a:latin typeface="Calibri" pitchFamily="34" charset="0"/>
              </a:defRPr>
            </a:lvl4pPr>
            <a:lvl5pPr algn="ctr">
              <a:defRPr sz="4400">
                <a:latin typeface="Calibri" pitchFamily="34" charset="0"/>
              </a:defRPr>
            </a:lvl5pPr>
            <a:lvl6pPr marL="457200" algn="ctr" fontAlgn="base">
              <a:spcBef>
                <a:spcPct val="0"/>
              </a:spcBef>
              <a:spcAft>
                <a:spcPct val="0"/>
              </a:spcAft>
              <a:defRPr sz="4400">
                <a:latin typeface="Calibri" pitchFamily="34" charset="0"/>
              </a:defRPr>
            </a:lvl6pPr>
            <a:lvl7pPr marL="914400" algn="ctr" fontAlgn="base">
              <a:spcBef>
                <a:spcPct val="0"/>
              </a:spcBef>
              <a:spcAft>
                <a:spcPct val="0"/>
              </a:spcAft>
              <a:defRPr sz="4400">
                <a:latin typeface="Calibri" pitchFamily="34" charset="0"/>
              </a:defRPr>
            </a:lvl7pPr>
            <a:lvl8pPr marL="1371600" algn="ctr" fontAlgn="base">
              <a:spcBef>
                <a:spcPct val="0"/>
              </a:spcBef>
              <a:spcAft>
                <a:spcPct val="0"/>
              </a:spcAft>
              <a:defRPr sz="4400">
                <a:latin typeface="Calibri" pitchFamily="34" charset="0"/>
              </a:defRPr>
            </a:lvl8pPr>
            <a:lvl9pPr marL="1828800" algn="ctr" fontAlgn="base">
              <a:spcBef>
                <a:spcPct val="0"/>
              </a:spcBef>
              <a:spcAft>
                <a:spcPct val="0"/>
              </a:spcAft>
              <a:defRPr sz="4400">
                <a:latin typeface="Calibri" pitchFamily="34" charset="0"/>
              </a:defRPr>
            </a:lvl9pPr>
          </a:lstStyle>
          <a:p>
            <a:r>
              <a:rPr lang="en-GB" dirty="0"/>
              <a:t>Unified query client interface: PSICQUIC view</a:t>
            </a:r>
          </a:p>
        </p:txBody>
      </p:sp>
      <p:pic>
        <p:nvPicPr>
          <p:cNvPr id="3" name="Picture 2"/>
          <p:cNvPicPr>
            <a:picLocks noChangeAspect="1"/>
          </p:cNvPicPr>
          <p:nvPr/>
        </p:nvPicPr>
        <p:blipFill>
          <a:blip r:embed="rId2"/>
          <a:stretch>
            <a:fillRect/>
          </a:stretch>
        </p:blipFill>
        <p:spPr>
          <a:xfrm>
            <a:off x="107504" y="755092"/>
            <a:ext cx="8911778" cy="6072069"/>
          </a:xfrm>
          <a:prstGeom prst="rect">
            <a:avLst/>
          </a:prstGeom>
        </p:spPr>
      </p:pic>
    </p:spTree>
    <p:extLst>
      <p:ext uri="{BB962C8B-B14F-4D97-AF65-F5344CB8AC3E}">
        <p14:creationId xmlns:p14="http://schemas.microsoft.com/office/powerpoint/2010/main" val="3609961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1520" y="692696"/>
            <a:ext cx="8821133" cy="400110"/>
          </a:xfrm>
          <a:prstGeom prst="rect">
            <a:avLst/>
          </a:prstGeom>
          <a:noFill/>
        </p:spPr>
        <p:txBody>
          <a:bodyPr wrap="none" rtlCol="0">
            <a:spAutoFit/>
          </a:bodyPr>
          <a:lstStyle/>
          <a:p>
            <a:r>
              <a:rPr lang="en-GB" sz="2000" dirty="0" smtClean="0">
                <a:cs typeface="Arial" panose="020B0604020202020204" pitchFamily="34" charset="0"/>
                <a:hlinkClick r:id="rId2"/>
              </a:rPr>
              <a:t>www.ebi.ac.uk/Tools/webservices/psicquic/registry/registry?action=STATUS</a:t>
            </a:r>
            <a:r>
              <a:rPr lang="en-GB" sz="2000" dirty="0" smtClean="0">
                <a:cs typeface="Arial" panose="020B0604020202020204" pitchFamily="34" charset="0"/>
              </a:rPr>
              <a:t> </a:t>
            </a:r>
            <a:endParaRPr lang="en-GB" sz="2000" dirty="0">
              <a:cs typeface="Arial" panose="020B0604020202020204" pitchFamily="34" charset="0"/>
            </a:endParaRPr>
          </a:p>
        </p:txBody>
      </p:sp>
      <p:sp>
        <p:nvSpPr>
          <p:cNvPr id="2" name="TextBox 1"/>
          <p:cNvSpPr txBox="1"/>
          <p:nvPr/>
        </p:nvSpPr>
        <p:spPr>
          <a:xfrm>
            <a:off x="323850" y="115888"/>
            <a:ext cx="8640638" cy="584775"/>
          </a:xfrm>
          <a:prstGeom prst="rect">
            <a:avLst/>
          </a:prstGeom>
          <a:noFill/>
          <a:ln>
            <a:noFill/>
          </a:ln>
        </p:spPr>
        <p:txBody>
          <a:bodyPr vert="horz" wrap="square" lIns="91440" tIns="45720" rIns="91440" bIns="45720" numCol="1" anchor="ctr" anchorCtr="0" compatLnSpc="1">
            <a:prstTxWarp prst="textNoShape">
              <a:avLst/>
            </a:prstTxWarp>
            <a:spAutoFit/>
          </a:bodyPr>
          <a:lstStyle>
            <a:defPPr>
              <a:defRPr lang="de-DE"/>
            </a:defPPr>
            <a:lvl1pPr>
              <a:defRPr sz="3200">
                <a:solidFill>
                  <a:srgbClr val="72AD46"/>
                </a:solidFill>
                <a:ea typeface="+mj-ea"/>
                <a:cs typeface="Arial" pitchFamily="34" charset="0"/>
              </a:defRPr>
            </a:lvl1pPr>
            <a:lvl2pPr algn="ctr">
              <a:defRPr sz="4400">
                <a:latin typeface="Calibri" pitchFamily="34" charset="0"/>
              </a:defRPr>
            </a:lvl2pPr>
            <a:lvl3pPr algn="ctr">
              <a:defRPr sz="4400">
                <a:latin typeface="Calibri" pitchFamily="34" charset="0"/>
              </a:defRPr>
            </a:lvl3pPr>
            <a:lvl4pPr algn="ctr">
              <a:defRPr sz="4400">
                <a:latin typeface="Calibri" pitchFamily="34" charset="0"/>
              </a:defRPr>
            </a:lvl4pPr>
            <a:lvl5pPr algn="ctr">
              <a:defRPr sz="4400">
                <a:latin typeface="Calibri" pitchFamily="34" charset="0"/>
              </a:defRPr>
            </a:lvl5pPr>
            <a:lvl6pPr marL="457200" algn="ctr" fontAlgn="base">
              <a:spcBef>
                <a:spcPct val="0"/>
              </a:spcBef>
              <a:spcAft>
                <a:spcPct val="0"/>
              </a:spcAft>
              <a:defRPr sz="4400">
                <a:latin typeface="Calibri" pitchFamily="34" charset="0"/>
              </a:defRPr>
            </a:lvl6pPr>
            <a:lvl7pPr marL="914400" algn="ctr" fontAlgn="base">
              <a:spcBef>
                <a:spcPct val="0"/>
              </a:spcBef>
              <a:spcAft>
                <a:spcPct val="0"/>
              </a:spcAft>
              <a:defRPr sz="4400">
                <a:latin typeface="Calibri" pitchFamily="34" charset="0"/>
              </a:defRPr>
            </a:lvl7pPr>
            <a:lvl8pPr marL="1371600" algn="ctr" fontAlgn="base">
              <a:spcBef>
                <a:spcPct val="0"/>
              </a:spcBef>
              <a:spcAft>
                <a:spcPct val="0"/>
              </a:spcAft>
              <a:defRPr sz="4400">
                <a:latin typeface="Calibri" pitchFamily="34" charset="0"/>
              </a:defRPr>
            </a:lvl8pPr>
            <a:lvl9pPr marL="1828800" algn="ctr" fontAlgn="base">
              <a:spcBef>
                <a:spcPct val="0"/>
              </a:spcBef>
              <a:spcAft>
                <a:spcPct val="0"/>
              </a:spcAft>
              <a:defRPr sz="4400">
                <a:latin typeface="Calibri" pitchFamily="34" charset="0"/>
              </a:defRPr>
            </a:lvl9pPr>
          </a:lstStyle>
          <a:p>
            <a:r>
              <a:rPr lang="en-GB" dirty="0"/>
              <a:t>PSICQUIC registry</a:t>
            </a:r>
          </a:p>
        </p:txBody>
      </p:sp>
      <p:pic>
        <p:nvPicPr>
          <p:cNvPr id="3" name="Picture 2"/>
          <p:cNvPicPr>
            <a:picLocks noChangeAspect="1"/>
          </p:cNvPicPr>
          <p:nvPr/>
        </p:nvPicPr>
        <p:blipFill>
          <a:blip r:embed="rId3"/>
          <a:stretch>
            <a:fillRect/>
          </a:stretch>
        </p:blipFill>
        <p:spPr>
          <a:xfrm>
            <a:off x="292490" y="1060930"/>
            <a:ext cx="8597870" cy="5760640"/>
          </a:xfrm>
          <a:prstGeom prst="rect">
            <a:avLst/>
          </a:prstGeom>
        </p:spPr>
      </p:pic>
    </p:spTree>
    <p:extLst>
      <p:ext uri="{BB962C8B-B14F-4D97-AF65-F5344CB8AC3E}">
        <p14:creationId xmlns:p14="http://schemas.microsoft.com/office/powerpoint/2010/main" val="192087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bwMode="auto">
          <a:xfrm>
            <a:off x="0" y="6165304"/>
            <a:ext cx="9144000" cy="69269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ea typeface="Geneva" pitchFamily="-112" charset="0"/>
              <a:cs typeface="Arial" panose="020B0604020202020204" pitchFamily="34" charset="0"/>
            </a:endParaRPr>
          </a:p>
        </p:txBody>
      </p:sp>
      <p:sp>
        <p:nvSpPr>
          <p:cNvPr id="25603" name="Rectangle 1027"/>
          <p:cNvSpPr>
            <a:spLocks noChangeArrowheads="1"/>
          </p:cNvSpPr>
          <p:nvPr/>
        </p:nvSpPr>
        <p:spPr bwMode="auto">
          <a:xfrm>
            <a:off x="0" y="1340803"/>
            <a:ext cx="4427538" cy="4827587"/>
          </a:xfrm>
          <a:prstGeom prst="rect">
            <a:avLst/>
          </a:prstGeom>
          <a:solidFill>
            <a:srgbClr val="C0C0C0">
              <a:alpha val="30196"/>
            </a:srgbClr>
          </a:solidFill>
          <a:ln w="9525">
            <a:noFill/>
            <a:miter lim="800000"/>
            <a:headEnd/>
            <a:tailEnd/>
          </a:ln>
        </p:spPr>
        <p:txBody>
          <a:bodyPr wrap="none" anchor="ctr"/>
          <a:lstStyle/>
          <a:p>
            <a:endParaRPr lang="en-US">
              <a:cs typeface="Arial" panose="020B0604020202020204" pitchFamily="34" charset="0"/>
            </a:endParaRPr>
          </a:p>
        </p:txBody>
      </p:sp>
      <p:sp>
        <p:nvSpPr>
          <p:cNvPr id="25614" name="Rectangle 1042"/>
          <p:cNvSpPr>
            <a:spLocks noChangeArrowheads="1"/>
          </p:cNvSpPr>
          <p:nvPr/>
        </p:nvSpPr>
        <p:spPr bwMode="auto">
          <a:xfrm>
            <a:off x="4427538" y="1321753"/>
            <a:ext cx="4716462" cy="4846637"/>
          </a:xfrm>
          <a:prstGeom prst="rect">
            <a:avLst/>
          </a:prstGeom>
          <a:solidFill>
            <a:srgbClr val="C0C0C0">
              <a:alpha val="10196"/>
            </a:srgbClr>
          </a:solidFill>
          <a:ln w="9525">
            <a:noFill/>
            <a:miter lim="800000"/>
            <a:headEnd/>
            <a:tailEnd/>
          </a:ln>
        </p:spPr>
        <p:txBody>
          <a:bodyPr wrap="none" anchor="ctr"/>
          <a:lstStyle/>
          <a:p>
            <a:endParaRPr lang="en-US">
              <a:cs typeface="Arial" panose="020B0604020202020204" pitchFamily="34" charset="0"/>
            </a:endParaRPr>
          </a:p>
        </p:txBody>
      </p:sp>
      <p:sp>
        <p:nvSpPr>
          <p:cNvPr id="25619" name="Line 1047"/>
          <p:cNvSpPr>
            <a:spLocks noChangeShapeType="1"/>
          </p:cNvSpPr>
          <p:nvPr/>
        </p:nvSpPr>
        <p:spPr bwMode="auto">
          <a:xfrm>
            <a:off x="4427538" y="991553"/>
            <a:ext cx="0" cy="5176837"/>
          </a:xfrm>
          <a:prstGeom prst="line">
            <a:avLst/>
          </a:prstGeom>
          <a:noFill/>
          <a:ln w="9525">
            <a:solidFill>
              <a:schemeClr val="bg2"/>
            </a:solidFill>
            <a:round/>
            <a:headEnd/>
            <a:tailEnd/>
          </a:ln>
        </p:spPr>
        <p:txBody>
          <a:bodyPr wrap="none" anchor="ctr"/>
          <a:lstStyle/>
          <a:p>
            <a:endParaRPr lang="en-GB">
              <a:cs typeface="Arial" panose="020B0604020202020204" pitchFamily="34" charset="0"/>
            </a:endParaRPr>
          </a:p>
        </p:txBody>
      </p:sp>
      <p:sp>
        <p:nvSpPr>
          <p:cNvPr id="25620" name="Rectangle 1048"/>
          <p:cNvSpPr>
            <a:spLocks noChangeArrowheads="1"/>
          </p:cNvSpPr>
          <p:nvPr/>
        </p:nvSpPr>
        <p:spPr bwMode="auto">
          <a:xfrm>
            <a:off x="5187950" y="2070373"/>
            <a:ext cx="712788" cy="760412"/>
          </a:xfrm>
          <a:prstGeom prst="rect">
            <a:avLst/>
          </a:prstGeom>
          <a:solidFill>
            <a:srgbClr val="FF6600">
              <a:alpha val="10196"/>
            </a:srgbClr>
          </a:solidFill>
          <a:ln w="9525">
            <a:solidFill>
              <a:schemeClr val="tx1"/>
            </a:solidFill>
            <a:miter lim="800000"/>
            <a:headEnd/>
            <a:tailEnd/>
          </a:ln>
        </p:spPr>
        <p:txBody>
          <a:bodyPr wrap="none" anchor="ctr"/>
          <a:lstStyle/>
          <a:p>
            <a:endParaRPr lang="en-US">
              <a:cs typeface="Arial" panose="020B0604020202020204" pitchFamily="34" charset="0"/>
            </a:endParaRPr>
          </a:p>
        </p:txBody>
      </p:sp>
      <p:grpSp>
        <p:nvGrpSpPr>
          <p:cNvPr id="3" name="Group 1049"/>
          <p:cNvGrpSpPr>
            <a:grpSpLocks/>
          </p:cNvGrpSpPr>
          <p:nvPr/>
        </p:nvGrpSpPr>
        <p:grpSpPr bwMode="auto">
          <a:xfrm>
            <a:off x="5322888" y="2132856"/>
            <a:ext cx="449262" cy="615950"/>
            <a:chOff x="1680" y="3168"/>
            <a:chExt cx="768" cy="1056"/>
          </a:xfrm>
        </p:grpSpPr>
        <p:sp>
          <p:nvSpPr>
            <p:cNvPr id="25674" name="AutoShape 1050"/>
            <p:cNvSpPr>
              <a:spLocks noChangeArrowheads="1"/>
            </p:cNvSpPr>
            <p:nvPr/>
          </p:nvSpPr>
          <p:spPr bwMode="auto">
            <a:xfrm>
              <a:off x="1680" y="3840"/>
              <a:ext cx="768" cy="384"/>
            </a:xfrm>
            <a:prstGeom prst="can">
              <a:avLst>
                <a:gd name="adj" fmla="val 25000"/>
              </a:avLst>
            </a:prstGeom>
            <a:solidFill>
              <a:srgbClr val="FF6600">
                <a:alpha val="63136"/>
              </a:srgbClr>
            </a:solidFill>
            <a:ln w="9525">
              <a:solidFill>
                <a:schemeClr val="tx1"/>
              </a:solidFill>
              <a:round/>
              <a:headEnd/>
              <a:tailEnd/>
            </a:ln>
          </p:spPr>
          <p:txBody>
            <a:bodyPr wrap="none" anchor="ctr"/>
            <a:lstStyle/>
            <a:p>
              <a:endParaRPr lang="en-US" sz="1600">
                <a:cs typeface="Arial" panose="020B0604020202020204" pitchFamily="34" charset="0"/>
              </a:endParaRPr>
            </a:p>
          </p:txBody>
        </p:sp>
        <p:sp>
          <p:nvSpPr>
            <p:cNvPr id="25675" name="AutoShape 1051"/>
            <p:cNvSpPr>
              <a:spLocks noChangeArrowheads="1"/>
            </p:cNvSpPr>
            <p:nvPr/>
          </p:nvSpPr>
          <p:spPr bwMode="auto">
            <a:xfrm>
              <a:off x="1680" y="3504"/>
              <a:ext cx="768" cy="384"/>
            </a:xfrm>
            <a:prstGeom prst="can">
              <a:avLst>
                <a:gd name="adj" fmla="val 25000"/>
              </a:avLst>
            </a:prstGeom>
            <a:solidFill>
              <a:srgbClr val="FF6600">
                <a:alpha val="63136"/>
              </a:srgbClr>
            </a:solidFill>
            <a:ln w="9525">
              <a:solidFill>
                <a:schemeClr val="tx1"/>
              </a:solidFill>
              <a:round/>
              <a:headEnd/>
              <a:tailEnd/>
            </a:ln>
          </p:spPr>
          <p:txBody>
            <a:bodyPr wrap="none" anchor="ctr"/>
            <a:lstStyle/>
            <a:p>
              <a:pPr algn="ctr">
                <a:lnSpc>
                  <a:spcPct val="104000"/>
                </a:lnSpc>
                <a:buClr>
                  <a:srgbClr val="000000"/>
                </a:buClr>
                <a:buSzPct val="45000"/>
                <a:buFont typeface="Wingdings" pitchFamily="2" charset="2"/>
                <a:buNone/>
              </a:pPr>
              <a:r>
                <a:rPr lang="en-US" sz="1600">
                  <a:solidFill>
                    <a:schemeClr val="bg1"/>
                  </a:solidFill>
                  <a:cs typeface="Arial" panose="020B0604020202020204" pitchFamily="34" charset="0"/>
                </a:rPr>
                <a:t>DB</a:t>
              </a:r>
            </a:p>
          </p:txBody>
        </p:sp>
        <p:sp>
          <p:nvSpPr>
            <p:cNvPr id="25676" name="AutoShape 1052"/>
            <p:cNvSpPr>
              <a:spLocks noChangeArrowheads="1"/>
            </p:cNvSpPr>
            <p:nvPr/>
          </p:nvSpPr>
          <p:spPr bwMode="auto">
            <a:xfrm>
              <a:off x="1680" y="3168"/>
              <a:ext cx="768" cy="384"/>
            </a:xfrm>
            <a:prstGeom prst="can">
              <a:avLst>
                <a:gd name="adj" fmla="val 25000"/>
              </a:avLst>
            </a:prstGeom>
            <a:solidFill>
              <a:srgbClr val="FF6600">
                <a:alpha val="63136"/>
              </a:srgbClr>
            </a:solidFill>
            <a:ln w="9525">
              <a:solidFill>
                <a:schemeClr val="tx1"/>
              </a:solidFill>
              <a:round/>
              <a:headEnd/>
              <a:tailEnd/>
            </a:ln>
          </p:spPr>
          <p:txBody>
            <a:bodyPr wrap="none" anchor="ctr"/>
            <a:lstStyle/>
            <a:p>
              <a:endParaRPr lang="en-US" sz="1600">
                <a:cs typeface="Arial" panose="020B0604020202020204" pitchFamily="34" charset="0"/>
              </a:endParaRPr>
            </a:p>
          </p:txBody>
        </p:sp>
      </p:grpSp>
      <p:sp>
        <p:nvSpPr>
          <p:cNvPr id="25622" name="AutoShape 1053"/>
          <p:cNvSpPr>
            <a:spLocks noChangeArrowheads="1"/>
          </p:cNvSpPr>
          <p:nvPr/>
        </p:nvSpPr>
        <p:spPr bwMode="auto">
          <a:xfrm>
            <a:off x="5229225" y="3372123"/>
            <a:ext cx="633413" cy="633412"/>
          </a:xfrm>
          <a:prstGeom prst="roundRect">
            <a:avLst>
              <a:gd name="adj" fmla="val 16667"/>
            </a:avLst>
          </a:prstGeom>
          <a:solidFill>
            <a:srgbClr val="FF6600"/>
          </a:solidFill>
          <a:ln w="9525">
            <a:solidFill>
              <a:schemeClr val="tx1"/>
            </a:solidFill>
            <a:round/>
            <a:headEnd/>
            <a:tailEnd/>
          </a:ln>
        </p:spPr>
        <p:txBody>
          <a:bodyPr wrap="none" anchor="ctr"/>
          <a:lstStyle/>
          <a:p>
            <a:pPr algn="ctr"/>
            <a:r>
              <a:rPr lang="en-US" sz="1400" dirty="0" smtClean="0">
                <a:solidFill>
                  <a:schemeClr val="bg1"/>
                </a:solidFill>
                <a:cs typeface="Arial" panose="020B0604020202020204" pitchFamily="34" charset="0"/>
              </a:rPr>
              <a:t>I</a:t>
            </a:r>
            <a:endParaRPr lang="en-US" sz="1400" dirty="0">
              <a:solidFill>
                <a:schemeClr val="bg1"/>
              </a:solidFill>
              <a:cs typeface="Arial" panose="020B0604020202020204" pitchFamily="34" charset="0"/>
            </a:endParaRPr>
          </a:p>
        </p:txBody>
      </p:sp>
      <p:cxnSp>
        <p:nvCxnSpPr>
          <p:cNvPr id="25623" name="AutoShape 1054"/>
          <p:cNvCxnSpPr>
            <a:cxnSpLocks noChangeShapeType="1"/>
            <a:stCxn id="25620" idx="2"/>
            <a:endCxn id="25622" idx="0"/>
          </p:cNvCxnSpPr>
          <p:nvPr/>
        </p:nvCxnSpPr>
        <p:spPr bwMode="auto">
          <a:xfrm>
            <a:off x="5545138" y="2830785"/>
            <a:ext cx="1587" cy="541338"/>
          </a:xfrm>
          <a:prstGeom prst="straightConnector1">
            <a:avLst/>
          </a:prstGeom>
          <a:noFill/>
          <a:ln w="9525">
            <a:solidFill>
              <a:schemeClr val="tx1"/>
            </a:solidFill>
            <a:round/>
            <a:headEnd/>
            <a:tailEnd/>
          </a:ln>
        </p:spPr>
      </p:cxnSp>
      <p:sp>
        <p:nvSpPr>
          <p:cNvPr id="25624" name="AutoShape 1055"/>
          <p:cNvSpPr>
            <a:spLocks noChangeArrowheads="1"/>
          </p:cNvSpPr>
          <p:nvPr/>
        </p:nvSpPr>
        <p:spPr bwMode="auto">
          <a:xfrm>
            <a:off x="6559550" y="4996135"/>
            <a:ext cx="457200" cy="457200"/>
          </a:xfrm>
          <a:prstGeom prst="smileyFace">
            <a:avLst>
              <a:gd name="adj" fmla="val 4653"/>
            </a:avLst>
          </a:prstGeom>
          <a:solidFill>
            <a:srgbClr val="FFEBE8"/>
          </a:solidFill>
          <a:ln w="9525">
            <a:solidFill>
              <a:schemeClr val="tx1"/>
            </a:solidFill>
            <a:round/>
            <a:headEnd/>
            <a:tailEnd/>
          </a:ln>
        </p:spPr>
        <p:txBody>
          <a:bodyPr wrap="none" anchor="ctr"/>
          <a:lstStyle/>
          <a:p>
            <a:endParaRPr lang="en-US">
              <a:cs typeface="Arial" panose="020B0604020202020204" pitchFamily="34" charset="0"/>
            </a:endParaRPr>
          </a:p>
        </p:txBody>
      </p:sp>
      <p:cxnSp>
        <p:nvCxnSpPr>
          <p:cNvPr id="25625" name="AutoShape 1056"/>
          <p:cNvCxnSpPr>
            <a:cxnSpLocks noChangeShapeType="1"/>
            <a:stCxn id="25624" idx="0"/>
            <a:endCxn id="25622" idx="2"/>
          </p:cNvCxnSpPr>
          <p:nvPr/>
        </p:nvCxnSpPr>
        <p:spPr bwMode="auto">
          <a:xfrm flipH="1" flipV="1">
            <a:off x="5546725" y="4005535"/>
            <a:ext cx="1241425" cy="990600"/>
          </a:xfrm>
          <a:prstGeom prst="straightConnector1">
            <a:avLst/>
          </a:prstGeom>
          <a:noFill/>
          <a:ln w="9525">
            <a:solidFill>
              <a:schemeClr val="tx1"/>
            </a:solidFill>
            <a:round/>
            <a:headEnd/>
            <a:tailEnd type="triangle" w="lg" len="lg"/>
          </a:ln>
        </p:spPr>
      </p:cxnSp>
      <p:sp>
        <p:nvSpPr>
          <p:cNvPr id="25626" name="Rectangle 1057"/>
          <p:cNvSpPr>
            <a:spLocks noChangeArrowheads="1"/>
          </p:cNvSpPr>
          <p:nvPr/>
        </p:nvSpPr>
        <p:spPr bwMode="auto">
          <a:xfrm>
            <a:off x="5999163" y="2070373"/>
            <a:ext cx="712787" cy="760412"/>
          </a:xfrm>
          <a:prstGeom prst="rect">
            <a:avLst/>
          </a:prstGeom>
          <a:solidFill>
            <a:srgbClr val="008000">
              <a:alpha val="10196"/>
            </a:srgbClr>
          </a:solidFill>
          <a:ln w="9525">
            <a:solidFill>
              <a:schemeClr val="tx1"/>
            </a:solidFill>
            <a:miter lim="800000"/>
            <a:headEnd/>
            <a:tailEnd/>
          </a:ln>
        </p:spPr>
        <p:txBody>
          <a:bodyPr wrap="none" anchor="ctr"/>
          <a:lstStyle/>
          <a:p>
            <a:endParaRPr lang="en-US">
              <a:cs typeface="Arial" panose="020B0604020202020204" pitchFamily="34" charset="0"/>
            </a:endParaRPr>
          </a:p>
        </p:txBody>
      </p:sp>
      <p:grpSp>
        <p:nvGrpSpPr>
          <p:cNvPr id="4" name="Group 1058"/>
          <p:cNvGrpSpPr>
            <a:grpSpLocks/>
          </p:cNvGrpSpPr>
          <p:nvPr/>
        </p:nvGrpSpPr>
        <p:grpSpPr bwMode="auto">
          <a:xfrm>
            <a:off x="6134100" y="2132856"/>
            <a:ext cx="449263" cy="615950"/>
            <a:chOff x="1680" y="3168"/>
            <a:chExt cx="768" cy="1056"/>
          </a:xfrm>
        </p:grpSpPr>
        <p:sp>
          <p:nvSpPr>
            <p:cNvPr id="25671" name="AutoShape 1059"/>
            <p:cNvSpPr>
              <a:spLocks noChangeArrowheads="1"/>
            </p:cNvSpPr>
            <p:nvPr/>
          </p:nvSpPr>
          <p:spPr bwMode="auto">
            <a:xfrm>
              <a:off x="1680" y="3840"/>
              <a:ext cx="768" cy="384"/>
            </a:xfrm>
            <a:prstGeom prst="can">
              <a:avLst>
                <a:gd name="adj" fmla="val 25000"/>
              </a:avLst>
            </a:prstGeom>
            <a:solidFill>
              <a:srgbClr val="008000">
                <a:alpha val="63136"/>
              </a:srgbClr>
            </a:solidFill>
            <a:ln w="9525">
              <a:solidFill>
                <a:schemeClr val="tx1"/>
              </a:solidFill>
              <a:round/>
              <a:headEnd/>
              <a:tailEnd/>
            </a:ln>
          </p:spPr>
          <p:txBody>
            <a:bodyPr wrap="none" anchor="ctr"/>
            <a:lstStyle/>
            <a:p>
              <a:endParaRPr lang="en-US" sz="1600">
                <a:cs typeface="Arial" panose="020B0604020202020204" pitchFamily="34" charset="0"/>
              </a:endParaRPr>
            </a:p>
          </p:txBody>
        </p:sp>
        <p:sp>
          <p:nvSpPr>
            <p:cNvPr id="25672" name="AutoShape 1060"/>
            <p:cNvSpPr>
              <a:spLocks noChangeArrowheads="1"/>
            </p:cNvSpPr>
            <p:nvPr/>
          </p:nvSpPr>
          <p:spPr bwMode="auto">
            <a:xfrm>
              <a:off x="1680" y="3504"/>
              <a:ext cx="768" cy="384"/>
            </a:xfrm>
            <a:prstGeom prst="can">
              <a:avLst>
                <a:gd name="adj" fmla="val 25000"/>
              </a:avLst>
            </a:prstGeom>
            <a:solidFill>
              <a:srgbClr val="008000">
                <a:alpha val="63136"/>
              </a:srgbClr>
            </a:solidFill>
            <a:ln w="9525">
              <a:solidFill>
                <a:schemeClr val="tx1"/>
              </a:solidFill>
              <a:round/>
              <a:headEnd/>
              <a:tailEnd/>
            </a:ln>
          </p:spPr>
          <p:txBody>
            <a:bodyPr wrap="none" anchor="ctr"/>
            <a:lstStyle/>
            <a:p>
              <a:pPr algn="ctr">
                <a:lnSpc>
                  <a:spcPct val="104000"/>
                </a:lnSpc>
                <a:buClr>
                  <a:srgbClr val="000000"/>
                </a:buClr>
                <a:buSzPct val="45000"/>
                <a:buFont typeface="Wingdings" pitchFamily="2" charset="2"/>
                <a:buNone/>
              </a:pPr>
              <a:r>
                <a:rPr lang="en-US" sz="1600">
                  <a:solidFill>
                    <a:schemeClr val="bg1"/>
                  </a:solidFill>
                  <a:cs typeface="Arial" panose="020B0604020202020204" pitchFamily="34" charset="0"/>
                </a:rPr>
                <a:t>DB</a:t>
              </a:r>
            </a:p>
          </p:txBody>
        </p:sp>
        <p:sp>
          <p:nvSpPr>
            <p:cNvPr id="25673" name="AutoShape 1061"/>
            <p:cNvSpPr>
              <a:spLocks noChangeArrowheads="1"/>
            </p:cNvSpPr>
            <p:nvPr/>
          </p:nvSpPr>
          <p:spPr bwMode="auto">
            <a:xfrm>
              <a:off x="1680" y="3168"/>
              <a:ext cx="768" cy="384"/>
            </a:xfrm>
            <a:prstGeom prst="can">
              <a:avLst>
                <a:gd name="adj" fmla="val 25000"/>
              </a:avLst>
            </a:prstGeom>
            <a:solidFill>
              <a:srgbClr val="008000">
                <a:alpha val="63136"/>
              </a:srgbClr>
            </a:solidFill>
            <a:ln w="9525">
              <a:solidFill>
                <a:schemeClr val="tx1"/>
              </a:solidFill>
              <a:round/>
              <a:headEnd/>
              <a:tailEnd/>
            </a:ln>
          </p:spPr>
          <p:txBody>
            <a:bodyPr wrap="none" anchor="ctr"/>
            <a:lstStyle/>
            <a:p>
              <a:endParaRPr lang="en-US" sz="1600">
                <a:cs typeface="Arial" panose="020B0604020202020204" pitchFamily="34" charset="0"/>
              </a:endParaRPr>
            </a:p>
          </p:txBody>
        </p:sp>
      </p:grpSp>
      <p:sp>
        <p:nvSpPr>
          <p:cNvPr id="25628" name="AutoShape 1062"/>
          <p:cNvSpPr>
            <a:spLocks noChangeArrowheads="1"/>
          </p:cNvSpPr>
          <p:nvPr/>
        </p:nvSpPr>
        <p:spPr bwMode="auto">
          <a:xfrm>
            <a:off x="6040438" y="3372123"/>
            <a:ext cx="633412" cy="633412"/>
          </a:xfrm>
          <a:prstGeom prst="roundRect">
            <a:avLst>
              <a:gd name="adj" fmla="val 16667"/>
            </a:avLst>
          </a:prstGeom>
          <a:solidFill>
            <a:srgbClr val="008000"/>
          </a:solidFill>
          <a:ln w="9525">
            <a:solidFill>
              <a:schemeClr val="tx1"/>
            </a:solidFill>
            <a:round/>
            <a:headEnd/>
            <a:tailEnd/>
          </a:ln>
        </p:spPr>
        <p:txBody>
          <a:bodyPr wrap="none" anchor="ctr"/>
          <a:lstStyle/>
          <a:p>
            <a:pPr algn="ctr"/>
            <a:r>
              <a:rPr lang="en-US" sz="1400" dirty="0" smtClean="0">
                <a:solidFill>
                  <a:schemeClr val="bg1"/>
                </a:solidFill>
                <a:cs typeface="Arial" panose="020B0604020202020204" pitchFamily="34" charset="0"/>
              </a:rPr>
              <a:t>I</a:t>
            </a:r>
            <a:endParaRPr lang="en-US" sz="1400" dirty="0">
              <a:solidFill>
                <a:schemeClr val="bg1"/>
              </a:solidFill>
              <a:cs typeface="Arial" panose="020B0604020202020204" pitchFamily="34" charset="0"/>
            </a:endParaRPr>
          </a:p>
        </p:txBody>
      </p:sp>
      <p:cxnSp>
        <p:nvCxnSpPr>
          <p:cNvPr id="25629" name="AutoShape 1063"/>
          <p:cNvCxnSpPr>
            <a:cxnSpLocks noChangeShapeType="1"/>
            <a:stCxn id="25626" idx="2"/>
            <a:endCxn id="25628" idx="0"/>
          </p:cNvCxnSpPr>
          <p:nvPr/>
        </p:nvCxnSpPr>
        <p:spPr bwMode="auto">
          <a:xfrm>
            <a:off x="6356350" y="2830785"/>
            <a:ext cx="1588" cy="541338"/>
          </a:xfrm>
          <a:prstGeom prst="straightConnector1">
            <a:avLst/>
          </a:prstGeom>
          <a:noFill/>
          <a:ln w="9525">
            <a:solidFill>
              <a:schemeClr val="tx1"/>
            </a:solidFill>
            <a:round/>
            <a:headEnd/>
            <a:tailEnd/>
          </a:ln>
        </p:spPr>
      </p:cxnSp>
      <p:sp>
        <p:nvSpPr>
          <p:cNvPr id="25630" name="Rectangle 1064"/>
          <p:cNvSpPr>
            <a:spLocks noChangeArrowheads="1"/>
          </p:cNvSpPr>
          <p:nvPr/>
        </p:nvSpPr>
        <p:spPr bwMode="auto">
          <a:xfrm>
            <a:off x="6788150" y="2070373"/>
            <a:ext cx="712788" cy="760412"/>
          </a:xfrm>
          <a:prstGeom prst="rect">
            <a:avLst/>
          </a:prstGeom>
          <a:solidFill>
            <a:srgbClr val="800080">
              <a:alpha val="10196"/>
            </a:srgbClr>
          </a:solidFill>
          <a:ln w="9525">
            <a:solidFill>
              <a:schemeClr val="tx1"/>
            </a:solidFill>
            <a:miter lim="800000"/>
            <a:headEnd/>
            <a:tailEnd/>
          </a:ln>
        </p:spPr>
        <p:txBody>
          <a:bodyPr wrap="none" anchor="ctr"/>
          <a:lstStyle/>
          <a:p>
            <a:endParaRPr lang="en-US">
              <a:cs typeface="Arial" panose="020B0604020202020204" pitchFamily="34" charset="0"/>
            </a:endParaRPr>
          </a:p>
        </p:txBody>
      </p:sp>
      <p:grpSp>
        <p:nvGrpSpPr>
          <p:cNvPr id="5" name="Group 1065"/>
          <p:cNvGrpSpPr>
            <a:grpSpLocks/>
          </p:cNvGrpSpPr>
          <p:nvPr/>
        </p:nvGrpSpPr>
        <p:grpSpPr bwMode="auto">
          <a:xfrm>
            <a:off x="6923088" y="2132856"/>
            <a:ext cx="449262" cy="615950"/>
            <a:chOff x="1680" y="3168"/>
            <a:chExt cx="768" cy="1056"/>
          </a:xfrm>
        </p:grpSpPr>
        <p:sp>
          <p:nvSpPr>
            <p:cNvPr id="25668" name="AutoShape 1066"/>
            <p:cNvSpPr>
              <a:spLocks noChangeArrowheads="1"/>
            </p:cNvSpPr>
            <p:nvPr/>
          </p:nvSpPr>
          <p:spPr bwMode="auto">
            <a:xfrm>
              <a:off x="1680" y="3840"/>
              <a:ext cx="768" cy="384"/>
            </a:xfrm>
            <a:prstGeom prst="can">
              <a:avLst>
                <a:gd name="adj" fmla="val 25000"/>
              </a:avLst>
            </a:prstGeom>
            <a:solidFill>
              <a:srgbClr val="800080">
                <a:alpha val="63136"/>
              </a:srgbClr>
            </a:solidFill>
            <a:ln w="9525">
              <a:solidFill>
                <a:schemeClr val="tx1"/>
              </a:solidFill>
              <a:round/>
              <a:headEnd/>
              <a:tailEnd/>
            </a:ln>
          </p:spPr>
          <p:txBody>
            <a:bodyPr wrap="none" anchor="ctr"/>
            <a:lstStyle/>
            <a:p>
              <a:endParaRPr lang="en-US" sz="1600">
                <a:cs typeface="Arial" panose="020B0604020202020204" pitchFamily="34" charset="0"/>
              </a:endParaRPr>
            </a:p>
          </p:txBody>
        </p:sp>
        <p:sp>
          <p:nvSpPr>
            <p:cNvPr id="25669" name="AutoShape 1067"/>
            <p:cNvSpPr>
              <a:spLocks noChangeArrowheads="1"/>
            </p:cNvSpPr>
            <p:nvPr/>
          </p:nvSpPr>
          <p:spPr bwMode="auto">
            <a:xfrm>
              <a:off x="1680" y="3504"/>
              <a:ext cx="768" cy="384"/>
            </a:xfrm>
            <a:prstGeom prst="can">
              <a:avLst>
                <a:gd name="adj" fmla="val 25000"/>
              </a:avLst>
            </a:prstGeom>
            <a:solidFill>
              <a:srgbClr val="800080">
                <a:alpha val="63136"/>
              </a:srgbClr>
            </a:solidFill>
            <a:ln w="9525">
              <a:solidFill>
                <a:schemeClr val="tx1"/>
              </a:solidFill>
              <a:round/>
              <a:headEnd/>
              <a:tailEnd/>
            </a:ln>
          </p:spPr>
          <p:txBody>
            <a:bodyPr wrap="none" anchor="ctr"/>
            <a:lstStyle/>
            <a:p>
              <a:pPr algn="ctr">
                <a:lnSpc>
                  <a:spcPct val="104000"/>
                </a:lnSpc>
                <a:buClr>
                  <a:srgbClr val="000000"/>
                </a:buClr>
                <a:buSzPct val="45000"/>
                <a:buFont typeface="Wingdings" pitchFamily="2" charset="2"/>
                <a:buNone/>
              </a:pPr>
              <a:r>
                <a:rPr lang="en-US" sz="1600">
                  <a:solidFill>
                    <a:schemeClr val="bg1"/>
                  </a:solidFill>
                  <a:cs typeface="Arial" panose="020B0604020202020204" pitchFamily="34" charset="0"/>
                </a:rPr>
                <a:t>DB</a:t>
              </a:r>
            </a:p>
          </p:txBody>
        </p:sp>
        <p:sp>
          <p:nvSpPr>
            <p:cNvPr id="25670" name="AutoShape 1068"/>
            <p:cNvSpPr>
              <a:spLocks noChangeArrowheads="1"/>
            </p:cNvSpPr>
            <p:nvPr/>
          </p:nvSpPr>
          <p:spPr bwMode="auto">
            <a:xfrm>
              <a:off x="1680" y="3168"/>
              <a:ext cx="768" cy="384"/>
            </a:xfrm>
            <a:prstGeom prst="can">
              <a:avLst>
                <a:gd name="adj" fmla="val 25000"/>
              </a:avLst>
            </a:prstGeom>
            <a:solidFill>
              <a:srgbClr val="800080">
                <a:alpha val="63136"/>
              </a:srgbClr>
            </a:solidFill>
            <a:ln w="9525">
              <a:solidFill>
                <a:schemeClr val="tx1"/>
              </a:solidFill>
              <a:round/>
              <a:headEnd/>
              <a:tailEnd/>
            </a:ln>
          </p:spPr>
          <p:txBody>
            <a:bodyPr wrap="none" anchor="ctr"/>
            <a:lstStyle/>
            <a:p>
              <a:endParaRPr lang="en-US" sz="1600">
                <a:cs typeface="Arial" panose="020B0604020202020204" pitchFamily="34" charset="0"/>
              </a:endParaRPr>
            </a:p>
          </p:txBody>
        </p:sp>
      </p:grpSp>
      <p:sp>
        <p:nvSpPr>
          <p:cNvPr id="25632" name="AutoShape 1069"/>
          <p:cNvSpPr>
            <a:spLocks noChangeArrowheads="1"/>
          </p:cNvSpPr>
          <p:nvPr/>
        </p:nvSpPr>
        <p:spPr bwMode="auto">
          <a:xfrm>
            <a:off x="6829425" y="3372123"/>
            <a:ext cx="633413" cy="633412"/>
          </a:xfrm>
          <a:prstGeom prst="roundRect">
            <a:avLst>
              <a:gd name="adj" fmla="val 16667"/>
            </a:avLst>
          </a:prstGeom>
          <a:solidFill>
            <a:srgbClr val="800080"/>
          </a:solidFill>
          <a:ln w="9525">
            <a:solidFill>
              <a:schemeClr val="tx1"/>
            </a:solidFill>
            <a:round/>
            <a:headEnd/>
            <a:tailEnd/>
          </a:ln>
        </p:spPr>
        <p:txBody>
          <a:bodyPr wrap="none" anchor="ctr"/>
          <a:lstStyle/>
          <a:p>
            <a:pPr algn="ctr"/>
            <a:r>
              <a:rPr lang="en-US" sz="1400" dirty="0" smtClean="0">
                <a:solidFill>
                  <a:schemeClr val="bg1"/>
                </a:solidFill>
                <a:cs typeface="Arial" panose="020B0604020202020204" pitchFamily="34" charset="0"/>
              </a:rPr>
              <a:t>I</a:t>
            </a:r>
            <a:endParaRPr lang="en-US" sz="1400" dirty="0">
              <a:solidFill>
                <a:schemeClr val="bg1"/>
              </a:solidFill>
              <a:cs typeface="Arial" panose="020B0604020202020204" pitchFamily="34" charset="0"/>
            </a:endParaRPr>
          </a:p>
        </p:txBody>
      </p:sp>
      <p:cxnSp>
        <p:nvCxnSpPr>
          <p:cNvPr id="25633" name="AutoShape 1070"/>
          <p:cNvCxnSpPr>
            <a:cxnSpLocks noChangeShapeType="1"/>
            <a:stCxn id="25630" idx="2"/>
            <a:endCxn id="25632" idx="0"/>
          </p:cNvCxnSpPr>
          <p:nvPr/>
        </p:nvCxnSpPr>
        <p:spPr bwMode="auto">
          <a:xfrm>
            <a:off x="7145338" y="2830785"/>
            <a:ext cx="1587" cy="541338"/>
          </a:xfrm>
          <a:prstGeom prst="straightConnector1">
            <a:avLst/>
          </a:prstGeom>
          <a:noFill/>
          <a:ln w="9525">
            <a:solidFill>
              <a:schemeClr val="tx1"/>
            </a:solidFill>
            <a:round/>
            <a:headEnd/>
            <a:tailEnd/>
          </a:ln>
        </p:spPr>
      </p:cxnSp>
      <p:sp>
        <p:nvSpPr>
          <p:cNvPr id="25634" name="Rectangle 1071"/>
          <p:cNvSpPr>
            <a:spLocks noChangeArrowheads="1"/>
          </p:cNvSpPr>
          <p:nvPr/>
        </p:nvSpPr>
        <p:spPr bwMode="auto">
          <a:xfrm>
            <a:off x="7599363" y="2070373"/>
            <a:ext cx="712787" cy="760412"/>
          </a:xfrm>
          <a:prstGeom prst="rect">
            <a:avLst/>
          </a:prstGeom>
          <a:solidFill>
            <a:srgbClr val="808000">
              <a:alpha val="10196"/>
            </a:srgbClr>
          </a:solidFill>
          <a:ln w="9525">
            <a:solidFill>
              <a:schemeClr val="tx1"/>
            </a:solidFill>
            <a:miter lim="800000"/>
            <a:headEnd/>
            <a:tailEnd/>
          </a:ln>
        </p:spPr>
        <p:txBody>
          <a:bodyPr wrap="none" anchor="ctr"/>
          <a:lstStyle/>
          <a:p>
            <a:endParaRPr lang="en-US">
              <a:cs typeface="Arial" panose="020B0604020202020204" pitchFamily="34" charset="0"/>
            </a:endParaRPr>
          </a:p>
        </p:txBody>
      </p:sp>
      <p:grpSp>
        <p:nvGrpSpPr>
          <p:cNvPr id="6" name="Group 1072"/>
          <p:cNvGrpSpPr>
            <a:grpSpLocks/>
          </p:cNvGrpSpPr>
          <p:nvPr/>
        </p:nvGrpSpPr>
        <p:grpSpPr bwMode="auto">
          <a:xfrm>
            <a:off x="7734300" y="2132856"/>
            <a:ext cx="449263" cy="615950"/>
            <a:chOff x="1680" y="3168"/>
            <a:chExt cx="768" cy="1056"/>
          </a:xfrm>
        </p:grpSpPr>
        <p:sp>
          <p:nvSpPr>
            <p:cNvPr id="25665" name="AutoShape 1073"/>
            <p:cNvSpPr>
              <a:spLocks noChangeArrowheads="1"/>
            </p:cNvSpPr>
            <p:nvPr/>
          </p:nvSpPr>
          <p:spPr bwMode="auto">
            <a:xfrm>
              <a:off x="1680" y="3840"/>
              <a:ext cx="768" cy="384"/>
            </a:xfrm>
            <a:prstGeom prst="can">
              <a:avLst>
                <a:gd name="adj" fmla="val 25000"/>
              </a:avLst>
            </a:prstGeom>
            <a:solidFill>
              <a:srgbClr val="808000">
                <a:alpha val="63136"/>
              </a:srgbClr>
            </a:solidFill>
            <a:ln w="9525">
              <a:solidFill>
                <a:schemeClr val="tx1"/>
              </a:solidFill>
              <a:round/>
              <a:headEnd/>
              <a:tailEnd/>
            </a:ln>
          </p:spPr>
          <p:txBody>
            <a:bodyPr wrap="none" anchor="ctr"/>
            <a:lstStyle/>
            <a:p>
              <a:endParaRPr lang="en-US" sz="1600">
                <a:cs typeface="Arial" panose="020B0604020202020204" pitchFamily="34" charset="0"/>
              </a:endParaRPr>
            </a:p>
          </p:txBody>
        </p:sp>
        <p:sp>
          <p:nvSpPr>
            <p:cNvPr id="25666" name="AutoShape 1074"/>
            <p:cNvSpPr>
              <a:spLocks noChangeArrowheads="1"/>
            </p:cNvSpPr>
            <p:nvPr/>
          </p:nvSpPr>
          <p:spPr bwMode="auto">
            <a:xfrm>
              <a:off x="1680" y="3504"/>
              <a:ext cx="768" cy="384"/>
            </a:xfrm>
            <a:prstGeom prst="can">
              <a:avLst>
                <a:gd name="adj" fmla="val 25000"/>
              </a:avLst>
            </a:prstGeom>
            <a:solidFill>
              <a:srgbClr val="808000">
                <a:alpha val="63136"/>
              </a:srgbClr>
            </a:solidFill>
            <a:ln w="9525">
              <a:solidFill>
                <a:schemeClr val="tx1"/>
              </a:solidFill>
              <a:round/>
              <a:headEnd/>
              <a:tailEnd/>
            </a:ln>
          </p:spPr>
          <p:txBody>
            <a:bodyPr wrap="none" anchor="ctr"/>
            <a:lstStyle/>
            <a:p>
              <a:pPr algn="ctr">
                <a:lnSpc>
                  <a:spcPct val="104000"/>
                </a:lnSpc>
                <a:buClr>
                  <a:srgbClr val="000000"/>
                </a:buClr>
                <a:buSzPct val="45000"/>
                <a:buFont typeface="Wingdings" pitchFamily="2" charset="2"/>
                <a:buNone/>
              </a:pPr>
              <a:r>
                <a:rPr lang="en-US" sz="1600">
                  <a:solidFill>
                    <a:schemeClr val="bg1"/>
                  </a:solidFill>
                  <a:cs typeface="Arial" panose="020B0604020202020204" pitchFamily="34" charset="0"/>
                </a:rPr>
                <a:t>DB</a:t>
              </a:r>
            </a:p>
          </p:txBody>
        </p:sp>
        <p:sp>
          <p:nvSpPr>
            <p:cNvPr id="25667" name="AutoShape 1075"/>
            <p:cNvSpPr>
              <a:spLocks noChangeArrowheads="1"/>
            </p:cNvSpPr>
            <p:nvPr/>
          </p:nvSpPr>
          <p:spPr bwMode="auto">
            <a:xfrm>
              <a:off x="1680" y="3168"/>
              <a:ext cx="768" cy="384"/>
            </a:xfrm>
            <a:prstGeom prst="can">
              <a:avLst>
                <a:gd name="adj" fmla="val 25000"/>
              </a:avLst>
            </a:prstGeom>
            <a:solidFill>
              <a:srgbClr val="808000">
                <a:alpha val="63136"/>
              </a:srgbClr>
            </a:solidFill>
            <a:ln w="9525">
              <a:solidFill>
                <a:schemeClr val="tx1"/>
              </a:solidFill>
              <a:round/>
              <a:headEnd/>
              <a:tailEnd/>
            </a:ln>
          </p:spPr>
          <p:txBody>
            <a:bodyPr wrap="none" anchor="ctr"/>
            <a:lstStyle/>
            <a:p>
              <a:endParaRPr lang="en-US" sz="1600">
                <a:cs typeface="Arial" panose="020B0604020202020204" pitchFamily="34" charset="0"/>
              </a:endParaRPr>
            </a:p>
          </p:txBody>
        </p:sp>
      </p:grpSp>
      <p:sp>
        <p:nvSpPr>
          <p:cNvPr id="25636" name="AutoShape 1076"/>
          <p:cNvSpPr>
            <a:spLocks noChangeArrowheads="1"/>
          </p:cNvSpPr>
          <p:nvPr/>
        </p:nvSpPr>
        <p:spPr bwMode="auto">
          <a:xfrm>
            <a:off x="7640638" y="3372123"/>
            <a:ext cx="633412" cy="633412"/>
          </a:xfrm>
          <a:prstGeom prst="roundRect">
            <a:avLst>
              <a:gd name="adj" fmla="val 16667"/>
            </a:avLst>
          </a:prstGeom>
          <a:solidFill>
            <a:srgbClr val="808000"/>
          </a:solidFill>
          <a:ln w="9525">
            <a:solidFill>
              <a:schemeClr val="tx1"/>
            </a:solidFill>
            <a:round/>
            <a:headEnd/>
            <a:tailEnd/>
          </a:ln>
        </p:spPr>
        <p:txBody>
          <a:bodyPr wrap="none" anchor="ctr"/>
          <a:lstStyle/>
          <a:p>
            <a:pPr algn="ctr"/>
            <a:r>
              <a:rPr lang="en-US" sz="1400" dirty="0" smtClean="0">
                <a:solidFill>
                  <a:schemeClr val="bg1"/>
                </a:solidFill>
                <a:cs typeface="Arial" panose="020B0604020202020204" pitchFamily="34" charset="0"/>
              </a:rPr>
              <a:t>I</a:t>
            </a:r>
            <a:endParaRPr lang="en-US" sz="1400" dirty="0">
              <a:solidFill>
                <a:schemeClr val="bg1"/>
              </a:solidFill>
              <a:cs typeface="Arial" panose="020B0604020202020204" pitchFamily="34" charset="0"/>
            </a:endParaRPr>
          </a:p>
        </p:txBody>
      </p:sp>
      <p:cxnSp>
        <p:nvCxnSpPr>
          <p:cNvPr id="25637" name="AutoShape 1077"/>
          <p:cNvCxnSpPr>
            <a:cxnSpLocks noChangeShapeType="1"/>
            <a:stCxn id="25634" idx="2"/>
            <a:endCxn id="25636" idx="0"/>
          </p:cNvCxnSpPr>
          <p:nvPr/>
        </p:nvCxnSpPr>
        <p:spPr bwMode="auto">
          <a:xfrm>
            <a:off x="7956550" y="2830785"/>
            <a:ext cx="1588" cy="541338"/>
          </a:xfrm>
          <a:prstGeom prst="straightConnector1">
            <a:avLst/>
          </a:prstGeom>
          <a:noFill/>
          <a:ln w="9525">
            <a:solidFill>
              <a:schemeClr val="tx1"/>
            </a:solidFill>
            <a:round/>
            <a:headEnd/>
            <a:tailEnd/>
          </a:ln>
        </p:spPr>
      </p:cxnSp>
      <p:cxnSp>
        <p:nvCxnSpPr>
          <p:cNvPr id="25638" name="AutoShape 1078"/>
          <p:cNvCxnSpPr>
            <a:cxnSpLocks noChangeShapeType="1"/>
            <a:stCxn id="25624" idx="0"/>
            <a:endCxn id="25628" idx="2"/>
          </p:cNvCxnSpPr>
          <p:nvPr/>
        </p:nvCxnSpPr>
        <p:spPr bwMode="auto">
          <a:xfrm flipH="1" flipV="1">
            <a:off x="6357938" y="4005535"/>
            <a:ext cx="430212" cy="990600"/>
          </a:xfrm>
          <a:prstGeom prst="straightConnector1">
            <a:avLst/>
          </a:prstGeom>
          <a:noFill/>
          <a:ln w="9525">
            <a:solidFill>
              <a:schemeClr val="tx1"/>
            </a:solidFill>
            <a:round/>
            <a:headEnd/>
            <a:tailEnd type="triangle" w="lg" len="lg"/>
          </a:ln>
        </p:spPr>
      </p:cxnSp>
      <p:cxnSp>
        <p:nvCxnSpPr>
          <p:cNvPr id="25639" name="AutoShape 1079"/>
          <p:cNvCxnSpPr>
            <a:cxnSpLocks noChangeShapeType="1"/>
            <a:stCxn id="25624" idx="0"/>
            <a:endCxn id="25632" idx="2"/>
          </p:cNvCxnSpPr>
          <p:nvPr/>
        </p:nvCxnSpPr>
        <p:spPr bwMode="auto">
          <a:xfrm flipV="1">
            <a:off x="6788150" y="4005535"/>
            <a:ext cx="358775" cy="990600"/>
          </a:xfrm>
          <a:prstGeom prst="straightConnector1">
            <a:avLst/>
          </a:prstGeom>
          <a:noFill/>
          <a:ln w="9525">
            <a:solidFill>
              <a:schemeClr val="tx1"/>
            </a:solidFill>
            <a:round/>
            <a:headEnd/>
            <a:tailEnd type="triangle" w="lg" len="lg"/>
          </a:ln>
        </p:spPr>
      </p:cxnSp>
      <p:cxnSp>
        <p:nvCxnSpPr>
          <p:cNvPr id="25640" name="AutoShape 1080"/>
          <p:cNvCxnSpPr>
            <a:cxnSpLocks noChangeShapeType="1"/>
            <a:stCxn id="25624" idx="0"/>
            <a:endCxn id="25636" idx="2"/>
          </p:cNvCxnSpPr>
          <p:nvPr/>
        </p:nvCxnSpPr>
        <p:spPr bwMode="auto">
          <a:xfrm flipV="1">
            <a:off x="6788150" y="4005535"/>
            <a:ext cx="1169988" cy="990600"/>
          </a:xfrm>
          <a:prstGeom prst="straightConnector1">
            <a:avLst/>
          </a:prstGeom>
          <a:noFill/>
          <a:ln w="9525">
            <a:solidFill>
              <a:schemeClr val="tx1"/>
            </a:solidFill>
            <a:round/>
            <a:headEnd/>
            <a:tailEnd type="triangle" w="lg" len="lg"/>
          </a:ln>
        </p:spPr>
      </p:cxnSp>
      <p:sp>
        <p:nvSpPr>
          <p:cNvPr id="25645" name="Line 1086"/>
          <p:cNvSpPr>
            <a:spLocks noChangeShapeType="1"/>
          </p:cNvSpPr>
          <p:nvPr/>
        </p:nvSpPr>
        <p:spPr bwMode="auto">
          <a:xfrm>
            <a:off x="0" y="1343978"/>
            <a:ext cx="9144000" cy="0"/>
          </a:xfrm>
          <a:prstGeom prst="line">
            <a:avLst/>
          </a:prstGeom>
          <a:noFill/>
          <a:ln w="9525">
            <a:solidFill>
              <a:schemeClr val="bg2"/>
            </a:solidFill>
            <a:round/>
            <a:headEnd/>
            <a:tailEnd/>
          </a:ln>
        </p:spPr>
        <p:txBody>
          <a:bodyPr wrap="none" anchor="ctr"/>
          <a:lstStyle/>
          <a:p>
            <a:endParaRPr lang="en-GB">
              <a:cs typeface="Arial" panose="020B0604020202020204" pitchFamily="34" charset="0"/>
            </a:endParaRPr>
          </a:p>
        </p:txBody>
      </p:sp>
      <p:grpSp>
        <p:nvGrpSpPr>
          <p:cNvPr id="83" name="Group 82"/>
          <p:cNvGrpSpPr/>
          <p:nvPr/>
        </p:nvGrpSpPr>
        <p:grpSpPr>
          <a:xfrm>
            <a:off x="1065213" y="2060848"/>
            <a:ext cx="2209800" cy="3487737"/>
            <a:chOff x="1065213" y="2537778"/>
            <a:chExt cx="2209800" cy="3487737"/>
          </a:xfrm>
        </p:grpSpPr>
        <p:sp>
          <p:nvSpPr>
            <p:cNvPr id="25604" name="Rectangle 1028"/>
            <p:cNvSpPr>
              <a:spLocks noChangeArrowheads="1"/>
            </p:cNvSpPr>
            <p:nvPr/>
          </p:nvSpPr>
          <p:spPr bwMode="auto">
            <a:xfrm>
              <a:off x="1065213" y="2537778"/>
              <a:ext cx="2209800" cy="1524000"/>
            </a:xfrm>
            <a:prstGeom prst="rect">
              <a:avLst/>
            </a:prstGeom>
            <a:solidFill>
              <a:srgbClr val="000080">
                <a:alpha val="10196"/>
              </a:srgbClr>
            </a:solidFill>
            <a:ln w="9525">
              <a:solidFill>
                <a:schemeClr val="tx1"/>
              </a:solidFill>
              <a:miter lim="800000"/>
              <a:headEnd/>
              <a:tailEnd/>
            </a:ln>
          </p:spPr>
          <p:txBody>
            <a:bodyPr wrap="none" anchor="ctr"/>
            <a:lstStyle/>
            <a:p>
              <a:endParaRPr lang="en-US">
                <a:cs typeface="Arial" panose="020B0604020202020204" pitchFamily="34" charset="0"/>
              </a:endParaRPr>
            </a:p>
          </p:txBody>
        </p:sp>
        <p:grpSp>
          <p:nvGrpSpPr>
            <p:cNvPr id="2" name="Group 1029"/>
            <p:cNvGrpSpPr>
              <a:grpSpLocks/>
            </p:cNvGrpSpPr>
            <p:nvPr/>
          </p:nvGrpSpPr>
          <p:grpSpPr bwMode="auto">
            <a:xfrm>
              <a:off x="1827213" y="2852936"/>
              <a:ext cx="720725" cy="990600"/>
              <a:chOff x="1680" y="3168"/>
              <a:chExt cx="768" cy="1056"/>
            </a:xfrm>
          </p:grpSpPr>
          <p:sp>
            <p:nvSpPr>
              <p:cNvPr id="25677" name="AutoShape 1030"/>
              <p:cNvSpPr>
                <a:spLocks noChangeArrowheads="1"/>
              </p:cNvSpPr>
              <p:nvPr/>
            </p:nvSpPr>
            <p:spPr bwMode="auto">
              <a:xfrm>
                <a:off x="1680" y="3840"/>
                <a:ext cx="768" cy="384"/>
              </a:xfrm>
              <a:prstGeom prst="can">
                <a:avLst>
                  <a:gd name="adj" fmla="val 25000"/>
                </a:avLst>
              </a:prstGeom>
              <a:solidFill>
                <a:srgbClr val="5859A8"/>
              </a:solidFill>
              <a:ln w="9525">
                <a:solidFill>
                  <a:schemeClr val="tx1"/>
                </a:solidFill>
                <a:round/>
                <a:headEnd/>
                <a:tailEnd/>
              </a:ln>
            </p:spPr>
            <p:txBody>
              <a:bodyPr wrap="none" anchor="ctr"/>
              <a:lstStyle/>
              <a:p>
                <a:endParaRPr lang="en-US" sz="1600">
                  <a:cs typeface="Arial" panose="020B0604020202020204" pitchFamily="34" charset="0"/>
                </a:endParaRPr>
              </a:p>
            </p:txBody>
          </p:sp>
          <p:sp>
            <p:nvSpPr>
              <p:cNvPr id="25678" name="AutoShape 1031"/>
              <p:cNvSpPr>
                <a:spLocks noChangeArrowheads="1"/>
              </p:cNvSpPr>
              <p:nvPr/>
            </p:nvSpPr>
            <p:spPr bwMode="auto">
              <a:xfrm>
                <a:off x="1680" y="3504"/>
                <a:ext cx="768" cy="384"/>
              </a:xfrm>
              <a:prstGeom prst="can">
                <a:avLst>
                  <a:gd name="adj" fmla="val 25000"/>
                </a:avLst>
              </a:prstGeom>
              <a:solidFill>
                <a:srgbClr val="5859A8"/>
              </a:solidFill>
              <a:ln w="9525">
                <a:solidFill>
                  <a:schemeClr val="tx1"/>
                </a:solidFill>
                <a:round/>
                <a:headEnd/>
                <a:tailEnd/>
              </a:ln>
            </p:spPr>
            <p:txBody>
              <a:bodyPr wrap="none" anchor="ctr"/>
              <a:lstStyle/>
              <a:p>
                <a:pPr algn="ctr">
                  <a:lnSpc>
                    <a:spcPct val="104000"/>
                  </a:lnSpc>
                  <a:buClr>
                    <a:srgbClr val="000000"/>
                  </a:buClr>
                  <a:buSzPct val="45000"/>
                  <a:buFont typeface="Wingdings" pitchFamily="2" charset="2"/>
                  <a:buNone/>
                </a:pPr>
                <a:r>
                  <a:rPr lang="en-US" sz="1600" dirty="0">
                    <a:solidFill>
                      <a:schemeClr val="bg1"/>
                    </a:solidFill>
                    <a:cs typeface="Arial" panose="020B0604020202020204" pitchFamily="34" charset="0"/>
                  </a:rPr>
                  <a:t>DB</a:t>
                </a:r>
              </a:p>
            </p:txBody>
          </p:sp>
          <p:sp>
            <p:nvSpPr>
              <p:cNvPr id="25679" name="AutoShape 1032"/>
              <p:cNvSpPr>
                <a:spLocks noChangeArrowheads="1"/>
              </p:cNvSpPr>
              <p:nvPr/>
            </p:nvSpPr>
            <p:spPr bwMode="auto">
              <a:xfrm>
                <a:off x="1680" y="3168"/>
                <a:ext cx="768" cy="384"/>
              </a:xfrm>
              <a:prstGeom prst="can">
                <a:avLst>
                  <a:gd name="adj" fmla="val 25000"/>
                </a:avLst>
              </a:prstGeom>
              <a:solidFill>
                <a:srgbClr val="5859A8"/>
              </a:solidFill>
              <a:ln w="9525">
                <a:solidFill>
                  <a:schemeClr val="tx1"/>
                </a:solidFill>
                <a:round/>
                <a:headEnd/>
                <a:tailEnd/>
              </a:ln>
            </p:spPr>
            <p:txBody>
              <a:bodyPr wrap="none" anchor="ctr"/>
              <a:lstStyle/>
              <a:p>
                <a:endParaRPr lang="en-US" sz="1600">
                  <a:cs typeface="Arial" panose="020B0604020202020204" pitchFamily="34" charset="0"/>
                </a:endParaRPr>
              </a:p>
            </p:txBody>
          </p:sp>
        </p:grpSp>
        <p:sp>
          <p:nvSpPr>
            <p:cNvPr id="25610" name="AutoShape 1037"/>
            <p:cNvSpPr>
              <a:spLocks noChangeArrowheads="1"/>
            </p:cNvSpPr>
            <p:nvPr/>
          </p:nvSpPr>
          <p:spPr bwMode="auto">
            <a:xfrm>
              <a:off x="1792288" y="4272915"/>
              <a:ext cx="762000" cy="762000"/>
            </a:xfrm>
            <a:prstGeom prst="roundRect">
              <a:avLst>
                <a:gd name="adj" fmla="val 16667"/>
              </a:avLst>
            </a:prstGeom>
            <a:solidFill>
              <a:srgbClr val="800000"/>
            </a:solidFill>
            <a:ln w="9525">
              <a:solidFill>
                <a:schemeClr val="tx1"/>
              </a:solidFill>
              <a:round/>
              <a:headEnd/>
              <a:tailEnd/>
            </a:ln>
          </p:spPr>
          <p:txBody>
            <a:bodyPr wrap="none" anchor="ctr"/>
            <a:lstStyle/>
            <a:p>
              <a:pPr algn="ctr"/>
              <a:r>
                <a:rPr lang="en-US" sz="1600" dirty="0" smtClean="0">
                  <a:solidFill>
                    <a:schemeClr val="bg1"/>
                  </a:solidFill>
                  <a:cs typeface="Arial" panose="020B0604020202020204" pitchFamily="34" charset="0"/>
                </a:rPr>
                <a:t>I</a:t>
              </a:r>
              <a:endParaRPr lang="en-US" sz="1600" dirty="0">
                <a:solidFill>
                  <a:schemeClr val="bg1"/>
                </a:solidFill>
                <a:cs typeface="Arial" panose="020B0604020202020204" pitchFamily="34" charset="0"/>
              </a:endParaRPr>
            </a:p>
          </p:txBody>
        </p:sp>
        <p:cxnSp>
          <p:nvCxnSpPr>
            <p:cNvPr id="25611" name="AutoShape 1038"/>
            <p:cNvCxnSpPr>
              <a:cxnSpLocks noChangeShapeType="1"/>
              <a:stCxn id="25604" idx="2"/>
              <a:endCxn id="25610" idx="0"/>
            </p:cNvCxnSpPr>
            <p:nvPr/>
          </p:nvCxnSpPr>
          <p:spPr bwMode="auto">
            <a:xfrm>
              <a:off x="2170113" y="4061778"/>
              <a:ext cx="3175" cy="211137"/>
            </a:xfrm>
            <a:prstGeom prst="straightConnector1">
              <a:avLst/>
            </a:prstGeom>
            <a:noFill/>
            <a:ln w="9525">
              <a:solidFill>
                <a:schemeClr val="tx1"/>
              </a:solidFill>
              <a:round/>
              <a:headEnd/>
              <a:tailEnd/>
            </a:ln>
          </p:spPr>
        </p:cxnSp>
        <p:sp>
          <p:nvSpPr>
            <p:cNvPr id="25612" name="AutoShape 1039"/>
            <p:cNvSpPr>
              <a:spLocks noChangeArrowheads="1"/>
            </p:cNvSpPr>
            <p:nvPr/>
          </p:nvSpPr>
          <p:spPr bwMode="auto">
            <a:xfrm>
              <a:off x="1944688" y="5568315"/>
              <a:ext cx="457200" cy="457200"/>
            </a:xfrm>
            <a:prstGeom prst="smileyFace">
              <a:avLst>
                <a:gd name="adj" fmla="val 4653"/>
              </a:avLst>
            </a:prstGeom>
            <a:solidFill>
              <a:srgbClr val="FFEBE8"/>
            </a:solidFill>
            <a:ln w="9525">
              <a:solidFill>
                <a:schemeClr val="tx1"/>
              </a:solidFill>
              <a:round/>
              <a:headEnd/>
              <a:tailEnd/>
            </a:ln>
          </p:spPr>
          <p:txBody>
            <a:bodyPr wrap="none" anchor="ctr"/>
            <a:lstStyle/>
            <a:p>
              <a:endParaRPr lang="en-US">
                <a:cs typeface="Arial" panose="020B0604020202020204" pitchFamily="34" charset="0"/>
              </a:endParaRPr>
            </a:p>
          </p:txBody>
        </p:sp>
        <p:cxnSp>
          <p:nvCxnSpPr>
            <p:cNvPr id="25613" name="AutoShape 1040"/>
            <p:cNvCxnSpPr>
              <a:cxnSpLocks noChangeShapeType="1"/>
              <a:stCxn id="25612" idx="0"/>
              <a:endCxn id="25610" idx="2"/>
            </p:cNvCxnSpPr>
            <p:nvPr/>
          </p:nvCxnSpPr>
          <p:spPr bwMode="auto">
            <a:xfrm flipV="1">
              <a:off x="2173288" y="5034915"/>
              <a:ext cx="0" cy="533400"/>
            </a:xfrm>
            <a:prstGeom prst="straightConnector1">
              <a:avLst/>
            </a:prstGeom>
            <a:noFill/>
            <a:ln w="9525">
              <a:solidFill>
                <a:schemeClr val="tx1"/>
              </a:solidFill>
              <a:round/>
              <a:headEnd/>
              <a:tailEnd type="triangle" w="lg" len="lg"/>
            </a:ln>
          </p:spPr>
        </p:cxnSp>
      </p:grpSp>
      <p:sp>
        <p:nvSpPr>
          <p:cNvPr id="25650" name="Line 1091"/>
          <p:cNvSpPr>
            <a:spLocks noChangeShapeType="1"/>
          </p:cNvSpPr>
          <p:nvPr/>
        </p:nvSpPr>
        <p:spPr bwMode="auto">
          <a:xfrm>
            <a:off x="0" y="6168390"/>
            <a:ext cx="9144000" cy="0"/>
          </a:xfrm>
          <a:prstGeom prst="line">
            <a:avLst/>
          </a:prstGeom>
          <a:noFill/>
          <a:ln w="9525">
            <a:solidFill>
              <a:schemeClr val="bg2"/>
            </a:solidFill>
            <a:round/>
            <a:headEnd/>
            <a:tailEnd/>
          </a:ln>
        </p:spPr>
        <p:txBody>
          <a:bodyPr wrap="none" anchor="ctr"/>
          <a:lstStyle/>
          <a:p>
            <a:endParaRPr lang="en-GB">
              <a:cs typeface="Arial" panose="020B0604020202020204" pitchFamily="34" charset="0"/>
            </a:endParaRPr>
          </a:p>
        </p:txBody>
      </p:sp>
      <p:sp>
        <p:nvSpPr>
          <p:cNvPr id="25653" name="Text Box 1094"/>
          <p:cNvSpPr txBox="1">
            <a:spLocks noChangeArrowheads="1"/>
          </p:cNvSpPr>
          <p:nvPr/>
        </p:nvSpPr>
        <p:spPr bwMode="auto">
          <a:xfrm>
            <a:off x="452562" y="6342063"/>
            <a:ext cx="1010213" cy="332399"/>
          </a:xfrm>
          <a:prstGeom prst="rect">
            <a:avLst/>
          </a:prstGeom>
          <a:noFill/>
          <a:ln w="9525">
            <a:noFill/>
            <a:miter lim="800000"/>
            <a:headEnd/>
            <a:tailEnd/>
          </a:ln>
        </p:spPr>
        <p:txBody>
          <a:bodyPr wrap="none">
            <a:spAutoFit/>
          </a:bodyPr>
          <a:lstStyle/>
          <a:p>
            <a:pPr>
              <a:lnSpc>
                <a:spcPct val="104000"/>
              </a:lnSpc>
              <a:buClr>
                <a:srgbClr val="000000"/>
              </a:buClr>
              <a:buSzPct val="45000"/>
              <a:buFont typeface="Wingdings" pitchFamily="2" charset="2"/>
              <a:buNone/>
            </a:pPr>
            <a:r>
              <a:rPr lang="en-US" sz="1500" i="1" dirty="0">
                <a:cs typeface="Arial" panose="020B0604020202020204" pitchFamily="34" charset="0"/>
              </a:rPr>
              <a:t>Database</a:t>
            </a:r>
          </a:p>
        </p:txBody>
      </p:sp>
      <p:grpSp>
        <p:nvGrpSpPr>
          <p:cNvPr id="7" name="Group 1095"/>
          <p:cNvGrpSpPr>
            <a:grpSpLocks/>
          </p:cNvGrpSpPr>
          <p:nvPr/>
        </p:nvGrpSpPr>
        <p:grpSpPr bwMode="auto">
          <a:xfrm>
            <a:off x="179512" y="6302375"/>
            <a:ext cx="269875" cy="369888"/>
            <a:chOff x="1680" y="3168"/>
            <a:chExt cx="768" cy="1056"/>
          </a:xfrm>
        </p:grpSpPr>
        <p:sp>
          <p:nvSpPr>
            <p:cNvPr id="25662" name="AutoShape 1096"/>
            <p:cNvSpPr>
              <a:spLocks noChangeArrowheads="1"/>
            </p:cNvSpPr>
            <p:nvPr/>
          </p:nvSpPr>
          <p:spPr bwMode="auto">
            <a:xfrm>
              <a:off x="1680" y="3840"/>
              <a:ext cx="768" cy="384"/>
            </a:xfrm>
            <a:prstGeom prst="can">
              <a:avLst>
                <a:gd name="adj" fmla="val 25000"/>
              </a:avLst>
            </a:prstGeom>
            <a:solidFill>
              <a:srgbClr val="B2B2B2"/>
            </a:solidFill>
            <a:ln w="9525">
              <a:solidFill>
                <a:schemeClr val="tx1"/>
              </a:solidFill>
              <a:round/>
              <a:headEnd/>
              <a:tailEnd/>
            </a:ln>
          </p:spPr>
          <p:txBody>
            <a:bodyPr wrap="none" anchor="ctr"/>
            <a:lstStyle/>
            <a:p>
              <a:endParaRPr lang="en-US">
                <a:cs typeface="Arial" panose="020B0604020202020204" pitchFamily="34" charset="0"/>
              </a:endParaRPr>
            </a:p>
          </p:txBody>
        </p:sp>
        <p:sp>
          <p:nvSpPr>
            <p:cNvPr id="25663" name="AutoShape 1097"/>
            <p:cNvSpPr>
              <a:spLocks noChangeArrowheads="1"/>
            </p:cNvSpPr>
            <p:nvPr/>
          </p:nvSpPr>
          <p:spPr bwMode="auto">
            <a:xfrm>
              <a:off x="1680" y="3504"/>
              <a:ext cx="768" cy="384"/>
            </a:xfrm>
            <a:prstGeom prst="can">
              <a:avLst>
                <a:gd name="adj" fmla="val 25000"/>
              </a:avLst>
            </a:prstGeom>
            <a:solidFill>
              <a:srgbClr val="B2B2B2"/>
            </a:solidFill>
            <a:ln w="9525">
              <a:solidFill>
                <a:schemeClr val="tx1"/>
              </a:solidFill>
              <a:round/>
              <a:headEnd/>
              <a:tailEnd/>
            </a:ln>
          </p:spPr>
          <p:txBody>
            <a:bodyPr wrap="none" anchor="ctr"/>
            <a:lstStyle/>
            <a:p>
              <a:pPr algn="ctr">
                <a:lnSpc>
                  <a:spcPct val="104000"/>
                </a:lnSpc>
                <a:buClr>
                  <a:srgbClr val="000000"/>
                </a:buClr>
                <a:buSzPct val="45000"/>
                <a:buFont typeface="Wingdings" pitchFamily="2" charset="2"/>
                <a:buNone/>
              </a:pPr>
              <a:endParaRPr lang="en-US" sz="1500">
                <a:solidFill>
                  <a:schemeClr val="bg1"/>
                </a:solidFill>
                <a:cs typeface="Arial" panose="020B0604020202020204" pitchFamily="34" charset="0"/>
              </a:endParaRPr>
            </a:p>
          </p:txBody>
        </p:sp>
        <p:sp>
          <p:nvSpPr>
            <p:cNvPr id="25664" name="AutoShape 1098"/>
            <p:cNvSpPr>
              <a:spLocks noChangeArrowheads="1"/>
            </p:cNvSpPr>
            <p:nvPr/>
          </p:nvSpPr>
          <p:spPr bwMode="auto">
            <a:xfrm>
              <a:off x="1680" y="3168"/>
              <a:ext cx="768" cy="384"/>
            </a:xfrm>
            <a:prstGeom prst="can">
              <a:avLst>
                <a:gd name="adj" fmla="val 25000"/>
              </a:avLst>
            </a:prstGeom>
            <a:solidFill>
              <a:srgbClr val="B2B2B2"/>
            </a:solidFill>
            <a:ln w="9525">
              <a:solidFill>
                <a:schemeClr val="tx1"/>
              </a:solidFill>
              <a:round/>
              <a:headEnd/>
              <a:tailEnd/>
            </a:ln>
          </p:spPr>
          <p:txBody>
            <a:bodyPr wrap="none" anchor="ctr"/>
            <a:lstStyle/>
            <a:p>
              <a:endParaRPr lang="en-US">
                <a:cs typeface="Arial" panose="020B0604020202020204" pitchFamily="34" charset="0"/>
              </a:endParaRPr>
            </a:p>
          </p:txBody>
        </p:sp>
      </p:grpSp>
      <p:sp>
        <p:nvSpPr>
          <p:cNvPr id="25656" name="AutoShape 1100"/>
          <p:cNvSpPr>
            <a:spLocks noChangeArrowheads="1"/>
          </p:cNvSpPr>
          <p:nvPr/>
        </p:nvSpPr>
        <p:spPr bwMode="auto">
          <a:xfrm>
            <a:off x="1554287" y="6329363"/>
            <a:ext cx="350837" cy="350837"/>
          </a:xfrm>
          <a:prstGeom prst="roundRect">
            <a:avLst>
              <a:gd name="adj" fmla="val 16667"/>
            </a:avLst>
          </a:prstGeom>
          <a:solidFill>
            <a:srgbClr val="808080"/>
          </a:solidFill>
          <a:ln w="9525">
            <a:solidFill>
              <a:schemeClr val="tx1"/>
            </a:solidFill>
            <a:round/>
            <a:headEnd/>
            <a:tailEnd/>
          </a:ln>
        </p:spPr>
        <p:txBody>
          <a:bodyPr wrap="none" anchor="ctr"/>
          <a:lstStyle/>
          <a:p>
            <a:pPr algn="ctr"/>
            <a:r>
              <a:rPr lang="en-US" sz="800" dirty="0" smtClean="0">
                <a:solidFill>
                  <a:schemeClr val="bg1"/>
                </a:solidFill>
                <a:cs typeface="Arial" panose="020B0604020202020204" pitchFamily="34" charset="0"/>
              </a:rPr>
              <a:t>I</a:t>
            </a:r>
            <a:endParaRPr lang="en-US" sz="800" dirty="0">
              <a:solidFill>
                <a:schemeClr val="bg1"/>
              </a:solidFill>
              <a:cs typeface="Arial" panose="020B0604020202020204" pitchFamily="34" charset="0"/>
            </a:endParaRPr>
          </a:p>
        </p:txBody>
      </p:sp>
      <p:sp>
        <p:nvSpPr>
          <p:cNvPr id="25657" name="AutoShape 1101"/>
          <p:cNvSpPr>
            <a:spLocks noChangeArrowheads="1"/>
          </p:cNvSpPr>
          <p:nvPr/>
        </p:nvSpPr>
        <p:spPr bwMode="auto">
          <a:xfrm>
            <a:off x="2965450" y="6321425"/>
            <a:ext cx="285750" cy="284163"/>
          </a:xfrm>
          <a:prstGeom prst="smileyFace">
            <a:avLst>
              <a:gd name="adj" fmla="val 4653"/>
            </a:avLst>
          </a:prstGeom>
          <a:solidFill>
            <a:srgbClr val="C0C0C0">
              <a:alpha val="23921"/>
            </a:srgbClr>
          </a:solidFill>
          <a:ln w="9525">
            <a:solidFill>
              <a:schemeClr val="tx1"/>
            </a:solidFill>
            <a:round/>
            <a:headEnd/>
            <a:tailEnd/>
          </a:ln>
        </p:spPr>
        <p:txBody>
          <a:bodyPr wrap="none" anchor="ctr"/>
          <a:lstStyle/>
          <a:p>
            <a:endParaRPr lang="en-US">
              <a:cs typeface="Arial" panose="020B0604020202020204" pitchFamily="34" charset="0"/>
            </a:endParaRPr>
          </a:p>
        </p:txBody>
      </p:sp>
      <p:sp>
        <p:nvSpPr>
          <p:cNvPr id="25658" name="Text Box 1102"/>
          <p:cNvSpPr txBox="1">
            <a:spLocks noChangeArrowheads="1"/>
          </p:cNvSpPr>
          <p:nvPr/>
        </p:nvSpPr>
        <p:spPr bwMode="auto">
          <a:xfrm>
            <a:off x="3251200" y="6342063"/>
            <a:ext cx="591829" cy="332399"/>
          </a:xfrm>
          <a:prstGeom prst="rect">
            <a:avLst/>
          </a:prstGeom>
          <a:noFill/>
          <a:ln w="9525">
            <a:noFill/>
            <a:miter lim="800000"/>
            <a:headEnd/>
            <a:tailEnd/>
          </a:ln>
        </p:spPr>
        <p:txBody>
          <a:bodyPr wrap="none">
            <a:spAutoFit/>
          </a:bodyPr>
          <a:lstStyle/>
          <a:p>
            <a:pPr>
              <a:lnSpc>
                <a:spcPct val="104000"/>
              </a:lnSpc>
              <a:buClr>
                <a:srgbClr val="000000"/>
              </a:buClr>
              <a:buSzPct val="45000"/>
              <a:buFont typeface="Wingdings" pitchFamily="2" charset="2"/>
              <a:buNone/>
            </a:pPr>
            <a:r>
              <a:rPr lang="en-US" sz="1500" i="1">
                <a:cs typeface="Arial" panose="020B0604020202020204" pitchFamily="34" charset="0"/>
              </a:rPr>
              <a:t>User</a:t>
            </a:r>
          </a:p>
        </p:txBody>
      </p:sp>
      <p:sp>
        <p:nvSpPr>
          <p:cNvPr id="25659" name="Rectangle 2"/>
          <p:cNvSpPr>
            <a:spLocks noGrp="1" noChangeArrowheads="1"/>
          </p:cNvSpPr>
          <p:nvPr>
            <p:ph type="title"/>
          </p:nvPr>
        </p:nvSpPr>
        <p:spPr>
          <a:xfrm>
            <a:off x="323528" y="35913"/>
            <a:ext cx="8229600" cy="584775"/>
          </a:xfrm>
          <a:noFill/>
          <a:ln>
            <a:noFill/>
          </a:ln>
        </p:spPr>
        <p:txBody>
          <a:bodyPr vert="horz" wrap="square" lIns="91440" tIns="45720" rIns="91440" bIns="45720" numCol="1" anchor="ctr" anchorCtr="0" compatLnSpc="1">
            <a:prstTxWarp prst="textNoShape">
              <a:avLst/>
            </a:prstTxWarp>
            <a:spAutoFit/>
          </a:bodyPr>
          <a:lstStyle/>
          <a:p>
            <a:pPr algn="l" eaLnBrk="0" hangingPunct="0"/>
            <a:r>
              <a:rPr lang="en-US" sz="3200" dirty="0">
                <a:solidFill>
                  <a:srgbClr val="72AD46"/>
                </a:solidFill>
                <a:latin typeface="Arial" panose="020B0604020202020204" pitchFamily="34" charset="0"/>
                <a:cs typeface="Arial" pitchFamily="34" charset="0"/>
              </a:rPr>
              <a:t>Molecular interaction information</a:t>
            </a:r>
          </a:p>
        </p:txBody>
      </p:sp>
      <p:sp>
        <p:nvSpPr>
          <p:cNvPr id="25660" name="Text Box 89"/>
          <p:cNvSpPr txBox="1">
            <a:spLocks noChangeArrowheads="1"/>
          </p:cNvSpPr>
          <p:nvPr/>
        </p:nvSpPr>
        <p:spPr bwMode="auto">
          <a:xfrm>
            <a:off x="762000" y="937578"/>
            <a:ext cx="3276600" cy="444417"/>
          </a:xfrm>
          <a:prstGeom prst="rect">
            <a:avLst/>
          </a:prstGeom>
          <a:noFill/>
          <a:ln w="9525">
            <a:noFill/>
            <a:miter lim="800000"/>
            <a:headEnd/>
            <a:tailEnd/>
          </a:ln>
        </p:spPr>
        <p:txBody>
          <a:bodyPr>
            <a:spAutoFit/>
          </a:bodyPr>
          <a:lstStyle/>
          <a:p>
            <a:pPr algn="ctr">
              <a:lnSpc>
                <a:spcPct val="104000"/>
              </a:lnSpc>
              <a:buClr>
                <a:srgbClr val="000000"/>
              </a:buClr>
              <a:buSzPct val="45000"/>
              <a:buFont typeface="Wingdings" pitchFamily="2" charset="2"/>
              <a:buNone/>
            </a:pPr>
            <a:r>
              <a:rPr lang="en-US" sz="2200" dirty="0">
                <a:cs typeface="Arial" panose="020B0604020202020204" pitchFamily="34" charset="0"/>
              </a:rPr>
              <a:t>Ideally</a:t>
            </a:r>
          </a:p>
        </p:txBody>
      </p:sp>
      <p:sp>
        <p:nvSpPr>
          <p:cNvPr id="25661" name="Text Box 90"/>
          <p:cNvSpPr txBox="1">
            <a:spLocks noChangeArrowheads="1"/>
          </p:cNvSpPr>
          <p:nvPr/>
        </p:nvSpPr>
        <p:spPr bwMode="auto">
          <a:xfrm>
            <a:off x="5181600" y="920115"/>
            <a:ext cx="3276600" cy="444417"/>
          </a:xfrm>
          <a:prstGeom prst="rect">
            <a:avLst/>
          </a:prstGeom>
          <a:noFill/>
          <a:ln w="9525">
            <a:noFill/>
            <a:miter lim="800000"/>
            <a:headEnd/>
            <a:tailEnd/>
          </a:ln>
        </p:spPr>
        <p:txBody>
          <a:bodyPr>
            <a:spAutoFit/>
          </a:bodyPr>
          <a:lstStyle/>
          <a:p>
            <a:pPr algn="ctr">
              <a:lnSpc>
                <a:spcPct val="104000"/>
              </a:lnSpc>
              <a:buClr>
                <a:srgbClr val="000000"/>
              </a:buClr>
              <a:buSzPct val="45000"/>
              <a:buFont typeface="Wingdings" pitchFamily="2" charset="2"/>
              <a:buNone/>
            </a:pPr>
            <a:r>
              <a:rPr lang="en-US" sz="2200">
                <a:cs typeface="Arial" panose="020B0604020202020204" pitchFamily="34" charset="0"/>
              </a:rPr>
              <a:t>Reality</a:t>
            </a:r>
          </a:p>
        </p:txBody>
      </p:sp>
      <p:sp>
        <p:nvSpPr>
          <p:cNvPr id="82" name="Text Box 1094"/>
          <p:cNvSpPr txBox="1">
            <a:spLocks noChangeArrowheads="1"/>
          </p:cNvSpPr>
          <p:nvPr/>
        </p:nvSpPr>
        <p:spPr bwMode="auto">
          <a:xfrm>
            <a:off x="1894602" y="6339800"/>
            <a:ext cx="933269" cy="332399"/>
          </a:xfrm>
          <a:prstGeom prst="rect">
            <a:avLst/>
          </a:prstGeom>
          <a:noFill/>
          <a:ln w="9525">
            <a:noFill/>
            <a:miter lim="800000"/>
            <a:headEnd/>
            <a:tailEnd/>
          </a:ln>
        </p:spPr>
        <p:txBody>
          <a:bodyPr wrap="none">
            <a:spAutoFit/>
          </a:bodyPr>
          <a:lstStyle/>
          <a:p>
            <a:pPr>
              <a:lnSpc>
                <a:spcPct val="104000"/>
              </a:lnSpc>
              <a:buClr>
                <a:srgbClr val="000000"/>
              </a:buClr>
              <a:buSzPct val="45000"/>
              <a:buFont typeface="Wingdings" pitchFamily="2" charset="2"/>
              <a:buNone/>
            </a:pPr>
            <a:r>
              <a:rPr lang="en-US" sz="1500" i="1" dirty="0" smtClean="0">
                <a:cs typeface="Arial" panose="020B0604020202020204" pitchFamily="34" charset="0"/>
              </a:rPr>
              <a:t>Interface</a:t>
            </a:r>
            <a:endParaRPr lang="en-US" sz="1500" i="1" dirty="0">
              <a:cs typeface="Arial" panose="020B0604020202020204" pitchFamily="34" charset="0"/>
            </a:endParaRPr>
          </a:p>
        </p:txBody>
      </p:sp>
    </p:spTree>
    <p:extLst>
      <p:ext uri="{BB962C8B-B14F-4D97-AF65-F5344CB8AC3E}">
        <p14:creationId xmlns:p14="http://schemas.microsoft.com/office/powerpoint/2010/main" val="3060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51520" y="35913"/>
            <a:ext cx="8229600" cy="584775"/>
          </a:xfr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algn="l" eaLnBrk="0" hangingPunct="0"/>
            <a:r>
              <a:rPr lang="en-US" sz="3200" dirty="0">
                <a:solidFill>
                  <a:srgbClr val="72AD46"/>
                </a:solidFill>
                <a:latin typeface="Arial" panose="020B0604020202020204" pitchFamily="34" charset="0"/>
                <a:cs typeface="Arial" pitchFamily="34" charset="0"/>
              </a:rPr>
              <a:t>Molecular interaction resources</a:t>
            </a:r>
          </a:p>
        </p:txBody>
      </p:sp>
      <p:graphicFrame>
        <p:nvGraphicFramePr>
          <p:cNvPr id="7" name="Chart 6"/>
          <p:cNvGraphicFramePr/>
          <p:nvPr>
            <p:extLst>
              <p:ext uri="{D42A27DB-BD31-4B8C-83A1-F6EECF244321}">
                <p14:modId xmlns:p14="http://schemas.microsoft.com/office/powerpoint/2010/main" val="3818760909"/>
              </p:ext>
            </p:extLst>
          </p:nvPr>
        </p:nvGraphicFramePr>
        <p:xfrm>
          <a:off x="-324544" y="836712"/>
          <a:ext cx="9324528" cy="4064000"/>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descr="pathguide.gif"/>
          <p:cNvPicPr>
            <a:picLocks noChangeAspect="1"/>
          </p:cNvPicPr>
          <p:nvPr/>
        </p:nvPicPr>
        <p:blipFill>
          <a:blip r:embed="rId3"/>
          <a:stretch>
            <a:fillRect/>
          </a:stretch>
        </p:blipFill>
        <p:spPr>
          <a:xfrm>
            <a:off x="1547664" y="5721821"/>
            <a:ext cx="3514725" cy="371475"/>
          </a:xfrm>
          <a:prstGeom prst="rect">
            <a:avLst/>
          </a:prstGeom>
        </p:spPr>
      </p:pic>
      <p:sp>
        <p:nvSpPr>
          <p:cNvPr id="9" name="TextBox 8"/>
          <p:cNvSpPr txBox="1"/>
          <p:nvPr/>
        </p:nvSpPr>
        <p:spPr>
          <a:xfrm>
            <a:off x="5094108" y="5719474"/>
            <a:ext cx="2214196" cy="369332"/>
          </a:xfrm>
          <a:prstGeom prst="rect">
            <a:avLst/>
          </a:prstGeom>
          <a:noFill/>
        </p:spPr>
        <p:txBody>
          <a:bodyPr wrap="none" rtlCol="0">
            <a:spAutoFit/>
          </a:bodyPr>
          <a:lstStyle/>
          <a:p>
            <a:r>
              <a:rPr lang="en-GB" sz="1800" dirty="0" smtClean="0">
                <a:cs typeface="Arial" panose="020B0604020202020204" pitchFamily="34" charset="0"/>
                <a:hlinkClick r:id="rId4"/>
              </a:rPr>
              <a:t>www.pathguide.org/</a:t>
            </a:r>
            <a:endParaRPr lang="en-GB" sz="1800" dirty="0">
              <a:cs typeface="Arial" panose="020B0604020202020204" pitchFamily="34" charset="0"/>
            </a:endParaRPr>
          </a:p>
        </p:txBody>
      </p:sp>
      <p:sp>
        <p:nvSpPr>
          <p:cNvPr id="10" name="TextBox 9"/>
          <p:cNvSpPr txBox="1"/>
          <p:nvPr/>
        </p:nvSpPr>
        <p:spPr>
          <a:xfrm>
            <a:off x="3203848" y="4860449"/>
            <a:ext cx="3081893" cy="584776"/>
          </a:xfrm>
          <a:prstGeom prst="rect">
            <a:avLst/>
          </a:prstGeom>
          <a:noFill/>
        </p:spPr>
        <p:txBody>
          <a:bodyPr wrap="none" rtlCol="0">
            <a:spAutoFit/>
          </a:bodyPr>
          <a:lstStyle/>
          <a:p>
            <a:r>
              <a:rPr lang="en-GB" sz="3200" b="1" dirty="0" smtClean="0">
                <a:cs typeface="Arial" panose="020B0604020202020204" pitchFamily="34" charset="0"/>
              </a:rPr>
              <a:t>547 resources!</a:t>
            </a:r>
            <a:endParaRPr lang="en-GB" sz="3200" b="1" dirty="0">
              <a:cs typeface="Arial" panose="020B0604020202020204" pitchFamily="34" charset="0"/>
            </a:endParaRPr>
          </a:p>
        </p:txBody>
      </p:sp>
    </p:spTree>
    <p:extLst>
      <p:ext uri="{BB962C8B-B14F-4D97-AF65-F5344CB8AC3E}">
        <p14:creationId xmlns:p14="http://schemas.microsoft.com/office/powerpoint/2010/main" val="4036195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4624"/>
            <a:ext cx="8229600" cy="584775"/>
          </a:xfr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algn="l" eaLnBrk="0" hangingPunct="0"/>
            <a:r>
              <a:rPr lang="en-GB" sz="3200" dirty="0">
                <a:solidFill>
                  <a:srgbClr val="72AD46"/>
                </a:solidFill>
                <a:latin typeface="Arial" panose="020B0604020202020204" pitchFamily="34" charset="0"/>
                <a:cs typeface="Arial" pitchFamily="34" charset="0"/>
              </a:rPr>
              <a:t>Utility of Bioinformatics</a:t>
            </a:r>
          </a:p>
        </p:txBody>
      </p:sp>
      <p:graphicFrame>
        <p:nvGraphicFramePr>
          <p:cNvPr id="6" name="Object 4"/>
          <p:cNvGraphicFramePr>
            <a:graphicFrameLocks noChangeAspect="1"/>
          </p:cNvGraphicFramePr>
          <p:nvPr>
            <p:extLst>
              <p:ext uri="{D42A27DB-BD31-4B8C-83A1-F6EECF244321}">
                <p14:modId xmlns:p14="http://schemas.microsoft.com/office/powerpoint/2010/main" val="2246277526"/>
              </p:ext>
            </p:extLst>
          </p:nvPr>
        </p:nvGraphicFramePr>
        <p:xfrm>
          <a:off x="1141413" y="949325"/>
          <a:ext cx="6859587" cy="4064000"/>
        </p:xfrm>
        <a:graphic>
          <a:graphicData uri="http://schemas.openxmlformats.org/presentationml/2006/ole">
            <mc:AlternateContent xmlns:mc="http://schemas.openxmlformats.org/markup-compatibility/2006">
              <mc:Choice xmlns:v="urn:schemas-microsoft-com:vml" Requires="v">
                <p:oleObj spid="_x0000_s1031" name="Chart" r:id="rId3" imgW="6857838" imgH="4067182" progId="MSGraph.Chart.8">
                  <p:embed followColorScheme="full"/>
                </p:oleObj>
              </mc:Choice>
              <mc:Fallback>
                <p:oleObj name="Chart" r:id="rId3" imgW="6857838" imgH="4067182" progId="MSGraph.Chart.8">
                  <p:embed followColorScheme="full"/>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1413" y="949325"/>
                        <a:ext cx="6859587" cy="406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8099" dir="2700000" algn="ctr" rotWithShape="0">
                                <a:schemeClr val="bg2">
                                  <a:alpha val="74997"/>
                                </a:schemeClr>
                              </a:outerShdw>
                            </a:effectLst>
                          </a14:hiddenEffects>
                        </a:ext>
                      </a:extLst>
                    </p:spPr>
                  </p:pic>
                </p:oleObj>
              </mc:Fallback>
            </mc:AlternateContent>
          </a:graphicData>
        </a:graphic>
      </p:graphicFrame>
      <p:sp>
        <p:nvSpPr>
          <p:cNvPr id="7" name="Text Box 5"/>
          <p:cNvSpPr txBox="1">
            <a:spLocks noChangeArrowheads="1"/>
          </p:cNvSpPr>
          <p:nvPr/>
        </p:nvSpPr>
        <p:spPr bwMode="auto">
          <a:xfrm rot="16200000">
            <a:off x="-533303" y="2550468"/>
            <a:ext cx="2409634" cy="461665"/>
          </a:xfrm>
          <a:prstGeom prst="rect">
            <a:avLst/>
          </a:prstGeom>
          <a:noFill/>
          <a:ln w="9525">
            <a:noFill/>
            <a:miter lim="800000"/>
            <a:headEnd/>
            <a:tailEnd/>
          </a:ln>
        </p:spPr>
        <p:txBody>
          <a:bodyPr wrap="none">
            <a:spAutoFit/>
          </a:bodyPr>
          <a:lstStyle/>
          <a:p>
            <a:r>
              <a:rPr lang="en-US" sz="2400" dirty="0">
                <a:cs typeface="Arial" panose="020B0604020202020204" pitchFamily="34" charset="0"/>
              </a:rPr>
              <a:t>Scientific impact</a:t>
            </a:r>
          </a:p>
        </p:txBody>
      </p:sp>
      <p:sp>
        <p:nvSpPr>
          <p:cNvPr id="8" name="Text Box 6"/>
          <p:cNvSpPr txBox="1">
            <a:spLocks noChangeArrowheads="1"/>
          </p:cNvSpPr>
          <p:nvPr/>
        </p:nvSpPr>
        <p:spPr bwMode="auto">
          <a:xfrm>
            <a:off x="922338" y="4946650"/>
            <a:ext cx="2085827" cy="830997"/>
          </a:xfrm>
          <a:prstGeom prst="rect">
            <a:avLst/>
          </a:prstGeom>
          <a:noFill/>
          <a:ln w="9525">
            <a:noFill/>
            <a:miter lim="800000"/>
            <a:headEnd/>
            <a:tailEnd/>
          </a:ln>
        </p:spPr>
        <p:txBody>
          <a:bodyPr wrap="none">
            <a:spAutoFit/>
          </a:bodyPr>
          <a:lstStyle/>
          <a:p>
            <a:r>
              <a:rPr lang="en-US" sz="2400" dirty="0">
                <a:cs typeface="Arial" panose="020B0604020202020204" pitchFamily="34" charset="0"/>
              </a:rPr>
              <a:t>Too little</a:t>
            </a:r>
          </a:p>
          <a:p>
            <a:r>
              <a:rPr lang="en-US" sz="2400" dirty="0">
                <a:cs typeface="Arial" panose="020B0604020202020204" pitchFamily="34" charset="0"/>
              </a:rPr>
              <a:t>bioinformatics</a:t>
            </a:r>
          </a:p>
        </p:txBody>
      </p:sp>
      <p:sp>
        <p:nvSpPr>
          <p:cNvPr id="9" name="Text Box 7"/>
          <p:cNvSpPr txBox="1">
            <a:spLocks noChangeArrowheads="1"/>
          </p:cNvSpPr>
          <p:nvPr/>
        </p:nvSpPr>
        <p:spPr bwMode="auto">
          <a:xfrm>
            <a:off x="5940152" y="4978400"/>
            <a:ext cx="3180230" cy="830997"/>
          </a:xfrm>
          <a:prstGeom prst="rect">
            <a:avLst/>
          </a:prstGeom>
          <a:noFill/>
          <a:ln w="9525">
            <a:noFill/>
            <a:miter lim="800000"/>
            <a:headEnd/>
            <a:tailEnd/>
          </a:ln>
        </p:spPr>
        <p:txBody>
          <a:bodyPr wrap="none">
            <a:spAutoFit/>
          </a:bodyPr>
          <a:lstStyle/>
          <a:p>
            <a:r>
              <a:rPr lang="en-US" sz="2400" dirty="0">
                <a:cs typeface="Arial" panose="020B0604020202020204" pitchFamily="34" charset="0"/>
              </a:rPr>
              <a:t>Too many databases</a:t>
            </a:r>
          </a:p>
          <a:p>
            <a:r>
              <a:rPr lang="en-US" sz="2400" dirty="0">
                <a:cs typeface="Arial" panose="020B0604020202020204" pitchFamily="34" charset="0"/>
              </a:rPr>
              <a:t>Too diverse interfaces</a:t>
            </a:r>
          </a:p>
        </p:txBody>
      </p:sp>
      <p:sp>
        <p:nvSpPr>
          <p:cNvPr id="10" name="Text Box 8"/>
          <p:cNvSpPr txBox="1">
            <a:spLocks noChangeArrowheads="1"/>
          </p:cNvSpPr>
          <p:nvPr/>
        </p:nvSpPr>
        <p:spPr bwMode="auto">
          <a:xfrm>
            <a:off x="6934200" y="5867400"/>
            <a:ext cx="2133600" cy="346075"/>
          </a:xfrm>
          <a:prstGeom prst="rect">
            <a:avLst/>
          </a:prstGeom>
          <a:noFill/>
          <a:ln w="9525">
            <a:noFill/>
            <a:miter lim="800000"/>
            <a:headEnd/>
            <a:tailEnd/>
          </a:ln>
        </p:spPr>
        <p:txBody>
          <a:bodyPr>
            <a:spAutoFit/>
          </a:bodyPr>
          <a:lstStyle/>
          <a:p>
            <a:pPr algn="r">
              <a:lnSpc>
                <a:spcPct val="104000"/>
              </a:lnSpc>
              <a:spcBef>
                <a:spcPct val="50000"/>
              </a:spcBef>
              <a:buClr>
                <a:srgbClr val="000000"/>
              </a:buClr>
              <a:buSzPct val="45000"/>
              <a:buFont typeface="Wingdings" pitchFamily="2" charset="2"/>
              <a:buNone/>
            </a:pPr>
            <a:r>
              <a:rPr lang="en-US" sz="1600" i="1" dirty="0">
                <a:cs typeface="Arial" panose="020B0604020202020204" pitchFamily="34" charset="0"/>
              </a:rPr>
              <a:t>Tim Hubbard</a:t>
            </a:r>
          </a:p>
        </p:txBody>
      </p:sp>
    </p:spTree>
    <p:extLst>
      <p:ext uri="{BB962C8B-B14F-4D97-AF65-F5344CB8AC3E}">
        <p14:creationId xmlns:p14="http://schemas.microsoft.com/office/powerpoint/2010/main" val="73568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bwMode="auto">
          <a:xfrm>
            <a:off x="0" y="6165304"/>
            <a:ext cx="9144000" cy="69269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ea typeface="Geneva" pitchFamily="-112" charset="0"/>
              <a:cs typeface="Arial" pitchFamily="34" charset="0"/>
            </a:endParaRPr>
          </a:p>
        </p:txBody>
      </p:sp>
      <p:sp>
        <p:nvSpPr>
          <p:cNvPr id="2" name="Title 1"/>
          <p:cNvSpPr>
            <a:spLocks noGrp="1"/>
          </p:cNvSpPr>
          <p:nvPr>
            <p:ph type="title"/>
          </p:nvPr>
        </p:nvSpPr>
        <p:spPr>
          <a:xfrm>
            <a:off x="323528" y="44623"/>
            <a:ext cx="8677568" cy="584776"/>
          </a:xfr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algn="l" eaLnBrk="0" hangingPunct="0"/>
            <a:r>
              <a:rPr lang="en-GB" sz="3200" dirty="0">
                <a:solidFill>
                  <a:srgbClr val="72AD46"/>
                </a:solidFill>
                <a:latin typeface="Arial" panose="020B0604020202020204" pitchFamily="34" charset="0"/>
                <a:cs typeface="Arial" pitchFamily="34" charset="0"/>
              </a:rPr>
              <a:t>Data integration</a:t>
            </a:r>
          </a:p>
        </p:txBody>
      </p:sp>
      <p:sp>
        <p:nvSpPr>
          <p:cNvPr id="6" name="Rectangle 4"/>
          <p:cNvSpPr>
            <a:spLocks noChangeArrowheads="1"/>
          </p:cNvSpPr>
          <p:nvPr/>
        </p:nvSpPr>
        <p:spPr bwMode="auto">
          <a:xfrm>
            <a:off x="2483768" y="2356570"/>
            <a:ext cx="3240360" cy="3810000"/>
          </a:xfrm>
          <a:prstGeom prst="rect">
            <a:avLst/>
          </a:prstGeom>
          <a:solidFill>
            <a:srgbClr val="C0C0C0">
              <a:alpha val="30196"/>
            </a:srgbClr>
          </a:solidFill>
          <a:ln w="9525">
            <a:noFill/>
            <a:miter lim="800000"/>
            <a:headEnd/>
            <a:tailEnd/>
          </a:ln>
        </p:spPr>
        <p:txBody>
          <a:bodyPr wrap="none" anchor="ctr"/>
          <a:lstStyle/>
          <a:p>
            <a:endParaRPr lang="en-US">
              <a:cs typeface="Arial" pitchFamily="34" charset="0"/>
            </a:endParaRPr>
          </a:p>
        </p:txBody>
      </p:sp>
      <p:sp>
        <p:nvSpPr>
          <p:cNvPr id="35" name="Rectangle 44"/>
          <p:cNvSpPr>
            <a:spLocks noChangeArrowheads="1"/>
          </p:cNvSpPr>
          <p:nvPr/>
        </p:nvSpPr>
        <p:spPr bwMode="auto">
          <a:xfrm>
            <a:off x="0" y="2356570"/>
            <a:ext cx="2555776" cy="3810000"/>
          </a:xfrm>
          <a:prstGeom prst="rect">
            <a:avLst/>
          </a:prstGeom>
          <a:solidFill>
            <a:srgbClr val="C0C0C0">
              <a:alpha val="10196"/>
            </a:srgbClr>
          </a:solidFill>
          <a:ln w="9525">
            <a:noFill/>
            <a:miter lim="800000"/>
            <a:headEnd/>
            <a:tailEnd/>
          </a:ln>
        </p:spPr>
        <p:txBody>
          <a:bodyPr wrap="none" anchor="ctr"/>
          <a:lstStyle/>
          <a:p>
            <a:endParaRPr lang="en-US">
              <a:cs typeface="Arial" pitchFamily="34" charset="0"/>
            </a:endParaRPr>
          </a:p>
        </p:txBody>
      </p:sp>
      <p:sp>
        <p:nvSpPr>
          <p:cNvPr id="36" name="Line 50"/>
          <p:cNvSpPr>
            <a:spLocks noChangeShapeType="1"/>
          </p:cNvSpPr>
          <p:nvPr/>
        </p:nvSpPr>
        <p:spPr bwMode="auto">
          <a:xfrm>
            <a:off x="2483768" y="2015257"/>
            <a:ext cx="0" cy="4151313"/>
          </a:xfrm>
          <a:prstGeom prst="line">
            <a:avLst/>
          </a:prstGeom>
          <a:noFill/>
          <a:ln w="9525">
            <a:solidFill>
              <a:schemeClr val="bg2"/>
            </a:solidFill>
            <a:round/>
            <a:headEnd/>
            <a:tailEnd/>
          </a:ln>
        </p:spPr>
        <p:txBody>
          <a:bodyPr wrap="none" anchor="ctr"/>
          <a:lstStyle/>
          <a:p>
            <a:endParaRPr lang="en-GB">
              <a:cs typeface="Arial" pitchFamily="34" charset="0"/>
            </a:endParaRPr>
          </a:p>
        </p:txBody>
      </p:sp>
      <p:grpSp>
        <p:nvGrpSpPr>
          <p:cNvPr id="85" name="Group 84"/>
          <p:cNvGrpSpPr/>
          <p:nvPr/>
        </p:nvGrpSpPr>
        <p:grpSpPr>
          <a:xfrm>
            <a:off x="2771800" y="2935098"/>
            <a:ext cx="2646914" cy="2866147"/>
            <a:chOff x="838200" y="2615332"/>
            <a:chExt cx="3124200" cy="3382963"/>
          </a:xfrm>
        </p:grpSpPr>
        <p:sp>
          <p:nvSpPr>
            <p:cNvPr id="37" name="Rectangle 52"/>
            <p:cNvSpPr>
              <a:spLocks noChangeArrowheads="1"/>
            </p:cNvSpPr>
            <p:nvPr/>
          </p:nvSpPr>
          <p:spPr bwMode="auto">
            <a:xfrm>
              <a:off x="838200" y="2615332"/>
              <a:ext cx="712788" cy="760413"/>
            </a:xfrm>
            <a:prstGeom prst="rect">
              <a:avLst/>
            </a:prstGeom>
            <a:solidFill>
              <a:srgbClr val="FF6600">
                <a:alpha val="10196"/>
              </a:srgbClr>
            </a:solidFill>
            <a:ln w="9525">
              <a:solidFill>
                <a:schemeClr val="tx1"/>
              </a:solidFill>
              <a:miter lim="800000"/>
              <a:headEnd/>
              <a:tailEnd/>
            </a:ln>
          </p:spPr>
          <p:txBody>
            <a:bodyPr wrap="none" anchor="ctr"/>
            <a:lstStyle/>
            <a:p>
              <a:endParaRPr lang="en-US">
                <a:cs typeface="Arial" pitchFamily="34" charset="0"/>
              </a:endParaRPr>
            </a:p>
          </p:txBody>
        </p:sp>
        <p:grpSp>
          <p:nvGrpSpPr>
            <p:cNvPr id="38" name="Group 53"/>
            <p:cNvGrpSpPr>
              <a:grpSpLocks/>
            </p:cNvGrpSpPr>
            <p:nvPr/>
          </p:nvGrpSpPr>
          <p:grpSpPr bwMode="auto">
            <a:xfrm>
              <a:off x="973138" y="2691532"/>
              <a:ext cx="449262" cy="615950"/>
              <a:chOff x="1680" y="3168"/>
              <a:chExt cx="768" cy="1056"/>
            </a:xfrm>
          </p:grpSpPr>
          <p:sp>
            <p:nvSpPr>
              <p:cNvPr id="39" name="AutoShape 54"/>
              <p:cNvSpPr>
                <a:spLocks noChangeArrowheads="1"/>
              </p:cNvSpPr>
              <p:nvPr/>
            </p:nvSpPr>
            <p:spPr bwMode="auto">
              <a:xfrm>
                <a:off x="1680" y="3840"/>
                <a:ext cx="768" cy="384"/>
              </a:xfrm>
              <a:prstGeom prst="can">
                <a:avLst>
                  <a:gd name="adj" fmla="val 25000"/>
                </a:avLst>
              </a:prstGeom>
              <a:solidFill>
                <a:srgbClr val="FF6600">
                  <a:alpha val="63136"/>
                </a:srgbClr>
              </a:solidFill>
              <a:ln w="9525">
                <a:solidFill>
                  <a:schemeClr val="tx1"/>
                </a:solidFill>
                <a:round/>
                <a:headEnd/>
                <a:tailEnd/>
              </a:ln>
            </p:spPr>
            <p:txBody>
              <a:bodyPr wrap="none" anchor="ctr"/>
              <a:lstStyle/>
              <a:p>
                <a:endParaRPr lang="en-US" sz="1400">
                  <a:cs typeface="Arial" pitchFamily="34" charset="0"/>
                </a:endParaRPr>
              </a:p>
            </p:txBody>
          </p:sp>
          <p:sp>
            <p:nvSpPr>
              <p:cNvPr id="40" name="AutoShape 55"/>
              <p:cNvSpPr>
                <a:spLocks noChangeArrowheads="1"/>
              </p:cNvSpPr>
              <p:nvPr/>
            </p:nvSpPr>
            <p:spPr bwMode="auto">
              <a:xfrm>
                <a:off x="1680" y="3504"/>
                <a:ext cx="768" cy="384"/>
              </a:xfrm>
              <a:prstGeom prst="can">
                <a:avLst>
                  <a:gd name="adj" fmla="val 25000"/>
                </a:avLst>
              </a:prstGeom>
              <a:solidFill>
                <a:srgbClr val="FF6600">
                  <a:alpha val="63136"/>
                </a:srgbClr>
              </a:solidFill>
              <a:ln w="9525">
                <a:solidFill>
                  <a:schemeClr val="tx1"/>
                </a:solidFill>
                <a:round/>
                <a:headEnd/>
                <a:tailEnd/>
              </a:ln>
            </p:spPr>
            <p:txBody>
              <a:bodyPr wrap="none" anchor="ctr"/>
              <a:lstStyle/>
              <a:p>
                <a:pPr algn="ctr">
                  <a:lnSpc>
                    <a:spcPct val="104000"/>
                  </a:lnSpc>
                  <a:buClr>
                    <a:srgbClr val="000000"/>
                  </a:buClr>
                  <a:buSzPct val="45000"/>
                  <a:buFont typeface="Wingdings" pitchFamily="2" charset="2"/>
                  <a:buNone/>
                </a:pPr>
                <a:r>
                  <a:rPr lang="en-US" sz="1400">
                    <a:solidFill>
                      <a:schemeClr val="bg1"/>
                    </a:solidFill>
                    <a:cs typeface="Arial" pitchFamily="34" charset="0"/>
                  </a:rPr>
                  <a:t>DB</a:t>
                </a:r>
              </a:p>
            </p:txBody>
          </p:sp>
          <p:sp>
            <p:nvSpPr>
              <p:cNvPr id="41" name="AutoShape 56"/>
              <p:cNvSpPr>
                <a:spLocks noChangeArrowheads="1"/>
              </p:cNvSpPr>
              <p:nvPr/>
            </p:nvSpPr>
            <p:spPr bwMode="auto">
              <a:xfrm>
                <a:off x="1680" y="3168"/>
                <a:ext cx="768" cy="384"/>
              </a:xfrm>
              <a:prstGeom prst="can">
                <a:avLst>
                  <a:gd name="adj" fmla="val 25000"/>
                </a:avLst>
              </a:prstGeom>
              <a:solidFill>
                <a:srgbClr val="FF6600">
                  <a:alpha val="63136"/>
                </a:srgbClr>
              </a:solidFill>
              <a:ln w="9525">
                <a:solidFill>
                  <a:schemeClr val="tx1"/>
                </a:solidFill>
                <a:round/>
                <a:headEnd/>
                <a:tailEnd/>
              </a:ln>
            </p:spPr>
            <p:txBody>
              <a:bodyPr wrap="none" anchor="ctr"/>
              <a:lstStyle/>
              <a:p>
                <a:endParaRPr lang="en-US" sz="1400">
                  <a:cs typeface="Arial" pitchFamily="34" charset="0"/>
                </a:endParaRPr>
              </a:p>
            </p:txBody>
          </p:sp>
        </p:grpSp>
        <p:sp>
          <p:nvSpPr>
            <p:cNvPr id="42" name="AutoShape 57"/>
            <p:cNvSpPr>
              <a:spLocks noChangeArrowheads="1"/>
            </p:cNvSpPr>
            <p:nvPr/>
          </p:nvSpPr>
          <p:spPr bwMode="auto">
            <a:xfrm>
              <a:off x="879475" y="3917082"/>
              <a:ext cx="633413" cy="633413"/>
            </a:xfrm>
            <a:prstGeom prst="roundRect">
              <a:avLst>
                <a:gd name="adj" fmla="val 16667"/>
              </a:avLst>
            </a:prstGeom>
            <a:solidFill>
              <a:srgbClr val="FF6600"/>
            </a:solidFill>
            <a:ln w="9525">
              <a:solidFill>
                <a:schemeClr val="tx1"/>
              </a:solidFill>
              <a:round/>
              <a:headEnd/>
              <a:tailEnd/>
            </a:ln>
          </p:spPr>
          <p:txBody>
            <a:bodyPr wrap="none" anchor="ctr"/>
            <a:lstStyle/>
            <a:p>
              <a:pPr algn="ctr">
                <a:lnSpc>
                  <a:spcPct val="104000"/>
                </a:lnSpc>
                <a:buClr>
                  <a:srgbClr val="000000"/>
                </a:buClr>
                <a:buSzPct val="45000"/>
                <a:buFont typeface="Wingdings" pitchFamily="2" charset="2"/>
                <a:buNone/>
              </a:pPr>
              <a:r>
                <a:rPr lang="en-US" sz="1300" dirty="0" smtClean="0">
                  <a:solidFill>
                    <a:schemeClr val="bg1"/>
                  </a:solidFill>
                  <a:cs typeface="Arial" pitchFamily="34" charset="0"/>
                </a:rPr>
                <a:t>I</a:t>
              </a:r>
              <a:endParaRPr lang="en-US" sz="1300" dirty="0">
                <a:solidFill>
                  <a:schemeClr val="bg1"/>
                </a:solidFill>
                <a:cs typeface="Arial" pitchFamily="34" charset="0"/>
              </a:endParaRPr>
            </a:p>
          </p:txBody>
        </p:sp>
        <p:cxnSp>
          <p:nvCxnSpPr>
            <p:cNvPr id="43" name="AutoShape 58"/>
            <p:cNvCxnSpPr>
              <a:cxnSpLocks noChangeShapeType="1"/>
              <a:stCxn id="37" idx="2"/>
              <a:endCxn id="42" idx="0"/>
            </p:cNvCxnSpPr>
            <p:nvPr/>
          </p:nvCxnSpPr>
          <p:spPr bwMode="auto">
            <a:xfrm>
              <a:off x="1195388" y="3375745"/>
              <a:ext cx="1587" cy="541337"/>
            </a:xfrm>
            <a:prstGeom prst="straightConnector1">
              <a:avLst/>
            </a:prstGeom>
            <a:noFill/>
            <a:ln w="9525">
              <a:solidFill>
                <a:schemeClr val="tx1"/>
              </a:solidFill>
              <a:round/>
              <a:headEnd/>
              <a:tailEnd/>
            </a:ln>
          </p:spPr>
        </p:cxnSp>
        <p:sp>
          <p:nvSpPr>
            <p:cNvPr id="44" name="AutoShape 59"/>
            <p:cNvSpPr>
              <a:spLocks noChangeArrowheads="1"/>
            </p:cNvSpPr>
            <p:nvPr/>
          </p:nvSpPr>
          <p:spPr bwMode="auto">
            <a:xfrm>
              <a:off x="2209800" y="5541095"/>
              <a:ext cx="457200" cy="457200"/>
            </a:xfrm>
            <a:prstGeom prst="smileyFace">
              <a:avLst>
                <a:gd name="adj" fmla="val 4653"/>
              </a:avLst>
            </a:prstGeom>
            <a:solidFill>
              <a:srgbClr val="FFEBE8"/>
            </a:solidFill>
            <a:ln w="9525">
              <a:solidFill>
                <a:schemeClr val="tx1"/>
              </a:solidFill>
              <a:round/>
              <a:headEnd/>
              <a:tailEnd/>
            </a:ln>
          </p:spPr>
          <p:txBody>
            <a:bodyPr wrap="none" anchor="ctr"/>
            <a:lstStyle/>
            <a:p>
              <a:endParaRPr lang="en-US">
                <a:cs typeface="Arial" pitchFamily="34" charset="0"/>
              </a:endParaRPr>
            </a:p>
          </p:txBody>
        </p:sp>
        <p:cxnSp>
          <p:nvCxnSpPr>
            <p:cNvPr id="45" name="AutoShape 60"/>
            <p:cNvCxnSpPr>
              <a:cxnSpLocks noChangeShapeType="1"/>
              <a:stCxn id="44" idx="0"/>
              <a:endCxn id="42" idx="2"/>
            </p:cNvCxnSpPr>
            <p:nvPr/>
          </p:nvCxnSpPr>
          <p:spPr bwMode="auto">
            <a:xfrm flipH="1" flipV="1">
              <a:off x="1196975" y="4550495"/>
              <a:ext cx="1241425" cy="990600"/>
            </a:xfrm>
            <a:prstGeom prst="straightConnector1">
              <a:avLst/>
            </a:prstGeom>
            <a:noFill/>
            <a:ln w="9525">
              <a:solidFill>
                <a:schemeClr val="tx1"/>
              </a:solidFill>
              <a:round/>
              <a:headEnd/>
              <a:tailEnd type="triangle" w="lg" len="lg"/>
            </a:ln>
          </p:spPr>
        </p:cxnSp>
        <p:sp>
          <p:nvSpPr>
            <p:cNvPr id="46" name="Rectangle 61"/>
            <p:cNvSpPr>
              <a:spLocks noChangeArrowheads="1"/>
            </p:cNvSpPr>
            <p:nvPr/>
          </p:nvSpPr>
          <p:spPr bwMode="auto">
            <a:xfrm>
              <a:off x="1649413" y="2615332"/>
              <a:ext cx="712787" cy="760413"/>
            </a:xfrm>
            <a:prstGeom prst="rect">
              <a:avLst/>
            </a:prstGeom>
            <a:solidFill>
              <a:srgbClr val="008000">
                <a:alpha val="10196"/>
              </a:srgbClr>
            </a:solidFill>
            <a:ln w="9525">
              <a:solidFill>
                <a:schemeClr val="tx1"/>
              </a:solidFill>
              <a:miter lim="800000"/>
              <a:headEnd/>
              <a:tailEnd/>
            </a:ln>
          </p:spPr>
          <p:txBody>
            <a:bodyPr wrap="none" anchor="ctr"/>
            <a:lstStyle/>
            <a:p>
              <a:endParaRPr lang="en-US">
                <a:cs typeface="Arial" pitchFamily="34" charset="0"/>
              </a:endParaRPr>
            </a:p>
          </p:txBody>
        </p:sp>
        <p:grpSp>
          <p:nvGrpSpPr>
            <p:cNvPr id="47" name="Group 62"/>
            <p:cNvGrpSpPr>
              <a:grpSpLocks/>
            </p:cNvGrpSpPr>
            <p:nvPr/>
          </p:nvGrpSpPr>
          <p:grpSpPr bwMode="auto">
            <a:xfrm>
              <a:off x="1784350" y="2691532"/>
              <a:ext cx="449263" cy="615950"/>
              <a:chOff x="1680" y="3168"/>
              <a:chExt cx="768" cy="1056"/>
            </a:xfrm>
          </p:grpSpPr>
          <p:sp>
            <p:nvSpPr>
              <p:cNvPr id="48" name="AutoShape 63"/>
              <p:cNvSpPr>
                <a:spLocks noChangeArrowheads="1"/>
              </p:cNvSpPr>
              <p:nvPr/>
            </p:nvSpPr>
            <p:spPr bwMode="auto">
              <a:xfrm>
                <a:off x="1680" y="3840"/>
                <a:ext cx="768" cy="384"/>
              </a:xfrm>
              <a:prstGeom prst="can">
                <a:avLst>
                  <a:gd name="adj" fmla="val 25000"/>
                </a:avLst>
              </a:prstGeom>
              <a:solidFill>
                <a:srgbClr val="008000">
                  <a:alpha val="63136"/>
                </a:srgbClr>
              </a:solidFill>
              <a:ln w="9525">
                <a:solidFill>
                  <a:schemeClr val="tx1"/>
                </a:solidFill>
                <a:round/>
                <a:headEnd/>
                <a:tailEnd/>
              </a:ln>
            </p:spPr>
            <p:txBody>
              <a:bodyPr wrap="none" anchor="ctr"/>
              <a:lstStyle/>
              <a:p>
                <a:endParaRPr lang="en-US" sz="1400">
                  <a:cs typeface="Arial" pitchFamily="34" charset="0"/>
                </a:endParaRPr>
              </a:p>
            </p:txBody>
          </p:sp>
          <p:sp>
            <p:nvSpPr>
              <p:cNvPr id="49" name="AutoShape 64"/>
              <p:cNvSpPr>
                <a:spLocks noChangeArrowheads="1"/>
              </p:cNvSpPr>
              <p:nvPr/>
            </p:nvSpPr>
            <p:spPr bwMode="auto">
              <a:xfrm>
                <a:off x="1680" y="3504"/>
                <a:ext cx="768" cy="384"/>
              </a:xfrm>
              <a:prstGeom prst="can">
                <a:avLst>
                  <a:gd name="adj" fmla="val 25000"/>
                </a:avLst>
              </a:prstGeom>
              <a:solidFill>
                <a:srgbClr val="008000">
                  <a:alpha val="63136"/>
                </a:srgbClr>
              </a:solidFill>
              <a:ln w="9525">
                <a:solidFill>
                  <a:schemeClr val="tx1"/>
                </a:solidFill>
                <a:round/>
                <a:headEnd/>
                <a:tailEnd/>
              </a:ln>
            </p:spPr>
            <p:txBody>
              <a:bodyPr wrap="none" anchor="ctr"/>
              <a:lstStyle/>
              <a:p>
                <a:pPr algn="ctr">
                  <a:lnSpc>
                    <a:spcPct val="104000"/>
                  </a:lnSpc>
                  <a:buClr>
                    <a:srgbClr val="000000"/>
                  </a:buClr>
                  <a:buSzPct val="45000"/>
                  <a:buFont typeface="Wingdings" pitchFamily="2" charset="2"/>
                  <a:buNone/>
                </a:pPr>
                <a:r>
                  <a:rPr lang="en-US" sz="1400">
                    <a:solidFill>
                      <a:schemeClr val="bg1"/>
                    </a:solidFill>
                    <a:cs typeface="Arial" pitchFamily="34" charset="0"/>
                  </a:rPr>
                  <a:t>DB</a:t>
                </a:r>
              </a:p>
            </p:txBody>
          </p:sp>
          <p:sp>
            <p:nvSpPr>
              <p:cNvPr id="50" name="AutoShape 65"/>
              <p:cNvSpPr>
                <a:spLocks noChangeArrowheads="1"/>
              </p:cNvSpPr>
              <p:nvPr/>
            </p:nvSpPr>
            <p:spPr bwMode="auto">
              <a:xfrm>
                <a:off x="1680" y="3168"/>
                <a:ext cx="768" cy="384"/>
              </a:xfrm>
              <a:prstGeom prst="can">
                <a:avLst>
                  <a:gd name="adj" fmla="val 25000"/>
                </a:avLst>
              </a:prstGeom>
              <a:solidFill>
                <a:srgbClr val="008000">
                  <a:alpha val="63136"/>
                </a:srgbClr>
              </a:solidFill>
              <a:ln w="9525">
                <a:solidFill>
                  <a:schemeClr val="tx1"/>
                </a:solidFill>
                <a:round/>
                <a:headEnd/>
                <a:tailEnd/>
              </a:ln>
            </p:spPr>
            <p:txBody>
              <a:bodyPr wrap="none" anchor="ctr"/>
              <a:lstStyle/>
              <a:p>
                <a:endParaRPr lang="en-US" sz="1400">
                  <a:cs typeface="Arial" pitchFamily="34" charset="0"/>
                </a:endParaRPr>
              </a:p>
            </p:txBody>
          </p:sp>
        </p:grpSp>
        <p:sp>
          <p:nvSpPr>
            <p:cNvPr id="51" name="AutoShape 66"/>
            <p:cNvSpPr>
              <a:spLocks noChangeArrowheads="1"/>
            </p:cNvSpPr>
            <p:nvPr/>
          </p:nvSpPr>
          <p:spPr bwMode="auto">
            <a:xfrm>
              <a:off x="1690688" y="3917082"/>
              <a:ext cx="633412" cy="633413"/>
            </a:xfrm>
            <a:prstGeom prst="roundRect">
              <a:avLst>
                <a:gd name="adj" fmla="val 16667"/>
              </a:avLst>
            </a:prstGeom>
            <a:solidFill>
              <a:srgbClr val="008000"/>
            </a:solidFill>
            <a:ln w="9525">
              <a:solidFill>
                <a:schemeClr val="tx1"/>
              </a:solidFill>
              <a:round/>
              <a:headEnd/>
              <a:tailEnd/>
            </a:ln>
          </p:spPr>
          <p:txBody>
            <a:bodyPr wrap="none" anchor="ctr"/>
            <a:lstStyle/>
            <a:p>
              <a:pPr algn="ctr">
                <a:lnSpc>
                  <a:spcPct val="104000"/>
                </a:lnSpc>
                <a:buClr>
                  <a:srgbClr val="000000"/>
                </a:buClr>
                <a:buSzPct val="45000"/>
                <a:buFont typeface="Wingdings" pitchFamily="2" charset="2"/>
                <a:buNone/>
              </a:pPr>
              <a:r>
                <a:rPr lang="en-US" sz="1300" dirty="0" smtClean="0">
                  <a:solidFill>
                    <a:schemeClr val="bg1"/>
                  </a:solidFill>
                  <a:cs typeface="Arial" pitchFamily="34" charset="0"/>
                </a:rPr>
                <a:t>I</a:t>
              </a:r>
              <a:endParaRPr lang="en-US" sz="1300" dirty="0">
                <a:solidFill>
                  <a:schemeClr val="bg1"/>
                </a:solidFill>
                <a:cs typeface="Arial" pitchFamily="34" charset="0"/>
              </a:endParaRPr>
            </a:p>
          </p:txBody>
        </p:sp>
        <p:cxnSp>
          <p:nvCxnSpPr>
            <p:cNvPr id="52" name="AutoShape 67"/>
            <p:cNvCxnSpPr>
              <a:cxnSpLocks noChangeShapeType="1"/>
              <a:stCxn id="46" idx="2"/>
              <a:endCxn id="51" idx="0"/>
            </p:cNvCxnSpPr>
            <p:nvPr/>
          </p:nvCxnSpPr>
          <p:spPr bwMode="auto">
            <a:xfrm>
              <a:off x="2006600" y="3375745"/>
              <a:ext cx="1588" cy="541337"/>
            </a:xfrm>
            <a:prstGeom prst="straightConnector1">
              <a:avLst/>
            </a:prstGeom>
            <a:noFill/>
            <a:ln w="9525">
              <a:solidFill>
                <a:schemeClr val="tx1"/>
              </a:solidFill>
              <a:round/>
              <a:headEnd/>
              <a:tailEnd/>
            </a:ln>
          </p:spPr>
        </p:cxnSp>
        <p:sp>
          <p:nvSpPr>
            <p:cNvPr id="53" name="Rectangle 68"/>
            <p:cNvSpPr>
              <a:spLocks noChangeArrowheads="1"/>
            </p:cNvSpPr>
            <p:nvPr/>
          </p:nvSpPr>
          <p:spPr bwMode="auto">
            <a:xfrm>
              <a:off x="2438400" y="2615332"/>
              <a:ext cx="712788" cy="760413"/>
            </a:xfrm>
            <a:prstGeom prst="rect">
              <a:avLst/>
            </a:prstGeom>
            <a:solidFill>
              <a:srgbClr val="800080">
                <a:alpha val="10196"/>
              </a:srgbClr>
            </a:solidFill>
            <a:ln w="9525">
              <a:solidFill>
                <a:schemeClr val="tx1"/>
              </a:solidFill>
              <a:miter lim="800000"/>
              <a:headEnd/>
              <a:tailEnd/>
            </a:ln>
          </p:spPr>
          <p:txBody>
            <a:bodyPr wrap="none" anchor="ctr"/>
            <a:lstStyle/>
            <a:p>
              <a:endParaRPr lang="en-US">
                <a:cs typeface="Arial" pitchFamily="34" charset="0"/>
              </a:endParaRPr>
            </a:p>
          </p:txBody>
        </p:sp>
        <p:grpSp>
          <p:nvGrpSpPr>
            <p:cNvPr id="54" name="Group 69"/>
            <p:cNvGrpSpPr>
              <a:grpSpLocks/>
            </p:cNvGrpSpPr>
            <p:nvPr/>
          </p:nvGrpSpPr>
          <p:grpSpPr bwMode="auto">
            <a:xfrm>
              <a:off x="2573338" y="2691532"/>
              <a:ext cx="449262" cy="615950"/>
              <a:chOff x="1680" y="3168"/>
              <a:chExt cx="768" cy="1056"/>
            </a:xfrm>
          </p:grpSpPr>
          <p:sp>
            <p:nvSpPr>
              <p:cNvPr id="55" name="AutoShape 70"/>
              <p:cNvSpPr>
                <a:spLocks noChangeArrowheads="1"/>
              </p:cNvSpPr>
              <p:nvPr/>
            </p:nvSpPr>
            <p:spPr bwMode="auto">
              <a:xfrm>
                <a:off x="1680" y="3840"/>
                <a:ext cx="768" cy="384"/>
              </a:xfrm>
              <a:prstGeom prst="can">
                <a:avLst>
                  <a:gd name="adj" fmla="val 25000"/>
                </a:avLst>
              </a:prstGeom>
              <a:solidFill>
                <a:srgbClr val="800080">
                  <a:alpha val="63136"/>
                </a:srgbClr>
              </a:solidFill>
              <a:ln w="9525">
                <a:solidFill>
                  <a:schemeClr val="tx1"/>
                </a:solidFill>
                <a:round/>
                <a:headEnd/>
                <a:tailEnd/>
              </a:ln>
            </p:spPr>
            <p:txBody>
              <a:bodyPr wrap="none" anchor="ctr"/>
              <a:lstStyle/>
              <a:p>
                <a:endParaRPr lang="en-US" sz="1400">
                  <a:cs typeface="Arial" pitchFamily="34" charset="0"/>
                </a:endParaRPr>
              </a:p>
            </p:txBody>
          </p:sp>
          <p:sp>
            <p:nvSpPr>
              <p:cNvPr id="56" name="AutoShape 71"/>
              <p:cNvSpPr>
                <a:spLocks noChangeArrowheads="1"/>
              </p:cNvSpPr>
              <p:nvPr/>
            </p:nvSpPr>
            <p:spPr bwMode="auto">
              <a:xfrm>
                <a:off x="1680" y="3504"/>
                <a:ext cx="768" cy="384"/>
              </a:xfrm>
              <a:prstGeom prst="can">
                <a:avLst>
                  <a:gd name="adj" fmla="val 25000"/>
                </a:avLst>
              </a:prstGeom>
              <a:solidFill>
                <a:srgbClr val="800080">
                  <a:alpha val="63136"/>
                </a:srgbClr>
              </a:solidFill>
              <a:ln w="9525">
                <a:solidFill>
                  <a:schemeClr val="tx1"/>
                </a:solidFill>
                <a:round/>
                <a:headEnd/>
                <a:tailEnd/>
              </a:ln>
            </p:spPr>
            <p:txBody>
              <a:bodyPr wrap="none" anchor="ctr"/>
              <a:lstStyle/>
              <a:p>
                <a:pPr algn="ctr">
                  <a:lnSpc>
                    <a:spcPct val="104000"/>
                  </a:lnSpc>
                  <a:buClr>
                    <a:srgbClr val="000000"/>
                  </a:buClr>
                  <a:buSzPct val="45000"/>
                  <a:buFont typeface="Wingdings" pitchFamily="2" charset="2"/>
                  <a:buNone/>
                </a:pPr>
                <a:r>
                  <a:rPr lang="en-US" sz="1400">
                    <a:solidFill>
                      <a:schemeClr val="bg1"/>
                    </a:solidFill>
                    <a:cs typeface="Arial" pitchFamily="34" charset="0"/>
                  </a:rPr>
                  <a:t>DB</a:t>
                </a:r>
              </a:p>
            </p:txBody>
          </p:sp>
          <p:sp>
            <p:nvSpPr>
              <p:cNvPr id="57" name="AutoShape 72"/>
              <p:cNvSpPr>
                <a:spLocks noChangeArrowheads="1"/>
              </p:cNvSpPr>
              <p:nvPr/>
            </p:nvSpPr>
            <p:spPr bwMode="auto">
              <a:xfrm>
                <a:off x="1680" y="3168"/>
                <a:ext cx="768" cy="384"/>
              </a:xfrm>
              <a:prstGeom prst="can">
                <a:avLst>
                  <a:gd name="adj" fmla="val 25000"/>
                </a:avLst>
              </a:prstGeom>
              <a:solidFill>
                <a:srgbClr val="800080">
                  <a:alpha val="63136"/>
                </a:srgbClr>
              </a:solidFill>
              <a:ln w="9525">
                <a:solidFill>
                  <a:schemeClr val="tx1"/>
                </a:solidFill>
                <a:round/>
                <a:headEnd/>
                <a:tailEnd/>
              </a:ln>
            </p:spPr>
            <p:txBody>
              <a:bodyPr wrap="none" anchor="ctr"/>
              <a:lstStyle/>
              <a:p>
                <a:endParaRPr lang="en-US" sz="1400">
                  <a:cs typeface="Arial" pitchFamily="34" charset="0"/>
                </a:endParaRPr>
              </a:p>
            </p:txBody>
          </p:sp>
        </p:grpSp>
        <p:sp>
          <p:nvSpPr>
            <p:cNvPr id="58" name="AutoShape 73"/>
            <p:cNvSpPr>
              <a:spLocks noChangeArrowheads="1"/>
            </p:cNvSpPr>
            <p:nvPr/>
          </p:nvSpPr>
          <p:spPr bwMode="auto">
            <a:xfrm>
              <a:off x="2479675" y="3917082"/>
              <a:ext cx="633413" cy="633413"/>
            </a:xfrm>
            <a:prstGeom prst="roundRect">
              <a:avLst>
                <a:gd name="adj" fmla="val 16667"/>
              </a:avLst>
            </a:prstGeom>
            <a:solidFill>
              <a:srgbClr val="800080"/>
            </a:solidFill>
            <a:ln w="9525">
              <a:solidFill>
                <a:schemeClr val="tx1"/>
              </a:solidFill>
              <a:round/>
              <a:headEnd/>
              <a:tailEnd/>
            </a:ln>
          </p:spPr>
          <p:txBody>
            <a:bodyPr wrap="none" anchor="ctr"/>
            <a:lstStyle/>
            <a:p>
              <a:pPr algn="ctr">
                <a:lnSpc>
                  <a:spcPct val="104000"/>
                </a:lnSpc>
                <a:buClr>
                  <a:srgbClr val="000000"/>
                </a:buClr>
                <a:buSzPct val="45000"/>
                <a:buFont typeface="Wingdings" pitchFamily="2" charset="2"/>
                <a:buNone/>
              </a:pPr>
              <a:r>
                <a:rPr lang="en-US" sz="1300" dirty="0" smtClean="0">
                  <a:solidFill>
                    <a:schemeClr val="bg1"/>
                  </a:solidFill>
                  <a:cs typeface="Arial" pitchFamily="34" charset="0"/>
                </a:rPr>
                <a:t>I</a:t>
              </a:r>
              <a:endParaRPr lang="en-US" sz="1300" dirty="0">
                <a:solidFill>
                  <a:schemeClr val="bg1"/>
                </a:solidFill>
                <a:cs typeface="Arial" pitchFamily="34" charset="0"/>
              </a:endParaRPr>
            </a:p>
          </p:txBody>
        </p:sp>
        <p:cxnSp>
          <p:nvCxnSpPr>
            <p:cNvPr id="59" name="AutoShape 74"/>
            <p:cNvCxnSpPr>
              <a:cxnSpLocks noChangeShapeType="1"/>
              <a:stCxn id="53" idx="2"/>
              <a:endCxn id="58" idx="0"/>
            </p:cNvCxnSpPr>
            <p:nvPr/>
          </p:nvCxnSpPr>
          <p:spPr bwMode="auto">
            <a:xfrm>
              <a:off x="2795588" y="3375745"/>
              <a:ext cx="1587" cy="541337"/>
            </a:xfrm>
            <a:prstGeom prst="straightConnector1">
              <a:avLst/>
            </a:prstGeom>
            <a:noFill/>
            <a:ln w="9525">
              <a:solidFill>
                <a:schemeClr val="tx1"/>
              </a:solidFill>
              <a:round/>
              <a:headEnd/>
              <a:tailEnd/>
            </a:ln>
          </p:spPr>
        </p:cxnSp>
        <p:sp>
          <p:nvSpPr>
            <p:cNvPr id="60" name="Rectangle 75"/>
            <p:cNvSpPr>
              <a:spLocks noChangeArrowheads="1"/>
            </p:cNvSpPr>
            <p:nvPr/>
          </p:nvSpPr>
          <p:spPr bwMode="auto">
            <a:xfrm>
              <a:off x="3249613" y="2615332"/>
              <a:ext cx="712787" cy="760413"/>
            </a:xfrm>
            <a:prstGeom prst="rect">
              <a:avLst/>
            </a:prstGeom>
            <a:solidFill>
              <a:srgbClr val="808000">
                <a:alpha val="10196"/>
              </a:srgbClr>
            </a:solidFill>
            <a:ln w="9525">
              <a:solidFill>
                <a:schemeClr val="tx1"/>
              </a:solidFill>
              <a:miter lim="800000"/>
              <a:headEnd/>
              <a:tailEnd/>
            </a:ln>
          </p:spPr>
          <p:txBody>
            <a:bodyPr wrap="none" anchor="ctr"/>
            <a:lstStyle/>
            <a:p>
              <a:endParaRPr lang="en-US">
                <a:cs typeface="Arial" pitchFamily="34" charset="0"/>
              </a:endParaRPr>
            </a:p>
          </p:txBody>
        </p:sp>
        <p:grpSp>
          <p:nvGrpSpPr>
            <p:cNvPr id="61" name="Group 76"/>
            <p:cNvGrpSpPr>
              <a:grpSpLocks/>
            </p:cNvGrpSpPr>
            <p:nvPr/>
          </p:nvGrpSpPr>
          <p:grpSpPr bwMode="auto">
            <a:xfrm>
              <a:off x="3384550" y="2691532"/>
              <a:ext cx="449263" cy="615950"/>
              <a:chOff x="1680" y="3168"/>
              <a:chExt cx="768" cy="1056"/>
            </a:xfrm>
          </p:grpSpPr>
          <p:sp>
            <p:nvSpPr>
              <p:cNvPr id="62" name="AutoShape 77"/>
              <p:cNvSpPr>
                <a:spLocks noChangeArrowheads="1"/>
              </p:cNvSpPr>
              <p:nvPr/>
            </p:nvSpPr>
            <p:spPr bwMode="auto">
              <a:xfrm>
                <a:off x="1680" y="3840"/>
                <a:ext cx="768" cy="384"/>
              </a:xfrm>
              <a:prstGeom prst="can">
                <a:avLst>
                  <a:gd name="adj" fmla="val 25000"/>
                </a:avLst>
              </a:prstGeom>
              <a:solidFill>
                <a:srgbClr val="808000">
                  <a:alpha val="63136"/>
                </a:srgbClr>
              </a:solidFill>
              <a:ln w="9525">
                <a:solidFill>
                  <a:schemeClr val="tx1"/>
                </a:solidFill>
                <a:round/>
                <a:headEnd/>
                <a:tailEnd/>
              </a:ln>
            </p:spPr>
            <p:txBody>
              <a:bodyPr wrap="none" anchor="ctr"/>
              <a:lstStyle/>
              <a:p>
                <a:endParaRPr lang="en-US" sz="1400">
                  <a:cs typeface="Arial" pitchFamily="34" charset="0"/>
                </a:endParaRPr>
              </a:p>
            </p:txBody>
          </p:sp>
          <p:sp>
            <p:nvSpPr>
              <p:cNvPr id="63" name="AutoShape 78"/>
              <p:cNvSpPr>
                <a:spLocks noChangeArrowheads="1"/>
              </p:cNvSpPr>
              <p:nvPr/>
            </p:nvSpPr>
            <p:spPr bwMode="auto">
              <a:xfrm>
                <a:off x="1680" y="3504"/>
                <a:ext cx="768" cy="384"/>
              </a:xfrm>
              <a:prstGeom prst="can">
                <a:avLst>
                  <a:gd name="adj" fmla="val 25000"/>
                </a:avLst>
              </a:prstGeom>
              <a:solidFill>
                <a:srgbClr val="808000">
                  <a:alpha val="63136"/>
                </a:srgbClr>
              </a:solidFill>
              <a:ln w="9525">
                <a:solidFill>
                  <a:schemeClr val="tx1"/>
                </a:solidFill>
                <a:round/>
                <a:headEnd/>
                <a:tailEnd/>
              </a:ln>
            </p:spPr>
            <p:txBody>
              <a:bodyPr wrap="none" anchor="ctr"/>
              <a:lstStyle/>
              <a:p>
                <a:pPr algn="ctr">
                  <a:lnSpc>
                    <a:spcPct val="104000"/>
                  </a:lnSpc>
                  <a:buClr>
                    <a:srgbClr val="000000"/>
                  </a:buClr>
                  <a:buSzPct val="45000"/>
                  <a:buFont typeface="Wingdings" pitchFamily="2" charset="2"/>
                  <a:buNone/>
                </a:pPr>
                <a:r>
                  <a:rPr lang="en-US" sz="1400">
                    <a:solidFill>
                      <a:schemeClr val="bg1"/>
                    </a:solidFill>
                    <a:cs typeface="Arial" pitchFamily="34" charset="0"/>
                  </a:rPr>
                  <a:t>DB</a:t>
                </a:r>
              </a:p>
            </p:txBody>
          </p:sp>
          <p:sp>
            <p:nvSpPr>
              <p:cNvPr id="64" name="AutoShape 79"/>
              <p:cNvSpPr>
                <a:spLocks noChangeArrowheads="1"/>
              </p:cNvSpPr>
              <p:nvPr/>
            </p:nvSpPr>
            <p:spPr bwMode="auto">
              <a:xfrm>
                <a:off x="1680" y="3168"/>
                <a:ext cx="768" cy="384"/>
              </a:xfrm>
              <a:prstGeom prst="can">
                <a:avLst>
                  <a:gd name="adj" fmla="val 25000"/>
                </a:avLst>
              </a:prstGeom>
              <a:solidFill>
                <a:srgbClr val="808000">
                  <a:alpha val="63136"/>
                </a:srgbClr>
              </a:solidFill>
              <a:ln w="9525">
                <a:solidFill>
                  <a:schemeClr val="tx1"/>
                </a:solidFill>
                <a:round/>
                <a:headEnd/>
                <a:tailEnd/>
              </a:ln>
            </p:spPr>
            <p:txBody>
              <a:bodyPr wrap="none" anchor="ctr"/>
              <a:lstStyle/>
              <a:p>
                <a:endParaRPr lang="en-US" sz="1400">
                  <a:cs typeface="Arial" pitchFamily="34" charset="0"/>
                </a:endParaRPr>
              </a:p>
            </p:txBody>
          </p:sp>
        </p:grpSp>
        <p:sp>
          <p:nvSpPr>
            <p:cNvPr id="65" name="AutoShape 80"/>
            <p:cNvSpPr>
              <a:spLocks noChangeArrowheads="1"/>
            </p:cNvSpPr>
            <p:nvPr/>
          </p:nvSpPr>
          <p:spPr bwMode="auto">
            <a:xfrm>
              <a:off x="3290888" y="3917082"/>
              <a:ext cx="633412" cy="633413"/>
            </a:xfrm>
            <a:prstGeom prst="roundRect">
              <a:avLst>
                <a:gd name="adj" fmla="val 16667"/>
              </a:avLst>
            </a:prstGeom>
            <a:solidFill>
              <a:srgbClr val="808000"/>
            </a:solidFill>
            <a:ln w="9525">
              <a:solidFill>
                <a:schemeClr val="tx1"/>
              </a:solidFill>
              <a:round/>
              <a:headEnd/>
              <a:tailEnd/>
            </a:ln>
          </p:spPr>
          <p:txBody>
            <a:bodyPr wrap="none" anchor="ctr"/>
            <a:lstStyle/>
            <a:p>
              <a:pPr algn="ctr">
                <a:lnSpc>
                  <a:spcPct val="104000"/>
                </a:lnSpc>
                <a:buClr>
                  <a:srgbClr val="000000"/>
                </a:buClr>
                <a:buSzPct val="45000"/>
                <a:buFont typeface="Wingdings" pitchFamily="2" charset="2"/>
                <a:buNone/>
              </a:pPr>
              <a:r>
                <a:rPr lang="en-US" sz="1300" dirty="0" smtClean="0">
                  <a:solidFill>
                    <a:schemeClr val="bg1"/>
                  </a:solidFill>
                  <a:cs typeface="Arial" pitchFamily="34" charset="0"/>
                </a:rPr>
                <a:t>I</a:t>
              </a:r>
              <a:endParaRPr lang="en-US" dirty="0">
                <a:solidFill>
                  <a:schemeClr val="bg1"/>
                </a:solidFill>
                <a:cs typeface="Arial" pitchFamily="34" charset="0"/>
              </a:endParaRPr>
            </a:p>
          </p:txBody>
        </p:sp>
        <p:cxnSp>
          <p:nvCxnSpPr>
            <p:cNvPr id="66" name="AutoShape 81"/>
            <p:cNvCxnSpPr>
              <a:cxnSpLocks noChangeShapeType="1"/>
              <a:stCxn id="60" idx="2"/>
              <a:endCxn id="65" idx="0"/>
            </p:cNvCxnSpPr>
            <p:nvPr/>
          </p:nvCxnSpPr>
          <p:spPr bwMode="auto">
            <a:xfrm>
              <a:off x="3606800" y="3375745"/>
              <a:ext cx="1588" cy="541337"/>
            </a:xfrm>
            <a:prstGeom prst="straightConnector1">
              <a:avLst/>
            </a:prstGeom>
            <a:noFill/>
            <a:ln w="9525">
              <a:solidFill>
                <a:schemeClr val="tx1"/>
              </a:solidFill>
              <a:round/>
              <a:headEnd/>
              <a:tailEnd/>
            </a:ln>
          </p:spPr>
        </p:cxnSp>
        <p:cxnSp>
          <p:nvCxnSpPr>
            <p:cNvPr id="67" name="AutoShape 82"/>
            <p:cNvCxnSpPr>
              <a:cxnSpLocks noChangeShapeType="1"/>
              <a:stCxn id="44" idx="0"/>
              <a:endCxn id="51" idx="2"/>
            </p:cNvCxnSpPr>
            <p:nvPr/>
          </p:nvCxnSpPr>
          <p:spPr bwMode="auto">
            <a:xfrm flipH="1" flipV="1">
              <a:off x="2008188" y="4550495"/>
              <a:ext cx="430212" cy="990600"/>
            </a:xfrm>
            <a:prstGeom prst="straightConnector1">
              <a:avLst/>
            </a:prstGeom>
            <a:noFill/>
            <a:ln w="9525">
              <a:solidFill>
                <a:schemeClr val="tx1"/>
              </a:solidFill>
              <a:round/>
              <a:headEnd/>
              <a:tailEnd type="triangle" w="lg" len="lg"/>
            </a:ln>
          </p:spPr>
        </p:cxnSp>
        <p:cxnSp>
          <p:nvCxnSpPr>
            <p:cNvPr id="68" name="AutoShape 83"/>
            <p:cNvCxnSpPr>
              <a:cxnSpLocks noChangeShapeType="1"/>
              <a:stCxn id="44" idx="0"/>
              <a:endCxn id="58" idx="2"/>
            </p:cNvCxnSpPr>
            <p:nvPr/>
          </p:nvCxnSpPr>
          <p:spPr bwMode="auto">
            <a:xfrm flipV="1">
              <a:off x="2438400" y="4550495"/>
              <a:ext cx="358775" cy="990600"/>
            </a:xfrm>
            <a:prstGeom prst="straightConnector1">
              <a:avLst/>
            </a:prstGeom>
            <a:noFill/>
            <a:ln w="9525">
              <a:solidFill>
                <a:schemeClr val="tx1"/>
              </a:solidFill>
              <a:round/>
              <a:headEnd/>
              <a:tailEnd type="triangle" w="lg" len="lg"/>
            </a:ln>
          </p:spPr>
        </p:cxnSp>
        <p:cxnSp>
          <p:nvCxnSpPr>
            <p:cNvPr id="69" name="AutoShape 84"/>
            <p:cNvCxnSpPr>
              <a:cxnSpLocks noChangeShapeType="1"/>
              <a:stCxn id="44" idx="0"/>
              <a:endCxn id="65" idx="2"/>
            </p:cNvCxnSpPr>
            <p:nvPr/>
          </p:nvCxnSpPr>
          <p:spPr bwMode="auto">
            <a:xfrm flipV="1">
              <a:off x="2438400" y="4550495"/>
              <a:ext cx="1169988" cy="990600"/>
            </a:xfrm>
            <a:prstGeom prst="straightConnector1">
              <a:avLst/>
            </a:prstGeom>
            <a:noFill/>
            <a:ln w="9525">
              <a:solidFill>
                <a:schemeClr val="tx1"/>
              </a:solidFill>
              <a:round/>
              <a:headEnd/>
              <a:tailEnd type="triangle" w="lg" len="lg"/>
            </a:ln>
          </p:spPr>
        </p:cxnSp>
      </p:grpSp>
      <p:sp>
        <p:nvSpPr>
          <p:cNvPr id="70" name="Text Box 89"/>
          <p:cNvSpPr txBox="1">
            <a:spLocks noChangeArrowheads="1"/>
          </p:cNvSpPr>
          <p:nvPr/>
        </p:nvSpPr>
        <p:spPr bwMode="auto">
          <a:xfrm>
            <a:off x="108392" y="1934295"/>
            <a:ext cx="2304256" cy="444417"/>
          </a:xfrm>
          <a:prstGeom prst="rect">
            <a:avLst/>
          </a:prstGeom>
          <a:noFill/>
          <a:ln w="9525">
            <a:noFill/>
            <a:miter lim="800000"/>
            <a:headEnd/>
            <a:tailEnd/>
          </a:ln>
        </p:spPr>
        <p:txBody>
          <a:bodyPr wrap="square">
            <a:spAutoFit/>
          </a:bodyPr>
          <a:lstStyle/>
          <a:p>
            <a:pPr algn="ctr">
              <a:lnSpc>
                <a:spcPct val="104000"/>
              </a:lnSpc>
              <a:buClr>
                <a:srgbClr val="000000"/>
              </a:buClr>
              <a:buSzPct val="45000"/>
              <a:buFont typeface="Wingdings" pitchFamily="2" charset="2"/>
              <a:buNone/>
            </a:pPr>
            <a:r>
              <a:rPr lang="en-US" sz="2200" dirty="0" smtClean="0">
                <a:cs typeface="Arial" pitchFamily="34" charset="0"/>
              </a:rPr>
              <a:t>Ideally</a:t>
            </a:r>
            <a:endParaRPr lang="en-US" sz="2200" dirty="0">
              <a:cs typeface="Arial" pitchFamily="34" charset="0"/>
            </a:endParaRPr>
          </a:p>
        </p:txBody>
      </p:sp>
      <p:sp>
        <p:nvSpPr>
          <p:cNvPr id="71" name="Text Box 90"/>
          <p:cNvSpPr txBox="1">
            <a:spLocks noChangeArrowheads="1"/>
          </p:cNvSpPr>
          <p:nvPr/>
        </p:nvSpPr>
        <p:spPr bwMode="auto">
          <a:xfrm>
            <a:off x="5796136" y="1916832"/>
            <a:ext cx="3276600" cy="444417"/>
          </a:xfrm>
          <a:prstGeom prst="rect">
            <a:avLst/>
          </a:prstGeom>
          <a:noFill/>
          <a:ln w="9525">
            <a:noFill/>
            <a:miter lim="800000"/>
            <a:headEnd/>
            <a:tailEnd/>
          </a:ln>
        </p:spPr>
        <p:txBody>
          <a:bodyPr>
            <a:spAutoFit/>
          </a:bodyPr>
          <a:lstStyle/>
          <a:p>
            <a:pPr algn="ctr">
              <a:lnSpc>
                <a:spcPct val="104000"/>
              </a:lnSpc>
              <a:buClr>
                <a:srgbClr val="000000"/>
              </a:buClr>
              <a:buSzPct val="45000"/>
              <a:buFont typeface="Wingdings" pitchFamily="2" charset="2"/>
              <a:buNone/>
            </a:pPr>
            <a:r>
              <a:rPr lang="en-US" sz="2200" dirty="0" smtClean="0">
                <a:cs typeface="Arial" pitchFamily="34" charset="0"/>
              </a:rPr>
              <a:t>Compromise</a:t>
            </a:r>
            <a:endParaRPr lang="en-US" sz="2200" dirty="0">
              <a:cs typeface="Arial" pitchFamily="34" charset="0"/>
            </a:endParaRPr>
          </a:p>
        </p:txBody>
      </p:sp>
      <p:sp>
        <p:nvSpPr>
          <p:cNvPr id="72" name="Line 91"/>
          <p:cNvSpPr>
            <a:spLocks noChangeShapeType="1"/>
          </p:cNvSpPr>
          <p:nvPr/>
        </p:nvSpPr>
        <p:spPr bwMode="auto">
          <a:xfrm>
            <a:off x="0" y="6166570"/>
            <a:ext cx="9144000" cy="0"/>
          </a:xfrm>
          <a:prstGeom prst="line">
            <a:avLst/>
          </a:prstGeom>
          <a:noFill/>
          <a:ln w="9525">
            <a:solidFill>
              <a:schemeClr val="bg2"/>
            </a:solidFill>
            <a:round/>
            <a:headEnd/>
            <a:tailEnd/>
          </a:ln>
        </p:spPr>
        <p:txBody>
          <a:bodyPr wrap="none" anchor="ctr"/>
          <a:lstStyle/>
          <a:p>
            <a:endParaRPr lang="en-GB">
              <a:cs typeface="Arial" pitchFamily="34" charset="0"/>
            </a:endParaRPr>
          </a:p>
        </p:txBody>
      </p:sp>
      <p:sp>
        <p:nvSpPr>
          <p:cNvPr id="73" name="Text Box 94"/>
          <p:cNvSpPr txBox="1">
            <a:spLocks noChangeArrowheads="1"/>
          </p:cNvSpPr>
          <p:nvPr/>
        </p:nvSpPr>
        <p:spPr bwMode="auto">
          <a:xfrm>
            <a:off x="497507" y="6373813"/>
            <a:ext cx="1054100" cy="346075"/>
          </a:xfrm>
          <a:prstGeom prst="rect">
            <a:avLst/>
          </a:prstGeom>
          <a:noFill/>
          <a:ln w="9525">
            <a:noFill/>
            <a:miter lim="800000"/>
            <a:headEnd/>
            <a:tailEnd/>
          </a:ln>
        </p:spPr>
        <p:txBody>
          <a:bodyPr wrap="none">
            <a:spAutoFit/>
          </a:bodyPr>
          <a:lstStyle/>
          <a:p>
            <a:pPr>
              <a:lnSpc>
                <a:spcPct val="104000"/>
              </a:lnSpc>
              <a:buClr>
                <a:srgbClr val="000000"/>
              </a:buClr>
              <a:buSzPct val="45000"/>
              <a:buFont typeface="Wingdings" pitchFamily="2" charset="2"/>
              <a:buNone/>
            </a:pPr>
            <a:r>
              <a:rPr lang="en-US" sz="1600" i="1" dirty="0">
                <a:cs typeface="Arial" pitchFamily="34" charset="0"/>
              </a:rPr>
              <a:t>Database</a:t>
            </a:r>
          </a:p>
        </p:txBody>
      </p:sp>
      <p:grpSp>
        <p:nvGrpSpPr>
          <p:cNvPr id="74" name="Group 95"/>
          <p:cNvGrpSpPr>
            <a:grpSpLocks/>
          </p:cNvGrpSpPr>
          <p:nvPr/>
        </p:nvGrpSpPr>
        <p:grpSpPr bwMode="auto">
          <a:xfrm>
            <a:off x="205407" y="6345238"/>
            <a:ext cx="288925" cy="396875"/>
            <a:chOff x="1680" y="3168"/>
            <a:chExt cx="768" cy="1056"/>
          </a:xfrm>
        </p:grpSpPr>
        <p:sp>
          <p:nvSpPr>
            <p:cNvPr id="75" name="AutoShape 96"/>
            <p:cNvSpPr>
              <a:spLocks noChangeArrowheads="1"/>
            </p:cNvSpPr>
            <p:nvPr/>
          </p:nvSpPr>
          <p:spPr bwMode="auto">
            <a:xfrm>
              <a:off x="1680" y="3840"/>
              <a:ext cx="768" cy="384"/>
            </a:xfrm>
            <a:prstGeom prst="can">
              <a:avLst>
                <a:gd name="adj" fmla="val 25000"/>
              </a:avLst>
            </a:prstGeom>
            <a:solidFill>
              <a:srgbClr val="969696"/>
            </a:solidFill>
            <a:ln w="9525">
              <a:solidFill>
                <a:schemeClr val="tx1"/>
              </a:solidFill>
              <a:round/>
              <a:headEnd/>
              <a:tailEnd/>
            </a:ln>
          </p:spPr>
          <p:txBody>
            <a:bodyPr wrap="none" anchor="ctr"/>
            <a:lstStyle/>
            <a:p>
              <a:endParaRPr lang="en-US">
                <a:cs typeface="Arial" pitchFamily="34" charset="0"/>
              </a:endParaRPr>
            </a:p>
          </p:txBody>
        </p:sp>
        <p:sp>
          <p:nvSpPr>
            <p:cNvPr id="76" name="AutoShape 97"/>
            <p:cNvSpPr>
              <a:spLocks noChangeArrowheads="1"/>
            </p:cNvSpPr>
            <p:nvPr/>
          </p:nvSpPr>
          <p:spPr bwMode="auto">
            <a:xfrm>
              <a:off x="1680" y="3504"/>
              <a:ext cx="768" cy="384"/>
            </a:xfrm>
            <a:prstGeom prst="can">
              <a:avLst>
                <a:gd name="adj" fmla="val 25000"/>
              </a:avLst>
            </a:prstGeom>
            <a:solidFill>
              <a:srgbClr val="969696"/>
            </a:solidFill>
            <a:ln w="9525">
              <a:solidFill>
                <a:schemeClr val="tx1"/>
              </a:solidFill>
              <a:round/>
              <a:headEnd/>
              <a:tailEnd/>
            </a:ln>
          </p:spPr>
          <p:txBody>
            <a:bodyPr wrap="none" anchor="ctr"/>
            <a:lstStyle/>
            <a:p>
              <a:pPr algn="ctr">
                <a:lnSpc>
                  <a:spcPct val="104000"/>
                </a:lnSpc>
                <a:buClr>
                  <a:srgbClr val="000000"/>
                </a:buClr>
                <a:buSzPct val="45000"/>
                <a:buFont typeface="Wingdings" pitchFamily="2" charset="2"/>
                <a:buNone/>
              </a:pPr>
              <a:endParaRPr lang="en-US">
                <a:solidFill>
                  <a:schemeClr val="bg1"/>
                </a:solidFill>
                <a:cs typeface="Arial" pitchFamily="34" charset="0"/>
              </a:endParaRPr>
            </a:p>
          </p:txBody>
        </p:sp>
        <p:sp>
          <p:nvSpPr>
            <p:cNvPr id="77" name="AutoShape 98"/>
            <p:cNvSpPr>
              <a:spLocks noChangeArrowheads="1"/>
            </p:cNvSpPr>
            <p:nvPr/>
          </p:nvSpPr>
          <p:spPr bwMode="auto">
            <a:xfrm>
              <a:off x="1680" y="3168"/>
              <a:ext cx="768" cy="384"/>
            </a:xfrm>
            <a:prstGeom prst="can">
              <a:avLst>
                <a:gd name="adj" fmla="val 25000"/>
              </a:avLst>
            </a:prstGeom>
            <a:solidFill>
              <a:srgbClr val="969696"/>
            </a:solidFill>
            <a:ln w="9525">
              <a:solidFill>
                <a:schemeClr val="tx1"/>
              </a:solidFill>
              <a:round/>
              <a:headEnd/>
              <a:tailEnd/>
            </a:ln>
          </p:spPr>
          <p:txBody>
            <a:bodyPr wrap="none" anchor="ctr"/>
            <a:lstStyle/>
            <a:p>
              <a:endParaRPr lang="en-US">
                <a:cs typeface="Arial" pitchFamily="34" charset="0"/>
              </a:endParaRPr>
            </a:p>
          </p:txBody>
        </p:sp>
      </p:grpSp>
      <p:sp>
        <p:nvSpPr>
          <p:cNvPr id="78" name="Text Box 99"/>
          <p:cNvSpPr txBox="1">
            <a:spLocks noChangeArrowheads="1"/>
          </p:cNvSpPr>
          <p:nvPr/>
        </p:nvSpPr>
        <p:spPr bwMode="auto">
          <a:xfrm>
            <a:off x="2059607" y="6373813"/>
            <a:ext cx="984565" cy="348429"/>
          </a:xfrm>
          <a:prstGeom prst="rect">
            <a:avLst/>
          </a:prstGeom>
          <a:noFill/>
          <a:ln w="9525">
            <a:noFill/>
            <a:miter lim="800000"/>
            <a:headEnd/>
            <a:tailEnd/>
          </a:ln>
        </p:spPr>
        <p:txBody>
          <a:bodyPr wrap="none">
            <a:spAutoFit/>
          </a:bodyPr>
          <a:lstStyle/>
          <a:p>
            <a:pPr>
              <a:lnSpc>
                <a:spcPct val="104000"/>
              </a:lnSpc>
              <a:buClr>
                <a:srgbClr val="000000"/>
              </a:buClr>
              <a:buSzPct val="45000"/>
              <a:buFont typeface="Wingdings" pitchFamily="2" charset="2"/>
              <a:buNone/>
            </a:pPr>
            <a:r>
              <a:rPr lang="en-US" sz="1600" i="1" dirty="0" smtClean="0">
                <a:cs typeface="Arial" pitchFamily="34" charset="0"/>
              </a:rPr>
              <a:t>Interface</a:t>
            </a:r>
            <a:endParaRPr lang="en-US" sz="1600" i="1" dirty="0">
              <a:cs typeface="Arial" pitchFamily="34" charset="0"/>
            </a:endParaRPr>
          </a:p>
        </p:txBody>
      </p:sp>
      <p:sp>
        <p:nvSpPr>
          <p:cNvPr id="79" name="AutoShape 100"/>
          <p:cNvSpPr>
            <a:spLocks noChangeArrowheads="1"/>
          </p:cNvSpPr>
          <p:nvPr/>
        </p:nvSpPr>
        <p:spPr bwMode="auto">
          <a:xfrm>
            <a:off x="1757982" y="6373813"/>
            <a:ext cx="328613" cy="328612"/>
          </a:xfrm>
          <a:prstGeom prst="roundRect">
            <a:avLst>
              <a:gd name="adj" fmla="val 16667"/>
            </a:avLst>
          </a:prstGeom>
          <a:solidFill>
            <a:srgbClr val="808080"/>
          </a:solidFill>
          <a:ln w="9525">
            <a:solidFill>
              <a:schemeClr val="tx1"/>
            </a:solidFill>
            <a:round/>
            <a:headEnd/>
            <a:tailEnd/>
          </a:ln>
        </p:spPr>
        <p:txBody>
          <a:bodyPr wrap="none" anchor="ctr"/>
          <a:lstStyle/>
          <a:p>
            <a:pPr algn="ctr">
              <a:lnSpc>
                <a:spcPct val="104000"/>
              </a:lnSpc>
              <a:buClr>
                <a:srgbClr val="000000"/>
              </a:buClr>
              <a:buSzPct val="45000"/>
              <a:buFont typeface="Wingdings" pitchFamily="2" charset="2"/>
              <a:buNone/>
            </a:pPr>
            <a:r>
              <a:rPr lang="en-US" sz="1000" dirty="0" smtClean="0">
                <a:solidFill>
                  <a:schemeClr val="bg1"/>
                </a:solidFill>
                <a:cs typeface="Arial" pitchFamily="34" charset="0"/>
              </a:rPr>
              <a:t>I</a:t>
            </a:r>
            <a:endParaRPr lang="en-US" sz="1000" dirty="0">
              <a:solidFill>
                <a:schemeClr val="bg1"/>
              </a:solidFill>
              <a:cs typeface="Arial" pitchFamily="34" charset="0"/>
            </a:endParaRPr>
          </a:p>
        </p:txBody>
      </p:sp>
      <p:sp>
        <p:nvSpPr>
          <p:cNvPr id="80" name="AutoShape 101"/>
          <p:cNvSpPr>
            <a:spLocks noChangeArrowheads="1"/>
          </p:cNvSpPr>
          <p:nvPr/>
        </p:nvSpPr>
        <p:spPr bwMode="auto">
          <a:xfrm>
            <a:off x="3220789" y="6365875"/>
            <a:ext cx="304800" cy="304800"/>
          </a:xfrm>
          <a:prstGeom prst="smileyFace">
            <a:avLst>
              <a:gd name="adj" fmla="val 4653"/>
            </a:avLst>
          </a:prstGeom>
          <a:solidFill>
            <a:srgbClr val="C0C0C0">
              <a:alpha val="23921"/>
            </a:srgbClr>
          </a:solidFill>
          <a:ln w="9525">
            <a:solidFill>
              <a:schemeClr val="tx1"/>
            </a:solidFill>
            <a:round/>
            <a:headEnd/>
            <a:tailEnd/>
          </a:ln>
        </p:spPr>
        <p:txBody>
          <a:bodyPr wrap="none" anchor="ctr"/>
          <a:lstStyle/>
          <a:p>
            <a:endParaRPr lang="en-US">
              <a:cs typeface="Arial" pitchFamily="34" charset="0"/>
            </a:endParaRPr>
          </a:p>
        </p:txBody>
      </p:sp>
      <p:sp>
        <p:nvSpPr>
          <p:cNvPr id="81" name="Text Box 102"/>
          <p:cNvSpPr txBox="1">
            <a:spLocks noChangeArrowheads="1"/>
          </p:cNvSpPr>
          <p:nvPr/>
        </p:nvSpPr>
        <p:spPr bwMode="auto">
          <a:xfrm>
            <a:off x="3527177" y="6373813"/>
            <a:ext cx="612775" cy="346075"/>
          </a:xfrm>
          <a:prstGeom prst="rect">
            <a:avLst/>
          </a:prstGeom>
          <a:noFill/>
          <a:ln w="9525">
            <a:noFill/>
            <a:miter lim="800000"/>
            <a:headEnd/>
            <a:tailEnd/>
          </a:ln>
        </p:spPr>
        <p:txBody>
          <a:bodyPr wrap="none">
            <a:spAutoFit/>
          </a:bodyPr>
          <a:lstStyle/>
          <a:p>
            <a:pPr>
              <a:lnSpc>
                <a:spcPct val="104000"/>
              </a:lnSpc>
              <a:buClr>
                <a:srgbClr val="000000"/>
              </a:buClr>
              <a:buSzPct val="45000"/>
              <a:buFont typeface="Wingdings" pitchFamily="2" charset="2"/>
              <a:buNone/>
            </a:pPr>
            <a:r>
              <a:rPr lang="en-US" sz="1600" i="1">
                <a:cs typeface="Arial" pitchFamily="34" charset="0"/>
              </a:rPr>
              <a:t>User</a:t>
            </a:r>
          </a:p>
        </p:txBody>
      </p:sp>
      <p:sp>
        <p:nvSpPr>
          <p:cNvPr id="82" name="Line 105"/>
          <p:cNvSpPr>
            <a:spLocks noChangeShapeType="1"/>
          </p:cNvSpPr>
          <p:nvPr/>
        </p:nvSpPr>
        <p:spPr bwMode="auto">
          <a:xfrm>
            <a:off x="0" y="2356570"/>
            <a:ext cx="9144000" cy="0"/>
          </a:xfrm>
          <a:prstGeom prst="line">
            <a:avLst/>
          </a:prstGeom>
          <a:noFill/>
          <a:ln w="9525">
            <a:solidFill>
              <a:schemeClr val="bg2"/>
            </a:solidFill>
            <a:round/>
            <a:headEnd/>
            <a:tailEnd/>
          </a:ln>
        </p:spPr>
        <p:txBody>
          <a:bodyPr wrap="none" anchor="ctr"/>
          <a:lstStyle/>
          <a:p>
            <a:endParaRPr lang="en-GB">
              <a:cs typeface="Arial" pitchFamily="34" charset="0"/>
            </a:endParaRPr>
          </a:p>
        </p:txBody>
      </p:sp>
      <p:sp>
        <p:nvSpPr>
          <p:cNvPr id="83" name="Rectangle 6"/>
          <p:cNvSpPr>
            <a:spLocks noChangeArrowheads="1"/>
          </p:cNvSpPr>
          <p:nvPr/>
        </p:nvSpPr>
        <p:spPr bwMode="auto">
          <a:xfrm>
            <a:off x="355600" y="764704"/>
            <a:ext cx="8464550" cy="1348061"/>
          </a:xfrm>
          <a:prstGeom prst="rect">
            <a:avLst/>
          </a:prstGeom>
          <a:noFill/>
          <a:ln w="9525">
            <a:noFill/>
            <a:miter lim="800000"/>
            <a:headEnd/>
            <a:tailEnd/>
          </a:ln>
        </p:spPr>
        <p:txBody>
          <a:bodyPr>
            <a:spAutoFit/>
          </a:bodyPr>
          <a:lstStyle/>
          <a:p>
            <a:pPr algn="ctr">
              <a:lnSpc>
                <a:spcPct val="90000"/>
              </a:lnSpc>
              <a:spcBef>
                <a:spcPct val="20000"/>
              </a:spcBef>
            </a:pPr>
            <a:r>
              <a:rPr lang="en-US" b="1" dirty="0">
                <a:cs typeface="Arial" pitchFamily="34" charset="0"/>
              </a:rPr>
              <a:t>Combining </a:t>
            </a:r>
            <a:r>
              <a:rPr lang="en-US" sz="3200" b="1" dirty="0">
                <a:cs typeface="Arial" pitchFamily="34" charset="0"/>
              </a:rPr>
              <a:t>data</a:t>
            </a:r>
            <a:r>
              <a:rPr lang="en-US" dirty="0">
                <a:cs typeface="Arial" pitchFamily="34" charset="0"/>
              </a:rPr>
              <a:t> residing in </a:t>
            </a:r>
            <a:r>
              <a:rPr lang="en-US" b="1" dirty="0">
                <a:cs typeface="Arial" pitchFamily="34" charset="0"/>
              </a:rPr>
              <a:t>different sources</a:t>
            </a:r>
            <a:endParaRPr lang="en-US" dirty="0">
              <a:cs typeface="Arial" pitchFamily="34" charset="0"/>
            </a:endParaRPr>
          </a:p>
          <a:p>
            <a:pPr algn="ctr">
              <a:lnSpc>
                <a:spcPct val="90000"/>
              </a:lnSpc>
              <a:spcBef>
                <a:spcPct val="20000"/>
              </a:spcBef>
            </a:pPr>
            <a:r>
              <a:rPr lang="en-US" dirty="0">
                <a:cs typeface="Arial" pitchFamily="34" charset="0"/>
              </a:rPr>
              <a:t>… providing users with a </a:t>
            </a:r>
            <a:r>
              <a:rPr lang="en-US" b="1" dirty="0">
                <a:cs typeface="Arial" pitchFamily="34" charset="0"/>
              </a:rPr>
              <a:t>unified view</a:t>
            </a:r>
            <a:r>
              <a:rPr lang="en-US" dirty="0">
                <a:cs typeface="Arial" pitchFamily="34" charset="0"/>
              </a:rPr>
              <a:t> of these data.</a:t>
            </a:r>
            <a:endParaRPr lang="en-US" sz="2000" dirty="0">
              <a:cs typeface="Arial" pitchFamily="34" charset="0"/>
            </a:endParaRPr>
          </a:p>
          <a:p>
            <a:pPr algn="ctr">
              <a:lnSpc>
                <a:spcPct val="90000"/>
              </a:lnSpc>
              <a:spcBef>
                <a:spcPct val="20000"/>
              </a:spcBef>
            </a:pPr>
            <a:endParaRPr lang="en-US" dirty="0">
              <a:cs typeface="Arial" pitchFamily="34" charset="0"/>
            </a:endParaRPr>
          </a:p>
        </p:txBody>
      </p:sp>
      <p:grpSp>
        <p:nvGrpSpPr>
          <p:cNvPr id="86" name="Group 85"/>
          <p:cNvGrpSpPr/>
          <p:nvPr/>
        </p:nvGrpSpPr>
        <p:grpSpPr>
          <a:xfrm>
            <a:off x="5940151" y="2777929"/>
            <a:ext cx="2988539" cy="3003334"/>
            <a:chOff x="5138738" y="2469282"/>
            <a:chExt cx="3527425" cy="3544888"/>
          </a:xfrm>
        </p:grpSpPr>
        <p:sp>
          <p:nvSpPr>
            <p:cNvPr id="7" name="Rectangle 75"/>
            <p:cNvSpPr>
              <a:spLocks noChangeArrowheads="1"/>
            </p:cNvSpPr>
            <p:nvPr/>
          </p:nvSpPr>
          <p:spPr bwMode="auto">
            <a:xfrm>
              <a:off x="5138738" y="2469282"/>
              <a:ext cx="3527425" cy="1104900"/>
            </a:xfrm>
            <a:prstGeom prst="rect">
              <a:avLst/>
            </a:prstGeom>
            <a:solidFill>
              <a:schemeClr val="bg1"/>
            </a:solidFill>
            <a:ln w="12700">
              <a:solidFill>
                <a:schemeClr val="tx1"/>
              </a:solidFill>
              <a:prstDash val="sysDot"/>
              <a:miter lim="800000"/>
              <a:headEnd/>
              <a:tailEnd/>
            </a:ln>
          </p:spPr>
          <p:txBody>
            <a:bodyPr wrap="none" anchor="ctr"/>
            <a:lstStyle/>
            <a:p>
              <a:endParaRPr lang="en-US">
                <a:cs typeface="Arial" pitchFamily="34" charset="0"/>
              </a:endParaRPr>
            </a:p>
          </p:txBody>
        </p:sp>
        <p:grpSp>
          <p:nvGrpSpPr>
            <p:cNvPr id="11" name="Group 8"/>
            <p:cNvGrpSpPr>
              <a:grpSpLocks/>
            </p:cNvGrpSpPr>
            <p:nvPr/>
          </p:nvGrpSpPr>
          <p:grpSpPr bwMode="auto">
            <a:xfrm>
              <a:off x="5334000" y="2623270"/>
              <a:ext cx="3124200" cy="3390900"/>
              <a:chOff x="5334000" y="2740868"/>
              <a:chExt cx="3124200" cy="3390900"/>
            </a:xfrm>
          </p:grpSpPr>
          <p:sp>
            <p:nvSpPr>
              <p:cNvPr id="12" name="Rectangle 9"/>
              <p:cNvSpPr>
                <a:spLocks noChangeArrowheads="1"/>
              </p:cNvSpPr>
              <p:nvPr/>
            </p:nvSpPr>
            <p:spPr bwMode="auto">
              <a:xfrm>
                <a:off x="5334000" y="2748806"/>
                <a:ext cx="712788" cy="760412"/>
              </a:xfrm>
              <a:prstGeom prst="rect">
                <a:avLst/>
              </a:prstGeom>
              <a:solidFill>
                <a:srgbClr val="FF6600">
                  <a:alpha val="10196"/>
                </a:srgbClr>
              </a:solidFill>
              <a:ln w="9525">
                <a:solidFill>
                  <a:schemeClr val="tx1"/>
                </a:solidFill>
                <a:miter lim="800000"/>
                <a:headEnd/>
                <a:tailEnd/>
              </a:ln>
            </p:spPr>
            <p:txBody>
              <a:bodyPr wrap="none" anchor="ctr"/>
              <a:lstStyle/>
              <a:p>
                <a:endParaRPr lang="en-US">
                  <a:cs typeface="Arial" pitchFamily="34" charset="0"/>
                </a:endParaRPr>
              </a:p>
            </p:txBody>
          </p:sp>
          <p:grpSp>
            <p:nvGrpSpPr>
              <p:cNvPr id="13" name="Group 10"/>
              <p:cNvGrpSpPr>
                <a:grpSpLocks/>
              </p:cNvGrpSpPr>
              <p:nvPr/>
            </p:nvGrpSpPr>
            <p:grpSpPr bwMode="auto">
              <a:xfrm>
                <a:off x="5468938" y="2825006"/>
                <a:ext cx="449262" cy="615950"/>
                <a:chOff x="1680" y="3168"/>
                <a:chExt cx="768" cy="1056"/>
              </a:xfrm>
            </p:grpSpPr>
            <p:sp>
              <p:nvSpPr>
                <p:cNvPr id="32" name="AutoShape 11"/>
                <p:cNvSpPr>
                  <a:spLocks noChangeArrowheads="1"/>
                </p:cNvSpPr>
                <p:nvPr/>
              </p:nvSpPr>
              <p:spPr bwMode="auto">
                <a:xfrm>
                  <a:off x="1680" y="3840"/>
                  <a:ext cx="768" cy="384"/>
                </a:xfrm>
                <a:prstGeom prst="can">
                  <a:avLst>
                    <a:gd name="adj" fmla="val 25000"/>
                  </a:avLst>
                </a:prstGeom>
                <a:solidFill>
                  <a:srgbClr val="FF6600">
                    <a:alpha val="63136"/>
                  </a:srgbClr>
                </a:solidFill>
                <a:ln w="9525">
                  <a:solidFill>
                    <a:schemeClr val="tx1"/>
                  </a:solidFill>
                  <a:round/>
                  <a:headEnd/>
                  <a:tailEnd/>
                </a:ln>
              </p:spPr>
              <p:txBody>
                <a:bodyPr wrap="none" anchor="ctr"/>
                <a:lstStyle/>
                <a:p>
                  <a:endParaRPr lang="en-US" sz="1400">
                    <a:cs typeface="Arial" pitchFamily="34" charset="0"/>
                  </a:endParaRPr>
                </a:p>
              </p:txBody>
            </p:sp>
            <p:sp>
              <p:nvSpPr>
                <p:cNvPr id="33" name="AutoShape 12"/>
                <p:cNvSpPr>
                  <a:spLocks noChangeArrowheads="1"/>
                </p:cNvSpPr>
                <p:nvPr/>
              </p:nvSpPr>
              <p:spPr bwMode="auto">
                <a:xfrm>
                  <a:off x="1680" y="3504"/>
                  <a:ext cx="768" cy="384"/>
                </a:xfrm>
                <a:prstGeom prst="can">
                  <a:avLst>
                    <a:gd name="adj" fmla="val 25000"/>
                  </a:avLst>
                </a:prstGeom>
                <a:solidFill>
                  <a:srgbClr val="FF6600">
                    <a:alpha val="63136"/>
                  </a:srgbClr>
                </a:solidFill>
                <a:ln w="9525">
                  <a:solidFill>
                    <a:schemeClr val="tx1"/>
                  </a:solidFill>
                  <a:round/>
                  <a:headEnd/>
                  <a:tailEnd/>
                </a:ln>
              </p:spPr>
              <p:txBody>
                <a:bodyPr wrap="none" anchor="ctr"/>
                <a:lstStyle/>
                <a:p>
                  <a:pPr algn="ctr">
                    <a:lnSpc>
                      <a:spcPct val="104000"/>
                    </a:lnSpc>
                    <a:buClr>
                      <a:srgbClr val="000000"/>
                    </a:buClr>
                    <a:buSzPct val="45000"/>
                    <a:buFont typeface="Wingdings" pitchFamily="2" charset="2"/>
                    <a:buNone/>
                  </a:pPr>
                  <a:r>
                    <a:rPr lang="en-US" sz="1400">
                      <a:solidFill>
                        <a:schemeClr val="bg1"/>
                      </a:solidFill>
                      <a:cs typeface="Arial" pitchFamily="34" charset="0"/>
                    </a:rPr>
                    <a:t>DB</a:t>
                  </a:r>
                </a:p>
              </p:txBody>
            </p:sp>
            <p:sp>
              <p:nvSpPr>
                <p:cNvPr id="34" name="AutoShape 13"/>
                <p:cNvSpPr>
                  <a:spLocks noChangeArrowheads="1"/>
                </p:cNvSpPr>
                <p:nvPr/>
              </p:nvSpPr>
              <p:spPr bwMode="auto">
                <a:xfrm>
                  <a:off x="1680" y="3168"/>
                  <a:ext cx="768" cy="384"/>
                </a:xfrm>
                <a:prstGeom prst="can">
                  <a:avLst>
                    <a:gd name="adj" fmla="val 25000"/>
                  </a:avLst>
                </a:prstGeom>
                <a:solidFill>
                  <a:srgbClr val="FF6600">
                    <a:alpha val="63136"/>
                  </a:srgbClr>
                </a:solidFill>
                <a:ln w="9525">
                  <a:solidFill>
                    <a:schemeClr val="tx1"/>
                  </a:solidFill>
                  <a:round/>
                  <a:headEnd/>
                  <a:tailEnd/>
                </a:ln>
              </p:spPr>
              <p:txBody>
                <a:bodyPr wrap="none" anchor="ctr"/>
                <a:lstStyle/>
                <a:p>
                  <a:endParaRPr lang="en-US" sz="1400">
                    <a:cs typeface="Arial" pitchFamily="34" charset="0"/>
                  </a:endParaRPr>
                </a:p>
              </p:txBody>
            </p:sp>
          </p:grpSp>
          <p:sp>
            <p:nvSpPr>
              <p:cNvPr id="14" name="AutoShape 14"/>
              <p:cNvSpPr>
                <a:spLocks noChangeArrowheads="1"/>
              </p:cNvSpPr>
              <p:nvPr/>
            </p:nvSpPr>
            <p:spPr bwMode="auto">
              <a:xfrm>
                <a:off x="6550124" y="4431556"/>
                <a:ext cx="709612" cy="709612"/>
              </a:xfrm>
              <a:prstGeom prst="roundRect">
                <a:avLst>
                  <a:gd name="adj" fmla="val 16667"/>
                </a:avLst>
              </a:prstGeom>
              <a:solidFill>
                <a:srgbClr val="800000"/>
              </a:solidFill>
              <a:ln w="9525">
                <a:solidFill>
                  <a:schemeClr val="tx1"/>
                </a:solidFill>
                <a:round/>
                <a:headEnd/>
                <a:tailEnd/>
              </a:ln>
            </p:spPr>
            <p:txBody>
              <a:bodyPr wrap="none" anchor="ctr"/>
              <a:lstStyle/>
              <a:p>
                <a:pPr algn="ctr">
                  <a:lnSpc>
                    <a:spcPct val="104000"/>
                  </a:lnSpc>
                  <a:buClr>
                    <a:srgbClr val="000000"/>
                  </a:buClr>
                  <a:buSzPct val="45000"/>
                  <a:buFont typeface="Wingdings" pitchFamily="2" charset="2"/>
                  <a:buNone/>
                </a:pPr>
                <a:r>
                  <a:rPr lang="en-US" sz="1300" dirty="0">
                    <a:solidFill>
                      <a:schemeClr val="bg1"/>
                    </a:solidFill>
                    <a:cs typeface="Arial" pitchFamily="34" charset="0"/>
                  </a:rPr>
                  <a:t>I</a:t>
                </a:r>
              </a:p>
            </p:txBody>
          </p:sp>
          <p:sp>
            <p:nvSpPr>
              <p:cNvPr id="15" name="AutoShape 16"/>
              <p:cNvSpPr>
                <a:spLocks noChangeArrowheads="1"/>
              </p:cNvSpPr>
              <p:nvPr/>
            </p:nvSpPr>
            <p:spPr bwMode="auto">
              <a:xfrm>
                <a:off x="6672361" y="5674568"/>
                <a:ext cx="457200" cy="457200"/>
              </a:xfrm>
              <a:prstGeom prst="smileyFace">
                <a:avLst>
                  <a:gd name="adj" fmla="val 4653"/>
                </a:avLst>
              </a:prstGeom>
              <a:solidFill>
                <a:srgbClr val="FFEBE8"/>
              </a:solidFill>
              <a:ln w="9525">
                <a:solidFill>
                  <a:schemeClr val="tx1"/>
                </a:solidFill>
                <a:round/>
                <a:headEnd/>
                <a:tailEnd/>
              </a:ln>
            </p:spPr>
            <p:txBody>
              <a:bodyPr wrap="none" anchor="ctr"/>
              <a:lstStyle/>
              <a:p>
                <a:endParaRPr lang="en-US">
                  <a:cs typeface="Arial" pitchFamily="34" charset="0"/>
                </a:endParaRPr>
              </a:p>
            </p:txBody>
          </p:sp>
          <p:cxnSp>
            <p:nvCxnSpPr>
              <p:cNvPr id="16" name="AutoShape 17"/>
              <p:cNvCxnSpPr>
                <a:cxnSpLocks noChangeShapeType="1"/>
                <a:stCxn id="15" idx="0"/>
                <a:endCxn id="14" idx="2"/>
              </p:cNvCxnSpPr>
              <p:nvPr/>
            </p:nvCxnSpPr>
            <p:spPr bwMode="auto">
              <a:xfrm flipV="1">
                <a:off x="6900961" y="5141168"/>
                <a:ext cx="4763" cy="533400"/>
              </a:xfrm>
              <a:prstGeom prst="straightConnector1">
                <a:avLst/>
              </a:prstGeom>
              <a:noFill/>
              <a:ln w="9525">
                <a:solidFill>
                  <a:schemeClr val="tx1"/>
                </a:solidFill>
                <a:round/>
                <a:headEnd/>
                <a:tailEnd type="triangle" w="lg" len="lg"/>
              </a:ln>
            </p:spPr>
          </p:cxnSp>
          <p:sp>
            <p:nvSpPr>
              <p:cNvPr id="17" name="Rectangle 18"/>
              <p:cNvSpPr>
                <a:spLocks noChangeArrowheads="1"/>
              </p:cNvSpPr>
              <p:nvPr/>
            </p:nvSpPr>
            <p:spPr bwMode="auto">
              <a:xfrm>
                <a:off x="6145213" y="2740868"/>
                <a:ext cx="712787" cy="760413"/>
              </a:xfrm>
              <a:prstGeom prst="rect">
                <a:avLst/>
              </a:prstGeom>
              <a:solidFill>
                <a:srgbClr val="008000">
                  <a:alpha val="10196"/>
                </a:srgbClr>
              </a:solidFill>
              <a:ln w="9525">
                <a:solidFill>
                  <a:schemeClr val="tx1"/>
                </a:solidFill>
                <a:miter lim="800000"/>
                <a:headEnd/>
                <a:tailEnd/>
              </a:ln>
            </p:spPr>
            <p:txBody>
              <a:bodyPr wrap="none" anchor="ctr"/>
              <a:lstStyle/>
              <a:p>
                <a:endParaRPr lang="en-US">
                  <a:cs typeface="Arial" pitchFamily="34" charset="0"/>
                </a:endParaRPr>
              </a:p>
            </p:txBody>
          </p:sp>
          <p:grpSp>
            <p:nvGrpSpPr>
              <p:cNvPr id="18" name="Group 19"/>
              <p:cNvGrpSpPr>
                <a:grpSpLocks/>
              </p:cNvGrpSpPr>
              <p:nvPr/>
            </p:nvGrpSpPr>
            <p:grpSpPr bwMode="auto">
              <a:xfrm>
                <a:off x="6280150" y="2807544"/>
                <a:ext cx="449263" cy="625283"/>
                <a:chOff x="1680" y="3168"/>
                <a:chExt cx="768" cy="1072"/>
              </a:xfrm>
            </p:grpSpPr>
            <p:sp>
              <p:nvSpPr>
                <p:cNvPr id="29" name="AutoShape 20"/>
                <p:cNvSpPr>
                  <a:spLocks noChangeArrowheads="1"/>
                </p:cNvSpPr>
                <p:nvPr/>
              </p:nvSpPr>
              <p:spPr bwMode="auto">
                <a:xfrm>
                  <a:off x="1680" y="3856"/>
                  <a:ext cx="768" cy="384"/>
                </a:xfrm>
                <a:prstGeom prst="can">
                  <a:avLst>
                    <a:gd name="adj" fmla="val 25000"/>
                  </a:avLst>
                </a:prstGeom>
                <a:solidFill>
                  <a:srgbClr val="008000">
                    <a:alpha val="63136"/>
                  </a:srgbClr>
                </a:solidFill>
                <a:ln w="9525">
                  <a:solidFill>
                    <a:schemeClr val="tx1"/>
                  </a:solidFill>
                  <a:round/>
                  <a:headEnd/>
                  <a:tailEnd/>
                </a:ln>
              </p:spPr>
              <p:txBody>
                <a:bodyPr wrap="none" anchor="ctr"/>
                <a:lstStyle/>
                <a:p>
                  <a:endParaRPr lang="en-US" sz="1400">
                    <a:cs typeface="Arial" pitchFamily="34" charset="0"/>
                  </a:endParaRPr>
                </a:p>
              </p:txBody>
            </p:sp>
            <p:sp>
              <p:nvSpPr>
                <p:cNvPr id="30" name="AutoShape 21"/>
                <p:cNvSpPr>
                  <a:spLocks noChangeArrowheads="1"/>
                </p:cNvSpPr>
                <p:nvPr/>
              </p:nvSpPr>
              <p:spPr bwMode="auto">
                <a:xfrm>
                  <a:off x="1680" y="3520"/>
                  <a:ext cx="768" cy="384"/>
                </a:xfrm>
                <a:prstGeom prst="can">
                  <a:avLst>
                    <a:gd name="adj" fmla="val 25000"/>
                  </a:avLst>
                </a:prstGeom>
                <a:solidFill>
                  <a:srgbClr val="008000">
                    <a:alpha val="63136"/>
                  </a:srgbClr>
                </a:solidFill>
                <a:ln w="9525">
                  <a:solidFill>
                    <a:schemeClr val="tx1"/>
                  </a:solidFill>
                  <a:round/>
                  <a:headEnd/>
                  <a:tailEnd/>
                </a:ln>
              </p:spPr>
              <p:txBody>
                <a:bodyPr wrap="none" anchor="ctr"/>
                <a:lstStyle/>
                <a:p>
                  <a:pPr algn="ctr">
                    <a:lnSpc>
                      <a:spcPct val="104000"/>
                    </a:lnSpc>
                    <a:buClr>
                      <a:srgbClr val="000000"/>
                    </a:buClr>
                    <a:buSzPct val="45000"/>
                    <a:buFont typeface="Wingdings" pitchFamily="2" charset="2"/>
                    <a:buNone/>
                  </a:pPr>
                  <a:r>
                    <a:rPr lang="en-US" sz="1400">
                      <a:solidFill>
                        <a:schemeClr val="bg1"/>
                      </a:solidFill>
                      <a:cs typeface="Arial" pitchFamily="34" charset="0"/>
                    </a:rPr>
                    <a:t>DB</a:t>
                  </a:r>
                </a:p>
              </p:txBody>
            </p:sp>
            <p:sp>
              <p:nvSpPr>
                <p:cNvPr id="31" name="AutoShape 22"/>
                <p:cNvSpPr>
                  <a:spLocks noChangeArrowheads="1"/>
                </p:cNvSpPr>
                <p:nvPr/>
              </p:nvSpPr>
              <p:spPr bwMode="auto">
                <a:xfrm>
                  <a:off x="1680" y="3168"/>
                  <a:ext cx="768" cy="384"/>
                </a:xfrm>
                <a:prstGeom prst="can">
                  <a:avLst>
                    <a:gd name="adj" fmla="val 25000"/>
                  </a:avLst>
                </a:prstGeom>
                <a:solidFill>
                  <a:srgbClr val="008000">
                    <a:alpha val="63136"/>
                  </a:srgbClr>
                </a:solidFill>
                <a:ln w="9525">
                  <a:solidFill>
                    <a:schemeClr val="tx1"/>
                  </a:solidFill>
                  <a:round/>
                  <a:headEnd/>
                  <a:tailEnd/>
                </a:ln>
              </p:spPr>
              <p:txBody>
                <a:bodyPr wrap="none" anchor="ctr"/>
                <a:lstStyle/>
                <a:p>
                  <a:endParaRPr lang="en-US" sz="1400">
                    <a:cs typeface="Arial" pitchFamily="34" charset="0"/>
                  </a:endParaRPr>
                </a:p>
              </p:txBody>
            </p:sp>
          </p:grpSp>
          <p:sp>
            <p:nvSpPr>
              <p:cNvPr id="19" name="Rectangle 24"/>
              <p:cNvSpPr>
                <a:spLocks noChangeArrowheads="1"/>
              </p:cNvSpPr>
              <p:nvPr/>
            </p:nvSpPr>
            <p:spPr bwMode="auto">
              <a:xfrm>
                <a:off x="6934200" y="2748806"/>
                <a:ext cx="712788" cy="760412"/>
              </a:xfrm>
              <a:prstGeom prst="rect">
                <a:avLst/>
              </a:prstGeom>
              <a:solidFill>
                <a:srgbClr val="800080">
                  <a:alpha val="10196"/>
                </a:srgbClr>
              </a:solidFill>
              <a:ln w="9525">
                <a:solidFill>
                  <a:schemeClr val="tx1"/>
                </a:solidFill>
                <a:miter lim="800000"/>
                <a:headEnd/>
                <a:tailEnd/>
              </a:ln>
            </p:spPr>
            <p:txBody>
              <a:bodyPr wrap="none" anchor="ctr"/>
              <a:lstStyle/>
              <a:p>
                <a:endParaRPr lang="en-US">
                  <a:cs typeface="Arial" pitchFamily="34" charset="0"/>
                </a:endParaRPr>
              </a:p>
            </p:txBody>
          </p:sp>
          <p:grpSp>
            <p:nvGrpSpPr>
              <p:cNvPr id="20" name="Group 25"/>
              <p:cNvGrpSpPr>
                <a:grpSpLocks/>
              </p:cNvGrpSpPr>
              <p:nvPr/>
            </p:nvGrpSpPr>
            <p:grpSpPr bwMode="auto">
              <a:xfrm>
                <a:off x="7069138" y="2825006"/>
                <a:ext cx="449262" cy="615950"/>
                <a:chOff x="1680" y="3168"/>
                <a:chExt cx="768" cy="1056"/>
              </a:xfrm>
            </p:grpSpPr>
            <p:sp>
              <p:nvSpPr>
                <p:cNvPr id="26" name="AutoShape 26"/>
                <p:cNvSpPr>
                  <a:spLocks noChangeArrowheads="1"/>
                </p:cNvSpPr>
                <p:nvPr/>
              </p:nvSpPr>
              <p:spPr bwMode="auto">
                <a:xfrm>
                  <a:off x="1680" y="3840"/>
                  <a:ext cx="768" cy="384"/>
                </a:xfrm>
                <a:prstGeom prst="can">
                  <a:avLst>
                    <a:gd name="adj" fmla="val 25000"/>
                  </a:avLst>
                </a:prstGeom>
                <a:solidFill>
                  <a:srgbClr val="800080">
                    <a:alpha val="63136"/>
                  </a:srgbClr>
                </a:solidFill>
                <a:ln w="9525">
                  <a:solidFill>
                    <a:schemeClr val="tx1"/>
                  </a:solidFill>
                  <a:round/>
                  <a:headEnd/>
                  <a:tailEnd/>
                </a:ln>
              </p:spPr>
              <p:txBody>
                <a:bodyPr wrap="none" anchor="ctr"/>
                <a:lstStyle/>
                <a:p>
                  <a:endParaRPr lang="en-US" sz="1400">
                    <a:cs typeface="Arial" pitchFamily="34" charset="0"/>
                  </a:endParaRPr>
                </a:p>
              </p:txBody>
            </p:sp>
            <p:sp>
              <p:nvSpPr>
                <p:cNvPr id="27" name="AutoShape 27"/>
                <p:cNvSpPr>
                  <a:spLocks noChangeArrowheads="1"/>
                </p:cNvSpPr>
                <p:nvPr/>
              </p:nvSpPr>
              <p:spPr bwMode="auto">
                <a:xfrm>
                  <a:off x="1680" y="3504"/>
                  <a:ext cx="768" cy="384"/>
                </a:xfrm>
                <a:prstGeom prst="can">
                  <a:avLst>
                    <a:gd name="adj" fmla="val 25000"/>
                  </a:avLst>
                </a:prstGeom>
                <a:solidFill>
                  <a:srgbClr val="800080">
                    <a:alpha val="63136"/>
                  </a:srgbClr>
                </a:solidFill>
                <a:ln w="9525">
                  <a:solidFill>
                    <a:schemeClr val="tx1"/>
                  </a:solidFill>
                  <a:round/>
                  <a:headEnd/>
                  <a:tailEnd/>
                </a:ln>
              </p:spPr>
              <p:txBody>
                <a:bodyPr wrap="none" anchor="ctr"/>
                <a:lstStyle/>
                <a:p>
                  <a:pPr algn="ctr">
                    <a:lnSpc>
                      <a:spcPct val="104000"/>
                    </a:lnSpc>
                    <a:buClr>
                      <a:srgbClr val="000000"/>
                    </a:buClr>
                    <a:buSzPct val="45000"/>
                    <a:buFont typeface="Wingdings" pitchFamily="2" charset="2"/>
                    <a:buNone/>
                  </a:pPr>
                  <a:r>
                    <a:rPr lang="en-US" sz="1400">
                      <a:solidFill>
                        <a:schemeClr val="bg1"/>
                      </a:solidFill>
                      <a:cs typeface="Arial" pitchFamily="34" charset="0"/>
                    </a:rPr>
                    <a:t>DB</a:t>
                  </a:r>
                </a:p>
              </p:txBody>
            </p:sp>
            <p:sp>
              <p:nvSpPr>
                <p:cNvPr id="28" name="AutoShape 28"/>
                <p:cNvSpPr>
                  <a:spLocks noChangeArrowheads="1"/>
                </p:cNvSpPr>
                <p:nvPr/>
              </p:nvSpPr>
              <p:spPr bwMode="auto">
                <a:xfrm>
                  <a:off x="1680" y="3168"/>
                  <a:ext cx="768" cy="384"/>
                </a:xfrm>
                <a:prstGeom prst="can">
                  <a:avLst>
                    <a:gd name="adj" fmla="val 25000"/>
                  </a:avLst>
                </a:prstGeom>
                <a:solidFill>
                  <a:srgbClr val="800080">
                    <a:alpha val="63136"/>
                  </a:srgbClr>
                </a:solidFill>
                <a:ln w="9525">
                  <a:solidFill>
                    <a:schemeClr val="tx1"/>
                  </a:solidFill>
                  <a:round/>
                  <a:headEnd/>
                  <a:tailEnd/>
                </a:ln>
              </p:spPr>
              <p:txBody>
                <a:bodyPr wrap="none" anchor="ctr"/>
                <a:lstStyle/>
                <a:p>
                  <a:endParaRPr lang="en-US" sz="1400">
                    <a:cs typeface="Arial" pitchFamily="34" charset="0"/>
                  </a:endParaRPr>
                </a:p>
              </p:txBody>
            </p:sp>
          </p:grpSp>
          <p:sp>
            <p:nvSpPr>
              <p:cNvPr id="21" name="Rectangle 30"/>
              <p:cNvSpPr>
                <a:spLocks noChangeArrowheads="1"/>
              </p:cNvSpPr>
              <p:nvPr/>
            </p:nvSpPr>
            <p:spPr bwMode="auto">
              <a:xfrm>
                <a:off x="7745413" y="2748806"/>
                <a:ext cx="712787" cy="760412"/>
              </a:xfrm>
              <a:prstGeom prst="rect">
                <a:avLst/>
              </a:prstGeom>
              <a:solidFill>
                <a:srgbClr val="808000">
                  <a:alpha val="10196"/>
                </a:srgbClr>
              </a:solidFill>
              <a:ln w="9525">
                <a:solidFill>
                  <a:schemeClr val="tx1"/>
                </a:solidFill>
                <a:miter lim="800000"/>
                <a:headEnd/>
                <a:tailEnd/>
              </a:ln>
            </p:spPr>
            <p:txBody>
              <a:bodyPr wrap="none" anchor="ctr"/>
              <a:lstStyle/>
              <a:p>
                <a:endParaRPr lang="en-US">
                  <a:cs typeface="Arial" pitchFamily="34" charset="0"/>
                </a:endParaRPr>
              </a:p>
            </p:txBody>
          </p:sp>
          <p:grpSp>
            <p:nvGrpSpPr>
              <p:cNvPr id="22" name="Group 31"/>
              <p:cNvGrpSpPr>
                <a:grpSpLocks/>
              </p:cNvGrpSpPr>
              <p:nvPr/>
            </p:nvGrpSpPr>
            <p:grpSpPr bwMode="auto">
              <a:xfrm>
                <a:off x="7880350" y="2825006"/>
                <a:ext cx="449263" cy="615950"/>
                <a:chOff x="1680" y="3168"/>
                <a:chExt cx="768" cy="1056"/>
              </a:xfrm>
            </p:grpSpPr>
            <p:sp>
              <p:nvSpPr>
                <p:cNvPr id="23" name="AutoShape 32"/>
                <p:cNvSpPr>
                  <a:spLocks noChangeArrowheads="1"/>
                </p:cNvSpPr>
                <p:nvPr/>
              </p:nvSpPr>
              <p:spPr bwMode="auto">
                <a:xfrm>
                  <a:off x="1680" y="3840"/>
                  <a:ext cx="768" cy="384"/>
                </a:xfrm>
                <a:prstGeom prst="can">
                  <a:avLst>
                    <a:gd name="adj" fmla="val 25000"/>
                  </a:avLst>
                </a:prstGeom>
                <a:solidFill>
                  <a:srgbClr val="808000">
                    <a:alpha val="63136"/>
                  </a:srgbClr>
                </a:solidFill>
                <a:ln w="9525">
                  <a:solidFill>
                    <a:schemeClr val="tx1"/>
                  </a:solidFill>
                  <a:round/>
                  <a:headEnd/>
                  <a:tailEnd/>
                </a:ln>
              </p:spPr>
              <p:txBody>
                <a:bodyPr wrap="none" anchor="ctr"/>
                <a:lstStyle/>
                <a:p>
                  <a:endParaRPr lang="en-US" sz="1400">
                    <a:cs typeface="Arial" pitchFamily="34" charset="0"/>
                  </a:endParaRPr>
                </a:p>
              </p:txBody>
            </p:sp>
            <p:sp>
              <p:nvSpPr>
                <p:cNvPr id="24" name="AutoShape 33"/>
                <p:cNvSpPr>
                  <a:spLocks noChangeArrowheads="1"/>
                </p:cNvSpPr>
                <p:nvPr/>
              </p:nvSpPr>
              <p:spPr bwMode="auto">
                <a:xfrm>
                  <a:off x="1680" y="3504"/>
                  <a:ext cx="768" cy="384"/>
                </a:xfrm>
                <a:prstGeom prst="can">
                  <a:avLst>
                    <a:gd name="adj" fmla="val 25000"/>
                  </a:avLst>
                </a:prstGeom>
                <a:solidFill>
                  <a:srgbClr val="808000">
                    <a:alpha val="63136"/>
                  </a:srgbClr>
                </a:solidFill>
                <a:ln w="9525">
                  <a:solidFill>
                    <a:schemeClr val="tx1"/>
                  </a:solidFill>
                  <a:round/>
                  <a:headEnd/>
                  <a:tailEnd/>
                </a:ln>
              </p:spPr>
              <p:txBody>
                <a:bodyPr wrap="none" anchor="ctr"/>
                <a:lstStyle/>
                <a:p>
                  <a:pPr algn="ctr">
                    <a:lnSpc>
                      <a:spcPct val="104000"/>
                    </a:lnSpc>
                    <a:buClr>
                      <a:srgbClr val="000000"/>
                    </a:buClr>
                    <a:buSzPct val="45000"/>
                    <a:buFont typeface="Wingdings" pitchFamily="2" charset="2"/>
                    <a:buNone/>
                  </a:pPr>
                  <a:r>
                    <a:rPr lang="en-US" sz="1400">
                      <a:solidFill>
                        <a:schemeClr val="bg1"/>
                      </a:solidFill>
                      <a:cs typeface="Arial" pitchFamily="34" charset="0"/>
                    </a:rPr>
                    <a:t>DB</a:t>
                  </a:r>
                </a:p>
              </p:txBody>
            </p:sp>
            <p:sp>
              <p:nvSpPr>
                <p:cNvPr id="25" name="AutoShape 34"/>
                <p:cNvSpPr>
                  <a:spLocks noChangeArrowheads="1"/>
                </p:cNvSpPr>
                <p:nvPr/>
              </p:nvSpPr>
              <p:spPr bwMode="auto">
                <a:xfrm>
                  <a:off x="1680" y="3168"/>
                  <a:ext cx="768" cy="384"/>
                </a:xfrm>
                <a:prstGeom prst="can">
                  <a:avLst>
                    <a:gd name="adj" fmla="val 25000"/>
                  </a:avLst>
                </a:prstGeom>
                <a:solidFill>
                  <a:srgbClr val="808000">
                    <a:alpha val="63136"/>
                  </a:srgbClr>
                </a:solidFill>
                <a:ln w="9525">
                  <a:solidFill>
                    <a:schemeClr val="tx1"/>
                  </a:solidFill>
                  <a:round/>
                  <a:headEnd/>
                  <a:tailEnd/>
                </a:ln>
              </p:spPr>
              <p:txBody>
                <a:bodyPr wrap="none" anchor="ctr"/>
                <a:lstStyle/>
                <a:p>
                  <a:endParaRPr lang="en-US" sz="1400">
                    <a:cs typeface="Arial" pitchFamily="34" charset="0"/>
                  </a:endParaRPr>
                </a:p>
              </p:txBody>
            </p:sp>
          </p:grpSp>
        </p:grpSp>
        <p:cxnSp>
          <p:nvCxnSpPr>
            <p:cNvPr id="84" name="AutoShape 81"/>
            <p:cNvCxnSpPr>
              <a:cxnSpLocks noChangeShapeType="1"/>
              <a:stCxn id="7" idx="2"/>
              <a:endCxn id="14" idx="0"/>
            </p:cNvCxnSpPr>
            <p:nvPr/>
          </p:nvCxnSpPr>
          <p:spPr bwMode="auto">
            <a:xfrm>
              <a:off x="6902450" y="3574182"/>
              <a:ext cx="3175" cy="739775"/>
            </a:xfrm>
            <a:prstGeom prst="straightConnector1">
              <a:avLst/>
            </a:prstGeom>
            <a:noFill/>
            <a:ln w="9525">
              <a:solidFill>
                <a:schemeClr val="tx1"/>
              </a:solidFill>
              <a:round/>
              <a:headEnd/>
              <a:tailEnd/>
            </a:ln>
          </p:spPr>
        </p:cxnSp>
      </p:grpSp>
      <p:grpSp>
        <p:nvGrpSpPr>
          <p:cNvPr id="87" name="Group 86"/>
          <p:cNvGrpSpPr/>
          <p:nvPr/>
        </p:nvGrpSpPr>
        <p:grpSpPr>
          <a:xfrm>
            <a:off x="323528" y="2850350"/>
            <a:ext cx="1872208" cy="2954914"/>
            <a:chOff x="1065213" y="2537778"/>
            <a:chExt cx="2209800" cy="3487737"/>
          </a:xfrm>
        </p:grpSpPr>
        <p:sp>
          <p:nvSpPr>
            <p:cNvPr id="88" name="Rectangle 1028"/>
            <p:cNvSpPr>
              <a:spLocks noChangeArrowheads="1"/>
            </p:cNvSpPr>
            <p:nvPr/>
          </p:nvSpPr>
          <p:spPr bwMode="auto">
            <a:xfrm>
              <a:off x="1065213" y="2537778"/>
              <a:ext cx="2209800" cy="1524000"/>
            </a:xfrm>
            <a:prstGeom prst="rect">
              <a:avLst/>
            </a:prstGeom>
            <a:solidFill>
              <a:srgbClr val="000080">
                <a:alpha val="10196"/>
              </a:srgbClr>
            </a:solidFill>
            <a:ln w="9525">
              <a:solidFill>
                <a:schemeClr val="tx1"/>
              </a:solidFill>
              <a:miter lim="800000"/>
              <a:headEnd/>
              <a:tailEnd/>
            </a:ln>
          </p:spPr>
          <p:txBody>
            <a:bodyPr wrap="none" anchor="ctr"/>
            <a:lstStyle/>
            <a:p>
              <a:endParaRPr lang="en-US">
                <a:cs typeface="Arial" pitchFamily="34" charset="0"/>
              </a:endParaRPr>
            </a:p>
          </p:txBody>
        </p:sp>
        <p:grpSp>
          <p:nvGrpSpPr>
            <p:cNvPr id="89" name="Group 1029"/>
            <p:cNvGrpSpPr>
              <a:grpSpLocks/>
            </p:cNvGrpSpPr>
            <p:nvPr/>
          </p:nvGrpSpPr>
          <p:grpSpPr bwMode="auto">
            <a:xfrm>
              <a:off x="1827213" y="2852936"/>
              <a:ext cx="720725" cy="990600"/>
              <a:chOff x="1680" y="3168"/>
              <a:chExt cx="768" cy="1056"/>
            </a:xfrm>
          </p:grpSpPr>
          <p:sp>
            <p:nvSpPr>
              <p:cNvPr id="102" name="AutoShape 1030"/>
              <p:cNvSpPr>
                <a:spLocks noChangeArrowheads="1"/>
              </p:cNvSpPr>
              <p:nvPr/>
            </p:nvSpPr>
            <p:spPr bwMode="auto">
              <a:xfrm>
                <a:off x="1680" y="3840"/>
                <a:ext cx="768" cy="384"/>
              </a:xfrm>
              <a:prstGeom prst="can">
                <a:avLst>
                  <a:gd name="adj" fmla="val 25000"/>
                </a:avLst>
              </a:prstGeom>
              <a:solidFill>
                <a:srgbClr val="5859A8"/>
              </a:solidFill>
              <a:ln w="9525">
                <a:solidFill>
                  <a:schemeClr val="tx1"/>
                </a:solidFill>
                <a:round/>
                <a:headEnd/>
                <a:tailEnd/>
              </a:ln>
            </p:spPr>
            <p:txBody>
              <a:bodyPr wrap="none" anchor="ctr"/>
              <a:lstStyle/>
              <a:p>
                <a:endParaRPr lang="en-US" sz="1600">
                  <a:cs typeface="Arial" pitchFamily="34" charset="0"/>
                </a:endParaRPr>
              </a:p>
            </p:txBody>
          </p:sp>
          <p:sp>
            <p:nvSpPr>
              <p:cNvPr id="103" name="AutoShape 1031"/>
              <p:cNvSpPr>
                <a:spLocks noChangeArrowheads="1"/>
              </p:cNvSpPr>
              <p:nvPr/>
            </p:nvSpPr>
            <p:spPr bwMode="auto">
              <a:xfrm>
                <a:off x="1680" y="3504"/>
                <a:ext cx="768" cy="384"/>
              </a:xfrm>
              <a:prstGeom prst="can">
                <a:avLst>
                  <a:gd name="adj" fmla="val 25000"/>
                </a:avLst>
              </a:prstGeom>
              <a:solidFill>
                <a:srgbClr val="5859A8"/>
              </a:solidFill>
              <a:ln w="9525">
                <a:solidFill>
                  <a:schemeClr val="tx1"/>
                </a:solidFill>
                <a:round/>
                <a:headEnd/>
                <a:tailEnd/>
              </a:ln>
            </p:spPr>
            <p:txBody>
              <a:bodyPr wrap="none" anchor="ctr"/>
              <a:lstStyle/>
              <a:p>
                <a:pPr algn="ctr">
                  <a:lnSpc>
                    <a:spcPct val="104000"/>
                  </a:lnSpc>
                  <a:buClr>
                    <a:srgbClr val="000000"/>
                  </a:buClr>
                  <a:buSzPct val="45000"/>
                  <a:buFont typeface="Wingdings" pitchFamily="2" charset="2"/>
                  <a:buNone/>
                </a:pPr>
                <a:r>
                  <a:rPr lang="en-US" sz="1600" dirty="0">
                    <a:solidFill>
                      <a:schemeClr val="bg1"/>
                    </a:solidFill>
                    <a:cs typeface="Arial" pitchFamily="34" charset="0"/>
                  </a:rPr>
                  <a:t>DB</a:t>
                </a:r>
              </a:p>
            </p:txBody>
          </p:sp>
          <p:sp>
            <p:nvSpPr>
              <p:cNvPr id="104" name="AutoShape 1032"/>
              <p:cNvSpPr>
                <a:spLocks noChangeArrowheads="1"/>
              </p:cNvSpPr>
              <p:nvPr/>
            </p:nvSpPr>
            <p:spPr bwMode="auto">
              <a:xfrm>
                <a:off x="1680" y="3168"/>
                <a:ext cx="768" cy="384"/>
              </a:xfrm>
              <a:prstGeom prst="can">
                <a:avLst>
                  <a:gd name="adj" fmla="val 25000"/>
                </a:avLst>
              </a:prstGeom>
              <a:solidFill>
                <a:srgbClr val="5859A8"/>
              </a:solidFill>
              <a:ln w="9525">
                <a:solidFill>
                  <a:schemeClr val="tx1"/>
                </a:solidFill>
                <a:round/>
                <a:headEnd/>
                <a:tailEnd/>
              </a:ln>
            </p:spPr>
            <p:txBody>
              <a:bodyPr wrap="none" anchor="ctr"/>
              <a:lstStyle/>
              <a:p>
                <a:endParaRPr lang="en-US" sz="1600">
                  <a:cs typeface="Arial" pitchFamily="34" charset="0"/>
                </a:endParaRPr>
              </a:p>
            </p:txBody>
          </p:sp>
        </p:grpSp>
        <p:sp>
          <p:nvSpPr>
            <p:cNvPr id="94" name="AutoShape 1037"/>
            <p:cNvSpPr>
              <a:spLocks noChangeArrowheads="1"/>
            </p:cNvSpPr>
            <p:nvPr/>
          </p:nvSpPr>
          <p:spPr bwMode="auto">
            <a:xfrm>
              <a:off x="1792288" y="4272915"/>
              <a:ext cx="762000" cy="762000"/>
            </a:xfrm>
            <a:prstGeom prst="roundRect">
              <a:avLst>
                <a:gd name="adj" fmla="val 16667"/>
              </a:avLst>
            </a:prstGeom>
            <a:solidFill>
              <a:srgbClr val="800000"/>
            </a:solidFill>
            <a:ln w="9525">
              <a:solidFill>
                <a:schemeClr val="tx1"/>
              </a:solidFill>
              <a:round/>
              <a:headEnd/>
              <a:tailEnd/>
            </a:ln>
          </p:spPr>
          <p:txBody>
            <a:bodyPr wrap="none" anchor="ctr"/>
            <a:lstStyle/>
            <a:p>
              <a:pPr algn="ctr"/>
              <a:r>
                <a:rPr lang="en-US" sz="1600" dirty="0" smtClean="0">
                  <a:solidFill>
                    <a:schemeClr val="bg1"/>
                  </a:solidFill>
                  <a:cs typeface="Arial" pitchFamily="34" charset="0"/>
                </a:rPr>
                <a:t>I</a:t>
              </a:r>
              <a:endParaRPr lang="en-US" sz="1600" dirty="0">
                <a:solidFill>
                  <a:schemeClr val="bg1"/>
                </a:solidFill>
                <a:cs typeface="Arial" pitchFamily="34" charset="0"/>
              </a:endParaRPr>
            </a:p>
          </p:txBody>
        </p:sp>
        <p:cxnSp>
          <p:nvCxnSpPr>
            <p:cNvPr id="95" name="AutoShape 1038"/>
            <p:cNvCxnSpPr>
              <a:cxnSpLocks noChangeShapeType="1"/>
              <a:stCxn id="88" idx="2"/>
              <a:endCxn id="94" idx="0"/>
            </p:cNvCxnSpPr>
            <p:nvPr/>
          </p:nvCxnSpPr>
          <p:spPr bwMode="auto">
            <a:xfrm>
              <a:off x="2170113" y="4061778"/>
              <a:ext cx="3175" cy="211137"/>
            </a:xfrm>
            <a:prstGeom prst="straightConnector1">
              <a:avLst/>
            </a:prstGeom>
            <a:noFill/>
            <a:ln w="9525">
              <a:solidFill>
                <a:schemeClr val="tx1"/>
              </a:solidFill>
              <a:round/>
              <a:headEnd/>
              <a:tailEnd/>
            </a:ln>
          </p:spPr>
        </p:cxnSp>
        <p:sp>
          <p:nvSpPr>
            <p:cNvPr id="96" name="AutoShape 1039"/>
            <p:cNvSpPr>
              <a:spLocks noChangeArrowheads="1"/>
            </p:cNvSpPr>
            <p:nvPr/>
          </p:nvSpPr>
          <p:spPr bwMode="auto">
            <a:xfrm>
              <a:off x="1944688" y="5568315"/>
              <a:ext cx="457200" cy="457200"/>
            </a:xfrm>
            <a:prstGeom prst="smileyFace">
              <a:avLst>
                <a:gd name="adj" fmla="val 4653"/>
              </a:avLst>
            </a:prstGeom>
            <a:solidFill>
              <a:srgbClr val="FFEBE8"/>
            </a:solidFill>
            <a:ln w="9525">
              <a:solidFill>
                <a:schemeClr val="tx1"/>
              </a:solidFill>
              <a:round/>
              <a:headEnd/>
              <a:tailEnd/>
            </a:ln>
          </p:spPr>
          <p:txBody>
            <a:bodyPr wrap="none" anchor="ctr"/>
            <a:lstStyle/>
            <a:p>
              <a:endParaRPr lang="en-US">
                <a:cs typeface="Arial" pitchFamily="34" charset="0"/>
              </a:endParaRPr>
            </a:p>
          </p:txBody>
        </p:sp>
        <p:cxnSp>
          <p:nvCxnSpPr>
            <p:cNvPr id="97" name="AutoShape 1040"/>
            <p:cNvCxnSpPr>
              <a:cxnSpLocks noChangeShapeType="1"/>
              <a:stCxn id="96" idx="0"/>
              <a:endCxn id="94" idx="2"/>
            </p:cNvCxnSpPr>
            <p:nvPr/>
          </p:nvCxnSpPr>
          <p:spPr bwMode="auto">
            <a:xfrm flipV="1">
              <a:off x="2173288" y="5034915"/>
              <a:ext cx="0" cy="533400"/>
            </a:xfrm>
            <a:prstGeom prst="straightConnector1">
              <a:avLst/>
            </a:prstGeom>
            <a:noFill/>
            <a:ln w="9525">
              <a:solidFill>
                <a:schemeClr val="tx1"/>
              </a:solidFill>
              <a:round/>
              <a:headEnd/>
              <a:tailEnd type="triangle" w="lg" len="lg"/>
            </a:ln>
          </p:spPr>
        </p:cxnSp>
      </p:grpSp>
      <p:sp>
        <p:nvSpPr>
          <p:cNvPr id="105" name="Rectangle 44"/>
          <p:cNvSpPr>
            <a:spLocks noChangeArrowheads="1"/>
          </p:cNvSpPr>
          <p:nvPr/>
        </p:nvSpPr>
        <p:spPr bwMode="auto">
          <a:xfrm>
            <a:off x="5724128" y="2348880"/>
            <a:ext cx="3419872" cy="3810000"/>
          </a:xfrm>
          <a:prstGeom prst="rect">
            <a:avLst/>
          </a:prstGeom>
          <a:solidFill>
            <a:srgbClr val="C0C0C0">
              <a:alpha val="10196"/>
            </a:srgbClr>
          </a:solidFill>
          <a:ln w="9525">
            <a:noFill/>
            <a:miter lim="800000"/>
            <a:headEnd/>
            <a:tailEnd/>
          </a:ln>
        </p:spPr>
        <p:txBody>
          <a:bodyPr wrap="none" anchor="ctr"/>
          <a:lstStyle/>
          <a:p>
            <a:endParaRPr lang="en-US">
              <a:cs typeface="Arial" pitchFamily="34" charset="0"/>
            </a:endParaRPr>
          </a:p>
        </p:txBody>
      </p:sp>
      <p:sp>
        <p:nvSpPr>
          <p:cNvPr id="106" name="Text Box 89"/>
          <p:cNvSpPr txBox="1">
            <a:spLocks noChangeArrowheads="1"/>
          </p:cNvSpPr>
          <p:nvPr/>
        </p:nvSpPr>
        <p:spPr bwMode="auto">
          <a:xfrm>
            <a:off x="2987824" y="1937152"/>
            <a:ext cx="2304256" cy="444417"/>
          </a:xfrm>
          <a:prstGeom prst="rect">
            <a:avLst/>
          </a:prstGeom>
          <a:noFill/>
          <a:ln w="9525">
            <a:noFill/>
            <a:miter lim="800000"/>
            <a:headEnd/>
            <a:tailEnd/>
          </a:ln>
        </p:spPr>
        <p:txBody>
          <a:bodyPr wrap="square">
            <a:spAutoFit/>
          </a:bodyPr>
          <a:lstStyle/>
          <a:p>
            <a:pPr algn="ctr">
              <a:lnSpc>
                <a:spcPct val="104000"/>
              </a:lnSpc>
              <a:buClr>
                <a:srgbClr val="000000"/>
              </a:buClr>
              <a:buSzPct val="45000"/>
              <a:buFont typeface="Wingdings" pitchFamily="2" charset="2"/>
              <a:buNone/>
            </a:pPr>
            <a:r>
              <a:rPr lang="en-US" sz="2200" dirty="0" smtClean="0">
                <a:cs typeface="Arial" pitchFamily="34" charset="0"/>
              </a:rPr>
              <a:t>Reality</a:t>
            </a:r>
            <a:endParaRPr lang="en-US" sz="2200" dirty="0">
              <a:cs typeface="Arial" pitchFamily="34" charset="0"/>
            </a:endParaRPr>
          </a:p>
        </p:txBody>
      </p:sp>
      <p:sp>
        <p:nvSpPr>
          <p:cNvPr id="107" name="Line 50"/>
          <p:cNvSpPr>
            <a:spLocks noChangeShapeType="1"/>
          </p:cNvSpPr>
          <p:nvPr/>
        </p:nvSpPr>
        <p:spPr bwMode="auto">
          <a:xfrm>
            <a:off x="5724128" y="2060848"/>
            <a:ext cx="0" cy="4151313"/>
          </a:xfrm>
          <a:prstGeom prst="line">
            <a:avLst/>
          </a:prstGeom>
          <a:noFill/>
          <a:ln w="9525">
            <a:solidFill>
              <a:schemeClr val="bg2"/>
            </a:solidFill>
            <a:round/>
            <a:headEnd/>
            <a:tailEnd/>
          </a:ln>
        </p:spPr>
        <p:txBody>
          <a:bodyPr wrap="none" anchor="ctr"/>
          <a:lstStyle/>
          <a:p>
            <a:endParaRPr lang="en-GB">
              <a:cs typeface="Arial" pitchFamily="34" charset="0"/>
            </a:endParaRPr>
          </a:p>
        </p:txBody>
      </p:sp>
      <p:sp>
        <p:nvSpPr>
          <p:cNvPr id="3" name="Rectangle 2"/>
          <p:cNvSpPr/>
          <p:nvPr/>
        </p:nvSpPr>
        <p:spPr>
          <a:xfrm rot="20789675">
            <a:off x="5977752" y="4305437"/>
            <a:ext cx="2985744" cy="6755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0000"/>
                </a:solidFill>
              </a:rPr>
              <a:t>STANDARDS AND ONTOLOGIES</a:t>
            </a:r>
            <a:endParaRPr lang="en-GB" b="1" dirty="0">
              <a:solidFill>
                <a:srgbClr val="FF0000"/>
              </a:solidFill>
            </a:endParaRPr>
          </a:p>
        </p:txBody>
      </p:sp>
    </p:spTree>
    <p:extLst>
      <p:ext uri="{BB962C8B-B14F-4D97-AF65-F5344CB8AC3E}">
        <p14:creationId xmlns:p14="http://schemas.microsoft.com/office/powerpoint/2010/main" val="1686744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Standar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9974" y="1840397"/>
            <a:ext cx="5576837" cy="3156491"/>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1105" y="6608385"/>
            <a:ext cx="2366353" cy="276999"/>
          </a:xfrm>
          <a:prstGeom prst="rect">
            <a:avLst/>
          </a:prstGeom>
          <a:noFill/>
        </p:spPr>
        <p:txBody>
          <a:bodyPr wrap="none" rtlCol="0">
            <a:spAutoFit/>
          </a:bodyPr>
          <a:lstStyle>
            <a:defPPr>
              <a:defRPr lang="de-DE"/>
            </a:defPPr>
            <a:lvl1pPr>
              <a:defRPr sz="1200">
                <a:solidFill>
                  <a:schemeClr val="accent5">
                    <a:lumMod val="75000"/>
                  </a:schemeClr>
                </a:solidFill>
              </a:defRPr>
            </a:lvl1pPr>
          </a:lstStyle>
          <a:p>
            <a:r>
              <a:rPr lang="en-GB" dirty="0" smtClean="0"/>
              <a:t>From </a:t>
            </a:r>
            <a:r>
              <a:rPr lang="en-GB" dirty="0" err="1" smtClean="0"/>
              <a:t>xkcd</a:t>
            </a:r>
            <a:r>
              <a:rPr lang="en-GB" dirty="0"/>
              <a:t>: http://xkcd.com/927/</a:t>
            </a:r>
          </a:p>
        </p:txBody>
      </p:sp>
      <p:sp>
        <p:nvSpPr>
          <p:cNvPr id="10" name="Rectangle 2"/>
          <p:cNvSpPr txBox="1">
            <a:spLocks noChangeArrowheads="1"/>
          </p:cNvSpPr>
          <p:nvPr/>
        </p:nvSpPr>
        <p:spPr>
          <a:xfrm>
            <a:off x="323528" y="35913"/>
            <a:ext cx="8229600" cy="584775"/>
          </a:xfrm>
          <a:prstGeom prst="rect">
            <a:avLst/>
          </a:prstGeom>
          <a:noFill/>
          <a:ln>
            <a:noFill/>
          </a:ln>
        </p:spPr>
        <p:txBody>
          <a:bodyPr vert="horz" wrap="square" lIns="91440" tIns="45720" rIns="91440" bIns="45720" numCol="1" anchor="ctr" anchorCtr="0" compatLnSpc="1">
            <a:prstTxWarp prst="textNoShape">
              <a:avLst/>
            </a:prstTxWarp>
            <a:spAutoFit/>
          </a:bodyPr>
          <a:lstStyle>
            <a:lvl1pPr>
              <a:defRPr sz="3200">
                <a:solidFill>
                  <a:srgbClr val="72AD46"/>
                </a:solidFill>
                <a:ea typeface="+mj-ea"/>
                <a:cs typeface="Arial" pitchFamily="34" charset="0"/>
              </a:defRPr>
            </a:lvl1pPr>
            <a:lvl2pPr algn="ctr">
              <a:defRPr sz="4400">
                <a:latin typeface="Calibri" pitchFamily="34" charset="0"/>
              </a:defRPr>
            </a:lvl2pPr>
            <a:lvl3pPr algn="ctr">
              <a:defRPr sz="4400">
                <a:latin typeface="Calibri" pitchFamily="34" charset="0"/>
              </a:defRPr>
            </a:lvl3pPr>
            <a:lvl4pPr algn="ctr">
              <a:defRPr sz="4400">
                <a:latin typeface="Calibri" pitchFamily="34" charset="0"/>
              </a:defRPr>
            </a:lvl4pPr>
            <a:lvl5pPr algn="ctr">
              <a:defRPr sz="4400">
                <a:latin typeface="Calibri" pitchFamily="34" charset="0"/>
              </a:defRPr>
            </a:lvl5pPr>
            <a:lvl6pPr marL="457200" algn="ctr" fontAlgn="base">
              <a:spcBef>
                <a:spcPct val="0"/>
              </a:spcBef>
              <a:spcAft>
                <a:spcPct val="0"/>
              </a:spcAft>
              <a:defRPr sz="4400">
                <a:latin typeface="Calibri" pitchFamily="34" charset="0"/>
              </a:defRPr>
            </a:lvl6pPr>
            <a:lvl7pPr marL="914400" algn="ctr" fontAlgn="base">
              <a:spcBef>
                <a:spcPct val="0"/>
              </a:spcBef>
              <a:spcAft>
                <a:spcPct val="0"/>
              </a:spcAft>
              <a:defRPr sz="4400">
                <a:latin typeface="Calibri" pitchFamily="34" charset="0"/>
              </a:defRPr>
            </a:lvl7pPr>
            <a:lvl8pPr marL="1371600" algn="ctr" fontAlgn="base">
              <a:spcBef>
                <a:spcPct val="0"/>
              </a:spcBef>
              <a:spcAft>
                <a:spcPct val="0"/>
              </a:spcAft>
              <a:defRPr sz="4400">
                <a:latin typeface="Calibri" pitchFamily="34" charset="0"/>
              </a:defRPr>
            </a:lvl8pPr>
            <a:lvl9pPr marL="1828800" algn="ctr" fontAlgn="base">
              <a:spcBef>
                <a:spcPct val="0"/>
              </a:spcBef>
              <a:spcAft>
                <a:spcPct val="0"/>
              </a:spcAft>
              <a:defRPr sz="4400">
                <a:latin typeface="Calibri" pitchFamily="34" charset="0"/>
              </a:defRPr>
            </a:lvl9pPr>
          </a:lstStyle>
          <a:p>
            <a:r>
              <a:rPr lang="en-US" dirty="0"/>
              <a:t>The danger with standards…</a:t>
            </a:r>
          </a:p>
        </p:txBody>
      </p:sp>
    </p:spTree>
    <p:extLst>
      <p:ext uri="{BB962C8B-B14F-4D97-AF65-F5344CB8AC3E}">
        <p14:creationId xmlns:p14="http://schemas.microsoft.com/office/powerpoint/2010/main" val="35554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3"/>
          <p:cNvSpPr>
            <a:spLocks noChangeArrowheads="1"/>
          </p:cNvSpPr>
          <p:nvPr/>
        </p:nvSpPr>
        <p:spPr bwMode="auto">
          <a:xfrm>
            <a:off x="0" y="3157191"/>
            <a:ext cx="9144000" cy="2071687"/>
          </a:xfrm>
          <a:prstGeom prst="rect">
            <a:avLst/>
          </a:prstGeom>
          <a:solidFill>
            <a:srgbClr val="EAEAEA"/>
          </a:solidFill>
          <a:ln w="9525">
            <a:solidFill>
              <a:srgbClr val="C0C0C0"/>
            </a:solidFill>
            <a:miter lim="800000"/>
            <a:headEnd/>
            <a:tailEnd/>
          </a:ln>
        </p:spPr>
        <p:txBody>
          <a:bodyPr wrap="none" anchor="ctr"/>
          <a:lstStyle/>
          <a:p>
            <a:endParaRPr lang="en-US">
              <a:cs typeface="Arial" panose="020B0604020202020204" pitchFamily="34" charset="0"/>
            </a:endParaRPr>
          </a:p>
        </p:txBody>
      </p:sp>
      <p:sp>
        <p:nvSpPr>
          <p:cNvPr id="33794" name="Rectangle 6"/>
          <p:cNvSpPr>
            <a:spLocks noChangeArrowheads="1"/>
          </p:cNvSpPr>
          <p:nvPr/>
        </p:nvSpPr>
        <p:spPr bwMode="auto">
          <a:xfrm>
            <a:off x="0" y="980728"/>
            <a:ext cx="9144000" cy="1506538"/>
          </a:xfrm>
          <a:prstGeom prst="rect">
            <a:avLst/>
          </a:prstGeom>
          <a:solidFill>
            <a:srgbClr val="EAEAEA"/>
          </a:solidFill>
          <a:ln w="9525">
            <a:solidFill>
              <a:srgbClr val="C0C0C0"/>
            </a:solidFill>
            <a:miter lim="800000"/>
            <a:headEnd/>
            <a:tailEnd/>
          </a:ln>
        </p:spPr>
        <p:txBody>
          <a:bodyPr wrap="none" anchor="ctr"/>
          <a:lstStyle/>
          <a:p>
            <a:endParaRPr lang="en-US">
              <a:cs typeface="Arial" panose="020B0604020202020204" pitchFamily="34" charset="0"/>
            </a:endParaRPr>
          </a:p>
        </p:txBody>
      </p:sp>
      <p:sp>
        <p:nvSpPr>
          <p:cNvPr id="33795" name="Rectangle 7"/>
          <p:cNvSpPr>
            <a:spLocks noChangeArrowheads="1"/>
          </p:cNvSpPr>
          <p:nvPr/>
        </p:nvSpPr>
        <p:spPr bwMode="auto">
          <a:xfrm>
            <a:off x="0" y="2487266"/>
            <a:ext cx="9144000" cy="666750"/>
          </a:xfrm>
          <a:prstGeom prst="rect">
            <a:avLst/>
          </a:prstGeom>
          <a:solidFill>
            <a:srgbClr val="F8F8F8"/>
          </a:solidFill>
          <a:ln w="9525">
            <a:solidFill>
              <a:srgbClr val="C0C0C0"/>
            </a:solidFill>
            <a:miter lim="800000"/>
            <a:headEnd/>
            <a:tailEnd/>
          </a:ln>
        </p:spPr>
        <p:txBody>
          <a:bodyPr wrap="none" anchor="ctr"/>
          <a:lstStyle/>
          <a:p>
            <a:endParaRPr lang="en-US">
              <a:cs typeface="Arial" panose="020B0604020202020204" pitchFamily="34" charset="0"/>
            </a:endParaRPr>
          </a:p>
        </p:txBody>
      </p:sp>
      <p:sp>
        <p:nvSpPr>
          <p:cNvPr id="33796" name="Title 1"/>
          <p:cNvSpPr>
            <a:spLocks noGrp="1"/>
          </p:cNvSpPr>
          <p:nvPr>
            <p:ph type="title"/>
          </p:nvPr>
        </p:nvSpPr>
        <p:spPr>
          <a:xfrm>
            <a:off x="251520" y="35913"/>
            <a:ext cx="8229600" cy="584775"/>
          </a:xfr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algn="l" eaLnBrk="0" hangingPunct="0"/>
            <a:r>
              <a:rPr lang="en-GB" sz="3200" dirty="0">
                <a:solidFill>
                  <a:srgbClr val="72AD46"/>
                </a:solidFill>
                <a:latin typeface="Arial" panose="020B0604020202020204" pitchFamily="34" charset="0"/>
                <a:cs typeface="Arial" pitchFamily="34" charset="0"/>
              </a:rPr>
              <a:t>Data integration problems</a:t>
            </a:r>
          </a:p>
        </p:txBody>
      </p:sp>
      <p:sp>
        <p:nvSpPr>
          <p:cNvPr id="33797" name="Rectangle 2"/>
          <p:cNvSpPr>
            <a:spLocks noChangeArrowheads="1"/>
          </p:cNvSpPr>
          <p:nvPr/>
        </p:nvSpPr>
        <p:spPr bwMode="auto">
          <a:xfrm>
            <a:off x="0" y="5229201"/>
            <a:ext cx="9144000" cy="1655788"/>
          </a:xfrm>
          <a:prstGeom prst="rect">
            <a:avLst/>
          </a:prstGeom>
          <a:solidFill>
            <a:srgbClr val="F8F8F8"/>
          </a:solidFill>
          <a:ln w="9525">
            <a:solidFill>
              <a:srgbClr val="C0C0C0"/>
            </a:solidFill>
            <a:miter lim="800000"/>
            <a:headEnd/>
            <a:tailEnd/>
          </a:ln>
        </p:spPr>
        <p:txBody>
          <a:bodyPr wrap="none" anchor="ctr"/>
          <a:lstStyle/>
          <a:p>
            <a:pPr algn="ctr"/>
            <a:endParaRPr lang="en-US">
              <a:cs typeface="Arial" panose="020B0604020202020204" pitchFamily="34" charset="0"/>
            </a:endParaRPr>
          </a:p>
        </p:txBody>
      </p:sp>
      <p:grpSp>
        <p:nvGrpSpPr>
          <p:cNvPr id="2" name="Group 9"/>
          <p:cNvGrpSpPr>
            <a:grpSpLocks/>
          </p:cNvGrpSpPr>
          <p:nvPr/>
        </p:nvGrpSpPr>
        <p:grpSpPr bwMode="auto">
          <a:xfrm>
            <a:off x="1474340" y="1133128"/>
            <a:ext cx="449263" cy="615950"/>
            <a:chOff x="1680" y="3168"/>
            <a:chExt cx="768" cy="1056"/>
          </a:xfrm>
        </p:grpSpPr>
        <p:sp>
          <p:nvSpPr>
            <p:cNvPr id="33831" name="AutoShape 10"/>
            <p:cNvSpPr>
              <a:spLocks noChangeArrowheads="1"/>
            </p:cNvSpPr>
            <p:nvPr/>
          </p:nvSpPr>
          <p:spPr bwMode="auto">
            <a:xfrm>
              <a:off x="1680" y="3840"/>
              <a:ext cx="768" cy="384"/>
            </a:xfrm>
            <a:prstGeom prst="can">
              <a:avLst>
                <a:gd name="adj" fmla="val 25000"/>
              </a:avLst>
            </a:prstGeom>
            <a:solidFill>
              <a:srgbClr val="FF6600">
                <a:alpha val="63136"/>
              </a:srgbClr>
            </a:solidFill>
            <a:ln w="9525">
              <a:solidFill>
                <a:schemeClr val="tx1"/>
              </a:solidFill>
              <a:round/>
              <a:headEnd/>
              <a:tailEnd/>
            </a:ln>
          </p:spPr>
          <p:txBody>
            <a:bodyPr wrap="none" anchor="ctr"/>
            <a:lstStyle/>
            <a:p>
              <a:endParaRPr lang="en-US">
                <a:cs typeface="Arial" panose="020B0604020202020204" pitchFamily="34" charset="0"/>
              </a:endParaRPr>
            </a:p>
          </p:txBody>
        </p:sp>
        <p:sp>
          <p:nvSpPr>
            <p:cNvPr id="33832" name="AutoShape 11"/>
            <p:cNvSpPr>
              <a:spLocks noChangeArrowheads="1"/>
            </p:cNvSpPr>
            <p:nvPr/>
          </p:nvSpPr>
          <p:spPr bwMode="auto">
            <a:xfrm>
              <a:off x="1680" y="3504"/>
              <a:ext cx="768" cy="384"/>
            </a:xfrm>
            <a:prstGeom prst="can">
              <a:avLst>
                <a:gd name="adj" fmla="val 25000"/>
              </a:avLst>
            </a:prstGeom>
            <a:solidFill>
              <a:srgbClr val="FF6600">
                <a:alpha val="63136"/>
              </a:srgbClr>
            </a:solidFill>
            <a:ln w="9525">
              <a:solidFill>
                <a:schemeClr val="tx1"/>
              </a:solidFill>
              <a:round/>
              <a:headEnd/>
              <a:tailEnd/>
            </a:ln>
          </p:spPr>
          <p:txBody>
            <a:bodyPr wrap="none" anchor="ctr"/>
            <a:lstStyle/>
            <a:p>
              <a:pPr algn="ctr">
                <a:lnSpc>
                  <a:spcPct val="104000"/>
                </a:lnSpc>
                <a:buClr>
                  <a:srgbClr val="000000"/>
                </a:buClr>
                <a:buSzPct val="45000"/>
                <a:buFont typeface="Wingdings" pitchFamily="2" charset="2"/>
                <a:buNone/>
              </a:pPr>
              <a:endParaRPr lang="en-US">
                <a:solidFill>
                  <a:schemeClr val="bg1"/>
                </a:solidFill>
                <a:cs typeface="Arial" panose="020B0604020202020204" pitchFamily="34" charset="0"/>
              </a:endParaRPr>
            </a:p>
          </p:txBody>
        </p:sp>
        <p:sp>
          <p:nvSpPr>
            <p:cNvPr id="33833" name="AutoShape 12"/>
            <p:cNvSpPr>
              <a:spLocks noChangeArrowheads="1"/>
            </p:cNvSpPr>
            <p:nvPr/>
          </p:nvSpPr>
          <p:spPr bwMode="auto">
            <a:xfrm>
              <a:off x="1680" y="3168"/>
              <a:ext cx="768" cy="384"/>
            </a:xfrm>
            <a:prstGeom prst="can">
              <a:avLst>
                <a:gd name="adj" fmla="val 25000"/>
              </a:avLst>
            </a:prstGeom>
            <a:solidFill>
              <a:srgbClr val="FF6600">
                <a:alpha val="63136"/>
              </a:srgbClr>
            </a:solidFill>
            <a:ln w="9525">
              <a:solidFill>
                <a:schemeClr val="tx1"/>
              </a:solidFill>
              <a:round/>
              <a:headEnd/>
              <a:tailEnd/>
            </a:ln>
          </p:spPr>
          <p:txBody>
            <a:bodyPr wrap="none" anchor="ctr"/>
            <a:lstStyle/>
            <a:p>
              <a:endParaRPr lang="en-US">
                <a:cs typeface="Arial" panose="020B0604020202020204" pitchFamily="34" charset="0"/>
              </a:endParaRPr>
            </a:p>
          </p:txBody>
        </p:sp>
      </p:grpSp>
      <p:grpSp>
        <p:nvGrpSpPr>
          <p:cNvPr id="3" name="Group 13"/>
          <p:cNvGrpSpPr>
            <a:grpSpLocks/>
          </p:cNvGrpSpPr>
          <p:nvPr/>
        </p:nvGrpSpPr>
        <p:grpSpPr bwMode="auto">
          <a:xfrm>
            <a:off x="2285553" y="1133128"/>
            <a:ext cx="449262" cy="615950"/>
            <a:chOff x="1680" y="3168"/>
            <a:chExt cx="768" cy="1056"/>
          </a:xfrm>
        </p:grpSpPr>
        <p:sp>
          <p:nvSpPr>
            <p:cNvPr id="33828" name="AutoShape 14"/>
            <p:cNvSpPr>
              <a:spLocks noChangeArrowheads="1"/>
            </p:cNvSpPr>
            <p:nvPr/>
          </p:nvSpPr>
          <p:spPr bwMode="auto">
            <a:xfrm>
              <a:off x="1680" y="3840"/>
              <a:ext cx="768" cy="384"/>
            </a:xfrm>
            <a:prstGeom prst="can">
              <a:avLst>
                <a:gd name="adj" fmla="val 25000"/>
              </a:avLst>
            </a:prstGeom>
            <a:solidFill>
              <a:srgbClr val="008000">
                <a:alpha val="63136"/>
              </a:srgbClr>
            </a:solidFill>
            <a:ln w="9525">
              <a:solidFill>
                <a:schemeClr val="tx1"/>
              </a:solidFill>
              <a:round/>
              <a:headEnd/>
              <a:tailEnd/>
            </a:ln>
          </p:spPr>
          <p:txBody>
            <a:bodyPr wrap="none" anchor="ctr"/>
            <a:lstStyle/>
            <a:p>
              <a:endParaRPr lang="en-US">
                <a:cs typeface="Arial" panose="020B0604020202020204" pitchFamily="34" charset="0"/>
              </a:endParaRPr>
            </a:p>
          </p:txBody>
        </p:sp>
        <p:sp>
          <p:nvSpPr>
            <p:cNvPr id="33829" name="AutoShape 15"/>
            <p:cNvSpPr>
              <a:spLocks noChangeArrowheads="1"/>
            </p:cNvSpPr>
            <p:nvPr/>
          </p:nvSpPr>
          <p:spPr bwMode="auto">
            <a:xfrm>
              <a:off x="1680" y="3504"/>
              <a:ext cx="768" cy="384"/>
            </a:xfrm>
            <a:prstGeom prst="can">
              <a:avLst>
                <a:gd name="adj" fmla="val 25000"/>
              </a:avLst>
            </a:prstGeom>
            <a:solidFill>
              <a:srgbClr val="008000">
                <a:alpha val="63136"/>
              </a:srgbClr>
            </a:solidFill>
            <a:ln w="9525">
              <a:solidFill>
                <a:schemeClr val="tx1"/>
              </a:solidFill>
              <a:round/>
              <a:headEnd/>
              <a:tailEnd/>
            </a:ln>
          </p:spPr>
          <p:txBody>
            <a:bodyPr wrap="none" anchor="ctr"/>
            <a:lstStyle/>
            <a:p>
              <a:pPr algn="ctr">
                <a:lnSpc>
                  <a:spcPct val="104000"/>
                </a:lnSpc>
                <a:buClr>
                  <a:srgbClr val="000000"/>
                </a:buClr>
                <a:buSzPct val="45000"/>
                <a:buFont typeface="Wingdings" pitchFamily="2" charset="2"/>
                <a:buNone/>
              </a:pPr>
              <a:endParaRPr lang="en-US">
                <a:solidFill>
                  <a:schemeClr val="bg1"/>
                </a:solidFill>
                <a:cs typeface="Arial" panose="020B0604020202020204" pitchFamily="34" charset="0"/>
              </a:endParaRPr>
            </a:p>
          </p:txBody>
        </p:sp>
        <p:sp>
          <p:nvSpPr>
            <p:cNvPr id="33830" name="AutoShape 16"/>
            <p:cNvSpPr>
              <a:spLocks noChangeArrowheads="1"/>
            </p:cNvSpPr>
            <p:nvPr/>
          </p:nvSpPr>
          <p:spPr bwMode="auto">
            <a:xfrm>
              <a:off x="1680" y="3168"/>
              <a:ext cx="768" cy="384"/>
            </a:xfrm>
            <a:prstGeom prst="can">
              <a:avLst>
                <a:gd name="adj" fmla="val 25000"/>
              </a:avLst>
            </a:prstGeom>
            <a:solidFill>
              <a:srgbClr val="008000">
                <a:alpha val="63136"/>
              </a:srgbClr>
            </a:solidFill>
            <a:ln w="9525">
              <a:solidFill>
                <a:schemeClr val="tx1"/>
              </a:solidFill>
              <a:round/>
              <a:headEnd/>
              <a:tailEnd/>
            </a:ln>
          </p:spPr>
          <p:txBody>
            <a:bodyPr wrap="none" anchor="ctr"/>
            <a:lstStyle/>
            <a:p>
              <a:endParaRPr lang="en-US">
                <a:cs typeface="Arial" panose="020B0604020202020204" pitchFamily="34" charset="0"/>
              </a:endParaRPr>
            </a:p>
          </p:txBody>
        </p:sp>
      </p:grpSp>
      <p:grpSp>
        <p:nvGrpSpPr>
          <p:cNvPr id="4" name="Group 17"/>
          <p:cNvGrpSpPr>
            <a:grpSpLocks/>
          </p:cNvGrpSpPr>
          <p:nvPr/>
        </p:nvGrpSpPr>
        <p:grpSpPr bwMode="auto">
          <a:xfrm>
            <a:off x="3074540" y="1133128"/>
            <a:ext cx="449263" cy="615950"/>
            <a:chOff x="1680" y="3168"/>
            <a:chExt cx="768" cy="1056"/>
          </a:xfrm>
        </p:grpSpPr>
        <p:sp>
          <p:nvSpPr>
            <p:cNvPr id="33825" name="AutoShape 18"/>
            <p:cNvSpPr>
              <a:spLocks noChangeArrowheads="1"/>
            </p:cNvSpPr>
            <p:nvPr/>
          </p:nvSpPr>
          <p:spPr bwMode="auto">
            <a:xfrm>
              <a:off x="1680" y="3840"/>
              <a:ext cx="768" cy="384"/>
            </a:xfrm>
            <a:prstGeom prst="can">
              <a:avLst>
                <a:gd name="adj" fmla="val 25000"/>
              </a:avLst>
            </a:prstGeom>
            <a:solidFill>
              <a:srgbClr val="800080">
                <a:alpha val="63136"/>
              </a:srgbClr>
            </a:solidFill>
            <a:ln w="9525">
              <a:solidFill>
                <a:schemeClr val="tx1"/>
              </a:solidFill>
              <a:round/>
              <a:headEnd/>
              <a:tailEnd/>
            </a:ln>
          </p:spPr>
          <p:txBody>
            <a:bodyPr wrap="none" anchor="ctr"/>
            <a:lstStyle/>
            <a:p>
              <a:endParaRPr lang="en-US">
                <a:cs typeface="Arial" panose="020B0604020202020204" pitchFamily="34" charset="0"/>
              </a:endParaRPr>
            </a:p>
          </p:txBody>
        </p:sp>
        <p:sp>
          <p:nvSpPr>
            <p:cNvPr id="33826" name="AutoShape 19"/>
            <p:cNvSpPr>
              <a:spLocks noChangeArrowheads="1"/>
            </p:cNvSpPr>
            <p:nvPr/>
          </p:nvSpPr>
          <p:spPr bwMode="auto">
            <a:xfrm>
              <a:off x="1680" y="3504"/>
              <a:ext cx="768" cy="384"/>
            </a:xfrm>
            <a:prstGeom prst="can">
              <a:avLst>
                <a:gd name="adj" fmla="val 25000"/>
              </a:avLst>
            </a:prstGeom>
            <a:solidFill>
              <a:srgbClr val="800080">
                <a:alpha val="63136"/>
              </a:srgbClr>
            </a:solidFill>
            <a:ln w="9525">
              <a:solidFill>
                <a:schemeClr val="tx1"/>
              </a:solidFill>
              <a:round/>
              <a:headEnd/>
              <a:tailEnd/>
            </a:ln>
          </p:spPr>
          <p:txBody>
            <a:bodyPr wrap="none" anchor="ctr"/>
            <a:lstStyle/>
            <a:p>
              <a:pPr algn="ctr">
                <a:lnSpc>
                  <a:spcPct val="104000"/>
                </a:lnSpc>
                <a:buClr>
                  <a:srgbClr val="000000"/>
                </a:buClr>
                <a:buSzPct val="45000"/>
                <a:buFont typeface="Wingdings" pitchFamily="2" charset="2"/>
                <a:buNone/>
              </a:pPr>
              <a:endParaRPr lang="en-US">
                <a:solidFill>
                  <a:schemeClr val="bg1"/>
                </a:solidFill>
                <a:cs typeface="Arial" panose="020B0604020202020204" pitchFamily="34" charset="0"/>
              </a:endParaRPr>
            </a:p>
          </p:txBody>
        </p:sp>
        <p:sp>
          <p:nvSpPr>
            <p:cNvPr id="33827" name="AutoShape 20"/>
            <p:cNvSpPr>
              <a:spLocks noChangeArrowheads="1"/>
            </p:cNvSpPr>
            <p:nvPr/>
          </p:nvSpPr>
          <p:spPr bwMode="auto">
            <a:xfrm>
              <a:off x="1680" y="3168"/>
              <a:ext cx="768" cy="384"/>
            </a:xfrm>
            <a:prstGeom prst="can">
              <a:avLst>
                <a:gd name="adj" fmla="val 25000"/>
              </a:avLst>
            </a:prstGeom>
            <a:solidFill>
              <a:srgbClr val="800080">
                <a:alpha val="63136"/>
              </a:srgbClr>
            </a:solidFill>
            <a:ln w="9525">
              <a:solidFill>
                <a:schemeClr val="tx1"/>
              </a:solidFill>
              <a:round/>
              <a:headEnd/>
              <a:tailEnd/>
            </a:ln>
          </p:spPr>
          <p:txBody>
            <a:bodyPr wrap="none" anchor="ctr"/>
            <a:lstStyle/>
            <a:p>
              <a:endParaRPr lang="en-US">
                <a:cs typeface="Arial" panose="020B0604020202020204" pitchFamily="34" charset="0"/>
              </a:endParaRPr>
            </a:p>
          </p:txBody>
        </p:sp>
      </p:grpSp>
      <p:grpSp>
        <p:nvGrpSpPr>
          <p:cNvPr id="5" name="Group 21"/>
          <p:cNvGrpSpPr>
            <a:grpSpLocks/>
          </p:cNvGrpSpPr>
          <p:nvPr/>
        </p:nvGrpSpPr>
        <p:grpSpPr bwMode="auto">
          <a:xfrm>
            <a:off x="3885753" y="1133128"/>
            <a:ext cx="449262" cy="615950"/>
            <a:chOff x="1680" y="3168"/>
            <a:chExt cx="768" cy="1056"/>
          </a:xfrm>
        </p:grpSpPr>
        <p:sp>
          <p:nvSpPr>
            <p:cNvPr id="33822" name="AutoShape 22"/>
            <p:cNvSpPr>
              <a:spLocks noChangeArrowheads="1"/>
            </p:cNvSpPr>
            <p:nvPr/>
          </p:nvSpPr>
          <p:spPr bwMode="auto">
            <a:xfrm>
              <a:off x="1680" y="3840"/>
              <a:ext cx="768" cy="384"/>
            </a:xfrm>
            <a:prstGeom prst="can">
              <a:avLst>
                <a:gd name="adj" fmla="val 25000"/>
              </a:avLst>
            </a:prstGeom>
            <a:solidFill>
              <a:srgbClr val="808000">
                <a:alpha val="63136"/>
              </a:srgbClr>
            </a:solidFill>
            <a:ln w="9525">
              <a:solidFill>
                <a:schemeClr val="tx1"/>
              </a:solidFill>
              <a:round/>
              <a:headEnd/>
              <a:tailEnd/>
            </a:ln>
          </p:spPr>
          <p:txBody>
            <a:bodyPr wrap="none" anchor="ctr"/>
            <a:lstStyle/>
            <a:p>
              <a:endParaRPr lang="en-US">
                <a:cs typeface="Arial" panose="020B0604020202020204" pitchFamily="34" charset="0"/>
              </a:endParaRPr>
            </a:p>
          </p:txBody>
        </p:sp>
        <p:sp>
          <p:nvSpPr>
            <p:cNvPr id="33823" name="AutoShape 23"/>
            <p:cNvSpPr>
              <a:spLocks noChangeArrowheads="1"/>
            </p:cNvSpPr>
            <p:nvPr/>
          </p:nvSpPr>
          <p:spPr bwMode="auto">
            <a:xfrm>
              <a:off x="1680" y="3504"/>
              <a:ext cx="768" cy="384"/>
            </a:xfrm>
            <a:prstGeom prst="can">
              <a:avLst>
                <a:gd name="adj" fmla="val 25000"/>
              </a:avLst>
            </a:prstGeom>
            <a:solidFill>
              <a:srgbClr val="808000">
                <a:alpha val="63136"/>
              </a:srgbClr>
            </a:solidFill>
            <a:ln w="9525">
              <a:solidFill>
                <a:schemeClr val="tx1"/>
              </a:solidFill>
              <a:round/>
              <a:headEnd/>
              <a:tailEnd/>
            </a:ln>
          </p:spPr>
          <p:txBody>
            <a:bodyPr wrap="none" anchor="ctr"/>
            <a:lstStyle/>
            <a:p>
              <a:pPr algn="ctr">
                <a:lnSpc>
                  <a:spcPct val="104000"/>
                </a:lnSpc>
                <a:buClr>
                  <a:srgbClr val="000000"/>
                </a:buClr>
                <a:buSzPct val="45000"/>
                <a:buFont typeface="Wingdings" pitchFamily="2" charset="2"/>
                <a:buNone/>
              </a:pPr>
              <a:endParaRPr lang="en-US">
                <a:solidFill>
                  <a:schemeClr val="bg1"/>
                </a:solidFill>
                <a:cs typeface="Arial" panose="020B0604020202020204" pitchFamily="34" charset="0"/>
              </a:endParaRPr>
            </a:p>
          </p:txBody>
        </p:sp>
        <p:sp>
          <p:nvSpPr>
            <p:cNvPr id="33824" name="AutoShape 24"/>
            <p:cNvSpPr>
              <a:spLocks noChangeArrowheads="1"/>
            </p:cNvSpPr>
            <p:nvPr/>
          </p:nvSpPr>
          <p:spPr bwMode="auto">
            <a:xfrm>
              <a:off x="1680" y="3168"/>
              <a:ext cx="768" cy="384"/>
            </a:xfrm>
            <a:prstGeom prst="can">
              <a:avLst>
                <a:gd name="adj" fmla="val 25000"/>
              </a:avLst>
            </a:prstGeom>
            <a:solidFill>
              <a:srgbClr val="808000">
                <a:alpha val="63136"/>
              </a:srgbClr>
            </a:solidFill>
            <a:ln w="9525">
              <a:solidFill>
                <a:schemeClr val="tx1"/>
              </a:solidFill>
              <a:round/>
              <a:headEnd/>
              <a:tailEnd/>
            </a:ln>
          </p:spPr>
          <p:txBody>
            <a:bodyPr wrap="none" anchor="ctr"/>
            <a:lstStyle/>
            <a:p>
              <a:endParaRPr lang="en-US">
                <a:cs typeface="Arial" panose="020B0604020202020204" pitchFamily="34" charset="0"/>
              </a:endParaRPr>
            </a:p>
          </p:txBody>
        </p:sp>
      </p:grpSp>
      <p:grpSp>
        <p:nvGrpSpPr>
          <p:cNvPr id="6" name="Group 69"/>
          <p:cNvGrpSpPr>
            <a:grpSpLocks/>
          </p:cNvGrpSpPr>
          <p:nvPr/>
        </p:nvGrpSpPr>
        <p:grpSpPr bwMode="auto">
          <a:xfrm>
            <a:off x="1698059" y="1751336"/>
            <a:ext cx="2411413" cy="2819401"/>
            <a:chOff x="1699667" y="1742714"/>
            <a:chExt cx="2411412" cy="2902372"/>
          </a:xfrm>
        </p:grpSpPr>
        <p:cxnSp>
          <p:nvCxnSpPr>
            <p:cNvPr id="33818" name="AutoShape 28"/>
            <p:cNvCxnSpPr>
              <a:cxnSpLocks noChangeShapeType="1"/>
              <a:stCxn id="33828" idx="3"/>
            </p:cNvCxnSpPr>
            <p:nvPr/>
          </p:nvCxnSpPr>
          <p:spPr bwMode="auto">
            <a:xfrm>
              <a:off x="2510879" y="1742715"/>
              <a:ext cx="0" cy="2831828"/>
            </a:xfrm>
            <a:prstGeom prst="straightConnector1">
              <a:avLst/>
            </a:prstGeom>
            <a:noFill/>
            <a:ln w="9525">
              <a:solidFill>
                <a:schemeClr val="tx1"/>
              </a:solidFill>
              <a:round/>
              <a:headEnd/>
              <a:tailEnd/>
            </a:ln>
          </p:spPr>
        </p:cxnSp>
        <p:cxnSp>
          <p:nvCxnSpPr>
            <p:cNvPr id="33819" name="AutoShape 26"/>
            <p:cNvCxnSpPr>
              <a:cxnSpLocks noChangeShapeType="1"/>
              <a:stCxn id="33831" idx="3"/>
            </p:cNvCxnSpPr>
            <p:nvPr/>
          </p:nvCxnSpPr>
          <p:spPr bwMode="auto">
            <a:xfrm>
              <a:off x="1699667" y="1742714"/>
              <a:ext cx="0" cy="2896024"/>
            </a:xfrm>
            <a:prstGeom prst="straightConnector1">
              <a:avLst/>
            </a:prstGeom>
            <a:noFill/>
            <a:ln w="9525">
              <a:solidFill>
                <a:schemeClr val="tx1"/>
              </a:solidFill>
              <a:round/>
              <a:headEnd/>
              <a:tailEnd/>
            </a:ln>
          </p:spPr>
        </p:cxnSp>
        <p:cxnSp>
          <p:nvCxnSpPr>
            <p:cNvPr id="33820" name="AutoShape 28"/>
            <p:cNvCxnSpPr>
              <a:cxnSpLocks noChangeShapeType="1"/>
              <a:stCxn id="33825" idx="3"/>
            </p:cNvCxnSpPr>
            <p:nvPr/>
          </p:nvCxnSpPr>
          <p:spPr bwMode="auto">
            <a:xfrm>
              <a:off x="3299867" y="1742715"/>
              <a:ext cx="0" cy="2902371"/>
            </a:xfrm>
            <a:prstGeom prst="straightConnector1">
              <a:avLst/>
            </a:prstGeom>
            <a:noFill/>
            <a:ln w="9525">
              <a:solidFill>
                <a:schemeClr val="tx1"/>
              </a:solidFill>
              <a:round/>
              <a:headEnd/>
              <a:tailEnd/>
            </a:ln>
          </p:spPr>
        </p:cxnSp>
        <p:cxnSp>
          <p:nvCxnSpPr>
            <p:cNvPr id="33821" name="AutoShape 29"/>
            <p:cNvCxnSpPr>
              <a:cxnSpLocks noChangeShapeType="1"/>
              <a:stCxn id="33822" idx="3"/>
            </p:cNvCxnSpPr>
            <p:nvPr/>
          </p:nvCxnSpPr>
          <p:spPr bwMode="auto">
            <a:xfrm>
              <a:off x="4111079" y="1742715"/>
              <a:ext cx="0" cy="2831827"/>
            </a:xfrm>
            <a:prstGeom prst="straightConnector1">
              <a:avLst/>
            </a:prstGeom>
            <a:noFill/>
            <a:ln w="9525">
              <a:solidFill>
                <a:schemeClr val="tx1"/>
              </a:solidFill>
              <a:round/>
              <a:headEnd/>
              <a:tailEnd/>
            </a:ln>
          </p:spPr>
        </p:cxnSp>
      </p:grpSp>
      <p:sp>
        <p:nvSpPr>
          <p:cNvPr id="33803" name="Oval 30"/>
          <p:cNvSpPr>
            <a:spLocks noChangeArrowheads="1"/>
          </p:cNvSpPr>
          <p:nvPr/>
        </p:nvSpPr>
        <p:spPr bwMode="auto">
          <a:xfrm>
            <a:off x="2364928" y="2699991"/>
            <a:ext cx="304800" cy="304800"/>
          </a:xfrm>
          <a:prstGeom prst="ellipse">
            <a:avLst/>
          </a:prstGeom>
          <a:solidFill>
            <a:srgbClr val="008000"/>
          </a:solidFill>
          <a:ln w="9525">
            <a:solidFill>
              <a:schemeClr val="tx1"/>
            </a:solidFill>
            <a:round/>
            <a:headEnd/>
            <a:tailEnd/>
          </a:ln>
        </p:spPr>
        <p:txBody>
          <a:bodyPr wrap="none" anchor="ctr"/>
          <a:lstStyle/>
          <a:p>
            <a:endParaRPr lang="en-US">
              <a:cs typeface="Arial" panose="020B0604020202020204" pitchFamily="34" charset="0"/>
            </a:endParaRPr>
          </a:p>
        </p:txBody>
      </p:sp>
      <p:sp>
        <p:nvSpPr>
          <p:cNvPr id="33804" name="Oval 31"/>
          <p:cNvSpPr>
            <a:spLocks noChangeArrowheads="1"/>
          </p:cNvSpPr>
          <p:nvPr/>
        </p:nvSpPr>
        <p:spPr bwMode="auto">
          <a:xfrm>
            <a:off x="1552128" y="2699991"/>
            <a:ext cx="304800" cy="304800"/>
          </a:xfrm>
          <a:prstGeom prst="ellipse">
            <a:avLst/>
          </a:prstGeom>
          <a:solidFill>
            <a:srgbClr val="FF6600"/>
          </a:solidFill>
          <a:ln w="9525">
            <a:solidFill>
              <a:schemeClr val="tx1"/>
            </a:solidFill>
            <a:round/>
            <a:headEnd/>
            <a:tailEnd/>
          </a:ln>
        </p:spPr>
        <p:txBody>
          <a:bodyPr wrap="none" anchor="ctr"/>
          <a:lstStyle/>
          <a:p>
            <a:endParaRPr lang="en-US">
              <a:cs typeface="Arial" panose="020B0604020202020204" pitchFamily="34" charset="0"/>
            </a:endParaRPr>
          </a:p>
        </p:txBody>
      </p:sp>
      <p:sp>
        <p:nvSpPr>
          <p:cNvPr id="33805" name="Oval 32"/>
          <p:cNvSpPr>
            <a:spLocks noChangeArrowheads="1"/>
          </p:cNvSpPr>
          <p:nvPr/>
        </p:nvSpPr>
        <p:spPr bwMode="auto">
          <a:xfrm>
            <a:off x="3955603" y="2699991"/>
            <a:ext cx="304800" cy="304800"/>
          </a:xfrm>
          <a:prstGeom prst="ellipse">
            <a:avLst/>
          </a:prstGeom>
          <a:solidFill>
            <a:srgbClr val="808000"/>
          </a:solidFill>
          <a:ln w="9525">
            <a:solidFill>
              <a:schemeClr val="tx1"/>
            </a:solidFill>
            <a:round/>
            <a:headEnd/>
            <a:tailEnd/>
          </a:ln>
        </p:spPr>
        <p:txBody>
          <a:bodyPr wrap="none" anchor="ctr"/>
          <a:lstStyle/>
          <a:p>
            <a:endParaRPr lang="en-US">
              <a:cs typeface="Arial" panose="020B0604020202020204" pitchFamily="34" charset="0"/>
            </a:endParaRPr>
          </a:p>
        </p:txBody>
      </p:sp>
      <p:sp>
        <p:nvSpPr>
          <p:cNvPr id="33806" name="Oval 33"/>
          <p:cNvSpPr>
            <a:spLocks noChangeArrowheads="1"/>
          </p:cNvSpPr>
          <p:nvPr/>
        </p:nvSpPr>
        <p:spPr bwMode="auto">
          <a:xfrm>
            <a:off x="3152328" y="2699991"/>
            <a:ext cx="304800" cy="304800"/>
          </a:xfrm>
          <a:prstGeom prst="ellipse">
            <a:avLst/>
          </a:prstGeom>
          <a:solidFill>
            <a:srgbClr val="800080"/>
          </a:solidFill>
          <a:ln w="9525">
            <a:solidFill>
              <a:schemeClr val="tx1"/>
            </a:solidFill>
            <a:round/>
            <a:headEnd/>
            <a:tailEnd/>
          </a:ln>
        </p:spPr>
        <p:txBody>
          <a:bodyPr wrap="none" anchor="ctr"/>
          <a:lstStyle/>
          <a:p>
            <a:endParaRPr lang="en-US">
              <a:cs typeface="Arial" panose="020B0604020202020204" pitchFamily="34" charset="0"/>
            </a:endParaRPr>
          </a:p>
        </p:txBody>
      </p:sp>
      <p:sp>
        <p:nvSpPr>
          <p:cNvPr id="36" name="Text Box 35"/>
          <p:cNvSpPr txBox="1">
            <a:spLocks noChangeArrowheads="1"/>
          </p:cNvSpPr>
          <p:nvPr/>
        </p:nvSpPr>
        <p:spPr bwMode="auto">
          <a:xfrm>
            <a:off x="4500115" y="980728"/>
            <a:ext cx="4824413" cy="1446550"/>
          </a:xfrm>
          <a:prstGeom prst="rect">
            <a:avLst/>
          </a:prstGeom>
          <a:noFill/>
          <a:ln>
            <a:noFill/>
          </a:ln>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r>
              <a:rPr lang="en-US" dirty="0" smtClean="0">
                <a:latin typeface="Arial" panose="020B0604020202020204" pitchFamily="34" charset="0"/>
                <a:ea typeface="+mn-ea"/>
                <a:cs typeface="Arial" panose="020B0604020202020204" pitchFamily="34" charset="0"/>
              </a:rPr>
              <a:t>Many </a:t>
            </a:r>
            <a:r>
              <a:rPr lang="en-US" b="1" dirty="0" smtClean="0">
                <a:latin typeface="Arial" panose="020B0604020202020204" pitchFamily="34" charset="0"/>
                <a:ea typeface="+mn-ea"/>
                <a:cs typeface="Arial" panose="020B0604020202020204" pitchFamily="34" charset="0"/>
              </a:rPr>
              <a:t>data resources</a:t>
            </a:r>
          </a:p>
          <a:p>
            <a:pPr marL="285750">
              <a:buFont typeface="Arial" pitchFamily="34" charset="0"/>
              <a:buChar char="•"/>
              <a:defRPr/>
            </a:pPr>
            <a:r>
              <a:rPr lang="en-US" sz="1600" i="1" dirty="0" smtClean="0">
                <a:latin typeface="Arial" panose="020B0604020202020204" pitchFamily="34" charset="0"/>
                <a:ea typeface="+mn-ea"/>
                <a:cs typeface="Arial" panose="020B0604020202020204" pitchFamily="34" charset="0"/>
              </a:rPr>
              <a:t> </a:t>
            </a:r>
            <a:r>
              <a:rPr lang="en-US" sz="1600" dirty="0" smtClean="0">
                <a:latin typeface="Arial" panose="020B0604020202020204" pitchFamily="34" charset="0"/>
                <a:ea typeface="+mn-ea"/>
                <a:cs typeface="Arial" panose="020B0604020202020204" pitchFamily="34" charset="0"/>
              </a:rPr>
              <a:t>Many to maintain</a:t>
            </a:r>
          </a:p>
          <a:p>
            <a:pPr marL="285750">
              <a:buFont typeface="Arial" pitchFamily="34" charset="0"/>
              <a:buChar char="•"/>
              <a:defRPr/>
            </a:pPr>
            <a:r>
              <a:rPr lang="en-US" sz="1600" dirty="0" smtClean="0">
                <a:latin typeface="Arial" panose="020B0604020202020204" pitchFamily="34" charset="0"/>
                <a:ea typeface="+mn-ea"/>
                <a:cs typeface="Arial" panose="020B0604020202020204" pitchFamily="34" charset="0"/>
              </a:rPr>
              <a:t> New appearing</a:t>
            </a:r>
          </a:p>
          <a:p>
            <a:pPr marL="285750">
              <a:buFont typeface="Arial" pitchFamily="34" charset="0"/>
              <a:buChar char="•"/>
              <a:defRPr/>
            </a:pPr>
            <a:r>
              <a:rPr lang="en-US" sz="1600" dirty="0" smtClean="0">
                <a:latin typeface="Arial" panose="020B0604020202020204" pitchFamily="34" charset="0"/>
                <a:ea typeface="+mn-ea"/>
                <a:cs typeface="Arial" panose="020B0604020202020204" pitchFamily="34" charset="0"/>
              </a:rPr>
              <a:t> Just 20% has a sustained future*</a:t>
            </a:r>
          </a:p>
          <a:p>
            <a:pPr marL="285750">
              <a:buFont typeface="Arial" pitchFamily="34" charset="0"/>
              <a:buChar char="•"/>
              <a:defRPr/>
            </a:pPr>
            <a:r>
              <a:rPr lang="en-US" sz="1600" dirty="0" smtClean="0">
                <a:latin typeface="Arial" panose="020B0604020202020204" pitchFamily="34" charset="0"/>
                <a:ea typeface="+mn-ea"/>
                <a:cs typeface="Arial" panose="020B0604020202020204" pitchFamily="34" charset="0"/>
              </a:rPr>
              <a:t> Not easy to find them</a:t>
            </a:r>
          </a:p>
        </p:txBody>
      </p:sp>
      <p:sp>
        <p:nvSpPr>
          <p:cNvPr id="33808" name="Text Box 37"/>
          <p:cNvSpPr txBox="1">
            <a:spLocks noChangeArrowheads="1"/>
          </p:cNvSpPr>
          <p:nvPr/>
        </p:nvSpPr>
        <p:spPr bwMode="auto">
          <a:xfrm>
            <a:off x="4500115" y="2634903"/>
            <a:ext cx="3806683" cy="461665"/>
          </a:xfrm>
          <a:prstGeom prst="rect">
            <a:avLst/>
          </a:prstGeom>
          <a:noFill/>
          <a:ln w="9525">
            <a:noFill/>
            <a:miter lim="800000"/>
            <a:headEnd/>
            <a:tailEnd/>
          </a:ln>
        </p:spPr>
        <p:txBody>
          <a:bodyPr wrap="none">
            <a:spAutoFit/>
          </a:bodyPr>
          <a:lstStyle/>
          <a:p>
            <a:r>
              <a:rPr lang="en-US" dirty="0">
                <a:cs typeface="Arial" panose="020B0604020202020204" pitchFamily="34" charset="0"/>
              </a:rPr>
              <a:t>Different </a:t>
            </a:r>
            <a:r>
              <a:rPr lang="en-US" b="1" dirty="0">
                <a:cs typeface="Arial" panose="020B0604020202020204" pitchFamily="34" charset="0"/>
              </a:rPr>
              <a:t>query interfaces</a:t>
            </a:r>
          </a:p>
        </p:txBody>
      </p:sp>
      <p:sp>
        <p:nvSpPr>
          <p:cNvPr id="33809" name="AutoShape 39"/>
          <p:cNvSpPr>
            <a:spLocks noChangeArrowheads="1"/>
          </p:cNvSpPr>
          <p:nvPr/>
        </p:nvSpPr>
        <p:spPr bwMode="auto">
          <a:xfrm>
            <a:off x="1467990" y="4357341"/>
            <a:ext cx="457200" cy="434975"/>
          </a:xfrm>
          <a:prstGeom prst="pentagon">
            <a:avLst/>
          </a:prstGeom>
          <a:solidFill>
            <a:schemeClr val="bg1"/>
          </a:solidFill>
          <a:ln w="63500">
            <a:solidFill>
              <a:srgbClr val="FF6600"/>
            </a:solidFill>
            <a:miter lim="800000"/>
            <a:headEnd/>
            <a:tailEnd/>
          </a:ln>
        </p:spPr>
        <p:txBody>
          <a:bodyPr wrap="none" anchor="ctr"/>
          <a:lstStyle/>
          <a:p>
            <a:pPr algn="ctr"/>
            <a:endParaRPr lang="en-US">
              <a:cs typeface="Arial" panose="020B0604020202020204" pitchFamily="34" charset="0"/>
            </a:endParaRPr>
          </a:p>
        </p:txBody>
      </p:sp>
      <p:sp>
        <p:nvSpPr>
          <p:cNvPr id="33810" name="Text Box 40"/>
          <p:cNvSpPr txBox="1">
            <a:spLocks noChangeArrowheads="1"/>
          </p:cNvSpPr>
          <p:nvPr/>
        </p:nvSpPr>
        <p:spPr bwMode="auto">
          <a:xfrm>
            <a:off x="1605030" y="6351711"/>
            <a:ext cx="2678938" cy="461665"/>
          </a:xfrm>
          <a:prstGeom prst="rect">
            <a:avLst/>
          </a:prstGeom>
          <a:noFill/>
          <a:ln w="9525">
            <a:noFill/>
            <a:miter lim="800000"/>
            <a:headEnd/>
            <a:tailEnd/>
          </a:ln>
        </p:spPr>
        <p:txBody>
          <a:bodyPr wrap="none">
            <a:spAutoFit/>
          </a:bodyPr>
          <a:lstStyle/>
          <a:p>
            <a:r>
              <a:rPr lang="en-US" b="1" dirty="0">
                <a:cs typeface="Arial" panose="020B0604020202020204" pitchFamily="34" charset="0"/>
              </a:rPr>
              <a:t>data integration?</a:t>
            </a:r>
          </a:p>
        </p:txBody>
      </p:sp>
      <p:sp>
        <p:nvSpPr>
          <p:cNvPr id="12308" name="AutoShape 41"/>
          <p:cNvSpPr>
            <a:spLocks/>
          </p:cNvSpPr>
          <p:nvPr/>
        </p:nvSpPr>
        <p:spPr bwMode="auto">
          <a:xfrm rot="-5400000">
            <a:off x="2793553" y="3927128"/>
            <a:ext cx="152400" cy="2971800"/>
          </a:xfrm>
          <a:prstGeom prst="leftBrace">
            <a:avLst>
              <a:gd name="adj1" fmla="val 93708"/>
              <a:gd name="adj2" fmla="val 49944"/>
            </a:avLst>
          </a:prstGeom>
          <a:noFill/>
          <a:ln w="25400">
            <a:solidFill>
              <a:schemeClr val="tx1"/>
            </a:solidFill>
            <a:round/>
            <a:headEnd/>
            <a:tailEnd/>
          </a:ln>
          <a:effectLst>
            <a:outerShdw dist="12700" dir="8100000" algn="ctr" rotWithShape="0">
              <a:srgbClr val="FFFFFF">
                <a:alpha val="75000"/>
              </a:srgbClr>
            </a:outerShdw>
          </a:effectLst>
        </p:spPr>
        <p:txBody>
          <a:bodyPr wrap="none" anchor="ctr"/>
          <a:lstStyle/>
          <a:p>
            <a:pPr>
              <a:defRPr/>
            </a:pPr>
            <a:endParaRPr lang="en-US">
              <a:ea typeface="+mn-ea"/>
              <a:cs typeface="Arial" panose="020B0604020202020204" pitchFamily="34" charset="0"/>
            </a:endParaRPr>
          </a:p>
        </p:txBody>
      </p:sp>
      <p:sp>
        <p:nvSpPr>
          <p:cNvPr id="33812" name="AutoShape 45"/>
          <p:cNvSpPr>
            <a:spLocks noChangeArrowheads="1"/>
          </p:cNvSpPr>
          <p:nvPr/>
        </p:nvSpPr>
        <p:spPr bwMode="auto">
          <a:xfrm>
            <a:off x="2268090" y="4360516"/>
            <a:ext cx="504825" cy="436562"/>
          </a:xfrm>
          <a:prstGeom prst="hexagon">
            <a:avLst>
              <a:gd name="adj" fmla="val 28909"/>
              <a:gd name="vf" fmla="val 115470"/>
            </a:avLst>
          </a:prstGeom>
          <a:solidFill>
            <a:schemeClr val="bg1"/>
          </a:solidFill>
          <a:ln w="63500">
            <a:solidFill>
              <a:srgbClr val="008000"/>
            </a:solidFill>
            <a:miter lim="800000"/>
            <a:headEnd/>
            <a:tailEnd/>
          </a:ln>
        </p:spPr>
        <p:txBody>
          <a:bodyPr wrap="none" anchor="ctr"/>
          <a:lstStyle/>
          <a:p>
            <a:endParaRPr lang="en-US">
              <a:cs typeface="Arial" panose="020B0604020202020204" pitchFamily="34" charset="0"/>
            </a:endParaRPr>
          </a:p>
        </p:txBody>
      </p:sp>
      <p:sp>
        <p:nvSpPr>
          <p:cNvPr id="33813" name="AutoShape 46"/>
          <p:cNvSpPr>
            <a:spLocks noChangeArrowheads="1"/>
          </p:cNvSpPr>
          <p:nvPr/>
        </p:nvSpPr>
        <p:spPr bwMode="auto">
          <a:xfrm>
            <a:off x="3080890" y="4352578"/>
            <a:ext cx="433388" cy="433388"/>
          </a:xfrm>
          <a:prstGeom prst="roundRect">
            <a:avLst>
              <a:gd name="adj" fmla="val 16667"/>
            </a:avLst>
          </a:prstGeom>
          <a:solidFill>
            <a:schemeClr val="bg1"/>
          </a:solidFill>
          <a:ln w="63500">
            <a:solidFill>
              <a:srgbClr val="800080"/>
            </a:solidFill>
            <a:round/>
            <a:headEnd/>
            <a:tailEnd/>
          </a:ln>
        </p:spPr>
        <p:txBody>
          <a:bodyPr wrap="none" anchor="ctr"/>
          <a:lstStyle/>
          <a:p>
            <a:endParaRPr lang="en-US">
              <a:cs typeface="Arial" panose="020B0604020202020204" pitchFamily="34" charset="0"/>
            </a:endParaRPr>
          </a:p>
        </p:txBody>
      </p:sp>
      <p:sp>
        <p:nvSpPr>
          <p:cNvPr id="33814" name="AutoShape 47"/>
          <p:cNvSpPr>
            <a:spLocks noChangeArrowheads="1"/>
          </p:cNvSpPr>
          <p:nvPr/>
        </p:nvSpPr>
        <p:spPr bwMode="auto">
          <a:xfrm>
            <a:off x="3887340" y="4352578"/>
            <a:ext cx="431800" cy="431800"/>
          </a:xfrm>
          <a:prstGeom prst="octagon">
            <a:avLst>
              <a:gd name="adj" fmla="val 29287"/>
            </a:avLst>
          </a:prstGeom>
          <a:solidFill>
            <a:schemeClr val="bg1"/>
          </a:solidFill>
          <a:ln w="63500">
            <a:solidFill>
              <a:srgbClr val="808000"/>
            </a:solidFill>
            <a:miter lim="800000"/>
            <a:headEnd/>
            <a:tailEnd/>
          </a:ln>
        </p:spPr>
        <p:txBody>
          <a:bodyPr wrap="none" anchor="ctr"/>
          <a:lstStyle/>
          <a:p>
            <a:endParaRPr lang="en-US">
              <a:cs typeface="Arial" panose="020B0604020202020204" pitchFamily="34" charset="0"/>
            </a:endParaRPr>
          </a:p>
        </p:txBody>
      </p:sp>
      <p:sp>
        <p:nvSpPr>
          <p:cNvPr id="48" name="Text Box 35"/>
          <p:cNvSpPr txBox="1">
            <a:spLocks noChangeArrowheads="1"/>
          </p:cNvSpPr>
          <p:nvPr/>
        </p:nvSpPr>
        <p:spPr bwMode="auto">
          <a:xfrm>
            <a:off x="4500115" y="3422610"/>
            <a:ext cx="3485249" cy="1446550"/>
          </a:xfrm>
          <a:prstGeom prst="rect">
            <a:avLst/>
          </a:prstGeom>
          <a:noFill/>
          <a:ln>
            <a:noFill/>
          </a:ln>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r>
              <a:rPr lang="en-US" dirty="0" smtClean="0">
                <a:latin typeface="Arial" panose="020B0604020202020204" pitchFamily="34" charset="0"/>
                <a:ea typeface="+mn-ea"/>
                <a:cs typeface="Arial" panose="020B0604020202020204" pitchFamily="34" charset="0"/>
              </a:rPr>
              <a:t>Variable </a:t>
            </a:r>
            <a:r>
              <a:rPr lang="en-US" b="1" dirty="0" smtClean="0">
                <a:latin typeface="Arial" panose="020B0604020202020204" pitchFamily="34" charset="0"/>
                <a:ea typeface="+mn-ea"/>
                <a:cs typeface="Arial" panose="020B0604020202020204" pitchFamily="34" charset="0"/>
              </a:rPr>
              <a:t>results</a:t>
            </a:r>
          </a:p>
          <a:p>
            <a:pPr marL="285750">
              <a:buFont typeface="Arial" pitchFamily="34" charset="0"/>
              <a:buChar char="•"/>
              <a:defRPr/>
            </a:pPr>
            <a:r>
              <a:rPr lang="en-US" sz="1600" i="1" dirty="0" smtClean="0">
                <a:latin typeface="Arial" panose="020B0604020202020204" pitchFamily="34" charset="0"/>
                <a:ea typeface="+mn-ea"/>
                <a:cs typeface="Arial" panose="020B0604020202020204" pitchFamily="34" charset="0"/>
              </a:rPr>
              <a:t> </a:t>
            </a:r>
            <a:r>
              <a:rPr lang="en-US" sz="1600" dirty="0" smtClean="0">
                <a:latin typeface="Arial" panose="020B0604020202020204" pitchFamily="34" charset="0"/>
                <a:ea typeface="+mn-ea"/>
                <a:cs typeface="Arial" panose="020B0604020202020204" pitchFamily="34" charset="0"/>
              </a:rPr>
              <a:t>Formats</a:t>
            </a:r>
          </a:p>
          <a:p>
            <a:pPr marL="285750">
              <a:buFont typeface="Arial" pitchFamily="34" charset="0"/>
              <a:buChar char="•"/>
              <a:defRPr/>
            </a:pPr>
            <a:r>
              <a:rPr lang="en-US" sz="1600" dirty="0" smtClean="0">
                <a:latin typeface="Arial" panose="020B0604020202020204" pitchFamily="34" charset="0"/>
                <a:ea typeface="+mn-ea"/>
                <a:cs typeface="Arial" panose="020B0604020202020204" pitchFamily="34" charset="0"/>
              </a:rPr>
              <a:t> Schemas</a:t>
            </a:r>
          </a:p>
          <a:p>
            <a:pPr marL="285750">
              <a:buFont typeface="Arial" pitchFamily="34" charset="0"/>
              <a:buChar char="•"/>
              <a:defRPr/>
            </a:pPr>
            <a:r>
              <a:rPr lang="en-US" sz="1600" dirty="0" smtClean="0">
                <a:latin typeface="Arial" panose="020B0604020202020204" pitchFamily="34" charset="0"/>
                <a:ea typeface="+mn-ea"/>
                <a:cs typeface="Arial" panose="020B0604020202020204" pitchFamily="34" charset="0"/>
              </a:rPr>
              <a:t> Controlled vocabularies</a:t>
            </a:r>
          </a:p>
          <a:p>
            <a:pPr marL="285750">
              <a:buFont typeface="Arial" pitchFamily="34" charset="0"/>
              <a:buChar char="•"/>
              <a:defRPr/>
            </a:pPr>
            <a:r>
              <a:rPr lang="en-US" sz="1600" dirty="0" smtClean="0">
                <a:latin typeface="Arial" panose="020B0604020202020204" pitchFamily="34" charset="0"/>
                <a:ea typeface="+mn-ea"/>
                <a:cs typeface="Arial" panose="020B0604020202020204" pitchFamily="34" charset="0"/>
              </a:rPr>
              <a:t> Minimum information guidelines</a:t>
            </a:r>
          </a:p>
        </p:txBody>
      </p:sp>
      <p:sp>
        <p:nvSpPr>
          <p:cNvPr id="33816" name="AutoShape 1039"/>
          <p:cNvSpPr>
            <a:spLocks noChangeArrowheads="1"/>
          </p:cNvSpPr>
          <p:nvPr/>
        </p:nvSpPr>
        <p:spPr bwMode="auto">
          <a:xfrm>
            <a:off x="2555428" y="5682903"/>
            <a:ext cx="627062" cy="625475"/>
          </a:xfrm>
          <a:prstGeom prst="smileyFace">
            <a:avLst>
              <a:gd name="adj" fmla="val 4653"/>
            </a:avLst>
          </a:prstGeom>
          <a:solidFill>
            <a:srgbClr val="FF99CC"/>
          </a:solidFill>
          <a:ln w="9525">
            <a:solidFill>
              <a:schemeClr val="tx1"/>
            </a:solidFill>
            <a:round/>
            <a:headEnd/>
            <a:tailEnd/>
          </a:ln>
        </p:spPr>
        <p:txBody>
          <a:bodyPr wrap="none" anchor="ctr"/>
          <a:lstStyle/>
          <a:p>
            <a:pPr eaLnBrk="0" hangingPunct="0"/>
            <a:endParaRPr lang="en-US" sz="2400">
              <a:cs typeface="Arial" panose="020B0604020202020204" pitchFamily="34" charset="0"/>
            </a:endParaRPr>
          </a:p>
        </p:txBody>
      </p:sp>
      <p:sp>
        <p:nvSpPr>
          <p:cNvPr id="33817" name="TextBox 72"/>
          <p:cNvSpPr txBox="1">
            <a:spLocks noChangeArrowheads="1"/>
          </p:cNvSpPr>
          <p:nvPr/>
        </p:nvSpPr>
        <p:spPr bwMode="auto">
          <a:xfrm>
            <a:off x="6012160" y="6623774"/>
            <a:ext cx="3136552" cy="261610"/>
          </a:xfrm>
          <a:prstGeom prst="rect">
            <a:avLst/>
          </a:prstGeom>
          <a:noFill/>
        </p:spPr>
        <p:txBody>
          <a:bodyPr wrap="square" rtlCol="0">
            <a:spAutoFit/>
          </a:bodyPr>
          <a:lstStyle>
            <a:defPPr>
              <a:defRPr lang="de-DE"/>
            </a:defPPr>
            <a:lvl1pPr>
              <a:defRPr sz="1400">
                <a:solidFill>
                  <a:schemeClr val="accent1"/>
                </a:solidFill>
              </a:defRPr>
            </a:lvl1pPr>
          </a:lstStyle>
          <a:p>
            <a:r>
              <a:rPr lang="en-US" sz="1100" dirty="0">
                <a:cs typeface="Arial" panose="020B0604020202020204" pitchFamily="34" charset="0"/>
              </a:rPr>
              <a:t>* </a:t>
            </a:r>
            <a:r>
              <a:rPr lang="en-US" sz="1100" dirty="0" err="1">
                <a:cs typeface="Arial" panose="020B0604020202020204" pitchFamily="34" charset="0"/>
              </a:rPr>
              <a:t>Merali</a:t>
            </a:r>
            <a:r>
              <a:rPr lang="en-US" sz="1100" dirty="0">
                <a:cs typeface="Arial" panose="020B0604020202020204" pitchFamily="34" charset="0"/>
              </a:rPr>
              <a:t> </a:t>
            </a:r>
            <a:r>
              <a:rPr lang="en-US" sz="1100" i="1" dirty="0" smtClean="0">
                <a:cs typeface="Arial" panose="020B0604020202020204" pitchFamily="34" charset="0"/>
              </a:rPr>
              <a:t>et al</a:t>
            </a:r>
            <a:r>
              <a:rPr lang="en-US" sz="1100" dirty="0" smtClean="0">
                <a:cs typeface="Arial" panose="020B0604020202020204" pitchFamily="34" charset="0"/>
              </a:rPr>
              <a:t>., 2005, Nature, </a:t>
            </a:r>
            <a:r>
              <a:rPr lang="en-GB" sz="1100" dirty="0">
                <a:cs typeface="Arial" panose="020B0604020202020204" pitchFamily="34" charset="0"/>
              </a:rPr>
              <a:t>PMID: 15973369</a:t>
            </a:r>
            <a:r>
              <a:rPr lang="en-US" sz="1100" dirty="0" smtClean="0">
                <a:cs typeface="Arial" panose="020B0604020202020204" pitchFamily="34" charset="0"/>
              </a:rPr>
              <a:t>. </a:t>
            </a:r>
            <a:endParaRPr lang="en-GB" sz="1100" dirty="0">
              <a:cs typeface="Arial" panose="020B0604020202020204" pitchFamily="34" charset="0"/>
            </a:endParaRPr>
          </a:p>
        </p:txBody>
      </p:sp>
      <p:sp>
        <p:nvSpPr>
          <p:cNvPr id="43" name="Text Box 35"/>
          <p:cNvSpPr txBox="1">
            <a:spLocks noChangeArrowheads="1"/>
          </p:cNvSpPr>
          <p:nvPr/>
        </p:nvSpPr>
        <p:spPr bwMode="auto">
          <a:xfrm>
            <a:off x="4499992" y="5445224"/>
            <a:ext cx="1845377" cy="830997"/>
          </a:xfrm>
          <a:prstGeom prst="rect">
            <a:avLst/>
          </a:prstGeom>
          <a:noFill/>
          <a:ln>
            <a:noFill/>
          </a:ln>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endParaRPr lang="en-US" sz="1600" dirty="0" smtClean="0">
              <a:latin typeface="Arial" panose="020B0604020202020204" pitchFamily="34" charset="0"/>
              <a:ea typeface="+mn-ea"/>
              <a:cs typeface="Arial" panose="020B0604020202020204" pitchFamily="34" charset="0"/>
            </a:endParaRPr>
          </a:p>
          <a:p>
            <a:pPr marL="285750">
              <a:buFont typeface="Arial" pitchFamily="34" charset="0"/>
              <a:buChar char="•"/>
              <a:defRPr/>
            </a:pPr>
            <a:r>
              <a:rPr lang="en-US" sz="1600" dirty="0" smtClean="0">
                <a:latin typeface="Arial" panose="020B0604020202020204" pitchFamily="34" charset="0"/>
                <a:ea typeface="+mn-ea"/>
                <a:cs typeface="Arial" panose="020B0604020202020204" pitchFamily="34" charset="0"/>
              </a:rPr>
              <a:t> Redundancy</a:t>
            </a:r>
          </a:p>
          <a:p>
            <a:pPr marL="285750">
              <a:buFont typeface="Arial" pitchFamily="34" charset="0"/>
              <a:buChar char="•"/>
              <a:defRPr/>
            </a:pPr>
            <a:r>
              <a:rPr lang="en-US" sz="1600" dirty="0" smtClean="0">
                <a:latin typeface="Arial" panose="020B0604020202020204" pitchFamily="34" charset="0"/>
                <a:cs typeface="Arial" panose="020B0604020202020204" pitchFamily="34" charset="0"/>
              </a:rPr>
              <a:t> Inconsistency</a:t>
            </a:r>
            <a:endParaRPr lang="en-US" sz="1600" dirty="0" smtClean="0">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049724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Line Callout 2 (Border and Accent Bar) 74"/>
          <p:cNvSpPr/>
          <p:nvPr/>
        </p:nvSpPr>
        <p:spPr bwMode="auto">
          <a:xfrm>
            <a:off x="5076056" y="1196752"/>
            <a:ext cx="3024336" cy="1512168"/>
          </a:xfrm>
          <a:prstGeom prst="accentBorderCallout2">
            <a:avLst>
              <a:gd name="adj1" fmla="val 79219"/>
              <a:gd name="adj2" fmla="val -3630"/>
              <a:gd name="adj3" fmla="val 79220"/>
              <a:gd name="adj4" fmla="val -16667"/>
              <a:gd name="adj5" fmla="val 100809"/>
              <a:gd name="adj6" fmla="val -22210"/>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it-IT" sz="1800" dirty="0" smtClean="0"/>
              <a:t>Access, exchange, sharing, portability, interoperability, annotation, comparison, verification, representation, integration, reusability.</a:t>
            </a:r>
            <a:endParaRPr kumimoji="0" lang="en-GB" sz="1800" b="0" i="0" u="none" strike="noStrike" cap="none" normalizeH="0" baseline="0" dirty="0">
              <a:ln>
                <a:noFill/>
              </a:ln>
              <a:solidFill>
                <a:schemeClr val="tx1"/>
              </a:solidFill>
              <a:effectLst/>
              <a:latin typeface="Arial" pitchFamily="-112" charset="0"/>
              <a:ea typeface="Geneva" pitchFamily="-112" charset="0"/>
              <a:cs typeface="Geneva" pitchFamily="-112" charset="0"/>
            </a:endParaRPr>
          </a:p>
        </p:txBody>
      </p:sp>
      <p:grpSp>
        <p:nvGrpSpPr>
          <p:cNvPr id="2" name="Group 59"/>
          <p:cNvGrpSpPr>
            <a:grpSpLocks/>
          </p:cNvGrpSpPr>
          <p:nvPr/>
        </p:nvGrpSpPr>
        <p:grpSpPr bwMode="auto">
          <a:xfrm>
            <a:off x="467544" y="3521546"/>
            <a:ext cx="2232028" cy="2571750"/>
            <a:chOff x="2154" y="2160"/>
            <a:chExt cx="1406" cy="1620"/>
          </a:xfrm>
        </p:grpSpPr>
        <p:sp>
          <p:nvSpPr>
            <p:cNvPr id="43051" name="Text Box 41"/>
            <p:cNvSpPr txBox="1">
              <a:spLocks noChangeArrowheads="1"/>
            </p:cNvSpPr>
            <p:nvPr/>
          </p:nvSpPr>
          <p:spPr bwMode="auto">
            <a:xfrm>
              <a:off x="2174" y="3430"/>
              <a:ext cx="1310" cy="350"/>
            </a:xfrm>
            <a:prstGeom prst="rect">
              <a:avLst/>
            </a:prstGeom>
            <a:noFill/>
            <a:ln w="19050">
              <a:noFill/>
              <a:miter lim="800000"/>
              <a:headEnd/>
              <a:tailEnd/>
            </a:ln>
          </p:spPr>
          <p:txBody>
            <a:bodyPr wrap="none" lIns="90000" tIns="46800" rIns="90000" bIns="46800">
              <a:spAutoFit/>
            </a:bodyPr>
            <a:lstStyle/>
            <a:p>
              <a:pPr algn="ctr"/>
              <a:r>
                <a:rPr lang="en-GB" sz="1500" dirty="0" smtClean="0"/>
                <a:t>Nucleotide sequences</a:t>
              </a:r>
              <a:endParaRPr lang="en-GB" sz="1500" dirty="0"/>
            </a:p>
            <a:p>
              <a:pPr algn="ctr"/>
              <a:r>
                <a:rPr lang="en-GB" sz="1500" b="1" dirty="0" smtClean="0"/>
                <a:t>INSDC</a:t>
              </a:r>
              <a:endParaRPr lang="en-GB" sz="1500" b="1" dirty="0"/>
            </a:p>
          </p:txBody>
        </p:sp>
        <p:sp>
          <p:nvSpPr>
            <p:cNvPr id="43052" name="Oval 37"/>
            <p:cNvSpPr>
              <a:spLocks noChangeArrowheads="1"/>
            </p:cNvSpPr>
            <p:nvPr/>
          </p:nvSpPr>
          <p:spPr bwMode="auto">
            <a:xfrm>
              <a:off x="2154" y="2160"/>
              <a:ext cx="1406" cy="1270"/>
            </a:xfrm>
            <a:prstGeom prst="ellipse">
              <a:avLst/>
            </a:prstGeom>
            <a:solidFill>
              <a:srgbClr val="FF0000">
                <a:alpha val="30196"/>
              </a:srgbClr>
            </a:solidFill>
            <a:ln w="19050">
              <a:solidFill>
                <a:srgbClr val="FF0000"/>
              </a:solidFill>
              <a:round/>
              <a:headEnd/>
              <a:tailEnd/>
            </a:ln>
          </p:spPr>
          <p:txBody>
            <a:bodyPr wrap="none" lIns="90000" tIns="46800" rIns="90000" bIns="46800" anchor="ctr">
              <a:spAutoFit/>
            </a:bodyPr>
            <a:lstStyle/>
            <a:p>
              <a:endParaRPr lang="en-GB"/>
            </a:p>
          </p:txBody>
        </p:sp>
        <p:sp>
          <p:nvSpPr>
            <p:cNvPr id="43053" name="Oval 38"/>
            <p:cNvSpPr>
              <a:spLocks noChangeArrowheads="1"/>
            </p:cNvSpPr>
            <p:nvPr/>
          </p:nvSpPr>
          <p:spPr bwMode="auto">
            <a:xfrm>
              <a:off x="2653" y="2432"/>
              <a:ext cx="181" cy="181"/>
            </a:xfrm>
            <a:prstGeom prst="ellipse">
              <a:avLst/>
            </a:prstGeom>
            <a:solidFill>
              <a:srgbClr val="FF0000">
                <a:alpha val="30196"/>
              </a:srgbClr>
            </a:solidFill>
            <a:ln w="19050">
              <a:solidFill>
                <a:srgbClr val="FF0000"/>
              </a:solidFill>
              <a:round/>
              <a:headEnd/>
              <a:tailEnd/>
            </a:ln>
          </p:spPr>
          <p:txBody>
            <a:bodyPr wrap="none" lIns="90000" tIns="46800" rIns="90000" bIns="46800" anchor="ctr">
              <a:spAutoFit/>
            </a:bodyPr>
            <a:lstStyle/>
            <a:p>
              <a:endParaRPr lang="en-GB"/>
            </a:p>
          </p:txBody>
        </p:sp>
        <p:sp>
          <p:nvSpPr>
            <p:cNvPr id="43054" name="Oval 39"/>
            <p:cNvSpPr>
              <a:spLocks noChangeArrowheads="1"/>
            </p:cNvSpPr>
            <p:nvPr/>
          </p:nvSpPr>
          <p:spPr bwMode="auto">
            <a:xfrm>
              <a:off x="3106" y="2750"/>
              <a:ext cx="181" cy="181"/>
            </a:xfrm>
            <a:prstGeom prst="ellipse">
              <a:avLst/>
            </a:prstGeom>
            <a:solidFill>
              <a:srgbClr val="FF0000">
                <a:alpha val="30196"/>
              </a:srgbClr>
            </a:solidFill>
            <a:ln w="19050">
              <a:solidFill>
                <a:srgbClr val="FF0000"/>
              </a:solidFill>
              <a:round/>
              <a:headEnd/>
              <a:tailEnd/>
            </a:ln>
          </p:spPr>
          <p:txBody>
            <a:bodyPr wrap="none" lIns="90000" tIns="46800" rIns="90000" bIns="46800" anchor="ctr">
              <a:spAutoFit/>
            </a:bodyPr>
            <a:lstStyle/>
            <a:p>
              <a:endParaRPr lang="en-GB"/>
            </a:p>
          </p:txBody>
        </p:sp>
        <p:sp>
          <p:nvSpPr>
            <p:cNvPr id="43055" name="Line 40"/>
            <p:cNvSpPr>
              <a:spLocks noChangeShapeType="1"/>
            </p:cNvSpPr>
            <p:nvPr/>
          </p:nvSpPr>
          <p:spPr bwMode="auto">
            <a:xfrm flipH="1" flipV="1">
              <a:off x="2856" y="2574"/>
              <a:ext cx="226" cy="181"/>
            </a:xfrm>
            <a:prstGeom prst="line">
              <a:avLst/>
            </a:prstGeom>
            <a:noFill/>
            <a:ln w="19050">
              <a:solidFill>
                <a:srgbClr val="FF0000"/>
              </a:solidFill>
              <a:round/>
              <a:headEnd type="triangle" w="med" len="med"/>
              <a:tailEnd type="triangle" w="med" len="med"/>
            </a:ln>
          </p:spPr>
          <p:txBody>
            <a:bodyPr lIns="90000" tIns="46800" rIns="90000" bIns="46800" anchor="ctr">
              <a:spAutoFit/>
            </a:bodyPr>
            <a:lstStyle/>
            <a:p>
              <a:endParaRPr lang="en-GB"/>
            </a:p>
          </p:txBody>
        </p:sp>
        <p:sp>
          <p:nvSpPr>
            <p:cNvPr id="43056" name="Text Box 42"/>
            <p:cNvSpPr txBox="1">
              <a:spLocks noChangeArrowheads="1"/>
            </p:cNvSpPr>
            <p:nvPr/>
          </p:nvSpPr>
          <p:spPr bwMode="auto">
            <a:xfrm>
              <a:off x="2554" y="2278"/>
              <a:ext cx="341" cy="154"/>
            </a:xfrm>
            <a:prstGeom prst="rect">
              <a:avLst/>
            </a:prstGeom>
            <a:noFill/>
            <a:ln w="19050">
              <a:noFill/>
              <a:miter lim="800000"/>
              <a:headEnd/>
              <a:tailEnd/>
            </a:ln>
          </p:spPr>
          <p:txBody>
            <a:bodyPr wrap="none" lIns="90000" tIns="46800" rIns="90000" bIns="46800">
              <a:spAutoFit/>
            </a:bodyPr>
            <a:lstStyle/>
            <a:p>
              <a:pPr algn="ctr"/>
              <a:r>
                <a:rPr lang="en-GB" sz="1000" b="1"/>
                <a:t>EMBL</a:t>
              </a:r>
            </a:p>
          </p:txBody>
        </p:sp>
        <p:sp>
          <p:nvSpPr>
            <p:cNvPr id="43057" name="Text Box 43"/>
            <p:cNvSpPr txBox="1">
              <a:spLocks noChangeArrowheads="1"/>
            </p:cNvSpPr>
            <p:nvPr/>
          </p:nvSpPr>
          <p:spPr bwMode="auto">
            <a:xfrm>
              <a:off x="3063" y="2931"/>
              <a:ext cx="332" cy="154"/>
            </a:xfrm>
            <a:prstGeom prst="rect">
              <a:avLst/>
            </a:prstGeom>
            <a:noFill/>
            <a:ln w="19050">
              <a:noFill/>
              <a:miter lim="800000"/>
              <a:headEnd/>
              <a:tailEnd/>
            </a:ln>
          </p:spPr>
          <p:txBody>
            <a:bodyPr wrap="none" lIns="90000" tIns="46800" rIns="90000" bIns="46800">
              <a:spAutoFit/>
            </a:bodyPr>
            <a:lstStyle/>
            <a:p>
              <a:pPr algn="ctr"/>
              <a:r>
                <a:rPr lang="en-GB" sz="1000" b="1"/>
                <a:t>DDBJ</a:t>
              </a:r>
            </a:p>
          </p:txBody>
        </p:sp>
        <p:sp>
          <p:nvSpPr>
            <p:cNvPr id="43058" name="Oval 44"/>
            <p:cNvSpPr>
              <a:spLocks noChangeArrowheads="1"/>
            </p:cNvSpPr>
            <p:nvPr/>
          </p:nvSpPr>
          <p:spPr bwMode="auto">
            <a:xfrm>
              <a:off x="2562" y="2840"/>
              <a:ext cx="181" cy="181"/>
            </a:xfrm>
            <a:prstGeom prst="ellipse">
              <a:avLst/>
            </a:prstGeom>
            <a:solidFill>
              <a:srgbClr val="FF0000">
                <a:alpha val="30196"/>
              </a:srgbClr>
            </a:solidFill>
            <a:ln w="19050">
              <a:solidFill>
                <a:srgbClr val="FF0000"/>
              </a:solidFill>
              <a:round/>
              <a:headEnd/>
              <a:tailEnd/>
            </a:ln>
          </p:spPr>
          <p:txBody>
            <a:bodyPr wrap="none" lIns="90000" tIns="46800" rIns="90000" bIns="46800" anchor="ctr">
              <a:spAutoFit/>
            </a:bodyPr>
            <a:lstStyle/>
            <a:p>
              <a:endParaRPr lang="en-GB"/>
            </a:p>
          </p:txBody>
        </p:sp>
        <p:sp>
          <p:nvSpPr>
            <p:cNvPr id="43059" name="Line 45"/>
            <p:cNvSpPr>
              <a:spLocks noChangeShapeType="1"/>
            </p:cNvSpPr>
            <p:nvPr/>
          </p:nvSpPr>
          <p:spPr bwMode="auto">
            <a:xfrm flipV="1">
              <a:off x="2677" y="2630"/>
              <a:ext cx="45" cy="181"/>
            </a:xfrm>
            <a:prstGeom prst="line">
              <a:avLst/>
            </a:prstGeom>
            <a:noFill/>
            <a:ln w="19050">
              <a:solidFill>
                <a:srgbClr val="FF0000"/>
              </a:solidFill>
              <a:round/>
              <a:headEnd type="triangle" w="med" len="med"/>
              <a:tailEnd type="triangle" w="med" len="med"/>
            </a:ln>
          </p:spPr>
          <p:txBody>
            <a:bodyPr lIns="90000" tIns="46800" rIns="90000" bIns="46800" anchor="ctr">
              <a:spAutoFit/>
            </a:bodyPr>
            <a:lstStyle/>
            <a:p>
              <a:endParaRPr lang="en-GB"/>
            </a:p>
          </p:txBody>
        </p:sp>
        <p:sp>
          <p:nvSpPr>
            <p:cNvPr id="43060" name="Line 46"/>
            <p:cNvSpPr>
              <a:spLocks noChangeShapeType="1"/>
            </p:cNvSpPr>
            <p:nvPr/>
          </p:nvSpPr>
          <p:spPr bwMode="auto">
            <a:xfrm flipH="1">
              <a:off x="2773" y="2883"/>
              <a:ext cx="317" cy="46"/>
            </a:xfrm>
            <a:prstGeom prst="line">
              <a:avLst/>
            </a:prstGeom>
            <a:noFill/>
            <a:ln w="19050">
              <a:solidFill>
                <a:srgbClr val="FF0000"/>
              </a:solidFill>
              <a:round/>
              <a:headEnd type="triangle" w="med" len="med"/>
              <a:tailEnd type="triangle" w="med" len="med"/>
            </a:ln>
          </p:spPr>
          <p:txBody>
            <a:bodyPr lIns="90000" tIns="46800" rIns="90000" bIns="46800" anchor="ctr">
              <a:spAutoFit/>
            </a:bodyPr>
            <a:lstStyle/>
            <a:p>
              <a:endParaRPr lang="en-GB"/>
            </a:p>
          </p:txBody>
        </p:sp>
        <p:sp>
          <p:nvSpPr>
            <p:cNvPr id="43061" name="Text Box 47"/>
            <p:cNvSpPr txBox="1">
              <a:spLocks noChangeArrowheads="1"/>
            </p:cNvSpPr>
            <p:nvPr/>
          </p:nvSpPr>
          <p:spPr bwMode="auto">
            <a:xfrm>
              <a:off x="2503" y="3004"/>
              <a:ext cx="310" cy="154"/>
            </a:xfrm>
            <a:prstGeom prst="rect">
              <a:avLst/>
            </a:prstGeom>
            <a:noFill/>
            <a:ln w="19050">
              <a:noFill/>
              <a:miter lim="800000"/>
              <a:headEnd/>
              <a:tailEnd/>
            </a:ln>
          </p:spPr>
          <p:txBody>
            <a:bodyPr wrap="none" lIns="90000" tIns="46800" rIns="90000" bIns="46800">
              <a:spAutoFit/>
            </a:bodyPr>
            <a:lstStyle/>
            <a:p>
              <a:pPr algn="ctr"/>
              <a:r>
                <a:rPr lang="en-GB" sz="1000" b="1"/>
                <a:t>NCBI</a:t>
              </a:r>
            </a:p>
          </p:txBody>
        </p:sp>
      </p:grpSp>
      <p:grpSp>
        <p:nvGrpSpPr>
          <p:cNvPr id="3" name="Group 55"/>
          <p:cNvGrpSpPr>
            <a:grpSpLocks/>
          </p:cNvGrpSpPr>
          <p:nvPr/>
        </p:nvGrpSpPr>
        <p:grpSpPr bwMode="auto">
          <a:xfrm>
            <a:off x="3491880" y="3521546"/>
            <a:ext cx="2238375" cy="2571750"/>
            <a:chOff x="4105" y="1480"/>
            <a:chExt cx="1410" cy="1620"/>
          </a:xfrm>
        </p:grpSpPr>
        <p:sp>
          <p:nvSpPr>
            <p:cNvPr id="43034" name="Text Box 29"/>
            <p:cNvSpPr txBox="1">
              <a:spLocks noChangeArrowheads="1"/>
            </p:cNvSpPr>
            <p:nvPr/>
          </p:nvSpPr>
          <p:spPr bwMode="auto">
            <a:xfrm>
              <a:off x="4149" y="2750"/>
              <a:ext cx="1296" cy="350"/>
            </a:xfrm>
            <a:prstGeom prst="rect">
              <a:avLst/>
            </a:prstGeom>
            <a:noFill/>
            <a:ln w="19050">
              <a:noFill/>
              <a:miter lim="800000"/>
              <a:headEnd/>
              <a:tailEnd/>
            </a:ln>
          </p:spPr>
          <p:txBody>
            <a:bodyPr wrap="none" lIns="90000" tIns="46800" rIns="90000" bIns="46800">
              <a:spAutoFit/>
            </a:bodyPr>
            <a:lstStyle/>
            <a:p>
              <a:pPr algn="ctr"/>
              <a:r>
                <a:rPr lang="en-GB" sz="1500" dirty="0" smtClean="0"/>
                <a:t>Molecular interactions</a:t>
              </a:r>
              <a:endParaRPr lang="en-GB" sz="1500" dirty="0"/>
            </a:p>
            <a:p>
              <a:pPr algn="ctr"/>
              <a:r>
                <a:rPr lang="en-GB" sz="1500" b="1" dirty="0" err="1"/>
                <a:t>IMEx</a:t>
              </a:r>
              <a:endParaRPr lang="en-GB" sz="1500" b="1" dirty="0"/>
            </a:p>
          </p:txBody>
        </p:sp>
        <p:sp>
          <p:nvSpPr>
            <p:cNvPr id="43035" name="Oval 17"/>
            <p:cNvSpPr>
              <a:spLocks noChangeArrowheads="1"/>
            </p:cNvSpPr>
            <p:nvPr/>
          </p:nvSpPr>
          <p:spPr bwMode="auto">
            <a:xfrm>
              <a:off x="4105" y="1480"/>
              <a:ext cx="1406" cy="1270"/>
            </a:xfrm>
            <a:prstGeom prst="ellipse">
              <a:avLst/>
            </a:prstGeom>
            <a:solidFill>
              <a:srgbClr val="000080">
                <a:alpha val="30196"/>
              </a:srgbClr>
            </a:solidFill>
            <a:ln w="19050">
              <a:solidFill>
                <a:srgbClr val="000080"/>
              </a:solidFill>
              <a:round/>
              <a:headEnd/>
              <a:tailEnd/>
            </a:ln>
          </p:spPr>
          <p:txBody>
            <a:bodyPr wrap="none" lIns="90000" tIns="46800" rIns="90000" bIns="46800" anchor="ctr">
              <a:spAutoFit/>
            </a:bodyPr>
            <a:lstStyle/>
            <a:p>
              <a:endParaRPr lang="en-GB"/>
            </a:p>
          </p:txBody>
        </p:sp>
        <p:sp>
          <p:nvSpPr>
            <p:cNvPr id="43036" name="Oval 18"/>
            <p:cNvSpPr>
              <a:spLocks noChangeArrowheads="1"/>
            </p:cNvSpPr>
            <p:nvPr/>
          </p:nvSpPr>
          <p:spPr bwMode="auto">
            <a:xfrm>
              <a:off x="4287" y="1798"/>
              <a:ext cx="181" cy="181"/>
            </a:xfrm>
            <a:prstGeom prst="ellipse">
              <a:avLst/>
            </a:prstGeom>
            <a:solidFill>
              <a:srgbClr val="000080">
                <a:alpha val="30196"/>
              </a:srgbClr>
            </a:solidFill>
            <a:ln w="19050">
              <a:solidFill>
                <a:srgbClr val="000080"/>
              </a:solidFill>
              <a:round/>
              <a:headEnd/>
              <a:tailEnd/>
            </a:ln>
          </p:spPr>
          <p:txBody>
            <a:bodyPr wrap="none" lIns="90000" tIns="46800" rIns="90000" bIns="46800" anchor="ctr">
              <a:spAutoFit/>
            </a:bodyPr>
            <a:lstStyle/>
            <a:p>
              <a:endParaRPr lang="en-GB"/>
            </a:p>
          </p:txBody>
        </p:sp>
        <p:sp>
          <p:nvSpPr>
            <p:cNvPr id="43037" name="Oval 19"/>
            <p:cNvSpPr>
              <a:spLocks noChangeArrowheads="1"/>
            </p:cNvSpPr>
            <p:nvPr/>
          </p:nvSpPr>
          <p:spPr bwMode="auto">
            <a:xfrm>
              <a:off x="4785" y="1662"/>
              <a:ext cx="181" cy="181"/>
            </a:xfrm>
            <a:prstGeom prst="ellipse">
              <a:avLst/>
            </a:prstGeom>
            <a:solidFill>
              <a:srgbClr val="000080">
                <a:alpha val="30196"/>
              </a:srgbClr>
            </a:solidFill>
            <a:ln w="19050">
              <a:solidFill>
                <a:srgbClr val="000080"/>
              </a:solidFill>
              <a:round/>
              <a:headEnd/>
              <a:tailEnd/>
            </a:ln>
          </p:spPr>
          <p:txBody>
            <a:bodyPr wrap="none" lIns="90000" tIns="46800" rIns="90000" bIns="46800" anchor="ctr">
              <a:spAutoFit/>
            </a:bodyPr>
            <a:lstStyle/>
            <a:p>
              <a:endParaRPr lang="en-GB"/>
            </a:p>
          </p:txBody>
        </p:sp>
        <p:sp>
          <p:nvSpPr>
            <p:cNvPr id="43038" name="Oval 20"/>
            <p:cNvSpPr>
              <a:spLocks noChangeArrowheads="1"/>
            </p:cNvSpPr>
            <p:nvPr/>
          </p:nvSpPr>
          <p:spPr bwMode="auto">
            <a:xfrm>
              <a:off x="4377" y="2251"/>
              <a:ext cx="181" cy="181"/>
            </a:xfrm>
            <a:prstGeom prst="ellipse">
              <a:avLst/>
            </a:prstGeom>
            <a:solidFill>
              <a:srgbClr val="000080">
                <a:alpha val="30196"/>
              </a:srgbClr>
            </a:solidFill>
            <a:ln w="19050">
              <a:solidFill>
                <a:srgbClr val="000080"/>
              </a:solidFill>
              <a:round/>
              <a:headEnd/>
              <a:tailEnd/>
            </a:ln>
          </p:spPr>
          <p:txBody>
            <a:bodyPr wrap="none" lIns="90000" tIns="46800" rIns="90000" bIns="46800" anchor="ctr">
              <a:spAutoFit/>
            </a:bodyPr>
            <a:lstStyle/>
            <a:p>
              <a:endParaRPr lang="en-GB"/>
            </a:p>
          </p:txBody>
        </p:sp>
        <p:sp>
          <p:nvSpPr>
            <p:cNvPr id="43039" name="Oval 21"/>
            <p:cNvSpPr>
              <a:spLocks noChangeArrowheads="1"/>
            </p:cNvSpPr>
            <p:nvPr/>
          </p:nvSpPr>
          <p:spPr bwMode="auto">
            <a:xfrm>
              <a:off x="5103" y="2024"/>
              <a:ext cx="181" cy="181"/>
            </a:xfrm>
            <a:prstGeom prst="ellipse">
              <a:avLst/>
            </a:prstGeom>
            <a:solidFill>
              <a:srgbClr val="000080">
                <a:alpha val="30196"/>
              </a:srgbClr>
            </a:solidFill>
            <a:ln w="19050">
              <a:solidFill>
                <a:srgbClr val="000080"/>
              </a:solidFill>
              <a:round/>
              <a:headEnd/>
              <a:tailEnd/>
            </a:ln>
          </p:spPr>
          <p:txBody>
            <a:bodyPr wrap="none" lIns="90000" tIns="46800" rIns="90000" bIns="46800" anchor="ctr">
              <a:spAutoFit/>
            </a:bodyPr>
            <a:lstStyle/>
            <a:p>
              <a:endParaRPr lang="en-GB"/>
            </a:p>
          </p:txBody>
        </p:sp>
        <p:sp>
          <p:nvSpPr>
            <p:cNvPr id="43040" name="Oval 22"/>
            <p:cNvSpPr>
              <a:spLocks noChangeArrowheads="1"/>
            </p:cNvSpPr>
            <p:nvPr/>
          </p:nvSpPr>
          <p:spPr bwMode="auto">
            <a:xfrm>
              <a:off x="4831" y="2433"/>
              <a:ext cx="181" cy="181"/>
            </a:xfrm>
            <a:prstGeom prst="ellipse">
              <a:avLst/>
            </a:prstGeom>
            <a:solidFill>
              <a:srgbClr val="000080">
                <a:alpha val="30196"/>
              </a:srgbClr>
            </a:solidFill>
            <a:ln w="19050">
              <a:solidFill>
                <a:srgbClr val="000080"/>
              </a:solidFill>
              <a:round/>
              <a:headEnd/>
              <a:tailEnd/>
            </a:ln>
          </p:spPr>
          <p:txBody>
            <a:bodyPr wrap="none" lIns="90000" tIns="46800" rIns="90000" bIns="46800" anchor="ctr">
              <a:spAutoFit/>
            </a:bodyPr>
            <a:lstStyle/>
            <a:p>
              <a:endParaRPr lang="en-GB"/>
            </a:p>
          </p:txBody>
        </p:sp>
        <p:sp>
          <p:nvSpPr>
            <p:cNvPr id="43041" name="Line 23"/>
            <p:cNvSpPr>
              <a:spLocks noChangeShapeType="1"/>
            </p:cNvSpPr>
            <p:nvPr/>
          </p:nvSpPr>
          <p:spPr bwMode="auto">
            <a:xfrm flipV="1">
              <a:off x="4513" y="1752"/>
              <a:ext cx="227" cy="91"/>
            </a:xfrm>
            <a:prstGeom prst="line">
              <a:avLst/>
            </a:prstGeom>
            <a:noFill/>
            <a:ln w="19050">
              <a:solidFill>
                <a:srgbClr val="000080"/>
              </a:solidFill>
              <a:round/>
              <a:headEnd type="triangle" w="med" len="med"/>
              <a:tailEnd type="triangle" w="med" len="med"/>
            </a:ln>
          </p:spPr>
          <p:txBody>
            <a:bodyPr wrap="none" lIns="90000" tIns="46800" rIns="90000" bIns="46800" anchor="ctr">
              <a:spAutoFit/>
            </a:bodyPr>
            <a:lstStyle/>
            <a:p>
              <a:endParaRPr lang="en-GB"/>
            </a:p>
          </p:txBody>
        </p:sp>
        <p:sp>
          <p:nvSpPr>
            <p:cNvPr id="43042" name="Line 24"/>
            <p:cNvSpPr>
              <a:spLocks noChangeShapeType="1"/>
            </p:cNvSpPr>
            <p:nvPr/>
          </p:nvSpPr>
          <p:spPr bwMode="auto">
            <a:xfrm flipH="1" flipV="1">
              <a:off x="4975" y="1822"/>
              <a:ext cx="136" cy="181"/>
            </a:xfrm>
            <a:prstGeom prst="line">
              <a:avLst/>
            </a:prstGeom>
            <a:noFill/>
            <a:ln w="19050">
              <a:solidFill>
                <a:srgbClr val="000080"/>
              </a:solidFill>
              <a:round/>
              <a:headEnd type="triangle" w="med" len="med"/>
              <a:tailEnd type="triangle" w="med" len="med"/>
            </a:ln>
          </p:spPr>
          <p:txBody>
            <a:bodyPr lIns="90000" tIns="46800" rIns="90000" bIns="46800" anchor="ctr">
              <a:spAutoFit/>
            </a:bodyPr>
            <a:lstStyle/>
            <a:p>
              <a:endParaRPr lang="en-GB"/>
            </a:p>
          </p:txBody>
        </p:sp>
        <p:sp>
          <p:nvSpPr>
            <p:cNvPr id="43043" name="Line 25"/>
            <p:cNvSpPr>
              <a:spLocks noChangeShapeType="1"/>
            </p:cNvSpPr>
            <p:nvPr/>
          </p:nvSpPr>
          <p:spPr bwMode="auto">
            <a:xfrm flipH="1" flipV="1">
              <a:off x="4377" y="2024"/>
              <a:ext cx="46" cy="182"/>
            </a:xfrm>
            <a:prstGeom prst="line">
              <a:avLst/>
            </a:prstGeom>
            <a:noFill/>
            <a:ln w="19050">
              <a:solidFill>
                <a:srgbClr val="000080"/>
              </a:solidFill>
              <a:round/>
              <a:headEnd type="triangle" w="med" len="med"/>
              <a:tailEnd type="triangle" w="med" len="med"/>
            </a:ln>
          </p:spPr>
          <p:txBody>
            <a:bodyPr lIns="90000" tIns="46800" rIns="90000" bIns="46800" anchor="ctr">
              <a:spAutoFit/>
            </a:bodyPr>
            <a:lstStyle/>
            <a:p>
              <a:endParaRPr lang="en-GB"/>
            </a:p>
          </p:txBody>
        </p:sp>
        <p:sp>
          <p:nvSpPr>
            <p:cNvPr id="43044" name="Line 26"/>
            <p:cNvSpPr>
              <a:spLocks noChangeShapeType="1"/>
            </p:cNvSpPr>
            <p:nvPr/>
          </p:nvSpPr>
          <p:spPr bwMode="auto">
            <a:xfrm flipH="1" flipV="1">
              <a:off x="4589" y="2408"/>
              <a:ext cx="181" cy="91"/>
            </a:xfrm>
            <a:prstGeom prst="line">
              <a:avLst/>
            </a:prstGeom>
            <a:noFill/>
            <a:ln w="19050">
              <a:solidFill>
                <a:srgbClr val="000080"/>
              </a:solidFill>
              <a:round/>
              <a:headEnd type="triangle" w="med" len="med"/>
              <a:tailEnd type="triangle" w="med" len="med"/>
            </a:ln>
          </p:spPr>
          <p:txBody>
            <a:bodyPr lIns="90000" tIns="46800" rIns="90000" bIns="46800" anchor="ctr">
              <a:spAutoFit/>
            </a:bodyPr>
            <a:lstStyle/>
            <a:p>
              <a:endParaRPr lang="en-GB"/>
            </a:p>
          </p:txBody>
        </p:sp>
        <p:sp>
          <p:nvSpPr>
            <p:cNvPr id="43045" name="Line 27"/>
            <p:cNvSpPr>
              <a:spLocks noChangeShapeType="1"/>
            </p:cNvSpPr>
            <p:nvPr/>
          </p:nvSpPr>
          <p:spPr bwMode="auto">
            <a:xfrm flipV="1">
              <a:off x="5004" y="2238"/>
              <a:ext cx="136" cy="181"/>
            </a:xfrm>
            <a:prstGeom prst="line">
              <a:avLst/>
            </a:prstGeom>
            <a:noFill/>
            <a:ln w="19050">
              <a:solidFill>
                <a:srgbClr val="000080"/>
              </a:solidFill>
              <a:round/>
              <a:headEnd type="triangle" w="med" len="med"/>
              <a:tailEnd type="triangle" w="med" len="med"/>
            </a:ln>
          </p:spPr>
          <p:txBody>
            <a:bodyPr lIns="90000" tIns="46800" rIns="90000" bIns="46800" anchor="ctr">
              <a:spAutoFit/>
            </a:bodyPr>
            <a:lstStyle/>
            <a:p>
              <a:endParaRPr lang="en-GB"/>
            </a:p>
          </p:txBody>
        </p:sp>
        <p:sp>
          <p:nvSpPr>
            <p:cNvPr id="43046" name="Text Box 34"/>
            <p:cNvSpPr txBox="1">
              <a:spLocks noChangeArrowheads="1"/>
            </p:cNvSpPr>
            <p:nvPr/>
          </p:nvSpPr>
          <p:spPr bwMode="auto">
            <a:xfrm>
              <a:off x="4710" y="1507"/>
              <a:ext cx="341" cy="154"/>
            </a:xfrm>
            <a:prstGeom prst="rect">
              <a:avLst/>
            </a:prstGeom>
            <a:noFill/>
            <a:ln w="19050">
              <a:noFill/>
              <a:miter lim="800000"/>
              <a:headEnd/>
              <a:tailEnd/>
            </a:ln>
          </p:spPr>
          <p:txBody>
            <a:bodyPr wrap="none" lIns="90000" tIns="46800" rIns="90000" bIns="46800">
              <a:spAutoFit/>
            </a:bodyPr>
            <a:lstStyle/>
            <a:p>
              <a:pPr algn="ctr"/>
              <a:r>
                <a:rPr lang="en-GB" sz="1000" b="1"/>
                <a:t>IntAct</a:t>
              </a:r>
            </a:p>
          </p:txBody>
        </p:sp>
        <p:sp>
          <p:nvSpPr>
            <p:cNvPr id="43047" name="Text Box 35"/>
            <p:cNvSpPr txBox="1">
              <a:spLocks noChangeArrowheads="1"/>
            </p:cNvSpPr>
            <p:nvPr/>
          </p:nvSpPr>
          <p:spPr bwMode="auto">
            <a:xfrm>
              <a:off x="5046" y="1870"/>
              <a:ext cx="469" cy="156"/>
            </a:xfrm>
            <a:prstGeom prst="rect">
              <a:avLst/>
            </a:prstGeom>
            <a:noFill/>
            <a:ln w="19050">
              <a:noFill/>
              <a:miter lim="800000"/>
              <a:headEnd/>
              <a:tailEnd/>
            </a:ln>
          </p:spPr>
          <p:txBody>
            <a:bodyPr wrap="none" lIns="90000" tIns="46800" rIns="90000" bIns="46800">
              <a:spAutoFit/>
            </a:bodyPr>
            <a:lstStyle/>
            <a:p>
              <a:pPr algn="ctr"/>
              <a:r>
                <a:rPr lang="en-GB" sz="1000" b="1" dirty="0" err="1" smtClean="0"/>
                <a:t>InnateDB</a:t>
              </a:r>
              <a:endParaRPr lang="en-GB" sz="1000" b="1" dirty="0"/>
            </a:p>
          </p:txBody>
        </p:sp>
        <p:sp>
          <p:nvSpPr>
            <p:cNvPr id="43048" name="Text Box 36"/>
            <p:cNvSpPr txBox="1">
              <a:spLocks noChangeArrowheads="1"/>
            </p:cNvSpPr>
            <p:nvPr/>
          </p:nvSpPr>
          <p:spPr bwMode="auto">
            <a:xfrm>
              <a:off x="4818" y="2596"/>
              <a:ext cx="247" cy="154"/>
            </a:xfrm>
            <a:prstGeom prst="rect">
              <a:avLst/>
            </a:prstGeom>
            <a:noFill/>
            <a:ln w="19050">
              <a:noFill/>
              <a:miter lim="800000"/>
              <a:headEnd/>
              <a:tailEnd/>
            </a:ln>
          </p:spPr>
          <p:txBody>
            <a:bodyPr wrap="none" lIns="90000" tIns="46800" rIns="90000" bIns="46800">
              <a:spAutoFit/>
            </a:bodyPr>
            <a:lstStyle/>
            <a:p>
              <a:pPr algn="ctr"/>
              <a:r>
                <a:rPr lang="en-GB" sz="1000" b="1"/>
                <a:t>DIP</a:t>
              </a:r>
            </a:p>
          </p:txBody>
        </p:sp>
        <p:sp>
          <p:nvSpPr>
            <p:cNvPr id="43049" name="Text Box 50"/>
            <p:cNvSpPr txBox="1">
              <a:spLocks noChangeArrowheads="1"/>
            </p:cNvSpPr>
            <p:nvPr/>
          </p:nvSpPr>
          <p:spPr bwMode="auto">
            <a:xfrm>
              <a:off x="4308" y="2416"/>
              <a:ext cx="310" cy="154"/>
            </a:xfrm>
            <a:prstGeom prst="rect">
              <a:avLst/>
            </a:prstGeom>
            <a:noFill/>
            <a:ln w="19050">
              <a:noFill/>
              <a:miter lim="800000"/>
              <a:headEnd/>
              <a:tailEnd/>
            </a:ln>
          </p:spPr>
          <p:txBody>
            <a:bodyPr wrap="none" lIns="90000" tIns="46800" rIns="90000" bIns="46800">
              <a:spAutoFit/>
            </a:bodyPr>
            <a:lstStyle/>
            <a:p>
              <a:pPr algn="ctr"/>
              <a:r>
                <a:rPr lang="en-GB" sz="1000" b="1"/>
                <a:t>MINT</a:t>
              </a:r>
            </a:p>
          </p:txBody>
        </p:sp>
        <p:sp>
          <p:nvSpPr>
            <p:cNvPr id="43050" name="Text Box 54"/>
            <p:cNvSpPr txBox="1">
              <a:spLocks noChangeArrowheads="1"/>
            </p:cNvSpPr>
            <p:nvPr/>
          </p:nvSpPr>
          <p:spPr bwMode="auto">
            <a:xfrm>
              <a:off x="4286" y="1645"/>
              <a:ext cx="196" cy="154"/>
            </a:xfrm>
            <a:prstGeom prst="rect">
              <a:avLst/>
            </a:prstGeom>
            <a:noFill/>
            <a:ln w="9525">
              <a:noFill/>
              <a:miter lim="800000"/>
              <a:headEnd/>
              <a:tailEnd/>
            </a:ln>
          </p:spPr>
          <p:txBody>
            <a:bodyPr wrap="none">
              <a:spAutoFit/>
            </a:bodyPr>
            <a:lstStyle/>
            <a:p>
              <a:r>
                <a:rPr lang="en-GB" sz="1000" b="1"/>
                <a:t>…</a:t>
              </a:r>
            </a:p>
          </p:txBody>
        </p:sp>
      </p:grpSp>
      <p:sp>
        <p:nvSpPr>
          <p:cNvPr id="43012" name="Title 1"/>
          <p:cNvSpPr>
            <a:spLocks noGrp="1"/>
          </p:cNvSpPr>
          <p:nvPr>
            <p:ph type="title"/>
          </p:nvPr>
        </p:nvSpPr>
        <p:spPr>
          <a:xfrm>
            <a:off x="183530" y="23684"/>
            <a:ext cx="8153400" cy="584776"/>
          </a:xfrm>
          <a:noFill/>
          <a:ln>
            <a:noFill/>
          </a:ln>
        </p:spPr>
        <p:txBody>
          <a:bodyPr vert="horz" wrap="square" lIns="91440" tIns="45720" rIns="91440" bIns="45720" numCol="1" anchor="ctr" anchorCtr="0" compatLnSpc="1">
            <a:prstTxWarp prst="textNoShape">
              <a:avLst/>
            </a:prstTxWarp>
            <a:spAutoFit/>
          </a:bodyPr>
          <a:lstStyle/>
          <a:p>
            <a:pPr algn="l" eaLnBrk="0" hangingPunct="0"/>
            <a:r>
              <a:rPr lang="en-GB" sz="3200" dirty="0">
                <a:solidFill>
                  <a:srgbClr val="72AD46"/>
                </a:solidFill>
                <a:latin typeface="Arial" panose="020B0604020202020204" pitchFamily="34" charset="0"/>
                <a:cs typeface="Arial" pitchFamily="34" charset="0"/>
              </a:rPr>
              <a:t>Collaboration among data providers</a:t>
            </a:r>
            <a:endParaRPr lang="en-US" sz="3200" dirty="0">
              <a:solidFill>
                <a:srgbClr val="72AD46"/>
              </a:solidFill>
              <a:latin typeface="Arial" panose="020B0604020202020204" pitchFamily="34" charset="0"/>
              <a:cs typeface="Arial" pitchFamily="34" charset="0"/>
            </a:endParaRPr>
          </a:p>
        </p:txBody>
      </p:sp>
      <p:sp>
        <p:nvSpPr>
          <p:cNvPr id="73" name="Content Placeholder 72"/>
          <p:cNvSpPr>
            <a:spLocks noGrp="1"/>
          </p:cNvSpPr>
          <p:nvPr>
            <p:ph sz="half" idx="1"/>
          </p:nvPr>
        </p:nvSpPr>
        <p:spPr>
          <a:xfrm>
            <a:off x="533400" y="1219200"/>
            <a:ext cx="4000500" cy="1993776"/>
          </a:xfrm>
        </p:spPr>
        <p:txBody>
          <a:bodyPr/>
          <a:lstStyle/>
          <a:p>
            <a:r>
              <a:rPr lang="nl-BE" sz="2400" dirty="0" smtClean="0">
                <a:latin typeface="Arial"/>
                <a:cs typeface="Arial"/>
              </a:rPr>
              <a:t>More data coverage</a:t>
            </a:r>
          </a:p>
          <a:p>
            <a:r>
              <a:rPr lang="nl-BE" sz="2400" dirty="0" smtClean="0">
                <a:latin typeface="Arial"/>
                <a:cs typeface="Arial"/>
              </a:rPr>
              <a:t>Less redundancy</a:t>
            </a:r>
          </a:p>
          <a:p>
            <a:r>
              <a:rPr lang="nl-BE" sz="2400" dirty="0" smtClean="0">
                <a:latin typeface="Arial"/>
                <a:cs typeface="Arial"/>
              </a:rPr>
              <a:t>Less inconsistency</a:t>
            </a:r>
          </a:p>
          <a:p>
            <a:r>
              <a:rPr lang="en-GB" sz="2400" dirty="0" smtClean="0">
                <a:latin typeface="Arial"/>
                <a:cs typeface="Arial"/>
              </a:rPr>
              <a:t>Better data management</a:t>
            </a:r>
          </a:p>
          <a:p>
            <a:endParaRPr lang="en-GB" sz="2000" dirty="0">
              <a:latin typeface="Arial"/>
              <a:cs typeface="Arial"/>
            </a:endParaRPr>
          </a:p>
        </p:txBody>
      </p:sp>
      <p:grpSp>
        <p:nvGrpSpPr>
          <p:cNvPr id="55" name="Group 58"/>
          <p:cNvGrpSpPr>
            <a:grpSpLocks/>
          </p:cNvGrpSpPr>
          <p:nvPr/>
        </p:nvGrpSpPr>
        <p:grpSpPr bwMode="auto">
          <a:xfrm>
            <a:off x="6444208" y="3521546"/>
            <a:ext cx="2232025" cy="2571750"/>
            <a:chOff x="294" y="2069"/>
            <a:chExt cx="1406" cy="1620"/>
          </a:xfrm>
        </p:grpSpPr>
        <p:sp>
          <p:nvSpPr>
            <p:cNvPr id="56" name="Text Box 28"/>
            <p:cNvSpPr txBox="1">
              <a:spLocks noChangeArrowheads="1"/>
            </p:cNvSpPr>
            <p:nvPr/>
          </p:nvSpPr>
          <p:spPr bwMode="auto">
            <a:xfrm>
              <a:off x="301" y="3339"/>
              <a:ext cx="1336" cy="350"/>
            </a:xfrm>
            <a:prstGeom prst="rect">
              <a:avLst/>
            </a:prstGeom>
            <a:noFill/>
            <a:ln w="19050">
              <a:noFill/>
              <a:miter lim="800000"/>
              <a:headEnd/>
              <a:tailEnd/>
            </a:ln>
          </p:spPr>
          <p:txBody>
            <a:bodyPr wrap="none" lIns="90000" tIns="46800" rIns="90000" bIns="46800">
              <a:spAutoFit/>
            </a:bodyPr>
            <a:lstStyle/>
            <a:p>
              <a:pPr algn="ctr"/>
              <a:r>
                <a:rPr lang="en-GB" sz="1500" dirty="0" smtClean="0"/>
                <a:t>Protein </a:t>
              </a:r>
              <a:r>
                <a:rPr lang="en-GB" sz="1500" dirty="0" err="1" smtClean="0"/>
                <a:t>indentifications</a:t>
              </a:r>
              <a:endParaRPr lang="en-GB" sz="1500" dirty="0"/>
            </a:p>
            <a:p>
              <a:pPr algn="ctr"/>
              <a:r>
                <a:rPr lang="en-GB" sz="1500" b="1" dirty="0" err="1"/>
                <a:t>ProteomeXchange</a:t>
              </a:r>
              <a:endParaRPr lang="en-GB" sz="1500" b="1" dirty="0"/>
            </a:p>
          </p:txBody>
        </p:sp>
        <p:sp>
          <p:nvSpPr>
            <p:cNvPr id="57" name="Oval 6"/>
            <p:cNvSpPr>
              <a:spLocks noChangeArrowheads="1"/>
            </p:cNvSpPr>
            <p:nvPr/>
          </p:nvSpPr>
          <p:spPr bwMode="auto">
            <a:xfrm>
              <a:off x="294" y="2069"/>
              <a:ext cx="1406" cy="1270"/>
            </a:xfrm>
            <a:prstGeom prst="ellipse">
              <a:avLst/>
            </a:prstGeom>
            <a:solidFill>
              <a:schemeClr val="tx2">
                <a:alpha val="30196"/>
              </a:schemeClr>
            </a:solidFill>
            <a:ln w="19050">
              <a:solidFill>
                <a:schemeClr val="tx2"/>
              </a:solidFill>
              <a:round/>
              <a:headEnd/>
              <a:tailEnd/>
            </a:ln>
          </p:spPr>
          <p:txBody>
            <a:bodyPr wrap="none" lIns="90000" tIns="46800" rIns="90000" bIns="46800" anchor="ctr">
              <a:spAutoFit/>
            </a:bodyPr>
            <a:lstStyle/>
            <a:p>
              <a:endParaRPr lang="en-GB"/>
            </a:p>
          </p:txBody>
        </p:sp>
        <p:sp>
          <p:nvSpPr>
            <p:cNvPr id="58" name="Oval 7"/>
            <p:cNvSpPr>
              <a:spLocks noChangeArrowheads="1"/>
            </p:cNvSpPr>
            <p:nvPr/>
          </p:nvSpPr>
          <p:spPr bwMode="auto">
            <a:xfrm>
              <a:off x="476" y="2387"/>
              <a:ext cx="181" cy="181"/>
            </a:xfrm>
            <a:prstGeom prst="ellipse">
              <a:avLst/>
            </a:prstGeom>
            <a:solidFill>
              <a:schemeClr val="tx2">
                <a:alpha val="30196"/>
              </a:schemeClr>
            </a:solidFill>
            <a:ln w="19050">
              <a:solidFill>
                <a:schemeClr val="tx2"/>
              </a:solidFill>
              <a:round/>
              <a:headEnd/>
              <a:tailEnd/>
            </a:ln>
          </p:spPr>
          <p:txBody>
            <a:bodyPr wrap="none" lIns="90000" tIns="46800" rIns="90000" bIns="46800" anchor="ctr">
              <a:spAutoFit/>
            </a:bodyPr>
            <a:lstStyle/>
            <a:p>
              <a:endParaRPr lang="en-GB"/>
            </a:p>
          </p:txBody>
        </p:sp>
        <p:sp>
          <p:nvSpPr>
            <p:cNvPr id="59" name="Oval 8"/>
            <p:cNvSpPr>
              <a:spLocks noChangeArrowheads="1"/>
            </p:cNvSpPr>
            <p:nvPr/>
          </p:nvSpPr>
          <p:spPr bwMode="auto">
            <a:xfrm>
              <a:off x="974" y="2251"/>
              <a:ext cx="181" cy="181"/>
            </a:xfrm>
            <a:prstGeom prst="ellipse">
              <a:avLst/>
            </a:prstGeom>
            <a:solidFill>
              <a:schemeClr val="tx2">
                <a:alpha val="30196"/>
              </a:schemeClr>
            </a:solidFill>
            <a:ln w="19050">
              <a:solidFill>
                <a:schemeClr val="tx2"/>
              </a:solidFill>
              <a:round/>
              <a:headEnd/>
              <a:tailEnd/>
            </a:ln>
          </p:spPr>
          <p:txBody>
            <a:bodyPr wrap="none" lIns="90000" tIns="46800" rIns="90000" bIns="46800" anchor="ctr">
              <a:spAutoFit/>
            </a:bodyPr>
            <a:lstStyle/>
            <a:p>
              <a:endParaRPr lang="en-GB"/>
            </a:p>
          </p:txBody>
        </p:sp>
        <p:sp>
          <p:nvSpPr>
            <p:cNvPr id="60" name="Oval 9"/>
            <p:cNvSpPr>
              <a:spLocks noChangeArrowheads="1"/>
            </p:cNvSpPr>
            <p:nvPr/>
          </p:nvSpPr>
          <p:spPr bwMode="auto">
            <a:xfrm>
              <a:off x="566" y="2840"/>
              <a:ext cx="181" cy="181"/>
            </a:xfrm>
            <a:prstGeom prst="ellipse">
              <a:avLst/>
            </a:prstGeom>
            <a:solidFill>
              <a:schemeClr val="tx2">
                <a:alpha val="30196"/>
              </a:schemeClr>
            </a:solidFill>
            <a:ln w="19050">
              <a:solidFill>
                <a:schemeClr val="tx2"/>
              </a:solidFill>
              <a:round/>
              <a:headEnd/>
              <a:tailEnd/>
            </a:ln>
          </p:spPr>
          <p:txBody>
            <a:bodyPr wrap="none" lIns="90000" tIns="46800" rIns="90000" bIns="46800" anchor="ctr">
              <a:spAutoFit/>
            </a:bodyPr>
            <a:lstStyle/>
            <a:p>
              <a:endParaRPr lang="en-GB"/>
            </a:p>
          </p:txBody>
        </p:sp>
        <p:sp>
          <p:nvSpPr>
            <p:cNvPr id="61" name="Oval 10"/>
            <p:cNvSpPr>
              <a:spLocks noChangeArrowheads="1"/>
            </p:cNvSpPr>
            <p:nvPr/>
          </p:nvSpPr>
          <p:spPr bwMode="auto">
            <a:xfrm>
              <a:off x="1292" y="2613"/>
              <a:ext cx="181" cy="181"/>
            </a:xfrm>
            <a:prstGeom prst="ellipse">
              <a:avLst/>
            </a:prstGeom>
            <a:solidFill>
              <a:schemeClr val="tx2">
                <a:alpha val="30196"/>
              </a:schemeClr>
            </a:solidFill>
            <a:ln w="19050">
              <a:solidFill>
                <a:schemeClr val="tx2"/>
              </a:solidFill>
              <a:round/>
              <a:headEnd/>
              <a:tailEnd/>
            </a:ln>
          </p:spPr>
          <p:txBody>
            <a:bodyPr wrap="none" lIns="90000" tIns="46800" rIns="90000" bIns="46800" anchor="ctr">
              <a:spAutoFit/>
            </a:bodyPr>
            <a:lstStyle/>
            <a:p>
              <a:endParaRPr lang="en-GB"/>
            </a:p>
          </p:txBody>
        </p:sp>
        <p:sp>
          <p:nvSpPr>
            <p:cNvPr id="62" name="Oval 11"/>
            <p:cNvSpPr>
              <a:spLocks noChangeArrowheads="1"/>
            </p:cNvSpPr>
            <p:nvPr/>
          </p:nvSpPr>
          <p:spPr bwMode="auto">
            <a:xfrm>
              <a:off x="1020" y="3022"/>
              <a:ext cx="181" cy="181"/>
            </a:xfrm>
            <a:prstGeom prst="ellipse">
              <a:avLst/>
            </a:prstGeom>
            <a:solidFill>
              <a:schemeClr val="tx2">
                <a:alpha val="30196"/>
              </a:schemeClr>
            </a:solidFill>
            <a:ln w="19050">
              <a:solidFill>
                <a:schemeClr val="tx2"/>
              </a:solidFill>
              <a:round/>
              <a:headEnd/>
              <a:tailEnd/>
            </a:ln>
          </p:spPr>
          <p:txBody>
            <a:bodyPr wrap="none" lIns="90000" tIns="46800" rIns="90000" bIns="46800" anchor="ctr">
              <a:spAutoFit/>
            </a:bodyPr>
            <a:lstStyle/>
            <a:p>
              <a:endParaRPr lang="en-GB"/>
            </a:p>
          </p:txBody>
        </p:sp>
        <p:sp>
          <p:nvSpPr>
            <p:cNvPr id="63" name="Line 12"/>
            <p:cNvSpPr>
              <a:spLocks noChangeShapeType="1"/>
            </p:cNvSpPr>
            <p:nvPr/>
          </p:nvSpPr>
          <p:spPr bwMode="auto">
            <a:xfrm flipV="1">
              <a:off x="702" y="2341"/>
              <a:ext cx="227" cy="91"/>
            </a:xfrm>
            <a:prstGeom prst="line">
              <a:avLst/>
            </a:prstGeom>
            <a:noFill/>
            <a:ln w="19050">
              <a:solidFill>
                <a:schemeClr val="tx2"/>
              </a:solidFill>
              <a:round/>
              <a:headEnd type="triangle" w="med" len="med"/>
              <a:tailEnd type="triangle" w="med" len="med"/>
            </a:ln>
          </p:spPr>
          <p:txBody>
            <a:bodyPr wrap="none" lIns="90000" tIns="46800" rIns="90000" bIns="46800" anchor="ctr">
              <a:spAutoFit/>
            </a:bodyPr>
            <a:lstStyle/>
            <a:p>
              <a:endParaRPr lang="en-GB"/>
            </a:p>
          </p:txBody>
        </p:sp>
        <p:sp>
          <p:nvSpPr>
            <p:cNvPr id="64" name="Line 13"/>
            <p:cNvSpPr>
              <a:spLocks noChangeShapeType="1"/>
            </p:cNvSpPr>
            <p:nvPr/>
          </p:nvSpPr>
          <p:spPr bwMode="auto">
            <a:xfrm flipH="1" flipV="1">
              <a:off x="1164" y="2411"/>
              <a:ext cx="136" cy="181"/>
            </a:xfrm>
            <a:prstGeom prst="line">
              <a:avLst/>
            </a:prstGeom>
            <a:noFill/>
            <a:ln w="19050">
              <a:solidFill>
                <a:schemeClr val="tx2"/>
              </a:solidFill>
              <a:round/>
              <a:headEnd type="triangle" w="med" len="med"/>
              <a:tailEnd type="triangle" w="med" len="med"/>
            </a:ln>
          </p:spPr>
          <p:txBody>
            <a:bodyPr lIns="90000" tIns="46800" rIns="90000" bIns="46800" anchor="ctr">
              <a:spAutoFit/>
            </a:bodyPr>
            <a:lstStyle/>
            <a:p>
              <a:endParaRPr lang="en-GB"/>
            </a:p>
          </p:txBody>
        </p:sp>
        <p:sp>
          <p:nvSpPr>
            <p:cNvPr id="65" name="Line 14"/>
            <p:cNvSpPr>
              <a:spLocks noChangeShapeType="1"/>
            </p:cNvSpPr>
            <p:nvPr/>
          </p:nvSpPr>
          <p:spPr bwMode="auto">
            <a:xfrm flipH="1" flipV="1">
              <a:off x="566" y="2613"/>
              <a:ext cx="46" cy="182"/>
            </a:xfrm>
            <a:prstGeom prst="line">
              <a:avLst/>
            </a:prstGeom>
            <a:noFill/>
            <a:ln w="19050">
              <a:solidFill>
                <a:schemeClr val="tx2"/>
              </a:solidFill>
              <a:round/>
              <a:headEnd type="triangle" w="med" len="med"/>
              <a:tailEnd type="triangle" w="med" len="med"/>
            </a:ln>
          </p:spPr>
          <p:txBody>
            <a:bodyPr lIns="90000" tIns="46800" rIns="90000" bIns="46800" anchor="ctr">
              <a:spAutoFit/>
            </a:bodyPr>
            <a:lstStyle/>
            <a:p>
              <a:endParaRPr lang="en-GB"/>
            </a:p>
          </p:txBody>
        </p:sp>
        <p:sp>
          <p:nvSpPr>
            <p:cNvPr id="66" name="Line 15"/>
            <p:cNvSpPr>
              <a:spLocks noChangeShapeType="1"/>
            </p:cNvSpPr>
            <p:nvPr/>
          </p:nvSpPr>
          <p:spPr bwMode="auto">
            <a:xfrm flipH="1" flipV="1">
              <a:off x="778" y="2997"/>
              <a:ext cx="181" cy="91"/>
            </a:xfrm>
            <a:prstGeom prst="line">
              <a:avLst/>
            </a:prstGeom>
            <a:noFill/>
            <a:ln w="19050">
              <a:solidFill>
                <a:schemeClr val="tx2"/>
              </a:solidFill>
              <a:round/>
              <a:headEnd type="triangle" w="med" len="med"/>
              <a:tailEnd type="triangle" w="med" len="med"/>
            </a:ln>
          </p:spPr>
          <p:txBody>
            <a:bodyPr lIns="90000" tIns="46800" rIns="90000" bIns="46800" anchor="ctr">
              <a:spAutoFit/>
            </a:bodyPr>
            <a:lstStyle/>
            <a:p>
              <a:endParaRPr lang="en-GB"/>
            </a:p>
          </p:txBody>
        </p:sp>
        <p:sp>
          <p:nvSpPr>
            <p:cNvPr id="67" name="Line 16"/>
            <p:cNvSpPr>
              <a:spLocks noChangeShapeType="1"/>
            </p:cNvSpPr>
            <p:nvPr/>
          </p:nvSpPr>
          <p:spPr bwMode="auto">
            <a:xfrm flipV="1">
              <a:off x="1193" y="2827"/>
              <a:ext cx="136" cy="181"/>
            </a:xfrm>
            <a:prstGeom prst="line">
              <a:avLst/>
            </a:prstGeom>
            <a:noFill/>
            <a:ln w="19050">
              <a:solidFill>
                <a:schemeClr val="tx2"/>
              </a:solidFill>
              <a:round/>
              <a:headEnd type="triangle" w="med" len="med"/>
              <a:tailEnd type="triangle" w="med" len="med"/>
            </a:ln>
          </p:spPr>
          <p:txBody>
            <a:bodyPr lIns="90000" tIns="46800" rIns="90000" bIns="46800" anchor="ctr">
              <a:spAutoFit/>
            </a:bodyPr>
            <a:lstStyle/>
            <a:p>
              <a:endParaRPr lang="en-GB"/>
            </a:p>
          </p:txBody>
        </p:sp>
        <p:sp>
          <p:nvSpPr>
            <p:cNvPr id="68" name="Text Box 30"/>
            <p:cNvSpPr txBox="1">
              <a:spLocks noChangeArrowheads="1"/>
            </p:cNvSpPr>
            <p:nvPr/>
          </p:nvSpPr>
          <p:spPr bwMode="auto">
            <a:xfrm>
              <a:off x="884" y="2114"/>
              <a:ext cx="358" cy="154"/>
            </a:xfrm>
            <a:prstGeom prst="rect">
              <a:avLst/>
            </a:prstGeom>
            <a:noFill/>
            <a:ln w="19050">
              <a:noFill/>
              <a:miter lim="800000"/>
              <a:headEnd/>
              <a:tailEnd/>
            </a:ln>
          </p:spPr>
          <p:txBody>
            <a:bodyPr wrap="none" lIns="90000" tIns="46800" rIns="90000" bIns="46800">
              <a:spAutoFit/>
            </a:bodyPr>
            <a:lstStyle/>
            <a:p>
              <a:pPr algn="ctr"/>
              <a:r>
                <a:rPr lang="en-GB" sz="1000" b="1"/>
                <a:t>PRIDE</a:t>
              </a:r>
            </a:p>
          </p:txBody>
        </p:sp>
        <p:sp>
          <p:nvSpPr>
            <p:cNvPr id="69" name="Text Box 31"/>
            <p:cNvSpPr txBox="1">
              <a:spLocks noChangeArrowheads="1"/>
            </p:cNvSpPr>
            <p:nvPr/>
          </p:nvSpPr>
          <p:spPr bwMode="auto">
            <a:xfrm>
              <a:off x="748" y="3158"/>
              <a:ext cx="597" cy="154"/>
            </a:xfrm>
            <a:prstGeom prst="rect">
              <a:avLst/>
            </a:prstGeom>
            <a:noFill/>
            <a:ln w="19050">
              <a:noFill/>
              <a:miter lim="800000"/>
              <a:headEnd/>
              <a:tailEnd/>
            </a:ln>
          </p:spPr>
          <p:txBody>
            <a:bodyPr wrap="none" lIns="90000" tIns="46800" rIns="90000" bIns="46800">
              <a:spAutoFit/>
            </a:bodyPr>
            <a:lstStyle/>
            <a:p>
              <a:pPr algn="ctr"/>
              <a:r>
                <a:rPr lang="en-GB" sz="1000" b="1"/>
                <a:t>PeptideAtlas</a:t>
              </a:r>
            </a:p>
          </p:txBody>
        </p:sp>
        <p:sp>
          <p:nvSpPr>
            <p:cNvPr id="70" name="Text Box 32"/>
            <p:cNvSpPr txBox="1">
              <a:spLocks noChangeArrowheads="1"/>
            </p:cNvSpPr>
            <p:nvPr/>
          </p:nvSpPr>
          <p:spPr bwMode="auto">
            <a:xfrm>
              <a:off x="1288" y="2459"/>
              <a:ext cx="412" cy="154"/>
            </a:xfrm>
            <a:prstGeom prst="rect">
              <a:avLst/>
            </a:prstGeom>
            <a:noFill/>
            <a:ln w="19050">
              <a:noFill/>
              <a:miter lim="800000"/>
              <a:headEnd/>
              <a:tailEnd/>
            </a:ln>
          </p:spPr>
          <p:txBody>
            <a:bodyPr wrap="none" lIns="90000" tIns="46800" rIns="90000" bIns="46800">
              <a:spAutoFit/>
            </a:bodyPr>
            <a:lstStyle/>
            <a:p>
              <a:pPr algn="ctr"/>
              <a:r>
                <a:rPr lang="en-GB" sz="1000" b="1"/>
                <a:t>GPMDB</a:t>
              </a:r>
            </a:p>
          </p:txBody>
        </p:sp>
        <p:sp>
          <p:nvSpPr>
            <p:cNvPr id="71" name="Text Box 33"/>
            <p:cNvSpPr txBox="1">
              <a:spLocks noChangeArrowheads="1"/>
            </p:cNvSpPr>
            <p:nvPr/>
          </p:nvSpPr>
          <p:spPr bwMode="auto">
            <a:xfrm>
              <a:off x="385" y="2976"/>
              <a:ext cx="424" cy="154"/>
            </a:xfrm>
            <a:prstGeom prst="rect">
              <a:avLst/>
            </a:prstGeom>
            <a:noFill/>
            <a:ln w="19050">
              <a:noFill/>
              <a:miter lim="800000"/>
              <a:headEnd/>
              <a:tailEnd/>
            </a:ln>
          </p:spPr>
          <p:txBody>
            <a:bodyPr wrap="none" lIns="90000" tIns="46800" rIns="90000" bIns="46800">
              <a:spAutoFit/>
            </a:bodyPr>
            <a:lstStyle/>
            <a:p>
              <a:pPr algn="ctr"/>
              <a:r>
                <a:rPr lang="en-GB" sz="1000" b="1"/>
                <a:t>Tranche</a:t>
              </a:r>
            </a:p>
          </p:txBody>
        </p:sp>
        <p:sp>
          <p:nvSpPr>
            <p:cNvPr id="72" name="Text Box 56"/>
            <p:cNvSpPr txBox="1">
              <a:spLocks noChangeArrowheads="1"/>
            </p:cNvSpPr>
            <p:nvPr/>
          </p:nvSpPr>
          <p:spPr bwMode="auto">
            <a:xfrm>
              <a:off x="431" y="2233"/>
              <a:ext cx="196" cy="154"/>
            </a:xfrm>
            <a:prstGeom prst="rect">
              <a:avLst/>
            </a:prstGeom>
            <a:noFill/>
            <a:ln w="9525">
              <a:noFill/>
              <a:miter lim="800000"/>
              <a:headEnd/>
              <a:tailEnd/>
            </a:ln>
          </p:spPr>
          <p:txBody>
            <a:bodyPr wrap="none">
              <a:spAutoFit/>
            </a:bodyPr>
            <a:lstStyle/>
            <a:p>
              <a:r>
                <a:rPr lang="en-GB" sz="1000" b="1"/>
                <a:t>…</a:t>
              </a:r>
            </a:p>
          </p:txBody>
        </p:sp>
      </p:grpSp>
    </p:spTree>
    <p:extLst>
      <p:ext uri="{BB962C8B-B14F-4D97-AF65-F5344CB8AC3E}">
        <p14:creationId xmlns:p14="http://schemas.microsoft.com/office/powerpoint/2010/main" val="3238250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457200" y="213182"/>
            <a:ext cx="8229600" cy="584775"/>
          </a:xfr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algn="l" eaLnBrk="0" hangingPunct="0"/>
            <a:r>
              <a:rPr lang="en-GB" sz="3200" dirty="0">
                <a:solidFill>
                  <a:srgbClr val="72AD46"/>
                </a:solidFill>
                <a:latin typeface="Arial" panose="020B0604020202020204" pitchFamily="34" charset="0"/>
                <a:cs typeface="Arial" pitchFamily="34" charset="0"/>
              </a:rPr>
              <a:t>Standards</a:t>
            </a:r>
          </a:p>
        </p:txBody>
      </p:sp>
      <p:sp>
        <p:nvSpPr>
          <p:cNvPr id="40962" name="Content Placeholder 2"/>
          <p:cNvSpPr>
            <a:spLocks noGrp="1"/>
          </p:cNvSpPr>
          <p:nvPr>
            <p:ph idx="1"/>
          </p:nvPr>
        </p:nvSpPr>
        <p:spPr>
          <a:xfrm>
            <a:off x="457200" y="1052513"/>
            <a:ext cx="8229600" cy="4897437"/>
          </a:xfrm>
        </p:spPr>
        <p:txBody>
          <a:bodyPr/>
          <a:lstStyle/>
          <a:p>
            <a:pPr lvl="2"/>
            <a:r>
              <a:rPr lang="en-GB" sz="2400" dirty="0" smtClean="0">
                <a:latin typeface="Arial" panose="020B0604020202020204" pitchFamily="34" charset="0"/>
                <a:ea typeface="ＭＳ Ｐゴシック" charset="-128"/>
                <a:cs typeface="Arial" panose="020B0604020202020204" pitchFamily="34" charset="0"/>
              </a:rPr>
              <a:t>Common </a:t>
            </a:r>
            <a:r>
              <a:rPr lang="en-GB" sz="2400" b="1" dirty="0" smtClean="0">
                <a:latin typeface="Arial" panose="020B0604020202020204" pitchFamily="34" charset="0"/>
                <a:ea typeface="ＭＳ Ｐゴシック" charset="-128"/>
                <a:cs typeface="Arial" panose="020B0604020202020204" pitchFamily="34" charset="0"/>
              </a:rPr>
              <a:t>identifiers</a:t>
            </a:r>
          </a:p>
          <a:p>
            <a:pPr lvl="2"/>
            <a:r>
              <a:rPr lang="en-GB" sz="2400" b="1" dirty="0" smtClean="0">
                <a:latin typeface="Arial" panose="020B0604020202020204" pitchFamily="34" charset="0"/>
                <a:ea typeface="ＭＳ Ｐゴシック" charset="-128"/>
                <a:cs typeface="Arial" panose="020B0604020202020204" pitchFamily="34" charset="0"/>
              </a:rPr>
              <a:t>Controlled vocabularies</a:t>
            </a:r>
          </a:p>
          <a:p>
            <a:pPr lvl="2"/>
            <a:r>
              <a:rPr lang="en-GB" sz="2400" dirty="0" smtClean="0">
                <a:latin typeface="Arial" panose="020B0604020202020204" pitchFamily="34" charset="0"/>
                <a:ea typeface="ＭＳ Ｐゴシック" charset="-128"/>
                <a:cs typeface="Arial" panose="020B0604020202020204" pitchFamily="34" charset="0"/>
              </a:rPr>
              <a:t>Common </a:t>
            </a:r>
            <a:r>
              <a:rPr lang="en-GB" sz="2400" b="1" dirty="0" smtClean="0">
                <a:latin typeface="Arial" panose="020B0604020202020204" pitchFamily="34" charset="0"/>
                <a:ea typeface="ＭＳ Ｐゴシック" charset="-128"/>
                <a:cs typeface="Arial" panose="020B0604020202020204" pitchFamily="34" charset="0"/>
              </a:rPr>
              <a:t>formats</a:t>
            </a:r>
          </a:p>
          <a:p>
            <a:pPr lvl="2"/>
            <a:r>
              <a:rPr lang="en-GB" sz="2400" dirty="0" smtClean="0">
                <a:latin typeface="Arial" panose="020B0604020202020204" pitchFamily="34" charset="0"/>
                <a:ea typeface="ＭＳ Ｐゴシック" charset="-128"/>
                <a:cs typeface="Arial" panose="020B0604020202020204" pitchFamily="34" charset="0"/>
              </a:rPr>
              <a:t>Common </a:t>
            </a:r>
            <a:r>
              <a:rPr lang="en-GB" sz="2400" b="1" dirty="0" smtClean="0">
                <a:latin typeface="Arial" panose="020B0604020202020204" pitchFamily="34" charset="0"/>
                <a:ea typeface="ＭＳ Ｐゴシック" charset="-128"/>
                <a:cs typeface="Arial" panose="020B0604020202020204" pitchFamily="34" charset="0"/>
              </a:rPr>
              <a:t>schemas</a:t>
            </a:r>
          </a:p>
          <a:p>
            <a:pPr lvl="2"/>
            <a:r>
              <a:rPr lang="en-GB" sz="2400" dirty="0" smtClean="0">
                <a:latin typeface="Arial" panose="020B0604020202020204" pitchFamily="34" charset="0"/>
                <a:ea typeface="ＭＳ Ｐゴシック" charset="-128"/>
                <a:cs typeface="Arial" panose="020B0604020202020204" pitchFamily="34" charset="0"/>
              </a:rPr>
              <a:t>Minimum </a:t>
            </a:r>
            <a:r>
              <a:rPr lang="en-GB" sz="2400" b="1" dirty="0" smtClean="0">
                <a:latin typeface="Arial" panose="020B0604020202020204" pitchFamily="34" charset="0"/>
                <a:ea typeface="ＭＳ Ｐゴシック" charset="-128"/>
                <a:cs typeface="Arial" panose="020B0604020202020204" pitchFamily="34" charset="0"/>
              </a:rPr>
              <a:t>information guidelines</a:t>
            </a:r>
          </a:p>
          <a:p>
            <a:pPr lvl="2"/>
            <a:r>
              <a:rPr lang="en-GB" sz="2400" dirty="0" smtClean="0">
                <a:latin typeface="Arial" panose="020B0604020202020204" pitchFamily="34" charset="0"/>
                <a:ea typeface="ＭＳ Ｐゴシック" charset="-128"/>
                <a:cs typeface="Arial" panose="020B0604020202020204" pitchFamily="34" charset="0"/>
              </a:rPr>
              <a:t>Common </a:t>
            </a:r>
            <a:r>
              <a:rPr lang="en-GB" sz="2400" b="1" dirty="0" smtClean="0">
                <a:latin typeface="Arial" panose="020B0604020202020204" pitchFamily="34" charset="0"/>
                <a:ea typeface="ＭＳ Ｐゴシック" charset="-128"/>
                <a:cs typeface="Arial" panose="020B0604020202020204" pitchFamily="34" charset="0"/>
              </a:rPr>
              <a:t>query interfaces</a:t>
            </a:r>
          </a:p>
          <a:p>
            <a:pPr lvl="1"/>
            <a:endParaRPr lang="en-GB" dirty="0" smtClean="0">
              <a:latin typeface="Arial" panose="020B0604020202020204" pitchFamily="34" charset="0"/>
              <a:ea typeface="ＭＳ Ｐゴシック" charset="-128"/>
              <a:cs typeface="Arial" panose="020B0604020202020204" pitchFamily="34" charset="0"/>
            </a:endParaRPr>
          </a:p>
          <a:p>
            <a:pPr lvl="1"/>
            <a:endParaRPr lang="en-GB" dirty="0" smtClean="0">
              <a:latin typeface="Arial" panose="020B0604020202020204" pitchFamily="34" charset="0"/>
              <a:ea typeface="ＭＳ Ｐゴシック" charset="-128"/>
              <a:cs typeface="Arial" panose="020B0604020202020204" pitchFamily="34" charset="0"/>
            </a:endParaRPr>
          </a:p>
        </p:txBody>
      </p:sp>
      <p:sp>
        <p:nvSpPr>
          <p:cNvPr id="40963" name="Rectangle 8"/>
          <p:cNvSpPr>
            <a:spLocks noChangeArrowheads="1"/>
          </p:cNvSpPr>
          <p:nvPr/>
        </p:nvSpPr>
        <p:spPr bwMode="auto">
          <a:xfrm>
            <a:off x="3708400" y="4075931"/>
            <a:ext cx="1928813" cy="433388"/>
          </a:xfrm>
          <a:prstGeom prst="rect">
            <a:avLst/>
          </a:prstGeom>
          <a:solidFill>
            <a:srgbClr val="FF0000">
              <a:alpha val="25098"/>
            </a:srgbClr>
          </a:solidFill>
          <a:ln w="9525">
            <a:solidFill>
              <a:schemeClr val="tx1"/>
            </a:solidFill>
            <a:round/>
            <a:headEnd/>
            <a:tailEnd/>
          </a:ln>
        </p:spPr>
        <p:txBody>
          <a:bodyPr anchor="ctr"/>
          <a:lstStyle/>
          <a:p>
            <a:pPr algn="ctr"/>
            <a:r>
              <a:rPr lang="en-GB" sz="2400" b="1" dirty="0">
                <a:cs typeface="Arial" panose="020B0604020202020204" pitchFamily="34" charset="0"/>
              </a:rPr>
              <a:t>Schema</a:t>
            </a:r>
          </a:p>
        </p:txBody>
      </p:sp>
      <p:sp>
        <p:nvSpPr>
          <p:cNvPr id="40964" name="Rectangle 9"/>
          <p:cNvSpPr>
            <a:spLocks noChangeArrowheads="1"/>
          </p:cNvSpPr>
          <p:nvPr/>
        </p:nvSpPr>
        <p:spPr bwMode="auto">
          <a:xfrm>
            <a:off x="3492500" y="5228456"/>
            <a:ext cx="2362200" cy="865188"/>
          </a:xfrm>
          <a:prstGeom prst="rect">
            <a:avLst/>
          </a:prstGeom>
          <a:solidFill>
            <a:srgbClr val="99CCFF">
              <a:alpha val="50195"/>
            </a:srgbClr>
          </a:solidFill>
          <a:ln w="9525">
            <a:solidFill>
              <a:schemeClr val="tx1"/>
            </a:solidFill>
            <a:round/>
            <a:headEnd/>
            <a:tailEnd/>
          </a:ln>
        </p:spPr>
        <p:txBody>
          <a:bodyPr/>
          <a:lstStyle/>
          <a:p>
            <a:pPr algn="ctr"/>
            <a:r>
              <a:rPr lang="en-GB" sz="2400" b="1" dirty="0">
                <a:cs typeface="Arial" panose="020B0604020202020204" pitchFamily="34" charset="0"/>
              </a:rPr>
              <a:t>Data distribution</a:t>
            </a:r>
            <a:endParaRPr lang="en-US" sz="2400" b="1" dirty="0">
              <a:cs typeface="Arial" panose="020B0604020202020204" pitchFamily="34" charset="0"/>
            </a:endParaRPr>
          </a:p>
        </p:txBody>
      </p:sp>
      <p:sp>
        <p:nvSpPr>
          <p:cNvPr id="10" name="Rectangle 9"/>
          <p:cNvSpPr/>
          <p:nvPr/>
        </p:nvSpPr>
        <p:spPr bwMode="auto">
          <a:xfrm>
            <a:off x="611188" y="4941119"/>
            <a:ext cx="2362200" cy="91598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GB" sz="2400" b="1" dirty="0">
                <a:ea typeface="Geneva" charset="-128"/>
                <a:cs typeface="Arial" panose="020B0604020202020204" pitchFamily="34" charset="0"/>
              </a:rPr>
              <a:t>Reporting</a:t>
            </a:r>
          </a:p>
          <a:p>
            <a:pPr algn="ctr">
              <a:defRPr/>
            </a:pPr>
            <a:r>
              <a:rPr lang="en-GB" sz="2400" b="1" dirty="0">
                <a:ea typeface="Geneva" charset="-128"/>
                <a:cs typeface="Arial" panose="020B0604020202020204" pitchFamily="34" charset="0"/>
              </a:rPr>
              <a:t>guideline</a:t>
            </a:r>
            <a:endParaRPr lang="en-US" sz="2400" b="1" dirty="0">
              <a:ea typeface="Geneva" charset="-128"/>
              <a:cs typeface="Arial" panose="020B0604020202020204" pitchFamily="34" charset="0"/>
            </a:endParaRPr>
          </a:p>
        </p:txBody>
      </p:sp>
      <p:sp>
        <p:nvSpPr>
          <p:cNvPr id="40966" name="Rectangle 11"/>
          <p:cNvSpPr>
            <a:spLocks noChangeArrowheads="1"/>
          </p:cNvSpPr>
          <p:nvPr/>
        </p:nvSpPr>
        <p:spPr bwMode="auto">
          <a:xfrm>
            <a:off x="609600" y="3933056"/>
            <a:ext cx="2362200" cy="855663"/>
          </a:xfrm>
          <a:prstGeom prst="rect">
            <a:avLst/>
          </a:prstGeom>
          <a:solidFill>
            <a:srgbClr val="FFE07D"/>
          </a:solidFill>
          <a:ln w="9525">
            <a:solidFill>
              <a:schemeClr val="tx1"/>
            </a:solidFill>
            <a:round/>
            <a:headEnd/>
            <a:tailEnd/>
          </a:ln>
        </p:spPr>
        <p:txBody>
          <a:bodyPr/>
          <a:lstStyle/>
          <a:p>
            <a:pPr algn="ctr"/>
            <a:r>
              <a:rPr lang="en-GB" sz="2400" b="1" dirty="0">
                <a:cs typeface="Arial" panose="020B0604020202020204" pitchFamily="34" charset="0"/>
              </a:rPr>
              <a:t>Control vocabulary</a:t>
            </a:r>
            <a:endParaRPr lang="en-US" sz="2400" b="1" dirty="0">
              <a:cs typeface="Arial" panose="020B0604020202020204" pitchFamily="34" charset="0"/>
            </a:endParaRPr>
          </a:p>
        </p:txBody>
      </p:sp>
      <p:cxnSp>
        <p:nvCxnSpPr>
          <p:cNvPr id="40967" name="AutoShape 29"/>
          <p:cNvCxnSpPr>
            <a:cxnSpLocks noChangeShapeType="1"/>
            <a:stCxn id="40970" idx="1"/>
            <a:endCxn id="40966" idx="3"/>
          </p:cNvCxnSpPr>
          <p:nvPr/>
        </p:nvCxnSpPr>
        <p:spPr bwMode="auto">
          <a:xfrm flipH="1" flipV="1">
            <a:off x="2971800" y="4360094"/>
            <a:ext cx="736600" cy="508000"/>
          </a:xfrm>
          <a:prstGeom prst="straightConnector1">
            <a:avLst/>
          </a:prstGeom>
          <a:noFill/>
          <a:ln w="9525">
            <a:solidFill>
              <a:schemeClr val="tx1"/>
            </a:solidFill>
            <a:round/>
            <a:headEnd/>
            <a:tailEnd/>
          </a:ln>
        </p:spPr>
      </p:cxnSp>
      <p:cxnSp>
        <p:nvCxnSpPr>
          <p:cNvPr id="40968" name="AutoShape 30"/>
          <p:cNvCxnSpPr>
            <a:cxnSpLocks noChangeShapeType="1"/>
            <a:stCxn id="40970" idx="1"/>
            <a:endCxn id="10" idx="3"/>
          </p:cNvCxnSpPr>
          <p:nvPr/>
        </p:nvCxnSpPr>
        <p:spPr bwMode="auto">
          <a:xfrm flipH="1">
            <a:off x="2973388" y="4868094"/>
            <a:ext cx="735012" cy="531812"/>
          </a:xfrm>
          <a:prstGeom prst="straightConnector1">
            <a:avLst/>
          </a:prstGeom>
          <a:noFill/>
          <a:ln w="9525">
            <a:solidFill>
              <a:schemeClr val="tx1"/>
            </a:solidFill>
            <a:round/>
            <a:headEnd/>
            <a:tailEnd/>
          </a:ln>
        </p:spPr>
      </p:cxnSp>
      <p:cxnSp>
        <p:nvCxnSpPr>
          <p:cNvPr id="40969" name="AutoShape 31"/>
          <p:cNvCxnSpPr>
            <a:cxnSpLocks noChangeShapeType="1"/>
            <a:stCxn id="40970" idx="2"/>
            <a:endCxn id="40964" idx="0"/>
          </p:cNvCxnSpPr>
          <p:nvPr/>
        </p:nvCxnSpPr>
        <p:spPr bwMode="auto">
          <a:xfrm>
            <a:off x="4672013" y="5083994"/>
            <a:ext cx="1587" cy="144462"/>
          </a:xfrm>
          <a:prstGeom prst="straightConnector1">
            <a:avLst/>
          </a:prstGeom>
          <a:noFill/>
          <a:ln w="9525">
            <a:solidFill>
              <a:schemeClr val="tx1"/>
            </a:solidFill>
            <a:round/>
            <a:headEnd/>
            <a:tailEnd/>
          </a:ln>
        </p:spPr>
      </p:cxnSp>
      <p:sp>
        <p:nvSpPr>
          <p:cNvPr id="40970" name="Rectangle 8"/>
          <p:cNvSpPr>
            <a:spLocks noChangeArrowheads="1"/>
          </p:cNvSpPr>
          <p:nvPr/>
        </p:nvSpPr>
        <p:spPr bwMode="auto">
          <a:xfrm>
            <a:off x="3708400" y="4652194"/>
            <a:ext cx="1928813" cy="431800"/>
          </a:xfrm>
          <a:prstGeom prst="rect">
            <a:avLst/>
          </a:prstGeom>
          <a:solidFill>
            <a:srgbClr val="FF6600">
              <a:alpha val="25098"/>
            </a:srgbClr>
          </a:solidFill>
          <a:ln w="9525">
            <a:solidFill>
              <a:schemeClr val="tx1"/>
            </a:solidFill>
            <a:round/>
            <a:headEnd/>
            <a:tailEnd/>
          </a:ln>
        </p:spPr>
        <p:txBody>
          <a:bodyPr anchor="ctr"/>
          <a:lstStyle/>
          <a:p>
            <a:pPr algn="ctr"/>
            <a:r>
              <a:rPr lang="en-GB" sz="2400" b="1" dirty="0">
                <a:cs typeface="Arial" panose="020B0604020202020204" pitchFamily="34" charset="0"/>
              </a:rPr>
              <a:t>Format</a:t>
            </a:r>
          </a:p>
        </p:txBody>
      </p:sp>
      <p:cxnSp>
        <p:nvCxnSpPr>
          <p:cNvPr id="40971" name="AutoShape 31"/>
          <p:cNvCxnSpPr>
            <a:cxnSpLocks noChangeShapeType="1"/>
            <a:stCxn id="40963" idx="2"/>
            <a:endCxn id="40970" idx="0"/>
          </p:cNvCxnSpPr>
          <p:nvPr/>
        </p:nvCxnSpPr>
        <p:spPr bwMode="auto">
          <a:xfrm flipH="1">
            <a:off x="4672013" y="4509319"/>
            <a:ext cx="1587" cy="142875"/>
          </a:xfrm>
          <a:prstGeom prst="straightConnector1">
            <a:avLst/>
          </a:prstGeom>
          <a:noFill/>
          <a:ln w="9525">
            <a:solidFill>
              <a:schemeClr val="tx1"/>
            </a:solidFill>
            <a:round/>
            <a:headEnd/>
            <a:tailEnd/>
          </a:ln>
        </p:spPr>
      </p:cxnSp>
      <p:sp>
        <p:nvSpPr>
          <p:cNvPr id="39" name="Rectangle 11"/>
          <p:cNvSpPr>
            <a:spLocks noChangeArrowheads="1"/>
          </p:cNvSpPr>
          <p:nvPr/>
        </p:nvSpPr>
        <p:spPr bwMode="auto">
          <a:xfrm>
            <a:off x="6227763" y="4622031"/>
            <a:ext cx="2362200" cy="495300"/>
          </a:xfrm>
          <a:prstGeom prst="rect">
            <a:avLst/>
          </a:prstGeom>
          <a:solidFill>
            <a:schemeClr val="accent3">
              <a:lumMod val="65000"/>
            </a:schemeClr>
          </a:solidFill>
          <a:ln w="9525" algn="ctr">
            <a:solidFill>
              <a:schemeClr val="tx1"/>
            </a:solidFill>
            <a:round/>
            <a:headEnd/>
            <a:tailEnd/>
          </a:ln>
        </p:spPr>
        <p:txBody>
          <a:bodyPr anchor="ctr"/>
          <a:lstStyle/>
          <a:p>
            <a:pPr algn="ctr">
              <a:defRPr/>
            </a:pPr>
            <a:r>
              <a:rPr lang="en-GB" sz="2400" b="1" dirty="0">
                <a:ea typeface="Geneva" charset="-128"/>
                <a:cs typeface="Arial" panose="020B0604020202020204" pitchFamily="34" charset="0"/>
              </a:rPr>
              <a:t>Identifiers</a:t>
            </a:r>
            <a:endParaRPr lang="en-US" sz="2400" b="1" dirty="0">
              <a:ea typeface="Geneva" charset="-128"/>
              <a:cs typeface="Arial" panose="020B0604020202020204" pitchFamily="34" charset="0"/>
            </a:endParaRPr>
          </a:p>
        </p:txBody>
      </p:sp>
      <p:cxnSp>
        <p:nvCxnSpPr>
          <p:cNvPr id="40973" name="AutoShape 29"/>
          <p:cNvCxnSpPr>
            <a:cxnSpLocks noChangeShapeType="1"/>
            <a:stCxn id="39" idx="1"/>
            <a:endCxn id="40970" idx="3"/>
          </p:cNvCxnSpPr>
          <p:nvPr/>
        </p:nvCxnSpPr>
        <p:spPr bwMode="auto">
          <a:xfrm flipH="1" flipV="1">
            <a:off x="5637213" y="4868094"/>
            <a:ext cx="590550" cy="1587"/>
          </a:xfrm>
          <a:prstGeom prst="straightConnector1">
            <a:avLst/>
          </a:prstGeom>
          <a:noFill/>
          <a:ln w="9525">
            <a:solidFill>
              <a:schemeClr val="tx1"/>
            </a:solidFill>
            <a:round/>
            <a:headEnd/>
            <a:tailEnd/>
          </a:ln>
        </p:spPr>
      </p:cxnSp>
      <p:grpSp>
        <p:nvGrpSpPr>
          <p:cNvPr id="5" name="Group 4"/>
          <p:cNvGrpSpPr/>
          <p:nvPr/>
        </p:nvGrpSpPr>
        <p:grpSpPr>
          <a:xfrm>
            <a:off x="5508104" y="836712"/>
            <a:ext cx="3211512" cy="1728192"/>
            <a:chOff x="5932488" y="980728"/>
            <a:chExt cx="3211512" cy="1728192"/>
          </a:xfrm>
        </p:grpSpPr>
        <p:sp>
          <p:nvSpPr>
            <p:cNvPr id="4" name="Rectangle 3"/>
            <p:cNvSpPr/>
            <p:nvPr/>
          </p:nvSpPr>
          <p:spPr>
            <a:xfrm>
              <a:off x="5932488" y="980728"/>
              <a:ext cx="3211512" cy="1728192"/>
            </a:xfrm>
            <a:prstGeom prst="rect">
              <a:avLst/>
            </a:prstGeom>
            <a:solidFill>
              <a:schemeClr val="accent1">
                <a:lumMod val="40000"/>
                <a:lumOff val="60000"/>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grpSp>
          <p:nvGrpSpPr>
            <p:cNvPr id="3" name="Group 2"/>
            <p:cNvGrpSpPr/>
            <p:nvPr/>
          </p:nvGrpSpPr>
          <p:grpSpPr>
            <a:xfrm>
              <a:off x="6012160" y="1052736"/>
              <a:ext cx="3100529" cy="1594683"/>
              <a:chOff x="6012160" y="1052736"/>
              <a:chExt cx="3100529" cy="1594683"/>
            </a:xfrm>
          </p:grpSpPr>
          <p:sp>
            <p:nvSpPr>
              <p:cNvPr id="15" name="Rectangle 32"/>
              <p:cNvSpPr>
                <a:spLocks noChangeArrowheads="1"/>
              </p:cNvSpPr>
              <p:nvPr/>
            </p:nvSpPr>
            <p:spPr bwMode="auto">
              <a:xfrm>
                <a:off x="6419002" y="2278087"/>
                <a:ext cx="2206630" cy="369332"/>
              </a:xfrm>
              <a:prstGeom prst="rect">
                <a:avLst/>
              </a:prstGeom>
              <a:noFill/>
              <a:ln w="9525">
                <a:noFill/>
                <a:miter lim="800000"/>
                <a:headEnd/>
                <a:tailEnd/>
              </a:ln>
            </p:spPr>
            <p:txBody>
              <a:bodyPr wrap="none">
                <a:spAutoFit/>
              </a:bodyPr>
              <a:lstStyle/>
              <a:p>
                <a:r>
                  <a:rPr lang="en-US" sz="1800" dirty="0" smtClean="0">
                    <a:cs typeface="Arial" panose="020B0604020202020204" pitchFamily="34" charset="0"/>
                    <a:hlinkClick r:id="rId3"/>
                  </a:rPr>
                  <a:t>www.psidev.info/MI</a:t>
                </a:r>
                <a:r>
                  <a:rPr lang="en-US" sz="1800" dirty="0" smtClean="0">
                    <a:cs typeface="Arial" panose="020B0604020202020204" pitchFamily="34" charset="0"/>
                  </a:rPr>
                  <a:t> </a:t>
                </a:r>
                <a:endParaRPr lang="en-US" sz="1800" dirty="0">
                  <a:cs typeface="Arial" panose="020B0604020202020204" pitchFamily="34" charset="0"/>
                </a:endParaRPr>
              </a:p>
            </p:txBody>
          </p:sp>
          <p:pic>
            <p:nvPicPr>
              <p:cNvPr id="16" name="Picture 3" descr="psi_med"/>
              <p:cNvPicPr>
                <a:picLocks noChangeAspect="1" noChangeArrowheads="1"/>
              </p:cNvPicPr>
              <p:nvPr/>
            </p:nvPicPr>
            <p:blipFill>
              <a:blip r:embed="rId4" cstate="print"/>
              <a:srcRect/>
              <a:stretch>
                <a:fillRect/>
              </a:stretch>
            </p:blipFill>
            <p:spPr bwMode="auto">
              <a:xfrm>
                <a:off x="6989711" y="1556792"/>
                <a:ext cx="1065213" cy="709612"/>
              </a:xfrm>
              <a:prstGeom prst="rect">
                <a:avLst/>
              </a:prstGeom>
              <a:noFill/>
              <a:ln w="9525">
                <a:noFill/>
                <a:miter lim="800000"/>
                <a:headEnd/>
                <a:tailEnd/>
              </a:ln>
            </p:spPr>
          </p:pic>
          <p:sp>
            <p:nvSpPr>
              <p:cNvPr id="2" name="TextBox 1"/>
              <p:cNvSpPr txBox="1"/>
              <p:nvPr/>
            </p:nvSpPr>
            <p:spPr>
              <a:xfrm>
                <a:off x="6012160" y="1052736"/>
                <a:ext cx="3100529" cy="523220"/>
              </a:xfrm>
              <a:prstGeom prst="rect">
                <a:avLst/>
              </a:prstGeom>
              <a:noFill/>
            </p:spPr>
            <p:txBody>
              <a:bodyPr wrap="none" rtlCol="0">
                <a:spAutoFit/>
              </a:bodyPr>
              <a:lstStyle/>
              <a:p>
                <a:r>
                  <a:rPr lang="en-GB" sz="2800" b="1" dirty="0" smtClean="0">
                    <a:cs typeface="Arial" panose="020B0604020202020204" pitchFamily="34" charset="0"/>
                  </a:rPr>
                  <a:t>PSI-MI standards</a:t>
                </a:r>
                <a:endParaRPr lang="en-GB" sz="2800" b="1" dirty="0">
                  <a:cs typeface="Arial" panose="020B0604020202020204" pitchFamily="34" charset="0"/>
                </a:endParaRPr>
              </a:p>
            </p:txBody>
          </p:sp>
        </p:grpSp>
      </p:grpSp>
      <p:pic>
        <p:nvPicPr>
          <p:cNvPr id="133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9322" y="2812834"/>
            <a:ext cx="1561926" cy="154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615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3314"/>
                                        </p:tgtEl>
                                        <p:attrNameLst>
                                          <p:attrName>style.visibility</p:attrName>
                                        </p:attrNameLst>
                                      </p:cBhvr>
                                      <p:to>
                                        <p:strVal val="visible"/>
                                      </p:to>
                                    </p:set>
                                    <p:animEffect transition="in" filter="fade">
                                      <p:cBhvr>
                                        <p:cTn id="10"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9ECE.t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8765</TotalTime>
  <Words>561</Words>
  <Application>Microsoft Office PowerPoint</Application>
  <PresentationFormat>On-screen Show (4:3)</PresentationFormat>
  <Paragraphs>170</Paragraphs>
  <Slides>17</Slides>
  <Notes>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6" baseType="lpstr">
      <vt:lpstr>ＭＳ Ｐゴシック</vt:lpstr>
      <vt:lpstr>Arial</vt:lpstr>
      <vt:lpstr>Calibri</vt:lpstr>
      <vt:lpstr>Geneva</vt:lpstr>
      <vt:lpstr>HelveticaNeueLT Pro 35 Th</vt:lpstr>
      <vt:lpstr>HelveticaNeueLT Pro 45 Lt</vt:lpstr>
      <vt:lpstr>Wingdings</vt:lpstr>
      <vt:lpstr>ppt9ECE.tmp</vt:lpstr>
      <vt:lpstr>Chart</vt:lpstr>
      <vt:lpstr>The problem of data integration and an example of a solution:  PSICQUIC</vt:lpstr>
      <vt:lpstr>Molecular interaction information</vt:lpstr>
      <vt:lpstr>Molecular interaction resources</vt:lpstr>
      <vt:lpstr>Utility of Bioinformatics</vt:lpstr>
      <vt:lpstr>Data integration</vt:lpstr>
      <vt:lpstr>PowerPoint Presentation</vt:lpstr>
      <vt:lpstr>Data integration problems</vt:lpstr>
      <vt:lpstr>Collaboration among data providers</vt:lpstr>
      <vt:lpstr>Standards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 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 k</dc:creator>
  <cp:lastModifiedBy>Christopher Taylor (TGAC)</cp:lastModifiedBy>
  <cp:revision>539</cp:revision>
  <cp:lastPrinted>2013-04-23T16:04:19Z</cp:lastPrinted>
  <dcterms:created xsi:type="dcterms:W3CDTF">2010-02-04T09:26:14Z</dcterms:created>
  <dcterms:modified xsi:type="dcterms:W3CDTF">2016-07-25T11:54:51Z</dcterms:modified>
</cp:coreProperties>
</file>