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14"/>
  </p:notesMasterIdLst>
  <p:handoutMasterIdLst>
    <p:handoutMasterId r:id="rId15"/>
  </p:handoutMasterIdLst>
  <p:sldIdLst>
    <p:sldId id="929" r:id="rId2"/>
    <p:sldId id="930" r:id="rId3"/>
    <p:sldId id="931" r:id="rId4"/>
    <p:sldId id="932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07"/>
    <a:srgbClr val="72AD46"/>
    <a:srgbClr val="FFCC66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561" autoAdjust="0"/>
  </p:normalViewPr>
  <p:slideViewPr>
    <p:cSldViewPr showGuides="1">
      <p:cViewPr varScale="1">
        <p:scale>
          <a:sx n="102" d="100"/>
          <a:sy n="102" d="100"/>
        </p:scale>
        <p:origin x="5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4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07 Clients\001 EMBL\001 11002 Template Issues\02 Templates processed\Logo Title Slide 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80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5416550"/>
            <a:ext cx="285273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6011863" y="5630863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/>
              <a:t>EMBL-EBI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49275" y="2971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77724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150813"/>
            <a:ext cx="1603375" cy="3048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9FF832-559A-4DB6-8EC6-59851688EC95}" type="datetime1">
              <a:rPr lang="en-GB"/>
              <a:pPr>
                <a:defRPr/>
              </a:pPr>
              <a:t>25/07/2016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BL_EBI_Network_background2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545" cy="6869545"/>
          </a:xfrm>
          <a:prstGeom prst="rect">
            <a:avLst/>
          </a:prstGeom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07359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8" r:id="rId2"/>
    <p:sldLayoutId id="2147483792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5400600" cy="6102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</a:pPr>
            <a:r>
              <a:rPr lang="en-US" sz="1800" u="sng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elveticaNeueLT Pro 45 Lt" pitchFamily="34" charset="0"/>
                <a:ea typeface="+mj-ea"/>
                <a:cs typeface="Arial" pitchFamily="34" charset="0"/>
              </a:rPr>
              <a:t>www.biotnet.org/training-materials/psicquic-game</a:t>
            </a:r>
            <a:endParaRPr lang="en-US" sz="1800" u="sng" dirty="0">
              <a:solidFill>
                <a:schemeClr val="accent3">
                  <a:lumMod val="40000"/>
                  <a:lumOff val="60000"/>
                </a:schemeClr>
              </a:solidFill>
              <a:latin typeface="HelveticaNeueLT Pro 45 Lt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fontAlgn="auto">
              <a:spcAft>
                <a:spcPts val="0"/>
              </a:spcAft>
            </a:pPr>
            <a:r>
              <a:rPr lang="en-GB" sz="3600" dirty="0">
                <a:latin typeface="HelveticaNeueLT Pro 45 Lt" pitchFamily="34" charset="0"/>
                <a:cs typeface="Arial" pitchFamily="34" charset="0"/>
              </a:rPr>
              <a:t>      PSICQUIC GAME</a:t>
            </a:r>
          </a:p>
        </p:txBody>
      </p:sp>
      <p:pic>
        <p:nvPicPr>
          <p:cNvPr id="6" name="Picture 6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708920"/>
            <a:ext cx="6985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44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val 1"/>
          <p:cNvSpPr>
            <a:spLocks noChangeArrowheads="1"/>
          </p:cNvSpPr>
          <p:nvPr/>
        </p:nvSpPr>
        <p:spPr bwMode="auto">
          <a:xfrm>
            <a:off x="1187450" y="3860800"/>
            <a:ext cx="792163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P15</a:t>
            </a:r>
          </a:p>
        </p:txBody>
      </p:sp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1116013" y="16287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484438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P2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211638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011863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P6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7235825" y="1484313"/>
            <a:ext cx="792163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P8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7308850" y="3933825"/>
            <a:ext cx="792163" cy="790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P4</a:t>
            </a:r>
          </a:p>
        </p:txBody>
      </p:sp>
      <p:cxnSp>
        <p:nvCxnSpPr>
          <p:cNvPr id="14344" name="Straight Connector 9"/>
          <p:cNvCxnSpPr>
            <a:cxnSpLocks noChangeShapeType="1"/>
            <a:stCxn id="14337" idx="7"/>
            <a:endCxn id="14339" idx="3"/>
          </p:cNvCxnSpPr>
          <p:nvPr/>
        </p:nvCxnSpPr>
        <p:spPr bwMode="auto">
          <a:xfrm flipV="1">
            <a:off x="1863725" y="3384550"/>
            <a:ext cx="736600" cy="59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5" name="Straight Connector 10"/>
          <p:cNvCxnSpPr>
            <a:cxnSpLocks noChangeShapeType="1"/>
            <a:stCxn id="14338" idx="5"/>
            <a:endCxn id="14339" idx="1"/>
          </p:cNvCxnSpPr>
          <p:nvPr/>
        </p:nvCxnSpPr>
        <p:spPr bwMode="auto">
          <a:xfrm>
            <a:off x="1792288" y="2305050"/>
            <a:ext cx="808037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6" name="Straight Connector 13"/>
          <p:cNvCxnSpPr>
            <a:cxnSpLocks noChangeShapeType="1"/>
            <a:stCxn id="14339" idx="6"/>
            <a:endCxn id="14340" idx="2"/>
          </p:cNvCxnSpPr>
          <p:nvPr/>
        </p:nvCxnSpPr>
        <p:spPr bwMode="auto">
          <a:xfrm>
            <a:off x="3276600" y="31051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Straight Connector 16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5003800" y="3105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8" name="Straight Connector 31"/>
          <p:cNvCxnSpPr>
            <a:cxnSpLocks noChangeShapeType="1"/>
            <a:stCxn id="14341" idx="7"/>
            <a:endCxn id="14342" idx="3"/>
          </p:cNvCxnSpPr>
          <p:nvPr/>
        </p:nvCxnSpPr>
        <p:spPr bwMode="auto">
          <a:xfrm flipV="1">
            <a:off x="6688138" y="2160588"/>
            <a:ext cx="6635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9" name="Straight Connector 34"/>
          <p:cNvCxnSpPr>
            <a:cxnSpLocks noChangeShapeType="1"/>
            <a:stCxn id="14341" idx="5"/>
            <a:endCxn id="14343" idx="1"/>
          </p:cNvCxnSpPr>
          <p:nvPr/>
        </p:nvCxnSpPr>
        <p:spPr bwMode="auto">
          <a:xfrm>
            <a:off x="6688138" y="3384550"/>
            <a:ext cx="7366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0" name="Curved Connector 58"/>
          <p:cNvCxnSpPr>
            <a:cxnSpLocks noChangeShapeType="1"/>
            <a:stCxn id="14339" idx="0"/>
            <a:endCxn id="14339" idx="7"/>
          </p:cNvCxnSpPr>
          <p:nvPr/>
        </p:nvCxnSpPr>
        <p:spPr bwMode="auto">
          <a:xfrm rot="16200000" flipH="1">
            <a:off x="2961481" y="2626519"/>
            <a:ext cx="115888" cy="279400"/>
          </a:xfrm>
          <a:prstGeom prst="curvedConnector3">
            <a:avLst>
              <a:gd name="adj1" fmla="val -3387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1" name="Curved Connector 61"/>
          <p:cNvCxnSpPr>
            <a:cxnSpLocks noChangeShapeType="1"/>
            <a:stCxn id="14341" idx="0"/>
            <a:endCxn id="14341" idx="1"/>
          </p:cNvCxnSpPr>
          <p:nvPr/>
        </p:nvCxnSpPr>
        <p:spPr bwMode="auto">
          <a:xfrm rot="-5400000" flipH="1" flipV="1">
            <a:off x="6210300" y="2625725"/>
            <a:ext cx="115888" cy="280988"/>
          </a:xfrm>
          <a:prstGeom prst="curvedConnector3">
            <a:avLst>
              <a:gd name="adj1" fmla="val -3387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2" name="TextBox 65"/>
          <p:cNvSpPr txBox="1">
            <a:spLocks noChangeArrowheads="1"/>
          </p:cNvSpPr>
          <p:nvPr/>
        </p:nvSpPr>
        <p:spPr bwMode="auto">
          <a:xfrm>
            <a:off x="676275" y="384175"/>
            <a:ext cx="203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9305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val 1"/>
          <p:cNvSpPr>
            <a:spLocks noChangeArrowheads="1"/>
          </p:cNvSpPr>
          <p:nvPr/>
        </p:nvSpPr>
        <p:spPr bwMode="auto">
          <a:xfrm>
            <a:off x="1187450" y="3860800"/>
            <a:ext cx="792163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P15</a:t>
            </a:r>
          </a:p>
        </p:txBody>
      </p:sp>
      <p:sp>
        <p:nvSpPr>
          <p:cNvPr id="15362" name="Oval 2"/>
          <p:cNvSpPr>
            <a:spLocks noChangeArrowheads="1"/>
          </p:cNvSpPr>
          <p:nvPr/>
        </p:nvSpPr>
        <p:spPr bwMode="auto">
          <a:xfrm>
            <a:off x="1116013" y="16287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484438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P2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4211638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011863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P6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235825" y="1484313"/>
            <a:ext cx="792163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P8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08850" y="3933825"/>
            <a:ext cx="792163" cy="790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P4</a:t>
            </a:r>
          </a:p>
        </p:txBody>
      </p:sp>
      <p:cxnSp>
        <p:nvCxnSpPr>
          <p:cNvPr id="15368" name="Straight Connector 9"/>
          <p:cNvCxnSpPr>
            <a:cxnSpLocks noChangeShapeType="1"/>
            <a:stCxn id="15361" idx="7"/>
            <a:endCxn id="15363" idx="3"/>
          </p:cNvCxnSpPr>
          <p:nvPr/>
        </p:nvCxnSpPr>
        <p:spPr bwMode="auto">
          <a:xfrm flipV="1">
            <a:off x="1863725" y="3384550"/>
            <a:ext cx="736600" cy="59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9" name="Straight Connector 10"/>
          <p:cNvCxnSpPr>
            <a:cxnSpLocks noChangeShapeType="1"/>
            <a:stCxn id="15362" idx="5"/>
            <a:endCxn id="15363" idx="1"/>
          </p:cNvCxnSpPr>
          <p:nvPr/>
        </p:nvCxnSpPr>
        <p:spPr bwMode="auto">
          <a:xfrm>
            <a:off x="1792288" y="2305050"/>
            <a:ext cx="808037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0" name="Straight Connector 13"/>
          <p:cNvCxnSpPr>
            <a:cxnSpLocks noChangeShapeType="1"/>
            <a:stCxn id="15363" idx="6"/>
            <a:endCxn id="15364" idx="2"/>
          </p:cNvCxnSpPr>
          <p:nvPr/>
        </p:nvCxnSpPr>
        <p:spPr bwMode="auto">
          <a:xfrm>
            <a:off x="3276600" y="31051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1" name="Straight Connector 16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5003800" y="3105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2" name="Straight Connector 31"/>
          <p:cNvCxnSpPr>
            <a:cxnSpLocks noChangeShapeType="1"/>
            <a:stCxn id="15365" idx="7"/>
            <a:endCxn id="15366" idx="3"/>
          </p:cNvCxnSpPr>
          <p:nvPr/>
        </p:nvCxnSpPr>
        <p:spPr bwMode="auto">
          <a:xfrm flipV="1">
            <a:off x="6688138" y="2160588"/>
            <a:ext cx="6635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3" name="Straight Connector 34"/>
          <p:cNvCxnSpPr>
            <a:cxnSpLocks noChangeShapeType="1"/>
            <a:stCxn id="15365" idx="5"/>
            <a:endCxn id="15367" idx="1"/>
          </p:cNvCxnSpPr>
          <p:nvPr/>
        </p:nvCxnSpPr>
        <p:spPr bwMode="auto">
          <a:xfrm>
            <a:off x="6688138" y="3384550"/>
            <a:ext cx="7366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4" name="Curved Connector 58"/>
          <p:cNvCxnSpPr>
            <a:cxnSpLocks noChangeShapeType="1"/>
            <a:stCxn id="15363" idx="0"/>
            <a:endCxn id="15363" idx="7"/>
          </p:cNvCxnSpPr>
          <p:nvPr/>
        </p:nvCxnSpPr>
        <p:spPr bwMode="auto">
          <a:xfrm rot="16200000" flipH="1">
            <a:off x="2961481" y="2626519"/>
            <a:ext cx="115888" cy="279400"/>
          </a:xfrm>
          <a:prstGeom prst="curvedConnector3">
            <a:avLst>
              <a:gd name="adj1" fmla="val -3387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5" name="Curved Connector 61"/>
          <p:cNvCxnSpPr>
            <a:cxnSpLocks noChangeShapeType="1"/>
            <a:stCxn id="15365" idx="0"/>
            <a:endCxn id="15365" idx="1"/>
          </p:cNvCxnSpPr>
          <p:nvPr/>
        </p:nvCxnSpPr>
        <p:spPr bwMode="auto">
          <a:xfrm rot="-5400000" flipH="1" flipV="1">
            <a:off x="6210300" y="2625725"/>
            <a:ext cx="115888" cy="280988"/>
          </a:xfrm>
          <a:prstGeom prst="curvedConnector3">
            <a:avLst>
              <a:gd name="adj1" fmla="val -338755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6948488" y="2411413"/>
            <a:ext cx="3508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3213" y="1916113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1863" y="1916113"/>
            <a:ext cx="5826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B,D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5150" y="2482850"/>
            <a:ext cx="352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5513" y="3573463"/>
            <a:ext cx="3508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375" y="2708275"/>
            <a:ext cx="352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92725" y="2708275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2588" y="3644900"/>
            <a:ext cx="3508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5384" name="TextBox 24"/>
          <p:cNvSpPr txBox="1">
            <a:spLocks noChangeArrowheads="1"/>
          </p:cNvSpPr>
          <p:nvPr/>
        </p:nvSpPr>
        <p:spPr bwMode="auto">
          <a:xfrm>
            <a:off x="676275" y="384175"/>
            <a:ext cx="203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388" y="908050"/>
            <a:ext cx="136366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Services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val 1"/>
          <p:cNvSpPr>
            <a:spLocks noChangeArrowheads="1"/>
          </p:cNvSpPr>
          <p:nvPr/>
        </p:nvSpPr>
        <p:spPr bwMode="auto">
          <a:xfrm>
            <a:off x="1187450" y="3860800"/>
            <a:ext cx="792163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P15</a:t>
            </a:r>
          </a:p>
        </p:txBody>
      </p:sp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1116013" y="16287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484438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P2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211638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P12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011863" y="2708275"/>
            <a:ext cx="79216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P6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7235825" y="1484313"/>
            <a:ext cx="792163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P8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7308850" y="3933825"/>
            <a:ext cx="792163" cy="790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93600" rIns="0"/>
          <a:lstStyle/>
          <a:p>
            <a:pPr algn="ctr"/>
            <a:r>
              <a:rPr lang="en-US" sz="2000" b="1"/>
              <a:t>P4</a:t>
            </a:r>
          </a:p>
        </p:txBody>
      </p:sp>
      <p:cxnSp>
        <p:nvCxnSpPr>
          <p:cNvPr id="16392" name="Straight Connector 9"/>
          <p:cNvCxnSpPr>
            <a:cxnSpLocks noChangeShapeType="1"/>
            <a:stCxn id="16385" idx="7"/>
            <a:endCxn id="16387" idx="3"/>
          </p:cNvCxnSpPr>
          <p:nvPr/>
        </p:nvCxnSpPr>
        <p:spPr bwMode="auto">
          <a:xfrm flipV="1">
            <a:off x="1863725" y="3384550"/>
            <a:ext cx="736600" cy="592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3" name="Straight Connector 10"/>
          <p:cNvCxnSpPr>
            <a:cxnSpLocks noChangeShapeType="1"/>
            <a:stCxn id="16386" idx="5"/>
            <a:endCxn id="16387" idx="1"/>
          </p:cNvCxnSpPr>
          <p:nvPr/>
        </p:nvCxnSpPr>
        <p:spPr bwMode="auto">
          <a:xfrm>
            <a:off x="1792288" y="2305050"/>
            <a:ext cx="808037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Straight Connector 13"/>
          <p:cNvCxnSpPr>
            <a:cxnSpLocks noChangeShapeType="1"/>
            <a:stCxn id="16387" idx="6"/>
            <a:endCxn id="16388" idx="2"/>
          </p:cNvCxnSpPr>
          <p:nvPr/>
        </p:nvCxnSpPr>
        <p:spPr bwMode="auto">
          <a:xfrm>
            <a:off x="3276600" y="31051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5" name="Straight Connector 16"/>
          <p:cNvCxnSpPr>
            <a:cxnSpLocks noChangeShapeType="1"/>
            <a:stCxn id="16388" idx="6"/>
            <a:endCxn id="16389" idx="2"/>
          </p:cNvCxnSpPr>
          <p:nvPr/>
        </p:nvCxnSpPr>
        <p:spPr bwMode="auto">
          <a:xfrm>
            <a:off x="5003800" y="3105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6" name="Straight Connector 31"/>
          <p:cNvCxnSpPr>
            <a:cxnSpLocks noChangeShapeType="1"/>
            <a:stCxn id="16389" idx="7"/>
            <a:endCxn id="16390" idx="3"/>
          </p:cNvCxnSpPr>
          <p:nvPr/>
        </p:nvCxnSpPr>
        <p:spPr bwMode="auto">
          <a:xfrm flipV="1">
            <a:off x="6688138" y="2160588"/>
            <a:ext cx="6635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Straight Connector 34"/>
          <p:cNvCxnSpPr>
            <a:cxnSpLocks noChangeShapeType="1"/>
            <a:stCxn id="16389" idx="5"/>
            <a:endCxn id="16391" idx="1"/>
          </p:cNvCxnSpPr>
          <p:nvPr/>
        </p:nvCxnSpPr>
        <p:spPr bwMode="auto">
          <a:xfrm>
            <a:off x="6688138" y="3384550"/>
            <a:ext cx="7366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8" name="Curved Connector 58"/>
          <p:cNvCxnSpPr>
            <a:cxnSpLocks noChangeShapeType="1"/>
            <a:stCxn id="16387" idx="0"/>
            <a:endCxn id="16387" idx="7"/>
          </p:cNvCxnSpPr>
          <p:nvPr/>
        </p:nvCxnSpPr>
        <p:spPr bwMode="auto">
          <a:xfrm rot="16200000" flipH="1">
            <a:off x="2961481" y="2626519"/>
            <a:ext cx="115888" cy="279400"/>
          </a:xfrm>
          <a:prstGeom prst="curvedConnector3">
            <a:avLst>
              <a:gd name="adj1" fmla="val -3387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9" name="Curved Connector 61"/>
          <p:cNvCxnSpPr>
            <a:cxnSpLocks noChangeShapeType="1"/>
            <a:stCxn id="16389" idx="0"/>
            <a:endCxn id="16389" idx="1"/>
          </p:cNvCxnSpPr>
          <p:nvPr/>
        </p:nvCxnSpPr>
        <p:spPr bwMode="auto">
          <a:xfrm rot="-5400000" flipH="1" flipV="1">
            <a:off x="6210300" y="2625725"/>
            <a:ext cx="115888" cy="280988"/>
          </a:xfrm>
          <a:prstGeom prst="curvedConnector3">
            <a:avLst>
              <a:gd name="adj1" fmla="val -338755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6948488" y="2411413"/>
            <a:ext cx="5540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Coip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3213" y="1916113"/>
            <a:ext cx="5540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Coip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4163" y="1916113"/>
            <a:ext cx="15478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Coip, Two Hybrid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263" y="2514600"/>
            <a:ext cx="10804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Two Hybrid</a:t>
            </a:r>
            <a:endParaRPr lang="en-US" sz="1400" dirty="0">
              <a:solidFill>
                <a:schemeClr val="accent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4075" y="3738563"/>
            <a:ext cx="15478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Coip, Two Hybrid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575" y="2708275"/>
            <a:ext cx="10826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Two Hybrid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92725" y="2708275"/>
            <a:ext cx="5540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Coip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7963" y="3644900"/>
            <a:ext cx="5540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Coip</a:t>
            </a:r>
          </a:p>
        </p:txBody>
      </p:sp>
      <p:sp>
        <p:nvSpPr>
          <p:cNvPr id="16408" name="TextBox 24"/>
          <p:cNvSpPr txBox="1">
            <a:spLocks noChangeArrowheads="1"/>
          </p:cNvSpPr>
          <p:nvPr/>
        </p:nvSpPr>
        <p:spPr bwMode="auto">
          <a:xfrm>
            <a:off x="676275" y="384175"/>
            <a:ext cx="203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388" y="908050"/>
            <a:ext cx="274955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Detection methods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830733" y="962836"/>
            <a:ext cx="2129109" cy="389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0085B4"/>
                </a:solidFill>
                <a:cs typeface="Arial" panose="020B0604020202020204" pitchFamily="34" charset="0"/>
              </a:rPr>
              <a:t> Services </a:t>
            </a:r>
            <a:endParaRPr lang="en-GB" sz="1600" dirty="0" smtClean="0">
              <a:solidFill>
                <a:srgbClr val="0085B4"/>
              </a:solidFill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85B4"/>
                </a:solidFill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rgbClr val="0085B4"/>
                </a:solidFill>
                <a:cs typeface="Arial" panose="020B0604020202020204" pitchFamily="34" charset="0"/>
              </a:rPr>
              <a:t>IntAct</a:t>
            </a:r>
            <a:endParaRPr lang="en-GB" sz="1400" dirty="0" smtClean="0">
              <a:solidFill>
                <a:srgbClr val="0085B4"/>
              </a:solidFill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85B4"/>
                </a:solidFill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rgbClr val="0085B4"/>
                </a:solidFill>
                <a:cs typeface="Arial" panose="020B0604020202020204" pitchFamily="34" charset="0"/>
              </a:rPr>
              <a:t>Biogrid</a:t>
            </a:r>
            <a:endParaRPr lang="en-GB" sz="1400" dirty="0" smtClean="0">
              <a:solidFill>
                <a:srgbClr val="0085B4"/>
              </a:solidFill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85B4"/>
                </a:solidFill>
                <a:cs typeface="Arial" panose="020B0604020202020204" pitchFamily="34" charset="0"/>
              </a:rPr>
              <a:t> String </a:t>
            </a:r>
          </a:p>
          <a:p>
            <a:pPr lvl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85B4"/>
                </a:solidFill>
                <a:cs typeface="Arial" panose="020B0604020202020204" pitchFamily="34" charset="0"/>
              </a:rPr>
              <a:t> ...</a:t>
            </a:r>
            <a:endParaRPr lang="en-GB" sz="1400" dirty="0">
              <a:solidFill>
                <a:srgbClr val="0085B4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A8A400"/>
                </a:solidFill>
                <a:cs typeface="Arial" panose="020B0604020202020204" pitchFamily="34" charset="0"/>
              </a:rPr>
              <a:t> Registry</a:t>
            </a:r>
            <a:endParaRPr lang="en-GB" sz="3200" dirty="0">
              <a:solidFill>
                <a:srgbClr val="A8A4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DE8400"/>
                </a:solidFill>
                <a:cs typeface="Arial" panose="020B0604020202020204" pitchFamily="34" charset="0"/>
              </a:rPr>
              <a:t> Clients</a:t>
            </a:r>
            <a:endParaRPr lang="en-GB" sz="3200" dirty="0">
              <a:solidFill>
                <a:srgbClr val="DE8400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>
                <a:solidFill>
                  <a:srgbClr val="DE8400"/>
                </a:solidFill>
                <a:cs typeface="Arial" panose="020B0604020202020204" pitchFamily="34" charset="0"/>
              </a:rPr>
              <a:t> PSICQUIC view</a:t>
            </a:r>
          </a:p>
          <a:p>
            <a:pPr lvl="1" eaLnBrk="1" hangingPunct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>
                <a:solidFill>
                  <a:srgbClr val="DE8400"/>
                </a:solidFill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rgbClr val="DE8400"/>
                </a:solidFill>
                <a:cs typeface="Arial" panose="020B0604020202020204" pitchFamily="34" charset="0"/>
              </a:rPr>
              <a:t>Cytoscape</a:t>
            </a:r>
            <a:endParaRPr lang="en-GB" sz="1400" dirty="0">
              <a:solidFill>
                <a:srgbClr val="DE8400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DE8400"/>
                </a:solidFill>
                <a:cs typeface="Arial" panose="020B0604020202020204" pitchFamily="34" charset="0"/>
              </a:rPr>
              <a:t>…</a:t>
            </a:r>
            <a:endParaRPr lang="en-GB" sz="1400" dirty="0">
              <a:solidFill>
                <a:srgbClr val="DE8400"/>
              </a:solidFill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458" name="Date Placeholder 3"/>
          <p:cNvSpPr txBox="1">
            <a:spLocks noGrp="1"/>
          </p:cNvSpPr>
          <p:nvPr/>
        </p:nvSpPr>
        <p:spPr bwMode="auto">
          <a:xfrm>
            <a:off x="534988" y="6375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fld id="{31CE1274-2A97-4059-A7DA-B2C577450893}" type="datetime1">
              <a:rPr lang="de-DE" sz="900">
                <a:solidFill>
                  <a:srgbClr val="FFFFFF"/>
                </a:solidFill>
                <a:cs typeface="Arial" panose="020B0604020202020204" pitchFamily="34" charset="0"/>
              </a:rPr>
              <a:pPr/>
              <a:t>25.07.2016</a:t>
            </a:fld>
            <a:endParaRPr lang="de-DE" sz="9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31"/>
          <p:cNvSpPr>
            <a:spLocks noChangeArrowheads="1"/>
          </p:cNvSpPr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460" name="AutoShape 32"/>
          <p:cNvSpPr>
            <a:spLocks noChangeArrowheads="1"/>
          </p:cNvSpPr>
          <p:nvPr/>
        </p:nvSpPr>
        <p:spPr bwMode="auto">
          <a:xfrm rot="-5400000">
            <a:off x="1143000" y="-1143000"/>
            <a:ext cx="6858000" cy="9144000"/>
          </a:xfrm>
          <a:prstGeom prst="rtTriangl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/>
        </p:nvSpPr>
        <p:spPr bwMode="auto">
          <a:xfrm>
            <a:off x="153988" y="637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fld id="{98DD302E-0F73-4151-A906-444919527179}" type="slidenum">
              <a:rPr lang="de-DE" sz="900">
                <a:solidFill>
                  <a:srgbClr val="FFFFFF"/>
                </a:solidFill>
                <a:cs typeface="Arial" panose="020B0604020202020204" pitchFamily="34" charset="0"/>
              </a:rPr>
              <a:pPr/>
              <a:t>2</a:t>
            </a:fld>
            <a:endParaRPr lang="de-DE" sz="9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9482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848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3200" dirty="0">
                <a:solidFill>
                  <a:srgbClr val="72AD46"/>
                </a:solidFill>
                <a:latin typeface="Arial" pitchFamily="34" charset="0"/>
                <a:cs typeface="Arial" pitchFamily="34" charset="0"/>
              </a:rPr>
              <a:t>Service Oriented Architecture</a:t>
            </a:r>
            <a:endParaRPr lang="en-US" sz="3200" dirty="0">
              <a:solidFill>
                <a:srgbClr val="72AD4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599467" y="5511630"/>
            <a:ext cx="806261" cy="314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query</a:t>
            </a:r>
            <a:endParaRPr lang="en-US" sz="16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081739" y="4506499"/>
            <a:ext cx="802629" cy="314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499992" y="4506499"/>
            <a:ext cx="548402" cy="314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828675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Find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5220072" y="3534528"/>
            <a:ext cx="1727678" cy="1037136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PSICQUIC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3577857" y="5259047"/>
            <a:ext cx="1730324" cy="1034491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300" b="1">
                <a:solidFill>
                  <a:srgbClr val="000000"/>
                </a:solidFill>
                <a:cs typeface="Arial" panose="020B0604020202020204" pitchFamily="34" charset="0"/>
              </a:rPr>
              <a:t>DAS Clients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3499772" y="5336301"/>
            <a:ext cx="1727678" cy="1037136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300" b="1">
                <a:solidFill>
                  <a:srgbClr val="000000"/>
                </a:solidFill>
                <a:cs typeface="Arial" panose="020B0604020202020204" pitchFamily="34" charset="0"/>
              </a:rPr>
              <a:t>DAS Clients</a:t>
            </a:r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3419872" y="5416200"/>
            <a:ext cx="1727678" cy="1037136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PSICQUIC</a:t>
            </a:r>
          </a:p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175485" y="4885783"/>
            <a:ext cx="804444" cy="314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Format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6882149" y="5238870"/>
            <a:ext cx="1727678" cy="1037136"/>
          </a:xfrm>
          <a:prstGeom prst="ellipse">
            <a:avLst/>
          </a:prstGeom>
          <a:solidFill>
            <a:srgbClr val="92B3D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300" b="1">
                <a:solidFill>
                  <a:srgbClr val="000000"/>
                </a:solidFill>
                <a:cs typeface="Arial" panose="020B0604020202020204" pitchFamily="34" charset="0"/>
              </a:rPr>
              <a:t>PSICQUIC</a:t>
            </a:r>
          </a:p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300" b="1">
                <a:solidFill>
                  <a:srgbClr val="000000"/>
                </a:solidFill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6996553" y="5291532"/>
            <a:ext cx="1727677" cy="1037136"/>
          </a:xfrm>
          <a:prstGeom prst="ellipse">
            <a:avLst/>
          </a:prstGeom>
          <a:solidFill>
            <a:srgbClr val="92B3D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300" b="1">
                <a:solidFill>
                  <a:srgbClr val="000000"/>
                </a:solidFill>
                <a:cs typeface="Arial" panose="020B0604020202020204" pitchFamily="34" charset="0"/>
              </a:rPr>
              <a:t>PSICQUIC</a:t>
            </a:r>
          </a:p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300" b="1">
                <a:solidFill>
                  <a:srgbClr val="000000"/>
                </a:solidFill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7092794" y="5344192"/>
            <a:ext cx="1727678" cy="1037136"/>
          </a:xfrm>
          <a:prstGeom prst="ellipse">
            <a:avLst/>
          </a:prstGeom>
          <a:solidFill>
            <a:srgbClr val="92B3D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PSICQUIC</a:t>
            </a:r>
          </a:p>
          <a:p>
            <a:pPr algn="ctr" defTabSz="414338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Services</a:t>
            </a:r>
            <a:endParaRPr 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5662182" y="5926008"/>
            <a:ext cx="710018" cy="398662"/>
          </a:xfrm>
          <a:prstGeom prst="rect">
            <a:avLst/>
          </a:prstGeom>
          <a:solidFill>
            <a:srgbClr val="BEE2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algn="ctr" defTabSz="828675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MIQL</a:t>
            </a: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19475" idx="0"/>
          </p:cNvCxnSpPr>
          <p:nvPr/>
        </p:nvCxnSpPr>
        <p:spPr>
          <a:xfrm flipV="1">
            <a:off x="4443019" y="4437112"/>
            <a:ext cx="962362" cy="82193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479" idx="0"/>
          </p:cNvCxnSpPr>
          <p:nvPr/>
        </p:nvCxnSpPr>
        <p:spPr>
          <a:xfrm flipH="1" flipV="1">
            <a:off x="6717354" y="4437112"/>
            <a:ext cx="1028634" cy="80175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6368" y="5862427"/>
            <a:ext cx="15698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266732" y="5185658"/>
            <a:ext cx="844787" cy="336542"/>
          </a:xfrm>
          <a:prstGeom prst="rect">
            <a:avLst/>
          </a:prstGeom>
          <a:solidFill>
            <a:srgbClr val="D3E1F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0820" rIns="81639" bIns="40820" anchor="ctr"/>
          <a:lstStyle/>
          <a:p>
            <a:pPr defTabSz="828675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PSI-MI</a:t>
            </a: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 bwMode="auto">
          <a:xfrm>
            <a:off x="2123728" y="5588668"/>
            <a:ext cx="720080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Geneva" pitchFamily="-112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>
            <a:stCxn id="10" idx="6"/>
            <a:endCxn id="19477" idx="2"/>
          </p:cNvCxnSpPr>
          <p:nvPr/>
        </p:nvCxnSpPr>
        <p:spPr>
          <a:xfrm flipV="1">
            <a:off x="2843808" y="5934768"/>
            <a:ext cx="576064" cy="1394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4"/>
          <p:cNvSpPr txBox="1">
            <a:spLocks noChangeArrowheads="1"/>
          </p:cNvSpPr>
          <p:nvPr/>
        </p:nvSpPr>
        <p:spPr bwMode="auto">
          <a:xfrm>
            <a:off x="676275" y="3225800"/>
            <a:ext cx="1582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Query</a:t>
            </a:r>
          </a:p>
        </p:txBody>
      </p:sp>
      <p:sp>
        <p:nvSpPr>
          <p:cNvPr id="7170" name="TextBox 5"/>
          <p:cNvSpPr txBox="1">
            <a:spLocks noChangeArrowheads="1"/>
          </p:cNvSpPr>
          <p:nvPr/>
        </p:nvSpPr>
        <p:spPr bwMode="auto">
          <a:xfrm>
            <a:off x="1763713" y="3860800"/>
            <a:ext cx="56165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P2</a:t>
            </a:r>
            <a:r>
              <a:rPr lang="en-US" sz="6000"/>
              <a:t> or </a:t>
            </a:r>
            <a:r>
              <a:rPr lang="en-US" sz="6000" b="1"/>
              <a:t>P6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059113" y="4724400"/>
            <a:ext cx="3078162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CA0016"/>
                </a:solidFill>
              </a:rPr>
              <a:t>LIM15                   RAD51</a:t>
            </a:r>
          </a:p>
        </p:txBody>
      </p:sp>
      <p:sp>
        <p:nvSpPr>
          <p:cNvPr id="8" name="Smiley Face 7"/>
          <p:cNvSpPr/>
          <p:nvPr/>
        </p:nvSpPr>
        <p:spPr bwMode="auto">
          <a:xfrm>
            <a:off x="3563938" y="836613"/>
            <a:ext cx="1871662" cy="1871662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TextBox 9"/>
          <p:cNvSpPr txBox="1">
            <a:spLocks noChangeArrowheads="1"/>
          </p:cNvSpPr>
          <p:nvPr/>
        </p:nvSpPr>
        <p:spPr bwMode="auto">
          <a:xfrm>
            <a:off x="676275" y="384175"/>
            <a:ext cx="12684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98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1867763" y="738187"/>
            <a:ext cx="5402441" cy="10156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Software/Client</a:t>
            </a:r>
          </a:p>
        </p:txBody>
      </p:sp>
      <p:pic>
        <p:nvPicPr>
          <p:cNvPr id="4" name="Picture 3" descr="http://www.cytoscape.org/images/cytoscape_logo_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4864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1051"/>
              </p:ext>
            </p:extLst>
          </p:nvPr>
        </p:nvGraphicFramePr>
        <p:xfrm>
          <a:off x="611188" y="1341438"/>
          <a:ext cx="7993062" cy="4117976"/>
        </p:xfrm>
        <a:graphic>
          <a:graphicData uri="http://schemas.openxmlformats.org/drawingml/2006/table">
            <a:tbl>
              <a:tblPr/>
              <a:tblGrid>
                <a:gridCol w="3996531"/>
                <a:gridCol w="3996531"/>
              </a:tblGrid>
              <a:tr h="4319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Service Name</a:t>
                      </a: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Service location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7" name="TextBox 4"/>
          <p:cNvSpPr txBox="1">
            <a:spLocks noChangeArrowheads="1"/>
          </p:cNvSpPr>
          <p:nvPr/>
        </p:nvSpPr>
        <p:spPr bwMode="auto">
          <a:xfrm>
            <a:off x="3203848" y="260648"/>
            <a:ext cx="2723823" cy="9233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30248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94883"/>
              </p:ext>
            </p:extLst>
          </p:nvPr>
        </p:nvGraphicFramePr>
        <p:xfrm>
          <a:off x="611188" y="1989138"/>
          <a:ext cx="7993063" cy="4117976"/>
        </p:xfrm>
        <a:graphic>
          <a:graphicData uri="http://schemas.openxmlformats.org/drawingml/2006/table">
            <a:tbl>
              <a:tblPr/>
              <a:tblGrid>
                <a:gridCol w="2880383"/>
                <a:gridCol w="2736364"/>
                <a:gridCol w="2376316"/>
              </a:tblGrid>
              <a:tr h="4319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Detection method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Two hybrid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P3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P4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P3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P5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7" name="TextBox 5"/>
          <p:cNvSpPr txBox="1">
            <a:spLocks noChangeArrowheads="1"/>
          </p:cNvSpPr>
          <p:nvPr/>
        </p:nvSpPr>
        <p:spPr bwMode="auto">
          <a:xfrm>
            <a:off x="3275856" y="260648"/>
            <a:ext cx="2569229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Service A</a:t>
            </a:r>
          </a:p>
        </p:txBody>
      </p:sp>
      <p:sp>
        <p:nvSpPr>
          <p:cNvPr id="10268" name="TextBox 6"/>
          <p:cNvSpPr txBox="1">
            <a:spLocks noChangeArrowheads="1"/>
          </p:cNvSpPr>
          <p:nvPr/>
        </p:nvSpPr>
        <p:spPr bwMode="auto">
          <a:xfrm>
            <a:off x="539750" y="1331913"/>
            <a:ext cx="3917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Name: </a:t>
            </a:r>
            <a:r>
              <a:rPr lang="en-US"/>
              <a:t>……………..…….</a:t>
            </a:r>
          </a:p>
        </p:txBody>
      </p:sp>
    </p:spTree>
    <p:extLst>
      <p:ext uri="{BB962C8B-B14F-4D97-AF65-F5344CB8AC3E}">
        <p14:creationId xmlns:p14="http://schemas.microsoft.com/office/powerpoint/2010/main" val="36604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40818"/>
              </p:ext>
            </p:extLst>
          </p:nvPr>
        </p:nvGraphicFramePr>
        <p:xfrm>
          <a:off x="611188" y="1989138"/>
          <a:ext cx="7993063" cy="4117976"/>
        </p:xfrm>
        <a:graphic>
          <a:graphicData uri="http://schemas.openxmlformats.org/drawingml/2006/table">
            <a:tbl>
              <a:tblPr/>
              <a:tblGrid>
                <a:gridCol w="2880383"/>
                <a:gridCol w="2736364"/>
                <a:gridCol w="2376316"/>
              </a:tblGrid>
              <a:tr h="4319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Detection method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Two hybrid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P7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P9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P8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P9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P10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1" name="TextBox 5"/>
          <p:cNvSpPr txBox="1">
            <a:spLocks noChangeArrowheads="1"/>
          </p:cNvSpPr>
          <p:nvPr/>
        </p:nvSpPr>
        <p:spPr bwMode="auto">
          <a:xfrm>
            <a:off x="3267752" y="260648"/>
            <a:ext cx="260039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de-DE"/>
            </a:defPPr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Service B</a:t>
            </a:r>
          </a:p>
        </p:txBody>
      </p:sp>
      <p:sp>
        <p:nvSpPr>
          <p:cNvPr id="11292" name="TextBox 6"/>
          <p:cNvSpPr txBox="1">
            <a:spLocks noChangeArrowheads="1"/>
          </p:cNvSpPr>
          <p:nvPr/>
        </p:nvSpPr>
        <p:spPr bwMode="auto">
          <a:xfrm>
            <a:off x="539750" y="1331913"/>
            <a:ext cx="3917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Name: </a:t>
            </a:r>
            <a:r>
              <a:rPr lang="en-US"/>
              <a:t>……………..…….</a:t>
            </a:r>
          </a:p>
        </p:txBody>
      </p:sp>
    </p:spTree>
    <p:extLst>
      <p:ext uri="{BB962C8B-B14F-4D97-AF65-F5344CB8AC3E}">
        <p14:creationId xmlns:p14="http://schemas.microsoft.com/office/powerpoint/2010/main" val="420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38522"/>
              </p:ext>
            </p:extLst>
          </p:nvPr>
        </p:nvGraphicFramePr>
        <p:xfrm>
          <a:off x="611188" y="1989138"/>
          <a:ext cx="7993063" cy="4117976"/>
        </p:xfrm>
        <a:graphic>
          <a:graphicData uri="http://schemas.openxmlformats.org/drawingml/2006/table">
            <a:tbl>
              <a:tblPr/>
              <a:tblGrid>
                <a:gridCol w="2880383"/>
                <a:gridCol w="2736364"/>
                <a:gridCol w="2376316"/>
              </a:tblGrid>
              <a:tr h="4319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Detection method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Two hybrid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P11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P9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P4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5" name="TextBox 5"/>
          <p:cNvSpPr txBox="1">
            <a:spLocks noChangeArrowheads="1"/>
          </p:cNvSpPr>
          <p:nvPr/>
        </p:nvSpPr>
        <p:spPr bwMode="auto">
          <a:xfrm>
            <a:off x="3247281" y="260648"/>
            <a:ext cx="2630848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de-DE"/>
            </a:defPPr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Service C</a:t>
            </a:r>
          </a:p>
        </p:txBody>
      </p:sp>
      <p:sp>
        <p:nvSpPr>
          <p:cNvPr id="12316" name="TextBox 6"/>
          <p:cNvSpPr txBox="1">
            <a:spLocks noChangeArrowheads="1"/>
          </p:cNvSpPr>
          <p:nvPr/>
        </p:nvSpPr>
        <p:spPr bwMode="auto">
          <a:xfrm>
            <a:off x="539750" y="1331913"/>
            <a:ext cx="3917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Name: </a:t>
            </a:r>
            <a:r>
              <a:rPr lang="en-US"/>
              <a:t>……………..…….</a:t>
            </a:r>
          </a:p>
        </p:txBody>
      </p:sp>
    </p:spTree>
    <p:extLst>
      <p:ext uri="{BB962C8B-B14F-4D97-AF65-F5344CB8AC3E}">
        <p14:creationId xmlns:p14="http://schemas.microsoft.com/office/powerpoint/2010/main" val="17871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61678"/>
              </p:ext>
            </p:extLst>
          </p:nvPr>
        </p:nvGraphicFramePr>
        <p:xfrm>
          <a:off x="611188" y="1989138"/>
          <a:ext cx="7993063" cy="4117976"/>
        </p:xfrm>
        <a:graphic>
          <a:graphicData uri="http://schemas.openxmlformats.org/drawingml/2006/table">
            <a:tbl>
              <a:tblPr/>
              <a:tblGrid>
                <a:gridCol w="2880383"/>
                <a:gridCol w="2736364"/>
                <a:gridCol w="2376316"/>
              </a:tblGrid>
              <a:tr h="4319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Molecule 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Detection method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P15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Two hybrid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P6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P14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P13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P15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Coip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42" marR="91442"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9" name="TextBox 5"/>
          <p:cNvSpPr txBox="1">
            <a:spLocks noChangeArrowheads="1"/>
          </p:cNvSpPr>
          <p:nvPr/>
        </p:nvSpPr>
        <p:spPr bwMode="auto">
          <a:xfrm>
            <a:off x="3246821" y="283295"/>
            <a:ext cx="2630848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de-DE"/>
            </a:defPPr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Service D</a:t>
            </a:r>
          </a:p>
        </p:txBody>
      </p:sp>
      <p:sp>
        <p:nvSpPr>
          <p:cNvPr id="13340" name="TextBox 6"/>
          <p:cNvSpPr txBox="1">
            <a:spLocks noChangeArrowheads="1"/>
          </p:cNvSpPr>
          <p:nvPr/>
        </p:nvSpPr>
        <p:spPr bwMode="auto">
          <a:xfrm>
            <a:off x="539750" y="1331913"/>
            <a:ext cx="3917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Name: </a:t>
            </a:r>
            <a:r>
              <a:rPr lang="en-US"/>
              <a:t>……………..…….</a:t>
            </a:r>
          </a:p>
        </p:txBody>
      </p:sp>
    </p:spTree>
    <p:extLst>
      <p:ext uri="{BB962C8B-B14F-4D97-AF65-F5344CB8AC3E}">
        <p14:creationId xmlns:p14="http://schemas.microsoft.com/office/powerpoint/2010/main" val="29640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Words>208</Words>
  <Application>Microsoft Office PowerPoint</Application>
  <PresentationFormat>On-screen Show (4:3)</PresentationFormat>
  <Paragraphs>150</Paragraphs>
  <Slides>12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Geneva</vt:lpstr>
      <vt:lpstr>HelveticaNeueLT Pro 35 Th</vt:lpstr>
      <vt:lpstr>HelveticaNeueLT Pro 45 Lt</vt:lpstr>
      <vt:lpstr>Wingdings</vt:lpstr>
      <vt:lpstr>ppt9ECE.tmp</vt:lpstr>
      <vt:lpstr>      PSICQUIC GAME</vt:lpstr>
      <vt:lpstr>Service Oriented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Christopher Taylor (TGAC)</cp:lastModifiedBy>
  <cp:revision>540</cp:revision>
  <cp:lastPrinted>2013-04-23T16:04:19Z</cp:lastPrinted>
  <dcterms:created xsi:type="dcterms:W3CDTF">2010-02-04T09:26:14Z</dcterms:created>
  <dcterms:modified xsi:type="dcterms:W3CDTF">2016-07-25T11:55:33Z</dcterms:modified>
</cp:coreProperties>
</file>