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6" r:id="rId1"/>
  </p:sldMasterIdLst>
  <p:notesMasterIdLst>
    <p:notesMasterId r:id="rId6"/>
  </p:notesMasterIdLst>
  <p:handoutMasterIdLst>
    <p:handoutMasterId r:id="rId7"/>
  </p:handoutMasterIdLst>
  <p:sldIdLst>
    <p:sldId id="843" r:id="rId2"/>
    <p:sldId id="794" r:id="rId3"/>
    <p:sldId id="795" r:id="rId4"/>
    <p:sldId id="796" r:id="rId5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07"/>
    <a:srgbClr val="72AD46"/>
    <a:srgbClr val="FFCC66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561" autoAdjust="0"/>
  </p:normalViewPr>
  <p:slideViewPr>
    <p:cSldViewPr showGuides="1">
      <p:cViewPr varScale="1">
        <p:scale>
          <a:sx n="102" d="100"/>
          <a:sy n="102" d="100"/>
        </p:scale>
        <p:origin x="5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-1470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7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7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3D0724DF-0F79-4416-8073-739EC4715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0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10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0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EBEF1CDD-4330-462E-8EFC-7F69CCB2BD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07 Clients\001 EMBL\001 11002 Template Issues\02 Templates processed\Logo Title Slide 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480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5416550"/>
            <a:ext cx="285273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/>
          <p:cNvSpPr txBox="1">
            <a:spLocks noChangeArrowheads="1"/>
          </p:cNvSpPr>
          <p:nvPr userDrawn="1"/>
        </p:nvSpPr>
        <p:spPr bwMode="auto">
          <a:xfrm>
            <a:off x="6011863" y="5630863"/>
            <a:ext cx="1620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/>
              <a:t>EMBL-EBI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49275" y="2971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4413"/>
            <a:ext cx="7772400" cy="685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150813"/>
            <a:ext cx="1603375" cy="304800"/>
          </a:xfrm>
          <a:prstGeom prst="rect">
            <a:avLst/>
          </a:prstGeom>
        </p:spPr>
        <p:txBody>
          <a:bodyPr/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9FF832-559A-4DB6-8EC6-59851688EC95}" type="datetime1">
              <a:rPr lang="en-GB"/>
              <a:pPr>
                <a:defRPr/>
              </a:pPr>
              <a:t>25/07/2016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BL_EBI_Network_background2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545" cy="6869545"/>
          </a:xfrm>
          <a:prstGeom prst="rect">
            <a:avLst/>
          </a:prstGeom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07359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2378" y="15204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7285820" y="6330416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 sz="1800" dirty="0"/>
              <a:t>EMBL-EBI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12188" y="6249800"/>
            <a:ext cx="512591" cy="531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8" r:id="rId2"/>
    <p:sldLayoutId id="2147483792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hyperlink" Target="http://www.cytoscap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ytoscape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GB" sz="3600" dirty="0" smtClean="0">
                <a:latin typeface="HelveticaNeueLT Pro 45 Lt" pitchFamily="34" charset="0"/>
                <a:cs typeface="Arial" pitchFamily="34" charset="0"/>
              </a:rPr>
              <a:t>Introduction to </a:t>
            </a:r>
            <a:r>
              <a:rPr lang="en-GB" sz="3600" dirty="0" err="1" smtClean="0">
                <a:latin typeface="HelveticaNeueLT Pro 45 Lt" pitchFamily="34" charset="0"/>
                <a:cs typeface="Arial" pitchFamily="34" charset="0"/>
              </a:rPr>
              <a:t>Cytoscape</a:t>
            </a:r>
            <a:endParaRPr lang="de-DE" sz="3600" dirty="0" smtClean="0">
              <a:latin typeface="HelveticaNeueLT Pro 45 Lt" pitchFamily="34" charset="0"/>
              <a:cs typeface="Arial" pitchFamily="34" charset="0"/>
            </a:endParaRPr>
          </a:p>
        </p:txBody>
      </p:sp>
      <p:pic>
        <p:nvPicPr>
          <p:cNvPr id="5" name="Picture 4" descr="http://www.cytoscape.org/images/cytoscape_logo_le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4944"/>
            <a:ext cx="2683132" cy="26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56303"/>
            <a:ext cx="2072562" cy="178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8" name="Picture 8" descr="http://www.cytoscape.org/images/top_slides/network1_7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49" y="3781602"/>
            <a:ext cx="3764399" cy="24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490" name="Picture 10" descr="http://www.cytoscape.org/images/screenshots/visualMapp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103" y="2331958"/>
            <a:ext cx="3732488" cy="266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850" y="115888"/>
            <a:ext cx="7848600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>
              <a:defRPr sz="3200">
                <a:solidFill>
                  <a:srgbClr val="72AD46"/>
                </a:solidFill>
                <a:ea typeface="+mj-ea"/>
                <a:cs typeface="Arial" pitchFamily="34" charset="0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GB" dirty="0"/>
              <a:t>Cytoscape: open-source network representation and analysis </a:t>
            </a:r>
            <a:r>
              <a:rPr lang="en-GB" dirty="0" smtClean="0"/>
              <a:t>tool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508104" y="1340768"/>
            <a:ext cx="32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cs typeface="Arial" panose="020B0604020202020204" pitchFamily="34" charset="0"/>
                <a:hlinkClick r:id="rId4"/>
              </a:rPr>
              <a:t>www.cytoscape.org</a:t>
            </a:r>
            <a:endParaRPr lang="en-GB" sz="2800" dirty="0">
              <a:cs typeface="Arial" panose="020B0604020202020204" pitchFamily="34" charset="0"/>
            </a:endParaRPr>
          </a:p>
        </p:txBody>
      </p:sp>
      <p:pic>
        <p:nvPicPr>
          <p:cNvPr id="20482" name="Picture 2" descr="http://www.cytoscape.org/images/cytoscape_logo_lef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28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www.cytoscape.org/images/top_slides/pieChart_700p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35815"/>
            <a:ext cx="2873489" cy="224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28384" y="313167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cs typeface="Arial" panose="020B0604020202020204" pitchFamily="34" charset="0"/>
              </a:rPr>
              <a:t>2.8</a:t>
            </a:r>
            <a:endParaRPr lang="en-GB" sz="1800" b="1" dirty="0"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373" y="6165304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3.2</a:t>
            </a:r>
            <a:endParaRPr lang="en-GB" sz="1800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960846"/>
            <a:ext cx="1547976" cy="13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" y="115888"/>
            <a:ext cx="7848600" cy="584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>
              <a:defRPr sz="3200">
                <a:solidFill>
                  <a:srgbClr val="72AD46"/>
                </a:solidFill>
                <a:ea typeface="+mj-ea"/>
                <a:cs typeface="Arial" pitchFamily="34" charset="0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GB" dirty="0"/>
              <a:t>Representing PPIs: Why Cytoscape?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2861" y="937308"/>
            <a:ext cx="283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cs typeface="Arial" panose="020B0604020202020204" pitchFamily="34" charset="0"/>
                <a:hlinkClick r:id="rId2"/>
              </a:rPr>
              <a:t>www.cytoscape.org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728385"/>
            <a:ext cx="8904058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800" dirty="0">
                <a:cs typeface="Arial" panose="020B0604020202020204" pitchFamily="34" charset="0"/>
              </a:rPr>
              <a:t>It </a:t>
            </a:r>
            <a:r>
              <a:rPr lang="en-GB" sz="1800" dirty="0" smtClean="0">
                <a:cs typeface="Arial" panose="020B0604020202020204" pitchFamily="34" charset="0"/>
              </a:rPr>
              <a:t>imports </a:t>
            </a:r>
            <a:r>
              <a:rPr lang="en-GB" sz="1800" dirty="0">
                <a:cs typeface="Arial" panose="020B0604020202020204" pitchFamily="34" charset="0"/>
              </a:rPr>
              <a:t>molecular and genetic interaction datasets in several formats. 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GB" sz="1800" dirty="0" smtClean="0">
                <a:cs typeface="Arial" panose="020B0604020202020204" pitchFamily="34" charset="0"/>
              </a:rPr>
              <a:t>We will </a:t>
            </a:r>
            <a:r>
              <a:rPr lang="en-GB" sz="1800" dirty="0">
                <a:cs typeface="Arial" panose="020B0604020202020204" pitchFamily="34" charset="0"/>
              </a:rPr>
              <a:t>import </a:t>
            </a:r>
            <a:r>
              <a:rPr lang="en-GB" sz="1800" dirty="0" smtClean="0">
                <a:cs typeface="Arial" panose="020B0604020202020204" pitchFamily="34" charset="0"/>
              </a:rPr>
              <a:t>data from </a:t>
            </a:r>
            <a:r>
              <a:rPr lang="en-GB" sz="1800" dirty="0" err="1" smtClean="0">
                <a:cs typeface="Arial" panose="020B0604020202020204" pitchFamily="34" charset="0"/>
              </a:rPr>
              <a:t>IMEx</a:t>
            </a:r>
            <a:r>
              <a:rPr lang="en-GB" sz="1800" dirty="0" smtClean="0">
                <a:cs typeface="Arial" panose="020B0604020202020204" pitchFamily="34" charset="0"/>
              </a:rPr>
              <a:t>-complying databases to generate a molecular </a:t>
            </a:r>
            <a:r>
              <a:rPr lang="en-GB" sz="1800" dirty="0">
                <a:cs typeface="Arial" panose="020B0604020202020204" pitchFamily="34" charset="0"/>
              </a:rPr>
              <a:t>interaction network </a:t>
            </a:r>
            <a:r>
              <a:rPr lang="en-GB" sz="1800" dirty="0" smtClean="0">
                <a:cs typeface="Arial" panose="020B0604020202020204" pitchFamily="34" charset="0"/>
              </a:rPr>
              <a:t>using </a:t>
            </a:r>
            <a:r>
              <a:rPr lang="en-GB" sz="1800" dirty="0">
                <a:cs typeface="Arial" panose="020B0604020202020204" pitchFamily="34" charset="0"/>
              </a:rPr>
              <a:t>the PSICQUIC Universal </a:t>
            </a:r>
            <a:r>
              <a:rPr lang="en-GB" sz="1800" dirty="0" smtClean="0">
                <a:cs typeface="Arial" panose="020B0604020202020204" pitchFamily="34" charset="0"/>
              </a:rPr>
              <a:t>Client app of Cytoscape. </a:t>
            </a:r>
            <a:endParaRPr lang="en-GB" sz="1800" dirty="0"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800" dirty="0">
                <a:cs typeface="Arial" panose="020B0604020202020204" pitchFamily="34" charset="0"/>
              </a:rPr>
              <a:t>It  can  make  </a:t>
            </a:r>
            <a:r>
              <a:rPr lang="en-GB" sz="1800" dirty="0" smtClean="0">
                <a:cs typeface="Arial" panose="020B0604020202020204" pitchFamily="34" charset="0"/>
              </a:rPr>
              <a:t>use  </a:t>
            </a:r>
            <a:r>
              <a:rPr lang="en-GB" sz="1800" dirty="0">
                <a:cs typeface="Arial" panose="020B0604020202020204" pitchFamily="34" charset="0"/>
              </a:rPr>
              <a:t>of  several  visual  features  that  can  effectively  highlight  key </a:t>
            </a:r>
            <a:r>
              <a:rPr lang="en-GB" sz="1800" dirty="0" smtClean="0">
                <a:cs typeface="Arial" panose="020B0604020202020204" pitchFamily="34" charset="0"/>
              </a:rPr>
              <a:t>aspects of </a:t>
            </a:r>
            <a:r>
              <a:rPr lang="en-GB" sz="1800" dirty="0">
                <a:cs typeface="Arial" panose="020B0604020202020204" pitchFamily="34" charset="0"/>
              </a:rPr>
              <a:t>the network. 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GB" sz="1800" dirty="0" smtClean="0">
                <a:cs typeface="Arial" panose="020B0604020202020204" pitchFamily="34" charset="0"/>
              </a:rPr>
              <a:t>We </a:t>
            </a:r>
            <a:r>
              <a:rPr lang="en-GB" sz="1800" dirty="0">
                <a:cs typeface="Arial" panose="020B0604020202020204" pitchFamily="34" charset="0"/>
              </a:rPr>
              <a:t>will use node and edge </a:t>
            </a:r>
            <a:r>
              <a:rPr lang="en-GB" sz="1800" dirty="0" smtClean="0">
                <a:cs typeface="Arial" panose="020B0604020202020204" pitchFamily="34" charset="0"/>
              </a:rPr>
              <a:t>columns </a:t>
            </a:r>
            <a:r>
              <a:rPr lang="en-GB" sz="1800" dirty="0">
                <a:cs typeface="Arial" panose="020B0604020202020204" pitchFamily="34" charset="0"/>
              </a:rPr>
              <a:t>to represent quantitative proteomics data </a:t>
            </a:r>
            <a:r>
              <a:rPr lang="en-GB" sz="1800" dirty="0" smtClean="0">
                <a:cs typeface="Arial" panose="020B0604020202020204" pitchFamily="34" charset="0"/>
              </a:rPr>
              <a:t>and </a:t>
            </a:r>
            <a:r>
              <a:rPr lang="en-GB" sz="1800" dirty="0">
                <a:cs typeface="Arial" panose="020B0604020202020204" pitchFamily="34" charset="0"/>
              </a:rPr>
              <a:t>interaction features. 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800" dirty="0">
                <a:cs typeface="Arial" panose="020B0604020202020204" pitchFamily="34" charset="0"/>
              </a:rPr>
              <a:t>It can </a:t>
            </a:r>
            <a:r>
              <a:rPr lang="en-GB" sz="1800" dirty="0" smtClean="0">
                <a:cs typeface="Arial" panose="020B0604020202020204" pitchFamily="34" charset="0"/>
              </a:rPr>
              <a:t>integrate </a:t>
            </a:r>
            <a:r>
              <a:rPr lang="en-GB" sz="1800" dirty="0">
                <a:cs typeface="Arial" panose="020B0604020202020204" pitchFamily="34" charset="0"/>
              </a:rPr>
              <a:t>global datasets and functional annotations. 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GB" sz="1800" dirty="0" smtClean="0">
                <a:cs typeface="Arial" panose="020B0604020202020204" pitchFamily="34" charset="0"/>
              </a:rPr>
              <a:t>We  </a:t>
            </a:r>
            <a:r>
              <a:rPr lang="en-GB" sz="1800" dirty="0">
                <a:cs typeface="Arial" panose="020B0604020202020204" pitchFamily="34" charset="0"/>
              </a:rPr>
              <a:t>will  make  use  of  resources  such  as  the  Gene  Ontology  to  annotate  </a:t>
            </a:r>
            <a:r>
              <a:rPr lang="en-GB" sz="1800" dirty="0" smtClean="0">
                <a:cs typeface="Arial" panose="020B0604020202020204" pitchFamily="34" charset="0"/>
              </a:rPr>
              <a:t>the interacting </a:t>
            </a:r>
            <a:r>
              <a:rPr lang="en-GB" sz="1800" dirty="0">
                <a:cs typeface="Arial" panose="020B0604020202020204" pitchFamily="34" charset="0"/>
              </a:rPr>
              <a:t>partners in our network. 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GB" sz="1800" dirty="0">
                <a:cs typeface="Arial" panose="020B0604020202020204" pitchFamily="34" charset="0"/>
              </a:rPr>
              <a:t>It has a wide variety of advanced analysis and </a:t>
            </a:r>
            <a:r>
              <a:rPr lang="en-GB" sz="1800" dirty="0" smtClean="0">
                <a:cs typeface="Arial" panose="020B0604020202020204" pitchFamily="34" charset="0"/>
              </a:rPr>
              <a:t>modelling </a:t>
            </a:r>
            <a:r>
              <a:rPr lang="en-GB" sz="1800" dirty="0">
                <a:cs typeface="Arial" panose="020B0604020202020204" pitchFamily="34" charset="0"/>
              </a:rPr>
              <a:t>tools in the form of </a:t>
            </a:r>
            <a:r>
              <a:rPr lang="en-GB" sz="1800" dirty="0" smtClean="0">
                <a:cs typeface="Arial" panose="020B0604020202020204" pitchFamily="34" charset="0"/>
              </a:rPr>
              <a:t>apps </a:t>
            </a:r>
            <a:r>
              <a:rPr lang="en-GB" sz="1800" dirty="0">
                <a:cs typeface="Arial" panose="020B0604020202020204" pitchFamily="34" charset="0"/>
              </a:rPr>
              <a:t>that </a:t>
            </a:r>
            <a:r>
              <a:rPr lang="en-GB" sz="1800" dirty="0" smtClean="0">
                <a:cs typeface="Arial" panose="020B0604020202020204" pitchFamily="34" charset="0"/>
              </a:rPr>
              <a:t>can </a:t>
            </a:r>
            <a:r>
              <a:rPr lang="en-GB" sz="1800" dirty="0">
                <a:cs typeface="Arial" panose="020B0604020202020204" pitchFamily="34" charset="0"/>
              </a:rPr>
              <a:t>be easily installed and applied to different approaches.  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GB" sz="1800" dirty="0" smtClean="0">
                <a:cs typeface="Arial" panose="020B0604020202020204" pitchFamily="34" charset="0"/>
              </a:rPr>
              <a:t>The </a:t>
            </a:r>
            <a:r>
              <a:rPr lang="en-GB" sz="1800" dirty="0" err="1">
                <a:cs typeface="Arial" panose="020B0604020202020204" pitchFamily="34" charset="0"/>
              </a:rPr>
              <a:t>BiNGO</a:t>
            </a:r>
            <a:r>
              <a:rPr lang="en-GB" sz="1800" dirty="0">
                <a:cs typeface="Arial" panose="020B0604020202020204" pitchFamily="34" charset="0"/>
              </a:rPr>
              <a:t> </a:t>
            </a:r>
            <a:r>
              <a:rPr lang="en-GB" sz="1800" dirty="0" smtClean="0">
                <a:cs typeface="Arial" panose="020B0604020202020204" pitchFamily="34" charset="0"/>
              </a:rPr>
              <a:t>and clisterMaker2 apps will </a:t>
            </a:r>
            <a:r>
              <a:rPr lang="en-GB" sz="1800" dirty="0">
                <a:cs typeface="Arial" panose="020B0604020202020204" pitchFamily="34" charset="0"/>
              </a:rPr>
              <a:t>be used to perform GO enrichment analysis and try to </a:t>
            </a:r>
            <a:r>
              <a:rPr lang="en-GB" sz="1800" dirty="0" smtClean="0">
                <a:cs typeface="Arial" panose="020B0604020202020204" pitchFamily="34" charset="0"/>
              </a:rPr>
              <a:t>identify </a:t>
            </a:r>
            <a:r>
              <a:rPr lang="en-GB" sz="1800" dirty="0">
                <a:cs typeface="Arial" panose="020B0604020202020204" pitchFamily="34" charset="0"/>
              </a:rPr>
              <a:t>the functional modules underlying our network.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56757"/>
            <a:ext cx="822766" cy="82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www.cytoscape.org/images/cytoscape_logo_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70008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6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3" y="1052736"/>
            <a:ext cx="5752842" cy="4262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4168" y="764704"/>
            <a:ext cx="3059832" cy="518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 smtClean="0"/>
              <a:t>Large variety of apps/plugins (&gt;230)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 smtClean="0"/>
              <a:t>Great flexibility, adaptable to multiple types of analysis, in various domains of knowledge: </a:t>
            </a:r>
            <a:r>
              <a:rPr lang="en-GB" sz="1800" dirty="0"/>
              <a:t>bioinformatics, social network analysis, </a:t>
            </a:r>
            <a:r>
              <a:rPr lang="en-GB" sz="1800" dirty="0" smtClean="0"/>
              <a:t>semantic web…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800" dirty="0" smtClean="0"/>
              <a:t>Possibility to create your own.</a:t>
            </a:r>
          </a:p>
          <a:p>
            <a:pPr marL="266700" indent="-2524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Some deprecated or obsolete</a:t>
            </a:r>
          </a:p>
          <a:p>
            <a:pPr marL="265113" indent="-25241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Different functionality depending on the </a:t>
            </a:r>
            <a:r>
              <a:rPr lang="en-GB" sz="1800" dirty="0" err="1"/>
              <a:t>Cytoscape</a:t>
            </a:r>
            <a:r>
              <a:rPr lang="en-GB" sz="1800" dirty="0"/>
              <a:t> </a:t>
            </a:r>
            <a:r>
              <a:rPr lang="en-GB" sz="1800" dirty="0" smtClean="0"/>
              <a:t>version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23850" y="115888"/>
            <a:ext cx="7848600" cy="584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>
              <a:defRPr sz="3200">
                <a:solidFill>
                  <a:srgbClr val="72AD46"/>
                </a:solidFill>
                <a:ea typeface="+mj-ea"/>
                <a:cs typeface="Arial" pitchFamily="34" charset="0"/>
              </a:defRPr>
            </a:lvl1pPr>
            <a:lvl2pPr algn="ctr">
              <a:defRPr sz="4400">
                <a:latin typeface="Calibri" pitchFamily="34" charset="0"/>
              </a:defRPr>
            </a:lvl2pPr>
            <a:lvl3pPr algn="ctr">
              <a:defRPr sz="4400">
                <a:latin typeface="Calibri" pitchFamily="34" charset="0"/>
              </a:defRPr>
            </a:lvl3pPr>
            <a:lvl4pPr algn="ctr">
              <a:defRPr sz="4400">
                <a:latin typeface="Calibri" pitchFamily="34" charset="0"/>
              </a:defRPr>
            </a:lvl4pPr>
            <a:lvl5pPr algn="ctr">
              <a:defRPr sz="4400">
                <a:latin typeface="Calibri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GB" dirty="0" err="1" smtClean="0"/>
              <a:t>Cytoscape</a:t>
            </a:r>
            <a:r>
              <a:rPr lang="en-GB" dirty="0"/>
              <a:t> </a:t>
            </a:r>
            <a:r>
              <a:rPr lang="en-GB" dirty="0" smtClean="0"/>
              <a:t>apps/plugins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467632"/>
            <a:ext cx="565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Saito et al., 2012, </a:t>
            </a:r>
            <a:r>
              <a:rPr lang="en-GB" sz="1800" dirty="0">
                <a:solidFill>
                  <a:schemeClr val="accent1"/>
                </a:solidFill>
                <a:cs typeface="Arial" panose="020B0604020202020204" pitchFamily="34" charset="0"/>
              </a:rPr>
              <a:t>Nature </a:t>
            </a:r>
            <a:r>
              <a:rPr lang="en-GB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Methods, </a:t>
            </a:r>
            <a:r>
              <a:rPr lang="en-GB" sz="1800" dirty="0">
                <a:solidFill>
                  <a:schemeClr val="accent1"/>
                </a:solidFill>
                <a:cs typeface="Arial" panose="020B0604020202020204" pitchFamily="34" charset="0"/>
              </a:rPr>
              <a:t>PMID: </a:t>
            </a:r>
            <a:r>
              <a:rPr lang="en-GB" sz="1800" dirty="0" smtClean="0">
                <a:solidFill>
                  <a:schemeClr val="accent1"/>
                </a:solidFill>
                <a:cs typeface="Arial" panose="020B0604020202020204" pitchFamily="34" charset="0"/>
              </a:rPr>
              <a:t>23132118</a:t>
            </a:r>
            <a:r>
              <a:rPr lang="en-GB" sz="1800" dirty="0">
                <a:solidFill>
                  <a:schemeClr val="accent1"/>
                </a:solidFill>
                <a:cs typeface="Arial" panose="020B0604020202020204" pitchFamily="34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92215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/>
              <a:t>“A </a:t>
            </a:r>
            <a:r>
              <a:rPr lang="en-GB" i="1" dirty="0"/>
              <a:t>travel guide to </a:t>
            </a:r>
            <a:r>
              <a:rPr lang="en-GB" i="1" dirty="0" err="1"/>
              <a:t>Cytoscape</a:t>
            </a:r>
            <a:r>
              <a:rPr lang="en-GB" i="1" dirty="0"/>
              <a:t> </a:t>
            </a:r>
            <a:r>
              <a:rPr lang="en-GB" i="1" dirty="0" smtClean="0"/>
              <a:t>plugins.”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459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9ECE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</TotalTime>
  <Words>240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Geneva</vt:lpstr>
      <vt:lpstr>HelveticaNeueLT Pro 35 Th</vt:lpstr>
      <vt:lpstr>HelveticaNeueLT Pro 45 Lt</vt:lpstr>
      <vt:lpstr>Wingdings</vt:lpstr>
      <vt:lpstr>ppt9ECE.tmp</vt:lpstr>
      <vt:lpstr>Introduction to Cytoscape</vt:lpstr>
      <vt:lpstr>PowerPoint Presentation</vt:lpstr>
      <vt:lpstr>PowerPoint Presentation</vt:lpstr>
      <vt:lpstr>PowerPoint Presentation</vt:lpstr>
    </vt:vector>
  </TitlesOfParts>
  <Company>s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k</dc:creator>
  <cp:lastModifiedBy>Christopher Taylor (TGAC)</cp:lastModifiedBy>
  <cp:revision>542</cp:revision>
  <cp:lastPrinted>2013-04-23T16:04:19Z</cp:lastPrinted>
  <dcterms:created xsi:type="dcterms:W3CDTF">2010-02-04T09:26:14Z</dcterms:created>
  <dcterms:modified xsi:type="dcterms:W3CDTF">2016-07-25T11:57:34Z</dcterms:modified>
</cp:coreProperties>
</file>