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udde" userId="e9277a53b26932ea" providerId="LiveId" clId="{299A28E6-8256-41CC-9EDC-4154CE2E0CE1}"/>
    <pc:docChg chg="modSld">
      <pc:chgData name="Chris Gudde" userId="e9277a53b26932ea" providerId="LiveId" clId="{299A28E6-8256-41CC-9EDC-4154CE2E0CE1}" dt="2019-05-28T17:18:59.195" v="29" actId="20577"/>
      <pc:docMkLst>
        <pc:docMk/>
      </pc:docMkLst>
      <pc:sldChg chg="modSp">
        <pc:chgData name="Chris Gudde" userId="e9277a53b26932ea" providerId="LiveId" clId="{299A28E6-8256-41CC-9EDC-4154CE2E0CE1}" dt="2019-05-28T17:18:59.195" v="29" actId="20577"/>
        <pc:sldMkLst>
          <pc:docMk/>
          <pc:sldMk cId="3816561823" sldId="259"/>
        </pc:sldMkLst>
        <pc:spChg chg="mod">
          <ac:chgData name="Chris Gudde" userId="e9277a53b26932ea" providerId="LiveId" clId="{299A28E6-8256-41CC-9EDC-4154CE2E0CE1}" dt="2019-05-28T17:18:59.195" v="29" actId="20577"/>
          <ac:spMkLst>
            <pc:docMk/>
            <pc:sldMk cId="3816561823" sldId="259"/>
            <ac:spMk id="21" creationId="{9DA50D75-13ED-4C68-A014-BCE994AACE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5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4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3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1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5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8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37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13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F0175C-2D7B-43E7-9F86-DD137B77A74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83967CD-F67C-4928-8368-4AA4CA5A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3221-A522-4546-81AE-D9706459B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NLP to Augment Market Research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BB5B-5667-4D00-806E-3D257822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Gudde</a:t>
            </a:r>
          </a:p>
        </p:txBody>
      </p:sp>
    </p:spTree>
    <p:extLst>
      <p:ext uri="{BB962C8B-B14F-4D97-AF65-F5344CB8AC3E}">
        <p14:creationId xmlns:p14="http://schemas.microsoft.com/office/powerpoint/2010/main" val="535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5471-C406-4D3A-90C0-FABF42A7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5EC5-F16A-48E6-B155-71B540AD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Company provides a platform for 3</a:t>
            </a:r>
            <a:r>
              <a:rPr lang="en-GB" baseline="30000" dirty="0"/>
              <a:t>rd</a:t>
            </a:r>
            <a:r>
              <a:rPr lang="en-GB" dirty="0"/>
              <a:t> Parties to conduct market research</a:t>
            </a:r>
          </a:p>
          <a:p>
            <a:r>
              <a:rPr lang="en-GB" dirty="0"/>
              <a:t>Looking to augment market research results for 3</a:t>
            </a:r>
            <a:r>
              <a:rPr lang="en-GB" baseline="30000" dirty="0"/>
              <a:t>rd</a:t>
            </a:r>
            <a:r>
              <a:rPr lang="en-GB" dirty="0"/>
              <a:t> parties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Key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 dataset sizes minimal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Little if any labelled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 variability in the quality of the question and therefore the results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6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CB13D6-9B18-497D-832A-64DF1C997529}"/>
              </a:ext>
            </a:extLst>
          </p:cNvPr>
          <p:cNvSpPr/>
          <p:nvPr/>
        </p:nvSpPr>
        <p:spPr>
          <a:xfrm>
            <a:off x="4252096" y="2797352"/>
            <a:ext cx="7330283" cy="326019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b"/>
          <a:lstStyle/>
          <a:p>
            <a:pPr algn="ctr"/>
            <a:r>
              <a:rPr lang="en-GB" dirty="0"/>
              <a:t>Pre-Trained / Locally (Single Data Set) Trained Models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4A30A7-FEE7-4A09-B9F5-75AEFC3CE2E1}"/>
              </a:ext>
            </a:extLst>
          </p:cNvPr>
          <p:cNvSpPr/>
          <p:nvPr/>
        </p:nvSpPr>
        <p:spPr>
          <a:xfrm>
            <a:off x="4252096" y="914401"/>
            <a:ext cx="7330297" cy="170075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b"/>
          <a:lstStyle/>
          <a:p>
            <a:pPr algn="ctr"/>
            <a:r>
              <a:rPr lang="en-GB" dirty="0"/>
              <a:t>Multi-Data Set Trained Models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48A1F-0DAE-4A7D-93BB-7A56C585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  <a:br>
              <a:rPr lang="en-GB" dirty="0"/>
            </a:br>
            <a:r>
              <a:rPr lang="en-GB" dirty="0"/>
              <a:t>Augmentation Components</a:t>
            </a:r>
            <a:br>
              <a:rPr lang="en-GB" dirty="0"/>
            </a:br>
            <a:r>
              <a:rPr lang="en-GB" dirty="0"/>
              <a:t>Backend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DBA6A0-6045-4CD6-8092-2940C161DBFB}"/>
              </a:ext>
            </a:extLst>
          </p:cNvPr>
          <p:cNvSpPr/>
          <p:nvPr/>
        </p:nvSpPr>
        <p:spPr>
          <a:xfrm>
            <a:off x="4437336" y="5113867"/>
            <a:ext cx="1812669" cy="829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Word Cloud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F75848-F771-4B63-9EFE-23B55016F450}"/>
              </a:ext>
            </a:extLst>
          </p:cNvPr>
          <p:cNvCxnSpPr/>
          <p:nvPr/>
        </p:nvCxnSpPr>
        <p:spPr>
          <a:xfrm flipV="1">
            <a:off x="4080933" y="1303866"/>
            <a:ext cx="0" cy="46397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DFB088-FAB3-49E2-9CEC-AD234E5F04A3}"/>
              </a:ext>
            </a:extLst>
          </p:cNvPr>
          <p:cNvSpPr txBox="1"/>
          <p:nvPr/>
        </p:nvSpPr>
        <p:spPr>
          <a:xfrm rot="16200000">
            <a:off x="2875860" y="3271226"/>
            <a:ext cx="1700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Maturity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2252E2-1FF1-42EC-8482-96F2043455A6}"/>
              </a:ext>
            </a:extLst>
          </p:cNvPr>
          <p:cNvSpPr/>
          <p:nvPr/>
        </p:nvSpPr>
        <p:spPr>
          <a:xfrm>
            <a:off x="6319342" y="5113866"/>
            <a:ext cx="2015067" cy="829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 / Most Common Words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294F27-2D8C-4D46-B082-61119A505780}"/>
              </a:ext>
            </a:extLst>
          </p:cNvPr>
          <p:cNvSpPr/>
          <p:nvPr/>
        </p:nvSpPr>
        <p:spPr>
          <a:xfrm>
            <a:off x="8360475" y="1022239"/>
            <a:ext cx="2015065" cy="3969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dirty="0"/>
              <a:t>Sentiment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912E4C-C68C-40EF-B542-26F2E45C0044}"/>
              </a:ext>
            </a:extLst>
          </p:cNvPr>
          <p:cNvSpPr/>
          <p:nvPr/>
        </p:nvSpPr>
        <p:spPr>
          <a:xfrm>
            <a:off x="8500533" y="4179369"/>
            <a:ext cx="1721005" cy="61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NLTK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0DC381-F146-4F2C-9228-B840A01E9A64}"/>
              </a:ext>
            </a:extLst>
          </p:cNvPr>
          <p:cNvSpPr/>
          <p:nvPr/>
        </p:nvSpPr>
        <p:spPr>
          <a:xfrm>
            <a:off x="8500533" y="3474520"/>
            <a:ext cx="1721005" cy="61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Google / Amazon API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7F6FA4-57FF-40B4-89E8-DF8FE3D8187E}"/>
              </a:ext>
            </a:extLst>
          </p:cNvPr>
          <p:cNvSpPr/>
          <p:nvPr/>
        </p:nvSpPr>
        <p:spPr>
          <a:xfrm>
            <a:off x="8500533" y="1713942"/>
            <a:ext cx="1721005" cy="61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Keras</a:t>
            </a:r>
            <a:r>
              <a:rPr lang="en-GB" sz="1400" dirty="0"/>
              <a:t> / Deep Learning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9C3CC8-C6AD-4CFD-8994-068A2B16E490}"/>
              </a:ext>
            </a:extLst>
          </p:cNvPr>
          <p:cNvSpPr/>
          <p:nvPr/>
        </p:nvSpPr>
        <p:spPr>
          <a:xfrm>
            <a:off x="4437336" y="2981329"/>
            <a:ext cx="1829828" cy="2018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dirty="0"/>
              <a:t>Topic Analysis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A580E2-BD4C-48F1-ADC3-9651CBE6D039}"/>
              </a:ext>
            </a:extLst>
          </p:cNvPr>
          <p:cNvSpPr/>
          <p:nvPr/>
        </p:nvSpPr>
        <p:spPr>
          <a:xfrm>
            <a:off x="4747505" y="3479843"/>
            <a:ext cx="1185333" cy="61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Gensim</a:t>
            </a:r>
            <a:endParaRPr lang="en-GB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A5359D4-F952-4A9B-B6C4-9A5E18379782}"/>
              </a:ext>
            </a:extLst>
          </p:cNvPr>
          <p:cNvSpPr/>
          <p:nvPr/>
        </p:nvSpPr>
        <p:spPr>
          <a:xfrm>
            <a:off x="4747504" y="4132982"/>
            <a:ext cx="1185333" cy="61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Google / Amazon API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F8AD33-942E-4FCB-BB9F-7F4752E3746E}"/>
              </a:ext>
            </a:extLst>
          </p:cNvPr>
          <p:cNvSpPr/>
          <p:nvPr/>
        </p:nvSpPr>
        <p:spPr>
          <a:xfrm>
            <a:off x="6407223" y="2981329"/>
            <a:ext cx="1797414" cy="201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dirty="0"/>
              <a:t>Entity Analysis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B8362E-D291-4D98-8D19-EF1151BCCE98}"/>
              </a:ext>
            </a:extLst>
          </p:cNvPr>
          <p:cNvSpPr/>
          <p:nvPr/>
        </p:nvSpPr>
        <p:spPr>
          <a:xfrm>
            <a:off x="6752601" y="4133981"/>
            <a:ext cx="1185333" cy="61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Google / Amazon 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C4DB9B-BF92-43C1-B32C-F47A0DC66095}"/>
              </a:ext>
            </a:extLst>
          </p:cNvPr>
          <p:cNvSpPr/>
          <p:nvPr/>
        </p:nvSpPr>
        <p:spPr>
          <a:xfrm>
            <a:off x="6731904" y="3485666"/>
            <a:ext cx="1185333" cy="61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Spacy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023FCAB-E280-4803-A0A2-788E5CE59035}"/>
              </a:ext>
            </a:extLst>
          </p:cNvPr>
          <p:cNvSpPr/>
          <p:nvPr/>
        </p:nvSpPr>
        <p:spPr>
          <a:xfrm>
            <a:off x="4385733" y="1022239"/>
            <a:ext cx="3818903" cy="1522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dirty="0"/>
              <a:t>Market Research Question Augmentation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8870616-68E3-4CB0-9786-71516770208E}"/>
              </a:ext>
            </a:extLst>
          </p:cNvPr>
          <p:cNvSpPr/>
          <p:nvPr/>
        </p:nvSpPr>
        <p:spPr>
          <a:xfrm>
            <a:off x="4961466" y="1781738"/>
            <a:ext cx="1286132" cy="61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Keras</a:t>
            </a:r>
            <a:r>
              <a:rPr lang="en-GB" sz="1400" dirty="0"/>
              <a:t> / Deep Learning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330271B-9823-4D0A-A80C-0CAC05CFC899}"/>
              </a:ext>
            </a:extLst>
          </p:cNvPr>
          <p:cNvSpPr/>
          <p:nvPr/>
        </p:nvSpPr>
        <p:spPr>
          <a:xfrm>
            <a:off x="6485754" y="1781739"/>
            <a:ext cx="1286132" cy="61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74189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75D-0530-440F-996C-2BE3E731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Strategy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6FD479-82C4-4A23-BE7C-BB3AFA4B4DE6}"/>
              </a:ext>
            </a:extLst>
          </p:cNvPr>
          <p:cNvSpPr/>
          <p:nvPr/>
        </p:nvSpPr>
        <p:spPr>
          <a:xfrm>
            <a:off x="4080983" y="3753500"/>
            <a:ext cx="218836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Pre-Trained Models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47EE01-67F4-484A-89B6-339FE4DE2A3E}"/>
              </a:ext>
            </a:extLst>
          </p:cNvPr>
          <p:cNvSpPr/>
          <p:nvPr/>
        </p:nvSpPr>
        <p:spPr>
          <a:xfrm>
            <a:off x="3980247" y="3238089"/>
            <a:ext cx="4334019" cy="25853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endParaRPr lang="en-GB" sz="2800" b="1" u="sn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5D27DC-78A6-4757-9430-BDEAFF6427E8}"/>
              </a:ext>
            </a:extLst>
          </p:cNvPr>
          <p:cNvSpPr/>
          <p:nvPr/>
        </p:nvSpPr>
        <p:spPr>
          <a:xfrm>
            <a:off x="4089660" y="4294195"/>
            <a:ext cx="2188362" cy="62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Party APIs (Google/Amazon)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AAA01E-AFBA-437C-832A-FB5D7FBC518C}"/>
              </a:ext>
            </a:extLst>
          </p:cNvPr>
          <p:cNvSpPr/>
          <p:nvPr/>
        </p:nvSpPr>
        <p:spPr>
          <a:xfrm>
            <a:off x="3791759" y="931333"/>
            <a:ext cx="4725707" cy="503289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endParaRPr lang="en-GB" sz="2800" b="1" u="sn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8DA1BB-1C9B-4C11-B68D-317F84654A17}"/>
              </a:ext>
            </a:extLst>
          </p:cNvPr>
          <p:cNvSpPr/>
          <p:nvPr/>
        </p:nvSpPr>
        <p:spPr>
          <a:xfrm>
            <a:off x="3608630" y="764343"/>
            <a:ext cx="7855236" cy="54032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F5018E-9A98-4E4A-91B6-59DE84922D7F}"/>
              </a:ext>
            </a:extLst>
          </p:cNvPr>
          <p:cNvSpPr/>
          <p:nvPr/>
        </p:nvSpPr>
        <p:spPr>
          <a:xfrm>
            <a:off x="4089660" y="5068122"/>
            <a:ext cx="2179685" cy="401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Packages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51511-32AF-43B7-9F07-9546BE438919}"/>
              </a:ext>
            </a:extLst>
          </p:cNvPr>
          <p:cNvSpPr txBox="1"/>
          <p:nvPr/>
        </p:nvSpPr>
        <p:spPr>
          <a:xfrm>
            <a:off x="6759777" y="3238089"/>
            <a:ext cx="142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Quick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Customer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Short develop-</a:t>
            </a:r>
            <a:r>
              <a:rPr lang="en-GB" dirty="0" err="1"/>
              <a:t>ment</a:t>
            </a:r>
            <a:r>
              <a:rPr lang="en-GB" dirty="0"/>
              <a:t> times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B8BEF-6355-4FE1-8B57-DCD5491C9FDF}"/>
              </a:ext>
            </a:extLst>
          </p:cNvPr>
          <p:cNvSpPr txBox="1"/>
          <p:nvPr/>
        </p:nvSpPr>
        <p:spPr>
          <a:xfrm>
            <a:off x="4721401" y="3206282"/>
            <a:ext cx="274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Phase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83C87-2870-47FE-B100-FFA177814C4F}"/>
              </a:ext>
            </a:extLst>
          </p:cNvPr>
          <p:cNvSpPr txBox="1"/>
          <p:nvPr/>
        </p:nvSpPr>
        <p:spPr>
          <a:xfrm>
            <a:off x="4721401" y="942610"/>
            <a:ext cx="274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Phase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5DBBA-CA4D-4A4A-8F09-CA7D4EE32CC9}"/>
              </a:ext>
            </a:extLst>
          </p:cNvPr>
          <p:cNvSpPr txBox="1"/>
          <p:nvPr/>
        </p:nvSpPr>
        <p:spPr>
          <a:xfrm>
            <a:off x="6964856" y="1007849"/>
            <a:ext cx="142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Greater breadth of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Higher model accuracy</a:t>
            </a:r>
          </a:p>
          <a:p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40090B-699B-4757-BFD8-42A69FA87F41}"/>
              </a:ext>
            </a:extLst>
          </p:cNvPr>
          <p:cNvSpPr/>
          <p:nvPr/>
        </p:nvSpPr>
        <p:spPr>
          <a:xfrm>
            <a:off x="4116756" y="1453360"/>
            <a:ext cx="25627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 training of models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CF7AC4-6714-4004-B6D6-E5B71D841252}"/>
              </a:ext>
            </a:extLst>
          </p:cNvPr>
          <p:cNvSpPr/>
          <p:nvPr/>
        </p:nvSpPr>
        <p:spPr>
          <a:xfrm>
            <a:off x="8743148" y="4442060"/>
            <a:ext cx="25627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Multi-dataset training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424BBB-9BDB-47C2-B7EA-EE0496EF6AFB}"/>
              </a:ext>
            </a:extLst>
          </p:cNvPr>
          <p:cNvSpPr/>
          <p:nvPr/>
        </p:nvSpPr>
        <p:spPr>
          <a:xfrm>
            <a:off x="4116756" y="1994886"/>
            <a:ext cx="25627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Enhanced Python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C9AA0-ECF4-4209-820C-BE5015D54524}"/>
              </a:ext>
            </a:extLst>
          </p:cNvPr>
          <p:cNvSpPr txBox="1"/>
          <p:nvPr/>
        </p:nvSpPr>
        <p:spPr>
          <a:xfrm>
            <a:off x="8492369" y="893004"/>
            <a:ext cx="274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Phase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201FF7-F683-40D6-97FD-EC9E75F88D59}"/>
              </a:ext>
            </a:extLst>
          </p:cNvPr>
          <p:cNvSpPr/>
          <p:nvPr/>
        </p:nvSpPr>
        <p:spPr>
          <a:xfrm>
            <a:off x="8722495" y="4988982"/>
            <a:ext cx="2562774" cy="615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TensorFlow / Algorithm Optimisation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50D75-13ED-4C68-A014-BCE994AACED0}"/>
              </a:ext>
            </a:extLst>
          </p:cNvPr>
          <p:cNvSpPr txBox="1"/>
          <p:nvPr/>
        </p:nvSpPr>
        <p:spPr>
          <a:xfrm>
            <a:off x="8599592" y="1421834"/>
            <a:ext cx="2685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Enhanced data quality through improved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Prediction of likely question bias before survey conducted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56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9D40-1DE7-4FE4-AE79-42D3E350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b="1" u="sng" dirty="0"/>
              <a:t>Appendix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Technical Detail – Results Augmentation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869503-30D9-41E8-AA30-54C8EBEAC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10278"/>
              </p:ext>
            </p:extLst>
          </p:nvPr>
        </p:nvGraphicFramePr>
        <p:xfrm>
          <a:off x="3502978" y="474133"/>
          <a:ext cx="8091614" cy="5858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6866">
                  <a:extLst>
                    <a:ext uri="{9D8B030D-6E8A-4147-A177-3AD203B41FA5}">
                      <a16:colId xmlns:a16="http://schemas.microsoft.com/office/drawing/2014/main" val="3372935795"/>
                    </a:ext>
                  </a:extLst>
                </a:gridCol>
                <a:gridCol w="1141691">
                  <a:extLst>
                    <a:ext uri="{9D8B030D-6E8A-4147-A177-3AD203B41FA5}">
                      <a16:colId xmlns:a16="http://schemas.microsoft.com/office/drawing/2014/main" val="4144207646"/>
                    </a:ext>
                  </a:extLst>
                </a:gridCol>
                <a:gridCol w="1408549">
                  <a:extLst>
                    <a:ext uri="{9D8B030D-6E8A-4147-A177-3AD203B41FA5}">
                      <a16:colId xmlns:a16="http://schemas.microsoft.com/office/drawing/2014/main" val="657572911"/>
                    </a:ext>
                  </a:extLst>
                </a:gridCol>
                <a:gridCol w="1403328">
                  <a:extLst>
                    <a:ext uri="{9D8B030D-6E8A-4147-A177-3AD203B41FA5}">
                      <a16:colId xmlns:a16="http://schemas.microsoft.com/office/drawing/2014/main" val="2847897646"/>
                    </a:ext>
                  </a:extLst>
                </a:gridCol>
                <a:gridCol w="1864796">
                  <a:extLst>
                    <a:ext uri="{9D8B030D-6E8A-4147-A177-3AD203B41FA5}">
                      <a16:colId xmlns:a16="http://schemas.microsoft.com/office/drawing/2014/main" val="668910799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37865983"/>
                    </a:ext>
                  </a:extLst>
                </a:gridCol>
              </a:tblGrid>
              <a:tr h="179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Feature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Implementation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Pros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Cons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Build/Buy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extLst>
                  <a:ext uri="{0D108BD9-81ED-4DB2-BD59-A6C34878D82A}">
                    <a16:rowId xmlns:a16="http://schemas.microsoft.com/office/drawing/2014/main" val="2829109187"/>
                  </a:ext>
                </a:extLst>
              </a:tr>
              <a:tr h="708781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Word Cloud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Deliver a word cloud in line in the report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Python (WordCloud)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Simple to develop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Send easily via API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If using API, image return more challenging.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Not interactive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Build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extLst>
                  <a:ext uri="{0D108BD9-81ED-4DB2-BD59-A6C34878D82A}">
                    <a16:rowId xmlns:a16="http://schemas.microsoft.com/office/drawing/2014/main" val="4159109328"/>
                  </a:ext>
                </a:extLst>
              </a:tr>
              <a:tr h="70878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JavaScript with Python backend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Interactive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Multi-stage process; potentially slightly more challenging to construct.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Build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extLst>
                  <a:ext uri="{0D108BD9-81ED-4DB2-BD59-A6C34878D82A}">
                    <a16:rowId xmlns:a16="http://schemas.microsoft.com/office/drawing/2014/main" val="3688013093"/>
                  </a:ext>
                </a:extLst>
              </a:tr>
              <a:tr h="932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Key / Most Common Words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Return the most used (non Stop Words), can be used to assess ‘other’ category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Python - Tokenise (NLTK), data management (pandas/numpy)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Straightforward to develop and easy to integrate into response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Minimal; some challenges around misspelling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Build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extLst>
                  <a:ext uri="{0D108BD9-81ED-4DB2-BD59-A6C34878D82A}">
                    <a16:rowId xmlns:a16="http://schemas.microsoft.com/office/drawing/2014/main" val="1493315031"/>
                  </a:ext>
                </a:extLst>
              </a:tr>
              <a:tr h="74394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Sentiment Analysis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Return the sentiment of free text entry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Python (Gluon/NLTK/WordBlob)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Moderate accuracy for short text samples with libraries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 more complex responses better to use AI Provider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Build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extLst>
                  <a:ext uri="{0D108BD9-81ED-4DB2-BD59-A6C34878D82A}">
                    <a16:rowId xmlns:a16="http://schemas.microsoft.com/office/drawing/2014/main" val="2060418775"/>
                  </a:ext>
                </a:extLst>
              </a:tr>
              <a:tr h="36782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Google/Amazon API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Greater accuracy / detail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Not necessarily required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extLst>
                  <a:ext uri="{0D108BD9-81ED-4DB2-BD59-A6C34878D82A}">
                    <a16:rowId xmlns:a16="http://schemas.microsoft.com/office/drawing/2014/main" val="1010406551"/>
                  </a:ext>
                </a:extLst>
              </a:tr>
              <a:tr h="55588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Topic Analysis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Identify components of the sentence (supports object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Python Gensim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Unsupervised – doesn’t need a labelled dataset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Datasets may be challengingly small to get high accuracy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Build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extLst>
                  <a:ext uri="{0D108BD9-81ED-4DB2-BD59-A6C34878D82A}">
                    <a16:rowId xmlns:a16="http://schemas.microsoft.com/office/drawing/2014/main" val="423351744"/>
                  </a:ext>
                </a:extLst>
              </a:tr>
              <a:tr h="1880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Google/Amazon API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Pre-trained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Ongoing cost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extLst>
                  <a:ext uri="{0D108BD9-81ED-4DB2-BD59-A6C34878D82A}">
                    <a16:rowId xmlns:a16="http://schemas.microsoft.com/office/drawing/2014/main" val="2291038720"/>
                  </a:ext>
                </a:extLst>
              </a:tr>
              <a:tr h="55588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Entity Analysis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Identify Objects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Python (NLTK / Spacy)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Open source; can add additional objects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Accuracy; can be challenging to implement 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Build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extLst>
                  <a:ext uri="{0D108BD9-81ED-4DB2-BD59-A6C34878D82A}">
                    <a16:rowId xmlns:a16="http://schemas.microsoft.com/office/drawing/2014/main" val="2962298665"/>
                  </a:ext>
                </a:extLst>
              </a:tr>
              <a:tr h="74394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Google API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Provides links as part of API response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Can be custom trained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Ongoing cost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Buy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 anchor="ctr"/>
                </a:tc>
                <a:extLst>
                  <a:ext uri="{0D108BD9-81ED-4DB2-BD59-A6C34878D82A}">
                    <a16:rowId xmlns:a16="http://schemas.microsoft.com/office/drawing/2014/main" val="373349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15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9D40-1DE7-4FE4-AE79-42D3E350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b="1" u="sng" dirty="0"/>
              <a:t>Appendix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Technical Detail – Results Augmentation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B8689-9C7D-4641-9102-905FE95B8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42966"/>
              </p:ext>
            </p:extLst>
          </p:nvPr>
        </p:nvGraphicFramePr>
        <p:xfrm>
          <a:off x="3660119" y="758725"/>
          <a:ext cx="7853870" cy="4849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3180">
                  <a:extLst>
                    <a:ext uri="{9D8B030D-6E8A-4147-A177-3AD203B41FA5}">
                      <a16:colId xmlns:a16="http://schemas.microsoft.com/office/drawing/2014/main" val="1259808273"/>
                    </a:ext>
                  </a:extLst>
                </a:gridCol>
                <a:gridCol w="1108146">
                  <a:extLst>
                    <a:ext uri="{9D8B030D-6E8A-4147-A177-3AD203B41FA5}">
                      <a16:colId xmlns:a16="http://schemas.microsoft.com/office/drawing/2014/main" val="2894843509"/>
                    </a:ext>
                  </a:extLst>
                </a:gridCol>
                <a:gridCol w="1367163">
                  <a:extLst>
                    <a:ext uri="{9D8B030D-6E8A-4147-A177-3AD203B41FA5}">
                      <a16:colId xmlns:a16="http://schemas.microsoft.com/office/drawing/2014/main" val="2524357982"/>
                    </a:ext>
                  </a:extLst>
                </a:gridCol>
                <a:gridCol w="1362095">
                  <a:extLst>
                    <a:ext uri="{9D8B030D-6E8A-4147-A177-3AD203B41FA5}">
                      <a16:colId xmlns:a16="http://schemas.microsoft.com/office/drawing/2014/main" val="1014324982"/>
                    </a:ext>
                  </a:extLst>
                </a:gridCol>
                <a:gridCol w="1693430">
                  <a:extLst>
                    <a:ext uri="{9D8B030D-6E8A-4147-A177-3AD203B41FA5}">
                      <a16:colId xmlns:a16="http://schemas.microsoft.com/office/drawing/2014/main" val="3307743093"/>
                    </a:ext>
                  </a:extLst>
                </a:gridCol>
                <a:gridCol w="879856">
                  <a:extLst>
                    <a:ext uri="{9D8B030D-6E8A-4147-A177-3AD203B41FA5}">
                      <a16:colId xmlns:a16="http://schemas.microsoft.com/office/drawing/2014/main" val="4100374279"/>
                    </a:ext>
                  </a:extLst>
                </a:gridCol>
              </a:tblGrid>
              <a:tr h="141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Feature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Implementation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Pros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Cons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Build/Buy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extLst>
                  <a:ext uri="{0D108BD9-81ED-4DB2-BD59-A6C34878D82A}">
                    <a16:rowId xmlns:a16="http://schemas.microsoft.com/office/drawing/2014/main" val="1993917579"/>
                  </a:ext>
                </a:extLst>
              </a:tr>
              <a:tr h="1030568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Question Evaluation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Detect likely bias in the question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Python classification model (logistic regression?) based on semantic analysis of the question / historical comparison.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High tailored for the product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Substantial historic database of information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Labels required, can be generated however potentially decreases accuracy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Build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extLst>
                  <a:ext uri="{0D108BD9-81ED-4DB2-BD59-A6C34878D82A}">
                    <a16:rowId xmlns:a16="http://schemas.microsoft.com/office/drawing/2014/main" val="3091349277"/>
                  </a:ext>
                </a:extLst>
              </a:tr>
              <a:tr h="58608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Python sentiment – directly detect sentiment of the question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Simple implementation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Little prior information required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Possibly marginal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Build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extLst>
                  <a:ext uri="{0D108BD9-81ED-4DB2-BD59-A6C34878D82A}">
                    <a16:rowId xmlns:a16="http://schemas.microsoft.com/office/drawing/2014/main" val="2203290647"/>
                  </a:ext>
                </a:extLst>
              </a:tr>
              <a:tr h="73424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Suggested Questions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Recommendation engine for questions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Python –semantic break down / entity detection, then Graph Theory to analyse input and compare to historic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Moderate level implementation challenge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Separation of private data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Sufficient data set to be useful may not be available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Build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extLst>
                  <a:ext uri="{0D108BD9-81ED-4DB2-BD59-A6C34878D82A}">
                    <a16:rowId xmlns:a16="http://schemas.microsoft.com/office/drawing/2014/main" val="4197412058"/>
                  </a:ext>
                </a:extLst>
              </a:tr>
              <a:tr h="58608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Amazon / Google API to categorise the question and provide similar questions.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Higher level accuracy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Latency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Customisation of model may be challenging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Buy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42" marR="56642" marT="0" marB="0"/>
                </a:tc>
                <a:extLst>
                  <a:ext uri="{0D108BD9-81ED-4DB2-BD59-A6C34878D82A}">
                    <a16:rowId xmlns:a16="http://schemas.microsoft.com/office/drawing/2014/main" val="358122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36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9D40-1DE7-4FE4-AE79-42D3E350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b="1" u="sng" dirty="0"/>
              <a:t>Appendix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Technical Detail – Results Augmentation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3E6F1-59E1-4DB6-A7E9-169E8E267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2184"/>
              </p:ext>
            </p:extLst>
          </p:nvPr>
        </p:nvGraphicFramePr>
        <p:xfrm>
          <a:off x="3597804" y="762973"/>
          <a:ext cx="8001529" cy="4257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6214">
                  <a:extLst>
                    <a:ext uri="{9D8B030D-6E8A-4147-A177-3AD203B41FA5}">
                      <a16:colId xmlns:a16="http://schemas.microsoft.com/office/drawing/2014/main" val="3324953986"/>
                    </a:ext>
                  </a:extLst>
                </a:gridCol>
                <a:gridCol w="969584">
                  <a:extLst>
                    <a:ext uri="{9D8B030D-6E8A-4147-A177-3AD203B41FA5}">
                      <a16:colId xmlns:a16="http://schemas.microsoft.com/office/drawing/2014/main" val="274227490"/>
                    </a:ext>
                  </a:extLst>
                </a:gridCol>
                <a:gridCol w="1196214">
                  <a:extLst>
                    <a:ext uri="{9D8B030D-6E8A-4147-A177-3AD203B41FA5}">
                      <a16:colId xmlns:a16="http://schemas.microsoft.com/office/drawing/2014/main" val="4063652976"/>
                    </a:ext>
                  </a:extLst>
                </a:gridCol>
                <a:gridCol w="1196214">
                  <a:extLst>
                    <a:ext uri="{9D8B030D-6E8A-4147-A177-3AD203B41FA5}">
                      <a16:colId xmlns:a16="http://schemas.microsoft.com/office/drawing/2014/main" val="1271862887"/>
                    </a:ext>
                  </a:extLst>
                </a:gridCol>
                <a:gridCol w="1191780">
                  <a:extLst>
                    <a:ext uri="{9D8B030D-6E8A-4147-A177-3AD203B41FA5}">
                      <a16:colId xmlns:a16="http://schemas.microsoft.com/office/drawing/2014/main" val="1704854886"/>
                    </a:ext>
                  </a:extLst>
                </a:gridCol>
                <a:gridCol w="1298216">
                  <a:extLst>
                    <a:ext uri="{9D8B030D-6E8A-4147-A177-3AD203B41FA5}">
                      <a16:colId xmlns:a16="http://schemas.microsoft.com/office/drawing/2014/main" val="3808636185"/>
                    </a:ext>
                  </a:extLst>
                </a:gridCol>
                <a:gridCol w="953307">
                  <a:extLst>
                    <a:ext uri="{9D8B030D-6E8A-4147-A177-3AD203B41FA5}">
                      <a16:colId xmlns:a16="http://schemas.microsoft.com/office/drawing/2014/main" val="1405996484"/>
                    </a:ext>
                  </a:extLst>
                </a:gridCol>
              </a:tblGrid>
              <a:tr h="8465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>
                          <a:effectLst/>
                        </a:rPr>
                        <a:t>Feature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>
                          <a:effectLst/>
                        </a:rPr>
                        <a:t>Description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>
                          <a:effectLst/>
                        </a:rPr>
                        <a:t>Implementation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>
                          <a:effectLst/>
                        </a:rPr>
                        <a:t>Pros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>
                          <a:effectLst/>
                        </a:rPr>
                        <a:t>Cons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>
                          <a:effectLst/>
                        </a:rPr>
                        <a:t>Build/Buy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extLst>
                  <a:ext uri="{0D108BD9-81ED-4DB2-BD59-A6C34878D82A}">
                    <a16:rowId xmlns:a16="http://schemas.microsoft.com/office/drawing/2014/main" val="3594359228"/>
                  </a:ext>
                </a:extLst>
              </a:tr>
              <a:tr h="376097">
                <a:tc rowSpan="2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Image/ Video Feature Significance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Click on the image / video for the important entities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Coordinate output from Java Script, analysis of point grouping in Python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Relatively simple, can be overlaid over the original image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Doesn’t give any indication of why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Build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extLst>
                  <a:ext uri="{0D108BD9-81ED-4DB2-BD59-A6C34878D82A}">
                    <a16:rowId xmlns:a16="http://schemas.microsoft.com/office/drawing/2014/main" val="2319653280"/>
                  </a:ext>
                </a:extLst>
              </a:tr>
              <a:tr h="376097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As above but including image detection (what are users clicking on)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Increased detail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Increased complexity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Build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extLst>
                  <a:ext uri="{0D108BD9-81ED-4DB2-BD59-A6C34878D82A}">
                    <a16:rowId xmlns:a16="http://schemas.microsoft.com/office/drawing/2014/main" val="2418097746"/>
                  </a:ext>
                </a:extLst>
              </a:tr>
              <a:tr h="37609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Free Text Analysis Routing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Sentiment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Select the route based on free text entry – sentiment of response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 Python library (Gluon)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Provides moderate accuracy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For more complex responses better to use AI Provider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Build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extLst>
                  <a:ext uri="{0D108BD9-81ED-4DB2-BD59-A6C34878D82A}">
                    <a16:rowId xmlns:a16="http://schemas.microsoft.com/office/drawing/2014/main" val="2996442595"/>
                  </a:ext>
                </a:extLst>
              </a:tr>
              <a:tr h="37609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Content/ Topic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As above but looking at content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Amazon / Google API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High accuracy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Possibly highly diverse leading to challenging to build routes.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Buy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extLst>
                  <a:ext uri="{0D108BD9-81ED-4DB2-BD59-A6C34878D82A}">
                    <a16:rowId xmlns:a16="http://schemas.microsoft.com/office/drawing/2014/main" val="206799090"/>
                  </a:ext>
                </a:extLst>
              </a:tr>
              <a:tr h="50334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“Chat bot” style interaction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Questions asked by bot and follow up questions based on prior answers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API bot integration from Amazon / Google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Highly customisable to the use case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Pretrain; ongoing development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Depending on solution moderate Data Science development and possibly web dev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Buy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5" marR="48645" marT="0" marB="0"/>
                </a:tc>
                <a:extLst>
                  <a:ext uri="{0D108BD9-81ED-4DB2-BD59-A6C34878D82A}">
                    <a16:rowId xmlns:a16="http://schemas.microsoft.com/office/drawing/2014/main" val="135649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631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45</TotalTime>
  <Words>737</Words>
  <Application>Microsoft Office PowerPoint</Application>
  <PresentationFormat>Widescreen</PresentationFormat>
  <Paragraphs>177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Frame</vt:lpstr>
      <vt:lpstr>Using NLP to Augment Market Research Results</vt:lpstr>
      <vt:lpstr>Background</vt:lpstr>
      <vt:lpstr>Result Augmentation Components Backend</vt:lpstr>
      <vt:lpstr>Development Strategy</vt:lpstr>
      <vt:lpstr>Appendix  Technical Detail – Results Augmentation</vt:lpstr>
      <vt:lpstr>Appendix  Technical Detail – Results Augmentation</vt:lpstr>
      <vt:lpstr>Appendix  Technical Detail – Results Augmentation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to Augment Market Research Results</dc:title>
  <dc:creator>Chris Gudde</dc:creator>
  <cp:lastModifiedBy>Chris Gudde</cp:lastModifiedBy>
  <cp:revision>6</cp:revision>
  <dcterms:created xsi:type="dcterms:W3CDTF">2019-05-28T16:30:37Z</dcterms:created>
  <dcterms:modified xsi:type="dcterms:W3CDTF">2019-05-28T17:19:09Z</dcterms:modified>
</cp:coreProperties>
</file>