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5"/>
  </p:notesMasterIdLst>
  <p:sldIdLst>
    <p:sldId id="256" r:id="rId2"/>
    <p:sldId id="267" r:id="rId3"/>
    <p:sldId id="260" r:id="rId4"/>
    <p:sldId id="262" r:id="rId5"/>
    <p:sldId id="265" r:id="rId6"/>
    <p:sldId id="266" r:id="rId7"/>
    <p:sldId id="269" r:id="rId8"/>
    <p:sldId id="264" r:id="rId9"/>
    <p:sldId id="261" r:id="rId10"/>
    <p:sldId id="268" r:id="rId11"/>
    <p:sldId id="263" r:id="rId12"/>
    <p:sldId id="258"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75224" autoAdjust="0"/>
  </p:normalViewPr>
  <p:slideViewPr>
    <p:cSldViewPr snapToGrid="0">
      <p:cViewPr varScale="1">
        <p:scale>
          <a:sx n="56" d="100"/>
          <a:sy n="56" d="100"/>
        </p:scale>
        <p:origin x="30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00FD8-EDD7-440D-B818-1D0CF60593B1}" type="datetimeFigureOut">
              <a:rPr lang="en-US" smtClean="0"/>
              <a:t>9/11/2017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36890-31D9-41D1-8CA9-93A001E873BD}" type="slidenum">
              <a:rPr lang="en-US" smtClean="0"/>
              <a:t>‹#›</a:t>
            </a:fld>
            <a:endParaRPr lang="en-US"/>
          </a:p>
        </p:txBody>
      </p:sp>
    </p:spTree>
    <p:extLst>
      <p:ext uri="{BB962C8B-B14F-4D97-AF65-F5344CB8AC3E}">
        <p14:creationId xmlns:p14="http://schemas.microsoft.com/office/powerpoint/2010/main" val="87436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1</a:t>
            </a:fld>
            <a:endParaRPr lang="en-US"/>
          </a:p>
        </p:txBody>
      </p:sp>
    </p:spTree>
    <p:extLst>
      <p:ext uri="{BB962C8B-B14F-4D97-AF65-F5344CB8AC3E}">
        <p14:creationId xmlns:p14="http://schemas.microsoft.com/office/powerpoint/2010/main" val="275312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may be a little hard to read, even though we made all the text bold and increase the size.  The numbers are in tens of millions, and go from Seed to Series D on the x-axis and from 0 to 50 million on the y-axis.  Again look at the Seed average which $600,000 and around 46 million for Series D.  So even though Series D had the smallest total funding, it has the largest average investment.  Why is this?  Are you able to draw conclusions yet?</a:t>
            </a:r>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10</a:t>
            </a:fld>
            <a:endParaRPr lang="en-US"/>
          </a:p>
        </p:txBody>
      </p:sp>
    </p:spTree>
    <p:extLst>
      <p:ext uri="{BB962C8B-B14F-4D97-AF65-F5344CB8AC3E}">
        <p14:creationId xmlns:p14="http://schemas.microsoft.com/office/powerpoint/2010/main" val="1258652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project was a lesson in</a:t>
            </a:r>
            <a:r>
              <a:rPr lang="en-US" baseline="0" dirty="0" smtClean="0"/>
              <a:t> group dynamics, a study of project management, and an experiment in letting human be human.  What are the lessons learned?</a:t>
            </a:r>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11</a:t>
            </a:fld>
            <a:endParaRPr lang="en-US"/>
          </a:p>
        </p:txBody>
      </p:sp>
    </p:spTree>
    <p:extLst>
      <p:ext uri="{BB962C8B-B14F-4D97-AF65-F5344CB8AC3E}">
        <p14:creationId xmlns:p14="http://schemas.microsoft.com/office/powerpoint/2010/main" val="50711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my last company, safety moments were an important to share important and sometimes personal learnings about safety or unsafe situations.</a:t>
            </a:r>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2</a:t>
            </a:fld>
            <a:endParaRPr lang="en-US"/>
          </a:p>
        </p:txBody>
      </p:sp>
    </p:spTree>
    <p:extLst>
      <p:ext uri="{BB962C8B-B14F-4D97-AF65-F5344CB8AC3E}">
        <p14:creationId xmlns:p14="http://schemas.microsoft.com/office/powerpoint/2010/main" val="7958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project had</a:t>
            </a:r>
            <a:r>
              <a:rPr lang="en-US" baseline="0" dirty="0" smtClean="0"/>
              <a:t> Startups as the focus and what we could tell about them and their success as they moved through the different funding phases.</a:t>
            </a:r>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3</a:t>
            </a:fld>
            <a:endParaRPr lang="en-US"/>
          </a:p>
        </p:txBody>
      </p:sp>
    </p:spTree>
    <p:extLst>
      <p:ext uri="{BB962C8B-B14F-4D97-AF65-F5344CB8AC3E}">
        <p14:creationId xmlns:p14="http://schemas.microsoft.com/office/powerpoint/2010/main" val="4149598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to purchase a</a:t>
            </a:r>
            <a:r>
              <a:rPr lang="en-US" baseline="0" dirty="0" smtClean="0"/>
              <a:t> license to get any meaningful data was an impediment to our data gathering, and due to a limited number of us having data access, there were fewer eyes and minds on the task and able to put effort into understanding the data.  Understanding and knowing the data is key to the correct interpretation, visualization, and presentation of a story, questions and answers.</a:t>
            </a:r>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4</a:t>
            </a:fld>
            <a:endParaRPr lang="en-US"/>
          </a:p>
        </p:txBody>
      </p:sp>
    </p:spTree>
    <p:extLst>
      <p:ext uri="{BB962C8B-B14F-4D97-AF65-F5344CB8AC3E}">
        <p14:creationId xmlns:p14="http://schemas.microsoft.com/office/powerpoint/2010/main" val="1612492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API turned out the be a dead-end due to it being</a:t>
            </a:r>
            <a:r>
              <a:rPr lang="en-US" baseline="0" dirty="0" smtClean="0"/>
              <a:t> inaccessible even for a paid license.  We did gain insight in how the API was used and structured, but that didn’t help this project.</a:t>
            </a:r>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5</a:t>
            </a:fld>
            <a:endParaRPr lang="en-US"/>
          </a:p>
        </p:txBody>
      </p:sp>
    </p:spTree>
    <p:extLst>
      <p:ext uri="{BB962C8B-B14F-4D97-AF65-F5344CB8AC3E}">
        <p14:creationId xmlns:p14="http://schemas.microsoft.com/office/powerpoint/2010/main" val="1581699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Screen scraping was harder</a:t>
            </a:r>
            <a:r>
              <a:rPr lang="en-US" baseline="0" dirty="0" smtClean="0"/>
              <a:t> than anticipated because the original data had the wrong URL for screen scraping.  In addition, not understanding the data led to a </a:t>
            </a:r>
            <a:r>
              <a:rPr lang="en-US" baseline="0" dirty="0" smtClean="0"/>
              <a:t>time consuming process</a:t>
            </a:r>
            <a:r>
              <a:rPr lang="en-US" baseline="0" dirty="0" smtClean="0"/>
              <a:t> to retrieve URLs.  Now, that the data is cleansed and better understood, the URLs are available without having to jump through hoops to get them.</a:t>
            </a:r>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6</a:t>
            </a:fld>
            <a:endParaRPr lang="en-US"/>
          </a:p>
        </p:txBody>
      </p:sp>
    </p:spTree>
    <p:extLst>
      <p:ext uri="{BB962C8B-B14F-4D97-AF65-F5344CB8AC3E}">
        <p14:creationId xmlns:p14="http://schemas.microsoft.com/office/powerpoint/2010/main" val="242433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all team members had access to extracting data because we had to purchase</a:t>
            </a:r>
            <a:r>
              <a:rPr lang="en-US" baseline="0" dirty="0" smtClean="0"/>
              <a:t> licenses to get any meaningful data.  Therefore, data cleansing became more important but also problematic because the people cleaning weren’t as close to the data since they didn’t retrieve the data.</a:t>
            </a:r>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7</a:t>
            </a:fld>
            <a:endParaRPr lang="en-US"/>
          </a:p>
        </p:txBody>
      </p:sp>
    </p:spTree>
    <p:extLst>
      <p:ext uri="{BB962C8B-B14F-4D97-AF65-F5344CB8AC3E}">
        <p14:creationId xmlns:p14="http://schemas.microsoft.com/office/powerpoint/2010/main" val="40069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shows that the largest funding type is seed followed by Series A thru D.  Seed funding is the starting funding while companies move thru Series A to Series D based on their success at fund raising but also hopefully on their actual and potential eventual success as a company.  Coming slides will put this slide into better context.</a:t>
            </a:r>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8</a:t>
            </a:fld>
            <a:endParaRPr lang="en-US"/>
          </a:p>
        </p:txBody>
      </p:sp>
    </p:spTree>
    <p:extLst>
      <p:ext uri="{BB962C8B-B14F-4D97-AF65-F5344CB8AC3E}">
        <p14:creationId xmlns:p14="http://schemas.microsoft.com/office/powerpoint/2010/main" val="1615266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total funding by funding type.  As you can</a:t>
            </a:r>
            <a:r>
              <a:rPr lang="en-US" baseline="0" dirty="0" smtClean="0"/>
              <a:t> see, Seed funding total is only 10% while in the previous slide it was 58% of the funding types.  Also, notice the percentages after Seed, starting with Series A to Series D get progressively smaller in terms of total funding.  Some of the conclusions take a little time to absorb.</a:t>
            </a:r>
            <a:endParaRPr lang="en-US" dirty="0"/>
          </a:p>
        </p:txBody>
      </p:sp>
      <p:sp>
        <p:nvSpPr>
          <p:cNvPr id="4" name="Slide Number Placeholder 3"/>
          <p:cNvSpPr>
            <a:spLocks noGrp="1"/>
          </p:cNvSpPr>
          <p:nvPr>
            <p:ph type="sldNum" sz="quarter" idx="10"/>
          </p:nvPr>
        </p:nvSpPr>
        <p:spPr/>
        <p:txBody>
          <a:bodyPr/>
          <a:lstStyle/>
          <a:p>
            <a:fld id="{31B36890-31D9-41D1-8CA9-93A001E873BD}" type="slidenum">
              <a:rPr lang="en-US" smtClean="0"/>
              <a:t>9</a:t>
            </a:fld>
            <a:endParaRPr lang="en-US"/>
          </a:p>
        </p:txBody>
      </p:sp>
    </p:spTree>
    <p:extLst>
      <p:ext uri="{BB962C8B-B14F-4D97-AF65-F5344CB8AC3E}">
        <p14:creationId xmlns:p14="http://schemas.microsoft.com/office/powerpoint/2010/main" val="3190169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9667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5624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7384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1822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4251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3310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51684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889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8007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6162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632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5015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208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9/11/2017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954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pPr/>
              <a:t>9/11/2017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150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2573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24490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9/11/2017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789347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similarweb.com/" TargetMode="External"/><Relationship Id="rId2" Type="http://schemas.openxmlformats.org/officeDocument/2006/relationships/hyperlink" Target="http://www.crunchbase.com/" TargetMode="External"/><Relationship Id="rId1" Type="http://schemas.openxmlformats.org/officeDocument/2006/relationships/slideLayout" Target="../slideLayouts/slideLayout2.xml"/><Relationship Id="rId6" Type="http://schemas.openxmlformats.org/officeDocument/2006/relationships/hyperlink" Target="https://www.crummy.com/software/BeautifulSoup/bs4/doc" TargetMode="External"/><Relationship Id="rId5" Type="http://schemas.openxmlformats.org/officeDocument/2006/relationships/hyperlink" Target="http://www.github.com/" TargetMode="External"/><Relationship Id="rId4" Type="http://schemas.openxmlformats.org/officeDocument/2006/relationships/hyperlink" Target="http://www.google.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uicero.com/company-new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twitter.com/intent/user?screen_name=sfiegerman" TargetMode="External"/><Relationship Id="rId5" Type="http://schemas.openxmlformats.org/officeDocument/2006/relationships/hyperlink" Target="http://money.cnn.com/author/seth-fiegerman/index.html" TargetMode="External"/><Relationship Id="rId4" Type="http://schemas.openxmlformats.org/officeDocument/2006/relationships/hyperlink" Target="http://www.cnn.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rummy.com/software/BeautifulSoup/bs4/do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253489"/>
            <a:ext cx="8689976" cy="2509213"/>
          </a:xfrm>
        </p:spPr>
        <p:txBody>
          <a:bodyPr/>
          <a:lstStyle/>
          <a:p>
            <a:r>
              <a:rPr lang="en-US" dirty="0" smtClean="0"/>
              <a:t>Data visualization &amp; Analytics</a:t>
            </a:r>
            <a:endParaRPr lang="en-US" dirty="0"/>
          </a:p>
        </p:txBody>
      </p:sp>
      <p:sp>
        <p:nvSpPr>
          <p:cNvPr id="3" name="Subtitle 2"/>
          <p:cNvSpPr>
            <a:spLocks noGrp="1"/>
          </p:cNvSpPr>
          <p:nvPr>
            <p:ph type="subTitle" idx="1"/>
          </p:nvPr>
        </p:nvSpPr>
        <p:spPr/>
        <p:txBody>
          <a:bodyPr/>
          <a:lstStyle/>
          <a:p>
            <a:r>
              <a:rPr lang="en-US" dirty="0" smtClean="0"/>
              <a:t>Project </a:t>
            </a:r>
            <a:r>
              <a:rPr lang="en-US" dirty="0" smtClean="0"/>
              <a:t>-1 Startups</a:t>
            </a:r>
            <a:endParaRPr lang="en-US" dirty="0"/>
          </a:p>
        </p:txBody>
      </p:sp>
    </p:spTree>
    <p:extLst>
      <p:ext uri="{BB962C8B-B14F-4D97-AF65-F5344CB8AC3E}">
        <p14:creationId xmlns:p14="http://schemas.microsoft.com/office/powerpoint/2010/main" val="542889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funding Type Average Investment </a:t>
            </a:r>
          </a:p>
        </p:txBody>
      </p:sp>
      <p:pic>
        <p:nvPicPr>
          <p:cNvPr id="5" name="Content Placeholder 4"/>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3314700" y="2214695"/>
            <a:ext cx="5271654" cy="3576506"/>
          </a:xfrm>
        </p:spPr>
      </p:pic>
    </p:spTree>
    <p:extLst>
      <p:ext uri="{BB962C8B-B14F-4D97-AF65-F5344CB8AC3E}">
        <p14:creationId xmlns:p14="http://schemas.microsoft.com/office/powerpoint/2010/main" val="130048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sz="quarter" idx="13"/>
          </p:nvPr>
        </p:nvSpPr>
        <p:spPr>
          <a:xfrm>
            <a:off x="913774" y="2081048"/>
            <a:ext cx="10363826" cy="3710151"/>
          </a:xfrm>
        </p:spPr>
        <p:txBody>
          <a:bodyPr>
            <a:normAutofit fontScale="85000" lnSpcReduction="20000"/>
          </a:bodyPr>
          <a:lstStyle/>
          <a:p>
            <a:r>
              <a:rPr lang="en-US" dirty="0" smtClean="0"/>
              <a:t>Group Dynamics - </a:t>
            </a:r>
            <a:r>
              <a:rPr lang="en-US" dirty="0"/>
              <a:t>Bruce Tuckman said that </a:t>
            </a:r>
            <a:r>
              <a:rPr lang="en-US" dirty="0" smtClean="0"/>
              <a:t>“teams </a:t>
            </a:r>
            <a:r>
              <a:rPr lang="en-US" dirty="0"/>
              <a:t>go through 5 stages of development: forming, storming, norming, performing and </a:t>
            </a:r>
            <a:r>
              <a:rPr lang="en-US" dirty="0" smtClean="0"/>
              <a:t>adjourning”.</a:t>
            </a:r>
          </a:p>
          <a:p>
            <a:r>
              <a:rPr lang="en-US" dirty="0" smtClean="0"/>
              <a:t>Our group:</a:t>
            </a:r>
          </a:p>
          <a:p>
            <a:pPr lvl="1"/>
            <a:r>
              <a:rPr lang="en-US" dirty="0" smtClean="0"/>
              <a:t>Minimal Planning and no checkpoints</a:t>
            </a:r>
          </a:p>
          <a:p>
            <a:pPr lvl="1"/>
            <a:r>
              <a:rPr lang="en-US" dirty="0" smtClean="0"/>
              <a:t>brainstorming session for story, questions, and data</a:t>
            </a:r>
            <a:endParaRPr lang="en-US" dirty="0" smtClean="0"/>
          </a:p>
          <a:p>
            <a:pPr lvl="2"/>
            <a:r>
              <a:rPr lang="en-US" dirty="0" smtClean="0"/>
              <a:t>No development of </a:t>
            </a:r>
            <a:r>
              <a:rPr lang="en-US" dirty="0" smtClean="0"/>
              <a:t>ideas </a:t>
            </a:r>
            <a:r>
              <a:rPr lang="en-US" dirty="0" smtClean="0"/>
              <a:t>or documentation beyond the initial session</a:t>
            </a:r>
            <a:endParaRPr lang="en-US" dirty="0" smtClean="0"/>
          </a:p>
          <a:p>
            <a:pPr lvl="2"/>
            <a:r>
              <a:rPr lang="en-US" dirty="0" smtClean="0"/>
              <a:t>No clear specifications or requirements for the charts and data </a:t>
            </a:r>
          </a:p>
          <a:p>
            <a:pPr lvl="1"/>
            <a:r>
              <a:rPr lang="en-US" dirty="0" smtClean="0"/>
              <a:t>Communication </a:t>
            </a:r>
            <a:endParaRPr lang="en-US" dirty="0"/>
          </a:p>
          <a:p>
            <a:pPr lvl="2"/>
            <a:r>
              <a:rPr lang="en-US" dirty="0"/>
              <a:t>Slack was used (inconsistently)</a:t>
            </a:r>
          </a:p>
          <a:p>
            <a:pPr lvl="2"/>
            <a:r>
              <a:rPr lang="en-US" dirty="0" smtClean="0"/>
              <a:t>Met in Class - no other working or planning meetings</a:t>
            </a:r>
            <a:endParaRPr lang="en-US" dirty="0" smtClean="0"/>
          </a:p>
          <a:p>
            <a:r>
              <a:rPr lang="en-US" dirty="0" smtClean="0"/>
              <a:t>using github became a hindrance</a:t>
            </a:r>
          </a:p>
          <a:p>
            <a:pPr lvl="1"/>
            <a:r>
              <a:rPr lang="en-US" dirty="0" smtClean="0"/>
              <a:t>Used Google drive to share file</a:t>
            </a:r>
            <a:endParaRPr lang="en-US" dirty="0" smtClean="0"/>
          </a:p>
          <a:p>
            <a:endParaRPr lang="en-US" dirty="0"/>
          </a:p>
        </p:txBody>
      </p:sp>
    </p:spTree>
    <p:extLst>
      <p:ext uri="{BB962C8B-B14F-4D97-AF65-F5344CB8AC3E}">
        <p14:creationId xmlns:p14="http://schemas.microsoft.com/office/powerpoint/2010/main" val="139948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284594" y="2366963"/>
            <a:ext cx="1622812" cy="3424237"/>
          </a:xfrm>
        </p:spPr>
      </p:pic>
    </p:spTree>
    <p:extLst>
      <p:ext uri="{BB962C8B-B14F-4D97-AF65-F5344CB8AC3E}">
        <p14:creationId xmlns:p14="http://schemas.microsoft.com/office/powerpoint/2010/main" val="3867694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sz="quarter" idx="13"/>
          </p:nvPr>
        </p:nvSpPr>
        <p:spPr/>
        <p:txBody>
          <a:bodyPr/>
          <a:lstStyle/>
          <a:p>
            <a:r>
              <a:rPr lang="en-US" dirty="0" smtClean="0"/>
              <a:t>Rachel had the </a:t>
            </a:r>
            <a:r>
              <a:rPr lang="en-US" dirty="0" smtClean="0"/>
              <a:t>Startups idea (when </a:t>
            </a:r>
            <a:r>
              <a:rPr lang="en-US" dirty="0" smtClean="0"/>
              <a:t>we needed </a:t>
            </a:r>
            <a:r>
              <a:rPr lang="en-US" dirty="0" smtClean="0"/>
              <a:t>one)</a:t>
            </a:r>
            <a:endParaRPr lang="en-US" dirty="0" smtClean="0"/>
          </a:p>
          <a:p>
            <a:r>
              <a:rPr lang="en-US" dirty="0" smtClean="0">
                <a:hlinkClick r:id="rId2"/>
              </a:rPr>
              <a:t>www.Crunchbase.com</a:t>
            </a:r>
            <a:r>
              <a:rPr lang="en-US" dirty="0" smtClean="0"/>
              <a:t> – user interface and API </a:t>
            </a:r>
          </a:p>
          <a:p>
            <a:r>
              <a:rPr lang="en-US" dirty="0" smtClean="0">
                <a:hlinkClick r:id="rId3"/>
              </a:rPr>
              <a:t>www.similarweb.com</a:t>
            </a:r>
            <a:r>
              <a:rPr lang="en-US" dirty="0" smtClean="0"/>
              <a:t> – Web scraping information</a:t>
            </a:r>
          </a:p>
          <a:p>
            <a:r>
              <a:rPr lang="en-US" dirty="0" smtClean="0">
                <a:hlinkClick r:id="rId4"/>
              </a:rPr>
              <a:t>www.google.com</a:t>
            </a:r>
            <a:r>
              <a:rPr lang="en-US" dirty="0" smtClean="0"/>
              <a:t> – </a:t>
            </a:r>
            <a:r>
              <a:rPr lang="en-US" dirty="0" smtClean="0"/>
              <a:t>search engine </a:t>
            </a:r>
            <a:r>
              <a:rPr lang="en-US" dirty="0" smtClean="0"/>
              <a:t>and file storage/sharing</a:t>
            </a:r>
          </a:p>
          <a:p>
            <a:r>
              <a:rPr lang="en-US" dirty="0" smtClean="0">
                <a:hlinkClick r:id="rId5"/>
              </a:rPr>
              <a:t>www.github.com</a:t>
            </a:r>
            <a:r>
              <a:rPr lang="en-US" dirty="0" smtClean="0"/>
              <a:t> -  File storage/sharing</a:t>
            </a:r>
          </a:p>
          <a:p>
            <a:r>
              <a:rPr lang="en-US" u="sng" dirty="0" smtClean="0">
                <a:hlinkClick r:id="rId6"/>
              </a:rPr>
              <a:t>https://www.crummy.com/software/BeautifulSoup/bs4/doc</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0821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Moment</a:t>
            </a:r>
            <a:endParaRPr lang="en-US" dirty="0"/>
          </a:p>
        </p:txBody>
      </p:sp>
      <p:sp>
        <p:nvSpPr>
          <p:cNvPr id="3" name="Content Placeholder 2"/>
          <p:cNvSpPr>
            <a:spLocks noGrp="1"/>
          </p:cNvSpPr>
          <p:nvPr>
            <p:ph sz="quarter" idx="13"/>
          </p:nvPr>
        </p:nvSpPr>
        <p:spPr/>
        <p:txBody>
          <a:bodyPr/>
          <a:lstStyle/>
          <a:p>
            <a:pPr algn="ctr"/>
            <a:r>
              <a:rPr lang="en-US" dirty="0" smtClean="0"/>
              <a:t>In Case of a Fire – Who knows where the stairs are?</a:t>
            </a:r>
          </a:p>
          <a:p>
            <a:pPr algn="ctr"/>
            <a:r>
              <a:rPr lang="en-US" dirty="0" smtClean="0"/>
              <a:t>Answer: Go out the door , turn to the right and </a:t>
            </a:r>
          </a:p>
          <a:p>
            <a:pPr marL="0" indent="0" algn="ctr">
              <a:buNone/>
            </a:pPr>
            <a:r>
              <a:rPr lang="en-US" dirty="0" smtClean="0"/>
              <a:t>stairs are immediately on your left.</a:t>
            </a:r>
          </a:p>
          <a:p>
            <a:pPr algn="ct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3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3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Project </a:t>
            </a:r>
            <a:r>
              <a:rPr lang="en-US" dirty="0" smtClean="0"/>
              <a:t>–Startups</a:t>
            </a:r>
            <a:endParaRPr lang="en-US" dirty="0"/>
          </a:p>
        </p:txBody>
      </p:sp>
      <p:sp>
        <p:nvSpPr>
          <p:cNvPr id="3" name="Content Placeholder 2"/>
          <p:cNvSpPr>
            <a:spLocks noGrp="1"/>
          </p:cNvSpPr>
          <p:nvPr>
            <p:ph sz="quarter" idx="13"/>
          </p:nvPr>
        </p:nvSpPr>
        <p:spPr/>
        <p:txBody>
          <a:bodyPr>
            <a:normAutofit fontScale="92500" lnSpcReduction="20000"/>
          </a:bodyPr>
          <a:lstStyle/>
          <a:p>
            <a:r>
              <a:rPr lang="en-US" sz="3000" dirty="0" smtClean="0"/>
              <a:t>Startup behind ridiculed $400 juicer shuts down</a:t>
            </a:r>
          </a:p>
          <a:p>
            <a:r>
              <a:rPr lang="en-US" dirty="0" smtClean="0"/>
              <a:t>It turns out that selling a $400 Internet-connected juicer isn't a recipe for success after all.</a:t>
            </a:r>
          </a:p>
          <a:p>
            <a:r>
              <a:rPr lang="en-US" dirty="0" smtClean="0"/>
              <a:t>Juicero, a startup that was widely ridiculed for selling an absurdly overpriced juice machine, is shutting down. The news was </a:t>
            </a:r>
            <a:r>
              <a:rPr lang="en-US" dirty="0" smtClean="0">
                <a:hlinkClick r:id="rId3"/>
              </a:rPr>
              <a:t>announced</a:t>
            </a:r>
            <a:r>
              <a:rPr lang="en-US" dirty="0" smtClean="0"/>
              <a:t> on its website Friday.</a:t>
            </a:r>
          </a:p>
          <a:p>
            <a:r>
              <a:rPr lang="en-US" dirty="0" smtClean="0"/>
              <a:t>The company had raised about $120 million in funding from multiple prominent investors, including Google Ventures and Kleiner Perkins. Juicero's stated goal was to change how we consume fresh, organic foods.</a:t>
            </a:r>
          </a:p>
          <a:p>
            <a:r>
              <a:rPr lang="en-US" dirty="0" smtClean="0"/>
              <a:t>From </a:t>
            </a:r>
            <a:r>
              <a:rPr lang="en-US" dirty="0" smtClean="0">
                <a:hlinkClick r:id="rId4"/>
              </a:rPr>
              <a:t>www.CNN.com</a:t>
            </a:r>
            <a:r>
              <a:rPr lang="en-US" dirty="0" smtClean="0"/>
              <a:t> - Article by </a:t>
            </a:r>
            <a:r>
              <a:rPr lang="en-US" dirty="0" smtClean="0">
                <a:hlinkClick r:id="rId5"/>
              </a:rPr>
              <a:t>Seth Fiegerman</a:t>
            </a:r>
            <a:r>
              <a:rPr lang="en-US" dirty="0" smtClean="0"/>
              <a:t>   </a:t>
            </a:r>
            <a:r>
              <a:rPr lang="en-US" dirty="0" smtClean="0">
                <a:hlinkClick r:id="rId6"/>
              </a:rPr>
              <a:t>@sfiegerman</a:t>
            </a:r>
            <a:endParaRPr lang="en-US" dirty="0"/>
          </a:p>
        </p:txBody>
      </p:sp>
    </p:spTree>
    <p:extLst>
      <p:ext uri="{BB962C8B-B14F-4D97-AF65-F5344CB8AC3E}">
        <p14:creationId xmlns:p14="http://schemas.microsoft.com/office/powerpoint/2010/main" val="1695874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Gathering – </a:t>
            </a:r>
            <a:r>
              <a:rPr lang="en-US" dirty="0" smtClean="0"/>
              <a:t>User interface ($)</a:t>
            </a:r>
            <a:endParaRPr lang="en-US" dirty="0"/>
          </a:p>
        </p:txBody>
      </p:sp>
      <p:sp>
        <p:nvSpPr>
          <p:cNvPr id="3" name="Content Placeholder 2"/>
          <p:cNvSpPr>
            <a:spLocks noGrp="1"/>
          </p:cNvSpPr>
          <p:nvPr>
            <p:ph sz="quarter" idx="13"/>
          </p:nvPr>
        </p:nvSpPr>
        <p:spPr>
          <a:xfrm>
            <a:off x="913774" y="2140528"/>
            <a:ext cx="10363826" cy="3650672"/>
          </a:xfrm>
        </p:spPr>
        <p:txBody>
          <a:bodyPr>
            <a:normAutofit/>
          </a:bodyPr>
          <a:lstStyle/>
          <a:p>
            <a:r>
              <a:rPr lang="en-US" dirty="0" smtClean="0"/>
              <a:t>One Team member purchased a license for one month</a:t>
            </a:r>
          </a:p>
          <a:p>
            <a:r>
              <a:rPr lang="en-US" dirty="0" smtClean="0"/>
              <a:t>Graphical </a:t>
            </a:r>
            <a:r>
              <a:rPr lang="en-US" dirty="0" smtClean="0"/>
              <a:t>user interface to </a:t>
            </a:r>
            <a:r>
              <a:rPr lang="en-US" dirty="0" smtClean="0"/>
              <a:t>search and build queries </a:t>
            </a:r>
            <a:r>
              <a:rPr lang="en-US" dirty="0"/>
              <a:t> </a:t>
            </a:r>
            <a:endParaRPr lang="en-US" dirty="0" smtClean="0"/>
          </a:p>
          <a:p>
            <a:r>
              <a:rPr lang="en-US" dirty="0" smtClean="0"/>
              <a:t>Downloaded batches of 1000 records as </a:t>
            </a:r>
            <a:r>
              <a:rPr lang="en-US" dirty="0" smtClean="0"/>
              <a:t>csv files</a:t>
            </a:r>
            <a:endParaRPr lang="en-US" dirty="0" smtClean="0"/>
          </a:p>
          <a:p>
            <a:pPr lvl="1"/>
            <a:r>
              <a:rPr lang="en-US" dirty="0" smtClean="0"/>
              <a:t>Companies.csv</a:t>
            </a:r>
          </a:p>
          <a:p>
            <a:pPr lvl="1"/>
            <a:r>
              <a:rPr lang="en-US" dirty="0" smtClean="0"/>
              <a:t>Funding_rounds.csv</a:t>
            </a:r>
          </a:p>
          <a:p>
            <a:pPr lvl="1"/>
            <a:r>
              <a:rPr lang="en-US" dirty="0" smtClean="0"/>
              <a:t>Organization.csv – pre-made 103mb file</a:t>
            </a:r>
          </a:p>
          <a:p>
            <a:r>
              <a:rPr lang="en-US" dirty="0" smtClean="0"/>
              <a:t>API access was limited for unknown reasons</a:t>
            </a:r>
          </a:p>
          <a:p>
            <a:pPr lvl="1"/>
            <a:r>
              <a:rPr lang="en-US" dirty="0" smtClean="0"/>
              <a:t>Crunchbase support was unresponsive to requests for help</a:t>
            </a:r>
            <a:endParaRPr lang="en-US" dirty="0"/>
          </a:p>
          <a:p>
            <a:pPr lvl="1"/>
            <a:endParaRPr lang="en-US" dirty="0" smtClean="0"/>
          </a:p>
        </p:txBody>
      </p:sp>
    </p:spTree>
    <p:extLst>
      <p:ext uri="{BB962C8B-B14F-4D97-AF65-F5344CB8AC3E}">
        <p14:creationId xmlns:p14="http://schemas.microsoft.com/office/powerpoint/2010/main" val="2739601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Gathering – API interface</a:t>
            </a:r>
            <a:endParaRPr lang="en-US" dirty="0"/>
          </a:p>
        </p:txBody>
      </p:sp>
      <p:sp>
        <p:nvSpPr>
          <p:cNvPr id="3" name="Content Placeholder 2"/>
          <p:cNvSpPr>
            <a:spLocks noGrp="1"/>
          </p:cNvSpPr>
          <p:nvPr>
            <p:ph sz="quarter" idx="13"/>
          </p:nvPr>
        </p:nvSpPr>
        <p:spPr/>
        <p:txBody>
          <a:bodyPr/>
          <a:lstStyle/>
          <a:p>
            <a:pPr marL="228600" lvl="1">
              <a:spcBef>
                <a:spcPts val="1000"/>
              </a:spcBef>
            </a:pPr>
            <a:r>
              <a:rPr lang="en-US" dirty="0" smtClean="0"/>
              <a:t>Free api was limited but we learned how to extract api data</a:t>
            </a:r>
            <a:endParaRPr lang="en-US" dirty="0" smtClean="0"/>
          </a:p>
          <a:p>
            <a:pPr marL="228600" lvl="1">
              <a:spcBef>
                <a:spcPts val="1000"/>
              </a:spcBef>
            </a:pPr>
            <a:r>
              <a:rPr lang="en-US" dirty="0" smtClean="0"/>
              <a:t>print</a:t>
            </a:r>
            <a:r>
              <a:rPr lang="en-US" dirty="0" smtClean="0"/>
              <a:t>("The Crunchbase API responded with: " + json.dumps(org_json, indent=2) + ".")</a:t>
            </a:r>
          </a:p>
          <a:p>
            <a:pPr marL="228600" lvl="1">
              <a:spcBef>
                <a:spcPts val="1000"/>
              </a:spcBef>
            </a:pPr>
            <a:r>
              <a:rPr lang="en-US" dirty="0" smtClean="0"/>
              <a:t>Created org_df </a:t>
            </a:r>
            <a:r>
              <a:rPr lang="en-US" dirty="0" smtClean="0"/>
              <a:t>= pd.DataFrame() </a:t>
            </a:r>
            <a:r>
              <a:rPr lang="en-US" dirty="0" smtClean="0"/>
              <a:t>with empty columns</a:t>
            </a:r>
            <a:endParaRPr lang="en-US" dirty="0" smtClean="0"/>
          </a:p>
          <a:p>
            <a:pPr marL="685800" lvl="2">
              <a:spcBef>
                <a:spcPts val="1000"/>
              </a:spcBef>
            </a:pPr>
            <a:r>
              <a:rPr lang="en-US" dirty="0" smtClean="0"/>
              <a:t>oname  </a:t>
            </a:r>
            <a:r>
              <a:rPr lang="en-US" dirty="0" smtClean="0"/>
              <a:t>= org_json["data"]["items"][i]["properties"]["name"]</a:t>
            </a:r>
          </a:p>
          <a:p>
            <a:pPr marL="685800" lvl="2">
              <a:spcBef>
                <a:spcPts val="1000"/>
              </a:spcBef>
            </a:pPr>
            <a:r>
              <a:rPr lang="en-US" dirty="0" smtClean="0"/>
              <a:t>org_df.set_value(index, "name", oname)</a:t>
            </a:r>
          </a:p>
          <a:p>
            <a:pPr marL="228600" lvl="1">
              <a:spcBef>
                <a:spcPts val="1000"/>
              </a:spcBef>
            </a:pPr>
            <a:r>
              <a:rPr lang="en-US" dirty="0" smtClean="0"/>
              <a:t>Even with paid license we couldn’t access </a:t>
            </a:r>
            <a:r>
              <a:rPr lang="en-US" dirty="0" smtClean="0"/>
              <a:t>all json </a:t>
            </a:r>
            <a:r>
              <a:rPr lang="en-US" dirty="0" smtClean="0"/>
              <a:t>structures</a:t>
            </a:r>
            <a:endParaRPr lang="en-US" dirty="0" smtClean="0"/>
          </a:p>
          <a:p>
            <a:pPr marL="685800" lvl="2">
              <a:spcBef>
                <a:spcPts val="1000"/>
              </a:spcBef>
            </a:pPr>
            <a:r>
              <a:rPr lang="en-US" dirty="0" smtClean="0"/>
              <a:t>This issue was never resolved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Gathering – Screen Scraping</a:t>
            </a:r>
            <a:br>
              <a:rPr lang="en-US" dirty="0" smtClean="0"/>
            </a:br>
            <a:endParaRPr lang="en-US" dirty="0"/>
          </a:p>
        </p:txBody>
      </p:sp>
      <p:sp>
        <p:nvSpPr>
          <p:cNvPr id="3" name="Content Placeholder 2"/>
          <p:cNvSpPr>
            <a:spLocks noGrp="1"/>
          </p:cNvSpPr>
          <p:nvPr>
            <p:ph sz="quarter" idx="13"/>
          </p:nvPr>
        </p:nvSpPr>
        <p:spPr>
          <a:xfrm>
            <a:off x="913774" y="1895445"/>
            <a:ext cx="10363826" cy="3757211"/>
          </a:xfrm>
        </p:spPr>
        <p:txBody>
          <a:bodyPr>
            <a:normAutofit/>
          </a:bodyPr>
          <a:lstStyle/>
          <a:p>
            <a:r>
              <a:rPr lang="en-US" dirty="0" smtClean="0"/>
              <a:t>browser.visit(t_url)</a:t>
            </a:r>
          </a:p>
          <a:p>
            <a:r>
              <a:rPr lang="en-US" dirty="0" smtClean="0"/>
              <a:t>time.sleep(45)</a:t>
            </a:r>
            <a:endParaRPr lang="en-US" dirty="0" smtClean="0"/>
          </a:p>
          <a:p>
            <a:r>
              <a:rPr lang="en-US" dirty="0" smtClean="0"/>
              <a:t> soup = BeautifulSoup(html, "html.parser")</a:t>
            </a:r>
          </a:p>
          <a:p>
            <a:r>
              <a:rPr lang="en-US" dirty="0" smtClean="0"/>
              <a:t> Print(soup.prettify</a:t>
            </a:r>
            <a:r>
              <a:rPr lang="en-US" dirty="0" smtClean="0"/>
              <a:t>()) – to read json structure</a:t>
            </a:r>
            <a:endParaRPr lang="en-US" dirty="0" smtClean="0"/>
          </a:p>
          <a:p>
            <a:r>
              <a:rPr lang="en-US" dirty="0" smtClean="0"/>
              <a:t>for line in soup.findAll(‘Html tag’, class_=‘engagement value’)</a:t>
            </a:r>
          </a:p>
          <a:p>
            <a:r>
              <a:rPr lang="en-US" dirty="0" smtClean="0"/>
              <a:t>org2_df.set_value(index, "Total Visits", line.get_Text</a:t>
            </a:r>
            <a:r>
              <a:rPr lang="en-US" dirty="0" smtClean="0"/>
              <a:t>())</a:t>
            </a:r>
          </a:p>
          <a:p>
            <a:r>
              <a:rPr lang="en-US" dirty="0" smtClean="0"/>
              <a:t>This method required a lot of work</a:t>
            </a:r>
            <a:endParaRPr lang="en-US" dirty="0" smtClean="0"/>
          </a:p>
          <a:p>
            <a:pPr lvl="1">
              <a:buNone/>
            </a:pPr>
            <a:endParaRPr lang="en-US" u="sng" dirty="0" smtClean="0">
              <a:hlinkClick r:id="rId3"/>
            </a:endParaRPr>
          </a:p>
          <a:p>
            <a:pPr lvl="1">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cleansing</a:t>
            </a:r>
            <a:endParaRPr lang="en-US" dirty="0"/>
          </a:p>
        </p:txBody>
      </p:sp>
      <p:sp>
        <p:nvSpPr>
          <p:cNvPr id="3" name="Content Placeholder 2"/>
          <p:cNvSpPr>
            <a:spLocks noGrp="1"/>
          </p:cNvSpPr>
          <p:nvPr>
            <p:ph sz="quarter" idx="13"/>
          </p:nvPr>
        </p:nvSpPr>
        <p:spPr/>
        <p:txBody>
          <a:bodyPr/>
          <a:lstStyle/>
          <a:p>
            <a:r>
              <a:rPr lang="en-US" dirty="0" smtClean="0"/>
              <a:t>Converting currency strings to floats highlighted currency issues which were the caused of conversion problems.  we ended up restricting our data extracts to us investments.</a:t>
            </a:r>
          </a:p>
          <a:p>
            <a:r>
              <a:rPr lang="en-US" dirty="0" smtClean="0"/>
              <a:t>While cleaning the data for company website urls, we learned that multiple urls were possible for one company.  We had to cleanse the data multiple times to get down to one company and one or more valid entries for each funding type.</a:t>
            </a:r>
          </a:p>
          <a:p>
            <a:r>
              <a:rPr lang="en-US" dirty="0" smtClean="0"/>
              <a:t>Some pre-packaged csv files were too large for use in Github with additional software installations.</a:t>
            </a:r>
          </a:p>
          <a:p>
            <a:endParaRPr lang="en-US" dirty="0"/>
          </a:p>
        </p:txBody>
      </p:sp>
    </p:spTree>
    <p:extLst>
      <p:ext uri="{BB962C8B-B14F-4D97-AF65-F5344CB8AC3E}">
        <p14:creationId xmlns:p14="http://schemas.microsoft.com/office/powerpoint/2010/main" val="1795660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 Type </a:t>
            </a:r>
            <a:r>
              <a:rPr lang="en-US" dirty="0" smtClean="0"/>
              <a:t>by percentage</a:t>
            </a:r>
            <a:endParaRPr lang="en-US" dirty="0"/>
          </a:p>
        </p:txBody>
      </p:sp>
      <p:pic>
        <p:nvPicPr>
          <p:cNvPr id="7" name="Content Placeholder 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3969327" y="2214695"/>
            <a:ext cx="4384964" cy="3791250"/>
          </a:xfrm>
        </p:spPr>
      </p:pic>
    </p:spTree>
    <p:extLst>
      <p:ext uri="{BB962C8B-B14F-4D97-AF65-F5344CB8AC3E}">
        <p14:creationId xmlns:p14="http://schemas.microsoft.com/office/powerpoint/2010/main" val="811571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 </a:t>
            </a:r>
            <a:r>
              <a:rPr lang="en-US" dirty="0"/>
              <a:t>type </a:t>
            </a:r>
            <a:r>
              <a:rPr lang="en-US" dirty="0" smtClean="0"/>
              <a:t>Total Funding Percentages </a:t>
            </a:r>
            <a:endParaRPr lang="en-US" dirty="0"/>
          </a:p>
        </p:txBody>
      </p:sp>
      <p:pic>
        <p:nvPicPr>
          <p:cNvPr id="6" name="Content Placeholder 5"/>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3383973" y="2214694"/>
            <a:ext cx="5424053" cy="3812032"/>
          </a:xfrm>
        </p:spPr>
      </p:pic>
    </p:spTree>
    <p:extLst>
      <p:ext uri="{BB962C8B-B14F-4D97-AF65-F5344CB8AC3E}">
        <p14:creationId xmlns:p14="http://schemas.microsoft.com/office/powerpoint/2010/main" val="3584956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566</TotalTime>
  <Words>981</Words>
  <Application>Microsoft Office PowerPoint</Application>
  <PresentationFormat>Widescreen</PresentationFormat>
  <Paragraphs>87</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Tw Cen MT</vt:lpstr>
      <vt:lpstr>Droplet</vt:lpstr>
      <vt:lpstr>Data visualization &amp; Analytics</vt:lpstr>
      <vt:lpstr>Safety Moment</vt:lpstr>
      <vt:lpstr>Our Project –Startups</vt:lpstr>
      <vt:lpstr>Data Gathering – User interface ($)</vt:lpstr>
      <vt:lpstr>Data Gathering – API interface</vt:lpstr>
      <vt:lpstr>Data Gathering – Screen Scraping </vt:lpstr>
      <vt:lpstr>Data cleansing</vt:lpstr>
      <vt:lpstr>Funding Type by percentage</vt:lpstr>
      <vt:lpstr>Funding type Total Funding Percentages </vt:lpstr>
      <vt:lpstr>funding Type Average Investment </vt:lpstr>
      <vt:lpstr>Lessons Learned</vt:lpstr>
      <vt:lpstr>Questions</vt:lpstr>
      <vt:lpstr>Appendix</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&amp; Analytics</dc:title>
  <dc:creator>Chrisg</dc:creator>
  <cp:lastModifiedBy>Chrisg</cp:lastModifiedBy>
  <cp:revision>43</cp:revision>
  <dcterms:created xsi:type="dcterms:W3CDTF">2017-09-02T00:33:22Z</dcterms:created>
  <dcterms:modified xsi:type="dcterms:W3CDTF">2017-09-12T01:08:58Z</dcterms:modified>
</cp:coreProperties>
</file>