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notesMaster1.xml" ContentType="application/vnd.openxmlformats-officedocument.presentationml.notesMaster+xml"/>
  <Override PartName="/ppt/notesMasters/_rels/notes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notesSlides/notesSlide55.xml" ContentType="application/vnd.openxmlformats-officedocument.presentationml.notesSlide+xml"/>
  <Override PartName="/ppt/notesSlides/_rels/notesSlide55.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slideLayouts/slideLayout9.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35.xml" ContentType="application/vnd.openxmlformats-officedocument.presentationml.slideLayout+xml"/>
  <Override PartName="/ppt/slideLayouts/slideLayout5.xml" ContentType="application/vnd.openxmlformats-officedocument.presentationml.slideLayout+xml"/>
  <Override PartName="/ppt/slideLayouts/slideLayout36.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33.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_rels/presentation.xml.rels" ContentType="application/vnd.openxmlformats-package.relationships+xml"/>
  <Override PartName="/ppt/slides/slide26.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_rels/slide53.xml.rels" ContentType="application/vnd.openxmlformats-package.relationships+xml"/>
  <Override PartName="/ppt/slides/_rels/slide9.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38.xml.rels" ContentType="application/vnd.openxmlformats-package.relationships+xml"/>
  <Override PartName="/ppt/slides/_rels/slide4.xml.rels" ContentType="application/vnd.openxmlformats-package.relationships+xml"/>
  <Override PartName="/ppt/slides/_rels/slide39.xml.rels" ContentType="application/vnd.openxmlformats-package.relationships+xml"/>
  <Override PartName="/ppt/slides/_rels/slide5.xml.rels" ContentType="application/vnd.openxmlformats-package.relationships+xml"/>
  <Override PartName="/ppt/slides/_rels/slide50.xml.rels" ContentType="application/vnd.openxmlformats-package.relationships+xml"/>
  <Override PartName="/ppt/slides/_rels/slide6.xml.rels" ContentType="application/vnd.openxmlformats-package.relationships+xml"/>
  <Override PartName="/ppt/slides/_rels/slide51.xml.rels" ContentType="application/vnd.openxmlformats-package.relationships+xml"/>
  <Override PartName="/ppt/slides/_rels/slide7.xml.rels" ContentType="application/vnd.openxmlformats-package.relationships+xml"/>
  <Override PartName="/ppt/slides/_rels/slide52.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slides/_rels/slide55.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 Id="rId46" Type="http://schemas.openxmlformats.org/officeDocument/2006/relationships/slide" Target="slides/slide41.xml"/><Relationship Id="rId47" Type="http://schemas.openxmlformats.org/officeDocument/2006/relationships/slide" Target="slides/slide42.xml"/><Relationship Id="rId48" Type="http://schemas.openxmlformats.org/officeDocument/2006/relationships/slide" Target="slides/slide43.xml"/><Relationship Id="rId49" Type="http://schemas.openxmlformats.org/officeDocument/2006/relationships/slide" Target="slides/slide44.xml"/><Relationship Id="rId50" Type="http://schemas.openxmlformats.org/officeDocument/2006/relationships/slide" Target="slides/slide45.xml"/><Relationship Id="rId51" Type="http://schemas.openxmlformats.org/officeDocument/2006/relationships/slide" Target="slides/slide46.xml"/><Relationship Id="rId52" Type="http://schemas.openxmlformats.org/officeDocument/2006/relationships/slide" Target="slides/slide47.xml"/><Relationship Id="rId53" Type="http://schemas.openxmlformats.org/officeDocument/2006/relationships/slide" Target="slides/slide48.xml"/><Relationship Id="rId54" Type="http://schemas.openxmlformats.org/officeDocument/2006/relationships/slide" Target="slides/slide49.xml"/><Relationship Id="rId55" Type="http://schemas.openxmlformats.org/officeDocument/2006/relationships/slide" Target="slides/slide50.xml"/><Relationship Id="rId56" Type="http://schemas.openxmlformats.org/officeDocument/2006/relationships/slide" Target="slides/slide51.xml"/><Relationship Id="rId57" Type="http://schemas.openxmlformats.org/officeDocument/2006/relationships/slide" Target="slides/slide52.xml"/><Relationship Id="rId58" Type="http://schemas.openxmlformats.org/officeDocument/2006/relationships/slide" Target="slides/slide53.xml"/><Relationship Id="rId59" Type="http://schemas.openxmlformats.org/officeDocument/2006/relationships/slide" Target="slides/slide54.xml"/><Relationship Id="rId60" Type="http://schemas.openxmlformats.org/officeDocument/2006/relationships/slide" Target="slides/slide55.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sldImg"/>
          </p:nvPr>
        </p:nvSpPr>
        <p:spPr>
          <a:xfrm>
            <a:off x="533520" y="764280"/>
            <a:ext cx="6704640" cy="3771360"/>
          </a:xfrm>
          <a:prstGeom prst="rect">
            <a:avLst/>
          </a:prstGeom>
        </p:spPr>
        <p:txBody>
          <a:bodyPr lIns="0" rIns="0" tIns="0" bIns="0" anchor="ctr"/>
          <a:p>
            <a:pPr algn="ctr"/>
            <a:r>
              <a:rPr b="0" lang="en-CA" sz="4400" spc="-1" strike="noStrike">
                <a:latin typeface="Arial"/>
              </a:rPr>
              <a:t>Click to move the slide</a:t>
            </a:r>
            <a:endParaRPr b="0" lang="en-CA" sz="4400" spc="-1" strike="noStrike">
              <a:latin typeface="Arial"/>
            </a:endParaRPr>
          </a:p>
        </p:txBody>
      </p:sp>
      <p:sp>
        <p:nvSpPr>
          <p:cNvPr id="115" name="PlaceHolder 2"/>
          <p:cNvSpPr>
            <a:spLocks noGrp="1"/>
          </p:cNvSpPr>
          <p:nvPr>
            <p:ph type="body"/>
          </p:nvPr>
        </p:nvSpPr>
        <p:spPr>
          <a:xfrm>
            <a:off x="777240" y="4777560"/>
            <a:ext cx="6217560" cy="4525920"/>
          </a:xfrm>
          <a:prstGeom prst="rect">
            <a:avLst/>
          </a:prstGeom>
        </p:spPr>
        <p:txBody>
          <a:bodyPr lIns="0" rIns="0" tIns="0" bIns="0"/>
          <a:p>
            <a:r>
              <a:rPr b="0" lang="en-CA" sz="2000" spc="-1" strike="noStrike">
                <a:latin typeface="Arial"/>
              </a:rPr>
              <a:t>Click to edit the notes format</a:t>
            </a:r>
            <a:endParaRPr b="0" lang="en-CA" sz="2000" spc="-1" strike="noStrike">
              <a:latin typeface="Arial"/>
            </a:endParaRPr>
          </a:p>
        </p:txBody>
      </p:sp>
      <p:sp>
        <p:nvSpPr>
          <p:cNvPr id="116" name="PlaceHolder 3"/>
          <p:cNvSpPr>
            <a:spLocks noGrp="1"/>
          </p:cNvSpPr>
          <p:nvPr>
            <p:ph type="hdr"/>
          </p:nvPr>
        </p:nvSpPr>
        <p:spPr>
          <a:xfrm>
            <a:off x="0" y="0"/>
            <a:ext cx="3372840" cy="502560"/>
          </a:xfrm>
          <a:prstGeom prst="rect">
            <a:avLst/>
          </a:prstGeom>
        </p:spPr>
        <p:txBody>
          <a:bodyPr lIns="0" rIns="0" tIns="0" bIns="0"/>
          <a:p>
            <a:r>
              <a:rPr b="0" lang="en-CA" sz="1400" spc="-1" strike="noStrike">
                <a:latin typeface="Times New Roman"/>
              </a:rPr>
              <a:t>&lt;header&gt;</a:t>
            </a:r>
            <a:endParaRPr b="0" lang="en-CA" sz="1400" spc="-1" strike="noStrike">
              <a:latin typeface="Times New Roman"/>
            </a:endParaRPr>
          </a:p>
        </p:txBody>
      </p:sp>
      <p:sp>
        <p:nvSpPr>
          <p:cNvPr id="117" name="PlaceHolder 4"/>
          <p:cNvSpPr>
            <a:spLocks noGrp="1"/>
          </p:cNvSpPr>
          <p:nvPr>
            <p:ph type="dt"/>
          </p:nvPr>
        </p:nvSpPr>
        <p:spPr>
          <a:xfrm>
            <a:off x="4399200" y="0"/>
            <a:ext cx="3372840" cy="502560"/>
          </a:xfrm>
          <a:prstGeom prst="rect">
            <a:avLst/>
          </a:prstGeom>
        </p:spPr>
        <p:txBody>
          <a:bodyPr lIns="0" rIns="0" tIns="0" bIns="0"/>
          <a:p>
            <a:pPr algn="r"/>
            <a:r>
              <a:rPr b="0" lang="en-CA" sz="1400" spc="-1" strike="noStrike">
                <a:latin typeface="Times New Roman"/>
              </a:rPr>
              <a:t>&lt;date/time&gt;</a:t>
            </a:r>
            <a:endParaRPr b="0" lang="en-CA" sz="1400" spc="-1" strike="noStrike">
              <a:latin typeface="Times New Roman"/>
            </a:endParaRPr>
          </a:p>
        </p:txBody>
      </p:sp>
      <p:sp>
        <p:nvSpPr>
          <p:cNvPr id="118" name="PlaceHolder 5"/>
          <p:cNvSpPr>
            <a:spLocks noGrp="1"/>
          </p:cNvSpPr>
          <p:nvPr>
            <p:ph type="ftr"/>
          </p:nvPr>
        </p:nvSpPr>
        <p:spPr>
          <a:xfrm>
            <a:off x="0" y="9555480"/>
            <a:ext cx="3372840" cy="502560"/>
          </a:xfrm>
          <a:prstGeom prst="rect">
            <a:avLst/>
          </a:prstGeom>
        </p:spPr>
        <p:txBody>
          <a:bodyPr lIns="0" rIns="0" tIns="0" bIns="0" anchor="b"/>
          <a:p>
            <a:r>
              <a:rPr b="0" lang="en-CA" sz="1400" spc="-1" strike="noStrike">
                <a:latin typeface="Times New Roman"/>
              </a:rPr>
              <a:t>&lt;footer&gt;</a:t>
            </a:r>
            <a:endParaRPr b="0" lang="en-CA" sz="1400" spc="-1" strike="noStrike">
              <a:latin typeface="Times New Roman"/>
            </a:endParaRPr>
          </a:p>
        </p:txBody>
      </p:sp>
      <p:sp>
        <p:nvSpPr>
          <p:cNvPr id="119" name="PlaceHolder 6"/>
          <p:cNvSpPr>
            <a:spLocks noGrp="1"/>
          </p:cNvSpPr>
          <p:nvPr>
            <p:ph type="sldNum"/>
          </p:nvPr>
        </p:nvSpPr>
        <p:spPr>
          <a:xfrm>
            <a:off x="4399200" y="9555480"/>
            <a:ext cx="3372840" cy="502560"/>
          </a:xfrm>
          <a:prstGeom prst="rect">
            <a:avLst/>
          </a:prstGeom>
        </p:spPr>
        <p:txBody>
          <a:bodyPr lIns="0" rIns="0" tIns="0" bIns="0" anchor="b"/>
          <a:p>
            <a:pPr algn="r"/>
            <a:fld id="{39F18151-28BD-405C-812A-55B57335096F}" type="slidenum">
              <a:rPr b="0" lang="en-CA" sz="1400" spc="-1" strike="noStrike">
                <a:latin typeface="Times New Roman"/>
              </a:rPr>
              <a:t>&lt;number&gt;</a:t>
            </a:fld>
            <a:endParaRPr b="0" lang="en-CA"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sldImg"/>
          </p:nvPr>
        </p:nvSpPr>
        <p:spPr>
          <a:xfrm>
            <a:off x="1143000" y="685800"/>
            <a:ext cx="4564440" cy="3421440"/>
          </a:xfrm>
          <a:prstGeom prst="rect">
            <a:avLst/>
          </a:prstGeom>
        </p:spPr>
      </p:sp>
      <p:sp>
        <p:nvSpPr>
          <p:cNvPr id="398" name="PlaceHolder 2"/>
          <p:cNvSpPr>
            <a:spLocks noGrp="1"/>
          </p:cNvSpPr>
          <p:nvPr>
            <p:ph type="body"/>
          </p:nvPr>
        </p:nvSpPr>
        <p:spPr>
          <a:xfrm>
            <a:off x="685800" y="4343400"/>
            <a:ext cx="5478840" cy="4107240"/>
          </a:xfrm>
          <a:prstGeom prst="rect">
            <a:avLst/>
          </a:prstGeom>
        </p:spPr>
        <p:txBody>
          <a:bodyPr lIns="0" rIns="0" tIns="0" bIns="0"/>
          <a:p>
            <a:endParaRPr b="0" lang="en-CA" sz="2000" spc="-1" strike="noStrike">
              <a:latin typeface="Arial"/>
            </a:endParaRPr>
          </a:p>
        </p:txBody>
      </p:sp>
      <p:sp>
        <p:nvSpPr>
          <p:cNvPr id="399" name="CustomShape 3"/>
          <p:cNvSpPr/>
          <p:nvPr/>
        </p:nvSpPr>
        <p:spPr>
          <a:xfrm>
            <a:off x="3884760" y="8685360"/>
            <a:ext cx="2964240" cy="44964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CA"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CA"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CA"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CA"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CA"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CA"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CA"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CA"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CA"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CA"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CA"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CA"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CA"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CA"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r>
              <a:rPr b="0" lang="en-CA" sz="4400" spc="-1" strike="noStrike">
                <a:latin typeface="Arial"/>
              </a:rPr>
              <a:t>Click to edit the title text format</a:t>
            </a:r>
            <a:endParaRPr b="0" lang="en-CA" sz="44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CA" sz="3200" spc="-1" strike="noStrike">
                <a:latin typeface="Arial"/>
              </a:rPr>
              <a:t>Click to edit the outline text format</a:t>
            </a:r>
            <a:endParaRPr b="0" lang="en-CA" sz="3200" spc="-1" strike="noStrike">
              <a:latin typeface="Arial"/>
            </a:endParaRPr>
          </a:p>
          <a:p>
            <a:pPr lvl="1" marL="864000" indent="-324000">
              <a:spcBef>
                <a:spcPts val="1134"/>
              </a:spcBef>
              <a:buClr>
                <a:srgbClr val="000000"/>
              </a:buClr>
              <a:buSzPct val="75000"/>
              <a:buFont typeface="Symbol" charset="2"/>
              <a:buChar char=""/>
            </a:pPr>
            <a:r>
              <a:rPr b="0" lang="en-CA" sz="2800" spc="-1" strike="noStrike">
                <a:latin typeface="Arial"/>
              </a:rPr>
              <a:t>Second Outline Level</a:t>
            </a:r>
            <a:endParaRPr b="0" lang="en-CA" sz="2800" spc="-1" strike="noStrike">
              <a:latin typeface="Arial"/>
            </a:endParaRPr>
          </a:p>
          <a:p>
            <a:pPr lvl="2" marL="1296000" indent="-288000">
              <a:spcBef>
                <a:spcPts val="850"/>
              </a:spcBef>
              <a:buClr>
                <a:srgbClr val="000000"/>
              </a:buClr>
              <a:buSzPct val="45000"/>
              <a:buFont typeface="Wingdings" charset="2"/>
              <a:buChar char=""/>
            </a:pPr>
            <a:r>
              <a:rPr b="0" lang="en-CA" sz="2400" spc="-1" strike="noStrike">
                <a:latin typeface="Arial"/>
              </a:rPr>
              <a:t>Third Outline Level</a:t>
            </a:r>
            <a:endParaRPr b="0" lang="en-CA" sz="2400" spc="-1" strike="noStrike">
              <a:latin typeface="Arial"/>
            </a:endParaRPr>
          </a:p>
          <a:p>
            <a:pPr lvl="3" marL="1728000" indent="-216000">
              <a:spcBef>
                <a:spcPts val="567"/>
              </a:spcBef>
              <a:buClr>
                <a:srgbClr val="000000"/>
              </a:buClr>
              <a:buSzPct val="75000"/>
              <a:buFont typeface="Symbol" charset="2"/>
              <a:buChar char=""/>
            </a:pPr>
            <a:r>
              <a:rPr b="0" lang="en-CA" sz="2000" spc="-1" strike="noStrike">
                <a:latin typeface="Arial"/>
              </a:rPr>
              <a:t>Fourth Outline Level</a:t>
            </a:r>
            <a:endParaRPr b="0" lang="en-CA" sz="2000" spc="-1" strike="noStrike">
              <a:latin typeface="Arial"/>
            </a:endParaRPr>
          </a:p>
          <a:p>
            <a:pPr lvl="4" marL="2160000" indent="-216000">
              <a:spcBef>
                <a:spcPts val="283"/>
              </a:spcBef>
              <a:buClr>
                <a:srgbClr val="000000"/>
              </a:buClr>
              <a:buSzPct val="45000"/>
              <a:buFont typeface="Wingdings" charset="2"/>
              <a:buChar char=""/>
            </a:pPr>
            <a:r>
              <a:rPr b="0" lang="en-CA" sz="2000" spc="-1" strike="noStrike">
                <a:latin typeface="Arial"/>
              </a:rPr>
              <a:t>Fifth Outline Level</a:t>
            </a:r>
            <a:endParaRPr b="0" lang="en-CA" sz="2000" spc="-1" strike="noStrike">
              <a:latin typeface="Arial"/>
            </a:endParaRPr>
          </a:p>
          <a:p>
            <a:pPr lvl="5" marL="2592000" indent="-216000">
              <a:spcBef>
                <a:spcPts val="283"/>
              </a:spcBef>
              <a:buClr>
                <a:srgbClr val="000000"/>
              </a:buClr>
              <a:buSzPct val="45000"/>
              <a:buFont typeface="Wingdings" charset="2"/>
              <a:buChar char=""/>
            </a:pPr>
            <a:r>
              <a:rPr b="0" lang="en-CA" sz="2000" spc="-1" strike="noStrike">
                <a:latin typeface="Arial"/>
              </a:rPr>
              <a:t>Sixth Outline Level</a:t>
            </a:r>
            <a:endParaRPr b="0" lang="en-CA" sz="2000" spc="-1" strike="noStrike">
              <a:latin typeface="Arial"/>
            </a:endParaRPr>
          </a:p>
          <a:p>
            <a:pPr lvl="6" marL="3024000" indent="-216000">
              <a:spcBef>
                <a:spcPts val="283"/>
              </a:spcBef>
              <a:buClr>
                <a:srgbClr val="000000"/>
              </a:buClr>
              <a:buSzPct val="45000"/>
              <a:buFont typeface="Wingdings" charset="2"/>
              <a:buChar char=""/>
            </a:pPr>
            <a:r>
              <a:rPr b="0" lang="en-CA" sz="2000" spc="-1" strike="noStrike">
                <a:latin typeface="Arial"/>
              </a:rPr>
              <a:t>Seventh Outline Level</a:t>
            </a:r>
            <a:endParaRPr b="0" lang="en-CA"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hyperlink" Target="https://www.youtube.com/watch?v=Klfjr4TF9i0" TargetMode="External"/><Relationship Id="rId2" Type="http://schemas.openxmlformats.org/officeDocument/2006/relationships/hyperlink" Target="https://www.linuxnix.com/what-is-source-code-management-or-version-control/" TargetMode="External"/><Relationship Id="rId3"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hyperlink" Target="https://github.com/chrisgauthier742018/demopy.git" TargetMode="External"/><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hyperlink" Target="https://www.youtube.com/watch?v=1er2cjUq1UI" TargetMode="External"/><Relationship Id="rId2" Type="http://schemas.openxmlformats.org/officeDocument/2006/relationships/hyperlink" Target="https://www.youtube.com/watch?v=p7-U1_E_j3w&amp;t=211s" TargetMode="External"/><Relationship Id="rId3"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hyperlink" Target="https://www.youtube.com/watch?v=yse_OrdueKk&amp;t=978s" TargetMode="External"/><Relationship Id="rId2"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hyperlink" Target="https://aws.amazon.com/" TargetMode="External"/><Relationship Id="rId2" Type="http://schemas.openxmlformats.org/officeDocument/2006/relationships/hyperlink" Target="http://azure.microsoft.com/en-ca/" TargetMode="External"/><Relationship Id="rId3"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9.xml.rels><?xml version="1.0" encoding="UTF-8"?>
<Relationships xmlns="http://schemas.openxmlformats.org/package/2006/relationships"><Relationship Id="rId1" Type="http://schemas.openxmlformats.org/officeDocument/2006/relationships/hyperlink" Target="https://www.youtube.com/watch?v=VXqbRNwXC2A" TargetMode="External"/><Relationship Id="rId2" Type="http://schemas.openxmlformats.org/officeDocument/2006/relationships/hyperlink" Target="https://www.youtube.com/watch?v=K_M9HZShQ50" TargetMode="External"/><Relationship Id="rId3" Type="http://schemas.openxmlformats.org/officeDocument/2006/relationships/hyperlink" Target="https://www.youtube.com/watch?v=fJktrxFhOxk" TargetMode="External"/><Relationship Id="rId4"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hyperlink" Target="https://www.youtube.com/watch?v=nrqmYvjHHJg" TargetMode="External"/><Relationship Id="rId2" Type="http://schemas.openxmlformats.org/officeDocument/2006/relationships/hyperlink" Target="https://www.youtube.com/watch?v=n24OBVGHufQ" TargetMode="External"/><Relationship Id="rId3"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hyperlink" Target="https://www.youtube.com/playlist?list=PL9ooVrP1hQOFUm7TmkH1zk5xy75GAxV44" TargetMode="External"/><Relationship Id="rId2" Type="http://schemas.openxmlformats.org/officeDocument/2006/relationships/hyperlink" Target="https://www.youtube.com/watch?v=RLd_XTyt-w8" TargetMode="External"/><Relationship Id="rId3" Type="http://schemas.openxmlformats.org/officeDocument/2006/relationships/hyperlink" Target="https://www.youtube.com/watch?v=Z3SYDTMP3ME" TargetMode="External"/><Relationship Id="rId4" Type="http://schemas.openxmlformats.org/officeDocument/2006/relationships/hyperlink" Target="https://www.youtube.com/watch?v=tDuruX7XSac&amp;t=15s" TargetMode="External"/><Relationship Id="rId5" Type="http://schemas.openxmlformats.org/officeDocument/2006/relationships/hyperlink" Target="https://www.youtube.com/playlist?list=PL9ooVrP1hQOFUm7TmkH1zk5xy75GAxV44" TargetMode="External"/><Relationship Id="rId6"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9.xml.rels><?xml version="1.0" encoding="UTF-8"?>
<Relationships xmlns="http://schemas.openxmlformats.org/package/2006/relationships"><Relationship Id="rId1" Type="http://schemas.openxmlformats.org/officeDocument/2006/relationships/hyperlink" Target="https://www.youtube.com/watch?v=L3dYocCSU-E&amp;t=13s" TargetMode="External"/><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hyperlink" Target="https://www.youtube.com/watch?v=_Gpe1Zn-1fE" TargetMode="External"/><Relationship Id="rId2"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hyperlink" Target="https://github.com/chrisgauthier742018/devopscourse" TargetMode="External"/><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146e83"/>
        </a:solidFill>
      </p:bgPr>
    </p:bg>
    <p:spTree>
      <p:nvGrpSpPr>
        <p:cNvPr id="1" name=""/>
        <p:cNvGrpSpPr/>
        <p:nvPr/>
      </p:nvGrpSpPr>
      <p:grpSpPr>
        <a:xfrm>
          <a:off x="0" y="0"/>
          <a:ext cx="0" cy="0"/>
          <a:chOff x="0" y="0"/>
          <a:chExt cx="0" cy="0"/>
        </a:xfrm>
      </p:grpSpPr>
      <p:sp>
        <p:nvSpPr>
          <p:cNvPr id="120" name="CustomShape 1"/>
          <p:cNvSpPr/>
          <p:nvPr/>
        </p:nvSpPr>
        <p:spPr>
          <a:xfrm>
            <a:off x="-71640" y="3240000"/>
            <a:ext cx="9136440" cy="3565440"/>
          </a:xfrm>
          <a:prstGeom prst="rect">
            <a:avLst/>
          </a:prstGeom>
          <a:solidFill>
            <a:srgbClr val="f2f2f2"/>
          </a:solidFill>
          <a:ln>
            <a:noFill/>
          </a:ln>
        </p:spPr>
        <p:style>
          <a:lnRef idx="0"/>
          <a:fillRef idx="0"/>
          <a:effectRef idx="0"/>
          <a:fontRef idx="minor"/>
        </p:style>
        <p:txBody>
          <a:bodyPr lIns="90000" rIns="90000" tIns="45000" bIns="45000"/>
          <a:p>
            <a:pPr algn="ctr">
              <a:lnSpc>
                <a:spcPct val="100000"/>
              </a:lnSpc>
              <a:spcBef>
                <a:spcPts val="641"/>
              </a:spcBef>
            </a:pPr>
            <a:endParaRPr b="0" lang="en-CA" sz="1800" spc="-1" strike="noStrike">
              <a:latin typeface="Arial"/>
            </a:endParaRPr>
          </a:p>
          <a:p>
            <a:pPr algn="ctr">
              <a:lnSpc>
                <a:spcPct val="100000"/>
              </a:lnSpc>
              <a:spcBef>
                <a:spcPts val="680"/>
              </a:spcBef>
            </a:pPr>
            <a:endParaRPr b="0" lang="en-CA" sz="1800" spc="-1" strike="noStrike">
              <a:latin typeface="Arial"/>
            </a:endParaRPr>
          </a:p>
          <a:p>
            <a:pPr algn="ctr">
              <a:lnSpc>
                <a:spcPct val="100000"/>
              </a:lnSpc>
              <a:spcBef>
                <a:spcPts val="680"/>
              </a:spcBef>
            </a:pPr>
            <a:r>
              <a:rPr b="0" lang="en-CA" sz="3400" spc="-1" strike="noStrike" cap="all">
                <a:solidFill>
                  <a:srgbClr val="000000"/>
                </a:solidFill>
                <a:latin typeface="Nexa Bold"/>
                <a:ea typeface="DejaVu Sans"/>
              </a:rPr>
              <a:t>Introducton</a:t>
            </a:r>
            <a:r>
              <a:rPr b="0" lang="en-CA" sz="3400" spc="-1" strike="noStrike">
                <a:solidFill>
                  <a:srgbClr val="292929"/>
                </a:solidFill>
                <a:latin typeface="Nexa Bold"/>
                <a:ea typeface="DejaVu Sans"/>
              </a:rPr>
              <a:t> </a:t>
            </a:r>
            <a:r>
              <a:rPr b="0" lang="en-CA" sz="3400" spc="-1" strike="noStrike" cap="all">
                <a:solidFill>
                  <a:srgbClr val="000000"/>
                </a:solidFill>
                <a:latin typeface="Nexa Bold"/>
                <a:ea typeface="DejaVu Sans"/>
              </a:rPr>
              <a:t>to DevOPs</a:t>
            </a:r>
            <a:endParaRPr b="0" lang="en-CA" sz="3400" spc="-1" strike="noStrike">
              <a:latin typeface="Arial"/>
            </a:endParaRPr>
          </a:p>
        </p:txBody>
      </p:sp>
      <p:pic>
        <p:nvPicPr>
          <p:cNvPr id="121" name="Picture 8" descr=""/>
          <p:cNvPicPr/>
          <p:nvPr/>
        </p:nvPicPr>
        <p:blipFill>
          <a:blip r:embed="rId1"/>
          <a:stretch/>
        </p:blipFill>
        <p:spPr>
          <a:xfrm>
            <a:off x="3311640" y="1268640"/>
            <a:ext cx="2260800" cy="658080"/>
          </a:xfrm>
          <a:prstGeom prst="rect">
            <a:avLst/>
          </a:prstGeom>
          <a:ln>
            <a:noFill/>
          </a:ln>
        </p:spPr>
      </p:pic>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1"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a:t>
            </a:r>
            <a:r>
              <a:rPr b="0" lang="en-CA" sz="3000" spc="-1" strike="noStrike" cap="all">
                <a:solidFill>
                  <a:srgbClr val="292929"/>
                </a:solidFill>
                <a:latin typeface="Nexa Bold"/>
                <a:ea typeface="DejaVu Sans"/>
              </a:rPr>
              <a:t>Management</a:t>
            </a:r>
            <a:r>
              <a:rPr b="0" lang="en-CA" sz="3000" spc="-1" strike="noStrike" cap="all">
                <a:solidFill>
                  <a:srgbClr val="292929"/>
                </a:solidFill>
                <a:latin typeface="Nexa Bold"/>
                <a:ea typeface="DejaVu Sans"/>
              </a:rPr>
              <a: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62"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63"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64"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65"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2400" spc="-1" strike="noStrike">
                <a:solidFill>
                  <a:srgbClr val="000000"/>
                </a:solidFill>
                <a:latin typeface="Arial"/>
                <a:ea typeface="DejaVu Sans"/>
              </a:rPr>
              <a:t>Source Code Management (SCM) is one of the most important concepts in a DevOps course.  </a:t>
            </a:r>
            <a:endParaRPr b="0" lang="en-CA" sz="2400" spc="-1" strike="noStrike">
              <a:latin typeface="Arial"/>
            </a:endParaRPr>
          </a:p>
          <a:p>
            <a:pPr>
              <a:lnSpc>
                <a:spcPct val="100000"/>
              </a:lnSpc>
            </a:pPr>
            <a:endParaRPr b="0" lang="en-CA" sz="2400" spc="-1" strike="noStrike">
              <a:latin typeface="Arial"/>
            </a:endParaRPr>
          </a:p>
          <a:p>
            <a:pPr>
              <a:lnSpc>
                <a:spcPct val="100000"/>
              </a:lnSpc>
            </a:pPr>
            <a:r>
              <a:rPr b="0" lang="en-CA" sz="2400" spc="-1" strike="noStrike">
                <a:solidFill>
                  <a:srgbClr val="000000"/>
                </a:solidFill>
                <a:latin typeface="Arial"/>
                <a:ea typeface="DejaVu Sans"/>
              </a:rPr>
              <a:t>This practice stores our source code in buckets on a remote server that can be accessed from our local workstations.</a:t>
            </a:r>
            <a:endParaRPr b="0" lang="en-CA" sz="2400" spc="-1" strike="noStrike">
              <a:latin typeface="Arial"/>
            </a:endParaRPr>
          </a:p>
          <a:p>
            <a:pPr>
              <a:lnSpc>
                <a:spcPct val="100000"/>
              </a:lnSpc>
            </a:pPr>
            <a:endParaRPr b="0" lang="en-CA" sz="24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66"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Managment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67"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68"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69"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70"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pic>
        <p:nvPicPr>
          <p:cNvPr id="171" name="" descr=""/>
          <p:cNvPicPr/>
          <p:nvPr/>
        </p:nvPicPr>
        <p:blipFill>
          <a:blip r:embed="rId1"/>
          <a:stretch/>
        </p:blipFill>
        <p:spPr>
          <a:xfrm>
            <a:off x="20160" y="1236240"/>
            <a:ext cx="9142920" cy="646704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72"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a:t>
            </a:r>
            <a:r>
              <a:rPr b="0" lang="en-CA" sz="3000" spc="-1" strike="noStrike" cap="all">
                <a:solidFill>
                  <a:srgbClr val="292929"/>
                </a:solidFill>
                <a:latin typeface="Nexa Bold"/>
                <a:ea typeface="DejaVu Sans"/>
              </a:rPr>
              <a:t>Management</a:t>
            </a:r>
            <a:r>
              <a:rPr b="0" lang="en-CA" sz="3000" spc="-1" strike="noStrike" cap="all">
                <a:solidFill>
                  <a:srgbClr val="292929"/>
                </a:solidFill>
                <a:latin typeface="Nexa Bold"/>
                <a:ea typeface="DejaVu Sans"/>
              </a:rPr>
              <a: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73"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7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75"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76"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What is SCM:</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When developing a software application, SCM gives us the following essential features: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Backup and Restore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A SCM solution allows us to move between versions easily.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For example, if we make a mistake in our code, we can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simply go back to a working version and start work again.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We can track our changes on a project by commit.  This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allows us to track who changed the code and what was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changed.  This is useful to know who does what on a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project.</a:t>
            </a:r>
            <a:endParaRPr b="0" lang="en-CA" sz="1800" spc="-1" strike="noStrike">
              <a:latin typeface="Arial"/>
            </a:endParaRPr>
          </a:p>
          <a:p>
            <a:pPr>
              <a:lnSpc>
                <a:spcPct val="100000"/>
              </a:lnSpc>
            </a:pPr>
            <a:endParaRPr b="0" lang="en-CA" sz="18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77"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a:t>
            </a:r>
            <a:r>
              <a:rPr b="0" lang="en-CA" sz="3000" spc="-1" strike="noStrike" cap="all">
                <a:solidFill>
                  <a:srgbClr val="292929"/>
                </a:solidFill>
                <a:latin typeface="Nexa Bold"/>
                <a:ea typeface="DejaVu Sans"/>
              </a:rPr>
              <a:t>Management</a:t>
            </a:r>
            <a:r>
              <a:rPr b="0" lang="en-CA" sz="3000" spc="-1" strike="noStrike" cap="all">
                <a:solidFill>
                  <a:srgbClr val="292929"/>
                </a:solidFill>
                <a:latin typeface="Nexa Bold"/>
                <a:ea typeface="DejaVu Sans"/>
              </a:rPr>
              <a: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78"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7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80"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81"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1"/>
              </a:rPr>
              <a:t>https://www.youtube.com/watch?v=Klfjr4TF9i0</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2"/>
              </a:rPr>
              <a:t>https://www.linuxnix.com/what-is-source-code-management-or-version-control/</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82"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a:t>
            </a:r>
            <a:r>
              <a:rPr b="0" lang="en-CA" sz="3000" spc="-1" strike="noStrike" cap="all">
                <a:solidFill>
                  <a:srgbClr val="292929"/>
                </a:solidFill>
                <a:latin typeface="Nexa Bold"/>
                <a:ea typeface="DejaVu Sans"/>
              </a:rPr>
              <a:t>Management</a:t>
            </a:r>
            <a:r>
              <a:rPr b="0" lang="en-CA" sz="3000" spc="-1" strike="noStrike" cap="all">
                <a:solidFill>
                  <a:srgbClr val="292929"/>
                </a:solidFill>
                <a:latin typeface="Nexa Bold"/>
                <a:ea typeface="DejaVu Sans"/>
              </a:rPr>
              <a: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83"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8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85"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86"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Demonstration (pulling a repo)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Open your </a:t>
            </a:r>
            <a:r>
              <a:rPr b="0" lang="en-CA" sz="1800" spc="-1" strike="noStrike">
                <a:solidFill>
                  <a:srgbClr val="000000"/>
                </a:solidFill>
                <a:latin typeface="Arial"/>
                <a:ea typeface="DejaVu Sans"/>
              </a:rPr>
              <a:t>Ubuntu</a:t>
            </a:r>
            <a:r>
              <a:rPr b="0" lang="en-CA" sz="1800" spc="-1" strike="noStrike">
                <a:solidFill>
                  <a:srgbClr val="000000"/>
                </a:solidFill>
                <a:latin typeface="Arial"/>
                <a:ea typeface="DejaVu Sans"/>
              </a:rPr>
              <a:t>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    Git to download (clone) the python repo I’ve made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here:   </a:t>
            </a:r>
            <a:r>
              <a:rPr b="0" lang="en-CA" sz="1800" spc="-1" strike="noStrike" u="sng">
                <a:solidFill>
                  <a:srgbClr val="0000ff"/>
                </a:solidFill>
                <a:uFillTx/>
                <a:latin typeface="Arial"/>
                <a:ea typeface="DejaVu Sans"/>
                <a:hlinkClick r:id="rId1"/>
              </a:rPr>
              <a:t>https://github.com/chrisgauthier742018/demopy.git</a:t>
            </a: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Make a change in the README.md file of the python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project.</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status</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commit -m “Changed Readme”</a:t>
            </a:r>
            <a:endParaRPr b="0" lang="en-CA" sz="1800" spc="-1" strike="noStrike">
              <a:latin typeface="Arial"/>
            </a:endParaRPr>
          </a:p>
          <a:p>
            <a:pPr>
              <a:lnSpc>
                <a:spcPct val="100000"/>
              </a:lnSpc>
            </a:pPr>
            <a:r>
              <a:rPr b="0" lang="en-CA" sz="1800" spc="-1" strike="noStrike">
                <a:solidFill>
                  <a:srgbClr val="000000"/>
                </a:solidFill>
                <a:latin typeface="Arial"/>
                <a:ea typeface="DejaVu Sans"/>
              </a:rPr>
              <a:t>6)</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git push -u orgin master</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87"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Source CODE </a:t>
            </a:r>
            <a:r>
              <a:rPr b="0" lang="en-CA" sz="3000" spc="-1" strike="noStrike" cap="all">
                <a:solidFill>
                  <a:srgbClr val="292929"/>
                </a:solidFill>
                <a:latin typeface="Nexa Bold"/>
                <a:ea typeface="DejaVu Sans"/>
              </a:rPr>
              <a:t>Management</a:t>
            </a:r>
            <a:r>
              <a:rPr b="0" lang="en-CA" sz="3000" spc="-1" strike="noStrike" cap="all">
                <a:solidFill>
                  <a:srgbClr val="292929"/>
                </a:solidFill>
                <a:latin typeface="Nexa Bold"/>
                <a:ea typeface="DejaVu Sans"/>
              </a:rPr>
              <a:t> </a:t>
            </a:r>
            <a:r>
              <a:rPr b="0" lang="en-CA" sz="3000" spc="-1" strike="noStrike" cap="all">
                <a:solidFill>
                  <a:srgbClr val="1fa0be"/>
                </a:solidFill>
                <a:latin typeface="Nexa Bold"/>
                <a:ea typeface="DejaVu Sans"/>
              </a:rPr>
              <a:t>GIT</a:t>
            </a:r>
            <a:endParaRPr b="0" lang="en-CA" sz="3000" spc="-1" strike="noStrike">
              <a:latin typeface="Arial"/>
            </a:endParaRPr>
          </a:p>
          <a:p>
            <a:pPr>
              <a:lnSpc>
                <a:spcPct val="100000"/>
              </a:lnSpc>
            </a:pPr>
            <a:endParaRPr b="0" lang="en-CA" sz="3000" spc="-1" strike="noStrike">
              <a:latin typeface="Arial"/>
            </a:endParaRPr>
          </a:p>
        </p:txBody>
      </p:sp>
      <p:sp>
        <p:nvSpPr>
          <p:cNvPr id="188"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8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90"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91"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Homework (creating and initing a repo)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Open your </a:t>
            </a:r>
            <a:r>
              <a:rPr b="0" lang="en-CA" sz="1800" spc="-1" strike="noStrike">
                <a:solidFill>
                  <a:srgbClr val="000000"/>
                </a:solidFill>
                <a:latin typeface="Arial"/>
                <a:ea typeface="DejaVu Sans"/>
              </a:rPr>
              <a:t>Ubuntu</a:t>
            </a:r>
            <a:r>
              <a:rPr b="0" lang="en-CA" sz="1800" spc="-1" strike="noStrike">
                <a:solidFill>
                  <a:srgbClr val="000000"/>
                </a:solidFill>
                <a:latin typeface="Arial"/>
                <a:ea typeface="DejaVu Sans"/>
              </a:rPr>
              <a:t>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 helloworld.py application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3)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recreate the steps required to create your repo on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github.com</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your helloworld.py app under source control.</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push your app up to your own rep.</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92"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Continuous</a:t>
            </a:r>
            <a:r>
              <a:rPr b="0" lang="en-CA" sz="3000" spc="-1" strike="noStrike" cap="all">
                <a:solidFill>
                  <a:srgbClr val="292929"/>
                </a:solidFill>
                <a:latin typeface="Nexa Bold"/>
                <a:ea typeface="DejaVu Sans"/>
              </a:rPr>
              <a:t> </a:t>
            </a:r>
            <a:r>
              <a:rPr b="0" lang="en-CA" sz="3000" spc="-1" strike="noStrike" cap="all">
                <a:solidFill>
                  <a:srgbClr val="1fa0be"/>
                </a:solidFill>
                <a:latin typeface="Nexa Bold"/>
                <a:ea typeface="DejaVu Sans"/>
              </a:rPr>
              <a:t>INTEGRATION</a:t>
            </a:r>
            <a:endParaRPr b="0" lang="en-CA" sz="3000" spc="-1" strike="noStrike">
              <a:latin typeface="Arial"/>
            </a:endParaRPr>
          </a:p>
          <a:p>
            <a:pPr>
              <a:lnSpc>
                <a:spcPct val="100000"/>
              </a:lnSpc>
            </a:pPr>
            <a:endParaRPr b="0" lang="en-CA" sz="3000" spc="-1" strike="noStrike">
              <a:latin typeface="Arial"/>
            </a:endParaRPr>
          </a:p>
        </p:txBody>
      </p:sp>
      <p:sp>
        <p:nvSpPr>
          <p:cNvPr id="193"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9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95"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96"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Before DevOps, we used to have the following scenario when there were more than one developers working on a code base.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Developer A would clone the source code and make changes.  Developer B would clone the source code and make changes.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Developer A would commit those changes to the repos and Developer B would commit those changes to the repo.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Some times, if there is a mistake in one of the files being changed, Developer A and Developer B would have to sit down and figure out what broke and integrate fixes and then commit to a master branch again.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(chart depicting this here)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97"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Continuous</a:t>
            </a:r>
            <a:r>
              <a:rPr b="0" lang="en-CA" sz="3000" spc="-1" strike="noStrike" cap="all">
                <a:solidFill>
                  <a:srgbClr val="292929"/>
                </a:solidFill>
                <a:latin typeface="Nexa Bold"/>
                <a:ea typeface="DejaVu Sans"/>
              </a:rPr>
              <a:t> </a:t>
            </a:r>
            <a:r>
              <a:rPr b="0" lang="en-CA" sz="3000" spc="-1" strike="noStrike" cap="all">
                <a:solidFill>
                  <a:srgbClr val="1fa0be"/>
                </a:solidFill>
                <a:latin typeface="Nexa Bold"/>
                <a:ea typeface="DejaVu Sans"/>
              </a:rPr>
              <a:t>INTEGRATION</a:t>
            </a:r>
            <a:endParaRPr b="0" lang="en-CA" sz="3000" spc="-1" strike="noStrike">
              <a:latin typeface="Arial"/>
            </a:endParaRPr>
          </a:p>
          <a:p>
            <a:pPr>
              <a:lnSpc>
                <a:spcPct val="100000"/>
              </a:lnSpc>
            </a:pPr>
            <a:endParaRPr b="0" lang="en-CA" sz="3000" spc="-1" strike="noStrike">
              <a:latin typeface="Arial"/>
            </a:endParaRPr>
          </a:p>
        </p:txBody>
      </p:sp>
      <p:sp>
        <p:nvSpPr>
          <p:cNvPr id="198"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9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00"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01"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02"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Continuous</a:t>
            </a:r>
            <a:r>
              <a:rPr b="0" lang="en-CA" sz="3000" spc="-1" strike="noStrike" cap="all">
                <a:solidFill>
                  <a:srgbClr val="292929"/>
                </a:solidFill>
                <a:latin typeface="Nexa Bold"/>
                <a:ea typeface="DejaVu Sans"/>
              </a:rPr>
              <a:t> </a:t>
            </a:r>
            <a:r>
              <a:rPr b="0" lang="en-CA" sz="3000" spc="-1" strike="noStrike" cap="all">
                <a:solidFill>
                  <a:srgbClr val="1fa0be"/>
                </a:solidFill>
                <a:latin typeface="Nexa Bold"/>
                <a:ea typeface="DejaVu Sans"/>
              </a:rPr>
              <a:t>INTEGRATION</a:t>
            </a:r>
            <a:endParaRPr b="0" lang="en-CA" sz="3000" spc="-1" strike="noStrike">
              <a:latin typeface="Arial"/>
            </a:endParaRPr>
          </a:p>
          <a:p>
            <a:pPr>
              <a:lnSpc>
                <a:spcPct val="100000"/>
              </a:lnSpc>
            </a:pPr>
            <a:endParaRPr b="0" lang="en-CA" sz="3000" spc="-1" strike="noStrike">
              <a:latin typeface="Arial"/>
            </a:endParaRPr>
          </a:p>
        </p:txBody>
      </p:sp>
      <p:sp>
        <p:nvSpPr>
          <p:cNvPr id="203"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0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05"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06"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Now that DevOps is in the picture, there is something called a </a:t>
            </a:r>
            <a:r>
              <a:rPr b="1" lang="en-CA" sz="1800" spc="-1" strike="noStrike">
                <a:solidFill>
                  <a:srgbClr val="000000"/>
                </a:solidFill>
                <a:latin typeface="Arial"/>
                <a:ea typeface="DejaVu Sans"/>
              </a:rPr>
              <a:t>Build Tool</a:t>
            </a:r>
            <a:r>
              <a:rPr b="0" lang="en-CA" sz="1800" spc="-1" strike="noStrike">
                <a:solidFill>
                  <a:srgbClr val="000000"/>
                </a:solidFill>
                <a:latin typeface="Arial"/>
                <a:ea typeface="DejaVu Sans"/>
              </a:rPr>
              <a:t> that sits in the middle of the developers making changes to the code base.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Every time a developer will commit their changes to the source code base, the</a:t>
            </a:r>
            <a:r>
              <a:rPr b="1" lang="en-CA" sz="1800" spc="-1" strike="noStrike">
                <a:solidFill>
                  <a:srgbClr val="000000"/>
                </a:solidFill>
                <a:latin typeface="Arial"/>
                <a:ea typeface="DejaVu Sans"/>
              </a:rPr>
              <a:t> </a:t>
            </a:r>
            <a:r>
              <a:rPr b="0" lang="en-CA" sz="1800" spc="-1" strike="noStrike">
                <a:solidFill>
                  <a:srgbClr val="000000"/>
                </a:solidFill>
                <a:latin typeface="Arial"/>
                <a:ea typeface="DejaVu Sans"/>
              </a:rPr>
              <a:t>build tool notices there is a change and pulls the code base down, builds it and runs automatic tests on it.  If the change is built and doesn’t have any errors, it will be pushed into production.</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07"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Continuous</a:t>
            </a:r>
            <a:r>
              <a:rPr b="0" lang="en-CA" sz="3000" spc="-1" strike="noStrike" cap="all">
                <a:solidFill>
                  <a:srgbClr val="292929"/>
                </a:solidFill>
                <a:latin typeface="Nexa Bold"/>
                <a:ea typeface="DejaVu Sans"/>
              </a:rPr>
              <a:t> </a:t>
            </a:r>
            <a:r>
              <a:rPr b="0" lang="en-CA" sz="3000" spc="-1" strike="noStrike" cap="all">
                <a:solidFill>
                  <a:srgbClr val="1fa0be"/>
                </a:solidFill>
                <a:latin typeface="Nexa Bold"/>
                <a:ea typeface="DejaVu Sans"/>
              </a:rPr>
              <a:t>INTEGRATION</a:t>
            </a:r>
            <a:endParaRPr b="0" lang="en-CA" sz="3000" spc="-1" strike="noStrike">
              <a:latin typeface="Arial"/>
            </a:endParaRPr>
          </a:p>
          <a:p>
            <a:pPr>
              <a:lnSpc>
                <a:spcPct val="100000"/>
              </a:lnSpc>
            </a:pPr>
            <a:endParaRPr b="0" lang="en-CA" sz="3000" spc="-1" strike="noStrike">
              <a:latin typeface="Arial"/>
            </a:endParaRPr>
          </a:p>
        </p:txBody>
      </p:sp>
      <p:sp>
        <p:nvSpPr>
          <p:cNvPr id="208"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0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10"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11"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Martin Fowler defines Continuous Integration like this: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i="1" lang="en-CA" sz="1800" spc="-1" strike="noStrike">
                <a:solidFill>
                  <a:srgbClr val="000000"/>
                </a:solidFill>
                <a:latin typeface="Arial"/>
                <a:ea typeface="DejaVu Sans"/>
              </a:rPr>
              <a:t>Continuous Integration is a software development practice where members of a team integrate their work frequently, usually each person integrates at least daily - leading to multiple integrations per day. Each integration is verified by an automated build (including test) to detect integration errors as quickly as possible. Many teams find that this approach leads to significantly reduced integration problems and allows a team to develop cohesive software more rapidly. This article is a quick overview of Continuous Integration summarizing the technique and its current usage.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2" name="CustomShape 1"/>
          <p:cNvSpPr/>
          <p:nvPr/>
        </p:nvSpPr>
        <p:spPr>
          <a:xfrm>
            <a:off x="432000" y="1484640"/>
            <a:ext cx="8272440" cy="52124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marL="343080" indent="-33552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Why We need DevOps and What is DevOps</a:t>
            </a:r>
            <a:endParaRPr b="0" lang="en-CA" sz="2400" spc="-1" strike="noStrike">
              <a:latin typeface="Arial"/>
            </a:endParaRPr>
          </a:p>
          <a:p>
            <a:pPr marL="343080" indent="-33552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Setting up our Tool Set</a:t>
            </a:r>
            <a:endParaRPr b="0" lang="en-CA" sz="2400" spc="-1" strike="noStrike">
              <a:latin typeface="Arial"/>
            </a:endParaRPr>
          </a:p>
          <a:p>
            <a:pPr marL="343080" indent="-33552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Python (and why we’re learning it in a dev ops course)</a:t>
            </a:r>
            <a:endParaRPr b="0" lang="en-CA" sz="2400" spc="-1" strike="noStrike">
              <a:latin typeface="Arial"/>
            </a:endParaRPr>
          </a:p>
          <a:p>
            <a:pPr marL="343080" indent="-33552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Source Code Management</a:t>
            </a:r>
            <a:endParaRPr b="0" lang="en-CA" sz="2400" spc="-1" strike="noStrike">
              <a:latin typeface="Arial"/>
            </a:endParaRPr>
          </a:p>
          <a:p>
            <a:pPr marL="343080" indent="-33552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Integration</a:t>
            </a:r>
            <a:endParaRPr b="0" lang="en-CA" sz="2400" spc="-1" strike="noStrike">
              <a:latin typeface="Arial"/>
            </a:endParaRPr>
          </a:p>
          <a:p>
            <a:pPr marL="343080" indent="-33552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Delivery</a:t>
            </a:r>
            <a:endParaRPr b="0" lang="en-CA" sz="2400" spc="-1" strike="noStrike">
              <a:latin typeface="Arial"/>
            </a:endParaRPr>
          </a:p>
          <a:p>
            <a:pPr marL="343080" indent="-33552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Virtualization</a:t>
            </a:r>
            <a:endParaRPr b="0" lang="en-CA" sz="2400" spc="-1" strike="noStrike">
              <a:latin typeface="Arial"/>
            </a:endParaRPr>
          </a:p>
          <a:p>
            <a:pPr marL="343080" indent="-33552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Configuration Management (ansible, puppet, chef, terraform)</a:t>
            </a:r>
            <a:endParaRPr b="0" lang="en-CA" sz="2400" spc="-1" strike="noStrike">
              <a:latin typeface="Arial"/>
            </a:endParaRPr>
          </a:p>
          <a:p>
            <a:pPr marL="343080" indent="-33552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Containerization (Docker )</a:t>
            </a:r>
            <a:endParaRPr b="0" lang="en-CA" sz="2400" spc="-1" strike="noStrike">
              <a:latin typeface="Arial"/>
            </a:endParaRPr>
          </a:p>
          <a:p>
            <a:pPr marL="343080" indent="-33552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Cloud Computing (AWS, Azure, Google Cloud Platform)</a:t>
            </a:r>
            <a:endParaRPr b="0" lang="en-CA" sz="2400" spc="-1" strike="noStrike">
              <a:latin typeface="Arial"/>
            </a:endParaRPr>
          </a:p>
          <a:p>
            <a:pPr marL="343080" indent="-33552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Continuous Monitoring (Nagios, AWS Cloudwatch, Splunk)</a:t>
            </a:r>
            <a:endParaRPr b="0" lang="en-CA" sz="2400" spc="-1" strike="noStrike">
              <a:latin typeface="Arial"/>
            </a:endParaRPr>
          </a:p>
          <a:p>
            <a:pPr marL="343080" indent="-33552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Final Project</a:t>
            </a:r>
            <a:endParaRPr b="0" lang="en-CA" sz="2400" spc="-1" strike="noStrike">
              <a:latin typeface="Arial"/>
            </a:endParaRPr>
          </a:p>
          <a:p>
            <a:pPr marL="343080" indent="-33552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DevOps for 2020 (new tools / topics in the dev ops pipeline)</a:t>
            </a:r>
            <a:endParaRPr b="0" lang="en-CA" sz="2400" spc="-1" strike="noStrike">
              <a:latin typeface="Arial"/>
            </a:endParaRPr>
          </a:p>
          <a:p>
            <a:pPr>
              <a:lnSpc>
                <a:spcPct val="100000"/>
              </a:lnSpc>
              <a:spcBef>
                <a:spcPts val="561"/>
              </a:spcBef>
            </a:pPr>
            <a:r>
              <a:rPr b="0" lang="en-CA" sz="2800" spc="-1" strike="noStrike">
                <a:solidFill>
                  <a:srgbClr val="000000"/>
                </a:solidFill>
                <a:latin typeface="Calibri"/>
                <a:ea typeface="DejaVu Sans"/>
              </a:rPr>
              <a:t> </a:t>
            </a:r>
            <a:endParaRPr b="0" lang="en-CA" sz="2800" spc="-1" strike="noStrike">
              <a:latin typeface="Arial"/>
            </a:endParaRPr>
          </a:p>
          <a:p>
            <a:pPr>
              <a:lnSpc>
                <a:spcPct val="100000"/>
              </a:lnSpc>
              <a:spcBef>
                <a:spcPts val="499"/>
              </a:spcBef>
            </a:pPr>
            <a:endParaRPr b="0" lang="en-CA" sz="2800" spc="-1" strike="noStrike">
              <a:latin typeface="Arial"/>
            </a:endParaRPr>
          </a:p>
        </p:txBody>
      </p:sp>
      <p:sp>
        <p:nvSpPr>
          <p:cNvPr id="123" name="CustomShape 2"/>
          <p:cNvSpPr/>
          <p:nvPr/>
        </p:nvSpPr>
        <p:spPr>
          <a:xfrm>
            <a:off x="432000" y="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OUR </a:t>
            </a:r>
            <a:r>
              <a:rPr b="0" lang="en-CA" sz="3000" spc="-1" strike="noStrike" cap="all">
                <a:solidFill>
                  <a:srgbClr val="1fa0be"/>
                </a:solidFill>
                <a:latin typeface="Nexa Bold"/>
                <a:ea typeface="DejaVu Sans"/>
              </a:rPr>
              <a:t>Topics</a:t>
            </a:r>
            <a:endParaRPr b="0" lang="en-CA" sz="3000" spc="-1" strike="noStrike">
              <a:latin typeface="Arial"/>
            </a:endParaRPr>
          </a:p>
        </p:txBody>
      </p:sp>
      <p:sp>
        <p:nvSpPr>
          <p:cNvPr id="124" name="CustomShape 3"/>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25"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12"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Continuous</a:t>
            </a:r>
            <a:r>
              <a:rPr b="0" lang="en-CA" sz="3000" spc="-1" strike="noStrike" cap="all">
                <a:solidFill>
                  <a:srgbClr val="292929"/>
                </a:solidFill>
                <a:latin typeface="Nexa Bold"/>
                <a:ea typeface="DejaVu Sans"/>
              </a:rPr>
              <a:t> </a:t>
            </a:r>
            <a:r>
              <a:rPr b="0" lang="en-CA" sz="3000" spc="-1" strike="noStrike" cap="all">
                <a:solidFill>
                  <a:srgbClr val="1fa0be"/>
                </a:solidFill>
                <a:latin typeface="Nexa Bold"/>
                <a:ea typeface="DejaVu Sans"/>
              </a:rPr>
              <a:t>INTEGRATION</a:t>
            </a:r>
            <a:endParaRPr b="0" lang="en-CA" sz="3000" spc="-1" strike="noStrike">
              <a:latin typeface="Arial"/>
            </a:endParaRPr>
          </a:p>
          <a:p>
            <a:pPr>
              <a:lnSpc>
                <a:spcPct val="100000"/>
              </a:lnSpc>
            </a:pPr>
            <a:endParaRPr b="0" lang="en-CA" sz="3000" spc="-1" strike="noStrike">
              <a:latin typeface="Arial"/>
            </a:endParaRPr>
          </a:p>
        </p:txBody>
      </p:sp>
      <p:sp>
        <p:nvSpPr>
          <p:cNvPr id="213"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1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15"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16"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 for continuous integration: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CI explained:</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u="sng">
                <a:solidFill>
                  <a:srgbClr val="0000ff"/>
                </a:solidFill>
                <a:uFillTx/>
                <a:latin typeface="Arial"/>
                <a:ea typeface="DejaVu Sans"/>
                <a:hlinkClick r:id="rId1"/>
              </a:rPr>
              <a:t>https://www.youtube.com/watch?v=1er2cjUq1UI</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CI Example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2"/>
              </a:rPr>
              <a:t>1) https://www.youtube.com/watch?v=p7-U1_E_j3w&amp;t=211s</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39" dur="indefinite" restart="never" nodeType="tmRoot">
          <p:childTnLst>
            <p:seq>
              <p:cTn id="40" dur="indefinite"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17"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Continuous</a:t>
            </a:r>
            <a:r>
              <a:rPr b="0" lang="en-CA" sz="3000" spc="-1" strike="noStrike" cap="all">
                <a:solidFill>
                  <a:srgbClr val="292929"/>
                </a:solidFill>
                <a:latin typeface="Nexa Bold"/>
                <a:ea typeface="DejaVu Sans"/>
              </a:rPr>
              <a:t> </a:t>
            </a:r>
            <a:r>
              <a:rPr b="0" lang="en-CA" sz="3000" spc="-1" strike="noStrike" cap="all">
                <a:solidFill>
                  <a:srgbClr val="1fa0be"/>
                </a:solidFill>
                <a:latin typeface="Nexa Bold"/>
                <a:ea typeface="DejaVu Sans"/>
              </a:rPr>
              <a:t>INTEGRATION</a:t>
            </a:r>
            <a:endParaRPr b="0" lang="en-CA" sz="3000" spc="-1" strike="noStrike">
              <a:latin typeface="Arial"/>
            </a:endParaRPr>
          </a:p>
          <a:p>
            <a:pPr>
              <a:lnSpc>
                <a:spcPct val="100000"/>
              </a:lnSpc>
            </a:pPr>
            <a:endParaRPr b="0" lang="en-CA" sz="3000" spc="-1" strike="noStrike">
              <a:latin typeface="Arial"/>
            </a:endParaRPr>
          </a:p>
        </p:txBody>
      </p:sp>
      <p:sp>
        <p:nvSpPr>
          <p:cNvPr id="218"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1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20"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21"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Home work for this Section: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Review this link and configure the jenkins installation we setup in our tools setup section to build and test our application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You will need to download the python application we pushed up to your git repo earlier in the Source Code Management Section.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Copy that link into your clipboard.  You will need it to setup jenkins to pull from this repository.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1"/>
              </a:rPr>
              <a:t>https://www.youtube.com/watch?v=yse_OrdueKk&amp;t=978s</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41" dur="indefinite" restart="never" nodeType="tmRoot">
          <p:childTnLst>
            <p:seq>
              <p:cTn id="42" dur="indefinite"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22"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23"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2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25"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26"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Cloud Computing is the latest trend in software delivery.  We will start with that cloud computing is and why we use it.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What is cloud computing:</a:t>
            </a:r>
            <a:endParaRPr b="0" lang="en-CA" sz="1800" spc="-1" strike="noStrike">
              <a:latin typeface="Arial"/>
            </a:endParaRPr>
          </a:p>
          <a:p>
            <a:pPr>
              <a:lnSpc>
                <a:spcPct val="100000"/>
              </a:lnSpc>
            </a:pPr>
            <a:r>
              <a:rPr b="0" lang="en-CA" sz="1800" spc="-1" strike="noStrike">
                <a:solidFill>
                  <a:srgbClr val="000000"/>
                </a:solidFill>
                <a:latin typeface="Arial"/>
                <a:ea typeface="DejaVu Sans"/>
              </a:rPr>
              <a:t>Before cloud computing, all of our software ran on infrastructure that was hardware based.  That means, server racks, network devices and a lot of other hardware that existed in a physical location you could access and handle manually.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br/>
            <a:endParaRPr b="0" lang="en-CA" sz="1800" spc="-1" strike="noStrike">
              <a:latin typeface="Arial"/>
            </a:endParaRPr>
          </a:p>
        </p:txBody>
      </p:sp>
    </p:spTree>
  </p:cSld>
  <p:timing>
    <p:tnLst>
      <p:par>
        <p:cTn id="43" dur="indefinite" restart="never" nodeType="tmRoot">
          <p:childTnLst>
            <p:seq>
              <p:cTn id="44" dur="indefinite"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27"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28"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29"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30"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31" name="CustomShape 5"/>
          <p:cNvSpPr/>
          <p:nvPr/>
        </p:nvSpPr>
        <p:spPr>
          <a:xfrm>
            <a:off x="576000" y="1728000"/>
            <a:ext cx="6761880" cy="2387880"/>
          </a:xfrm>
          <a:prstGeom prst="rect">
            <a:avLst/>
          </a:prstGeom>
          <a:noFill/>
          <a:ln>
            <a:noFill/>
          </a:ln>
        </p:spPr>
        <p:style>
          <a:lnRef idx="0"/>
          <a:fillRef idx="0"/>
          <a:effectRef idx="0"/>
          <a:fontRef idx="minor"/>
        </p:style>
      </p:sp>
      <p:pic>
        <p:nvPicPr>
          <p:cNvPr id="232" name="" descr=""/>
          <p:cNvPicPr/>
          <p:nvPr/>
        </p:nvPicPr>
        <p:blipFill>
          <a:blip r:embed="rId1"/>
          <a:stretch/>
        </p:blipFill>
        <p:spPr>
          <a:xfrm>
            <a:off x="20160" y="1236240"/>
            <a:ext cx="9143280" cy="6467400"/>
          </a:xfrm>
          <a:prstGeom prst="rect">
            <a:avLst/>
          </a:prstGeom>
          <a:ln>
            <a:noFill/>
          </a:ln>
        </p:spPr>
      </p:pic>
    </p:spTree>
  </p:cSld>
  <p:timing>
    <p:tnLst>
      <p:par>
        <p:cTn id="45" dur="indefinite" restart="never" nodeType="tmRoot">
          <p:childTnLst>
            <p:seq>
              <p:cTn id="46" dur="indefinite"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33"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34"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3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36"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37"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Cloud Computing is the latest trend in software delivery.  We will start with that cloud computing is and why we use it.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What is cloud computing:</a:t>
            </a:r>
            <a:endParaRPr b="0" lang="en-CA" sz="1800" spc="-1" strike="noStrike">
              <a:latin typeface="Arial"/>
            </a:endParaRPr>
          </a:p>
          <a:p>
            <a:pPr>
              <a:lnSpc>
                <a:spcPct val="100000"/>
              </a:lnSpc>
            </a:pPr>
            <a:r>
              <a:rPr b="0" lang="en-CA" sz="1800" spc="-1" strike="noStrike">
                <a:solidFill>
                  <a:srgbClr val="000000"/>
                </a:solidFill>
                <a:latin typeface="Arial"/>
                <a:ea typeface="DejaVu Sans"/>
              </a:rPr>
              <a:t>Before cloud computing, all of our software ran on infrastructure that was hardware based.  That means, server racks, network devices and a lot of other hardware that existed in a physical location you could access and handle manually.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Cloud computing takes this hardware and pushes it outside of your physical control. Specifically, all the hardware is in the “cloud” and you are able to provision, scale and administer from a web console.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ie) </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https://aws.amazon.com/</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2"/>
              </a:rPr>
              <a:t> http://azure.microsoft.com/en-ca/</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br/>
            <a:endParaRPr b="0" lang="en-CA" sz="1800" spc="-1" strike="noStrike">
              <a:latin typeface="Arial"/>
            </a:endParaRPr>
          </a:p>
        </p:txBody>
      </p:sp>
    </p:spTree>
  </p:cSld>
  <p:timing>
    <p:tnLst>
      <p:par>
        <p:cTn id="47" dur="indefinite" restart="never" nodeType="tmRoot">
          <p:childTnLst>
            <p:seq>
              <p:cTn id="48" dur="indefinite"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38"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39"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40"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41"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42"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Why we need Cloud Computing and what problems does it solve?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Physical Hardware is very expensive.  Ten’s of thousands of dollars go into creating a simple application delivered on old-style hardware.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Troubleshooting was also costly and tedious.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Network and Server resources were very difficult to handle more traffic and other physical resources.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4)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Large data sets make it require a space that you can maintain and store that data.</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49" dur="indefinite" restart="never" nodeType="tmRoot">
          <p:childTnLst>
            <p:seq>
              <p:cTn id="50" dur="indefinite"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43"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44"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4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46"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47"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Enter Cloud Computing</a:t>
            </a: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Deploying new hardware is simple now, as you can go to a web site (called a “dashboard”) and provision hardware with the click of a button, instead of the weeks and months it would take to deploy new physical hardware.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Troubleshooting is quite simple now.  Administrators can go to the cloud dashboard, see whats going on and fix things in minutes, rather than days it used to take.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Network and Server resources are able to scale up and down automatically instead of having to add servers and network devices whenever they need it.  Also, you only pay for the resources you’re using, rather than paying for hardware that goes unused.</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4) </a:t>
            </a:r>
            <a:r>
              <a:rPr b="0" lang="en-CA" sz="1800" spc="-1" strike="noStrike">
                <a:solidFill>
                  <a:srgbClr val="000000"/>
                </a:solidFill>
                <a:latin typeface="Arial"/>
                <a:ea typeface="DejaVu Sans"/>
              </a:rPr>
              <a:t>	</a:t>
            </a:r>
            <a:r>
              <a:rPr b="1" lang="en-CA" sz="1800" spc="-1" strike="noStrike">
                <a:solidFill>
                  <a:srgbClr val="000000"/>
                </a:solidFill>
                <a:latin typeface="Arial"/>
                <a:ea typeface="DejaVu Sans"/>
              </a:rPr>
              <a:t>Huge</a:t>
            </a:r>
            <a:r>
              <a:rPr b="0" lang="en-CA" sz="1800" spc="-1" strike="noStrike">
                <a:solidFill>
                  <a:srgbClr val="000000"/>
                </a:solidFill>
                <a:latin typeface="Arial"/>
                <a:ea typeface="DejaVu Sans"/>
              </a:rPr>
              <a:t> data sets can be stored and maintained easily..</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51" dur="indefinite" restart="never" nodeType="tmRoot">
          <p:childTnLst>
            <p:seq>
              <p:cTn id="52" dur="indefinite"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48"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49"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50"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51"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52"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pic>
        <p:nvPicPr>
          <p:cNvPr id="253" name="" descr=""/>
          <p:cNvPicPr/>
          <p:nvPr/>
        </p:nvPicPr>
        <p:blipFill>
          <a:blip r:embed="rId1"/>
          <a:stretch/>
        </p:blipFill>
        <p:spPr>
          <a:xfrm>
            <a:off x="0" y="1219320"/>
            <a:ext cx="9143280" cy="6467400"/>
          </a:xfrm>
          <a:prstGeom prst="rect">
            <a:avLst/>
          </a:prstGeom>
          <a:ln>
            <a:noFill/>
          </a:ln>
        </p:spPr>
      </p:pic>
    </p:spTree>
  </p:cSld>
  <p:timing>
    <p:tnLst>
      <p:par>
        <p:cTn id="53" dur="indefinite" restart="never" nodeType="tmRoot">
          <p:childTnLst>
            <p:seq>
              <p:cTn id="54" dur="indefinite"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54"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55"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56"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57"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58"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Now that we know what cloud computing is, there are several different vendors that offer these services.  They are: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Amazon Web Services (AWS)</a:t>
            </a:r>
            <a:endParaRPr b="0" lang="en-CA" sz="1800" spc="-1" strike="noStrike">
              <a:latin typeface="Arial"/>
            </a:endParaRPr>
          </a:p>
          <a:p>
            <a:pPr>
              <a:lnSpc>
                <a:spcPct val="100000"/>
              </a:lnSpc>
            </a:pPr>
            <a:r>
              <a:rPr b="1" lang="en-CA" sz="1800" spc="-1" strike="noStrike">
                <a:solidFill>
                  <a:srgbClr val="000000"/>
                </a:solidFill>
                <a:latin typeface="Arial"/>
                <a:ea typeface="DejaVu Sans"/>
              </a:rPr>
              <a:t>Microsoft Azure  (AZURE)</a:t>
            </a:r>
            <a:endParaRPr b="0" lang="en-CA" sz="1800" spc="-1" strike="noStrike">
              <a:latin typeface="Arial"/>
            </a:endParaRPr>
          </a:p>
          <a:p>
            <a:pPr>
              <a:lnSpc>
                <a:spcPct val="100000"/>
              </a:lnSpc>
            </a:pPr>
            <a:r>
              <a:rPr b="1" lang="en-CA" sz="1800" spc="-1" strike="noStrike">
                <a:solidFill>
                  <a:srgbClr val="000000"/>
                </a:solidFill>
                <a:latin typeface="Arial"/>
                <a:ea typeface="DejaVu Sans"/>
              </a:rPr>
              <a:t>Google Cloud Platform (GCP)</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And a few others.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In this course we will be focusing only on AWS.</a:t>
            </a:r>
            <a:endParaRPr b="0" lang="en-CA" sz="1800" spc="-1" strike="noStrike">
              <a:latin typeface="Arial"/>
            </a:endParaRPr>
          </a:p>
        </p:txBody>
      </p:sp>
    </p:spTree>
  </p:cSld>
  <p:timing>
    <p:tnLst>
      <p:par>
        <p:cTn id="55" dur="indefinite" restart="never" nodeType="tmRoot">
          <p:childTnLst>
            <p:seq>
              <p:cTn id="56" dur="indefinite"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59"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60"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61"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62"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63"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These are not the only platforms.  There are many more, but we’re only going to talk a bit about three, as they are the main ones.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The others are worthy of note, however.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IBM Cloud</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https://www.youtube.com/watch?v=VXqbRNwXC2A</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Oracle Cloud</a:t>
            </a: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2"/>
              </a:rPr>
              <a:t>https://www.youtube.com/watch?v=K_M9HZShQ50</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 VMWare</a:t>
            </a: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3"/>
              </a:rPr>
              <a:t>https://www.youtube.com/watch?v=fJktrxFhOxk</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57" dur="indefinite" restart="never" nodeType="tmRoot">
          <p:childTnLst>
            <p:seq>
              <p:cTn id="58"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26" name="CustomShape 1"/>
          <p:cNvSpPr/>
          <p:nvPr/>
        </p:nvSpPr>
        <p:spPr>
          <a:xfrm>
            <a:off x="432000" y="1484640"/>
            <a:ext cx="8272440" cy="52124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r>
              <a:rPr b="0" lang="en-CA" sz="2800" spc="-1" strike="noStrike">
                <a:solidFill>
                  <a:srgbClr val="000000"/>
                </a:solidFill>
                <a:latin typeface="Arial"/>
                <a:ea typeface="DejaVu Sans"/>
              </a:rPr>
              <a:t>Software Development in the 1990’s</a:t>
            </a:r>
            <a:endParaRPr b="0" lang="en-CA" sz="2800" spc="-1" strike="noStrike">
              <a:latin typeface="Arial"/>
            </a:endParaRPr>
          </a:p>
          <a:p>
            <a:pPr>
              <a:lnSpc>
                <a:spcPct val="100000"/>
              </a:lnSpc>
              <a:spcBef>
                <a:spcPts val="479"/>
              </a:spcBef>
            </a:pPr>
            <a:endParaRPr b="0" lang="en-CA" sz="2800" spc="-1" strike="noStrike">
              <a:latin typeface="Arial"/>
            </a:endParaRPr>
          </a:p>
          <a:p>
            <a:pPr marL="343080" indent="-33552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Programmers would write software (mainly in c and c++) and then manually share it with users on servers.</a:t>
            </a:r>
            <a:endParaRPr b="0" lang="en-CA" sz="2400" spc="-1" strike="noStrike">
              <a:latin typeface="Arial"/>
            </a:endParaRPr>
          </a:p>
          <a:p>
            <a:pPr marL="343080" indent="-33552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Users would download that software and manually install it on their computers.</a:t>
            </a:r>
            <a:endParaRPr b="0" lang="en-CA" sz="2400" spc="-1" strike="noStrike">
              <a:latin typeface="Arial"/>
            </a:endParaRPr>
          </a:p>
          <a:p>
            <a:pPr marL="343080" indent="-33552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People that wrote the software were generally seperated from the people that maintained the servers for running the software on.</a:t>
            </a:r>
            <a:endParaRPr b="0" lang="en-CA" sz="2400" spc="-1" strike="noStrike">
              <a:latin typeface="Arial"/>
            </a:endParaRPr>
          </a:p>
          <a:p>
            <a:pPr marL="343080" indent="-335520">
              <a:lnSpc>
                <a:spcPct val="100000"/>
              </a:lnSpc>
              <a:spcBef>
                <a:spcPts val="479"/>
              </a:spcBef>
              <a:buClr>
                <a:srgbClr val="000000"/>
              </a:buClr>
              <a:buFont typeface="Arial"/>
              <a:buChar char="•"/>
            </a:pPr>
            <a:r>
              <a:rPr b="0" lang="en-CA" sz="2400" spc="-1" strike="noStrike">
                <a:solidFill>
                  <a:srgbClr val="000000"/>
                </a:solidFill>
                <a:latin typeface="Calibri"/>
                <a:ea typeface="DejaVu Sans"/>
              </a:rPr>
              <a:t>Bringing software to market was a long, arduous task filled with complicated and error prone steps, resulting in a long development lifecycle.</a:t>
            </a:r>
            <a:endParaRPr b="0" lang="en-CA" sz="2400" spc="-1" strike="noStrike">
              <a:latin typeface="Arial"/>
            </a:endParaRPr>
          </a:p>
          <a:p>
            <a:pPr>
              <a:lnSpc>
                <a:spcPct val="100000"/>
              </a:lnSpc>
              <a:spcBef>
                <a:spcPts val="479"/>
              </a:spcBef>
            </a:pPr>
            <a:endParaRPr b="0" lang="en-CA" sz="2400" spc="-1" strike="noStrike">
              <a:latin typeface="Arial"/>
            </a:endParaRPr>
          </a:p>
        </p:txBody>
      </p:sp>
      <p:sp>
        <p:nvSpPr>
          <p:cNvPr id="127" name="CustomShape 2"/>
          <p:cNvSpPr/>
          <p:nvPr/>
        </p:nvSpPr>
        <p:spPr>
          <a:xfrm>
            <a:off x="432000" y="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p:txBody>
      </p:sp>
      <p:sp>
        <p:nvSpPr>
          <p:cNvPr id="128" name="CustomShape 3"/>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29"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64"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65"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66"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67"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68" name="CustomShape 5"/>
          <p:cNvSpPr/>
          <p:nvPr/>
        </p:nvSpPr>
        <p:spPr>
          <a:xfrm>
            <a:off x="580320" y="178632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There are 3 factors to consider when choosing a cloud provider.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Availability Zones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isolated locations that provide high availability for their customers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Market Share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how much of the cloud computing customer base is the provider serving.  This is important to estimate how stable the platform is as well as how much experience they have delivering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Services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What kind of services do these platforms provide</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59" dur="indefinite" restart="never" nodeType="tmRoot">
          <p:childTnLst>
            <p:seq>
              <p:cTn id="60" dur="indefinite" nodeType="mainSeq"/>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69"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70"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71"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72"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73" name="CustomShape 5"/>
          <p:cNvSpPr/>
          <p:nvPr/>
        </p:nvSpPr>
        <p:spPr>
          <a:xfrm>
            <a:off x="580320" y="178632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Comparing the three main Cloud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Amazon Web Services</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r>
              <a:rPr b="0" lang="en-CA" sz="1800" spc="-1" strike="noStrike">
                <a:solidFill>
                  <a:srgbClr val="000000"/>
                </a:solidFill>
                <a:latin typeface="Arial"/>
                <a:ea typeface="DejaVu Sans"/>
              </a:rPr>
              <a:t>1)  It is the oldest and most trusted player in the market, launching in 2006.</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55 availability zones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200+ Services</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61" dur="indefinite" restart="never" nodeType="tmRoot">
          <p:childTnLst>
            <p:seq>
              <p:cTn id="62" dur="indefinite" nodeType="mainSeq"/>
              <p:prevCondLst>
                <p:cond delay="0" evt="onPrev">
                  <p:tgtEl>
                    <p:sldTgt/>
                  </p:tgtEl>
                </p:cond>
              </p:prevCondLst>
              <p:nextCondLst>
                <p:cond delay="0"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74"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75"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76"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77"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78" name="CustomShape 5"/>
          <p:cNvSpPr/>
          <p:nvPr/>
        </p:nvSpPr>
        <p:spPr>
          <a:xfrm>
            <a:off x="580320" y="178632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Microsoft Azure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Established in 2010</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44 availability zones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100+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63" dur="indefinite" restart="never" nodeType="tmRoot">
          <p:childTnLst>
            <p:seq>
              <p:cTn id="64" dur="indefinite" nodeType="mainSeq"/>
              <p:prevCondLst>
                <p:cond delay="0" evt="onPrev">
                  <p:tgtEl>
                    <p:sldTgt/>
                  </p:tgtEl>
                </p:cond>
              </p:prevCondLst>
              <p:nextCondLst>
                <p:cond delay="0"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79"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80"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81"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82"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83" name="CustomShape 5"/>
          <p:cNvSpPr/>
          <p:nvPr/>
        </p:nvSpPr>
        <p:spPr>
          <a:xfrm>
            <a:off x="580320" y="178632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Google Cloud Platform</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Launched in 2011</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18 Availability Zones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60+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65" dur="indefinite" restart="never" nodeType="tmRoot">
          <p:childTnLst>
            <p:seq>
              <p:cTn id="66" dur="indefinite" nodeType="mainSeq"/>
              <p:prevCondLst>
                <p:cond delay="0" evt="onPrev">
                  <p:tgtEl>
                    <p:sldTgt/>
                  </p:tgtEl>
                </p:cond>
              </p:prevCondLst>
              <p:nextCondLst>
                <p:cond delay="0"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84"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85"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86"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87"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88" name="CustomShape 5"/>
          <p:cNvSpPr/>
          <p:nvPr/>
        </p:nvSpPr>
        <p:spPr>
          <a:xfrm>
            <a:off x="580320" y="1786320"/>
            <a:ext cx="6761880" cy="238788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Additional Resources for Comparing Cloud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https://www.youtube.com/watch?v=nrqmYvjHHJg</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2"/>
              </a:rPr>
              <a:t>https://www.youtube.com/watch?v=n24OBVGHufQ</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67" dur="indefinite" restart="never" nodeType="tmRoot">
          <p:childTnLst>
            <p:seq>
              <p:cTn id="68" dur="indefinite" nodeType="mainSeq"/>
              <p:prevCondLst>
                <p:cond delay="0" evt="onPrev">
                  <p:tgtEl>
                    <p:sldTgt/>
                  </p:tgtEl>
                </p:cond>
              </p:prevCondLst>
              <p:nextCondLst>
                <p:cond delay="0" evt="onNext">
                  <p:tgtEl>
                    <p:sldTgt/>
                  </p:tgtEl>
                </p:cond>
              </p:nextCondLst>
            </p:seq>
          </p:childTnLst>
        </p:cTn>
      </p:par>
    </p:tnLst>
  </p:timing>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89"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90"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91"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92"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93" name="CustomShape 5"/>
          <p:cNvSpPr/>
          <p:nvPr/>
        </p:nvSpPr>
        <p:spPr>
          <a:xfrm>
            <a:off x="580320" y="178632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 for Amazon Web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300" spc="-1" strike="noStrike" u="sng">
                <a:solidFill>
                  <a:srgbClr val="0000ff"/>
                </a:solidFill>
                <a:uFillTx/>
                <a:latin typeface="Arial"/>
                <a:ea typeface="DejaVu Sans"/>
                <a:hlinkClick r:id="rId1"/>
              </a:rPr>
              <a:t>https://www.youtube.com/playlist?list=PL9ooVrP1hQOFUm7TmkH1zk5xy75GAxV44</a:t>
            </a:r>
            <a:endParaRPr b="0" lang="en-CA" sz="1300" spc="-1" strike="noStrike">
              <a:latin typeface="Arial"/>
            </a:endParaRPr>
          </a:p>
          <a:p>
            <a:pPr>
              <a:lnSpc>
                <a:spcPct val="100000"/>
              </a:lnSpc>
            </a:pPr>
            <a:endParaRPr b="0" lang="en-CA" sz="1300" spc="-1" strike="noStrike">
              <a:latin typeface="Arial"/>
            </a:endParaRPr>
          </a:p>
          <a:p>
            <a:pPr>
              <a:lnSpc>
                <a:spcPct val="100000"/>
              </a:lnSpc>
            </a:pPr>
            <a:r>
              <a:rPr b="0" lang="en-CA" sz="1300" spc="-1" strike="noStrike">
                <a:solidFill>
                  <a:srgbClr val="000000"/>
                </a:solidFill>
                <a:latin typeface="Arial"/>
                <a:ea typeface="DejaVu Sans"/>
              </a:rPr>
              <a:t>  </a:t>
            </a:r>
            <a:r>
              <a:rPr b="0" lang="en-CA" sz="1300" spc="-1" strike="noStrike" u="sng">
                <a:solidFill>
                  <a:srgbClr val="0000ff"/>
                </a:solidFill>
                <a:uFillTx/>
                <a:latin typeface="Arial"/>
                <a:ea typeface="DejaVu Sans"/>
                <a:hlinkClick r:id="rId2"/>
              </a:rPr>
              <a:t>https://www.youtube.com/watch?v=RLd_XTyt-w8</a:t>
            </a:r>
            <a:endParaRPr b="0" lang="en-CA" sz="1300" spc="-1" strike="noStrike">
              <a:latin typeface="Arial"/>
            </a:endParaRPr>
          </a:p>
          <a:p>
            <a:pPr>
              <a:lnSpc>
                <a:spcPct val="100000"/>
              </a:lnSpc>
            </a:pPr>
            <a:endParaRPr b="0" lang="en-CA" sz="1300" spc="-1" strike="noStrike">
              <a:latin typeface="Arial"/>
            </a:endParaRPr>
          </a:p>
          <a:p>
            <a:pPr>
              <a:lnSpc>
                <a:spcPct val="100000"/>
              </a:lnSpc>
            </a:pPr>
            <a:r>
              <a:rPr b="0" lang="en-CA" sz="1300" spc="-1" strike="noStrike" u="sng">
                <a:solidFill>
                  <a:srgbClr val="0000ff"/>
                </a:solidFill>
                <a:uFillTx/>
                <a:latin typeface="Arial"/>
                <a:ea typeface="DejaVu Sans"/>
                <a:hlinkClick r:id="rId3"/>
              </a:rPr>
              <a:t>  https://www.youtube.com/watch?v=Z3SYDTMP3ME</a:t>
            </a:r>
            <a:endParaRPr b="0" lang="en-CA" sz="1300" spc="-1" strike="noStrike">
              <a:latin typeface="Arial"/>
            </a:endParaRPr>
          </a:p>
          <a:p>
            <a:pPr>
              <a:lnSpc>
                <a:spcPct val="100000"/>
              </a:lnSpc>
            </a:pPr>
            <a:endParaRPr b="0" lang="en-CA" sz="1300" spc="-1" strike="noStrike">
              <a:latin typeface="Arial"/>
            </a:endParaRPr>
          </a:p>
          <a:p>
            <a:pPr>
              <a:lnSpc>
                <a:spcPct val="100000"/>
              </a:lnSpc>
            </a:pPr>
            <a:endParaRPr b="0" lang="en-CA" sz="1300" spc="-1" strike="noStrike">
              <a:latin typeface="Arial"/>
            </a:endParaRPr>
          </a:p>
          <a:p>
            <a:pPr>
              <a:lnSpc>
                <a:spcPct val="100000"/>
              </a:lnSpc>
            </a:pPr>
            <a:r>
              <a:rPr b="1" lang="en-CA" sz="1800" spc="-1" strike="noStrike">
                <a:solidFill>
                  <a:srgbClr val="000000"/>
                </a:solidFill>
                <a:latin typeface="Arial"/>
                <a:ea typeface="DejaVu Sans"/>
              </a:rPr>
              <a:t>Resources for Microsoft Azure: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4"/>
              </a:rPr>
              <a:t>https://www.youtube.com/watch?v=tDuruX7XSac&amp;t=15s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Resources for Google Cloud:</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200" spc="-1" strike="noStrike" u="sng">
                <a:solidFill>
                  <a:srgbClr val="0000ff"/>
                </a:solidFill>
                <a:uFillTx/>
                <a:latin typeface="Arial"/>
                <a:ea typeface="DejaVu Sans"/>
                <a:hlinkClick r:id="rId5"/>
              </a:rPr>
              <a:t>https://www.youtube.com/playlist?list=PL9ooVrP1hQOFUm7TmkH1zk5xy75GAxV44</a:t>
            </a:r>
            <a:endParaRPr b="0" lang="en-CA" sz="1200" spc="-1" strike="noStrike">
              <a:latin typeface="Arial"/>
            </a:endParaRPr>
          </a:p>
          <a:p>
            <a:pPr>
              <a:lnSpc>
                <a:spcPct val="100000"/>
              </a:lnSpc>
            </a:pPr>
            <a:endParaRPr b="0" lang="en-CA" sz="1200" spc="-1" strike="noStrike">
              <a:latin typeface="Arial"/>
            </a:endParaRPr>
          </a:p>
          <a:p>
            <a:pPr>
              <a:lnSpc>
                <a:spcPct val="100000"/>
              </a:lnSpc>
            </a:pPr>
            <a:endParaRPr b="0" lang="en-CA" sz="1200" spc="-1" strike="noStrike">
              <a:latin typeface="Arial"/>
            </a:endParaRPr>
          </a:p>
          <a:p>
            <a:pPr>
              <a:lnSpc>
                <a:spcPct val="100000"/>
              </a:lnSpc>
            </a:pPr>
            <a:endParaRPr b="0" lang="en-CA" sz="1200" spc="-1" strike="noStrike">
              <a:latin typeface="Arial"/>
            </a:endParaRPr>
          </a:p>
          <a:p>
            <a:pPr>
              <a:lnSpc>
                <a:spcPct val="100000"/>
              </a:lnSpc>
            </a:pPr>
            <a:endParaRPr b="0" lang="en-CA" sz="1200" spc="-1" strike="noStrike">
              <a:latin typeface="Arial"/>
            </a:endParaRPr>
          </a:p>
          <a:p>
            <a:pPr>
              <a:lnSpc>
                <a:spcPct val="100000"/>
              </a:lnSpc>
            </a:pPr>
            <a:endParaRPr b="0" lang="en-CA" sz="12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69" dur="indefinite" restart="never" nodeType="tmRoot">
          <p:childTnLst>
            <p:seq>
              <p:cTn id="70" dur="indefinite" nodeType="mainSeq"/>
              <p:prevCondLst>
                <p:cond delay="0" evt="onPrev">
                  <p:tgtEl>
                    <p:sldTgt/>
                  </p:tgtEl>
                </p:cond>
              </p:prevCondLst>
              <p:nextCondLst>
                <p:cond delay="0" evt="onNext">
                  <p:tgtEl>
                    <p:sldTgt/>
                  </p:tgtEl>
                </p:cond>
              </p:nextCondLst>
            </p:seq>
          </p:childTnLst>
        </p:cTn>
      </p:par>
    </p:tnLst>
  </p:timing>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94"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295"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296"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297"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298"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Storage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AWS has a storage solution that replaces common hard drives in the data </a:t>
            </a:r>
            <a:r>
              <a:rPr b="0" lang="en-CA" sz="1800" spc="-1" strike="noStrike">
                <a:solidFill>
                  <a:srgbClr val="000000"/>
                </a:solidFill>
                <a:latin typeface="Arial"/>
                <a:ea typeface="DejaVu Sans"/>
              </a:rPr>
              <a:t>centre.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Instead of buying new hardware, we can use the service </a:t>
            </a:r>
            <a:r>
              <a:rPr b="1" lang="en-CA" sz="1800" spc="-1" strike="noStrike">
                <a:solidFill>
                  <a:srgbClr val="000000"/>
                </a:solidFill>
                <a:latin typeface="Arial"/>
                <a:ea typeface="DejaVu Sans"/>
              </a:rPr>
              <a:t>S3</a:t>
            </a:r>
            <a:r>
              <a:rPr b="0" lang="en-CA" sz="1800" spc="-1" strike="noStrike">
                <a:solidFill>
                  <a:srgbClr val="000000"/>
                </a:solidFill>
                <a:latin typeface="Arial"/>
                <a:ea typeface="DejaVu Sans"/>
              </a:rPr>
              <a:t> to take care of our storage needs.</a:t>
            </a:r>
            <a:endParaRPr b="0" lang="en-CA" sz="1800" spc="-1" strike="noStrike">
              <a:latin typeface="Arial"/>
            </a:endParaRPr>
          </a:p>
          <a:p>
            <a:pPr>
              <a:lnSpc>
                <a:spcPct val="100000"/>
              </a:lnSpc>
            </a:pPr>
            <a:endParaRPr b="0" lang="en-CA" sz="1800" spc="-1" strike="noStrike">
              <a:latin typeface="Arial"/>
            </a:endParaRPr>
          </a:p>
        </p:txBody>
      </p:sp>
    </p:spTree>
  </p:cSld>
  <p:timing>
    <p:tnLst>
      <p:par>
        <p:cTn id="71" dur="indefinite" restart="never" nodeType="tmRoot">
          <p:childTnLst>
            <p:seq>
              <p:cTn id="72" dur="indefinite" nodeType="mainSeq"/>
              <p:prevCondLst>
                <p:cond delay="0" evt="onPrev">
                  <p:tgtEl>
                    <p:sldTgt/>
                  </p:tgtEl>
                </p:cond>
              </p:prevCondLst>
              <p:nextCondLst>
                <p:cond delay="0" evt="onNext">
                  <p:tgtEl>
                    <p:sldTgt/>
                  </p:tgtEl>
                </p:cond>
              </p:nextCondLst>
            </p:seq>
          </p:childTnLst>
        </p:cTn>
      </p:par>
    </p:tnLst>
  </p:timing>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299"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00"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01"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02"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03"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S3</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S3 consists of Objects and Buckets.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An object is similar to what we call files.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 bucket is similar to what we call hard drives.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Objects can be any size between 0 bytes and 5 Terabytes.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Buckets can be of unlimited size.</a:t>
            </a:r>
            <a:endParaRPr b="0" lang="en-CA" sz="1800" spc="-1" strike="noStrike">
              <a:latin typeface="Arial"/>
            </a:endParaRPr>
          </a:p>
          <a:p>
            <a:pPr>
              <a:lnSpc>
                <a:spcPct val="100000"/>
              </a:lnSpc>
            </a:pPr>
            <a:endParaRPr b="0" lang="en-CA" sz="1800" spc="-1" strike="noStrike">
              <a:latin typeface="Arial"/>
            </a:endParaRPr>
          </a:p>
        </p:txBody>
      </p:sp>
    </p:spTree>
  </p:cSld>
  <p:timing>
    <p:tnLst>
      <p:par>
        <p:cTn id="73" dur="indefinite" restart="never" nodeType="tmRoot">
          <p:childTnLst>
            <p:seq>
              <p:cTn id="74" dur="indefinite" nodeType="mainSeq"/>
              <p:prevCondLst>
                <p:cond delay="0" evt="onPrev">
                  <p:tgtEl>
                    <p:sldTgt/>
                  </p:tgtEl>
                </p:cond>
              </p:prevCondLst>
              <p:nextCondLst>
                <p:cond delay="0"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04"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05"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06"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07"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08"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pic>
        <p:nvPicPr>
          <p:cNvPr id="309" name="" descr=""/>
          <p:cNvPicPr/>
          <p:nvPr/>
        </p:nvPicPr>
        <p:blipFill>
          <a:blip r:embed="rId1"/>
          <a:stretch/>
        </p:blipFill>
        <p:spPr>
          <a:xfrm>
            <a:off x="0" y="1152000"/>
            <a:ext cx="9143280" cy="6467400"/>
          </a:xfrm>
          <a:prstGeom prst="rect">
            <a:avLst/>
          </a:prstGeom>
          <a:ln>
            <a:noFill/>
          </a:ln>
        </p:spPr>
      </p:pic>
    </p:spTree>
  </p:cSld>
  <p:timing>
    <p:tnLst>
      <p:par>
        <p:cTn id="75" dur="indefinite" restart="never" nodeType="tmRoot">
          <p:childTnLst>
            <p:seq>
              <p:cTn id="76" dur="indefinite" nodeType="mainSeq"/>
              <p:prevCondLst>
                <p:cond delay="0" evt="onPrev">
                  <p:tgtEl>
                    <p:sldTgt/>
                  </p:tgtEl>
                </p:cond>
              </p:prevCondLst>
              <p:nextCondLst>
                <p:cond delay="0" evt="onNext">
                  <p:tgtEl>
                    <p:sldTgt/>
                  </p:tgtEl>
                </p:cond>
              </p:nextCondLst>
            </p:seq>
          </p:childTnLst>
        </p:cTn>
      </p:par>
    </p:tnLst>
  </p:timing>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10"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11"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1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13"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14"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Security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Seeing that your data is now being stored in the cloud, security becomes even more important.  You have to make sure that files being transferred to the cloud are encrypted, as well as data stored at rest in the cloud is encrypted.</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Access to data on the server is configured with access (who can access these files) as well as encryption.</a:t>
            </a:r>
            <a:endParaRPr b="0" lang="en-CA" sz="1800" spc="-1" strike="noStrike">
              <a:latin typeface="Arial"/>
            </a:endParaRPr>
          </a:p>
        </p:txBody>
      </p:sp>
    </p:spTree>
  </p:cSld>
  <p:timing>
    <p:tnLst>
      <p:par>
        <p:cTn id="77" dur="indefinite" restart="never" nodeType="tmRoot">
          <p:childTnLst>
            <p:seq>
              <p:cTn id="78"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0" name="CustomShape 1"/>
          <p:cNvSpPr/>
          <p:nvPr/>
        </p:nvSpPr>
        <p:spPr>
          <a:xfrm>
            <a:off x="432000" y="1484640"/>
            <a:ext cx="8272440" cy="521244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479"/>
              </a:spcBef>
            </a:pPr>
            <a:endParaRPr b="0" lang="en-CA" sz="1800" spc="-1" strike="noStrike">
              <a:latin typeface="Arial"/>
            </a:endParaRPr>
          </a:p>
          <a:p>
            <a:pPr>
              <a:lnSpc>
                <a:spcPct val="100000"/>
              </a:lnSpc>
              <a:spcBef>
                <a:spcPts val="479"/>
              </a:spcBef>
            </a:pPr>
            <a:endParaRPr b="0" lang="en-CA" sz="1800" spc="-1" strike="noStrike">
              <a:latin typeface="Arial"/>
            </a:endParaRPr>
          </a:p>
        </p:txBody>
      </p:sp>
      <p:sp>
        <p:nvSpPr>
          <p:cNvPr id="131" name="CustomShape 2"/>
          <p:cNvSpPr/>
          <p:nvPr/>
        </p:nvSpPr>
        <p:spPr>
          <a:xfrm>
            <a:off x="432000" y="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p:txBody>
      </p:sp>
      <p:sp>
        <p:nvSpPr>
          <p:cNvPr id="132" name="CustomShape 3"/>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33" name="Line 4"/>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pic>
        <p:nvPicPr>
          <p:cNvPr id="134" name="" descr=""/>
          <p:cNvPicPr/>
          <p:nvPr/>
        </p:nvPicPr>
        <p:blipFill>
          <a:blip r:embed="rId1"/>
          <a:stretch/>
        </p:blipFill>
        <p:spPr>
          <a:xfrm>
            <a:off x="162360" y="14760"/>
            <a:ext cx="8873280" cy="6856560"/>
          </a:xfrm>
          <a:prstGeom prst="rect">
            <a:avLst/>
          </a:prstGeom>
          <a:ln>
            <a:noFill/>
          </a:ln>
        </p:spPr>
      </p:pic>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15"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16"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1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18"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19"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Access Lists and Bucket Policies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Access control lists and bucket policies set who can access which data on which bucket.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creating an access list and uploading a file with these policies.</a:t>
            </a:r>
            <a:endParaRPr b="0" lang="en-CA" sz="1800" spc="-1" strike="noStrike">
              <a:latin typeface="Arial"/>
            </a:endParaRPr>
          </a:p>
        </p:txBody>
      </p:sp>
    </p:spTree>
  </p:cSld>
  <p:timing>
    <p:tnLst>
      <p:par>
        <p:cTn id="79" dur="indefinite" restart="never" nodeType="tmRoot">
          <p:childTnLst>
            <p:seq>
              <p:cTn id="80" dur="indefinite" nodeType="mainSeq"/>
              <p:prevCondLst>
                <p:cond delay="0" evt="onPrev">
                  <p:tgtEl>
                    <p:sldTgt/>
                  </p:tgtEl>
                </p:cond>
              </p:prevCondLst>
              <p:nextCondLst>
                <p:cond delay="0" evt="onNext">
                  <p:tgtEl>
                    <p:sldTgt/>
                  </p:tgtEl>
                </p:cond>
              </p:nextCondLst>
            </p:seq>
          </p:childTnLst>
        </p:cTn>
      </p:par>
    </p:tnLst>
  </p:timing>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20"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21"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2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23"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24"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Bucket Policies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1) Click bucket</a:t>
            </a:r>
            <a:endParaRPr b="0" lang="en-CA" sz="1800" spc="-1" strike="noStrike">
              <a:latin typeface="Arial"/>
            </a:endParaRPr>
          </a:p>
          <a:p>
            <a:pPr>
              <a:lnSpc>
                <a:spcPct val="100000"/>
              </a:lnSpc>
            </a:pPr>
            <a:r>
              <a:rPr b="1" lang="en-CA" sz="1800" spc="-1" strike="noStrike">
                <a:solidFill>
                  <a:srgbClr val="000000"/>
                </a:solidFill>
                <a:latin typeface="Arial"/>
                <a:ea typeface="DejaVu Sans"/>
              </a:rPr>
              <a:t>2)</a:t>
            </a: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go to permissions</a:t>
            </a:r>
            <a:endParaRPr b="0" lang="en-CA" sz="1800" spc="-1" strike="noStrike">
              <a:latin typeface="Arial"/>
            </a:endParaRPr>
          </a:p>
          <a:p>
            <a:pPr>
              <a:lnSpc>
                <a:spcPct val="100000"/>
              </a:lnSpc>
            </a:pPr>
            <a:r>
              <a:rPr b="1" lang="en-CA" sz="1800" spc="-1" strike="noStrike">
                <a:solidFill>
                  <a:srgbClr val="000000"/>
                </a:solidFill>
                <a:latin typeface="Arial"/>
                <a:ea typeface="DejaVu Sans"/>
              </a:rPr>
              <a:t>3)</a:t>
            </a: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select bucket-policies</a:t>
            </a:r>
            <a:endParaRPr b="0" lang="en-CA" sz="1800" spc="-1" strike="noStrike">
              <a:latin typeface="Arial"/>
            </a:endParaRPr>
          </a:p>
          <a:p>
            <a:pPr>
              <a:lnSpc>
                <a:spcPct val="100000"/>
              </a:lnSpc>
            </a:pPr>
            <a:r>
              <a:rPr b="1" lang="en-CA" sz="1800" spc="-1" strike="noStrike">
                <a:solidFill>
                  <a:srgbClr val="000000"/>
                </a:solidFill>
                <a:latin typeface="Arial"/>
                <a:ea typeface="DejaVu Sans"/>
              </a:rPr>
              <a:t>4)</a:t>
            </a: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click generate – policy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how to set a policy up by preventing all users from accessing the bucket.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5) Click generate json </a:t>
            </a:r>
            <a:endParaRPr b="0" lang="en-CA" sz="1800" spc="-1" strike="noStrike">
              <a:latin typeface="Arial"/>
            </a:endParaRPr>
          </a:p>
          <a:p>
            <a:pPr>
              <a:lnSpc>
                <a:spcPct val="100000"/>
              </a:lnSpc>
            </a:pPr>
            <a:r>
              <a:rPr b="1" lang="en-CA" sz="1800" spc="-1" strike="noStrike">
                <a:solidFill>
                  <a:srgbClr val="000000"/>
                </a:solidFill>
                <a:latin typeface="Arial"/>
                <a:ea typeface="DejaVu Sans"/>
              </a:rPr>
              <a:t>6) Cut and paste that json </a:t>
            </a:r>
            <a:endParaRPr b="0" lang="en-CA" sz="1800" spc="-1" strike="noStrike">
              <a:latin typeface="Arial"/>
            </a:endParaRPr>
          </a:p>
          <a:p>
            <a:pPr>
              <a:lnSpc>
                <a:spcPct val="100000"/>
              </a:lnSpc>
            </a:pPr>
            <a:r>
              <a:rPr b="1" lang="en-CA" sz="1800" spc="-1" strike="noStrike">
                <a:solidFill>
                  <a:srgbClr val="000000"/>
                </a:solidFill>
                <a:latin typeface="Arial"/>
                <a:ea typeface="DejaVu Sans"/>
              </a:rPr>
              <a:t>7) Put into the bucket policy</a:t>
            </a:r>
            <a:endParaRPr b="0" lang="en-CA" sz="1800" spc="-1" strike="noStrike">
              <a:latin typeface="Arial"/>
            </a:endParaRPr>
          </a:p>
          <a:p>
            <a:pPr>
              <a:lnSpc>
                <a:spcPct val="100000"/>
              </a:lnSpc>
            </a:pPr>
            <a:r>
              <a:rPr b="1" lang="en-CA" sz="1800" spc="-1" strike="noStrike">
                <a:solidFill>
                  <a:srgbClr val="000000"/>
                </a:solidFill>
                <a:latin typeface="Arial"/>
                <a:ea typeface="DejaVu Sans"/>
              </a:rPr>
              <a:t>8) Click save</a:t>
            </a:r>
            <a:endParaRPr b="0" lang="en-CA" sz="1800" spc="-1" strike="noStrike">
              <a:latin typeface="Arial"/>
            </a:endParaRPr>
          </a:p>
          <a:p>
            <a:pPr>
              <a:lnSpc>
                <a:spcPct val="100000"/>
              </a:lnSpc>
            </a:pPr>
            <a:r>
              <a:rPr b="1" lang="en-CA" sz="1800" spc="-1" strike="noStrike">
                <a:solidFill>
                  <a:srgbClr val="000000"/>
                </a:solidFill>
                <a:latin typeface="Arial"/>
                <a:ea typeface="DejaVu Sans"/>
              </a:rPr>
              <a:t>9)</a:t>
            </a: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try uploading a new file to our bucket and it should error out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81" dur="indefinite" restart="never" nodeType="tmRoot">
          <p:childTnLst>
            <p:seq>
              <p:cTn id="82" dur="indefinite" nodeType="mainSeq"/>
              <p:prevCondLst>
                <p:cond delay="0" evt="onPrev">
                  <p:tgtEl>
                    <p:sldTgt/>
                  </p:tgtEl>
                </p:cond>
              </p:prevCondLst>
              <p:nextCondLst>
                <p:cond delay="0"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25"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26"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2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28"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29"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Encryption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Encryption comes in two forms: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Transfer Encryption: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Data being transferred to S3 is encrypted with either SSL or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TLS.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At rest Encryption: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Data sitting on your bucket is encrypted with one of 4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different encryption options.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configuring both types of encryption and show that the files are still being able to be read from the browser.</a:t>
            </a:r>
            <a:endParaRPr b="0" lang="en-CA" sz="1800" spc="-1" strike="noStrike">
              <a:latin typeface="Arial"/>
            </a:endParaRPr>
          </a:p>
        </p:txBody>
      </p:sp>
    </p:spTree>
  </p:cSld>
  <p:timing>
    <p:tnLst>
      <p:par>
        <p:cTn id="83" dur="indefinite" restart="never" nodeType="tmRoot">
          <p:childTnLst>
            <p:seq>
              <p:cTn id="84" dur="indefinite" nodeType="mainSeq"/>
              <p:prevCondLst>
                <p:cond delay="0" evt="onPrev">
                  <p:tgtEl>
                    <p:sldTgt/>
                  </p:tgtEl>
                </p:cond>
              </p:prevCondLst>
              <p:nextCondLst>
                <p:cond delay="0" evt="onNext">
                  <p:tgtEl>
                    <p:sldTgt/>
                  </p:tgtEl>
                </p:cond>
              </p:nextCondLst>
            </p:seq>
          </p:childTnLst>
        </p:cTn>
      </p:par>
    </p:tnLst>
  </p:timing>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30"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31"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3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33"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34"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Cross Regional Replication (CRR)</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The S3 service allows you to store data across different buckets in different regions.  This provides data replication and makes sure your data never goes away.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setting up CRR</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85" dur="indefinite" restart="never" nodeType="tmRoot">
          <p:childTnLst>
            <p:seq>
              <p:cTn id="86" dur="indefinite" nodeType="mainSeq"/>
              <p:prevCondLst>
                <p:cond delay="0" evt="onPrev">
                  <p:tgtEl>
                    <p:sldTgt/>
                  </p:tgtEl>
                </p:cond>
              </p:prevCondLst>
              <p:nextCondLst>
                <p:cond delay="0" evt="onNext">
                  <p:tgtEl>
                    <p:sldTgt/>
                  </p:tgtEl>
                </p:cond>
              </p:nextCondLst>
            </p:seq>
          </p:childTnLst>
        </p:cTn>
      </p:par>
    </p:tnLst>
  </p:timing>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35"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36"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3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38"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39"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Versioning</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Versioning is a very nice feature that will cost you a fortune to do on traditional data </a:t>
            </a:r>
            <a:r>
              <a:rPr b="0" lang="en-CA" sz="1800" spc="-1" strike="noStrike">
                <a:solidFill>
                  <a:srgbClr val="000000"/>
                </a:solidFill>
                <a:latin typeface="Arial"/>
                <a:ea typeface="DejaVu Sans"/>
              </a:rPr>
              <a:t>centre.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If you enable versioning on your data, every file you store in your bucket will be saved with different version numbers.  </a:t>
            </a:r>
            <a:br/>
            <a:br/>
            <a:r>
              <a:rPr b="0" lang="en-CA" sz="1800" spc="-1" strike="noStrike">
                <a:solidFill>
                  <a:srgbClr val="000000"/>
                </a:solidFill>
                <a:latin typeface="Arial"/>
                <a:ea typeface="DejaVu Sans"/>
              </a:rPr>
              <a:t>This means, if you ever have to go back to a previous version, you can do it easily.</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setting up a </a:t>
            </a:r>
            <a:r>
              <a:rPr b="1" lang="en-CA" sz="1800" spc="-1" strike="noStrike">
                <a:solidFill>
                  <a:srgbClr val="000000"/>
                </a:solidFill>
                <a:latin typeface="Arial"/>
                <a:ea typeface="DejaVu Sans"/>
              </a:rPr>
              <a:t>VC on a bucket and delete one version of the file.</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87" dur="indefinite" restart="never" nodeType="tmRoot">
          <p:childTnLst>
            <p:seq>
              <p:cTn id="88" dur="indefinite" nodeType="mainSeq"/>
              <p:prevCondLst>
                <p:cond delay="0" evt="onPrev">
                  <p:tgtEl>
                    <p:sldTgt/>
                  </p:tgtEl>
                </p:cond>
              </p:prevCondLst>
              <p:nextCondLst>
                <p:cond delay="0" evt="onNext">
                  <p:tgtEl>
                    <p:sldTgt/>
                  </p:tgtEl>
                </p:cond>
              </p:nextCondLst>
            </p:seq>
          </p:childTnLst>
        </p:cTn>
      </p:par>
    </p:tnLst>
  </p:timing>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40"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41"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4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43"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44"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Transfer Acceleration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One issue with cloud storage has been the long transfer time between uploading data to your cloud storage.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Transfer Acceleration allows you to upload to a network location close to you, and then use the amazon backbone to transfer to your bucket.</a:t>
            </a:r>
            <a:endParaRPr b="0" lang="en-CA" sz="1800" spc="-1" strike="noStrike">
              <a:latin typeface="Arial"/>
            </a:endParaRPr>
          </a:p>
        </p:txBody>
      </p:sp>
    </p:spTree>
  </p:cSld>
  <p:timing>
    <p:tnLst>
      <p:par>
        <p:cTn id="89" dur="indefinite" restart="never" nodeType="tmRoot">
          <p:childTnLst>
            <p:seq>
              <p:cTn id="90" dur="indefinite" nodeType="mainSeq"/>
              <p:prevCondLst>
                <p:cond delay="0" evt="onPrev">
                  <p:tgtEl>
                    <p:sldTgt/>
                  </p:tgtEl>
                </p:cond>
              </p:prevCondLst>
              <p:nextCondLst>
                <p:cond delay="0" evt="onNext">
                  <p:tgtEl>
                    <p:sldTgt/>
                  </p:tgtEl>
                </p:cond>
              </p:nextCondLst>
            </p:seq>
          </p:childTnLst>
        </p:cTn>
      </p:par>
    </p:tnLst>
  </p:timing>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45"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46"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4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48"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49"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Life Cycle Management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Life Cycle Management is also a very handy feature of cloud data storage.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Once set up, it allows you to set policies on a file (or group of files) to move files based on a specific age limit to another (cheaper) tier of storage.  </a:t>
            </a:r>
            <a:br/>
            <a:br/>
            <a:r>
              <a:rPr b="0" lang="en-CA" sz="1800" spc="-1" strike="noStrike">
                <a:solidFill>
                  <a:srgbClr val="000000"/>
                </a:solidFill>
                <a:latin typeface="Arial"/>
                <a:ea typeface="DejaVu Sans"/>
              </a:rPr>
              <a:t>This means, once you don’t need the files anymore, you don’t have to pay a higher price for that tier.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Demo setting up life cycle management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91" dur="indefinite" restart="never" nodeType="tmRoot">
          <p:childTnLst>
            <p:seq>
              <p:cTn id="92" dur="indefinite" nodeType="mainSeq"/>
              <p:prevCondLst>
                <p:cond delay="0" evt="onPrev">
                  <p:tgtEl>
                    <p:sldTgt/>
                  </p:tgtEl>
                </p:cond>
              </p:prevCondLst>
              <p:nextCondLst>
                <p:cond delay="0" evt="onNext">
                  <p:tgtEl>
                    <p:sldTgt/>
                  </p:tgtEl>
                </p:cond>
              </p:nextCondLst>
            </p:seq>
          </p:childTnLst>
        </p:cTn>
      </p:par>
    </p:tnLst>
  </p:timing>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50"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51"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5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53"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54"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
        <p:nvSpPr>
          <p:cNvPr id="355" name="CustomShape 6"/>
          <p:cNvSpPr/>
          <p:nvPr/>
        </p:nvSpPr>
        <p:spPr>
          <a:xfrm>
            <a:off x="144000" y="1512000"/>
            <a:ext cx="6574680" cy="1624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MFA</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MFA Delete is a feature that lets you ensure that it’s </a:t>
            </a:r>
            <a:r>
              <a:rPr b="1" lang="en-CA" sz="1800" spc="-1" strike="noStrike">
                <a:solidFill>
                  <a:srgbClr val="000000"/>
                </a:solidFill>
                <a:latin typeface="Arial"/>
                <a:ea typeface="DejaVu Sans"/>
              </a:rPr>
              <a:t>you</a:t>
            </a:r>
            <a:r>
              <a:rPr b="0" lang="en-CA" sz="1800" spc="-1" strike="noStrike">
                <a:solidFill>
                  <a:srgbClr val="000000"/>
                </a:solidFill>
                <a:latin typeface="Arial"/>
                <a:ea typeface="DejaVu Sans"/>
              </a:rPr>
              <a:t> that’s deleting a file on your bucket.  Once set up, you will require a key to be passed into your delete function so that you can verify who it is that’s deleting.</a:t>
            </a:r>
            <a:endParaRPr b="0" lang="en-CA" sz="1800" spc="-1" strike="noStrike">
              <a:latin typeface="Arial"/>
            </a:endParaRPr>
          </a:p>
        </p:txBody>
      </p:sp>
    </p:spTree>
  </p:cSld>
  <p:timing>
    <p:tnLst>
      <p:par>
        <p:cTn id="93" dur="indefinite" restart="never" nodeType="tmRoot">
          <p:childTnLst>
            <p:seq>
              <p:cTn id="94" dur="indefinite" nodeType="mainSeq"/>
              <p:prevCondLst>
                <p:cond delay="0" evt="onPrev">
                  <p:tgtEl>
                    <p:sldTgt/>
                  </p:tgtEl>
                </p:cond>
              </p:prevCondLst>
              <p:nextCondLst>
                <p:cond delay="0" evt="onNext">
                  <p:tgtEl>
                    <p:sldTgt/>
                  </p:tgtEl>
                </p:cond>
              </p:nextCondLst>
            </p:seq>
          </p:childTnLst>
        </p:cTn>
      </p:par>
    </p:tnLst>
  </p:timing>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56"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57"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58"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59"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60"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
        <p:nvSpPr>
          <p:cNvPr id="361" name="CustomShape 6"/>
          <p:cNvSpPr/>
          <p:nvPr/>
        </p:nvSpPr>
        <p:spPr>
          <a:xfrm>
            <a:off x="144000" y="1512000"/>
            <a:ext cx="6574680" cy="1624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S3 Demo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1)</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 Bucket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Upload a file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 Permissions on that File</a:t>
            </a:r>
            <a:endParaRPr b="0" lang="en-CA" sz="1800" spc="-1" strike="noStrike">
              <a:latin typeface="Arial"/>
            </a:endParaRPr>
          </a:p>
        </p:txBody>
      </p:sp>
    </p:spTree>
  </p:cSld>
  <p:timing>
    <p:tnLst>
      <p:par>
        <p:cTn id="95" dur="indefinite" restart="never" nodeType="tmRoot">
          <p:childTnLst>
            <p:seq>
              <p:cTn id="96" dur="indefinite" nodeType="mainSeq"/>
              <p:prevCondLst>
                <p:cond delay="0" evt="onPrev">
                  <p:tgtEl>
                    <p:sldTgt/>
                  </p:tgtEl>
                </p:cond>
              </p:prevCondLst>
              <p:nextCondLst>
                <p:cond delay="0" evt="onNext">
                  <p:tgtEl>
                    <p:sldTgt/>
                  </p:tgtEl>
                </p:cond>
              </p:nextCondLst>
            </p:seq>
          </p:childTnLst>
        </p:cTn>
      </p:par>
    </p:tnLst>
  </p:timing>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62"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63"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64"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65"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66"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
        <p:nvSpPr>
          <p:cNvPr id="367" name="CustomShape 6"/>
          <p:cNvSpPr/>
          <p:nvPr/>
        </p:nvSpPr>
        <p:spPr>
          <a:xfrm>
            <a:off x="144000" y="1476000"/>
            <a:ext cx="6574680" cy="162432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AWS S3 Resources: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u="sng">
                <a:solidFill>
                  <a:srgbClr val="0000ff"/>
                </a:solidFill>
                <a:uFillTx/>
                <a:latin typeface="Arial"/>
                <a:ea typeface="DejaVu Sans"/>
                <a:hlinkClick r:id="rId1"/>
              </a:rPr>
              <a:t>https://www.youtube.com/watch?v=L3dYocCSU-E&amp;t=13s</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97" dur="indefinite" restart="never" nodeType="tmRoot">
          <p:childTnLst>
            <p:seq>
              <p:cTn id="9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35"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36"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3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38"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39"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Why this is bad:</a:t>
            </a:r>
            <a:endParaRPr b="0" lang="en-CA" sz="1800" spc="-1" strike="noStrike">
              <a:latin typeface="Arial"/>
            </a:endParaRPr>
          </a:p>
          <a:p>
            <a:pPr>
              <a:lnSpc>
                <a:spcPct val="100000"/>
              </a:lnSpc>
            </a:pPr>
            <a:endParaRPr b="0" lang="en-CA" sz="1800" spc="-1" strike="noStrike">
              <a:latin typeface="Arial"/>
            </a:endParaRPr>
          </a:p>
          <a:p>
            <a:pPr marL="216000" indent="-209880">
              <a:lnSpc>
                <a:spcPct val="100000"/>
              </a:lnSpc>
              <a:buClr>
                <a:srgbClr val="000000"/>
              </a:buClr>
              <a:buSzPct val="45000"/>
              <a:buFont typeface="Wingdings" charset="2"/>
              <a:buChar char=""/>
            </a:pPr>
            <a:r>
              <a:rPr b="0" lang="en-CA" sz="1800" spc="-1" strike="noStrike">
                <a:solidFill>
                  <a:srgbClr val="000000"/>
                </a:solidFill>
                <a:latin typeface="Arial"/>
                <a:ea typeface="DejaVu Sans"/>
              </a:rPr>
              <a:t>Manually creating software and manually installing software introduces a lot of manual errors into the process.</a:t>
            </a:r>
            <a:endParaRPr b="0" lang="en-CA" sz="1800" spc="-1" strike="noStrike">
              <a:latin typeface="Arial"/>
            </a:endParaRPr>
          </a:p>
          <a:p>
            <a:pPr>
              <a:lnSpc>
                <a:spcPct val="100000"/>
              </a:lnSpc>
            </a:pPr>
            <a:endParaRPr b="0" lang="en-CA" sz="1800" spc="-1" strike="noStrike">
              <a:latin typeface="Arial"/>
            </a:endParaRPr>
          </a:p>
          <a:p>
            <a:pPr marL="216000" indent="-209880">
              <a:lnSpc>
                <a:spcPct val="100000"/>
              </a:lnSpc>
              <a:buClr>
                <a:srgbClr val="000000"/>
              </a:buClr>
              <a:buSzPct val="45000"/>
              <a:buFont typeface="Wingdings" charset="2"/>
              <a:buChar char=""/>
            </a:pPr>
            <a:r>
              <a:rPr b="0" lang="en-CA" sz="1800" spc="-1" strike="noStrike">
                <a:solidFill>
                  <a:srgbClr val="000000"/>
                </a:solidFill>
                <a:latin typeface="Arial"/>
                <a:ea typeface="DejaVu Sans"/>
              </a:rPr>
              <a:t>Separating</a:t>
            </a:r>
            <a:r>
              <a:rPr b="0" lang="en-CA" sz="1800" spc="-1" strike="noStrike">
                <a:solidFill>
                  <a:srgbClr val="000000"/>
                </a:solidFill>
                <a:latin typeface="Arial"/>
                <a:ea typeface="DejaVu Sans"/>
              </a:rPr>
              <a:t> the process of bringing software to market into two isolated teams tends to create animosity and “its your fault not mine” type of behaviour.</a:t>
            </a:r>
            <a:endParaRPr b="0" lang="en-CA" sz="1800" spc="-1" strike="noStrike">
              <a:latin typeface="Arial"/>
            </a:endParaRPr>
          </a:p>
          <a:p>
            <a:pPr>
              <a:lnSpc>
                <a:spcPct val="100000"/>
              </a:lnSpc>
            </a:pPr>
            <a:endParaRPr b="0" lang="en-CA" sz="1800" spc="-1" strike="noStrike">
              <a:latin typeface="Arial"/>
            </a:endParaRPr>
          </a:p>
          <a:p>
            <a:pPr marL="216000" indent="-209880">
              <a:lnSpc>
                <a:spcPct val="100000"/>
              </a:lnSpc>
              <a:buClr>
                <a:srgbClr val="000000"/>
              </a:buClr>
              <a:buSzPct val="45000"/>
              <a:buFont typeface="Wingdings" charset="2"/>
              <a:buChar char=""/>
            </a:pPr>
            <a:r>
              <a:rPr b="0" lang="en-CA" sz="1800" spc="-1" strike="noStrike">
                <a:solidFill>
                  <a:srgbClr val="000000"/>
                </a:solidFill>
                <a:latin typeface="Arial"/>
                <a:ea typeface="DejaVu Sans"/>
              </a:rPr>
              <a:t>With this paradigm, software takes a long time to be delivered and another company that is faster and better will drive you out of the market.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68"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69"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70"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71"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72"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ASSIGNMENT</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two buckets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2)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version control on both</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Enable CCR on both</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an bucket policy that will prevent a user from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uploading a file into that bucket.</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Verify that you can’t upload a file.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6)</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a Lifecycle Management Policy that moves files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older than 30 days into the cheapest tier for storage.</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7)</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transit security using TLS</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8)</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Turn on at rest security with the SSE-C default</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endParaRPr b="0" lang="en-CA" sz="1800" spc="-1" strike="noStrike">
              <a:latin typeface="Arial"/>
            </a:endParaRPr>
          </a:p>
        </p:txBody>
      </p:sp>
    </p:spTree>
  </p:cSld>
  <p:timing>
    <p:tnLst>
      <p:par>
        <p:cTn id="99" dur="indefinite" restart="never" nodeType="tmRoot">
          <p:childTnLst>
            <p:seq>
              <p:cTn id="100" dur="indefinite" nodeType="mainSeq"/>
              <p:prevCondLst>
                <p:cond delay="0" evt="onPrev">
                  <p:tgtEl>
                    <p:sldTgt/>
                  </p:tgtEl>
                </p:cond>
              </p:prevCondLst>
              <p:nextCondLst>
                <p:cond delay="0" evt="onNext">
                  <p:tgtEl>
                    <p:sldTgt/>
                  </p:tgtEl>
                </p:cond>
              </p:nextCondLst>
            </p:seq>
          </p:childTnLst>
        </p:cTn>
      </p:par>
    </p:tnLst>
  </p:timing>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73"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74"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7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76"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77"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AWS S3 Command Line Interface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Up until now, we’ve been using the AWS console dash board to do all of our tasks.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There is, however, another option that is used once you are more familiar with cloud services.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This method is called the </a:t>
            </a:r>
            <a:r>
              <a:rPr b="1" lang="en-CA" sz="1800" spc="-1" strike="noStrike">
                <a:solidFill>
                  <a:srgbClr val="000000"/>
                </a:solidFill>
                <a:latin typeface="Arial"/>
                <a:ea typeface="DejaVu Sans"/>
              </a:rPr>
              <a:t>AWS CLI</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You can use this cli for everything you use the dashboard for.</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Ie) Copying data to the aws bucket</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r>
              <a:rPr b="1" lang="en-CA" sz="1800" spc="-1" strike="noStrike">
                <a:solidFill>
                  <a:srgbClr val="000000"/>
                </a:solidFill>
                <a:latin typeface="Arial"/>
                <a:ea typeface="DejaVu Sans"/>
              </a:rPr>
              <a:t>aws s3 cp s3://your-bucket/your-folder/d.jpg ~/path</a:t>
            </a: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101" dur="indefinite" restart="never" nodeType="tmRoot">
          <p:childTnLst>
            <p:seq>
              <p:cTn id="102" dur="indefinite" nodeType="mainSeq"/>
              <p:prevCondLst>
                <p:cond delay="0" evt="onPrev">
                  <p:tgtEl>
                    <p:sldTgt/>
                  </p:tgtEl>
                </p:cond>
              </p:prevCondLst>
              <p:nextCondLst>
                <p:cond delay="0" evt="onNext">
                  <p:tgtEl>
                    <p:sldTgt/>
                  </p:tgtEl>
                </p:cond>
              </p:nextCondLst>
            </p:seq>
          </p:childTnLst>
        </p:cTn>
      </p:par>
    </p:tnLst>
  </p:timing>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78"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79"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80"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81"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82"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Setting up Cross Region Replication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1) We need a new bucket in a new region</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Now we have 2 buckets</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Versioning turned on </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Setup CRR</a:t>
            </a:r>
            <a:endParaRPr b="0" lang="en-CA" sz="1800" spc="-1" strike="noStrike">
              <a:latin typeface="Arial"/>
            </a:endParaRPr>
          </a:p>
          <a:p>
            <a:pPr>
              <a:lnSpc>
                <a:spcPct val="100000"/>
              </a:lnSpc>
            </a:pPr>
            <a:r>
              <a:rPr b="1" lang="en-CA" sz="1800" spc="-1" strike="noStrike">
                <a:solidFill>
                  <a:srgbClr val="000000"/>
                </a:solidFill>
                <a:latin typeface="Arial"/>
                <a:ea typeface="DejaVu Sans"/>
              </a:rPr>
              <a:t>1) Click s3 storage</a:t>
            </a:r>
            <a:endParaRPr b="0" lang="en-CA" sz="1800" spc="-1" strike="noStrike">
              <a:latin typeface="Arial"/>
            </a:endParaRPr>
          </a:p>
          <a:p>
            <a:pPr>
              <a:lnSpc>
                <a:spcPct val="100000"/>
              </a:lnSpc>
            </a:pPr>
            <a:r>
              <a:rPr b="1" lang="en-CA" sz="1800" spc="-1" strike="noStrike">
                <a:solidFill>
                  <a:srgbClr val="000000"/>
                </a:solidFill>
                <a:latin typeface="Arial"/>
                <a:ea typeface="DejaVu Sans"/>
              </a:rPr>
              <a:t>2) click bucket</a:t>
            </a:r>
            <a:endParaRPr b="0" lang="en-CA" sz="1800" spc="-1" strike="noStrike">
              <a:latin typeface="Arial"/>
            </a:endParaRPr>
          </a:p>
          <a:p>
            <a:pPr>
              <a:lnSpc>
                <a:spcPct val="100000"/>
              </a:lnSpc>
            </a:pPr>
            <a:r>
              <a:rPr b="1" lang="en-CA" sz="1800" spc="-1" strike="noStrike">
                <a:solidFill>
                  <a:srgbClr val="000000"/>
                </a:solidFill>
                <a:latin typeface="Arial"/>
                <a:ea typeface="DejaVu Sans"/>
              </a:rPr>
              <a:t>3) click management</a:t>
            </a:r>
            <a:endParaRPr b="0" lang="en-CA" sz="1800" spc="-1" strike="noStrike">
              <a:latin typeface="Arial"/>
            </a:endParaRPr>
          </a:p>
          <a:p>
            <a:pPr>
              <a:lnSpc>
                <a:spcPct val="100000"/>
              </a:lnSpc>
            </a:pPr>
            <a:r>
              <a:rPr b="1" lang="en-CA" sz="1800" spc="-1" strike="noStrike">
                <a:solidFill>
                  <a:srgbClr val="000000"/>
                </a:solidFill>
                <a:latin typeface="Arial"/>
                <a:ea typeface="DejaVu Sans"/>
              </a:rPr>
              <a:t>4) click replication</a:t>
            </a:r>
            <a:endParaRPr b="0" lang="en-CA" sz="1800" spc="-1" strike="noStrike">
              <a:latin typeface="Arial"/>
            </a:endParaRPr>
          </a:p>
          <a:p>
            <a:pPr>
              <a:lnSpc>
                <a:spcPct val="100000"/>
              </a:lnSpc>
            </a:pPr>
            <a:r>
              <a:rPr b="1" lang="en-CA" sz="1800" spc="-1" strike="noStrike">
                <a:solidFill>
                  <a:srgbClr val="000000"/>
                </a:solidFill>
                <a:latin typeface="Arial"/>
                <a:ea typeface="DejaVu Sans"/>
              </a:rPr>
              <a:t>5)  enter destination bucket</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103" dur="indefinite" restart="never" nodeType="tmRoot">
          <p:childTnLst>
            <p:seq>
              <p:cTn id="104" dur="indefinite" nodeType="mainSeq"/>
              <p:prevCondLst>
                <p:cond delay="0" evt="onPrev">
                  <p:tgtEl>
                    <p:sldTgt/>
                  </p:tgtEl>
                </p:cond>
              </p:prevCondLst>
              <p:nextCondLst>
                <p:cond delay="0" evt="onNext">
                  <p:tgtEl>
                    <p:sldTgt/>
                  </p:tgtEl>
                </p:cond>
              </p:nextCondLst>
            </p:seq>
          </p:childTnLst>
        </p:cTn>
      </p:par>
    </p:tnLst>
  </p:timing>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83"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Cloud Computing</a:t>
            </a:r>
            <a:endParaRPr b="0" lang="en-CA" sz="3000" spc="-1" strike="noStrike">
              <a:latin typeface="Arial"/>
            </a:endParaRPr>
          </a:p>
          <a:p>
            <a:pPr>
              <a:lnSpc>
                <a:spcPct val="100000"/>
              </a:lnSpc>
            </a:pPr>
            <a:endParaRPr b="0" lang="en-CA" sz="3000" spc="-1" strike="noStrike">
              <a:latin typeface="Arial"/>
            </a:endParaRPr>
          </a:p>
        </p:txBody>
      </p:sp>
      <p:sp>
        <p:nvSpPr>
          <p:cNvPr id="384"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8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86"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87"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Virtual Private Cloud (VPC)</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Your own data </a:t>
            </a:r>
            <a:r>
              <a:rPr b="0" lang="en-CA" sz="1800" spc="-1" strike="noStrike">
                <a:solidFill>
                  <a:srgbClr val="000000"/>
                </a:solidFill>
                <a:latin typeface="Arial"/>
                <a:ea typeface="DejaVu Sans"/>
              </a:rPr>
              <a:t>centre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	</a:t>
            </a:r>
            <a:endParaRPr b="0" lang="en-CA" sz="1800" spc="-1" strike="noStrike">
              <a:latin typeface="Arial"/>
            </a:endParaRPr>
          </a:p>
        </p:txBody>
      </p:sp>
    </p:spTree>
  </p:cSld>
  <p:timing>
    <p:tnLst>
      <p:par>
        <p:cTn id="105" dur="indefinite" restart="never" nodeType="tmRoot">
          <p:childTnLst>
            <p:seq>
              <p:cTn id="106" dur="indefinite" nodeType="mainSeq"/>
              <p:prevCondLst>
                <p:cond delay="0" evt="onPrev">
                  <p:tgtEl>
                    <p:sldTgt/>
                  </p:tgtEl>
                </p:cond>
              </p:prevCondLst>
              <p:nextCondLst>
                <p:cond delay="0" evt="onNext">
                  <p:tgtEl>
                    <p:sldTgt/>
                  </p:tgtEl>
                </p:cond>
              </p:nextCondLst>
            </p:seq>
          </p:childTnLst>
        </p:cTn>
      </p:par>
    </p:tnLst>
  </p:timing>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88"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FINAL </a:t>
            </a:r>
            <a:r>
              <a:rPr b="0" lang="en-CA" sz="3000" spc="-1" strike="noStrike" cap="all">
                <a:solidFill>
                  <a:srgbClr val="292929"/>
                </a:solidFill>
                <a:latin typeface="Nexa Bold"/>
                <a:ea typeface="DejaVu Sans"/>
              </a:rPr>
              <a:t>Project</a:t>
            </a:r>
            <a:endParaRPr b="0" lang="en-CA" sz="3000" spc="-1" strike="noStrike">
              <a:latin typeface="Arial"/>
            </a:endParaRPr>
          </a:p>
          <a:p>
            <a:pPr>
              <a:lnSpc>
                <a:spcPct val="100000"/>
              </a:lnSpc>
            </a:pPr>
            <a:endParaRPr b="0" lang="en-CA" sz="3000" spc="-1" strike="noStrike">
              <a:latin typeface="Arial"/>
            </a:endParaRPr>
          </a:p>
        </p:txBody>
      </p:sp>
      <p:sp>
        <p:nvSpPr>
          <p:cNvPr id="389"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90"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91"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392" name="CustomShape 5"/>
          <p:cNvSpPr/>
          <p:nvPr/>
        </p:nvSpPr>
        <p:spPr>
          <a:xfrm>
            <a:off x="576000" y="1692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Testing Out Our Knowledge</a:t>
            </a:r>
            <a:endParaRPr b="0" lang="en-CA" sz="1800" spc="-1" strike="noStrike">
              <a:latin typeface="Arial"/>
            </a:endParaRPr>
          </a:p>
          <a:p>
            <a:pPr>
              <a:lnSpc>
                <a:spcPct val="100000"/>
              </a:lnSpc>
            </a:pPr>
            <a:r>
              <a:rPr b="0" lang="en-CA" sz="1800" spc="-1" strike="noStrike">
                <a:solidFill>
                  <a:srgbClr val="000000"/>
                </a:solidFill>
                <a:latin typeface="Arial"/>
                <a:ea typeface="DejaVu Sans"/>
              </a:rPr>
              <a:t>Now that we have a solid understanding of DevOps we are going to take our knowledge and put it into practice.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1" lang="en-CA" sz="1800" spc="-1" strike="noStrike">
                <a:solidFill>
                  <a:srgbClr val="000000"/>
                </a:solidFill>
                <a:latin typeface="Arial"/>
                <a:ea typeface="DejaVu Sans"/>
              </a:rPr>
              <a:t>The Assignment</a:t>
            </a:r>
            <a:endParaRPr b="0" lang="en-CA" sz="1800" spc="-1" strike="noStrike">
              <a:latin typeface="Arial"/>
            </a:endParaRPr>
          </a:p>
          <a:p>
            <a:pPr>
              <a:lnSpc>
                <a:spcPct val="100000"/>
              </a:lnSpc>
            </a:pPr>
            <a:r>
              <a:rPr b="0" lang="en-CA" sz="1800" spc="-1" strike="noStrike">
                <a:solidFill>
                  <a:srgbClr val="000000"/>
                </a:solidFill>
                <a:latin typeface="Arial"/>
                <a:ea typeface="DejaVu Sans"/>
              </a:rPr>
              <a:t>1)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Configure another Ubuntu 19.04 virtual 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2)</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Install our tools (docker / python / git / jenkins) on that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machine</a:t>
            </a:r>
            <a:endParaRPr b="0" lang="en-CA" sz="1800" spc="-1" strike="noStrike">
              <a:latin typeface="Arial"/>
            </a:endParaRPr>
          </a:p>
          <a:p>
            <a:pPr>
              <a:lnSpc>
                <a:spcPct val="100000"/>
              </a:lnSpc>
            </a:pPr>
            <a:r>
              <a:rPr b="0" lang="en-CA" sz="1800" spc="-1" strike="noStrike">
                <a:solidFill>
                  <a:srgbClr val="000000"/>
                </a:solidFill>
                <a:latin typeface="Arial"/>
                <a:ea typeface="DejaVu Sans"/>
              </a:rPr>
              <a:t>3)</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Setup Jenkins to run in a container on that VM</a:t>
            </a:r>
            <a:endParaRPr b="0" lang="en-CA" sz="1800" spc="-1" strike="noStrike">
              <a:latin typeface="Arial"/>
            </a:endParaRPr>
          </a:p>
          <a:p>
            <a:pPr>
              <a:lnSpc>
                <a:spcPct val="100000"/>
              </a:lnSpc>
            </a:pPr>
            <a:r>
              <a:rPr b="0" lang="en-CA" sz="1800" spc="-1" strike="noStrike">
                <a:solidFill>
                  <a:srgbClr val="000000"/>
                </a:solidFill>
                <a:latin typeface="Arial"/>
                <a:ea typeface="DejaVu Sans"/>
              </a:rPr>
              <a:t>4)</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Use Ansible to create an EC2 instance on AWS</a:t>
            </a:r>
            <a:endParaRPr b="0" lang="en-CA" sz="1800" spc="-1" strike="noStrike">
              <a:latin typeface="Arial"/>
            </a:endParaRPr>
          </a:p>
          <a:p>
            <a:pPr>
              <a:lnSpc>
                <a:spcPct val="100000"/>
              </a:lnSpc>
            </a:pPr>
            <a:r>
              <a:rPr b="0" lang="en-CA" sz="1800" spc="-1" strike="noStrike">
                <a:solidFill>
                  <a:srgbClr val="000000"/>
                </a:solidFill>
                <a:latin typeface="Arial"/>
                <a:ea typeface="DejaVu Sans"/>
              </a:rPr>
              <a:t>5)</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Create an application directory for our python application</a:t>
            </a:r>
            <a:endParaRPr b="0" lang="en-CA" sz="1800" spc="-1" strike="noStrike">
              <a:latin typeface="Arial"/>
            </a:endParaRPr>
          </a:p>
          <a:p>
            <a:pPr>
              <a:lnSpc>
                <a:spcPct val="100000"/>
              </a:lnSpc>
            </a:pPr>
            <a:r>
              <a:rPr b="0" lang="en-CA" sz="1800" spc="-1" strike="noStrike">
                <a:solidFill>
                  <a:srgbClr val="000000"/>
                </a:solidFill>
                <a:latin typeface="Arial"/>
                <a:ea typeface="DejaVu Sans"/>
              </a:rPr>
              <a:t>6)</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Put our python directory under version control</a:t>
            </a:r>
            <a:endParaRPr b="0" lang="en-CA" sz="1800" spc="-1" strike="noStrike">
              <a:latin typeface="Arial"/>
            </a:endParaRPr>
          </a:p>
          <a:p>
            <a:pPr>
              <a:lnSpc>
                <a:spcPct val="100000"/>
              </a:lnSpc>
            </a:pPr>
            <a:r>
              <a:rPr b="0" lang="en-CA" sz="1800" spc="-1" strike="noStrike">
                <a:solidFill>
                  <a:srgbClr val="000000"/>
                </a:solidFill>
                <a:latin typeface="Arial"/>
                <a:ea typeface="DejaVu Sans"/>
              </a:rPr>
              <a:t>7)</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Configure python to push that application up to the EC2</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instance on AWS.</a:t>
            </a:r>
            <a:endParaRPr b="0" lang="en-CA" sz="1800" spc="-1" strike="noStrike">
              <a:latin typeface="Arial"/>
            </a:endParaRPr>
          </a:p>
          <a:p>
            <a:pPr>
              <a:lnSpc>
                <a:spcPct val="100000"/>
              </a:lnSpc>
            </a:pPr>
            <a:r>
              <a:rPr b="0" lang="en-CA" sz="1800" spc="-1" strike="noStrike">
                <a:solidFill>
                  <a:srgbClr val="000000"/>
                </a:solidFill>
                <a:latin typeface="Arial"/>
                <a:ea typeface="DejaVu Sans"/>
              </a:rPr>
              <a:t>8) </a:t>
            </a: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Verify our application is working on our EC2 Instance.</a:t>
            </a:r>
            <a:endParaRPr b="0" lang="en-CA" sz="1800" spc="-1" strike="noStrike">
              <a:latin typeface="Arial"/>
            </a:endParaRPr>
          </a:p>
        </p:txBody>
      </p:sp>
    </p:spTree>
  </p:cSld>
  <p:timing>
    <p:tnLst>
      <p:par>
        <p:cTn id="107" dur="indefinite" restart="never" nodeType="tmRoot">
          <p:childTnLst>
            <p:seq>
              <p:cTn id="108" dur="indefinite" nodeType="mainSeq"/>
              <p:prevCondLst>
                <p:cond delay="0" evt="onPrev">
                  <p:tgtEl>
                    <p:sldTgt/>
                  </p:tgtEl>
                </p:cond>
              </p:prevCondLst>
              <p:nextCondLst>
                <p:cond delay="0" evt="onNext">
                  <p:tgtEl>
                    <p:sldTgt/>
                  </p:tgtEl>
                </p:cond>
              </p:nextCondLst>
            </p:seq>
          </p:childTnLst>
        </p:cTn>
      </p:par>
    </p:tnLst>
  </p:timing>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393" name="CustomShape 1"/>
          <p:cNvSpPr/>
          <p:nvPr/>
        </p:nvSpPr>
        <p:spPr>
          <a:xfrm>
            <a:off x="432000" y="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a:solidFill>
                  <a:srgbClr val="292929"/>
                </a:solidFill>
                <a:latin typeface="Nexa Bold"/>
                <a:ea typeface="DejaVu Sans"/>
              </a:rPr>
              <a:t>THE </a:t>
            </a:r>
            <a:r>
              <a:rPr b="0" lang="en-CA" sz="3000" spc="-1" strike="noStrike">
                <a:solidFill>
                  <a:srgbClr val="1fa0be"/>
                </a:solidFill>
                <a:latin typeface="Nexa Bold"/>
                <a:ea typeface="DejaVu Sans"/>
              </a:rPr>
              <a:t>END</a:t>
            </a:r>
            <a:endParaRPr b="0" lang="en-CA" sz="3000" spc="-1" strike="noStrike">
              <a:latin typeface="Arial"/>
            </a:endParaRPr>
          </a:p>
        </p:txBody>
      </p:sp>
      <p:sp>
        <p:nvSpPr>
          <p:cNvPr id="394"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395"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396" name="CustomShape 4"/>
          <p:cNvSpPr/>
          <p:nvPr/>
        </p:nvSpPr>
        <p:spPr>
          <a:xfrm>
            <a:off x="432000" y="1340640"/>
            <a:ext cx="8272440" cy="5212440"/>
          </a:xfrm>
          <a:prstGeom prst="rect">
            <a:avLst/>
          </a:prstGeom>
          <a:noFill/>
          <a:ln>
            <a:noFill/>
          </a:ln>
        </p:spPr>
        <p:style>
          <a:lnRef idx="0"/>
          <a:fillRef idx="0"/>
          <a:effectRef idx="0"/>
          <a:fontRef idx="minor"/>
        </p:style>
        <p:txBody>
          <a:bodyPr lIns="90000" rIns="90000" tIns="45000" bIns="45000" anchor="ctr">
            <a:normAutofit/>
          </a:bodyPr>
          <a:p>
            <a:pPr algn="ctr">
              <a:lnSpc>
                <a:spcPct val="100000"/>
              </a:lnSpc>
              <a:spcBef>
                <a:spcPts val="921"/>
              </a:spcBef>
            </a:pPr>
            <a:r>
              <a:rPr b="1" lang="en-CA" sz="4600" spc="-1" strike="noStrike">
                <a:solidFill>
                  <a:srgbClr val="146e83"/>
                </a:solidFill>
                <a:latin typeface="Calibri"/>
                <a:ea typeface="DejaVu Sans"/>
              </a:rPr>
              <a:t>QUESTIONS?</a:t>
            </a:r>
            <a:endParaRPr b="0" lang="en-CA" sz="4600" spc="-1" strike="noStrike">
              <a:latin typeface="Arial"/>
            </a:endParaRPr>
          </a:p>
        </p:txBody>
      </p:sp>
    </p:spTree>
  </p:cSld>
  <p:timing>
    <p:tnLst>
      <p:par>
        <p:cTn id="109" dur="indefinite" restart="never" nodeType="tmRoot">
          <p:childTnLst>
            <p:seq>
              <p:cTn id="1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0"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41"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42"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43"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44"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What is DevOps:</a:t>
            </a:r>
            <a:endParaRPr b="0" lang="en-CA" sz="1800" spc="-1" strike="noStrike">
              <a:latin typeface="Arial"/>
            </a:endParaRPr>
          </a:p>
          <a:p>
            <a:pPr>
              <a:lnSpc>
                <a:spcPct val="100000"/>
              </a:lnSpc>
            </a:pPr>
            <a:endParaRPr b="0" lang="en-CA" sz="1800" spc="-1" strike="noStrike">
              <a:latin typeface="Arial"/>
            </a:endParaRPr>
          </a:p>
          <a:p>
            <a:pPr marL="216000" indent="-209880">
              <a:lnSpc>
                <a:spcPct val="100000"/>
              </a:lnSpc>
              <a:buClr>
                <a:srgbClr val="000000"/>
              </a:buClr>
              <a:buSzPct val="45000"/>
              <a:buFont typeface="Wingdings" charset="2"/>
              <a:buChar char=""/>
            </a:pPr>
            <a:r>
              <a:rPr b="0" lang="en-CA" sz="1800" spc="-1" strike="noStrike">
                <a:solidFill>
                  <a:srgbClr val="000000"/>
                </a:solidFill>
                <a:latin typeface="Arial"/>
                <a:ea typeface="DejaVu Sans"/>
              </a:rPr>
              <a:t>The introduction of the DevOps practice brought about a merging of the Development Team and the Operations Team into a position called “DevOps”.</a:t>
            </a:r>
            <a:endParaRPr b="0" lang="en-CA" sz="1800" spc="-1" strike="noStrike">
              <a:latin typeface="Arial"/>
            </a:endParaRPr>
          </a:p>
          <a:p>
            <a:pPr>
              <a:lnSpc>
                <a:spcPct val="100000"/>
              </a:lnSpc>
            </a:pPr>
            <a:endParaRPr b="0" lang="en-CA" sz="1800" spc="-1" strike="noStrike">
              <a:latin typeface="Arial"/>
            </a:endParaRPr>
          </a:p>
          <a:p>
            <a:pPr marL="216000" indent="-209880">
              <a:lnSpc>
                <a:spcPct val="100000"/>
              </a:lnSpc>
              <a:buClr>
                <a:srgbClr val="000000"/>
              </a:buClr>
              <a:buSzPct val="45000"/>
              <a:buFont typeface="Wingdings" charset="2"/>
              <a:buChar char=""/>
            </a:pPr>
            <a:r>
              <a:rPr b="0" lang="en-CA" sz="1800" spc="-1" strike="noStrike">
                <a:solidFill>
                  <a:srgbClr val="000000"/>
                </a:solidFill>
                <a:latin typeface="Arial"/>
                <a:ea typeface="DejaVu Sans"/>
              </a:rPr>
              <a:t>Working together, these teams create a synergy that makes working in a software company a pleasure rather than a stressful ordeal.</a:t>
            </a:r>
            <a:endParaRPr b="0" lang="en-CA" sz="1800" spc="-1" strike="noStrike">
              <a:latin typeface="Arial"/>
            </a:endParaRPr>
          </a:p>
          <a:p>
            <a:pPr>
              <a:lnSpc>
                <a:spcPct val="100000"/>
              </a:lnSpc>
            </a:pPr>
            <a:endParaRPr b="0" lang="en-CA" sz="1800" spc="-1" strike="noStrike">
              <a:latin typeface="Arial"/>
            </a:endParaRPr>
          </a:p>
          <a:p>
            <a:pPr marL="216000" indent="-209880">
              <a:lnSpc>
                <a:spcPct val="100000"/>
              </a:lnSpc>
              <a:buClr>
                <a:srgbClr val="000000"/>
              </a:buClr>
              <a:buSzPct val="45000"/>
              <a:buFont typeface="Wingdings" charset="2"/>
              <a:buChar char=""/>
            </a:pPr>
            <a:r>
              <a:rPr b="0" lang="en-CA" sz="1800" spc="-1" strike="noStrike">
                <a:solidFill>
                  <a:srgbClr val="000000"/>
                </a:solidFill>
                <a:latin typeface="Arial"/>
                <a:ea typeface="DejaVu Sans"/>
              </a:rPr>
              <a:t>From Wikipedia:</a:t>
            </a:r>
            <a:endParaRPr b="0" lang="en-CA" sz="1800" spc="-1" strike="noStrike">
              <a:latin typeface="Arial"/>
            </a:endParaRPr>
          </a:p>
          <a:p>
            <a:pPr lvl="1" marL="432000" indent="-210240">
              <a:lnSpc>
                <a:spcPct val="100000"/>
              </a:lnSpc>
              <a:buClr>
                <a:srgbClr val="000000"/>
              </a:buClr>
              <a:buSzPct val="45000"/>
              <a:buFont typeface="Wingdings" charset="2"/>
              <a:buChar char=""/>
            </a:pPr>
            <a:r>
              <a:rPr b="0" i="1" lang="en-CA" sz="1800" spc="-1" strike="noStrike">
                <a:solidFill>
                  <a:srgbClr val="000000"/>
                </a:solidFill>
                <a:latin typeface="Arial"/>
                <a:ea typeface="DejaVu Sans"/>
              </a:rPr>
              <a:t>Devops is a set of practices that combines software development and information-technology operations which aims to shorten the systems development life cycle and provide to shorten the systems development cycle and provide </a:t>
            </a:r>
            <a:r>
              <a:rPr b="0" i="1" lang="en-CA" sz="1800" spc="-1" strike="noStrike">
                <a:solidFill>
                  <a:srgbClr val="000000"/>
                </a:solidFill>
                <a:latin typeface="Arial"/>
                <a:ea typeface="DejaVu Sans"/>
              </a:rPr>
              <a:t>continuous</a:t>
            </a:r>
            <a:r>
              <a:rPr b="0" i="1" lang="en-CA" sz="1800" spc="-1" strike="noStrike">
                <a:solidFill>
                  <a:srgbClr val="000000"/>
                </a:solidFill>
                <a:latin typeface="Arial"/>
                <a:ea typeface="DejaVu Sans"/>
              </a:rPr>
              <a:t> delivery with high software quality.</a:t>
            </a:r>
            <a:endParaRPr b="0" lang="en-CA" sz="1800" spc="-1" strike="noStrike">
              <a:latin typeface="Arial"/>
            </a:endParaRPr>
          </a:p>
          <a:p>
            <a:pPr>
              <a:lnSpc>
                <a:spcPct val="100000"/>
              </a:lnSpc>
            </a:pPr>
            <a:endParaRPr b="0" lang="en-CA"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45"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46"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47"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48"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49"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endParaRPr b="0" lang="en-CA" sz="1800" spc="-1" strike="noStrike">
              <a:latin typeface="Arial"/>
            </a:endParaRPr>
          </a:p>
          <a:p>
            <a:pPr>
              <a:lnSpc>
                <a:spcPct val="100000"/>
              </a:lnSpc>
            </a:pPr>
            <a:endParaRPr b="0" lang="en-CA" sz="1800" spc="-1" strike="noStrike">
              <a:latin typeface="Arial"/>
            </a:endParaRPr>
          </a:p>
        </p:txBody>
      </p:sp>
      <p:pic>
        <p:nvPicPr>
          <p:cNvPr id="150" name="" descr=""/>
          <p:cNvPicPr/>
          <p:nvPr/>
        </p:nvPicPr>
        <p:blipFill>
          <a:blip r:embed="rId1"/>
          <a:stretch/>
        </p:blipFill>
        <p:spPr>
          <a:xfrm>
            <a:off x="0" y="1236240"/>
            <a:ext cx="9142920" cy="6467040"/>
          </a:xfrm>
          <a:prstGeom prst="rect">
            <a:avLst/>
          </a:prstGeom>
          <a:ln>
            <a:noFill/>
          </a:ln>
        </p:spPr>
      </p:pic>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1"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What is </a:t>
            </a:r>
            <a:r>
              <a:rPr b="0" lang="en-CA" sz="3000" spc="-1" strike="noStrike" cap="all">
                <a:solidFill>
                  <a:srgbClr val="1fa0be"/>
                </a:solidFill>
                <a:latin typeface="Nexa Bold"/>
                <a:ea typeface="DejaVu Sans"/>
              </a:rPr>
              <a:t>DevOps</a:t>
            </a:r>
            <a:endParaRPr b="0" lang="en-CA" sz="3000" spc="-1" strike="noStrike">
              <a:latin typeface="Arial"/>
            </a:endParaRPr>
          </a:p>
          <a:p>
            <a:pPr>
              <a:lnSpc>
                <a:spcPct val="100000"/>
              </a:lnSpc>
            </a:pPr>
            <a:endParaRPr b="0" lang="en-CA" sz="3000" spc="-1" strike="noStrike">
              <a:latin typeface="Arial"/>
            </a:endParaRPr>
          </a:p>
        </p:txBody>
      </p:sp>
      <p:sp>
        <p:nvSpPr>
          <p:cNvPr id="152"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53"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54"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55" name="CustomShape 5"/>
          <p:cNvSpPr/>
          <p:nvPr/>
        </p:nvSpPr>
        <p:spPr>
          <a:xfrm>
            <a:off x="576000" y="1800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1" lang="en-CA" sz="1800" spc="-1" strike="noStrike">
                <a:solidFill>
                  <a:srgbClr val="000000"/>
                </a:solidFill>
                <a:latin typeface="Arial"/>
                <a:ea typeface="DejaVu Sans"/>
              </a:rPr>
              <a:t>Resources</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Intro to dev ops</a:t>
            </a: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hlinkClick r:id="rId1"/>
              </a:rPr>
              <a:t>https://www.youtube.com/watch?v=_Gpe1Zn-1fE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What does  a dev ops engineer do?</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u="sng">
                <a:solidFill>
                  <a:srgbClr val="0000ff"/>
                </a:solidFill>
                <a:uFillTx/>
                <a:latin typeface="Arial"/>
                <a:ea typeface="DejaVu Sans"/>
              </a:rPr>
              <a:t>https://www.youtube.com/watch?v=o_sUNqZtfVQ</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156" name="CustomShape 1"/>
          <p:cNvSpPr/>
          <p:nvPr/>
        </p:nvSpPr>
        <p:spPr>
          <a:xfrm>
            <a:off x="432000" y="13680"/>
            <a:ext cx="7444800" cy="1176840"/>
          </a:xfrm>
          <a:prstGeom prst="rect">
            <a:avLst/>
          </a:prstGeom>
          <a:noFill/>
          <a:ln>
            <a:noFill/>
          </a:ln>
        </p:spPr>
        <p:style>
          <a:lnRef idx="0"/>
          <a:fillRef idx="0"/>
          <a:effectRef idx="0"/>
          <a:fontRef idx="minor"/>
        </p:style>
        <p:txBody>
          <a:bodyPr lIns="90000" rIns="90000" tIns="45000" bIns="45000" anchor="ctr">
            <a:normAutofit/>
          </a:bodyPr>
          <a:p>
            <a:pPr>
              <a:lnSpc>
                <a:spcPct val="100000"/>
              </a:lnSpc>
            </a:pPr>
            <a:r>
              <a:rPr b="0" lang="en-CA" sz="3000" spc="-1" strike="noStrike" cap="all">
                <a:solidFill>
                  <a:srgbClr val="292929"/>
                </a:solidFill>
                <a:latin typeface="Nexa Bold"/>
                <a:ea typeface="DejaVu Sans"/>
              </a:rPr>
              <a:t>Installing Our </a:t>
            </a:r>
            <a:r>
              <a:rPr b="0" lang="en-CA" sz="3000" spc="-1" strike="noStrike" cap="all">
                <a:solidFill>
                  <a:srgbClr val="1fa0be"/>
                </a:solidFill>
                <a:latin typeface="Nexa Bold"/>
                <a:ea typeface="DejaVu Sans"/>
              </a:rPr>
              <a:t>Stack</a:t>
            </a:r>
            <a:endParaRPr b="0" lang="en-CA" sz="3000" spc="-1" strike="noStrike">
              <a:latin typeface="Arial"/>
            </a:endParaRPr>
          </a:p>
          <a:p>
            <a:pPr>
              <a:lnSpc>
                <a:spcPct val="100000"/>
              </a:lnSpc>
            </a:pPr>
            <a:endParaRPr b="0" lang="en-CA" sz="3000" spc="-1" strike="noStrike">
              <a:latin typeface="Arial"/>
            </a:endParaRPr>
          </a:p>
        </p:txBody>
      </p:sp>
      <p:sp>
        <p:nvSpPr>
          <p:cNvPr id="157" name="CustomShape 2"/>
          <p:cNvSpPr/>
          <p:nvPr/>
        </p:nvSpPr>
        <p:spPr>
          <a:xfrm>
            <a:off x="0" y="0"/>
            <a:ext cx="244080" cy="1189080"/>
          </a:xfrm>
          <a:prstGeom prst="rect">
            <a:avLst/>
          </a:prstGeom>
          <a:solidFill>
            <a:srgbClr val="146e83"/>
          </a:solidFill>
          <a:ln>
            <a:round/>
          </a:ln>
        </p:spPr>
        <p:style>
          <a:lnRef idx="2">
            <a:schemeClr val="accent1">
              <a:shade val="50000"/>
            </a:schemeClr>
          </a:lnRef>
          <a:fillRef idx="1">
            <a:schemeClr val="accent1"/>
          </a:fillRef>
          <a:effectRef idx="0">
            <a:schemeClr val="accent1"/>
          </a:effectRef>
          <a:fontRef idx="minor"/>
        </p:style>
      </p:sp>
      <p:sp>
        <p:nvSpPr>
          <p:cNvPr id="158" name="Line 3"/>
          <p:cNvSpPr/>
          <p:nvPr/>
        </p:nvSpPr>
        <p:spPr>
          <a:xfrm>
            <a:off x="251280" y="1196640"/>
            <a:ext cx="8892720" cy="360"/>
          </a:xfrm>
          <a:prstGeom prst="line">
            <a:avLst/>
          </a:prstGeom>
          <a:ln w="22320">
            <a:solidFill>
              <a:srgbClr val="146e83"/>
            </a:solidFill>
            <a:round/>
          </a:ln>
        </p:spPr>
        <p:style>
          <a:lnRef idx="1">
            <a:schemeClr val="accent1"/>
          </a:lnRef>
          <a:fillRef idx="0">
            <a:schemeClr val="accent1"/>
          </a:fillRef>
          <a:effectRef idx="0">
            <a:schemeClr val="accent1"/>
          </a:effectRef>
          <a:fontRef idx="minor"/>
        </p:style>
      </p:sp>
      <p:sp>
        <p:nvSpPr>
          <p:cNvPr id="159" name="CustomShape 4"/>
          <p:cNvSpPr/>
          <p:nvPr/>
        </p:nvSpPr>
        <p:spPr>
          <a:xfrm>
            <a:off x="457200" y="273600"/>
            <a:ext cx="8223120" cy="5301720"/>
          </a:xfrm>
          <a:prstGeom prst="rect">
            <a:avLst/>
          </a:prstGeom>
          <a:noFill/>
          <a:ln>
            <a:noFill/>
          </a:ln>
        </p:spPr>
        <p:style>
          <a:lnRef idx="0"/>
          <a:fillRef idx="0"/>
          <a:effectRef idx="0"/>
          <a:fontRef idx="minor"/>
        </p:style>
        <p:txBody>
          <a:bodyPr lIns="0" rIns="0" tIns="0" bIns="0" anchor="ctr"/>
          <a:p>
            <a:pPr algn="ctr">
              <a:lnSpc>
                <a:spcPct val="100000"/>
              </a:lnSpc>
            </a:pPr>
            <a:endParaRPr b="0" lang="en-CA" sz="1800" spc="-1" strike="noStrike">
              <a:latin typeface="Arial"/>
            </a:endParaRPr>
          </a:p>
          <a:p>
            <a:pPr algn="ctr">
              <a:lnSpc>
                <a:spcPct val="100000"/>
              </a:lnSpc>
            </a:pPr>
            <a:endParaRPr b="0" lang="en-CA" sz="1800" spc="-1" strike="noStrike">
              <a:latin typeface="Arial"/>
            </a:endParaRPr>
          </a:p>
        </p:txBody>
      </p:sp>
      <p:sp>
        <p:nvSpPr>
          <p:cNvPr id="160" name="CustomShape 5"/>
          <p:cNvSpPr/>
          <p:nvPr/>
        </p:nvSpPr>
        <p:spPr>
          <a:xfrm>
            <a:off x="576000" y="1728000"/>
            <a:ext cx="6761880" cy="2387880"/>
          </a:xfrm>
          <a:prstGeom prst="rect">
            <a:avLst/>
          </a:prstGeom>
          <a:noFill/>
          <a:ln>
            <a:noFill/>
          </a:ln>
        </p:spPr>
        <p:style>
          <a:lnRef idx="0"/>
          <a:fillRef idx="0"/>
          <a:effectRef idx="0"/>
          <a:fontRef idx="minor"/>
        </p:style>
        <p:txBody>
          <a:bodyPr lIns="90000" rIns="90000" tIns="45000" bIns="45000"/>
          <a:p>
            <a:pPr>
              <a:lnSpc>
                <a:spcPct val="100000"/>
              </a:lnSpc>
            </a:pPr>
            <a:r>
              <a:rPr b="0" lang="en-CA" sz="1800" spc="-1" strike="noStrike">
                <a:solidFill>
                  <a:srgbClr val="000000"/>
                </a:solidFill>
                <a:latin typeface="Arial"/>
                <a:ea typeface="DejaVu Sans"/>
              </a:rPr>
              <a:t>The tools we will be using in this course:</a:t>
            </a:r>
            <a:endParaRPr b="0" lang="en-CA" sz="1800" spc="-1" strike="noStrike">
              <a:latin typeface="Arial"/>
            </a:endParaRPr>
          </a:p>
          <a:p>
            <a:pPr>
              <a:lnSpc>
                <a:spcPct val="100000"/>
              </a:lnSpc>
            </a:pPr>
            <a:endParaRPr b="0" lang="en-CA" sz="1800" spc="-1" strike="noStrike">
              <a:latin typeface="Arial"/>
            </a:endParaRPr>
          </a:p>
          <a:p>
            <a:pPr marL="216000" indent="-209880">
              <a:lnSpc>
                <a:spcPct val="100000"/>
              </a:lnSpc>
              <a:buClr>
                <a:srgbClr val="000000"/>
              </a:buClr>
              <a:buSzPct val="45000"/>
              <a:buFont typeface="Wingdings" charset="2"/>
              <a:buChar char=""/>
            </a:pPr>
            <a:r>
              <a:rPr b="0" lang="en-CA" sz="1800" spc="-1" strike="noStrike">
                <a:solidFill>
                  <a:srgbClr val="000000"/>
                </a:solidFill>
                <a:latin typeface="Arial"/>
                <a:ea typeface="DejaVu Sans"/>
              </a:rPr>
              <a:t>There will be a handout that goes through the steps of creating the environment we need for this course.  Please make sure you read through and install all the software on that list.</a:t>
            </a:r>
            <a:endParaRPr b="0" lang="en-CA" sz="1800" spc="-1" strike="noStrike">
              <a:latin typeface="Arial"/>
            </a:endParaRPr>
          </a:p>
          <a:p>
            <a:pPr>
              <a:lnSpc>
                <a:spcPct val="100000"/>
              </a:lnSpc>
            </a:pPr>
            <a:endParaRPr b="0" lang="en-CA" sz="1800" spc="-1" strike="noStrike">
              <a:latin typeface="Arial"/>
            </a:endParaRPr>
          </a:p>
          <a:p>
            <a:pPr marL="216000" indent="-209880">
              <a:lnSpc>
                <a:spcPct val="100000"/>
              </a:lnSpc>
              <a:buClr>
                <a:srgbClr val="000000"/>
              </a:buClr>
              <a:buSzPct val="45000"/>
              <a:buFont typeface="Wingdings" charset="2"/>
              <a:buChar char=""/>
            </a:pPr>
            <a:r>
              <a:rPr b="0" lang="en-CA" sz="1800" spc="-1" strike="noStrike">
                <a:solidFill>
                  <a:srgbClr val="000000"/>
                </a:solidFill>
                <a:latin typeface="Arial"/>
                <a:ea typeface="DejaVu Sans"/>
              </a:rPr>
              <a:t>We will be installing:</a:t>
            </a:r>
            <a:endParaRPr b="0" lang="en-CA" sz="1800" spc="-1" strike="noStrike">
              <a:latin typeface="Arial"/>
            </a:endParaRPr>
          </a:p>
          <a:p>
            <a:pPr lvl="2" marL="648000" indent="-210240">
              <a:lnSpc>
                <a:spcPct val="100000"/>
              </a:lnSpc>
              <a:buClr>
                <a:srgbClr val="000000"/>
              </a:buClr>
              <a:buSzPct val="45000"/>
              <a:buFont typeface="Wingdings" charset="2"/>
              <a:buChar char=""/>
            </a:pPr>
            <a:r>
              <a:rPr b="0" lang="en-CA" sz="1800" spc="-1" strike="noStrike">
                <a:solidFill>
                  <a:srgbClr val="000000"/>
                </a:solidFill>
                <a:latin typeface="Arial"/>
                <a:ea typeface="DejaVu Sans"/>
              </a:rPr>
              <a:t>1) Virtual Box</a:t>
            </a:r>
            <a:endParaRPr b="0" lang="en-CA" sz="1800" spc="-1" strike="noStrike">
              <a:latin typeface="Arial"/>
            </a:endParaRPr>
          </a:p>
          <a:p>
            <a:pPr lvl="2" marL="648000" indent="-210240">
              <a:lnSpc>
                <a:spcPct val="100000"/>
              </a:lnSpc>
              <a:buClr>
                <a:srgbClr val="000000"/>
              </a:buClr>
              <a:buSzPct val="45000"/>
              <a:buFont typeface="Wingdings" charset="2"/>
              <a:buChar char=""/>
            </a:pPr>
            <a:r>
              <a:rPr b="0" lang="en-CA" sz="1800" spc="-1" strike="noStrike">
                <a:solidFill>
                  <a:srgbClr val="000000"/>
                </a:solidFill>
                <a:latin typeface="Arial"/>
                <a:ea typeface="DejaVu Sans"/>
              </a:rPr>
              <a:t>2)  Ubuntu Linux 19.04</a:t>
            </a:r>
            <a:endParaRPr b="0" lang="en-CA" sz="1800" spc="-1" strike="noStrike">
              <a:latin typeface="Arial"/>
            </a:endParaRPr>
          </a:p>
          <a:p>
            <a:pPr lvl="2" marL="648000" indent="-210240">
              <a:lnSpc>
                <a:spcPct val="100000"/>
              </a:lnSpc>
              <a:buClr>
                <a:srgbClr val="000000"/>
              </a:buClr>
              <a:buSzPct val="45000"/>
              <a:buFont typeface="Wingdings" charset="2"/>
              <a:buChar char=""/>
            </a:pPr>
            <a:r>
              <a:rPr b="0" lang="en-CA" sz="1800" spc="-1" strike="noStrike">
                <a:solidFill>
                  <a:srgbClr val="000000"/>
                </a:solidFill>
                <a:latin typeface="Arial"/>
                <a:ea typeface="DejaVu Sans"/>
              </a:rPr>
              <a:t>3)  Python</a:t>
            </a:r>
            <a:endParaRPr b="0" lang="en-CA" sz="1800" spc="-1" strike="noStrike">
              <a:latin typeface="Arial"/>
            </a:endParaRPr>
          </a:p>
          <a:p>
            <a:pPr lvl="2" marL="648000" indent="-210240">
              <a:lnSpc>
                <a:spcPct val="100000"/>
              </a:lnSpc>
              <a:buClr>
                <a:srgbClr val="000000"/>
              </a:buClr>
              <a:buSzPct val="45000"/>
              <a:buFont typeface="Wingdings" charset="2"/>
              <a:buChar char=""/>
            </a:pPr>
            <a:r>
              <a:rPr b="0" lang="en-CA" sz="1800" spc="-1" strike="noStrike">
                <a:solidFill>
                  <a:srgbClr val="000000"/>
                </a:solidFill>
                <a:latin typeface="Arial"/>
                <a:ea typeface="DejaVu Sans"/>
              </a:rPr>
              <a:t>4)  Docker</a:t>
            </a:r>
            <a:endParaRPr b="0" lang="en-CA" sz="1800" spc="-1" strike="noStrike">
              <a:latin typeface="Arial"/>
            </a:endParaRPr>
          </a:p>
          <a:p>
            <a:pPr lvl="2" marL="648000" indent="-210240">
              <a:lnSpc>
                <a:spcPct val="100000"/>
              </a:lnSpc>
              <a:buClr>
                <a:srgbClr val="000000"/>
              </a:buClr>
              <a:buSzPct val="45000"/>
              <a:buFont typeface="Wingdings" charset="2"/>
              <a:buChar char=""/>
            </a:pPr>
            <a:r>
              <a:rPr b="0" lang="en-CA" sz="1800" spc="-1" strike="noStrike">
                <a:solidFill>
                  <a:srgbClr val="000000"/>
                </a:solidFill>
                <a:latin typeface="Arial"/>
                <a:ea typeface="DejaVu Sans"/>
              </a:rPr>
              <a:t>5)  Jenkins </a:t>
            </a:r>
            <a:endParaRPr b="0" lang="en-CA" sz="1800" spc="-1" strike="noStrike">
              <a:latin typeface="Arial"/>
            </a:endParaRPr>
          </a:p>
          <a:p>
            <a:pPr lvl="2" marL="648000" indent="-210240">
              <a:lnSpc>
                <a:spcPct val="100000"/>
              </a:lnSpc>
              <a:buClr>
                <a:srgbClr val="000000"/>
              </a:buClr>
              <a:buSzPct val="45000"/>
              <a:buFont typeface="Wingdings" charset="2"/>
              <a:buChar char=""/>
            </a:pPr>
            <a:r>
              <a:rPr b="0" lang="en-CA" sz="1800" spc="-1" strike="noStrike">
                <a:solidFill>
                  <a:srgbClr val="000000"/>
                </a:solidFill>
                <a:latin typeface="Arial"/>
                <a:ea typeface="DejaVu Sans"/>
              </a:rPr>
              <a:t>6)  Ansible</a:t>
            </a:r>
            <a:endParaRPr b="0" lang="en-CA" sz="1800" spc="-1" strike="noStrike">
              <a:latin typeface="Arial"/>
            </a:endParaRPr>
          </a:p>
          <a:p>
            <a:pPr>
              <a:lnSpc>
                <a:spcPct val="100000"/>
              </a:lnSpc>
            </a:pPr>
            <a:endParaRPr b="0" lang="en-CA" sz="1800" spc="-1" strike="noStrike">
              <a:latin typeface="Arial"/>
            </a:endParaRPr>
          </a:p>
          <a:p>
            <a:pPr>
              <a:lnSpc>
                <a:spcPct val="100000"/>
              </a:lnSpc>
            </a:pPr>
            <a:r>
              <a:rPr b="0" lang="en-CA" sz="1800" spc="-1" strike="noStrike">
                <a:solidFill>
                  <a:srgbClr val="000000"/>
                </a:solidFill>
                <a:latin typeface="Arial"/>
                <a:ea typeface="DejaVu Sans"/>
              </a:rPr>
              <a:t>See the desktop stack setup in the git repo for this course to find out how to do this: </a:t>
            </a:r>
            <a:r>
              <a:rPr b="1" lang="en-CA" sz="1800" spc="-1" strike="noStrike">
                <a:solidFill>
                  <a:srgbClr val="000000"/>
                </a:solidFill>
                <a:latin typeface="Arial"/>
                <a:ea typeface="DejaVu Sans"/>
              </a:rPr>
              <a:t>Dev Ops Course - Desktop Setup.pptx</a:t>
            </a:r>
            <a:r>
              <a:rPr b="0" lang="en-CA" sz="1800" spc="-1" strike="noStrike">
                <a:solidFill>
                  <a:srgbClr val="000000"/>
                </a:solidFill>
                <a:latin typeface="Arial"/>
                <a:ea typeface="DejaVu Sans"/>
              </a:rPr>
              <a:t>:</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endParaRPr b="0" lang="en-CA" sz="1800" spc="-1" strike="noStrike">
              <a:latin typeface="Arial"/>
            </a:endParaRPr>
          </a:p>
          <a:p>
            <a:pPr>
              <a:lnSpc>
                <a:spcPct val="100000"/>
              </a:lnSpc>
            </a:pPr>
            <a:r>
              <a:rPr b="0" lang="en-CA" sz="1800" spc="-1" strike="noStrike">
                <a:solidFill>
                  <a:srgbClr val="000000"/>
                </a:solidFill>
                <a:latin typeface="Arial"/>
                <a:ea typeface="DejaVu Sans"/>
              </a:rPr>
              <a:t>	</a:t>
            </a:r>
            <a:r>
              <a:rPr b="0" lang="en-CA" sz="1800" spc="-1" strike="noStrike">
                <a:solidFill>
                  <a:srgbClr val="000000"/>
                </a:solidFill>
                <a:latin typeface="Arial"/>
                <a:ea typeface="DejaVu Sans"/>
              </a:rPr>
              <a:t>   </a:t>
            </a:r>
            <a:r>
              <a:rPr b="0" lang="en-CA" sz="1800" spc="-1" strike="noStrike" u="sng">
                <a:solidFill>
                  <a:srgbClr val="0000ff"/>
                </a:solidFill>
                <a:uFillTx/>
                <a:latin typeface="Arial"/>
                <a:ea typeface="DejaVu Sans"/>
                <a:hlinkClick r:id="rId1"/>
              </a:rPr>
              <a:t>https://github.com/chrisgauthier742018/devopscourse</a:t>
            </a: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a:p>
            <a:pPr>
              <a:lnSpc>
                <a:spcPct val="100000"/>
              </a:lnSpc>
            </a:pPr>
            <a:endParaRPr b="0" lang="en-CA" sz="18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3557</TotalTime>
  <Application>LibreOffice/6.0.5.2$Windows_X86_64 LibreOffice_project/54c8cbb85f300ac59db32fe8a675ff7683cd5a16</Application>
  <Words>1224</Words>
  <Paragraphs>125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2017-01-23T17:53:54Z</dcterms:created>
  <dc:creator>Sol</dc:creator>
  <dc:description/>
  <dc:language>en-CA</dc:language>
  <cp:lastModifiedBy/>
  <dcterms:modified xsi:type="dcterms:W3CDTF">2020-02-21T15:49:11Z</dcterms:modified>
  <cp:revision>292</cp:revision>
  <dc:subject/>
  <dc:title>Finding a Job</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1</vt:i4>
  </property>
  <property fmtid="{D5CDD505-2E9C-101B-9397-08002B2CF9AE}" pid="8" name="PresentationFormat">
    <vt:lpwstr>Presentación en pantalla (4:3)</vt:lpwstr>
  </property>
  <property fmtid="{D5CDD505-2E9C-101B-9397-08002B2CF9AE}" pid="9" name="ScaleCrop">
    <vt:bool>0</vt:bool>
  </property>
  <property fmtid="{D5CDD505-2E9C-101B-9397-08002B2CF9AE}" pid="10" name="ShareDoc">
    <vt:bool>0</vt:bool>
  </property>
  <property fmtid="{D5CDD505-2E9C-101B-9397-08002B2CF9AE}" pid="11" name="Slides">
    <vt:i4>19</vt:i4>
  </property>
</Properties>
</file>