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notesSlides/notesSlide19.xml" ContentType="application/vnd.openxmlformats-officedocument.presentationml.notesSlide+xml"/>
  <Override PartName="/ppt/notesSlides/_rels/notesSlide19.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533520" y="764280"/>
            <a:ext cx="6704640" cy="3771360"/>
          </a:xfrm>
          <a:prstGeom prst="rect">
            <a:avLst/>
          </a:prstGeom>
        </p:spPr>
        <p:txBody>
          <a:bodyPr lIns="0" rIns="0" tIns="0" bIns="0" anchor="ctr"/>
          <a:p>
            <a:pPr algn="ctr"/>
            <a:r>
              <a:rPr b="0" lang="en-CA" sz="4400" spc="-1" strike="noStrike">
                <a:latin typeface="Arial"/>
              </a:rPr>
              <a:t>Click to move the slide</a:t>
            </a:r>
            <a:endParaRPr b="0" lang="en-CA" sz="4400" spc="-1" strike="noStrike">
              <a:latin typeface="Arial"/>
            </a:endParaRPr>
          </a:p>
        </p:txBody>
      </p:sp>
      <p:sp>
        <p:nvSpPr>
          <p:cNvPr id="115" name="PlaceHolder 2"/>
          <p:cNvSpPr>
            <a:spLocks noGrp="1"/>
          </p:cNvSpPr>
          <p:nvPr>
            <p:ph type="body"/>
          </p:nvPr>
        </p:nvSpPr>
        <p:spPr>
          <a:xfrm>
            <a:off x="777240" y="4777560"/>
            <a:ext cx="6217560" cy="4525920"/>
          </a:xfrm>
          <a:prstGeom prst="rect">
            <a:avLst/>
          </a:prstGeom>
        </p:spPr>
        <p:txBody>
          <a:bodyPr lIns="0" rIns="0" tIns="0" bIns="0"/>
          <a:p>
            <a:r>
              <a:rPr b="0" lang="en-CA" sz="2000" spc="-1" strike="noStrike">
                <a:latin typeface="Arial"/>
              </a:rPr>
              <a:t>Click to edit the notes format</a:t>
            </a:r>
            <a:endParaRPr b="0" lang="en-CA" sz="2000" spc="-1" strike="noStrike">
              <a:latin typeface="Arial"/>
            </a:endParaRPr>
          </a:p>
        </p:txBody>
      </p:sp>
      <p:sp>
        <p:nvSpPr>
          <p:cNvPr id="116" name="PlaceHolder 3"/>
          <p:cNvSpPr>
            <a:spLocks noGrp="1"/>
          </p:cNvSpPr>
          <p:nvPr>
            <p:ph type="hdr"/>
          </p:nvPr>
        </p:nvSpPr>
        <p:spPr>
          <a:xfrm>
            <a:off x="0" y="0"/>
            <a:ext cx="3372840" cy="502560"/>
          </a:xfrm>
          <a:prstGeom prst="rect">
            <a:avLst/>
          </a:prstGeom>
        </p:spPr>
        <p:txBody>
          <a:bodyPr lIns="0" rIns="0" tIns="0" bIns="0"/>
          <a:p>
            <a:r>
              <a:rPr b="0" lang="en-CA" sz="1400" spc="-1" strike="noStrike">
                <a:latin typeface="Times New Roman"/>
              </a:rPr>
              <a:t> </a:t>
            </a:r>
            <a:endParaRPr b="0" lang="en-CA" sz="1400" spc="-1" strike="noStrike">
              <a:latin typeface="Times New Roman"/>
            </a:endParaRPr>
          </a:p>
        </p:txBody>
      </p:sp>
      <p:sp>
        <p:nvSpPr>
          <p:cNvPr id="117" name="PlaceHolder 4"/>
          <p:cNvSpPr>
            <a:spLocks noGrp="1"/>
          </p:cNvSpPr>
          <p:nvPr>
            <p:ph type="dt"/>
          </p:nvPr>
        </p:nvSpPr>
        <p:spPr>
          <a:xfrm>
            <a:off x="4399200" y="0"/>
            <a:ext cx="3372840" cy="502560"/>
          </a:xfrm>
          <a:prstGeom prst="rect">
            <a:avLst/>
          </a:prstGeom>
        </p:spPr>
        <p:txBody>
          <a:bodyPr lIns="0" rIns="0" tIns="0" bIns="0"/>
          <a:p>
            <a:pPr algn="r"/>
            <a:r>
              <a:rPr b="0" lang="en-CA" sz="1400" spc="-1" strike="noStrike">
                <a:latin typeface="Times New Roman"/>
              </a:rPr>
              <a:t> </a:t>
            </a:r>
            <a:endParaRPr b="0" lang="en-CA" sz="1400" spc="-1" strike="noStrike">
              <a:latin typeface="Times New Roman"/>
            </a:endParaRPr>
          </a:p>
        </p:txBody>
      </p:sp>
      <p:sp>
        <p:nvSpPr>
          <p:cNvPr id="118" name="PlaceHolder 5"/>
          <p:cNvSpPr>
            <a:spLocks noGrp="1"/>
          </p:cNvSpPr>
          <p:nvPr>
            <p:ph type="ftr"/>
          </p:nvPr>
        </p:nvSpPr>
        <p:spPr>
          <a:xfrm>
            <a:off x="0" y="9555480"/>
            <a:ext cx="3372840" cy="502560"/>
          </a:xfrm>
          <a:prstGeom prst="rect">
            <a:avLst/>
          </a:prstGeom>
        </p:spPr>
        <p:txBody>
          <a:bodyPr lIns="0" rIns="0" tIns="0" bIns="0" anchor="b"/>
          <a:p>
            <a:r>
              <a:rPr b="0" lang="en-CA" sz="1400" spc="-1" strike="noStrike">
                <a:latin typeface="Times New Roman"/>
              </a:rPr>
              <a:t> </a:t>
            </a:r>
            <a:endParaRPr b="0" lang="en-CA" sz="1400" spc="-1" strike="noStrike">
              <a:latin typeface="Times New Roman"/>
            </a:endParaRPr>
          </a:p>
        </p:txBody>
      </p:sp>
      <p:sp>
        <p:nvSpPr>
          <p:cNvPr id="119" name="PlaceHolder 6"/>
          <p:cNvSpPr>
            <a:spLocks noGrp="1"/>
          </p:cNvSpPr>
          <p:nvPr>
            <p:ph type="sldNum"/>
          </p:nvPr>
        </p:nvSpPr>
        <p:spPr>
          <a:xfrm>
            <a:off x="4399200" y="9555480"/>
            <a:ext cx="3372840" cy="502560"/>
          </a:xfrm>
          <a:prstGeom prst="rect">
            <a:avLst/>
          </a:prstGeom>
        </p:spPr>
        <p:txBody>
          <a:bodyPr lIns="0" rIns="0" tIns="0" bIns="0" anchor="b"/>
          <a:p>
            <a:pPr algn="r"/>
            <a:fld id="{6D53F023-19AB-4C05-86B9-3F21A13B2051}" type="slidenum">
              <a:rPr b="0" lang="en-CA" sz="1400" spc="-1" strike="noStrike">
                <a:latin typeface="Times New Roman"/>
              </a:rPr>
              <a:t>1</a:t>
            </a:fld>
            <a:endParaRPr b="0" lang="en-CA"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sldImg"/>
          </p:nvPr>
        </p:nvSpPr>
        <p:spPr>
          <a:xfrm>
            <a:off x="1143000" y="685800"/>
            <a:ext cx="4566960" cy="3423960"/>
          </a:xfrm>
          <a:prstGeom prst="rect">
            <a:avLst/>
          </a:prstGeom>
        </p:spPr>
      </p:sp>
      <p:sp>
        <p:nvSpPr>
          <p:cNvPr id="210" name="PlaceHolder 2"/>
          <p:cNvSpPr>
            <a:spLocks noGrp="1"/>
          </p:cNvSpPr>
          <p:nvPr>
            <p:ph type="body"/>
          </p:nvPr>
        </p:nvSpPr>
        <p:spPr>
          <a:xfrm>
            <a:off x="685800" y="4343400"/>
            <a:ext cx="5481360" cy="4109760"/>
          </a:xfrm>
          <a:prstGeom prst="rect">
            <a:avLst/>
          </a:prstGeom>
        </p:spPr>
        <p:txBody>
          <a:bodyPr lIns="0" rIns="0" tIns="0" bIns="0"/>
          <a:p>
            <a:endParaRPr b="0" lang="en-CA" sz="2000" spc="-1" strike="noStrike">
              <a:latin typeface="Arial"/>
            </a:endParaRPr>
          </a:p>
        </p:txBody>
      </p:sp>
      <p:sp>
        <p:nvSpPr>
          <p:cNvPr id="211" name="CustomShape 3"/>
          <p:cNvSpPr/>
          <p:nvPr/>
        </p:nvSpPr>
        <p:spPr>
          <a:xfrm>
            <a:off x="3884760" y="8685360"/>
            <a:ext cx="2966760" cy="45216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CA"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CA"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CA"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CA"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CA"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CA"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CA"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CA"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CA"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CA"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CA"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CA"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7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81" name="PlaceHolder 2"/>
          <p:cNvSpPr>
            <a:spLocks noGrp="1"/>
          </p:cNvSpPr>
          <p:nvPr>
            <p:ph type="body"/>
          </p:nvPr>
        </p:nvSpPr>
        <p:spPr>
          <a:xfrm>
            <a:off x="457200" y="1604520"/>
            <a:ext cx="822924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83"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8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8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
        <p:nvSpPr>
          <p:cNvPr id="90"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9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9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98" name="PlaceHolder 4"/>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100" name="PlaceHolder 2"/>
          <p:cNvSpPr>
            <a:spLocks noGrp="1"/>
          </p:cNvSpPr>
          <p:nvPr>
            <p:ph type="body"/>
          </p:nvPr>
        </p:nvSpPr>
        <p:spPr>
          <a:xfrm>
            <a:off x="457200" y="1604520"/>
            <a:ext cx="8229240" cy="1896840"/>
          </a:xfrm>
          <a:prstGeom prst="rect">
            <a:avLst/>
          </a:prstGeom>
        </p:spPr>
        <p:txBody>
          <a:bodyPr lIns="0" rIns="0" tIns="0" bIns="0">
            <a:normAutofit/>
          </a:bodyPr>
          <a:p>
            <a:endParaRPr b="0" lang="en-CA" sz="3200" spc="-1" strike="noStrike">
              <a:latin typeface="Arial"/>
            </a:endParaRPr>
          </a:p>
        </p:txBody>
      </p:sp>
      <p:sp>
        <p:nvSpPr>
          <p:cNvPr id="101" name="PlaceHolder 3"/>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103"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10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105"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
        <p:nvSpPr>
          <p:cNvPr id="10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108" name="PlaceHolder 2"/>
          <p:cNvSpPr>
            <a:spLocks noGrp="1"/>
          </p:cNvSpPr>
          <p:nvPr>
            <p:ph type="body"/>
          </p:nvPr>
        </p:nvSpPr>
        <p:spPr>
          <a:xfrm>
            <a:off x="457200" y="1604520"/>
            <a:ext cx="2649600" cy="1896840"/>
          </a:xfrm>
          <a:prstGeom prst="rect">
            <a:avLst/>
          </a:prstGeom>
        </p:spPr>
        <p:txBody>
          <a:bodyPr lIns="0" rIns="0" tIns="0" bIns="0">
            <a:normAutofit/>
          </a:bodyPr>
          <a:p>
            <a:endParaRPr b="0" lang="en-CA" sz="3200" spc="-1" strike="noStrike">
              <a:latin typeface="Arial"/>
            </a:endParaRPr>
          </a:p>
        </p:txBody>
      </p:sp>
      <p:sp>
        <p:nvSpPr>
          <p:cNvPr id="10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CA" sz="3200" spc="-1" strike="noStrike">
              <a:latin typeface="Arial"/>
            </a:endParaRPr>
          </a:p>
        </p:txBody>
      </p:sp>
      <p:sp>
        <p:nvSpPr>
          <p:cNvPr id="11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CA" sz="3200" spc="-1" strike="noStrike">
              <a:latin typeface="Arial"/>
            </a:endParaRPr>
          </a:p>
        </p:txBody>
      </p:sp>
      <p:sp>
        <p:nvSpPr>
          <p:cNvPr id="111" name="PlaceHolder 5"/>
          <p:cNvSpPr>
            <a:spLocks noGrp="1"/>
          </p:cNvSpPr>
          <p:nvPr>
            <p:ph type="body"/>
          </p:nvPr>
        </p:nvSpPr>
        <p:spPr>
          <a:xfrm>
            <a:off x="457200" y="3682080"/>
            <a:ext cx="2649600" cy="1896840"/>
          </a:xfrm>
          <a:prstGeom prst="rect">
            <a:avLst/>
          </a:prstGeom>
        </p:spPr>
        <p:txBody>
          <a:bodyPr lIns="0" rIns="0" tIns="0" bIns="0">
            <a:normAutofit/>
          </a:bodyPr>
          <a:p>
            <a:endParaRPr b="0" lang="en-CA" sz="3200" spc="-1" strike="noStrike">
              <a:latin typeface="Arial"/>
            </a:endParaRPr>
          </a:p>
        </p:txBody>
      </p:sp>
      <p:sp>
        <p:nvSpPr>
          <p:cNvPr id="11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CA" sz="3200" spc="-1" strike="noStrike">
              <a:latin typeface="Arial"/>
            </a:endParaRPr>
          </a:p>
        </p:txBody>
      </p:sp>
      <p:sp>
        <p:nvSpPr>
          <p:cNvPr id="11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s://www.youtube.com/watch?v=Klfjr4TF9i0" TargetMode="External"/><Relationship Id="rId2" Type="http://schemas.openxmlformats.org/officeDocument/2006/relationships/hyperlink" Target="https://www.linuxnix.com/what-is-source-code-management-or-version-control/" TargetMode="External"/><Relationship Id="rId3"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hyperlink" Target="https://github.com/chrisgauthier742018/demopy.git" TargetMode="External"/><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hyperlink" Target="https://aws.amazon.com/" TargetMode="External"/><Relationship Id="rId2" Type="http://schemas.openxmlformats.org/officeDocument/2006/relationships/hyperlink" Target="http://azure.microsoft.com/en-ca/" TargetMode="External"/><Relationship Id="rId3"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hyperlink" Target="https://www.youtube.com/watch?v=RWgW-CgdIk0" TargetMode="External"/><Relationship Id="rId2" Type="http://schemas.openxmlformats.org/officeDocument/2006/relationships/hyperlink" Target="https://www.youtube.com/watch?v=m0a2CzgLNsc" TargetMode="External"/><Relationship Id="rId3" Type="http://schemas.openxmlformats.org/officeDocument/2006/relationships/hyperlink" Target="https://www.youtube.com/watch?v=LFkGtg-ZTko" TargetMode="External"/><Relationship Id="rId4" Type="http://schemas.openxmlformats.org/officeDocument/2006/relationships/hyperlink" Target="https://www.youtube.com/results?search_query=aws+tutorial+for+beginners" TargetMode="External"/><Relationship Id="rId5"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hyperlink" Target="https://www.youtube.com/watch?v=m0a2CzgLNsc" TargetMode="External"/><Relationship Id="rId2" Type="http://schemas.openxmlformats.org/officeDocument/2006/relationships/hyperlink" Target="https://www.youtube.com/watch?v=_Gpe1Zn-1fE" TargetMode="External"/><Relationship Id="rId3"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hyperlink" Target="https://github.com/chrisgauthier742018/devopscourse" TargetMode="External"/><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46e83"/>
        </a:solidFill>
      </p:bgPr>
    </p:bg>
    <p:spTree>
      <p:nvGrpSpPr>
        <p:cNvPr id="1" name=""/>
        <p:cNvGrpSpPr/>
        <p:nvPr/>
      </p:nvGrpSpPr>
      <p:grpSpPr>
        <a:xfrm>
          <a:off x="0" y="0"/>
          <a:ext cx="0" cy="0"/>
          <a:chOff x="0" y="0"/>
          <a:chExt cx="0" cy="0"/>
        </a:xfrm>
      </p:grpSpPr>
      <p:sp>
        <p:nvSpPr>
          <p:cNvPr id="120" name="CustomShape 1"/>
          <p:cNvSpPr/>
          <p:nvPr/>
        </p:nvSpPr>
        <p:spPr>
          <a:xfrm>
            <a:off x="-71640" y="3240000"/>
            <a:ext cx="9138960" cy="3567960"/>
          </a:xfrm>
          <a:prstGeom prst="rect">
            <a:avLst/>
          </a:prstGeom>
          <a:solidFill>
            <a:srgbClr val="f2f2f2"/>
          </a:solidFill>
          <a:ln>
            <a:noFill/>
          </a:ln>
        </p:spPr>
        <p:style>
          <a:lnRef idx="0"/>
          <a:fillRef idx="0"/>
          <a:effectRef idx="0"/>
          <a:fontRef idx="minor"/>
        </p:style>
        <p:txBody>
          <a:bodyPr lIns="90000" rIns="90000" tIns="45000" bIns="45000"/>
          <a:p>
            <a:pPr algn="ctr">
              <a:lnSpc>
                <a:spcPct val="100000"/>
              </a:lnSpc>
              <a:spcBef>
                <a:spcPts val="641"/>
              </a:spcBef>
            </a:pPr>
            <a:endParaRPr b="0" lang="en-CA" sz="1800" spc="-1" strike="noStrike">
              <a:latin typeface="Arial"/>
            </a:endParaRPr>
          </a:p>
          <a:p>
            <a:pPr algn="ctr">
              <a:lnSpc>
                <a:spcPct val="100000"/>
              </a:lnSpc>
              <a:spcBef>
                <a:spcPts val="680"/>
              </a:spcBef>
            </a:pPr>
            <a:endParaRPr b="0" lang="en-CA" sz="1800" spc="-1" strike="noStrike">
              <a:latin typeface="Arial"/>
            </a:endParaRPr>
          </a:p>
          <a:p>
            <a:pPr algn="ctr">
              <a:lnSpc>
                <a:spcPct val="100000"/>
              </a:lnSpc>
              <a:spcBef>
                <a:spcPts val="680"/>
              </a:spcBef>
            </a:pPr>
            <a:r>
              <a:rPr b="0" lang="en-CA" sz="3400" spc="-1" strike="noStrike" cap="all">
                <a:solidFill>
                  <a:srgbClr val="000000"/>
                </a:solidFill>
                <a:latin typeface="Nexa Bold"/>
                <a:ea typeface="DejaVu Sans"/>
              </a:rPr>
              <a:t>Introducton</a:t>
            </a:r>
            <a:r>
              <a:rPr b="0" lang="en-CA" sz="3400" spc="-1" strike="noStrike">
                <a:solidFill>
                  <a:srgbClr val="292929"/>
                </a:solidFill>
                <a:latin typeface="Nexa Bold"/>
                <a:ea typeface="DejaVu Sans"/>
              </a:rPr>
              <a:t> </a:t>
            </a:r>
            <a:r>
              <a:rPr b="0" lang="en-CA" sz="3400" spc="-1" strike="noStrike" cap="all">
                <a:solidFill>
                  <a:srgbClr val="000000"/>
                </a:solidFill>
                <a:latin typeface="Nexa Bold"/>
                <a:ea typeface="DejaVu Sans"/>
              </a:rPr>
              <a:t>to Dev OPs</a:t>
            </a:r>
            <a:endParaRPr b="0" lang="en-CA" sz="3400" spc="-1" strike="noStrike">
              <a:latin typeface="Arial"/>
            </a:endParaRPr>
          </a:p>
        </p:txBody>
      </p:sp>
      <p:pic>
        <p:nvPicPr>
          <p:cNvPr id="121" name="Picture 8" descr=""/>
          <p:cNvPicPr/>
          <p:nvPr/>
        </p:nvPicPr>
        <p:blipFill>
          <a:blip r:embed="rId1"/>
          <a:stretch/>
        </p:blipFill>
        <p:spPr>
          <a:xfrm>
            <a:off x="3311640" y="1268640"/>
            <a:ext cx="2263320" cy="66060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60" name="CustomShape 1"/>
          <p:cNvSpPr/>
          <p:nvPr/>
        </p:nvSpPr>
        <p:spPr>
          <a:xfrm>
            <a:off x="432000" y="13680"/>
            <a:ext cx="7447320" cy="117936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Source CODE Managment </a:t>
            </a:r>
            <a:r>
              <a:rPr b="0" lang="en-CA" sz="3000" spc="-1" strike="noStrike" cap="all">
                <a:solidFill>
                  <a:srgbClr val="1fa0be"/>
                </a:solidFill>
                <a:latin typeface="Nexa Bold"/>
                <a:ea typeface="DejaVu Sans"/>
              </a:rPr>
              <a:t>GIT</a:t>
            </a:r>
            <a:endParaRPr b="0" lang="en-CA" sz="3000" spc="-1" strike="noStrike">
              <a:latin typeface="Arial"/>
            </a:endParaRPr>
          </a:p>
          <a:p>
            <a:pPr>
              <a:lnSpc>
                <a:spcPct val="100000"/>
              </a:lnSpc>
            </a:pPr>
            <a:endParaRPr b="0" lang="en-CA" sz="3000" spc="-1" strike="noStrike">
              <a:latin typeface="Arial"/>
            </a:endParaRPr>
          </a:p>
        </p:txBody>
      </p:sp>
      <p:sp>
        <p:nvSpPr>
          <p:cNvPr id="161" name="CustomShape 2"/>
          <p:cNvSpPr/>
          <p:nvPr/>
        </p:nvSpPr>
        <p:spPr>
          <a:xfrm>
            <a:off x="0" y="0"/>
            <a:ext cx="246600" cy="119160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6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63" name="CustomShape 4"/>
          <p:cNvSpPr/>
          <p:nvPr/>
        </p:nvSpPr>
        <p:spPr>
          <a:xfrm>
            <a:off x="457200" y="273600"/>
            <a:ext cx="8225640" cy="530424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64" name="CustomShape 5"/>
          <p:cNvSpPr/>
          <p:nvPr/>
        </p:nvSpPr>
        <p:spPr>
          <a:xfrm>
            <a:off x="576000" y="1728000"/>
            <a:ext cx="6764400" cy="239040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Resources</a:t>
            </a:r>
            <a:r>
              <a:rPr b="0" lang="en-CA" sz="1800" spc="-1" strike="noStrike">
                <a:solidFill>
                  <a:srgbClr val="000000"/>
                </a:solidFill>
                <a:latin typeface="Arial"/>
                <a:ea typeface="DejaVu Sans"/>
              </a:rPr>
              <a:t>:</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hlinkClick r:id="rId1"/>
              </a:rPr>
              <a:t>https://www.youtube.com/watch?v=Klfjr4TF9i0</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hlinkClick r:id="rId2"/>
              </a:rPr>
              <a:t>https://www.linuxnix.com/what-is-source-code-management-or-version-control/</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65" name="CustomShape 1"/>
          <p:cNvSpPr/>
          <p:nvPr/>
        </p:nvSpPr>
        <p:spPr>
          <a:xfrm>
            <a:off x="432000" y="13680"/>
            <a:ext cx="7447320" cy="117936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Source CODE Managment </a:t>
            </a:r>
            <a:r>
              <a:rPr b="0" lang="en-CA" sz="3000" spc="-1" strike="noStrike" cap="all">
                <a:solidFill>
                  <a:srgbClr val="1fa0be"/>
                </a:solidFill>
                <a:latin typeface="Nexa Bold"/>
                <a:ea typeface="DejaVu Sans"/>
              </a:rPr>
              <a:t>GIT</a:t>
            </a:r>
            <a:endParaRPr b="0" lang="en-CA" sz="3000" spc="-1" strike="noStrike">
              <a:latin typeface="Arial"/>
            </a:endParaRPr>
          </a:p>
          <a:p>
            <a:pPr>
              <a:lnSpc>
                <a:spcPct val="100000"/>
              </a:lnSpc>
            </a:pPr>
            <a:endParaRPr b="0" lang="en-CA" sz="3000" spc="-1" strike="noStrike">
              <a:latin typeface="Arial"/>
            </a:endParaRPr>
          </a:p>
        </p:txBody>
      </p:sp>
      <p:sp>
        <p:nvSpPr>
          <p:cNvPr id="166" name="CustomShape 2"/>
          <p:cNvSpPr/>
          <p:nvPr/>
        </p:nvSpPr>
        <p:spPr>
          <a:xfrm>
            <a:off x="0" y="0"/>
            <a:ext cx="246600" cy="119160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6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68" name="CustomShape 4"/>
          <p:cNvSpPr/>
          <p:nvPr/>
        </p:nvSpPr>
        <p:spPr>
          <a:xfrm>
            <a:off x="457200" y="273600"/>
            <a:ext cx="8225640" cy="530424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69" name="CustomShape 5"/>
          <p:cNvSpPr/>
          <p:nvPr/>
        </p:nvSpPr>
        <p:spPr>
          <a:xfrm>
            <a:off x="576000" y="1728000"/>
            <a:ext cx="6764400" cy="239040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Demonstration (pulling a repo)</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 Open your ubuntu virtual machine.</a:t>
            </a:r>
            <a:endParaRPr b="0" lang="en-CA" sz="1800" spc="-1" strike="noStrike">
              <a:latin typeface="Arial"/>
            </a:endParaRPr>
          </a:p>
          <a:p>
            <a:pPr>
              <a:lnSpc>
                <a:spcPct val="100000"/>
              </a:lnSpc>
            </a:pPr>
            <a:r>
              <a:rPr b="0" lang="en-CA" sz="1800" spc="-1" strike="noStrike">
                <a:solidFill>
                  <a:srgbClr val="000000"/>
                </a:solidFill>
                <a:latin typeface="Arial"/>
                <a:ea typeface="DejaVu Sans"/>
              </a:rPr>
              <a:t>2)    Git to download (clone) the python repo I’ve made</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here:   </a:t>
            </a:r>
            <a:r>
              <a:rPr b="0" lang="en-CA" sz="1800" spc="-1" strike="noStrike" u="sng">
                <a:solidFill>
                  <a:srgbClr val="0000ff"/>
                </a:solidFill>
                <a:uFillTx/>
                <a:latin typeface="Arial"/>
                <a:ea typeface="DejaVu Sans"/>
                <a:hlinkClick r:id="rId1"/>
              </a:rPr>
              <a:t>https://github.com/chrisgauthier742018/demopy.git</a:t>
            </a:r>
            <a:endParaRPr b="0" lang="en-CA" sz="1800" spc="-1" strike="noStrike">
              <a:latin typeface="Arial"/>
            </a:endParaRPr>
          </a:p>
          <a:p>
            <a:pPr>
              <a:lnSpc>
                <a:spcPct val="100000"/>
              </a:lnSpc>
            </a:pP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Make a change in the README.md file of the python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project.</a:t>
            </a:r>
            <a:endParaRPr b="0" lang="en-CA" sz="1800" spc="-1" strike="noStrike">
              <a:latin typeface="Arial"/>
            </a:endParaRPr>
          </a:p>
          <a:p>
            <a:pPr>
              <a:lnSpc>
                <a:spcPct val="100000"/>
              </a:lnSpc>
            </a:pPr>
            <a:r>
              <a:rPr b="0" lang="en-CA" sz="1800" spc="-1" strike="noStrike">
                <a:solidFill>
                  <a:srgbClr val="000000"/>
                </a:solidFill>
                <a:latin typeface="Arial"/>
                <a:ea typeface="DejaVu Sans"/>
              </a:rPr>
              <a:t>4)</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git status</a:t>
            </a:r>
            <a:endParaRPr b="0" lang="en-CA" sz="1800" spc="-1" strike="noStrike">
              <a:latin typeface="Arial"/>
            </a:endParaRPr>
          </a:p>
          <a:p>
            <a:pPr>
              <a:lnSpc>
                <a:spcPct val="100000"/>
              </a:lnSpc>
            </a:pPr>
            <a:r>
              <a:rPr b="0" lang="en-CA" sz="1800" spc="-1" strike="noStrike">
                <a:solidFill>
                  <a:srgbClr val="000000"/>
                </a:solidFill>
                <a:latin typeface="Arial"/>
                <a:ea typeface="DejaVu Sans"/>
              </a:rPr>
              <a:t>5)</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git commit -m “Changed Readme”</a:t>
            </a:r>
            <a:endParaRPr b="0" lang="en-CA" sz="1800" spc="-1" strike="noStrike">
              <a:latin typeface="Arial"/>
            </a:endParaRPr>
          </a:p>
          <a:p>
            <a:pPr>
              <a:lnSpc>
                <a:spcPct val="100000"/>
              </a:lnSpc>
            </a:pPr>
            <a:r>
              <a:rPr b="0" lang="en-CA" sz="1800" spc="-1" strike="noStrike">
                <a:solidFill>
                  <a:srgbClr val="000000"/>
                </a:solidFill>
                <a:latin typeface="Arial"/>
                <a:ea typeface="DejaVu Sans"/>
              </a:rPr>
              <a:t>6)</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git push -u orgin master</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70" name="CustomShape 1"/>
          <p:cNvSpPr/>
          <p:nvPr/>
        </p:nvSpPr>
        <p:spPr>
          <a:xfrm>
            <a:off x="432000" y="13680"/>
            <a:ext cx="7447320" cy="117936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Source CODE Managment </a:t>
            </a:r>
            <a:r>
              <a:rPr b="0" lang="en-CA" sz="3000" spc="-1" strike="noStrike" cap="all">
                <a:solidFill>
                  <a:srgbClr val="1fa0be"/>
                </a:solidFill>
                <a:latin typeface="Nexa Bold"/>
                <a:ea typeface="DejaVu Sans"/>
              </a:rPr>
              <a:t>GIT</a:t>
            </a:r>
            <a:endParaRPr b="0" lang="en-CA" sz="3000" spc="-1" strike="noStrike">
              <a:latin typeface="Arial"/>
            </a:endParaRPr>
          </a:p>
          <a:p>
            <a:pPr>
              <a:lnSpc>
                <a:spcPct val="100000"/>
              </a:lnSpc>
            </a:pPr>
            <a:endParaRPr b="0" lang="en-CA" sz="3000" spc="-1" strike="noStrike">
              <a:latin typeface="Arial"/>
            </a:endParaRPr>
          </a:p>
        </p:txBody>
      </p:sp>
      <p:sp>
        <p:nvSpPr>
          <p:cNvPr id="171" name="CustomShape 2"/>
          <p:cNvSpPr/>
          <p:nvPr/>
        </p:nvSpPr>
        <p:spPr>
          <a:xfrm>
            <a:off x="0" y="0"/>
            <a:ext cx="246600" cy="119160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7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73" name="CustomShape 4"/>
          <p:cNvSpPr/>
          <p:nvPr/>
        </p:nvSpPr>
        <p:spPr>
          <a:xfrm>
            <a:off x="457200" y="273600"/>
            <a:ext cx="8225640" cy="530424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74" name="CustomShape 5"/>
          <p:cNvSpPr/>
          <p:nvPr/>
        </p:nvSpPr>
        <p:spPr>
          <a:xfrm>
            <a:off x="576000" y="1728000"/>
            <a:ext cx="6764400" cy="239040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Homework (creating and initing a repo)</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Open your ubuntu virtual machine.</a:t>
            </a:r>
            <a:endParaRPr b="0" lang="en-CA" sz="1800" spc="-1" strike="noStrike">
              <a:latin typeface="Arial"/>
            </a:endParaRPr>
          </a:p>
          <a:p>
            <a:pPr>
              <a:lnSpc>
                <a:spcPct val="100000"/>
              </a:lnSpc>
            </a:pPr>
            <a:r>
              <a:rPr b="0" lang="en-CA" sz="1800" spc="-1" strike="noStrike">
                <a:solidFill>
                  <a:srgbClr val="000000"/>
                </a:solidFill>
                <a:latin typeface="Arial"/>
                <a:ea typeface="DejaVu Sans"/>
              </a:rPr>
              <a:t>2)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create a helloworld.py application</a:t>
            </a:r>
            <a:endParaRPr b="0" lang="en-CA" sz="1800" spc="-1" strike="noStrike">
              <a:latin typeface="Arial"/>
            </a:endParaRPr>
          </a:p>
          <a:p>
            <a:pPr>
              <a:lnSpc>
                <a:spcPct val="100000"/>
              </a:lnSpc>
            </a:pPr>
            <a:r>
              <a:rPr b="0" lang="en-CA" sz="1800" spc="-1" strike="noStrike">
                <a:solidFill>
                  <a:srgbClr val="000000"/>
                </a:solidFill>
                <a:latin typeface="Arial"/>
                <a:ea typeface="DejaVu Sans"/>
              </a:rPr>
              <a:t>3)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create the steps required to create your repo on github.com</a:t>
            </a:r>
            <a:endParaRPr b="0" lang="en-CA" sz="1800" spc="-1" strike="noStrike">
              <a:latin typeface="Arial"/>
            </a:endParaRPr>
          </a:p>
          <a:p>
            <a:pPr>
              <a:lnSpc>
                <a:spcPct val="100000"/>
              </a:lnSpc>
            </a:pPr>
            <a:r>
              <a:rPr b="0" lang="en-CA" sz="1800" spc="-1" strike="noStrike">
                <a:solidFill>
                  <a:srgbClr val="000000"/>
                </a:solidFill>
                <a:latin typeface="Arial"/>
                <a:ea typeface="DejaVu Sans"/>
              </a:rPr>
              <a:t>4)</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setup your helloworld.py app under source control.</a:t>
            </a:r>
            <a:endParaRPr b="0" lang="en-CA" sz="1800" spc="-1" strike="noStrike">
              <a:latin typeface="Arial"/>
            </a:endParaRPr>
          </a:p>
          <a:p>
            <a:pPr>
              <a:lnSpc>
                <a:spcPct val="100000"/>
              </a:lnSpc>
            </a:pPr>
            <a:r>
              <a:rPr b="0" lang="en-CA" sz="1800" spc="-1" strike="noStrike">
                <a:solidFill>
                  <a:srgbClr val="000000"/>
                </a:solidFill>
                <a:latin typeface="Arial"/>
                <a:ea typeface="DejaVu Sans"/>
              </a:rPr>
              <a:t>5)</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push your app up to your own rep.</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75" name="CustomShape 1"/>
          <p:cNvSpPr/>
          <p:nvPr/>
        </p:nvSpPr>
        <p:spPr>
          <a:xfrm>
            <a:off x="432000" y="13680"/>
            <a:ext cx="7447320" cy="117936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176" name="CustomShape 2"/>
          <p:cNvSpPr/>
          <p:nvPr/>
        </p:nvSpPr>
        <p:spPr>
          <a:xfrm>
            <a:off x="0" y="0"/>
            <a:ext cx="246600" cy="119160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7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78" name="CustomShape 4"/>
          <p:cNvSpPr/>
          <p:nvPr/>
        </p:nvSpPr>
        <p:spPr>
          <a:xfrm>
            <a:off x="457200" y="273600"/>
            <a:ext cx="8225640" cy="530424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79" name="CustomShape 5"/>
          <p:cNvSpPr/>
          <p:nvPr/>
        </p:nvSpPr>
        <p:spPr>
          <a:xfrm>
            <a:off x="576000" y="1728000"/>
            <a:ext cx="6764400" cy="239040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Cloud Computing is the latest trend in software delivery.  We will start with that cloud computing is and why we use it.</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What is cloud computing:</a:t>
            </a:r>
            <a:endParaRPr b="0" lang="en-CA" sz="1800" spc="-1" strike="noStrike">
              <a:latin typeface="Arial"/>
            </a:endParaRPr>
          </a:p>
          <a:p>
            <a:pPr>
              <a:lnSpc>
                <a:spcPct val="100000"/>
              </a:lnSpc>
            </a:pPr>
            <a:r>
              <a:rPr b="0" lang="en-CA" sz="1800" spc="-1" strike="noStrike">
                <a:solidFill>
                  <a:srgbClr val="000000"/>
                </a:solidFill>
                <a:latin typeface="Arial"/>
                <a:ea typeface="DejaVu Sans"/>
              </a:rPr>
              <a:t>Before cloud computing, all of our software ran on infrastructure that was hardware based.  That means, server racks, network devices and a lot of other hardware that existed in a physical location you could access and handle manually.</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Cloud computing takes this hardware and pushes it outside of your physical control. Specifically, all the hardware is in the “cloud” and you are able to provision, scale and administer from a web console.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ie) </a:t>
            </a:r>
            <a:r>
              <a:rPr b="0" lang="en-CA" sz="1800" spc="-1" strike="noStrike">
                <a:solidFill>
                  <a:srgbClr val="000000"/>
                </a:solidFill>
                <a:latin typeface="Arial"/>
                <a:ea typeface="DejaVu Sans"/>
              </a:rPr>
              <a:t>	</a:t>
            </a:r>
            <a:r>
              <a:rPr b="0" lang="en-CA" sz="1800" spc="-1" strike="noStrike" u="sng">
                <a:solidFill>
                  <a:srgbClr val="0000ff"/>
                </a:solidFill>
                <a:uFillTx/>
                <a:latin typeface="Arial"/>
                <a:ea typeface="DejaVu Sans"/>
                <a:hlinkClick r:id="rId1"/>
              </a:rPr>
              <a:t>https://aws.amazon.com/</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u="sng">
                <a:solidFill>
                  <a:srgbClr val="0000ff"/>
                </a:solidFill>
                <a:uFillTx/>
                <a:latin typeface="Arial"/>
                <a:ea typeface="DejaVu Sans"/>
                <a:hlinkClick r:id="rId2"/>
              </a:rPr>
              <a:t> http://azure.microsoft.com/en-ca/</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endParaRPr b="0" lang="en-CA" sz="1800" spc="-1" strike="noStrike">
              <a:latin typeface="Arial"/>
            </a:endParaRPr>
          </a:p>
          <a:p>
            <a:pPr>
              <a:lnSpc>
                <a:spcPct val="100000"/>
              </a:lnSpc>
            </a:pPr>
            <a:br/>
            <a:endParaRPr b="0" lang="en-CA" sz="1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80" name="CustomShape 1"/>
          <p:cNvSpPr/>
          <p:nvPr/>
        </p:nvSpPr>
        <p:spPr>
          <a:xfrm>
            <a:off x="432000" y="13680"/>
            <a:ext cx="7447320" cy="117936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181" name="CustomShape 2"/>
          <p:cNvSpPr/>
          <p:nvPr/>
        </p:nvSpPr>
        <p:spPr>
          <a:xfrm>
            <a:off x="0" y="0"/>
            <a:ext cx="246600" cy="119160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8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83" name="CustomShape 4"/>
          <p:cNvSpPr/>
          <p:nvPr/>
        </p:nvSpPr>
        <p:spPr>
          <a:xfrm>
            <a:off x="457200" y="273600"/>
            <a:ext cx="8225640" cy="530424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84" name="CustomShape 5"/>
          <p:cNvSpPr/>
          <p:nvPr/>
        </p:nvSpPr>
        <p:spPr>
          <a:xfrm>
            <a:off x="576000" y="1728000"/>
            <a:ext cx="6764400" cy="239040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Why we need Cloud Computing and what problems does it solve?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Physical Hardware is very expensive.  Ten’s of thousands of dollars go into creating a simple application delivered on old-style hardware.  </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Troubleshooting was also costly and tedious.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Network and Server resources were very difficult to handle more traffic and other physical resources.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4)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Large data sets make it require a space that you can maintain and store that data.</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85" name="CustomShape 1"/>
          <p:cNvSpPr/>
          <p:nvPr/>
        </p:nvSpPr>
        <p:spPr>
          <a:xfrm>
            <a:off x="432000" y="13680"/>
            <a:ext cx="7447320" cy="117936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186" name="CustomShape 2"/>
          <p:cNvSpPr/>
          <p:nvPr/>
        </p:nvSpPr>
        <p:spPr>
          <a:xfrm>
            <a:off x="0" y="0"/>
            <a:ext cx="246600" cy="119160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8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88" name="CustomShape 4"/>
          <p:cNvSpPr/>
          <p:nvPr/>
        </p:nvSpPr>
        <p:spPr>
          <a:xfrm>
            <a:off x="457200" y="273600"/>
            <a:ext cx="8225640" cy="530424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89" name="CustomShape 5"/>
          <p:cNvSpPr/>
          <p:nvPr/>
        </p:nvSpPr>
        <p:spPr>
          <a:xfrm>
            <a:off x="576000" y="1728000"/>
            <a:ext cx="6764400" cy="239040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Enter Cloud Computing</a:t>
            </a:r>
            <a:endParaRPr b="0" lang="en-CA" sz="1800" spc="-1" strike="noStrike">
              <a:latin typeface="Arial"/>
            </a:endParaRPr>
          </a:p>
          <a:p>
            <a:pPr>
              <a:lnSpc>
                <a:spcPct val="100000"/>
              </a:lnSpc>
            </a:pPr>
            <a:r>
              <a:rPr b="0" lang="en-CA" sz="1800" spc="-1" strike="noStrike">
                <a:solidFill>
                  <a:srgbClr val="000000"/>
                </a:solidFill>
                <a:latin typeface="Arial"/>
                <a:ea typeface="DejaVu Sans"/>
              </a:rPr>
              <a:t>1)</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Deploying new hardware is simple now, as you can go to a web site (called a “dashboard”) and provision hardware with the click of a button, instead of the weeks and months it would take to deploy new physical hardware.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Troubleshooting is quite simple now.  Administrators can go to the cloud dashboard, see whats going on and fix things in minutes, rather than days it used to take.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Network and Server resources are able to scale up and down automatically instead of having to add servers and network devices whenever they need it.  Also, you only pay for the resources you’re using, rather than paying for hardware that goes unused.</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4) </a:t>
            </a:r>
            <a:r>
              <a:rPr b="0" lang="en-CA" sz="1800" spc="-1" strike="noStrike">
                <a:solidFill>
                  <a:srgbClr val="000000"/>
                </a:solidFill>
                <a:latin typeface="Arial"/>
                <a:ea typeface="DejaVu Sans"/>
              </a:rPr>
              <a:t>	</a:t>
            </a:r>
            <a:r>
              <a:rPr b="1" lang="en-CA" sz="1800" spc="-1" strike="noStrike">
                <a:solidFill>
                  <a:srgbClr val="000000"/>
                </a:solidFill>
                <a:latin typeface="Arial"/>
                <a:ea typeface="DejaVu Sans"/>
              </a:rPr>
              <a:t>Huge</a:t>
            </a:r>
            <a:r>
              <a:rPr b="0" lang="en-CA" sz="1800" spc="-1" strike="noStrike">
                <a:solidFill>
                  <a:srgbClr val="000000"/>
                </a:solidFill>
                <a:latin typeface="Arial"/>
                <a:ea typeface="DejaVu Sans"/>
              </a:rPr>
              <a:t> data sets can be stored and maintained easily..</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90" name="CustomShape 1"/>
          <p:cNvSpPr/>
          <p:nvPr/>
        </p:nvSpPr>
        <p:spPr>
          <a:xfrm>
            <a:off x="432000" y="13680"/>
            <a:ext cx="7447320" cy="117936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191" name="CustomShape 2"/>
          <p:cNvSpPr/>
          <p:nvPr/>
        </p:nvSpPr>
        <p:spPr>
          <a:xfrm>
            <a:off x="0" y="0"/>
            <a:ext cx="246600" cy="119160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9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93" name="CustomShape 4"/>
          <p:cNvSpPr/>
          <p:nvPr/>
        </p:nvSpPr>
        <p:spPr>
          <a:xfrm>
            <a:off x="457200" y="273600"/>
            <a:ext cx="8225640" cy="530424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94" name="CustomShape 5"/>
          <p:cNvSpPr/>
          <p:nvPr/>
        </p:nvSpPr>
        <p:spPr>
          <a:xfrm>
            <a:off x="576000" y="1728000"/>
            <a:ext cx="6764400" cy="239040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Now that we know what cloud computing is, there are several different vendors that offer these services.  They are: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Amazon Web Services (AWS)</a:t>
            </a:r>
            <a:endParaRPr b="0" lang="en-CA" sz="1800" spc="-1" strike="noStrike">
              <a:latin typeface="Arial"/>
            </a:endParaRPr>
          </a:p>
          <a:p>
            <a:pPr>
              <a:lnSpc>
                <a:spcPct val="100000"/>
              </a:lnSpc>
            </a:pPr>
            <a:r>
              <a:rPr b="1" lang="en-CA" sz="1800" spc="-1" strike="noStrike">
                <a:solidFill>
                  <a:srgbClr val="000000"/>
                </a:solidFill>
                <a:latin typeface="Arial"/>
                <a:ea typeface="DejaVu Sans"/>
              </a:rPr>
              <a:t>Microsoft Azure  (AZURE)</a:t>
            </a:r>
            <a:endParaRPr b="0" lang="en-CA" sz="1800" spc="-1" strike="noStrike">
              <a:latin typeface="Arial"/>
            </a:endParaRPr>
          </a:p>
          <a:p>
            <a:pPr>
              <a:lnSpc>
                <a:spcPct val="100000"/>
              </a:lnSpc>
            </a:pPr>
            <a:r>
              <a:rPr b="1" lang="en-CA" sz="1800" spc="-1" strike="noStrike">
                <a:solidFill>
                  <a:srgbClr val="000000"/>
                </a:solidFill>
                <a:latin typeface="Arial"/>
                <a:ea typeface="DejaVu Sans"/>
              </a:rPr>
              <a:t>Google Cloud Platform (GCP)</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And a few others.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In this course we will be focusing soly on AWS.</a:t>
            </a:r>
            <a:endParaRPr b="0" lang="en-CA" sz="18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95" name="CustomShape 1"/>
          <p:cNvSpPr/>
          <p:nvPr/>
        </p:nvSpPr>
        <p:spPr>
          <a:xfrm>
            <a:off x="432000" y="13680"/>
            <a:ext cx="7447320" cy="117936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196" name="CustomShape 2"/>
          <p:cNvSpPr/>
          <p:nvPr/>
        </p:nvSpPr>
        <p:spPr>
          <a:xfrm>
            <a:off x="0" y="0"/>
            <a:ext cx="246600" cy="119160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9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98" name="CustomShape 4"/>
          <p:cNvSpPr/>
          <p:nvPr/>
        </p:nvSpPr>
        <p:spPr>
          <a:xfrm>
            <a:off x="457200" y="273600"/>
            <a:ext cx="8225640" cy="530424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99" name="CustomShape 5"/>
          <p:cNvSpPr/>
          <p:nvPr/>
        </p:nvSpPr>
        <p:spPr>
          <a:xfrm>
            <a:off x="576000" y="1728000"/>
            <a:ext cx="6764400" cy="239040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Resources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latin typeface="Arial"/>
              </a:rPr>
              <a:t>Look at these videos and come to class prepared to talk about them:</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hlinkClick r:id="rId1"/>
              </a:rPr>
              <a:t>https://www.youtube.com/watch?v=RWgW-CgdIk0</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hlinkClick r:id="rId2"/>
              </a:rPr>
              <a:t>https://www.youtube.com/watch?v=m0a2CzgLNsc</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hlinkClick r:id="rId3"/>
              </a:rPr>
              <a:t>https://www.youtube.com/watch?v=LFkGtg-ZTko</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hlinkClick r:id="rId4"/>
              </a:rPr>
              <a:t>https://www.youtube.com/results?search_query=aws+tutorial+for+beginners</a:t>
            </a:r>
            <a:endParaRPr b="0" lang="en-CA" sz="1800" spc="-1" strike="noStrike">
              <a:latin typeface="Arial"/>
            </a:endParaRPr>
          </a:p>
          <a:p>
            <a:pPr>
              <a:lnSpc>
                <a:spcPct val="100000"/>
              </a:lnSpc>
            </a:pPr>
            <a:endParaRPr b="0" lang="en-CA" sz="1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00" name="CustomShape 1"/>
          <p:cNvSpPr/>
          <p:nvPr/>
        </p:nvSpPr>
        <p:spPr>
          <a:xfrm>
            <a:off x="432000" y="13680"/>
            <a:ext cx="7447320" cy="117936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FINAL PRoject</a:t>
            </a:r>
            <a:endParaRPr b="0" lang="en-CA" sz="3000" spc="-1" strike="noStrike">
              <a:latin typeface="Arial"/>
            </a:endParaRPr>
          </a:p>
          <a:p>
            <a:pPr>
              <a:lnSpc>
                <a:spcPct val="100000"/>
              </a:lnSpc>
            </a:pPr>
            <a:endParaRPr b="0" lang="en-CA" sz="3000" spc="-1" strike="noStrike">
              <a:latin typeface="Arial"/>
            </a:endParaRPr>
          </a:p>
        </p:txBody>
      </p:sp>
      <p:sp>
        <p:nvSpPr>
          <p:cNvPr id="201" name="CustomShape 2"/>
          <p:cNvSpPr/>
          <p:nvPr/>
        </p:nvSpPr>
        <p:spPr>
          <a:xfrm>
            <a:off x="0" y="0"/>
            <a:ext cx="246600" cy="119160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0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03" name="CustomShape 4"/>
          <p:cNvSpPr/>
          <p:nvPr/>
        </p:nvSpPr>
        <p:spPr>
          <a:xfrm>
            <a:off x="457200" y="273600"/>
            <a:ext cx="8225640" cy="530424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04" name="CustomShape 5"/>
          <p:cNvSpPr/>
          <p:nvPr/>
        </p:nvSpPr>
        <p:spPr>
          <a:xfrm>
            <a:off x="576000" y="1692000"/>
            <a:ext cx="6764400" cy="239040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Testing Out Our Knowledge</a:t>
            </a:r>
            <a:endParaRPr b="0" lang="en-CA" sz="1800" spc="-1" strike="noStrike">
              <a:latin typeface="Arial"/>
            </a:endParaRPr>
          </a:p>
          <a:p>
            <a:pPr>
              <a:lnSpc>
                <a:spcPct val="100000"/>
              </a:lnSpc>
            </a:pPr>
            <a:r>
              <a:rPr b="0" lang="en-CA" sz="1800" spc="-1" strike="noStrike">
                <a:solidFill>
                  <a:srgbClr val="000000"/>
                </a:solidFill>
                <a:latin typeface="Arial"/>
                <a:ea typeface="DejaVu Sans"/>
              </a:rPr>
              <a:t>Now that we have a solid understanding of DevOps we are going to take our knowledge and put it into practice.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The Assignment</a:t>
            </a:r>
            <a:endParaRPr b="0" lang="en-CA" sz="1800" spc="-1" strike="noStrike">
              <a:latin typeface="Arial"/>
            </a:endParaRPr>
          </a:p>
          <a:p>
            <a:pPr>
              <a:lnSpc>
                <a:spcPct val="100000"/>
              </a:lnSpc>
            </a:pPr>
            <a:r>
              <a:rPr b="0" lang="en-CA" sz="1800" spc="-1" strike="noStrike">
                <a:solidFill>
                  <a:srgbClr val="000000"/>
                </a:solidFill>
                <a:latin typeface="Arial"/>
                <a:ea typeface="DejaVu Sans"/>
              </a:rPr>
              <a:t>1)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Configure another Ubuntu 19.04 virtual machine</a:t>
            </a:r>
            <a:endParaRPr b="0" lang="en-CA" sz="1800" spc="-1" strike="noStrike">
              <a:latin typeface="Arial"/>
            </a:endParaRPr>
          </a:p>
          <a:p>
            <a:pPr>
              <a:lnSpc>
                <a:spcPct val="100000"/>
              </a:lnSpc>
            </a:pP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Install our tools (docker / python / git / jenkins) on that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machine</a:t>
            </a:r>
            <a:endParaRPr b="0" lang="en-CA" sz="1800" spc="-1" strike="noStrike">
              <a:latin typeface="Arial"/>
            </a:endParaRPr>
          </a:p>
          <a:p>
            <a:pPr>
              <a:lnSpc>
                <a:spcPct val="100000"/>
              </a:lnSpc>
            </a:pP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Setup Jenkins to run in a container on that VM</a:t>
            </a:r>
            <a:endParaRPr b="0" lang="en-CA" sz="1800" spc="-1" strike="noStrike">
              <a:latin typeface="Arial"/>
            </a:endParaRPr>
          </a:p>
          <a:p>
            <a:pPr>
              <a:lnSpc>
                <a:spcPct val="100000"/>
              </a:lnSpc>
            </a:pPr>
            <a:r>
              <a:rPr b="0" lang="en-CA" sz="1800" spc="-1" strike="noStrike">
                <a:solidFill>
                  <a:srgbClr val="000000"/>
                </a:solidFill>
                <a:latin typeface="Arial"/>
                <a:ea typeface="DejaVu Sans"/>
              </a:rPr>
              <a:t>4)</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Use Ansible to create an EC2 instance on AWS</a:t>
            </a:r>
            <a:endParaRPr b="0" lang="en-CA" sz="1800" spc="-1" strike="noStrike">
              <a:latin typeface="Arial"/>
            </a:endParaRPr>
          </a:p>
          <a:p>
            <a:pPr>
              <a:lnSpc>
                <a:spcPct val="100000"/>
              </a:lnSpc>
            </a:pPr>
            <a:r>
              <a:rPr b="0" lang="en-CA" sz="1800" spc="-1" strike="noStrike">
                <a:solidFill>
                  <a:srgbClr val="000000"/>
                </a:solidFill>
                <a:latin typeface="Arial"/>
                <a:ea typeface="DejaVu Sans"/>
              </a:rPr>
              <a:t>5)</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Create an application directory for our python application</a:t>
            </a:r>
            <a:endParaRPr b="0" lang="en-CA" sz="1800" spc="-1" strike="noStrike">
              <a:latin typeface="Arial"/>
            </a:endParaRPr>
          </a:p>
          <a:p>
            <a:pPr>
              <a:lnSpc>
                <a:spcPct val="100000"/>
              </a:lnSpc>
            </a:pPr>
            <a:r>
              <a:rPr b="0" lang="en-CA" sz="1800" spc="-1" strike="noStrike">
                <a:solidFill>
                  <a:srgbClr val="000000"/>
                </a:solidFill>
                <a:latin typeface="Arial"/>
                <a:ea typeface="DejaVu Sans"/>
              </a:rPr>
              <a:t>6)</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Put our python directory under version control</a:t>
            </a:r>
            <a:endParaRPr b="0" lang="en-CA" sz="1800" spc="-1" strike="noStrike">
              <a:latin typeface="Arial"/>
            </a:endParaRPr>
          </a:p>
          <a:p>
            <a:pPr>
              <a:lnSpc>
                <a:spcPct val="100000"/>
              </a:lnSpc>
            </a:pPr>
            <a:r>
              <a:rPr b="0" lang="en-CA" sz="1800" spc="-1" strike="noStrike">
                <a:solidFill>
                  <a:srgbClr val="000000"/>
                </a:solidFill>
                <a:latin typeface="Arial"/>
                <a:ea typeface="DejaVu Sans"/>
              </a:rPr>
              <a:t>7)</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Configure python to push that application up to the EC2</a:t>
            </a:r>
            <a:r>
              <a:rPr b="0" lang="en-CA" sz="1800" spc="-1" strike="noStrike">
                <a:solidFill>
                  <a:srgbClr val="000000"/>
                </a:solidFill>
                <a:latin typeface="Arial"/>
                <a:ea typeface="DejaVu Sans"/>
              </a:rPr>
              <a:t>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instance on AWS.</a:t>
            </a:r>
            <a:endParaRPr b="0" lang="en-CA" sz="1800" spc="-1" strike="noStrike">
              <a:latin typeface="Arial"/>
            </a:endParaRPr>
          </a:p>
          <a:p>
            <a:pPr>
              <a:lnSpc>
                <a:spcPct val="100000"/>
              </a:lnSpc>
            </a:pPr>
            <a:r>
              <a:rPr b="0" lang="en-CA" sz="1800" spc="-1" strike="noStrike">
                <a:solidFill>
                  <a:srgbClr val="000000"/>
                </a:solidFill>
                <a:latin typeface="Arial"/>
                <a:ea typeface="DejaVu Sans"/>
              </a:rPr>
              <a:t>8)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Verify our application is working on our EC2 Instance.</a:t>
            </a:r>
            <a:endParaRPr b="0" lang="en-CA" sz="18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05" name="CustomShape 1"/>
          <p:cNvSpPr/>
          <p:nvPr/>
        </p:nvSpPr>
        <p:spPr>
          <a:xfrm>
            <a:off x="432000" y="0"/>
            <a:ext cx="7447320" cy="117936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a:solidFill>
                  <a:srgbClr val="292929"/>
                </a:solidFill>
                <a:latin typeface="Nexa Bold"/>
                <a:ea typeface="DejaVu Sans"/>
              </a:rPr>
              <a:t>THE </a:t>
            </a:r>
            <a:r>
              <a:rPr b="0" lang="en-CA" sz="3000" spc="-1" strike="noStrike">
                <a:solidFill>
                  <a:srgbClr val="1fa0be"/>
                </a:solidFill>
                <a:latin typeface="Nexa Bold"/>
                <a:ea typeface="DejaVu Sans"/>
              </a:rPr>
              <a:t>END</a:t>
            </a:r>
            <a:endParaRPr b="0" lang="en-CA" sz="3000" spc="-1" strike="noStrike">
              <a:latin typeface="Arial"/>
            </a:endParaRPr>
          </a:p>
        </p:txBody>
      </p:sp>
      <p:sp>
        <p:nvSpPr>
          <p:cNvPr id="206" name="CustomShape 2"/>
          <p:cNvSpPr/>
          <p:nvPr/>
        </p:nvSpPr>
        <p:spPr>
          <a:xfrm>
            <a:off x="0" y="0"/>
            <a:ext cx="246600" cy="119160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0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08" name="CustomShape 4"/>
          <p:cNvSpPr/>
          <p:nvPr/>
        </p:nvSpPr>
        <p:spPr>
          <a:xfrm>
            <a:off x="432000" y="1340640"/>
            <a:ext cx="8274960" cy="521496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spcBef>
                <a:spcPts val="921"/>
              </a:spcBef>
            </a:pPr>
            <a:r>
              <a:rPr b="1" lang="en-CA" sz="4600" spc="-1" strike="noStrike">
                <a:solidFill>
                  <a:srgbClr val="146e83"/>
                </a:solidFill>
                <a:latin typeface="Calibri"/>
                <a:ea typeface="DejaVu Sans"/>
              </a:rPr>
              <a:t>QUESTIONS?</a:t>
            </a:r>
            <a:endParaRPr b="0" lang="en-CA" sz="46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22" name="CustomShape 1"/>
          <p:cNvSpPr/>
          <p:nvPr/>
        </p:nvSpPr>
        <p:spPr>
          <a:xfrm>
            <a:off x="432000" y="1484640"/>
            <a:ext cx="8274960" cy="52149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endParaRPr b="0" lang="en-CA" sz="1800" spc="-1" strike="noStrike">
              <a:latin typeface="Arial"/>
            </a:endParaRPr>
          </a:p>
          <a:p>
            <a:pPr marL="343080" indent="-33804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Why We need Dev Ops and What is dev ops</a:t>
            </a:r>
            <a:endParaRPr b="0" lang="en-CA" sz="2400" spc="-1" strike="noStrike">
              <a:latin typeface="Arial"/>
            </a:endParaRPr>
          </a:p>
          <a:p>
            <a:pPr marL="343080" indent="-33804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Setting up our Tool Set</a:t>
            </a:r>
            <a:endParaRPr b="0" lang="en-CA" sz="2400" spc="-1" strike="noStrike">
              <a:latin typeface="Arial"/>
            </a:endParaRPr>
          </a:p>
          <a:p>
            <a:pPr marL="343080" indent="-33804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Python (and why we’re learning it in a dev ops course)</a:t>
            </a:r>
            <a:endParaRPr b="0" lang="en-CA" sz="2400" spc="-1" strike="noStrike">
              <a:latin typeface="Arial"/>
            </a:endParaRPr>
          </a:p>
          <a:p>
            <a:pPr marL="343080" indent="-33804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Source Code Management</a:t>
            </a:r>
            <a:endParaRPr b="0" lang="en-CA" sz="2400" spc="-1" strike="noStrike">
              <a:latin typeface="Arial"/>
            </a:endParaRPr>
          </a:p>
          <a:p>
            <a:pPr marL="343080" indent="-33804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Continuous Integration</a:t>
            </a:r>
            <a:endParaRPr b="0" lang="en-CA" sz="2400" spc="-1" strike="noStrike">
              <a:latin typeface="Arial"/>
            </a:endParaRPr>
          </a:p>
          <a:p>
            <a:pPr marL="343080" indent="-33804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Continuous Delivery</a:t>
            </a:r>
            <a:endParaRPr b="0" lang="en-CA" sz="2400" spc="-1" strike="noStrike">
              <a:latin typeface="Arial"/>
            </a:endParaRPr>
          </a:p>
          <a:p>
            <a:pPr marL="343080" indent="-33804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Virtualization</a:t>
            </a:r>
            <a:endParaRPr b="0" lang="en-CA" sz="2400" spc="-1" strike="noStrike">
              <a:latin typeface="Arial"/>
            </a:endParaRPr>
          </a:p>
          <a:p>
            <a:pPr marL="343080" indent="-33804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Configuration Management (ansible, puppet, chef, terraform)</a:t>
            </a:r>
            <a:endParaRPr b="0" lang="en-CA" sz="2400" spc="-1" strike="noStrike">
              <a:latin typeface="Arial"/>
            </a:endParaRPr>
          </a:p>
          <a:p>
            <a:pPr marL="343080" indent="-33804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Containerization (Docker / Kubernetes )</a:t>
            </a:r>
            <a:endParaRPr b="0" lang="en-CA" sz="2400" spc="-1" strike="noStrike">
              <a:latin typeface="Arial"/>
            </a:endParaRPr>
          </a:p>
          <a:p>
            <a:pPr marL="343080" indent="-33804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Cloud Computing (AWS, Azure, Google Cloud Platform)</a:t>
            </a:r>
            <a:endParaRPr b="0" lang="en-CA" sz="2400" spc="-1" strike="noStrike">
              <a:latin typeface="Arial"/>
            </a:endParaRPr>
          </a:p>
          <a:p>
            <a:pPr marL="343080" indent="-33804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Continuous Monitoring (Nagios, AWS Cloudwatch, Splunk)</a:t>
            </a:r>
            <a:endParaRPr b="0" lang="en-CA" sz="2400" spc="-1" strike="noStrike">
              <a:latin typeface="Arial"/>
            </a:endParaRPr>
          </a:p>
          <a:p>
            <a:pPr marL="343080" indent="-33804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Final Project</a:t>
            </a:r>
            <a:endParaRPr b="0" lang="en-CA" sz="2400" spc="-1" strike="noStrike">
              <a:latin typeface="Arial"/>
            </a:endParaRPr>
          </a:p>
          <a:p>
            <a:pPr marL="343080" indent="-33804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DevOps for 2020 (new tools / topics in the dev ops pipeline)</a:t>
            </a:r>
            <a:endParaRPr b="0" lang="en-CA" sz="2400" spc="-1" strike="noStrike">
              <a:latin typeface="Arial"/>
            </a:endParaRPr>
          </a:p>
          <a:p>
            <a:pPr>
              <a:lnSpc>
                <a:spcPct val="100000"/>
              </a:lnSpc>
              <a:spcBef>
                <a:spcPts val="561"/>
              </a:spcBef>
            </a:pPr>
            <a:r>
              <a:rPr b="0" lang="en-CA" sz="2800" spc="-1" strike="noStrike">
                <a:solidFill>
                  <a:srgbClr val="000000"/>
                </a:solidFill>
                <a:latin typeface="Calibri"/>
                <a:ea typeface="DejaVu Sans"/>
              </a:rPr>
              <a:t> </a:t>
            </a:r>
            <a:endParaRPr b="0" lang="en-CA" sz="2800" spc="-1" strike="noStrike">
              <a:latin typeface="Arial"/>
            </a:endParaRPr>
          </a:p>
          <a:p>
            <a:pPr>
              <a:lnSpc>
                <a:spcPct val="100000"/>
              </a:lnSpc>
              <a:spcBef>
                <a:spcPts val="499"/>
              </a:spcBef>
            </a:pPr>
            <a:endParaRPr b="0" lang="en-CA" sz="2800" spc="-1" strike="noStrike">
              <a:latin typeface="Arial"/>
            </a:endParaRPr>
          </a:p>
        </p:txBody>
      </p:sp>
      <p:sp>
        <p:nvSpPr>
          <p:cNvPr id="123" name="CustomShape 2"/>
          <p:cNvSpPr/>
          <p:nvPr/>
        </p:nvSpPr>
        <p:spPr>
          <a:xfrm>
            <a:off x="432000" y="0"/>
            <a:ext cx="7447320" cy="117936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a:solidFill>
                  <a:srgbClr val="292929"/>
                </a:solidFill>
                <a:latin typeface="Nexa Bold"/>
                <a:ea typeface="DejaVu Sans"/>
              </a:rPr>
              <a:t>OUR </a:t>
            </a:r>
            <a:r>
              <a:rPr b="0" lang="en-CA" sz="3000" spc="-1" strike="noStrike" cap="all">
                <a:solidFill>
                  <a:srgbClr val="1fa0be"/>
                </a:solidFill>
                <a:latin typeface="Nexa Bold"/>
                <a:ea typeface="DejaVu Sans"/>
              </a:rPr>
              <a:t>Topics</a:t>
            </a:r>
            <a:endParaRPr b="0" lang="en-CA" sz="3000" spc="-1" strike="noStrike">
              <a:latin typeface="Arial"/>
            </a:endParaRPr>
          </a:p>
        </p:txBody>
      </p:sp>
      <p:sp>
        <p:nvSpPr>
          <p:cNvPr id="124" name="CustomShape 3"/>
          <p:cNvSpPr/>
          <p:nvPr/>
        </p:nvSpPr>
        <p:spPr>
          <a:xfrm>
            <a:off x="0" y="0"/>
            <a:ext cx="246600" cy="119160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25" name="Line 4"/>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26" name="CustomShape 1"/>
          <p:cNvSpPr/>
          <p:nvPr/>
        </p:nvSpPr>
        <p:spPr>
          <a:xfrm>
            <a:off x="432000" y="1484640"/>
            <a:ext cx="8274960" cy="52149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r>
              <a:rPr b="0" lang="en-CA" sz="2800" spc="-1" strike="noStrike">
                <a:solidFill>
                  <a:srgbClr val="000000"/>
                </a:solidFill>
                <a:latin typeface="Arial"/>
                <a:ea typeface="DejaVu Sans"/>
              </a:rPr>
              <a:t>Software Development in the 1990’s</a:t>
            </a:r>
            <a:endParaRPr b="0" lang="en-CA" sz="2800" spc="-1" strike="noStrike">
              <a:latin typeface="Arial"/>
            </a:endParaRPr>
          </a:p>
          <a:p>
            <a:pPr>
              <a:lnSpc>
                <a:spcPct val="100000"/>
              </a:lnSpc>
              <a:spcBef>
                <a:spcPts val="479"/>
              </a:spcBef>
            </a:pPr>
            <a:endParaRPr b="0" lang="en-CA" sz="2800" spc="-1" strike="noStrike">
              <a:latin typeface="Arial"/>
            </a:endParaRPr>
          </a:p>
          <a:p>
            <a:pPr marL="343080" indent="-33804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Programmers would write software (mainly in c and c++) and then manually share it with users on servers.</a:t>
            </a:r>
            <a:endParaRPr b="0" lang="en-CA" sz="2400" spc="-1" strike="noStrike">
              <a:latin typeface="Arial"/>
            </a:endParaRPr>
          </a:p>
          <a:p>
            <a:pPr marL="343080" indent="-33804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Users would download that software and manually install it on their computers.</a:t>
            </a:r>
            <a:endParaRPr b="0" lang="en-CA" sz="2400" spc="-1" strike="noStrike">
              <a:latin typeface="Arial"/>
            </a:endParaRPr>
          </a:p>
          <a:p>
            <a:pPr marL="343080" indent="-33804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People that wrote the software were generally seperated from the people that maintained the servers for running the software on.</a:t>
            </a:r>
            <a:endParaRPr b="0" lang="en-CA" sz="2400" spc="-1" strike="noStrike">
              <a:latin typeface="Arial"/>
            </a:endParaRPr>
          </a:p>
          <a:p>
            <a:pPr marL="343080" indent="-33804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Bringing software to market was a long, arduous task filled with complicated and error prone steps, resulting in a long development lifecycle.</a:t>
            </a:r>
            <a:endParaRPr b="0" lang="en-CA" sz="2400" spc="-1" strike="noStrike">
              <a:latin typeface="Arial"/>
            </a:endParaRPr>
          </a:p>
          <a:p>
            <a:pPr>
              <a:lnSpc>
                <a:spcPct val="100000"/>
              </a:lnSpc>
              <a:spcBef>
                <a:spcPts val="479"/>
              </a:spcBef>
            </a:pPr>
            <a:endParaRPr b="0" lang="en-CA" sz="2400" spc="-1" strike="noStrike">
              <a:latin typeface="Arial"/>
            </a:endParaRPr>
          </a:p>
        </p:txBody>
      </p:sp>
      <p:sp>
        <p:nvSpPr>
          <p:cNvPr id="127" name="CustomShape 2"/>
          <p:cNvSpPr/>
          <p:nvPr/>
        </p:nvSpPr>
        <p:spPr>
          <a:xfrm>
            <a:off x="432000" y="0"/>
            <a:ext cx="7447320" cy="117936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a:solidFill>
                  <a:srgbClr val="292929"/>
                </a:solidFill>
                <a:latin typeface="Nexa Bold"/>
                <a:ea typeface="DejaVu Sans"/>
              </a:rPr>
              <a:t>What is </a:t>
            </a:r>
            <a:r>
              <a:rPr b="0" lang="en-CA" sz="3000" spc="-1" strike="noStrike" cap="all">
                <a:solidFill>
                  <a:srgbClr val="1fa0be"/>
                </a:solidFill>
                <a:latin typeface="Nexa Bold"/>
                <a:ea typeface="DejaVu Sans"/>
              </a:rPr>
              <a:t>DevOps</a:t>
            </a:r>
            <a:endParaRPr b="0" lang="en-CA" sz="3000" spc="-1" strike="noStrike">
              <a:latin typeface="Arial"/>
            </a:endParaRPr>
          </a:p>
        </p:txBody>
      </p:sp>
      <p:sp>
        <p:nvSpPr>
          <p:cNvPr id="128" name="CustomShape 3"/>
          <p:cNvSpPr/>
          <p:nvPr/>
        </p:nvSpPr>
        <p:spPr>
          <a:xfrm>
            <a:off x="0" y="0"/>
            <a:ext cx="246600" cy="119160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29" name="Line 4"/>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30" name="CustomShape 1"/>
          <p:cNvSpPr/>
          <p:nvPr/>
        </p:nvSpPr>
        <p:spPr>
          <a:xfrm>
            <a:off x="432000" y="13680"/>
            <a:ext cx="7447320" cy="117936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What is </a:t>
            </a:r>
            <a:r>
              <a:rPr b="0" lang="en-CA" sz="3000" spc="-1" strike="noStrike" cap="all">
                <a:solidFill>
                  <a:srgbClr val="1fa0be"/>
                </a:solidFill>
                <a:latin typeface="Nexa Bold"/>
                <a:ea typeface="DejaVu Sans"/>
              </a:rPr>
              <a:t>DevOps</a:t>
            </a:r>
            <a:endParaRPr b="0" lang="en-CA" sz="3000" spc="-1" strike="noStrike">
              <a:latin typeface="Arial"/>
            </a:endParaRPr>
          </a:p>
          <a:p>
            <a:pPr>
              <a:lnSpc>
                <a:spcPct val="100000"/>
              </a:lnSpc>
            </a:pPr>
            <a:endParaRPr b="0" lang="en-CA" sz="3000" spc="-1" strike="noStrike">
              <a:latin typeface="Arial"/>
            </a:endParaRPr>
          </a:p>
        </p:txBody>
      </p:sp>
      <p:sp>
        <p:nvSpPr>
          <p:cNvPr id="131" name="CustomShape 2"/>
          <p:cNvSpPr/>
          <p:nvPr/>
        </p:nvSpPr>
        <p:spPr>
          <a:xfrm>
            <a:off x="0" y="0"/>
            <a:ext cx="246600" cy="119160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3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33" name="CustomShape 4"/>
          <p:cNvSpPr/>
          <p:nvPr/>
        </p:nvSpPr>
        <p:spPr>
          <a:xfrm>
            <a:off x="457200" y="273600"/>
            <a:ext cx="8225640" cy="530424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34" name="CustomShape 5"/>
          <p:cNvSpPr/>
          <p:nvPr/>
        </p:nvSpPr>
        <p:spPr>
          <a:xfrm>
            <a:off x="576000" y="1728000"/>
            <a:ext cx="6764400" cy="239040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Why this is bad:</a:t>
            </a:r>
            <a:endParaRPr b="0" lang="en-CA" sz="1800" spc="-1" strike="noStrike">
              <a:latin typeface="Arial"/>
            </a:endParaRPr>
          </a:p>
          <a:p>
            <a:pPr>
              <a:lnSpc>
                <a:spcPct val="100000"/>
              </a:lnSpc>
            </a:pPr>
            <a:endParaRPr b="0" lang="en-CA" sz="1800" spc="-1" strike="noStrike">
              <a:latin typeface="Arial"/>
            </a:endParaRPr>
          </a:p>
          <a:p>
            <a:pPr marL="216000" indent="-212400">
              <a:lnSpc>
                <a:spcPct val="100000"/>
              </a:lnSpc>
              <a:buClr>
                <a:srgbClr val="000000"/>
              </a:buClr>
              <a:buSzPct val="45000"/>
              <a:buFont typeface="Wingdings" charset="2"/>
              <a:buChar char=""/>
            </a:pPr>
            <a:r>
              <a:rPr b="0" lang="en-CA" sz="1800" spc="-1" strike="noStrike">
                <a:solidFill>
                  <a:srgbClr val="000000"/>
                </a:solidFill>
                <a:latin typeface="Arial"/>
                <a:ea typeface="DejaVu Sans"/>
              </a:rPr>
              <a:t>Manually creating software and manually installing software introduces a lot of manual errors into the process.</a:t>
            </a:r>
            <a:endParaRPr b="0" lang="en-CA" sz="1800" spc="-1" strike="noStrike">
              <a:latin typeface="Arial"/>
            </a:endParaRPr>
          </a:p>
          <a:p>
            <a:pPr>
              <a:lnSpc>
                <a:spcPct val="100000"/>
              </a:lnSpc>
            </a:pPr>
            <a:endParaRPr b="0" lang="en-CA" sz="1800" spc="-1" strike="noStrike">
              <a:latin typeface="Arial"/>
            </a:endParaRPr>
          </a:p>
          <a:p>
            <a:pPr marL="216000" indent="-212400">
              <a:lnSpc>
                <a:spcPct val="100000"/>
              </a:lnSpc>
              <a:buClr>
                <a:srgbClr val="000000"/>
              </a:buClr>
              <a:buSzPct val="45000"/>
              <a:buFont typeface="Wingdings" charset="2"/>
              <a:buChar char=""/>
            </a:pPr>
            <a:r>
              <a:rPr b="0" lang="en-CA" sz="1800" spc="-1" strike="noStrike">
                <a:solidFill>
                  <a:srgbClr val="000000"/>
                </a:solidFill>
                <a:latin typeface="Arial"/>
                <a:ea typeface="DejaVu Sans"/>
              </a:rPr>
              <a:t>Seperating the process of bringing software to market into two isolated teams tends to create animosity and “its your fault not mine” type of behaviour.</a:t>
            </a:r>
            <a:endParaRPr b="0" lang="en-CA" sz="1800" spc="-1" strike="noStrike">
              <a:latin typeface="Arial"/>
            </a:endParaRPr>
          </a:p>
          <a:p>
            <a:pPr>
              <a:lnSpc>
                <a:spcPct val="100000"/>
              </a:lnSpc>
            </a:pPr>
            <a:endParaRPr b="0" lang="en-CA" sz="1800" spc="-1" strike="noStrike">
              <a:latin typeface="Arial"/>
            </a:endParaRPr>
          </a:p>
          <a:p>
            <a:pPr marL="216000" indent="-212400">
              <a:lnSpc>
                <a:spcPct val="100000"/>
              </a:lnSpc>
              <a:buClr>
                <a:srgbClr val="000000"/>
              </a:buClr>
              <a:buSzPct val="45000"/>
              <a:buFont typeface="Wingdings" charset="2"/>
              <a:buChar char=""/>
            </a:pPr>
            <a:r>
              <a:rPr b="0" lang="en-CA" sz="1800" spc="-1" strike="noStrike">
                <a:solidFill>
                  <a:srgbClr val="000000"/>
                </a:solidFill>
                <a:latin typeface="Arial"/>
                <a:ea typeface="DejaVu Sans"/>
              </a:rPr>
              <a:t>With this paradigm, software takes a long time to be delivered and another company that is faster and better will drive you out of the market.</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35" name="CustomShape 1"/>
          <p:cNvSpPr/>
          <p:nvPr/>
        </p:nvSpPr>
        <p:spPr>
          <a:xfrm>
            <a:off x="432000" y="13680"/>
            <a:ext cx="7447320" cy="117936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What is </a:t>
            </a:r>
            <a:r>
              <a:rPr b="0" lang="en-CA" sz="3000" spc="-1" strike="noStrike" cap="all">
                <a:solidFill>
                  <a:srgbClr val="1fa0be"/>
                </a:solidFill>
                <a:latin typeface="Nexa Bold"/>
                <a:ea typeface="DejaVu Sans"/>
              </a:rPr>
              <a:t>DevOps</a:t>
            </a:r>
            <a:endParaRPr b="0" lang="en-CA" sz="3000" spc="-1" strike="noStrike">
              <a:latin typeface="Arial"/>
            </a:endParaRPr>
          </a:p>
          <a:p>
            <a:pPr>
              <a:lnSpc>
                <a:spcPct val="100000"/>
              </a:lnSpc>
            </a:pPr>
            <a:endParaRPr b="0" lang="en-CA" sz="3000" spc="-1" strike="noStrike">
              <a:latin typeface="Arial"/>
            </a:endParaRPr>
          </a:p>
        </p:txBody>
      </p:sp>
      <p:sp>
        <p:nvSpPr>
          <p:cNvPr id="136" name="CustomShape 2"/>
          <p:cNvSpPr/>
          <p:nvPr/>
        </p:nvSpPr>
        <p:spPr>
          <a:xfrm>
            <a:off x="0" y="0"/>
            <a:ext cx="246600" cy="119160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3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38" name="CustomShape 4"/>
          <p:cNvSpPr/>
          <p:nvPr/>
        </p:nvSpPr>
        <p:spPr>
          <a:xfrm>
            <a:off x="457200" y="273600"/>
            <a:ext cx="8225640" cy="530424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39" name="CustomShape 5"/>
          <p:cNvSpPr/>
          <p:nvPr/>
        </p:nvSpPr>
        <p:spPr>
          <a:xfrm>
            <a:off x="576000" y="1728000"/>
            <a:ext cx="6764400" cy="239040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What is dev ops:</a:t>
            </a:r>
            <a:endParaRPr b="0" lang="en-CA" sz="1800" spc="-1" strike="noStrike">
              <a:latin typeface="Arial"/>
            </a:endParaRPr>
          </a:p>
          <a:p>
            <a:pPr>
              <a:lnSpc>
                <a:spcPct val="100000"/>
              </a:lnSpc>
            </a:pPr>
            <a:endParaRPr b="0" lang="en-CA" sz="1800" spc="-1" strike="noStrike">
              <a:latin typeface="Arial"/>
            </a:endParaRPr>
          </a:p>
          <a:p>
            <a:pPr marL="216000" indent="-212400">
              <a:lnSpc>
                <a:spcPct val="100000"/>
              </a:lnSpc>
              <a:buClr>
                <a:srgbClr val="000000"/>
              </a:buClr>
              <a:buSzPct val="45000"/>
              <a:buFont typeface="Wingdings" charset="2"/>
              <a:buChar char=""/>
            </a:pPr>
            <a:r>
              <a:rPr b="0" lang="en-CA" sz="1800" spc="-1" strike="noStrike">
                <a:solidFill>
                  <a:srgbClr val="000000"/>
                </a:solidFill>
                <a:latin typeface="Arial"/>
                <a:ea typeface="DejaVu Sans"/>
              </a:rPr>
              <a:t>The introduction of the Dev Ops practice brought about a merging of the Development Team and the Operations Team into a position called “Dev Ops”.</a:t>
            </a:r>
            <a:endParaRPr b="0" lang="en-CA" sz="1800" spc="-1" strike="noStrike">
              <a:latin typeface="Arial"/>
            </a:endParaRPr>
          </a:p>
          <a:p>
            <a:pPr>
              <a:lnSpc>
                <a:spcPct val="100000"/>
              </a:lnSpc>
            </a:pPr>
            <a:endParaRPr b="0" lang="en-CA" sz="1800" spc="-1" strike="noStrike">
              <a:latin typeface="Arial"/>
            </a:endParaRPr>
          </a:p>
          <a:p>
            <a:pPr marL="216000" indent="-212400">
              <a:lnSpc>
                <a:spcPct val="100000"/>
              </a:lnSpc>
              <a:buClr>
                <a:srgbClr val="000000"/>
              </a:buClr>
              <a:buSzPct val="45000"/>
              <a:buFont typeface="Wingdings" charset="2"/>
              <a:buChar char=""/>
            </a:pPr>
            <a:r>
              <a:rPr b="0" lang="en-CA" sz="1800" spc="-1" strike="noStrike">
                <a:solidFill>
                  <a:srgbClr val="000000"/>
                </a:solidFill>
                <a:latin typeface="Arial"/>
                <a:ea typeface="DejaVu Sans"/>
              </a:rPr>
              <a:t>Working together, these teams create a synergy that makes working in a software company a pleasure rather than a stressful ordeal.</a:t>
            </a:r>
            <a:endParaRPr b="0" lang="en-CA" sz="1800" spc="-1" strike="noStrike">
              <a:latin typeface="Arial"/>
            </a:endParaRPr>
          </a:p>
          <a:p>
            <a:pPr>
              <a:lnSpc>
                <a:spcPct val="100000"/>
              </a:lnSpc>
            </a:pPr>
            <a:endParaRPr b="0" lang="en-CA" sz="1800" spc="-1" strike="noStrike">
              <a:latin typeface="Arial"/>
            </a:endParaRPr>
          </a:p>
          <a:p>
            <a:pPr marL="216000" indent="-212400">
              <a:lnSpc>
                <a:spcPct val="100000"/>
              </a:lnSpc>
              <a:buClr>
                <a:srgbClr val="000000"/>
              </a:buClr>
              <a:buSzPct val="45000"/>
              <a:buFont typeface="Wingdings" charset="2"/>
              <a:buChar char=""/>
            </a:pPr>
            <a:r>
              <a:rPr b="0" lang="en-CA" sz="1800" spc="-1" strike="noStrike">
                <a:solidFill>
                  <a:srgbClr val="000000"/>
                </a:solidFill>
                <a:latin typeface="Arial"/>
                <a:ea typeface="DejaVu Sans"/>
              </a:rPr>
              <a:t>From Wikipedia:</a:t>
            </a:r>
            <a:endParaRPr b="0" lang="en-CA" sz="1800" spc="-1" strike="noStrike">
              <a:latin typeface="Arial"/>
            </a:endParaRPr>
          </a:p>
          <a:p>
            <a:pPr lvl="1" marL="432000" indent="-212760">
              <a:lnSpc>
                <a:spcPct val="100000"/>
              </a:lnSpc>
              <a:buClr>
                <a:srgbClr val="000000"/>
              </a:buClr>
              <a:buSzPct val="45000"/>
              <a:buFont typeface="Wingdings" charset="2"/>
              <a:buChar char=""/>
            </a:pPr>
            <a:r>
              <a:rPr b="0" i="1" lang="en-CA" sz="1800" spc="-1" strike="noStrike">
                <a:solidFill>
                  <a:srgbClr val="000000"/>
                </a:solidFill>
                <a:latin typeface="Arial"/>
                <a:ea typeface="DejaVu Sans"/>
              </a:rPr>
              <a:t>Devops is a set of practices that combines software development and information-technology operations which aims to shorten the systems development life cycle and provide to shorten the systems development cycle and provide continous delivery with high software quality.</a:t>
            </a:r>
            <a:endParaRPr b="0" lang="en-CA" sz="1800" spc="-1" strike="noStrike">
              <a:latin typeface="Arial"/>
            </a:endParaRPr>
          </a:p>
          <a:p>
            <a:pPr>
              <a:lnSpc>
                <a:spcPct val="100000"/>
              </a:lnSpc>
            </a:pPr>
            <a:endParaRPr b="0" lang="en-CA"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40" name="CustomShape 1"/>
          <p:cNvSpPr/>
          <p:nvPr/>
        </p:nvSpPr>
        <p:spPr>
          <a:xfrm>
            <a:off x="432000" y="13680"/>
            <a:ext cx="7447320" cy="117936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What is </a:t>
            </a:r>
            <a:r>
              <a:rPr b="0" lang="en-CA" sz="3000" spc="-1" strike="noStrike" cap="all">
                <a:solidFill>
                  <a:srgbClr val="1fa0be"/>
                </a:solidFill>
                <a:latin typeface="Nexa Bold"/>
                <a:ea typeface="DejaVu Sans"/>
              </a:rPr>
              <a:t>DevOps</a:t>
            </a:r>
            <a:endParaRPr b="0" lang="en-CA" sz="3000" spc="-1" strike="noStrike">
              <a:latin typeface="Arial"/>
            </a:endParaRPr>
          </a:p>
          <a:p>
            <a:pPr>
              <a:lnSpc>
                <a:spcPct val="100000"/>
              </a:lnSpc>
            </a:pPr>
            <a:endParaRPr b="0" lang="en-CA" sz="3000" spc="-1" strike="noStrike">
              <a:latin typeface="Arial"/>
            </a:endParaRPr>
          </a:p>
        </p:txBody>
      </p:sp>
      <p:sp>
        <p:nvSpPr>
          <p:cNvPr id="141" name="CustomShape 2"/>
          <p:cNvSpPr/>
          <p:nvPr/>
        </p:nvSpPr>
        <p:spPr>
          <a:xfrm>
            <a:off x="0" y="0"/>
            <a:ext cx="246600" cy="119160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4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43" name="CustomShape 4"/>
          <p:cNvSpPr/>
          <p:nvPr/>
        </p:nvSpPr>
        <p:spPr>
          <a:xfrm>
            <a:off x="457200" y="273600"/>
            <a:ext cx="8225640" cy="530424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44" name="CustomShape 5"/>
          <p:cNvSpPr/>
          <p:nvPr/>
        </p:nvSpPr>
        <p:spPr>
          <a:xfrm>
            <a:off x="576000" y="1800000"/>
            <a:ext cx="6764400" cy="239040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Resources</a:t>
            </a:r>
            <a:r>
              <a:rPr b="0" lang="en-CA" sz="1800" spc="-1" strike="noStrike">
                <a:solidFill>
                  <a:srgbClr val="000000"/>
                </a:solidFill>
                <a:latin typeface="Arial"/>
                <a:ea typeface="DejaVu Sans"/>
              </a:rPr>
              <a:t>:</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Intro to dev ops</a:t>
            </a: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hlinkClick r:id="rId1"/>
              </a:rPr>
              <a:t>https://www.youtube.com/watch?v=m0a2CzgLNsc</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hlinkClick r:id="rId2"/>
              </a:rPr>
              <a:t>https://www.youtube.com/watch?v=_Gpe1Zn-1fE</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45" name="CustomShape 1"/>
          <p:cNvSpPr/>
          <p:nvPr/>
        </p:nvSpPr>
        <p:spPr>
          <a:xfrm>
            <a:off x="432000" y="13680"/>
            <a:ext cx="7447320" cy="117936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Installing Our </a:t>
            </a:r>
            <a:r>
              <a:rPr b="0" lang="en-CA" sz="3000" spc="-1" strike="noStrike" cap="all">
                <a:solidFill>
                  <a:srgbClr val="1fa0be"/>
                </a:solidFill>
                <a:latin typeface="Nexa Bold"/>
                <a:ea typeface="DejaVu Sans"/>
              </a:rPr>
              <a:t>Stack</a:t>
            </a:r>
            <a:endParaRPr b="0" lang="en-CA" sz="3000" spc="-1" strike="noStrike">
              <a:latin typeface="Arial"/>
            </a:endParaRPr>
          </a:p>
          <a:p>
            <a:pPr>
              <a:lnSpc>
                <a:spcPct val="100000"/>
              </a:lnSpc>
            </a:pPr>
            <a:endParaRPr b="0" lang="en-CA" sz="3000" spc="-1" strike="noStrike">
              <a:latin typeface="Arial"/>
            </a:endParaRPr>
          </a:p>
        </p:txBody>
      </p:sp>
      <p:sp>
        <p:nvSpPr>
          <p:cNvPr id="146" name="CustomShape 2"/>
          <p:cNvSpPr/>
          <p:nvPr/>
        </p:nvSpPr>
        <p:spPr>
          <a:xfrm>
            <a:off x="0" y="0"/>
            <a:ext cx="246600" cy="119160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4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48" name="CustomShape 4"/>
          <p:cNvSpPr/>
          <p:nvPr/>
        </p:nvSpPr>
        <p:spPr>
          <a:xfrm>
            <a:off x="457200" y="273600"/>
            <a:ext cx="8225640" cy="530424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49" name="CustomShape 5"/>
          <p:cNvSpPr/>
          <p:nvPr/>
        </p:nvSpPr>
        <p:spPr>
          <a:xfrm>
            <a:off x="576000" y="1728000"/>
            <a:ext cx="6764400" cy="239040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The tools we will be using in this course:</a:t>
            </a:r>
            <a:endParaRPr b="0" lang="en-CA" sz="1800" spc="-1" strike="noStrike">
              <a:latin typeface="Arial"/>
            </a:endParaRPr>
          </a:p>
          <a:p>
            <a:pPr>
              <a:lnSpc>
                <a:spcPct val="100000"/>
              </a:lnSpc>
            </a:pPr>
            <a:endParaRPr b="0" lang="en-CA" sz="1800" spc="-1" strike="noStrike">
              <a:latin typeface="Arial"/>
            </a:endParaRPr>
          </a:p>
          <a:p>
            <a:pPr marL="216000" indent="-212400">
              <a:lnSpc>
                <a:spcPct val="100000"/>
              </a:lnSpc>
              <a:buClr>
                <a:srgbClr val="000000"/>
              </a:buClr>
              <a:buSzPct val="45000"/>
              <a:buFont typeface="Wingdings" charset="2"/>
              <a:buChar char=""/>
            </a:pPr>
            <a:r>
              <a:rPr b="0" lang="en-CA" sz="1800" spc="-1" strike="noStrike">
                <a:solidFill>
                  <a:srgbClr val="000000"/>
                </a:solidFill>
                <a:latin typeface="Arial"/>
                <a:ea typeface="DejaVu Sans"/>
              </a:rPr>
              <a:t>There will be a handout that goes through the steps of creating the environment we need for this course.  Please make sure you read through and install all the software on that list.</a:t>
            </a:r>
            <a:endParaRPr b="0" lang="en-CA" sz="1800" spc="-1" strike="noStrike">
              <a:latin typeface="Arial"/>
            </a:endParaRPr>
          </a:p>
          <a:p>
            <a:pPr>
              <a:lnSpc>
                <a:spcPct val="100000"/>
              </a:lnSpc>
            </a:pPr>
            <a:endParaRPr b="0" lang="en-CA" sz="1800" spc="-1" strike="noStrike">
              <a:latin typeface="Arial"/>
            </a:endParaRPr>
          </a:p>
          <a:p>
            <a:pPr marL="216000" indent="-212400">
              <a:lnSpc>
                <a:spcPct val="100000"/>
              </a:lnSpc>
              <a:buClr>
                <a:srgbClr val="000000"/>
              </a:buClr>
              <a:buSzPct val="45000"/>
              <a:buFont typeface="Wingdings" charset="2"/>
              <a:buChar char=""/>
            </a:pPr>
            <a:r>
              <a:rPr b="0" lang="en-CA" sz="1800" spc="-1" strike="noStrike">
                <a:solidFill>
                  <a:srgbClr val="000000"/>
                </a:solidFill>
                <a:latin typeface="Arial"/>
                <a:ea typeface="DejaVu Sans"/>
              </a:rPr>
              <a:t>We will be installing:</a:t>
            </a:r>
            <a:endParaRPr b="0" lang="en-CA" sz="1800" spc="-1" strike="noStrike">
              <a:latin typeface="Arial"/>
            </a:endParaRPr>
          </a:p>
          <a:p>
            <a:pPr lvl="2" marL="648000" indent="-212760">
              <a:lnSpc>
                <a:spcPct val="100000"/>
              </a:lnSpc>
              <a:buClr>
                <a:srgbClr val="000000"/>
              </a:buClr>
              <a:buSzPct val="45000"/>
              <a:buFont typeface="Wingdings" charset="2"/>
              <a:buChar char=""/>
            </a:pPr>
            <a:r>
              <a:rPr b="0" lang="en-CA" sz="1800" spc="-1" strike="noStrike">
                <a:solidFill>
                  <a:srgbClr val="000000"/>
                </a:solidFill>
                <a:latin typeface="Arial"/>
                <a:ea typeface="DejaVu Sans"/>
              </a:rPr>
              <a:t>1) Virtual Box</a:t>
            </a:r>
            <a:endParaRPr b="0" lang="en-CA" sz="1800" spc="-1" strike="noStrike">
              <a:latin typeface="Arial"/>
            </a:endParaRPr>
          </a:p>
          <a:p>
            <a:pPr lvl="2" marL="648000" indent="-212760">
              <a:lnSpc>
                <a:spcPct val="100000"/>
              </a:lnSpc>
              <a:buClr>
                <a:srgbClr val="000000"/>
              </a:buClr>
              <a:buSzPct val="45000"/>
              <a:buFont typeface="Wingdings" charset="2"/>
              <a:buChar char=""/>
            </a:pPr>
            <a:r>
              <a:rPr b="0" lang="en-CA" sz="1800" spc="-1" strike="noStrike">
                <a:solidFill>
                  <a:srgbClr val="000000"/>
                </a:solidFill>
                <a:latin typeface="Arial"/>
                <a:ea typeface="DejaVu Sans"/>
              </a:rPr>
              <a:t>2)  Ubuntu Linux 19.04</a:t>
            </a:r>
            <a:endParaRPr b="0" lang="en-CA" sz="1800" spc="-1" strike="noStrike">
              <a:latin typeface="Arial"/>
            </a:endParaRPr>
          </a:p>
          <a:p>
            <a:pPr lvl="2" marL="648000" indent="-212760">
              <a:lnSpc>
                <a:spcPct val="100000"/>
              </a:lnSpc>
              <a:buClr>
                <a:srgbClr val="000000"/>
              </a:buClr>
              <a:buSzPct val="45000"/>
              <a:buFont typeface="Wingdings" charset="2"/>
              <a:buChar char=""/>
            </a:pPr>
            <a:r>
              <a:rPr b="0" lang="en-CA" sz="1800" spc="-1" strike="noStrike">
                <a:solidFill>
                  <a:srgbClr val="000000"/>
                </a:solidFill>
                <a:latin typeface="Arial"/>
                <a:ea typeface="DejaVu Sans"/>
              </a:rPr>
              <a:t>3)  Python</a:t>
            </a:r>
            <a:endParaRPr b="0" lang="en-CA" sz="1800" spc="-1" strike="noStrike">
              <a:latin typeface="Arial"/>
            </a:endParaRPr>
          </a:p>
          <a:p>
            <a:pPr lvl="2" marL="648000" indent="-212760">
              <a:lnSpc>
                <a:spcPct val="100000"/>
              </a:lnSpc>
              <a:buClr>
                <a:srgbClr val="000000"/>
              </a:buClr>
              <a:buSzPct val="45000"/>
              <a:buFont typeface="Wingdings" charset="2"/>
              <a:buChar char=""/>
            </a:pPr>
            <a:r>
              <a:rPr b="0" lang="en-CA" sz="1800" spc="-1" strike="noStrike">
                <a:solidFill>
                  <a:srgbClr val="000000"/>
                </a:solidFill>
                <a:latin typeface="Arial"/>
                <a:ea typeface="DejaVu Sans"/>
              </a:rPr>
              <a:t>4)  Docker</a:t>
            </a:r>
            <a:endParaRPr b="0" lang="en-CA" sz="1800" spc="-1" strike="noStrike">
              <a:latin typeface="Arial"/>
            </a:endParaRPr>
          </a:p>
          <a:p>
            <a:pPr lvl="2" marL="648000" indent="-212760">
              <a:lnSpc>
                <a:spcPct val="100000"/>
              </a:lnSpc>
              <a:buClr>
                <a:srgbClr val="000000"/>
              </a:buClr>
              <a:buSzPct val="45000"/>
              <a:buFont typeface="Wingdings" charset="2"/>
              <a:buChar char=""/>
            </a:pPr>
            <a:r>
              <a:rPr b="0" lang="en-CA" sz="1800" spc="-1" strike="noStrike">
                <a:solidFill>
                  <a:srgbClr val="000000"/>
                </a:solidFill>
                <a:latin typeface="Arial"/>
                <a:ea typeface="DejaVu Sans"/>
              </a:rPr>
              <a:t>5)  Jenkins </a:t>
            </a:r>
            <a:endParaRPr b="0" lang="en-CA" sz="1800" spc="-1" strike="noStrike">
              <a:latin typeface="Arial"/>
            </a:endParaRPr>
          </a:p>
          <a:p>
            <a:pPr lvl="2" marL="648000" indent="-212760">
              <a:lnSpc>
                <a:spcPct val="100000"/>
              </a:lnSpc>
              <a:buClr>
                <a:srgbClr val="000000"/>
              </a:buClr>
              <a:buSzPct val="45000"/>
              <a:buFont typeface="Wingdings" charset="2"/>
              <a:buChar char=""/>
            </a:pPr>
            <a:r>
              <a:rPr b="0" lang="en-CA" sz="1800" spc="-1" strike="noStrike">
                <a:solidFill>
                  <a:srgbClr val="000000"/>
                </a:solidFill>
                <a:latin typeface="Arial"/>
                <a:ea typeface="DejaVu Sans"/>
              </a:rPr>
              <a:t>6)  Ansible</a:t>
            </a:r>
            <a:endParaRPr b="0" lang="en-CA" sz="1800" spc="-1" strike="noStrike">
              <a:latin typeface="Arial"/>
            </a:endParaRPr>
          </a:p>
          <a:p>
            <a:pPr>
              <a:lnSpc>
                <a:spcPct val="100000"/>
              </a:lnSpc>
            </a:pPr>
            <a:endParaRPr b="0" lang="en-CA" sz="1800" spc="-1" strike="noStrike">
              <a:latin typeface="Arial"/>
            </a:endParaRPr>
          </a:p>
          <a:p>
            <a:pPr lvl="2" marL="648000" indent="-212760">
              <a:lnSpc>
                <a:spcPct val="100000"/>
              </a:lnSpc>
              <a:buClr>
                <a:srgbClr val="000000"/>
              </a:buClr>
              <a:buSzPct val="45000"/>
              <a:buFont typeface="Wingdings" charset="2"/>
              <a:buChar char=""/>
            </a:pPr>
            <a:r>
              <a:rPr b="0" lang="en-CA" sz="1800" spc="-1" strike="noStrike">
                <a:solidFill>
                  <a:srgbClr val="000000"/>
                </a:solidFill>
                <a:latin typeface="Arial"/>
                <a:ea typeface="DejaVu Sans"/>
              </a:rPr>
              <a:t>See the desktop stack setup in the git repo for this course to find out how to do this:</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u="sng">
                <a:solidFill>
                  <a:srgbClr val="0000ff"/>
                </a:solidFill>
                <a:uFillTx/>
                <a:latin typeface="Arial"/>
                <a:ea typeface="DejaVu Sans"/>
                <a:hlinkClick r:id="rId1"/>
              </a:rPr>
              <a:t>https://github.com/chrisgauthier742018/devopscourse</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50" name="CustomShape 1"/>
          <p:cNvSpPr/>
          <p:nvPr/>
        </p:nvSpPr>
        <p:spPr>
          <a:xfrm>
            <a:off x="432000" y="13680"/>
            <a:ext cx="7447320" cy="117936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Source CODE Managment </a:t>
            </a:r>
            <a:r>
              <a:rPr b="0" lang="en-CA" sz="3000" spc="-1" strike="noStrike" cap="all">
                <a:solidFill>
                  <a:srgbClr val="1fa0be"/>
                </a:solidFill>
                <a:latin typeface="Nexa Bold"/>
                <a:ea typeface="DejaVu Sans"/>
              </a:rPr>
              <a:t>GIT</a:t>
            </a:r>
            <a:endParaRPr b="0" lang="en-CA" sz="3000" spc="-1" strike="noStrike">
              <a:latin typeface="Arial"/>
            </a:endParaRPr>
          </a:p>
          <a:p>
            <a:pPr>
              <a:lnSpc>
                <a:spcPct val="100000"/>
              </a:lnSpc>
            </a:pPr>
            <a:endParaRPr b="0" lang="en-CA" sz="3000" spc="-1" strike="noStrike">
              <a:latin typeface="Arial"/>
            </a:endParaRPr>
          </a:p>
        </p:txBody>
      </p:sp>
      <p:sp>
        <p:nvSpPr>
          <p:cNvPr id="151" name="CustomShape 2"/>
          <p:cNvSpPr/>
          <p:nvPr/>
        </p:nvSpPr>
        <p:spPr>
          <a:xfrm>
            <a:off x="0" y="0"/>
            <a:ext cx="246600" cy="119160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5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53" name="CustomShape 4"/>
          <p:cNvSpPr/>
          <p:nvPr/>
        </p:nvSpPr>
        <p:spPr>
          <a:xfrm>
            <a:off x="457200" y="273600"/>
            <a:ext cx="8225640" cy="530424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54" name="CustomShape 5"/>
          <p:cNvSpPr/>
          <p:nvPr/>
        </p:nvSpPr>
        <p:spPr>
          <a:xfrm>
            <a:off x="576000" y="1728000"/>
            <a:ext cx="6764400" cy="239040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2400" spc="-1" strike="noStrike">
                <a:solidFill>
                  <a:srgbClr val="000000"/>
                </a:solidFill>
                <a:latin typeface="Arial"/>
                <a:ea typeface="DejaVu Sans"/>
              </a:rPr>
              <a:t>Source Code Management (SCM) is one of the most important concepts in a DevOps course.  This practice stores our source code in buckets on a remote server that can be accessed from our local workstations.</a:t>
            </a:r>
            <a:endParaRPr b="0" lang="en-CA" sz="2400" spc="-1" strike="noStrike">
              <a:latin typeface="Arial"/>
            </a:endParaRPr>
          </a:p>
          <a:p>
            <a:pPr>
              <a:lnSpc>
                <a:spcPct val="100000"/>
              </a:lnSpc>
            </a:pPr>
            <a:endParaRPr b="0" lang="en-CA" sz="24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55" name="CustomShape 1"/>
          <p:cNvSpPr/>
          <p:nvPr/>
        </p:nvSpPr>
        <p:spPr>
          <a:xfrm>
            <a:off x="432000" y="13680"/>
            <a:ext cx="7447320" cy="117936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Source CODE Managment </a:t>
            </a:r>
            <a:r>
              <a:rPr b="0" lang="en-CA" sz="3000" spc="-1" strike="noStrike" cap="all">
                <a:solidFill>
                  <a:srgbClr val="1fa0be"/>
                </a:solidFill>
                <a:latin typeface="Nexa Bold"/>
                <a:ea typeface="DejaVu Sans"/>
              </a:rPr>
              <a:t>GIT</a:t>
            </a:r>
            <a:endParaRPr b="0" lang="en-CA" sz="3000" spc="-1" strike="noStrike">
              <a:latin typeface="Arial"/>
            </a:endParaRPr>
          </a:p>
          <a:p>
            <a:pPr>
              <a:lnSpc>
                <a:spcPct val="100000"/>
              </a:lnSpc>
            </a:pPr>
            <a:endParaRPr b="0" lang="en-CA" sz="3000" spc="-1" strike="noStrike">
              <a:latin typeface="Arial"/>
            </a:endParaRPr>
          </a:p>
        </p:txBody>
      </p:sp>
      <p:sp>
        <p:nvSpPr>
          <p:cNvPr id="156" name="CustomShape 2"/>
          <p:cNvSpPr/>
          <p:nvPr/>
        </p:nvSpPr>
        <p:spPr>
          <a:xfrm>
            <a:off x="0" y="0"/>
            <a:ext cx="246600" cy="119160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5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58" name="CustomShape 4"/>
          <p:cNvSpPr/>
          <p:nvPr/>
        </p:nvSpPr>
        <p:spPr>
          <a:xfrm>
            <a:off x="457200" y="273600"/>
            <a:ext cx="8225640" cy="530424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59" name="CustomShape 5"/>
          <p:cNvSpPr/>
          <p:nvPr/>
        </p:nvSpPr>
        <p:spPr>
          <a:xfrm>
            <a:off x="576000" y="1728000"/>
            <a:ext cx="6764400" cy="239040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What is SCM:</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When developing a software application, SCM gives us the following essential features: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Backup and Restore</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A SCM solution allows us to move between versions easily.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For example, if we make a mistake in our code, we can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simply go back to a working version and start work again.</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We can track our changes on a project by commit.  This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allows us to track who changed the code and what was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changed.  This is useful to know who does what on a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project.</a:t>
            </a:r>
            <a:endParaRPr b="0" lang="en-CA" sz="1800" spc="-1" strike="noStrike">
              <a:latin typeface="Arial"/>
            </a:endParaRPr>
          </a:p>
          <a:p>
            <a:pPr>
              <a:lnSpc>
                <a:spcPct val="100000"/>
              </a:lnSpc>
            </a:pPr>
            <a:endParaRPr b="0" lang="en-CA"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3089</TotalTime>
  <Application>LibreOffice/6.0.5.2$Windows_X86_64 LibreOffice_project/54c8cbb85f300ac59db32fe8a675ff7683cd5a16</Application>
  <Words>1224</Words>
  <Paragraphs>125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2017-01-23T17:53:54Z</dcterms:created>
  <dc:creator>Sol</dc:creator>
  <dc:description/>
  <dc:language>en-CA</dc:language>
  <cp:lastModifiedBy/>
  <dcterms:modified xsi:type="dcterms:W3CDTF">2020-02-02T15:56:06Z</dcterms:modified>
  <cp:revision>152</cp:revision>
  <dc:subject/>
  <dc:title>Finding a Job</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Presentación en pantalla (4:3)</vt:lpwstr>
  </property>
  <property fmtid="{D5CDD505-2E9C-101B-9397-08002B2CF9AE}" pid="9" name="ScaleCrop">
    <vt:bool>0</vt:bool>
  </property>
  <property fmtid="{D5CDD505-2E9C-101B-9397-08002B2CF9AE}" pid="10" name="ShareDoc">
    <vt:bool>0</vt:bool>
  </property>
  <property fmtid="{D5CDD505-2E9C-101B-9397-08002B2CF9AE}" pid="11" name="Slides">
    <vt:i4>19</vt:i4>
  </property>
</Properties>
</file>