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_rels/notesSlide49.xml.rels" ContentType="application/vnd.openxmlformats-package.relationships+xml"/>
  <Override PartName="/ppt/notesSlides/notesSlide49.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4C8B9822-78FC-44A6-ABC6-74153565C7A4}"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143000" y="685800"/>
            <a:ext cx="4565520" cy="3422520"/>
          </a:xfrm>
          <a:prstGeom prst="rect">
            <a:avLst/>
          </a:prstGeom>
        </p:spPr>
      </p:sp>
      <p:sp>
        <p:nvSpPr>
          <p:cNvPr id="368" name="PlaceHolder 2"/>
          <p:cNvSpPr>
            <a:spLocks noGrp="1"/>
          </p:cNvSpPr>
          <p:nvPr>
            <p:ph type="body"/>
          </p:nvPr>
        </p:nvSpPr>
        <p:spPr>
          <a:xfrm>
            <a:off x="685800" y="4343400"/>
            <a:ext cx="5479920" cy="4108320"/>
          </a:xfrm>
          <a:prstGeom prst="rect">
            <a:avLst/>
          </a:prstGeom>
        </p:spPr>
        <p:txBody>
          <a:bodyPr lIns="0" rIns="0" tIns="0" bIns="0"/>
          <a:p>
            <a:endParaRPr b="0" lang="en-CA" sz="2000" spc="-1" strike="noStrike">
              <a:latin typeface="Arial"/>
            </a:endParaRPr>
          </a:p>
        </p:txBody>
      </p:sp>
      <p:sp>
        <p:nvSpPr>
          <p:cNvPr id="369" name="CustomShape 3"/>
          <p:cNvSpPr/>
          <p:nvPr/>
        </p:nvSpPr>
        <p:spPr>
          <a:xfrm>
            <a:off x="3884760" y="8685360"/>
            <a:ext cx="2965320" cy="45072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www.youtube.com/watch?v=Klfjr4TF9i0" TargetMode="External"/><Relationship Id="rId2" Type="http://schemas.openxmlformats.org/officeDocument/2006/relationships/hyperlink" Target="https://www.linuxnix.com/what-is-source-code-management-or-version-control/"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s://github.com/chrisgauthier742018/demopy.git" TargetMode="External"/><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hyperlink" Target="https://aws.amazon.com/" TargetMode="External"/><Relationship Id="rId2" Type="http://schemas.openxmlformats.org/officeDocument/2006/relationships/hyperlink" Target="http://azure.microsoft.com/en-ca/" TargetMode="External"/><Relationship Id="rId3"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hyperlink" Target="https://www.youtube.com/watch?v=VXqbRNwXC2A" TargetMode="External"/><Relationship Id="rId2" Type="http://schemas.openxmlformats.org/officeDocument/2006/relationships/hyperlink" Target="https://www.youtube.com/watch?v=K_M9HZShQ50" TargetMode="External"/><Relationship Id="rId3" Type="http://schemas.openxmlformats.org/officeDocument/2006/relationships/hyperlink" Target="https://www.youtube.com/watch?v=fJktrxFhOxk" TargetMode="External"/><Relationship Id="rId4"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hyperlink" Target="https://www.youtube.com/watch?v=nrqmYvjHHJg" TargetMode="External"/><Relationship Id="rId2" Type="http://schemas.openxmlformats.org/officeDocument/2006/relationships/hyperlink" Target="https://www.youtube.com/watch?v=n24OBVGHufQ" TargetMode="External"/><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hyperlink" Target="https://www.youtube.com/playlist?list=PL9ooVrP1hQOFUm7TmkH1zk5xy75GAxV44" TargetMode="External"/><Relationship Id="rId2" Type="http://schemas.openxmlformats.org/officeDocument/2006/relationships/hyperlink" Target="https://www.youtube.com/watch?v=RLd_XTyt-w8" TargetMode="External"/><Relationship Id="rId3" Type="http://schemas.openxmlformats.org/officeDocument/2006/relationships/hyperlink" Target="https://www.youtube.com/watch?v=Z3SYDTMP3ME" TargetMode="External"/><Relationship Id="rId4" Type="http://schemas.openxmlformats.org/officeDocument/2006/relationships/hyperlink" Target="https://www.youtube.com/watch?v=tDuruX7XSac&amp;t=15s" TargetMode="External"/><Relationship Id="rId5" Type="http://schemas.openxmlformats.org/officeDocument/2006/relationships/hyperlink" Target="https://www.youtube.com/playlist?list=PL9ooVrP1hQOFUm7TmkH1zk5xy75GAxV44" TargetMode="External"/><Relationship Id="rId6"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hyperlink" Target="https://www.youtube.com/watch?v=L3dYocCSU-E&amp;t=13s" TargetMode="External"/><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www.youtube.com/watch?v=_Gpe1Zn-1fE" TargetMode="External"/><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github.com/chrisgauthier742018/devopscourse"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37520" cy="356652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 OPs</a:t>
            </a:r>
            <a:endParaRPr b="0" lang="en-CA" sz="3400" spc="-1" strike="noStrike">
              <a:latin typeface="Arial"/>
            </a:endParaRPr>
          </a:p>
        </p:txBody>
      </p:sp>
      <p:pic>
        <p:nvPicPr>
          <p:cNvPr id="121" name="Picture 8" descr=""/>
          <p:cNvPicPr/>
          <p:nvPr/>
        </p:nvPicPr>
        <p:blipFill>
          <a:blip r:embed="rId1"/>
          <a:stretch/>
        </p:blipFill>
        <p:spPr>
          <a:xfrm>
            <a:off x="3311640" y="1268640"/>
            <a:ext cx="2261880" cy="65916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1"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2"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4"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5"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2400" spc="-1" strike="noStrike">
                <a:solidFill>
                  <a:srgbClr val="000000"/>
                </a:solidFill>
                <a:latin typeface="Arial"/>
                <a:ea typeface="DejaVu Sans"/>
              </a:rPr>
              <a:t>Source Code Management (SCM) is one of the most important concepts in a DevOps course.  This practice stores our source code in buckets on a remote server that can be accessed from our local workstations.</a:t>
            </a:r>
            <a:endParaRPr b="0" lang="en-CA" sz="2400" spc="-1" strike="noStrike">
              <a:latin typeface="Arial"/>
            </a:endParaRPr>
          </a:p>
          <a:p>
            <a:pPr>
              <a:lnSpc>
                <a:spcPct val="100000"/>
              </a:lnSpc>
            </a:pPr>
            <a:endParaRPr b="0" lang="en-CA"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6"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7"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9"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0"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171" name="" descr=""/>
          <p:cNvPicPr/>
          <p:nvPr/>
        </p:nvPicPr>
        <p:blipFill>
          <a:blip r:embed="rId1"/>
          <a:stretch/>
        </p:blipFill>
        <p:spPr>
          <a:xfrm>
            <a:off x="360" y="1190160"/>
            <a:ext cx="9143640" cy="646776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2"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3"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5"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6"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SCM: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When developing a software application, SCM gives us the following essential features: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Backup and Restore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 SCM solution allows us to move between versions easily.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For example, if we make a mistake in our code, we can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simply go back to a working version and start work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We can track our changes on a project by commit.  This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allows us to track who changed the code and what was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changed.  This is useful to know who does what on a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7"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8"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0"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1"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https://www.youtube.com/watch?v=Klfjr4TF9i0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https://www.linuxnix.com/what-is-source-code-management-or-version-control/</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2"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83"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5"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6"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Demonstration (pulling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Git to download (clone) the python repo I’ve made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here:   </a:t>
            </a:r>
            <a:r>
              <a:rPr b="0" lang="en-CA" sz="1800" spc="-1" strike="noStrike" u="sng">
                <a:solidFill>
                  <a:srgbClr val="0000ff"/>
                </a:solidFill>
                <a:uFillTx/>
                <a:latin typeface="Arial"/>
                <a:ea typeface="DejaVu Sans"/>
                <a:hlinkClick r:id="rId1"/>
              </a:rPr>
              <a:t>https://github.com/chrisgauthier742018/demopy.git</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Make a change in the README.md file of the python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status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commit -m “Changed Readme”</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push -u orgin master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7"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88"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0"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1"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Homework (creating and initing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helloworld.py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3)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the steps required to create your repo on github.com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your helloworld.py app under source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push your app up to your own rep.</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2"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3"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5"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6"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7"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8"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0"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1" name="CustomShape 5"/>
          <p:cNvSpPr/>
          <p:nvPr/>
        </p:nvSpPr>
        <p:spPr>
          <a:xfrm>
            <a:off x="576000" y="1728000"/>
            <a:ext cx="6762960" cy="2388960"/>
          </a:xfrm>
          <a:prstGeom prst="rect">
            <a:avLst/>
          </a:prstGeom>
          <a:noFill/>
          <a:ln>
            <a:noFill/>
          </a:ln>
        </p:spPr>
        <p:style>
          <a:lnRef idx="0"/>
          <a:fillRef idx="0"/>
          <a:effectRef idx="0"/>
          <a:fontRef idx="minor"/>
        </p:style>
      </p:sp>
      <p:sp>
        <p:nvSpPr>
          <p:cNvPr id="202" name="TextShape 6"/>
          <p:cNvSpPr txBox="1"/>
          <p:nvPr/>
        </p:nvSpPr>
        <p:spPr>
          <a:xfrm>
            <a:off x="360" y="1197000"/>
            <a:ext cx="9143640" cy="6467760"/>
          </a:xfrm>
          <a:prstGeom prst="rect">
            <a:avLst/>
          </a:prstGeom>
          <a:blipFill rotWithShape="0">
            <a:blip r:embed="rId1"/>
            <a:stretch>
              <a:fillRect/>
            </a:stretch>
          </a:blipFill>
          <a:ln>
            <a:noFill/>
          </a:ln>
        </p:spPr>
        <p:txBody>
          <a:bodyPr lIns="90000" rIns="90000" tIns="45000" bIns="45000" anchor="ctr"/>
          <a:p>
            <a:pPr algn="ctr"/>
            <a:r>
              <a:rPr b="0" lang="en-CA" sz="1800" spc="-1" strike="noStrike">
                <a:latin typeface="Arial"/>
              </a:rPr>
              <a:t>\</a:t>
            </a:r>
            <a:endParaRPr b="0" lang="en-CA"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3"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04"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6"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7"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Cloud computing takes this hardware and pushes it outside of your physical control. Specifically, all the hardware is in the “cloud” and you are able to provision, scale and administer from a web console.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https://aws.amazon.com/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 http://azure.microsoft.com/en-ca/</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8"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09"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1"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2"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br/>
            <a:endParaRPr b="0" lang="en-CA" sz="1800" spc="-1" strike="noStrike">
              <a:latin typeface="Arial"/>
            </a:endParaRPr>
          </a:p>
        </p:txBody>
      </p:sp>
      <p:pic>
        <p:nvPicPr>
          <p:cNvPr id="213" name="" descr=""/>
          <p:cNvPicPr/>
          <p:nvPr/>
        </p:nvPicPr>
        <p:blipFill>
          <a:blip r:embed="rId1"/>
          <a:stretch/>
        </p:blipFill>
        <p:spPr>
          <a:xfrm>
            <a:off x="0" y="1236240"/>
            <a:ext cx="9143640" cy="64677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3520" cy="5213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 Ops and What is dev ops</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Management (ansible, puppet, chef, terraform)</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(AWS, Azure, Google Cloud Platform)</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Final Project</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1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8"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Why we need Cloud Computing and what problems does it solve?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Physical Hardware is very expensive.  Ten’s of thousands of dollars go into creating a simple application delivered on old-style hardware.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was also costly and tedious.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were very difficult to handle more traffic and other physical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Large data sets make it require a space that you can maintain and store that data.</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9"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20"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2"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3"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Enter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Deploying new hardware is simple now, as you can go to a web site (called a “dashboard”) and provision hardware with the click of a button, instead of the weeks and months it would take to deploy new physical hardware.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is quite simple now.  Administrators can go to the cloud dashboard, see whats going on and fix things in minutes, rather than days it used to take.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are able to scale up and down automatically instead of having to add servers and network devices whenever they need it.  Also, you only pay for the resources you’re using, rather than paying for hardware that goes unused.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1" lang="en-CA" sz="1800" spc="-1" strike="noStrike">
                <a:solidFill>
                  <a:srgbClr val="000000"/>
                </a:solidFill>
                <a:latin typeface="Arial"/>
                <a:ea typeface="DejaVu Sans"/>
              </a:rPr>
              <a:t>Huge</a:t>
            </a:r>
            <a:r>
              <a:rPr b="0" lang="en-CA" sz="1800" spc="-1" strike="noStrike">
                <a:solidFill>
                  <a:srgbClr val="000000"/>
                </a:solidFill>
                <a:latin typeface="Arial"/>
                <a:ea typeface="DejaVu Sans"/>
              </a:rPr>
              <a:t> data sets can be stored and maintained easily..</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2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8"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we know what cloud computing is, there are several different vendors that offer these services.  They 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 (AWS)</a:t>
            </a:r>
            <a:endParaRPr b="0" lang="en-CA" sz="1800" spc="-1" strike="noStrike">
              <a:latin typeface="Arial"/>
            </a:endParaRPr>
          </a:p>
          <a:p>
            <a:pPr>
              <a:lnSpc>
                <a:spcPct val="100000"/>
              </a:lnSpc>
            </a:pPr>
            <a:r>
              <a:rPr b="1" lang="en-CA" sz="1800" spc="-1" strike="noStrike">
                <a:solidFill>
                  <a:srgbClr val="000000"/>
                </a:solidFill>
                <a:latin typeface="Arial"/>
                <a:ea typeface="DejaVu Sans"/>
              </a:rPr>
              <a:t>Microsoft Azure  (AZURE)</a:t>
            </a:r>
            <a:endParaRPr b="0" lang="en-CA" sz="1800" spc="-1" strike="noStrike">
              <a:latin typeface="Arial"/>
            </a:endParaRPr>
          </a:p>
          <a:p>
            <a:pPr>
              <a:lnSpc>
                <a:spcPct val="100000"/>
              </a:lnSpc>
            </a:pPr>
            <a:r>
              <a:rPr b="1" lang="en-CA" sz="1800" spc="-1" strike="noStrike">
                <a:solidFill>
                  <a:srgbClr val="000000"/>
                </a:solidFill>
                <a:latin typeface="Arial"/>
                <a:ea typeface="DejaVu Sans"/>
              </a:rPr>
              <a:t>Google Cloud Platform (GCP)</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And a few others.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 this course we will be focusing only on AWS.</a:t>
            </a:r>
            <a:endParaRPr b="0" lang="en-CA"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9"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30"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2"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3"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These are not the only platforms.  There are many more, but we’re only going to talk a bit about three, as they are the main 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 others are worthy of note, however.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IBM Cloud</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https://www.youtube.com/watch?v=VXqbRNwXC2A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Oracle Cloud</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https://www.youtube.com/watch?v=K_M9HZShQ50</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 VMWare</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3"/>
              </a:rPr>
              <a:t>https://www.youtube.com/watch?v=fJktrxFhOxk</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3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8" name="CustomShape 5"/>
          <p:cNvSpPr/>
          <p:nvPr/>
        </p:nvSpPr>
        <p:spPr>
          <a:xfrm>
            <a:off x="580320" y="178632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There are 3 factors to consider when choosing a cloud provider.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Availability Zones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isolated locations that provide high availability for their customers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Market Share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how much of the cloud computing customer base is the provider serving.  This is important to estimate how stable the platform is as well as how much experience they have delivering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Services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What kind of services do these platforms provide</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9"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0"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2"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3" name="CustomShape 5"/>
          <p:cNvSpPr/>
          <p:nvPr/>
        </p:nvSpPr>
        <p:spPr>
          <a:xfrm>
            <a:off x="580320" y="178632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Comparing the three main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It is the oldest and most trusted player in the market, launching in 2006.</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55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200+ Services</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8" name="CustomShape 5"/>
          <p:cNvSpPr/>
          <p:nvPr/>
        </p:nvSpPr>
        <p:spPr>
          <a:xfrm>
            <a:off x="580320" y="178632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Established in 2010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44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100+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9"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0"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2"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3" name="CustomShape 5"/>
          <p:cNvSpPr/>
          <p:nvPr/>
        </p:nvSpPr>
        <p:spPr>
          <a:xfrm>
            <a:off x="580320" y="178632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Google Cloud Platform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Launched in 2011</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18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8" name="CustomShape 5"/>
          <p:cNvSpPr/>
          <p:nvPr/>
        </p:nvSpPr>
        <p:spPr>
          <a:xfrm>
            <a:off x="580320" y="178632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Additional Resources for Comparing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https://www.youtube.com/watch?v=nrqmYvjHHJg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https://www.youtube.com/watch?v=n24OBVGHufQ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9"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0"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2"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3" name="CustomShape 5"/>
          <p:cNvSpPr/>
          <p:nvPr/>
        </p:nvSpPr>
        <p:spPr>
          <a:xfrm>
            <a:off x="580320" y="178632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 for Amazon Web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1"/>
              </a:rPr>
              <a:t>https://www.youtube.com/playlist?list=PL9ooVrP1hQOFUm7TmkH1zk5xy75GAxV44</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2"/>
              </a:rPr>
              <a:t>https://www.youtube.com/watch?v=RLd_XTyt-w8</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u="sng">
                <a:solidFill>
                  <a:srgbClr val="0000ff"/>
                </a:solidFill>
                <a:uFillTx/>
                <a:latin typeface="Arial"/>
                <a:ea typeface="DejaVu Sans"/>
                <a:hlinkClick r:id="rId3"/>
              </a:rPr>
              <a:t>  https://www.youtube.com/watch?v=Z3SYDTMP3ME</a:t>
            </a:r>
            <a:endParaRPr b="0" lang="en-CA" sz="1300" spc="-1" strike="noStrike">
              <a:latin typeface="Arial"/>
            </a:endParaRPr>
          </a:p>
          <a:p>
            <a:pPr>
              <a:lnSpc>
                <a:spcPct val="100000"/>
              </a:lnSpc>
            </a:pPr>
            <a:endParaRPr b="0" lang="en-CA" sz="1300" spc="-1" strike="noStrike">
              <a:latin typeface="Arial"/>
            </a:endParaRPr>
          </a:p>
          <a:p>
            <a:pPr>
              <a:lnSpc>
                <a:spcPct val="100000"/>
              </a:lnSpc>
            </a:pPr>
            <a:endParaRPr b="0" lang="en-CA" sz="1300" spc="-1" strike="noStrike">
              <a:latin typeface="Arial"/>
            </a:endParaRPr>
          </a:p>
          <a:p>
            <a:pPr>
              <a:lnSpc>
                <a:spcPct val="100000"/>
              </a:lnSpc>
            </a:pPr>
            <a:r>
              <a:rPr b="1" lang="en-CA" sz="1800" spc="-1" strike="noStrike">
                <a:solidFill>
                  <a:srgbClr val="000000"/>
                </a:solidFill>
                <a:latin typeface="Arial"/>
                <a:ea typeface="DejaVu Sans"/>
              </a:rPr>
              <a:t>Resources for 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4"/>
              </a:rPr>
              <a:t>https://www.youtube.com/watch?v=tDuruX7XSac&amp;t=15s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Resources for Google Cloud: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200" spc="-1" strike="noStrike" u="sng">
                <a:solidFill>
                  <a:srgbClr val="0000ff"/>
                </a:solidFill>
                <a:uFillTx/>
                <a:latin typeface="Arial"/>
                <a:ea typeface="DejaVu Sans"/>
                <a:hlinkClick r:id="rId5"/>
              </a:rPr>
              <a:t>https://www.youtube.com/playlist?list=PL9ooVrP1hQOFUm7TmkH1zk5xy75GAxV44</a:t>
            </a: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3520" cy="5213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(mainly in c and c++) and then manually share it with users on servers.</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3660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27" name="CustomShape 2"/>
          <p:cNvSpPr/>
          <p:nvPr/>
        </p:nvSpPr>
        <p:spPr>
          <a:xfrm>
            <a:off x="432000" y="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8"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AWS has a storage solution that replaces common hard drives in the data center.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Instead of buying new hardware, we can use the service </a:t>
            </a:r>
            <a:r>
              <a:rPr b="1" lang="en-CA" sz="1800" spc="-1" strike="noStrike">
                <a:solidFill>
                  <a:srgbClr val="000000"/>
                </a:solidFill>
                <a:latin typeface="Arial"/>
                <a:ea typeface="DejaVu Sans"/>
              </a:rPr>
              <a:t>S3</a:t>
            </a:r>
            <a:r>
              <a:rPr b="0" lang="en-CA" sz="1800" spc="-1" strike="noStrike">
                <a:solidFill>
                  <a:srgbClr val="000000"/>
                </a:solidFill>
                <a:latin typeface="Arial"/>
                <a:ea typeface="DejaVu Sans"/>
              </a:rPr>
              <a:t> to take care of our storage needs.</a:t>
            </a:r>
            <a:endParaRPr b="0" lang="en-CA" sz="1800" spc="-1" strike="noStrike">
              <a:latin typeface="Arial"/>
            </a:endParaRPr>
          </a:p>
          <a:p>
            <a:pPr>
              <a:lnSpc>
                <a:spcPct val="100000"/>
              </a:lnSpc>
            </a:pPr>
            <a:endParaRPr b="0" lang="en-CA"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9"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0"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2"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3"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S3 consists of Objects and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 object is similar to what we call files.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 bucket is similar to what we call hard drives.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Objects can be any size between 0 bytes and 5 Terabytes.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Buckets can be of unlimited size.</a:t>
            </a:r>
            <a:endParaRPr b="0" lang="en-CA" sz="1800" spc="-1" strike="noStrike">
              <a:latin typeface="Arial"/>
            </a:endParaRPr>
          </a:p>
          <a:p>
            <a:pPr>
              <a:lnSpc>
                <a:spcPct val="100000"/>
              </a:lnSpc>
            </a:pPr>
            <a:endParaRPr b="0" lang="en-CA"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4"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5"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7"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8"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279" name="" descr=""/>
          <p:cNvPicPr/>
          <p:nvPr/>
        </p:nvPicPr>
        <p:blipFill>
          <a:blip r:embed="rId1"/>
          <a:stretch/>
        </p:blipFill>
        <p:spPr>
          <a:xfrm>
            <a:off x="0" y="1197000"/>
            <a:ext cx="9143640" cy="6467760"/>
          </a:xfrm>
          <a:prstGeom prst="rect">
            <a:avLst/>
          </a:prstGeom>
          <a:ln>
            <a:noFill/>
          </a:ln>
        </p:spPr>
      </p:pic>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0"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1"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3"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4"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Security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Seeing that your data is now being stored in the cloud, security becomes even more important.  You have to make sure that files being transferred to the cloud are encrypted, as well as data stored at rest in the cloud is encrypted.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to data on the server is configured with access (who can access these files) as well as encryption.</a:t>
            </a:r>
            <a:endParaRPr b="0" lang="en-CA"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5"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6"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8"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9"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Access Lists and 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control lists and bucket policies set who can access which data on which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creating an access list and uploading a file with these policies.</a:t>
            </a:r>
            <a:endParaRPr b="0" lang="en-CA"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0"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1"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3"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4"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2)</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go to permissions</a:t>
            </a:r>
            <a:endParaRPr b="0" lang="en-CA" sz="1800" spc="-1" strike="noStrike">
              <a:latin typeface="Arial"/>
            </a:endParaRPr>
          </a:p>
          <a:p>
            <a:pPr>
              <a:lnSpc>
                <a:spcPct val="100000"/>
              </a:lnSpc>
            </a:pPr>
            <a:r>
              <a:rPr b="1" lang="en-CA" sz="1800" spc="-1" strike="noStrike">
                <a:solidFill>
                  <a:srgbClr val="000000"/>
                </a:solidFill>
                <a:latin typeface="Arial"/>
                <a:ea typeface="DejaVu Sans"/>
              </a:rPr>
              <a:t>3)</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select bucket-policies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4)</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click generate – policy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how to set a policy up by preventing all users from accessing the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5) Click generate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6) Cut and paste that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7) Put into the bucket policy</a:t>
            </a:r>
            <a:endParaRPr b="0" lang="en-CA" sz="1800" spc="-1" strike="noStrike">
              <a:latin typeface="Arial"/>
            </a:endParaRPr>
          </a:p>
          <a:p>
            <a:pPr>
              <a:lnSpc>
                <a:spcPct val="100000"/>
              </a:lnSpc>
            </a:pPr>
            <a:r>
              <a:rPr b="1" lang="en-CA" sz="1800" spc="-1" strike="noStrike">
                <a:solidFill>
                  <a:srgbClr val="000000"/>
                </a:solidFill>
                <a:latin typeface="Arial"/>
                <a:ea typeface="DejaVu Sans"/>
              </a:rPr>
              <a:t>8) Click save</a:t>
            </a:r>
            <a:endParaRPr b="0" lang="en-CA" sz="1800" spc="-1" strike="noStrike">
              <a:latin typeface="Arial"/>
            </a:endParaRPr>
          </a:p>
          <a:p>
            <a:pPr>
              <a:lnSpc>
                <a:spcPct val="100000"/>
              </a:lnSpc>
            </a:pPr>
            <a:r>
              <a:rPr b="1" lang="en-CA" sz="1800" spc="-1" strike="noStrike">
                <a:solidFill>
                  <a:srgbClr val="000000"/>
                </a:solidFill>
                <a:latin typeface="Arial"/>
                <a:ea typeface="DejaVu Sans"/>
              </a:rPr>
              <a:t>9)</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try uploading a new file to our bucket and it should error out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5"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6"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8"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9"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Encryption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Encryption comes in two forms: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being transferred to S3 is encrypted with either SSL or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TLS.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At rest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sitting on your bucket is encrypted with one of 4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different encryption options.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configuring both types of encryption and show that the files are still being able to be read from the browser.</a:t>
            </a:r>
            <a:endParaRPr b="0" lang="en-CA"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0"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1"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3"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4"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Cross Regional Replication (CRR)</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The S3 service allows you to store data across different buckets in different regions.  This provides data replication and makes sure your data never goes away.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5"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6"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8"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9"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Versioning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Versioning is a very nice feature that will cost you a fortune to do on traditional data center.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If you enable versioning on your data, every file you store in your bucket will be saved with different version numbers.  </a:t>
            </a:r>
            <a:br/>
            <a:br/>
            <a:r>
              <a:rPr b="0" lang="en-CA" sz="1800" spc="-1" strike="noStrike">
                <a:solidFill>
                  <a:srgbClr val="000000"/>
                </a:solidFill>
                <a:latin typeface="Arial"/>
                <a:ea typeface="DejaVu Sans"/>
              </a:rPr>
              <a:t>This means, if you ever have to go back to a previous version, you can do it easily.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VC on a bucket and delete one version of the file.</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0"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1"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3"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4"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Transfer Acceleration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One issue with cloud storage has been the long transfer time between uploading data to your cloud storage.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Acceleration allows you to upload to a network location close to you, and then use the amazon backbone to transfer to your bucket.</a:t>
            </a:r>
            <a:endParaRPr b="0" lang="en-CA"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484640"/>
            <a:ext cx="8273520" cy="52135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a:lnSpc>
                <a:spcPct val="100000"/>
              </a:lnSpc>
              <a:spcBef>
                <a:spcPts val="479"/>
              </a:spcBef>
            </a:pPr>
            <a:endParaRPr b="0" lang="en-CA" sz="1800" spc="-1" strike="noStrike">
              <a:latin typeface="Arial"/>
            </a:endParaRPr>
          </a:p>
        </p:txBody>
      </p:sp>
      <p:sp>
        <p:nvSpPr>
          <p:cNvPr id="131" name="CustomShape 2"/>
          <p:cNvSpPr/>
          <p:nvPr/>
        </p:nvSpPr>
        <p:spPr>
          <a:xfrm>
            <a:off x="432000" y="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32" name="CustomShape 3"/>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3"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pic>
        <p:nvPicPr>
          <p:cNvPr id="134" name="" descr=""/>
          <p:cNvPicPr/>
          <p:nvPr/>
        </p:nvPicPr>
        <p:blipFill>
          <a:blip r:embed="rId1"/>
          <a:stretch/>
        </p:blipFill>
        <p:spPr>
          <a:xfrm>
            <a:off x="162360" y="14760"/>
            <a:ext cx="8874360" cy="685764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5"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6"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8"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9"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Life Cycle Management is also a very handy feature of cloud data 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Once set up, it allows you to set policies on a file (or group of files) to move files based on a specific age limit to another (cheaper) tier of storage.  </a:t>
            </a:r>
            <a:br/>
            <a:br/>
            <a:r>
              <a:rPr b="0" lang="en-CA" sz="1800" spc="-1" strike="noStrike">
                <a:solidFill>
                  <a:srgbClr val="000000"/>
                </a:solidFill>
                <a:latin typeface="Arial"/>
                <a:ea typeface="DejaVu Sans"/>
              </a:rPr>
              <a:t>This means, once you don’t need the files anymore, you don’t have to pay a higher price for that tier.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0"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21"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3"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4"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25" name="CustomShape 6"/>
          <p:cNvSpPr/>
          <p:nvPr/>
        </p:nvSpPr>
        <p:spPr>
          <a:xfrm>
            <a:off x="144000" y="1512000"/>
            <a:ext cx="6575760" cy="1625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MFA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MFA Delete is a feature that lets you ensure that it’s </a:t>
            </a:r>
            <a:r>
              <a:rPr b="1" lang="en-CA" sz="1800" spc="-1" strike="noStrike">
                <a:solidFill>
                  <a:srgbClr val="000000"/>
                </a:solidFill>
                <a:latin typeface="Arial"/>
                <a:ea typeface="DejaVu Sans"/>
              </a:rPr>
              <a:t>you</a:t>
            </a:r>
            <a:r>
              <a:rPr b="0" lang="en-CA" sz="1800" spc="-1" strike="noStrike">
                <a:solidFill>
                  <a:srgbClr val="000000"/>
                </a:solidFill>
                <a:latin typeface="Arial"/>
                <a:ea typeface="DejaVu Sans"/>
              </a:rPr>
              <a:t> that’s deleting a file on your bucket.  Once set up, you will require a key to be passed into your delete function so that you can verify who it is that’s deleting.</a:t>
            </a:r>
            <a:endParaRPr b="0" lang="en-CA"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6"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27"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9"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30"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31" name="CustomShape 6"/>
          <p:cNvSpPr/>
          <p:nvPr/>
        </p:nvSpPr>
        <p:spPr>
          <a:xfrm>
            <a:off x="144000" y="1512000"/>
            <a:ext cx="6575760" cy="1625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 Demo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 a file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 Permissions on that File</a:t>
            </a:r>
            <a:endParaRPr b="0" lang="en-CA"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32"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33"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3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35"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36"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37" name="CustomShape 6"/>
          <p:cNvSpPr/>
          <p:nvPr/>
        </p:nvSpPr>
        <p:spPr>
          <a:xfrm>
            <a:off x="144000" y="1476000"/>
            <a:ext cx="6575760" cy="1625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u="sng">
                <a:solidFill>
                  <a:srgbClr val="0000ff"/>
                </a:solidFill>
                <a:uFillTx/>
                <a:latin typeface="Arial"/>
                <a:ea typeface="DejaVu Sans"/>
                <a:hlinkClick r:id="rId1"/>
              </a:rPr>
              <a:t>https://www.youtube.com/watch?v=L3dYocCSU-E&amp;t=13s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38"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39"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4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41"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42"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two buckets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version control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Enable CCR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bucket policy that will prevent a user from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uploading a file into that bucket.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that you can’t upload a file.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a Lifecycle Management Policy that moves files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older than 30 days into the cheapest tier for storage.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transit security using TLS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8)</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Turn on at rest security with the SSE-C default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43"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44"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4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46"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47"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Command Line Interface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Up until now, we’ve been using the AWS console dash board to do all of our tasks.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There is, however, another option that is used once you are more familiar with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This method is called the </a:t>
            </a:r>
            <a:r>
              <a:rPr b="1" lang="en-CA" sz="1800" spc="-1" strike="noStrike">
                <a:solidFill>
                  <a:srgbClr val="000000"/>
                </a:solidFill>
                <a:latin typeface="Arial"/>
                <a:ea typeface="DejaVu Sans"/>
              </a:rPr>
              <a:t>AWS CLI</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 can use this cli for everything you use the dashboard for.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Copying data to the aws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aws s3 cp s3://your-bucket/your-folder/d.jpg ~/path</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48"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49"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5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51"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52"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Setting up Cross Region Replication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We need a new bucket in a new region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Now we have 2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Versioning turned on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Setup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s3 storage</a:t>
            </a:r>
            <a:endParaRPr b="0" lang="en-CA" sz="1800" spc="-1" strike="noStrike">
              <a:latin typeface="Arial"/>
            </a:endParaRPr>
          </a:p>
          <a:p>
            <a:pPr>
              <a:lnSpc>
                <a:spcPct val="100000"/>
              </a:lnSpc>
            </a:pPr>
            <a:r>
              <a:rPr b="1" lang="en-CA" sz="1800" spc="-1" strike="noStrike">
                <a:solidFill>
                  <a:srgbClr val="000000"/>
                </a:solidFill>
                <a:latin typeface="Arial"/>
                <a:ea typeface="DejaVu Sans"/>
              </a:rPr>
              <a:t>2)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3) click management</a:t>
            </a:r>
            <a:endParaRPr b="0" lang="en-CA" sz="1800" spc="-1" strike="noStrike">
              <a:latin typeface="Arial"/>
            </a:endParaRPr>
          </a:p>
          <a:p>
            <a:pPr>
              <a:lnSpc>
                <a:spcPct val="100000"/>
              </a:lnSpc>
            </a:pPr>
            <a:r>
              <a:rPr b="1" lang="en-CA" sz="1800" spc="-1" strike="noStrike">
                <a:solidFill>
                  <a:srgbClr val="000000"/>
                </a:solidFill>
                <a:latin typeface="Arial"/>
                <a:ea typeface="DejaVu Sans"/>
              </a:rPr>
              <a:t>4) click replication</a:t>
            </a:r>
            <a:endParaRPr b="0" lang="en-CA" sz="1800" spc="-1" strike="noStrike">
              <a:latin typeface="Arial"/>
            </a:endParaRPr>
          </a:p>
          <a:p>
            <a:pPr>
              <a:lnSpc>
                <a:spcPct val="100000"/>
              </a:lnSpc>
            </a:pPr>
            <a:r>
              <a:rPr b="1" lang="en-CA" sz="1800" spc="-1" strike="noStrike">
                <a:solidFill>
                  <a:srgbClr val="000000"/>
                </a:solidFill>
                <a:latin typeface="Arial"/>
                <a:ea typeface="DejaVu Sans"/>
              </a:rPr>
              <a:t>5)  enter destination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53"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54"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5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56"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57"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Virtual Private Cloud (VPC)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Your own data center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58"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FINAL PRoject</a:t>
            </a:r>
            <a:endParaRPr b="0" lang="en-CA" sz="3000" spc="-1" strike="noStrike">
              <a:latin typeface="Arial"/>
            </a:endParaRPr>
          </a:p>
          <a:p>
            <a:pPr>
              <a:lnSpc>
                <a:spcPct val="100000"/>
              </a:lnSpc>
            </a:pPr>
            <a:endParaRPr b="0" lang="en-CA" sz="3000" spc="-1" strike="noStrike">
              <a:latin typeface="Arial"/>
            </a:endParaRPr>
          </a:p>
        </p:txBody>
      </p:sp>
      <p:sp>
        <p:nvSpPr>
          <p:cNvPr id="359"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6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61"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62" name="CustomShape 5"/>
          <p:cNvSpPr/>
          <p:nvPr/>
        </p:nvSpPr>
        <p:spPr>
          <a:xfrm>
            <a:off x="576000" y="1692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Testing Out Our Knowledge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Now that we have a solid understanding of DevOps we are going to take our knowledge and put it into practice.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The 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another Ubuntu 19.04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Install our tools (docker / python / git / jenkins) on that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Jenkins to run in a container on that VM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Use Ansible to create an EC2 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application directory for our python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Put our python directory under version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python to push that application up to the EC2</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8)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our application is working on our EC2 Instance.</a:t>
            </a:r>
            <a:endParaRPr b="0" lang="en-CA"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63" name="CustomShape 1"/>
          <p:cNvSpPr/>
          <p:nvPr/>
        </p:nvSpPr>
        <p:spPr>
          <a:xfrm>
            <a:off x="432000" y="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364"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6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66" name="CustomShape 4"/>
          <p:cNvSpPr/>
          <p:nvPr/>
        </p:nvSpPr>
        <p:spPr>
          <a:xfrm>
            <a:off x="432000" y="1340640"/>
            <a:ext cx="8273520" cy="52135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Why this is bad:</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Seperating the process of bringing software to market into two isolated teams tends to create animosity and “its your fault not mine” type of behaviour.</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What is dev ops:</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 introduction of the Dev Ops practice brought about a merging of the Development Team and the Operations Team into a position called “Dev Ops”.</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Working together, these teams create a synergy that makes working in a software company a pleasure rather than a stressful ordeal.</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From Wikipedia:</a:t>
            </a:r>
            <a:endParaRPr b="0" lang="en-CA" sz="1800" spc="-1" strike="noStrike">
              <a:latin typeface="Arial"/>
            </a:endParaRPr>
          </a:p>
          <a:p>
            <a:pPr lvl="1" marL="432000" indent="-211320">
              <a:lnSpc>
                <a:spcPct val="100000"/>
              </a:lnSpc>
              <a:buClr>
                <a:srgbClr val="000000"/>
              </a:buClr>
              <a:buSzPct val="45000"/>
              <a:buFont typeface="Wingdings" charset="2"/>
              <a:buChar char=""/>
            </a:pPr>
            <a:r>
              <a:rPr b="0" i="1" lang="en-CA" sz="1800" spc="-1" strike="noStrike">
                <a:solidFill>
                  <a:srgbClr val="000000"/>
                </a:solidFill>
                <a:latin typeface="Arial"/>
                <a:ea typeface="DejaVu Sans"/>
              </a:rPr>
              <a:t>Devops is a set of practices that combines software development and information-technology operations which aims to shorten the systems development life cycle and provide to shorten the systems development cycle and provide continous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6"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8"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9"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150" name="" descr=""/>
          <p:cNvPicPr/>
          <p:nvPr/>
        </p:nvPicPr>
        <p:blipFill>
          <a:blip r:embed="rId1"/>
          <a:stretch/>
        </p:blipFill>
        <p:spPr>
          <a:xfrm>
            <a:off x="360" y="1236240"/>
            <a:ext cx="9143640" cy="646776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1"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52"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4"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5" name="CustomShape 5"/>
          <p:cNvSpPr/>
          <p:nvPr/>
        </p:nvSpPr>
        <p:spPr>
          <a:xfrm>
            <a:off x="576000" y="1800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Intro to dev ops</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https://www.youtube.com/watch?v=_Gpe1Zn-1fE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What does  a dev ops engineer do?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rPr>
              <a:t>https://www.youtube.com/watch?v=o_sUNqZtfVQ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CustomShape 1"/>
          <p:cNvSpPr/>
          <p:nvPr/>
        </p:nvSpPr>
        <p:spPr>
          <a:xfrm>
            <a:off x="432000" y="13680"/>
            <a:ext cx="7445880" cy="117792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Stack</a:t>
            </a:r>
            <a:endParaRPr b="0" lang="en-CA" sz="3000" spc="-1" strike="noStrike">
              <a:latin typeface="Arial"/>
            </a:endParaRPr>
          </a:p>
          <a:p>
            <a:pPr>
              <a:lnSpc>
                <a:spcPct val="100000"/>
              </a:lnSpc>
            </a:pPr>
            <a:endParaRPr b="0" lang="en-CA" sz="3000" spc="-1" strike="noStrike">
              <a:latin typeface="Arial"/>
            </a:endParaRPr>
          </a:p>
        </p:txBody>
      </p:sp>
      <p:sp>
        <p:nvSpPr>
          <p:cNvPr id="157" name="CustomShape 2"/>
          <p:cNvSpPr/>
          <p:nvPr/>
        </p:nvSpPr>
        <p:spPr>
          <a:xfrm>
            <a:off x="0" y="0"/>
            <a:ext cx="245160" cy="119016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9" name="CustomShape 4"/>
          <p:cNvSpPr/>
          <p:nvPr/>
        </p:nvSpPr>
        <p:spPr>
          <a:xfrm>
            <a:off x="457200" y="273600"/>
            <a:ext cx="8224200" cy="530280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0" name="CustomShape 5"/>
          <p:cNvSpPr/>
          <p:nvPr/>
        </p:nvSpPr>
        <p:spPr>
          <a:xfrm>
            <a:off x="576000" y="1728000"/>
            <a:ext cx="6762960" cy="238896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a:lnSpc>
                <a:spcPct val="100000"/>
              </a:lnSpc>
            </a:pPr>
            <a:endParaRPr b="0" lang="en-CA" sz="1800" spc="-1" strike="noStrike">
              <a:latin typeface="Arial"/>
            </a:endParaRPr>
          </a:p>
          <a:p>
            <a:pPr marL="216000" indent="-210960">
              <a:lnSpc>
                <a:spcPct val="100000"/>
              </a:lnSpc>
              <a:buClr>
                <a:srgbClr val="000000"/>
              </a:buClr>
              <a:buSzPct val="45000"/>
              <a:buFont typeface="Wingdings" charset="2"/>
              <a:buChar char=""/>
            </a:pPr>
            <a:r>
              <a:rPr b="0" lang="en-CA" sz="1800" spc="-1" strike="noStrike">
                <a:solidFill>
                  <a:srgbClr val="000000"/>
                </a:solidFill>
                <a:latin typeface="Arial"/>
                <a:ea typeface="DejaVu Sans"/>
              </a:rPr>
              <a:t>We will be installing:</a:t>
            </a:r>
            <a:endParaRPr b="0" lang="en-CA" sz="1800" spc="-1" strike="noStrike">
              <a:latin typeface="Arial"/>
            </a:endParaRPr>
          </a:p>
          <a:p>
            <a:pPr lvl="2" marL="648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1) Virtual Box</a:t>
            </a:r>
            <a:endParaRPr b="0" lang="en-CA" sz="1800" spc="-1" strike="noStrike">
              <a:latin typeface="Arial"/>
            </a:endParaRPr>
          </a:p>
          <a:p>
            <a:pPr lvl="2" marL="648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2)  Ubuntu Linux 19.04</a:t>
            </a:r>
            <a:endParaRPr b="0" lang="en-CA" sz="1800" spc="-1" strike="noStrike">
              <a:latin typeface="Arial"/>
            </a:endParaRPr>
          </a:p>
          <a:p>
            <a:pPr lvl="2" marL="648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3)  Python</a:t>
            </a:r>
            <a:endParaRPr b="0" lang="en-CA" sz="1800" spc="-1" strike="noStrike">
              <a:latin typeface="Arial"/>
            </a:endParaRPr>
          </a:p>
          <a:p>
            <a:pPr lvl="2" marL="648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4)  Docker</a:t>
            </a:r>
            <a:endParaRPr b="0" lang="en-CA" sz="1800" spc="-1" strike="noStrike">
              <a:latin typeface="Arial"/>
            </a:endParaRPr>
          </a:p>
          <a:p>
            <a:pPr lvl="2" marL="648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5)  Jenkins </a:t>
            </a:r>
            <a:endParaRPr b="0" lang="en-CA" sz="1800" spc="-1" strike="noStrike">
              <a:latin typeface="Arial"/>
            </a:endParaRPr>
          </a:p>
          <a:p>
            <a:pPr lvl="2" marL="648000" indent="-211320">
              <a:lnSpc>
                <a:spcPct val="100000"/>
              </a:lnSpc>
              <a:buClr>
                <a:srgbClr val="000000"/>
              </a:buClr>
              <a:buSzPct val="45000"/>
              <a:buFont typeface="Wingdings" charset="2"/>
              <a:buChar char=""/>
            </a:pPr>
            <a:r>
              <a:rPr b="0" lang="en-CA" sz="1800" spc="-1" strike="noStrike">
                <a:solidFill>
                  <a:srgbClr val="000000"/>
                </a:solidFill>
                <a:latin typeface="Arial"/>
                <a:ea typeface="DejaVu Sans"/>
              </a:rPr>
              <a:t>6)  Ansible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 the desktop stack setup in the git repo for this course to find out how to do this: </a:t>
            </a:r>
            <a:r>
              <a:rPr b="1" lang="en-CA" sz="1800" spc="-1" strike="noStrike">
                <a:solidFill>
                  <a:srgbClr val="000000"/>
                </a:solidFill>
                <a:latin typeface="Arial"/>
                <a:ea typeface="DejaVu Sans"/>
              </a:rPr>
              <a:t>Dev Ops Course - Desktop Setup.pptx</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https://github.com/chrisgauthier742018/devopscourse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3457</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2020-02-21T13:07:11Z</dcterms:modified>
  <cp:revision>264</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