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43.xml" ContentType="application/vnd.openxmlformats-officedocument.presentationml.notesSlide+xml"/>
  <Override PartName="/ppt/notesSlides/_rels/notesSlide4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A26FC00D-0215-4E43-8F55-E738D2D9FB78}"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65880" cy="3422880"/>
          </a:xfrm>
          <a:prstGeom prst="rect">
            <a:avLst/>
          </a:prstGeom>
        </p:spPr>
      </p:sp>
      <p:sp>
        <p:nvSpPr>
          <p:cNvPr id="333" name="PlaceHolder 2"/>
          <p:cNvSpPr>
            <a:spLocks noGrp="1"/>
          </p:cNvSpPr>
          <p:nvPr>
            <p:ph type="body"/>
          </p:nvPr>
        </p:nvSpPr>
        <p:spPr>
          <a:xfrm>
            <a:off x="685800" y="4343400"/>
            <a:ext cx="5480280" cy="4108680"/>
          </a:xfrm>
          <a:prstGeom prst="rect">
            <a:avLst/>
          </a:prstGeom>
        </p:spPr>
        <p:txBody>
          <a:bodyPr lIns="0" rIns="0" tIns="0" bIns="0"/>
          <a:p>
            <a:endParaRPr b="0" lang="en-CA" sz="2000" spc="-1" strike="noStrike">
              <a:latin typeface="Arial"/>
            </a:endParaRPr>
          </a:p>
        </p:txBody>
      </p:sp>
      <p:sp>
        <p:nvSpPr>
          <p:cNvPr id="334" name="CustomShape 3"/>
          <p:cNvSpPr/>
          <p:nvPr/>
        </p:nvSpPr>
        <p:spPr>
          <a:xfrm>
            <a:off x="3884760" y="8685360"/>
            <a:ext cx="2965680" cy="4510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s://www.youtube.com/watch?v=VXqbRNwXC2A" TargetMode="External"/><Relationship Id="rId2" Type="http://schemas.openxmlformats.org/officeDocument/2006/relationships/hyperlink" Target="https://www.youtube.com/watch?v=K_M9HZShQ50" TargetMode="External"/><Relationship Id="rId3" Type="http://schemas.openxmlformats.org/officeDocument/2006/relationships/hyperlink" Target="https://www.youtube.com/watch?v=fJktrxFhOxk" TargetMode="External"/><Relationship Id="rId4"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www.youtube.com/watch?v=nrqmYvjHHJg" TargetMode="External"/><Relationship Id="rId2" Type="http://schemas.openxmlformats.org/officeDocument/2006/relationships/hyperlink" Target="https://www.youtube.com/watch?v=n24OBVGHufQ" TargetMode="External"/><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www.youtube.com/playlist?list=PL9ooVrP1hQOFUm7TmkH1zk5xy75GAxV44" TargetMode="External"/><Relationship Id="rId2" Type="http://schemas.openxmlformats.org/officeDocument/2006/relationships/hyperlink" Target="https://www.youtube.com/watch?v=RLd_XTyt-w8" TargetMode="External"/><Relationship Id="rId3" Type="http://schemas.openxmlformats.org/officeDocument/2006/relationships/hyperlink" Target="https://www.youtube.com/watch?v=Z3SYDTMP3ME" TargetMode="External"/><Relationship Id="rId4" Type="http://schemas.openxmlformats.org/officeDocument/2006/relationships/hyperlink" Target="https://www.youtube.com/watch?v=tDuruX7XSac&amp;t=15s" TargetMode="External"/><Relationship Id="rId5" Type="http://schemas.openxmlformats.org/officeDocument/2006/relationships/hyperlink" Target="https://www.youtube.com/playlist?list=PL9ooVrP1hQOFUm7TmkH1zk5xy75GAxV44" TargetMode="External"/><Relationship Id="rId6"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hyperlink" Target="https://www.youtube.com/watch?v=L3dYocCSU-E&amp;t=13s" TargetMode="External"/><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_Gpe1Zn-1fE" TargetMode="External"/><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7880" cy="356688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 OPs</a:t>
            </a:r>
            <a:endParaRPr b="0" lang="en-CA" sz="3400" spc="-1" strike="noStrike">
              <a:latin typeface="Arial"/>
            </a:endParaRPr>
          </a:p>
        </p:txBody>
      </p:sp>
      <p:pic>
        <p:nvPicPr>
          <p:cNvPr id="121" name="Picture 8" descr=""/>
          <p:cNvPicPr/>
          <p:nvPr/>
        </p:nvPicPr>
        <p:blipFill>
          <a:blip r:embed="rId1"/>
          <a:stretch/>
        </p:blipFill>
        <p:spPr>
          <a:xfrm>
            <a:off x="3311640" y="1268640"/>
            <a:ext cx="2262240" cy="6595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the steps required to create your repo on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7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we know what cloud computing is, there are several different vendors that offer these services.  They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 (AWS)</a:t>
            </a:r>
            <a:endParaRPr b="0" lang="en-CA" sz="1800" spc="-1" strike="noStrike">
              <a:latin typeface="Arial"/>
            </a:endParaRPr>
          </a:p>
          <a:p>
            <a:pPr>
              <a:lnSpc>
                <a:spcPct val="100000"/>
              </a:lnSpc>
            </a:pPr>
            <a:r>
              <a:rPr b="1" lang="en-CA" sz="1800" spc="-1" strike="noStrike">
                <a:solidFill>
                  <a:srgbClr val="000000"/>
                </a:solidFill>
                <a:latin typeface="Arial"/>
                <a:ea typeface="DejaVu Sans"/>
              </a:rPr>
              <a:t>Microsoft Azure  (AZURE)</a:t>
            </a:r>
            <a:endParaRPr b="0" lang="en-CA" sz="1800" spc="-1" strike="noStrike">
              <a:latin typeface="Arial"/>
            </a:endParaRPr>
          </a:p>
          <a:p>
            <a:pPr>
              <a:lnSpc>
                <a:spcPct val="100000"/>
              </a:lnSpc>
            </a:pPr>
            <a:r>
              <a:rPr b="1" lang="en-CA" sz="1800" spc="-1" strike="noStrike">
                <a:solidFill>
                  <a:srgbClr val="000000"/>
                </a:solidFill>
                <a:latin typeface="Arial"/>
                <a:ea typeface="DejaVu Sans"/>
              </a:rPr>
              <a:t>Google Cloud Platform (GCP)</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And a few others.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 this course we will be focusing only on AWS.</a:t>
            </a: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These are not the only platforms.  There are many more, but we’re only going to talk a bit about three, as they are the main 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 others are worthy of note, however.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IBM Cloud</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https://www.youtube.com/watch?v=VXqbRNwXC2A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Oracle Cloud</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https://www.youtube.com/watch?v=K_M9HZShQ50</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VMWare</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3"/>
              </a:rPr>
              <a:t>https://www.youtube.com/watch?v=fJktrxFhOxk</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0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4"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There are 3 factors to consider when choosing a cloud provider.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Availability Zones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isolated locations that provide high availability for their customers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Market Share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how much of the cloud computing customer base is the provider serving.  This is important to estimate how stable the platform is as well as how much experience they have delivering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Services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What kind of services do these platforms provide</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0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9"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Comparing the three main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It is the oldest and most trusted player in the market, launching in 2006.</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55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200+ Services</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3880" cy="52138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 Ops and What is dev ops</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 Kubernetes )</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1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4"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Established in 2010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44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100+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1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9"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Google Cloud Platform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Launched in 2011</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18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4"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Additional Resources for Comparing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https://www.youtube.com/watch?v=nrqmYvjHHJg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https://www.youtube.com/watch?v=n24OBVGHufQ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9" name="CustomShape 5"/>
          <p:cNvSpPr/>
          <p:nvPr/>
        </p:nvSpPr>
        <p:spPr>
          <a:xfrm>
            <a:off x="580320" y="178632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Amazon Web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1"/>
              </a:rPr>
              <a:t>https://www.youtube.com/playlist?list=PL9ooVrP1hQOFUm7TmkH1zk5xy75GAxV44</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2"/>
              </a:rPr>
              <a:t>https://www.youtube.com/watch?v=RLd_XTyt-w8</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a:solidFill>
                  <a:srgbClr val="000000"/>
                </a:solidFill>
                <a:latin typeface="Arial"/>
                <a:ea typeface="DejaVu Sans"/>
                <a:hlinkClick r:id="rId3"/>
              </a:rPr>
              <a:t>  https://www.youtube.com/watch?v=Z3SYDTMP3ME</a:t>
            </a:r>
            <a:endParaRPr b="0" lang="en-CA" sz="1300" spc="-1" strike="noStrike">
              <a:latin typeface="Arial"/>
            </a:endParaRPr>
          </a:p>
          <a:p>
            <a:pPr>
              <a:lnSpc>
                <a:spcPct val="100000"/>
              </a:lnSpc>
            </a:pPr>
            <a:endParaRPr b="0" lang="en-CA" sz="1300" spc="-1" strike="noStrike">
              <a:latin typeface="Arial"/>
            </a:endParaRPr>
          </a:p>
          <a:p>
            <a:pPr>
              <a:lnSpc>
                <a:spcPct val="100000"/>
              </a:lnSpc>
            </a:pPr>
            <a:endParaRPr b="0" lang="en-CA" sz="1300" spc="-1" strike="noStrike">
              <a:latin typeface="Arial"/>
            </a:endParaRPr>
          </a:p>
          <a:p>
            <a:pPr>
              <a:lnSpc>
                <a:spcPct val="100000"/>
              </a:lnSpc>
            </a:pPr>
            <a:r>
              <a:rPr b="1" lang="en-CA" sz="1800" spc="-1" strike="noStrike">
                <a:solidFill>
                  <a:srgbClr val="000000"/>
                </a:solidFill>
                <a:latin typeface="Arial"/>
                <a:ea typeface="DejaVu Sans"/>
              </a:rPr>
              <a:t>Resources for 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4"/>
              </a:rPr>
              <a:t>https://www.youtube.com/watch?v=tDuruX7XSac&amp;t=15s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Resources for Google Cloud: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200" spc="-1" strike="noStrike" u="sng">
                <a:solidFill>
                  <a:srgbClr val="0000ff"/>
                </a:solidFill>
                <a:uFillTx/>
                <a:latin typeface="Arial"/>
                <a:ea typeface="DejaVu Sans"/>
                <a:hlinkClick r:id="rId5"/>
              </a:rPr>
              <a:t>https://www.youtube.com/playlist?list=PL9ooVrP1hQOFUm7TmkH1zk5xy75GAxV44</a:t>
            </a: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AWS has a storage solution that replaces common hard drives in the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Instead of buying new hardware, we can use the service </a:t>
            </a:r>
            <a:r>
              <a:rPr b="1" lang="en-CA" sz="1800" spc="-1" strike="noStrike">
                <a:solidFill>
                  <a:srgbClr val="000000"/>
                </a:solidFill>
                <a:latin typeface="Arial"/>
                <a:ea typeface="DejaVu Sans"/>
              </a:rPr>
              <a:t>S3</a:t>
            </a:r>
            <a:r>
              <a:rPr b="0" lang="en-CA" sz="1800" spc="-1" strike="noStrike">
                <a:solidFill>
                  <a:srgbClr val="000000"/>
                </a:solidFill>
                <a:latin typeface="Arial"/>
                <a:ea typeface="DejaVu Sans"/>
              </a:rPr>
              <a:t> to take care of our storage needs.</a:t>
            </a:r>
            <a:endParaRPr b="0" lang="en-CA" sz="1800" spc="-1" strike="noStrike">
              <a:latin typeface="Arial"/>
            </a:endParaRPr>
          </a:p>
          <a:p>
            <a:pPr>
              <a:lnSpc>
                <a:spcPct val="100000"/>
              </a:lnSpc>
            </a:pPr>
            <a:endParaRPr b="0" lang="en-CA"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S3 consists of Objects and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 object is similar to what we call files.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 bucket is similar to what we call Hard Drives.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Objects can be any size between 0bytes and 5 Terabytes.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Buckets can be of unlimited size.</a:t>
            </a:r>
            <a:endParaRPr b="0" lang="en-CA" sz="1800" spc="-1" strike="noStrike">
              <a:latin typeface="Arial"/>
            </a:endParaRPr>
          </a:p>
          <a:p>
            <a:pPr>
              <a:lnSpc>
                <a:spcPct val="100000"/>
              </a:lnSpc>
            </a:pPr>
            <a:endParaRPr b="0" lang="en-CA"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 Tiers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There are a number of different storage classes (called </a:t>
            </a:r>
            <a:r>
              <a:rPr b="1" lang="en-CA" sz="1800" spc="-1" strike="noStrike">
                <a:solidFill>
                  <a:srgbClr val="000000"/>
                </a:solidFill>
                <a:latin typeface="Arial"/>
                <a:ea typeface="DejaVu Sans"/>
              </a:rPr>
              <a:t>Tiers</a:t>
            </a:r>
            <a:r>
              <a:rPr b="0" lang="en-CA" sz="1800" spc="-1" strike="noStrike">
                <a:solidFill>
                  <a:srgbClr val="000000"/>
                </a:solidFill>
                <a:latin typeface="Arial"/>
                <a:ea typeface="DejaVu Sans"/>
              </a:rPr>
              <a:t>) that will offer different features, depending on what your data needs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Insert chart with different properties: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100" spc="-1" strike="noStrike">
                <a:solidFill>
                  <a:srgbClr val="000000"/>
                </a:solidFill>
                <a:latin typeface="Arial"/>
                <a:ea typeface="DejaVu Sans"/>
              </a:rPr>
              <a:t>Standard (default)</a:t>
            </a:r>
            <a:endParaRPr b="0" lang="en-CA" sz="1100" spc="-1" strike="noStrike">
              <a:latin typeface="Arial"/>
            </a:endParaRPr>
          </a:p>
          <a:p>
            <a:pPr>
              <a:lnSpc>
                <a:spcPct val="100000"/>
              </a:lnSpc>
            </a:pPr>
            <a:endParaRPr b="0" lang="en-CA" sz="1100" spc="-1" strike="noStrike">
              <a:latin typeface="Arial"/>
            </a:endParaRPr>
          </a:p>
          <a:p>
            <a:pPr>
              <a:lnSpc>
                <a:spcPct val="100000"/>
              </a:lnSpc>
            </a:pPr>
            <a:r>
              <a:rPr b="1" lang="en-CA" sz="1100" spc="-1" strike="noStrike">
                <a:solidFill>
                  <a:srgbClr val="000000"/>
                </a:solidFill>
                <a:latin typeface="Arial"/>
                <a:ea typeface="DejaVu Sans"/>
              </a:rPr>
              <a:t>Intelliligent Tiering</a:t>
            </a:r>
            <a:endParaRPr b="0" lang="en-CA" sz="1100" spc="-1" strike="noStrike">
              <a:latin typeface="Arial"/>
            </a:endParaRPr>
          </a:p>
          <a:p>
            <a:pPr>
              <a:lnSpc>
                <a:spcPct val="100000"/>
              </a:lnSpc>
            </a:pPr>
            <a:r>
              <a:rPr b="1" lang="en-CA" sz="1100" spc="-1" strike="noStrike">
                <a:solidFill>
                  <a:srgbClr val="000000"/>
                </a:solidFill>
                <a:latin typeface="Arial"/>
                <a:ea typeface="DejaVu Sans"/>
              </a:rPr>
              <a:t>	</a:t>
            </a:r>
            <a:r>
              <a:rPr b="1" lang="en-CA" sz="1100" spc="-1" strike="noStrike">
                <a:solidFill>
                  <a:srgbClr val="000000"/>
                </a:solidFill>
                <a:latin typeface="Arial"/>
                <a:ea typeface="DejaVu Sans"/>
              </a:rPr>
              <a:t>(uses ML to determine which storage classes should be </a:t>
            </a:r>
            <a:r>
              <a:rPr b="1" lang="en-CA" sz="1100" spc="-1" strike="noStrike">
                <a:solidFill>
                  <a:srgbClr val="000000"/>
                </a:solidFill>
                <a:latin typeface="Arial"/>
                <a:ea typeface="DejaVu Sans"/>
              </a:rPr>
              <a:t>	</a:t>
            </a:r>
            <a:r>
              <a:rPr b="1" lang="en-CA" sz="1100" spc="-1" strike="noStrike">
                <a:solidFill>
                  <a:srgbClr val="000000"/>
                </a:solidFill>
                <a:latin typeface="Arial"/>
                <a:ea typeface="DejaVu Sans"/>
              </a:rPr>
              <a:t>faceused)</a:t>
            </a:r>
            <a:endParaRPr b="0" lang="en-CA" sz="1100" spc="-1" strike="noStrike">
              <a:latin typeface="Arial"/>
            </a:endParaRPr>
          </a:p>
          <a:p>
            <a:pPr>
              <a:lnSpc>
                <a:spcPct val="100000"/>
              </a:lnSpc>
            </a:pPr>
            <a:endParaRPr b="0" lang="en-CA" sz="1100" spc="-1" strike="noStrike">
              <a:latin typeface="Arial"/>
            </a:endParaRPr>
          </a:p>
          <a:p>
            <a:pPr>
              <a:lnSpc>
                <a:spcPct val="100000"/>
              </a:lnSpc>
            </a:pPr>
            <a:r>
              <a:rPr b="1" lang="en-CA" sz="1100" spc="-1" strike="noStrike">
                <a:solidFill>
                  <a:srgbClr val="000000"/>
                </a:solidFill>
                <a:latin typeface="Arial"/>
                <a:ea typeface="DejaVu Sans"/>
              </a:rPr>
              <a:t>Standard Infrequently Accessed</a:t>
            </a:r>
            <a:endParaRPr b="0" lang="en-CA" sz="1100" spc="-1" strike="noStrike">
              <a:latin typeface="Arial"/>
            </a:endParaRPr>
          </a:p>
          <a:p>
            <a:pPr>
              <a:lnSpc>
                <a:spcPct val="100000"/>
              </a:lnSpc>
            </a:pPr>
            <a:endParaRPr b="0" lang="en-CA" sz="1100" spc="-1" strike="noStrike">
              <a:latin typeface="Arial"/>
            </a:endParaRPr>
          </a:p>
          <a:p>
            <a:pPr>
              <a:lnSpc>
                <a:spcPct val="100000"/>
              </a:lnSpc>
            </a:pPr>
            <a:r>
              <a:rPr b="1" lang="en-CA" sz="1100" spc="-1" strike="noStrike">
                <a:solidFill>
                  <a:srgbClr val="000000"/>
                </a:solidFill>
                <a:latin typeface="Arial"/>
                <a:ea typeface="DejaVu Sans"/>
              </a:rPr>
              <a:t>One Zone IA</a:t>
            </a:r>
            <a:endParaRPr b="0" lang="en-CA" sz="1100" spc="-1" strike="noStrike">
              <a:latin typeface="Arial"/>
            </a:endParaRPr>
          </a:p>
          <a:p>
            <a:pPr>
              <a:lnSpc>
                <a:spcPct val="100000"/>
              </a:lnSpc>
            </a:pPr>
            <a:endParaRPr b="0" lang="en-CA" sz="1100" spc="-1" strike="noStrike">
              <a:latin typeface="Arial"/>
            </a:endParaRPr>
          </a:p>
          <a:p>
            <a:pPr>
              <a:lnSpc>
                <a:spcPct val="100000"/>
              </a:lnSpc>
            </a:pPr>
            <a:r>
              <a:rPr b="1" lang="en-CA" sz="1100" spc="-1" strike="noStrike">
                <a:solidFill>
                  <a:srgbClr val="000000"/>
                </a:solidFill>
                <a:latin typeface="Arial"/>
                <a:ea typeface="DejaVu Sans"/>
              </a:rPr>
              <a:t>Glacier</a:t>
            </a:r>
            <a:endParaRPr b="0" lang="en-CA" sz="1100" spc="-1" strike="noStrike">
              <a:latin typeface="Arial"/>
            </a:endParaRPr>
          </a:p>
          <a:p>
            <a:pPr>
              <a:lnSpc>
                <a:spcPct val="100000"/>
              </a:lnSpc>
            </a:pPr>
            <a:endParaRPr b="0" lang="en-CA" sz="1100" spc="-1" strike="noStrike">
              <a:latin typeface="Arial"/>
            </a:endParaRPr>
          </a:p>
          <a:p>
            <a:pPr>
              <a:lnSpc>
                <a:spcPct val="100000"/>
              </a:lnSpc>
            </a:pPr>
            <a:r>
              <a:rPr b="1" lang="en-CA" sz="1100" spc="-1" strike="noStrike">
                <a:solidFill>
                  <a:srgbClr val="000000"/>
                </a:solidFill>
                <a:latin typeface="Arial"/>
                <a:ea typeface="DejaVu Sans"/>
              </a:rPr>
              <a:t>Glacier deep archive</a:t>
            </a:r>
            <a:endParaRPr b="0" lang="en-CA" sz="11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Security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Seeing that your data is now being stored in the cloud, security becomes even more important.  You have to make sure that files being transferred to the cloud is encrypted, as well as data stored at rest in the cloud is encrypted.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to data on the server is configured with access (who can access these files) as well as encryption.</a:t>
            </a:r>
            <a:endParaRPr b="0" lang="en-CA"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Access Lists and 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control lists and bucket policies set who can access which data on which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creating an access list and uploading a file with these policies.</a:t>
            </a:r>
            <a:endParaRPr b="0" lang="en-CA"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2)</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go to permissions</a:t>
            </a:r>
            <a:endParaRPr b="0" lang="en-CA" sz="1800" spc="-1" strike="noStrike">
              <a:latin typeface="Arial"/>
            </a:endParaRPr>
          </a:p>
          <a:p>
            <a:pPr>
              <a:lnSpc>
                <a:spcPct val="100000"/>
              </a:lnSpc>
            </a:pPr>
            <a:r>
              <a:rPr b="1" lang="en-CA" sz="1800" spc="-1" strike="noStrike">
                <a:solidFill>
                  <a:srgbClr val="000000"/>
                </a:solidFill>
                <a:latin typeface="Arial"/>
                <a:ea typeface="DejaVu Sans"/>
              </a:rPr>
              <a:t>3)</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select bucket-policies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4)</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click generate – policy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how to set a policy up by preventing all users from accessing the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5) Click generate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6) Cut and paste that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7) Put into the bucket policy</a:t>
            </a:r>
            <a:endParaRPr b="0" lang="en-CA" sz="1800" spc="-1" strike="noStrike">
              <a:latin typeface="Arial"/>
            </a:endParaRPr>
          </a:p>
          <a:p>
            <a:pPr>
              <a:lnSpc>
                <a:spcPct val="100000"/>
              </a:lnSpc>
            </a:pPr>
            <a:r>
              <a:rPr b="1" lang="en-CA" sz="1800" spc="-1" strike="noStrike">
                <a:solidFill>
                  <a:srgbClr val="000000"/>
                </a:solidFill>
                <a:latin typeface="Arial"/>
                <a:ea typeface="DejaVu Sans"/>
              </a:rPr>
              <a:t>8) Click save</a:t>
            </a:r>
            <a:endParaRPr b="0" lang="en-CA" sz="1800" spc="-1" strike="noStrike">
              <a:latin typeface="Arial"/>
            </a:endParaRPr>
          </a:p>
          <a:p>
            <a:pPr>
              <a:lnSpc>
                <a:spcPct val="100000"/>
              </a:lnSpc>
            </a:pPr>
            <a:r>
              <a:rPr b="1" lang="en-CA" sz="1800" spc="-1" strike="noStrike">
                <a:solidFill>
                  <a:srgbClr val="000000"/>
                </a:solidFill>
                <a:latin typeface="Arial"/>
                <a:ea typeface="DejaVu Sans"/>
              </a:rPr>
              <a:t>9)</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try uploading a new file to our bucket and it should error out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3880" cy="52138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69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Encryption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Encryption comes in two forms: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being transferred to S3 is encrypted with either SSL or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TLS.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At rest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sitting on your bucket is encrypted with one of 4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different encryption options.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configuring both types of encryption and show that the files are still being able to be read from the browser.</a:t>
            </a:r>
            <a:endParaRPr b="0" lang="en-CA"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Cross Regional Replication (CRR)</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The S3 service allows you to store data across different buckets in different regions.  This provides data replication and makes sure your data never goes away.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Versioning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Versioning is a very nice feature that will cost you a fortune to do on traditional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If you enable versioning on your data, every file you store in your bucket will be saved with different version numbers.  </a:t>
            </a:r>
            <a:br/>
            <a:br/>
            <a:r>
              <a:rPr b="0" lang="en-CA" sz="1800" spc="-1" strike="noStrike">
                <a:solidFill>
                  <a:srgbClr val="000000"/>
                </a:solidFill>
                <a:latin typeface="Arial"/>
                <a:ea typeface="DejaVu Sans"/>
              </a:rPr>
              <a:t>This means, if you ever have to go back to a previous version, you can do it easily.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VC on a bucket and delete one version of the file.</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Transfer Acceleration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One issue with cloud storage has been the long transfer time between uploading data to your cloud storage.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Acceleration allows you to upload to a network location close to you, and then use the amazon backbone to transfer to your bucket.</a:t>
            </a:r>
            <a:endParaRPr b="0" lang="en-CA"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Life Cycle Management is also a very handy feature of cloud data 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Once set up, it allows you to set policies on a file (or group of files) to move files based on a specific age limit to another (cheaper) tier of storage.  </a:t>
            </a:r>
            <a:br/>
            <a:br/>
            <a:r>
              <a:rPr b="0" lang="en-CA" sz="1800" spc="-1" strike="noStrike">
                <a:solidFill>
                  <a:srgbClr val="000000"/>
                </a:solidFill>
                <a:latin typeface="Arial"/>
                <a:ea typeface="DejaVu Sans"/>
              </a:rPr>
              <a:t>This means, once you don’t need the files anymore, you don’t have to pay a higher price for that tier.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290" name="CustomShape 6"/>
          <p:cNvSpPr/>
          <p:nvPr/>
        </p:nvSpPr>
        <p:spPr>
          <a:xfrm>
            <a:off x="144000" y="1512000"/>
            <a:ext cx="6576120" cy="1625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MFA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MFA Delete is a feature that lets you ensure that it’s </a:t>
            </a:r>
            <a:r>
              <a:rPr b="1" lang="en-CA" sz="1800" spc="-1" strike="noStrike">
                <a:solidFill>
                  <a:srgbClr val="000000"/>
                </a:solidFill>
                <a:latin typeface="Arial"/>
                <a:ea typeface="DejaVu Sans"/>
              </a:rPr>
              <a:t>you</a:t>
            </a:r>
            <a:r>
              <a:rPr b="0" lang="en-CA" sz="1800" spc="-1" strike="noStrike">
                <a:solidFill>
                  <a:srgbClr val="000000"/>
                </a:solidFill>
                <a:latin typeface="Arial"/>
                <a:ea typeface="DejaVu Sans"/>
              </a:rPr>
              <a:t> that’s deleting a file on your bucket.  Once set up, you will require a key to be passed into your delete function so that you can verify who it is that’s deleting.</a:t>
            </a:r>
            <a:endParaRPr b="0" lang="en-CA"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1"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2"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4"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5"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296" name="CustomShape 6"/>
          <p:cNvSpPr/>
          <p:nvPr/>
        </p:nvSpPr>
        <p:spPr>
          <a:xfrm>
            <a:off x="144000" y="1512000"/>
            <a:ext cx="6576120" cy="1625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 Demo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 a file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 Permissions on that File</a:t>
            </a:r>
            <a:endParaRPr b="0" lang="en-CA"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7"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8"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0"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1"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02" name="CustomShape 6"/>
          <p:cNvSpPr/>
          <p:nvPr/>
        </p:nvSpPr>
        <p:spPr>
          <a:xfrm>
            <a:off x="144000" y="1476000"/>
            <a:ext cx="6576120" cy="1625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Resources:</a:t>
            </a:r>
            <a:endParaRPr b="1" lang="en-CA" sz="1800" spc="-1" strike="noStrike">
              <a:latin typeface="Arial"/>
            </a:endParaRPr>
          </a:p>
          <a:p>
            <a:pPr>
              <a:lnSpc>
                <a:spcPct val="100000"/>
              </a:lnSpc>
            </a:pPr>
            <a:endParaRPr b="1" lang="en-CA" sz="1800" spc="-1" strike="noStrike">
              <a:latin typeface="Arial"/>
            </a:endParaRPr>
          </a:p>
          <a:p>
            <a:pPr>
              <a:lnSpc>
                <a:spcPct val="100000"/>
              </a:lnSpc>
            </a:pPr>
            <a:r>
              <a:rPr b="1" lang="en-CA" sz="1800" spc="-1" strike="noStrike">
                <a:latin typeface="Arial"/>
                <a:hlinkClick r:id="rId1"/>
              </a:rPr>
              <a:t>https://www.youtube.com/watch?v=L3dYocCSU-E&amp;t=13s</a:t>
            </a: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a:p>
            <a:pPr>
              <a:lnSpc>
                <a:spcPct val="100000"/>
              </a:lnSpc>
            </a:pPr>
            <a:endParaRPr b="1" lang="en-CA"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3"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4"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6"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7"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two buckets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version control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Enable CCR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bucket policy that will prevent a user from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uploading a file into that bucket.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that you can’t upload a file.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a Lifecycle Management Policy that moves files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older than 30 days into the cheapest tier for storage.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transit security using TLS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8)</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Turn on at rest security with the SSE-C default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8"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9"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1"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2"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Command Line Interface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Up until now, we’ve been using the AWS console dash board to do all of our tasks.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There is, however, another option that is used once you are more familiar with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This method is called the </a:t>
            </a:r>
            <a:r>
              <a:rPr b="1" lang="en-CA" sz="1800" spc="-1" strike="noStrike">
                <a:solidFill>
                  <a:srgbClr val="000000"/>
                </a:solidFill>
                <a:latin typeface="Arial"/>
                <a:ea typeface="DejaVu Sans"/>
              </a:rPr>
              <a:t>AWS CLI</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can use this cli for everything you use the dashboard for.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Copying data to the aws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aws s3 cp s3://your-bucket/your-folder/d.jpg ~/path</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Seperating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3"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4"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6"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7"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Setting up Cross Region Replication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We need a new bucket in a new region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Now we have 2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Versioning turned on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Setup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s3 storage</a:t>
            </a:r>
            <a:endParaRPr b="0" lang="en-CA" sz="1800" spc="-1" strike="noStrike">
              <a:latin typeface="Arial"/>
            </a:endParaRPr>
          </a:p>
          <a:p>
            <a:pPr>
              <a:lnSpc>
                <a:spcPct val="100000"/>
              </a:lnSpc>
            </a:pPr>
            <a:r>
              <a:rPr b="1" lang="en-CA" sz="1800" spc="-1" strike="noStrike">
                <a:solidFill>
                  <a:srgbClr val="000000"/>
                </a:solidFill>
                <a:latin typeface="Arial"/>
                <a:ea typeface="DejaVu Sans"/>
              </a:rPr>
              <a:t>2)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3) click management</a:t>
            </a:r>
            <a:endParaRPr b="0" lang="en-CA" sz="1800" spc="-1" strike="noStrike">
              <a:latin typeface="Arial"/>
            </a:endParaRPr>
          </a:p>
          <a:p>
            <a:pPr>
              <a:lnSpc>
                <a:spcPct val="100000"/>
              </a:lnSpc>
            </a:pPr>
            <a:r>
              <a:rPr b="1" lang="en-CA" sz="1800" spc="-1" strike="noStrike">
                <a:solidFill>
                  <a:srgbClr val="000000"/>
                </a:solidFill>
                <a:latin typeface="Arial"/>
                <a:ea typeface="DejaVu Sans"/>
              </a:rPr>
              <a:t>4) click replication</a:t>
            </a:r>
            <a:endParaRPr b="0" lang="en-CA" sz="1800" spc="-1" strike="noStrike">
              <a:latin typeface="Arial"/>
            </a:endParaRPr>
          </a:p>
          <a:p>
            <a:pPr>
              <a:lnSpc>
                <a:spcPct val="100000"/>
              </a:lnSpc>
            </a:pPr>
            <a:r>
              <a:rPr b="1" lang="en-CA" sz="1800" spc="-1" strike="noStrike">
                <a:solidFill>
                  <a:srgbClr val="000000"/>
                </a:solidFill>
                <a:latin typeface="Arial"/>
                <a:ea typeface="DejaVu Sans"/>
              </a:rPr>
              <a:t>5)  enter destination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8"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9"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1"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2"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Virtual Private Cloud (VPC)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Your own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3"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PRoject</a:t>
            </a:r>
            <a:endParaRPr b="0" lang="en-CA" sz="3000" spc="-1" strike="noStrike">
              <a:latin typeface="Arial"/>
            </a:endParaRPr>
          </a:p>
          <a:p>
            <a:pPr>
              <a:lnSpc>
                <a:spcPct val="100000"/>
              </a:lnSpc>
            </a:pPr>
            <a:endParaRPr b="0" lang="en-CA" sz="3000" spc="-1" strike="noStrike">
              <a:latin typeface="Arial"/>
            </a:endParaRPr>
          </a:p>
        </p:txBody>
      </p:sp>
      <p:sp>
        <p:nvSpPr>
          <p:cNvPr id="324"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6"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7" name="CustomShape 5"/>
          <p:cNvSpPr/>
          <p:nvPr/>
        </p:nvSpPr>
        <p:spPr>
          <a:xfrm>
            <a:off x="576000" y="1692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8" name="CustomShape 1"/>
          <p:cNvSpPr/>
          <p:nvPr/>
        </p:nvSpPr>
        <p:spPr>
          <a:xfrm>
            <a:off x="432000" y="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329"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3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1" name="CustomShape 4"/>
          <p:cNvSpPr/>
          <p:nvPr/>
        </p:nvSpPr>
        <p:spPr>
          <a:xfrm>
            <a:off x="432000" y="1340640"/>
            <a:ext cx="8273880" cy="52138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 ops:</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 Ops practice brought about a merging of the Development Team and the Operations Team into a position called “Dev Ops”.</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1168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continous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800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What does  a dev ops engineer do?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rPr>
              <a:t>https://www.youtube.com/watch?v=o_sUNqZtfVQ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 </a:t>
            </a:r>
            <a:endParaRPr b="0" lang="en-CA" sz="1800" spc="-1" strike="noStrike">
              <a:latin typeface="Arial"/>
            </a:endParaRPr>
          </a:p>
          <a:p>
            <a:pPr lvl="2" marL="648000" indent="-21168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 the desktop stack setup in the git repo for this course to find out how to do this: </a:t>
            </a:r>
            <a:r>
              <a:rPr b="1" lang="en-CA" sz="1800" spc="-1" strike="noStrike">
                <a:solidFill>
                  <a:srgbClr val="000000"/>
                </a:solidFill>
                <a:latin typeface="Arial"/>
                <a:ea typeface="DejaVu Sans"/>
              </a:rPr>
              <a:t>Dev Ops Course - Desktop Setup.pptx</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0"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1"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3"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4"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5" name="CustomShape 1"/>
          <p:cNvSpPr/>
          <p:nvPr/>
        </p:nvSpPr>
        <p:spPr>
          <a:xfrm>
            <a:off x="432000" y="13680"/>
            <a:ext cx="7446240" cy="1178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6" name="CustomShape 2"/>
          <p:cNvSpPr/>
          <p:nvPr/>
        </p:nvSpPr>
        <p:spPr>
          <a:xfrm>
            <a:off x="0" y="0"/>
            <a:ext cx="245520" cy="11905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8" name="CustomShape 4"/>
          <p:cNvSpPr/>
          <p:nvPr/>
        </p:nvSpPr>
        <p:spPr>
          <a:xfrm>
            <a:off x="457200" y="273600"/>
            <a:ext cx="8224560" cy="53031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9" name="CustomShape 5"/>
          <p:cNvSpPr/>
          <p:nvPr/>
        </p:nvSpPr>
        <p:spPr>
          <a:xfrm>
            <a:off x="576000" y="1728000"/>
            <a:ext cx="6763320" cy="23893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3395</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2020-02-15T14:11:58Z</dcterms:modified>
  <cp:revision>248</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