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_rels/notesSlide18.xml.rels" ContentType="application/vnd.openxmlformats-package.relationships+xml"/>
  <Override PartName="/ppt/notesSlides/notesSlide18.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4EB2DE12-B0A2-410B-B488-1859B574B21B}"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143000" y="685800"/>
            <a:ext cx="4567320" cy="3424320"/>
          </a:xfrm>
          <a:prstGeom prst="rect">
            <a:avLst/>
          </a:prstGeom>
        </p:spPr>
      </p:sp>
      <p:sp>
        <p:nvSpPr>
          <p:cNvPr id="205" name="PlaceHolder 2"/>
          <p:cNvSpPr>
            <a:spLocks noGrp="1"/>
          </p:cNvSpPr>
          <p:nvPr>
            <p:ph type="body"/>
          </p:nvPr>
        </p:nvSpPr>
        <p:spPr>
          <a:xfrm>
            <a:off x="685800" y="4343400"/>
            <a:ext cx="5481720" cy="4110120"/>
          </a:xfrm>
          <a:prstGeom prst="rect">
            <a:avLst/>
          </a:prstGeom>
        </p:spPr>
        <p:txBody>
          <a:bodyPr lIns="0" rIns="0" tIns="0" bIns="0"/>
          <a:p>
            <a:endParaRPr b="0" lang="en-CA" sz="2000" spc="-1" strike="noStrike">
              <a:latin typeface="Arial"/>
            </a:endParaRPr>
          </a:p>
        </p:txBody>
      </p:sp>
      <p:sp>
        <p:nvSpPr>
          <p:cNvPr id="206" name="CustomShape 3"/>
          <p:cNvSpPr/>
          <p:nvPr/>
        </p:nvSpPr>
        <p:spPr>
          <a:xfrm>
            <a:off x="3884760" y="8685360"/>
            <a:ext cx="2967120" cy="4525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Klfjr4TF9i0" TargetMode="External"/><Relationship Id="rId2" Type="http://schemas.openxmlformats.org/officeDocument/2006/relationships/hyperlink" Target="https://www.linuxnix.com/what-is-source-code-management-or-version-control/" TargetMode="External"/><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s://github.com/chrisgauthier742018/demopy.git" TargetMode="External"/><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aws.amazon.com/" TargetMode="External"/><Relationship Id="rId2" Type="http://schemas.openxmlformats.org/officeDocument/2006/relationships/hyperlink" Target="http://azure.microsoft.com/en-ca/"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hyperlink" Target="https://www.youtube.com/watch?v=m0a2CzgLNsc" TargetMode="External"/><Relationship Id="rId2" Type="http://schemas.openxmlformats.org/officeDocument/2006/relationships/hyperlink" Target="https://www.youtube.com/watch?v=LFkGtg-ZTko" TargetMode="External"/><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m0a2CzgLNsc" TargetMode="External"/><Relationship Id="rId2" Type="http://schemas.openxmlformats.org/officeDocument/2006/relationships/hyperlink" Target="https://www.youtube.com/watch?v=_Gpe1Zn-1fE" TargetMode="External"/><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s://github.com/chrisgauthier742018/devopscourse" TargetMode="External"/><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39320" cy="356832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 OPs</a:t>
            </a:r>
            <a:endParaRPr b="0" lang="en-CA" sz="3400" spc="-1" strike="noStrike">
              <a:latin typeface="Arial"/>
            </a:endParaRPr>
          </a:p>
        </p:txBody>
      </p:sp>
      <p:pic>
        <p:nvPicPr>
          <p:cNvPr id="121" name="Picture 8" descr=""/>
          <p:cNvPicPr/>
          <p:nvPr/>
        </p:nvPicPr>
        <p:blipFill>
          <a:blip r:embed="rId1"/>
          <a:stretch/>
        </p:blipFill>
        <p:spPr>
          <a:xfrm>
            <a:off x="3311640" y="1268640"/>
            <a:ext cx="2263680" cy="6609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4"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https://www.youtube.com/watch?v=Klfjr4TF9i0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https://www.linuxnix.com/what-is-source-code-management-or-version-control/</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9"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Demonstration (pulling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Git to download (clone) the python repo I’ve made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here:   </a:t>
            </a:r>
            <a:r>
              <a:rPr b="0" lang="en-CA" sz="1800" spc="-1" strike="noStrike" u="sng">
                <a:solidFill>
                  <a:srgbClr val="0000ff"/>
                </a:solidFill>
                <a:uFillTx/>
                <a:latin typeface="Arial"/>
                <a:ea typeface="DejaVu Sans"/>
                <a:hlinkClick r:id="rId1"/>
              </a:rPr>
              <a:t>https://github.com/chrisgauthier742018/demopy.git</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Make a change in the README.md file of the python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status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commit -m “Changed Readme”</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push -u orgin master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4"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Homework (creating and initing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helloworld.py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3)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the steps required to create your repo on github.com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your helloworld.py app under source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push your app up to your own rep.</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7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9"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Cloud computing takes this hardware and pushes it outside of your physical control. Specifically, all the hardware is in the “cloud” and you are able to provision, scale and administer from a web console.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https://aws.amazon.com/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 http://azure.microsoft.com/en-ca/</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8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4"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Why we need Cloud Computing and what problems does it solve?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Physical Hardware is very expensive.  Ten’s of thousands of dollars go into creating a simple application delivered on old-style hardware.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was also costly and tedious.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were very difficult to handle more traffic and other physical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Large data sets make it require a space that you can maintain and store that data.</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8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9"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Enter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Deploying new hardware is simple now, as you can go to a web site (called a “dashboard”) and provision hardware with the click of a button, instead of the weeks and months it would take to deploy new physical hardware.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is quite simple now.  Administrators can go to the cloud dashboard, see whats going on and fix things in minutes, rather than days it used to take.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are able to scale up and down automatically instead of having to add servers and network devices whenever they need it.  Also, you only pay for the resources you’re using, rather than paying for hardware that goes unused.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1" lang="en-CA" sz="1800" spc="-1" strike="noStrike">
                <a:solidFill>
                  <a:srgbClr val="000000"/>
                </a:solidFill>
                <a:latin typeface="Arial"/>
                <a:ea typeface="DejaVu Sans"/>
              </a:rPr>
              <a:t>Huge</a:t>
            </a:r>
            <a:r>
              <a:rPr b="0" lang="en-CA" sz="1800" spc="-1" strike="noStrike">
                <a:solidFill>
                  <a:srgbClr val="000000"/>
                </a:solidFill>
                <a:latin typeface="Arial"/>
                <a:ea typeface="DejaVu Sans"/>
              </a:rPr>
              <a:t> data sets can be stored and maintained easily..</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4"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https://www.youtube.com/watch?v=m0a2CzgLNsc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https://www.youtube.com/watch?v=LFkGtg-ZTko</a:t>
            </a:r>
            <a:endParaRPr b="0" lang="en-CA"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FINAL PRoject</a:t>
            </a:r>
            <a:endParaRPr b="0" lang="en-CA" sz="3000" spc="-1" strike="noStrike">
              <a:latin typeface="Arial"/>
            </a:endParaRPr>
          </a:p>
          <a:p>
            <a:pPr>
              <a:lnSpc>
                <a:spcPct val="100000"/>
              </a:lnSpc>
            </a:pPr>
            <a:endParaRPr b="0" lang="en-CA" sz="3000" spc="-1" strike="noStrike">
              <a:latin typeface="Arial"/>
            </a:endParaRPr>
          </a:p>
        </p:txBody>
      </p:sp>
      <p:sp>
        <p:nvSpPr>
          <p:cNvPr id="19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9" name="CustomShape 5"/>
          <p:cNvSpPr/>
          <p:nvPr/>
        </p:nvSpPr>
        <p:spPr>
          <a:xfrm>
            <a:off x="576000" y="1692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Testing Out Our Knowledge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Now that we have a solid understanding of DevOps we are going to take our knowledge and put it into practice.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The 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another Ubuntu 19.04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Install our tools (docker / python / git / jenkins) on that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Jenkins to run in a container on that VM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Use Ansible to create an EC2 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application directory for our python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Put our python directory under version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python to push that application up to the EC2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8)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our application is working on our EC2 Instance.</a:t>
            </a:r>
            <a:endParaRPr b="0" lang="en-CA"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0" name="CustomShape 1"/>
          <p:cNvSpPr/>
          <p:nvPr/>
        </p:nvSpPr>
        <p:spPr>
          <a:xfrm>
            <a:off x="432000" y="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20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3" name="CustomShape 4"/>
          <p:cNvSpPr/>
          <p:nvPr/>
        </p:nvSpPr>
        <p:spPr>
          <a:xfrm>
            <a:off x="432000" y="1340640"/>
            <a:ext cx="8275320" cy="52153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5320" cy="5215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 Ops and What is dev ops</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Management (ansible, puppet, chef, terraform)</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 Kubernetes )</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(AWS, Azure, Google Cloud Platform)</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Final Project</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5320" cy="52153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(mainly in c and c++) and then manually share it with users on servers.</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384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27" name="CustomShape 2"/>
          <p:cNvSpPr/>
          <p:nvPr/>
        </p:nvSpPr>
        <p:spPr>
          <a:xfrm>
            <a:off x="432000" y="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4"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Why this is bad:</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Seperating the process of bringing software to market into two isolated teams tends to create animosity and “its your fault not mine” type of behaviour.</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What is dev ops:</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 introduction of the Dev Ops practice brought about a merging of the Development Team and the Operations Team into a position called “Dev Ops”.</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Working together, these teams create a synergy that makes working in a software company a pleasure rather than a stressful ordeal.</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From Wikipedia:</a:t>
            </a:r>
            <a:endParaRPr b="0" lang="en-CA" sz="1800" spc="-1" strike="noStrike">
              <a:latin typeface="Arial"/>
            </a:endParaRPr>
          </a:p>
          <a:p>
            <a:pPr lvl="1" marL="432000" indent="-213120">
              <a:lnSpc>
                <a:spcPct val="100000"/>
              </a:lnSpc>
              <a:buClr>
                <a:srgbClr val="000000"/>
              </a:buClr>
              <a:buSzPct val="45000"/>
              <a:buFont typeface="Wingdings" charset="2"/>
              <a:buChar char=""/>
            </a:pPr>
            <a:r>
              <a:rPr b="0" i="1" lang="en-CA" sz="1800" spc="-1" strike="noStrike">
                <a:solidFill>
                  <a:srgbClr val="000000"/>
                </a:solidFill>
                <a:latin typeface="Arial"/>
                <a:ea typeface="DejaVu Sans"/>
              </a:rPr>
              <a:t>Devops is a set of practices that combines software development and information-technology operations which aims to shorten the systems development life cycle and provide to shorten the systems development cycle and provide continous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800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Intro to dev ops</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https://www.youtube.com/watch?v=m0a2CzgLNsc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https://www.youtube.com/watch?v=_Gpe1Zn-1fE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Stack</a:t>
            </a:r>
            <a:endParaRPr b="0" lang="en-CA" sz="3000" spc="-1" strike="noStrike">
              <a:latin typeface="Arial"/>
            </a:endParaRPr>
          </a:p>
          <a:p>
            <a:pPr>
              <a:lnSpc>
                <a:spcPct val="100000"/>
              </a:lnSpc>
            </a:pPr>
            <a:endParaRPr b="0" lang="en-CA" sz="3000" spc="-1" strike="noStrike">
              <a:latin typeface="Arial"/>
            </a:endParaRPr>
          </a:p>
        </p:txBody>
      </p:sp>
      <p:sp>
        <p:nvSpPr>
          <p:cNvPr id="14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9"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a:lnSpc>
                <a:spcPct val="100000"/>
              </a:lnSpc>
            </a:pPr>
            <a:endParaRPr b="0" lang="en-CA" sz="1800" spc="-1" strike="noStrike">
              <a:latin typeface="Arial"/>
            </a:endParaRPr>
          </a:p>
          <a:p>
            <a:pPr marL="216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We will be installing:</a:t>
            </a: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1) Virtual Box</a:t>
            </a: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2)  Ubuntu Linux 19.04</a:t>
            </a: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3)  Python</a:t>
            </a: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4)  Docker</a:t>
            </a: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5)  Jenkins</a:t>
            </a: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6)  Ansible</a:t>
            </a:r>
            <a:endParaRPr b="0" lang="en-CA" sz="1800" spc="-1" strike="noStrike">
              <a:latin typeface="Arial"/>
            </a:endParaRPr>
          </a:p>
          <a:p>
            <a:pPr>
              <a:lnSpc>
                <a:spcPct val="100000"/>
              </a:lnSpc>
            </a:pPr>
            <a:endParaRPr b="0" lang="en-CA" sz="1800" spc="-1" strike="noStrike">
              <a:latin typeface="Arial"/>
            </a:endParaRPr>
          </a:p>
          <a:p>
            <a:pPr lvl="2" marL="648000" indent="-21312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See the desktop stack setup in the git repo for this course to find out how to do this: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https://github.com/chrisgauthier742018/devopscourse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0"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51"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3"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4"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2400" spc="-1" strike="noStrike">
                <a:solidFill>
                  <a:srgbClr val="000000"/>
                </a:solidFill>
                <a:latin typeface="Arial"/>
                <a:ea typeface="DejaVu Sans"/>
              </a:rPr>
              <a:t>Source Code Management (SCM) is one of the most important concepts in a DevOps course.  This practice stores our source code in buckets on a remote server that can be accessed from our local workstations.</a:t>
            </a:r>
            <a:endParaRPr b="0" lang="en-CA" sz="2400" spc="-1" strike="noStrike">
              <a:latin typeface="Arial"/>
            </a:endParaRPr>
          </a:p>
          <a:p>
            <a:pPr>
              <a:lnSpc>
                <a:spcPct val="100000"/>
              </a:lnSpc>
            </a:pPr>
            <a:endParaRPr b="0" lang="en-CA"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5" name="CustomShape 1"/>
          <p:cNvSpPr/>
          <p:nvPr/>
        </p:nvSpPr>
        <p:spPr>
          <a:xfrm>
            <a:off x="432000" y="13680"/>
            <a:ext cx="7447680" cy="11797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56" name="CustomShape 2"/>
          <p:cNvSpPr/>
          <p:nvPr/>
        </p:nvSpPr>
        <p:spPr>
          <a:xfrm>
            <a:off x="0" y="0"/>
            <a:ext cx="246960" cy="11919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8" name="CustomShape 4"/>
          <p:cNvSpPr/>
          <p:nvPr/>
        </p:nvSpPr>
        <p:spPr>
          <a:xfrm>
            <a:off x="457200" y="273600"/>
            <a:ext cx="8226000" cy="53046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9" name="CustomShape 5"/>
          <p:cNvSpPr/>
          <p:nvPr/>
        </p:nvSpPr>
        <p:spPr>
          <a:xfrm>
            <a:off x="576000" y="1728000"/>
            <a:ext cx="6764760" cy="23907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SCM: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When developing a software application, SCM gives us the following essential features: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Backup and Restore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 SCM solution allows us to move between versions easily.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For example, if we make a mistake in our code, we can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simply go back to a working version and start work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We can track our changes on a project by commit.  This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allows us to track who changed the code and what was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changed.  This is useful to know who does what on a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endParaRPr b="0" lang="en-CA"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1832</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2020-02-01T16:15:15Z</dcterms:modified>
  <cp:revision>133</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