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22.xml" ContentType="application/vnd.openxmlformats-officedocument.presentationml.notesSlide+xml"/>
  <Override PartName="/ppt/notesSlides/_rels/notesSlide2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p>
            <a:pPr algn="ctr"/>
            <a:r>
              <a:rPr b="0" lang="en-CA" sz="4400" spc="-1" strike="noStrike">
                <a:latin typeface="Arial"/>
              </a:rPr>
              <a:t>Click to move the slide</a:t>
            </a:r>
            <a:endParaRPr b="0" lang="en-CA"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p>
            <a:r>
              <a:rPr b="0" lang="en-CA" sz="2000" spc="-1" strike="noStrike">
                <a:latin typeface="Arial"/>
              </a:rPr>
              <a:t>Click to edit the notes format</a:t>
            </a:r>
            <a:endParaRPr b="0" lang="en-CA"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p>
            <a:r>
              <a:rPr b="0" lang="en-CA" sz="1400" spc="-1" strike="noStrike">
                <a:latin typeface="Times New Roman"/>
              </a:rPr>
              <a:t> </a:t>
            </a:r>
            <a:endParaRPr b="0" lang="en-CA"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p>
            <a:pPr algn="r"/>
            <a:r>
              <a:rPr b="0" lang="en-CA" sz="1400" spc="-1" strike="noStrike">
                <a:latin typeface="Times New Roman"/>
              </a:rPr>
              <a:t> </a:t>
            </a:r>
            <a:endParaRPr b="0" lang="en-CA"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p>
            <a:r>
              <a:rPr b="0" lang="en-CA" sz="1400" spc="-1" strike="noStrike">
                <a:latin typeface="Times New Roman"/>
              </a:rPr>
              <a:t> </a:t>
            </a:r>
            <a:endParaRPr b="0" lang="en-CA"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p>
            <a:pPr algn="r"/>
            <a:fld id="{BB96CC4D-B9A9-4309-B9E5-AF886CD20F33}" type="slidenum">
              <a:rPr b="0" lang="en-CA" sz="1400" spc="-1" strike="noStrike">
                <a:latin typeface="Times New Roman"/>
              </a:rPr>
              <a:t>1</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1143000" y="685800"/>
            <a:ext cx="4570200" cy="3427200"/>
          </a:xfrm>
          <a:prstGeom prst="rect">
            <a:avLst/>
          </a:prstGeom>
        </p:spPr>
      </p:sp>
      <p:sp>
        <p:nvSpPr>
          <p:cNvPr id="210" name="PlaceHolder 2"/>
          <p:cNvSpPr>
            <a:spLocks noGrp="1"/>
          </p:cNvSpPr>
          <p:nvPr>
            <p:ph type="body"/>
          </p:nvPr>
        </p:nvSpPr>
        <p:spPr>
          <a:xfrm>
            <a:off x="685800" y="4343400"/>
            <a:ext cx="5484600" cy="4113000"/>
          </a:xfrm>
          <a:prstGeom prst="rect">
            <a:avLst/>
          </a:prstGeom>
        </p:spPr>
        <p:txBody>
          <a:bodyPr lIns="0" rIns="0" tIns="0" bIns="0"/>
          <a:p>
            <a:endParaRPr b="0" lang="en-CA" sz="2000" spc="-1" strike="noStrike">
              <a:latin typeface="Arial"/>
            </a:endParaRPr>
          </a:p>
        </p:txBody>
      </p:sp>
      <p:sp>
        <p:nvSpPr>
          <p:cNvPr id="211" name="CustomShape 3"/>
          <p:cNvSpPr/>
          <p:nvPr/>
        </p:nvSpPr>
        <p:spPr>
          <a:xfrm>
            <a:off x="3884760" y="8685360"/>
            <a:ext cx="2970000" cy="45540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6e83"/>
        </a:solidFill>
      </p:bgPr>
    </p:bg>
    <p:spTree>
      <p:nvGrpSpPr>
        <p:cNvPr id="1" name=""/>
        <p:cNvGrpSpPr/>
        <p:nvPr/>
      </p:nvGrpSpPr>
      <p:grpSpPr>
        <a:xfrm>
          <a:off x="0" y="0"/>
          <a:ext cx="0" cy="0"/>
          <a:chOff x="0" y="0"/>
          <a:chExt cx="0" cy="0"/>
        </a:xfrm>
      </p:grpSpPr>
      <p:sp>
        <p:nvSpPr>
          <p:cNvPr id="120" name="CustomShape 1"/>
          <p:cNvSpPr/>
          <p:nvPr/>
        </p:nvSpPr>
        <p:spPr>
          <a:xfrm>
            <a:off x="-71640" y="3240000"/>
            <a:ext cx="9142200" cy="3571200"/>
          </a:xfrm>
          <a:prstGeom prst="rect">
            <a:avLst/>
          </a:prstGeom>
          <a:solidFill>
            <a:srgbClr val="f2f2f2"/>
          </a:solidFill>
          <a:ln>
            <a:noFill/>
          </a:ln>
        </p:spPr>
        <p:style>
          <a:lnRef idx="0"/>
          <a:fillRef idx="0"/>
          <a:effectRef idx="0"/>
          <a:fontRef idx="minor"/>
        </p:style>
        <p:txBody>
          <a:bodyPr lIns="90000" rIns="90000" tIns="45000" bIns="45000"/>
          <a:p>
            <a:pPr algn="ctr">
              <a:lnSpc>
                <a:spcPct val="100000"/>
              </a:lnSpc>
              <a:spcBef>
                <a:spcPts val="641"/>
              </a:spcBef>
            </a:pPr>
            <a:endParaRPr b="0" lang="en-CA" sz="1800" spc="-1" strike="noStrike">
              <a:latin typeface="Arial"/>
            </a:endParaRPr>
          </a:p>
          <a:p>
            <a:pPr algn="ctr">
              <a:lnSpc>
                <a:spcPct val="100000"/>
              </a:lnSpc>
              <a:spcBef>
                <a:spcPts val="680"/>
              </a:spcBef>
            </a:pPr>
            <a:endParaRPr b="0" lang="en-CA" sz="1800" spc="-1" strike="noStrike">
              <a:latin typeface="Arial"/>
            </a:endParaRPr>
          </a:p>
          <a:p>
            <a:pPr algn="ctr">
              <a:lnSpc>
                <a:spcPct val="100000"/>
              </a:lnSpc>
              <a:spcBef>
                <a:spcPts val="680"/>
              </a:spcBef>
            </a:pPr>
            <a:r>
              <a:rPr b="0" lang="en-CA" sz="3400" spc="-1" strike="noStrike" cap="all">
                <a:solidFill>
                  <a:srgbClr val="000000"/>
                </a:solidFill>
                <a:latin typeface="Nexa Bold"/>
                <a:ea typeface="DejaVu Sans"/>
              </a:rPr>
              <a:t>Introducton</a:t>
            </a:r>
            <a:r>
              <a:rPr b="0" lang="en-CA" sz="3400" spc="-1" strike="noStrike">
                <a:solidFill>
                  <a:srgbClr val="292929"/>
                </a:solidFill>
                <a:latin typeface="Nexa Bold"/>
                <a:ea typeface="DejaVu Sans"/>
              </a:rPr>
              <a:t> </a:t>
            </a:r>
            <a:r>
              <a:rPr b="0" lang="en-CA" sz="3400" spc="-1" strike="noStrike" cap="all">
                <a:solidFill>
                  <a:srgbClr val="000000"/>
                </a:solidFill>
                <a:latin typeface="Nexa Bold"/>
                <a:ea typeface="DejaVu Sans"/>
              </a:rPr>
              <a:t>to Dev OPs</a:t>
            </a:r>
            <a:endParaRPr b="0" lang="en-CA" sz="3400" spc="-1" strike="noStrike">
              <a:latin typeface="Arial"/>
            </a:endParaRPr>
          </a:p>
        </p:txBody>
      </p:sp>
      <p:pic>
        <p:nvPicPr>
          <p:cNvPr id="121" name="Picture 8" descr=""/>
          <p:cNvPicPr/>
          <p:nvPr/>
        </p:nvPicPr>
        <p:blipFill>
          <a:blip r:embed="rId1"/>
          <a:stretch/>
        </p:blipFill>
        <p:spPr>
          <a:xfrm>
            <a:off x="3311640" y="1268640"/>
            <a:ext cx="2266560" cy="66384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7"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It focus on specific units or components of the software to determine whether each one is fully functional.</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A unit can refer to a function, individual program or even a procedure. </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Unit tests should be focused on one particular feature  </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The main aim is to determine whether the application functions as designed. </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One of the biggest benefits of this testing phase is that it can be run every time a piece of code is changed, allowing issues to be resolved as quickly as possible. </a:t>
            </a:r>
            <a:endParaRPr b="0" lang="en-CA" sz="2400" spc="-1" strike="noStrike">
              <a:latin typeface="Arial"/>
            </a:endParaRPr>
          </a:p>
        </p:txBody>
      </p:sp>
      <p:sp>
        <p:nvSpPr>
          <p:cNvPr id="158"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UNIT </a:t>
            </a:r>
            <a:r>
              <a:rPr b="0" lang="en-CA" sz="3000" spc="-1" strike="noStrike">
                <a:solidFill>
                  <a:srgbClr val="1fa0be"/>
                </a:solidFill>
                <a:latin typeface="Nexa Bold"/>
                <a:ea typeface="DejaVu Sans"/>
              </a:rPr>
              <a:t>TESTING</a:t>
            </a:r>
            <a:endParaRPr b="0" lang="en-CA" sz="3000" spc="-1" strike="noStrike">
              <a:latin typeface="Arial"/>
            </a:endParaRPr>
          </a:p>
        </p:txBody>
      </p:sp>
      <p:sp>
        <p:nvSpPr>
          <p:cNvPr id="159"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0"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1"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These tests build on unit tests by combining the units of code and testing that the resulting combination functions correctly as a group. </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This testing level is designed to find interface defects between the modules/functions. </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Integration tests can and will use threads, access the database or do whatever is required to ensure that all of the code and the different environment changes will work correctly.</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For these, we use various testing methods, but the specific method that will be used to get the job done will depend greatly on the way in which the units are defined.</a:t>
            </a:r>
            <a:endParaRPr b="0" lang="en-CA" sz="2400" spc="-1" strike="noStrike">
              <a:latin typeface="Arial"/>
            </a:endParaRPr>
          </a:p>
        </p:txBody>
      </p:sp>
      <p:sp>
        <p:nvSpPr>
          <p:cNvPr id="162"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INTEGRATION </a:t>
            </a:r>
            <a:r>
              <a:rPr b="0" lang="en-CA" sz="3000" spc="-1" strike="noStrike">
                <a:solidFill>
                  <a:srgbClr val="1fa0be"/>
                </a:solidFill>
                <a:latin typeface="Nexa Bold"/>
                <a:ea typeface="DejaVu Sans"/>
              </a:rPr>
              <a:t>TESTING</a:t>
            </a:r>
            <a:endParaRPr b="0" lang="en-CA" sz="3000" spc="-1" strike="noStrike">
              <a:latin typeface="Arial"/>
            </a:endParaRPr>
          </a:p>
        </p:txBody>
      </p:sp>
      <p:sp>
        <p:nvSpPr>
          <p:cNvPr id="163"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4"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5"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First level in which the complete application is tested as a whole. </a:t>
            </a:r>
            <a:endParaRPr b="0" lang="en-CA" sz="2400" spc="-1" strike="noStrike">
              <a:latin typeface="Arial"/>
            </a:endParaRPr>
          </a:p>
          <a:p>
            <a:pPr>
              <a:lnSpc>
                <a:spcPct val="100000"/>
              </a:lnSpc>
              <a:spcBef>
                <a:spcPts val="479"/>
              </a:spcBef>
            </a:pP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The goal is to assess whether the system has complied with all of the outlined requirements and to see that it meets Quality Standards. </a:t>
            </a:r>
            <a:endParaRPr b="0" lang="en-CA" sz="2400" spc="-1" strike="noStrike">
              <a:latin typeface="Arial"/>
            </a:endParaRPr>
          </a:p>
          <a:p>
            <a:pPr>
              <a:lnSpc>
                <a:spcPct val="100000"/>
              </a:lnSpc>
              <a:spcBef>
                <a:spcPts val="479"/>
              </a:spcBef>
            </a:pP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System testing is performed by independent testers who have not played a role in developing the program. This testing is performed in an environment that closely mirrors production. </a:t>
            </a:r>
            <a:endParaRPr b="0" lang="en-CA" sz="2400" spc="-1" strike="noStrike">
              <a:latin typeface="Arial"/>
            </a:endParaRPr>
          </a:p>
          <a:p>
            <a:pPr>
              <a:lnSpc>
                <a:spcPct val="100000"/>
              </a:lnSpc>
              <a:spcBef>
                <a:spcPts val="499"/>
              </a:spcBef>
            </a:pPr>
            <a:endParaRPr b="0" lang="en-CA" sz="2400" spc="-1" strike="noStrike">
              <a:latin typeface="Arial"/>
            </a:endParaRPr>
          </a:p>
        </p:txBody>
      </p:sp>
      <p:sp>
        <p:nvSpPr>
          <p:cNvPr id="166"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SYSTEM </a:t>
            </a:r>
            <a:r>
              <a:rPr b="0" lang="en-CA" sz="3000" spc="-1" strike="noStrike">
                <a:solidFill>
                  <a:srgbClr val="1fa0be"/>
                </a:solidFill>
                <a:latin typeface="Nexa Bold"/>
                <a:ea typeface="DejaVu Sans"/>
              </a:rPr>
              <a:t>TESTING</a:t>
            </a:r>
            <a:endParaRPr b="0" lang="en-CA" sz="3000" spc="-1" strike="noStrike">
              <a:latin typeface="Arial"/>
            </a:endParaRPr>
          </a:p>
        </p:txBody>
      </p:sp>
      <p:sp>
        <p:nvSpPr>
          <p:cNvPr id="167"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8"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9"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It is conducted to determine whether the system is ready for release. </a:t>
            </a:r>
            <a:endParaRPr b="0" lang="en-CA" sz="2400" spc="-1" strike="noStrike">
              <a:latin typeface="Arial"/>
            </a:endParaRPr>
          </a:p>
          <a:p>
            <a:pPr>
              <a:lnSpc>
                <a:spcPct val="100000"/>
              </a:lnSpc>
              <a:spcBef>
                <a:spcPts val="479"/>
              </a:spcBef>
            </a:pP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During this final phase, the user will test the system to find out if the application meets its business' needs. </a:t>
            </a:r>
            <a:endParaRPr b="0" lang="en-CA" sz="2400" spc="-1" strike="noStrike">
              <a:latin typeface="Arial"/>
            </a:endParaRPr>
          </a:p>
          <a:p>
            <a:pPr>
              <a:lnSpc>
                <a:spcPct val="100000"/>
              </a:lnSpc>
              <a:spcBef>
                <a:spcPts val="479"/>
              </a:spcBef>
            </a:pP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Tests are described in plain English and ensures the software, as a whole, is feature complete.</a:t>
            </a:r>
            <a:endParaRPr b="0" lang="en-CA" sz="2400" spc="-1" strike="noStrike">
              <a:latin typeface="Arial"/>
            </a:endParaRPr>
          </a:p>
          <a:p>
            <a:pPr>
              <a:lnSpc>
                <a:spcPct val="100000"/>
              </a:lnSpc>
              <a:spcBef>
                <a:spcPts val="479"/>
              </a:spcBef>
            </a:pP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Once this process has been completed and the software has passed, the program will then be delivered to production.</a:t>
            </a:r>
            <a:endParaRPr b="0" lang="en-CA" sz="2400" spc="-1" strike="noStrike">
              <a:latin typeface="Arial"/>
            </a:endParaRPr>
          </a:p>
        </p:txBody>
      </p:sp>
      <p:sp>
        <p:nvSpPr>
          <p:cNvPr id="170"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ACCEPTANCE </a:t>
            </a:r>
            <a:r>
              <a:rPr b="0" lang="en-CA" sz="3000" spc="-1" strike="noStrike">
                <a:solidFill>
                  <a:srgbClr val="1fa0be"/>
                </a:solidFill>
                <a:latin typeface="Nexa Bold"/>
                <a:ea typeface="DejaVu Sans"/>
              </a:rPr>
              <a:t>TESTING</a:t>
            </a:r>
            <a:endParaRPr b="0" lang="en-CA" sz="3000" spc="-1" strike="noStrike">
              <a:latin typeface="Arial"/>
            </a:endParaRPr>
          </a:p>
        </p:txBody>
      </p:sp>
      <p:sp>
        <p:nvSpPr>
          <p:cNvPr id="171"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2"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3"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Error is deviation from actual and expected value. It represents mistake made by people.</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Fault is incorrect step, process or data definition in a computer program which causes the program to behave in an unintended or unanticipated manner. It is the result of the error.</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Failure is the inability of a system or a component to perform its required functions within specified performance requirements. Failure occurs when fault executes.</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A defect is an error in coding or logic that causes a program to malfunction or to produce incorrect/unexpected results. A defect is said to be detected when a failure is observed.</a:t>
            </a:r>
            <a:endParaRPr b="0" lang="en-CA" sz="2400" spc="-1" strike="noStrike">
              <a:latin typeface="Arial"/>
            </a:endParaRPr>
          </a:p>
          <a:p>
            <a:pPr>
              <a:lnSpc>
                <a:spcPct val="100000"/>
              </a:lnSpc>
              <a:spcBef>
                <a:spcPts val="499"/>
              </a:spcBef>
            </a:pPr>
            <a:endParaRPr b="0" lang="en-CA" sz="2400" spc="-1" strike="noStrike">
              <a:latin typeface="Arial"/>
            </a:endParaRPr>
          </a:p>
        </p:txBody>
      </p:sp>
      <p:sp>
        <p:nvSpPr>
          <p:cNvPr id="174" name="CustomShape 2"/>
          <p:cNvSpPr/>
          <p:nvPr/>
        </p:nvSpPr>
        <p:spPr>
          <a:xfrm>
            <a:off x="432000" y="0"/>
            <a:ext cx="871020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DEFECTS, FAULTS, ERRORS, &amp; </a:t>
            </a:r>
            <a:r>
              <a:rPr b="0" lang="en-CA" sz="3000" spc="-1" strike="noStrike">
                <a:solidFill>
                  <a:srgbClr val="1fa0be"/>
                </a:solidFill>
                <a:latin typeface="Nexa Bold"/>
                <a:ea typeface="DejaVu Sans"/>
              </a:rPr>
              <a:t>FAILURES</a:t>
            </a:r>
            <a:endParaRPr b="0" lang="en-CA" sz="3000" spc="-1" strike="noStrike">
              <a:latin typeface="Arial"/>
            </a:endParaRPr>
          </a:p>
        </p:txBody>
      </p:sp>
      <p:sp>
        <p:nvSpPr>
          <p:cNvPr id="175"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6"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7"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Flexibility/Extensibility: is the ability of software to add/modify/remove functionality without damaging current system. </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Maintainability and Readability: focuses on modifications about error corrections and minor function modifications. It can be supported with useful interface definitions, documentations and also self-documenting code and/or code documentation.</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Efficiency: is mostly about response time of the software and usage of resources. This response time should be in acceptable intervals, and should not increase if transaction count increases. </a:t>
            </a:r>
            <a:endParaRPr b="0" lang="en-CA" sz="2400" spc="-1" strike="noStrike">
              <a:latin typeface="Arial"/>
            </a:endParaRPr>
          </a:p>
        </p:txBody>
      </p:sp>
      <p:sp>
        <p:nvSpPr>
          <p:cNvPr id="178"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QUALITY </a:t>
            </a:r>
            <a:r>
              <a:rPr b="0" lang="en-CA" sz="3000" spc="-1" strike="noStrike">
                <a:solidFill>
                  <a:srgbClr val="1fa0be"/>
                </a:solidFill>
                <a:latin typeface="Nexa Bold"/>
                <a:ea typeface="DejaVu Sans"/>
              </a:rPr>
              <a:t>FACTORS</a:t>
            </a:r>
            <a:endParaRPr b="0" lang="en-CA" sz="3000" spc="-1" strike="noStrike">
              <a:latin typeface="Arial"/>
            </a:endParaRPr>
          </a:p>
        </p:txBody>
      </p:sp>
      <p:sp>
        <p:nvSpPr>
          <p:cNvPr id="179"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0"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1"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Scalability: A scalable system responds user actions in an acceptable amount of time, even if load increases. More hardware may be added for handling increasing user transaction, but the architecture should not change while doing this.</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Reliability: capability of the system to maintain its service provision under defined conditions for defined periods of time. One aspect of this characteristic is fault tolerance that is the ability of a system to withstand component failure.</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Usability: User interfaces are the only visible parts of software according to the viewpoint of user. So, simplicity, taking less time to complete a job, fast learnability etc. are very important in this case. </a:t>
            </a:r>
            <a:endParaRPr b="0" lang="en-CA" sz="2400" spc="-1" strike="noStrike">
              <a:latin typeface="Arial"/>
            </a:endParaRPr>
          </a:p>
          <a:p>
            <a:pPr>
              <a:lnSpc>
                <a:spcPct val="100000"/>
              </a:lnSpc>
              <a:spcBef>
                <a:spcPts val="499"/>
              </a:spcBef>
            </a:pPr>
            <a:endParaRPr b="0" lang="en-CA" sz="2400" spc="-1" strike="noStrike">
              <a:latin typeface="Arial"/>
            </a:endParaRPr>
          </a:p>
        </p:txBody>
      </p:sp>
      <p:sp>
        <p:nvSpPr>
          <p:cNvPr id="182"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QUALITY </a:t>
            </a:r>
            <a:r>
              <a:rPr b="0" lang="en-CA" sz="3000" spc="-1" strike="noStrike">
                <a:solidFill>
                  <a:srgbClr val="1fa0be"/>
                </a:solidFill>
                <a:latin typeface="Nexa Bold"/>
                <a:ea typeface="DejaVu Sans"/>
              </a:rPr>
              <a:t>FACTORS</a:t>
            </a:r>
            <a:endParaRPr b="0" lang="en-CA" sz="3000" spc="-1" strike="noStrike">
              <a:latin typeface="Arial"/>
            </a:endParaRPr>
          </a:p>
        </p:txBody>
      </p:sp>
      <p:sp>
        <p:nvSpPr>
          <p:cNvPr id="183"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4"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5"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Portability: is about adapting software that can run on different platforms, for being more platform compatible.</a:t>
            </a:r>
            <a:endParaRPr b="0" lang="en-CA" sz="2400" spc="-1" strike="noStrike">
              <a:latin typeface="Arial"/>
            </a:endParaRPr>
          </a:p>
          <a:p>
            <a:pPr>
              <a:lnSpc>
                <a:spcPct val="100000"/>
              </a:lnSpc>
              <a:spcBef>
                <a:spcPts val="479"/>
              </a:spcBef>
            </a:pP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Functionality: is the conformity of the software with actual requirements and specifications.</a:t>
            </a:r>
            <a:endParaRPr b="0" lang="en-CA" sz="2400" spc="-1" strike="noStrike">
              <a:latin typeface="Arial"/>
            </a:endParaRPr>
          </a:p>
          <a:p>
            <a:pPr>
              <a:lnSpc>
                <a:spcPct val="100000"/>
              </a:lnSpc>
              <a:spcBef>
                <a:spcPts val="479"/>
              </a:spcBef>
            </a:pP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And there are others, like security, or testability.</a:t>
            </a:r>
            <a:endParaRPr b="0" lang="en-CA" sz="2400" spc="-1" strike="noStrike">
              <a:latin typeface="Arial"/>
            </a:endParaRPr>
          </a:p>
          <a:p>
            <a:pPr>
              <a:lnSpc>
                <a:spcPct val="100000"/>
              </a:lnSpc>
              <a:spcBef>
                <a:spcPts val="479"/>
              </a:spcBef>
            </a:pPr>
            <a:endParaRPr b="0" lang="en-CA" sz="2400" spc="-1" strike="noStrike">
              <a:latin typeface="Arial"/>
            </a:endParaRPr>
          </a:p>
        </p:txBody>
      </p:sp>
      <p:sp>
        <p:nvSpPr>
          <p:cNvPr id="186"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QUALITY </a:t>
            </a:r>
            <a:r>
              <a:rPr b="0" lang="en-CA" sz="3000" spc="-1" strike="noStrike">
                <a:solidFill>
                  <a:srgbClr val="1fa0be"/>
                </a:solidFill>
                <a:latin typeface="Nexa Bold"/>
                <a:ea typeface="DejaVu Sans"/>
              </a:rPr>
              <a:t>FACTORS</a:t>
            </a:r>
            <a:endParaRPr b="0" lang="en-CA" sz="3000" spc="-1" strike="noStrike">
              <a:latin typeface="Arial"/>
            </a:endParaRPr>
          </a:p>
        </p:txBody>
      </p:sp>
      <p:sp>
        <p:nvSpPr>
          <p:cNvPr id="187"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8"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9" name="CustomShape 1"/>
          <p:cNvSpPr/>
          <p:nvPr/>
        </p:nvSpPr>
        <p:spPr>
          <a:xfrm>
            <a:off x="432000" y="1484640"/>
            <a:ext cx="8278200" cy="52196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a:lnSpc>
                <a:spcPct val="100000"/>
              </a:lnSpc>
              <a:spcBef>
                <a:spcPts val="479"/>
              </a:spcBef>
            </a:pPr>
            <a:r>
              <a:rPr b="0" lang="en-CA" sz="2400" spc="-1" strike="noStrike">
                <a:solidFill>
                  <a:srgbClr val="000000"/>
                </a:solidFill>
                <a:latin typeface="Calibri"/>
                <a:ea typeface="DejaVu Sans"/>
              </a:rPr>
              <a:t>A Metric is a quantitative measure of the degree to which a system, system component, or process possesses a given attribute.</a:t>
            </a:r>
            <a:endParaRPr b="0" lang="en-CA" sz="2400" spc="-1" strike="noStrike">
              <a:latin typeface="Arial"/>
            </a:endParaRPr>
          </a:p>
          <a:p>
            <a:pPr>
              <a:lnSpc>
                <a:spcPct val="100000"/>
              </a:lnSpc>
              <a:spcBef>
                <a:spcPts val="479"/>
              </a:spcBef>
            </a:pPr>
            <a:endParaRPr b="0" lang="en-CA" sz="2400" spc="-1" strike="noStrike">
              <a:latin typeface="Arial"/>
            </a:endParaRPr>
          </a:p>
          <a:p>
            <a:pPr>
              <a:lnSpc>
                <a:spcPct val="100000"/>
              </a:lnSpc>
              <a:spcBef>
                <a:spcPts val="479"/>
              </a:spcBef>
            </a:pPr>
            <a:r>
              <a:rPr b="0" lang="en-CA" sz="2400" spc="-1" strike="noStrike">
                <a:solidFill>
                  <a:srgbClr val="000000"/>
                </a:solidFill>
                <a:latin typeface="Calibri"/>
                <a:ea typeface="DejaVu Sans"/>
              </a:rPr>
              <a:t>Metrics life cycle:</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Analysis: identification, definition</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Communicate: explain, educate</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Evaluation: capture &amp; verify, calculate</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Report: develop report, distribute, take feedback</a:t>
            </a:r>
            <a:endParaRPr b="0" lang="en-CA" sz="2400" spc="-1" strike="noStrike">
              <a:latin typeface="Arial"/>
            </a:endParaRPr>
          </a:p>
        </p:txBody>
      </p:sp>
      <p:sp>
        <p:nvSpPr>
          <p:cNvPr id="190"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TESTING </a:t>
            </a:r>
            <a:r>
              <a:rPr b="0" lang="en-CA" sz="3000" spc="-1" strike="noStrike">
                <a:solidFill>
                  <a:srgbClr val="1fa0be"/>
                </a:solidFill>
                <a:latin typeface="Nexa Bold"/>
                <a:ea typeface="DejaVu Sans"/>
              </a:rPr>
              <a:t>METRICS</a:t>
            </a:r>
            <a:endParaRPr b="0" lang="en-CA" sz="3000" spc="-1" strike="noStrike">
              <a:latin typeface="Arial"/>
            </a:endParaRPr>
          </a:p>
        </p:txBody>
      </p:sp>
      <p:sp>
        <p:nvSpPr>
          <p:cNvPr id="191"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2"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3" name="CustomShape 1"/>
          <p:cNvSpPr/>
          <p:nvPr/>
        </p:nvSpPr>
        <p:spPr>
          <a:xfrm>
            <a:off x="432000" y="1484640"/>
            <a:ext cx="8278200" cy="5219640"/>
          </a:xfrm>
          <a:prstGeom prst="rect">
            <a:avLst/>
          </a:prstGeom>
          <a:noFill/>
          <a:ln>
            <a:noFill/>
          </a:ln>
        </p:spPr>
        <p:style>
          <a:lnRef idx="0"/>
          <a:fillRef idx="0"/>
          <a:effectRef idx="0"/>
          <a:fontRef idx="minor"/>
        </p:style>
        <p:txBody>
          <a:bodyPr lIns="90000" rIns="90000" tIns="45000" bIns="45000"/>
          <a:p>
            <a:pPr>
              <a:lnSpc>
                <a:spcPct val="100000"/>
              </a:lnSpc>
              <a:spcBef>
                <a:spcPts val="439"/>
              </a:spcBef>
            </a:pPr>
            <a:r>
              <a:rPr b="0" lang="en-CA" sz="2200" spc="-1" strike="noStrike">
                <a:solidFill>
                  <a:srgbClr val="000000"/>
                </a:solidFill>
                <a:latin typeface="Calibri"/>
                <a:ea typeface="DejaVu Sans"/>
              </a:rPr>
              <a:t>Examples of software testing metrics:</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Number of requirements</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Number of test cases per requirement</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Total of test cases for all requirements</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Test cases executed</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Test cases passed</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Test cases failed</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Test cases blocked</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Number of defects identified</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Critical defects count</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High defects count</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Medium defect count</a:t>
            </a:r>
            <a:endParaRPr b="0" lang="en-CA" sz="2200" spc="-1" strike="noStrike">
              <a:latin typeface="Arial"/>
            </a:endParaRPr>
          </a:p>
          <a:p>
            <a:pPr marL="343080" indent="-341280">
              <a:lnSpc>
                <a:spcPct val="100000"/>
              </a:lnSpc>
              <a:spcBef>
                <a:spcPts val="439"/>
              </a:spcBef>
              <a:buClr>
                <a:srgbClr val="000000"/>
              </a:buClr>
              <a:buFont typeface="Arial"/>
              <a:buChar char="•"/>
            </a:pPr>
            <a:r>
              <a:rPr b="0" lang="en-CA" sz="2200" spc="-1" strike="noStrike">
                <a:solidFill>
                  <a:srgbClr val="000000"/>
                </a:solidFill>
                <a:latin typeface="Calibri"/>
                <a:ea typeface="DejaVu Sans"/>
              </a:rPr>
              <a:t>Low defect count</a:t>
            </a:r>
            <a:endParaRPr b="0" lang="en-CA" sz="2200" spc="-1" strike="noStrike">
              <a:latin typeface="Arial"/>
            </a:endParaRPr>
          </a:p>
        </p:txBody>
      </p:sp>
      <p:sp>
        <p:nvSpPr>
          <p:cNvPr id="194"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TESTING </a:t>
            </a:r>
            <a:r>
              <a:rPr b="0" lang="en-CA" sz="3000" spc="-1" strike="noStrike">
                <a:solidFill>
                  <a:srgbClr val="1fa0be"/>
                </a:solidFill>
                <a:latin typeface="Nexa Bold"/>
                <a:ea typeface="DejaVu Sans"/>
              </a:rPr>
              <a:t>METRICS</a:t>
            </a:r>
            <a:endParaRPr b="0" lang="en-CA" sz="3000" spc="-1" strike="noStrike">
              <a:latin typeface="Arial"/>
            </a:endParaRPr>
          </a:p>
        </p:txBody>
      </p:sp>
      <p:sp>
        <p:nvSpPr>
          <p:cNvPr id="195"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6"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2"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Why We need Dev Ops and What is dev ops</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Setting up our Tool Set</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Python (and why we’re learning it in a dev ops course)</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Source Code Management</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Integration</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Delivery</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Virtualization</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Configuration Managment (ansible, puppet, chef, terraform)</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Containerization (Docker / Kubernetes )</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Monitoring (Nagios, AWS Cloudwatch, Splunk)</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Cloud Computing (Code Commit, Code Pipeline AWS Ops Works)</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DevOps for 2020 (new tools / topics in the dev ops pipeline)</a:t>
            </a:r>
            <a:endParaRPr b="0" lang="en-CA" sz="2400" spc="-1" strike="noStrike">
              <a:latin typeface="Arial"/>
            </a:endParaRPr>
          </a:p>
          <a:p>
            <a:pPr>
              <a:lnSpc>
                <a:spcPct val="100000"/>
              </a:lnSpc>
              <a:spcBef>
                <a:spcPts val="561"/>
              </a:spcBef>
            </a:pPr>
            <a:r>
              <a:rPr b="0" lang="en-CA" sz="2800" spc="-1" strike="noStrike">
                <a:solidFill>
                  <a:srgbClr val="000000"/>
                </a:solidFill>
                <a:latin typeface="Calibri"/>
                <a:ea typeface="DejaVu Sans"/>
              </a:rPr>
              <a:t> </a:t>
            </a:r>
            <a:endParaRPr b="0" lang="en-CA" sz="2800" spc="-1" strike="noStrike">
              <a:latin typeface="Arial"/>
            </a:endParaRPr>
          </a:p>
          <a:p>
            <a:pPr>
              <a:lnSpc>
                <a:spcPct val="100000"/>
              </a:lnSpc>
              <a:spcBef>
                <a:spcPts val="499"/>
              </a:spcBef>
            </a:pPr>
            <a:endParaRPr b="0" lang="en-CA" sz="2800" spc="-1" strike="noStrike">
              <a:latin typeface="Arial"/>
            </a:endParaRPr>
          </a:p>
        </p:txBody>
      </p:sp>
      <p:sp>
        <p:nvSpPr>
          <p:cNvPr id="123"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OUR </a:t>
            </a:r>
            <a:r>
              <a:rPr b="0" lang="en-CA" sz="3000" spc="-1" strike="noStrike" cap="all">
                <a:solidFill>
                  <a:srgbClr val="1fa0be"/>
                </a:solidFill>
                <a:latin typeface="Nexa Bold"/>
                <a:ea typeface="DejaVu Sans"/>
              </a:rPr>
              <a:t>Topics</a:t>
            </a:r>
            <a:endParaRPr b="0" lang="en-CA" sz="3000" spc="-1" strike="noStrike">
              <a:latin typeface="Arial"/>
            </a:endParaRPr>
          </a:p>
        </p:txBody>
      </p:sp>
      <p:sp>
        <p:nvSpPr>
          <p:cNvPr id="124"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5"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Choose a complex website</a:t>
            </a:r>
            <a:endParaRPr b="0" lang="en-CA" sz="2400" spc="-1" strike="noStrike">
              <a:latin typeface="Arial"/>
            </a:endParaRPr>
          </a:p>
          <a:p>
            <a:pPr lvl="1" marL="743040" indent="-284040">
              <a:lnSpc>
                <a:spcPct val="100000"/>
              </a:lnSpc>
              <a:spcBef>
                <a:spcPts val="439"/>
              </a:spcBef>
              <a:buClr>
                <a:srgbClr val="000000"/>
              </a:buClr>
              <a:buFont typeface="Wingdings" charset="2"/>
              <a:buChar char=""/>
            </a:pPr>
            <a:r>
              <a:rPr b="0" lang="en-CA" sz="2200" spc="-1" strike="noStrike">
                <a:solidFill>
                  <a:srgbClr val="000000"/>
                </a:solidFill>
                <a:latin typeface="Calibri"/>
                <a:ea typeface="DejaVu Sans"/>
              </a:rPr>
              <a:t>Build a Test Plan using 3 or more testing tools, that includes at least 50 Test Cases</a:t>
            </a:r>
            <a:endParaRPr b="0" lang="en-CA" sz="2200" spc="-1" strike="noStrike">
              <a:latin typeface="Arial"/>
            </a:endParaRPr>
          </a:p>
          <a:p>
            <a:pPr lvl="1" marL="743040" indent="-284040">
              <a:lnSpc>
                <a:spcPct val="100000"/>
              </a:lnSpc>
              <a:spcBef>
                <a:spcPts val="439"/>
              </a:spcBef>
              <a:buClr>
                <a:srgbClr val="000000"/>
              </a:buClr>
              <a:buFont typeface="Wingdings" charset="2"/>
              <a:buChar char=""/>
            </a:pPr>
            <a:r>
              <a:rPr b="0" lang="en-CA" sz="2200" spc="-1" strike="noStrike">
                <a:solidFill>
                  <a:srgbClr val="000000"/>
                </a:solidFill>
                <a:latin typeface="Calibri"/>
                <a:ea typeface="DejaVu Sans"/>
              </a:rPr>
              <a:t>Execute Test Plan</a:t>
            </a:r>
            <a:endParaRPr b="0" lang="en-CA" sz="2200" spc="-1" strike="noStrike">
              <a:latin typeface="Arial"/>
            </a:endParaRPr>
          </a:p>
          <a:p>
            <a:pPr lvl="1" marL="743040" indent="-284040">
              <a:lnSpc>
                <a:spcPct val="100000"/>
              </a:lnSpc>
              <a:spcBef>
                <a:spcPts val="439"/>
              </a:spcBef>
              <a:buClr>
                <a:srgbClr val="000000"/>
              </a:buClr>
              <a:buFont typeface="Wingdings" charset="2"/>
              <a:buChar char=""/>
            </a:pPr>
            <a:r>
              <a:rPr b="0" lang="en-CA" sz="2200" spc="-1" strike="noStrike">
                <a:solidFill>
                  <a:srgbClr val="000000"/>
                </a:solidFill>
                <a:latin typeface="Calibri"/>
                <a:ea typeface="DejaVu Sans"/>
              </a:rPr>
              <a:t>Build a report based on the results of the Test Plan</a:t>
            </a:r>
            <a:endParaRPr b="0" lang="en-CA" sz="2200" spc="-1" strike="noStrike">
              <a:latin typeface="Arial"/>
            </a:endParaRPr>
          </a:p>
        </p:txBody>
      </p:sp>
      <p:sp>
        <p:nvSpPr>
          <p:cNvPr id="198"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FINAL </a:t>
            </a:r>
            <a:r>
              <a:rPr b="0" lang="en-CA" sz="3000" spc="-1" strike="noStrike">
                <a:solidFill>
                  <a:srgbClr val="1fa0be"/>
                </a:solidFill>
                <a:latin typeface="Nexa Bold"/>
                <a:ea typeface="DejaVu Sans"/>
              </a:rPr>
              <a:t>PROJECT</a:t>
            </a:r>
            <a:endParaRPr b="0" lang="en-CA" sz="3000" spc="-1" strike="noStrike">
              <a:latin typeface="Arial"/>
            </a:endParaRPr>
          </a:p>
        </p:txBody>
      </p:sp>
      <p:sp>
        <p:nvSpPr>
          <p:cNvPr id="199"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0"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1"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a:lnSpc>
                <a:spcPct val="100000"/>
              </a:lnSpc>
              <a:spcBef>
                <a:spcPts val="479"/>
              </a:spcBef>
            </a:pPr>
            <a:r>
              <a:rPr b="0" lang="en-CA" sz="2400" spc="-1" strike="noStrike">
                <a:solidFill>
                  <a:srgbClr val="000000"/>
                </a:solidFill>
                <a:latin typeface="Calibri"/>
                <a:ea typeface="DejaVu Sans"/>
              </a:rPr>
              <a:t>Test Plan!</a:t>
            </a:r>
            <a:endParaRPr b="0" lang="en-CA" sz="2400" spc="-1" strike="noStrike">
              <a:latin typeface="Arial"/>
            </a:endParaRPr>
          </a:p>
        </p:txBody>
      </p:sp>
      <p:sp>
        <p:nvSpPr>
          <p:cNvPr id="202"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NEXT </a:t>
            </a:r>
            <a:r>
              <a:rPr b="0" lang="en-CA" sz="3000" spc="-1" strike="noStrike">
                <a:solidFill>
                  <a:srgbClr val="1fa0be"/>
                </a:solidFill>
                <a:latin typeface="Nexa Bold"/>
                <a:ea typeface="DejaVu Sans"/>
              </a:rPr>
              <a:t>CLASS</a:t>
            </a:r>
            <a:endParaRPr b="0" lang="en-CA" sz="3000" spc="-1" strike="noStrike">
              <a:latin typeface="Arial"/>
            </a:endParaRPr>
          </a:p>
        </p:txBody>
      </p:sp>
      <p:sp>
        <p:nvSpPr>
          <p:cNvPr id="203"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4"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5" name="CustomShape 1"/>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THE </a:t>
            </a:r>
            <a:r>
              <a:rPr b="0" lang="en-CA" sz="3000" spc="-1" strike="noStrike">
                <a:solidFill>
                  <a:srgbClr val="1fa0be"/>
                </a:solidFill>
                <a:latin typeface="Nexa Bold"/>
                <a:ea typeface="DejaVu Sans"/>
              </a:rPr>
              <a:t>END</a:t>
            </a:r>
            <a:endParaRPr b="0" lang="en-CA" sz="3000" spc="-1" strike="noStrike">
              <a:latin typeface="Arial"/>
            </a:endParaRPr>
          </a:p>
        </p:txBody>
      </p:sp>
      <p:sp>
        <p:nvSpPr>
          <p:cNvPr id="206" name="CustomShape 2"/>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8" name="CustomShape 4"/>
          <p:cNvSpPr/>
          <p:nvPr/>
        </p:nvSpPr>
        <p:spPr>
          <a:xfrm>
            <a:off x="432000" y="1340640"/>
            <a:ext cx="8278200" cy="521820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spcBef>
                <a:spcPts val="921"/>
              </a:spcBef>
            </a:pPr>
            <a:r>
              <a:rPr b="1" lang="en-CA" sz="4600" spc="-1" strike="noStrike">
                <a:solidFill>
                  <a:srgbClr val="146e83"/>
                </a:solidFill>
                <a:latin typeface="Calibri"/>
                <a:ea typeface="DejaVu Sans"/>
              </a:rPr>
              <a:t>QUESTIONS?</a:t>
            </a:r>
            <a:endParaRPr b="0" lang="en-CA" sz="46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6"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CA" sz="2800" spc="-1" strike="noStrike">
                <a:solidFill>
                  <a:srgbClr val="000000"/>
                </a:solidFill>
                <a:latin typeface="Arial"/>
                <a:ea typeface="DejaVu Sans"/>
              </a:rPr>
              <a:t>Software Development in the 1990’s</a:t>
            </a:r>
            <a:endParaRPr b="0" lang="en-CA" sz="2800" spc="-1" strike="noStrike">
              <a:latin typeface="Arial"/>
            </a:endParaRPr>
          </a:p>
          <a:p>
            <a:pPr>
              <a:lnSpc>
                <a:spcPct val="100000"/>
              </a:lnSpc>
              <a:spcBef>
                <a:spcPts val="479"/>
              </a:spcBef>
            </a:pPr>
            <a:endParaRPr b="0" lang="en-CA" sz="28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Programmers would write software and then manually share it with users on servers.</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Users would download that software and manually install it on their computers.</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People that wrote the software were generally seperated from the people that maintained the servers for running the software on.</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Bringing software to market was a long, arduous task filled with complicated and error prone steps, resulting in a long development lifecycle.</a:t>
            </a:r>
            <a:endParaRPr b="0" lang="en-CA" sz="2400" spc="-1" strike="noStrike">
              <a:latin typeface="Arial"/>
            </a:endParaRPr>
          </a:p>
          <a:p>
            <a:pPr marL="343080" indent="-341280">
              <a:lnSpc>
                <a:spcPct val="100000"/>
              </a:lnSpc>
              <a:spcBef>
                <a:spcPts val="479"/>
              </a:spcBef>
              <a:buClr>
                <a:srgbClr val="000000"/>
              </a:buClr>
              <a:buFont typeface="Arial"/>
              <a:buChar char="•"/>
            </a:pPr>
            <a:endParaRPr b="0" lang="en-CA" sz="2400" spc="-1" strike="noStrike">
              <a:latin typeface="Arial"/>
            </a:endParaRPr>
          </a:p>
        </p:txBody>
      </p:sp>
      <p:sp>
        <p:nvSpPr>
          <p:cNvPr id="127"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p:txBody>
      </p:sp>
      <p:sp>
        <p:nvSpPr>
          <p:cNvPr id="128"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9"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0" name="CustomShape 1"/>
          <p:cNvSpPr/>
          <p:nvPr/>
        </p:nvSpPr>
        <p:spPr>
          <a:xfrm>
            <a:off x="432000" y="1368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31" name="CustomShape 2"/>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33" name="CustomShape 4"/>
          <p:cNvSpPr/>
          <p:nvPr/>
        </p:nvSpPr>
        <p:spPr>
          <a:xfrm>
            <a:off x="457200" y="273600"/>
            <a:ext cx="8228880" cy="530748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34" name="CustomShape 5"/>
          <p:cNvSpPr/>
          <p:nvPr/>
        </p:nvSpPr>
        <p:spPr>
          <a:xfrm>
            <a:off x="576000" y="1728000"/>
            <a:ext cx="6767640" cy="239364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latin typeface="Arial"/>
              </a:rPr>
              <a:t>Why this is bad:</a:t>
            </a:r>
            <a:endParaRPr b="0" lang="en-CA" sz="1800" spc="-1" strike="noStrike">
              <a:latin typeface="Arial"/>
            </a:endParaRPr>
          </a:p>
          <a:p>
            <a:pPr>
              <a:lnSpc>
                <a:spcPct val="100000"/>
              </a:lnSpc>
            </a:pPr>
            <a:endParaRPr b="0" lang="en-CA" sz="1800" spc="-1" strike="noStrike">
              <a:latin typeface="Arial"/>
            </a:endParaRPr>
          </a:p>
          <a:p>
            <a:pPr marL="216000" indent="-215640">
              <a:lnSpc>
                <a:spcPct val="100000"/>
              </a:lnSpc>
              <a:buClr>
                <a:srgbClr val="000000"/>
              </a:buClr>
              <a:buSzPct val="45000"/>
              <a:buFont typeface="Wingdings" charset="2"/>
              <a:buChar char=""/>
            </a:pPr>
            <a:r>
              <a:rPr b="0" lang="en-CA" sz="1800" spc="-1" strike="noStrike">
                <a:latin typeface="Arial"/>
              </a:rPr>
              <a:t>Manually creating software and manually installing software introduces a lot of manual errors into the process.</a:t>
            </a:r>
            <a:endParaRPr b="0" lang="en-CA" sz="1800" spc="-1" strike="noStrike">
              <a:latin typeface="Arial"/>
            </a:endParaRPr>
          </a:p>
          <a:p>
            <a:pPr>
              <a:lnSpc>
                <a:spcPct val="100000"/>
              </a:lnSpc>
            </a:pPr>
            <a:endParaRPr b="0" lang="en-CA" sz="1800" spc="-1" strike="noStrike">
              <a:latin typeface="Arial"/>
            </a:endParaRPr>
          </a:p>
          <a:p>
            <a:pPr marL="216000" indent="-215640">
              <a:lnSpc>
                <a:spcPct val="100000"/>
              </a:lnSpc>
              <a:buClr>
                <a:srgbClr val="000000"/>
              </a:buClr>
              <a:buSzPct val="45000"/>
              <a:buFont typeface="Wingdings" charset="2"/>
              <a:buChar char=""/>
            </a:pPr>
            <a:r>
              <a:rPr b="0" lang="en-CA" sz="1800" spc="-1" strike="noStrike">
                <a:latin typeface="Arial"/>
              </a:rPr>
              <a:t>Seperating the process of bringing software to market into two isolated teams tends to create animosity and “its your fault not mine” type of behaviour.</a:t>
            </a:r>
            <a:endParaRPr b="0" lang="en-CA" sz="1800" spc="-1" strike="noStrike">
              <a:latin typeface="Arial"/>
            </a:endParaRPr>
          </a:p>
          <a:p>
            <a:pPr marL="216000" indent="-215640">
              <a:lnSpc>
                <a:spcPct val="100000"/>
              </a:lnSpc>
              <a:buClr>
                <a:srgbClr val="000000"/>
              </a:buClr>
              <a:buSzPct val="45000"/>
              <a:buFont typeface="Wingdings" charset="2"/>
              <a:buChar char=""/>
            </a:pPr>
            <a:endParaRPr b="0" lang="en-CA" sz="1800" spc="-1" strike="noStrike">
              <a:latin typeface="Arial"/>
            </a:endParaRPr>
          </a:p>
          <a:p>
            <a:pPr marL="216000" indent="-215640">
              <a:lnSpc>
                <a:spcPct val="100000"/>
              </a:lnSpc>
              <a:buClr>
                <a:srgbClr val="000000"/>
              </a:buClr>
              <a:buSzPct val="45000"/>
              <a:buFont typeface="Wingdings" charset="2"/>
              <a:buChar char=""/>
            </a:pPr>
            <a:r>
              <a:rPr b="0" lang="en-CA" sz="1800" spc="-1" strike="noStrike">
                <a:latin typeface="Arial"/>
              </a:rPr>
              <a:t>With this paradigm, software takes a long time to be delivered and another company that is faster and better will drive you out of the market.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5" name="CustomShape 1"/>
          <p:cNvSpPr/>
          <p:nvPr/>
        </p:nvSpPr>
        <p:spPr>
          <a:xfrm>
            <a:off x="432000" y="1368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36" name="CustomShape 2"/>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38" name="CustomShape 4"/>
          <p:cNvSpPr/>
          <p:nvPr/>
        </p:nvSpPr>
        <p:spPr>
          <a:xfrm>
            <a:off x="457200" y="273600"/>
            <a:ext cx="8228880" cy="530748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39" name="CustomShape 5"/>
          <p:cNvSpPr/>
          <p:nvPr/>
        </p:nvSpPr>
        <p:spPr>
          <a:xfrm>
            <a:off x="576000" y="1728000"/>
            <a:ext cx="6767640" cy="239364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latin typeface="Arial"/>
              </a:rPr>
              <a:t>What is dev ops:</a:t>
            </a:r>
            <a:endParaRPr b="0" lang="en-CA" sz="1800" spc="-1" strike="noStrike">
              <a:latin typeface="Arial"/>
            </a:endParaRPr>
          </a:p>
          <a:p>
            <a:pPr>
              <a:lnSpc>
                <a:spcPct val="100000"/>
              </a:lnSpc>
            </a:pPr>
            <a:endParaRPr b="0" lang="en-CA" sz="1800" spc="-1" strike="noStrike">
              <a:latin typeface="Arial"/>
            </a:endParaRPr>
          </a:p>
          <a:p>
            <a:pPr marL="216000" indent="-215640">
              <a:lnSpc>
                <a:spcPct val="100000"/>
              </a:lnSpc>
              <a:buClr>
                <a:srgbClr val="000000"/>
              </a:buClr>
              <a:buSzPct val="45000"/>
              <a:buFont typeface="Wingdings" charset="2"/>
              <a:buChar char=""/>
            </a:pPr>
            <a:r>
              <a:rPr b="0" lang="en-CA" sz="1800" spc="-1" strike="noStrike">
                <a:latin typeface="Arial"/>
              </a:rPr>
              <a:t>The introduction of the Dev Ops practice brought about a merging of the Development Team and the Operations Team into a position called “Dev Ops”.</a:t>
            </a:r>
            <a:endParaRPr b="0" lang="en-CA" sz="1800" spc="-1" strike="noStrike">
              <a:latin typeface="Arial"/>
            </a:endParaRPr>
          </a:p>
          <a:p>
            <a:pPr marL="216000" indent="-215640">
              <a:lnSpc>
                <a:spcPct val="100000"/>
              </a:lnSpc>
              <a:buClr>
                <a:srgbClr val="000000"/>
              </a:buClr>
              <a:buSzPct val="45000"/>
              <a:buFont typeface="Wingdings" charset="2"/>
              <a:buChar char=""/>
            </a:pPr>
            <a:endParaRPr b="0" lang="en-CA" sz="1800" spc="-1" strike="noStrike">
              <a:latin typeface="Arial"/>
            </a:endParaRPr>
          </a:p>
          <a:p>
            <a:pPr marL="216000" indent="-215640">
              <a:lnSpc>
                <a:spcPct val="100000"/>
              </a:lnSpc>
              <a:buClr>
                <a:srgbClr val="000000"/>
              </a:buClr>
              <a:buSzPct val="45000"/>
              <a:buFont typeface="Wingdings" charset="2"/>
              <a:buChar char=""/>
            </a:pPr>
            <a:r>
              <a:rPr b="0" lang="en-CA" sz="1800" spc="-1" strike="noStrike">
                <a:latin typeface="Arial"/>
              </a:rPr>
              <a:t>Working together, these teams create a synergy that makes working in a software company a pleasure rather than a stressful ordeal.</a:t>
            </a:r>
            <a:endParaRPr b="0" lang="en-CA" sz="1800" spc="-1" strike="noStrike">
              <a:latin typeface="Arial"/>
            </a:endParaRPr>
          </a:p>
          <a:p>
            <a:pPr marL="216000" indent="-215640">
              <a:lnSpc>
                <a:spcPct val="100000"/>
              </a:lnSpc>
              <a:buClr>
                <a:srgbClr val="000000"/>
              </a:buClr>
              <a:buSzPct val="45000"/>
              <a:buFont typeface="Wingdings" charset="2"/>
              <a:buChar char=""/>
            </a:pPr>
            <a:endParaRPr b="0" lang="en-CA" sz="1800" spc="-1" strike="noStrike">
              <a:latin typeface="Arial"/>
            </a:endParaRPr>
          </a:p>
          <a:p>
            <a:pPr marL="216000" indent="-215640">
              <a:lnSpc>
                <a:spcPct val="100000"/>
              </a:lnSpc>
              <a:buClr>
                <a:srgbClr val="000000"/>
              </a:buClr>
              <a:buSzPct val="45000"/>
              <a:buFont typeface="Wingdings" charset="2"/>
              <a:buChar char=""/>
            </a:pPr>
            <a:r>
              <a:rPr b="0" lang="en-CA" sz="1800" spc="-1" strike="noStrike">
                <a:latin typeface="Arial"/>
              </a:rPr>
              <a:t>From Wikipedia:</a:t>
            </a:r>
            <a:endParaRPr b="0" lang="en-CA" sz="1800" spc="-1" strike="noStrike">
              <a:latin typeface="Arial"/>
            </a:endParaRPr>
          </a:p>
          <a:p>
            <a:pPr lvl="1" marL="432000" indent="-216000">
              <a:lnSpc>
                <a:spcPct val="100000"/>
              </a:lnSpc>
              <a:buClr>
                <a:srgbClr val="000000"/>
              </a:buClr>
              <a:buSzPct val="45000"/>
              <a:buFont typeface="Wingdings" charset="2"/>
              <a:buChar char=""/>
            </a:pPr>
            <a:r>
              <a:rPr b="0" i="1" lang="en-CA" sz="1800" spc="-1" strike="noStrike">
                <a:latin typeface="Arial"/>
              </a:rPr>
              <a:t>Devops is a set of practices that combines software development and information-technology operations which aims to shorten the systems development life cycle and provide to shorten the systems development cycle and provide continous delivery with high software quality.</a:t>
            </a:r>
            <a:endParaRPr b="0" lang="en-CA" sz="1800" spc="-1" strike="noStrike">
              <a:latin typeface="Arial"/>
            </a:endParaRPr>
          </a:p>
          <a:p>
            <a:pPr>
              <a:lnSpc>
                <a:spcPct val="100000"/>
              </a:lnSpc>
            </a:pPr>
            <a:endParaRPr b="0" lang="en-CA"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0" name="CustomShape 1"/>
          <p:cNvSpPr/>
          <p:nvPr/>
        </p:nvSpPr>
        <p:spPr>
          <a:xfrm>
            <a:off x="432000" y="1368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Installing Our </a:t>
            </a:r>
            <a:r>
              <a:rPr b="0" lang="en-CA" sz="3000" spc="-1" strike="noStrike" cap="all">
                <a:solidFill>
                  <a:srgbClr val="1fa0be"/>
                </a:solidFill>
                <a:latin typeface="Nexa Bold"/>
                <a:ea typeface="DejaVu Sans"/>
              </a:rPr>
              <a:t>TooLSET</a:t>
            </a:r>
            <a:endParaRPr b="0" lang="en-CA" sz="3000" spc="-1" strike="noStrike">
              <a:latin typeface="Arial"/>
            </a:endParaRPr>
          </a:p>
          <a:p>
            <a:pPr>
              <a:lnSpc>
                <a:spcPct val="100000"/>
              </a:lnSpc>
            </a:pPr>
            <a:endParaRPr b="0" lang="en-CA" sz="3000" spc="-1" strike="noStrike">
              <a:latin typeface="Arial"/>
            </a:endParaRPr>
          </a:p>
        </p:txBody>
      </p:sp>
      <p:sp>
        <p:nvSpPr>
          <p:cNvPr id="141" name="CustomShape 2"/>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3" name="CustomShape 4"/>
          <p:cNvSpPr/>
          <p:nvPr/>
        </p:nvSpPr>
        <p:spPr>
          <a:xfrm>
            <a:off x="457200" y="273600"/>
            <a:ext cx="8228880" cy="530748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4" name="CustomShape 5"/>
          <p:cNvSpPr/>
          <p:nvPr/>
        </p:nvSpPr>
        <p:spPr>
          <a:xfrm>
            <a:off x="576000" y="1728000"/>
            <a:ext cx="6767640" cy="239364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latin typeface="Arial"/>
              </a:rPr>
              <a:t>The tools we will be using in this course:</a:t>
            </a:r>
            <a:endParaRPr b="0" lang="en-CA" sz="1800" spc="-1" strike="noStrike">
              <a:latin typeface="Arial"/>
            </a:endParaRPr>
          </a:p>
          <a:p>
            <a:pPr>
              <a:lnSpc>
                <a:spcPct val="100000"/>
              </a:lnSpc>
            </a:pPr>
            <a:endParaRPr b="0" lang="en-CA" sz="1800" spc="-1" strike="noStrike">
              <a:latin typeface="Arial"/>
            </a:endParaRPr>
          </a:p>
          <a:p>
            <a:pPr marL="216000" indent="-215640">
              <a:lnSpc>
                <a:spcPct val="100000"/>
              </a:lnSpc>
              <a:buClr>
                <a:srgbClr val="000000"/>
              </a:buClr>
              <a:buSzPct val="45000"/>
              <a:buFont typeface="Wingdings" charset="2"/>
              <a:buChar char=""/>
            </a:pPr>
            <a:r>
              <a:rPr b="0" lang="en-CA" sz="1800" spc="-1" strike="noStrike">
                <a:latin typeface="Arial"/>
              </a:rPr>
              <a:t>There will be a handout that goes through the steps of creating the environment we need for this course.  Please make sure you read through and install all the software on that list.</a:t>
            </a:r>
            <a:endParaRPr b="0" lang="en-CA" sz="1800" spc="-1" strike="noStrike">
              <a:latin typeface="Arial"/>
            </a:endParaRPr>
          </a:p>
          <a:p>
            <a:pPr marL="216000" indent="-215640">
              <a:lnSpc>
                <a:spcPct val="100000"/>
              </a:lnSpc>
              <a:buClr>
                <a:srgbClr val="000000"/>
              </a:buClr>
              <a:buSzPct val="45000"/>
              <a:buFont typeface="Wingdings" charset="2"/>
              <a:buChar char=""/>
            </a:pPr>
            <a:endParaRPr b="0" lang="en-CA" sz="1800" spc="-1" strike="noStrike">
              <a:latin typeface="Arial"/>
            </a:endParaRPr>
          </a:p>
          <a:p>
            <a:pPr marL="216000" indent="-215640">
              <a:lnSpc>
                <a:spcPct val="100000"/>
              </a:lnSpc>
              <a:buClr>
                <a:srgbClr val="000000"/>
              </a:buClr>
              <a:buSzPct val="45000"/>
              <a:buFont typeface="Wingdings" charset="2"/>
              <a:buChar char=""/>
            </a:pPr>
            <a:r>
              <a:rPr b="0" lang="en-CA" sz="1800" spc="-1" strike="noStrike">
                <a:latin typeface="Arial"/>
              </a:rPr>
              <a:t>We will be installing:</a:t>
            </a:r>
            <a:endParaRPr b="0" lang="en-CA" sz="1800" spc="-1" strike="noStrike">
              <a:latin typeface="Arial"/>
            </a:endParaRPr>
          </a:p>
          <a:p>
            <a:pPr lvl="2" marL="648000" indent="-216000">
              <a:lnSpc>
                <a:spcPct val="100000"/>
              </a:lnSpc>
              <a:buClr>
                <a:srgbClr val="000000"/>
              </a:buClr>
              <a:buSzPct val="45000"/>
              <a:buFont typeface="Wingdings" charset="2"/>
              <a:buChar char=""/>
            </a:pPr>
            <a:r>
              <a:rPr b="0" lang="en-CA" sz="1800" spc="-1" strike="noStrike">
                <a:latin typeface="Arial"/>
              </a:rPr>
              <a:t>1) Virtual Box</a:t>
            </a:r>
            <a:endParaRPr b="0" lang="en-CA" sz="1800" spc="-1" strike="noStrike">
              <a:latin typeface="Arial"/>
            </a:endParaRPr>
          </a:p>
          <a:p>
            <a:pPr lvl="2" marL="648000" indent="-216000">
              <a:lnSpc>
                <a:spcPct val="100000"/>
              </a:lnSpc>
              <a:buClr>
                <a:srgbClr val="000000"/>
              </a:buClr>
              <a:buSzPct val="45000"/>
              <a:buFont typeface="Wingdings" charset="2"/>
              <a:buChar char=""/>
            </a:pPr>
            <a:r>
              <a:rPr b="0" lang="en-CA" sz="1800" spc="-1" strike="noStrike">
                <a:latin typeface="Arial"/>
              </a:rPr>
              <a:t>2)  Ubuntu Linux 19.04</a:t>
            </a:r>
            <a:endParaRPr b="0" lang="en-CA" sz="1800" spc="-1" strike="noStrike">
              <a:latin typeface="Arial"/>
            </a:endParaRPr>
          </a:p>
          <a:p>
            <a:pPr lvl="2" marL="648000" indent="-216000">
              <a:lnSpc>
                <a:spcPct val="100000"/>
              </a:lnSpc>
              <a:buClr>
                <a:srgbClr val="000000"/>
              </a:buClr>
              <a:buSzPct val="45000"/>
              <a:buFont typeface="Wingdings" charset="2"/>
              <a:buChar char=""/>
            </a:pPr>
            <a:r>
              <a:rPr b="0" lang="en-CA" sz="1800" spc="-1" strike="noStrike">
                <a:latin typeface="Arial"/>
              </a:rPr>
              <a:t>3)  Python</a:t>
            </a:r>
            <a:endParaRPr b="0" lang="en-CA" sz="1800" spc="-1" strike="noStrike">
              <a:latin typeface="Arial"/>
            </a:endParaRPr>
          </a:p>
          <a:p>
            <a:pPr lvl="2" marL="648000" indent="-216000">
              <a:lnSpc>
                <a:spcPct val="100000"/>
              </a:lnSpc>
              <a:buClr>
                <a:srgbClr val="000000"/>
              </a:buClr>
              <a:buSzPct val="45000"/>
              <a:buFont typeface="Wingdings" charset="2"/>
              <a:buChar char=""/>
            </a:pPr>
            <a:r>
              <a:rPr b="0" lang="en-CA" sz="1800" spc="-1" strike="noStrike">
                <a:latin typeface="Arial"/>
              </a:rPr>
              <a:t>4)  Docker</a:t>
            </a:r>
            <a:endParaRPr b="0" lang="en-CA" sz="1800" spc="-1" strike="noStrike">
              <a:latin typeface="Arial"/>
            </a:endParaRPr>
          </a:p>
          <a:p>
            <a:pPr lvl="2" marL="648000" indent="-216000">
              <a:lnSpc>
                <a:spcPct val="100000"/>
              </a:lnSpc>
              <a:buClr>
                <a:srgbClr val="000000"/>
              </a:buClr>
              <a:buSzPct val="45000"/>
              <a:buFont typeface="Wingdings" charset="2"/>
              <a:buChar char=""/>
            </a:pPr>
            <a:r>
              <a:rPr b="0" lang="en-CA" sz="1800" spc="-1" strike="noStrike">
                <a:latin typeface="Arial"/>
              </a:rPr>
              <a:t>5)  Jenkins</a:t>
            </a:r>
            <a:endParaRPr b="0" lang="en-CA" sz="1800" spc="-1" strike="noStrike">
              <a:latin typeface="Arial"/>
            </a:endParaRPr>
          </a:p>
          <a:p>
            <a:pPr lvl="2" marL="648000" indent="-216000">
              <a:lnSpc>
                <a:spcPct val="100000"/>
              </a:lnSpc>
              <a:buClr>
                <a:srgbClr val="000000"/>
              </a:buClr>
              <a:buSzPct val="45000"/>
              <a:buFont typeface="Wingdings" charset="2"/>
              <a:buChar char=""/>
            </a:pPr>
            <a:r>
              <a:rPr b="0" lang="en-CA" sz="1800" spc="-1" strike="noStrike">
                <a:latin typeface="Arial"/>
              </a:rPr>
              <a:t>6)  Ansible</a:t>
            </a:r>
            <a:endParaRPr b="0" lang="en-CA" sz="1800" spc="-1" strike="noStrike">
              <a:latin typeface="Arial"/>
            </a:endParaRPr>
          </a:p>
          <a:p>
            <a:pPr lvl="2" marL="648000" indent="-216000">
              <a:lnSpc>
                <a:spcPct val="100000"/>
              </a:lnSpc>
              <a:buClr>
                <a:srgbClr val="000000"/>
              </a:buClr>
              <a:buSzPct val="45000"/>
              <a:buFont typeface="Wingdings" charset="2"/>
              <a:buChar char=""/>
            </a:pPr>
            <a:r>
              <a:rPr b="0" lang="en-CA" sz="1800" spc="-1" strike="noStrike">
                <a:latin typeface="Arial"/>
              </a:rPr>
              <a:t>7)  Kubernetes </a:t>
            </a:r>
            <a:r>
              <a:rPr b="1" lang="en-CA" sz="1800" spc="-1" strike="noStrike">
                <a:latin typeface="Arial"/>
              </a:rPr>
              <a:t>(Im a little leary of bringing k8s in here.  Its very complicated to install and perhaps outside the scope of a introductory course.)</a:t>
            </a:r>
            <a:endParaRPr b="0" lang="en-CA" sz="1800" spc="-1" strike="noStrike">
              <a:latin typeface="Arial"/>
            </a:endParaRPr>
          </a:p>
          <a:p>
            <a:pPr lvl="2" marL="648000" indent="-216000">
              <a:lnSpc>
                <a:spcPct val="100000"/>
              </a:lnSpc>
              <a:buClr>
                <a:srgbClr val="000000"/>
              </a:buClr>
              <a:buSzPct val="45000"/>
              <a:buFont typeface="Wingdings" charset="2"/>
              <a:buChar char=""/>
            </a:pPr>
            <a:endParaRPr b="0" lang="en-CA"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5" name="CustomShape 1"/>
          <p:cNvSpPr/>
          <p:nvPr/>
        </p:nvSpPr>
        <p:spPr>
          <a:xfrm>
            <a:off x="432000" y="1449360"/>
            <a:ext cx="8278200" cy="5218200"/>
          </a:xfrm>
          <a:prstGeom prst="rect">
            <a:avLst/>
          </a:prstGeom>
          <a:noFill/>
          <a:ln>
            <a:noFill/>
          </a:ln>
        </p:spPr>
        <p:style>
          <a:lnRef idx="0"/>
          <a:fillRef idx="0"/>
          <a:effectRef idx="0"/>
          <a:fontRef idx="minor"/>
        </p:style>
        <p:txBody>
          <a:bodyPr lIns="90000" rIns="90000" tIns="45000" bIns="45000" anchor="ctr">
            <a:normAutofit/>
          </a:bodyPr>
          <a:p>
            <a:pPr>
              <a:lnSpc>
                <a:spcPct val="100000"/>
              </a:lnSpc>
              <a:spcBef>
                <a:spcPts val="479"/>
              </a:spcBef>
            </a:pPr>
            <a:r>
              <a:rPr b="0" lang="en-CA" sz="2400" spc="-1" strike="noStrike">
                <a:solidFill>
                  <a:srgbClr val="000000"/>
                </a:solidFill>
                <a:latin typeface="Calibri"/>
                <a:ea typeface="DejaVu Sans"/>
              </a:rPr>
              <a:t>Software quality refers to two notions that exist wherever quality is defined:</a:t>
            </a:r>
            <a:endParaRPr b="0" lang="en-CA" sz="2400" spc="-1" strike="noStrike">
              <a:latin typeface="Arial"/>
            </a:endParaRPr>
          </a:p>
          <a:p>
            <a:pPr>
              <a:lnSpc>
                <a:spcPct val="100000"/>
              </a:lnSpc>
              <a:spcBef>
                <a:spcPts val="479"/>
              </a:spcBef>
            </a:pPr>
            <a:endParaRPr b="0" lang="en-CA" sz="2400" spc="-1" strike="noStrike">
              <a:latin typeface="Arial"/>
            </a:endParaRPr>
          </a:p>
          <a:p>
            <a:pPr marL="457200" indent="-455400">
              <a:lnSpc>
                <a:spcPct val="100000"/>
              </a:lnSpc>
              <a:spcBef>
                <a:spcPts val="479"/>
              </a:spcBef>
              <a:buClr>
                <a:srgbClr val="000000"/>
              </a:buClr>
              <a:buFont typeface="Calibri"/>
              <a:buAutoNum type="arabicPeriod"/>
            </a:pPr>
            <a:r>
              <a:rPr b="0" lang="en-CA" sz="2400" spc="-1" strike="noStrike">
                <a:solidFill>
                  <a:srgbClr val="000000"/>
                </a:solidFill>
                <a:latin typeface="Calibri"/>
                <a:ea typeface="DejaVu Sans"/>
              </a:rPr>
              <a:t>Software functional quality reflects how well it complies to a given design, based on functional requirements or specifications. </a:t>
            </a:r>
            <a:endParaRPr b="0" lang="en-CA" sz="2400" spc="-1" strike="noStrike">
              <a:latin typeface="Arial"/>
            </a:endParaRPr>
          </a:p>
          <a:p>
            <a:pPr marL="457200" indent="-455400">
              <a:lnSpc>
                <a:spcPct val="100000"/>
              </a:lnSpc>
              <a:spcBef>
                <a:spcPts val="479"/>
              </a:spcBef>
              <a:buClr>
                <a:srgbClr val="000000"/>
              </a:buClr>
              <a:buFont typeface="Calibri"/>
              <a:buAutoNum type="arabicPeriod"/>
            </a:pPr>
            <a:r>
              <a:rPr b="0" lang="en-CA" sz="2400" spc="-1" strike="noStrike">
                <a:solidFill>
                  <a:srgbClr val="000000"/>
                </a:solidFill>
                <a:latin typeface="Calibri"/>
                <a:ea typeface="DejaVu Sans"/>
              </a:rPr>
              <a:t>Software structural quality refers to how it meets non-functional requirements that support the delivery of the functional requirements, such as robustness or maintainability.</a:t>
            </a:r>
            <a:endParaRPr b="0" lang="en-CA" sz="2400" spc="-1" strike="noStrike">
              <a:latin typeface="Arial"/>
            </a:endParaRPr>
          </a:p>
        </p:txBody>
      </p:sp>
      <p:sp>
        <p:nvSpPr>
          <p:cNvPr id="146"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Software</a:t>
            </a:r>
            <a:r>
              <a:rPr b="0" lang="en-CA" sz="3000" spc="-1" strike="noStrike">
                <a:solidFill>
                  <a:srgbClr val="292929"/>
                </a:solidFill>
                <a:latin typeface="Nexa Bold"/>
                <a:ea typeface="DejaVu Sans"/>
              </a:rPr>
              <a:t> </a:t>
            </a:r>
            <a:r>
              <a:rPr b="0" lang="en-CA" sz="3000" spc="-1" strike="noStrike" cap="all">
                <a:solidFill>
                  <a:srgbClr val="1fa0be"/>
                </a:solidFill>
                <a:latin typeface="Nexa Bold"/>
                <a:ea typeface="DejaVu Sans"/>
              </a:rPr>
              <a:t>Quality</a:t>
            </a:r>
            <a:endParaRPr b="0" lang="en-CA" sz="3000" spc="-1" strike="noStrike">
              <a:latin typeface="Arial"/>
            </a:endParaRPr>
          </a:p>
        </p:txBody>
      </p:sp>
      <p:sp>
        <p:nvSpPr>
          <p:cNvPr id="147"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8"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9" name="CustomShape 1"/>
          <p:cNvSpPr/>
          <p:nvPr/>
        </p:nvSpPr>
        <p:spPr>
          <a:xfrm>
            <a:off x="432000" y="1449360"/>
            <a:ext cx="8278200" cy="5218200"/>
          </a:xfrm>
          <a:prstGeom prst="rect">
            <a:avLst/>
          </a:prstGeom>
          <a:noFill/>
          <a:ln>
            <a:noFill/>
          </a:ln>
        </p:spPr>
        <p:style>
          <a:lnRef idx="0"/>
          <a:fillRef idx="0"/>
          <a:effectRef idx="0"/>
          <a:fontRef idx="minor"/>
        </p:style>
        <p:txBody>
          <a:bodyPr lIns="90000" rIns="90000" tIns="45000" bIns="45000" anchor="ctr"/>
          <a:p>
            <a:pPr>
              <a:lnSpc>
                <a:spcPct val="100000"/>
              </a:lnSpc>
              <a:spcBef>
                <a:spcPts val="479"/>
              </a:spcBef>
            </a:pPr>
            <a:r>
              <a:rPr b="0" lang="en-CA" sz="2400" spc="-1" strike="noStrike">
                <a:solidFill>
                  <a:srgbClr val="000000"/>
                </a:solidFill>
                <a:latin typeface="Calibri"/>
                <a:ea typeface="DejaVu Sans"/>
              </a:rPr>
              <a:t>It has different definitions, but all with similar roots:</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Software quality assurance (SQA) consists of the means of monitoring the software engineering processes and methods used to ensure quality</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Any systematic process of checking whether or not a software product or service is developed meeting specified requirements</a:t>
            </a:r>
            <a:endParaRPr b="0" lang="en-CA" sz="2400" spc="-1" strike="noStrike">
              <a:latin typeface="Arial"/>
            </a:endParaRPr>
          </a:p>
          <a:p>
            <a:pPr marL="343080" indent="-34128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The function of software quality assures that the standards, processes, and procedures are appropriate for the project and are correctly implemented</a:t>
            </a:r>
            <a:endParaRPr b="0" lang="en-CA" sz="2400" spc="-1" strike="noStrike">
              <a:latin typeface="Arial"/>
            </a:endParaRPr>
          </a:p>
        </p:txBody>
      </p:sp>
      <p:sp>
        <p:nvSpPr>
          <p:cNvPr id="150"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Software Quality </a:t>
            </a:r>
            <a:r>
              <a:rPr b="0" lang="en-CA" sz="3000" spc="-1" strike="noStrike" cap="all">
                <a:solidFill>
                  <a:srgbClr val="1fa0be"/>
                </a:solidFill>
                <a:latin typeface="Nexa Bold"/>
                <a:ea typeface="DejaVu Sans"/>
              </a:rPr>
              <a:t>Assurance</a:t>
            </a:r>
            <a:endParaRPr b="0" lang="en-CA" sz="3000" spc="-1" strike="noStrike">
              <a:latin typeface="Arial"/>
            </a:endParaRPr>
          </a:p>
        </p:txBody>
      </p:sp>
      <p:sp>
        <p:nvSpPr>
          <p:cNvPr id="151"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2"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3" name="CustomShape 1"/>
          <p:cNvSpPr/>
          <p:nvPr/>
        </p:nvSpPr>
        <p:spPr>
          <a:xfrm>
            <a:off x="432000" y="1484640"/>
            <a:ext cx="8278200" cy="521820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a:lnSpc>
                <a:spcPct val="100000"/>
              </a:lnSpc>
              <a:spcBef>
                <a:spcPts val="479"/>
              </a:spcBef>
            </a:pPr>
            <a:r>
              <a:rPr b="0" lang="en-CA" sz="2400" spc="-1" strike="noStrike">
                <a:solidFill>
                  <a:srgbClr val="000000"/>
                </a:solidFill>
                <a:latin typeface="Calibri"/>
                <a:ea typeface="DejaVu Sans"/>
              </a:rPr>
              <a:t>There are four main stages of testing that need to be completed before a program can be cleared for use: unit testing, integration testing, system testing, and acceptance testing. </a:t>
            </a:r>
            <a:endParaRPr b="0" lang="en-CA" sz="2400" spc="-1" strike="noStrike">
              <a:latin typeface="Arial"/>
            </a:endParaRPr>
          </a:p>
          <a:p>
            <a:pPr>
              <a:lnSpc>
                <a:spcPct val="100000"/>
              </a:lnSpc>
              <a:spcBef>
                <a:spcPts val="479"/>
              </a:spcBef>
            </a:pPr>
            <a:endParaRPr b="0" lang="en-CA" sz="2400" spc="-1" strike="noStrike">
              <a:latin typeface="Arial"/>
            </a:endParaRPr>
          </a:p>
          <a:p>
            <a:pPr>
              <a:lnSpc>
                <a:spcPct val="100000"/>
              </a:lnSpc>
              <a:spcBef>
                <a:spcPts val="479"/>
              </a:spcBef>
            </a:pPr>
            <a:r>
              <a:rPr b="0" lang="en-CA" sz="2400" spc="-1" strike="noStrike">
                <a:solidFill>
                  <a:srgbClr val="000000"/>
                </a:solidFill>
                <a:latin typeface="Calibri"/>
                <a:ea typeface="DejaVu Sans"/>
              </a:rPr>
              <a:t>Have you heard about Regression testing? Why not including it? Regression Testing is not a separate level of testing; it is just a type of testing that can be performed during any of the four main software testing stages.</a:t>
            </a:r>
            <a:endParaRPr b="0" lang="en-CA" sz="2400" spc="-1" strike="noStrike">
              <a:latin typeface="Arial"/>
            </a:endParaRPr>
          </a:p>
        </p:txBody>
      </p:sp>
      <p:sp>
        <p:nvSpPr>
          <p:cNvPr id="154" name="CustomShape 2"/>
          <p:cNvSpPr/>
          <p:nvPr/>
        </p:nvSpPr>
        <p:spPr>
          <a:xfrm>
            <a:off x="432000" y="0"/>
            <a:ext cx="7450560" cy="118260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UNIT, INTEGRATION, SYSTEM, ACCEPTANCE   </a:t>
            </a:r>
            <a:r>
              <a:rPr b="0" lang="en-CA" sz="3000" spc="-1" strike="noStrike">
                <a:solidFill>
                  <a:srgbClr val="1fa0be"/>
                </a:solidFill>
                <a:latin typeface="Nexa Bold"/>
                <a:ea typeface="DejaVu Sans"/>
              </a:rPr>
              <a:t>TESTING</a:t>
            </a:r>
            <a:endParaRPr b="0" lang="en-CA" sz="3000" spc="-1" strike="noStrike">
              <a:latin typeface="Arial"/>
            </a:endParaRPr>
          </a:p>
        </p:txBody>
      </p:sp>
      <p:sp>
        <p:nvSpPr>
          <p:cNvPr id="155" name="CustomShape 3"/>
          <p:cNvSpPr/>
          <p:nvPr/>
        </p:nvSpPr>
        <p:spPr>
          <a:xfrm>
            <a:off x="0" y="0"/>
            <a:ext cx="249840" cy="119484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6"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1664</TotalTime>
  <Application>LibreOffice/6.0.5.2$Windows_X86_64 LibreOffice_project/54c8cbb85f300ac59db32fe8a675ff7683cd5a16</Application>
  <Words>1224</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2017-01-23T17:53:54Z</dcterms:created>
  <dc:creator>Sol</dc:creator>
  <dc:description/>
  <dc:language>en-CA</dc:language>
  <cp:lastModifiedBy/>
  <dcterms:modified xsi:type="dcterms:W3CDTF">2020-01-24T10:15:03Z</dcterms:modified>
  <cp:revision>66</cp:revision>
  <dc:subject/>
  <dc:title>Finding a Job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