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58" r:id="rId3"/>
    <p:sldId id="260" r:id="rId4"/>
    <p:sldId id="261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62" r:id="rId13"/>
    <p:sldId id="273" r:id="rId14"/>
    <p:sldId id="274" r:id="rId15"/>
    <p:sldId id="275" r:id="rId16"/>
    <p:sldId id="276" r:id="rId17"/>
    <p:sldId id="263" r:id="rId1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2" autoAdjust="0"/>
  </p:normalViewPr>
  <p:slideViewPr>
    <p:cSldViewPr snapToGrid="0">
      <p:cViewPr varScale="1">
        <p:scale>
          <a:sx n="68" d="100"/>
          <a:sy n="68" d="100"/>
        </p:scale>
        <p:origin x="90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3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621C118-88D7-4E36-9396-8B36E96A6E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376FBA-A071-4791-9869-45EF186AEE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B472A-C86E-479E-96AF-253FEFF53DB8}" type="datetimeFigureOut">
              <a:rPr lang="es-CL" smtClean="0"/>
              <a:t>28-02-2021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D8CA62-6214-45F7-8F4C-A9BF27556F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410CCF-7A7E-44EA-9086-88F6CB338D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1DC7-0BF9-4047-9AEE-C8D123A1A0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5316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15745-0705-4F55-BC88-27D1F5648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9694C9-8038-400F-A03F-581E4CFAB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FBF1B4-EE6B-404A-B047-70A0BE97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28-02-2021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8BB65C-CBC2-478A-97BC-238F4B65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26AC6-954F-4141-AABA-6CDC9975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Picture 2" descr="Resultado de imagen para departamento de informatica usm">
            <a:extLst>
              <a:ext uri="{FF2B5EF4-FFF2-40B4-BE49-F238E27FC236}">
                <a16:creationId xmlns:a16="http://schemas.microsoft.com/office/drawing/2014/main" id="{89FF4E80-3377-4C9D-A2DF-5FDC7889D7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6935" cy="176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46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08EBE-1933-4173-93C6-FF5BA911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5DEAC5-3EA3-41A5-A420-8D2095470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2A828-2439-4BF2-B3E1-28A5771E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28-02-2021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9E5E02-359F-45D1-BAD9-0B3536BD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B4B575-4A77-425A-A870-DF65302F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124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AB8DA9-30A3-48F1-9305-4255D7829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5EBF3F-55DA-4E16-B99D-D165C1078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A55B0F-ECB1-4B62-80D6-06F21154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28-02-2021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7B056-DAB4-40C8-92CA-49CCB7A5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1D13B-97A4-4B0B-87EF-0CF8AD26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446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35C1-29DD-44E6-A6BB-A3FE45A7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70" y="365125"/>
            <a:ext cx="9655629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75ADA-AE5C-4954-8058-E8CC4557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C55B2-43FE-4259-BDC2-646AB0DD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28-02-2021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CC74BC-09CD-4A2C-9CA3-B2D3B189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34671C-4FBF-4087-B93C-569FE6ED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Picture 2" descr="Resultado de imagen para departamento de informatica usm">
            <a:extLst>
              <a:ext uri="{FF2B5EF4-FFF2-40B4-BE49-F238E27FC236}">
                <a16:creationId xmlns:a16="http://schemas.microsoft.com/office/drawing/2014/main" id="{9076678C-0922-479E-AB66-A6393C6F2A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6935" cy="176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64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CB7A9-7818-4EDB-908F-4CAB782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C4A3BF-C1D7-418D-987A-405D15D3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249CB8-9325-4EF9-8816-A8C8E518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28-02-2021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0CAE80-96A6-453D-B7C2-9B0E1F11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6C071A-BF61-4774-A73E-93F289A3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71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5B416-9979-47CD-8926-8BF49B05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0E9C67-BF59-47F3-A57E-F0341F9AC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788C98-1DB4-4AC3-B862-7729A42ED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2BC220-D354-4360-B676-B7CE1AA6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28-02-2021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D58BA4-14BC-4670-B1D4-EE2763D3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DA5579-1D7B-4000-8CCA-0FF4E411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106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EDD87-2677-4108-9FAC-D08D0EF5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0408AA-386D-472F-ADC2-9EF8D6A7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E753DF-5ECB-49CC-85E4-D2884E21F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C98293-07EB-4D80-8B44-177A86544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CEE2A3-BBA5-4939-AACF-0243787AD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6535AD-6674-4823-BAC2-F7D691D1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28-02-2021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D84716-0A2C-46CD-8E41-3D6280C0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901EA3-6EE5-4232-891D-0C1DF0C2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38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5554B-0967-4757-ABE5-CF5A7518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00E800-5CC2-4F5B-9980-E7840A4B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28-02-2021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A0FC84-C5C9-411A-AC4E-04C76321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CCFC19-A8CA-4F82-AF74-7C03757F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551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2F09EF-D0CC-4C82-B64D-4B7EE213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28-02-2021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2C50BE-5B4A-42C6-9E88-CAC729B4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72464C-DD0F-4D08-B544-E7B3DCB1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207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41548-A612-40AA-93C0-55CBDFCC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ACB876-14CD-4438-A1FC-049E3B0E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550D7D-8838-4ACE-9299-A8832413A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BED845-05A6-4832-A777-870B45F6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28-02-2021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50868-45D6-4E91-97A1-617BEDF3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CC97A0-A65F-416A-A261-78782754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952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608D9-822A-408E-9FC6-9DE2A201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96BCBF-5112-4997-87A6-B3E098558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7E3744-529F-4DBC-9AD1-CB44359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2127A4-A523-461A-8D5A-FAA6280C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28-02-2021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B0B8C-FD65-4F0A-BFAB-D6F62D5F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83D3CC-8977-4B7F-9A9E-04702CE0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25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BA0C48-115A-4E2F-AE1B-8EE5F1F7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B8DEFD-D353-421E-846B-06A25D9B6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5A09F0-06A6-40D0-905E-B1641D75F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8F119-B709-4193-AF10-42343878AEA0}" type="datetimeFigureOut">
              <a:rPr lang="es-CL" smtClean="0"/>
              <a:t>28-02-2021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6A85F3-EC8C-47AB-81EC-B814C30E7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1D0759-3DB8-4734-87D5-644C387DE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645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departamento de informatica usm">
            <a:extLst>
              <a:ext uri="{FF2B5EF4-FFF2-40B4-BE49-F238E27FC236}">
                <a16:creationId xmlns:a16="http://schemas.microsoft.com/office/drawing/2014/main" id="{49181673-20B4-44B7-B88B-498F70BA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6935" cy="176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956B8E95-0E0C-4BC2-8F0A-572629AC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974" y="2488149"/>
            <a:ext cx="9322051" cy="1881701"/>
          </a:xfrm>
        </p:spPr>
        <p:txBody>
          <a:bodyPr>
            <a:normAutofit/>
          </a:bodyPr>
          <a:lstStyle/>
          <a:p>
            <a:r>
              <a:rPr lang="es-ES" dirty="0"/>
              <a:t>Modelar entidades en</a:t>
            </a:r>
            <a:br>
              <a:rPr lang="es-ES" dirty="0"/>
            </a:br>
            <a:r>
              <a:rPr lang="es-ES" dirty="0"/>
              <a:t>UML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8557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013EE-0E3D-41EB-80A6-6A11BEE8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212" y="365125"/>
            <a:ext cx="9624588" cy="1325563"/>
          </a:xfrm>
        </p:spPr>
        <p:txBody>
          <a:bodyPr/>
          <a:lstStyle/>
          <a:p>
            <a:r>
              <a:rPr lang="es-ES" dirty="0"/>
              <a:t>Identificar Entidades y Relaciones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0D8FF-20DB-49A5-8931-F60E5335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Entidades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La malla curricular también es relevante para el proceso de inscripción dado que los estudiantes deben respetar lo establecido en ella</a:t>
            </a:r>
          </a:p>
          <a:p>
            <a:r>
              <a:rPr lang="es-ES" dirty="0"/>
              <a:t>La malla poseerá los atributos id y nombre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74288C8-81E5-4C36-B713-AB634F17C8C9}"/>
              </a:ext>
            </a:extLst>
          </p:cNvPr>
          <p:cNvSpPr txBox="1"/>
          <p:nvPr/>
        </p:nvSpPr>
        <p:spPr>
          <a:xfrm>
            <a:off x="1543049" y="2439536"/>
            <a:ext cx="9105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“Recientemente, finalizó el proceso de inscripción de </a:t>
            </a:r>
            <a:r>
              <a:rPr lang="es-ES" sz="2000" dirty="0">
                <a:highlight>
                  <a:srgbClr val="FFFF00"/>
                </a:highlight>
              </a:rPr>
              <a:t>asignaturas</a:t>
            </a:r>
            <a:r>
              <a:rPr lang="es-ES" sz="2000" dirty="0"/>
              <a:t> en la USM, los </a:t>
            </a:r>
            <a:r>
              <a:rPr lang="es-ES" sz="2000" dirty="0">
                <a:highlight>
                  <a:srgbClr val="FFFF00"/>
                </a:highlight>
              </a:rPr>
              <a:t>estudiantes</a:t>
            </a:r>
            <a:r>
              <a:rPr lang="es-ES" sz="2000" dirty="0"/>
              <a:t> debieron inscribir asignaturas de acuerdo a su </a:t>
            </a:r>
            <a:r>
              <a:rPr lang="es-ES" sz="2000" dirty="0">
                <a:highlight>
                  <a:srgbClr val="FFFF00"/>
                </a:highlight>
              </a:rPr>
              <a:t>carrera</a:t>
            </a:r>
            <a:r>
              <a:rPr lang="es-ES" sz="2000" dirty="0"/>
              <a:t> y </a:t>
            </a:r>
            <a:r>
              <a:rPr lang="es-ES" sz="2000" dirty="0">
                <a:highlight>
                  <a:srgbClr val="FFFF00"/>
                </a:highlight>
              </a:rPr>
              <a:t>malla curricular</a:t>
            </a:r>
            <a:r>
              <a:rPr lang="es-ES" sz="2000" dirty="0"/>
              <a:t>, las asignaturas son dictadas por un departamento de la universidad que podría ser el mismo que imparte la carrera del estudiante u otro”.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717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013EE-0E3D-41EB-80A6-6A11BEE8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212" y="365125"/>
            <a:ext cx="9624588" cy="1325563"/>
          </a:xfrm>
        </p:spPr>
        <p:txBody>
          <a:bodyPr/>
          <a:lstStyle/>
          <a:p>
            <a:r>
              <a:rPr lang="es-ES" dirty="0"/>
              <a:t>Identificar Entidades y Relaciones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0D8FF-20DB-49A5-8931-F60E5335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Entidades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El departamento es la ultima entidad que reconocemos en el contexto que nos entregan</a:t>
            </a:r>
          </a:p>
          <a:p>
            <a:r>
              <a:rPr lang="es-ES" dirty="0"/>
              <a:t>El departamento tendrá como atributos un id y el nombre.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74288C8-81E5-4C36-B713-AB634F17C8C9}"/>
              </a:ext>
            </a:extLst>
          </p:cNvPr>
          <p:cNvSpPr txBox="1"/>
          <p:nvPr/>
        </p:nvSpPr>
        <p:spPr>
          <a:xfrm>
            <a:off x="1543049" y="2439536"/>
            <a:ext cx="9105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“Recientemente, finalizó el proceso de inscripción de </a:t>
            </a:r>
            <a:r>
              <a:rPr lang="es-ES" sz="2000" dirty="0">
                <a:highlight>
                  <a:srgbClr val="FFFF00"/>
                </a:highlight>
              </a:rPr>
              <a:t>asignaturas</a:t>
            </a:r>
            <a:r>
              <a:rPr lang="es-ES" sz="2000" dirty="0"/>
              <a:t> en la USM, los </a:t>
            </a:r>
            <a:r>
              <a:rPr lang="es-ES" sz="2000" dirty="0">
                <a:highlight>
                  <a:srgbClr val="FFFF00"/>
                </a:highlight>
              </a:rPr>
              <a:t>estudiantes</a:t>
            </a:r>
            <a:r>
              <a:rPr lang="es-ES" sz="2000" dirty="0"/>
              <a:t> debieron inscribir asignaturas de acuerdo a su </a:t>
            </a:r>
            <a:r>
              <a:rPr lang="es-ES" sz="2000" dirty="0">
                <a:highlight>
                  <a:srgbClr val="FFFF00"/>
                </a:highlight>
              </a:rPr>
              <a:t>carrera</a:t>
            </a:r>
            <a:r>
              <a:rPr lang="es-ES" sz="2000" dirty="0"/>
              <a:t> y </a:t>
            </a:r>
            <a:r>
              <a:rPr lang="es-ES" sz="2000" dirty="0">
                <a:highlight>
                  <a:srgbClr val="FFFF00"/>
                </a:highlight>
              </a:rPr>
              <a:t>malla curricular</a:t>
            </a:r>
            <a:r>
              <a:rPr lang="es-ES" sz="2000" dirty="0"/>
              <a:t>, las asignaturas son dictadas por un </a:t>
            </a:r>
            <a:r>
              <a:rPr lang="es-ES" sz="2000" dirty="0">
                <a:highlight>
                  <a:srgbClr val="FFFF00"/>
                </a:highlight>
              </a:rPr>
              <a:t>departamento</a:t>
            </a:r>
            <a:r>
              <a:rPr lang="es-ES" sz="2000" dirty="0"/>
              <a:t> de la universidad que podría ser el mismo que imparte la carrera del estudiante u otro”.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936657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BC79A-91C1-4AC0-8E22-67BF5E23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838" y="365125"/>
            <a:ext cx="9687962" cy="1325563"/>
          </a:xfrm>
        </p:spPr>
        <p:txBody>
          <a:bodyPr/>
          <a:lstStyle/>
          <a:p>
            <a:r>
              <a:rPr lang="es-ES" dirty="0"/>
              <a:t>Modelar Entidades y Relaciones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3C75DB-F874-4B3D-A97E-D984299BB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Ahora que tenemos nuestras entidades comenzamos a construir nuestro modelo en UML</a:t>
            </a:r>
            <a:endParaRPr lang="es-CL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CFB356C-F4F7-4D25-A3AB-0D5B523023BF}"/>
              </a:ext>
            </a:extLst>
          </p:cNvPr>
          <p:cNvSpPr/>
          <p:nvPr/>
        </p:nvSpPr>
        <p:spPr>
          <a:xfrm>
            <a:off x="5129211" y="2899340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37ECA45-2AC0-40CB-9A6B-1D802208A621}"/>
              </a:ext>
            </a:extLst>
          </p:cNvPr>
          <p:cNvSpPr/>
          <p:nvPr/>
        </p:nvSpPr>
        <p:spPr>
          <a:xfrm>
            <a:off x="5129210" y="2899340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2992487-867C-40FD-9EE8-A612517194C5}"/>
              </a:ext>
            </a:extLst>
          </p:cNvPr>
          <p:cNvSpPr/>
          <p:nvPr/>
        </p:nvSpPr>
        <p:spPr>
          <a:xfrm>
            <a:off x="1665839" y="2933749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929D4EC-8279-4603-B207-DE779105FC97}"/>
              </a:ext>
            </a:extLst>
          </p:cNvPr>
          <p:cNvSpPr/>
          <p:nvPr/>
        </p:nvSpPr>
        <p:spPr>
          <a:xfrm>
            <a:off x="1665838" y="2933749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F085538-10E2-4646-A2D2-4F9760BF713A}"/>
              </a:ext>
            </a:extLst>
          </p:cNvPr>
          <p:cNvSpPr/>
          <p:nvPr/>
        </p:nvSpPr>
        <p:spPr>
          <a:xfrm>
            <a:off x="8899771" y="2899340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DED9152-024B-4491-B5A0-740A2A69AD56}"/>
              </a:ext>
            </a:extLst>
          </p:cNvPr>
          <p:cNvSpPr/>
          <p:nvPr/>
        </p:nvSpPr>
        <p:spPr>
          <a:xfrm>
            <a:off x="8899770" y="2899340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543F0BD-C3BF-4800-BC77-A059F455979A}"/>
              </a:ext>
            </a:extLst>
          </p:cNvPr>
          <p:cNvSpPr txBox="1"/>
          <p:nvPr/>
        </p:nvSpPr>
        <p:spPr>
          <a:xfrm>
            <a:off x="5295896" y="2946448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Asignatura</a:t>
            </a:r>
            <a:endParaRPr lang="es-CL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D1E71E2-2FBF-465A-B0DC-1CA3D6AA582E}"/>
              </a:ext>
            </a:extLst>
          </p:cNvPr>
          <p:cNvSpPr txBox="1"/>
          <p:nvPr/>
        </p:nvSpPr>
        <p:spPr>
          <a:xfrm>
            <a:off x="1815855" y="2980857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Estudiante</a:t>
            </a:r>
            <a:endParaRPr lang="es-CL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CFE4CCE-D87A-4034-BCED-BC1D24F561B2}"/>
              </a:ext>
            </a:extLst>
          </p:cNvPr>
          <p:cNvSpPr txBox="1"/>
          <p:nvPr/>
        </p:nvSpPr>
        <p:spPr>
          <a:xfrm>
            <a:off x="8899770" y="2933748"/>
            <a:ext cx="15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Departamento</a:t>
            </a:r>
            <a:endParaRPr lang="es-CL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EEC796-C1B9-4FD4-B2F7-F41CB93E42EF}"/>
              </a:ext>
            </a:extLst>
          </p:cNvPr>
          <p:cNvSpPr txBox="1"/>
          <p:nvPr/>
        </p:nvSpPr>
        <p:spPr>
          <a:xfrm>
            <a:off x="5295896" y="3594665"/>
            <a:ext cx="117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-sigla</a:t>
            </a:r>
          </a:p>
          <a:p>
            <a:r>
              <a:rPr lang="es-ES" dirty="0"/>
              <a:t>-nombre</a:t>
            </a:r>
          </a:p>
          <a:p>
            <a:endParaRPr lang="es-CL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AEFF4A5-61E6-4126-937A-BC16D224080D}"/>
              </a:ext>
            </a:extLst>
          </p:cNvPr>
          <p:cNvSpPr txBox="1"/>
          <p:nvPr/>
        </p:nvSpPr>
        <p:spPr>
          <a:xfrm>
            <a:off x="1753942" y="3450756"/>
            <a:ext cx="1176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</a:t>
            </a:r>
            <a:r>
              <a:rPr lang="es-ES" dirty="0" err="1"/>
              <a:t>rut</a:t>
            </a:r>
            <a:endParaRPr lang="es-ES" dirty="0"/>
          </a:p>
          <a:p>
            <a:r>
              <a:rPr lang="es-ES" dirty="0"/>
              <a:t>-rol</a:t>
            </a:r>
          </a:p>
          <a:p>
            <a:r>
              <a:rPr lang="es-ES" dirty="0"/>
              <a:t>-nombre</a:t>
            </a:r>
          </a:p>
          <a:p>
            <a:r>
              <a:rPr lang="es-ES" dirty="0"/>
              <a:t>-prioridad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1BF75A0-BAC4-497C-A878-B0A43EE7B640}"/>
              </a:ext>
            </a:extLst>
          </p:cNvPr>
          <p:cNvSpPr txBox="1"/>
          <p:nvPr/>
        </p:nvSpPr>
        <p:spPr>
          <a:xfrm>
            <a:off x="8899770" y="3599506"/>
            <a:ext cx="117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-id</a:t>
            </a:r>
          </a:p>
          <a:p>
            <a:r>
              <a:rPr lang="es-ES" dirty="0"/>
              <a:t>-nombre</a:t>
            </a:r>
          </a:p>
          <a:p>
            <a:endParaRPr lang="es-CL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25538F2-EE1A-4594-A8CC-EA7D45F84DF1}"/>
              </a:ext>
            </a:extLst>
          </p:cNvPr>
          <p:cNvSpPr/>
          <p:nvPr/>
        </p:nvSpPr>
        <p:spPr>
          <a:xfrm>
            <a:off x="5779293" y="5025382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7582D62-EAF5-4CDF-ADF2-4A5A7C5A3916}"/>
              </a:ext>
            </a:extLst>
          </p:cNvPr>
          <p:cNvSpPr/>
          <p:nvPr/>
        </p:nvSpPr>
        <p:spPr>
          <a:xfrm>
            <a:off x="5779292" y="5025382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9683FA4-499E-4E8D-90A1-47F1B7EE53A8}"/>
              </a:ext>
            </a:extLst>
          </p:cNvPr>
          <p:cNvSpPr/>
          <p:nvPr/>
        </p:nvSpPr>
        <p:spPr>
          <a:xfrm>
            <a:off x="2315921" y="5059791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20C5D04-85E2-4498-9FEA-64296BFB1074}"/>
              </a:ext>
            </a:extLst>
          </p:cNvPr>
          <p:cNvSpPr/>
          <p:nvPr/>
        </p:nvSpPr>
        <p:spPr>
          <a:xfrm>
            <a:off x="2315920" y="5059791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4170E5F-ED21-41F6-B6C3-7E8A6FC77286}"/>
              </a:ext>
            </a:extLst>
          </p:cNvPr>
          <p:cNvSpPr txBox="1"/>
          <p:nvPr/>
        </p:nvSpPr>
        <p:spPr>
          <a:xfrm>
            <a:off x="5945978" y="5072490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Malla</a:t>
            </a:r>
            <a:endParaRPr lang="es-CL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33BBB0D-4307-4215-BEA2-D2B53CE9869D}"/>
              </a:ext>
            </a:extLst>
          </p:cNvPr>
          <p:cNvSpPr txBox="1"/>
          <p:nvPr/>
        </p:nvSpPr>
        <p:spPr>
          <a:xfrm>
            <a:off x="2465937" y="5106899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Carrera</a:t>
            </a:r>
            <a:endParaRPr lang="es-CL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C0CCBC1-8F07-4A74-9029-A7F174C29D86}"/>
              </a:ext>
            </a:extLst>
          </p:cNvPr>
          <p:cNvSpPr txBox="1"/>
          <p:nvPr/>
        </p:nvSpPr>
        <p:spPr>
          <a:xfrm>
            <a:off x="5945978" y="5720707"/>
            <a:ext cx="117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-id</a:t>
            </a:r>
          </a:p>
          <a:p>
            <a:r>
              <a:rPr lang="es-ES" dirty="0"/>
              <a:t>-nombre</a:t>
            </a:r>
          </a:p>
          <a:p>
            <a:endParaRPr lang="es-CL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598B61C-ED79-40F2-836D-5563EE9AACD7}"/>
              </a:ext>
            </a:extLst>
          </p:cNvPr>
          <p:cNvSpPr txBox="1"/>
          <p:nvPr/>
        </p:nvSpPr>
        <p:spPr>
          <a:xfrm>
            <a:off x="2404024" y="5576798"/>
            <a:ext cx="117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-id</a:t>
            </a:r>
          </a:p>
          <a:p>
            <a:r>
              <a:rPr lang="es-ES" dirty="0"/>
              <a:t>-nombre</a:t>
            </a:r>
          </a:p>
          <a:p>
            <a:r>
              <a:rPr lang="es-ES" dirty="0"/>
              <a:t>-campus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993B0D-483A-4467-B669-581D2E37BBF9}"/>
              </a:ext>
            </a:extLst>
          </p:cNvPr>
          <p:cNvSpPr txBox="1"/>
          <p:nvPr/>
        </p:nvSpPr>
        <p:spPr>
          <a:xfrm>
            <a:off x="9124120" y="5106899"/>
            <a:ext cx="25040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Herramientas:</a:t>
            </a:r>
          </a:p>
          <a:p>
            <a:r>
              <a:rPr lang="es-ES" sz="2000" dirty="0"/>
              <a:t>	</a:t>
            </a:r>
            <a:r>
              <a:rPr lang="es-ES" sz="2000" dirty="0" err="1"/>
              <a:t>Power</a:t>
            </a:r>
            <a:r>
              <a:rPr lang="es-ES" sz="2000" dirty="0"/>
              <a:t> Point</a:t>
            </a:r>
          </a:p>
          <a:p>
            <a:r>
              <a:rPr lang="es-ES" sz="2000" dirty="0"/>
              <a:t>	</a:t>
            </a:r>
            <a:r>
              <a:rPr lang="es-ES" sz="2000" dirty="0" err="1"/>
              <a:t>Star</a:t>
            </a:r>
            <a:r>
              <a:rPr lang="es-ES" sz="2000" dirty="0"/>
              <a:t> UML</a:t>
            </a:r>
          </a:p>
          <a:p>
            <a:r>
              <a:rPr lang="es-ES" sz="2000" dirty="0"/>
              <a:t>	draw.io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89126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013EE-0E3D-41EB-80A6-6A11BEE8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212" y="365125"/>
            <a:ext cx="9624588" cy="1325563"/>
          </a:xfrm>
        </p:spPr>
        <p:txBody>
          <a:bodyPr/>
          <a:lstStyle/>
          <a:p>
            <a:r>
              <a:rPr lang="es-ES" dirty="0"/>
              <a:t>Identificar Entidades y Relaciones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0D8FF-20DB-49A5-8931-F60E5335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Relaciones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Para el caso de las relaciones también debemos considerar el proceso que estamos modelando para comprender como se relacionan las entidades que identificamos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74288C8-81E5-4C36-B713-AB634F17C8C9}"/>
              </a:ext>
            </a:extLst>
          </p:cNvPr>
          <p:cNvSpPr txBox="1"/>
          <p:nvPr/>
        </p:nvSpPr>
        <p:spPr>
          <a:xfrm>
            <a:off x="1543049" y="2439536"/>
            <a:ext cx="9105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“Recientemente, finalizó el proceso de inscripción de </a:t>
            </a:r>
            <a:r>
              <a:rPr lang="es-ES" sz="2000" dirty="0">
                <a:highlight>
                  <a:srgbClr val="FFFF00"/>
                </a:highlight>
              </a:rPr>
              <a:t>asignaturas</a:t>
            </a:r>
            <a:r>
              <a:rPr lang="es-ES" sz="2000" dirty="0"/>
              <a:t> en la USM, los </a:t>
            </a:r>
            <a:r>
              <a:rPr lang="es-ES" sz="2000" dirty="0">
                <a:highlight>
                  <a:srgbClr val="FFFF00"/>
                </a:highlight>
              </a:rPr>
              <a:t>estudiantes</a:t>
            </a:r>
            <a:r>
              <a:rPr lang="es-ES" sz="2000" dirty="0"/>
              <a:t> debieron inscribir asignaturas de acuerdo a su </a:t>
            </a:r>
            <a:r>
              <a:rPr lang="es-ES" sz="2000" dirty="0">
                <a:highlight>
                  <a:srgbClr val="FFFF00"/>
                </a:highlight>
              </a:rPr>
              <a:t>carrera</a:t>
            </a:r>
            <a:r>
              <a:rPr lang="es-ES" sz="2000" dirty="0"/>
              <a:t> y </a:t>
            </a:r>
            <a:r>
              <a:rPr lang="es-ES" sz="2000" dirty="0">
                <a:highlight>
                  <a:srgbClr val="FFFF00"/>
                </a:highlight>
              </a:rPr>
              <a:t>malla curricular</a:t>
            </a:r>
            <a:r>
              <a:rPr lang="es-ES" sz="2000" dirty="0"/>
              <a:t>, las asignaturas son dictadas por un </a:t>
            </a:r>
            <a:r>
              <a:rPr lang="es-ES" sz="2000" dirty="0">
                <a:highlight>
                  <a:srgbClr val="FFFF00"/>
                </a:highlight>
              </a:rPr>
              <a:t>departamento</a:t>
            </a:r>
            <a:r>
              <a:rPr lang="es-ES" sz="2000" dirty="0"/>
              <a:t> de la universidad que podría ser el mismo que imparte la carrera del estudiante u otro”.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404266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013EE-0E3D-41EB-80A6-6A11BEE8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212" y="365125"/>
            <a:ext cx="9624588" cy="1325563"/>
          </a:xfrm>
        </p:spPr>
        <p:txBody>
          <a:bodyPr/>
          <a:lstStyle/>
          <a:p>
            <a:r>
              <a:rPr lang="es-ES" dirty="0"/>
              <a:t>Identificar Entidades y Relaciones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0D8FF-20DB-49A5-8931-F60E5335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Relaciones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Podemos identificar claramente que existe una relación entre estudiante y asignatura en el contexto</a:t>
            </a:r>
          </a:p>
          <a:p>
            <a:r>
              <a:rPr lang="es-ES" dirty="0"/>
              <a:t>Y que además el estudiante se relaciona con carrera y malla curricular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74288C8-81E5-4C36-B713-AB634F17C8C9}"/>
              </a:ext>
            </a:extLst>
          </p:cNvPr>
          <p:cNvSpPr txBox="1"/>
          <p:nvPr/>
        </p:nvSpPr>
        <p:spPr>
          <a:xfrm>
            <a:off x="1543049" y="2439536"/>
            <a:ext cx="9105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“Recientemente, finalizó el proceso de inscripción de asignaturas en la USM, los </a:t>
            </a:r>
            <a:r>
              <a:rPr lang="es-ES" sz="2000" dirty="0">
                <a:highlight>
                  <a:srgbClr val="00FF00"/>
                </a:highlight>
              </a:rPr>
              <a:t>estudiantes debieron inscribir asignaturas </a:t>
            </a:r>
            <a:r>
              <a:rPr lang="es-ES" sz="2000" dirty="0"/>
              <a:t>de </a:t>
            </a:r>
            <a:r>
              <a:rPr lang="es-ES" sz="2000" dirty="0">
                <a:highlight>
                  <a:srgbClr val="00FF00"/>
                </a:highlight>
              </a:rPr>
              <a:t>acuerdo a su carrera y malla curricular</a:t>
            </a:r>
            <a:r>
              <a:rPr lang="es-ES" sz="2000" dirty="0"/>
              <a:t>, las asignaturas son dictadas por un departamento de la universidad que podría ser el mismo que imparte la carrera del estudiante u otro”.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284395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013EE-0E3D-41EB-80A6-6A11BEE8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212" y="365125"/>
            <a:ext cx="9624588" cy="1325563"/>
          </a:xfrm>
        </p:spPr>
        <p:txBody>
          <a:bodyPr/>
          <a:lstStyle/>
          <a:p>
            <a:r>
              <a:rPr lang="es-ES" dirty="0"/>
              <a:t>Identificar Entidades y Relaciones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0D8FF-20DB-49A5-8931-F60E5335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Relaciones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Luego, la ultima relación que podemos rescatar del contexto es respecto a asignatura y departamento.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74288C8-81E5-4C36-B713-AB634F17C8C9}"/>
              </a:ext>
            </a:extLst>
          </p:cNvPr>
          <p:cNvSpPr txBox="1"/>
          <p:nvPr/>
        </p:nvSpPr>
        <p:spPr>
          <a:xfrm>
            <a:off x="1543049" y="2439536"/>
            <a:ext cx="9105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“Recientemente, finalizó el proceso de inscripción de asignaturas en la USM, los </a:t>
            </a:r>
            <a:r>
              <a:rPr lang="es-ES" sz="2000" dirty="0">
                <a:highlight>
                  <a:srgbClr val="00FF00"/>
                </a:highlight>
              </a:rPr>
              <a:t>estudiantes debieron inscribir asignaturas </a:t>
            </a:r>
            <a:r>
              <a:rPr lang="es-ES" sz="2000" dirty="0"/>
              <a:t>de </a:t>
            </a:r>
            <a:r>
              <a:rPr lang="es-ES" sz="2000" dirty="0">
                <a:highlight>
                  <a:srgbClr val="00FF00"/>
                </a:highlight>
              </a:rPr>
              <a:t>acuerdo a su carrera y malla curricular</a:t>
            </a:r>
            <a:r>
              <a:rPr lang="es-ES" sz="2000" dirty="0"/>
              <a:t>, las </a:t>
            </a:r>
            <a:r>
              <a:rPr lang="es-ES" sz="2000" dirty="0">
                <a:highlight>
                  <a:srgbClr val="00FF00"/>
                </a:highlight>
              </a:rPr>
              <a:t>asignaturas son dictadas por un departamento</a:t>
            </a:r>
            <a:r>
              <a:rPr lang="es-ES" sz="2000" dirty="0"/>
              <a:t> de la universidad que podría ser el mismo que imparte la carrera del estudiante u otro”.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93094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BC79A-91C1-4AC0-8E22-67BF5E23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838" y="365125"/>
            <a:ext cx="9687962" cy="1325563"/>
          </a:xfrm>
        </p:spPr>
        <p:txBody>
          <a:bodyPr/>
          <a:lstStyle/>
          <a:p>
            <a:r>
              <a:rPr lang="es-ES" dirty="0"/>
              <a:t>Modelar Entidades y Relaciones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3C75DB-F874-4B3D-A97E-D984299B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5573"/>
          </a:xfrm>
        </p:spPr>
        <p:txBody>
          <a:bodyPr/>
          <a:lstStyle/>
          <a:p>
            <a:r>
              <a:rPr lang="es-ES" dirty="0"/>
              <a:t>Una vez identificada las relaciones procedemos a agregarlas junto con sus nombres</a:t>
            </a:r>
            <a:endParaRPr lang="es-CL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CFB356C-F4F7-4D25-A3AB-0D5B523023BF}"/>
              </a:ext>
            </a:extLst>
          </p:cNvPr>
          <p:cNvSpPr/>
          <p:nvPr/>
        </p:nvSpPr>
        <p:spPr>
          <a:xfrm>
            <a:off x="5129210" y="2922894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37ECA45-2AC0-40CB-9A6B-1D802208A621}"/>
              </a:ext>
            </a:extLst>
          </p:cNvPr>
          <p:cNvSpPr/>
          <p:nvPr/>
        </p:nvSpPr>
        <p:spPr>
          <a:xfrm>
            <a:off x="5129209" y="2922894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2992487-867C-40FD-9EE8-A612517194C5}"/>
              </a:ext>
            </a:extLst>
          </p:cNvPr>
          <p:cNvSpPr/>
          <p:nvPr/>
        </p:nvSpPr>
        <p:spPr>
          <a:xfrm>
            <a:off x="1665839" y="2933749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929D4EC-8279-4603-B207-DE779105FC97}"/>
              </a:ext>
            </a:extLst>
          </p:cNvPr>
          <p:cNvSpPr/>
          <p:nvPr/>
        </p:nvSpPr>
        <p:spPr>
          <a:xfrm>
            <a:off x="1665838" y="2933749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F085538-10E2-4646-A2D2-4F9760BF713A}"/>
              </a:ext>
            </a:extLst>
          </p:cNvPr>
          <p:cNvSpPr/>
          <p:nvPr/>
        </p:nvSpPr>
        <p:spPr>
          <a:xfrm>
            <a:off x="8899771" y="2899340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DED9152-024B-4491-B5A0-740A2A69AD56}"/>
              </a:ext>
            </a:extLst>
          </p:cNvPr>
          <p:cNvSpPr/>
          <p:nvPr/>
        </p:nvSpPr>
        <p:spPr>
          <a:xfrm>
            <a:off x="8899770" y="2899340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543F0BD-C3BF-4800-BC77-A059F455979A}"/>
              </a:ext>
            </a:extLst>
          </p:cNvPr>
          <p:cNvSpPr txBox="1"/>
          <p:nvPr/>
        </p:nvSpPr>
        <p:spPr>
          <a:xfrm>
            <a:off x="5295895" y="2970002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Asignatura</a:t>
            </a:r>
            <a:endParaRPr lang="es-CL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D1E71E2-2FBF-465A-B0DC-1CA3D6AA582E}"/>
              </a:ext>
            </a:extLst>
          </p:cNvPr>
          <p:cNvSpPr txBox="1"/>
          <p:nvPr/>
        </p:nvSpPr>
        <p:spPr>
          <a:xfrm>
            <a:off x="1815855" y="2980857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Estudiante</a:t>
            </a:r>
            <a:endParaRPr lang="es-CL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CFE4CCE-D87A-4034-BCED-BC1D24F561B2}"/>
              </a:ext>
            </a:extLst>
          </p:cNvPr>
          <p:cNvSpPr txBox="1"/>
          <p:nvPr/>
        </p:nvSpPr>
        <p:spPr>
          <a:xfrm>
            <a:off x="8899770" y="2933748"/>
            <a:ext cx="15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Departamento</a:t>
            </a:r>
            <a:endParaRPr lang="es-CL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EEC796-C1B9-4FD4-B2F7-F41CB93E42EF}"/>
              </a:ext>
            </a:extLst>
          </p:cNvPr>
          <p:cNvSpPr txBox="1"/>
          <p:nvPr/>
        </p:nvSpPr>
        <p:spPr>
          <a:xfrm>
            <a:off x="5295895" y="3618219"/>
            <a:ext cx="117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-sigla</a:t>
            </a:r>
          </a:p>
          <a:p>
            <a:r>
              <a:rPr lang="es-ES" dirty="0"/>
              <a:t>-nombre</a:t>
            </a:r>
          </a:p>
          <a:p>
            <a:endParaRPr lang="es-CL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AEFF4A5-61E6-4126-937A-BC16D224080D}"/>
              </a:ext>
            </a:extLst>
          </p:cNvPr>
          <p:cNvSpPr txBox="1"/>
          <p:nvPr/>
        </p:nvSpPr>
        <p:spPr>
          <a:xfrm>
            <a:off x="1753942" y="3450756"/>
            <a:ext cx="1176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</a:t>
            </a:r>
            <a:r>
              <a:rPr lang="es-ES" dirty="0" err="1"/>
              <a:t>rut</a:t>
            </a:r>
            <a:endParaRPr lang="es-ES" dirty="0"/>
          </a:p>
          <a:p>
            <a:r>
              <a:rPr lang="es-ES" dirty="0"/>
              <a:t>-rol</a:t>
            </a:r>
          </a:p>
          <a:p>
            <a:r>
              <a:rPr lang="es-ES" dirty="0"/>
              <a:t>-nombre</a:t>
            </a:r>
          </a:p>
          <a:p>
            <a:r>
              <a:rPr lang="es-ES" dirty="0"/>
              <a:t>-prioridad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1BF75A0-BAC4-497C-A878-B0A43EE7B640}"/>
              </a:ext>
            </a:extLst>
          </p:cNvPr>
          <p:cNvSpPr txBox="1"/>
          <p:nvPr/>
        </p:nvSpPr>
        <p:spPr>
          <a:xfrm>
            <a:off x="8899770" y="3599506"/>
            <a:ext cx="117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-id</a:t>
            </a:r>
          </a:p>
          <a:p>
            <a:r>
              <a:rPr lang="es-ES" dirty="0"/>
              <a:t>-nombre</a:t>
            </a:r>
          </a:p>
          <a:p>
            <a:endParaRPr lang="es-CL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25538F2-EE1A-4594-A8CC-EA7D45F84DF1}"/>
              </a:ext>
            </a:extLst>
          </p:cNvPr>
          <p:cNvSpPr/>
          <p:nvPr/>
        </p:nvSpPr>
        <p:spPr>
          <a:xfrm>
            <a:off x="5779293" y="5025382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7582D62-EAF5-4CDF-ADF2-4A5A7C5A3916}"/>
              </a:ext>
            </a:extLst>
          </p:cNvPr>
          <p:cNvSpPr/>
          <p:nvPr/>
        </p:nvSpPr>
        <p:spPr>
          <a:xfrm>
            <a:off x="5779292" y="5025382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9683FA4-499E-4E8D-90A1-47F1B7EE53A8}"/>
              </a:ext>
            </a:extLst>
          </p:cNvPr>
          <p:cNvSpPr/>
          <p:nvPr/>
        </p:nvSpPr>
        <p:spPr>
          <a:xfrm>
            <a:off x="2315922" y="5025381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20C5D04-85E2-4498-9FEA-64296BFB1074}"/>
              </a:ext>
            </a:extLst>
          </p:cNvPr>
          <p:cNvSpPr/>
          <p:nvPr/>
        </p:nvSpPr>
        <p:spPr>
          <a:xfrm>
            <a:off x="2315921" y="5025381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4170E5F-ED21-41F6-B6C3-7E8A6FC77286}"/>
              </a:ext>
            </a:extLst>
          </p:cNvPr>
          <p:cNvSpPr txBox="1"/>
          <p:nvPr/>
        </p:nvSpPr>
        <p:spPr>
          <a:xfrm>
            <a:off x="5945978" y="5072490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Malla</a:t>
            </a:r>
            <a:endParaRPr lang="es-CL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33BBB0D-4307-4215-BEA2-D2B53CE9869D}"/>
              </a:ext>
            </a:extLst>
          </p:cNvPr>
          <p:cNvSpPr txBox="1"/>
          <p:nvPr/>
        </p:nvSpPr>
        <p:spPr>
          <a:xfrm>
            <a:off x="2465938" y="5072489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Carrera</a:t>
            </a:r>
            <a:endParaRPr lang="es-CL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C0CCBC1-8F07-4A74-9029-A7F174C29D86}"/>
              </a:ext>
            </a:extLst>
          </p:cNvPr>
          <p:cNvSpPr txBox="1"/>
          <p:nvPr/>
        </p:nvSpPr>
        <p:spPr>
          <a:xfrm>
            <a:off x="5945978" y="5720707"/>
            <a:ext cx="117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-id</a:t>
            </a:r>
          </a:p>
          <a:p>
            <a:r>
              <a:rPr lang="es-ES" dirty="0"/>
              <a:t>-nombre</a:t>
            </a:r>
          </a:p>
          <a:p>
            <a:endParaRPr lang="es-CL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598B61C-ED79-40F2-836D-5563EE9AACD7}"/>
              </a:ext>
            </a:extLst>
          </p:cNvPr>
          <p:cNvSpPr txBox="1"/>
          <p:nvPr/>
        </p:nvSpPr>
        <p:spPr>
          <a:xfrm>
            <a:off x="2404025" y="5542388"/>
            <a:ext cx="117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-id</a:t>
            </a:r>
          </a:p>
          <a:p>
            <a:r>
              <a:rPr lang="es-ES" dirty="0"/>
              <a:t>-nombre</a:t>
            </a:r>
          </a:p>
          <a:p>
            <a:r>
              <a:rPr lang="es-ES" dirty="0"/>
              <a:t>-campus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880DE71-318C-4F5B-9224-598148674D58}"/>
              </a:ext>
            </a:extLst>
          </p:cNvPr>
          <p:cNvCxnSpPr>
            <a:stCxn id="21" idx="3"/>
            <a:endCxn id="19" idx="1"/>
          </p:cNvCxnSpPr>
          <p:nvPr/>
        </p:nvCxnSpPr>
        <p:spPr>
          <a:xfrm flipV="1">
            <a:off x="3142214" y="3788082"/>
            <a:ext cx="1986996" cy="10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E6E9878-D59F-4184-B0C9-E14557797CF7}"/>
              </a:ext>
            </a:extLst>
          </p:cNvPr>
          <p:cNvCxnSpPr>
            <a:stCxn id="19" idx="3"/>
          </p:cNvCxnSpPr>
          <p:nvPr/>
        </p:nvCxnSpPr>
        <p:spPr>
          <a:xfrm>
            <a:off x="6605585" y="3788082"/>
            <a:ext cx="2294184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CAAF432C-F9E4-464E-903C-B0863098DB0E}"/>
              </a:ext>
            </a:extLst>
          </p:cNvPr>
          <p:cNvCxnSpPr>
            <a:stCxn id="21" idx="1"/>
            <a:endCxn id="31" idx="1"/>
          </p:cNvCxnSpPr>
          <p:nvPr/>
        </p:nvCxnSpPr>
        <p:spPr>
          <a:xfrm rot="10800000" flipH="1" flipV="1">
            <a:off x="1665838" y="3798937"/>
            <a:ext cx="650083" cy="2091632"/>
          </a:xfrm>
          <a:prstGeom prst="bentConnector3">
            <a:avLst>
              <a:gd name="adj1" fmla="val -351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AC343E99-F277-4883-9E31-B2CD8C89EDEA}"/>
              </a:ext>
            </a:extLst>
          </p:cNvPr>
          <p:cNvCxnSpPr>
            <a:endCxn id="17" idx="1"/>
          </p:cNvCxnSpPr>
          <p:nvPr/>
        </p:nvCxnSpPr>
        <p:spPr>
          <a:xfrm>
            <a:off x="3142213" y="4255129"/>
            <a:ext cx="2637080" cy="163544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86F65D-CEF9-44ED-825A-73E9A7701425}"/>
              </a:ext>
            </a:extLst>
          </p:cNvPr>
          <p:cNvSpPr txBox="1"/>
          <p:nvPr/>
        </p:nvSpPr>
        <p:spPr>
          <a:xfrm>
            <a:off x="3738892" y="3464939"/>
            <a:ext cx="127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Inscriben</a:t>
            </a:r>
            <a:endParaRPr lang="es-CL" sz="16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E406FBC-0053-4188-AF56-6F5E85E98043}"/>
              </a:ext>
            </a:extLst>
          </p:cNvPr>
          <p:cNvSpPr txBox="1"/>
          <p:nvPr/>
        </p:nvSpPr>
        <p:spPr>
          <a:xfrm>
            <a:off x="560498" y="4768345"/>
            <a:ext cx="127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Cursan</a:t>
            </a:r>
            <a:endParaRPr lang="es-CL" sz="16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1C3898B-FF2D-496F-9EEC-2C1F96F8A7B1}"/>
              </a:ext>
            </a:extLst>
          </p:cNvPr>
          <p:cNvSpPr txBox="1"/>
          <p:nvPr/>
        </p:nvSpPr>
        <p:spPr>
          <a:xfrm>
            <a:off x="4394605" y="4856105"/>
            <a:ext cx="127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Cumplen</a:t>
            </a:r>
            <a:endParaRPr lang="es-CL" sz="16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88D353-C5B0-49D9-84FC-A6E543557A8D}"/>
              </a:ext>
            </a:extLst>
          </p:cNvPr>
          <p:cNvSpPr txBox="1"/>
          <p:nvPr/>
        </p:nvSpPr>
        <p:spPr>
          <a:xfrm>
            <a:off x="7260072" y="3411636"/>
            <a:ext cx="127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Son dictadas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84227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BC79A-91C1-4AC0-8E22-67BF5E23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838" y="365125"/>
            <a:ext cx="9687962" cy="1325563"/>
          </a:xfrm>
        </p:spPr>
        <p:txBody>
          <a:bodyPr/>
          <a:lstStyle/>
          <a:p>
            <a:r>
              <a:rPr lang="es-ES" dirty="0"/>
              <a:t>Consideraciones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3C75DB-F874-4B3D-A97E-D984299BB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el modelamiento que realizamos nos limitamos a lo expuesto en el contexto entregado, pero nuestro modelo pudo haber considerado también la existencia de paralelos y profesores, dado que también son parte del proceso de inscripción.</a:t>
            </a:r>
          </a:p>
          <a:p>
            <a:r>
              <a:rPr lang="es-ES" dirty="0"/>
              <a:t>Estas consideraciones puede ser útiles para extender las capacidades que tendrá la base de datos en el futuro, pero siempre es bueno consultar al respecto.</a:t>
            </a:r>
          </a:p>
          <a:p>
            <a:r>
              <a:rPr lang="es-ES" dirty="0"/>
              <a:t>En caso de no </a:t>
            </a:r>
            <a:r>
              <a:rPr lang="es-ES"/>
              <a:t>poder consultar, cualquier </a:t>
            </a:r>
            <a:r>
              <a:rPr lang="es-ES" dirty="0"/>
              <a:t>consideración que se tome frente algún problema de modelado debe ser expuesta de forma clara en el proceso de resolución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1223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02367-44AA-4B0B-962B-4CB2ECA4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Lenguaje de modelado que permite visualizar, construir o especificar un sistema</a:t>
            </a:r>
          </a:p>
          <a:p>
            <a:endParaRPr lang="es-ES" dirty="0"/>
          </a:p>
          <a:p>
            <a:r>
              <a:rPr lang="es-ES" dirty="0"/>
              <a:t>Ofrece un estándar para el proceso de modelar bases de datos, aunque su uso no solo se limita a esto, pudiendo modelar sistemas de información completos.</a:t>
            </a:r>
          </a:p>
          <a:p>
            <a:endParaRPr lang="es-ES" dirty="0"/>
          </a:p>
          <a:p>
            <a:endParaRPr lang="es-ES" dirty="0"/>
          </a:p>
          <a:p>
            <a:endParaRPr lang="es-CL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8CAE4B-82A0-4BE6-870C-F44B2D4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22" y="365125"/>
            <a:ext cx="9334877" cy="1325563"/>
          </a:xfrm>
        </p:spPr>
        <p:txBody>
          <a:bodyPr/>
          <a:lstStyle/>
          <a:p>
            <a:r>
              <a:rPr lang="es-ES" dirty="0"/>
              <a:t>UML (</a:t>
            </a:r>
            <a:r>
              <a:rPr lang="es-ES" dirty="0" err="1"/>
              <a:t>Unified</a:t>
            </a:r>
            <a:r>
              <a:rPr lang="es-ES" dirty="0"/>
              <a:t> </a:t>
            </a:r>
            <a:r>
              <a:rPr lang="es-ES" dirty="0" err="1"/>
              <a:t>Modelling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</a:t>
            </a:r>
            <a:endParaRPr lang="es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31070F-BC3F-447F-A95A-2BF1D3262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078" y="434566"/>
            <a:ext cx="1382822" cy="100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6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02367-44AA-4B0B-962B-4CB2ECA4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Nombre de la entidad en la parte superior</a:t>
            </a:r>
          </a:p>
          <a:p>
            <a:r>
              <a:rPr lang="es-CL" dirty="0"/>
              <a:t>Atributos son listados bajo el nombre de la entidad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8CAE4B-82A0-4BE6-870C-F44B2D4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22" y="365125"/>
            <a:ext cx="9334877" cy="1325563"/>
          </a:xfrm>
        </p:spPr>
        <p:txBody>
          <a:bodyPr/>
          <a:lstStyle/>
          <a:p>
            <a:r>
              <a:rPr lang="es-ES" dirty="0"/>
              <a:t>Entidades en UML</a:t>
            </a:r>
            <a:endParaRPr lang="es-C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F44D049-BF03-456E-9587-92523EFCF6D3}"/>
              </a:ext>
            </a:extLst>
          </p:cNvPr>
          <p:cNvSpPr/>
          <p:nvPr/>
        </p:nvSpPr>
        <p:spPr>
          <a:xfrm>
            <a:off x="3490535" y="4944258"/>
            <a:ext cx="1818588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8913826-62E8-4A21-96F0-C7F108EE3108}"/>
              </a:ext>
            </a:extLst>
          </p:cNvPr>
          <p:cNvSpPr/>
          <p:nvPr/>
        </p:nvSpPr>
        <p:spPr>
          <a:xfrm>
            <a:off x="3490535" y="4944258"/>
            <a:ext cx="1818588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EF700D-BD83-4818-84B4-9CDD74FE5218}"/>
              </a:ext>
            </a:extLst>
          </p:cNvPr>
          <p:cNvSpPr txBox="1"/>
          <p:nvPr/>
        </p:nvSpPr>
        <p:spPr>
          <a:xfrm>
            <a:off x="3640551" y="4991366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Entidad</a:t>
            </a:r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A7548F8-532C-4E19-88A4-5B6F7540A58E}"/>
              </a:ext>
            </a:extLst>
          </p:cNvPr>
          <p:cNvSpPr txBox="1"/>
          <p:nvPr/>
        </p:nvSpPr>
        <p:spPr>
          <a:xfrm>
            <a:off x="3490534" y="5461265"/>
            <a:ext cx="181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-identificador(PK)</a:t>
            </a:r>
          </a:p>
          <a:p>
            <a:r>
              <a:rPr lang="es-ES" dirty="0"/>
              <a:t>-atributo 1</a:t>
            </a:r>
          </a:p>
          <a:p>
            <a:r>
              <a:rPr lang="es-ES" dirty="0"/>
              <a:t>-atributo 2</a:t>
            </a:r>
          </a:p>
          <a:p>
            <a:r>
              <a:rPr lang="es-ES" dirty="0"/>
              <a:t>-…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EE30F61-DB15-4CFE-961B-F98C3D15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77" y="3003168"/>
            <a:ext cx="7026998" cy="1583157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B6DCEF4B-FD5B-41B8-81AA-13E2F0C7F075}"/>
              </a:ext>
            </a:extLst>
          </p:cNvPr>
          <p:cNvSpPr/>
          <p:nvPr/>
        </p:nvSpPr>
        <p:spPr>
          <a:xfrm>
            <a:off x="6322761" y="4944258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6598351-008A-454A-80D5-F69BF0A5540A}"/>
              </a:ext>
            </a:extLst>
          </p:cNvPr>
          <p:cNvSpPr/>
          <p:nvPr/>
        </p:nvSpPr>
        <p:spPr>
          <a:xfrm>
            <a:off x="6322760" y="4944258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022E1AF-D5B1-477E-8DBC-670BB4D3396C}"/>
              </a:ext>
            </a:extLst>
          </p:cNvPr>
          <p:cNvSpPr txBox="1"/>
          <p:nvPr/>
        </p:nvSpPr>
        <p:spPr>
          <a:xfrm>
            <a:off x="6472777" y="4991366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Persona</a:t>
            </a:r>
            <a:endParaRPr lang="es-CL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F921EA-1E0C-4EE2-8D9B-90B42E145865}"/>
              </a:ext>
            </a:extLst>
          </p:cNvPr>
          <p:cNvSpPr txBox="1"/>
          <p:nvPr/>
        </p:nvSpPr>
        <p:spPr>
          <a:xfrm>
            <a:off x="6322760" y="5461265"/>
            <a:ext cx="147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-Rut (PK) </a:t>
            </a:r>
          </a:p>
          <a:p>
            <a:r>
              <a:rPr lang="es-ES" dirty="0"/>
              <a:t>-Nombre</a:t>
            </a:r>
          </a:p>
          <a:p>
            <a:r>
              <a:rPr lang="es-ES" dirty="0"/>
              <a:t>-edad</a:t>
            </a:r>
          </a:p>
          <a:p>
            <a:r>
              <a:rPr lang="es-ES" dirty="0"/>
              <a:t>-…</a:t>
            </a:r>
          </a:p>
        </p:txBody>
      </p:sp>
    </p:spTree>
    <p:extLst>
      <p:ext uri="{BB962C8B-B14F-4D97-AF65-F5344CB8AC3E}">
        <p14:creationId xmlns:p14="http://schemas.microsoft.com/office/powerpoint/2010/main" val="353251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02367-44AA-4B0B-962B-4CB2ECA4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relaciones entre entidades se modelan mediante una línea</a:t>
            </a:r>
          </a:p>
          <a:p>
            <a:r>
              <a:rPr lang="es-CL" dirty="0"/>
              <a:t>La relación cuenta con un nombre y otros elementos que veremos mas adelante en el curso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8CAE4B-82A0-4BE6-870C-F44B2D4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22" y="365125"/>
            <a:ext cx="9334877" cy="1325563"/>
          </a:xfrm>
        </p:spPr>
        <p:txBody>
          <a:bodyPr/>
          <a:lstStyle/>
          <a:p>
            <a:r>
              <a:rPr lang="es-ES" dirty="0"/>
              <a:t>Relaciones en UML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BBA9DB-C7D7-4264-8EF2-653552D77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51" y="3849728"/>
            <a:ext cx="4531553" cy="155723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25BEFDC-E58C-4B13-856A-63AB8D749ABE}"/>
              </a:ext>
            </a:extLst>
          </p:cNvPr>
          <p:cNvSpPr/>
          <p:nvPr/>
        </p:nvSpPr>
        <p:spPr>
          <a:xfrm>
            <a:off x="6413296" y="3885913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D7656C6-3325-42BB-8220-DEC1959ECB66}"/>
              </a:ext>
            </a:extLst>
          </p:cNvPr>
          <p:cNvSpPr/>
          <p:nvPr/>
        </p:nvSpPr>
        <p:spPr>
          <a:xfrm>
            <a:off x="6413295" y="3885913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D13597-7939-4589-BEF1-B070D8945B97}"/>
              </a:ext>
            </a:extLst>
          </p:cNvPr>
          <p:cNvSpPr txBox="1"/>
          <p:nvPr/>
        </p:nvSpPr>
        <p:spPr>
          <a:xfrm>
            <a:off x="6563312" y="3933021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Persona</a:t>
            </a:r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520C35-A1F7-4FC7-888E-2725E6289498}"/>
              </a:ext>
            </a:extLst>
          </p:cNvPr>
          <p:cNvSpPr txBox="1"/>
          <p:nvPr/>
        </p:nvSpPr>
        <p:spPr>
          <a:xfrm>
            <a:off x="6413295" y="4402920"/>
            <a:ext cx="147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-Rut (PK) </a:t>
            </a:r>
          </a:p>
          <a:p>
            <a:r>
              <a:rPr lang="es-ES" dirty="0"/>
              <a:t>-Nombre</a:t>
            </a:r>
          </a:p>
          <a:p>
            <a:r>
              <a:rPr lang="es-ES" dirty="0"/>
              <a:t>-edad</a:t>
            </a:r>
          </a:p>
          <a:p>
            <a:r>
              <a:rPr lang="es-ES" dirty="0"/>
              <a:t>-…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70FDB1A-2A6F-4AE0-A07D-72E2E9378848}"/>
              </a:ext>
            </a:extLst>
          </p:cNvPr>
          <p:cNvSpPr/>
          <p:nvPr/>
        </p:nvSpPr>
        <p:spPr>
          <a:xfrm>
            <a:off x="9644261" y="3885914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28A5156-5E37-4C54-878F-D38536929C7D}"/>
              </a:ext>
            </a:extLst>
          </p:cNvPr>
          <p:cNvSpPr/>
          <p:nvPr/>
        </p:nvSpPr>
        <p:spPr>
          <a:xfrm>
            <a:off x="9644260" y="3885914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FC1CF0B-581D-4289-ABC4-6D63C3AC92C2}"/>
              </a:ext>
            </a:extLst>
          </p:cNvPr>
          <p:cNvSpPr txBox="1"/>
          <p:nvPr/>
        </p:nvSpPr>
        <p:spPr>
          <a:xfrm>
            <a:off x="9794277" y="3933022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Mascota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9AF031-380B-4986-BB97-A324FEEBD488}"/>
              </a:ext>
            </a:extLst>
          </p:cNvPr>
          <p:cNvSpPr txBox="1"/>
          <p:nvPr/>
        </p:nvSpPr>
        <p:spPr>
          <a:xfrm>
            <a:off x="9644260" y="4402921"/>
            <a:ext cx="147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</a:t>
            </a:r>
            <a:r>
              <a:rPr lang="es-ES" dirty="0" err="1"/>
              <a:t>Id_mascota</a:t>
            </a:r>
            <a:endParaRPr lang="es-ES" dirty="0"/>
          </a:p>
          <a:p>
            <a:r>
              <a:rPr lang="es-ES" dirty="0"/>
              <a:t>-Nombre</a:t>
            </a:r>
          </a:p>
          <a:p>
            <a:r>
              <a:rPr lang="es-ES" dirty="0"/>
              <a:t>-tipo</a:t>
            </a:r>
          </a:p>
          <a:p>
            <a:r>
              <a:rPr lang="es-ES" dirty="0"/>
              <a:t>-…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80B208B3-D164-4602-B3E9-04CB4487CD82}"/>
              </a:ext>
            </a:extLst>
          </p:cNvPr>
          <p:cNvCxnSpPr>
            <a:cxnSpLocks/>
            <a:stCxn id="9" idx="1"/>
            <a:endCxn id="7" idx="0"/>
          </p:cNvCxnSpPr>
          <p:nvPr/>
        </p:nvCxnSpPr>
        <p:spPr>
          <a:xfrm rot="10800000" flipH="1">
            <a:off x="6413295" y="3885913"/>
            <a:ext cx="738188" cy="1117172"/>
          </a:xfrm>
          <a:prstGeom prst="bentConnector4">
            <a:avLst>
              <a:gd name="adj1" fmla="val -30968"/>
              <a:gd name="adj2" fmla="val 12046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F7C0F2F-EA8F-44D9-B6F9-BDF2DFB845F0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7889670" y="5003085"/>
            <a:ext cx="175459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BE95D7E-5912-49CD-81BE-1C38E632DA59}"/>
              </a:ext>
            </a:extLst>
          </p:cNvPr>
          <p:cNvSpPr txBox="1"/>
          <p:nvPr/>
        </p:nvSpPr>
        <p:spPr>
          <a:xfrm>
            <a:off x="5794456" y="3429000"/>
            <a:ext cx="89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Vive con</a:t>
            </a:r>
            <a:endParaRPr lang="es-CL" sz="1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95A176-AAA3-40A1-A677-4337F187B0E8}"/>
              </a:ext>
            </a:extLst>
          </p:cNvPr>
          <p:cNvSpPr txBox="1"/>
          <p:nvPr/>
        </p:nvSpPr>
        <p:spPr>
          <a:xfrm>
            <a:off x="8324030" y="4628345"/>
            <a:ext cx="89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Alimenta</a:t>
            </a:r>
            <a:endParaRPr lang="es-CL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2172C77-EC69-444A-8864-3101353BD4A5}"/>
              </a:ext>
            </a:extLst>
          </p:cNvPr>
          <p:cNvSpPr txBox="1"/>
          <p:nvPr/>
        </p:nvSpPr>
        <p:spPr>
          <a:xfrm>
            <a:off x="6036376" y="5003084"/>
            <a:ext cx="437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0..1</a:t>
            </a:r>
            <a:endParaRPr lang="es-CL" sz="11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4A2AE3A-0176-49E0-987F-CC2B4ACA00F9}"/>
              </a:ext>
            </a:extLst>
          </p:cNvPr>
          <p:cNvSpPr txBox="1"/>
          <p:nvPr/>
        </p:nvSpPr>
        <p:spPr>
          <a:xfrm>
            <a:off x="7104923" y="3639962"/>
            <a:ext cx="415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0..1</a:t>
            </a:r>
            <a:endParaRPr lang="es-CL" sz="11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506D399-2650-40A3-B9F1-BB31BF63B079}"/>
              </a:ext>
            </a:extLst>
          </p:cNvPr>
          <p:cNvSpPr txBox="1"/>
          <p:nvPr/>
        </p:nvSpPr>
        <p:spPr>
          <a:xfrm>
            <a:off x="9294353" y="5028332"/>
            <a:ext cx="415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0..*</a:t>
            </a:r>
            <a:endParaRPr lang="es-CL" sz="11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9FEB992-E9F0-48C7-89EF-45518E112E76}"/>
              </a:ext>
            </a:extLst>
          </p:cNvPr>
          <p:cNvSpPr txBox="1"/>
          <p:nvPr/>
        </p:nvSpPr>
        <p:spPr>
          <a:xfrm>
            <a:off x="7849303" y="5003084"/>
            <a:ext cx="415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1..*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85995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013EE-0E3D-41EB-80A6-6A11BEE8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212" y="365125"/>
            <a:ext cx="9624588" cy="1325563"/>
          </a:xfrm>
        </p:spPr>
        <p:txBody>
          <a:bodyPr/>
          <a:lstStyle/>
          <a:p>
            <a:r>
              <a:rPr lang="es-ES" dirty="0"/>
              <a:t>Identificar Entidades y Relaciones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0D8FF-20DB-49A5-8931-F60E5335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Entidades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74288C8-81E5-4C36-B713-AB634F17C8C9}"/>
              </a:ext>
            </a:extLst>
          </p:cNvPr>
          <p:cNvSpPr txBox="1"/>
          <p:nvPr/>
        </p:nvSpPr>
        <p:spPr>
          <a:xfrm>
            <a:off x="1543049" y="2439536"/>
            <a:ext cx="9105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“Recientemente, finalizó el proceso de inscripción de asignaturas en la USM, los estudiantes debieron inscribir asignaturas de acuerdo a su carrera y malla curricular, las asignaturas son dictadas por un departamento de la universidad que podría ser el mismo que imparte la carrera del estudiante u otro”.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273568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013EE-0E3D-41EB-80A6-6A11BEE8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212" y="365125"/>
            <a:ext cx="9624588" cy="1325563"/>
          </a:xfrm>
        </p:spPr>
        <p:txBody>
          <a:bodyPr/>
          <a:lstStyle/>
          <a:p>
            <a:r>
              <a:rPr lang="es-ES" dirty="0"/>
              <a:t>Identificar Entidades y Relaciones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0D8FF-20DB-49A5-8931-F60E5335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Entidades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Lo primero que podemos identificar es el proceso que estamos modelando, esto es útil para determinar que entidades modelar y que atributos deben tener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74288C8-81E5-4C36-B713-AB634F17C8C9}"/>
              </a:ext>
            </a:extLst>
          </p:cNvPr>
          <p:cNvSpPr txBox="1"/>
          <p:nvPr/>
        </p:nvSpPr>
        <p:spPr>
          <a:xfrm>
            <a:off x="1543049" y="2439536"/>
            <a:ext cx="9105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“Recientemente, finalizó el proceso de </a:t>
            </a:r>
            <a:r>
              <a:rPr lang="es-ES" sz="2000" dirty="0">
                <a:highlight>
                  <a:srgbClr val="FFFF00"/>
                </a:highlight>
              </a:rPr>
              <a:t>inscripción de asignaturas </a:t>
            </a:r>
            <a:r>
              <a:rPr lang="es-ES" sz="2000" dirty="0"/>
              <a:t>en la USM, los estudiantes debieron inscribir asignaturas de acuerdo a su carrera y malla curricular, las asignaturas son dictadas por un departamento de la universidad que podría ser el mismo que imparte la carrera del estudiante u otro”.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205049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013EE-0E3D-41EB-80A6-6A11BEE8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212" y="365125"/>
            <a:ext cx="9624588" cy="1325563"/>
          </a:xfrm>
        </p:spPr>
        <p:txBody>
          <a:bodyPr/>
          <a:lstStyle/>
          <a:p>
            <a:r>
              <a:rPr lang="es-ES" dirty="0"/>
              <a:t>Identificar Entidades y Relaciones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0D8FF-20DB-49A5-8931-F60E5335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Entidades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En el contexto de este proceso ya sabemos que la asignatura es una entidad importante de la cual debemos almacenar datos</a:t>
            </a:r>
          </a:p>
          <a:p>
            <a:r>
              <a:rPr lang="es-ES" dirty="0"/>
              <a:t>La asignatura puede tener como atributos la Sigla y el Nombre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74288C8-81E5-4C36-B713-AB634F17C8C9}"/>
              </a:ext>
            </a:extLst>
          </p:cNvPr>
          <p:cNvSpPr txBox="1"/>
          <p:nvPr/>
        </p:nvSpPr>
        <p:spPr>
          <a:xfrm>
            <a:off x="1543049" y="2439536"/>
            <a:ext cx="9105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“Recientemente, finalizó el proceso de inscripción de </a:t>
            </a:r>
            <a:r>
              <a:rPr lang="es-ES" sz="2000" dirty="0">
                <a:highlight>
                  <a:srgbClr val="FFFF00"/>
                </a:highlight>
              </a:rPr>
              <a:t>asignaturas</a:t>
            </a:r>
            <a:r>
              <a:rPr lang="es-ES" sz="2000" dirty="0"/>
              <a:t> en la USM, los estudiantes debieron inscribir asignaturas de acuerdo a su carrera y malla curricular, las asignaturas son dictadas por un departamento de la universidad que podría ser el mismo que imparte la carrera del estudiante u otro”.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134592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013EE-0E3D-41EB-80A6-6A11BEE8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212" y="365125"/>
            <a:ext cx="9624588" cy="1325563"/>
          </a:xfrm>
        </p:spPr>
        <p:txBody>
          <a:bodyPr/>
          <a:lstStyle/>
          <a:p>
            <a:r>
              <a:rPr lang="es-ES" dirty="0"/>
              <a:t>Identificar Entidades y Relaciones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0D8FF-20DB-49A5-8931-F60E5335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Entidades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Otra entidad importante serian los estudiantes que realizan la acción relevante del proceso</a:t>
            </a:r>
          </a:p>
          <a:p>
            <a:r>
              <a:rPr lang="es-ES" dirty="0"/>
              <a:t>El estudiante puede tener los atributos, Rut, Rol, Nombre, Genero y prioridad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74288C8-81E5-4C36-B713-AB634F17C8C9}"/>
              </a:ext>
            </a:extLst>
          </p:cNvPr>
          <p:cNvSpPr txBox="1"/>
          <p:nvPr/>
        </p:nvSpPr>
        <p:spPr>
          <a:xfrm>
            <a:off x="1543049" y="2439536"/>
            <a:ext cx="9105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“Recientemente, finalizó el proceso de inscripción de </a:t>
            </a:r>
            <a:r>
              <a:rPr lang="es-ES" sz="2000" dirty="0">
                <a:highlight>
                  <a:srgbClr val="FFFF00"/>
                </a:highlight>
              </a:rPr>
              <a:t>asignaturas</a:t>
            </a:r>
            <a:r>
              <a:rPr lang="es-ES" sz="2000" dirty="0"/>
              <a:t> en la USM, los </a:t>
            </a:r>
            <a:r>
              <a:rPr lang="es-ES" sz="2000" dirty="0">
                <a:highlight>
                  <a:srgbClr val="FFFF00"/>
                </a:highlight>
              </a:rPr>
              <a:t>estudiantes</a:t>
            </a:r>
            <a:r>
              <a:rPr lang="es-ES" sz="2000" dirty="0"/>
              <a:t> debieron inscribir asignaturas de acuerdo a su carrera y malla curricular, las asignaturas son dictadas por un departamento de la universidad que podría ser el mismo que imparte la carrera del estudiante u otro”.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303917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013EE-0E3D-41EB-80A6-6A11BEE8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212" y="365125"/>
            <a:ext cx="9624588" cy="1325563"/>
          </a:xfrm>
        </p:spPr>
        <p:txBody>
          <a:bodyPr/>
          <a:lstStyle/>
          <a:p>
            <a:r>
              <a:rPr lang="es-ES" dirty="0"/>
              <a:t>Identificar Entidades y Relaciones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0D8FF-20DB-49A5-8931-F60E5335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Entidades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La carrera es posible modelarla como entidad o como atributo del estudiante, en nuestro caso optaremos por la opción de entidad</a:t>
            </a:r>
          </a:p>
          <a:p>
            <a:r>
              <a:rPr lang="es-ES" dirty="0"/>
              <a:t>La carrera poseerá los atributos id, nombre y campus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74288C8-81E5-4C36-B713-AB634F17C8C9}"/>
              </a:ext>
            </a:extLst>
          </p:cNvPr>
          <p:cNvSpPr txBox="1"/>
          <p:nvPr/>
        </p:nvSpPr>
        <p:spPr>
          <a:xfrm>
            <a:off x="1543049" y="2439536"/>
            <a:ext cx="9105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“Recientemente, finalizó el proceso de inscripción de </a:t>
            </a:r>
            <a:r>
              <a:rPr lang="es-ES" sz="2000" dirty="0">
                <a:highlight>
                  <a:srgbClr val="FFFF00"/>
                </a:highlight>
              </a:rPr>
              <a:t>asignaturas</a:t>
            </a:r>
            <a:r>
              <a:rPr lang="es-ES" sz="2000" dirty="0"/>
              <a:t> en la USM, los </a:t>
            </a:r>
            <a:r>
              <a:rPr lang="es-ES" sz="2000" dirty="0">
                <a:highlight>
                  <a:srgbClr val="FFFF00"/>
                </a:highlight>
              </a:rPr>
              <a:t>estudiantes</a:t>
            </a:r>
            <a:r>
              <a:rPr lang="es-ES" sz="2000" dirty="0"/>
              <a:t> debieron inscribir asignaturas de acuerdo a su </a:t>
            </a:r>
            <a:r>
              <a:rPr lang="es-ES" sz="2000" dirty="0">
                <a:highlight>
                  <a:srgbClr val="FFFF00"/>
                </a:highlight>
              </a:rPr>
              <a:t>carrera</a:t>
            </a:r>
            <a:r>
              <a:rPr lang="es-ES" sz="2000" dirty="0"/>
              <a:t> y malla curricular, las asignaturas son dictadas por un departamento de la universidad que podría ser el mismo que imparte la carrera del estudiante u otro”.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2574632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1172</Words>
  <Application>Microsoft Office PowerPoint</Application>
  <PresentationFormat>Panorámica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Modelar entidades en UML</vt:lpstr>
      <vt:lpstr>UML (Unified Modelling Language)</vt:lpstr>
      <vt:lpstr>Entidades en UML</vt:lpstr>
      <vt:lpstr>Relaciones en UML</vt:lpstr>
      <vt:lpstr>Identificar Entidades y Relaciones</vt:lpstr>
      <vt:lpstr>Identificar Entidades y Relaciones</vt:lpstr>
      <vt:lpstr>Identificar Entidades y Relaciones</vt:lpstr>
      <vt:lpstr>Identificar Entidades y Relaciones</vt:lpstr>
      <vt:lpstr>Identificar Entidades y Relaciones</vt:lpstr>
      <vt:lpstr>Identificar Entidades y Relaciones</vt:lpstr>
      <vt:lpstr>Identificar Entidades y Relaciones</vt:lpstr>
      <vt:lpstr>Modelar Entidades y Relaciones </vt:lpstr>
      <vt:lpstr>Identificar Entidades y Relaciones</vt:lpstr>
      <vt:lpstr>Identificar Entidades y Relaciones</vt:lpstr>
      <vt:lpstr>Identificar Entidades y Relaciones</vt:lpstr>
      <vt:lpstr>Modelar Entidades y Relaciones </vt:lpstr>
      <vt:lpstr>Consideraciones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Modelar situaciones  y  representarlas en bases de datos</dc:title>
  <dc:creator>Christopher Gilbert</dc:creator>
  <cp:lastModifiedBy>Christopher Gilbert</cp:lastModifiedBy>
  <cp:revision>40</cp:revision>
  <dcterms:created xsi:type="dcterms:W3CDTF">2021-02-19T18:00:12Z</dcterms:created>
  <dcterms:modified xsi:type="dcterms:W3CDTF">2021-02-28T23:27:20Z</dcterms:modified>
</cp:coreProperties>
</file>