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58" r:id="rId3"/>
    <p:sldId id="260" r:id="rId4"/>
    <p:sldId id="261" r:id="rId5"/>
    <p:sldId id="277" r:id="rId6"/>
    <p:sldId id="278" r:id="rId7"/>
    <p:sldId id="279" r:id="rId8"/>
    <p:sldId id="259" r:id="rId9"/>
    <p:sldId id="276" r:id="rId1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42" autoAdjust="0"/>
  </p:normalViewPr>
  <p:slideViewPr>
    <p:cSldViewPr snapToGrid="0">
      <p:cViewPr varScale="1">
        <p:scale>
          <a:sx n="106" d="100"/>
          <a:sy n="106" d="100"/>
        </p:scale>
        <p:origin x="2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3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621C118-88D7-4E36-9396-8B36E96A6E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A376FBA-A071-4791-9869-45EF186AEE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B472A-C86E-479E-96AF-253FEFF53DB8}" type="datetimeFigureOut">
              <a:rPr lang="es-CL" smtClean="0"/>
              <a:t>21-02-2021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9D8CA62-6214-45F7-8F4C-A9BF27556F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F410CCF-7A7E-44EA-9086-88F6CB338D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01DC7-0BF9-4047-9AEE-C8D123A1A0F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5316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15745-0705-4F55-BC88-27D1F5648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9694C9-8038-400F-A03F-581E4CFAB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FBF1B4-EE6B-404A-B047-70A0BE97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F119-B709-4193-AF10-42343878AEA0}" type="datetimeFigureOut">
              <a:rPr lang="es-CL" smtClean="0"/>
              <a:t>21-02-2021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8BB65C-CBC2-478A-97BC-238F4B65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126AC6-954F-4141-AABA-6CDC9975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  <p:pic>
        <p:nvPicPr>
          <p:cNvPr id="7" name="Picture 2" descr="Resultado de imagen para departamento de informatica usm">
            <a:extLst>
              <a:ext uri="{FF2B5EF4-FFF2-40B4-BE49-F238E27FC236}">
                <a16:creationId xmlns:a16="http://schemas.microsoft.com/office/drawing/2014/main" id="{89FF4E80-3377-4C9D-A2DF-5FDC7889D7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6935" cy="176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46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08EBE-1933-4173-93C6-FF5BA911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5DEAC5-3EA3-41A5-A420-8D2095470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D2A828-2439-4BF2-B3E1-28A5771E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F119-B709-4193-AF10-42343878AEA0}" type="datetimeFigureOut">
              <a:rPr lang="es-CL" smtClean="0"/>
              <a:t>21-02-2021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9E5E02-359F-45D1-BAD9-0B3536BD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B4B575-4A77-425A-A870-DF65302F4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6124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AB8DA9-30A3-48F1-9305-4255D7829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5EBF3F-55DA-4E16-B99D-D165C1078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A55B0F-ECB1-4B62-80D6-06F21154D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F119-B709-4193-AF10-42343878AEA0}" type="datetimeFigureOut">
              <a:rPr lang="es-CL" smtClean="0"/>
              <a:t>21-02-2021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C7B056-DAB4-40C8-92CA-49CCB7A50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51D13B-97A4-4B0B-87EF-0CF8AD26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5446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835C1-29DD-44E6-A6BB-A3FE45A79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170" y="365125"/>
            <a:ext cx="9655629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975ADA-AE5C-4954-8058-E8CC4557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9C55B2-43FE-4259-BDC2-646AB0DDB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F119-B709-4193-AF10-42343878AEA0}" type="datetimeFigureOut">
              <a:rPr lang="es-CL" smtClean="0"/>
              <a:t>21-02-2021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CC74BC-09CD-4A2C-9CA3-B2D3B189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34671C-4FBF-4087-B93C-569FE6ED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  <p:pic>
        <p:nvPicPr>
          <p:cNvPr id="7" name="Picture 2" descr="Resultado de imagen para departamento de informatica usm">
            <a:extLst>
              <a:ext uri="{FF2B5EF4-FFF2-40B4-BE49-F238E27FC236}">
                <a16:creationId xmlns:a16="http://schemas.microsoft.com/office/drawing/2014/main" id="{9076678C-0922-479E-AB66-A6393C6F2A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6935" cy="176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642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CB7A9-7818-4EDB-908F-4CAB7828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C4A3BF-C1D7-418D-987A-405D15D37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249CB8-9325-4EF9-8816-A8C8E5182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F119-B709-4193-AF10-42343878AEA0}" type="datetimeFigureOut">
              <a:rPr lang="es-CL" smtClean="0"/>
              <a:t>21-02-2021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0CAE80-96A6-453D-B7C2-9B0E1F11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6C071A-BF61-4774-A73E-93F289A3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6710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5B416-9979-47CD-8926-8BF49B05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0E9C67-BF59-47F3-A57E-F0341F9AC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788C98-1DB4-4AC3-B862-7729A42ED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2BC220-D354-4360-B676-B7CE1AA6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F119-B709-4193-AF10-42343878AEA0}" type="datetimeFigureOut">
              <a:rPr lang="es-CL" smtClean="0"/>
              <a:t>21-02-2021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D58BA4-14BC-4670-B1D4-EE2763D31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DA5579-1D7B-4000-8CCA-0FF4E411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106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EDD87-2677-4108-9FAC-D08D0EF5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0408AA-386D-472F-ADC2-9EF8D6A76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E753DF-5ECB-49CC-85E4-D2884E21F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C98293-07EB-4D80-8B44-177A86544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CEE2A3-BBA5-4939-AACF-0243787AD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6535AD-6674-4823-BAC2-F7D691D1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F119-B709-4193-AF10-42343878AEA0}" type="datetimeFigureOut">
              <a:rPr lang="es-CL" smtClean="0"/>
              <a:t>21-02-2021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D84716-0A2C-46CD-8E41-3D6280C0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9901EA3-6EE5-4232-891D-0C1DF0C2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38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5554B-0967-4757-ABE5-CF5A75184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300E800-5CC2-4F5B-9980-E7840A4B1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F119-B709-4193-AF10-42343878AEA0}" type="datetimeFigureOut">
              <a:rPr lang="es-CL" smtClean="0"/>
              <a:t>21-02-2021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1A0FC84-C5C9-411A-AC4E-04C763217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CCFC19-A8CA-4F82-AF74-7C03757FD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551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62F09EF-D0CC-4C82-B64D-4B7EE213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F119-B709-4193-AF10-42343878AEA0}" type="datetimeFigureOut">
              <a:rPr lang="es-CL" smtClean="0"/>
              <a:t>21-02-2021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A2C50BE-5B4A-42C6-9E88-CAC729B4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72464C-DD0F-4D08-B544-E7B3DCB16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207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41548-A612-40AA-93C0-55CBDFCC8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ACB876-14CD-4438-A1FC-049E3B0EA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550D7D-8838-4ACE-9299-A8832413A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BED845-05A6-4832-A777-870B45F6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F119-B709-4193-AF10-42343878AEA0}" type="datetimeFigureOut">
              <a:rPr lang="es-CL" smtClean="0"/>
              <a:t>21-02-2021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50868-45D6-4E91-97A1-617BEDF3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CC97A0-A65F-416A-A261-78782754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952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608D9-822A-408E-9FC6-9DE2A2015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596BCBF-5112-4997-87A6-B3E098558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7E3744-529F-4DBC-9AD1-CB44359A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2127A4-A523-461A-8D5A-FAA6280C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8F119-B709-4193-AF10-42343878AEA0}" type="datetimeFigureOut">
              <a:rPr lang="es-CL" smtClean="0"/>
              <a:t>21-02-2021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6B0B8C-FD65-4F0A-BFAB-D6F62D5F8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83D3CC-8977-4B7F-9A9E-04702CE0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25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BA0C48-115A-4E2F-AE1B-8EE5F1F7E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B8DEFD-D353-421E-846B-06A25D9B6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5A09F0-06A6-40D0-905E-B1641D75F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8F119-B709-4193-AF10-42343878AEA0}" type="datetimeFigureOut">
              <a:rPr lang="es-CL" smtClean="0"/>
              <a:t>21-02-2021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6A85F3-EC8C-47AB-81EC-B814C30E7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1D0759-3DB8-4734-87D5-644C387DE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E875D-3F45-46F4-B9B9-1F52CFD439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6457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departamento de informatica usm">
            <a:extLst>
              <a:ext uri="{FF2B5EF4-FFF2-40B4-BE49-F238E27FC236}">
                <a16:creationId xmlns:a16="http://schemas.microsoft.com/office/drawing/2014/main" id="{49181673-20B4-44B7-B88B-498F70BAA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6935" cy="176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3">
            <a:extLst>
              <a:ext uri="{FF2B5EF4-FFF2-40B4-BE49-F238E27FC236}">
                <a16:creationId xmlns:a16="http://schemas.microsoft.com/office/drawing/2014/main" id="{956B8E95-0E0C-4BC2-8F0A-572629AC1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4974" y="2488149"/>
            <a:ext cx="9322051" cy="1881701"/>
          </a:xfrm>
        </p:spPr>
        <p:txBody>
          <a:bodyPr>
            <a:normAutofit/>
          </a:bodyPr>
          <a:lstStyle/>
          <a:p>
            <a:r>
              <a:rPr lang="es-ES" dirty="0"/>
              <a:t>Llevar entidades a una</a:t>
            </a:r>
            <a:br>
              <a:rPr lang="es-ES" dirty="0"/>
            </a:br>
            <a:r>
              <a:rPr lang="es-ES" dirty="0"/>
              <a:t>Base de Datos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8557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502367-44AA-4B0B-962B-4CB2ECA42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Lenguaje de programación diseñado para administrar y recuperar datos desde una base de datos relacional.</a:t>
            </a:r>
          </a:p>
          <a:p>
            <a:endParaRPr lang="es-ES" dirty="0"/>
          </a:p>
          <a:p>
            <a:r>
              <a:rPr lang="es-ES" dirty="0"/>
              <a:t>Si bien esta incluido como estándar en los distintos RDBMS, existen diferencias particulares en cada uno</a:t>
            </a:r>
          </a:p>
          <a:p>
            <a:endParaRPr lang="es-ES" dirty="0"/>
          </a:p>
          <a:p>
            <a:r>
              <a:rPr lang="es-ES" dirty="0"/>
              <a:t>El lenguaje posee comandos DDL (definir) y DML (manipular)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CL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78CAE4B-82A0-4BE6-870C-F44B2D42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922" y="365125"/>
            <a:ext cx="9334877" cy="1325563"/>
          </a:xfrm>
        </p:spPr>
        <p:txBody>
          <a:bodyPr/>
          <a:lstStyle/>
          <a:p>
            <a:r>
              <a:rPr lang="es-ES" dirty="0"/>
              <a:t>SQL (</a:t>
            </a:r>
            <a:r>
              <a:rPr lang="es-ES" dirty="0" err="1"/>
              <a:t>Structured</a:t>
            </a:r>
            <a:r>
              <a:rPr lang="es-ES" dirty="0"/>
              <a:t> </a:t>
            </a:r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)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4806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502367-44AA-4B0B-962B-4CB2ECA42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Definition</a:t>
            </a:r>
            <a:r>
              <a:rPr lang="es-ES" dirty="0"/>
              <a:t> </a:t>
            </a:r>
            <a:r>
              <a:rPr lang="es-ES" dirty="0" err="1"/>
              <a:t>Language</a:t>
            </a:r>
            <a:endParaRPr lang="es-ES" dirty="0"/>
          </a:p>
          <a:p>
            <a:r>
              <a:rPr lang="es-CL" dirty="0"/>
              <a:t>Los comandos mas usados son:</a:t>
            </a:r>
          </a:p>
          <a:p>
            <a:pPr lvl="1"/>
            <a:r>
              <a:rPr lang="es-CL" dirty="0"/>
              <a:t>CREATE TABLE  - Crear tabla en la BD especificando el nombre de la tabla y las 			columnas que posee, detallando el tipo de dato</a:t>
            </a:r>
          </a:p>
          <a:p>
            <a:pPr lvl="1"/>
            <a:r>
              <a:rPr lang="es-CL" dirty="0"/>
              <a:t>ALTER TABLE - Modifica la definición de una columna</a:t>
            </a:r>
          </a:p>
          <a:p>
            <a:pPr lvl="1"/>
            <a:r>
              <a:rPr lang="es-CL" dirty="0"/>
              <a:t>TRUNCATE TABLE - Elimina los registros de una tabla sin alterar la estructura </a:t>
            </a:r>
          </a:p>
          <a:p>
            <a:pPr lvl="1"/>
            <a:r>
              <a:rPr lang="es-CL" dirty="0"/>
              <a:t>DROP TABLE - Elimina una tabla y todos los datos que contenga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78CAE4B-82A0-4BE6-870C-F44B2D42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922" y="365125"/>
            <a:ext cx="9334877" cy="1325563"/>
          </a:xfrm>
        </p:spPr>
        <p:txBody>
          <a:bodyPr/>
          <a:lstStyle/>
          <a:p>
            <a:r>
              <a:rPr lang="es-ES" dirty="0"/>
              <a:t>Comandos DDL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3251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502367-44AA-4B0B-962B-4CB2ECA42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48547"/>
            <a:ext cx="10515600" cy="2528416"/>
          </a:xfrm>
        </p:spPr>
        <p:txBody>
          <a:bodyPr>
            <a:normAutofit/>
          </a:bodyPr>
          <a:lstStyle/>
          <a:p>
            <a:r>
              <a:rPr lang="es-ES" dirty="0"/>
              <a:t>Tipos de datos</a:t>
            </a:r>
          </a:p>
          <a:p>
            <a:pPr lvl="1"/>
            <a:r>
              <a:rPr lang="es-ES" u="sng" dirty="0"/>
              <a:t>VARCHAR()</a:t>
            </a:r>
            <a:r>
              <a:rPr lang="es-ES" dirty="0"/>
              <a:t> Útil para datos de tipo texto como nombres, genero. En el 			     paréntesis se indica la longitud</a:t>
            </a:r>
          </a:p>
          <a:p>
            <a:pPr lvl="1"/>
            <a:r>
              <a:rPr lang="es-ES" u="sng" dirty="0"/>
              <a:t>INT</a:t>
            </a:r>
            <a:r>
              <a:rPr lang="es-ES" dirty="0"/>
              <a:t> Tipo de dato para números enteros</a:t>
            </a:r>
          </a:p>
          <a:p>
            <a:pPr lvl="1"/>
            <a:r>
              <a:rPr lang="es-ES" u="sng" dirty="0"/>
              <a:t>FLOAT</a:t>
            </a:r>
            <a:r>
              <a:rPr lang="es-ES" dirty="0"/>
              <a:t> Tipo de dato para numero decimales</a:t>
            </a:r>
          </a:p>
          <a:p>
            <a:pPr lvl="1"/>
            <a:r>
              <a:rPr lang="es-ES" u="sng" dirty="0"/>
              <a:t>DATETIME</a:t>
            </a:r>
            <a:r>
              <a:rPr lang="es-ES" dirty="0"/>
              <a:t> Para fechas con el detalle del tiempo</a:t>
            </a:r>
            <a:endParaRPr lang="es-CL" u="sng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78CAE4B-82A0-4BE6-870C-F44B2D42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922" y="365125"/>
            <a:ext cx="9334877" cy="1325563"/>
          </a:xfrm>
        </p:spPr>
        <p:txBody>
          <a:bodyPr/>
          <a:lstStyle/>
          <a:p>
            <a:r>
              <a:rPr lang="es-ES" dirty="0"/>
              <a:t>Comandos DDL - CREATE</a:t>
            </a:r>
            <a:endParaRPr lang="es-CL" dirty="0"/>
          </a:p>
        </p:txBody>
      </p:sp>
      <p:sp>
        <p:nvSpPr>
          <p:cNvPr id="25" name="Google Shape;214;p9">
            <a:extLst>
              <a:ext uri="{FF2B5EF4-FFF2-40B4-BE49-F238E27FC236}">
                <a16:creationId xmlns:a16="http://schemas.microsoft.com/office/drawing/2014/main" id="{BD8A887E-7A18-4A00-84C9-C60B554435AB}"/>
              </a:ext>
            </a:extLst>
          </p:cNvPr>
          <p:cNvSpPr txBox="1"/>
          <p:nvPr/>
        </p:nvSpPr>
        <p:spPr>
          <a:xfrm>
            <a:off x="1951377" y="1591480"/>
            <a:ext cx="8289246" cy="193899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CREATE TABLE nombre_tabla (</a:t>
            </a:r>
            <a:br>
              <a:rPr lang="es-CL" sz="2000" b="1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CL" sz="2000" b="1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	nombre_columna1 tipo_dato parametros_opcionales,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	nombre_columna2 tipo_dato parametros_opcionales,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	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	restricciones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9951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502367-44AA-4B0B-962B-4CB2ECA42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1798"/>
            <a:ext cx="10515600" cy="3141551"/>
          </a:xfrm>
        </p:spPr>
        <p:txBody>
          <a:bodyPr>
            <a:normAutofit/>
          </a:bodyPr>
          <a:lstStyle/>
          <a:p>
            <a:r>
              <a:rPr lang="es-ES" dirty="0"/>
              <a:t>En los parámetros opcionales pueden indicarse especificaciones</a:t>
            </a:r>
          </a:p>
          <a:p>
            <a:pPr lvl="1"/>
            <a:r>
              <a:rPr lang="es-ES" u="sng" dirty="0"/>
              <a:t>PRIMARY KEY</a:t>
            </a:r>
            <a:r>
              <a:rPr lang="es-ES" dirty="0"/>
              <a:t> para indicar que la columna es la clave primaria de la tabla</a:t>
            </a:r>
          </a:p>
          <a:p>
            <a:pPr lvl="1"/>
            <a:r>
              <a:rPr lang="es-ES" u="sng" dirty="0"/>
              <a:t>NOT NULL</a:t>
            </a:r>
            <a:r>
              <a:rPr lang="es-ES" dirty="0"/>
              <a:t> para indicar que cualquier registro que ingrese no puede tener esta 		   columna vacía</a:t>
            </a:r>
          </a:p>
          <a:p>
            <a:pPr lvl="1"/>
            <a:r>
              <a:rPr lang="es-ES" u="sng" dirty="0"/>
              <a:t>NULL</a:t>
            </a:r>
            <a:r>
              <a:rPr lang="es-ES" dirty="0"/>
              <a:t> para indicar que en caso de faltar esta columna en un registro, por 		       defecto su valor es NULL</a:t>
            </a:r>
          </a:p>
          <a:p>
            <a:pPr lvl="1"/>
            <a:r>
              <a:rPr lang="es-ES" u="sng" dirty="0"/>
              <a:t>AUTO_INCREMENT</a:t>
            </a:r>
            <a:r>
              <a:rPr lang="es-ES" dirty="0"/>
              <a:t> permite definir que una columna INT se autocompleta 				      basado en el ultimo registro ingresado a la tabla</a:t>
            </a:r>
            <a:endParaRPr lang="es-ES" u="sng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78CAE4B-82A0-4BE6-870C-F44B2D42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922" y="365125"/>
            <a:ext cx="9334877" cy="1325563"/>
          </a:xfrm>
        </p:spPr>
        <p:txBody>
          <a:bodyPr/>
          <a:lstStyle/>
          <a:p>
            <a:r>
              <a:rPr lang="es-ES" dirty="0"/>
              <a:t>Comandos DDL - CREATE</a:t>
            </a:r>
            <a:endParaRPr lang="es-CL" dirty="0"/>
          </a:p>
        </p:txBody>
      </p:sp>
      <p:sp>
        <p:nvSpPr>
          <p:cNvPr id="6" name="Google Shape;214;p9">
            <a:extLst>
              <a:ext uri="{FF2B5EF4-FFF2-40B4-BE49-F238E27FC236}">
                <a16:creationId xmlns:a16="http://schemas.microsoft.com/office/drawing/2014/main" id="{98C6B02A-DD3E-444D-805E-58A7FF99CA08}"/>
              </a:ext>
            </a:extLst>
          </p:cNvPr>
          <p:cNvSpPr txBox="1"/>
          <p:nvPr/>
        </p:nvSpPr>
        <p:spPr>
          <a:xfrm>
            <a:off x="1951377" y="1490008"/>
            <a:ext cx="8289246" cy="193899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CREATE TABLE nombre_tabla (</a:t>
            </a:r>
            <a:br>
              <a:rPr lang="es-CL" sz="2000" b="1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CL" sz="2000" b="1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	nombre_columna1 tipo_dato parametros_opcionales,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	nombre_columna2 tipo_dato parametros_opcionales,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	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	restricciones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058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502367-44AA-4B0B-962B-4CB2ECA42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1798"/>
            <a:ext cx="10515600" cy="3141551"/>
          </a:xfrm>
        </p:spPr>
        <p:txBody>
          <a:bodyPr>
            <a:normAutofit/>
          </a:bodyPr>
          <a:lstStyle/>
          <a:p>
            <a:endParaRPr lang="es-ES" dirty="0"/>
          </a:p>
          <a:p>
            <a:r>
              <a:rPr lang="es-ES" dirty="0"/>
              <a:t>En lo que respecta a las restricciones, esta nos permite definir la clave primaria  mediante </a:t>
            </a:r>
            <a:r>
              <a:rPr lang="es-ES" u="sng" dirty="0"/>
              <a:t>PRIMARY KEY(columna)</a:t>
            </a:r>
            <a:r>
              <a:rPr lang="es-ES" dirty="0"/>
              <a:t> y definir las relaciones entre tablas, pero que veremos mas adelante en el curso.</a:t>
            </a:r>
            <a:endParaRPr lang="es-ES" u="sng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78CAE4B-82A0-4BE6-870C-F44B2D42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922" y="365125"/>
            <a:ext cx="9334877" cy="1325563"/>
          </a:xfrm>
        </p:spPr>
        <p:txBody>
          <a:bodyPr/>
          <a:lstStyle/>
          <a:p>
            <a:r>
              <a:rPr lang="es-ES" dirty="0"/>
              <a:t>Comandos DDL - CREATE</a:t>
            </a:r>
            <a:endParaRPr lang="es-CL" dirty="0"/>
          </a:p>
        </p:txBody>
      </p:sp>
      <p:sp>
        <p:nvSpPr>
          <p:cNvPr id="5" name="Google Shape;214;p9">
            <a:extLst>
              <a:ext uri="{FF2B5EF4-FFF2-40B4-BE49-F238E27FC236}">
                <a16:creationId xmlns:a16="http://schemas.microsoft.com/office/drawing/2014/main" id="{0BE67995-FE2B-4878-9C76-D51BBD42BA1D}"/>
              </a:ext>
            </a:extLst>
          </p:cNvPr>
          <p:cNvSpPr txBox="1"/>
          <p:nvPr/>
        </p:nvSpPr>
        <p:spPr>
          <a:xfrm>
            <a:off x="1883832" y="1636747"/>
            <a:ext cx="8289246" cy="193899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CREATE TABLE nombre_tabla (</a:t>
            </a:r>
            <a:br>
              <a:rPr lang="es-CL" sz="2000" b="1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s-CL" sz="2000" b="1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	nombre_columna1 tipo_dato parametros_opcionales,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	nombre_columna2 tipo_dato parametros_opcionales,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	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	restricciones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204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502367-44AA-4B0B-962B-4CB2ECA42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600" cy="4909288"/>
          </a:xfrm>
        </p:spPr>
        <p:txBody>
          <a:bodyPr>
            <a:normAutofit/>
          </a:bodyPr>
          <a:lstStyle/>
          <a:p>
            <a:r>
              <a:rPr lang="es-ES" dirty="0"/>
              <a:t>Agregar una columna a la tabla</a:t>
            </a:r>
          </a:p>
          <a:p>
            <a:endParaRPr lang="es-ES" u="sng" dirty="0"/>
          </a:p>
          <a:p>
            <a:endParaRPr lang="es-ES" u="sng" dirty="0"/>
          </a:p>
          <a:p>
            <a:r>
              <a:rPr lang="es-ES" dirty="0"/>
              <a:t>Eliminar columna</a:t>
            </a:r>
          </a:p>
          <a:p>
            <a:endParaRPr lang="es-ES" dirty="0"/>
          </a:p>
          <a:p>
            <a:r>
              <a:rPr lang="es-ES" dirty="0"/>
              <a:t>Alterar una columna</a:t>
            </a:r>
          </a:p>
          <a:p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78CAE4B-82A0-4BE6-870C-F44B2D42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922" y="365125"/>
            <a:ext cx="9334877" cy="1325563"/>
          </a:xfrm>
        </p:spPr>
        <p:txBody>
          <a:bodyPr/>
          <a:lstStyle/>
          <a:p>
            <a:r>
              <a:rPr lang="es-ES" dirty="0"/>
              <a:t>Comandos DDL - ALTER</a:t>
            </a:r>
            <a:endParaRPr lang="es-CL" dirty="0"/>
          </a:p>
        </p:txBody>
      </p:sp>
      <p:sp>
        <p:nvSpPr>
          <p:cNvPr id="9" name="Google Shape;277;p14">
            <a:extLst>
              <a:ext uri="{FF2B5EF4-FFF2-40B4-BE49-F238E27FC236}">
                <a16:creationId xmlns:a16="http://schemas.microsoft.com/office/drawing/2014/main" id="{2C46C2E4-E8D7-4222-8564-805D9AF26AFB}"/>
              </a:ext>
            </a:extLst>
          </p:cNvPr>
          <p:cNvSpPr txBox="1"/>
          <p:nvPr/>
        </p:nvSpPr>
        <p:spPr>
          <a:xfrm>
            <a:off x="838199" y="4764771"/>
            <a:ext cx="8224320" cy="40006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dirty="0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ALTER TABLE </a:t>
            </a:r>
            <a:r>
              <a:rPr lang="es-CL" sz="2000" b="1" dirty="0" err="1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nombre_tabla</a:t>
            </a:r>
            <a:r>
              <a:rPr lang="es-CL" sz="2000" b="1" dirty="0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 ALTER COLUMN columna1 </a:t>
            </a:r>
            <a:r>
              <a:rPr lang="es-CL" sz="2000" b="1" dirty="0" err="1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tipo_dato</a:t>
            </a:r>
            <a:r>
              <a:rPr lang="es-CL" sz="2000" b="1" dirty="0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</p:txBody>
      </p:sp>
      <p:sp>
        <p:nvSpPr>
          <p:cNvPr id="10" name="Google Shape;277;p14">
            <a:extLst>
              <a:ext uri="{FF2B5EF4-FFF2-40B4-BE49-F238E27FC236}">
                <a16:creationId xmlns:a16="http://schemas.microsoft.com/office/drawing/2014/main" id="{D6626194-D283-4A0B-8319-F6DA614056F2}"/>
              </a:ext>
            </a:extLst>
          </p:cNvPr>
          <p:cNvSpPr txBox="1"/>
          <p:nvPr/>
        </p:nvSpPr>
        <p:spPr>
          <a:xfrm>
            <a:off x="838199" y="3745132"/>
            <a:ext cx="8224320" cy="40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ALTER TABLE nombre_tabla DROP COLUMN columna1;</a:t>
            </a:r>
            <a:endParaRPr/>
          </a:p>
        </p:txBody>
      </p:sp>
      <p:sp>
        <p:nvSpPr>
          <p:cNvPr id="11" name="Google Shape;276;p14">
            <a:extLst>
              <a:ext uri="{FF2B5EF4-FFF2-40B4-BE49-F238E27FC236}">
                <a16:creationId xmlns:a16="http://schemas.microsoft.com/office/drawing/2014/main" id="{4298420B-C58C-4E68-93B6-A878AED18EF5}"/>
              </a:ext>
            </a:extLst>
          </p:cNvPr>
          <p:cNvSpPr txBox="1"/>
          <p:nvPr/>
        </p:nvSpPr>
        <p:spPr>
          <a:xfrm>
            <a:off x="831996" y="2308365"/>
            <a:ext cx="8224320" cy="70788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dirty="0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ALTER TABLE </a:t>
            </a:r>
            <a:r>
              <a:rPr lang="es-CL" sz="2000" b="1" dirty="0" err="1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nombre_tabla</a:t>
            </a:r>
            <a:r>
              <a:rPr lang="es-CL" sz="2000" b="1" dirty="0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dirty="0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ADD COLUMN columna1 </a:t>
            </a:r>
            <a:r>
              <a:rPr lang="es-CL" sz="2000" b="1" dirty="0" err="1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tipo_dato</a:t>
            </a:r>
            <a:r>
              <a:rPr lang="es-CL" sz="2000" b="1" dirty="0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CL" sz="2000" b="1" dirty="0" err="1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parametros_opcionales</a:t>
            </a:r>
            <a:r>
              <a:rPr lang="es-CL" sz="2000" b="1" dirty="0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9933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013EE-0E3D-41EB-80A6-6A11BEE8A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212" y="365125"/>
            <a:ext cx="9624588" cy="1325563"/>
          </a:xfrm>
        </p:spPr>
        <p:txBody>
          <a:bodyPr/>
          <a:lstStyle/>
          <a:p>
            <a:r>
              <a:rPr lang="es-ES" dirty="0"/>
              <a:t>Comando DDL – TRUNCATE y DROP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00D8FF-20DB-49A5-8931-F60E53354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3490"/>
            <a:ext cx="10515600" cy="3723474"/>
          </a:xfrm>
        </p:spPr>
        <p:txBody>
          <a:bodyPr/>
          <a:lstStyle/>
          <a:p>
            <a:r>
              <a:rPr lang="es-ES" dirty="0"/>
              <a:t>Si existen restricciones de la tabla que involucre otra, no se eliminaran los registros que presenten dicha restricción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Al igual que con TRUNCATE si hay restricciones, la tabla no se eliminará si no nos encargamos de ellas antes.</a:t>
            </a:r>
          </a:p>
        </p:txBody>
      </p:sp>
      <p:sp>
        <p:nvSpPr>
          <p:cNvPr id="5" name="Google Shape;317;p17">
            <a:extLst>
              <a:ext uri="{FF2B5EF4-FFF2-40B4-BE49-F238E27FC236}">
                <a16:creationId xmlns:a16="http://schemas.microsoft.com/office/drawing/2014/main" id="{69995021-34B9-4E72-97CA-74FEAF1C72CF}"/>
              </a:ext>
            </a:extLst>
          </p:cNvPr>
          <p:cNvSpPr txBox="1"/>
          <p:nvPr/>
        </p:nvSpPr>
        <p:spPr>
          <a:xfrm>
            <a:off x="838199" y="1779315"/>
            <a:ext cx="10007851" cy="40011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 dirty="0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TRUNCATE TABLE </a:t>
            </a:r>
            <a:r>
              <a:rPr lang="es-CL" sz="2000" b="1" dirty="0" err="1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nombre_tabla</a:t>
            </a:r>
            <a:r>
              <a:rPr lang="es-CL" sz="2000" b="1" dirty="0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</p:txBody>
      </p:sp>
      <p:sp>
        <p:nvSpPr>
          <p:cNvPr id="6" name="Google Shape;341;p19">
            <a:extLst>
              <a:ext uri="{FF2B5EF4-FFF2-40B4-BE49-F238E27FC236}">
                <a16:creationId xmlns:a16="http://schemas.microsoft.com/office/drawing/2014/main" id="{F96AD7CE-7276-49CA-BECB-2034D1C49B32}"/>
              </a:ext>
            </a:extLst>
          </p:cNvPr>
          <p:cNvSpPr txBox="1"/>
          <p:nvPr/>
        </p:nvSpPr>
        <p:spPr>
          <a:xfrm>
            <a:off x="838199" y="3815529"/>
            <a:ext cx="9957392" cy="40011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b="1">
                <a:solidFill>
                  <a:srgbClr val="E65D00"/>
                </a:solidFill>
                <a:latin typeface="Consolas"/>
                <a:ea typeface="Consolas"/>
                <a:cs typeface="Consolas"/>
                <a:sym typeface="Consolas"/>
              </a:rPr>
              <a:t>DROP TABLE nombre_tabla;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35688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BC79A-91C1-4AC0-8E22-67BF5E23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838" y="365125"/>
            <a:ext cx="9687962" cy="1325563"/>
          </a:xfrm>
        </p:spPr>
        <p:txBody>
          <a:bodyPr/>
          <a:lstStyle/>
          <a:p>
            <a:r>
              <a:rPr lang="es-ES" dirty="0"/>
              <a:t>Modelar Entidades y Relaciones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3C75DB-F874-4B3D-A97E-D984299BB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5573"/>
          </a:xfrm>
        </p:spPr>
        <p:txBody>
          <a:bodyPr/>
          <a:lstStyle/>
          <a:p>
            <a:r>
              <a:rPr lang="es-ES" dirty="0"/>
              <a:t>Una vez modeladas nuestras entidades procedemos a agregar las relaciones y sus nombres</a:t>
            </a:r>
            <a:endParaRPr lang="es-CL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CFB356C-F4F7-4D25-A3AB-0D5B523023BF}"/>
              </a:ext>
            </a:extLst>
          </p:cNvPr>
          <p:cNvSpPr/>
          <p:nvPr/>
        </p:nvSpPr>
        <p:spPr>
          <a:xfrm>
            <a:off x="5129210" y="2922894"/>
            <a:ext cx="1476375" cy="173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37ECA45-2AC0-40CB-9A6B-1D802208A621}"/>
              </a:ext>
            </a:extLst>
          </p:cNvPr>
          <p:cNvSpPr/>
          <p:nvPr/>
        </p:nvSpPr>
        <p:spPr>
          <a:xfrm>
            <a:off x="5129209" y="2922894"/>
            <a:ext cx="1476375" cy="450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2992487-867C-40FD-9EE8-A612517194C5}"/>
              </a:ext>
            </a:extLst>
          </p:cNvPr>
          <p:cNvSpPr/>
          <p:nvPr/>
        </p:nvSpPr>
        <p:spPr>
          <a:xfrm>
            <a:off x="1665839" y="2933749"/>
            <a:ext cx="1476375" cy="173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929D4EC-8279-4603-B207-DE779105FC97}"/>
              </a:ext>
            </a:extLst>
          </p:cNvPr>
          <p:cNvSpPr/>
          <p:nvPr/>
        </p:nvSpPr>
        <p:spPr>
          <a:xfrm>
            <a:off x="1665838" y="2933749"/>
            <a:ext cx="1476375" cy="450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F085538-10E2-4646-A2D2-4F9760BF713A}"/>
              </a:ext>
            </a:extLst>
          </p:cNvPr>
          <p:cNvSpPr/>
          <p:nvPr/>
        </p:nvSpPr>
        <p:spPr>
          <a:xfrm>
            <a:off x="8899771" y="2899340"/>
            <a:ext cx="1476375" cy="173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DED9152-024B-4491-B5A0-740A2A69AD56}"/>
              </a:ext>
            </a:extLst>
          </p:cNvPr>
          <p:cNvSpPr/>
          <p:nvPr/>
        </p:nvSpPr>
        <p:spPr>
          <a:xfrm>
            <a:off x="8899770" y="2899340"/>
            <a:ext cx="1476375" cy="450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543F0BD-C3BF-4800-BC77-A059F455979A}"/>
              </a:ext>
            </a:extLst>
          </p:cNvPr>
          <p:cNvSpPr txBox="1"/>
          <p:nvPr/>
        </p:nvSpPr>
        <p:spPr>
          <a:xfrm>
            <a:off x="5295895" y="2970002"/>
            <a:ext cx="117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Asignatura</a:t>
            </a:r>
            <a:endParaRPr lang="es-CL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D1E71E2-2FBF-465A-B0DC-1CA3D6AA582E}"/>
              </a:ext>
            </a:extLst>
          </p:cNvPr>
          <p:cNvSpPr txBox="1"/>
          <p:nvPr/>
        </p:nvSpPr>
        <p:spPr>
          <a:xfrm>
            <a:off x="1815855" y="2980857"/>
            <a:ext cx="117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Estudiante</a:t>
            </a:r>
            <a:endParaRPr lang="es-CL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CFE4CCE-D87A-4034-BCED-BC1D24F561B2}"/>
              </a:ext>
            </a:extLst>
          </p:cNvPr>
          <p:cNvSpPr txBox="1"/>
          <p:nvPr/>
        </p:nvSpPr>
        <p:spPr>
          <a:xfrm>
            <a:off x="8899770" y="2933748"/>
            <a:ext cx="158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Departamento</a:t>
            </a:r>
            <a:endParaRPr lang="es-CL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DEEC796-C1B9-4FD4-B2F7-F41CB93E42EF}"/>
              </a:ext>
            </a:extLst>
          </p:cNvPr>
          <p:cNvSpPr txBox="1"/>
          <p:nvPr/>
        </p:nvSpPr>
        <p:spPr>
          <a:xfrm>
            <a:off x="5295895" y="3618219"/>
            <a:ext cx="1176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-sigla</a:t>
            </a:r>
          </a:p>
          <a:p>
            <a:r>
              <a:rPr lang="es-ES" dirty="0"/>
              <a:t>-nombre</a:t>
            </a:r>
          </a:p>
          <a:p>
            <a:endParaRPr lang="es-CL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AEFF4A5-61E6-4126-937A-BC16D224080D}"/>
              </a:ext>
            </a:extLst>
          </p:cNvPr>
          <p:cNvSpPr txBox="1"/>
          <p:nvPr/>
        </p:nvSpPr>
        <p:spPr>
          <a:xfrm>
            <a:off x="1753942" y="3450756"/>
            <a:ext cx="1176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</a:t>
            </a:r>
            <a:r>
              <a:rPr lang="es-ES" dirty="0" err="1"/>
              <a:t>rut</a:t>
            </a:r>
            <a:endParaRPr lang="es-ES" dirty="0"/>
          </a:p>
          <a:p>
            <a:r>
              <a:rPr lang="es-ES" dirty="0"/>
              <a:t>-rol</a:t>
            </a:r>
          </a:p>
          <a:p>
            <a:r>
              <a:rPr lang="es-ES" dirty="0"/>
              <a:t>-nombre</a:t>
            </a:r>
          </a:p>
          <a:p>
            <a:r>
              <a:rPr lang="es-ES" dirty="0"/>
              <a:t>-prioridad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1BF75A0-BAC4-497C-A878-B0A43EE7B640}"/>
              </a:ext>
            </a:extLst>
          </p:cNvPr>
          <p:cNvSpPr txBox="1"/>
          <p:nvPr/>
        </p:nvSpPr>
        <p:spPr>
          <a:xfrm>
            <a:off x="8899770" y="3599506"/>
            <a:ext cx="1176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-id</a:t>
            </a:r>
          </a:p>
          <a:p>
            <a:r>
              <a:rPr lang="es-ES" dirty="0"/>
              <a:t>-nombre</a:t>
            </a:r>
          </a:p>
          <a:p>
            <a:endParaRPr lang="es-CL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25538F2-EE1A-4594-A8CC-EA7D45F84DF1}"/>
              </a:ext>
            </a:extLst>
          </p:cNvPr>
          <p:cNvSpPr/>
          <p:nvPr/>
        </p:nvSpPr>
        <p:spPr>
          <a:xfrm>
            <a:off x="5779293" y="5025382"/>
            <a:ext cx="1476375" cy="173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7582D62-EAF5-4CDF-ADF2-4A5A7C5A3916}"/>
              </a:ext>
            </a:extLst>
          </p:cNvPr>
          <p:cNvSpPr/>
          <p:nvPr/>
        </p:nvSpPr>
        <p:spPr>
          <a:xfrm>
            <a:off x="5779292" y="5025382"/>
            <a:ext cx="1476375" cy="450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9683FA4-499E-4E8D-90A1-47F1B7EE53A8}"/>
              </a:ext>
            </a:extLst>
          </p:cNvPr>
          <p:cNvSpPr/>
          <p:nvPr/>
        </p:nvSpPr>
        <p:spPr>
          <a:xfrm>
            <a:off x="2315922" y="5025381"/>
            <a:ext cx="1476375" cy="173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920C5D04-85E2-4498-9FEA-64296BFB1074}"/>
              </a:ext>
            </a:extLst>
          </p:cNvPr>
          <p:cNvSpPr/>
          <p:nvPr/>
        </p:nvSpPr>
        <p:spPr>
          <a:xfrm>
            <a:off x="2315921" y="5025381"/>
            <a:ext cx="1476375" cy="450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4170E5F-ED21-41F6-B6C3-7E8A6FC77286}"/>
              </a:ext>
            </a:extLst>
          </p:cNvPr>
          <p:cNvSpPr txBox="1"/>
          <p:nvPr/>
        </p:nvSpPr>
        <p:spPr>
          <a:xfrm>
            <a:off x="5945978" y="5072490"/>
            <a:ext cx="117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Malla</a:t>
            </a:r>
            <a:endParaRPr lang="es-CL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33BBB0D-4307-4215-BEA2-D2B53CE9869D}"/>
              </a:ext>
            </a:extLst>
          </p:cNvPr>
          <p:cNvSpPr txBox="1"/>
          <p:nvPr/>
        </p:nvSpPr>
        <p:spPr>
          <a:xfrm>
            <a:off x="2465938" y="5072489"/>
            <a:ext cx="117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Carrera</a:t>
            </a:r>
            <a:endParaRPr lang="es-CL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C0CCBC1-8F07-4A74-9029-A7F174C29D86}"/>
              </a:ext>
            </a:extLst>
          </p:cNvPr>
          <p:cNvSpPr txBox="1"/>
          <p:nvPr/>
        </p:nvSpPr>
        <p:spPr>
          <a:xfrm>
            <a:off x="5945978" y="5720707"/>
            <a:ext cx="1176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-id</a:t>
            </a:r>
          </a:p>
          <a:p>
            <a:r>
              <a:rPr lang="es-ES" dirty="0"/>
              <a:t>-nombre</a:t>
            </a:r>
          </a:p>
          <a:p>
            <a:endParaRPr lang="es-CL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598B61C-ED79-40F2-836D-5563EE9AACD7}"/>
              </a:ext>
            </a:extLst>
          </p:cNvPr>
          <p:cNvSpPr txBox="1"/>
          <p:nvPr/>
        </p:nvSpPr>
        <p:spPr>
          <a:xfrm>
            <a:off x="2404025" y="5542388"/>
            <a:ext cx="11763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-id</a:t>
            </a:r>
          </a:p>
          <a:p>
            <a:r>
              <a:rPr lang="es-ES" dirty="0"/>
              <a:t>-nombre</a:t>
            </a:r>
          </a:p>
          <a:p>
            <a:r>
              <a:rPr lang="es-ES" dirty="0"/>
              <a:t>-campus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880DE71-318C-4F5B-9224-598148674D58}"/>
              </a:ext>
            </a:extLst>
          </p:cNvPr>
          <p:cNvCxnSpPr>
            <a:stCxn id="21" idx="3"/>
            <a:endCxn id="19" idx="1"/>
          </p:cNvCxnSpPr>
          <p:nvPr/>
        </p:nvCxnSpPr>
        <p:spPr>
          <a:xfrm flipV="1">
            <a:off x="3142214" y="3788082"/>
            <a:ext cx="1986996" cy="10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E6E9878-D59F-4184-B0C9-E14557797CF7}"/>
              </a:ext>
            </a:extLst>
          </p:cNvPr>
          <p:cNvCxnSpPr>
            <a:stCxn id="19" idx="3"/>
          </p:cNvCxnSpPr>
          <p:nvPr/>
        </p:nvCxnSpPr>
        <p:spPr>
          <a:xfrm>
            <a:off x="6605585" y="3788082"/>
            <a:ext cx="2294184" cy="1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CAAF432C-F9E4-464E-903C-B0863098DB0E}"/>
              </a:ext>
            </a:extLst>
          </p:cNvPr>
          <p:cNvCxnSpPr>
            <a:stCxn id="21" idx="1"/>
            <a:endCxn id="31" idx="1"/>
          </p:cNvCxnSpPr>
          <p:nvPr/>
        </p:nvCxnSpPr>
        <p:spPr>
          <a:xfrm rot="10800000" flipH="1" flipV="1">
            <a:off x="1665838" y="3798937"/>
            <a:ext cx="650083" cy="2091632"/>
          </a:xfrm>
          <a:prstGeom prst="bentConnector3">
            <a:avLst>
              <a:gd name="adj1" fmla="val -3516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AC343E99-F277-4883-9E31-B2CD8C89EDEA}"/>
              </a:ext>
            </a:extLst>
          </p:cNvPr>
          <p:cNvCxnSpPr>
            <a:endCxn id="17" idx="1"/>
          </p:cNvCxnSpPr>
          <p:nvPr/>
        </p:nvCxnSpPr>
        <p:spPr>
          <a:xfrm>
            <a:off x="3142213" y="4255129"/>
            <a:ext cx="2637080" cy="163544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086F65D-CEF9-44ED-825A-73E9A7701425}"/>
              </a:ext>
            </a:extLst>
          </p:cNvPr>
          <p:cNvSpPr txBox="1"/>
          <p:nvPr/>
        </p:nvSpPr>
        <p:spPr>
          <a:xfrm>
            <a:off x="3738892" y="3464939"/>
            <a:ext cx="127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Inscriben</a:t>
            </a:r>
            <a:endParaRPr lang="es-CL" sz="1600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CE406FBC-0053-4188-AF56-6F5E85E98043}"/>
              </a:ext>
            </a:extLst>
          </p:cNvPr>
          <p:cNvSpPr txBox="1"/>
          <p:nvPr/>
        </p:nvSpPr>
        <p:spPr>
          <a:xfrm>
            <a:off x="560498" y="4768345"/>
            <a:ext cx="127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Cursan</a:t>
            </a:r>
            <a:endParaRPr lang="es-CL" sz="160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1C3898B-FF2D-496F-9EEC-2C1F96F8A7B1}"/>
              </a:ext>
            </a:extLst>
          </p:cNvPr>
          <p:cNvSpPr txBox="1"/>
          <p:nvPr/>
        </p:nvSpPr>
        <p:spPr>
          <a:xfrm>
            <a:off x="4394605" y="4856105"/>
            <a:ext cx="127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Cumplen</a:t>
            </a:r>
            <a:endParaRPr lang="es-CL" sz="16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C88D353-C5B0-49D9-84FC-A6E543557A8D}"/>
              </a:ext>
            </a:extLst>
          </p:cNvPr>
          <p:cNvSpPr txBox="1"/>
          <p:nvPr/>
        </p:nvSpPr>
        <p:spPr>
          <a:xfrm>
            <a:off x="7260072" y="3411636"/>
            <a:ext cx="127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Son dictadas</a:t>
            </a:r>
            <a:endParaRPr lang="es-CL" sz="1600" dirty="0"/>
          </a:p>
        </p:txBody>
      </p:sp>
    </p:spTree>
    <p:extLst>
      <p:ext uri="{BB962C8B-B14F-4D97-AF65-F5344CB8AC3E}">
        <p14:creationId xmlns:p14="http://schemas.microsoft.com/office/powerpoint/2010/main" val="8422740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583</Words>
  <Application>Microsoft Office PowerPoint</Application>
  <PresentationFormat>Panorámica</PresentationFormat>
  <Paragraphs>88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Tema de Office</vt:lpstr>
      <vt:lpstr>Llevar entidades a una Base de Datos</vt:lpstr>
      <vt:lpstr>SQL (Structured Query Language)</vt:lpstr>
      <vt:lpstr>Comandos DDL</vt:lpstr>
      <vt:lpstr>Comandos DDL - CREATE</vt:lpstr>
      <vt:lpstr>Comandos DDL - CREATE</vt:lpstr>
      <vt:lpstr>Comandos DDL - CREATE</vt:lpstr>
      <vt:lpstr>Comandos DDL - ALTER</vt:lpstr>
      <vt:lpstr>Comando DDL – TRUNCATE y DROP</vt:lpstr>
      <vt:lpstr>Modelar Entidades y Relaciones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Modelar situaciones  y  representarlas en bases de datos</dc:title>
  <dc:creator>Christopher Gilbert</dc:creator>
  <cp:lastModifiedBy>Christopher Gilbert</cp:lastModifiedBy>
  <cp:revision>46</cp:revision>
  <dcterms:created xsi:type="dcterms:W3CDTF">2021-02-19T18:00:12Z</dcterms:created>
  <dcterms:modified xsi:type="dcterms:W3CDTF">2021-02-22T02:42:51Z</dcterms:modified>
</cp:coreProperties>
</file>