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2" autoAdjust="0"/>
  </p:normalViewPr>
  <p:slideViewPr>
    <p:cSldViewPr snapToGrid="0">
      <p:cViewPr>
        <p:scale>
          <a:sx n="100" d="100"/>
          <a:sy n="100" d="100"/>
        </p:scale>
        <p:origin x="23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3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621C118-88D7-4E36-9396-8B36E96A6E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376FBA-A071-4791-9869-45EF186AEE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B472A-C86E-479E-96AF-253FEFF53DB8}" type="datetimeFigureOut">
              <a:rPr lang="es-CL" smtClean="0"/>
              <a:t>19-02-2021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D8CA62-6214-45F7-8F4C-A9BF27556F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410CCF-7A7E-44EA-9086-88F6CB338D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1DC7-0BF9-4047-9AEE-C8D123A1A0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5316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15745-0705-4F55-BC88-27D1F5648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9694C9-8038-400F-A03F-581E4CFAB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FBF1B4-EE6B-404A-B047-70A0BE97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19-02-2021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BB65C-CBC2-478A-97BC-238F4B65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26AC6-954F-4141-AABA-6CDC9975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Picture 2" descr="Resultado de imagen para departamento de informatica usm">
            <a:extLst>
              <a:ext uri="{FF2B5EF4-FFF2-40B4-BE49-F238E27FC236}">
                <a16:creationId xmlns:a16="http://schemas.microsoft.com/office/drawing/2014/main" id="{89FF4E80-3377-4C9D-A2DF-5FDC7889D7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6935" cy="176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46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08EBE-1933-4173-93C6-FF5BA911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5DEAC5-3EA3-41A5-A420-8D2095470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2A828-2439-4BF2-B3E1-28A5771E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19-02-2021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9E5E02-359F-45D1-BAD9-0B3536BD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B4B575-4A77-425A-A870-DF65302F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124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AB8DA9-30A3-48F1-9305-4255D7829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5EBF3F-55DA-4E16-B99D-D165C1078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A55B0F-ECB1-4B62-80D6-06F21154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19-02-2021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7B056-DAB4-40C8-92CA-49CCB7A5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1D13B-97A4-4B0B-87EF-0CF8AD26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446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35C1-29DD-44E6-A6BB-A3FE45A7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70" y="365125"/>
            <a:ext cx="9655629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75ADA-AE5C-4954-8058-E8CC4557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C55B2-43FE-4259-BDC2-646AB0DD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19-02-2021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CC74BC-09CD-4A2C-9CA3-B2D3B189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34671C-4FBF-4087-B93C-569FE6ED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Picture 2" descr="Resultado de imagen para departamento de informatica usm">
            <a:extLst>
              <a:ext uri="{FF2B5EF4-FFF2-40B4-BE49-F238E27FC236}">
                <a16:creationId xmlns:a16="http://schemas.microsoft.com/office/drawing/2014/main" id="{9076678C-0922-479E-AB66-A6393C6F2A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6935" cy="176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64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CB7A9-7818-4EDB-908F-4CAB782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C4A3BF-C1D7-418D-987A-405D15D3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249CB8-9325-4EF9-8816-A8C8E518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19-02-2021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0CAE80-96A6-453D-B7C2-9B0E1F11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6C071A-BF61-4774-A73E-93F289A3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71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5B416-9979-47CD-8926-8BF49B05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0E9C67-BF59-47F3-A57E-F0341F9AC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788C98-1DB4-4AC3-B862-7729A42ED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2BC220-D354-4360-B676-B7CE1AA6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19-02-2021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D58BA4-14BC-4670-B1D4-EE2763D3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DA5579-1D7B-4000-8CCA-0FF4E411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106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EDD87-2677-4108-9FAC-D08D0EF5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408AA-386D-472F-ADC2-9EF8D6A7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E753DF-5ECB-49CC-85E4-D2884E21F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C98293-07EB-4D80-8B44-177A86544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CEE2A3-BBA5-4939-AACF-0243787AD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6535AD-6674-4823-BAC2-F7D691D1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19-02-2021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D84716-0A2C-46CD-8E41-3D6280C0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901EA3-6EE5-4232-891D-0C1DF0C2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38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5554B-0967-4757-ABE5-CF5A7518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00E800-5CC2-4F5B-9980-E7840A4B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19-02-2021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A0FC84-C5C9-411A-AC4E-04C76321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CCFC19-A8CA-4F82-AF74-7C03757F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551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2F09EF-D0CC-4C82-B64D-4B7EE213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19-02-2021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2C50BE-5B4A-42C6-9E88-CAC729B4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72464C-DD0F-4D08-B544-E7B3DCB1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20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41548-A612-40AA-93C0-55CBDFCC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CB876-14CD-4438-A1FC-049E3B0E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550D7D-8838-4ACE-9299-A8832413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BED845-05A6-4832-A777-870B45F6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19-02-2021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50868-45D6-4E91-97A1-617BEDF3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CC97A0-A65F-416A-A261-78782754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952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608D9-822A-408E-9FC6-9DE2A201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96BCBF-5112-4997-87A6-B3E098558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7E3744-529F-4DBC-9AD1-CB44359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2127A4-A523-461A-8D5A-FAA6280C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19-02-2021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B0B8C-FD65-4F0A-BFAB-D6F62D5F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83D3CC-8977-4B7F-9A9E-04702CE0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25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BA0C48-115A-4E2F-AE1B-8EE5F1F7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B8DEFD-D353-421E-846B-06A25D9B6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5A09F0-06A6-40D0-905E-B1641D75F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8F119-B709-4193-AF10-42343878AEA0}" type="datetimeFigureOut">
              <a:rPr lang="es-CL" smtClean="0"/>
              <a:t>19-02-2021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6A85F3-EC8C-47AB-81EC-B814C30E7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1D0759-3DB8-4734-87D5-644C387DE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645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departamento de informatica usm">
            <a:extLst>
              <a:ext uri="{FF2B5EF4-FFF2-40B4-BE49-F238E27FC236}">
                <a16:creationId xmlns:a16="http://schemas.microsoft.com/office/drawing/2014/main" id="{49181673-20B4-44B7-B88B-498F70BA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6935" cy="176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956B8E95-0E0C-4BC2-8F0A-572629AC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974" y="2703466"/>
            <a:ext cx="9322051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Modelar situaciones</a:t>
            </a:r>
            <a:br>
              <a:rPr lang="es-ES" dirty="0"/>
            </a:br>
            <a:r>
              <a:rPr lang="es-ES" dirty="0"/>
              <a:t> y</a:t>
            </a:r>
            <a:br>
              <a:rPr lang="es-ES" dirty="0"/>
            </a:br>
            <a:r>
              <a:rPr lang="es-ES" dirty="0"/>
              <a:t> representarlas en bases de datos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557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22CF7-BA3B-43A0-9F72-5826414A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Obtener datos desde una tabla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580F95-D839-4FAB-993B-B0BA05F48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SQL también permite la extracción de datos desde una BD</a:t>
            </a:r>
          </a:p>
          <a:p>
            <a:endParaRPr lang="es-ES" dirty="0"/>
          </a:p>
          <a:p>
            <a:r>
              <a:rPr lang="es-ES" dirty="0"/>
              <a:t>SQL cuenta con la posibilidad de aplicar filtros</a:t>
            </a:r>
            <a:r>
              <a:rPr lang="es-CL" dirty="0"/>
              <a:t> permitiendo extraer:</a:t>
            </a:r>
          </a:p>
          <a:p>
            <a:pPr lvl="1"/>
            <a:r>
              <a:rPr lang="es-CL" dirty="0"/>
              <a:t>Registro de un cliente en especifico</a:t>
            </a:r>
          </a:p>
          <a:p>
            <a:pPr lvl="1"/>
            <a:r>
              <a:rPr lang="es-CL" dirty="0"/>
              <a:t>Clientes pertenecientes a un rango etario</a:t>
            </a:r>
          </a:p>
          <a:p>
            <a:pPr lvl="1"/>
            <a:r>
              <a:rPr lang="es-CL" dirty="0"/>
              <a:t>Revisar estado del stock de algún producto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724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02367-44AA-4B0B-962B-4CB2ECA4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Enfoque de bases de datos v/s enfoque basado en archivos (Excel)</a:t>
            </a:r>
          </a:p>
          <a:p>
            <a:endParaRPr lang="es-CL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8CAE4B-82A0-4BE6-870C-F44B2D4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22" y="365125"/>
            <a:ext cx="9334877" cy="1325563"/>
          </a:xfrm>
        </p:spPr>
        <p:txBody>
          <a:bodyPr/>
          <a:lstStyle/>
          <a:p>
            <a:r>
              <a:rPr lang="es-ES" dirty="0"/>
              <a:t>Unidad Virtual anterior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DF53B2-8A3A-423D-A3C8-9AA39CEC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293" y="2679868"/>
            <a:ext cx="9003414" cy="283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6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02367-44AA-4B0B-962B-4CB2ECA4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Enfoque de bases de datos v/s enfoque basado en archivos (Excel)</a:t>
            </a:r>
          </a:p>
          <a:p>
            <a:r>
              <a:rPr lang="es-CL" dirty="0"/>
              <a:t>Concepto de entidad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8CAE4B-82A0-4BE6-870C-F44B2D4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22" y="365125"/>
            <a:ext cx="9334877" cy="1325563"/>
          </a:xfrm>
        </p:spPr>
        <p:txBody>
          <a:bodyPr/>
          <a:lstStyle/>
          <a:p>
            <a:r>
              <a:rPr lang="es-ES" dirty="0"/>
              <a:t>Unidad Virtual anterior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E0D722-3015-44E6-A9EC-0DEA0221D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139" y="3256984"/>
            <a:ext cx="8207721" cy="18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1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02367-44AA-4B0B-962B-4CB2ECA4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Enfoque de bases de datos v/s enfoque basado en archivos (Excel)</a:t>
            </a:r>
          </a:p>
          <a:p>
            <a:r>
              <a:rPr lang="es-CL" dirty="0"/>
              <a:t>Concepto de entidad</a:t>
            </a:r>
          </a:p>
          <a:p>
            <a:r>
              <a:rPr lang="es-CL" dirty="0"/>
              <a:t>Concepto de Relación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8CAE4B-82A0-4BE6-870C-F44B2D4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22" y="365125"/>
            <a:ext cx="9334877" cy="1325563"/>
          </a:xfrm>
        </p:spPr>
        <p:txBody>
          <a:bodyPr/>
          <a:lstStyle/>
          <a:p>
            <a:r>
              <a:rPr lang="es-ES" dirty="0"/>
              <a:t>Unidad Virtual anterior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BBA9DB-C7D7-4264-8EF2-653552D7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635" y="3535622"/>
            <a:ext cx="6282710" cy="21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5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013EE-0E3D-41EB-80A6-6A11BEE8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212" y="365125"/>
            <a:ext cx="9624588" cy="1325563"/>
          </a:xfrm>
        </p:spPr>
        <p:txBody>
          <a:bodyPr/>
          <a:lstStyle/>
          <a:p>
            <a:r>
              <a:rPr lang="es-ES" dirty="0"/>
              <a:t>Unidad Virtual actual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0D8FF-20DB-49A5-8931-F60E5335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Modelamiento de situaciones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Implementar las entidades del modelo en una base de datos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9825F7-6C22-43F4-9F41-0BA7C324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91" y="2906459"/>
            <a:ext cx="4184303" cy="7734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7D256E39-E830-4199-8B81-801913FFC6B3}"/>
              </a:ext>
            </a:extLst>
          </p:cNvPr>
          <p:cNvSpPr/>
          <p:nvPr/>
        </p:nvSpPr>
        <p:spPr>
          <a:xfrm rot="10800000">
            <a:off x="5691470" y="3153273"/>
            <a:ext cx="1056238" cy="271604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054" name="Picture 6" descr="Resultado de imagen para modelo uml icon">
            <a:extLst>
              <a:ext uri="{FF2B5EF4-FFF2-40B4-BE49-F238E27FC236}">
                <a16:creationId xmlns:a16="http://schemas.microsoft.com/office/drawing/2014/main" id="{80DA9E76-DEF6-4C8F-A627-B169C67B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935" y="2082718"/>
            <a:ext cx="2618226" cy="219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sultado de imagen para modelo uml icon">
            <a:extLst>
              <a:ext uri="{FF2B5EF4-FFF2-40B4-BE49-F238E27FC236}">
                <a16:creationId xmlns:a16="http://schemas.microsoft.com/office/drawing/2014/main" id="{84BD5EEC-F487-4052-9E4D-5DDB7ACB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610" y="4760771"/>
            <a:ext cx="2420755" cy="202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lecha: hacia la izquierda 18">
            <a:extLst>
              <a:ext uri="{FF2B5EF4-FFF2-40B4-BE49-F238E27FC236}">
                <a16:creationId xmlns:a16="http://schemas.microsoft.com/office/drawing/2014/main" id="{4339C775-388F-42FA-9BFE-C56944146021}"/>
              </a:ext>
            </a:extLst>
          </p:cNvPr>
          <p:cNvSpPr/>
          <p:nvPr/>
        </p:nvSpPr>
        <p:spPr>
          <a:xfrm rot="10800000">
            <a:off x="5691470" y="5626853"/>
            <a:ext cx="1056238" cy="271604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062" name="Picture 14" descr="Resultado de imagen para db icon">
            <a:extLst>
              <a:ext uri="{FF2B5EF4-FFF2-40B4-BE49-F238E27FC236}">
                <a16:creationId xmlns:a16="http://schemas.microsoft.com/office/drawing/2014/main" id="{3085B7A4-7AD5-46BF-9BD1-3C2747489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637" y="5408362"/>
            <a:ext cx="728326" cy="8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Resultado de imagen para db icon">
            <a:extLst>
              <a:ext uri="{FF2B5EF4-FFF2-40B4-BE49-F238E27FC236}">
                <a16:creationId xmlns:a16="http://schemas.microsoft.com/office/drawing/2014/main" id="{AA0BED78-001D-42E0-8F64-11FE537B3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67" y="5845008"/>
            <a:ext cx="728326" cy="8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Resultado de imagen para db icon">
            <a:extLst>
              <a:ext uri="{FF2B5EF4-FFF2-40B4-BE49-F238E27FC236}">
                <a16:creationId xmlns:a16="http://schemas.microsoft.com/office/drawing/2014/main" id="{C778D95F-F8B7-44D5-A627-4BDC16CEE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100" y="4889362"/>
            <a:ext cx="728326" cy="8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68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BC79A-91C1-4AC0-8E22-67BF5E23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838" y="365125"/>
            <a:ext cx="9687962" cy="1325563"/>
          </a:xfrm>
        </p:spPr>
        <p:txBody>
          <a:bodyPr/>
          <a:lstStyle/>
          <a:p>
            <a:r>
              <a:rPr lang="es-ES" dirty="0"/>
              <a:t>Modelamiento de situaciones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3C75DB-F874-4B3D-A97E-D984299B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Identificar entidades y sus atributos en un contexto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C1AFBD6-A99E-45AE-A0E3-2A14B834DE62}"/>
              </a:ext>
            </a:extLst>
          </p:cNvPr>
          <p:cNvSpPr txBox="1"/>
          <p:nvPr/>
        </p:nvSpPr>
        <p:spPr>
          <a:xfrm>
            <a:off x="1543049" y="2828835"/>
            <a:ext cx="9105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“Recientemente, finalizó el proceso de inscripción de </a:t>
            </a:r>
            <a:r>
              <a:rPr lang="es-ES" dirty="0">
                <a:highlight>
                  <a:srgbClr val="FFFF00"/>
                </a:highlight>
              </a:rPr>
              <a:t>asignaturas</a:t>
            </a:r>
            <a:r>
              <a:rPr lang="es-ES" dirty="0"/>
              <a:t> en la USM, los </a:t>
            </a:r>
            <a:r>
              <a:rPr lang="es-ES" dirty="0">
                <a:highlight>
                  <a:srgbClr val="FFFF00"/>
                </a:highlight>
              </a:rPr>
              <a:t>estudiantes</a:t>
            </a:r>
            <a:r>
              <a:rPr lang="es-ES" dirty="0"/>
              <a:t> debieron inscribir asignaturas de acuerdo a su </a:t>
            </a:r>
            <a:r>
              <a:rPr lang="es-ES" dirty="0">
                <a:highlight>
                  <a:srgbClr val="FFFF00"/>
                </a:highlight>
              </a:rPr>
              <a:t>carrera</a:t>
            </a:r>
            <a:r>
              <a:rPr lang="es-ES" dirty="0"/>
              <a:t> y </a:t>
            </a:r>
            <a:r>
              <a:rPr lang="es-ES" dirty="0">
                <a:highlight>
                  <a:srgbClr val="FFFF00"/>
                </a:highlight>
              </a:rPr>
              <a:t>malla curricular</a:t>
            </a:r>
            <a:r>
              <a:rPr lang="es-ES" dirty="0"/>
              <a:t>, las asignaturas son dictadas por un </a:t>
            </a:r>
            <a:r>
              <a:rPr lang="es-ES" dirty="0">
                <a:highlight>
                  <a:srgbClr val="FFFF00"/>
                </a:highlight>
              </a:rPr>
              <a:t>departamento</a:t>
            </a:r>
            <a:r>
              <a:rPr lang="es-ES" dirty="0"/>
              <a:t> de la universidad que podría ser el mismo que imparte la carrera del estudiante u otro”.</a:t>
            </a:r>
            <a:endParaRPr lang="es-CL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CFB356C-F4F7-4D25-A3AB-0D5B523023BF}"/>
              </a:ext>
            </a:extLst>
          </p:cNvPr>
          <p:cNvSpPr/>
          <p:nvPr/>
        </p:nvSpPr>
        <p:spPr>
          <a:xfrm>
            <a:off x="4981575" y="4587875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37ECA45-2AC0-40CB-9A6B-1D802208A621}"/>
              </a:ext>
            </a:extLst>
          </p:cNvPr>
          <p:cNvSpPr/>
          <p:nvPr/>
        </p:nvSpPr>
        <p:spPr>
          <a:xfrm>
            <a:off x="4981574" y="4587875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2992487-867C-40FD-9EE8-A612517194C5}"/>
              </a:ext>
            </a:extLst>
          </p:cNvPr>
          <p:cNvSpPr/>
          <p:nvPr/>
        </p:nvSpPr>
        <p:spPr>
          <a:xfrm>
            <a:off x="2614610" y="4590533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929D4EC-8279-4603-B207-DE779105FC97}"/>
              </a:ext>
            </a:extLst>
          </p:cNvPr>
          <p:cNvSpPr/>
          <p:nvPr/>
        </p:nvSpPr>
        <p:spPr>
          <a:xfrm>
            <a:off x="2614609" y="4590533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F085538-10E2-4646-A2D2-4F9760BF713A}"/>
              </a:ext>
            </a:extLst>
          </p:cNvPr>
          <p:cNvSpPr/>
          <p:nvPr/>
        </p:nvSpPr>
        <p:spPr>
          <a:xfrm>
            <a:off x="7343774" y="4587875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DED9152-024B-4491-B5A0-740A2A69AD56}"/>
              </a:ext>
            </a:extLst>
          </p:cNvPr>
          <p:cNvSpPr/>
          <p:nvPr/>
        </p:nvSpPr>
        <p:spPr>
          <a:xfrm>
            <a:off x="7343773" y="4587875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543F0BD-C3BF-4800-BC77-A059F455979A}"/>
              </a:ext>
            </a:extLst>
          </p:cNvPr>
          <p:cNvSpPr txBox="1"/>
          <p:nvPr/>
        </p:nvSpPr>
        <p:spPr>
          <a:xfrm>
            <a:off x="5148260" y="4634983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Asignatura</a:t>
            </a:r>
            <a:endParaRPr lang="es-CL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D1E71E2-2FBF-465A-B0DC-1CA3D6AA582E}"/>
              </a:ext>
            </a:extLst>
          </p:cNvPr>
          <p:cNvSpPr txBox="1"/>
          <p:nvPr/>
        </p:nvSpPr>
        <p:spPr>
          <a:xfrm>
            <a:off x="2764626" y="4637641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Estudiante</a:t>
            </a:r>
            <a:endParaRPr lang="es-CL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CFE4CCE-D87A-4034-BCED-BC1D24F561B2}"/>
              </a:ext>
            </a:extLst>
          </p:cNvPr>
          <p:cNvSpPr txBox="1"/>
          <p:nvPr/>
        </p:nvSpPr>
        <p:spPr>
          <a:xfrm>
            <a:off x="7343773" y="4622283"/>
            <a:ext cx="15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Departamento</a:t>
            </a:r>
            <a:endParaRPr lang="es-CL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EEC796-C1B9-4FD4-B2F7-F41CB93E42EF}"/>
              </a:ext>
            </a:extLst>
          </p:cNvPr>
          <p:cNvSpPr txBox="1"/>
          <p:nvPr/>
        </p:nvSpPr>
        <p:spPr>
          <a:xfrm>
            <a:off x="5148260" y="5283200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-sigla</a:t>
            </a:r>
          </a:p>
          <a:p>
            <a:r>
              <a:rPr lang="es-ES" dirty="0"/>
              <a:t>-nombre</a:t>
            </a:r>
          </a:p>
          <a:p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AEFF4A5-61E6-4126-937A-BC16D224080D}"/>
              </a:ext>
            </a:extLst>
          </p:cNvPr>
          <p:cNvSpPr txBox="1"/>
          <p:nvPr/>
        </p:nvSpPr>
        <p:spPr>
          <a:xfrm>
            <a:off x="2702713" y="5107540"/>
            <a:ext cx="1176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-Rut</a:t>
            </a:r>
          </a:p>
          <a:p>
            <a:r>
              <a:rPr lang="es-ES" dirty="0"/>
              <a:t>-Rol</a:t>
            </a:r>
          </a:p>
          <a:p>
            <a:r>
              <a:rPr lang="es-ES" dirty="0"/>
              <a:t>-Nombre</a:t>
            </a:r>
          </a:p>
          <a:p>
            <a:r>
              <a:rPr lang="es-ES" dirty="0"/>
              <a:t>-Prioridad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1BF75A0-BAC4-497C-A878-B0A43EE7B640}"/>
              </a:ext>
            </a:extLst>
          </p:cNvPr>
          <p:cNvSpPr txBox="1"/>
          <p:nvPr/>
        </p:nvSpPr>
        <p:spPr>
          <a:xfrm>
            <a:off x="7343773" y="5288041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-ID</a:t>
            </a:r>
          </a:p>
          <a:p>
            <a:r>
              <a:rPr lang="es-ES" dirty="0"/>
              <a:t>-Nombre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8912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BC79A-91C1-4AC0-8E22-67BF5E23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838" y="365125"/>
            <a:ext cx="9687962" cy="1325563"/>
          </a:xfrm>
        </p:spPr>
        <p:txBody>
          <a:bodyPr/>
          <a:lstStyle/>
          <a:p>
            <a:r>
              <a:rPr lang="es-ES" dirty="0"/>
              <a:t>Modelamiento de situaciones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3C75DB-F874-4B3D-A97E-D984299B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Identificar entidades y sus atributos en un contexto</a:t>
            </a:r>
          </a:p>
          <a:p>
            <a:r>
              <a:rPr lang="es-ES" dirty="0"/>
              <a:t>Identificar las relaciones entre entidades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8795B6-6572-4635-AFCA-072F1DA2EF9C}"/>
              </a:ext>
            </a:extLst>
          </p:cNvPr>
          <p:cNvSpPr txBox="1"/>
          <p:nvPr/>
        </p:nvSpPr>
        <p:spPr>
          <a:xfrm>
            <a:off x="1543049" y="3191579"/>
            <a:ext cx="9105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“Recientemente, finalizó el proceso de inscripción de asignaturas en la USM, los </a:t>
            </a:r>
            <a:r>
              <a:rPr lang="es-ES" dirty="0">
                <a:highlight>
                  <a:srgbClr val="00FF00"/>
                </a:highlight>
              </a:rPr>
              <a:t>estudiantes debieron inscribir asignaturas</a:t>
            </a:r>
            <a:r>
              <a:rPr lang="es-ES" dirty="0"/>
              <a:t> de acuerdo a </a:t>
            </a:r>
            <a:r>
              <a:rPr lang="es-ES" dirty="0">
                <a:highlight>
                  <a:srgbClr val="00FF00"/>
                </a:highlight>
              </a:rPr>
              <a:t>su carrera y malla curricular</a:t>
            </a:r>
            <a:r>
              <a:rPr lang="es-ES" dirty="0"/>
              <a:t>, las </a:t>
            </a:r>
            <a:r>
              <a:rPr lang="es-ES" dirty="0">
                <a:highlight>
                  <a:srgbClr val="00FF00"/>
                </a:highlight>
              </a:rPr>
              <a:t>asignaturas son dictadas por un departamento</a:t>
            </a:r>
            <a:r>
              <a:rPr lang="es-ES" dirty="0"/>
              <a:t> de la universidad que podría ser el mismo que imparte la carrera del estudiante u otro”.</a:t>
            </a:r>
            <a:endParaRPr lang="es-CL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6B922BA-BA9F-4E14-8CD1-ABC9FB362223}"/>
              </a:ext>
            </a:extLst>
          </p:cNvPr>
          <p:cNvSpPr/>
          <p:nvPr/>
        </p:nvSpPr>
        <p:spPr>
          <a:xfrm>
            <a:off x="4981575" y="4587875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A2BA542-22EF-4FE0-82B3-21520ADDF2F4}"/>
              </a:ext>
            </a:extLst>
          </p:cNvPr>
          <p:cNvSpPr/>
          <p:nvPr/>
        </p:nvSpPr>
        <p:spPr>
          <a:xfrm>
            <a:off x="4981574" y="4587875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38106E6-8442-4E83-B1D4-63C4DE1ACED2}"/>
              </a:ext>
            </a:extLst>
          </p:cNvPr>
          <p:cNvSpPr/>
          <p:nvPr/>
        </p:nvSpPr>
        <p:spPr>
          <a:xfrm>
            <a:off x="2614610" y="4590533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9157DCF-F469-4C56-82C7-B02F73713A4D}"/>
              </a:ext>
            </a:extLst>
          </p:cNvPr>
          <p:cNvSpPr/>
          <p:nvPr/>
        </p:nvSpPr>
        <p:spPr>
          <a:xfrm>
            <a:off x="2614609" y="4590533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2BB2654-8EFF-4BD0-A683-60B75279746D}"/>
              </a:ext>
            </a:extLst>
          </p:cNvPr>
          <p:cNvSpPr/>
          <p:nvPr/>
        </p:nvSpPr>
        <p:spPr>
          <a:xfrm>
            <a:off x="7343774" y="4587875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E9F3BEE-B295-465D-8239-4AE7CBFBCF42}"/>
              </a:ext>
            </a:extLst>
          </p:cNvPr>
          <p:cNvSpPr/>
          <p:nvPr/>
        </p:nvSpPr>
        <p:spPr>
          <a:xfrm>
            <a:off x="7343773" y="4587875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C2B3E7E-19C7-4895-8DB4-4EC1933E5AAD}"/>
              </a:ext>
            </a:extLst>
          </p:cNvPr>
          <p:cNvSpPr txBox="1"/>
          <p:nvPr/>
        </p:nvSpPr>
        <p:spPr>
          <a:xfrm>
            <a:off x="5148260" y="4634983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Asignatura</a:t>
            </a:r>
            <a:endParaRPr lang="es-CL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A8BAF20-DFF8-4ACA-9B85-11B8F55D88A1}"/>
              </a:ext>
            </a:extLst>
          </p:cNvPr>
          <p:cNvSpPr txBox="1"/>
          <p:nvPr/>
        </p:nvSpPr>
        <p:spPr>
          <a:xfrm>
            <a:off x="2764626" y="4637641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Estudiante</a:t>
            </a:r>
            <a:endParaRPr lang="es-CL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E022057-BCCE-438D-A494-48B6B4F10BA2}"/>
              </a:ext>
            </a:extLst>
          </p:cNvPr>
          <p:cNvSpPr txBox="1"/>
          <p:nvPr/>
        </p:nvSpPr>
        <p:spPr>
          <a:xfrm>
            <a:off x="7343773" y="4622283"/>
            <a:ext cx="15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Departamento</a:t>
            </a:r>
            <a:endParaRPr lang="es-CL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2D3F458-6AE0-470A-B195-6DD8B1747A4D}"/>
              </a:ext>
            </a:extLst>
          </p:cNvPr>
          <p:cNvSpPr txBox="1"/>
          <p:nvPr/>
        </p:nvSpPr>
        <p:spPr>
          <a:xfrm>
            <a:off x="5148260" y="5283200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-sigla</a:t>
            </a:r>
          </a:p>
          <a:p>
            <a:r>
              <a:rPr lang="es-ES" dirty="0"/>
              <a:t>-nombre</a:t>
            </a:r>
          </a:p>
          <a:p>
            <a:endParaRPr lang="es-CL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ADDB3EF-AB77-403A-87C7-0A88936DA935}"/>
              </a:ext>
            </a:extLst>
          </p:cNvPr>
          <p:cNvSpPr txBox="1"/>
          <p:nvPr/>
        </p:nvSpPr>
        <p:spPr>
          <a:xfrm>
            <a:off x="2702713" y="5107540"/>
            <a:ext cx="1176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-Rut</a:t>
            </a:r>
          </a:p>
          <a:p>
            <a:r>
              <a:rPr lang="es-ES" dirty="0"/>
              <a:t>-Rol</a:t>
            </a:r>
          </a:p>
          <a:p>
            <a:r>
              <a:rPr lang="es-ES" dirty="0"/>
              <a:t>-Nombre</a:t>
            </a:r>
          </a:p>
          <a:p>
            <a:r>
              <a:rPr lang="es-ES" dirty="0"/>
              <a:t>-Prioridad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0ADC681-8AAF-4754-B422-32FAB44A221B}"/>
              </a:ext>
            </a:extLst>
          </p:cNvPr>
          <p:cNvSpPr txBox="1"/>
          <p:nvPr/>
        </p:nvSpPr>
        <p:spPr>
          <a:xfrm>
            <a:off x="7343773" y="5288041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-ID</a:t>
            </a:r>
          </a:p>
          <a:p>
            <a:r>
              <a:rPr lang="es-ES" dirty="0"/>
              <a:t>-Nombre</a:t>
            </a:r>
          </a:p>
          <a:p>
            <a:endParaRPr lang="es-CL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2B87728-CB6C-481E-8595-162B6A5B38F4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 flipV="1">
            <a:off x="4090985" y="5453063"/>
            <a:ext cx="890590" cy="2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88A0C6B-5A5A-4322-A92D-1230AAEF844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457950" y="5453063"/>
            <a:ext cx="885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3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BC79A-91C1-4AC0-8E22-67BF5E23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838" y="365125"/>
            <a:ext cx="9687962" cy="1325563"/>
          </a:xfrm>
        </p:spPr>
        <p:txBody>
          <a:bodyPr/>
          <a:lstStyle/>
          <a:p>
            <a:r>
              <a:rPr lang="es-ES" dirty="0"/>
              <a:t>Modelamiento de situaciones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3C75DB-F874-4B3D-A97E-D984299B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Identificar entidades y sus atributos en un contexto</a:t>
            </a:r>
          </a:p>
          <a:p>
            <a:r>
              <a:rPr lang="es-ES" dirty="0"/>
              <a:t>Identificar las relaciones entre entidades</a:t>
            </a:r>
          </a:p>
          <a:p>
            <a:r>
              <a:rPr lang="es-ES" dirty="0"/>
              <a:t>Confeccionar el modelo que representa el contexto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92B7BBA-D26C-4D5B-9269-0149D4468400}"/>
              </a:ext>
            </a:extLst>
          </p:cNvPr>
          <p:cNvSpPr txBox="1"/>
          <p:nvPr/>
        </p:nvSpPr>
        <p:spPr>
          <a:xfrm>
            <a:off x="1142999" y="4019550"/>
            <a:ext cx="4229101" cy="104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“</a:t>
            </a:r>
            <a:r>
              <a:rPr lang="es-ES" sz="1100" dirty="0"/>
              <a:t>Recientemente, finalizó el proceso de inscripción de </a:t>
            </a:r>
            <a:r>
              <a:rPr lang="es-ES" sz="1100" u="sng" dirty="0">
                <a:highlight>
                  <a:srgbClr val="FFFF00"/>
                </a:highlight>
              </a:rPr>
              <a:t>asignaturas</a:t>
            </a:r>
            <a:r>
              <a:rPr lang="es-ES" sz="1100" dirty="0"/>
              <a:t> en la USM, los </a:t>
            </a:r>
            <a:r>
              <a:rPr lang="es-ES" sz="1100" u="sng" dirty="0">
                <a:highlight>
                  <a:srgbClr val="00FF00"/>
                </a:highlight>
              </a:rPr>
              <a:t>estudiantes </a:t>
            </a:r>
            <a:r>
              <a:rPr lang="es-ES" sz="1100" dirty="0">
                <a:highlight>
                  <a:srgbClr val="00FF00"/>
                </a:highlight>
              </a:rPr>
              <a:t>debieron inscribir asignaturas</a:t>
            </a:r>
            <a:r>
              <a:rPr lang="es-ES" sz="1100" dirty="0"/>
              <a:t> de acuerdo a </a:t>
            </a:r>
            <a:r>
              <a:rPr lang="es-ES" sz="1100" dirty="0">
                <a:highlight>
                  <a:srgbClr val="00FF00"/>
                </a:highlight>
              </a:rPr>
              <a:t>su </a:t>
            </a:r>
            <a:r>
              <a:rPr lang="es-ES" sz="1100" u="sng" dirty="0">
                <a:highlight>
                  <a:srgbClr val="00FF00"/>
                </a:highlight>
              </a:rPr>
              <a:t>carrera</a:t>
            </a:r>
            <a:r>
              <a:rPr lang="es-ES" sz="1100" dirty="0">
                <a:highlight>
                  <a:srgbClr val="00FF00"/>
                </a:highlight>
              </a:rPr>
              <a:t> y </a:t>
            </a:r>
            <a:r>
              <a:rPr lang="es-ES" sz="1100" u="sng" dirty="0">
                <a:highlight>
                  <a:srgbClr val="00FF00"/>
                </a:highlight>
              </a:rPr>
              <a:t>malla curricular</a:t>
            </a:r>
            <a:r>
              <a:rPr lang="es-ES" sz="1100" dirty="0"/>
              <a:t>, las </a:t>
            </a:r>
            <a:r>
              <a:rPr lang="es-ES" sz="1100" dirty="0">
                <a:highlight>
                  <a:srgbClr val="00FF00"/>
                </a:highlight>
              </a:rPr>
              <a:t>asignaturas son dictadas por un </a:t>
            </a:r>
            <a:r>
              <a:rPr lang="es-ES" sz="1100" u="sng" dirty="0">
                <a:highlight>
                  <a:srgbClr val="00FF00"/>
                </a:highlight>
              </a:rPr>
              <a:t>departamento</a:t>
            </a:r>
            <a:r>
              <a:rPr lang="es-ES" sz="1100" dirty="0"/>
              <a:t> de la universidad que podría ser el mismo que imparte la carrera del estudiante u otro”.</a:t>
            </a:r>
            <a:endParaRPr lang="es-CL" sz="1100" dirty="0"/>
          </a:p>
        </p:txBody>
      </p:sp>
      <p:pic>
        <p:nvPicPr>
          <p:cNvPr id="5" name="Picture 6" descr="Resultado de imagen para modelo uml icon">
            <a:extLst>
              <a:ext uri="{FF2B5EF4-FFF2-40B4-BE49-F238E27FC236}">
                <a16:creationId xmlns:a16="http://schemas.microsoft.com/office/drawing/2014/main" id="{C6E2EAAE-B49A-47DA-9536-6FC025058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035" y="3530518"/>
            <a:ext cx="2618226" cy="219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AEB3CFBA-CA15-48CF-BB19-9CF82A6E8CB0}"/>
              </a:ext>
            </a:extLst>
          </p:cNvPr>
          <p:cNvSpPr/>
          <p:nvPr/>
        </p:nvSpPr>
        <p:spPr>
          <a:xfrm rot="10800000">
            <a:off x="5881970" y="4490060"/>
            <a:ext cx="1056238" cy="271604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361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1F937-3B84-4981-B131-C3FB20A1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Llevar las entidades a una BD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BB4945-DD32-4713-97E2-6D2B5AB6D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/>
          <a:lstStyle/>
          <a:p>
            <a:r>
              <a:rPr lang="es-ES" dirty="0"/>
              <a:t>Formato de tablas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Lenguaje SQL (</a:t>
            </a:r>
            <a:r>
              <a:rPr lang="es-ES" dirty="0" err="1"/>
              <a:t>Structuring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Crear tablas</a:t>
            </a:r>
          </a:p>
          <a:p>
            <a:pPr lvl="1"/>
            <a:r>
              <a:rPr lang="es-ES" dirty="0"/>
              <a:t>Insertar datos</a:t>
            </a:r>
          </a:p>
          <a:p>
            <a:pPr lvl="1"/>
            <a:r>
              <a:rPr lang="es-ES" dirty="0"/>
              <a:t>Borrar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4A1C67-2132-4A8E-8EDB-22DC04E5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015" y="2277940"/>
            <a:ext cx="3419475" cy="2498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D2ECB8-41D3-4621-B620-C8C28D237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380" y="2277940"/>
            <a:ext cx="3886605" cy="25204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22" name="Picture 2" descr="Resultado de imagen para excel">
            <a:extLst>
              <a:ext uri="{FF2B5EF4-FFF2-40B4-BE49-F238E27FC236}">
                <a16:creationId xmlns:a16="http://schemas.microsoft.com/office/drawing/2014/main" id="{02ADFF35-3323-4366-AD5B-9AC50B96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2" y="3009545"/>
            <a:ext cx="113681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access">
            <a:extLst>
              <a:ext uri="{FF2B5EF4-FFF2-40B4-BE49-F238E27FC236}">
                <a16:creationId xmlns:a16="http://schemas.microsoft.com/office/drawing/2014/main" id="{217BC41E-A9DC-40E1-898D-2FBC00AA6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189" y="2960863"/>
            <a:ext cx="1159559" cy="113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725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402</Words>
  <Application>Microsoft Office PowerPoint</Application>
  <PresentationFormat>Panorámica</PresentationFormat>
  <Paragraphs>69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Modelar situaciones  y  representarlas en bases de datos</vt:lpstr>
      <vt:lpstr>Unidad Virtual anterior</vt:lpstr>
      <vt:lpstr>Unidad Virtual anterior</vt:lpstr>
      <vt:lpstr>Unidad Virtual anterior</vt:lpstr>
      <vt:lpstr>Unidad Virtual actual</vt:lpstr>
      <vt:lpstr>Modelamiento de situaciones</vt:lpstr>
      <vt:lpstr>Modelamiento de situaciones</vt:lpstr>
      <vt:lpstr>Modelamiento de situaciones</vt:lpstr>
      <vt:lpstr>Llevar las entidades a una BD</vt:lpstr>
      <vt:lpstr>Obtener datos desde una tabla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Modelar situaciones  y  representarlas en bases de datos</dc:title>
  <dc:creator>Christopher Gilbert</dc:creator>
  <cp:lastModifiedBy>Christopher Gilbert</cp:lastModifiedBy>
  <cp:revision>12</cp:revision>
  <dcterms:created xsi:type="dcterms:W3CDTF">2021-02-19T18:00:12Z</dcterms:created>
  <dcterms:modified xsi:type="dcterms:W3CDTF">2021-02-19T20:12:25Z</dcterms:modified>
</cp:coreProperties>
</file>