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7" r:id="rId5"/>
    <p:sldId id="268" r:id="rId6"/>
    <p:sldId id="269" r:id="rId7"/>
    <p:sldId id="258" r:id="rId8"/>
    <p:sldId id="259" r:id="rId9"/>
    <p:sldId id="260" r:id="rId10"/>
    <p:sldId id="261" r:id="rId11"/>
    <p:sldId id="270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>
        <p:scale>
          <a:sx n="100" d="100"/>
          <a:sy n="100" d="100"/>
        </p:scale>
        <p:origin x="1540" y="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5A4A-032D-4512-A4FF-36995077005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0B4-80F0-4E5E-B21B-0818F7A4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2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5A4A-032D-4512-A4FF-36995077005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0B4-80F0-4E5E-B21B-0818F7A4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9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5A4A-032D-4512-A4FF-36995077005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0B4-80F0-4E5E-B21B-0818F7A4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1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5A4A-032D-4512-A4FF-36995077005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0B4-80F0-4E5E-B21B-0818F7A4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5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5A4A-032D-4512-A4FF-36995077005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0B4-80F0-4E5E-B21B-0818F7A4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9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5A4A-032D-4512-A4FF-36995077005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0B4-80F0-4E5E-B21B-0818F7A4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5A4A-032D-4512-A4FF-36995077005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0B4-80F0-4E5E-B21B-0818F7A4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8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5A4A-032D-4512-A4FF-36995077005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0B4-80F0-4E5E-B21B-0818F7A4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7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5A4A-032D-4512-A4FF-36995077005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0B4-80F0-4E5E-B21B-0818F7A4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7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5A4A-032D-4512-A4FF-36995077005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0B4-80F0-4E5E-B21B-0818F7A4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8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5A4A-032D-4512-A4FF-36995077005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0B4-80F0-4E5E-B21B-0818F7A4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7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65A4A-032D-4512-A4FF-36995077005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40B4-80F0-4E5E-B21B-0818F7A4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7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Simulation Analysis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Hotel Management</a:t>
            </a:r>
            <a:br>
              <a:rPr lang="en-US" dirty="0" smtClean="0"/>
            </a:br>
            <a:r>
              <a:rPr lang="en-US" dirty="0" smtClean="0"/>
              <a:t>and Efficient Staffing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DATA604: Simulation and Modeling Techniques</a:t>
            </a:r>
          </a:p>
          <a:p>
            <a:r>
              <a:rPr lang="en-US" dirty="0" smtClean="0"/>
              <a:t>Final Project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03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Model 2: Multitasking Reception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14372"/>
            <a:ext cx="10058400" cy="534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43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Model 3: Model 2 Adjusted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17917"/>
            <a:ext cx="10058400" cy="539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67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the Models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657711"/>
              </p:ext>
            </p:extLst>
          </p:nvPr>
        </p:nvGraphicFramePr>
        <p:xfrm>
          <a:off x="1282699" y="1435097"/>
          <a:ext cx="9505950" cy="48768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3438"/>
                <a:gridCol w="2068942"/>
                <a:gridCol w="1901190"/>
                <a:gridCol w="1901190"/>
                <a:gridCol w="1901190"/>
              </a:tblGrid>
              <a:tr h="264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Model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Statistical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Model 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Model 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Model 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68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Profit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Est.: $1,723.20 ?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Min: ($2,740.33)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Max: $6,803.58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$723.19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$1,701.12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$201.12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0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Standard Guests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85 (?)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0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Premium Guests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15 (?)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68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Housekeeper Utilization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54% (?)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62%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22%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(8% + 20% + 38%)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20%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(8% + 16% + 37%)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68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trike="sngStrike" dirty="0">
                          <a:effectLst/>
                        </a:rPr>
                        <a:t>Receptionist Utilization*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trike="sngStrike">
                          <a:effectLst/>
                        </a:rPr>
                        <a:t>NA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trike="sngStrike" dirty="0">
                          <a:effectLst/>
                        </a:rPr>
                        <a:t>N/A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trike="sngStrike" dirty="0">
                          <a:effectLst/>
                        </a:rPr>
                        <a:t>&lt;1%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trike="sngStrike" dirty="0">
                          <a:effectLst/>
                        </a:rPr>
                        <a:t>(1% + 0.15% + 0</a:t>
                      </a:r>
                      <a:r>
                        <a:rPr lang="en-US" sz="1600" strike="sngStrike" dirty="0" smtClean="0">
                          <a:effectLst/>
                        </a:rPr>
                        <a:t>%)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trike="sngStrike" dirty="0">
                          <a:effectLst/>
                        </a:rPr>
                        <a:t>(0% + 0% + 0%)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0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Reception Utilization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1% (?)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(can’t be right)­­­­­­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68%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57%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57%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0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Porter Utilization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10% (?)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681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and Links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550082"/>
              </p:ext>
            </p:extLst>
          </p:nvPr>
        </p:nvGraphicFramePr>
        <p:xfrm>
          <a:off x="1600200" y="2382838"/>
          <a:ext cx="8693149" cy="2982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9282"/>
                <a:gridCol w="1970312"/>
                <a:gridCol w="4553555"/>
              </a:tblGrid>
              <a:tr h="3214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Resource Name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Description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Link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303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GitHub Folder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GitHub folder including models, R code, images, and this document.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https://github.com/chrisgmartin/DATA604-Final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303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Statistical Model Support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RPubs website hosting the support for the Statistical Model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http://rpubs.com/chrisgmartin/data604_final_statmodel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2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Simulation analysis to analyze the efficiency and effectiveness of a hotel. Tools used:</a:t>
            </a:r>
          </a:p>
          <a:p>
            <a:pPr lvl="1"/>
            <a:r>
              <a:rPr lang="en-US" dirty="0" err="1" smtClean="0"/>
              <a:t>Simio</a:t>
            </a:r>
            <a:r>
              <a:rPr lang="en-US" dirty="0" smtClean="0"/>
              <a:t>, a dynamic simulation tool, is used to run the simulation.</a:t>
            </a:r>
          </a:p>
          <a:p>
            <a:pPr lvl="1"/>
            <a:r>
              <a:rPr lang="en-US" dirty="0" smtClean="0"/>
              <a:t>Statistical models were run in R using </a:t>
            </a:r>
            <a:r>
              <a:rPr lang="en-US" dirty="0" err="1" smtClean="0"/>
              <a:t>RStudio</a:t>
            </a:r>
            <a:r>
              <a:rPr lang="en-US" dirty="0" smtClean="0"/>
              <a:t> for reproduction.</a:t>
            </a:r>
          </a:p>
          <a:p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Measured by utilization of servers and workers</a:t>
            </a:r>
          </a:p>
          <a:p>
            <a:r>
              <a:rPr lang="en-US" dirty="0" smtClean="0"/>
              <a:t>Effectiveness</a:t>
            </a:r>
          </a:p>
          <a:p>
            <a:pPr lvl="1"/>
            <a:r>
              <a:rPr lang="en-US" dirty="0" smtClean="0"/>
              <a:t>Measured by profit estimates</a:t>
            </a:r>
          </a:p>
        </p:txBody>
      </p:sp>
    </p:spTree>
    <p:extLst>
      <p:ext uri="{BB962C8B-B14F-4D97-AF65-F5344CB8AC3E}">
        <p14:creationId xmlns:p14="http://schemas.microsoft.com/office/powerpoint/2010/main" val="274993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Models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245" y="4252015"/>
            <a:ext cx="7783011" cy="18290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50" y="1934383"/>
            <a:ext cx="10058400" cy="13715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1963" y="2435516"/>
            <a:ext cx="104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Guests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1963" y="4981876"/>
            <a:ext cx="173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Housekeepers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01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Random Time Estimates Used</a:t>
            </a:r>
          </a:p>
          <a:p>
            <a:pPr lvl="1"/>
            <a:r>
              <a:rPr lang="en-US" dirty="0" smtClean="0"/>
              <a:t>Incoming Guests</a:t>
            </a:r>
          </a:p>
          <a:p>
            <a:pPr lvl="2"/>
            <a:r>
              <a:rPr lang="en-US" dirty="0" smtClean="0"/>
              <a:t>Guest Entry Times: Random, Triangular, min=7, mode=15, max=28 (minutes)</a:t>
            </a:r>
          </a:p>
          <a:p>
            <a:pPr lvl="2"/>
            <a:r>
              <a:rPr lang="en-US" dirty="0" smtClean="0"/>
              <a:t>Probability of a </a:t>
            </a:r>
            <a:r>
              <a:rPr lang="en-US" dirty="0" smtClean="0"/>
              <a:t>Premium Guest: 15%</a:t>
            </a:r>
          </a:p>
          <a:p>
            <a:pPr lvl="2"/>
            <a:r>
              <a:rPr lang="en-US" dirty="0" smtClean="0"/>
              <a:t>Guests per Arrival: Triangular, min=1, mode=2, max=3 (guests)</a:t>
            </a:r>
          </a:p>
          <a:p>
            <a:pPr lvl="1"/>
            <a:r>
              <a:rPr lang="en-US" dirty="0" smtClean="0"/>
              <a:t>Reception</a:t>
            </a:r>
          </a:p>
          <a:p>
            <a:pPr lvl="2"/>
            <a:r>
              <a:rPr lang="en-US" dirty="0" smtClean="0"/>
              <a:t>Check-In Times: Random, Triangular, min=4, mode=6, max=14 (minutes)</a:t>
            </a:r>
          </a:p>
          <a:p>
            <a:pPr lvl="2"/>
            <a:r>
              <a:rPr lang="en-US" dirty="0" smtClean="0"/>
              <a:t>Check-Out Times: 0 minutes</a:t>
            </a:r>
          </a:p>
          <a:p>
            <a:pPr lvl="1"/>
            <a:r>
              <a:rPr lang="en-US" dirty="0" smtClean="0"/>
              <a:t>Guest Stay Durations</a:t>
            </a:r>
          </a:p>
          <a:p>
            <a:pPr lvl="2"/>
            <a:r>
              <a:rPr lang="en-US" dirty="0" smtClean="0"/>
              <a:t>Random, Uniform, min=6, max=10 (hours)</a:t>
            </a:r>
          </a:p>
          <a:p>
            <a:pPr lvl="1"/>
            <a:r>
              <a:rPr lang="en-US" dirty="0" smtClean="0"/>
              <a:t>Room Cleaning Times</a:t>
            </a:r>
          </a:p>
          <a:p>
            <a:pPr lvl="2"/>
            <a:r>
              <a:rPr lang="en-US" dirty="0" smtClean="0"/>
              <a:t>Standard Rooms: Triangular, min=5, mode=14.6, max=28 (minutes)</a:t>
            </a:r>
          </a:p>
          <a:p>
            <a:pPr lvl="2"/>
            <a:r>
              <a:rPr lang="en-US" dirty="0" smtClean="0"/>
              <a:t>Premium Rooms: Standard Rooms + 3 (minutes)</a:t>
            </a:r>
          </a:p>
          <a:p>
            <a:pPr lvl="1"/>
            <a:r>
              <a:rPr lang="en-US" dirty="0" smtClean="0"/>
              <a:t>Porter speed</a:t>
            </a:r>
          </a:p>
          <a:p>
            <a:pPr lvl="2"/>
            <a:r>
              <a:rPr lang="en-US" dirty="0" smtClean="0"/>
              <a:t>Random, Lognormal, normal mean=0.927, normal standard deviation=0.264 (meters per minute, with each path being 1 meter)</a:t>
            </a:r>
          </a:p>
        </p:txBody>
      </p:sp>
    </p:spTree>
    <p:extLst>
      <p:ext uri="{BB962C8B-B14F-4D97-AF65-F5344CB8AC3E}">
        <p14:creationId xmlns:p14="http://schemas.microsoft.com/office/powerpoint/2010/main" val="300532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Inputs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Revenues and Expenses</a:t>
            </a:r>
          </a:p>
          <a:p>
            <a:pPr lvl="1"/>
            <a:r>
              <a:rPr lang="en-US" dirty="0" smtClean="0"/>
              <a:t>Staff wages</a:t>
            </a:r>
          </a:p>
          <a:p>
            <a:pPr lvl="2"/>
            <a:r>
              <a:rPr lang="en-US" dirty="0" smtClean="0"/>
              <a:t>Receptionists: $10.55 per hour</a:t>
            </a:r>
          </a:p>
          <a:p>
            <a:pPr lvl="2"/>
            <a:r>
              <a:rPr lang="en-US" dirty="0" smtClean="0"/>
              <a:t>Porters: $10.74 per hour</a:t>
            </a:r>
          </a:p>
          <a:p>
            <a:pPr lvl="2"/>
            <a:r>
              <a:rPr lang="en-US" dirty="0" smtClean="0"/>
              <a:t>Housekeepers: $10.16 per hour</a:t>
            </a:r>
          </a:p>
          <a:p>
            <a:pPr lvl="1"/>
            <a:r>
              <a:rPr lang="en-US" dirty="0" smtClean="0"/>
              <a:t>Room Costs</a:t>
            </a:r>
          </a:p>
          <a:p>
            <a:pPr lvl="2"/>
            <a:r>
              <a:rPr lang="en-US" dirty="0" smtClean="0"/>
              <a:t>Room Fixed Costs*: $425 per room per day</a:t>
            </a:r>
          </a:p>
          <a:p>
            <a:pPr lvl="2"/>
            <a:r>
              <a:rPr lang="en-US" dirty="0" smtClean="0"/>
              <a:t>*Room Fixed Costs were moved upwards from $250 after high-level maximum and minimum profit calculations, so that minimum profit would realize a loss instead of a profit.</a:t>
            </a:r>
          </a:p>
          <a:p>
            <a:pPr lvl="1"/>
            <a:r>
              <a:rPr lang="en-US" dirty="0" smtClean="0"/>
              <a:t>Room Revenues</a:t>
            </a:r>
          </a:p>
          <a:p>
            <a:pPr lvl="2"/>
            <a:r>
              <a:rPr lang="en-US" dirty="0" smtClean="0"/>
              <a:t>Standard Rooms: $150 per Guest</a:t>
            </a:r>
          </a:p>
          <a:p>
            <a:pPr lvl="2"/>
            <a:r>
              <a:rPr lang="en-US" dirty="0" smtClean="0"/>
              <a:t>Premium Rooms: $250 per Guest</a:t>
            </a:r>
          </a:p>
        </p:txBody>
      </p:sp>
    </p:spTree>
    <p:extLst>
      <p:ext uri="{BB962C8B-B14F-4D97-AF65-F5344CB8AC3E}">
        <p14:creationId xmlns:p14="http://schemas.microsoft.com/office/powerpoint/2010/main" val="2336231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Inputs (Cont’d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Staff Schedules</a:t>
            </a:r>
          </a:p>
          <a:p>
            <a:pPr lvl="1"/>
            <a:r>
              <a:rPr lang="en-US" dirty="0" smtClean="0"/>
              <a:t>Receptionists</a:t>
            </a:r>
          </a:p>
          <a:p>
            <a:pPr lvl="2"/>
            <a:r>
              <a:rPr lang="en-US" dirty="0" smtClean="0"/>
              <a:t>Model 1: Three 8-hour shifts, 2 receptionists between 12:00am and 8:00am, 3 afterward</a:t>
            </a:r>
          </a:p>
          <a:p>
            <a:pPr lvl="2"/>
            <a:r>
              <a:rPr lang="en-US" dirty="0" smtClean="0"/>
              <a:t>Model 2 &amp; Model 3: Three 8-hour shifts, 3 receptionists all day</a:t>
            </a:r>
          </a:p>
          <a:p>
            <a:pPr lvl="1"/>
            <a:r>
              <a:rPr lang="en-US" dirty="0" smtClean="0"/>
              <a:t>Porters</a:t>
            </a:r>
          </a:p>
          <a:p>
            <a:pPr lvl="2"/>
            <a:r>
              <a:rPr lang="en-US" dirty="0" smtClean="0"/>
              <a:t>Model 1 &amp; </a:t>
            </a:r>
            <a:r>
              <a:rPr lang="en-US" dirty="0" smtClean="0"/>
              <a:t>Model 2 &amp; Model 3</a:t>
            </a:r>
            <a:r>
              <a:rPr lang="en-US" dirty="0" smtClean="0"/>
              <a:t>: Three 8-hour shifts with 1 Porter all day</a:t>
            </a:r>
          </a:p>
          <a:p>
            <a:pPr lvl="1"/>
            <a:r>
              <a:rPr lang="en-US" dirty="0" smtClean="0"/>
              <a:t>Housekeepers</a:t>
            </a:r>
          </a:p>
          <a:p>
            <a:pPr lvl="2"/>
            <a:r>
              <a:rPr lang="en-US" dirty="0" smtClean="0"/>
              <a:t>Model 1 &amp; Model 2 &amp; Model 3: Three 8-hour shifts with 3 housekeepers all day</a:t>
            </a:r>
          </a:p>
        </p:txBody>
      </p:sp>
    </p:spTree>
    <p:extLst>
      <p:ext uri="{BB962C8B-B14F-4D97-AF65-F5344CB8AC3E}">
        <p14:creationId xmlns:p14="http://schemas.microsoft.com/office/powerpoint/2010/main" val="83368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Model: Min and 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Expenses (using Model 1 scheduling)</a:t>
            </a:r>
          </a:p>
          <a:p>
            <a:pPr lvl="1"/>
            <a:r>
              <a:rPr lang="en-US" dirty="0" smtClean="0"/>
              <a:t>$14,776.80</a:t>
            </a:r>
          </a:p>
          <a:p>
            <a:pPr lvl="1"/>
            <a:endParaRPr lang="en-US" dirty="0"/>
          </a:p>
          <a:p>
            <a:r>
              <a:rPr lang="en-US" dirty="0" smtClean="0"/>
              <a:t>Profit Minimum Estimate</a:t>
            </a:r>
          </a:p>
          <a:p>
            <a:pPr lvl="1"/>
            <a:r>
              <a:rPr lang="en-US" dirty="0" smtClean="0"/>
              <a:t>Used maximum durations of all random distributions*</a:t>
            </a:r>
          </a:p>
          <a:p>
            <a:pPr lvl="1"/>
            <a:r>
              <a:rPr lang="en-US" dirty="0" smtClean="0"/>
              <a:t>*Set porter speed to 1 minute, standard</a:t>
            </a:r>
          </a:p>
          <a:p>
            <a:pPr lvl="1"/>
            <a:r>
              <a:rPr lang="en-US" dirty="0" smtClean="0"/>
              <a:t>Loss: ($2,740.33)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Profit Maximum Estimate</a:t>
            </a:r>
          </a:p>
          <a:p>
            <a:pPr lvl="1"/>
            <a:r>
              <a:rPr lang="en-US" dirty="0" smtClean="0"/>
              <a:t>Used minimum durations of all random distributions*</a:t>
            </a:r>
          </a:p>
          <a:p>
            <a:pPr lvl="1"/>
            <a:r>
              <a:rPr lang="en-US" dirty="0" smtClean="0"/>
              <a:t>*Set porter speed to 1 minute, standard</a:t>
            </a:r>
          </a:p>
          <a:p>
            <a:pPr lvl="1"/>
            <a:r>
              <a:rPr lang="en-US" dirty="0" smtClean="0"/>
              <a:t>$6,803.58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75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Model: Revenue &amp; Utilization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Profit Estimate</a:t>
            </a:r>
            <a:endParaRPr lang="en-US" dirty="0"/>
          </a:p>
          <a:p>
            <a:pPr lvl="1"/>
            <a:r>
              <a:rPr lang="en-US" smtClean="0"/>
              <a:t>Durations</a:t>
            </a:r>
            <a:endParaRPr lang="en-US" dirty="0" smtClean="0"/>
          </a:p>
          <a:p>
            <a:pPr lvl="2"/>
            <a:r>
              <a:rPr lang="en-US" dirty="0" smtClean="0"/>
              <a:t>Used random inputs generated using multiple distribution functions in R</a:t>
            </a:r>
          </a:p>
          <a:p>
            <a:pPr lvl="1"/>
            <a:r>
              <a:rPr lang="en-US" dirty="0" smtClean="0"/>
              <a:t>Guests</a:t>
            </a:r>
          </a:p>
          <a:p>
            <a:pPr lvl="2"/>
            <a:r>
              <a:rPr lang="en-US" dirty="0" smtClean="0"/>
              <a:t>The models were run for a 24 hour period, so 1440 minutes estimated cut-off</a:t>
            </a:r>
          </a:p>
          <a:p>
            <a:pPr lvl="2"/>
            <a:r>
              <a:rPr lang="en-US" dirty="0" smtClean="0"/>
              <a:t>This limited our statistical model to 100 guests, 15% were estimated Premium guests</a:t>
            </a:r>
          </a:p>
          <a:p>
            <a:pPr lvl="1"/>
            <a:r>
              <a:rPr lang="en-US" dirty="0" smtClean="0"/>
              <a:t>Profits</a:t>
            </a:r>
          </a:p>
          <a:p>
            <a:pPr lvl="2"/>
            <a:r>
              <a:rPr lang="en-US" dirty="0" smtClean="0"/>
              <a:t>Revenues: For 100 guests, and 15% Premium guests, $16,500</a:t>
            </a:r>
          </a:p>
          <a:p>
            <a:pPr lvl="2"/>
            <a:r>
              <a:rPr lang="en-US" dirty="0" smtClean="0"/>
              <a:t>Expenses: No change in expense estimate, </a:t>
            </a:r>
            <a:r>
              <a:rPr lang="en-US" dirty="0" smtClean="0"/>
              <a:t>$14,776.80</a:t>
            </a:r>
          </a:p>
          <a:p>
            <a:pPr lvl="2"/>
            <a:r>
              <a:rPr lang="en-US" dirty="0" smtClean="0"/>
              <a:t>Profits: $1,723.20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6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Model 1: On-Demand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43162"/>
            <a:ext cx="10058400" cy="500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7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686</Words>
  <Application>Microsoft Office PowerPoint</Application>
  <PresentationFormat>Widescreen</PresentationFormat>
  <Paragraphs>136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Simulation Analysis Hotel Management and Efficient Staffing Models</vt:lpstr>
      <vt:lpstr>Project Description</vt:lpstr>
      <vt:lpstr>Process Models</vt:lpstr>
      <vt:lpstr>Model Inputs</vt:lpstr>
      <vt:lpstr>Model Inputs (Cont’d)</vt:lpstr>
      <vt:lpstr>Model Inputs (Cont’d 2)</vt:lpstr>
      <vt:lpstr>Statistical Model: Min and Max</vt:lpstr>
      <vt:lpstr>Statistical Model: Revenue &amp; Utilization</vt:lpstr>
      <vt:lpstr>Simulation Model 1: On-Demand</vt:lpstr>
      <vt:lpstr>Simulation Model 2: Multitasking Reception</vt:lpstr>
      <vt:lpstr>Simulation Model 3: Model 2 Adjusted</vt:lpstr>
      <vt:lpstr>Comparison of the Models</vt:lpstr>
      <vt:lpstr>Resources and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Analysis Hotel Management and Efficient Staffing Models</dc:title>
  <dc:creator>Chris M</dc:creator>
  <cp:lastModifiedBy>Chris M</cp:lastModifiedBy>
  <cp:revision>13</cp:revision>
  <dcterms:created xsi:type="dcterms:W3CDTF">2017-12-02T23:02:42Z</dcterms:created>
  <dcterms:modified xsi:type="dcterms:W3CDTF">2017-12-03T00:43:17Z</dcterms:modified>
</cp:coreProperties>
</file>